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Override PartName="/ppt/slides/slide96.xml" ContentType="application/vnd.openxmlformats-officedocument.presentationml.slide+xml"/>
  <Override PartName="/ppt/slides/slide97.xml" ContentType="application/vnd.openxmlformats-officedocument.presentationml.slide+xml"/>
  <Override PartName="/ppt/presentation.xml" ContentType="application/vnd.openxmlformats-officedocument.presentationml.presentation.main+xml"/>
  <Override PartName="/ppt/slides/slide9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7.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55.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94.xml" ContentType="application/vnd.openxmlformats-officedocument.presentationml.slide+xml"/>
  <Override PartName="/ppt/slides/slide93.xml" ContentType="application/vnd.openxmlformats-officedocument.presentationml.slide+xml"/>
  <Override PartName="/ppt/slides/slide92.xml" ContentType="application/vnd.openxmlformats-officedocument.presentationml.slide+xml"/>
  <Override PartName="/ppt/slides/slide91.xml" ContentType="application/vnd.openxmlformats-officedocument.presentationml.slide+xml"/>
  <Override PartName="/ppt/slides/slide56.xml" ContentType="application/vnd.openxmlformats-officedocument.presentationml.slide+xml"/>
  <Override PartName="/ppt/slides/slide89.xml" ContentType="application/vnd.openxmlformats-officedocument.presentationml.slide+xml"/>
  <Override PartName="/ppt/slides/slide88.xml" ContentType="application/vnd.openxmlformats-officedocument.presentationml.slide+xml"/>
  <Override PartName="/ppt/slides/slide76.xml" ContentType="application/vnd.openxmlformats-officedocument.presentationml.slide+xml"/>
  <Override PartName="/ppt/slides/slide90.xml" ContentType="application/vnd.openxmlformats-officedocument.presentationml.slide+xml"/>
  <Override PartName="/ppt/slides/slide74.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75.xml" ContentType="application/vnd.openxmlformats-officedocument.presentationml.slide+xml"/>
  <Override PartName="/ppt/slides/slide65.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66.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70.xml" ContentType="application/vnd.openxmlformats-officedocument.presentationml.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50.xml" ContentType="application/vnd.openxmlformats-officedocument.presentationml.notesSlide+xml"/>
  <Override PartName="/ppt/notesSlides/notesSlide49.xml" ContentType="application/vnd.openxmlformats-officedocument.presentationml.notesSlide+xml"/>
  <Override PartName="/ppt/notesSlides/notesSlide48.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slideMasters/slideMaster1.xml" ContentType="application/vnd.openxmlformats-officedocument.presentationml.slideMaster+xml"/>
  <Override PartName="/ppt/notesSlides/notesSlide41.xml" ContentType="application/vnd.openxmlformats-officedocument.presentationml.notesSlide+xml"/>
  <Override PartName="/ppt/notesSlides/notesSlide47.xml" ContentType="application/vnd.openxmlformats-officedocument.presentationml.notesSlide+xml"/>
  <Override PartName="/ppt/slideLayouts/slideLayout63.xml" ContentType="application/vnd.openxmlformats-officedocument.presentationml.slideLayout+xml"/>
  <Override PartName="/ppt/notesSlides/notesSlide16.xml" ContentType="application/vnd.openxmlformats-officedocument.presentationml.notesSlide+xml"/>
  <Override PartName="/ppt/slideLayouts/slideLayout44.xml" ContentType="application/vnd.openxmlformats-officedocument.presentationml.slideLayout+xml"/>
  <Override PartName="/ppt/notesSlides/notesSlide17.xml" ContentType="application/vnd.openxmlformats-officedocument.presentationml.notesSlide+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5.xml" ContentType="application/vnd.openxmlformats-officedocument.presentationml.slideLayout+xml"/>
  <Override PartName="/ppt/notesSlides/notesSlide15.xml" ContentType="application/vnd.openxmlformats-officedocument.presentationml.notesSlide+xml"/>
  <Override PartName="/ppt/slideLayouts/slideLayout46.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73.xml" ContentType="application/vnd.openxmlformats-officedocument.presentationml.slideLayout+xml"/>
  <Override PartName="/ppt/notesSlides/notesSlide3.xml" ContentType="application/vnd.openxmlformats-officedocument.presentationml.notesSl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notesSlides/notesSlide18.xml" ContentType="application/vnd.openxmlformats-officedocument.presentationml.notesSlide+xml"/>
  <Override PartName="/ppt/slideLayouts/slideLayout38.xml" ContentType="application/vnd.openxmlformats-officedocument.presentationml.slideLayout+xml"/>
  <Override PartName="/ppt/notesSlides/notesSlide19.xml" ContentType="application/vnd.openxmlformats-officedocument.presentationml.notesSlide+xml"/>
  <Override PartName="/ppt/slideLayouts/slideLayout37.xml" ContentType="application/vnd.openxmlformats-officedocument.presentationml.slideLayout+xml"/>
  <Override PartName="/ppt/notesSlides/notesSlide20.xml" ContentType="application/vnd.openxmlformats-officedocument.presentationml.notesSlid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Layouts/slideLayout70.xml" ContentType="application/vnd.openxmlformats-officedocument.presentationml.slideLayout+xml"/>
  <Override PartName="/ppt/notesSlides/notesSlide8.xml" ContentType="application/vnd.openxmlformats-officedocument.presentationml.notesSlide+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notesSlides/notesSlide9.xml" ContentType="application/vnd.openxmlformats-officedocument.presentationml.notesSlide+xml"/>
  <Override PartName="/ppt/slideLayouts/slideLayout65.xml" ContentType="application/vnd.openxmlformats-officedocument.presentationml.slideLayout+xml"/>
  <Override PartName="/ppt/slideLayouts/slideLayout71.xml" ContentType="application/vnd.openxmlformats-officedocument.presentationml.slideLayout+xml"/>
  <Override PartName="/ppt/notesSlides/notesSlide10.xml" ContentType="application/vnd.openxmlformats-officedocument.presentationml.notesSlide+xml"/>
  <Override PartName="/ppt/slideLayouts/slideLayout72.xml" ContentType="application/vnd.openxmlformats-officedocument.presentationml.slideLayout+xml"/>
  <Override PartName="/ppt/slideLayouts/slideLayout58.xml" ContentType="application/vnd.openxmlformats-officedocument.presentationml.slideLayout+xml"/>
  <Override PartName="/ppt/notesSlides/notesSlide14.xml" ContentType="application/vnd.openxmlformats-officedocument.presentationml.notesSlide+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notesSlides/notesSlide13.xml" ContentType="application/vnd.openxmlformats-officedocument.presentationml.notesSlide+xml"/>
  <Override PartName="/ppt/slideLayouts/slideLayout59.xml" ContentType="application/vnd.openxmlformats-officedocument.presentationml.slideLayout+xml"/>
  <Override PartName="/ppt/notesSlides/notesSlide12.xml" ContentType="application/vnd.openxmlformats-officedocument.presentationml.notesSlide+xml"/>
  <Override PartName="/ppt/notesSlides/notesSlide5.xml" ContentType="application/vnd.openxmlformats-officedocument.presentationml.notesSlide+xml"/>
  <Override PartName="/ppt/notesSlides/notesSlide40.xml" ContentType="application/vnd.openxmlformats-officedocument.presentationml.notesSlide+xml"/>
  <Override PartName="/ppt/notesSlides/notesSlide11.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21.xml" ContentType="application/vnd.openxmlformats-officedocument.presentationml.notesSlide+xml"/>
  <Override PartName="/ppt/slideLayouts/slideLayout30.xml" ContentType="application/vnd.openxmlformats-officedocument.presentationml.slideLayout+xml"/>
  <Override PartName="/ppt/slideLayouts/slideLayout8.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notesSlides/notesSlide35.xml" ContentType="application/vnd.openxmlformats-officedocument.presentationml.notesSlide+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34.xml" ContentType="application/vnd.openxmlformats-officedocument.presentationml.notesSlide+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notesSlides/notesSlide39.xml" ContentType="application/vnd.openxmlformats-officedocument.presentationml.notesSlid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slideLayouts/slideLayout80.xml" ContentType="application/vnd.openxmlformats-officedocument.presentationml.slideLayout+xml"/>
  <Override PartName="/ppt/slideLayouts/slideLayout64.xml" ContentType="application/vnd.openxmlformats-officedocument.presentationml.slideLayout+xml"/>
  <Override PartName="/ppt/slideLayouts/slideLayout16.xml" ContentType="application/vnd.openxmlformats-officedocument.presentationml.slideLayout+xml"/>
  <Override PartName="/ppt/notesSlides/notesSlide33.xml" ContentType="application/vnd.openxmlformats-officedocument.presentationml.notesSlide+xml"/>
  <Override PartName="/ppt/slideLayouts/slideLayout23.xml" ContentType="application/vnd.openxmlformats-officedocument.presentationml.slideLayout+xml"/>
  <Override PartName="/ppt/notesSlides/notesSlide23.xml" ContentType="application/vnd.openxmlformats-officedocument.presentationml.notesSlide+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notesSlides/notesSlide24.xml" ContentType="application/vnd.openxmlformats-officedocument.presentationml.notesSlide+xml"/>
  <Override PartName="/ppt/slideLayouts/slideLayout24.xml" ContentType="application/vnd.openxmlformats-officedocument.presentationml.slideLayout+xml"/>
  <Override PartName="/ppt/notesSlides/notesSlide22.xml" ContentType="application/vnd.openxmlformats-officedocument.presentationml.notesSlide+xml"/>
  <Override PartName="/ppt/slideLayouts/slideLayout25.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17.xml" ContentType="application/vnd.openxmlformats-officedocument.presentationml.slideLayout+xml"/>
  <Override PartName="/ppt/notesSlides/notesSlide25.xml" ContentType="application/vnd.openxmlformats-officedocument.presentationml.notesSlide+xml"/>
  <Override PartName="/ppt/slideLayouts/slideLayout74.xml" ContentType="application/vnd.openxmlformats-officedocument.presentationml.slideLayout+xml"/>
  <Override PartName="/ppt/slideLayouts/slideLayout20.xml" ContentType="application/vnd.openxmlformats-officedocument.presentationml.slideLayout+xml"/>
  <Override PartName="/ppt/notesSlides/notesSlide31.xml" ContentType="application/vnd.openxmlformats-officedocument.presentationml.notesSlide+xml"/>
  <Override PartName="/ppt/slideLayouts/slideLayout19.xml" ContentType="application/vnd.openxmlformats-officedocument.presentationml.slideLayout+xml"/>
  <Override PartName="/ppt/notesSlides/notesSlide32.xml" ContentType="application/vnd.openxmlformats-officedocument.presentationml.notesSlide+xml"/>
  <Override PartName="/ppt/slideLayouts/slideLayout18.xml" ContentType="application/vnd.openxmlformats-officedocument.presentationml.slideLayout+xml"/>
  <Override PartName="/ppt/notesSlides/notesSlide30.xml" ContentType="application/vnd.openxmlformats-officedocument.presentationml.notesSlide+xml"/>
  <Override PartName="/ppt/slideLayouts/slideLayout77.xml" ContentType="application/vnd.openxmlformats-officedocument.presentationml.slideLayout+xml"/>
  <Override PartName="/ppt/notesSlides/notesSlide29.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notesSlides/notesSlide28.xml" ContentType="application/vnd.openxmlformats-officedocument.presentationml.notesSlide+xml"/>
  <Override PartName="/ppt/theme/theme5.xml" ContentType="application/vnd.openxmlformats-officedocument.theme+xml"/>
  <Override PartName="/ppt/theme/theme6.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8.xml" ContentType="application/vnd.openxmlformats-officedocument.theme+xml"/>
  <Override PartName="/ppt/theme/theme7.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84" r:id="rId2"/>
    <p:sldMasterId id="2147483713" r:id="rId3"/>
    <p:sldMasterId id="2147483744" r:id="rId4"/>
    <p:sldMasterId id="2147483774" r:id="rId5"/>
    <p:sldMasterId id="2147483789" r:id="rId6"/>
  </p:sldMasterIdLst>
  <p:notesMasterIdLst>
    <p:notesMasterId r:id="rId104"/>
  </p:notesMasterIdLst>
  <p:handoutMasterIdLst>
    <p:handoutMasterId r:id="rId105"/>
  </p:handoutMasterIdLst>
  <p:sldIdLst>
    <p:sldId id="433" r:id="rId7"/>
    <p:sldId id="484" r:id="rId8"/>
    <p:sldId id="472" r:id="rId9"/>
    <p:sldId id="473" r:id="rId10"/>
    <p:sldId id="474" r:id="rId11"/>
    <p:sldId id="339" r:id="rId12"/>
    <p:sldId id="485" r:id="rId13"/>
    <p:sldId id="486" r:id="rId14"/>
    <p:sldId id="415" r:id="rId15"/>
    <p:sldId id="487" r:id="rId16"/>
    <p:sldId id="488" r:id="rId17"/>
    <p:sldId id="412" r:id="rId18"/>
    <p:sldId id="478" r:id="rId19"/>
    <p:sldId id="479" r:id="rId20"/>
    <p:sldId id="483" r:id="rId21"/>
    <p:sldId id="480" r:id="rId22"/>
    <p:sldId id="470" r:id="rId23"/>
    <p:sldId id="448" r:id="rId24"/>
    <p:sldId id="489" r:id="rId25"/>
    <p:sldId id="490" r:id="rId26"/>
    <p:sldId id="491" r:id="rId27"/>
    <p:sldId id="492" r:id="rId28"/>
    <p:sldId id="493" r:id="rId29"/>
    <p:sldId id="494" r:id="rId30"/>
    <p:sldId id="550" r:id="rId31"/>
    <p:sldId id="551" r:id="rId32"/>
    <p:sldId id="552" r:id="rId33"/>
    <p:sldId id="553" r:id="rId34"/>
    <p:sldId id="554" r:id="rId35"/>
    <p:sldId id="555" r:id="rId36"/>
    <p:sldId id="556" r:id="rId37"/>
    <p:sldId id="557" r:id="rId38"/>
    <p:sldId id="566" r:id="rId39"/>
    <p:sldId id="567" r:id="rId40"/>
    <p:sldId id="558" r:id="rId41"/>
    <p:sldId id="559" r:id="rId42"/>
    <p:sldId id="495" r:id="rId43"/>
    <p:sldId id="560" r:id="rId44"/>
    <p:sldId id="561" r:id="rId45"/>
    <p:sldId id="562" r:id="rId46"/>
    <p:sldId id="563" r:id="rId47"/>
    <p:sldId id="564" r:id="rId48"/>
    <p:sldId id="496" r:id="rId49"/>
    <p:sldId id="497" r:id="rId50"/>
    <p:sldId id="498" r:id="rId51"/>
    <p:sldId id="499" r:id="rId52"/>
    <p:sldId id="500" r:id="rId53"/>
    <p:sldId id="501" r:id="rId54"/>
    <p:sldId id="502" r:id="rId55"/>
    <p:sldId id="503" r:id="rId56"/>
    <p:sldId id="504" r:id="rId57"/>
    <p:sldId id="505" r:id="rId58"/>
    <p:sldId id="506" r:id="rId59"/>
    <p:sldId id="507" r:id="rId60"/>
    <p:sldId id="508" r:id="rId61"/>
    <p:sldId id="509" r:id="rId62"/>
    <p:sldId id="510" r:id="rId63"/>
    <p:sldId id="511" r:id="rId64"/>
    <p:sldId id="512" r:id="rId65"/>
    <p:sldId id="513" r:id="rId66"/>
    <p:sldId id="514" r:id="rId67"/>
    <p:sldId id="515" r:id="rId68"/>
    <p:sldId id="516" r:id="rId69"/>
    <p:sldId id="517" r:id="rId70"/>
    <p:sldId id="518" r:id="rId71"/>
    <p:sldId id="519" r:id="rId72"/>
    <p:sldId id="520" r:id="rId73"/>
    <p:sldId id="521" r:id="rId74"/>
    <p:sldId id="522" r:id="rId75"/>
    <p:sldId id="523" r:id="rId76"/>
    <p:sldId id="524" r:id="rId77"/>
    <p:sldId id="525" r:id="rId78"/>
    <p:sldId id="526" r:id="rId79"/>
    <p:sldId id="527" r:id="rId80"/>
    <p:sldId id="528" r:id="rId81"/>
    <p:sldId id="529" r:id="rId82"/>
    <p:sldId id="530" r:id="rId83"/>
    <p:sldId id="565" r:id="rId84"/>
    <p:sldId id="531" r:id="rId85"/>
    <p:sldId id="532" r:id="rId86"/>
    <p:sldId id="533" r:id="rId87"/>
    <p:sldId id="534" r:id="rId88"/>
    <p:sldId id="535" r:id="rId89"/>
    <p:sldId id="536" r:id="rId90"/>
    <p:sldId id="537" r:id="rId91"/>
    <p:sldId id="538" r:id="rId92"/>
    <p:sldId id="539" r:id="rId93"/>
    <p:sldId id="540" r:id="rId94"/>
    <p:sldId id="541" r:id="rId95"/>
    <p:sldId id="542" r:id="rId96"/>
    <p:sldId id="543" r:id="rId97"/>
    <p:sldId id="544" r:id="rId98"/>
    <p:sldId id="545" r:id="rId99"/>
    <p:sldId id="546" r:id="rId100"/>
    <p:sldId id="547" r:id="rId101"/>
    <p:sldId id="548" r:id="rId102"/>
    <p:sldId id="549" r:id="rId103"/>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kern="1200">
        <a:solidFill>
          <a:schemeClr val="tx1"/>
        </a:solidFill>
        <a:latin typeface="Calibri"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4104" userDrawn="1">
          <p15:clr>
            <a:srgbClr val="A4A3A4"/>
          </p15:clr>
        </p15:guide>
        <p15:guide id="2" orient="horz" pos="312" userDrawn="1">
          <p15:clr>
            <a:srgbClr val="A4A3A4"/>
          </p15:clr>
        </p15:guide>
        <p15:guide id="3" pos="7381" userDrawn="1">
          <p15:clr>
            <a:srgbClr val="A4A3A4"/>
          </p15:clr>
        </p15:guide>
        <p15:guide id="4" pos="29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E9F"/>
    <a:srgbClr val="BCE0E3"/>
    <a:srgbClr val="005796"/>
    <a:srgbClr val="FB50EC"/>
    <a:srgbClr val="98083A"/>
    <a:srgbClr val="B3063C"/>
    <a:srgbClr val="AD0B3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68" autoAdjust="0"/>
    <p:restoredTop sz="95872"/>
  </p:normalViewPr>
  <p:slideViewPr>
    <p:cSldViewPr snapToObjects="1">
      <p:cViewPr>
        <p:scale>
          <a:sx n="100" d="100"/>
          <a:sy n="100" d="100"/>
        </p:scale>
        <p:origin x="1008" y="360"/>
      </p:cViewPr>
      <p:guideLst>
        <p:guide orient="horz" pos="4104"/>
        <p:guide orient="horz" pos="312"/>
        <p:guide pos="7381"/>
        <p:guide pos="299"/>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customXml" Target="../customXml/item3.xml"/><Relationship Id="rId107" Type="http://schemas.openxmlformats.org/officeDocument/2006/relationships/viewProps" Target="viewProps.xml"/><Relationship Id="rId16" Type="http://schemas.openxmlformats.org/officeDocument/2006/relationships/slide" Target="slides/slide10.xml"/><Relationship Id="rId102" Type="http://schemas.openxmlformats.org/officeDocument/2006/relationships/slide" Target="slides/slide96.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03" Type="http://schemas.openxmlformats.org/officeDocument/2006/relationships/slide" Target="slides/slide97.xml"/><Relationship Id="rId108" Type="http://schemas.openxmlformats.org/officeDocument/2006/relationships/theme" Target="theme/theme1.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06" Type="http://schemas.openxmlformats.org/officeDocument/2006/relationships/presProps" Target="presProps.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01" Type="http://schemas.openxmlformats.org/officeDocument/2006/relationships/slide" Target="slides/slide95.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 Target="slides/slide3.xml"/><Relationship Id="rId109" Type="http://schemas.openxmlformats.org/officeDocument/2006/relationships/tableStyles" Target="tableStyle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4" Type="http://schemas.openxmlformats.org/officeDocument/2006/relationships/notesMaster" Target="notesMasters/notesMaster1.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customXml" Target="../customXml/item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05" Type="http://schemas.openxmlformats.org/officeDocument/2006/relationships/handoutMaster" Target="handoutMasters/handoutMaster1.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Nivo</c:v>
                </c:pt>
              </c:strCache>
            </c:strRef>
          </c:tx>
          <c:spPr>
            <a:solidFill>
              <a:srgbClr val="06559D"/>
            </a:solidFill>
            <a:ln>
              <a:noFill/>
            </a:ln>
            <a:effectLst/>
          </c:spPr>
          <c:invertIfNegative val="0"/>
          <c:cat>
            <c:strRef>
              <c:f>Sheet1!$A$2:$A$5</c:f>
              <c:strCache>
                <c:ptCount val="4"/>
                <c:pt idx="0">
                  <c:v>
TMB-evaluable</c:v>
                </c:pt>
                <c:pt idx="1">
                  <c:v>
Low TMB</c:v>
                </c:pt>
                <c:pt idx="2">
                  <c:v>
Medium TMB</c:v>
                </c:pt>
                <c:pt idx="3">
                  <c:v>
High TMB</c:v>
                </c:pt>
              </c:strCache>
            </c:strRef>
          </c:cat>
          <c:val>
            <c:numRef>
              <c:f>Sheet1!$B$2:$B$5</c:f>
              <c:numCache>
                <c:formatCode>General</c:formatCode>
                <c:ptCount val="4"/>
                <c:pt idx="0">
                  <c:v>11.3</c:v>
                </c:pt>
                <c:pt idx="1">
                  <c:v>4.8</c:v>
                </c:pt>
                <c:pt idx="2">
                  <c:v>6.8</c:v>
                </c:pt>
                <c:pt idx="3">
                  <c:v>21.3</c:v>
                </c:pt>
              </c:numCache>
            </c:numRef>
          </c:val>
          <c:extLst xmlns:c16r2="http://schemas.microsoft.com/office/drawing/2015/06/chart">
            <c:ext xmlns:c16="http://schemas.microsoft.com/office/drawing/2014/chart" uri="{C3380CC4-5D6E-409C-BE32-E72D297353CC}">
              <c16:uniqueId val="{00000000-496D-488D-B233-59D680A4824C}"/>
            </c:ext>
          </c:extLst>
        </c:ser>
        <c:ser>
          <c:idx val="1"/>
          <c:order val="1"/>
          <c:tx>
            <c:strRef>
              <c:f>Sheet1!$C$1</c:f>
              <c:strCache>
                <c:ptCount val="1"/>
                <c:pt idx="0">
                  <c:v>Nivo IPI</c:v>
                </c:pt>
              </c:strCache>
            </c:strRef>
          </c:tx>
          <c:spPr>
            <a:solidFill>
              <a:srgbClr val="F15A22"/>
            </a:solidFill>
            <a:ln>
              <a:noFill/>
            </a:ln>
            <a:effectLst/>
          </c:spPr>
          <c:invertIfNegative val="0"/>
          <c:cat>
            <c:strRef>
              <c:f>Sheet1!$A$2:$A$5</c:f>
              <c:strCache>
                <c:ptCount val="4"/>
                <c:pt idx="0">
                  <c:v>
TMB-evaluable</c:v>
                </c:pt>
                <c:pt idx="1">
                  <c:v>
Low TMB</c:v>
                </c:pt>
                <c:pt idx="2">
                  <c:v>
Medium TMB</c:v>
                </c:pt>
                <c:pt idx="3">
                  <c:v>
High TMB</c:v>
                </c:pt>
              </c:strCache>
            </c:strRef>
          </c:cat>
          <c:val>
            <c:numRef>
              <c:f>Sheet1!$C$2:$C$5</c:f>
              <c:numCache>
                <c:formatCode>General</c:formatCode>
                <c:ptCount val="4"/>
                <c:pt idx="0">
                  <c:v>28.2</c:v>
                </c:pt>
                <c:pt idx="1">
                  <c:v>22.2</c:v>
                </c:pt>
                <c:pt idx="2">
                  <c:v>16.0</c:v>
                </c:pt>
                <c:pt idx="3">
                  <c:v>46.2</c:v>
                </c:pt>
              </c:numCache>
            </c:numRef>
          </c:val>
          <c:extLst xmlns:c16r2="http://schemas.microsoft.com/office/drawing/2015/06/chart">
            <c:ext xmlns:c16="http://schemas.microsoft.com/office/drawing/2014/chart" uri="{C3380CC4-5D6E-409C-BE32-E72D297353CC}">
              <c16:uniqueId val="{00000001-496D-488D-B233-59D680A4824C}"/>
            </c:ext>
          </c:extLst>
        </c:ser>
        <c:dLbls>
          <c:showLegendKey val="0"/>
          <c:showVal val="0"/>
          <c:showCatName val="0"/>
          <c:showSerName val="0"/>
          <c:showPercent val="0"/>
          <c:showBubbleSize val="0"/>
        </c:dLbls>
        <c:gapWidth val="170"/>
        <c:overlap val="-15"/>
        <c:axId val="-206327984"/>
        <c:axId val="-206325936"/>
      </c:barChart>
      <c:catAx>
        <c:axId val="-206327984"/>
        <c:scaling>
          <c:orientation val="minMax"/>
        </c:scaling>
        <c:delete val="0"/>
        <c:axPos val="b"/>
        <c:numFmt formatCode="General" sourceLinked="1"/>
        <c:majorTickMark val="out"/>
        <c:minorTickMark val="none"/>
        <c:tickLblPos val="nextTo"/>
        <c:spPr>
          <a:noFill/>
          <a:ln w="12700" cap="sq" cmpd="sng" algn="ctr">
            <a:solidFill>
              <a:schemeClr val="tx1"/>
            </a:solidFill>
            <a:miter lim="800000"/>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06325936"/>
        <c:crosses val="autoZero"/>
        <c:auto val="1"/>
        <c:lblAlgn val="ctr"/>
        <c:lblOffset val="100"/>
        <c:noMultiLvlLbl val="0"/>
      </c:catAx>
      <c:valAx>
        <c:axId val="-206325936"/>
        <c:scaling>
          <c:orientation val="minMax"/>
        </c:scaling>
        <c:delete val="0"/>
        <c:axPos val="l"/>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GB" b="1" dirty="0"/>
                  <a:t>ORR, %</a:t>
                </a:r>
              </a:p>
            </c:rich>
          </c:tx>
          <c:layout>
            <c:manualLayout>
              <c:xMode val="edge"/>
              <c:yMode val="edge"/>
              <c:x val="0.00483249163009761"/>
              <c:y val="0.349320890052039"/>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2700" cap="sq">
            <a:solidFill>
              <a:schemeClr val="tx1"/>
            </a:solidFill>
            <a:miter lim="800000"/>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06327984"/>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0.png"/><Relationship Id="rId2" Type="http://schemas.openxmlformats.org/officeDocument/2006/relationships/image" Target="../media/image5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99924D2C-837B-DB4C-8665-4F03666B5B91}" type="datetimeFigureOut">
              <a:rPr lang="en-US"/>
              <a:pPr>
                <a:defRPr/>
              </a:pPr>
              <a:t>4/6/18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965B9A96-8C17-E346-8859-35A8551AAD86}" type="slidenum">
              <a:rPr lang="en-US"/>
              <a:pPr>
                <a:defRPr/>
              </a:pPr>
              <a:t>‹#›</a:t>
            </a:fld>
            <a:endParaRPr lang="en-US"/>
          </a:p>
        </p:txBody>
      </p:sp>
    </p:spTree>
    <p:extLst>
      <p:ext uri="{BB962C8B-B14F-4D97-AF65-F5344CB8AC3E}">
        <p14:creationId xmlns:p14="http://schemas.microsoft.com/office/powerpoint/2010/main" val="2708697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3D1003E6-3695-1B48-95A3-197B6141821A}" type="datetimeFigureOut">
              <a:rPr lang="en-US"/>
              <a:pPr>
                <a:defRPr/>
              </a:pPr>
              <a:t>4/6/18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6A6F1EE0-F4E7-6D42-970A-3192B9E5EAF0}" type="slidenum">
              <a:rPr lang="en-US"/>
              <a:pPr>
                <a:defRPr/>
              </a:pPr>
              <a:t>‹#›</a:t>
            </a:fld>
            <a:endParaRPr lang="en-US"/>
          </a:p>
        </p:txBody>
      </p:sp>
    </p:spTree>
    <p:extLst>
      <p:ext uri="{BB962C8B-B14F-4D97-AF65-F5344CB8AC3E}">
        <p14:creationId xmlns:p14="http://schemas.microsoft.com/office/powerpoint/2010/main" val="3646525611"/>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defTabSz="457200" rtl="0" fontAlgn="base">
      <a:spcBef>
        <a:spcPct val="30000"/>
      </a:spcBef>
      <a:spcAft>
        <a:spcPct val="0"/>
      </a:spcAft>
      <a:defRPr sz="1200" kern="1200">
        <a:solidFill>
          <a:schemeClr val="tx1"/>
        </a:solidFill>
        <a:latin typeface="+mn-lt"/>
        <a:ea typeface="ヒラギノ角ゴ Pro W3" charset="0"/>
        <a:cs typeface="+mn-cs"/>
      </a:defRPr>
    </a:lvl2pPr>
    <a:lvl3pPr marL="914400" algn="l" defTabSz="457200" rtl="0" fontAlgn="base">
      <a:spcBef>
        <a:spcPct val="30000"/>
      </a:spcBef>
      <a:spcAft>
        <a:spcPct val="0"/>
      </a:spcAft>
      <a:defRPr sz="1200" kern="1200">
        <a:solidFill>
          <a:schemeClr val="tx1"/>
        </a:solidFill>
        <a:latin typeface="+mn-lt"/>
        <a:ea typeface="ヒラギノ角ゴ Pro W3" charset="0"/>
        <a:cs typeface="+mn-cs"/>
      </a:defRPr>
    </a:lvl3pPr>
    <a:lvl4pPr marL="1371600" algn="l" defTabSz="457200" rtl="0" fontAlgn="base">
      <a:spcBef>
        <a:spcPct val="30000"/>
      </a:spcBef>
      <a:spcAft>
        <a:spcPct val="0"/>
      </a:spcAft>
      <a:defRPr sz="1200" kern="1200">
        <a:solidFill>
          <a:schemeClr val="tx1"/>
        </a:solidFill>
        <a:latin typeface="+mn-lt"/>
        <a:ea typeface="ヒラギノ角ゴ Pro W3" charset="0"/>
        <a:cs typeface="+mn-cs"/>
      </a:defRPr>
    </a:lvl4pPr>
    <a:lvl5pPr marL="1828800" algn="l" defTabSz="457200" rtl="0" fontAlgn="base">
      <a:spcBef>
        <a:spcPct val="30000"/>
      </a:spcBef>
      <a:spcAft>
        <a:spcPct val="0"/>
      </a:spcAft>
      <a:defRPr sz="1200" kern="1200">
        <a:solidFill>
          <a:schemeClr val="tx1"/>
        </a:solidFill>
        <a:latin typeface="+mn-lt"/>
        <a:ea typeface="ヒラギノ角ゴ Pro W3"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061075" cy="3409950"/>
          </a:xfrm>
        </p:spPr>
      </p:sp>
      <p:sp>
        <p:nvSpPr>
          <p:cNvPr id="3" name="Notes Placeholder 2"/>
          <p:cNvSpPr>
            <a:spLocks noGrp="1"/>
          </p:cNvSpPr>
          <p:nvPr>
            <p:ph type="body" idx="1"/>
          </p:nvPr>
        </p:nvSpPr>
        <p:spPr/>
        <p:txBody>
          <a:bodyPr/>
          <a:lstStyle/>
          <a:p>
            <a:endParaRPr lang="en-US" i="1" dirty="0"/>
          </a:p>
        </p:txBody>
      </p:sp>
    </p:spTree>
    <p:extLst>
      <p:ext uri="{BB962C8B-B14F-4D97-AF65-F5344CB8AC3E}">
        <p14:creationId xmlns:p14="http://schemas.microsoft.com/office/powerpoint/2010/main" val="2969389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4C1A67-40F6-3A4F-921F-49F045E455FC}" type="slidenum">
              <a:rPr lang="en-US" smtClean="0"/>
              <a:pPr/>
              <a:t>26</a:t>
            </a:fld>
            <a:endParaRPr lang="en-US"/>
          </a:p>
        </p:txBody>
      </p:sp>
    </p:spTree>
    <p:extLst>
      <p:ext uri="{BB962C8B-B14F-4D97-AF65-F5344CB8AC3E}">
        <p14:creationId xmlns:p14="http://schemas.microsoft.com/office/powerpoint/2010/main" val="214173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8581DF-3D92-43ED-827E-8FE8D8FFB05F}" type="slidenum">
              <a:rPr lang="en-US" smtClean="0"/>
              <a:pPr/>
              <a:t>29</a:t>
            </a:fld>
            <a:endParaRPr lang="en-US"/>
          </a:p>
        </p:txBody>
      </p:sp>
    </p:spTree>
    <p:extLst>
      <p:ext uri="{BB962C8B-B14F-4D97-AF65-F5344CB8AC3E}">
        <p14:creationId xmlns:p14="http://schemas.microsoft.com/office/powerpoint/2010/main" val="2025602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4099" name="Text Box 2"/>
          <p:cNvSpPr txBox="1">
            <a:spLocks noGrp="1" noChangeArrowheads="1"/>
          </p:cNvSpPr>
          <p:nvPr>
            <p:ph type="body"/>
          </p:nvPr>
        </p:nvSpPr>
        <p:spPr>
          <a:xfrm>
            <a:off x="1185863" y="4787900"/>
            <a:ext cx="5407025" cy="3825875"/>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GB" altLang="en-US" dirty="0">
              <a:latin typeface="Arial" panose="020B0604020202020204" pitchFamily="34" charset="0"/>
              <a:ea typeface="msgothic" charset="0"/>
              <a:cs typeface="msgothic" charset="0"/>
            </a:endParaRPr>
          </a:p>
        </p:txBody>
      </p:sp>
    </p:spTree>
    <p:extLst>
      <p:ext uri="{BB962C8B-B14F-4D97-AF65-F5344CB8AC3E}">
        <p14:creationId xmlns:p14="http://schemas.microsoft.com/office/powerpoint/2010/main" val="1302771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1440618" y="936263"/>
            <a:ext cx="4170588" cy="3207514"/>
          </a:xfrm>
          <a:prstGeom prst="rect">
            <a:avLst/>
          </a:prstGeom>
          <a:solidFill>
            <a:srgbClr val="FFFFFF"/>
          </a:solidFill>
          <a:ln w="9525">
            <a:solidFill>
              <a:srgbClr val="000000"/>
            </a:solidFill>
            <a:miter lim="800000"/>
            <a:headEnd/>
            <a:tailEnd/>
          </a:ln>
          <a:effectLst/>
        </p:spPr>
        <p:txBody>
          <a:bodyPr wrap="none" lIns="84152" tIns="42076" rIns="84152" bIns="42076" anchor="ctr"/>
          <a:lstStyle/>
          <a:p>
            <a:pPr eaLnBrk="1">
              <a:lnSpc>
                <a:spcPct val="93000"/>
              </a:lnSpc>
              <a:buClr>
                <a:srgbClr val="000000"/>
              </a:buClr>
              <a:buSzPct val="45000"/>
              <a:buFont typeface="Wingdings" charset="2"/>
              <a:buNone/>
            </a:pPr>
            <a:endParaRPr lang="en-US"/>
          </a:p>
        </p:txBody>
      </p:sp>
      <p:sp>
        <p:nvSpPr>
          <p:cNvPr id="4099" name="Text Box 2"/>
          <p:cNvSpPr txBox="1">
            <a:spLocks noGrp="1" noChangeArrowheads="1"/>
          </p:cNvSpPr>
          <p:nvPr>
            <p:ph type="body"/>
          </p:nvPr>
        </p:nvSpPr>
        <p:spPr>
          <a:xfrm>
            <a:off x="1076142" y="4453895"/>
            <a:ext cx="4906743" cy="4182173"/>
          </a:xfrm>
          <a:noFill/>
        </p:spPr>
        <p:txBody>
          <a:bodyPr>
            <a:normAutofit/>
          </a:bodyPr>
          <a:lstStyle/>
          <a:p>
            <a:pPr marL="78893" indent="-78893">
              <a:lnSpc>
                <a:spcPct val="93000"/>
              </a:lnSpc>
              <a:spcBef>
                <a:spcPct val="0"/>
              </a:spcBef>
              <a:buSzPct val="45000"/>
              <a:tabLst>
                <a:tab pos="666205" algn="l"/>
                <a:tab pos="1332410" algn="l"/>
                <a:tab pos="1998616" algn="l"/>
                <a:tab pos="2664821" algn="l"/>
                <a:tab pos="3331026" algn="l"/>
                <a:tab pos="3997231" algn="l"/>
                <a:tab pos="4663436" algn="l"/>
              </a:tabLst>
            </a:pPr>
            <a:endParaRPr lang="en-GB" altLang="en-US" dirty="0">
              <a:latin typeface="Arial" charset="0"/>
              <a:ea typeface="msgothic" charset="0"/>
              <a:cs typeface="msgothic" charset="0"/>
            </a:endParaRPr>
          </a:p>
        </p:txBody>
      </p:sp>
    </p:spTree>
    <p:extLst>
      <p:ext uri="{BB962C8B-B14F-4D97-AF65-F5344CB8AC3E}">
        <p14:creationId xmlns:p14="http://schemas.microsoft.com/office/powerpoint/2010/main" val="425217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4C1A67-40F6-3A4F-921F-49F045E455FC}" type="slidenum">
              <a:rPr lang="en-US" smtClean="0"/>
              <a:pPr/>
              <a:t>33</a:t>
            </a:fld>
            <a:endParaRPr lang="en-US"/>
          </a:p>
        </p:txBody>
      </p:sp>
    </p:spTree>
    <p:extLst>
      <p:ext uri="{BB962C8B-B14F-4D97-AF65-F5344CB8AC3E}">
        <p14:creationId xmlns:p14="http://schemas.microsoft.com/office/powerpoint/2010/main" val="1884656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4C1A67-40F6-3A4F-921F-49F045E455FC}" type="slidenum">
              <a:rPr lang="en-US" smtClean="0"/>
              <a:pPr/>
              <a:t>34</a:t>
            </a:fld>
            <a:endParaRPr lang="en-US"/>
          </a:p>
        </p:txBody>
      </p:sp>
    </p:spTree>
    <p:extLst>
      <p:ext uri="{BB962C8B-B14F-4D97-AF65-F5344CB8AC3E}">
        <p14:creationId xmlns:p14="http://schemas.microsoft.com/office/powerpoint/2010/main" val="238078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0FFFC49-D8B8-4F01-95AF-ACAE34D420A2}" type="slidenum">
              <a:rPr lang="en-US" smtClean="0"/>
              <a:pPr/>
              <a:t>35</a:t>
            </a:fld>
            <a:endParaRPr lang="en-US"/>
          </a:p>
        </p:txBody>
      </p:sp>
    </p:spTree>
    <p:extLst>
      <p:ext uri="{BB962C8B-B14F-4D97-AF65-F5344CB8AC3E}">
        <p14:creationId xmlns:p14="http://schemas.microsoft.com/office/powerpoint/2010/main" val="1126902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8581DF-3D92-43ED-827E-8FE8D8FFB05F}" type="slidenum">
              <a:rPr lang="en-US" smtClean="0"/>
              <a:pPr/>
              <a:t>36</a:t>
            </a:fld>
            <a:endParaRPr lang="en-US"/>
          </a:p>
        </p:txBody>
      </p:sp>
    </p:spTree>
    <p:extLst>
      <p:ext uri="{BB962C8B-B14F-4D97-AF65-F5344CB8AC3E}">
        <p14:creationId xmlns:p14="http://schemas.microsoft.com/office/powerpoint/2010/main" val="4104952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endParaRPr lang="en-GB" altLang="en-US" dirty="0">
              <a:latin typeface="Arial" panose="020B0604020202020204" pitchFamily="34" charset="0"/>
              <a:ea typeface="msgothic" charset="0"/>
              <a:cs typeface="msgothic" charset="0"/>
            </a:endParaRPr>
          </a:p>
        </p:txBody>
      </p:sp>
    </p:spTree>
    <p:extLst>
      <p:ext uri="{BB962C8B-B14F-4D97-AF65-F5344CB8AC3E}">
        <p14:creationId xmlns:p14="http://schemas.microsoft.com/office/powerpoint/2010/main" val="2232603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2388" cy="36020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2C01778-BB1E-4368-8EC3-B58A4B210C1A}" type="slidenum">
              <a:rPr lang="en-US" smtClean="0"/>
              <a:pPr>
                <a:defRPr/>
              </a:pPr>
              <a:t>42</a:t>
            </a:fld>
            <a:endParaRPr lang="en-US"/>
          </a:p>
        </p:txBody>
      </p:sp>
    </p:spTree>
    <p:extLst>
      <p:ext uri="{BB962C8B-B14F-4D97-AF65-F5344CB8AC3E}">
        <p14:creationId xmlns:p14="http://schemas.microsoft.com/office/powerpoint/2010/main" val="3593915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8083F44-652A-8340-B985-A6316E606BB9}" type="slidenum">
              <a:rPr lang="en-US" sz="1200"/>
              <a:pPr/>
              <a:t>8</a:t>
            </a:fld>
            <a:endParaRPr lang="en-US" sz="1200"/>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12AA5DB0-B10D-C947-94BF-35AC4EBB75FA}" type="slidenum">
              <a:rPr lang="en-US" sz="1200">
                <a:latin typeface="Times" charset="0"/>
              </a:rPr>
              <a:pPr algn="r"/>
              <a:t>8</a:t>
            </a:fld>
            <a:endParaRPr lang="en-US" sz="1200">
              <a:latin typeface="Times" charset="0"/>
            </a:endParaRPr>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26A25546-B503-9E4B-9435-4FFE16C82FF4}" type="slidenum">
              <a:rPr lang="en-US" sz="1200">
                <a:latin typeface="Times" charset="0"/>
              </a:rPr>
              <a:pPr algn="r"/>
              <a:t>8</a:t>
            </a:fld>
            <a:endParaRPr lang="en-US" sz="1200">
              <a:latin typeface="Times" charset="0"/>
            </a:endParaRPr>
          </a:p>
        </p:txBody>
      </p:sp>
      <p:sp>
        <p:nvSpPr>
          <p:cNvPr id="16388"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396949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8581DF-3D92-43ED-827E-8FE8D8FFB0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870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8581DF-3D92-43ED-827E-8FE8D8FFB0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75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99142-E7EA-46F0-BEA5-2E77F745C8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225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16AE1-23CF-4DDE-86AC-C6A3BB9179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840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270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FF0101-791B-4E05-A311-0B1B13FDF9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61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F33590-6C4E-4B02-865B-480E5A8C73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9849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F33590-6C4E-4B02-865B-480E5A8C73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035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F33590-6C4E-4B02-865B-480E5A8C73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223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F33590-6C4E-4B02-865B-480E5A8C73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64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A6F1EE0-F4E7-6D42-970A-3192B9E5EAF0}" type="slidenum">
              <a:rPr lang="en-US" smtClean="0"/>
              <a:pPr>
                <a:defRPr/>
              </a:pPr>
              <a:t>9</a:t>
            </a:fld>
            <a:endParaRPr lang="en-US"/>
          </a:p>
        </p:txBody>
      </p:sp>
    </p:spTree>
    <p:extLst>
      <p:ext uri="{BB962C8B-B14F-4D97-AF65-F5344CB8AC3E}">
        <p14:creationId xmlns:p14="http://schemas.microsoft.com/office/powerpoint/2010/main" val="30839846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F33590-6C4E-4B02-865B-480E5A8C73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379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F33590-6C4E-4B02-865B-480E5A8C73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3324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F33590-6C4E-4B02-865B-480E5A8C73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1842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F33590-6C4E-4B02-865B-480E5A8C73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7492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F33590-6C4E-4B02-865B-480E5A8C73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5441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C0D95-5A9E-40C4-ADB0-EB5040F444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686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C0D95-5A9E-40C4-ADB0-EB5040F444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07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EFA7E-2897-C04B-93DB-D37DEF8571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8137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EFA7E-2897-C04B-93DB-D37DEF8571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5836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0D1545-B743-2E4B-80EF-80FB31DCC63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535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A6F1EE0-F4E7-6D42-970A-3192B9E5EAF0}" type="slidenum">
              <a:rPr lang="en-US" smtClean="0"/>
              <a:pPr>
                <a:defRPr/>
              </a:pPr>
              <a:t>10</a:t>
            </a:fld>
            <a:endParaRPr lang="en-US"/>
          </a:p>
        </p:txBody>
      </p:sp>
    </p:spTree>
    <p:extLst>
      <p:ext uri="{BB962C8B-B14F-4D97-AF65-F5344CB8AC3E}">
        <p14:creationId xmlns:p14="http://schemas.microsoft.com/office/powerpoint/2010/main" val="39181306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351C2-C7F0-4B03-9D55-08A83E08EC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10254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50505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endParaRPr lang="en-US" dirty="0">
              <a:ea typeface="ＭＳ Ｐゴシック" charset="0"/>
            </a:endParaRPr>
          </a:p>
        </p:txBody>
      </p:sp>
      <p:sp>
        <p:nvSpPr>
          <p:cNvPr id="4" name="Header Placeholder 3"/>
          <p:cNvSpPr>
            <a:spLocks noGrp="1"/>
          </p:cNvSpPr>
          <p:nvPr>
            <p:ph type="hdr" sz="quarter"/>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FF33790-6EBA-4F9B-9E9E-C8F65FE8D219}" type="slidenum">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5559686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A6F1EE0-F4E7-6D42-970A-3192B9E5EAF0}" type="slidenum">
              <a:rPr lang="en-US" smtClean="0"/>
              <a:pPr>
                <a:defRPr/>
              </a:pPr>
              <a:t>86</a:t>
            </a:fld>
            <a:endParaRPr lang="en-US"/>
          </a:p>
        </p:txBody>
      </p:sp>
    </p:spTree>
    <p:extLst>
      <p:ext uri="{BB962C8B-B14F-4D97-AF65-F5344CB8AC3E}">
        <p14:creationId xmlns:p14="http://schemas.microsoft.com/office/powerpoint/2010/main" val="8793417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8432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1731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38823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52152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66699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9188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A6F1EE0-F4E7-6D42-970A-3192B9E5EAF0}" type="slidenum">
              <a:rPr lang="en-US" smtClean="0"/>
              <a:pPr>
                <a:defRPr/>
              </a:pPr>
              <a:t>11</a:t>
            </a:fld>
            <a:endParaRPr lang="en-US"/>
          </a:p>
        </p:txBody>
      </p:sp>
    </p:spTree>
    <p:extLst>
      <p:ext uri="{BB962C8B-B14F-4D97-AF65-F5344CB8AC3E}">
        <p14:creationId xmlns:p14="http://schemas.microsoft.com/office/powerpoint/2010/main" val="11361349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4953F-501C-498F-811F-52E153962CB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0162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A6F1EE0-F4E7-6D42-970A-3192B9E5EAF0}" type="slidenum">
              <a:rPr lang="en-US" smtClean="0"/>
              <a:pPr>
                <a:defRPr/>
              </a:pPr>
              <a:t>12</a:t>
            </a:fld>
            <a:endParaRPr lang="en-US"/>
          </a:p>
        </p:txBody>
      </p:sp>
    </p:spTree>
    <p:extLst>
      <p:ext uri="{BB962C8B-B14F-4D97-AF65-F5344CB8AC3E}">
        <p14:creationId xmlns:p14="http://schemas.microsoft.com/office/powerpoint/2010/main" val="2235620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323589" indent="-323589" algn="just">
              <a:buFont typeface="Wingdings" panose="05000000000000000000" pitchFamily="2" charset="2"/>
              <a:buChar char="Ø"/>
              <a:defRPr/>
            </a:pPr>
            <a:endParaRPr lang="en-US" altLang="en-US" dirty="0">
              <a:latin typeface="Arial" charset="0"/>
            </a:endParaRPr>
          </a:p>
        </p:txBody>
      </p:sp>
      <p:sp>
        <p:nvSpPr>
          <p:cNvPr id="4" name="Slide Number Placeholder 3"/>
          <p:cNvSpPr>
            <a:spLocks noGrp="1"/>
          </p:cNvSpPr>
          <p:nvPr>
            <p:ph type="sldNum" sz="quarter" idx="10"/>
          </p:nvPr>
        </p:nvSpPr>
        <p:spPr/>
        <p:txBody>
          <a:bodyPr/>
          <a:lstStyle/>
          <a:p>
            <a:pPr>
              <a:defRPr/>
            </a:pPr>
            <a:fld id="{6A6F1EE0-F4E7-6D42-970A-3192B9E5EAF0}" type="slidenum">
              <a:rPr lang="en-US" smtClean="0"/>
              <a:pPr>
                <a:defRPr/>
              </a:pPr>
              <a:t>13</a:t>
            </a:fld>
            <a:endParaRPr lang="en-US"/>
          </a:p>
        </p:txBody>
      </p:sp>
    </p:spTree>
    <p:extLst>
      <p:ext uri="{BB962C8B-B14F-4D97-AF65-F5344CB8AC3E}">
        <p14:creationId xmlns:p14="http://schemas.microsoft.com/office/powerpoint/2010/main" val="3491397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A6F1EE0-F4E7-6D42-970A-3192B9E5EAF0}" type="slidenum">
              <a:rPr lang="en-US" smtClean="0"/>
              <a:pPr>
                <a:defRPr/>
              </a:pPr>
              <a:t>15</a:t>
            </a:fld>
            <a:endParaRPr lang="en-US"/>
          </a:p>
        </p:txBody>
      </p:sp>
    </p:spTree>
    <p:extLst>
      <p:ext uri="{BB962C8B-B14F-4D97-AF65-F5344CB8AC3E}">
        <p14:creationId xmlns:p14="http://schemas.microsoft.com/office/powerpoint/2010/main" val="2032949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endParaRPr>
          </a:p>
        </p:txBody>
      </p:sp>
      <p:sp>
        <p:nvSpPr>
          <p:cNvPr id="5" name="Footer Placeholder 4"/>
          <p:cNvSpPr>
            <a:spLocks noGrp="1"/>
          </p:cNvSpPr>
          <p:nvPr>
            <p:ph type="ftr" sz="quarter" idx="1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endParaRPr>
          </a:p>
        </p:txBody>
      </p:sp>
      <p:sp>
        <p:nvSpPr>
          <p:cNvPr id="6" name="Slide Number Placeholder 5"/>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E5EFA7E-2897-C04B-93DB-D37DEF8571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713949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eg"/><Relationship Id="rId3"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eg"/><Relationship Id="rId3"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eg"/><Relationship Id="rId3"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eg"/><Relationship Id="rId3"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em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Master" Target="../slideMasters/slideMaster4.xml"/><Relationship Id="rId2" Type="http://schemas.openxmlformats.org/officeDocument/2006/relationships/image" Target="../media/image13.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Master" Target="../slideMasters/slideMaster4.xml"/><Relationship Id="rId2" Type="http://schemas.openxmlformats.org/officeDocument/2006/relationships/image" Target="../media/image13.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7.jpeg"/><Relationship Id="rId1" Type="http://schemas.openxmlformats.org/officeDocument/2006/relationships/slideMaster" Target="../slideMasters/slideMaster4.xml"/><Relationship Id="rId2" Type="http://schemas.openxmlformats.org/officeDocument/2006/relationships/image" Target="../media/image13.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9.png"/><Relationship Id="rId3" Type="http://schemas.openxmlformats.org/officeDocument/2006/relationships/image" Target="../media/image20.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2" descr="Title Slide Blan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6019800"/>
            <a:ext cx="12192000" cy="838200"/>
          </a:xfrm>
          <a:prstGeom prst="rect">
            <a:avLst/>
          </a:prstGeom>
          <a:solidFill>
            <a:srgbClr val="8B002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98083A"/>
              </a:solidFill>
            </a:endParaRPr>
          </a:p>
        </p:txBody>
      </p:sp>
      <p:pic>
        <p:nvPicPr>
          <p:cNvPr id="7" name="Picture 4" descr="UC_MED&amp;BS_2C_RGB.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0039" y="533400"/>
            <a:ext cx="3780367"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9"/>
          <p:cNvSpPr>
            <a:spLocks noGrp="1"/>
          </p:cNvSpPr>
          <p:nvPr>
            <p:ph type="body" sz="quarter" idx="10"/>
          </p:nvPr>
        </p:nvSpPr>
        <p:spPr>
          <a:xfrm>
            <a:off x="2743200" y="2362200"/>
            <a:ext cx="8534400" cy="1066800"/>
          </a:xfrm>
          <a:prstGeom prst="rect">
            <a:avLst/>
          </a:prstGeom>
        </p:spPr>
        <p:txBody>
          <a:bodyPr vert="horz" anchor="b"/>
          <a:lstStyle>
            <a:lvl1pPr marL="0" indent="0">
              <a:lnSpc>
                <a:spcPct val="90000"/>
              </a:lnSpc>
              <a:buNone/>
              <a:defRPr sz="4000" baseline="0">
                <a:solidFill>
                  <a:srgbClr val="8B0021"/>
                </a:solidFill>
                <a:latin typeface="Times"/>
                <a:cs typeface="Times"/>
              </a:defRPr>
            </a:lvl1pPr>
          </a:lstStyle>
          <a:p>
            <a:pPr lvl="0"/>
            <a:r>
              <a:rPr lang="en-US"/>
              <a:t>Click to edit Master text styles</a:t>
            </a:r>
          </a:p>
        </p:txBody>
      </p:sp>
      <p:sp>
        <p:nvSpPr>
          <p:cNvPr id="12" name="Text Placeholder 11"/>
          <p:cNvSpPr>
            <a:spLocks noGrp="1"/>
          </p:cNvSpPr>
          <p:nvPr>
            <p:ph type="body" sz="quarter" idx="11"/>
          </p:nvPr>
        </p:nvSpPr>
        <p:spPr>
          <a:xfrm>
            <a:off x="2743200" y="3505200"/>
            <a:ext cx="8534400" cy="1752600"/>
          </a:xfrm>
          <a:prstGeom prst="rect">
            <a:avLst/>
          </a:prstGeom>
        </p:spPr>
        <p:txBody>
          <a:bodyPr vert="horz"/>
          <a:lstStyle>
            <a:lvl1pPr marL="0" indent="0" algn="l">
              <a:lnSpc>
                <a:spcPct val="100000"/>
              </a:lnSpc>
              <a:buNone/>
              <a:defRPr sz="2400" b="0" baseline="0">
                <a:latin typeface="Arial"/>
                <a:cs typeface="Arial"/>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3"/>
          <p:cNvSpPr>
            <a:spLocks noGrp="1"/>
          </p:cNvSpPr>
          <p:nvPr>
            <p:ph type="body" sz="quarter" idx="12"/>
          </p:nvPr>
        </p:nvSpPr>
        <p:spPr>
          <a:xfrm>
            <a:off x="2743200" y="5416550"/>
            <a:ext cx="5080000" cy="298451"/>
          </a:xfrm>
          <a:prstGeom prst="rect">
            <a:avLst/>
          </a:prstGeom>
        </p:spPr>
        <p:txBody>
          <a:bodyPr vert="horz"/>
          <a:lstStyle>
            <a:lvl1pPr marL="0" indent="0">
              <a:buNone/>
              <a:defRPr sz="1800">
                <a:latin typeface="Arial"/>
                <a:cs typeface="Arial"/>
              </a:defRPr>
            </a:lvl1pPr>
          </a:lstStyle>
          <a:p>
            <a:pPr lvl="0"/>
            <a:r>
              <a:rPr lang="en-US"/>
              <a:t>Click to edit Master text styles</a:t>
            </a:r>
          </a:p>
        </p:txBody>
      </p:sp>
    </p:spTree>
    <p:extLst>
      <p:ext uri="{BB962C8B-B14F-4D97-AF65-F5344CB8AC3E}">
        <p14:creationId xmlns:p14="http://schemas.microsoft.com/office/powerpoint/2010/main" val="302417016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lvl1pPr>
              <a:defRPr sz="4000"/>
            </a:lvl1pPr>
          </a:lstStyle>
          <a:p>
            <a:r>
              <a:rPr lang="en-US" dirty="0"/>
              <a:t>Click to edit Master title style</a:t>
            </a:r>
          </a:p>
        </p:txBody>
      </p:sp>
      <p:sp>
        <p:nvSpPr>
          <p:cNvPr id="3" name="Date Placeholder 2"/>
          <p:cNvSpPr>
            <a:spLocks noGrp="1"/>
          </p:cNvSpPr>
          <p:nvPr>
            <p:ph type="dt" sz="half" idx="10"/>
          </p:nvPr>
        </p:nvSpPr>
        <p:spPr/>
        <p:txBody>
          <a:bodyPr/>
          <a:lstStyle/>
          <a:p>
            <a:pPr>
              <a:defRPr/>
            </a:pPr>
            <a:fld id="{8280EFD1-7F66-444B-B910-41EA429D990E}" type="datetime1">
              <a:rPr lang="en-US" smtClean="0"/>
              <a:pPr>
                <a:defRPr/>
              </a:pPr>
              <a:t>4/6/18</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224CE71B-9A1E-544C-8BD1-1282BD9F2BBF}" type="slidenum">
              <a:rPr lang="en-US" smtClean="0"/>
              <a:pPr>
                <a:defRPr/>
              </a:pPr>
              <a:t>‹#›</a:t>
            </a:fld>
            <a:endParaRPr lang="en-US" dirty="0"/>
          </a:p>
        </p:txBody>
      </p:sp>
    </p:spTree>
    <p:extLst>
      <p:ext uri="{BB962C8B-B14F-4D97-AF65-F5344CB8AC3E}">
        <p14:creationId xmlns:p14="http://schemas.microsoft.com/office/powerpoint/2010/main" val="2849030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6400" y="4406902"/>
            <a:ext cx="11379200" cy="1362075"/>
          </a:xfrm>
        </p:spPr>
        <p:txBody>
          <a:bodyPr anchor="t"/>
          <a:lstStyle>
            <a:lvl1pPr marL="0" indent="0" algn="l">
              <a:defRPr sz="4000" b="1" cap="all" baseline="0">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406400" y="2906713"/>
            <a:ext cx="11379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solidFill>
                  <a:schemeClr val="accent5"/>
                </a:solidFill>
              </a:defRPr>
            </a:lvl1pPr>
          </a:lstStyle>
          <a:p>
            <a:pPr>
              <a:defRPr/>
            </a:pPr>
            <a:fld id="{73DD504A-0317-1C42-8442-2990065672DC}" type="datetime1">
              <a:rPr lang="en-US" smtClean="0"/>
              <a:pPr>
                <a:defRPr/>
              </a:pPr>
              <a:t>4/6/18</a:t>
            </a:fld>
            <a:endParaRPr lang="en-US" dirty="0"/>
          </a:p>
        </p:txBody>
      </p:sp>
      <p:sp>
        <p:nvSpPr>
          <p:cNvPr id="5" name="Footer Placeholder 4"/>
          <p:cNvSpPr>
            <a:spLocks noGrp="1"/>
          </p:cNvSpPr>
          <p:nvPr>
            <p:ph type="ftr" sz="quarter" idx="11"/>
          </p:nvPr>
        </p:nvSpPr>
        <p:spPr/>
        <p:txBody>
          <a:bodyPr/>
          <a:lstStyle>
            <a:lvl1pPr>
              <a:defRPr>
                <a:solidFill>
                  <a:schemeClr val="accent5"/>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solidFill>
                  <a:schemeClr val="accent5"/>
                </a:solidFill>
              </a:defRPr>
            </a:lvl1pPr>
          </a:lstStyle>
          <a:p>
            <a:pPr>
              <a:defRPr/>
            </a:pPr>
            <a:fld id="{2A642043-0942-544E-8F09-F196B84F07A4}" type="slidenum">
              <a:rPr lang="en-US" smtClean="0"/>
              <a:pPr>
                <a:defRPr/>
              </a:pPr>
              <a:t>‹#›</a:t>
            </a:fld>
            <a:endParaRPr lang="en-US" dirty="0"/>
          </a:p>
        </p:txBody>
      </p:sp>
    </p:spTree>
    <p:extLst>
      <p:ext uri="{BB962C8B-B14F-4D97-AF65-F5344CB8AC3E}">
        <p14:creationId xmlns:p14="http://schemas.microsoft.com/office/powerpoint/2010/main" val="617208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lvl1pPr>
              <a:defRPr sz="4000">
                <a:solidFill>
                  <a:srgbClr val="FFFFFF"/>
                </a:solidFill>
              </a:defRPr>
            </a:lvl1pPr>
          </a:lstStyle>
          <a:p>
            <a:r>
              <a:rPr lang="en-US" dirty="0"/>
              <a:t>Click to edit Master title style</a:t>
            </a:r>
          </a:p>
        </p:txBody>
      </p:sp>
      <p:sp>
        <p:nvSpPr>
          <p:cNvPr id="3" name="Content Placeholder 2"/>
          <p:cNvSpPr>
            <a:spLocks noGrp="1"/>
          </p:cNvSpPr>
          <p:nvPr>
            <p:ph sz="half" idx="1"/>
          </p:nvPr>
        </p:nvSpPr>
        <p:spPr>
          <a:xfrm>
            <a:off x="304800" y="1219200"/>
            <a:ext cx="5689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19200"/>
            <a:ext cx="55880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fld id="{92638152-E461-6C43-B1DE-7FB0124ABE51}" type="datetime1">
              <a:rPr lang="en-US" smtClean="0"/>
              <a:pPr>
                <a:defRPr/>
              </a:pPr>
              <a:t>4/6/18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6123F57-C17D-4045-AC1D-8E1C75E9C503}" type="slidenum">
              <a:rPr lang="en-US"/>
              <a:pPr>
                <a:defRPr/>
              </a:pPr>
              <a:t>‹#›</a:t>
            </a:fld>
            <a:endParaRPr lang="en-US" dirty="0"/>
          </a:p>
        </p:txBody>
      </p:sp>
    </p:spTree>
    <p:extLst>
      <p:ext uri="{BB962C8B-B14F-4D97-AF65-F5344CB8AC3E}">
        <p14:creationId xmlns:p14="http://schemas.microsoft.com/office/powerpoint/2010/main" val="1695649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304800" y="1143001"/>
            <a:ext cx="5691717" cy="639763"/>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04800" y="1782762"/>
            <a:ext cx="5691717" cy="44656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0" y="1143001"/>
            <a:ext cx="5592233" cy="639763"/>
          </a:xfrm>
        </p:spPr>
        <p:txBody>
          <a:bodyPr anchor="b"/>
          <a:lstStyle>
            <a:lvl1pPr marL="0" indent="0">
              <a:buNone/>
              <a:defRPr sz="2400" b="1">
                <a:solidFill>
                  <a:srgbClr val="FFFF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70" y="1782762"/>
            <a:ext cx="5592233" cy="44656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lvl1pPr>
              <a:defRPr/>
            </a:lvl1pPr>
          </a:lstStyle>
          <a:p>
            <a:pPr>
              <a:defRPr/>
            </a:pPr>
            <a:fld id="{40526295-8CEE-3C4D-A586-681A74131521}" type="datetime1">
              <a:rPr lang="en-US" smtClean="0"/>
              <a:pPr>
                <a:defRPr/>
              </a:pPr>
              <a:t>4/6/18</a:t>
            </a:fld>
            <a:endParaRPr lang="en-US" dirty="0"/>
          </a:p>
        </p:txBody>
      </p:sp>
      <p:sp>
        <p:nvSpPr>
          <p:cNvPr id="8" name="Footer Placeholder 4"/>
          <p:cNvSpPr>
            <a:spLocks noGrp="1"/>
          </p:cNvSpPr>
          <p:nvPr>
            <p:ph type="ftr" sz="quarter" idx="11"/>
          </p:nvPr>
        </p:nvSpPr>
        <p:spPr/>
        <p:txBody>
          <a:bodyPr/>
          <a:lstStyle>
            <a:lvl1pPr>
              <a:defRPr>
                <a:solidFill>
                  <a:schemeClr val="accent5"/>
                </a:solidFill>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9FC0552E-AA6F-344F-8017-0AB86BA44128}" type="slidenum">
              <a:rPr lang="en-US"/>
              <a:pPr>
                <a:defRPr/>
              </a:pPr>
              <a:t>‹#›</a:t>
            </a:fld>
            <a:endParaRPr lang="en-US" dirty="0"/>
          </a:p>
        </p:txBody>
      </p:sp>
    </p:spTree>
    <p:extLst>
      <p:ext uri="{BB962C8B-B14F-4D97-AF65-F5344CB8AC3E}">
        <p14:creationId xmlns:p14="http://schemas.microsoft.com/office/powerpoint/2010/main" val="1806368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lvl1pPr>
              <a:defRPr>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chemeClr val="tx1"/>
                </a:solidFill>
              </a:defRPr>
            </a:lvl1pPr>
          </a:lstStyle>
          <a:p>
            <a:pPr>
              <a:defRPr/>
            </a:pPr>
            <a:fld id="{718AF3F3-EFDE-2848-B2E2-9E0AEEE1D068}" type="datetime1">
              <a:rPr lang="en-US" smtClean="0"/>
              <a:pPr>
                <a:defRPr/>
              </a:pPr>
              <a:t>4/6/18</a:t>
            </a:fld>
            <a:endParaRPr lang="en-US" dirty="0"/>
          </a:p>
        </p:txBody>
      </p:sp>
      <p:sp>
        <p:nvSpPr>
          <p:cNvPr id="4" name="Footer Placeholder 3"/>
          <p:cNvSpPr>
            <a:spLocks noGrp="1"/>
          </p:cNvSpPr>
          <p:nvPr>
            <p:ph type="ftr" sz="quarter" idx="11"/>
          </p:nvPr>
        </p:nvSpPr>
        <p:spPr/>
        <p:txBody>
          <a:bodyPr/>
          <a:lstStyle>
            <a:lvl1pPr>
              <a:defRPr>
                <a:solidFill>
                  <a:schemeClr val="accent5"/>
                </a:solidFill>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C4C66A6D-0826-A046-B434-1CF4F6FDB106}" type="slidenum">
              <a:rPr lang="en-US" smtClean="0"/>
              <a:pPr>
                <a:defRPr/>
              </a:pPr>
              <a:t>‹#›</a:t>
            </a:fld>
            <a:endParaRPr lang="en-US" dirty="0"/>
          </a:p>
        </p:txBody>
      </p:sp>
    </p:spTree>
    <p:extLst>
      <p:ext uri="{BB962C8B-B14F-4D97-AF65-F5344CB8AC3E}">
        <p14:creationId xmlns:p14="http://schemas.microsoft.com/office/powerpoint/2010/main" val="2690645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pPr>
              <a:defRPr/>
            </a:pPr>
            <a:fld id="{F7838E76-FEF7-BA4A-991A-463E4341D56E}" type="datetime1">
              <a:rPr lang="en-US" smtClean="0"/>
              <a:pPr>
                <a:defRPr/>
              </a:pPr>
              <a:t>4/6/18</a:t>
            </a:fld>
            <a:endParaRPr lang="en-US" dirty="0"/>
          </a:p>
        </p:txBody>
      </p:sp>
      <p:sp>
        <p:nvSpPr>
          <p:cNvPr id="3" name="Footer Placeholder 2"/>
          <p:cNvSpPr>
            <a:spLocks noGrp="1"/>
          </p:cNvSpPr>
          <p:nvPr>
            <p:ph type="ftr" sz="quarter" idx="11"/>
          </p:nvPr>
        </p:nvSpPr>
        <p:spPr/>
        <p:txBody>
          <a:bodyPr/>
          <a:lstStyle>
            <a:lvl1pPr>
              <a:defRPr>
                <a:solidFill>
                  <a:schemeClr val="accent5"/>
                </a:solidFill>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pPr>
              <a:defRPr/>
            </a:pPr>
            <a:fld id="{975335DE-5A1A-324C-ADFF-4D56D82AD337}" type="slidenum">
              <a:rPr lang="en-US" smtClean="0"/>
              <a:pPr>
                <a:defRPr/>
              </a:pPr>
              <a:t>‹#›</a:t>
            </a:fld>
            <a:endParaRPr lang="en-US" dirty="0"/>
          </a:p>
        </p:txBody>
      </p:sp>
    </p:spTree>
    <p:extLst>
      <p:ext uri="{BB962C8B-B14F-4D97-AF65-F5344CB8AC3E}">
        <p14:creationId xmlns:p14="http://schemas.microsoft.com/office/powerpoint/2010/main" val="3694704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2" y="228601"/>
            <a:ext cx="4315885" cy="749300"/>
          </a:xfrm>
        </p:spPr>
        <p:txBody>
          <a:bodyPr anchor="b"/>
          <a:lstStyle>
            <a:lvl1pPr algn="l">
              <a:defRPr sz="2000" b="1">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4766733" y="228600"/>
            <a:ext cx="7018867" cy="6019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04802" y="977901"/>
            <a:ext cx="4315885" cy="5270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3"/>
          <p:cNvSpPr>
            <a:spLocks noGrp="1"/>
          </p:cNvSpPr>
          <p:nvPr>
            <p:ph type="dt" sz="half" idx="10"/>
          </p:nvPr>
        </p:nvSpPr>
        <p:spPr/>
        <p:txBody>
          <a:bodyPr/>
          <a:lstStyle>
            <a:lvl1pPr>
              <a:defRPr/>
            </a:lvl1pPr>
          </a:lstStyle>
          <a:p>
            <a:pPr>
              <a:defRPr/>
            </a:pPr>
            <a:fld id="{12697ECE-01D1-0A49-B0A2-F904588B6FC2}" type="datetime1">
              <a:rPr lang="en-US" smtClean="0"/>
              <a:pPr>
                <a:defRPr/>
              </a:pPr>
              <a:t>4/6/18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B1BA330-76FA-CA4A-BFE4-A32C7980380B}" type="slidenum">
              <a:rPr lang="en-US"/>
              <a:pPr>
                <a:defRPr/>
              </a:pPr>
              <a:t>‹#›</a:t>
            </a:fld>
            <a:endParaRPr lang="en-US" dirty="0"/>
          </a:p>
        </p:txBody>
      </p:sp>
    </p:spTree>
    <p:extLst>
      <p:ext uri="{BB962C8B-B14F-4D97-AF65-F5344CB8AC3E}">
        <p14:creationId xmlns:p14="http://schemas.microsoft.com/office/powerpoint/2010/main" val="512244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0" y="4669632"/>
            <a:ext cx="8636000" cy="566739"/>
          </a:xfrm>
        </p:spPr>
        <p:txBody>
          <a:bodyPr anchor="b"/>
          <a:lstStyle>
            <a:lvl1pPr algn="l">
              <a:defRPr sz="2000" b="1">
                <a:solidFill>
                  <a:srgbClr val="FFFFFF"/>
                </a:solidFill>
              </a:defRPr>
            </a:lvl1pPr>
          </a:lstStyle>
          <a:p>
            <a:r>
              <a:rPr lang="en-US" dirty="0"/>
              <a:t>Click to edit Master title style</a:t>
            </a:r>
          </a:p>
        </p:txBody>
      </p:sp>
      <p:sp>
        <p:nvSpPr>
          <p:cNvPr id="3" name="Picture Placeholder 2"/>
          <p:cNvSpPr>
            <a:spLocks noGrp="1"/>
          </p:cNvSpPr>
          <p:nvPr>
            <p:ph type="pic" idx="1"/>
          </p:nvPr>
        </p:nvSpPr>
        <p:spPr>
          <a:xfrm>
            <a:off x="1524000" y="402433"/>
            <a:ext cx="8636000" cy="419100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524000" y="5236371"/>
            <a:ext cx="8636000" cy="6524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chemeClr val="accent5"/>
                </a:solidFill>
              </a:defRPr>
            </a:lvl1pPr>
          </a:lstStyle>
          <a:p>
            <a:pPr>
              <a:defRPr/>
            </a:pPr>
            <a:fld id="{BB8637D7-6791-D548-80D8-EA986D98FD98}" type="datetime1">
              <a:rPr lang="en-US" smtClean="0"/>
              <a:pPr>
                <a:defRPr/>
              </a:pPr>
              <a:t>4/6/18</a:t>
            </a:fld>
            <a:endParaRPr lang="en-US" dirty="0"/>
          </a:p>
        </p:txBody>
      </p:sp>
      <p:sp>
        <p:nvSpPr>
          <p:cNvPr id="6" name="Footer Placeholder 5"/>
          <p:cNvSpPr>
            <a:spLocks noGrp="1"/>
          </p:cNvSpPr>
          <p:nvPr>
            <p:ph type="ftr" sz="quarter" idx="11"/>
          </p:nvPr>
        </p:nvSpPr>
        <p:spPr/>
        <p:txBody>
          <a:bodyPr/>
          <a:lstStyle>
            <a:lvl1pPr>
              <a:defRPr>
                <a:solidFill>
                  <a:schemeClr val="accent5"/>
                </a:solidFill>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solidFill>
                  <a:schemeClr val="accent5"/>
                </a:solidFill>
              </a:defRPr>
            </a:lvl1pPr>
          </a:lstStyle>
          <a:p>
            <a:pPr>
              <a:defRPr/>
            </a:pPr>
            <a:fld id="{2E6D967F-4B68-1344-99A2-22E7C2B09168}" type="slidenum">
              <a:rPr lang="en-US" smtClean="0"/>
              <a:pPr>
                <a:defRPr/>
              </a:pPr>
              <a:t>‹#›</a:t>
            </a:fld>
            <a:endParaRPr lang="en-US" dirty="0"/>
          </a:p>
        </p:txBody>
      </p:sp>
    </p:spTree>
    <p:extLst>
      <p:ext uri="{BB962C8B-B14F-4D97-AF65-F5344CB8AC3E}">
        <p14:creationId xmlns:p14="http://schemas.microsoft.com/office/powerpoint/2010/main" val="2123788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44210C48-CC2C-484B-AB06-F661F58FF42A}" type="datetime1">
              <a:rPr lang="en-US" smtClean="0"/>
              <a:pPr>
                <a:defRPr/>
              </a:pPr>
              <a:t>4/6/18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F0B9F93-35E5-4644-83E6-BC9CB9FD31B0}" type="slidenum">
              <a:rPr lang="en-US"/>
              <a:pPr>
                <a:defRPr/>
              </a:pPr>
              <a:t>‹#›</a:t>
            </a:fld>
            <a:endParaRPr lang="en-US" dirty="0"/>
          </a:p>
        </p:txBody>
      </p:sp>
    </p:spTree>
    <p:extLst>
      <p:ext uri="{BB962C8B-B14F-4D97-AF65-F5344CB8AC3E}">
        <p14:creationId xmlns:p14="http://schemas.microsoft.com/office/powerpoint/2010/main" val="987083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304800"/>
            <a:ext cx="2743200" cy="6019800"/>
          </a:xfrm>
        </p:spPr>
        <p:txBody>
          <a:bodyPr vert="eaVert"/>
          <a:lstStyle>
            <a:lvl1pPr>
              <a:defRPr>
                <a:solidFill>
                  <a:srgbClr val="FFFFFF"/>
                </a:solidFill>
              </a:defRPr>
            </a:lvl1pPr>
          </a:lstStyle>
          <a:p>
            <a:r>
              <a:rPr lang="en-US" dirty="0"/>
              <a:t>Click to edit Master title style</a:t>
            </a:r>
          </a:p>
        </p:txBody>
      </p:sp>
      <p:sp>
        <p:nvSpPr>
          <p:cNvPr id="3" name="Vertical Text Placeholder 2"/>
          <p:cNvSpPr>
            <a:spLocks noGrp="1"/>
          </p:cNvSpPr>
          <p:nvPr>
            <p:ph type="body" orient="vert" idx="1"/>
          </p:nvPr>
        </p:nvSpPr>
        <p:spPr>
          <a:xfrm>
            <a:off x="406400" y="304800"/>
            <a:ext cx="8432800" cy="60198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5C3C0D93-D5DF-4B43-B0DC-DB3AD1E3EBB6}" type="datetime1">
              <a:rPr lang="en-US" smtClean="0"/>
              <a:pPr>
                <a:defRPr/>
              </a:pPr>
              <a:t>4/6/18</a:t>
            </a:fld>
            <a:endParaRPr lang="en-US" dirty="0">
              <a:solidFill>
                <a:srgbClr val="7CD1FF"/>
              </a:solidFill>
            </a:endParaRPr>
          </a:p>
        </p:txBody>
      </p:sp>
      <p:sp>
        <p:nvSpPr>
          <p:cNvPr id="5" name="Footer Placeholder 4"/>
          <p:cNvSpPr>
            <a:spLocks noGrp="1"/>
          </p:cNvSpPr>
          <p:nvPr>
            <p:ph type="ftr" sz="quarter" idx="11"/>
          </p:nvPr>
        </p:nvSpPr>
        <p:spPr/>
        <p:txBody>
          <a:bodyPr/>
          <a:lstStyle>
            <a:lvl1pPr>
              <a:defRPr>
                <a:solidFill>
                  <a:schemeClr val="accent5"/>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BE8488D-B38F-DA4F-B090-58FD962D7840}" type="slidenum">
              <a:rPr lang="en-US"/>
              <a:pPr>
                <a:defRPr/>
              </a:pPr>
              <a:t>‹#›</a:t>
            </a:fld>
            <a:endParaRPr lang="en-US" dirty="0"/>
          </a:p>
        </p:txBody>
      </p:sp>
    </p:spTree>
    <p:extLst>
      <p:ext uri="{BB962C8B-B14F-4D97-AF65-F5344CB8AC3E}">
        <p14:creationId xmlns:p14="http://schemas.microsoft.com/office/powerpoint/2010/main" val="2127149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pic>
        <p:nvPicPr>
          <p:cNvPr id="5" name="Picture 2" descr="UC_MED&amp;BS_Horiz_2C_CMY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8667" y="6072191"/>
            <a:ext cx="2556933"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9"/>
          <p:cNvSpPr>
            <a:spLocks noGrp="1"/>
          </p:cNvSpPr>
          <p:nvPr>
            <p:ph type="body" sz="quarter" idx="13"/>
          </p:nvPr>
        </p:nvSpPr>
        <p:spPr>
          <a:xfrm>
            <a:off x="457200" y="342900"/>
            <a:ext cx="9296400" cy="558800"/>
          </a:xfrm>
          <a:prstGeom prst="rect">
            <a:avLst/>
          </a:prstGeom>
        </p:spPr>
        <p:txBody>
          <a:bodyPr vert="horz"/>
          <a:lstStyle>
            <a:lvl1pPr marL="342900" indent="-342900" algn="l">
              <a:buNone/>
              <a:defRPr sz="2400">
                <a:solidFill>
                  <a:srgbClr val="8B0021"/>
                </a:solidFill>
                <a:latin typeface="Times New Roman"/>
                <a:cs typeface="Times New Roman"/>
              </a:defRPr>
            </a:lvl1pPr>
          </a:lstStyle>
          <a:p>
            <a:pPr lvl="0"/>
            <a:r>
              <a:rPr lang="en-US"/>
              <a:t>Click to edit Master text styles</a:t>
            </a:r>
          </a:p>
        </p:txBody>
      </p:sp>
      <p:sp>
        <p:nvSpPr>
          <p:cNvPr id="9" name="Text Placeholder 21"/>
          <p:cNvSpPr>
            <a:spLocks noGrp="1"/>
          </p:cNvSpPr>
          <p:nvPr>
            <p:ph type="body" sz="quarter" idx="15"/>
          </p:nvPr>
        </p:nvSpPr>
        <p:spPr>
          <a:xfrm>
            <a:off x="9144000" y="355600"/>
            <a:ext cx="2641600" cy="406400"/>
          </a:xfrm>
          <a:prstGeom prst="rect">
            <a:avLst/>
          </a:prstGeom>
        </p:spPr>
        <p:txBody>
          <a:bodyPr vert="horz" anchor="ctr"/>
          <a:lstStyle>
            <a:lvl1pPr algn="r">
              <a:buNone/>
              <a:defRPr sz="1200" b="0" i="0" baseline="0">
                <a:latin typeface="Arial"/>
                <a:cs typeface="Arial"/>
              </a:defRPr>
            </a:lvl1pPr>
          </a:lstStyle>
          <a:p>
            <a:pPr lvl="0"/>
            <a:r>
              <a:rPr lang="en-US"/>
              <a:t>Click to edit Master text styles</a:t>
            </a:r>
          </a:p>
        </p:txBody>
      </p:sp>
      <p:sp>
        <p:nvSpPr>
          <p:cNvPr id="11" name="Text Placeholder 7"/>
          <p:cNvSpPr>
            <a:spLocks noGrp="1"/>
          </p:cNvSpPr>
          <p:nvPr>
            <p:ph type="body" sz="quarter" idx="12"/>
          </p:nvPr>
        </p:nvSpPr>
        <p:spPr>
          <a:xfrm>
            <a:off x="457200" y="1028700"/>
            <a:ext cx="11260667" cy="4775200"/>
          </a:xfrm>
          <a:prstGeom prst="rect">
            <a:avLst/>
          </a:prstGeom>
        </p:spPr>
        <p:txBody>
          <a:bodyPr vert="horz"/>
          <a:lstStyle>
            <a:lvl1pPr>
              <a:spcAft>
                <a:spcPts val="1200"/>
              </a:spcAft>
              <a:buFont typeface="Arial"/>
              <a:buChar char="•"/>
              <a:defRPr sz="1600" b="0" i="0">
                <a:latin typeface="Arial"/>
                <a:cs typeface="Arial"/>
              </a:defRPr>
            </a:lvl1pPr>
            <a:lvl2pPr>
              <a:defRPr sz="1600">
                <a:latin typeface="Ariel"/>
                <a:cs typeface="Ariel"/>
              </a:defRPr>
            </a:lvl2pPr>
            <a:lvl3pPr>
              <a:defRPr sz="1600">
                <a:latin typeface="Ariel"/>
                <a:cs typeface="Ariel"/>
              </a:defRPr>
            </a:lvl3pPr>
            <a:lvl4pPr>
              <a:defRPr sz="1600">
                <a:latin typeface="Ariel"/>
                <a:cs typeface="Ariel"/>
              </a:defRPr>
            </a:lvl4pPr>
            <a:lvl5pPr>
              <a:defRPr sz="1600">
                <a:latin typeface="Ariel"/>
                <a:cs typeface="Ariel"/>
              </a:defRPr>
            </a:lvl5pPr>
          </a:lstStyle>
          <a:p>
            <a:pPr lvl="0"/>
            <a:r>
              <a:rPr lang="en-US" dirty="0"/>
              <a:t>Click to edit Master text styles</a:t>
            </a:r>
          </a:p>
          <a:p>
            <a:pPr lvl="0"/>
            <a:r>
              <a:rPr lang="en-US" dirty="0"/>
              <a:t>Next Line of information</a:t>
            </a:r>
          </a:p>
        </p:txBody>
      </p:sp>
      <p:sp>
        <p:nvSpPr>
          <p:cNvPr id="6" name="Slide Number Placeholder 13"/>
          <p:cNvSpPr>
            <a:spLocks noGrp="1"/>
          </p:cNvSpPr>
          <p:nvPr>
            <p:ph type="sldNum" sz="quarter" idx="16"/>
          </p:nvPr>
        </p:nvSpPr>
        <p:spPr>
          <a:xfrm>
            <a:off x="11192933" y="6245229"/>
            <a:ext cx="508000" cy="365125"/>
          </a:xfrm>
          <a:prstGeom prst="rect">
            <a:avLst/>
          </a:prstGeom>
        </p:spPr>
        <p:txBody>
          <a:bodyPr vert="horz" lIns="91440" tIns="45720" rIns="91440" bIns="45720" rtlCol="0" anchor="ctr"/>
          <a:lstStyle>
            <a:lvl1pPr algn="r" fontAlgn="auto">
              <a:spcBef>
                <a:spcPts val="0"/>
              </a:spcBef>
              <a:spcAft>
                <a:spcPts val="0"/>
              </a:spcAft>
              <a:defRPr sz="1200" b="0" i="0" smtClean="0">
                <a:solidFill>
                  <a:schemeClr val="tx1">
                    <a:tint val="75000"/>
                  </a:schemeClr>
                </a:solidFill>
                <a:latin typeface="Arial"/>
                <a:ea typeface="+mn-ea"/>
                <a:cs typeface="Arial"/>
              </a:defRPr>
            </a:lvl1pPr>
          </a:lstStyle>
          <a:p>
            <a:pPr>
              <a:defRPr/>
            </a:pPr>
            <a:fld id="{5E238032-6B4C-5D48-AFBA-0B667A040BBE}" type="slidenum">
              <a:rPr lang="en-US"/>
              <a:pPr>
                <a:defRPr/>
              </a:pPr>
              <a:t>‹#›</a:t>
            </a:fld>
            <a:endParaRPr lang="en-US" dirty="0"/>
          </a:p>
        </p:txBody>
      </p:sp>
      <p:sp>
        <p:nvSpPr>
          <p:cNvPr id="7" name="Footer Placeholder 14"/>
          <p:cNvSpPr>
            <a:spLocks noGrp="1"/>
          </p:cNvSpPr>
          <p:nvPr>
            <p:ph type="ftr" sz="quarter" idx="17"/>
          </p:nvPr>
        </p:nvSpPr>
        <p:spPr>
          <a:xfrm>
            <a:off x="7535333" y="6245229"/>
            <a:ext cx="3860800" cy="365125"/>
          </a:xfrm>
          <a:prstGeom prst="rect">
            <a:avLst/>
          </a:prstGeom>
        </p:spPr>
        <p:txBody>
          <a:bodyPr vert="horz" lIns="91440" tIns="45720" rIns="91440" bIns="45720" rtlCol="0" anchor="ctr"/>
          <a:lstStyle>
            <a:lvl1pPr algn="r" fontAlgn="auto">
              <a:spcBef>
                <a:spcPts val="0"/>
              </a:spcBef>
              <a:spcAft>
                <a:spcPts val="0"/>
              </a:spcAft>
              <a:defRPr sz="1200" b="0" i="0" dirty="0" smtClean="0">
                <a:solidFill>
                  <a:srgbClr val="8B0021"/>
                </a:solidFill>
                <a:latin typeface="Arial"/>
                <a:ea typeface="+mn-ea"/>
                <a:cs typeface="Arial"/>
              </a:defRPr>
            </a:lvl1pPr>
          </a:lstStyle>
          <a:p>
            <a:pPr>
              <a:defRPr/>
            </a:pPr>
            <a:r>
              <a:rPr lang="en-US"/>
              <a:t>Presentation Title Here  |</a:t>
            </a:r>
          </a:p>
        </p:txBody>
      </p:sp>
    </p:spTree>
    <p:extLst>
      <p:ext uri="{BB962C8B-B14F-4D97-AF65-F5344CB8AC3E}">
        <p14:creationId xmlns:p14="http://schemas.microsoft.com/office/powerpoint/2010/main" val="2514221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8280EFD1-7F66-444B-B910-41EA429D990E}" type="datetime1">
              <a:rPr lang="en-US" smtClean="0"/>
              <a:pPr>
                <a:defRPr/>
              </a:pPr>
              <a:t>4/6/18</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224CE71B-9A1E-544C-8BD1-1282BD9F2BBF}" type="slidenum">
              <a:rPr lang="en-US" smtClean="0"/>
              <a:pPr>
                <a:defRPr/>
              </a:pPr>
              <a:t>‹#›</a:t>
            </a:fld>
            <a:endParaRPr lang="en-US" dirty="0"/>
          </a:p>
        </p:txBody>
      </p:sp>
    </p:spTree>
    <p:extLst>
      <p:ext uri="{BB962C8B-B14F-4D97-AF65-F5344CB8AC3E}">
        <p14:creationId xmlns:p14="http://schemas.microsoft.com/office/powerpoint/2010/main" val="2966116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8512" y="2540565"/>
            <a:ext cx="11745621" cy="1309272"/>
          </a:xfrm>
        </p:spPr>
        <p:txBody>
          <a:bodyPr anchor="b">
            <a:normAutofit/>
          </a:bodyPr>
          <a:lstStyle>
            <a:lvl1pPr algn="ctr">
              <a:defRPr sz="4000">
                <a:solidFill>
                  <a:schemeClr val="tx2"/>
                </a:solidFill>
              </a:defRPr>
            </a:lvl1pPr>
          </a:lstStyle>
          <a:p>
            <a:r>
              <a:rPr lang="en-US" dirty="0"/>
              <a:t>Click to edit Master title style</a:t>
            </a:r>
          </a:p>
        </p:txBody>
      </p:sp>
      <p:sp>
        <p:nvSpPr>
          <p:cNvPr id="3" name="Subtitle 2"/>
          <p:cNvSpPr>
            <a:spLocks noGrp="1"/>
          </p:cNvSpPr>
          <p:nvPr>
            <p:ph type="subTitle" idx="1" hasCustomPrompt="1"/>
          </p:nvPr>
        </p:nvSpPr>
        <p:spPr>
          <a:xfrm>
            <a:off x="355361" y="4008240"/>
            <a:ext cx="11351923" cy="1015999"/>
          </a:xfrm>
        </p:spPr>
        <p:txBody>
          <a:bodyPr>
            <a:normAutofit/>
          </a:bodyPr>
          <a:lstStyle>
            <a:lvl1pPr marL="0" indent="0" algn="ctr">
              <a:buNone/>
              <a:defRPr sz="15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author style</a:t>
            </a:r>
          </a:p>
        </p:txBody>
      </p:sp>
      <p:sp>
        <p:nvSpPr>
          <p:cNvPr id="8" name="Text Placeholder 7"/>
          <p:cNvSpPr>
            <a:spLocks noGrp="1"/>
          </p:cNvSpPr>
          <p:nvPr>
            <p:ph type="body" sz="quarter" idx="13"/>
          </p:nvPr>
        </p:nvSpPr>
        <p:spPr>
          <a:xfrm>
            <a:off x="355602" y="5108907"/>
            <a:ext cx="11351684" cy="1015999"/>
          </a:xfrm>
        </p:spPr>
        <p:txBody>
          <a:bodyPr>
            <a:normAutofit/>
          </a:bodyPr>
          <a:lstStyle>
            <a:lvl1pPr marL="0" indent="0" algn="ctr">
              <a:buNone/>
              <a:defRPr lang="en-US" sz="800" kern="1200" dirty="0" smtClean="0">
                <a:solidFill>
                  <a:schemeClr val="tx1"/>
                </a:solidFill>
                <a:latin typeface="+mn-lt"/>
                <a:ea typeface="+mn-ea"/>
                <a:cs typeface="+mn-cs"/>
              </a:defRPr>
            </a:lvl1pPr>
            <a:lvl2pPr marL="457200" indent="0">
              <a:buNone/>
              <a:defRPr lang="en-US" sz="800" kern="1200" dirty="0" smtClean="0">
                <a:solidFill>
                  <a:schemeClr val="tx1"/>
                </a:solidFill>
                <a:latin typeface="+mn-lt"/>
                <a:ea typeface="+mn-ea"/>
                <a:cs typeface="+mn-cs"/>
              </a:defRPr>
            </a:lvl2pPr>
            <a:lvl3pPr marL="914400" indent="0">
              <a:buNone/>
              <a:defRPr lang="en-US" sz="800" kern="1200" dirty="0" smtClean="0">
                <a:solidFill>
                  <a:schemeClr val="tx1"/>
                </a:solidFill>
                <a:latin typeface="+mn-lt"/>
                <a:ea typeface="+mn-ea"/>
                <a:cs typeface="+mn-cs"/>
              </a:defRPr>
            </a:lvl3pPr>
            <a:lvl4pPr marL="1371600" indent="0">
              <a:buNone/>
              <a:defRPr lang="en-US" sz="800" kern="1200" dirty="0" smtClean="0">
                <a:solidFill>
                  <a:schemeClr val="tx1"/>
                </a:solidFill>
                <a:latin typeface="+mn-lt"/>
                <a:ea typeface="+mn-ea"/>
                <a:cs typeface="+mn-cs"/>
              </a:defRPr>
            </a:lvl4pPr>
            <a:lvl5pPr marL="1828800" indent="0">
              <a:buNone/>
              <a:defRPr lang="en-US" sz="800" kern="1200" dirty="0">
                <a:solidFill>
                  <a:schemeClr val="tx1"/>
                </a:solidFill>
                <a:latin typeface="+mn-lt"/>
                <a:ea typeface="+mn-ea"/>
                <a:cs typeface="+mn-cs"/>
              </a:defRPr>
            </a:lvl5pPr>
          </a:lstStyle>
          <a:p>
            <a:pPr lvl="0"/>
            <a:r>
              <a:rPr lang="en-US" dirty="0"/>
              <a:t>Click to edit Master text styles</a:t>
            </a:r>
          </a:p>
        </p:txBody>
      </p:sp>
      <p:pic>
        <p:nvPicPr>
          <p:cNvPr id="10" name="Picture 1" descr="WCLC 2017_PPT_Presentation_v1_Banner update_May2016-0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1170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4"/>
          <p:cNvSpPr>
            <a:spLocks noGrp="1"/>
          </p:cNvSpPr>
          <p:nvPr>
            <p:ph type="sldNum" sz="quarter" idx="4"/>
          </p:nvPr>
        </p:nvSpPr>
        <p:spPr>
          <a:xfrm>
            <a:off x="11582400" y="6491819"/>
            <a:ext cx="528320" cy="366183"/>
          </a:xfrm>
          <a:prstGeom prst="rect">
            <a:avLst/>
          </a:prstGeom>
        </p:spPr>
        <p:txBody>
          <a:bodyPr vert="horz" lIns="91440" tIns="45720" rIns="91440" bIns="45720" rtlCol="0" anchor="ctr"/>
          <a:lstStyle>
            <a:lvl1pPr algn="r">
              <a:defRPr sz="900">
                <a:solidFill>
                  <a:schemeClr val="tx1"/>
                </a:solidFill>
              </a:defRPr>
            </a:lvl1pPr>
          </a:lstStyle>
          <a:p>
            <a:fld id="{8DC0E908-C39F-47DC-8B6F-C206ACB7050A}" type="slidenum">
              <a:rPr lang="en-US" smtClean="0"/>
              <a:pPr/>
              <a:t>‹#›</a:t>
            </a:fld>
            <a:endParaRPr lang="en-US" dirty="0"/>
          </a:p>
        </p:txBody>
      </p:sp>
    </p:spTree>
    <p:extLst>
      <p:ext uri="{BB962C8B-B14F-4D97-AF65-F5344CB8AC3E}">
        <p14:creationId xmlns:p14="http://schemas.microsoft.com/office/powerpoint/2010/main" val="380608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1" descr="WCLC 2017_PPT_Presentation_v1_Banner update_May2016-01.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1170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97840" y="2496187"/>
            <a:ext cx="11196320" cy="14700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6038" rIns="45720" bIns="46038" numCol="1" anchor="b" anchorCtr="0" compatLnSpc="1">
            <a:prstTxWarp prst="textNoShape">
              <a:avLst/>
            </a:prstTxWarp>
          </a:bodyPr>
          <a:lstStyle>
            <a:lvl1pPr>
              <a:defRPr lang="en-US" sz="3200" dirty="0">
                <a:solidFill>
                  <a:srgbClr val="00457C"/>
                </a:solidFill>
              </a:defRPr>
            </a:lvl1pPr>
          </a:lstStyle>
          <a:p>
            <a:pPr lvl="0"/>
            <a:r>
              <a:rPr lang="en-US" dirty="0"/>
              <a:t>Click to edit Master title style</a:t>
            </a:r>
          </a:p>
        </p:txBody>
      </p:sp>
      <p:sp>
        <p:nvSpPr>
          <p:cNvPr id="3" name="Subtitle 2"/>
          <p:cNvSpPr>
            <a:spLocks noGrp="1"/>
          </p:cNvSpPr>
          <p:nvPr>
            <p:ph type="subTitle" idx="1"/>
          </p:nvPr>
        </p:nvSpPr>
        <p:spPr>
          <a:xfrm>
            <a:off x="497840" y="4082627"/>
            <a:ext cx="11196320" cy="685800"/>
          </a:xfrm>
        </p:spPr>
        <p:txBody>
          <a:bodyPr>
            <a:no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Slide Number Placeholder 4"/>
          <p:cNvSpPr>
            <a:spLocks noGrp="1"/>
          </p:cNvSpPr>
          <p:nvPr>
            <p:ph type="sldNum" sz="quarter" idx="4"/>
          </p:nvPr>
        </p:nvSpPr>
        <p:spPr>
          <a:xfrm>
            <a:off x="11582400" y="6491819"/>
            <a:ext cx="528320" cy="366183"/>
          </a:xfrm>
          <a:prstGeom prst="rect">
            <a:avLst/>
          </a:prstGeom>
        </p:spPr>
        <p:txBody>
          <a:bodyPr vert="horz" lIns="91440" tIns="45720" rIns="91440" bIns="45720" rtlCol="0" anchor="ctr"/>
          <a:lstStyle>
            <a:lvl1pPr algn="r">
              <a:defRPr sz="900">
                <a:solidFill>
                  <a:schemeClr val="tx1"/>
                </a:solidFill>
              </a:defRPr>
            </a:lvl1pPr>
          </a:lstStyle>
          <a:p>
            <a:fld id="{8DC0E908-C39F-47DC-8B6F-C206ACB7050A}" type="slidenum">
              <a:rPr lang="en-US" smtClean="0"/>
              <a:pPr/>
              <a:t>‹#›</a:t>
            </a:fld>
            <a:endParaRPr lang="en-US" dirty="0"/>
          </a:p>
        </p:txBody>
      </p:sp>
    </p:spTree>
    <p:extLst>
      <p:ext uri="{BB962C8B-B14F-4D97-AF65-F5344CB8AC3E}">
        <p14:creationId xmlns:p14="http://schemas.microsoft.com/office/powerpoint/2010/main" val="3470625043"/>
      </p:ext>
    </p:extLst>
  </p:cSld>
  <p:clrMapOvr>
    <a:masterClrMapping/>
  </p:clrMapOvr>
  <p:extLst mod="1">
    <p:ext uri="{DCECCB84-F9BA-43D5-87BE-67443E8EF086}">
      <p15:sldGuideLst xmlns:p15="http://schemas.microsoft.com/office/powerpoint/2012/main">
        <p15:guide id="1" orient="horz" pos="505" userDrawn="1">
          <p15:clr>
            <a:srgbClr val="FBAE40"/>
          </p15:clr>
        </p15:guide>
        <p15:guide id="2" pos="611" userDrawn="1">
          <p15:clr>
            <a:srgbClr val="FBAE40"/>
          </p15:clr>
        </p15:guide>
        <p15:guide id="3" pos="1075" userDrawn="1">
          <p15:clr>
            <a:srgbClr val="FBAE40"/>
          </p15:clr>
        </p15:guide>
        <p15:guide id="4" orient="horz" pos="325"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lvl1pPr marL="174625" indent="-174625">
              <a:defRPr/>
            </a:lvl1pPr>
            <a:lvl2pPr marL="517525" indent="-231775">
              <a:defRPr/>
            </a:lvl2pPr>
            <a:lvl3pPr marL="914400" indent="-173038">
              <a:defRPr/>
            </a:lvl3pPr>
            <a:lvl4pPr marL="1374775" indent="-228600">
              <a:defRPr/>
            </a:lvl4pPr>
            <a:lvl5pPr marL="1658938" indent="-2286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4"/>
          <p:cNvSpPr>
            <a:spLocks noGrp="1"/>
          </p:cNvSpPr>
          <p:nvPr>
            <p:ph type="sldNum" sz="quarter" idx="4"/>
          </p:nvPr>
        </p:nvSpPr>
        <p:spPr>
          <a:xfrm>
            <a:off x="11582400" y="6491819"/>
            <a:ext cx="528320" cy="366183"/>
          </a:xfrm>
          <a:prstGeom prst="rect">
            <a:avLst/>
          </a:prstGeom>
        </p:spPr>
        <p:txBody>
          <a:bodyPr vert="horz" lIns="91440" tIns="45720" rIns="91440" bIns="45720" rtlCol="0" anchor="ctr"/>
          <a:lstStyle>
            <a:lvl1pPr algn="r">
              <a:defRPr sz="900">
                <a:solidFill>
                  <a:schemeClr val="tx1"/>
                </a:solidFill>
              </a:defRPr>
            </a:lvl1pPr>
          </a:lstStyle>
          <a:p>
            <a:fld id="{8DC0E908-C39F-47DC-8B6F-C206ACB7050A}" type="slidenum">
              <a:rPr lang="en-US" smtClean="0"/>
              <a:pPr/>
              <a:t>‹#›</a:t>
            </a:fld>
            <a:endParaRPr lang="en-US" dirty="0"/>
          </a:p>
        </p:txBody>
      </p:sp>
    </p:spTree>
    <p:extLst>
      <p:ext uri="{BB962C8B-B14F-4D97-AF65-F5344CB8AC3E}">
        <p14:creationId xmlns:p14="http://schemas.microsoft.com/office/powerpoint/2010/main" val="2067007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5210" y="2370838"/>
            <a:ext cx="11669231" cy="1362075"/>
          </a:xfrm>
        </p:spPr>
        <p:txBody>
          <a:bodyPr anchor="b" anchorCtr="0"/>
          <a:lstStyle>
            <a:lvl1pPr algn="ctr">
              <a:defRPr sz="3600" b="1" cap="none" baseline="0">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265210" y="3845498"/>
            <a:ext cx="11669231" cy="1500187"/>
          </a:xfrm>
        </p:spPr>
        <p:txBody>
          <a:bodyPr anchor="t" anchorCtr="0"/>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4"/>
          <p:cNvSpPr>
            <a:spLocks noGrp="1"/>
          </p:cNvSpPr>
          <p:nvPr>
            <p:ph type="sldNum" sz="quarter" idx="4"/>
          </p:nvPr>
        </p:nvSpPr>
        <p:spPr>
          <a:xfrm>
            <a:off x="11582400" y="6491819"/>
            <a:ext cx="528320" cy="366183"/>
          </a:xfrm>
          <a:prstGeom prst="rect">
            <a:avLst/>
          </a:prstGeom>
        </p:spPr>
        <p:txBody>
          <a:bodyPr vert="horz" lIns="91440" tIns="45720" rIns="91440" bIns="45720" rtlCol="0" anchor="ctr"/>
          <a:lstStyle>
            <a:lvl1pPr algn="r">
              <a:defRPr sz="900">
                <a:solidFill>
                  <a:schemeClr val="tx1"/>
                </a:solidFill>
              </a:defRPr>
            </a:lvl1pPr>
          </a:lstStyle>
          <a:p>
            <a:fld id="{8DC0E908-C39F-47DC-8B6F-C206ACB7050A}" type="slidenum">
              <a:rPr lang="en-US" smtClean="0"/>
              <a:pPr/>
              <a:t>‹#›</a:t>
            </a:fld>
            <a:endParaRPr lang="en-US" dirty="0"/>
          </a:p>
        </p:txBody>
      </p:sp>
    </p:spTree>
    <p:extLst>
      <p:ext uri="{BB962C8B-B14F-4D97-AF65-F5344CB8AC3E}">
        <p14:creationId xmlns:p14="http://schemas.microsoft.com/office/powerpoint/2010/main" val="29456365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sz="half" idx="1"/>
          </p:nvPr>
        </p:nvSpPr>
        <p:spPr>
          <a:xfrm>
            <a:off x="265212" y="1786270"/>
            <a:ext cx="5609617" cy="4533251"/>
          </a:xfrm>
        </p:spPr>
        <p:txBody>
          <a:bodyPr vert="horz" lIns="91440" tIns="45720" rIns="91440" bIns="45720" rtlCol="0">
            <a:noAutofit/>
          </a:bodyPr>
          <a:lstStyle>
            <a:lvl1pPr>
              <a:defRPr lang="en-US" sz="1600" dirty="0" smtClean="0"/>
            </a:lvl1pPr>
            <a:lvl2pPr>
              <a:defRPr lang="en-US" sz="1400" dirty="0" smtClean="0"/>
            </a:lvl2pPr>
            <a:lvl3pPr>
              <a:defRPr lang="en-US" sz="1200" dirty="0" smtClean="0"/>
            </a:lvl3pPr>
            <a:lvl4pPr>
              <a:defRPr lang="en-US" sz="1100" dirty="0" smtClean="0"/>
            </a:lvl4pPr>
            <a:lvl5pPr>
              <a:defRPr lang="en-US" sz="1100" dirty="0"/>
            </a:lvl5pPr>
          </a:lstStyle>
          <a:p>
            <a:pPr marL="168275" lvl="0" indent="-168275"/>
            <a:r>
              <a:rPr lang="en-US" dirty="0"/>
              <a:t>Click to edit Master text styles</a:t>
            </a:r>
          </a:p>
          <a:p>
            <a:pPr marL="525463" lvl="1" indent="-187325"/>
            <a:r>
              <a:rPr lang="en-US" dirty="0"/>
              <a:t>Second level</a:t>
            </a:r>
          </a:p>
          <a:p>
            <a:pPr marL="860425" lvl="2" indent="-174625"/>
            <a:r>
              <a:rPr lang="en-US" dirty="0"/>
              <a:t>Third level</a:t>
            </a:r>
          </a:p>
          <a:p>
            <a:pPr marL="1203325" lvl="3" indent="-212725"/>
            <a:r>
              <a:rPr lang="en-US" dirty="0"/>
              <a:t>Fourth level</a:t>
            </a:r>
          </a:p>
          <a:p>
            <a:pPr marL="1592263" lvl="4" indent="-174625"/>
            <a:r>
              <a:rPr lang="en-US" dirty="0"/>
              <a:t>Fifth level</a:t>
            </a:r>
          </a:p>
        </p:txBody>
      </p:sp>
      <p:sp>
        <p:nvSpPr>
          <p:cNvPr id="4" name="Content Placeholder 3"/>
          <p:cNvSpPr>
            <a:spLocks noGrp="1"/>
          </p:cNvSpPr>
          <p:nvPr>
            <p:ph sz="half" idx="2"/>
          </p:nvPr>
        </p:nvSpPr>
        <p:spPr>
          <a:xfrm>
            <a:off x="6175563" y="1786270"/>
            <a:ext cx="5718075" cy="4533251"/>
          </a:xfrm>
        </p:spPr>
        <p:txBody>
          <a:bodyPr/>
          <a:lstStyle>
            <a:lvl1pPr marL="168275" indent="-168275">
              <a:defRPr sz="1600"/>
            </a:lvl1pPr>
            <a:lvl2pPr marL="525463" indent="-187325">
              <a:defRPr sz="1400"/>
            </a:lvl2pPr>
            <a:lvl3pPr marL="860425" indent="-174625">
              <a:defRPr sz="1200"/>
            </a:lvl3pPr>
            <a:lvl4pPr marL="1203325" indent="-212725">
              <a:defRPr sz="1100"/>
            </a:lvl4pPr>
            <a:lvl5pPr marL="1592263" indent="-174625">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4"/>
          </p:nvPr>
        </p:nvSpPr>
        <p:spPr>
          <a:xfrm>
            <a:off x="11582400" y="6491819"/>
            <a:ext cx="528320" cy="366183"/>
          </a:xfrm>
          <a:prstGeom prst="rect">
            <a:avLst/>
          </a:prstGeom>
        </p:spPr>
        <p:txBody>
          <a:bodyPr vert="horz" lIns="91440" tIns="45720" rIns="91440" bIns="45720" rtlCol="0" anchor="ctr"/>
          <a:lstStyle>
            <a:lvl1pPr algn="r">
              <a:defRPr sz="900">
                <a:solidFill>
                  <a:schemeClr val="tx1"/>
                </a:solidFill>
              </a:defRPr>
            </a:lvl1pPr>
          </a:lstStyle>
          <a:p>
            <a:fld id="{8DC0E908-C39F-47DC-8B6F-C206ACB7050A}" type="slidenum">
              <a:rPr lang="en-US" smtClean="0"/>
              <a:pPr/>
              <a:t>‹#›</a:t>
            </a:fld>
            <a:endParaRPr lang="en-US" dirty="0"/>
          </a:p>
        </p:txBody>
      </p:sp>
    </p:spTree>
    <p:extLst>
      <p:ext uri="{BB962C8B-B14F-4D97-AF65-F5344CB8AC3E}">
        <p14:creationId xmlns:p14="http://schemas.microsoft.com/office/powerpoint/2010/main" val="12421257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265211" y="1659025"/>
            <a:ext cx="5626776" cy="639763"/>
          </a:xfrm>
        </p:spPr>
        <p:txBody>
          <a:bodyPr anchor="b"/>
          <a:lstStyle>
            <a:lvl1pPr marL="0" indent="0">
              <a:lnSpc>
                <a:spcPct val="85000"/>
              </a:lnSpc>
              <a:spcBef>
                <a:spcPts val="0"/>
              </a:spcBef>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65211" y="2386226"/>
            <a:ext cx="5626776" cy="4031115"/>
          </a:xfrm>
        </p:spPr>
        <p:txBody>
          <a:bodyPr vert="horz" lIns="91440" tIns="45720" rIns="91440" bIns="45720" rtlCol="0">
            <a:noAutofit/>
          </a:bodyPr>
          <a:lstStyle>
            <a:lvl1pPr>
              <a:defRPr lang="en-US" sz="1800" dirty="0" smtClean="0"/>
            </a:lvl1pPr>
            <a:lvl2pPr>
              <a:defRPr lang="en-US" sz="1600" dirty="0" smtClean="0"/>
            </a:lvl2pPr>
            <a:lvl3pPr>
              <a:defRPr lang="en-US" sz="1400" dirty="0" smtClean="0"/>
            </a:lvl3pPr>
            <a:lvl4pPr>
              <a:defRPr lang="en-US" sz="1200" dirty="0" smtClean="0"/>
            </a:lvl4pPr>
            <a:lvl5pPr>
              <a:defRPr lang="en-US" sz="1200" dirty="0"/>
            </a:lvl5pPr>
          </a:lstStyle>
          <a:p>
            <a:pPr marL="168275" lvl="0" indent="-168275"/>
            <a:r>
              <a:rPr lang="en-US" dirty="0"/>
              <a:t>Click to edit Master text styles</a:t>
            </a:r>
          </a:p>
          <a:p>
            <a:pPr marL="525463" lvl="1" indent="-187325"/>
            <a:r>
              <a:rPr lang="en-US" dirty="0"/>
              <a:t>Second level</a:t>
            </a:r>
          </a:p>
          <a:p>
            <a:pPr marL="860425" lvl="2" indent="-174625"/>
            <a:r>
              <a:rPr lang="en-US" dirty="0"/>
              <a:t>Third level</a:t>
            </a:r>
          </a:p>
          <a:p>
            <a:pPr marL="1203325" lvl="3" indent="-212725"/>
            <a:r>
              <a:rPr lang="en-US" dirty="0"/>
              <a:t>Fourth level</a:t>
            </a:r>
          </a:p>
          <a:p>
            <a:pPr marL="1592263" lvl="4" indent="-174625"/>
            <a:r>
              <a:rPr lang="en-US" dirty="0"/>
              <a:t>Fifth level</a:t>
            </a:r>
          </a:p>
        </p:txBody>
      </p:sp>
      <p:sp>
        <p:nvSpPr>
          <p:cNvPr id="5" name="Text Placeholder 4"/>
          <p:cNvSpPr>
            <a:spLocks noGrp="1"/>
          </p:cNvSpPr>
          <p:nvPr>
            <p:ph type="body" sz="quarter" idx="3"/>
          </p:nvPr>
        </p:nvSpPr>
        <p:spPr>
          <a:xfrm>
            <a:off x="6186371" y="1659025"/>
            <a:ext cx="5707267" cy="639763"/>
          </a:xfrm>
        </p:spPr>
        <p:txBody>
          <a:bodyPr anchor="b"/>
          <a:lstStyle>
            <a:lvl1pPr marL="0" indent="0">
              <a:lnSpc>
                <a:spcPct val="85000"/>
              </a:lnSpc>
              <a:spcBef>
                <a:spcPts val="0"/>
              </a:spcBef>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86371" y="2386226"/>
            <a:ext cx="5707267" cy="4031115"/>
          </a:xfrm>
        </p:spPr>
        <p:txBody>
          <a:bodyPr vert="horz" lIns="91440" tIns="45720" rIns="91440" bIns="45720" rtlCol="0">
            <a:noAutofit/>
          </a:bodyPr>
          <a:lstStyle>
            <a:lvl1pPr>
              <a:defRPr lang="en-US" sz="1800" dirty="0" smtClean="0"/>
            </a:lvl1pPr>
            <a:lvl2pPr>
              <a:defRPr lang="en-US" sz="1600" dirty="0" smtClean="0"/>
            </a:lvl2pPr>
            <a:lvl3pPr>
              <a:defRPr lang="en-US" sz="1400" dirty="0" smtClean="0"/>
            </a:lvl3pPr>
            <a:lvl4pPr>
              <a:defRPr lang="en-US" sz="1200" dirty="0" smtClean="0"/>
            </a:lvl4pPr>
            <a:lvl5pPr>
              <a:defRPr lang="en-US" sz="1200" dirty="0"/>
            </a:lvl5pPr>
          </a:lstStyle>
          <a:p>
            <a:pPr marL="168275" lvl="0" indent="-168275"/>
            <a:r>
              <a:rPr lang="en-US" dirty="0"/>
              <a:t>Click to edit Master text styles</a:t>
            </a:r>
          </a:p>
          <a:p>
            <a:pPr marL="525463" lvl="1" indent="-187325"/>
            <a:r>
              <a:rPr lang="en-US" dirty="0"/>
              <a:t>Second level</a:t>
            </a:r>
          </a:p>
          <a:p>
            <a:pPr marL="860425" lvl="2" indent="-174625"/>
            <a:r>
              <a:rPr lang="en-US" dirty="0"/>
              <a:t>Third level</a:t>
            </a:r>
          </a:p>
          <a:p>
            <a:pPr marL="1203325" lvl="3" indent="-212725"/>
            <a:r>
              <a:rPr lang="en-US" dirty="0"/>
              <a:t>Fourth level</a:t>
            </a:r>
          </a:p>
          <a:p>
            <a:pPr marL="1592263" lvl="4" indent="-174625"/>
            <a:r>
              <a:rPr lang="en-US" dirty="0"/>
              <a:t>Fifth level</a:t>
            </a:r>
          </a:p>
        </p:txBody>
      </p:sp>
      <p:sp>
        <p:nvSpPr>
          <p:cNvPr id="7" name="Slide Number Placeholder 4"/>
          <p:cNvSpPr>
            <a:spLocks noGrp="1"/>
          </p:cNvSpPr>
          <p:nvPr>
            <p:ph type="sldNum" sz="quarter" idx="10"/>
          </p:nvPr>
        </p:nvSpPr>
        <p:spPr>
          <a:xfrm>
            <a:off x="11582400" y="6491819"/>
            <a:ext cx="528320" cy="366183"/>
          </a:xfrm>
          <a:prstGeom prst="rect">
            <a:avLst/>
          </a:prstGeom>
        </p:spPr>
        <p:txBody>
          <a:bodyPr vert="horz" lIns="91440" tIns="45720" rIns="91440" bIns="45720" rtlCol="0" anchor="ctr"/>
          <a:lstStyle>
            <a:lvl1pPr algn="r">
              <a:defRPr sz="900">
                <a:solidFill>
                  <a:schemeClr val="tx1"/>
                </a:solidFill>
              </a:defRPr>
            </a:lvl1pPr>
          </a:lstStyle>
          <a:p>
            <a:fld id="{8DC0E908-C39F-47DC-8B6F-C206ACB7050A}" type="slidenum">
              <a:rPr lang="en-US" smtClean="0"/>
              <a:pPr/>
              <a:t>‹#›</a:t>
            </a:fld>
            <a:endParaRPr lang="en-US" dirty="0"/>
          </a:p>
        </p:txBody>
      </p:sp>
    </p:spTree>
    <p:extLst>
      <p:ext uri="{BB962C8B-B14F-4D97-AF65-F5344CB8AC3E}">
        <p14:creationId xmlns:p14="http://schemas.microsoft.com/office/powerpoint/2010/main" val="12659245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Slide Number Placeholder 4"/>
          <p:cNvSpPr>
            <a:spLocks noGrp="1"/>
          </p:cNvSpPr>
          <p:nvPr>
            <p:ph type="sldNum" sz="quarter" idx="4"/>
          </p:nvPr>
        </p:nvSpPr>
        <p:spPr>
          <a:xfrm>
            <a:off x="11582400" y="6491819"/>
            <a:ext cx="528320" cy="366183"/>
          </a:xfrm>
          <a:prstGeom prst="rect">
            <a:avLst/>
          </a:prstGeom>
        </p:spPr>
        <p:txBody>
          <a:bodyPr vert="horz" lIns="91440" tIns="45720" rIns="91440" bIns="45720" rtlCol="0" anchor="ctr"/>
          <a:lstStyle>
            <a:lvl1pPr algn="r">
              <a:defRPr sz="900">
                <a:solidFill>
                  <a:schemeClr val="tx1"/>
                </a:solidFill>
              </a:defRPr>
            </a:lvl1pPr>
          </a:lstStyle>
          <a:p>
            <a:fld id="{8DC0E908-C39F-47DC-8B6F-C206ACB7050A}" type="slidenum">
              <a:rPr lang="en-US" smtClean="0"/>
              <a:pPr/>
              <a:t>‹#›</a:t>
            </a:fld>
            <a:endParaRPr lang="en-US" dirty="0"/>
          </a:p>
        </p:txBody>
      </p:sp>
    </p:spTree>
    <p:extLst>
      <p:ext uri="{BB962C8B-B14F-4D97-AF65-F5344CB8AC3E}">
        <p14:creationId xmlns:p14="http://schemas.microsoft.com/office/powerpoint/2010/main" val="1843385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11582400" y="6491819"/>
            <a:ext cx="528320" cy="366183"/>
          </a:xfrm>
          <a:prstGeom prst="rect">
            <a:avLst/>
          </a:prstGeom>
        </p:spPr>
        <p:txBody>
          <a:bodyPr vert="horz" lIns="91440" tIns="45720" rIns="91440" bIns="45720" rtlCol="0" anchor="ctr"/>
          <a:lstStyle>
            <a:lvl1pPr algn="r">
              <a:defRPr sz="900">
                <a:solidFill>
                  <a:schemeClr val="tx1"/>
                </a:solidFill>
              </a:defRPr>
            </a:lvl1pPr>
          </a:lstStyle>
          <a:p>
            <a:fld id="{8DC0E908-C39F-47DC-8B6F-C206ACB7050A}" type="slidenum">
              <a:rPr lang="en-US" smtClean="0"/>
              <a:pPr/>
              <a:t>‹#›</a:t>
            </a:fld>
            <a:endParaRPr lang="en-US" dirty="0"/>
          </a:p>
        </p:txBody>
      </p:sp>
    </p:spTree>
    <p:extLst>
      <p:ext uri="{BB962C8B-B14F-4D97-AF65-F5344CB8AC3E}">
        <p14:creationId xmlns:p14="http://schemas.microsoft.com/office/powerpoint/2010/main" val="19955238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41869" y="1146177"/>
            <a:ext cx="10981540" cy="491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pPr fontAlgn="base">
              <a:spcBef>
                <a:spcPct val="0"/>
              </a:spcBef>
              <a:spcAft>
                <a:spcPct val="0"/>
              </a:spcAft>
              <a:defRPr/>
            </a:pPr>
            <a:fld id="{E95A5972-75FA-4944-BB8F-9656E5C3ACDB}" type="slidenum">
              <a:rPr lang="en-GB" smtClean="0">
                <a:solidFill>
                  <a:srgbClr val="000000"/>
                </a:solidFill>
              </a:rPr>
              <a:pPr fontAlgn="base">
                <a:spcBef>
                  <a:spcPct val="0"/>
                </a:spcBef>
                <a:spcAft>
                  <a:spcPct val="0"/>
                </a:spcAft>
                <a:defRPr/>
              </a:pPr>
              <a:t>‹#›</a:t>
            </a:fld>
            <a:endParaRPr lang="en-GB" dirty="0">
              <a:solidFill>
                <a:srgbClr val="000000"/>
              </a:solidFill>
            </a:endParaRPr>
          </a:p>
        </p:txBody>
      </p:sp>
    </p:spTree>
    <p:extLst>
      <p:ext uri="{BB962C8B-B14F-4D97-AF65-F5344CB8AC3E}">
        <p14:creationId xmlns:p14="http://schemas.microsoft.com/office/powerpoint/2010/main" val="2910879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pic>
        <p:nvPicPr>
          <p:cNvPr id="5" name="Picture 2" descr="UC_MED&amp;BS_Horiz_2C_CMY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8667" y="6072191"/>
            <a:ext cx="335280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9"/>
          <p:cNvSpPr>
            <a:spLocks noGrp="1"/>
          </p:cNvSpPr>
          <p:nvPr>
            <p:ph type="body" sz="quarter" idx="13"/>
          </p:nvPr>
        </p:nvSpPr>
        <p:spPr>
          <a:xfrm>
            <a:off x="457200" y="342900"/>
            <a:ext cx="9296400" cy="558800"/>
          </a:xfrm>
          <a:prstGeom prst="rect">
            <a:avLst/>
          </a:prstGeom>
        </p:spPr>
        <p:txBody>
          <a:bodyPr vert="horz"/>
          <a:lstStyle>
            <a:lvl1pPr algn="l">
              <a:buNone/>
              <a:defRPr sz="2400">
                <a:solidFill>
                  <a:srgbClr val="8B0021"/>
                </a:solidFill>
                <a:latin typeface="Times New Roman"/>
                <a:cs typeface="Times New Roman"/>
              </a:defRPr>
            </a:lvl1pPr>
          </a:lstStyle>
          <a:p>
            <a:pPr lvl="0"/>
            <a:r>
              <a:rPr lang="en-US"/>
              <a:t>Click to edit Master text styles</a:t>
            </a:r>
          </a:p>
        </p:txBody>
      </p:sp>
      <p:sp>
        <p:nvSpPr>
          <p:cNvPr id="9" name="Text Placeholder 21"/>
          <p:cNvSpPr>
            <a:spLocks noGrp="1"/>
          </p:cNvSpPr>
          <p:nvPr>
            <p:ph type="body" sz="quarter" idx="15"/>
          </p:nvPr>
        </p:nvSpPr>
        <p:spPr>
          <a:xfrm>
            <a:off x="9144000" y="355600"/>
            <a:ext cx="2641600" cy="406400"/>
          </a:xfrm>
          <a:prstGeom prst="rect">
            <a:avLst/>
          </a:prstGeom>
        </p:spPr>
        <p:txBody>
          <a:bodyPr vert="horz" anchor="ctr"/>
          <a:lstStyle>
            <a:lvl1pPr algn="r">
              <a:buNone/>
              <a:defRPr sz="1200" b="0" i="0" baseline="0">
                <a:latin typeface="Arial"/>
                <a:cs typeface="Arial"/>
              </a:defRPr>
            </a:lvl1pPr>
          </a:lstStyle>
          <a:p>
            <a:pPr lvl="0"/>
            <a:r>
              <a:rPr lang="en-US"/>
              <a:t>Click to edit Master text styles</a:t>
            </a:r>
          </a:p>
        </p:txBody>
      </p:sp>
      <p:sp>
        <p:nvSpPr>
          <p:cNvPr id="7" name="Picture Placeholder 5"/>
          <p:cNvSpPr>
            <a:spLocks noGrp="1"/>
          </p:cNvSpPr>
          <p:nvPr>
            <p:ph type="pic" idx="1"/>
          </p:nvPr>
        </p:nvSpPr>
        <p:spPr>
          <a:xfrm>
            <a:off x="457200" y="1028708"/>
            <a:ext cx="11260667" cy="4775199"/>
          </a:xfrm>
          <a:prstGeom prst="rect">
            <a:avLst/>
          </a:prstGeom>
        </p:spPr>
      </p:sp>
      <p:sp>
        <p:nvSpPr>
          <p:cNvPr id="6" name="Slide Number Placeholder 13"/>
          <p:cNvSpPr>
            <a:spLocks noGrp="1"/>
          </p:cNvSpPr>
          <p:nvPr>
            <p:ph type="sldNum" sz="quarter" idx="16"/>
          </p:nvPr>
        </p:nvSpPr>
        <p:spPr>
          <a:xfrm>
            <a:off x="11192933" y="6245229"/>
            <a:ext cx="508000" cy="365125"/>
          </a:xfrm>
          <a:prstGeom prst="rect">
            <a:avLst/>
          </a:prstGeom>
        </p:spPr>
        <p:txBody>
          <a:bodyPr vert="horz" lIns="91440" tIns="45720" rIns="91440" bIns="45720" rtlCol="0" anchor="ctr"/>
          <a:lstStyle>
            <a:lvl1pPr algn="r" fontAlgn="auto">
              <a:spcBef>
                <a:spcPts val="0"/>
              </a:spcBef>
              <a:spcAft>
                <a:spcPts val="0"/>
              </a:spcAft>
              <a:defRPr sz="1200" b="0" i="0" smtClean="0">
                <a:solidFill>
                  <a:schemeClr val="tx1">
                    <a:tint val="75000"/>
                  </a:schemeClr>
                </a:solidFill>
                <a:latin typeface="Arial"/>
                <a:ea typeface="+mn-ea"/>
                <a:cs typeface="Arial"/>
              </a:defRPr>
            </a:lvl1pPr>
          </a:lstStyle>
          <a:p>
            <a:pPr>
              <a:defRPr/>
            </a:pPr>
            <a:fld id="{5D4BDE25-B41B-B646-A72C-93A6820512B5}" type="slidenum">
              <a:rPr lang="en-US"/>
              <a:pPr>
                <a:defRPr/>
              </a:pPr>
              <a:t>‹#›</a:t>
            </a:fld>
            <a:endParaRPr lang="en-US" dirty="0"/>
          </a:p>
        </p:txBody>
      </p:sp>
      <p:sp>
        <p:nvSpPr>
          <p:cNvPr id="10" name="Footer Placeholder 14"/>
          <p:cNvSpPr>
            <a:spLocks noGrp="1"/>
          </p:cNvSpPr>
          <p:nvPr>
            <p:ph type="ftr" sz="quarter" idx="17"/>
          </p:nvPr>
        </p:nvSpPr>
        <p:spPr>
          <a:xfrm>
            <a:off x="7535333" y="6245229"/>
            <a:ext cx="3860800" cy="365125"/>
          </a:xfrm>
          <a:prstGeom prst="rect">
            <a:avLst/>
          </a:prstGeom>
        </p:spPr>
        <p:txBody>
          <a:bodyPr vert="horz" lIns="91440" tIns="45720" rIns="91440" bIns="45720" rtlCol="0" anchor="ctr"/>
          <a:lstStyle>
            <a:lvl1pPr algn="r" fontAlgn="auto">
              <a:spcBef>
                <a:spcPts val="0"/>
              </a:spcBef>
              <a:spcAft>
                <a:spcPts val="0"/>
              </a:spcAft>
              <a:defRPr sz="1200" b="0" i="0" dirty="0" smtClean="0">
                <a:solidFill>
                  <a:srgbClr val="8B0021"/>
                </a:solidFill>
                <a:latin typeface="Arial"/>
                <a:ea typeface="+mn-ea"/>
                <a:cs typeface="Arial"/>
              </a:defRPr>
            </a:lvl1pPr>
          </a:lstStyle>
          <a:p>
            <a:pPr>
              <a:defRPr/>
            </a:pPr>
            <a:r>
              <a:rPr lang="en-US"/>
              <a:t>Presentation Title Here  |</a:t>
            </a:r>
          </a:p>
        </p:txBody>
      </p:sp>
    </p:spTree>
    <p:extLst>
      <p:ext uri="{BB962C8B-B14F-4D97-AF65-F5344CB8AC3E}">
        <p14:creationId xmlns:p14="http://schemas.microsoft.com/office/powerpoint/2010/main" val="16030833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0000" y="552124"/>
            <a:ext cx="7006269" cy="553999"/>
          </a:xfrm>
        </p:spPr>
        <p:txBody>
          <a:bodyPr anchor="b">
            <a:noAutofit/>
          </a:bodyPr>
          <a:lstStyle>
            <a:lvl1pPr>
              <a:defRPr sz="1800" cap="none" baseline="0">
                <a:latin typeface="Arial" panose="020B0604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720000" y="1080004"/>
            <a:ext cx="7006269" cy="488795"/>
          </a:xfrm>
        </p:spPr>
        <p:txBody>
          <a:bodyPr>
            <a:noAutofit/>
          </a:bodyPr>
          <a:lstStyle>
            <a:lvl1pPr marL="0" indent="0">
              <a:buNone/>
              <a:defRPr sz="1500" baseline="0">
                <a:solidFill>
                  <a:schemeClr val="tx1"/>
                </a:solidFill>
                <a:latin typeface="Arial" panose="020B0604020202020204" pitchFamily="34" charset="0"/>
              </a:defRPr>
            </a:lvl1pPr>
          </a:lstStyle>
          <a:p>
            <a:pPr lvl="0"/>
            <a:r>
              <a:rPr lang="en-US" dirty="0"/>
              <a:t>Click to edit Master text styles</a:t>
            </a:r>
          </a:p>
        </p:txBody>
      </p:sp>
      <p:sp>
        <p:nvSpPr>
          <p:cNvPr id="13" name="Text Placeholder 6"/>
          <p:cNvSpPr>
            <a:spLocks noGrp="1"/>
          </p:cNvSpPr>
          <p:nvPr>
            <p:ph type="body" sz="quarter" idx="12"/>
          </p:nvPr>
        </p:nvSpPr>
        <p:spPr>
          <a:xfrm>
            <a:off x="720000" y="2112963"/>
            <a:ext cx="10742400" cy="4020208"/>
          </a:xfrm>
        </p:spPr>
        <p:txBody>
          <a:bodyPr>
            <a:noAutofit/>
          </a:bodyPr>
          <a:lstStyle>
            <a:lvl1pPr marL="0" indent="0">
              <a:buNone/>
              <a:defRPr sz="1200" baseline="0">
                <a:latin typeface="Arial" panose="020B0604020202020204" pitchFamily="34" charset="0"/>
              </a:defRPr>
            </a:lvl1pPr>
          </a:lstStyle>
          <a:p>
            <a:pPr lvl="0"/>
            <a:r>
              <a:rPr lang="en-US" dirty="0"/>
              <a:t>Click to edit Master text styles</a:t>
            </a:r>
          </a:p>
        </p:txBody>
      </p:sp>
      <p:sp>
        <p:nvSpPr>
          <p:cNvPr id="6" name="Slide Number Placeholder 5"/>
          <p:cNvSpPr>
            <a:spLocks noGrp="1"/>
          </p:cNvSpPr>
          <p:nvPr>
            <p:ph type="sldNum" sz="quarter" idx="13"/>
          </p:nvPr>
        </p:nvSpPr>
        <p:spPr/>
        <p:txBody>
          <a:bodyPr/>
          <a:lstStyle>
            <a:lvl1pPr>
              <a:defRPr/>
            </a:lvl1pPr>
          </a:lstStyle>
          <a:p>
            <a:pPr>
              <a:defRPr/>
            </a:pPr>
            <a:fld id="{D7A788FA-F864-4521-9DFD-AF03C9BFF3E5}" type="slidenum">
              <a:rPr lang="en-US" altLang="en-US"/>
              <a:pPr>
                <a:defRPr/>
              </a:pPr>
              <a:t>‹#›</a:t>
            </a:fld>
            <a:endParaRPr lang="en-US" altLang="en-US" dirty="0"/>
          </a:p>
        </p:txBody>
      </p:sp>
    </p:spTree>
    <p:extLst>
      <p:ext uri="{BB962C8B-B14F-4D97-AF65-F5344CB8AC3E}">
        <p14:creationId xmlns:p14="http://schemas.microsoft.com/office/powerpoint/2010/main" val="20241952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4" y="2"/>
            <a:ext cx="7555913"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697" y="396091"/>
            <a:ext cx="1388013" cy="902520"/>
          </a:xfrm>
          <a:prstGeom prst="rect">
            <a:avLst/>
          </a:prstGeom>
        </p:spPr>
      </p:pic>
      <p:sp>
        <p:nvSpPr>
          <p:cNvPr id="20" name="Title 15"/>
          <p:cNvSpPr>
            <a:spLocks noGrp="1"/>
          </p:cNvSpPr>
          <p:nvPr>
            <p:ph type="title" hasCustomPrompt="1"/>
          </p:nvPr>
        </p:nvSpPr>
        <p:spPr>
          <a:xfrm>
            <a:off x="1045701" y="1503863"/>
            <a:ext cx="6635263" cy="1749284"/>
          </a:xfrm>
        </p:spPr>
        <p:txBody>
          <a:bodyPr anchor="b">
            <a:noAutofit/>
          </a:bodyPr>
          <a:lstStyle>
            <a:lvl1pPr>
              <a:defRPr sz="3600" baseline="0">
                <a:solidFill>
                  <a:schemeClr val="bg1"/>
                </a:solidFill>
                <a:latin typeface="+mj-lt"/>
              </a:defRPr>
            </a:lvl1pPr>
          </a:lstStyle>
          <a:p>
            <a:r>
              <a:rPr lang="en-US" dirty="0"/>
              <a:t>Title Here</a:t>
            </a:r>
          </a:p>
        </p:txBody>
      </p:sp>
      <p:sp>
        <p:nvSpPr>
          <p:cNvPr id="9" name="Text Placeholder 3"/>
          <p:cNvSpPr>
            <a:spLocks noGrp="1"/>
          </p:cNvSpPr>
          <p:nvPr>
            <p:ph type="body" sz="quarter" idx="15" hasCustomPrompt="1"/>
          </p:nvPr>
        </p:nvSpPr>
        <p:spPr>
          <a:xfrm>
            <a:off x="1050520" y="3368002"/>
            <a:ext cx="6630440"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10" name="Date Placeholder 4"/>
          <p:cNvSpPr>
            <a:spLocks noGrp="1"/>
          </p:cNvSpPr>
          <p:nvPr>
            <p:ph type="dt" sz="half" idx="2"/>
          </p:nvPr>
        </p:nvSpPr>
        <p:spPr>
          <a:xfrm>
            <a:off x="1047843" y="5159270"/>
            <a:ext cx="2567117"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7CA65D26-67D5-4CD2-90EC-E629659F24B3}" type="datetime1">
              <a:rPr lang="en-US" smtClean="0"/>
              <a:pPr/>
              <a:t>4/6/18</a:t>
            </a:fld>
            <a:endParaRPr lang="en-US" dirty="0"/>
          </a:p>
        </p:txBody>
      </p:sp>
      <p:sp>
        <p:nvSpPr>
          <p:cNvPr id="12" name="Text Placeholder 2"/>
          <p:cNvSpPr>
            <a:spLocks noGrp="1"/>
          </p:cNvSpPr>
          <p:nvPr>
            <p:ph type="body" sz="quarter" idx="10" hasCustomPrompt="1"/>
          </p:nvPr>
        </p:nvSpPr>
        <p:spPr>
          <a:xfrm>
            <a:off x="1045702" y="4473720"/>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Tree>
    <p:extLst>
      <p:ext uri="{BB962C8B-B14F-4D97-AF65-F5344CB8AC3E}">
        <p14:creationId xmlns:p14="http://schemas.microsoft.com/office/powerpoint/2010/main" val="2272025012"/>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34029" y="325678"/>
            <a:ext cx="11857972" cy="6532323"/>
          </a:xfrm>
          <a:prstGeom prst="rect">
            <a:avLst/>
          </a:prstGeom>
        </p:spPr>
      </p:pic>
      <p:sp>
        <p:nvSpPr>
          <p:cNvPr id="2" name="Rectangle 1"/>
          <p:cNvSpPr/>
          <p:nvPr userDrawn="1"/>
        </p:nvSpPr>
        <p:spPr bwMode="auto">
          <a:xfrm>
            <a:off x="670564" y="2"/>
            <a:ext cx="7555913"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3" name="Date Placeholder 4"/>
          <p:cNvSpPr>
            <a:spLocks noGrp="1"/>
          </p:cNvSpPr>
          <p:nvPr>
            <p:ph type="dt" sz="half" idx="2"/>
          </p:nvPr>
        </p:nvSpPr>
        <p:spPr>
          <a:xfrm>
            <a:off x="1047843" y="5159270"/>
            <a:ext cx="2567117"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7CA65D26-67D5-4CD2-90EC-E629659F24B3}" type="datetime1">
              <a:rPr lang="en-US" smtClean="0"/>
              <a:pPr/>
              <a:t>4/6/18</a:t>
            </a:fld>
            <a:endParaRPr lang="en-US" dirty="0"/>
          </a:p>
        </p:txBody>
      </p:sp>
      <p:sp>
        <p:nvSpPr>
          <p:cNvPr id="20" name="Title 15"/>
          <p:cNvSpPr>
            <a:spLocks noGrp="1"/>
          </p:cNvSpPr>
          <p:nvPr>
            <p:ph type="title" hasCustomPrompt="1"/>
          </p:nvPr>
        </p:nvSpPr>
        <p:spPr>
          <a:xfrm>
            <a:off x="1045701" y="1503863"/>
            <a:ext cx="6635263" cy="1749284"/>
          </a:xfrm>
        </p:spPr>
        <p:txBody>
          <a:bodyPr anchor="b">
            <a:noAutofit/>
          </a:bodyPr>
          <a:lstStyle>
            <a:lvl1pPr>
              <a:defRPr sz="3600" baseline="0">
                <a:solidFill>
                  <a:schemeClr val="bg1"/>
                </a:solidFill>
                <a:latin typeface="+mj-lt"/>
              </a:defRPr>
            </a:lvl1pPr>
          </a:lstStyle>
          <a:p>
            <a:r>
              <a:rPr lang="en-US" dirty="0"/>
              <a:t>Title Here</a:t>
            </a:r>
          </a:p>
        </p:txBody>
      </p:sp>
      <p:sp>
        <p:nvSpPr>
          <p:cNvPr id="21" name="Text Placeholder 3"/>
          <p:cNvSpPr>
            <a:spLocks noGrp="1"/>
          </p:cNvSpPr>
          <p:nvPr>
            <p:ph type="body" sz="quarter" idx="15" hasCustomPrompt="1"/>
          </p:nvPr>
        </p:nvSpPr>
        <p:spPr>
          <a:xfrm>
            <a:off x="1050520" y="3368002"/>
            <a:ext cx="6630440"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9" name="Text Placeholder 2"/>
          <p:cNvSpPr>
            <a:spLocks noGrp="1"/>
          </p:cNvSpPr>
          <p:nvPr>
            <p:ph type="body" sz="quarter" idx="10" hasCustomPrompt="1"/>
          </p:nvPr>
        </p:nvSpPr>
        <p:spPr>
          <a:xfrm>
            <a:off x="1045702" y="4473720"/>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697" y="396091"/>
            <a:ext cx="1388013" cy="902520"/>
          </a:xfrm>
          <a:prstGeom prst="rect">
            <a:avLst/>
          </a:prstGeom>
        </p:spPr>
      </p:pic>
    </p:spTree>
    <p:extLst>
      <p:ext uri="{BB962C8B-B14F-4D97-AF65-F5344CB8AC3E}">
        <p14:creationId xmlns:p14="http://schemas.microsoft.com/office/powerpoint/2010/main" val="21432438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77417" cy="6535464"/>
          </a:xfrm>
          <a:prstGeom prst="rect">
            <a:avLst/>
          </a:prstGeom>
        </p:spPr>
      </p:pic>
      <p:sp>
        <p:nvSpPr>
          <p:cNvPr id="2" name="Rectangle 1"/>
          <p:cNvSpPr/>
          <p:nvPr userDrawn="1"/>
        </p:nvSpPr>
        <p:spPr bwMode="auto">
          <a:xfrm>
            <a:off x="670564" y="2"/>
            <a:ext cx="7555913"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3" name="Date Placeholder 4"/>
          <p:cNvSpPr>
            <a:spLocks noGrp="1"/>
          </p:cNvSpPr>
          <p:nvPr>
            <p:ph type="dt" sz="half" idx="2"/>
          </p:nvPr>
        </p:nvSpPr>
        <p:spPr>
          <a:xfrm>
            <a:off x="1047843" y="5159270"/>
            <a:ext cx="2567117"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7CA65D26-67D5-4CD2-90EC-E629659F24B3}" type="datetime1">
              <a:rPr lang="en-US" smtClean="0"/>
              <a:pPr/>
              <a:t>4/6/18</a:t>
            </a:fld>
            <a:endParaRPr lang="en-US" dirty="0"/>
          </a:p>
        </p:txBody>
      </p:sp>
      <p:sp>
        <p:nvSpPr>
          <p:cNvPr id="20" name="Title 15"/>
          <p:cNvSpPr>
            <a:spLocks noGrp="1"/>
          </p:cNvSpPr>
          <p:nvPr>
            <p:ph type="title" hasCustomPrompt="1"/>
          </p:nvPr>
        </p:nvSpPr>
        <p:spPr>
          <a:xfrm>
            <a:off x="1045701" y="1503863"/>
            <a:ext cx="6635263" cy="1749284"/>
          </a:xfrm>
        </p:spPr>
        <p:txBody>
          <a:bodyPr anchor="b">
            <a:noAutofit/>
          </a:bodyPr>
          <a:lstStyle>
            <a:lvl1pPr>
              <a:defRPr sz="3600" baseline="0">
                <a:solidFill>
                  <a:schemeClr val="bg1"/>
                </a:solidFill>
                <a:latin typeface="+mj-lt"/>
              </a:defRPr>
            </a:lvl1pPr>
          </a:lstStyle>
          <a:p>
            <a:r>
              <a:rPr lang="en-US" dirty="0"/>
              <a:t>Title Here</a:t>
            </a:r>
          </a:p>
        </p:txBody>
      </p:sp>
      <p:sp>
        <p:nvSpPr>
          <p:cNvPr id="9" name="Text Placeholder 3"/>
          <p:cNvSpPr>
            <a:spLocks noGrp="1"/>
          </p:cNvSpPr>
          <p:nvPr>
            <p:ph type="body" sz="quarter" idx="15" hasCustomPrompt="1"/>
          </p:nvPr>
        </p:nvSpPr>
        <p:spPr>
          <a:xfrm>
            <a:off x="1050520" y="3368002"/>
            <a:ext cx="6630440"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10" name="Text Placeholder 2"/>
          <p:cNvSpPr>
            <a:spLocks noGrp="1"/>
          </p:cNvSpPr>
          <p:nvPr>
            <p:ph type="body" sz="quarter" idx="10" hasCustomPrompt="1"/>
          </p:nvPr>
        </p:nvSpPr>
        <p:spPr>
          <a:xfrm>
            <a:off x="1045702" y="4473720"/>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697" y="396091"/>
            <a:ext cx="1388013" cy="902520"/>
          </a:xfrm>
          <a:prstGeom prst="rect">
            <a:avLst/>
          </a:prstGeom>
        </p:spPr>
      </p:pic>
    </p:spTree>
    <p:extLst>
      <p:ext uri="{BB962C8B-B14F-4D97-AF65-F5344CB8AC3E}">
        <p14:creationId xmlns:p14="http://schemas.microsoft.com/office/powerpoint/2010/main" val="19610835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4" y="2"/>
            <a:ext cx="7555913"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tx1"/>
              </a:solidFill>
              <a:latin typeface="+mj-lt"/>
            </a:endParaRPr>
          </a:p>
        </p:txBody>
      </p:sp>
      <p:sp>
        <p:nvSpPr>
          <p:cNvPr id="13" name="Date Placeholder 4"/>
          <p:cNvSpPr>
            <a:spLocks noGrp="1"/>
          </p:cNvSpPr>
          <p:nvPr>
            <p:ph type="dt" sz="half" idx="2"/>
          </p:nvPr>
        </p:nvSpPr>
        <p:spPr>
          <a:xfrm>
            <a:off x="1047843" y="5159270"/>
            <a:ext cx="2567117"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7CA65D26-67D5-4CD2-90EC-E629659F24B3}" type="datetime1">
              <a:rPr lang="en-US" smtClean="0"/>
              <a:pPr/>
              <a:t>4/6/18</a:t>
            </a:fld>
            <a:endParaRPr lang="en-US" dirty="0"/>
          </a:p>
        </p:txBody>
      </p:sp>
      <p:sp>
        <p:nvSpPr>
          <p:cNvPr id="20" name="Title 15"/>
          <p:cNvSpPr>
            <a:spLocks noGrp="1"/>
          </p:cNvSpPr>
          <p:nvPr>
            <p:ph type="title" hasCustomPrompt="1"/>
          </p:nvPr>
        </p:nvSpPr>
        <p:spPr>
          <a:xfrm>
            <a:off x="1045701" y="1503863"/>
            <a:ext cx="6635263" cy="1749284"/>
          </a:xfrm>
        </p:spPr>
        <p:txBody>
          <a:bodyPr anchor="b">
            <a:noAutofit/>
          </a:bodyPr>
          <a:lstStyle>
            <a:lvl1pPr>
              <a:defRPr sz="3600" baseline="0">
                <a:solidFill>
                  <a:schemeClr val="bg1"/>
                </a:solidFill>
                <a:latin typeface="+mj-lt"/>
              </a:defRPr>
            </a:lvl1pPr>
          </a:lstStyle>
          <a:p>
            <a:r>
              <a:rPr lang="en-US" dirty="0"/>
              <a:t>Title Here</a:t>
            </a:r>
          </a:p>
        </p:txBody>
      </p:sp>
      <p:sp>
        <p:nvSpPr>
          <p:cNvPr id="21" name="Text Placeholder 3"/>
          <p:cNvSpPr>
            <a:spLocks noGrp="1"/>
          </p:cNvSpPr>
          <p:nvPr>
            <p:ph type="body" sz="quarter" idx="15" hasCustomPrompt="1"/>
          </p:nvPr>
        </p:nvSpPr>
        <p:spPr>
          <a:xfrm>
            <a:off x="1050520" y="3368002"/>
            <a:ext cx="6630440"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9" name="Text Placeholder 2"/>
          <p:cNvSpPr>
            <a:spLocks noGrp="1"/>
          </p:cNvSpPr>
          <p:nvPr>
            <p:ph type="body" sz="quarter" idx="10" hasCustomPrompt="1"/>
          </p:nvPr>
        </p:nvSpPr>
        <p:spPr>
          <a:xfrm>
            <a:off x="1045702" y="4473720"/>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5697" y="396091"/>
            <a:ext cx="1388013" cy="902520"/>
          </a:xfrm>
          <a:prstGeom prst="rect">
            <a:avLst/>
          </a:prstGeom>
        </p:spPr>
      </p:pic>
    </p:spTree>
    <p:extLst>
      <p:ext uri="{BB962C8B-B14F-4D97-AF65-F5344CB8AC3E}">
        <p14:creationId xmlns:p14="http://schemas.microsoft.com/office/powerpoint/2010/main" val="298937377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12036" y="5764696"/>
            <a:ext cx="11979965" cy="1093304"/>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4" name="Title 15"/>
          <p:cNvSpPr>
            <a:spLocks noGrp="1"/>
          </p:cNvSpPr>
          <p:nvPr>
            <p:ph type="title" hasCustomPrompt="1"/>
          </p:nvPr>
        </p:nvSpPr>
        <p:spPr>
          <a:xfrm>
            <a:off x="398935" y="2504663"/>
            <a:ext cx="8188479"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425600" y="6155227"/>
            <a:ext cx="2567117"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fld id="{7CA65D26-67D5-4CD2-90EC-E629659F24B3}" type="datetime1">
              <a:rPr lang="en-US" smtClean="0"/>
              <a:pPr/>
              <a:t>4/6/18</a:t>
            </a:fld>
            <a:endParaRPr lang="en-US" dirty="0"/>
          </a:p>
        </p:txBody>
      </p:sp>
      <p:sp>
        <p:nvSpPr>
          <p:cNvPr id="17" name="Text Placeholder 3"/>
          <p:cNvSpPr>
            <a:spLocks noGrp="1"/>
          </p:cNvSpPr>
          <p:nvPr>
            <p:ph type="body" sz="quarter" idx="15" hasCustomPrompt="1"/>
          </p:nvPr>
        </p:nvSpPr>
        <p:spPr>
          <a:xfrm>
            <a:off x="403756" y="4246882"/>
            <a:ext cx="8196909"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423461" y="5469678"/>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0960" y="636106"/>
            <a:ext cx="1729936" cy="1124847"/>
          </a:xfrm>
          <a:prstGeom prst="rect">
            <a:avLst/>
          </a:prstGeom>
        </p:spPr>
      </p:pic>
    </p:spTree>
    <p:extLst>
      <p:ext uri="{BB962C8B-B14F-4D97-AF65-F5344CB8AC3E}">
        <p14:creationId xmlns:p14="http://schemas.microsoft.com/office/powerpoint/2010/main" val="1416464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609604" y="927656"/>
            <a:ext cx="10893285"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3" y="1868558"/>
            <a:ext cx="10850220"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880697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8" name="Text Placeholder 2"/>
          <p:cNvSpPr>
            <a:spLocks noGrp="1"/>
          </p:cNvSpPr>
          <p:nvPr>
            <p:ph type="body" sz="quarter" idx="14"/>
          </p:nvPr>
        </p:nvSpPr>
        <p:spPr>
          <a:xfrm>
            <a:off x="609601" y="1881349"/>
            <a:ext cx="10906539"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604781" y="425003"/>
            <a:ext cx="10898107"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609604" y="927656"/>
            <a:ext cx="10893285"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749287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1" y="425003"/>
            <a:ext cx="10898107"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609604" y="927656"/>
            <a:ext cx="10893285"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6723629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6258251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rt or Graph Slide">
    <p:spTree>
      <p:nvGrpSpPr>
        <p:cNvPr id="1" name=""/>
        <p:cNvGrpSpPr/>
        <p:nvPr/>
      </p:nvGrpSpPr>
      <p:grpSpPr>
        <a:xfrm>
          <a:off x="0" y="0"/>
          <a:ext cx="0" cy="0"/>
          <a:chOff x="0" y="0"/>
          <a:chExt cx="0" cy="0"/>
        </a:xfrm>
      </p:grpSpPr>
      <p:pic>
        <p:nvPicPr>
          <p:cNvPr id="5" name="Picture 2" descr="UC_MED&amp;BS_Horiz_2C_CMY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8667" y="6072191"/>
            <a:ext cx="335280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9"/>
          <p:cNvSpPr>
            <a:spLocks noGrp="1"/>
          </p:cNvSpPr>
          <p:nvPr>
            <p:ph type="body" sz="quarter" idx="13"/>
          </p:nvPr>
        </p:nvSpPr>
        <p:spPr>
          <a:xfrm>
            <a:off x="457200" y="342900"/>
            <a:ext cx="9296400" cy="558800"/>
          </a:xfrm>
          <a:prstGeom prst="rect">
            <a:avLst/>
          </a:prstGeom>
        </p:spPr>
        <p:txBody>
          <a:bodyPr vert="horz"/>
          <a:lstStyle>
            <a:lvl1pPr algn="l">
              <a:buNone/>
              <a:defRPr sz="2400">
                <a:solidFill>
                  <a:srgbClr val="8B0021"/>
                </a:solidFill>
                <a:latin typeface="Times New Roman"/>
                <a:cs typeface="Times New Roman"/>
              </a:defRPr>
            </a:lvl1pPr>
          </a:lstStyle>
          <a:p>
            <a:pPr lvl="0"/>
            <a:r>
              <a:rPr lang="en-US"/>
              <a:t>Click to edit Master text styles</a:t>
            </a:r>
          </a:p>
        </p:txBody>
      </p:sp>
      <p:sp>
        <p:nvSpPr>
          <p:cNvPr id="9" name="Text Placeholder 21"/>
          <p:cNvSpPr>
            <a:spLocks noGrp="1"/>
          </p:cNvSpPr>
          <p:nvPr>
            <p:ph type="body" sz="quarter" idx="15"/>
          </p:nvPr>
        </p:nvSpPr>
        <p:spPr>
          <a:xfrm>
            <a:off x="9144000" y="355600"/>
            <a:ext cx="2641600" cy="406400"/>
          </a:xfrm>
          <a:prstGeom prst="rect">
            <a:avLst/>
          </a:prstGeom>
        </p:spPr>
        <p:txBody>
          <a:bodyPr vert="horz" anchor="ctr"/>
          <a:lstStyle>
            <a:lvl1pPr algn="r">
              <a:buNone/>
              <a:defRPr sz="1200" b="0" i="0" baseline="0">
                <a:latin typeface="Arial"/>
                <a:cs typeface="Arial"/>
              </a:defRPr>
            </a:lvl1pPr>
          </a:lstStyle>
          <a:p>
            <a:pPr lvl="0"/>
            <a:r>
              <a:rPr lang="en-US"/>
              <a:t>Click to edit Master text styles</a:t>
            </a:r>
          </a:p>
        </p:txBody>
      </p:sp>
      <p:sp>
        <p:nvSpPr>
          <p:cNvPr id="7" name="Content Placeholder 5"/>
          <p:cNvSpPr>
            <a:spLocks noGrp="1"/>
          </p:cNvSpPr>
          <p:nvPr>
            <p:ph idx="1"/>
          </p:nvPr>
        </p:nvSpPr>
        <p:spPr>
          <a:xfrm>
            <a:off x="457200" y="1028700"/>
            <a:ext cx="11260667" cy="4775200"/>
          </a:xfrm>
          <a:prstGeom prst="rect">
            <a:avLst/>
          </a:prstGeom>
        </p:spPr>
        <p:txBody>
          <a:bodyPr/>
          <a:lstStyle>
            <a:lvl1pPr>
              <a:spcAft>
                <a:spcPts val="1200"/>
              </a:spcAft>
              <a:defRPr sz="1600">
                <a:latin typeface="Arial"/>
              </a:defRPr>
            </a:lvl1pPr>
          </a:lstStyle>
          <a:p>
            <a:endParaRPr lang="en-US" dirty="0"/>
          </a:p>
        </p:txBody>
      </p:sp>
      <p:sp>
        <p:nvSpPr>
          <p:cNvPr id="6" name="Slide Number Placeholder 13"/>
          <p:cNvSpPr>
            <a:spLocks noGrp="1"/>
          </p:cNvSpPr>
          <p:nvPr>
            <p:ph type="sldNum" sz="quarter" idx="16"/>
          </p:nvPr>
        </p:nvSpPr>
        <p:spPr>
          <a:xfrm>
            <a:off x="11192933" y="6245229"/>
            <a:ext cx="508000" cy="365125"/>
          </a:xfrm>
          <a:prstGeom prst="rect">
            <a:avLst/>
          </a:prstGeom>
        </p:spPr>
        <p:txBody>
          <a:bodyPr vert="horz" lIns="91440" tIns="45720" rIns="91440" bIns="45720" rtlCol="0" anchor="ctr"/>
          <a:lstStyle>
            <a:lvl1pPr algn="r" fontAlgn="auto">
              <a:spcBef>
                <a:spcPts val="0"/>
              </a:spcBef>
              <a:spcAft>
                <a:spcPts val="0"/>
              </a:spcAft>
              <a:defRPr sz="1200" b="0" i="0" smtClean="0">
                <a:solidFill>
                  <a:schemeClr val="tx1">
                    <a:tint val="75000"/>
                  </a:schemeClr>
                </a:solidFill>
                <a:latin typeface="Arial"/>
                <a:ea typeface="+mn-ea"/>
                <a:cs typeface="Arial"/>
              </a:defRPr>
            </a:lvl1pPr>
          </a:lstStyle>
          <a:p>
            <a:pPr>
              <a:defRPr/>
            </a:pPr>
            <a:fld id="{01E20880-46BE-054D-A2B2-E7DF39265217}" type="slidenum">
              <a:rPr lang="en-US"/>
              <a:pPr>
                <a:defRPr/>
              </a:pPr>
              <a:t>‹#›</a:t>
            </a:fld>
            <a:endParaRPr lang="en-US" dirty="0"/>
          </a:p>
        </p:txBody>
      </p:sp>
      <p:sp>
        <p:nvSpPr>
          <p:cNvPr id="10" name="Footer Placeholder 14"/>
          <p:cNvSpPr>
            <a:spLocks noGrp="1"/>
          </p:cNvSpPr>
          <p:nvPr>
            <p:ph type="ftr" sz="quarter" idx="17"/>
          </p:nvPr>
        </p:nvSpPr>
        <p:spPr>
          <a:xfrm>
            <a:off x="7535333" y="6245229"/>
            <a:ext cx="3860800" cy="365125"/>
          </a:xfrm>
          <a:prstGeom prst="rect">
            <a:avLst/>
          </a:prstGeom>
        </p:spPr>
        <p:txBody>
          <a:bodyPr vert="horz" lIns="91440" tIns="45720" rIns="91440" bIns="45720" rtlCol="0" anchor="ctr"/>
          <a:lstStyle>
            <a:lvl1pPr algn="r" fontAlgn="auto">
              <a:spcBef>
                <a:spcPts val="0"/>
              </a:spcBef>
              <a:spcAft>
                <a:spcPts val="0"/>
              </a:spcAft>
              <a:defRPr sz="1200" b="0" i="0" dirty="0" smtClean="0">
                <a:solidFill>
                  <a:srgbClr val="8B0021"/>
                </a:solidFill>
                <a:latin typeface="Arial"/>
                <a:ea typeface="+mn-ea"/>
                <a:cs typeface="Arial"/>
              </a:defRPr>
            </a:lvl1pPr>
          </a:lstStyle>
          <a:p>
            <a:pPr>
              <a:defRPr/>
            </a:pPr>
            <a:r>
              <a:rPr lang="en-US"/>
              <a:t>Presentation Title Here  |</a:t>
            </a:r>
          </a:p>
        </p:txBody>
      </p:sp>
    </p:spTree>
    <p:extLst>
      <p:ext uri="{BB962C8B-B14F-4D97-AF65-F5344CB8AC3E}">
        <p14:creationId xmlns:p14="http://schemas.microsoft.com/office/powerpoint/2010/main" val="555480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357813" y="469929"/>
            <a:ext cx="11449876"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7257706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1" y="425003"/>
            <a:ext cx="10898107"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609604" y="927657"/>
            <a:ext cx="10893285"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5" y="1894327"/>
            <a:ext cx="5102453"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3" y="1894327"/>
            <a:ext cx="5102453"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124203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1" y="425003"/>
            <a:ext cx="10898107"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609604" y="927656"/>
            <a:ext cx="10893285"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3" y="1868558"/>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17407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1" y="425003"/>
            <a:ext cx="10898107"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609601" y="1881349"/>
            <a:ext cx="10906539"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609604" y="927657"/>
            <a:ext cx="10893285"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31143643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3" y="469929"/>
            <a:ext cx="11449876"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86625572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1" y="425003"/>
            <a:ext cx="10898107"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609604" y="927657"/>
            <a:ext cx="10893285"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5" y="1894327"/>
            <a:ext cx="5102453"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3" y="1894327"/>
            <a:ext cx="5102453"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9996486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9" y="1908316"/>
            <a:ext cx="10972431"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900" y="4929107"/>
            <a:ext cx="8685277"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662609" y="4"/>
            <a:ext cx="1431235"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rgbClr val="90BD31"/>
              </a:solidFill>
              <a:latin typeface="+mj-lt"/>
            </a:endParaRPr>
          </a:p>
        </p:txBody>
      </p:sp>
      <p:sp>
        <p:nvSpPr>
          <p:cNvPr id="12" name="TextBox 11"/>
          <p:cNvSpPr txBox="1"/>
          <p:nvPr userDrawn="1"/>
        </p:nvSpPr>
        <p:spPr bwMode="auto">
          <a:xfrm>
            <a:off x="579505" y="353943"/>
            <a:ext cx="1590260" cy="2123658"/>
          </a:xfrm>
          <a:prstGeom prst="rect">
            <a:avLst/>
          </a:prstGeom>
          <a:noFill/>
          <a:ln w="19050" algn="ctr">
            <a:noFill/>
            <a:miter lim="800000"/>
            <a:headEnd/>
            <a:tailEnd/>
          </a:ln>
        </p:spPr>
        <p:txBody>
          <a:bodyPr wrap="square" lIns="0" tIns="0" rIns="0" bIns="0" rtlCol="0" anchor="ctr">
            <a:spAutoFit/>
          </a:bodyPr>
          <a:lstStyle/>
          <a:p>
            <a:pPr algn="ctr"/>
            <a:r>
              <a:rPr lang="en-US" sz="13800" b="1" i="0" dirty="0">
                <a:solidFill>
                  <a:schemeClr val="bg2"/>
                </a:solidFill>
                <a:latin typeface="+mn-lt"/>
              </a:rPr>
              <a:t>“</a:t>
            </a:r>
          </a:p>
        </p:txBody>
      </p:sp>
      <p:sp>
        <p:nvSpPr>
          <p:cNvPr id="11" name="Text Placeholder 13"/>
          <p:cNvSpPr>
            <a:spLocks noGrp="1"/>
          </p:cNvSpPr>
          <p:nvPr>
            <p:ph type="body" sz="quarter" idx="15" hasCustomPrompt="1"/>
          </p:nvPr>
        </p:nvSpPr>
        <p:spPr>
          <a:xfrm>
            <a:off x="596900" y="5307938"/>
            <a:ext cx="8685277"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302914053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9" y="1908316"/>
            <a:ext cx="10972431"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9" y="4"/>
            <a:ext cx="1431235"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rgbClr val="90BD31"/>
              </a:solidFill>
              <a:latin typeface="+mj-lt"/>
            </a:endParaRPr>
          </a:p>
        </p:txBody>
      </p:sp>
      <p:sp>
        <p:nvSpPr>
          <p:cNvPr id="12" name="TextBox 11"/>
          <p:cNvSpPr txBox="1"/>
          <p:nvPr userDrawn="1"/>
        </p:nvSpPr>
        <p:spPr bwMode="auto">
          <a:xfrm>
            <a:off x="579505" y="353943"/>
            <a:ext cx="1590260" cy="2123658"/>
          </a:xfrm>
          <a:prstGeom prst="rect">
            <a:avLst/>
          </a:prstGeom>
          <a:noFill/>
          <a:ln w="19050" algn="ctr">
            <a:noFill/>
            <a:miter lim="800000"/>
            <a:headEnd/>
            <a:tailEnd/>
          </a:ln>
        </p:spPr>
        <p:txBody>
          <a:bodyPr wrap="square" lIns="0" tIns="0" rIns="0" bIns="0" rtlCol="0" anchor="ctr">
            <a:spAutoFit/>
          </a:bodyPr>
          <a:lstStyle/>
          <a:p>
            <a:pPr algn="ctr"/>
            <a:r>
              <a:rPr lang="en-US" sz="13800" b="1" i="0" dirty="0">
                <a:solidFill>
                  <a:schemeClr val="bg2"/>
                </a:solidFill>
                <a:latin typeface="+mn-lt"/>
              </a:rPr>
              <a:t>“</a:t>
            </a:r>
          </a:p>
        </p:txBody>
      </p:sp>
      <p:sp>
        <p:nvSpPr>
          <p:cNvPr id="10" name="Text Placeholder 13"/>
          <p:cNvSpPr>
            <a:spLocks noGrp="1"/>
          </p:cNvSpPr>
          <p:nvPr>
            <p:ph type="body" sz="quarter" idx="14" hasCustomPrompt="1"/>
          </p:nvPr>
        </p:nvSpPr>
        <p:spPr>
          <a:xfrm>
            <a:off x="596900" y="4929107"/>
            <a:ext cx="8685277"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596900" y="5307938"/>
            <a:ext cx="8685277"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77737238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9" y="1908316"/>
            <a:ext cx="10972431"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9" y="4"/>
            <a:ext cx="1431235"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rgbClr val="90BD31"/>
              </a:solidFill>
              <a:latin typeface="+mj-lt"/>
            </a:endParaRPr>
          </a:p>
        </p:txBody>
      </p:sp>
      <p:sp>
        <p:nvSpPr>
          <p:cNvPr id="12" name="TextBox 11"/>
          <p:cNvSpPr txBox="1"/>
          <p:nvPr userDrawn="1"/>
        </p:nvSpPr>
        <p:spPr bwMode="auto">
          <a:xfrm>
            <a:off x="579505" y="353943"/>
            <a:ext cx="1590260" cy="2123658"/>
          </a:xfrm>
          <a:prstGeom prst="rect">
            <a:avLst/>
          </a:prstGeom>
          <a:noFill/>
          <a:ln w="19050" algn="ctr">
            <a:noFill/>
            <a:miter lim="800000"/>
            <a:headEnd/>
            <a:tailEnd/>
          </a:ln>
        </p:spPr>
        <p:txBody>
          <a:bodyPr wrap="square" lIns="0" tIns="0" rIns="0" bIns="0" rtlCol="0" anchor="ctr">
            <a:spAutoFit/>
          </a:bodyPr>
          <a:lstStyle/>
          <a:p>
            <a:pPr algn="ctr"/>
            <a:r>
              <a:rPr lang="en-US" sz="13800" b="1" i="0" dirty="0">
                <a:solidFill>
                  <a:schemeClr val="bg2"/>
                </a:solidFill>
                <a:latin typeface="+mn-lt"/>
              </a:rPr>
              <a:t>“</a:t>
            </a:r>
          </a:p>
        </p:txBody>
      </p:sp>
      <p:sp>
        <p:nvSpPr>
          <p:cNvPr id="10" name="Text Placeholder 13"/>
          <p:cNvSpPr>
            <a:spLocks noGrp="1"/>
          </p:cNvSpPr>
          <p:nvPr>
            <p:ph type="body" sz="quarter" idx="14" hasCustomPrompt="1"/>
          </p:nvPr>
        </p:nvSpPr>
        <p:spPr>
          <a:xfrm>
            <a:off x="596900" y="4929107"/>
            <a:ext cx="8685277"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596900" y="5307938"/>
            <a:ext cx="8685277"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2386159923"/>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14" name="Rectangle 13"/>
          <p:cNvSpPr/>
          <p:nvPr userDrawn="1"/>
        </p:nvSpPr>
        <p:spPr bwMode="auto">
          <a:xfrm>
            <a:off x="4" y="2363627"/>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15" name="Title 15"/>
          <p:cNvSpPr>
            <a:spLocks noGrp="1"/>
          </p:cNvSpPr>
          <p:nvPr>
            <p:ph type="title" hasCustomPrompt="1"/>
          </p:nvPr>
        </p:nvSpPr>
        <p:spPr>
          <a:xfrm>
            <a:off x="604780" y="2559254"/>
            <a:ext cx="8580549"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16589353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de by Side Slide">
    <p:spTree>
      <p:nvGrpSpPr>
        <p:cNvPr id="1" name=""/>
        <p:cNvGrpSpPr/>
        <p:nvPr/>
      </p:nvGrpSpPr>
      <p:grpSpPr>
        <a:xfrm>
          <a:off x="0" y="0"/>
          <a:ext cx="0" cy="0"/>
          <a:chOff x="0" y="0"/>
          <a:chExt cx="0" cy="0"/>
        </a:xfrm>
      </p:grpSpPr>
      <p:pic>
        <p:nvPicPr>
          <p:cNvPr id="6" name="Picture 2" descr="UC_MED&amp;BS_Horiz_2C_CMY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8667" y="6072191"/>
            <a:ext cx="335280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9"/>
          <p:cNvSpPr>
            <a:spLocks noGrp="1"/>
          </p:cNvSpPr>
          <p:nvPr>
            <p:ph type="body" sz="quarter" idx="13"/>
          </p:nvPr>
        </p:nvSpPr>
        <p:spPr>
          <a:xfrm>
            <a:off x="457200" y="342900"/>
            <a:ext cx="9296400" cy="558800"/>
          </a:xfrm>
          <a:prstGeom prst="rect">
            <a:avLst/>
          </a:prstGeom>
        </p:spPr>
        <p:txBody>
          <a:bodyPr vert="horz"/>
          <a:lstStyle>
            <a:lvl1pPr algn="l">
              <a:buNone/>
              <a:defRPr sz="2400">
                <a:solidFill>
                  <a:srgbClr val="8B0021"/>
                </a:solidFill>
                <a:latin typeface="Times New Roman"/>
                <a:cs typeface="Times New Roman"/>
              </a:defRPr>
            </a:lvl1pPr>
          </a:lstStyle>
          <a:p>
            <a:pPr lvl="0"/>
            <a:r>
              <a:rPr lang="en-US"/>
              <a:t>Click to edit Master text styles</a:t>
            </a:r>
          </a:p>
        </p:txBody>
      </p:sp>
      <p:sp>
        <p:nvSpPr>
          <p:cNvPr id="9" name="Text Placeholder 21"/>
          <p:cNvSpPr>
            <a:spLocks noGrp="1"/>
          </p:cNvSpPr>
          <p:nvPr>
            <p:ph type="body" sz="quarter" idx="15"/>
          </p:nvPr>
        </p:nvSpPr>
        <p:spPr>
          <a:xfrm>
            <a:off x="9144000" y="355600"/>
            <a:ext cx="2641600" cy="406400"/>
          </a:xfrm>
          <a:prstGeom prst="rect">
            <a:avLst/>
          </a:prstGeom>
        </p:spPr>
        <p:txBody>
          <a:bodyPr vert="horz" anchor="ctr"/>
          <a:lstStyle>
            <a:lvl1pPr algn="r">
              <a:buNone/>
              <a:defRPr sz="1200" b="0" i="0" baseline="0">
                <a:latin typeface="Arial"/>
                <a:cs typeface="Arial"/>
              </a:defRPr>
            </a:lvl1pPr>
          </a:lstStyle>
          <a:p>
            <a:pPr lvl="0"/>
            <a:r>
              <a:rPr lang="en-US"/>
              <a:t>Click to edit Master text styles</a:t>
            </a:r>
          </a:p>
        </p:txBody>
      </p:sp>
      <p:sp>
        <p:nvSpPr>
          <p:cNvPr id="7" name="Content Placeholder 5"/>
          <p:cNvSpPr>
            <a:spLocks noGrp="1"/>
          </p:cNvSpPr>
          <p:nvPr>
            <p:ph idx="1"/>
          </p:nvPr>
        </p:nvSpPr>
        <p:spPr>
          <a:xfrm>
            <a:off x="457200" y="1028700"/>
            <a:ext cx="5513917" cy="4775200"/>
          </a:xfrm>
          <a:prstGeom prst="rect">
            <a:avLst/>
          </a:prstGeom>
        </p:spPr>
        <p:txBody>
          <a:bodyPr/>
          <a:lstStyle>
            <a:lvl1pPr>
              <a:spcAft>
                <a:spcPts val="1200"/>
              </a:spcAft>
              <a:defRPr sz="1600">
                <a:latin typeface="Arial"/>
              </a:defRPr>
            </a:lvl1pPr>
          </a:lstStyle>
          <a:p>
            <a:endParaRPr lang="en-US" dirty="0"/>
          </a:p>
        </p:txBody>
      </p:sp>
      <p:sp>
        <p:nvSpPr>
          <p:cNvPr id="10" name="Content Placeholder 6"/>
          <p:cNvSpPr>
            <a:spLocks noGrp="1"/>
          </p:cNvSpPr>
          <p:nvPr>
            <p:ph idx="16"/>
          </p:nvPr>
        </p:nvSpPr>
        <p:spPr>
          <a:xfrm>
            <a:off x="6223000" y="1028700"/>
            <a:ext cx="5477933" cy="4775200"/>
          </a:xfrm>
          <a:prstGeom prst="rect">
            <a:avLst/>
          </a:prstGeom>
        </p:spPr>
        <p:txBody>
          <a:bodyPr/>
          <a:lstStyle>
            <a:lvl1pPr>
              <a:spcAft>
                <a:spcPts val="1200"/>
              </a:spcAft>
              <a:defRPr sz="1600">
                <a:latin typeface="Arial"/>
              </a:defRPr>
            </a:lvl1pPr>
          </a:lstStyle>
          <a:p>
            <a:endParaRPr lang="en-US" dirty="0"/>
          </a:p>
        </p:txBody>
      </p:sp>
      <p:sp>
        <p:nvSpPr>
          <p:cNvPr id="11" name="Slide Number Placeholder 13"/>
          <p:cNvSpPr>
            <a:spLocks noGrp="1"/>
          </p:cNvSpPr>
          <p:nvPr>
            <p:ph type="sldNum" sz="quarter" idx="17"/>
          </p:nvPr>
        </p:nvSpPr>
        <p:spPr>
          <a:xfrm>
            <a:off x="11192933" y="6245229"/>
            <a:ext cx="508000" cy="365125"/>
          </a:xfrm>
          <a:prstGeom prst="rect">
            <a:avLst/>
          </a:prstGeom>
        </p:spPr>
        <p:txBody>
          <a:bodyPr vert="horz" lIns="91440" tIns="45720" rIns="91440" bIns="45720" rtlCol="0" anchor="ctr"/>
          <a:lstStyle>
            <a:lvl1pPr algn="r" fontAlgn="auto">
              <a:spcBef>
                <a:spcPts val="0"/>
              </a:spcBef>
              <a:spcAft>
                <a:spcPts val="0"/>
              </a:spcAft>
              <a:defRPr sz="1200" b="0" i="0" smtClean="0">
                <a:solidFill>
                  <a:schemeClr val="tx1">
                    <a:tint val="75000"/>
                  </a:schemeClr>
                </a:solidFill>
                <a:latin typeface="Arial"/>
                <a:ea typeface="+mn-ea"/>
                <a:cs typeface="Arial"/>
              </a:defRPr>
            </a:lvl1pPr>
          </a:lstStyle>
          <a:p>
            <a:pPr>
              <a:defRPr/>
            </a:pPr>
            <a:fld id="{BB5CED0A-2E82-194E-BED3-E835448615EF}" type="slidenum">
              <a:rPr lang="en-US"/>
              <a:pPr>
                <a:defRPr/>
              </a:pPr>
              <a:t>‹#›</a:t>
            </a:fld>
            <a:endParaRPr lang="en-US" dirty="0"/>
          </a:p>
        </p:txBody>
      </p:sp>
      <p:sp>
        <p:nvSpPr>
          <p:cNvPr id="12" name="Footer Placeholder 14"/>
          <p:cNvSpPr>
            <a:spLocks noGrp="1"/>
          </p:cNvSpPr>
          <p:nvPr>
            <p:ph type="ftr" sz="quarter" idx="18"/>
          </p:nvPr>
        </p:nvSpPr>
        <p:spPr>
          <a:xfrm>
            <a:off x="7535333" y="6245229"/>
            <a:ext cx="3860800" cy="365125"/>
          </a:xfrm>
          <a:prstGeom prst="rect">
            <a:avLst/>
          </a:prstGeom>
        </p:spPr>
        <p:txBody>
          <a:bodyPr vert="horz" lIns="91440" tIns="45720" rIns="91440" bIns="45720" rtlCol="0" anchor="ctr"/>
          <a:lstStyle>
            <a:lvl1pPr algn="r" fontAlgn="auto">
              <a:spcBef>
                <a:spcPts val="0"/>
              </a:spcBef>
              <a:spcAft>
                <a:spcPts val="0"/>
              </a:spcAft>
              <a:defRPr sz="1200" b="0" i="0" dirty="0" smtClean="0">
                <a:solidFill>
                  <a:srgbClr val="8B0021"/>
                </a:solidFill>
                <a:latin typeface="Arial"/>
                <a:ea typeface="+mn-ea"/>
                <a:cs typeface="Arial"/>
              </a:defRPr>
            </a:lvl1pPr>
          </a:lstStyle>
          <a:p>
            <a:pPr>
              <a:defRPr/>
            </a:pPr>
            <a:r>
              <a:rPr lang="en-US"/>
              <a:t>Presentation Title Here  |</a:t>
            </a:r>
          </a:p>
        </p:txBody>
      </p:sp>
    </p:spTree>
    <p:extLst>
      <p:ext uri="{BB962C8B-B14F-4D97-AF65-F5344CB8AC3E}">
        <p14:creationId xmlns:p14="http://schemas.microsoft.com/office/powerpoint/2010/main" val="26569277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6" name="Rectangle 5"/>
          <p:cNvSpPr/>
          <p:nvPr userDrawn="1"/>
        </p:nvSpPr>
        <p:spPr bwMode="auto">
          <a:xfrm>
            <a:off x="4" y="2363627"/>
            <a:ext cx="9402305"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8" name="Title 15"/>
          <p:cNvSpPr>
            <a:spLocks noGrp="1"/>
          </p:cNvSpPr>
          <p:nvPr>
            <p:ph type="title" hasCustomPrompt="1"/>
          </p:nvPr>
        </p:nvSpPr>
        <p:spPr>
          <a:xfrm>
            <a:off x="604780" y="2559254"/>
            <a:ext cx="8580549"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14739079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6" name="Rectangle 5"/>
          <p:cNvSpPr/>
          <p:nvPr userDrawn="1"/>
        </p:nvSpPr>
        <p:spPr bwMode="auto">
          <a:xfrm>
            <a:off x="4" y="2363627"/>
            <a:ext cx="9402305" cy="1881809"/>
          </a:xfrm>
          <a:prstGeom prst="rect">
            <a:avLst/>
          </a:prstGeom>
          <a:solidFill>
            <a:srgbClr val="90BD3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7" name="Title 15"/>
          <p:cNvSpPr>
            <a:spLocks noGrp="1"/>
          </p:cNvSpPr>
          <p:nvPr>
            <p:ph type="title" hasCustomPrompt="1"/>
          </p:nvPr>
        </p:nvSpPr>
        <p:spPr>
          <a:xfrm>
            <a:off x="604780" y="2559254"/>
            <a:ext cx="8580549"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62389639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5153582" y="2710218"/>
            <a:ext cx="2094721" cy="13677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78998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2284" y="2513069"/>
            <a:ext cx="1832365" cy="1831867"/>
          </a:xfrm>
          <a:prstGeom prst="rect">
            <a:avLst/>
          </a:prstGeom>
        </p:spPr>
      </p:pic>
    </p:spTree>
    <p:extLst>
      <p:ext uri="{BB962C8B-B14F-4D97-AF65-F5344CB8AC3E}">
        <p14:creationId xmlns:p14="http://schemas.microsoft.com/office/powerpoint/2010/main" val="2524742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9440" y="2687339"/>
            <a:ext cx="2153920" cy="2153920"/>
          </a:xfrm>
          <a:prstGeom prst="rect">
            <a:avLst/>
          </a:prstGeom>
        </p:spPr>
      </p:pic>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99440" y="2"/>
            <a:ext cx="3992560" cy="2687339"/>
          </a:xfrm>
          <a:prstGeom prst="rect">
            <a:avLst/>
          </a:prstGeom>
        </p:spPr>
      </p:pic>
      <p:pic>
        <p:nvPicPr>
          <p:cNvPr id="5" name="Picture 4"/>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851933"/>
            <a:ext cx="8199440" cy="5006069"/>
          </a:xfrm>
          <a:prstGeom prst="rect">
            <a:avLst/>
          </a:prstGeom>
        </p:spPr>
      </p:pic>
    </p:spTree>
    <p:extLst>
      <p:ext uri="{BB962C8B-B14F-4D97-AF65-F5344CB8AC3E}">
        <p14:creationId xmlns:p14="http://schemas.microsoft.com/office/powerpoint/2010/main" val="36730108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1752" y="2687339"/>
            <a:ext cx="2153920" cy="2153920"/>
          </a:xfrm>
          <a:prstGeom prst="rect">
            <a:avLst/>
          </a:prstGeom>
        </p:spPr>
      </p:pic>
      <p:pic>
        <p:nvPicPr>
          <p:cNvPr id="17" name="Picture 1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2"/>
            <a:ext cx="3675671" cy="2687339"/>
          </a:xfrm>
          <a:prstGeom prst="rect">
            <a:avLst/>
          </a:prstGeom>
        </p:spPr>
      </p:pic>
      <p:pic>
        <p:nvPicPr>
          <p:cNvPr id="23" name="Picture 22"/>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675672" y="1676403"/>
            <a:ext cx="8516328" cy="5181599"/>
          </a:xfrm>
          <a:prstGeom prst="rect">
            <a:avLst/>
          </a:prstGeom>
        </p:spPr>
      </p:pic>
    </p:spTree>
    <p:extLst>
      <p:ext uri="{BB962C8B-B14F-4D97-AF65-F5344CB8AC3E}">
        <p14:creationId xmlns:p14="http://schemas.microsoft.com/office/powerpoint/2010/main" val="23233630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6893" y="2687339"/>
            <a:ext cx="2153920" cy="2153920"/>
          </a:xfrm>
          <a:prstGeom prst="rect">
            <a:avLst/>
          </a:prstGeom>
        </p:spPr>
      </p:pic>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3" y="2"/>
            <a:ext cx="3680812" cy="2687339"/>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675672" y="1676403"/>
            <a:ext cx="8516328" cy="5181599"/>
          </a:xfrm>
          <a:prstGeom prst="rect">
            <a:avLst/>
          </a:prstGeom>
        </p:spPr>
      </p:pic>
    </p:spTree>
    <p:extLst>
      <p:ext uri="{BB962C8B-B14F-4D97-AF65-F5344CB8AC3E}">
        <p14:creationId xmlns:p14="http://schemas.microsoft.com/office/powerpoint/2010/main" val="359519040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71647" y="438916"/>
            <a:ext cx="10786535" cy="563231"/>
          </a:xfrm>
        </p:spPr>
        <p:txBody>
          <a:bodyPr rtlCol="0"/>
          <a:lstStyle>
            <a:lvl1pPr>
              <a:defRPr lang="en-US" dirty="0"/>
            </a:lvl1pPr>
          </a:lstStyle>
          <a:p>
            <a:pPr lvl="0"/>
            <a:r>
              <a:rPr lang="en-US"/>
              <a:t>Click to edit Master title style</a:t>
            </a:r>
            <a:endParaRPr lang="en-US" dirty="0"/>
          </a:p>
        </p:txBody>
      </p:sp>
      <p:sp>
        <p:nvSpPr>
          <p:cNvPr id="3" name="Content Placeholder 2"/>
          <p:cNvSpPr>
            <a:spLocks noGrp="1"/>
          </p:cNvSpPr>
          <p:nvPr>
            <p:ph idx="1"/>
          </p:nvPr>
        </p:nvSpPr>
        <p:spPr>
          <a:xfrm>
            <a:off x="881833" y="1563755"/>
            <a:ext cx="11100731" cy="4011503"/>
          </a:xfrm>
        </p:spPr>
        <p:txBody>
          <a:bodyPr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4"/>
          <p:cNvSpPr>
            <a:spLocks noGrp="1"/>
          </p:cNvSpPr>
          <p:nvPr>
            <p:ph type="dt" sz="half" idx="10"/>
          </p:nvPr>
        </p:nvSpPr>
        <p:spPr>
          <a:xfrm>
            <a:off x="8445500" y="6451604"/>
            <a:ext cx="1236133" cy="155575"/>
          </a:xfrm>
          <a:prstGeom prst="rect">
            <a:avLst/>
          </a:prstGeom>
        </p:spPr>
        <p:txBody>
          <a:bodyPr/>
          <a:lstStyle>
            <a:lvl1pPr>
              <a:defRPr/>
            </a:lvl1pPr>
          </a:lstStyle>
          <a:p>
            <a:pPr>
              <a:defRPr/>
            </a:pPr>
            <a:fld id="{5B81A6BB-8725-9342-942A-A0F9E1C0ACD6}" type="datetime1">
              <a:rPr lang="en-US"/>
              <a:pPr>
                <a:defRPr/>
              </a:pPr>
              <a:t>4/6/18</a:t>
            </a:fld>
            <a:endParaRPr lang="en-US" dirty="0"/>
          </a:p>
        </p:txBody>
      </p:sp>
      <p:sp>
        <p:nvSpPr>
          <p:cNvPr id="5" name="Footer Placeholder 5"/>
          <p:cNvSpPr>
            <a:spLocks noGrp="1"/>
          </p:cNvSpPr>
          <p:nvPr>
            <p:ph type="ftr" sz="quarter" idx="11"/>
          </p:nvPr>
        </p:nvSpPr>
        <p:spPr/>
        <p:txBody>
          <a:bodyPr/>
          <a:lstStyle>
            <a:lvl1pPr>
              <a:defRPr/>
            </a:lvl1pPr>
          </a:lstStyle>
          <a:p>
            <a:pPr>
              <a:defRPr/>
            </a:pPr>
            <a:endParaRPr lang="en-US"/>
          </a:p>
        </p:txBody>
      </p:sp>
      <p:sp>
        <p:nvSpPr>
          <p:cNvPr id="6" name="Slide Number Placeholder 6"/>
          <p:cNvSpPr>
            <a:spLocks noGrp="1"/>
          </p:cNvSpPr>
          <p:nvPr>
            <p:ph type="sldNum" sz="quarter" idx="12"/>
          </p:nvPr>
        </p:nvSpPr>
        <p:spPr/>
        <p:txBody>
          <a:bodyPr/>
          <a:lstStyle>
            <a:lvl1pPr>
              <a:defRPr/>
            </a:lvl1pPr>
          </a:lstStyle>
          <a:p>
            <a:pPr>
              <a:defRPr/>
            </a:pPr>
            <a:fld id="{03B7D532-1C2C-AA4D-BE9A-4F8A24FC5C92}" type="slidenum">
              <a:rPr lang="en-US"/>
              <a:pPr>
                <a:defRPr/>
              </a:pPr>
              <a:t>‹#›</a:t>
            </a:fld>
            <a:endParaRPr lang="en-US" dirty="0"/>
          </a:p>
        </p:txBody>
      </p:sp>
    </p:spTree>
    <p:extLst>
      <p:ext uri="{BB962C8B-B14F-4D97-AF65-F5344CB8AC3E}">
        <p14:creationId xmlns:p14="http://schemas.microsoft.com/office/powerpoint/2010/main" val="3283138155"/>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p:txBody>
          <a:bodyPr/>
          <a:lstStyle>
            <a:lvl1pPr>
              <a:defRPr/>
            </a:lvl1pPr>
          </a:lstStyle>
          <a:p>
            <a:endParaRPr lang="en-US" dirty="0"/>
          </a:p>
        </p:txBody>
      </p:sp>
    </p:spTree>
    <p:extLst>
      <p:ext uri="{BB962C8B-B14F-4D97-AF65-F5344CB8AC3E}">
        <p14:creationId xmlns:p14="http://schemas.microsoft.com/office/powerpoint/2010/main" val="38014869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828800"/>
            <a:ext cx="5080000" cy="4120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0"/>
            <a:ext cx="5080000" cy="4120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0" y="169799"/>
            <a:ext cx="12192000" cy="577081"/>
          </a:xfrm>
          <a:prstGeom prst="rect">
            <a:avLst/>
          </a:prstGeom>
          <a:noFill/>
        </p:spPr>
        <p:txBody>
          <a:bodyPr/>
          <a:lstStyle>
            <a:lvl1pPr>
              <a:defRPr>
                <a:solidFill>
                  <a:srgbClr val="003465"/>
                </a:solidFill>
              </a:defRPr>
            </a:lvl1pPr>
          </a:lstStyle>
          <a:p>
            <a:r>
              <a:rPr lang="en-US" dirty="0"/>
              <a:t>Click to edit Master title style</a:t>
            </a:r>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val="3120344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5BBC4224-8951-42B1-BA0E-5D60366FBB92}" type="datetime1">
              <a:rPr lang="en-US" smtClean="0"/>
              <a:pPr/>
              <a:t>4/6/18</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4AEB419F-61F4-4A11-948F-F2851F7FFB08}" type="slidenum">
              <a:rPr lang="en-US" smtClean="0"/>
              <a:pPr/>
              <a:t>‹#›</a:t>
            </a:fld>
            <a:endParaRPr lang="en-US"/>
          </a:p>
        </p:txBody>
      </p:sp>
    </p:spTree>
    <p:extLst>
      <p:ext uri="{BB962C8B-B14F-4D97-AF65-F5344CB8AC3E}">
        <p14:creationId xmlns:p14="http://schemas.microsoft.com/office/powerpoint/2010/main" val="23909076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2670370-AD43-477E-B2FD-E76026251333}" type="datetimeFigureOut">
              <a:rPr lang="en-US" smtClean="0"/>
              <a:t>4/6/18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E5B6E1-9EED-4032-A38E-0FD56B806012}"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2670370-AD43-477E-B2FD-E76026251333}" type="datetimeFigureOut">
              <a:rPr lang="en-US" smtClean="0"/>
              <a:t>4/6/18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E5B6E1-9EED-4032-A38E-0FD56B806012}"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670370-AD43-477E-B2FD-E76026251333}" type="datetimeFigureOut">
              <a:rPr lang="en-US" smtClean="0"/>
              <a:t>4/6/18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E5B6E1-9EED-4032-A38E-0FD56B806012}" type="slidenum">
              <a:rPr lang="en-US" smtClean="0"/>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2670370-AD43-477E-B2FD-E76026251333}" type="datetimeFigureOut">
              <a:rPr lang="en-US" smtClean="0"/>
              <a:t>4/6/18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E5B6E1-9EED-4032-A38E-0FD56B806012}" type="slidenum">
              <a:rPr lang="en-US" smtClean="0"/>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2670370-AD43-477E-B2FD-E76026251333}" type="datetimeFigureOut">
              <a:rPr lang="en-US" smtClean="0"/>
              <a:t>4/6/18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E5B6E1-9EED-4032-A38E-0FD56B806012}" type="slidenum">
              <a:rPr lang="en-US" smtClean="0"/>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2670370-AD43-477E-B2FD-E76026251333}" type="datetimeFigureOut">
              <a:rPr lang="en-US" smtClean="0"/>
              <a:t>4/6/18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E5B6E1-9EED-4032-A38E-0FD56B806012}" type="slidenum">
              <a:rPr lang="en-US" smtClean="0"/>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670370-AD43-477E-B2FD-E76026251333}" type="datetimeFigureOut">
              <a:rPr lang="en-US" smtClean="0"/>
              <a:t>4/6/18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E5B6E1-9EED-4032-A38E-0FD56B806012}" type="slidenum">
              <a:rPr lang="en-US" smtClean="0"/>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670370-AD43-477E-B2FD-E76026251333}" type="datetimeFigureOut">
              <a:rPr lang="en-US" smtClean="0"/>
              <a:t>4/6/18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E5B6E1-9EED-4032-A38E-0FD56B806012}" type="slidenum">
              <a:rPr lang="en-US" smtClean="0"/>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670370-AD43-477E-B2FD-E76026251333}" type="datetimeFigureOut">
              <a:rPr lang="en-US" smtClean="0"/>
              <a:t>4/6/18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E5B6E1-9EED-4032-A38E-0FD56B806012}" type="slidenum">
              <a:rPr lang="en-US" smtClean="0"/>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2670370-AD43-477E-B2FD-E76026251333}" type="datetimeFigureOut">
              <a:rPr lang="en-US" smtClean="0"/>
              <a:t>4/6/18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E5B6E1-9EED-4032-A38E-0FD56B80601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3"/>
            <a:ext cx="2844800" cy="365125"/>
          </a:xfrm>
          <a:prstGeom prst="rect">
            <a:avLst/>
          </a:prstGeom>
        </p:spPr>
        <p:txBody>
          <a:bodyPr/>
          <a:lstStyle/>
          <a:p>
            <a:fld id="{92673A78-6E3F-4980-8F62-6504B5307691}" type="datetimeFigureOut">
              <a:rPr lang="en-US" smtClean="0"/>
              <a:pPr/>
              <a:t>4/6/18</a:t>
            </a:fld>
            <a:endParaRPr lang="en-US"/>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fld id="{4AEB419F-61F4-4A11-948F-F2851F7FFB08}" type="slidenum">
              <a:rPr lang="en-US" smtClean="0"/>
              <a:pPr/>
              <a:t>‹#›</a:t>
            </a:fld>
            <a:endParaRPr lang="en-US"/>
          </a:p>
        </p:txBody>
      </p:sp>
    </p:spTree>
    <p:extLst>
      <p:ext uri="{BB962C8B-B14F-4D97-AF65-F5344CB8AC3E}">
        <p14:creationId xmlns:p14="http://schemas.microsoft.com/office/powerpoint/2010/main" val="30412273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2670370-AD43-477E-B2FD-E76026251333}" type="datetimeFigureOut">
              <a:rPr lang="en-US" smtClean="0"/>
              <a:t>4/6/18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E5B6E1-9EED-4032-A38E-0FD56B806012}" type="slidenum">
              <a:rPr lang="en-US" smtClean="0"/>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 Cover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1719" y="786384"/>
            <a:ext cx="10979149" cy="2239920"/>
          </a:xfrm>
        </p:spPr>
        <p:txBody>
          <a:bodyPr>
            <a:normAutofit/>
          </a:bodyPr>
          <a:lstStyle>
            <a:lvl1pPr>
              <a:lnSpc>
                <a:spcPct val="90000"/>
              </a:lnSpc>
              <a:defRPr sz="3000" b="1" cap="none" spc="74">
                <a:solidFill>
                  <a:schemeClr val="accent1"/>
                </a:solidFill>
                <a:latin typeface="Arial" panose="020B0604020202020204" pitchFamily="34" charset="0"/>
                <a:cs typeface="Arial" panose="020B0604020202020204" pitchFamily="34" charset="0"/>
              </a:defRPr>
            </a:lvl1pPr>
          </a:lstStyle>
          <a:p>
            <a:r>
              <a:rPr lang="en-US"/>
              <a:t>&lt;Insert Title&gt;</a:t>
            </a:r>
            <a:endParaRPr lang="en-US" dirty="0"/>
          </a:p>
        </p:txBody>
      </p:sp>
      <p:sp>
        <p:nvSpPr>
          <p:cNvPr id="3" name="Subtitle 2"/>
          <p:cNvSpPr>
            <a:spLocks noGrp="1"/>
          </p:cNvSpPr>
          <p:nvPr>
            <p:ph type="subTitle" idx="1" hasCustomPrompt="1"/>
          </p:nvPr>
        </p:nvSpPr>
        <p:spPr>
          <a:xfrm>
            <a:off x="611719" y="4647767"/>
            <a:ext cx="9382612" cy="924363"/>
          </a:xfrm>
          <a:prstGeom prst="rect">
            <a:avLst/>
          </a:prstGeom>
        </p:spPr>
        <p:txBody>
          <a:bodyPr>
            <a:normAutofit/>
          </a:bodyPr>
          <a:lstStyle>
            <a:lvl1pPr marL="0" indent="0" algn="l">
              <a:lnSpc>
                <a:spcPct val="90000"/>
              </a:lnSpc>
              <a:spcBef>
                <a:spcPts val="675"/>
              </a:spcBef>
              <a:buNone/>
              <a:defRPr sz="1350" spc="17" baseline="0">
                <a:solidFill>
                  <a:schemeClr val="tx1"/>
                </a:solidFill>
              </a:defRPr>
            </a:lvl1pPr>
            <a:lvl2pPr marL="257210" indent="0" algn="ctr">
              <a:buNone/>
              <a:defRPr>
                <a:solidFill>
                  <a:schemeClr val="tx1">
                    <a:tint val="75000"/>
                  </a:schemeClr>
                </a:solidFill>
              </a:defRPr>
            </a:lvl2pPr>
            <a:lvl3pPr marL="514418" indent="0" algn="ctr">
              <a:buNone/>
              <a:defRPr>
                <a:solidFill>
                  <a:schemeClr val="tx1">
                    <a:tint val="75000"/>
                  </a:schemeClr>
                </a:solidFill>
              </a:defRPr>
            </a:lvl3pPr>
            <a:lvl4pPr marL="771628" indent="0" algn="ctr">
              <a:buNone/>
              <a:defRPr>
                <a:solidFill>
                  <a:schemeClr val="tx1">
                    <a:tint val="75000"/>
                  </a:schemeClr>
                </a:solidFill>
              </a:defRPr>
            </a:lvl4pPr>
            <a:lvl5pPr marL="1028837" indent="0" algn="ctr">
              <a:buNone/>
              <a:defRPr>
                <a:solidFill>
                  <a:schemeClr val="tx1">
                    <a:tint val="75000"/>
                  </a:schemeClr>
                </a:solidFill>
              </a:defRPr>
            </a:lvl5pPr>
            <a:lvl6pPr marL="1286047" indent="0" algn="ctr">
              <a:buNone/>
              <a:defRPr>
                <a:solidFill>
                  <a:schemeClr val="tx1">
                    <a:tint val="75000"/>
                  </a:schemeClr>
                </a:solidFill>
              </a:defRPr>
            </a:lvl6pPr>
            <a:lvl7pPr marL="1543256" indent="0" algn="ctr">
              <a:buNone/>
              <a:defRPr>
                <a:solidFill>
                  <a:schemeClr val="tx1">
                    <a:tint val="75000"/>
                  </a:schemeClr>
                </a:solidFill>
              </a:defRPr>
            </a:lvl7pPr>
            <a:lvl8pPr marL="1800465" indent="0" algn="ctr">
              <a:buNone/>
              <a:defRPr>
                <a:solidFill>
                  <a:schemeClr val="tx1">
                    <a:tint val="75000"/>
                  </a:schemeClr>
                </a:solidFill>
              </a:defRPr>
            </a:lvl8pPr>
            <a:lvl9pPr marL="2057675" indent="0" algn="ctr">
              <a:buNone/>
              <a:defRPr>
                <a:solidFill>
                  <a:schemeClr val="tx1">
                    <a:tint val="75000"/>
                  </a:schemeClr>
                </a:solidFill>
              </a:defRPr>
            </a:lvl9pPr>
          </a:lstStyle>
          <a:p>
            <a:r>
              <a:rPr lang="en-US"/>
              <a:t>&lt;Affiliations&gt;</a:t>
            </a:r>
            <a:endParaRPr lang="en-US" dirty="0"/>
          </a:p>
        </p:txBody>
      </p:sp>
      <p:sp>
        <p:nvSpPr>
          <p:cNvPr id="9" name="Text Placeholder 8"/>
          <p:cNvSpPr>
            <a:spLocks noGrp="1"/>
          </p:cNvSpPr>
          <p:nvPr>
            <p:ph type="body" sz="quarter" idx="13" hasCustomPrompt="1"/>
          </p:nvPr>
        </p:nvSpPr>
        <p:spPr>
          <a:xfrm>
            <a:off x="611717" y="3409279"/>
            <a:ext cx="9392139" cy="1227813"/>
          </a:xfrm>
          <a:prstGeom prst="rect">
            <a:avLst/>
          </a:prstGeom>
        </p:spPr>
        <p:txBody>
          <a:bodyPr>
            <a:noAutofit/>
          </a:bodyPr>
          <a:lstStyle>
            <a:lvl1pPr marL="0" indent="0">
              <a:buNone/>
              <a:defRPr sz="1800" b="0" spc="17">
                <a:solidFill>
                  <a:schemeClr val="tx1"/>
                </a:solidFill>
                <a:latin typeface="Arial" panose="020B0604020202020204" pitchFamily="34" charset="0"/>
                <a:cs typeface="Arial" panose="020B0604020202020204" pitchFamily="34" charset="0"/>
              </a:defRPr>
            </a:lvl1pPr>
            <a:lvl2pPr>
              <a:defRPr sz="825"/>
            </a:lvl2pPr>
            <a:lvl3pPr>
              <a:defRPr sz="825"/>
            </a:lvl3pPr>
            <a:lvl4pPr>
              <a:defRPr sz="825"/>
            </a:lvl4pPr>
            <a:lvl5pPr>
              <a:defRPr sz="825"/>
            </a:lvl5pPr>
          </a:lstStyle>
          <a:p>
            <a:pPr lvl="0"/>
            <a:r>
              <a:rPr lang="en-US"/>
              <a:t>&lt;Authors&gt;</a:t>
            </a:r>
            <a:endParaRPr lang="en-US" dirty="0"/>
          </a:p>
        </p:txBody>
      </p:sp>
    </p:spTree>
    <p:extLst>
      <p:ext uri="{BB962C8B-B14F-4D97-AF65-F5344CB8AC3E}">
        <p14:creationId xmlns:p14="http://schemas.microsoft.com/office/powerpoint/2010/main" val="1451604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9" y="313267"/>
            <a:ext cx="10979149" cy="1155700"/>
          </a:xfrm>
        </p:spPr>
        <p:txBody>
          <a:bodyPr anchor="ctr">
            <a:normAutofit/>
          </a:bodyPr>
          <a:lstStyle>
            <a:lvl1pPr>
              <a:defRPr sz="2400" b="1">
                <a:solidFill>
                  <a:srgbClr val="00877C"/>
                </a:solidFill>
                <a:latin typeface="Arial" panose="020B0604020202020204" pitchFamily="34" charset="0"/>
                <a:cs typeface="Arial" panose="020B0604020202020204" pitchFamily="34" charset="0"/>
              </a:defRPr>
            </a:lvl1pPr>
          </a:lstStyle>
          <a:p>
            <a:r>
              <a:rPr lang="en-US"/>
              <a:t>&lt;Slidetitle&gt;</a:t>
            </a:r>
            <a:endParaRPr lang="en-US" dirty="0"/>
          </a:p>
        </p:txBody>
      </p:sp>
      <p:sp>
        <p:nvSpPr>
          <p:cNvPr id="3" name="Content Placeholder 2"/>
          <p:cNvSpPr>
            <a:spLocks noGrp="1"/>
          </p:cNvSpPr>
          <p:nvPr>
            <p:ph idx="1"/>
          </p:nvPr>
        </p:nvSpPr>
        <p:spPr>
          <a:xfrm>
            <a:off x="611719" y="1598085"/>
            <a:ext cx="10979149" cy="4482044"/>
          </a:xfrm>
          <a:prstGeom prst="rect">
            <a:avLst/>
          </a:prstGeom>
        </p:spPr>
        <p:txBody>
          <a:bodyPr>
            <a:normAutofit/>
          </a:bodyPr>
          <a:lstStyle>
            <a:lvl1pPr>
              <a:lnSpc>
                <a:spcPct val="100000"/>
              </a:lnSpc>
              <a:spcBef>
                <a:spcPts val="0"/>
              </a:spcBef>
              <a:defRPr sz="1800">
                <a:solidFill>
                  <a:schemeClr val="tx1"/>
                </a:solidFill>
                <a:latin typeface="Arial" panose="020B0604020202020204" pitchFamily="34" charset="0"/>
                <a:cs typeface="Arial" panose="020B0604020202020204" pitchFamily="34" charset="0"/>
              </a:defRPr>
            </a:lvl1pPr>
            <a:lvl2pPr marL="466344" indent="-123444">
              <a:lnSpc>
                <a:spcPct val="100000"/>
              </a:lnSpc>
              <a:spcBef>
                <a:spcPts val="0"/>
              </a:spcBef>
              <a:buClr>
                <a:schemeClr val="accent1"/>
              </a:buClr>
              <a:buSzPct val="100000"/>
              <a:buFont typeface="Arial Narrow" panose="020B0606020202030204" pitchFamily="34" charset="0"/>
              <a:buChar char="–"/>
              <a:defRPr sz="1500">
                <a:solidFill>
                  <a:schemeClr val="tx1"/>
                </a:solidFill>
                <a:latin typeface="Arial" panose="020B0604020202020204" pitchFamily="34" charset="0"/>
                <a:cs typeface="Arial" panose="020B0604020202020204" pitchFamily="34" charset="0"/>
              </a:defRPr>
            </a:lvl2pPr>
            <a:lvl3pPr marL="774954" indent="-89154">
              <a:lnSpc>
                <a:spcPct val="100000"/>
              </a:lnSpc>
              <a:spcBef>
                <a:spcPts val="0"/>
              </a:spcBef>
              <a:buClr>
                <a:schemeClr val="accent1"/>
              </a:buClr>
              <a:buFont typeface="Wingdings" panose="05000000000000000000" pitchFamily="2" charset="2"/>
              <a:buChar char="§"/>
              <a:defRPr sz="1350">
                <a:solidFill>
                  <a:schemeClr val="tx1"/>
                </a:solidFill>
                <a:latin typeface="Arial" panose="020B0604020202020204" pitchFamily="34" charset="0"/>
                <a:cs typeface="Arial" panose="020B0604020202020204" pitchFamily="34" charset="0"/>
              </a:defRPr>
            </a:lvl3pPr>
            <a:lvl4pPr marL="1028700" indent="-88106">
              <a:lnSpc>
                <a:spcPct val="100000"/>
              </a:lnSpc>
              <a:spcBef>
                <a:spcPts val="0"/>
              </a:spcBef>
              <a:buSzPct val="100000"/>
              <a:tabLst/>
              <a:defRPr sz="1200">
                <a:solidFill>
                  <a:schemeClr val="tx1"/>
                </a:solidFill>
                <a:latin typeface="Arial" panose="020B0604020202020204" pitchFamily="34" charset="0"/>
                <a:cs typeface="Arial" panose="020B0604020202020204" pitchFamily="34" charset="0"/>
              </a:defRPr>
            </a:lvl4pPr>
            <a:lvl5pPr marL="1371600">
              <a:lnSpc>
                <a:spcPct val="100000"/>
              </a:lnSpc>
              <a:spcBef>
                <a:spcPts val="0"/>
              </a:spcBef>
              <a:defRPr sz="12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4D97F68-CC38-3C48-B083-3B4A1457065E}" type="slidenum">
              <a:rPr lang="en-US" smtClean="0">
                <a:solidFill>
                  <a:srgbClr val="000000"/>
                </a:solidFill>
              </a:rPr>
              <a:pPr/>
              <a:t>‹#›</a:t>
            </a:fld>
            <a:endParaRPr lang="en-US" dirty="0">
              <a:solidFill>
                <a:srgbClr val="000000"/>
              </a:solidFill>
            </a:endParaRPr>
          </a:p>
        </p:txBody>
      </p:sp>
      <p:sp>
        <p:nvSpPr>
          <p:cNvPr id="7" name="Text Placeholder 10"/>
          <p:cNvSpPr>
            <a:spLocks noGrp="1"/>
          </p:cNvSpPr>
          <p:nvPr>
            <p:ph type="body" sz="quarter" idx="13" hasCustomPrompt="1"/>
          </p:nvPr>
        </p:nvSpPr>
        <p:spPr>
          <a:xfrm>
            <a:off x="0" y="6318504"/>
            <a:ext cx="10957269" cy="539496"/>
          </a:xfrm>
        </p:spPr>
        <p:txBody>
          <a:bodyPr lIns="91440" bIns="45720" anchor="b" anchorCtr="0">
            <a:noAutofit/>
          </a:bodyPr>
          <a:lstStyle>
            <a:lvl1pPr marL="0" indent="0">
              <a:spcBef>
                <a:spcPts val="0"/>
              </a:spcBef>
              <a:buNone/>
              <a:defRPr sz="600">
                <a:solidFill>
                  <a:schemeClr val="tx1"/>
                </a:solidFill>
                <a:latin typeface="Arial" panose="020B0604020202020204" pitchFamily="34" charset="0"/>
                <a:cs typeface="Arial" panose="020B0604020202020204" pitchFamily="34" charset="0"/>
              </a:defRPr>
            </a:lvl1pPr>
            <a:lvl2pPr marL="127712" indent="0">
              <a:spcBef>
                <a:spcPts val="0"/>
              </a:spcBef>
              <a:buNone/>
              <a:defRPr sz="675"/>
            </a:lvl2pPr>
            <a:lvl3pPr marL="258995" indent="0">
              <a:spcBef>
                <a:spcPts val="0"/>
              </a:spcBef>
              <a:buNone/>
              <a:defRPr sz="675"/>
            </a:lvl3pPr>
            <a:lvl4pPr marL="386707" indent="0">
              <a:spcBef>
                <a:spcPts val="0"/>
              </a:spcBef>
              <a:buNone/>
              <a:defRPr sz="675"/>
            </a:lvl4pPr>
            <a:lvl5pPr marL="514418" indent="0">
              <a:spcBef>
                <a:spcPts val="0"/>
              </a:spcBef>
              <a:buNone/>
              <a:defRPr sz="675"/>
            </a:lvl5pPr>
          </a:lstStyle>
          <a:p>
            <a:pPr lvl="0"/>
            <a:r>
              <a:rPr lang="en-US" dirty="0"/>
              <a:t>Click to add footnote. Do not use “footer” placeholder at left: for sensitivity labeling only.</a:t>
            </a:r>
          </a:p>
        </p:txBody>
      </p:sp>
    </p:spTree>
    <p:extLst>
      <p:ext uri="{BB962C8B-B14F-4D97-AF65-F5344CB8AC3E}">
        <p14:creationId xmlns:p14="http://schemas.microsoft.com/office/powerpoint/2010/main" val="1701929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and Content v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6F"/>
                </a:solidFill>
              </a:defRPr>
            </a:lvl1pPr>
          </a:lstStyle>
          <a:p>
            <a:r>
              <a:rPr lang="en-US" dirty="0"/>
              <a:t>Click to edit Master title style</a:t>
            </a:r>
          </a:p>
        </p:txBody>
      </p:sp>
      <p:sp>
        <p:nvSpPr>
          <p:cNvPr id="3" name="Content Placeholder 2"/>
          <p:cNvSpPr>
            <a:spLocks noGrp="1"/>
          </p:cNvSpPr>
          <p:nvPr>
            <p:ph idx="1"/>
          </p:nvPr>
        </p:nvSpPr>
        <p:spPr>
          <a:xfrm>
            <a:off x="355600" y="1203325"/>
            <a:ext cx="11480800" cy="4511040"/>
          </a:xfrm>
        </p:spPr>
        <p:txBody>
          <a:bodyPr/>
          <a:lstStyle>
            <a:lvl3pPr>
              <a:spcBef>
                <a:spcPts val="0"/>
              </a:spcBef>
              <a:spcAft>
                <a:spcPts val="300"/>
              </a:spcAft>
              <a:defRPr/>
            </a:lvl3pPr>
            <a:lvl4pPr>
              <a:spcBef>
                <a:spcPts val="0"/>
              </a:spcBef>
              <a:spcAft>
                <a:spcPts val="300"/>
              </a:spcAft>
              <a:defRPr/>
            </a:lvl4pPr>
            <a:lvl5pPr>
              <a:spcBef>
                <a:spcPts val="0"/>
              </a:spcBef>
              <a:spcAft>
                <a:spcPts val="3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11722923" y="6287200"/>
            <a:ext cx="335348" cy="246221"/>
          </a:xfrm>
          <a:prstGeom prst="rect">
            <a:avLst/>
          </a:prstGeom>
        </p:spPr>
        <p:txBody>
          <a:bodyPr wrap="none">
            <a:spAutoFit/>
          </a:bodyPr>
          <a:lstStyle/>
          <a:p>
            <a:pPr>
              <a:defRPr/>
            </a:pPr>
            <a:fld id="{97D499A9-6350-438B-9959-366CB6526557}" type="slidenum">
              <a:rPr lang="en-US" sz="1000" smtClean="0">
                <a:solidFill>
                  <a:schemeClr val="bg1"/>
                </a:solidFill>
              </a:rPr>
              <a:pPr>
                <a:defRPr/>
              </a:pPr>
              <a:t>‹#›</a:t>
            </a:fld>
            <a:endParaRPr lang="en-US" sz="1000" dirty="0">
              <a:solidFill>
                <a:schemeClr val="bg1"/>
              </a:solidFill>
            </a:endParaRPr>
          </a:p>
        </p:txBody>
      </p:sp>
    </p:spTree>
    <p:extLst>
      <p:ext uri="{BB962C8B-B14F-4D97-AF65-F5344CB8AC3E}">
        <p14:creationId xmlns:p14="http://schemas.microsoft.com/office/powerpoint/2010/main" val="21318403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 descr="RTP_SlideBackground-YiR_v3fr-bulleted.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TP_SlideBackground-ASCO-GI-13_v1fr-Titl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45619" y="0"/>
            <a:ext cx="91463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914400" y="1981200"/>
            <a:ext cx="10363200" cy="1143000"/>
          </a:xfrm>
        </p:spPr>
        <p:txBody>
          <a:bodyPr/>
          <a:lstStyle>
            <a:lvl1pPr algn="ctr">
              <a:defRPr sz="2300"/>
            </a:lvl1pPr>
          </a:lstStyle>
          <a:p>
            <a:pPr lvl="0"/>
            <a:r>
              <a:rPr lang="en-US" noProof="0"/>
              <a:t>Click to edit Master title style</a:t>
            </a:r>
          </a:p>
        </p:txBody>
      </p:sp>
      <p:sp>
        <p:nvSpPr>
          <p:cNvPr id="4099" name="Rectangle 3"/>
          <p:cNvSpPr>
            <a:spLocks noGrp="1" noChangeArrowheads="1"/>
          </p:cNvSpPr>
          <p:nvPr>
            <p:ph type="subTitle" idx="1"/>
          </p:nvPr>
        </p:nvSpPr>
        <p:spPr>
          <a:xfrm>
            <a:off x="1828804" y="3886200"/>
            <a:ext cx="8534400" cy="1752600"/>
          </a:xfrm>
        </p:spPr>
        <p:txBody>
          <a:bodyPr/>
          <a:lstStyle>
            <a:lvl1pPr marL="0" indent="0" algn="ctr">
              <a:buFontTx/>
              <a:buNone/>
              <a:defRPr/>
            </a:lvl1pPr>
          </a:lstStyle>
          <a:p>
            <a:pPr lvl="0"/>
            <a:r>
              <a:rPr lang="en-US" noProof="0"/>
              <a:t>Click to edit Master subtitle style</a:t>
            </a:r>
          </a:p>
        </p:txBody>
      </p:sp>
    </p:spTree>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dirty="0"/>
              <a:t>Click to edit Master title style</a:t>
            </a:r>
          </a:p>
        </p:txBody>
      </p:sp>
      <p:sp>
        <p:nvSpPr>
          <p:cNvPr id="3" name="Content Placeholder 2"/>
          <p:cNvSpPr>
            <a:spLocks noGrp="1"/>
          </p:cNvSpPr>
          <p:nvPr>
            <p:ph idx="1"/>
          </p:nvPr>
        </p:nvSpPr>
        <p:spPr/>
        <p:txBody>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7"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4" y="1462089"/>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62089"/>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dirty="0"/>
              <a:t>Click to edit Master title style</a:t>
            </a:r>
          </a:p>
        </p:txBody>
      </p:sp>
    </p:spTree>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6400" y="1878014"/>
            <a:ext cx="10972800" cy="1470025"/>
          </a:xfrm>
          <a:ln>
            <a:noFill/>
          </a:ln>
        </p:spPr>
        <p:txBody>
          <a:bodyPr/>
          <a:lstStyle>
            <a:lvl1pPr algn="l">
              <a:defRPr>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406400" y="3557590"/>
            <a:ext cx="10972800" cy="1292225"/>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9956800" y="6417771"/>
            <a:ext cx="1092515" cy="365125"/>
          </a:xfrm>
        </p:spPr>
        <p:txBody>
          <a:bodyPr/>
          <a:lstStyle>
            <a:lvl1pPr>
              <a:defRPr>
                <a:solidFill>
                  <a:schemeClr val="tx1"/>
                </a:solidFill>
              </a:defRPr>
            </a:lvl1pPr>
          </a:lstStyle>
          <a:p>
            <a:pPr>
              <a:defRPr/>
            </a:pPr>
            <a:fld id="{FAE6C74C-07A8-6340-AF12-A8E80FA9ADC4}" type="datetime1">
              <a:rPr lang="en-US" smtClean="0"/>
              <a:pPr>
                <a:defRPr/>
              </a:pPr>
              <a:t>4/6/18</a:t>
            </a:fld>
            <a:endParaRPr lang="en-US" dirty="0"/>
          </a:p>
        </p:txBody>
      </p:sp>
      <p:sp>
        <p:nvSpPr>
          <p:cNvPr id="5" name="Footer Placeholder 4"/>
          <p:cNvSpPr>
            <a:spLocks noGrp="1"/>
          </p:cNvSpPr>
          <p:nvPr>
            <p:ph type="ftr" sz="quarter" idx="11"/>
          </p:nvPr>
        </p:nvSpPr>
        <p:spPr>
          <a:xfrm>
            <a:off x="5994402" y="6413349"/>
            <a:ext cx="3860799" cy="365125"/>
          </a:xfrm>
        </p:spPr>
        <p:txBody>
          <a:bodyPr/>
          <a:lstStyle>
            <a:lvl1pPr algn="l">
              <a:defRPr>
                <a:solidFill>
                  <a:schemeClr val="accent5"/>
                </a:solidFill>
              </a:defRPr>
            </a:lvl1pPr>
          </a:lstStyle>
          <a:p>
            <a:pPr>
              <a:defRPr/>
            </a:pPr>
            <a:endParaRPr lang="en-US" dirty="0"/>
          </a:p>
        </p:txBody>
      </p:sp>
      <p:sp>
        <p:nvSpPr>
          <p:cNvPr id="6" name="Slide Number Placeholder 5"/>
          <p:cNvSpPr>
            <a:spLocks noGrp="1"/>
          </p:cNvSpPr>
          <p:nvPr>
            <p:ph type="sldNum" sz="quarter" idx="12"/>
          </p:nvPr>
        </p:nvSpPr>
        <p:spPr>
          <a:xfrm>
            <a:off x="11074400" y="6417771"/>
            <a:ext cx="508000" cy="365125"/>
          </a:xfrm>
        </p:spPr>
        <p:txBody>
          <a:bodyPr/>
          <a:lstStyle>
            <a:lvl1pPr>
              <a:defRPr>
                <a:solidFill>
                  <a:schemeClr val="tx1"/>
                </a:solidFill>
              </a:defRPr>
            </a:lvl1pPr>
          </a:lstStyle>
          <a:p>
            <a:pPr>
              <a:defRPr/>
            </a:pPr>
            <a:fld id="{DC139483-DDFA-6D4E-B2C9-05E02104EC66}" type="slidenum">
              <a:rPr lang="en-US" smtClean="0"/>
              <a:pPr>
                <a:defRPr/>
              </a:pPr>
              <a:t>‹#›</a:t>
            </a:fld>
            <a:endParaRPr lang="en-US" dirty="0"/>
          </a:p>
        </p:txBody>
      </p:sp>
    </p:spTree>
    <p:extLst>
      <p:ext uri="{BB962C8B-B14F-4D97-AF65-F5344CB8AC3E}">
        <p14:creationId xmlns:p14="http://schemas.microsoft.com/office/powerpoint/2010/main" val="8423871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1"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21"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21"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
            <a:ext cx="2590800" cy="6489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5" y="1"/>
            <a:ext cx="7569200" cy="6489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lvl1pPr>
              <a:defRPr>
                <a:solidFill>
                  <a:srgbClr val="FFFFFF"/>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EE8C83A9-6E3F-F141-9095-46DF2938A2D3}" type="datetime1">
              <a:rPr lang="en-US" smtClean="0"/>
              <a:pPr>
                <a:defRPr/>
              </a:pPr>
              <a:t>4/6/18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03E8180-56E4-1C41-BF1E-780A3F5263BF}" type="slidenum">
              <a:rPr lang="en-US"/>
              <a:pPr>
                <a:defRPr/>
              </a:pPr>
              <a:t>‹#›</a:t>
            </a:fld>
            <a:endParaRPr lang="en-US" dirty="0"/>
          </a:p>
        </p:txBody>
      </p:sp>
    </p:spTree>
    <p:extLst>
      <p:ext uri="{BB962C8B-B14F-4D97-AF65-F5344CB8AC3E}">
        <p14:creationId xmlns:p14="http://schemas.microsoft.com/office/powerpoint/2010/main" val="5617084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8.xml"/><Relationship Id="rId12" Type="http://schemas.openxmlformats.org/officeDocument/2006/relationships/slideLayout" Target="../slideLayouts/slideLayout19.xml"/><Relationship Id="rId13" Type="http://schemas.openxmlformats.org/officeDocument/2006/relationships/slideLayout" Target="../slideLayouts/slideLayout20.xml"/><Relationship Id="rId14" Type="http://schemas.openxmlformats.org/officeDocument/2006/relationships/theme" Target="../theme/theme2.xml"/><Relationship Id="rId15" Type="http://schemas.openxmlformats.org/officeDocument/2006/relationships/image" Target="../media/image4.jpeg"/><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1" Type="http://schemas.openxmlformats.org/officeDocument/2006/relationships/theme" Target="../theme/theme3.xml"/><Relationship Id="rId12" Type="http://schemas.openxmlformats.org/officeDocument/2006/relationships/image" Target="../media/image5.png"/><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9.xml"/><Relationship Id="rId20" Type="http://schemas.openxmlformats.org/officeDocument/2006/relationships/slideLayout" Target="../slideLayouts/slideLayout50.xml"/><Relationship Id="rId21" Type="http://schemas.openxmlformats.org/officeDocument/2006/relationships/slideLayout" Target="../slideLayouts/slideLayout51.xml"/><Relationship Id="rId22" Type="http://schemas.openxmlformats.org/officeDocument/2006/relationships/slideLayout" Target="../slideLayouts/slideLayout52.xml"/><Relationship Id="rId23" Type="http://schemas.openxmlformats.org/officeDocument/2006/relationships/slideLayout" Target="../slideLayouts/slideLayout53.xml"/><Relationship Id="rId24" Type="http://schemas.openxmlformats.org/officeDocument/2006/relationships/slideLayout" Target="../slideLayouts/slideLayout54.xml"/><Relationship Id="rId25" Type="http://schemas.openxmlformats.org/officeDocument/2006/relationships/slideLayout" Target="../slideLayouts/slideLayout55.xml"/><Relationship Id="rId26" Type="http://schemas.openxmlformats.org/officeDocument/2006/relationships/slideLayout" Target="../slideLayouts/slideLayout56.xml"/><Relationship Id="rId27" Type="http://schemas.openxmlformats.org/officeDocument/2006/relationships/slideLayout" Target="../slideLayouts/slideLayout57.xml"/><Relationship Id="rId28" Type="http://schemas.openxmlformats.org/officeDocument/2006/relationships/slideLayout" Target="../slideLayouts/slideLayout58.xml"/><Relationship Id="rId29" Type="http://schemas.openxmlformats.org/officeDocument/2006/relationships/slideLayout" Target="../slideLayouts/slideLayout59.xml"/><Relationship Id="rId30" Type="http://schemas.openxmlformats.org/officeDocument/2006/relationships/theme" Target="../theme/theme4.xml"/><Relationship Id="rId10" Type="http://schemas.openxmlformats.org/officeDocument/2006/relationships/slideLayout" Target="../slideLayouts/slideLayout40.xml"/><Relationship Id="rId11" Type="http://schemas.openxmlformats.org/officeDocument/2006/relationships/slideLayout" Target="../slideLayouts/slideLayout41.xml"/><Relationship Id="rId12" Type="http://schemas.openxmlformats.org/officeDocument/2006/relationships/slideLayout" Target="../slideLayouts/slideLayout42.xml"/><Relationship Id="rId13" Type="http://schemas.openxmlformats.org/officeDocument/2006/relationships/slideLayout" Target="../slideLayouts/slideLayout43.xml"/><Relationship Id="rId14" Type="http://schemas.openxmlformats.org/officeDocument/2006/relationships/slideLayout" Target="../slideLayouts/slideLayout44.xml"/><Relationship Id="rId15" Type="http://schemas.openxmlformats.org/officeDocument/2006/relationships/slideLayout" Target="../slideLayouts/slideLayout45.xml"/><Relationship Id="rId16" Type="http://schemas.openxmlformats.org/officeDocument/2006/relationships/slideLayout" Target="../slideLayouts/slideLayout46.xml"/><Relationship Id="rId17" Type="http://schemas.openxmlformats.org/officeDocument/2006/relationships/slideLayout" Target="../slideLayouts/slideLayout47.xml"/><Relationship Id="rId18" Type="http://schemas.openxmlformats.org/officeDocument/2006/relationships/slideLayout" Target="../slideLayouts/slideLayout48.xml"/><Relationship Id="rId19" Type="http://schemas.openxmlformats.org/officeDocument/2006/relationships/slideLayout" Target="../slideLayouts/slideLayout49.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Relationship Id="rId14" Type="http://schemas.openxmlformats.org/officeDocument/2006/relationships/slideLayout" Target="../slideLayouts/slideLayout73.xml"/><Relationship Id="rId15" Type="http://schemas.openxmlformats.org/officeDocument/2006/relationships/theme" Target="../theme/theme5.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4.xml"/><Relationship Id="rId12" Type="http://schemas.openxmlformats.org/officeDocument/2006/relationships/theme" Target="../theme/theme6.xml"/><Relationship Id="rId13" Type="http://schemas.openxmlformats.org/officeDocument/2006/relationships/image" Target="../media/image19.png"/><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 Id="rId9" Type="http://schemas.openxmlformats.org/officeDocument/2006/relationships/slideLayout" Target="../slideLayouts/slideLayout82.xml"/><Relationship Id="rId10"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Lst>
  <p:hf hdr="0" dt="0"/>
  <p:txStyles>
    <p:titleStyle>
      <a:lvl1pPr algn="ctr" defTabSz="457200" rtl="0" fontAlgn="base">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ヒラギノ角ゴ Pro W3" charset="0"/>
          <a:cs typeface="ヒラギノ角ゴ Pro W3"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ヒラギノ角ゴ Pro W3"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ヒラギノ角ゴ Pro W3"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ヒラギノ角ゴ Pro W3"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04800" y="288927"/>
            <a:ext cx="11480800" cy="73183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304800" y="1397000"/>
            <a:ext cx="11480800"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858855" y="6465807"/>
            <a:ext cx="1320800" cy="304800"/>
          </a:xfrm>
          <a:prstGeom prst="rect">
            <a:avLst/>
          </a:prstGeom>
        </p:spPr>
        <p:txBody>
          <a:bodyPr vert="horz" wrap="square" lIns="91440" tIns="45720" rIns="91440" bIns="45720" numCol="1" anchor="ctr" anchorCtr="0" compatLnSpc="1">
            <a:prstTxWarp prst="textNoShape">
              <a:avLst/>
            </a:prstTxWarp>
          </a:bodyPr>
          <a:lstStyle>
            <a:lvl1pPr>
              <a:defRPr sz="1000">
                <a:solidFill>
                  <a:schemeClr val="accent5"/>
                </a:solidFill>
              </a:defRPr>
            </a:lvl1pPr>
          </a:lstStyle>
          <a:p>
            <a:pPr>
              <a:defRPr/>
            </a:pPr>
            <a:fld id="{8280EFD1-7F66-444B-B910-41EA429D990E}" type="datetime1">
              <a:rPr lang="en-US" smtClean="0"/>
              <a:pPr>
                <a:defRPr/>
              </a:pPr>
              <a:t>4/6/18</a:t>
            </a:fld>
            <a:endParaRPr lang="en-US" dirty="0"/>
          </a:p>
        </p:txBody>
      </p:sp>
      <p:sp>
        <p:nvSpPr>
          <p:cNvPr id="5" name="Footer Placeholder 4"/>
          <p:cNvSpPr>
            <a:spLocks noGrp="1"/>
          </p:cNvSpPr>
          <p:nvPr>
            <p:ph type="ftr" sz="quarter" idx="3"/>
          </p:nvPr>
        </p:nvSpPr>
        <p:spPr>
          <a:xfrm>
            <a:off x="5994402" y="6465807"/>
            <a:ext cx="3762855" cy="304800"/>
          </a:xfrm>
          <a:prstGeom prst="rect">
            <a:avLst/>
          </a:prstGeom>
        </p:spPr>
        <p:txBody>
          <a:bodyPr vert="horz" wrap="square" lIns="91440" tIns="45720" rIns="91440" bIns="45720" numCol="1" anchor="ctr" anchorCtr="0" compatLnSpc="1">
            <a:prstTxWarp prst="textNoShape">
              <a:avLst/>
            </a:prstTxWarp>
          </a:bodyPr>
          <a:lstStyle>
            <a:lvl1pPr algn="l">
              <a:defRPr sz="1000">
                <a:solidFill>
                  <a:schemeClr val="accent5"/>
                </a:solidFill>
                <a:latin typeface="Arial" charset="0"/>
                <a:ea typeface="ＭＳ Ｐゴシック" charset="-128"/>
                <a:cs typeface="ＭＳ Ｐゴシック" charset="-128"/>
              </a:defRPr>
            </a:lvl1pPr>
          </a:lstStyle>
          <a:p>
            <a:pPr>
              <a:defRPr/>
            </a:pPr>
            <a:endParaRPr lang="en-US" dirty="0"/>
          </a:p>
        </p:txBody>
      </p:sp>
      <p:sp>
        <p:nvSpPr>
          <p:cNvPr id="6" name="Slide Number Placeholder 5"/>
          <p:cNvSpPr>
            <a:spLocks noGrp="1"/>
          </p:cNvSpPr>
          <p:nvPr>
            <p:ph type="sldNum" sz="quarter" idx="4"/>
          </p:nvPr>
        </p:nvSpPr>
        <p:spPr>
          <a:xfrm>
            <a:off x="11281255" y="6465807"/>
            <a:ext cx="508000" cy="304800"/>
          </a:xfrm>
          <a:prstGeom prst="rect">
            <a:avLst/>
          </a:prstGeom>
        </p:spPr>
        <p:txBody>
          <a:bodyPr vert="horz" wrap="square" lIns="91440" tIns="45720" rIns="91440" bIns="45720" numCol="1" anchor="ctr" anchorCtr="0" compatLnSpc="1">
            <a:prstTxWarp prst="textNoShape">
              <a:avLst/>
            </a:prstTxWarp>
          </a:bodyPr>
          <a:lstStyle>
            <a:lvl1pPr algn="r">
              <a:defRPr sz="1000">
                <a:solidFill>
                  <a:schemeClr val="accent5"/>
                </a:solidFill>
              </a:defRPr>
            </a:lvl1pPr>
          </a:lstStyle>
          <a:p>
            <a:pPr>
              <a:defRPr/>
            </a:pPr>
            <a:fld id="{224CE71B-9A1E-544C-8BD1-1282BD9F2BBF}" type="slidenum">
              <a:rPr lang="en-US" smtClean="0"/>
              <a:pPr>
                <a:defRPr/>
              </a:pPr>
              <a:t>‹#›</a:t>
            </a:fld>
            <a:endParaRPr lang="en-US" dirty="0"/>
          </a:p>
        </p:txBody>
      </p:sp>
    </p:spTree>
    <p:extLst>
      <p:ext uri="{BB962C8B-B14F-4D97-AF65-F5344CB8AC3E}">
        <p14:creationId xmlns:p14="http://schemas.microsoft.com/office/powerpoint/2010/main" val="1675221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hf sldNum="0" hdr="0" dt="0"/>
  <p:txStyles>
    <p:titleStyle>
      <a:lvl1pPr algn="l" defTabSz="457200" rtl="0" eaLnBrk="0" fontAlgn="base" hangingPunct="0">
        <a:spcBef>
          <a:spcPct val="0"/>
        </a:spcBef>
        <a:spcAft>
          <a:spcPct val="0"/>
        </a:spcAft>
        <a:defRPr sz="4000" b="1" kern="1200">
          <a:solidFill>
            <a:schemeClr val="bg1"/>
          </a:solidFill>
          <a:latin typeface="Arial"/>
          <a:ea typeface="ＭＳ Ｐゴシック" pitchFamily="80" charset="-128"/>
          <a:cs typeface="ＭＳ Ｐゴシック" pitchFamily="80" charset="-128"/>
        </a:defRPr>
      </a:lvl1pPr>
      <a:lvl2pPr algn="l" defTabSz="457200" rtl="0" eaLnBrk="0" fontAlgn="base" hangingPunct="0">
        <a:spcBef>
          <a:spcPct val="0"/>
        </a:spcBef>
        <a:spcAft>
          <a:spcPct val="0"/>
        </a:spcAft>
        <a:defRPr sz="4200" b="1">
          <a:solidFill>
            <a:schemeClr val="accent2"/>
          </a:solidFill>
          <a:latin typeface="News Gothic MT" charset="0"/>
          <a:ea typeface="ＭＳ Ｐゴシック" pitchFamily="80" charset="-128"/>
          <a:cs typeface="ＭＳ Ｐゴシック" pitchFamily="80" charset="-128"/>
        </a:defRPr>
      </a:lvl2pPr>
      <a:lvl3pPr algn="l" defTabSz="457200" rtl="0" eaLnBrk="0" fontAlgn="base" hangingPunct="0">
        <a:spcBef>
          <a:spcPct val="0"/>
        </a:spcBef>
        <a:spcAft>
          <a:spcPct val="0"/>
        </a:spcAft>
        <a:defRPr sz="4200" b="1">
          <a:solidFill>
            <a:schemeClr val="accent2"/>
          </a:solidFill>
          <a:latin typeface="News Gothic MT" charset="0"/>
          <a:ea typeface="ＭＳ Ｐゴシック" pitchFamily="80" charset="-128"/>
          <a:cs typeface="ＭＳ Ｐゴシック" pitchFamily="80" charset="-128"/>
        </a:defRPr>
      </a:lvl3pPr>
      <a:lvl4pPr algn="l" defTabSz="457200" rtl="0" eaLnBrk="0" fontAlgn="base" hangingPunct="0">
        <a:spcBef>
          <a:spcPct val="0"/>
        </a:spcBef>
        <a:spcAft>
          <a:spcPct val="0"/>
        </a:spcAft>
        <a:defRPr sz="4200" b="1">
          <a:solidFill>
            <a:schemeClr val="accent2"/>
          </a:solidFill>
          <a:latin typeface="News Gothic MT" charset="0"/>
          <a:ea typeface="ＭＳ Ｐゴシック" pitchFamily="80" charset="-128"/>
          <a:cs typeface="ＭＳ Ｐゴシック" pitchFamily="80" charset="-128"/>
        </a:defRPr>
      </a:lvl4pPr>
      <a:lvl5pPr algn="l" defTabSz="457200" rtl="0" eaLnBrk="0" fontAlgn="base" hangingPunct="0">
        <a:spcBef>
          <a:spcPct val="0"/>
        </a:spcBef>
        <a:spcAft>
          <a:spcPct val="0"/>
        </a:spcAft>
        <a:defRPr sz="4200" b="1">
          <a:solidFill>
            <a:schemeClr val="accent2"/>
          </a:solidFill>
          <a:latin typeface="News Gothic MT" charset="0"/>
          <a:ea typeface="ＭＳ Ｐゴシック" pitchFamily="80" charset="-128"/>
          <a:cs typeface="ＭＳ Ｐゴシック" pitchFamily="80" charset="-128"/>
        </a:defRPr>
      </a:lvl5pPr>
      <a:lvl6pPr marL="457200" algn="l" defTabSz="457200" rtl="0" fontAlgn="base">
        <a:spcBef>
          <a:spcPct val="0"/>
        </a:spcBef>
        <a:spcAft>
          <a:spcPct val="0"/>
        </a:spcAft>
        <a:defRPr sz="4200" b="1">
          <a:solidFill>
            <a:srgbClr val="AAC9E6"/>
          </a:solidFill>
          <a:latin typeface="News Gothic MT" pitchFamily="80" charset="0"/>
          <a:ea typeface="ＭＳ Ｐゴシック" pitchFamily="80" charset="-128"/>
          <a:cs typeface="ＭＳ Ｐゴシック" pitchFamily="80" charset="-128"/>
        </a:defRPr>
      </a:lvl6pPr>
      <a:lvl7pPr marL="914400" algn="l" defTabSz="457200" rtl="0" fontAlgn="base">
        <a:spcBef>
          <a:spcPct val="0"/>
        </a:spcBef>
        <a:spcAft>
          <a:spcPct val="0"/>
        </a:spcAft>
        <a:defRPr sz="4200" b="1">
          <a:solidFill>
            <a:srgbClr val="AAC9E6"/>
          </a:solidFill>
          <a:latin typeface="News Gothic MT" pitchFamily="80" charset="0"/>
          <a:ea typeface="ＭＳ Ｐゴシック" pitchFamily="80" charset="-128"/>
          <a:cs typeface="ＭＳ Ｐゴシック" pitchFamily="80" charset="-128"/>
        </a:defRPr>
      </a:lvl7pPr>
      <a:lvl8pPr marL="1371600" algn="l" defTabSz="457200" rtl="0" fontAlgn="base">
        <a:spcBef>
          <a:spcPct val="0"/>
        </a:spcBef>
        <a:spcAft>
          <a:spcPct val="0"/>
        </a:spcAft>
        <a:defRPr sz="4200" b="1">
          <a:solidFill>
            <a:srgbClr val="AAC9E6"/>
          </a:solidFill>
          <a:latin typeface="News Gothic MT" pitchFamily="80" charset="0"/>
          <a:ea typeface="ＭＳ Ｐゴシック" pitchFamily="80" charset="-128"/>
          <a:cs typeface="ＭＳ Ｐゴシック" pitchFamily="80" charset="-128"/>
        </a:defRPr>
      </a:lvl8pPr>
      <a:lvl9pPr marL="1828800" algn="l" defTabSz="457200" rtl="0" fontAlgn="base">
        <a:spcBef>
          <a:spcPct val="0"/>
        </a:spcBef>
        <a:spcAft>
          <a:spcPct val="0"/>
        </a:spcAft>
        <a:defRPr sz="4200" b="1">
          <a:solidFill>
            <a:srgbClr val="AAC9E6"/>
          </a:solidFill>
          <a:latin typeface="News Gothic MT" pitchFamily="80" charset="0"/>
          <a:ea typeface="ＭＳ Ｐゴシック" pitchFamily="80" charset="-128"/>
          <a:cs typeface="ＭＳ Ｐゴシック" pitchFamily="80" charset="-128"/>
        </a:defRPr>
      </a:lvl9pPr>
    </p:titleStyle>
    <p:bodyStyle>
      <a:lvl1pPr marL="342900" indent="-342900" algn="l" defTabSz="457200" rtl="0" eaLnBrk="0" fontAlgn="base" hangingPunct="0">
        <a:spcBef>
          <a:spcPct val="20000"/>
        </a:spcBef>
        <a:spcAft>
          <a:spcPct val="0"/>
        </a:spcAft>
        <a:buFont typeface="Arial" charset="0"/>
        <a:buChar char="•"/>
        <a:defRPr sz="2800" kern="1200">
          <a:solidFill>
            <a:schemeClr val="bg1"/>
          </a:solidFill>
          <a:latin typeface="Arial"/>
          <a:ea typeface="ＭＳ Ｐゴシック" pitchFamily="80" charset="-128"/>
          <a:cs typeface="ＭＳ Ｐゴシック" pitchFamily="80" charset="-128"/>
        </a:defRPr>
      </a:lvl1pPr>
      <a:lvl2pPr marL="742950" indent="-285750" algn="l" defTabSz="457200" rtl="0" eaLnBrk="0" fontAlgn="base" hangingPunct="0">
        <a:spcBef>
          <a:spcPct val="20000"/>
        </a:spcBef>
        <a:spcAft>
          <a:spcPct val="0"/>
        </a:spcAft>
        <a:buFont typeface="Arial" charset="0"/>
        <a:buChar char="–"/>
        <a:defRPr sz="2400" kern="1200">
          <a:solidFill>
            <a:schemeClr val="bg1"/>
          </a:solidFill>
          <a:latin typeface="Arial"/>
          <a:ea typeface="ＭＳ Ｐゴシック" pitchFamily="80" charset="-128"/>
          <a:cs typeface="ＭＳ Ｐゴシック" charset="0"/>
        </a:defRPr>
      </a:lvl2pPr>
      <a:lvl3pPr marL="1143000" indent="-228600" algn="l" defTabSz="457200" rtl="0" eaLnBrk="0" fontAlgn="base" hangingPunct="0">
        <a:spcBef>
          <a:spcPct val="20000"/>
        </a:spcBef>
        <a:spcAft>
          <a:spcPct val="0"/>
        </a:spcAft>
        <a:buFont typeface="Arial" charset="0"/>
        <a:buChar char="•"/>
        <a:defRPr sz="2000" kern="1200">
          <a:solidFill>
            <a:schemeClr val="bg1"/>
          </a:solidFill>
          <a:latin typeface="Arial"/>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charset="0"/>
        <a:buChar char="–"/>
        <a:defRPr sz="1800" kern="1200">
          <a:solidFill>
            <a:schemeClr val="bg1"/>
          </a:solidFill>
          <a:latin typeface="Arial"/>
          <a:ea typeface="ヒラギノ角ゴ Pro W3" charset="-128"/>
          <a:cs typeface="+mn-cs"/>
        </a:defRPr>
      </a:lvl4pPr>
      <a:lvl5pPr marL="2057400" indent="-228600" algn="l" defTabSz="457200" rtl="0" eaLnBrk="0" fontAlgn="base" hangingPunct="0">
        <a:spcBef>
          <a:spcPct val="20000"/>
        </a:spcBef>
        <a:spcAft>
          <a:spcPct val="0"/>
        </a:spcAft>
        <a:buFont typeface="Arial" charset="0"/>
        <a:buChar char="»"/>
        <a:defRPr sz="1800" kern="1200">
          <a:solidFill>
            <a:schemeClr val="bg1"/>
          </a:solidFill>
          <a:latin typeface="Arial"/>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5211" y="553332"/>
            <a:ext cx="11628428" cy="918709"/>
          </a:xfrm>
          <a:prstGeom prst="rect">
            <a:avLst/>
          </a:prstGeom>
        </p:spPr>
        <p:txBody>
          <a:bodyPr vert="horz" lIns="0" tIns="0" rIns="0" bIns="0" rtlCol="0" anchor="ctr">
            <a:noAutofit/>
          </a:bodyPr>
          <a:lstStyle/>
          <a:p>
            <a:r>
              <a:rPr lang="en-US" dirty="0"/>
              <a:t>Click to edit Master title style</a:t>
            </a:r>
          </a:p>
        </p:txBody>
      </p:sp>
      <p:sp>
        <p:nvSpPr>
          <p:cNvPr id="3" name="Text Placeholder 2"/>
          <p:cNvSpPr>
            <a:spLocks noGrp="1"/>
          </p:cNvSpPr>
          <p:nvPr>
            <p:ph type="body" idx="1"/>
          </p:nvPr>
        </p:nvSpPr>
        <p:spPr>
          <a:xfrm>
            <a:off x="265211" y="1648200"/>
            <a:ext cx="11628428" cy="4422373"/>
          </a:xfrm>
          <a:prstGeom prst="rect">
            <a:avLst/>
          </a:prstGeom>
        </p:spPr>
        <p:txBody>
          <a:bodyPr vert="horz" lIns="91440" tIns="45720" rIns="91440" bIns="45720" rtlCol="0">
            <a:noAutofit/>
          </a:bodyPr>
          <a:lstStyle/>
          <a:p>
            <a:pPr marL="233363" lvl="0" indent="-233363"/>
            <a:r>
              <a:rPr lang="en-US" dirty="0"/>
              <a:t>Click to edit Master text styles</a:t>
            </a:r>
          </a:p>
          <a:p>
            <a:pPr marL="517525" lvl="1" indent="-231775"/>
            <a:r>
              <a:rPr lang="en-US" dirty="0"/>
              <a:t>Second level</a:t>
            </a:r>
          </a:p>
          <a:p>
            <a:pPr marL="914400" lvl="2" indent="-173038"/>
            <a:r>
              <a:rPr lang="en-US" dirty="0"/>
              <a:t>Third level</a:t>
            </a:r>
          </a:p>
          <a:p>
            <a:pPr marL="1374775" lvl="3"/>
            <a:r>
              <a:rPr lang="en-US" dirty="0"/>
              <a:t>Fourth level</a:t>
            </a:r>
          </a:p>
          <a:p>
            <a:pPr marL="1658938" lvl="4"/>
            <a:r>
              <a:rPr lang="en-US" dirty="0"/>
              <a:t>Fifth level</a:t>
            </a:r>
          </a:p>
        </p:txBody>
      </p:sp>
      <p:sp>
        <p:nvSpPr>
          <p:cNvPr id="4" name="Rectangle 3"/>
          <p:cNvSpPr/>
          <p:nvPr userDrawn="1"/>
        </p:nvSpPr>
        <p:spPr>
          <a:xfrm>
            <a:off x="2625" y="-10886"/>
            <a:ext cx="12192000" cy="36576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Slide Number Placeholder 4"/>
          <p:cNvSpPr>
            <a:spLocks noGrp="1"/>
          </p:cNvSpPr>
          <p:nvPr>
            <p:ph type="sldNum" sz="quarter" idx="4"/>
          </p:nvPr>
        </p:nvSpPr>
        <p:spPr>
          <a:xfrm>
            <a:off x="11582400" y="6491819"/>
            <a:ext cx="528320" cy="366183"/>
          </a:xfrm>
          <a:prstGeom prst="rect">
            <a:avLst/>
          </a:prstGeom>
        </p:spPr>
        <p:txBody>
          <a:bodyPr vert="horz" lIns="91440" tIns="45720" rIns="91440" bIns="45720" rtlCol="0" anchor="ctr"/>
          <a:lstStyle>
            <a:lvl1pPr algn="r">
              <a:defRPr sz="900">
                <a:solidFill>
                  <a:schemeClr val="tx1"/>
                </a:solidFill>
              </a:defRPr>
            </a:lvl1pPr>
          </a:lstStyle>
          <a:p>
            <a:fld id="{8DC0E908-C39F-47DC-8B6F-C206ACB7050A}" type="slidenum">
              <a:rPr lang="en-US" smtClean="0"/>
              <a:pPr/>
              <a:t>‹#›</a:t>
            </a:fld>
            <a:endParaRPr lang="en-US" dirty="0"/>
          </a:p>
        </p:txBody>
      </p:sp>
      <p:grpSp>
        <p:nvGrpSpPr>
          <p:cNvPr id="5" name="Group 4"/>
          <p:cNvGrpSpPr/>
          <p:nvPr userDrawn="1"/>
        </p:nvGrpSpPr>
        <p:grpSpPr>
          <a:xfrm>
            <a:off x="2625" y="2117"/>
            <a:ext cx="12189375" cy="476476"/>
            <a:chOff x="-7550104" y="0"/>
            <a:chExt cx="16694104" cy="652563"/>
          </a:xfrm>
        </p:grpSpPr>
        <p:pic>
          <p:nvPicPr>
            <p:cNvPr id="13" name="Picture 1" descr="WCLC 2017_PPT_Presentation_v1_Banner update_May2016-01.png"/>
            <p:cNvPicPr>
              <a:picLocks noChangeAspect="1"/>
            </p:cNvPicPr>
            <p:nvPr userDrawn="1"/>
          </p:nvPicPr>
          <p:blipFill rotWithShape="1">
            <a:blip r:embed="rId12">
              <a:extLst>
                <a:ext uri="{28A0092B-C50C-407E-A947-70E740481C1C}">
                  <a14:useLocalDpi xmlns:a14="http://schemas.microsoft.com/office/drawing/2010/main" val="0"/>
                </a:ext>
              </a:extLst>
            </a:blip>
            <a:srcRect l="33743" r="62247"/>
            <a:stretch/>
          </p:blipFill>
          <p:spPr bwMode="auto">
            <a:xfrm>
              <a:off x="-7550104" y="0"/>
              <a:ext cx="13142248" cy="6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descr="WCLC 2017_PPT_Presentation_v1_Banner update_May2016-01.png"/>
            <p:cNvPicPr>
              <a:picLocks noChangeAspect="1"/>
            </p:cNvPicPr>
            <p:nvPr userDrawn="1"/>
          </p:nvPicPr>
          <p:blipFill rotWithShape="1">
            <a:blip r:embed="rId12">
              <a:extLst>
                <a:ext uri="{28A0092B-C50C-407E-A947-70E740481C1C}">
                  <a14:useLocalDpi xmlns:a14="http://schemas.microsoft.com/office/drawing/2010/main" val="0"/>
                </a:ext>
              </a:extLst>
            </a:blip>
            <a:srcRect l="36659"/>
            <a:stretch/>
          </p:blipFill>
          <p:spPr bwMode="auto">
            <a:xfrm>
              <a:off x="5595739" y="0"/>
              <a:ext cx="3548261" cy="6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9343216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Lst>
  <p:hf hdr="0" ftr="0" dt="0"/>
  <p:txStyles>
    <p:titleStyle>
      <a:lvl1pPr algn="ctr" defTabSz="457200" rtl="0" eaLnBrk="1" latinLnBrk="0" hangingPunct="1">
        <a:lnSpc>
          <a:spcPct val="85000"/>
        </a:lnSpc>
        <a:spcBef>
          <a:spcPct val="0"/>
        </a:spcBef>
        <a:buNone/>
        <a:defRPr sz="2800" b="1" kern="1200">
          <a:solidFill>
            <a:schemeClr val="tx2"/>
          </a:solidFill>
          <a:latin typeface="+mj-lt"/>
          <a:ea typeface="+mj-ea"/>
          <a:cs typeface="+mj-cs"/>
        </a:defRPr>
      </a:lvl1pPr>
    </p:titleStyle>
    <p:bodyStyle>
      <a:lvl1pPr marL="174625" indent="-174625" algn="l" defTabSz="457200" rtl="0" eaLnBrk="1" latinLnBrk="0" hangingPunct="1">
        <a:lnSpc>
          <a:spcPct val="90000"/>
        </a:lnSpc>
        <a:spcBef>
          <a:spcPts val="0"/>
        </a:spcBef>
        <a:spcAft>
          <a:spcPts val="400"/>
        </a:spcAft>
        <a:buFont typeface="Arial"/>
        <a:buChar char="•"/>
        <a:defRPr lang="en-US" sz="2000" kern="1200" dirty="0" smtClean="0">
          <a:solidFill>
            <a:schemeClr val="tx1"/>
          </a:solidFill>
          <a:latin typeface="+mn-lt"/>
          <a:ea typeface="+mn-ea"/>
          <a:cs typeface="+mn-cs"/>
        </a:defRPr>
      </a:lvl1pPr>
      <a:lvl2pPr marL="742950" indent="-285750" algn="l" defTabSz="457200" rtl="0" eaLnBrk="1" latinLnBrk="0" hangingPunct="1">
        <a:lnSpc>
          <a:spcPct val="90000"/>
        </a:lnSpc>
        <a:spcBef>
          <a:spcPts val="0"/>
        </a:spcBef>
        <a:spcAft>
          <a:spcPts val="400"/>
        </a:spcAft>
        <a:buFont typeface="Arial"/>
        <a:buChar char="–"/>
        <a:defRPr lang="en-US" sz="1800" kern="1200" dirty="0" smtClean="0">
          <a:solidFill>
            <a:schemeClr val="tx1"/>
          </a:solidFill>
          <a:latin typeface="+mn-lt"/>
          <a:ea typeface="+mn-ea"/>
          <a:cs typeface="+mn-cs"/>
        </a:defRPr>
      </a:lvl2pPr>
      <a:lvl3pPr marL="1143000" indent="-228600" algn="l" defTabSz="457200" rtl="0" eaLnBrk="1" latinLnBrk="0" hangingPunct="1">
        <a:lnSpc>
          <a:spcPct val="90000"/>
        </a:lnSpc>
        <a:spcBef>
          <a:spcPts val="0"/>
        </a:spcBef>
        <a:spcAft>
          <a:spcPts val="400"/>
        </a:spcAft>
        <a:buFont typeface="Arial"/>
        <a:buChar char="•"/>
        <a:defRPr lang="en-US" sz="1600" kern="1200" dirty="0" smtClean="0">
          <a:solidFill>
            <a:schemeClr val="tx1"/>
          </a:solidFill>
          <a:latin typeface="+mn-lt"/>
          <a:ea typeface="+mn-ea"/>
          <a:cs typeface="+mn-cs"/>
        </a:defRPr>
      </a:lvl3pPr>
      <a:lvl4pPr marL="1257300" indent="-171450" algn="l" defTabSz="457200" rtl="0" eaLnBrk="1" latinLnBrk="0" hangingPunct="1">
        <a:lnSpc>
          <a:spcPct val="90000"/>
        </a:lnSpc>
        <a:spcBef>
          <a:spcPts val="0"/>
        </a:spcBef>
        <a:spcAft>
          <a:spcPts val="400"/>
        </a:spcAft>
        <a:buFont typeface="Arial"/>
        <a:buChar char="–"/>
        <a:tabLst>
          <a:tab pos="1257300" algn="l"/>
        </a:tabLst>
        <a:defRPr lang="en-US" sz="1400" kern="1200" dirty="0" smtClean="0">
          <a:solidFill>
            <a:schemeClr val="tx1"/>
          </a:solidFill>
          <a:latin typeface="+mn-lt"/>
          <a:ea typeface="+mn-ea"/>
          <a:cs typeface="+mn-cs"/>
        </a:defRPr>
      </a:lvl4pPr>
      <a:lvl5pPr marL="1658938" indent="-112713" algn="l" defTabSz="457200" rtl="0" eaLnBrk="1" latinLnBrk="0" hangingPunct="1">
        <a:lnSpc>
          <a:spcPct val="90000"/>
        </a:lnSpc>
        <a:spcBef>
          <a:spcPts val="0"/>
        </a:spcBef>
        <a:spcAft>
          <a:spcPts val="400"/>
        </a:spcAft>
        <a:buFont typeface="Arial" panose="020B0604020202020204" pitchFamily="34" charset="0"/>
        <a:buChar char="•"/>
        <a:defRPr lang="en-US" sz="1400" kern="1200" dirty="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userDrawn="1">
          <p15:clr>
            <a:srgbClr val="F26B43"/>
          </p15:clr>
        </p15:guide>
        <p15:guide id="2" orient="horz" pos="40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4781" y="425003"/>
            <a:ext cx="10898107"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730869" y="6470130"/>
            <a:ext cx="5747876"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r>
              <a:rPr lang="en-US"/>
              <a:t>UCSF | Health</a:t>
            </a:r>
            <a:endParaRPr lang="en-US" dirty="0"/>
          </a:p>
        </p:txBody>
      </p:sp>
      <p:sp>
        <p:nvSpPr>
          <p:cNvPr id="12" name="Slide Number Placeholder 6"/>
          <p:cNvSpPr>
            <a:spLocks noGrp="1"/>
          </p:cNvSpPr>
          <p:nvPr>
            <p:ph type="sldNum" sz="quarter" idx="4"/>
          </p:nvPr>
        </p:nvSpPr>
        <p:spPr>
          <a:xfrm>
            <a:off x="362810" y="6453507"/>
            <a:ext cx="32808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486835" y="6250080"/>
            <a:ext cx="11218333"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 xmlns:a14="http://schemas.microsoft.com/office/drawing/2010/main">
                <a:noFill/>
              </a14:hiddenFill>
            </a:ext>
          </a:extLst>
        </p:spPr>
      </p:cxnSp>
      <p:sp>
        <p:nvSpPr>
          <p:cNvPr id="13" name="Freeform 77"/>
          <p:cNvSpPr>
            <a:spLocks/>
          </p:cNvSpPr>
          <p:nvPr userDrawn="1"/>
        </p:nvSpPr>
        <p:spPr bwMode="auto">
          <a:xfrm>
            <a:off x="11190819" y="6400802"/>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Text Placeholder 3"/>
          <p:cNvSpPr>
            <a:spLocks noGrp="1"/>
          </p:cNvSpPr>
          <p:nvPr>
            <p:ph type="body" idx="1"/>
          </p:nvPr>
        </p:nvSpPr>
        <p:spPr>
          <a:xfrm>
            <a:off x="612913" y="1868558"/>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942940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 id="2147483767" r:id="rId23"/>
    <p:sldLayoutId id="2147483768" r:id="rId24"/>
    <p:sldLayoutId id="2147483769" r:id="rId25"/>
    <p:sldLayoutId id="2147483770" r:id="rId26"/>
    <p:sldLayoutId id="2147483771" r:id="rId27"/>
    <p:sldLayoutId id="2147483772" r:id="rId28"/>
    <p:sldLayoutId id="2147483773" r:id="rId29"/>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4/6/18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45470616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RTP_SlideBackground-YiR_v3fr-bulleted.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914639" y="0"/>
            <a:ext cx="1036272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914639" y="1462089"/>
            <a:ext cx="10362724"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823729738"/>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rtl="0" eaLnBrk="0" fontAlgn="base" hangingPunct="0">
        <a:spcBef>
          <a:spcPct val="0"/>
        </a:spcBef>
        <a:spcAft>
          <a:spcPct val="0"/>
        </a:spcAft>
        <a:defRPr sz="28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p:titleStyle>
    <p:bodyStyle>
      <a:lvl1pPr marL="342891" indent="-342891" algn="l" rtl="0" eaLnBrk="0" fontAlgn="base" hangingPunct="0">
        <a:spcBef>
          <a:spcPct val="20000"/>
        </a:spcBef>
        <a:spcAft>
          <a:spcPct val="0"/>
        </a:spcAft>
        <a:buChar char="•"/>
        <a:defRPr sz="2500">
          <a:solidFill>
            <a:schemeClr val="bg1"/>
          </a:solidFill>
          <a:latin typeface="+mn-lt"/>
          <a:ea typeface="+mn-ea"/>
          <a:cs typeface="+mn-cs"/>
        </a:defRPr>
      </a:lvl1pPr>
      <a:lvl2pPr marL="742932" indent="-285744" algn="l" rtl="0" eaLnBrk="0" fontAlgn="base" hangingPunct="0">
        <a:spcBef>
          <a:spcPct val="20000"/>
        </a:spcBef>
        <a:spcAft>
          <a:spcPct val="0"/>
        </a:spcAft>
        <a:buChar char="–"/>
        <a:defRPr sz="2500">
          <a:solidFill>
            <a:schemeClr val="bg1"/>
          </a:solidFill>
          <a:latin typeface="+mn-lt"/>
          <a:ea typeface="+mn-ea"/>
        </a:defRPr>
      </a:lvl2pPr>
      <a:lvl3pPr marL="1142971" indent="-228594" algn="l" rtl="0" eaLnBrk="0" fontAlgn="base" hangingPunct="0">
        <a:spcBef>
          <a:spcPct val="20000"/>
        </a:spcBef>
        <a:spcAft>
          <a:spcPct val="0"/>
        </a:spcAft>
        <a:buChar char="•"/>
        <a:defRPr sz="2500">
          <a:solidFill>
            <a:schemeClr val="bg1"/>
          </a:solidFill>
          <a:latin typeface="+mn-lt"/>
          <a:ea typeface="+mn-ea"/>
        </a:defRPr>
      </a:lvl3pPr>
      <a:lvl4pPr marL="1600160" indent="-228594" algn="l" rtl="0" eaLnBrk="0" fontAlgn="base" hangingPunct="0">
        <a:spcBef>
          <a:spcPct val="20000"/>
        </a:spcBef>
        <a:spcAft>
          <a:spcPct val="0"/>
        </a:spcAft>
        <a:buChar char="–"/>
        <a:defRPr sz="2500">
          <a:solidFill>
            <a:schemeClr val="bg1"/>
          </a:solidFill>
          <a:latin typeface="+mn-lt"/>
          <a:ea typeface="+mn-ea"/>
        </a:defRPr>
      </a:lvl4pPr>
      <a:lvl5pPr marL="2057349" indent="-228594" algn="l" rtl="0" eaLnBrk="0" fontAlgn="base" hangingPunct="0">
        <a:spcBef>
          <a:spcPct val="20000"/>
        </a:spcBef>
        <a:spcAft>
          <a:spcPct val="0"/>
        </a:spcAft>
        <a:buChar char="»"/>
        <a:defRPr sz="2500">
          <a:solidFill>
            <a:schemeClr val="bg1"/>
          </a:solidFill>
          <a:latin typeface="+mn-lt"/>
          <a:ea typeface="+mn-ea"/>
        </a:defRPr>
      </a:lvl5pPr>
      <a:lvl6pPr marL="2514537" indent="-228594" algn="l" rtl="0" fontAlgn="base">
        <a:spcBef>
          <a:spcPct val="20000"/>
        </a:spcBef>
        <a:spcAft>
          <a:spcPct val="0"/>
        </a:spcAft>
        <a:buChar char="»"/>
        <a:defRPr sz="2500">
          <a:solidFill>
            <a:schemeClr val="bg1"/>
          </a:solidFill>
          <a:latin typeface="+mn-lt"/>
          <a:ea typeface="+mn-ea"/>
        </a:defRPr>
      </a:lvl6pPr>
      <a:lvl7pPr marL="2971726" indent="-228594" algn="l" rtl="0" fontAlgn="base">
        <a:spcBef>
          <a:spcPct val="20000"/>
        </a:spcBef>
        <a:spcAft>
          <a:spcPct val="0"/>
        </a:spcAft>
        <a:buChar char="»"/>
        <a:defRPr sz="2500">
          <a:solidFill>
            <a:schemeClr val="bg1"/>
          </a:solidFill>
          <a:latin typeface="+mn-lt"/>
          <a:ea typeface="+mn-ea"/>
        </a:defRPr>
      </a:lvl7pPr>
      <a:lvl8pPr marL="3428914" indent="-228594" algn="l" rtl="0" fontAlgn="base">
        <a:spcBef>
          <a:spcPct val="20000"/>
        </a:spcBef>
        <a:spcAft>
          <a:spcPct val="0"/>
        </a:spcAft>
        <a:buChar char="»"/>
        <a:defRPr sz="2500">
          <a:solidFill>
            <a:schemeClr val="bg1"/>
          </a:solidFill>
          <a:latin typeface="+mn-lt"/>
          <a:ea typeface="+mn-ea"/>
        </a:defRPr>
      </a:lvl8pPr>
      <a:lvl9pPr marL="3886103" indent="-228594" algn="l" rtl="0" fontAlgn="base">
        <a:spcBef>
          <a:spcPct val="20000"/>
        </a:spcBef>
        <a:spcAft>
          <a:spcPct val="0"/>
        </a:spcAft>
        <a:buChar char="»"/>
        <a:defRPr sz="2500">
          <a:solidFill>
            <a:schemeClr val="bg1"/>
          </a:solidFill>
          <a:latin typeface="+mn-lt"/>
          <a:ea typeface="+mn-ea"/>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emf"/><Relationship Id="rId3" Type="http://schemas.openxmlformats.org/officeDocument/2006/relationships/image" Target="../media/image4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45.emf"/><Relationship Id="rId3"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44.png"/><Relationship Id="rId1" Type="http://schemas.openxmlformats.org/officeDocument/2006/relationships/slideLayout" Target="../slideLayouts/slideLayout61.xml"/><Relationship Id="rId2"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1.bin"/><Relationship Id="rId5" Type="http://schemas.openxmlformats.org/officeDocument/2006/relationships/image" Target="../media/image50.png"/><Relationship Id="rId6" Type="http://schemas.openxmlformats.org/officeDocument/2006/relationships/oleObject" Target="../embeddings/oleObject2.bin"/><Relationship Id="rId7" Type="http://schemas.openxmlformats.org/officeDocument/2006/relationships/image" Target="../media/image51.png"/><Relationship Id="rId8" Type="http://schemas.openxmlformats.org/officeDocument/2006/relationships/image" Target="../media/image44.png"/><Relationship Id="rId1" Type="http://schemas.openxmlformats.org/officeDocument/2006/relationships/vmlDrawing" Target="../drawings/vmlDrawing1.vml"/><Relationship Id="rId2"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52.png"/><Relationship Id="rId3"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52.png"/><Relationship Id="rId3"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44.png"/><Relationship Id="rId1" Type="http://schemas.openxmlformats.org/officeDocument/2006/relationships/slideLayout" Target="../slideLayouts/slideLayout60.xml"/><Relationship Id="rId2" Type="http://schemas.openxmlformats.org/officeDocument/2006/relationships/notesSlide" Target="../notesSlides/notesSlide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44.png"/><Relationship Id="rId1" Type="http://schemas.openxmlformats.org/officeDocument/2006/relationships/slideLayout" Target="../slideLayouts/slideLayout66.xml"/><Relationship Id="rId2" Type="http://schemas.openxmlformats.org/officeDocument/2006/relationships/notesSlide" Target="../notesSlides/notesSlide12.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44.png"/><Relationship Id="rId1" Type="http://schemas.openxmlformats.org/officeDocument/2006/relationships/slideLayout" Target="../slideLayouts/slideLayout66.xml"/><Relationship Id="rId2" Type="http://schemas.openxmlformats.org/officeDocument/2006/relationships/notesSlide" Target="../notesSlides/notesSlide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44.png"/></Relationships>
</file>

<file path=ppt/slides/_rels/slide33.xml.rels><?xml version="1.0" encoding="UTF-8" standalone="yes"?>
<Relationships xmlns="http://schemas.openxmlformats.org/package/2006/relationships"><Relationship Id="rId11" Type="http://schemas.openxmlformats.org/officeDocument/2006/relationships/image" Target="../media/image64.jpeg"/><Relationship Id="rId12" Type="http://schemas.openxmlformats.org/officeDocument/2006/relationships/image" Target="../media/image65.jpeg"/><Relationship Id="rId13" Type="http://schemas.openxmlformats.org/officeDocument/2006/relationships/image" Target="../media/image66.jpeg"/><Relationship Id="rId14" Type="http://schemas.openxmlformats.org/officeDocument/2006/relationships/image" Target="../media/image67.jpeg"/><Relationship Id="rId15" Type="http://schemas.openxmlformats.org/officeDocument/2006/relationships/image" Target="../media/image44.png"/><Relationship Id="rId1" Type="http://schemas.openxmlformats.org/officeDocument/2006/relationships/slideLayout" Target="../slideLayouts/slideLayout66.xml"/><Relationship Id="rId2" Type="http://schemas.openxmlformats.org/officeDocument/2006/relationships/notesSlide" Target="../notesSlides/notesSlide14.xml"/><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9.jpeg"/><Relationship Id="rId7" Type="http://schemas.openxmlformats.org/officeDocument/2006/relationships/image" Target="../media/image60.jpeg"/><Relationship Id="rId8" Type="http://schemas.openxmlformats.org/officeDocument/2006/relationships/image" Target="../media/image61.jpeg"/><Relationship Id="rId9" Type="http://schemas.openxmlformats.org/officeDocument/2006/relationships/image" Target="../media/image62.jpeg"/><Relationship Id="rId10" Type="http://schemas.openxmlformats.org/officeDocument/2006/relationships/image" Target="../media/image63.jpeg"/></Relationships>
</file>

<file path=ppt/slides/_rels/slide34.xml.rels><?xml version="1.0" encoding="UTF-8" standalone="yes"?>
<Relationships xmlns="http://schemas.openxmlformats.org/package/2006/relationships"><Relationship Id="rId11" Type="http://schemas.openxmlformats.org/officeDocument/2006/relationships/image" Target="../media/image64.jpeg"/><Relationship Id="rId12" Type="http://schemas.openxmlformats.org/officeDocument/2006/relationships/image" Target="../media/image65.jpeg"/><Relationship Id="rId13" Type="http://schemas.openxmlformats.org/officeDocument/2006/relationships/image" Target="../media/image66.jpeg"/><Relationship Id="rId14" Type="http://schemas.openxmlformats.org/officeDocument/2006/relationships/image" Target="../media/image67.jpeg"/><Relationship Id="rId15" Type="http://schemas.openxmlformats.org/officeDocument/2006/relationships/image" Target="../media/image44.png"/><Relationship Id="rId16" Type="http://schemas.openxmlformats.org/officeDocument/2006/relationships/image" Target="../media/image68.jpeg"/><Relationship Id="rId1" Type="http://schemas.openxmlformats.org/officeDocument/2006/relationships/slideLayout" Target="../slideLayouts/slideLayout66.xml"/><Relationship Id="rId2" Type="http://schemas.openxmlformats.org/officeDocument/2006/relationships/notesSlide" Target="../notesSlides/notesSlide15.xml"/><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9.jpeg"/><Relationship Id="rId7" Type="http://schemas.openxmlformats.org/officeDocument/2006/relationships/image" Target="../media/image60.jpeg"/><Relationship Id="rId8" Type="http://schemas.openxmlformats.org/officeDocument/2006/relationships/image" Target="../media/image61.jpeg"/><Relationship Id="rId9" Type="http://schemas.openxmlformats.org/officeDocument/2006/relationships/image" Target="../media/image62.jpeg"/><Relationship Id="rId10" Type="http://schemas.openxmlformats.org/officeDocument/2006/relationships/image" Target="../media/image63.jpe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44.png"/><Relationship Id="rId1" Type="http://schemas.openxmlformats.org/officeDocument/2006/relationships/slideLayout" Target="../slideLayouts/slideLayout61.xml"/><Relationship Id="rId2"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44.png"/><Relationship Id="rId1" Type="http://schemas.openxmlformats.org/officeDocument/2006/relationships/slideLayout" Target="../slideLayouts/slideLayout60.xml"/><Relationship Id="rId2" Type="http://schemas.openxmlformats.org/officeDocument/2006/relationships/notesSlide" Target="../notesSlides/notesSlide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71.emf"/><Relationship Id="rId3"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72.emf"/><Relationship Id="rId3"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73.jpeg"/><Relationship Id="rId3"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74.png"/><Relationship Id="rId3"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44.png"/><Relationship Id="rId1" Type="http://schemas.openxmlformats.org/officeDocument/2006/relationships/slideLayout" Target="../slideLayouts/slideLayout66.xml"/><Relationship Id="rId2" Type="http://schemas.openxmlformats.org/officeDocument/2006/relationships/notesSlide" Target="../notesSlides/notesSlide18.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44.png"/><Relationship Id="rId1" Type="http://schemas.openxmlformats.org/officeDocument/2006/relationships/slideLayout" Target="../slideLayouts/slideLayout61.xml"/><Relationship Id="rId2" Type="http://schemas.openxmlformats.org/officeDocument/2006/relationships/notesSlide" Target="../notesSlides/notesSlide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0.xml"/><Relationship Id="rId3"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77.emf"/><Relationship Id="rId5" Type="http://schemas.openxmlformats.org/officeDocument/2006/relationships/image" Target="../media/image44.png"/><Relationship Id="rId1" Type="http://schemas.openxmlformats.org/officeDocument/2006/relationships/vmlDrawing" Target="../drawings/vmlDrawing2.vml"/><Relationship Id="rId2" Type="http://schemas.openxmlformats.org/officeDocument/2006/relationships/slideLayout" Target="../slideLayouts/slideLayout66.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78.emf"/><Relationship Id="rId5" Type="http://schemas.openxmlformats.org/officeDocument/2006/relationships/image" Target="../media/image44.png"/><Relationship Id="rId1" Type="http://schemas.openxmlformats.org/officeDocument/2006/relationships/vmlDrawing" Target="../drawings/vmlDrawing3.vml"/><Relationship Id="rId2" Type="http://schemas.openxmlformats.org/officeDocument/2006/relationships/slideLayout" Target="../slideLayouts/slideLayout6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79.png"/><Relationship Id="rId3"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44.png"/><Relationship Id="rId1" Type="http://schemas.openxmlformats.org/officeDocument/2006/relationships/slideLayout" Target="../slideLayouts/slideLayout66.xml"/><Relationship Id="rId2" Type="http://schemas.openxmlformats.org/officeDocument/2006/relationships/image" Target="../media/image8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1.xml"/><Relationship Id="rId3"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82.emf"/><Relationship Id="rId3"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83.emf"/><Relationship Id="rId3"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84.emf"/><Relationship Id="rId3"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44.png"/><Relationship Id="rId3" Type="http://schemas.openxmlformats.org/officeDocument/2006/relationships/image" Target="../media/image85.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5.bin"/><Relationship Id="rId5" Type="http://schemas.openxmlformats.org/officeDocument/2006/relationships/image" Target="../media/image86.emf"/><Relationship Id="rId6" Type="http://schemas.openxmlformats.org/officeDocument/2006/relationships/image" Target="../media/image87.emf"/><Relationship Id="rId7" Type="http://schemas.openxmlformats.org/officeDocument/2006/relationships/image" Target="../media/image44.png"/><Relationship Id="rId1" Type="http://schemas.openxmlformats.org/officeDocument/2006/relationships/vmlDrawing" Target="../drawings/vmlDrawing4.vml"/><Relationship Id="rId2" Type="http://schemas.openxmlformats.org/officeDocument/2006/relationships/slideLayout" Target="../slideLayouts/slideLayout6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3.xml"/><Relationship Id="rId3" Type="http://schemas.openxmlformats.org/officeDocument/2006/relationships/image" Target="../media/image4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4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4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88.png"/><Relationship Id="rId3" Type="http://schemas.openxmlformats.org/officeDocument/2006/relationships/image" Target="../media/image4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89.png"/><Relationship Id="rId3" Type="http://schemas.openxmlformats.org/officeDocument/2006/relationships/image" Target="../media/image4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90.png"/><Relationship Id="rId3"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5"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24.xml"/><Relationship Id="rId3" Type="http://schemas.openxmlformats.org/officeDocument/2006/relationships/image" Target="../media/image4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5.xml"/><Relationship Id="rId3" Type="http://schemas.openxmlformats.org/officeDocument/2006/relationships/image" Target="../media/image44.png"/></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44.png"/><Relationship Id="rId1" Type="http://schemas.openxmlformats.org/officeDocument/2006/relationships/slideLayout" Target="../slideLayouts/slideLayout72.xml"/><Relationship Id="rId2" Type="http://schemas.openxmlformats.org/officeDocument/2006/relationships/notesSlide" Target="../notesSlides/notesSlide26.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44.png"/><Relationship Id="rId1" Type="http://schemas.openxmlformats.org/officeDocument/2006/relationships/slideLayout" Target="../slideLayouts/slideLayout72.xml"/><Relationship Id="rId2" Type="http://schemas.openxmlformats.org/officeDocument/2006/relationships/notesSlide" Target="../notesSlides/notesSlide27.xml"/></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44.png"/><Relationship Id="rId1" Type="http://schemas.openxmlformats.org/officeDocument/2006/relationships/slideLayout" Target="../slideLayouts/slideLayout72.xml"/><Relationship Id="rId2" Type="http://schemas.openxmlformats.org/officeDocument/2006/relationships/notesSlide" Target="../notesSlides/notesSlide28.xml"/></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44.png"/><Relationship Id="rId1" Type="http://schemas.openxmlformats.org/officeDocument/2006/relationships/slideLayout" Target="../slideLayouts/slideLayout72.xml"/><Relationship Id="rId2" Type="http://schemas.openxmlformats.org/officeDocument/2006/relationships/notesSlide" Target="../notesSlides/notesSlide29.xml"/></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44.png"/><Relationship Id="rId1" Type="http://schemas.openxmlformats.org/officeDocument/2006/relationships/slideLayout" Target="../slideLayouts/slideLayout72.xml"/><Relationship Id="rId2" Type="http://schemas.openxmlformats.org/officeDocument/2006/relationships/notesSlide" Target="../notesSlides/notesSlide30.xml"/></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44.png"/><Relationship Id="rId1" Type="http://schemas.openxmlformats.org/officeDocument/2006/relationships/slideLayout" Target="../slideLayouts/slideLayout72.xml"/><Relationship Id="rId2" Type="http://schemas.openxmlformats.org/officeDocument/2006/relationships/notesSlide" Target="../notesSlides/notesSlide31.xml"/></Relationships>
</file>

<file path=ppt/slides/_rels/slide68.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44.png"/><Relationship Id="rId1" Type="http://schemas.openxmlformats.org/officeDocument/2006/relationships/slideLayout" Target="../slideLayouts/slideLayout72.xml"/><Relationship Id="rId2" Type="http://schemas.openxmlformats.org/officeDocument/2006/relationships/notesSlide" Target="../notesSlides/notesSlide32.xml"/></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44.png"/><Relationship Id="rId1" Type="http://schemas.openxmlformats.org/officeDocument/2006/relationships/slideLayout" Target="../slideLayouts/slideLayout72.xml"/><Relationship Id="rId2" Type="http://schemas.openxmlformats.org/officeDocument/2006/relationships/notesSlide" Target="../notesSlides/notesSlide3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44.png"/><Relationship Id="rId1" Type="http://schemas.openxmlformats.org/officeDocument/2006/relationships/slideLayout" Target="../slideLayouts/slideLayout72.xml"/><Relationship Id="rId2" Type="http://schemas.openxmlformats.org/officeDocument/2006/relationships/notesSlide" Target="../notesSlides/notesSlide3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4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5.xml"/><Relationship Id="rId3" Type="http://schemas.openxmlformats.org/officeDocument/2006/relationships/image" Target="../media/image4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6.xml"/><Relationship Id="rId3" Type="http://schemas.openxmlformats.org/officeDocument/2006/relationships/image" Target="../media/image4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7.xml"/><Relationship Id="rId3" Type="http://schemas.openxmlformats.org/officeDocument/2006/relationships/image" Target="../media/image44.png"/></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44.png"/><Relationship Id="rId1" Type="http://schemas.openxmlformats.org/officeDocument/2006/relationships/slideLayout" Target="../slideLayouts/slideLayout73.xml"/><Relationship Id="rId2" Type="http://schemas.openxmlformats.org/officeDocument/2006/relationships/notesSlide" Target="../notesSlides/notesSlide3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103.png"/><Relationship Id="rId3" Type="http://schemas.openxmlformats.org/officeDocument/2006/relationships/image" Target="../media/image4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4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9.xml"/><Relationship Id="rId3" Type="http://schemas.openxmlformats.org/officeDocument/2006/relationships/image" Target="../media/image104.tif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1.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oleObject" Target="../embeddings/oleObject6.bin"/><Relationship Id="rId5" Type="http://schemas.openxmlformats.org/officeDocument/2006/relationships/image" Target="../media/image105.png"/><Relationship Id="rId1" Type="http://schemas.openxmlformats.org/officeDocument/2006/relationships/vmlDrawing" Target="../drawings/vmlDrawing5.vml"/><Relationship Id="rId2"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10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3.xml"/><Relationship Id="rId3" Type="http://schemas.openxmlformats.org/officeDocument/2006/relationships/image" Target="../media/image10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10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0.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7.xml"/><Relationship Id="rId3" Type="http://schemas.openxmlformats.org/officeDocument/2006/relationships/image" Target="../media/image109.emf"/></Relationships>
</file>

<file path=ppt/slides/_rels/slide92.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1" Type="http://schemas.openxmlformats.org/officeDocument/2006/relationships/slideLayout" Target="../slideLayouts/slideLayout23.xml"/><Relationship Id="rId2" Type="http://schemas.openxmlformats.org/officeDocument/2006/relationships/image" Target="../media/image11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8.xml"/><Relationship Id="rId3" Type="http://schemas.openxmlformats.org/officeDocument/2006/relationships/chart" Target="../charts/char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1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47813" y="5703890"/>
            <a:ext cx="9034462" cy="422275"/>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94" name="Rectangle 2"/>
          <p:cNvSpPr>
            <a:spLocks noGrp="1" noChangeArrowheads="1"/>
          </p:cNvSpPr>
          <p:nvPr>
            <p:ph type="title"/>
          </p:nvPr>
        </p:nvSpPr>
        <p:spPr bwMode="auto">
          <a:xfrm>
            <a:off x="609600" y="87310"/>
            <a:ext cx="10972800" cy="1143000"/>
          </a:xfrm>
          <a:prstGeom prst="rect">
            <a:avLst/>
          </a:prstGeom>
          <a:noFill/>
          <a:ln>
            <a:miter lim="800000"/>
            <a:headEnd/>
            <a:tailEnd/>
          </a:ln>
        </p:spPr>
        <p:txBody>
          <a:bodyPr anchor="ctr">
            <a:normAutofit fontScale="90000"/>
          </a:bodyPr>
          <a:lstStyle/>
          <a:p>
            <a:r>
              <a:rPr lang="en-US" b="1" dirty="0"/>
              <a:t>Tumors with substantial susceptibility to </a:t>
            </a:r>
            <a:r>
              <a:rPr lang="en-US" b="1" dirty="0" smtClean="0"/>
              <a:t/>
            </a:r>
            <a:br>
              <a:rPr lang="en-US" b="1" dirty="0" smtClean="0"/>
            </a:br>
            <a:r>
              <a:rPr lang="en-US" b="1" dirty="0" smtClean="0"/>
              <a:t>anti-PD1 </a:t>
            </a:r>
            <a:r>
              <a:rPr lang="en-US" b="1" dirty="0"/>
              <a:t>antibody (partial list…)</a:t>
            </a:r>
            <a:endParaRPr lang="en-US" altLang="en-US" b="1" dirty="0"/>
          </a:p>
        </p:txBody>
      </p:sp>
      <p:sp>
        <p:nvSpPr>
          <p:cNvPr id="3" name="Content Placeholder 2"/>
          <p:cNvSpPr>
            <a:spLocks noGrp="1"/>
          </p:cNvSpPr>
          <p:nvPr>
            <p:ph idx="1"/>
          </p:nvPr>
        </p:nvSpPr>
        <p:spPr>
          <a:xfrm>
            <a:off x="1981200" y="1299410"/>
            <a:ext cx="4114800" cy="5410200"/>
          </a:xfrm>
        </p:spPr>
        <p:txBody>
          <a:bodyPr>
            <a:normAutofit fontScale="55000" lnSpcReduction="20000"/>
          </a:bodyPr>
          <a:lstStyle/>
          <a:p>
            <a:pPr marL="0" indent="0">
              <a:buNone/>
            </a:pPr>
            <a:r>
              <a:rPr lang="en-US" b="1" u="sng" dirty="0"/>
              <a:t>FDA approved</a:t>
            </a:r>
            <a:r>
              <a:rPr lang="en-US" b="1" dirty="0"/>
              <a:t>:</a:t>
            </a:r>
          </a:p>
          <a:p>
            <a:r>
              <a:rPr lang="en-US" b="1" dirty="0"/>
              <a:t>Melanoma</a:t>
            </a:r>
            <a:endParaRPr lang="en-US" dirty="0"/>
          </a:p>
          <a:p>
            <a:r>
              <a:rPr lang="en-US" b="1" dirty="0"/>
              <a:t>Non-Small Cell Lung Cancer</a:t>
            </a:r>
            <a:endParaRPr lang="en-US" dirty="0"/>
          </a:p>
          <a:p>
            <a:r>
              <a:rPr lang="en-US" b="1" dirty="0"/>
              <a:t>Renal Cell Carcinoma - Clear Cell</a:t>
            </a:r>
          </a:p>
          <a:p>
            <a:r>
              <a:rPr lang="en-US" b="1" dirty="0"/>
              <a:t>Urothelial Cancer </a:t>
            </a:r>
          </a:p>
          <a:p>
            <a:r>
              <a:rPr lang="en-US" b="1" dirty="0"/>
              <a:t>Hodgkin’s Lymphoma</a:t>
            </a:r>
          </a:p>
          <a:p>
            <a:r>
              <a:rPr lang="en-US" b="1" dirty="0"/>
              <a:t>Head and Neck Squamous Carcinoma</a:t>
            </a:r>
            <a:endParaRPr lang="en-US" dirty="0"/>
          </a:p>
          <a:p>
            <a:pPr marL="0" indent="0">
              <a:buNone/>
            </a:pPr>
            <a:r>
              <a:rPr lang="en-US" b="1" u="sng" dirty="0"/>
              <a:t>FDA fast track designation</a:t>
            </a:r>
          </a:p>
          <a:p>
            <a:r>
              <a:rPr lang="en-US" b="1" dirty="0" err="1"/>
              <a:t>Mis</a:t>
            </a:r>
            <a:r>
              <a:rPr lang="en-US" b="1" dirty="0"/>
              <a:t>-Match Repair Deficient Colorectal Carcinoma</a:t>
            </a:r>
            <a:endParaRPr lang="en-US" dirty="0"/>
          </a:p>
          <a:p>
            <a:r>
              <a:rPr lang="en-US" b="1" dirty="0"/>
              <a:t>Merkel Cell Carcinoma</a:t>
            </a:r>
          </a:p>
          <a:p>
            <a:pPr marL="0" indent="0">
              <a:buNone/>
            </a:pPr>
            <a:r>
              <a:rPr lang="en-US" b="1" u="sng" dirty="0" err="1"/>
              <a:t>Registrational</a:t>
            </a:r>
            <a:r>
              <a:rPr lang="en-US" b="1" u="sng" dirty="0"/>
              <a:t> trial on-going</a:t>
            </a:r>
          </a:p>
          <a:p>
            <a:r>
              <a:rPr lang="en-US" b="1" dirty="0"/>
              <a:t>Gastroesophageal Cancer</a:t>
            </a:r>
            <a:r>
              <a:rPr lang="en-US" dirty="0"/>
              <a:t> </a:t>
            </a:r>
          </a:p>
          <a:p>
            <a:r>
              <a:rPr lang="en-US" b="1" dirty="0"/>
              <a:t>Hepatocellular Carcinoma</a:t>
            </a:r>
          </a:p>
          <a:p>
            <a:r>
              <a:rPr lang="en-US" b="1" dirty="0"/>
              <a:t>Mesothelioma</a:t>
            </a:r>
          </a:p>
          <a:p>
            <a:r>
              <a:rPr lang="en-US" b="1" dirty="0"/>
              <a:t>Triple-Negative Breast Cancer</a:t>
            </a:r>
            <a:endParaRPr lang="en-US" dirty="0"/>
          </a:p>
          <a:p>
            <a:r>
              <a:rPr lang="en-US" b="1" dirty="0"/>
              <a:t>Small Cell Lung Cancer</a:t>
            </a:r>
            <a:endParaRPr lang="en-US" dirty="0"/>
          </a:p>
          <a:p>
            <a:r>
              <a:rPr lang="en-US" b="1" dirty="0"/>
              <a:t>Ovarian Cancer</a:t>
            </a:r>
            <a:endParaRPr lang="en-US" dirty="0"/>
          </a:p>
          <a:p>
            <a:r>
              <a:rPr lang="en-US" b="1" dirty="0"/>
              <a:t>Glioblastoma</a:t>
            </a:r>
          </a:p>
        </p:txBody>
      </p:sp>
      <p:sp>
        <p:nvSpPr>
          <p:cNvPr id="8" name="Rectangle 22"/>
          <p:cNvSpPr>
            <a:spLocks noChangeArrowheads="1"/>
          </p:cNvSpPr>
          <p:nvPr/>
        </p:nvSpPr>
        <p:spPr bwMode="auto">
          <a:xfrm>
            <a:off x="7388236" y="6596390"/>
            <a:ext cx="32797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Clr>
                <a:schemeClr val="folHlink"/>
              </a:buClr>
              <a:buFont typeface="Wingdings" panose="05000000000000000000" pitchFamily="2" charset="2"/>
              <a:buNone/>
            </a:pPr>
            <a:r>
              <a:rPr lang="fr-FR" altLang="en-US" sz="1100" dirty="0">
                <a:latin typeface="Arial" panose="020B0604020202020204" pitchFamily="34" charset="0"/>
              </a:rPr>
              <a:t>Luke et al. </a:t>
            </a:r>
            <a:r>
              <a:rPr lang="fr-FR" altLang="en-US" sz="1100" dirty="0" err="1">
                <a:latin typeface="Arial" panose="020B0604020202020204" pitchFamily="34" charset="0"/>
              </a:rPr>
              <a:t>Oncotarget</a:t>
            </a:r>
            <a:r>
              <a:rPr lang="fr-FR" altLang="en-US" sz="1100" dirty="0">
                <a:latin typeface="Arial" panose="020B0604020202020204" pitchFamily="34" charset="0"/>
              </a:rPr>
              <a:t>, 2015</a:t>
            </a:r>
          </a:p>
        </p:txBody>
      </p:sp>
      <p:grpSp>
        <p:nvGrpSpPr>
          <p:cNvPr id="10" name="Group 9"/>
          <p:cNvGrpSpPr/>
          <p:nvPr/>
        </p:nvGrpSpPr>
        <p:grpSpPr>
          <a:xfrm>
            <a:off x="6400800" y="1524000"/>
            <a:ext cx="4802080" cy="3810000"/>
            <a:chOff x="6400800" y="1524000"/>
            <a:chExt cx="4802080" cy="3810000"/>
          </a:xfrm>
        </p:grpSpPr>
        <p:grpSp>
          <p:nvGrpSpPr>
            <p:cNvPr id="2" name="Group 1"/>
            <p:cNvGrpSpPr/>
            <p:nvPr/>
          </p:nvGrpSpPr>
          <p:grpSpPr>
            <a:xfrm>
              <a:off x="6505941" y="1524000"/>
              <a:ext cx="4696939" cy="3810000"/>
              <a:chOff x="6172209" y="1828807"/>
              <a:chExt cx="4321175" cy="3505193"/>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9" y="2209800"/>
                <a:ext cx="43211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6" y="1828807"/>
                <a:ext cx="3160713"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8382000" y="2133600"/>
                <a:ext cx="1447800" cy="8382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9" name="Rectangle 8"/>
            <p:cNvSpPr/>
            <p:nvPr/>
          </p:nvSpPr>
          <p:spPr>
            <a:xfrm>
              <a:off x="6400800" y="2514600"/>
              <a:ext cx="381000" cy="2517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49404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85800" y="76200"/>
            <a:ext cx="105918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atin typeface="Arial" panose="020B0604020202020204" pitchFamily="34" charset="0"/>
                <a:cs typeface="Arial" panose="020B0604020202020204" pitchFamily="34" charset="0"/>
              </a:rPr>
              <a:t>The T cell-inflamed tumor microenvironment is characterized </a:t>
            </a:r>
            <a:r>
              <a:rPr lang="en-US" sz="2400" b="1" dirty="0" smtClean="0">
                <a:latin typeface="Arial" panose="020B0604020202020204" pitchFamily="34" charset="0"/>
                <a:cs typeface="Arial" panose="020B0604020202020204" pitchFamily="34" charset="0"/>
              </a:rPr>
              <a:t/>
            </a:r>
            <a:br>
              <a:rPr lang="en-US" sz="2400" b="1" dirty="0" smtClean="0">
                <a:latin typeface="Arial" panose="020B0604020202020204" pitchFamily="34" charset="0"/>
                <a:cs typeface="Arial" panose="020B0604020202020204" pitchFamily="34" charset="0"/>
              </a:rPr>
            </a:br>
            <a:r>
              <a:rPr lang="en-US" sz="2400" b="1" dirty="0" smtClean="0">
                <a:latin typeface="Arial" panose="020B0604020202020204" pitchFamily="34" charset="0"/>
                <a:cs typeface="Arial" panose="020B0604020202020204" pitchFamily="34" charset="0"/>
              </a:rPr>
              <a:t>by </a:t>
            </a:r>
            <a:r>
              <a:rPr lang="en-US" sz="2400" b="1" dirty="0">
                <a:latin typeface="Arial" panose="020B0604020202020204" pitchFamily="34" charset="0"/>
                <a:cs typeface="Arial" panose="020B0604020202020204" pitchFamily="34" charset="0"/>
              </a:rPr>
              <a:t>expression of immune-inhibitory pathways and predicts </a:t>
            </a:r>
            <a:r>
              <a:rPr lang="en-US" sz="2400" b="1" dirty="0" smtClean="0">
                <a:latin typeface="Arial" panose="020B0604020202020204" pitchFamily="34" charset="0"/>
                <a:cs typeface="Arial" panose="020B0604020202020204" pitchFamily="34" charset="0"/>
              </a:rPr>
              <a:t/>
            </a:r>
            <a:br>
              <a:rPr lang="en-US" sz="2400" b="1" dirty="0" smtClean="0">
                <a:latin typeface="Arial" panose="020B0604020202020204" pitchFamily="34" charset="0"/>
                <a:cs typeface="Arial" panose="020B0604020202020204" pitchFamily="34" charset="0"/>
              </a:rPr>
            </a:br>
            <a:r>
              <a:rPr lang="en-US" sz="2400" b="1" dirty="0" smtClean="0">
                <a:latin typeface="Arial" panose="020B0604020202020204" pitchFamily="34" charset="0"/>
                <a:cs typeface="Arial" panose="020B0604020202020204" pitchFamily="34" charset="0"/>
              </a:rPr>
              <a:t>patient </a:t>
            </a:r>
            <a:r>
              <a:rPr lang="en-US" sz="2400" b="1" dirty="0">
                <a:latin typeface="Arial" panose="020B0604020202020204" pitchFamily="34" charset="0"/>
                <a:cs typeface="Arial" panose="020B0604020202020204" pitchFamily="34" charset="0"/>
              </a:rPr>
              <a:t>outcomes to immunotherapy</a:t>
            </a:r>
          </a:p>
        </p:txBody>
      </p:sp>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524000"/>
            <a:ext cx="3962400" cy="4267200"/>
          </a:xfrm>
          <a:prstGeom prst="rect">
            <a:avLst/>
          </a:prstGeom>
          <a:noFill/>
          <a:ln>
            <a:noFill/>
          </a:ln>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1869" y="1300590"/>
            <a:ext cx="3004530" cy="239890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0" name="Title 1"/>
          <p:cNvSpPr txBox="1">
            <a:spLocks/>
          </p:cNvSpPr>
          <p:nvPr/>
        </p:nvSpPr>
        <p:spPr bwMode="auto">
          <a:xfrm>
            <a:off x="6256700" y="6248400"/>
            <a:ext cx="5513388" cy="381000"/>
          </a:xfrm>
          <a:prstGeom prst="rect">
            <a:avLst/>
          </a:prstGeom>
          <a:noFill/>
          <a:ln>
            <a:noFill/>
          </a:ln>
          <a:effectLst/>
          <a:extLst/>
        </p:spPr>
        <p:txBody>
          <a:bodyPr lIns="0" tIns="0" rIns="0" bIns="0" anchor="ct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algn="r">
              <a:defRPr/>
            </a:pPr>
            <a:r>
              <a:rPr lang="en-US" sz="1100" dirty="0">
                <a:solidFill>
                  <a:schemeClr val="tx1"/>
                </a:solidFill>
                <a:latin typeface="Arial" charset="0"/>
                <a:ea typeface="+mn-ea"/>
                <a:cs typeface="+mn-cs"/>
              </a:rPr>
              <a:t>Gajewski </a:t>
            </a:r>
            <a:r>
              <a:rPr lang="en-US" sz="1100" i="1" dirty="0">
                <a:solidFill>
                  <a:schemeClr val="tx1"/>
                </a:solidFill>
                <a:latin typeface="Arial" charset="0"/>
                <a:ea typeface="+mn-ea"/>
                <a:cs typeface="+mn-cs"/>
              </a:rPr>
              <a:t>et al</a:t>
            </a:r>
            <a:r>
              <a:rPr lang="en-US" sz="1100" dirty="0">
                <a:solidFill>
                  <a:schemeClr val="tx1"/>
                </a:solidFill>
                <a:latin typeface="Arial" charset="0"/>
                <a:ea typeface="+mn-ea"/>
                <a:cs typeface="+mn-cs"/>
              </a:rPr>
              <a:t>. J </a:t>
            </a:r>
            <a:r>
              <a:rPr lang="en-US" sz="1100" dirty="0" err="1">
                <a:solidFill>
                  <a:schemeClr val="tx1"/>
                </a:solidFill>
                <a:latin typeface="Arial" charset="0"/>
                <a:ea typeface="+mn-ea"/>
                <a:cs typeface="+mn-cs"/>
              </a:rPr>
              <a:t>Clin</a:t>
            </a:r>
            <a:r>
              <a:rPr lang="en-US" sz="1100" dirty="0">
                <a:solidFill>
                  <a:schemeClr val="tx1"/>
                </a:solidFill>
                <a:latin typeface="Arial" charset="0"/>
                <a:ea typeface="+mn-ea"/>
                <a:cs typeface="+mn-cs"/>
              </a:rPr>
              <a:t> </a:t>
            </a:r>
            <a:r>
              <a:rPr lang="en-US" sz="1100" dirty="0" err="1">
                <a:solidFill>
                  <a:schemeClr val="tx1"/>
                </a:solidFill>
                <a:latin typeface="Arial" charset="0"/>
                <a:ea typeface="+mn-ea"/>
                <a:cs typeface="+mn-cs"/>
              </a:rPr>
              <a:t>Oncol</a:t>
            </a:r>
            <a:r>
              <a:rPr lang="en-US" sz="1100" dirty="0">
                <a:solidFill>
                  <a:schemeClr val="tx1"/>
                </a:solidFill>
                <a:latin typeface="Arial" charset="0"/>
                <a:ea typeface="+mn-ea"/>
                <a:cs typeface="+mn-cs"/>
              </a:rPr>
              <a:t> 33, 2015 (</a:t>
            </a:r>
            <a:r>
              <a:rPr lang="en-US" sz="1100" dirty="0" err="1">
                <a:solidFill>
                  <a:schemeClr val="tx1"/>
                </a:solidFill>
                <a:latin typeface="Arial" charset="0"/>
                <a:ea typeface="+mn-ea"/>
                <a:cs typeface="+mn-cs"/>
              </a:rPr>
              <a:t>suppl</a:t>
            </a:r>
            <a:r>
              <a:rPr lang="en-US" sz="1100" dirty="0">
                <a:solidFill>
                  <a:schemeClr val="tx1"/>
                </a:solidFill>
                <a:latin typeface="Arial" charset="0"/>
                <a:ea typeface="+mn-ea"/>
                <a:cs typeface="+mn-cs"/>
              </a:rPr>
              <a:t>; </a:t>
            </a:r>
            <a:r>
              <a:rPr lang="en-US" sz="1100" dirty="0" err="1">
                <a:solidFill>
                  <a:schemeClr val="tx1"/>
                </a:solidFill>
                <a:latin typeface="Arial" charset="0"/>
                <a:ea typeface="+mn-ea"/>
                <a:cs typeface="+mn-cs"/>
              </a:rPr>
              <a:t>abstr</a:t>
            </a:r>
            <a:r>
              <a:rPr lang="en-US" sz="1100" dirty="0">
                <a:solidFill>
                  <a:schemeClr val="tx1"/>
                </a:solidFill>
                <a:latin typeface="Arial" charset="0"/>
                <a:ea typeface="+mn-ea"/>
                <a:cs typeface="+mn-cs"/>
              </a:rPr>
              <a:t> 3002)</a:t>
            </a:r>
          </a:p>
          <a:p>
            <a:pPr algn="r">
              <a:defRPr/>
            </a:pPr>
            <a:r>
              <a:rPr lang="en-US" sz="1100" dirty="0" err="1">
                <a:solidFill>
                  <a:schemeClr val="tx1"/>
                </a:solidFill>
                <a:latin typeface="Arial" charset="0"/>
              </a:rPr>
              <a:t>Harlin</a:t>
            </a:r>
            <a:r>
              <a:rPr lang="en-US" sz="1100" dirty="0">
                <a:solidFill>
                  <a:schemeClr val="tx1"/>
                </a:solidFill>
                <a:latin typeface="Arial" charset="0"/>
              </a:rPr>
              <a:t> </a:t>
            </a:r>
            <a:r>
              <a:rPr lang="en-US" sz="1100" i="1" dirty="0">
                <a:solidFill>
                  <a:schemeClr val="tx1"/>
                </a:solidFill>
                <a:latin typeface="Arial" charset="0"/>
              </a:rPr>
              <a:t>et al</a:t>
            </a:r>
            <a:r>
              <a:rPr lang="en-US" sz="1100" dirty="0">
                <a:solidFill>
                  <a:schemeClr val="tx1"/>
                </a:solidFill>
                <a:latin typeface="Arial" charset="0"/>
              </a:rPr>
              <a:t>. </a:t>
            </a:r>
            <a:r>
              <a:rPr lang="en-US" sz="1100" dirty="0" err="1">
                <a:solidFill>
                  <a:schemeClr val="tx1"/>
                </a:solidFill>
                <a:latin typeface="Arial" charset="0"/>
              </a:rPr>
              <a:t>Clin</a:t>
            </a:r>
            <a:r>
              <a:rPr lang="en-US" sz="1100" dirty="0">
                <a:solidFill>
                  <a:schemeClr val="tx1"/>
                </a:solidFill>
                <a:latin typeface="Arial" charset="0"/>
              </a:rPr>
              <a:t> Can Res 2009</a:t>
            </a:r>
          </a:p>
          <a:p>
            <a:pPr algn="r">
              <a:defRPr/>
            </a:pPr>
            <a:r>
              <a:rPr lang="en-US" sz="1100" dirty="0">
                <a:solidFill>
                  <a:schemeClr val="tx1"/>
                </a:solidFill>
                <a:latin typeface="Arial" charset="0"/>
              </a:rPr>
              <a:t>Ribas </a:t>
            </a:r>
            <a:r>
              <a:rPr lang="en-US" sz="1100" i="1" dirty="0">
                <a:solidFill>
                  <a:schemeClr val="tx1"/>
                </a:solidFill>
                <a:latin typeface="Arial" charset="0"/>
              </a:rPr>
              <a:t>et al</a:t>
            </a:r>
            <a:r>
              <a:rPr lang="en-US" sz="1100" dirty="0">
                <a:solidFill>
                  <a:schemeClr val="tx1"/>
                </a:solidFill>
                <a:latin typeface="Arial" charset="0"/>
              </a:rPr>
              <a:t>. J </a:t>
            </a:r>
            <a:r>
              <a:rPr lang="en-US" sz="1100" dirty="0" err="1">
                <a:solidFill>
                  <a:schemeClr val="tx1"/>
                </a:solidFill>
                <a:latin typeface="Arial" charset="0"/>
              </a:rPr>
              <a:t>Clin</a:t>
            </a:r>
            <a:r>
              <a:rPr lang="en-US" sz="1100" dirty="0">
                <a:solidFill>
                  <a:schemeClr val="tx1"/>
                </a:solidFill>
                <a:latin typeface="Arial" charset="0"/>
              </a:rPr>
              <a:t> </a:t>
            </a:r>
            <a:r>
              <a:rPr lang="en-US" sz="1100" dirty="0" err="1">
                <a:solidFill>
                  <a:schemeClr val="tx1"/>
                </a:solidFill>
                <a:latin typeface="Arial" charset="0"/>
              </a:rPr>
              <a:t>Oncol</a:t>
            </a:r>
            <a:r>
              <a:rPr lang="en-US" sz="1100" dirty="0">
                <a:solidFill>
                  <a:schemeClr val="tx1"/>
                </a:solidFill>
                <a:latin typeface="Arial" charset="0"/>
              </a:rPr>
              <a:t> 33, 2015 (</a:t>
            </a:r>
            <a:r>
              <a:rPr lang="en-US" sz="1100" dirty="0" err="1">
                <a:solidFill>
                  <a:schemeClr val="tx1"/>
                </a:solidFill>
                <a:latin typeface="Arial" charset="0"/>
              </a:rPr>
              <a:t>suppl</a:t>
            </a:r>
            <a:r>
              <a:rPr lang="en-US" sz="1100" dirty="0">
                <a:solidFill>
                  <a:schemeClr val="tx1"/>
                </a:solidFill>
                <a:latin typeface="Arial" charset="0"/>
              </a:rPr>
              <a:t>; </a:t>
            </a:r>
            <a:r>
              <a:rPr lang="en-US" sz="1100" dirty="0" err="1">
                <a:solidFill>
                  <a:schemeClr val="tx1"/>
                </a:solidFill>
                <a:latin typeface="Arial" charset="0"/>
              </a:rPr>
              <a:t>abstr</a:t>
            </a:r>
            <a:r>
              <a:rPr lang="en-US" sz="1100" dirty="0">
                <a:solidFill>
                  <a:schemeClr val="tx1"/>
                </a:solidFill>
                <a:latin typeface="Arial" charset="0"/>
              </a:rPr>
              <a:t> 3001)</a:t>
            </a:r>
          </a:p>
        </p:txBody>
      </p:sp>
    </p:spTree>
    <p:extLst>
      <p:ext uri="{BB962C8B-B14F-4D97-AF65-F5344CB8AC3E}">
        <p14:creationId xmlns:p14="http://schemas.microsoft.com/office/powerpoint/2010/main" val="1819590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76200"/>
            <a:ext cx="109728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atin typeface="Arial" panose="020B0604020202020204" pitchFamily="34" charset="0"/>
                <a:cs typeface="Arial" panose="020B0604020202020204" pitchFamily="34" charset="0"/>
              </a:rPr>
              <a:t>The T cell-inflamed tumor microenvironment is characterized </a:t>
            </a:r>
            <a:r>
              <a:rPr lang="en-US" sz="2400" b="1" dirty="0" smtClean="0">
                <a:latin typeface="Arial" panose="020B0604020202020204" pitchFamily="34" charset="0"/>
                <a:cs typeface="Arial" panose="020B0604020202020204" pitchFamily="34" charset="0"/>
              </a:rPr>
              <a:t/>
            </a:r>
            <a:br>
              <a:rPr lang="en-US" sz="2400" b="1" dirty="0" smtClean="0">
                <a:latin typeface="Arial" panose="020B0604020202020204" pitchFamily="34" charset="0"/>
                <a:cs typeface="Arial" panose="020B0604020202020204" pitchFamily="34" charset="0"/>
              </a:rPr>
            </a:br>
            <a:r>
              <a:rPr lang="en-US" sz="2400" b="1" dirty="0" smtClean="0">
                <a:latin typeface="Arial" panose="020B0604020202020204" pitchFamily="34" charset="0"/>
                <a:cs typeface="Arial" panose="020B0604020202020204" pitchFamily="34" charset="0"/>
              </a:rPr>
              <a:t>by </a:t>
            </a:r>
            <a:r>
              <a:rPr lang="en-US" sz="2400" b="1" dirty="0">
                <a:latin typeface="Arial" panose="020B0604020202020204" pitchFamily="34" charset="0"/>
                <a:cs typeface="Arial" panose="020B0604020202020204" pitchFamily="34" charset="0"/>
              </a:rPr>
              <a:t>expression of immune-inhibitory pathways and predicts </a:t>
            </a:r>
            <a:r>
              <a:rPr lang="en-US" sz="2400" b="1" dirty="0" smtClean="0">
                <a:latin typeface="Arial" panose="020B0604020202020204" pitchFamily="34" charset="0"/>
                <a:cs typeface="Arial" panose="020B0604020202020204" pitchFamily="34" charset="0"/>
              </a:rPr>
              <a:t/>
            </a:r>
            <a:br>
              <a:rPr lang="en-US" sz="2400" b="1" dirty="0" smtClean="0">
                <a:latin typeface="Arial" panose="020B0604020202020204" pitchFamily="34" charset="0"/>
                <a:cs typeface="Arial" panose="020B0604020202020204" pitchFamily="34" charset="0"/>
              </a:rPr>
            </a:br>
            <a:r>
              <a:rPr lang="en-US" sz="2400" b="1" dirty="0" smtClean="0">
                <a:latin typeface="Arial" panose="020B0604020202020204" pitchFamily="34" charset="0"/>
                <a:cs typeface="Arial" panose="020B0604020202020204" pitchFamily="34" charset="0"/>
              </a:rPr>
              <a:t>patient </a:t>
            </a:r>
            <a:r>
              <a:rPr lang="en-US" sz="2400" b="1" dirty="0">
                <a:latin typeface="Arial" panose="020B0604020202020204" pitchFamily="34" charset="0"/>
                <a:cs typeface="Arial" panose="020B0604020202020204" pitchFamily="34" charset="0"/>
              </a:rPr>
              <a:t>outcomes to immunotherapy</a:t>
            </a:r>
          </a:p>
        </p:txBody>
      </p:sp>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524000"/>
            <a:ext cx="3962400" cy="4267200"/>
          </a:xfrm>
          <a:prstGeom prst="rect">
            <a:avLst/>
          </a:prstGeom>
          <a:noFill/>
          <a:ln>
            <a:noFill/>
          </a:ln>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1869" y="1300590"/>
            <a:ext cx="3004530" cy="239890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0" name="Title 1"/>
          <p:cNvSpPr txBox="1">
            <a:spLocks/>
          </p:cNvSpPr>
          <p:nvPr/>
        </p:nvSpPr>
        <p:spPr bwMode="auto">
          <a:xfrm>
            <a:off x="6291869" y="6228883"/>
            <a:ext cx="5513388" cy="381000"/>
          </a:xfrm>
          <a:prstGeom prst="rect">
            <a:avLst/>
          </a:prstGeom>
          <a:noFill/>
          <a:ln>
            <a:noFill/>
          </a:ln>
          <a:effectLst/>
          <a:extLst/>
        </p:spPr>
        <p:txBody>
          <a:bodyPr lIns="0" tIns="0" rIns="0" bIns="0" anchor="ct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algn="r">
              <a:defRPr/>
            </a:pPr>
            <a:r>
              <a:rPr lang="en-US" sz="1100" dirty="0">
                <a:solidFill>
                  <a:schemeClr val="tx1"/>
                </a:solidFill>
                <a:latin typeface="Arial" charset="0"/>
                <a:ea typeface="+mn-ea"/>
                <a:cs typeface="+mn-cs"/>
              </a:rPr>
              <a:t>Gajewski </a:t>
            </a:r>
            <a:r>
              <a:rPr lang="en-US" sz="1100" i="1" dirty="0">
                <a:solidFill>
                  <a:schemeClr val="tx1"/>
                </a:solidFill>
                <a:latin typeface="Arial" charset="0"/>
                <a:ea typeface="+mn-ea"/>
                <a:cs typeface="+mn-cs"/>
              </a:rPr>
              <a:t>et al</a:t>
            </a:r>
            <a:r>
              <a:rPr lang="en-US" sz="1100" dirty="0">
                <a:solidFill>
                  <a:schemeClr val="tx1"/>
                </a:solidFill>
                <a:latin typeface="Arial" charset="0"/>
                <a:ea typeface="+mn-ea"/>
                <a:cs typeface="+mn-cs"/>
              </a:rPr>
              <a:t>. J </a:t>
            </a:r>
            <a:r>
              <a:rPr lang="en-US" sz="1100" dirty="0" err="1">
                <a:solidFill>
                  <a:schemeClr val="tx1"/>
                </a:solidFill>
                <a:latin typeface="Arial" charset="0"/>
                <a:ea typeface="+mn-ea"/>
                <a:cs typeface="+mn-cs"/>
              </a:rPr>
              <a:t>Clin</a:t>
            </a:r>
            <a:r>
              <a:rPr lang="en-US" sz="1100" dirty="0">
                <a:solidFill>
                  <a:schemeClr val="tx1"/>
                </a:solidFill>
                <a:latin typeface="Arial" charset="0"/>
                <a:ea typeface="+mn-ea"/>
                <a:cs typeface="+mn-cs"/>
              </a:rPr>
              <a:t> </a:t>
            </a:r>
            <a:r>
              <a:rPr lang="en-US" sz="1100" dirty="0" err="1">
                <a:solidFill>
                  <a:schemeClr val="tx1"/>
                </a:solidFill>
                <a:latin typeface="Arial" charset="0"/>
                <a:ea typeface="+mn-ea"/>
                <a:cs typeface="+mn-cs"/>
              </a:rPr>
              <a:t>Oncol</a:t>
            </a:r>
            <a:r>
              <a:rPr lang="en-US" sz="1100" dirty="0">
                <a:solidFill>
                  <a:schemeClr val="tx1"/>
                </a:solidFill>
                <a:latin typeface="Arial" charset="0"/>
                <a:ea typeface="+mn-ea"/>
                <a:cs typeface="+mn-cs"/>
              </a:rPr>
              <a:t> 33, </a:t>
            </a:r>
            <a:r>
              <a:rPr lang="en-US" sz="1100" dirty="0" smtClean="0">
                <a:solidFill>
                  <a:schemeClr val="tx1"/>
                </a:solidFill>
                <a:latin typeface="Arial" charset="0"/>
                <a:ea typeface="+mn-ea"/>
                <a:cs typeface="+mn-cs"/>
              </a:rPr>
              <a:t>2015 (</a:t>
            </a:r>
            <a:r>
              <a:rPr lang="en-US" sz="1100" dirty="0" err="1" smtClean="0">
                <a:solidFill>
                  <a:schemeClr val="tx1"/>
                </a:solidFill>
                <a:latin typeface="Arial" charset="0"/>
                <a:ea typeface="+mn-ea"/>
                <a:cs typeface="+mn-cs"/>
              </a:rPr>
              <a:t>suppl</a:t>
            </a:r>
            <a:r>
              <a:rPr lang="en-US" sz="1100" dirty="0" smtClean="0">
                <a:solidFill>
                  <a:schemeClr val="tx1"/>
                </a:solidFill>
                <a:latin typeface="Arial" charset="0"/>
                <a:ea typeface="+mn-ea"/>
                <a:cs typeface="+mn-cs"/>
              </a:rPr>
              <a:t>; </a:t>
            </a:r>
            <a:r>
              <a:rPr lang="en-US" sz="1100" dirty="0" err="1" smtClean="0">
                <a:solidFill>
                  <a:schemeClr val="tx1"/>
                </a:solidFill>
                <a:latin typeface="Arial" charset="0"/>
                <a:ea typeface="+mn-ea"/>
                <a:cs typeface="+mn-cs"/>
              </a:rPr>
              <a:t>abstr</a:t>
            </a:r>
            <a:r>
              <a:rPr lang="en-US" sz="1100" dirty="0" smtClean="0">
                <a:solidFill>
                  <a:schemeClr val="tx1"/>
                </a:solidFill>
                <a:latin typeface="Arial" charset="0"/>
                <a:ea typeface="+mn-ea"/>
                <a:cs typeface="+mn-cs"/>
              </a:rPr>
              <a:t> 3002)</a:t>
            </a:r>
          </a:p>
          <a:p>
            <a:pPr algn="r">
              <a:defRPr/>
            </a:pPr>
            <a:r>
              <a:rPr lang="en-US" sz="1100" dirty="0" err="1" smtClean="0">
                <a:solidFill>
                  <a:schemeClr val="tx1"/>
                </a:solidFill>
                <a:latin typeface="Arial" charset="0"/>
              </a:rPr>
              <a:t>Harlin</a:t>
            </a:r>
            <a:r>
              <a:rPr lang="en-US" sz="1100" dirty="0" smtClean="0">
                <a:solidFill>
                  <a:schemeClr val="tx1"/>
                </a:solidFill>
                <a:latin typeface="Arial" charset="0"/>
              </a:rPr>
              <a:t> </a:t>
            </a:r>
            <a:r>
              <a:rPr lang="en-US" sz="1100" i="1" dirty="0" smtClean="0">
                <a:solidFill>
                  <a:schemeClr val="tx1"/>
                </a:solidFill>
                <a:latin typeface="Arial" charset="0"/>
              </a:rPr>
              <a:t>et al</a:t>
            </a:r>
            <a:r>
              <a:rPr lang="en-US" sz="1100" dirty="0" smtClean="0">
                <a:solidFill>
                  <a:schemeClr val="tx1"/>
                </a:solidFill>
                <a:latin typeface="Arial" charset="0"/>
              </a:rPr>
              <a:t>. </a:t>
            </a:r>
            <a:r>
              <a:rPr lang="en-US" sz="1100" dirty="0" err="1" smtClean="0">
                <a:solidFill>
                  <a:schemeClr val="tx1"/>
                </a:solidFill>
                <a:latin typeface="Arial" charset="0"/>
              </a:rPr>
              <a:t>Clin</a:t>
            </a:r>
            <a:r>
              <a:rPr lang="en-US" sz="1100" dirty="0" smtClean="0">
                <a:solidFill>
                  <a:schemeClr val="tx1"/>
                </a:solidFill>
                <a:latin typeface="Arial" charset="0"/>
              </a:rPr>
              <a:t> Can Res 2009</a:t>
            </a:r>
          </a:p>
          <a:p>
            <a:pPr algn="r">
              <a:defRPr/>
            </a:pPr>
            <a:r>
              <a:rPr lang="en-US" sz="1100" dirty="0" err="1" smtClean="0">
                <a:solidFill>
                  <a:schemeClr val="tx1"/>
                </a:solidFill>
                <a:latin typeface="Arial" charset="0"/>
              </a:rPr>
              <a:t>Ribas</a:t>
            </a:r>
            <a:r>
              <a:rPr lang="en-US" sz="1100" dirty="0" smtClean="0">
                <a:solidFill>
                  <a:schemeClr val="tx1"/>
                </a:solidFill>
                <a:latin typeface="Arial" charset="0"/>
              </a:rPr>
              <a:t> </a:t>
            </a:r>
            <a:r>
              <a:rPr lang="en-US" sz="1100" i="1" dirty="0">
                <a:solidFill>
                  <a:schemeClr val="tx1"/>
                </a:solidFill>
                <a:latin typeface="Arial" charset="0"/>
              </a:rPr>
              <a:t>et al</a:t>
            </a:r>
            <a:r>
              <a:rPr lang="en-US" sz="1100" dirty="0">
                <a:solidFill>
                  <a:schemeClr val="tx1"/>
                </a:solidFill>
                <a:latin typeface="Arial" charset="0"/>
              </a:rPr>
              <a:t>. J </a:t>
            </a:r>
            <a:r>
              <a:rPr lang="en-US" sz="1100" dirty="0" err="1">
                <a:solidFill>
                  <a:schemeClr val="tx1"/>
                </a:solidFill>
                <a:latin typeface="Arial" charset="0"/>
              </a:rPr>
              <a:t>Clin</a:t>
            </a:r>
            <a:r>
              <a:rPr lang="en-US" sz="1100" dirty="0">
                <a:solidFill>
                  <a:schemeClr val="tx1"/>
                </a:solidFill>
                <a:latin typeface="Arial" charset="0"/>
              </a:rPr>
              <a:t> </a:t>
            </a:r>
            <a:r>
              <a:rPr lang="en-US" sz="1100" dirty="0" err="1">
                <a:solidFill>
                  <a:schemeClr val="tx1"/>
                </a:solidFill>
                <a:latin typeface="Arial" charset="0"/>
              </a:rPr>
              <a:t>Oncol</a:t>
            </a:r>
            <a:r>
              <a:rPr lang="en-US" sz="1100" dirty="0">
                <a:solidFill>
                  <a:schemeClr val="tx1"/>
                </a:solidFill>
                <a:latin typeface="Arial" charset="0"/>
              </a:rPr>
              <a:t> 33, 2015 (</a:t>
            </a:r>
            <a:r>
              <a:rPr lang="en-US" sz="1100" dirty="0" err="1">
                <a:solidFill>
                  <a:schemeClr val="tx1"/>
                </a:solidFill>
                <a:latin typeface="Arial" charset="0"/>
              </a:rPr>
              <a:t>suppl</a:t>
            </a:r>
            <a:r>
              <a:rPr lang="en-US" sz="1100" dirty="0">
                <a:solidFill>
                  <a:schemeClr val="tx1"/>
                </a:solidFill>
                <a:latin typeface="Arial" charset="0"/>
              </a:rPr>
              <a:t>; </a:t>
            </a:r>
            <a:r>
              <a:rPr lang="en-US" sz="1100" dirty="0" err="1">
                <a:solidFill>
                  <a:schemeClr val="tx1"/>
                </a:solidFill>
                <a:latin typeface="Arial" charset="0"/>
              </a:rPr>
              <a:t>abstr</a:t>
            </a:r>
            <a:r>
              <a:rPr lang="en-US" sz="1100" dirty="0">
                <a:solidFill>
                  <a:schemeClr val="tx1"/>
                </a:solidFill>
                <a:latin typeface="Arial" charset="0"/>
              </a:rPr>
              <a:t> 3001)</a:t>
            </a:r>
          </a:p>
        </p:txBody>
      </p:sp>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4342" y="3748586"/>
            <a:ext cx="3028258" cy="2172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591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p:cNvSpPr/>
          <p:nvPr/>
        </p:nvSpPr>
        <p:spPr>
          <a:xfrm>
            <a:off x="1547813" y="5703890"/>
            <a:ext cx="9034462" cy="422275"/>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1514455" y="50805"/>
            <a:ext cx="9144000" cy="919163"/>
          </a:xfrm>
          <a:prstGeom prst="rect">
            <a:avLst/>
          </a:prstGeom>
        </p:spPr>
        <p:txBody>
          <a:bodyPr>
            <a:noAutofit/>
          </a:bodyPr>
          <a:lstStyle>
            <a:lvl1pPr algn="ctr" defTabSz="457200" rtl="0" fontAlgn="base">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a:lstStyle>
          <a:p>
            <a:r>
              <a:rPr lang="en-US" altLang="en-US" sz="2800" b="1" dirty="0"/>
              <a:t>Association of IFN</a:t>
            </a:r>
            <a:r>
              <a:rPr lang="en-US" sz="2800" dirty="0">
                <a:latin typeface="Arial" panose="020B0604020202020204" pitchFamily="34" charset="0"/>
                <a:ea typeface="Times New Roman" panose="02020603050405020304" pitchFamily="18" charset="0"/>
              </a:rPr>
              <a:t>-</a:t>
            </a:r>
            <a:r>
              <a:rPr lang="en-US" sz="2800" dirty="0">
                <a:latin typeface="Symbol" panose="05050102010706020507" pitchFamily="18" charset="2"/>
                <a:ea typeface="Times New Roman" panose="02020603050405020304" pitchFamily="18" charset="0"/>
                <a:cs typeface="Arial" panose="020B0604020202020204" pitchFamily="34" charset="0"/>
              </a:rPr>
              <a:t>g</a:t>
            </a:r>
            <a:r>
              <a:rPr lang="en-US" altLang="en-US" sz="2800" b="1" dirty="0"/>
              <a:t> Signature and Progression-Free Survival in Patients with Head and Neck Cancer</a:t>
            </a:r>
          </a:p>
        </p:txBody>
      </p:sp>
      <p:sp>
        <p:nvSpPr>
          <p:cNvPr id="7" name="Content Placeholder 2"/>
          <p:cNvSpPr txBox="1">
            <a:spLocks/>
          </p:cNvSpPr>
          <p:nvPr/>
        </p:nvSpPr>
        <p:spPr>
          <a:xfrm>
            <a:off x="6989869" y="1066014"/>
            <a:ext cx="4268808" cy="5081587"/>
          </a:xfrm>
          <a:prstGeom prst="rect">
            <a:avLst/>
          </a:prstGeom>
        </p:spPr>
        <p:txBody>
          <a:bodyPr>
            <a:normAutofit lnSpcReduction="10000"/>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ヒラギノ角ゴ Pro W3" charset="0"/>
                <a:cs typeface="ヒラギノ角ゴ Pro W3"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ヒラギノ角ゴ Pro W3"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ヒラギノ角ゴ Pro W3"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ヒラギノ角ゴ Pro W3"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itchFamily="34" charset="0"/>
              <a:buAutoNum type="arabicPeriod"/>
            </a:pPr>
            <a:r>
              <a:rPr lang="en-US" altLang="en-US" sz="2800" b="1" i="1" u="sng" dirty="0">
                <a:solidFill>
                  <a:srgbClr val="FF0000"/>
                </a:solidFill>
              </a:rPr>
              <a:t>IR-group</a:t>
            </a:r>
            <a:r>
              <a:rPr lang="en-US" altLang="en-US" sz="2800" b="1" u="sng" dirty="0">
                <a:solidFill>
                  <a:srgbClr val="FF0000"/>
                </a:solidFill>
              </a:rPr>
              <a:t>: Inflamed – Responders</a:t>
            </a:r>
          </a:p>
          <a:p>
            <a:pPr lvl="1"/>
            <a:r>
              <a:rPr lang="en-US" altLang="en-US" sz="1300" dirty="0"/>
              <a:t>Gamma-IFN Inflamed</a:t>
            </a:r>
          </a:p>
          <a:p>
            <a:pPr lvl="1"/>
            <a:r>
              <a:rPr lang="en-US" altLang="en-US" sz="1300" dirty="0"/>
              <a:t>Benefitting from anti-PD1 therapy</a:t>
            </a:r>
          </a:p>
          <a:p>
            <a:pPr>
              <a:buFont typeface="Arial" pitchFamily="34" charset="0"/>
              <a:buAutoNum type="arabicPeriod"/>
            </a:pPr>
            <a:r>
              <a:rPr lang="en-US" altLang="en-US" sz="2800" b="1" i="1" u="sng" dirty="0">
                <a:solidFill>
                  <a:srgbClr val="008000"/>
                </a:solidFill>
              </a:rPr>
              <a:t>INR-group</a:t>
            </a:r>
            <a:r>
              <a:rPr lang="en-US" altLang="en-US" sz="2800" b="1" u="sng" dirty="0">
                <a:solidFill>
                  <a:srgbClr val="008000"/>
                </a:solidFill>
              </a:rPr>
              <a:t>: Inflamed – Non-Responders</a:t>
            </a:r>
          </a:p>
          <a:p>
            <a:pPr lvl="1"/>
            <a:r>
              <a:rPr lang="en-US" altLang="en-US" sz="1300" dirty="0"/>
              <a:t>Gamma-IFN Inflamed</a:t>
            </a:r>
          </a:p>
          <a:p>
            <a:pPr lvl="1"/>
            <a:r>
              <a:rPr lang="en-US" altLang="en-US" sz="1300" dirty="0"/>
              <a:t>Not Benefitting from anti-PD1 therapy</a:t>
            </a:r>
          </a:p>
          <a:p>
            <a:pPr lvl="1"/>
            <a:r>
              <a:rPr lang="en-US" altLang="en-US" sz="1300" dirty="0"/>
              <a:t>Given biologic signal - Can these patients be converted into responders e.g. via combinations, vaccine etc.</a:t>
            </a:r>
          </a:p>
          <a:p>
            <a:pPr>
              <a:buFont typeface="Arial" pitchFamily="34" charset="0"/>
              <a:buAutoNum type="arabicPeriod"/>
            </a:pPr>
            <a:r>
              <a:rPr lang="en-US" altLang="en-US" sz="2800" b="1" i="1" u="sng" dirty="0">
                <a:solidFill>
                  <a:srgbClr val="1F0EF6"/>
                </a:solidFill>
              </a:rPr>
              <a:t>NI-group</a:t>
            </a:r>
            <a:r>
              <a:rPr lang="en-US" altLang="en-US" sz="2800" b="1" u="sng" dirty="0">
                <a:solidFill>
                  <a:srgbClr val="1F0EF6"/>
                </a:solidFill>
              </a:rPr>
              <a:t>: Non-Inflamed</a:t>
            </a:r>
            <a:endParaRPr lang="en-US" altLang="en-US" sz="2800" dirty="0"/>
          </a:p>
          <a:p>
            <a:pPr lvl="1"/>
            <a:r>
              <a:rPr lang="en-US" altLang="en-US" sz="1300" dirty="0"/>
              <a:t>Very high negative predictive value</a:t>
            </a:r>
          </a:p>
          <a:p>
            <a:pPr lvl="1"/>
            <a:r>
              <a:rPr lang="en-US" altLang="en-US" sz="1300" dirty="0"/>
              <a:t>Not benefitting from anti-PD1 therapy</a:t>
            </a:r>
          </a:p>
          <a:p>
            <a:pPr lvl="1"/>
            <a:r>
              <a:rPr lang="en-US" altLang="en-US" sz="1300" b="1" dirty="0">
                <a:solidFill>
                  <a:srgbClr val="FF0000"/>
                </a:solidFill>
              </a:rPr>
              <a:t>Clinically potentially useful: Identify patients who should NOT receive PD-1 Ab monotherapy</a:t>
            </a:r>
          </a:p>
          <a:p>
            <a:pPr lvl="1"/>
            <a:r>
              <a:rPr lang="en-US" altLang="en-US" sz="1300" dirty="0"/>
              <a:t>Unclear whether non-inflamed phenotype can be converted into inflamed phenotype</a:t>
            </a:r>
          </a:p>
        </p:txBody>
      </p:sp>
      <p:sp>
        <p:nvSpPr>
          <p:cNvPr id="8" name="Freeform 5"/>
          <p:cNvSpPr>
            <a:spLocks/>
          </p:cNvSpPr>
          <p:nvPr/>
        </p:nvSpPr>
        <p:spPr bwMode="auto">
          <a:xfrm>
            <a:off x="2293922" y="3135312"/>
            <a:ext cx="1935163" cy="355600"/>
          </a:xfrm>
          <a:custGeom>
            <a:avLst/>
            <a:gdLst>
              <a:gd name="T0" fmla="*/ 0 w 1219"/>
              <a:gd name="T1" fmla="*/ 0 h 168"/>
              <a:gd name="T2" fmla="*/ 1219 w 1219"/>
              <a:gd name="T3" fmla="*/ 0 h 168"/>
              <a:gd name="T4" fmla="*/ 1219 w 1219"/>
              <a:gd name="T5" fmla="*/ 168 h 168"/>
              <a:gd name="T6" fmla="*/ 0 w 1219"/>
              <a:gd name="T7" fmla="*/ 168 h 168"/>
              <a:gd name="T8" fmla="*/ 0 w 1219"/>
              <a:gd name="T9" fmla="*/ 0 h 168"/>
              <a:gd name="T10" fmla="*/ 0 w 1219"/>
              <a:gd name="T11" fmla="*/ 0 h 168"/>
            </a:gdLst>
            <a:ahLst/>
            <a:cxnLst>
              <a:cxn ang="0">
                <a:pos x="T0" y="T1"/>
              </a:cxn>
              <a:cxn ang="0">
                <a:pos x="T2" y="T3"/>
              </a:cxn>
              <a:cxn ang="0">
                <a:pos x="T4" y="T5"/>
              </a:cxn>
              <a:cxn ang="0">
                <a:pos x="T6" y="T7"/>
              </a:cxn>
              <a:cxn ang="0">
                <a:pos x="T8" y="T9"/>
              </a:cxn>
              <a:cxn ang="0">
                <a:pos x="T10" y="T11"/>
              </a:cxn>
            </a:cxnLst>
            <a:rect l="0" t="0" r="r" b="b"/>
            <a:pathLst>
              <a:path w="1219" h="168">
                <a:moveTo>
                  <a:pt x="0" y="0"/>
                </a:moveTo>
                <a:lnTo>
                  <a:pt x="1219" y="0"/>
                </a:lnTo>
                <a:lnTo>
                  <a:pt x="1219" y="168"/>
                </a:lnTo>
                <a:lnTo>
                  <a:pt x="0" y="168"/>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9" name="Freeform 20"/>
          <p:cNvSpPr>
            <a:spLocks/>
          </p:cNvSpPr>
          <p:nvPr/>
        </p:nvSpPr>
        <p:spPr bwMode="auto">
          <a:xfrm>
            <a:off x="3762355" y="1284289"/>
            <a:ext cx="1790700" cy="2295525"/>
          </a:xfrm>
          <a:custGeom>
            <a:avLst/>
            <a:gdLst>
              <a:gd name="T0" fmla="*/ 0 w 1128"/>
              <a:gd name="T1" fmla="*/ 0 h 1084"/>
              <a:gd name="T2" fmla="*/ 1128 w 1128"/>
              <a:gd name="T3" fmla="*/ 0 h 1084"/>
              <a:gd name="T4" fmla="*/ 1128 w 1128"/>
              <a:gd name="T5" fmla="*/ 1084 h 1084"/>
              <a:gd name="T6" fmla="*/ 0 w 1128"/>
              <a:gd name="T7" fmla="*/ 1084 h 1084"/>
              <a:gd name="T8" fmla="*/ 0 w 1128"/>
              <a:gd name="T9" fmla="*/ 0 h 1084"/>
              <a:gd name="T10" fmla="*/ 0 w 1128"/>
              <a:gd name="T11" fmla="*/ 0 h 1084"/>
            </a:gdLst>
            <a:ahLst/>
            <a:cxnLst>
              <a:cxn ang="0">
                <a:pos x="T0" y="T1"/>
              </a:cxn>
              <a:cxn ang="0">
                <a:pos x="T2" y="T3"/>
              </a:cxn>
              <a:cxn ang="0">
                <a:pos x="T4" y="T5"/>
              </a:cxn>
              <a:cxn ang="0">
                <a:pos x="T6" y="T7"/>
              </a:cxn>
              <a:cxn ang="0">
                <a:pos x="T8" y="T9"/>
              </a:cxn>
              <a:cxn ang="0">
                <a:pos x="T10" y="T11"/>
              </a:cxn>
            </a:cxnLst>
            <a:rect l="0" t="0" r="r" b="b"/>
            <a:pathLst>
              <a:path w="1128" h="1084">
                <a:moveTo>
                  <a:pt x="0" y="0"/>
                </a:moveTo>
                <a:lnTo>
                  <a:pt x="1128" y="0"/>
                </a:lnTo>
                <a:lnTo>
                  <a:pt x="1128" y="1084"/>
                </a:lnTo>
                <a:lnTo>
                  <a:pt x="0" y="1084"/>
                </a:lnTo>
                <a:lnTo>
                  <a:pt x="0" y="0"/>
                </a:lnTo>
                <a:lnTo>
                  <a:pt x="0" y="0"/>
                </a:lnTo>
                <a:close/>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10" name="Freeform 21"/>
          <p:cNvSpPr>
            <a:spLocks/>
          </p:cNvSpPr>
          <p:nvPr/>
        </p:nvSpPr>
        <p:spPr bwMode="auto">
          <a:xfrm>
            <a:off x="2252642" y="3573463"/>
            <a:ext cx="1506538" cy="1550988"/>
          </a:xfrm>
          <a:custGeom>
            <a:avLst/>
            <a:gdLst>
              <a:gd name="T0" fmla="*/ 0 w 949"/>
              <a:gd name="T1" fmla="*/ 0 h 733"/>
              <a:gd name="T2" fmla="*/ 949 w 949"/>
              <a:gd name="T3" fmla="*/ 0 h 733"/>
              <a:gd name="T4" fmla="*/ 949 w 949"/>
              <a:gd name="T5" fmla="*/ 733 h 733"/>
              <a:gd name="T6" fmla="*/ 0 w 949"/>
              <a:gd name="T7" fmla="*/ 733 h 733"/>
              <a:gd name="T8" fmla="*/ 0 w 949"/>
              <a:gd name="T9" fmla="*/ 0 h 733"/>
              <a:gd name="T10" fmla="*/ 0 w 949"/>
              <a:gd name="T11" fmla="*/ 0 h 733"/>
            </a:gdLst>
            <a:ahLst/>
            <a:cxnLst>
              <a:cxn ang="0">
                <a:pos x="T0" y="T1"/>
              </a:cxn>
              <a:cxn ang="0">
                <a:pos x="T2" y="T3"/>
              </a:cxn>
              <a:cxn ang="0">
                <a:pos x="T4" y="T5"/>
              </a:cxn>
              <a:cxn ang="0">
                <a:pos x="T6" y="T7"/>
              </a:cxn>
              <a:cxn ang="0">
                <a:pos x="T8" y="T9"/>
              </a:cxn>
              <a:cxn ang="0">
                <a:pos x="T10" y="T11"/>
              </a:cxn>
            </a:cxnLst>
            <a:rect l="0" t="0" r="r" b="b"/>
            <a:pathLst>
              <a:path w="949" h="733">
                <a:moveTo>
                  <a:pt x="0" y="0"/>
                </a:moveTo>
                <a:lnTo>
                  <a:pt x="949" y="0"/>
                </a:lnTo>
                <a:lnTo>
                  <a:pt x="949" y="733"/>
                </a:lnTo>
                <a:lnTo>
                  <a:pt x="0" y="733"/>
                </a:lnTo>
                <a:lnTo>
                  <a:pt x="0" y="0"/>
                </a:lnTo>
                <a:lnTo>
                  <a:pt x="0" y="0"/>
                </a:lnTo>
                <a:close/>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12" name="Freeform 22"/>
          <p:cNvSpPr>
            <a:spLocks/>
          </p:cNvSpPr>
          <p:nvPr/>
        </p:nvSpPr>
        <p:spPr bwMode="auto">
          <a:xfrm>
            <a:off x="1514455" y="887415"/>
            <a:ext cx="328612" cy="4268788"/>
          </a:xfrm>
          <a:custGeom>
            <a:avLst/>
            <a:gdLst>
              <a:gd name="T0" fmla="*/ 0 w 207"/>
              <a:gd name="T1" fmla="*/ 2017 h 2017"/>
              <a:gd name="T2" fmla="*/ 0 w 207"/>
              <a:gd name="T3" fmla="*/ 0 h 2017"/>
              <a:gd name="T4" fmla="*/ 207 w 207"/>
              <a:gd name="T5" fmla="*/ 0 h 2017"/>
              <a:gd name="T6" fmla="*/ 207 w 207"/>
              <a:gd name="T7" fmla="*/ 2017 h 2017"/>
              <a:gd name="T8" fmla="*/ 0 w 207"/>
              <a:gd name="T9" fmla="*/ 2017 h 2017"/>
              <a:gd name="T10" fmla="*/ 0 w 207"/>
              <a:gd name="T11" fmla="*/ 2017 h 2017"/>
            </a:gdLst>
            <a:ahLst/>
            <a:cxnLst>
              <a:cxn ang="0">
                <a:pos x="T0" y="T1"/>
              </a:cxn>
              <a:cxn ang="0">
                <a:pos x="T2" y="T3"/>
              </a:cxn>
              <a:cxn ang="0">
                <a:pos x="T4" y="T5"/>
              </a:cxn>
              <a:cxn ang="0">
                <a:pos x="T6" y="T7"/>
              </a:cxn>
              <a:cxn ang="0">
                <a:pos x="T8" y="T9"/>
              </a:cxn>
              <a:cxn ang="0">
                <a:pos x="T10" y="T11"/>
              </a:cxn>
            </a:cxnLst>
            <a:rect l="0" t="0" r="r" b="b"/>
            <a:pathLst>
              <a:path w="207" h="2017">
                <a:moveTo>
                  <a:pt x="0" y="2017"/>
                </a:moveTo>
                <a:lnTo>
                  <a:pt x="0" y="0"/>
                </a:lnTo>
                <a:lnTo>
                  <a:pt x="207" y="0"/>
                </a:lnTo>
                <a:lnTo>
                  <a:pt x="207" y="2017"/>
                </a:lnTo>
                <a:lnTo>
                  <a:pt x="0" y="2017"/>
                </a:lnTo>
                <a:lnTo>
                  <a:pt x="0" y="20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16" name="Freeform 46"/>
          <p:cNvSpPr>
            <a:spLocks/>
          </p:cNvSpPr>
          <p:nvPr/>
        </p:nvSpPr>
        <p:spPr bwMode="auto">
          <a:xfrm>
            <a:off x="2930505" y="5257807"/>
            <a:ext cx="228600" cy="261937"/>
          </a:xfrm>
          <a:custGeom>
            <a:avLst/>
            <a:gdLst>
              <a:gd name="T0" fmla="*/ 0 w 144"/>
              <a:gd name="T1" fmla="*/ 0 h 124"/>
              <a:gd name="T2" fmla="*/ 144 w 144"/>
              <a:gd name="T3" fmla="*/ 0 h 124"/>
              <a:gd name="T4" fmla="*/ 144 w 144"/>
              <a:gd name="T5" fmla="*/ 124 h 124"/>
              <a:gd name="T6" fmla="*/ 0 w 144"/>
              <a:gd name="T7" fmla="*/ 124 h 124"/>
              <a:gd name="T8" fmla="*/ 0 w 144"/>
              <a:gd name="T9" fmla="*/ 0 h 124"/>
              <a:gd name="T10" fmla="*/ 0 w 144"/>
              <a:gd name="T11" fmla="*/ 0 h 124"/>
            </a:gdLst>
            <a:ahLst/>
            <a:cxnLst>
              <a:cxn ang="0">
                <a:pos x="T0" y="T1"/>
              </a:cxn>
              <a:cxn ang="0">
                <a:pos x="T2" y="T3"/>
              </a:cxn>
              <a:cxn ang="0">
                <a:pos x="T4" y="T5"/>
              </a:cxn>
              <a:cxn ang="0">
                <a:pos x="T6" y="T7"/>
              </a:cxn>
              <a:cxn ang="0">
                <a:pos x="T8" y="T9"/>
              </a:cxn>
              <a:cxn ang="0">
                <a:pos x="T10" y="T11"/>
              </a:cxn>
            </a:cxnLst>
            <a:rect l="0" t="0" r="r" b="b"/>
            <a:pathLst>
              <a:path w="144" h="124">
                <a:moveTo>
                  <a:pt x="0" y="0"/>
                </a:moveTo>
                <a:lnTo>
                  <a:pt x="144" y="0"/>
                </a:lnTo>
                <a:lnTo>
                  <a:pt x="144" y="124"/>
                </a:lnTo>
                <a:lnTo>
                  <a:pt x="0" y="124"/>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17" name="Rectangle 47"/>
          <p:cNvSpPr>
            <a:spLocks noChangeArrowheads="1"/>
          </p:cNvSpPr>
          <p:nvPr/>
        </p:nvSpPr>
        <p:spPr bwMode="auto">
          <a:xfrm>
            <a:off x="2930506" y="5275270"/>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300" dirty="0">
                <a:solidFill>
                  <a:srgbClr val="010101"/>
                </a:solidFill>
                <a:ea typeface="+mn-ea"/>
              </a:rPr>
              <a:t>1</a:t>
            </a:r>
            <a:endParaRPr lang="en-US" altLang="en-US" dirty="0">
              <a:solidFill>
                <a:srgbClr val="000000"/>
              </a:solidFill>
              <a:ea typeface="+mn-ea"/>
            </a:endParaRPr>
          </a:p>
        </p:txBody>
      </p:sp>
      <p:sp>
        <p:nvSpPr>
          <p:cNvPr id="18" name="Rectangle 48"/>
          <p:cNvSpPr>
            <a:spLocks noChangeArrowheads="1"/>
          </p:cNvSpPr>
          <p:nvPr/>
        </p:nvSpPr>
        <p:spPr bwMode="auto">
          <a:xfrm>
            <a:off x="3022581" y="5275270"/>
            <a:ext cx="464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300" dirty="0">
                <a:solidFill>
                  <a:srgbClr val="010101"/>
                </a:solidFill>
                <a:ea typeface="+mn-ea"/>
              </a:rPr>
              <a:t>.</a:t>
            </a:r>
            <a:endParaRPr lang="en-US" altLang="en-US" dirty="0">
              <a:solidFill>
                <a:srgbClr val="000000"/>
              </a:solidFill>
              <a:ea typeface="+mn-ea"/>
            </a:endParaRPr>
          </a:p>
        </p:txBody>
      </p:sp>
      <p:sp>
        <p:nvSpPr>
          <p:cNvPr id="19" name="Rectangle 49"/>
          <p:cNvSpPr>
            <a:spLocks noChangeArrowheads="1"/>
          </p:cNvSpPr>
          <p:nvPr/>
        </p:nvSpPr>
        <p:spPr bwMode="auto">
          <a:xfrm>
            <a:off x="3067031" y="5275270"/>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300" dirty="0">
                <a:solidFill>
                  <a:srgbClr val="010101"/>
                </a:solidFill>
                <a:ea typeface="+mn-ea"/>
              </a:rPr>
              <a:t>5</a:t>
            </a:r>
            <a:endParaRPr lang="en-US" altLang="en-US" dirty="0">
              <a:solidFill>
                <a:srgbClr val="000000"/>
              </a:solidFill>
              <a:ea typeface="+mn-ea"/>
            </a:endParaRPr>
          </a:p>
        </p:txBody>
      </p:sp>
      <p:sp>
        <p:nvSpPr>
          <p:cNvPr id="20" name="Freeform 67"/>
          <p:cNvSpPr>
            <a:spLocks/>
          </p:cNvSpPr>
          <p:nvPr/>
        </p:nvSpPr>
        <p:spPr bwMode="auto">
          <a:xfrm>
            <a:off x="3906818" y="5257807"/>
            <a:ext cx="227013" cy="261937"/>
          </a:xfrm>
          <a:custGeom>
            <a:avLst/>
            <a:gdLst>
              <a:gd name="T0" fmla="*/ 0 w 143"/>
              <a:gd name="T1" fmla="*/ 0 h 124"/>
              <a:gd name="T2" fmla="*/ 143 w 143"/>
              <a:gd name="T3" fmla="*/ 0 h 124"/>
              <a:gd name="T4" fmla="*/ 143 w 143"/>
              <a:gd name="T5" fmla="*/ 124 h 124"/>
              <a:gd name="T6" fmla="*/ 0 w 143"/>
              <a:gd name="T7" fmla="*/ 124 h 124"/>
              <a:gd name="T8" fmla="*/ 0 w 143"/>
              <a:gd name="T9" fmla="*/ 0 h 124"/>
              <a:gd name="T10" fmla="*/ 0 w 143"/>
              <a:gd name="T11" fmla="*/ 0 h 124"/>
            </a:gdLst>
            <a:ahLst/>
            <a:cxnLst>
              <a:cxn ang="0">
                <a:pos x="T0" y="T1"/>
              </a:cxn>
              <a:cxn ang="0">
                <a:pos x="T2" y="T3"/>
              </a:cxn>
              <a:cxn ang="0">
                <a:pos x="T4" y="T5"/>
              </a:cxn>
              <a:cxn ang="0">
                <a:pos x="T6" y="T7"/>
              </a:cxn>
              <a:cxn ang="0">
                <a:pos x="T8" y="T9"/>
              </a:cxn>
              <a:cxn ang="0">
                <a:pos x="T10" y="T11"/>
              </a:cxn>
            </a:cxnLst>
            <a:rect l="0" t="0" r="r" b="b"/>
            <a:pathLst>
              <a:path w="143" h="124">
                <a:moveTo>
                  <a:pt x="0" y="0"/>
                </a:moveTo>
                <a:lnTo>
                  <a:pt x="143" y="0"/>
                </a:lnTo>
                <a:lnTo>
                  <a:pt x="143" y="124"/>
                </a:lnTo>
                <a:lnTo>
                  <a:pt x="0" y="124"/>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21" name="Rectangle 68"/>
          <p:cNvSpPr>
            <a:spLocks noChangeArrowheads="1"/>
          </p:cNvSpPr>
          <p:nvPr/>
        </p:nvSpPr>
        <p:spPr bwMode="auto">
          <a:xfrm>
            <a:off x="3906818" y="5275270"/>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300" dirty="0">
                <a:solidFill>
                  <a:srgbClr val="010101"/>
                </a:solidFill>
                <a:ea typeface="+mn-ea"/>
              </a:rPr>
              <a:t>2</a:t>
            </a:r>
            <a:endParaRPr lang="en-US" altLang="en-US" dirty="0">
              <a:solidFill>
                <a:srgbClr val="000000"/>
              </a:solidFill>
              <a:ea typeface="+mn-ea"/>
            </a:endParaRPr>
          </a:p>
        </p:txBody>
      </p:sp>
      <p:sp>
        <p:nvSpPr>
          <p:cNvPr id="22" name="Rectangle 69"/>
          <p:cNvSpPr>
            <a:spLocks noChangeArrowheads="1"/>
          </p:cNvSpPr>
          <p:nvPr/>
        </p:nvSpPr>
        <p:spPr bwMode="auto">
          <a:xfrm>
            <a:off x="3997305" y="5275270"/>
            <a:ext cx="464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300" dirty="0">
                <a:solidFill>
                  <a:srgbClr val="010101"/>
                </a:solidFill>
                <a:ea typeface="+mn-ea"/>
              </a:rPr>
              <a:t>.</a:t>
            </a:r>
            <a:endParaRPr lang="en-US" altLang="en-US" dirty="0">
              <a:solidFill>
                <a:srgbClr val="000000"/>
              </a:solidFill>
              <a:ea typeface="+mn-ea"/>
            </a:endParaRPr>
          </a:p>
        </p:txBody>
      </p:sp>
      <p:sp>
        <p:nvSpPr>
          <p:cNvPr id="23" name="Rectangle 70"/>
          <p:cNvSpPr>
            <a:spLocks noChangeArrowheads="1"/>
          </p:cNvSpPr>
          <p:nvPr/>
        </p:nvSpPr>
        <p:spPr bwMode="auto">
          <a:xfrm>
            <a:off x="4043343" y="5275270"/>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300" dirty="0">
                <a:solidFill>
                  <a:srgbClr val="010101"/>
                </a:solidFill>
                <a:ea typeface="+mn-ea"/>
              </a:rPr>
              <a:t>0</a:t>
            </a:r>
            <a:endParaRPr lang="en-US" altLang="en-US" dirty="0">
              <a:solidFill>
                <a:srgbClr val="000000"/>
              </a:solidFill>
              <a:ea typeface="+mn-ea"/>
            </a:endParaRPr>
          </a:p>
        </p:txBody>
      </p:sp>
      <p:sp>
        <p:nvSpPr>
          <p:cNvPr id="24" name="Freeform 71"/>
          <p:cNvSpPr>
            <a:spLocks/>
          </p:cNvSpPr>
          <p:nvPr/>
        </p:nvSpPr>
        <p:spPr bwMode="auto">
          <a:xfrm>
            <a:off x="4865667" y="5257807"/>
            <a:ext cx="228600" cy="261937"/>
          </a:xfrm>
          <a:custGeom>
            <a:avLst/>
            <a:gdLst>
              <a:gd name="T0" fmla="*/ 0 w 144"/>
              <a:gd name="T1" fmla="*/ 0 h 124"/>
              <a:gd name="T2" fmla="*/ 144 w 144"/>
              <a:gd name="T3" fmla="*/ 0 h 124"/>
              <a:gd name="T4" fmla="*/ 144 w 144"/>
              <a:gd name="T5" fmla="*/ 124 h 124"/>
              <a:gd name="T6" fmla="*/ 0 w 144"/>
              <a:gd name="T7" fmla="*/ 124 h 124"/>
              <a:gd name="T8" fmla="*/ 0 w 144"/>
              <a:gd name="T9" fmla="*/ 0 h 124"/>
              <a:gd name="T10" fmla="*/ 0 w 144"/>
              <a:gd name="T11" fmla="*/ 0 h 124"/>
            </a:gdLst>
            <a:ahLst/>
            <a:cxnLst>
              <a:cxn ang="0">
                <a:pos x="T0" y="T1"/>
              </a:cxn>
              <a:cxn ang="0">
                <a:pos x="T2" y="T3"/>
              </a:cxn>
              <a:cxn ang="0">
                <a:pos x="T4" y="T5"/>
              </a:cxn>
              <a:cxn ang="0">
                <a:pos x="T6" y="T7"/>
              </a:cxn>
              <a:cxn ang="0">
                <a:pos x="T8" y="T9"/>
              </a:cxn>
              <a:cxn ang="0">
                <a:pos x="T10" y="T11"/>
              </a:cxn>
            </a:cxnLst>
            <a:rect l="0" t="0" r="r" b="b"/>
            <a:pathLst>
              <a:path w="144" h="124">
                <a:moveTo>
                  <a:pt x="0" y="0"/>
                </a:moveTo>
                <a:lnTo>
                  <a:pt x="144" y="0"/>
                </a:lnTo>
                <a:lnTo>
                  <a:pt x="144" y="124"/>
                </a:lnTo>
                <a:lnTo>
                  <a:pt x="0" y="124"/>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25" name="Rectangle 72"/>
          <p:cNvSpPr>
            <a:spLocks noChangeArrowheads="1"/>
          </p:cNvSpPr>
          <p:nvPr/>
        </p:nvSpPr>
        <p:spPr bwMode="auto">
          <a:xfrm>
            <a:off x="4865668" y="5275270"/>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300" dirty="0">
                <a:solidFill>
                  <a:srgbClr val="010101"/>
                </a:solidFill>
                <a:ea typeface="+mn-ea"/>
              </a:rPr>
              <a:t>2</a:t>
            </a:r>
            <a:endParaRPr lang="en-US" altLang="en-US" dirty="0">
              <a:solidFill>
                <a:srgbClr val="000000"/>
              </a:solidFill>
              <a:ea typeface="+mn-ea"/>
            </a:endParaRPr>
          </a:p>
        </p:txBody>
      </p:sp>
      <p:sp>
        <p:nvSpPr>
          <p:cNvPr id="26" name="Rectangle 73"/>
          <p:cNvSpPr>
            <a:spLocks noChangeArrowheads="1"/>
          </p:cNvSpPr>
          <p:nvPr/>
        </p:nvSpPr>
        <p:spPr bwMode="auto">
          <a:xfrm>
            <a:off x="4956156" y="5275270"/>
            <a:ext cx="4648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300" dirty="0">
                <a:solidFill>
                  <a:srgbClr val="010101"/>
                </a:solidFill>
                <a:ea typeface="+mn-ea"/>
              </a:rPr>
              <a:t>.</a:t>
            </a:r>
            <a:endParaRPr lang="en-US" altLang="en-US" dirty="0">
              <a:solidFill>
                <a:srgbClr val="000000"/>
              </a:solidFill>
              <a:ea typeface="+mn-ea"/>
            </a:endParaRPr>
          </a:p>
        </p:txBody>
      </p:sp>
      <p:sp>
        <p:nvSpPr>
          <p:cNvPr id="27" name="Rectangle 74"/>
          <p:cNvSpPr>
            <a:spLocks noChangeArrowheads="1"/>
          </p:cNvSpPr>
          <p:nvPr/>
        </p:nvSpPr>
        <p:spPr bwMode="auto">
          <a:xfrm>
            <a:off x="5002193" y="5275270"/>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300" dirty="0">
                <a:solidFill>
                  <a:srgbClr val="010101"/>
                </a:solidFill>
                <a:ea typeface="+mn-ea"/>
              </a:rPr>
              <a:t>5</a:t>
            </a:r>
            <a:endParaRPr lang="en-US" altLang="en-US" dirty="0">
              <a:solidFill>
                <a:srgbClr val="000000"/>
              </a:solidFill>
              <a:ea typeface="+mn-ea"/>
            </a:endParaRPr>
          </a:p>
        </p:txBody>
      </p:sp>
      <p:sp>
        <p:nvSpPr>
          <p:cNvPr id="28" name="Freeform 75"/>
          <p:cNvSpPr>
            <a:spLocks/>
          </p:cNvSpPr>
          <p:nvPr/>
        </p:nvSpPr>
        <p:spPr bwMode="auto">
          <a:xfrm>
            <a:off x="2063741" y="4768851"/>
            <a:ext cx="90487" cy="265112"/>
          </a:xfrm>
          <a:custGeom>
            <a:avLst/>
            <a:gdLst>
              <a:gd name="T0" fmla="*/ 0 w 57"/>
              <a:gd name="T1" fmla="*/ 0 h 125"/>
              <a:gd name="T2" fmla="*/ 57 w 57"/>
              <a:gd name="T3" fmla="*/ 0 h 125"/>
              <a:gd name="T4" fmla="*/ 57 w 57"/>
              <a:gd name="T5" fmla="*/ 125 h 125"/>
              <a:gd name="T6" fmla="*/ 0 w 57"/>
              <a:gd name="T7" fmla="*/ 125 h 125"/>
              <a:gd name="T8" fmla="*/ 0 w 57"/>
              <a:gd name="T9" fmla="*/ 0 h 125"/>
              <a:gd name="T10" fmla="*/ 0 w 57"/>
              <a:gd name="T11" fmla="*/ 0 h 125"/>
            </a:gdLst>
            <a:ahLst/>
            <a:cxnLst>
              <a:cxn ang="0">
                <a:pos x="T0" y="T1"/>
              </a:cxn>
              <a:cxn ang="0">
                <a:pos x="T2" y="T3"/>
              </a:cxn>
              <a:cxn ang="0">
                <a:pos x="T4" y="T5"/>
              </a:cxn>
              <a:cxn ang="0">
                <a:pos x="T6" y="T7"/>
              </a:cxn>
              <a:cxn ang="0">
                <a:pos x="T8" y="T9"/>
              </a:cxn>
              <a:cxn ang="0">
                <a:pos x="T10" y="T11"/>
              </a:cxn>
            </a:cxnLst>
            <a:rect l="0" t="0" r="r" b="b"/>
            <a:pathLst>
              <a:path w="57" h="125">
                <a:moveTo>
                  <a:pt x="0" y="0"/>
                </a:moveTo>
                <a:lnTo>
                  <a:pt x="57" y="0"/>
                </a:lnTo>
                <a:lnTo>
                  <a:pt x="57" y="125"/>
                </a:lnTo>
                <a:lnTo>
                  <a:pt x="0" y="12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29" name="Rectangle 76"/>
          <p:cNvSpPr>
            <a:spLocks noChangeArrowheads="1"/>
          </p:cNvSpPr>
          <p:nvPr/>
        </p:nvSpPr>
        <p:spPr bwMode="auto">
          <a:xfrm>
            <a:off x="2065318" y="4786319"/>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300" dirty="0">
                <a:solidFill>
                  <a:srgbClr val="010101"/>
                </a:solidFill>
                <a:ea typeface="+mn-ea"/>
              </a:rPr>
              <a:t>0</a:t>
            </a:r>
            <a:endParaRPr lang="en-US" altLang="en-US" dirty="0">
              <a:solidFill>
                <a:srgbClr val="000000"/>
              </a:solidFill>
              <a:ea typeface="+mn-ea"/>
            </a:endParaRPr>
          </a:p>
        </p:txBody>
      </p:sp>
      <p:sp>
        <p:nvSpPr>
          <p:cNvPr id="30" name="Freeform 77"/>
          <p:cNvSpPr>
            <a:spLocks/>
          </p:cNvSpPr>
          <p:nvPr/>
        </p:nvSpPr>
        <p:spPr bwMode="auto">
          <a:xfrm>
            <a:off x="1908155" y="4052889"/>
            <a:ext cx="271462" cy="263525"/>
          </a:xfrm>
          <a:custGeom>
            <a:avLst/>
            <a:gdLst>
              <a:gd name="T0" fmla="*/ 0 w 171"/>
              <a:gd name="T1" fmla="*/ 0 h 124"/>
              <a:gd name="T2" fmla="*/ 171 w 171"/>
              <a:gd name="T3" fmla="*/ 0 h 124"/>
              <a:gd name="T4" fmla="*/ 171 w 171"/>
              <a:gd name="T5" fmla="*/ 124 h 124"/>
              <a:gd name="T6" fmla="*/ 0 w 171"/>
              <a:gd name="T7" fmla="*/ 124 h 124"/>
              <a:gd name="T8" fmla="*/ 0 w 171"/>
              <a:gd name="T9" fmla="*/ 0 h 124"/>
              <a:gd name="T10" fmla="*/ 0 w 171"/>
              <a:gd name="T11" fmla="*/ 0 h 124"/>
            </a:gdLst>
            <a:ahLst/>
            <a:cxnLst>
              <a:cxn ang="0">
                <a:pos x="T0" y="T1"/>
              </a:cxn>
              <a:cxn ang="0">
                <a:pos x="T2" y="T3"/>
              </a:cxn>
              <a:cxn ang="0">
                <a:pos x="T4" y="T5"/>
              </a:cxn>
              <a:cxn ang="0">
                <a:pos x="T6" y="T7"/>
              </a:cxn>
              <a:cxn ang="0">
                <a:pos x="T8" y="T9"/>
              </a:cxn>
              <a:cxn ang="0">
                <a:pos x="T10" y="T11"/>
              </a:cxn>
            </a:cxnLst>
            <a:rect l="0" t="0" r="r" b="b"/>
            <a:pathLst>
              <a:path w="171" h="124">
                <a:moveTo>
                  <a:pt x="0" y="0"/>
                </a:moveTo>
                <a:lnTo>
                  <a:pt x="171" y="0"/>
                </a:lnTo>
                <a:lnTo>
                  <a:pt x="171" y="124"/>
                </a:lnTo>
                <a:lnTo>
                  <a:pt x="0" y="124"/>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31" name="Rectangle 78"/>
          <p:cNvSpPr>
            <a:spLocks noChangeArrowheads="1"/>
          </p:cNvSpPr>
          <p:nvPr/>
        </p:nvSpPr>
        <p:spPr bwMode="auto">
          <a:xfrm>
            <a:off x="1909742" y="4070358"/>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300" dirty="0">
                <a:solidFill>
                  <a:srgbClr val="010101"/>
                </a:solidFill>
                <a:ea typeface="+mn-ea"/>
              </a:rPr>
              <a:t>10</a:t>
            </a:r>
            <a:endParaRPr lang="en-US" altLang="en-US" dirty="0">
              <a:solidFill>
                <a:srgbClr val="000000"/>
              </a:solidFill>
              <a:ea typeface="+mn-ea"/>
            </a:endParaRPr>
          </a:p>
        </p:txBody>
      </p:sp>
      <p:sp>
        <p:nvSpPr>
          <p:cNvPr id="32" name="Rectangle 79"/>
          <p:cNvSpPr>
            <a:spLocks noChangeArrowheads="1"/>
          </p:cNvSpPr>
          <p:nvPr/>
        </p:nvSpPr>
        <p:spPr bwMode="auto">
          <a:xfrm>
            <a:off x="2090718" y="4070358"/>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300" dirty="0">
                <a:solidFill>
                  <a:srgbClr val="010101"/>
                </a:solidFill>
                <a:ea typeface="+mn-ea"/>
              </a:rPr>
              <a:t>0</a:t>
            </a:r>
            <a:endParaRPr lang="en-US" altLang="en-US" dirty="0">
              <a:solidFill>
                <a:srgbClr val="000000"/>
              </a:solidFill>
              <a:ea typeface="+mn-ea"/>
            </a:endParaRPr>
          </a:p>
        </p:txBody>
      </p:sp>
      <p:sp>
        <p:nvSpPr>
          <p:cNvPr id="33" name="Freeform 80"/>
          <p:cNvSpPr>
            <a:spLocks/>
          </p:cNvSpPr>
          <p:nvPr/>
        </p:nvSpPr>
        <p:spPr bwMode="auto">
          <a:xfrm>
            <a:off x="1908155" y="3284541"/>
            <a:ext cx="271462" cy="263525"/>
          </a:xfrm>
          <a:custGeom>
            <a:avLst/>
            <a:gdLst>
              <a:gd name="T0" fmla="*/ 0 w 171"/>
              <a:gd name="T1" fmla="*/ 0 h 123"/>
              <a:gd name="T2" fmla="*/ 171 w 171"/>
              <a:gd name="T3" fmla="*/ 0 h 123"/>
              <a:gd name="T4" fmla="*/ 171 w 171"/>
              <a:gd name="T5" fmla="*/ 123 h 123"/>
              <a:gd name="T6" fmla="*/ 0 w 171"/>
              <a:gd name="T7" fmla="*/ 123 h 123"/>
              <a:gd name="T8" fmla="*/ 0 w 171"/>
              <a:gd name="T9" fmla="*/ 0 h 123"/>
              <a:gd name="T10" fmla="*/ 0 w 171"/>
              <a:gd name="T11" fmla="*/ 0 h 123"/>
            </a:gdLst>
            <a:ahLst/>
            <a:cxnLst>
              <a:cxn ang="0">
                <a:pos x="T0" y="T1"/>
              </a:cxn>
              <a:cxn ang="0">
                <a:pos x="T2" y="T3"/>
              </a:cxn>
              <a:cxn ang="0">
                <a:pos x="T4" y="T5"/>
              </a:cxn>
              <a:cxn ang="0">
                <a:pos x="T6" y="T7"/>
              </a:cxn>
              <a:cxn ang="0">
                <a:pos x="T8" y="T9"/>
              </a:cxn>
              <a:cxn ang="0">
                <a:pos x="T10" y="T11"/>
              </a:cxn>
            </a:cxnLst>
            <a:rect l="0" t="0" r="r" b="b"/>
            <a:pathLst>
              <a:path w="171" h="123">
                <a:moveTo>
                  <a:pt x="0" y="0"/>
                </a:moveTo>
                <a:lnTo>
                  <a:pt x="171" y="0"/>
                </a:lnTo>
                <a:lnTo>
                  <a:pt x="171" y="123"/>
                </a:lnTo>
                <a:lnTo>
                  <a:pt x="0" y="123"/>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34" name="Rectangle 81"/>
          <p:cNvSpPr>
            <a:spLocks noChangeArrowheads="1"/>
          </p:cNvSpPr>
          <p:nvPr/>
        </p:nvSpPr>
        <p:spPr bwMode="auto">
          <a:xfrm>
            <a:off x="1909742" y="3302007"/>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300" dirty="0">
                <a:solidFill>
                  <a:srgbClr val="010101"/>
                </a:solidFill>
                <a:ea typeface="+mn-ea"/>
              </a:rPr>
              <a:t>20</a:t>
            </a:r>
            <a:endParaRPr lang="en-US" altLang="en-US" dirty="0">
              <a:solidFill>
                <a:srgbClr val="000000"/>
              </a:solidFill>
              <a:ea typeface="+mn-ea"/>
            </a:endParaRPr>
          </a:p>
        </p:txBody>
      </p:sp>
      <p:sp>
        <p:nvSpPr>
          <p:cNvPr id="35" name="Rectangle 82"/>
          <p:cNvSpPr>
            <a:spLocks noChangeArrowheads="1"/>
          </p:cNvSpPr>
          <p:nvPr/>
        </p:nvSpPr>
        <p:spPr bwMode="auto">
          <a:xfrm>
            <a:off x="2090718" y="3302007"/>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300" dirty="0">
                <a:solidFill>
                  <a:srgbClr val="010101"/>
                </a:solidFill>
                <a:ea typeface="+mn-ea"/>
              </a:rPr>
              <a:t>0</a:t>
            </a:r>
            <a:endParaRPr lang="en-US" altLang="en-US" dirty="0">
              <a:solidFill>
                <a:srgbClr val="000000"/>
              </a:solidFill>
              <a:ea typeface="+mn-ea"/>
            </a:endParaRPr>
          </a:p>
        </p:txBody>
      </p:sp>
      <p:sp>
        <p:nvSpPr>
          <p:cNvPr id="36" name="Freeform 83"/>
          <p:cNvSpPr>
            <a:spLocks/>
          </p:cNvSpPr>
          <p:nvPr/>
        </p:nvSpPr>
        <p:spPr bwMode="auto">
          <a:xfrm>
            <a:off x="1908155" y="2538419"/>
            <a:ext cx="271462" cy="260351"/>
          </a:xfrm>
          <a:custGeom>
            <a:avLst/>
            <a:gdLst>
              <a:gd name="T0" fmla="*/ 0 w 171"/>
              <a:gd name="T1" fmla="*/ 0 h 123"/>
              <a:gd name="T2" fmla="*/ 171 w 171"/>
              <a:gd name="T3" fmla="*/ 0 h 123"/>
              <a:gd name="T4" fmla="*/ 171 w 171"/>
              <a:gd name="T5" fmla="*/ 123 h 123"/>
              <a:gd name="T6" fmla="*/ 0 w 171"/>
              <a:gd name="T7" fmla="*/ 123 h 123"/>
              <a:gd name="T8" fmla="*/ 0 w 171"/>
              <a:gd name="T9" fmla="*/ 0 h 123"/>
              <a:gd name="T10" fmla="*/ 0 w 171"/>
              <a:gd name="T11" fmla="*/ 0 h 123"/>
            </a:gdLst>
            <a:ahLst/>
            <a:cxnLst>
              <a:cxn ang="0">
                <a:pos x="T0" y="T1"/>
              </a:cxn>
              <a:cxn ang="0">
                <a:pos x="T2" y="T3"/>
              </a:cxn>
              <a:cxn ang="0">
                <a:pos x="T4" y="T5"/>
              </a:cxn>
              <a:cxn ang="0">
                <a:pos x="T6" y="T7"/>
              </a:cxn>
              <a:cxn ang="0">
                <a:pos x="T8" y="T9"/>
              </a:cxn>
              <a:cxn ang="0">
                <a:pos x="T10" y="T11"/>
              </a:cxn>
            </a:cxnLst>
            <a:rect l="0" t="0" r="r" b="b"/>
            <a:pathLst>
              <a:path w="171" h="123">
                <a:moveTo>
                  <a:pt x="0" y="0"/>
                </a:moveTo>
                <a:lnTo>
                  <a:pt x="171" y="0"/>
                </a:lnTo>
                <a:lnTo>
                  <a:pt x="171" y="123"/>
                </a:lnTo>
                <a:lnTo>
                  <a:pt x="0" y="123"/>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37" name="Rectangle 84"/>
          <p:cNvSpPr>
            <a:spLocks noChangeArrowheads="1"/>
          </p:cNvSpPr>
          <p:nvPr/>
        </p:nvSpPr>
        <p:spPr bwMode="auto">
          <a:xfrm>
            <a:off x="1909742" y="2552707"/>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300" dirty="0">
                <a:solidFill>
                  <a:srgbClr val="010101"/>
                </a:solidFill>
                <a:ea typeface="+mn-ea"/>
              </a:rPr>
              <a:t>30</a:t>
            </a:r>
            <a:endParaRPr lang="en-US" altLang="en-US" dirty="0">
              <a:solidFill>
                <a:srgbClr val="000000"/>
              </a:solidFill>
              <a:ea typeface="+mn-ea"/>
            </a:endParaRPr>
          </a:p>
        </p:txBody>
      </p:sp>
      <p:sp>
        <p:nvSpPr>
          <p:cNvPr id="38" name="Rectangle 85"/>
          <p:cNvSpPr>
            <a:spLocks noChangeArrowheads="1"/>
          </p:cNvSpPr>
          <p:nvPr/>
        </p:nvSpPr>
        <p:spPr bwMode="auto">
          <a:xfrm>
            <a:off x="2090718" y="2552707"/>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300" dirty="0">
                <a:solidFill>
                  <a:srgbClr val="010101"/>
                </a:solidFill>
                <a:ea typeface="+mn-ea"/>
              </a:rPr>
              <a:t>0</a:t>
            </a:r>
            <a:endParaRPr lang="en-US" altLang="en-US" dirty="0">
              <a:solidFill>
                <a:srgbClr val="000000"/>
              </a:solidFill>
              <a:ea typeface="+mn-ea"/>
            </a:endParaRPr>
          </a:p>
        </p:txBody>
      </p:sp>
      <p:sp>
        <p:nvSpPr>
          <p:cNvPr id="39" name="Freeform 86"/>
          <p:cNvSpPr>
            <a:spLocks/>
          </p:cNvSpPr>
          <p:nvPr/>
        </p:nvSpPr>
        <p:spPr bwMode="auto">
          <a:xfrm>
            <a:off x="1908155" y="1798641"/>
            <a:ext cx="271462" cy="263525"/>
          </a:xfrm>
          <a:custGeom>
            <a:avLst/>
            <a:gdLst>
              <a:gd name="T0" fmla="*/ 0 w 171"/>
              <a:gd name="T1" fmla="*/ 0 h 124"/>
              <a:gd name="T2" fmla="*/ 171 w 171"/>
              <a:gd name="T3" fmla="*/ 0 h 124"/>
              <a:gd name="T4" fmla="*/ 171 w 171"/>
              <a:gd name="T5" fmla="*/ 124 h 124"/>
              <a:gd name="T6" fmla="*/ 0 w 171"/>
              <a:gd name="T7" fmla="*/ 124 h 124"/>
              <a:gd name="T8" fmla="*/ 0 w 171"/>
              <a:gd name="T9" fmla="*/ 0 h 124"/>
              <a:gd name="T10" fmla="*/ 0 w 171"/>
              <a:gd name="T11" fmla="*/ 0 h 124"/>
            </a:gdLst>
            <a:ahLst/>
            <a:cxnLst>
              <a:cxn ang="0">
                <a:pos x="T0" y="T1"/>
              </a:cxn>
              <a:cxn ang="0">
                <a:pos x="T2" y="T3"/>
              </a:cxn>
              <a:cxn ang="0">
                <a:pos x="T4" y="T5"/>
              </a:cxn>
              <a:cxn ang="0">
                <a:pos x="T6" y="T7"/>
              </a:cxn>
              <a:cxn ang="0">
                <a:pos x="T8" y="T9"/>
              </a:cxn>
              <a:cxn ang="0">
                <a:pos x="T10" y="T11"/>
              </a:cxn>
            </a:cxnLst>
            <a:rect l="0" t="0" r="r" b="b"/>
            <a:pathLst>
              <a:path w="171" h="124">
                <a:moveTo>
                  <a:pt x="0" y="0"/>
                </a:moveTo>
                <a:lnTo>
                  <a:pt x="171" y="0"/>
                </a:lnTo>
                <a:lnTo>
                  <a:pt x="171" y="124"/>
                </a:lnTo>
                <a:lnTo>
                  <a:pt x="0" y="124"/>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40" name="Rectangle 87"/>
          <p:cNvSpPr>
            <a:spLocks noChangeArrowheads="1"/>
          </p:cNvSpPr>
          <p:nvPr/>
        </p:nvSpPr>
        <p:spPr bwMode="auto">
          <a:xfrm>
            <a:off x="1909742" y="1816107"/>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300" dirty="0">
                <a:solidFill>
                  <a:srgbClr val="010101"/>
                </a:solidFill>
                <a:ea typeface="+mn-ea"/>
              </a:rPr>
              <a:t>40</a:t>
            </a:r>
            <a:endParaRPr lang="en-US" altLang="en-US" dirty="0">
              <a:solidFill>
                <a:srgbClr val="000000"/>
              </a:solidFill>
              <a:ea typeface="+mn-ea"/>
            </a:endParaRPr>
          </a:p>
        </p:txBody>
      </p:sp>
      <p:sp>
        <p:nvSpPr>
          <p:cNvPr id="41" name="Rectangle 88"/>
          <p:cNvSpPr>
            <a:spLocks noChangeArrowheads="1"/>
          </p:cNvSpPr>
          <p:nvPr/>
        </p:nvSpPr>
        <p:spPr bwMode="auto">
          <a:xfrm>
            <a:off x="2090718" y="1816107"/>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300" dirty="0">
                <a:solidFill>
                  <a:srgbClr val="010101"/>
                </a:solidFill>
                <a:ea typeface="+mn-ea"/>
              </a:rPr>
              <a:t>0</a:t>
            </a:r>
            <a:endParaRPr lang="en-US" altLang="en-US" dirty="0">
              <a:solidFill>
                <a:srgbClr val="000000"/>
              </a:solidFill>
              <a:ea typeface="+mn-ea"/>
            </a:endParaRPr>
          </a:p>
        </p:txBody>
      </p:sp>
      <p:sp>
        <p:nvSpPr>
          <p:cNvPr id="42" name="Rectangle 118"/>
          <p:cNvSpPr>
            <a:spLocks noChangeArrowheads="1"/>
          </p:cNvSpPr>
          <p:nvPr/>
        </p:nvSpPr>
        <p:spPr bwMode="auto">
          <a:xfrm>
            <a:off x="2257405" y="1287463"/>
            <a:ext cx="3294062" cy="3849688"/>
          </a:xfrm>
          <a:prstGeom prst="rect">
            <a:avLst/>
          </a:prstGeom>
          <a:noFill/>
          <a:ln w="15875" cap="flat">
            <a:solidFill>
              <a:srgbClr val="01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43" name="Line 119"/>
          <p:cNvSpPr>
            <a:spLocks noChangeShapeType="1"/>
          </p:cNvSpPr>
          <p:nvPr/>
        </p:nvSpPr>
        <p:spPr bwMode="auto">
          <a:xfrm>
            <a:off x="2187555" y="1938337"/>
            <a:ext cx="6985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44" name="Line 120"/>
          <p:cNvSpPr>
            <a:spLocks noChangeShapeType="1"/>
          </p:cNvSpPr>
          <p:nvPr/>
        </p:nvSpPr>
        <p:spPr bwMode="auto">
          <a:xfrm>
            <a:off x="2187555" y="2671763"/>
            <a:ext cx="6985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45" name="Line 121"/>
          <p:cNvSpPr>
            <a:spLocks noChangeShapeType="1"/>
          </p:cNvSpPr>
          <p:nvPr/>
        </p:nvSpPr>
        <p:spPr bwMode="auto">
          <a:xfrm>
            <a:off x="2187555" y="3411537"/>
            <a:ext cx="6985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46" name="Line 122"/>
          <p:cNvSpPr>
            <a:spLocks noChangeShapeType="1"/>
          </p:cNvSpPr>
          <p:nvPr/>
        </p:nvSpPr>
        <p:spPr bwMode="auto">
          <a:xfrm>
            <a:off x="2187555" y="4195763"/>
            <a:ext cx="6985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47" name="Line 123"/>
          <p:cNvSpPr>
            <a:spLocks noChangeShapeType="1"/>
          </p:cNvSpPr>
          <p:nvPr/>
        </p:nvSpPr>
        <p:spPr bwMode="auto">
          <a:xfrm>
            <a:off x="2187555" y="4887912"/>
            <a:ext cx="69850" cy="0"/>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48" name="Line 124"/>
          <p:cNvSpPr>
            <a:spLocks noChangeShapeType="1"/>
          </p:cNvSpPr>
          <p:nvPr/>
        </p:nvSpPr>
        <p:spPr bwMode="auto">
          <a:xfrm flipV="1">
            <a:off x="3054330" y="5145090"/>
            <a:ext cx="0" cy="92075"/>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49" name="Line 125"/>
          <p:cNvSpPr>
            <a:spLocks noChangeShapeType="1"/>
          </p:cNvSpPr>
          <p:nvPr/>
        </p:nvSpPr>
        <p:spPr bwMode="auto">
          <a:xfrm flipV="1">
            <a:off x="4019530" y="5145090"/>
            <a:ext cx="0" cy="92075"/>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50" name="Line 126"/>
          <p:cNvSpPr>
            <a:spLocks noChangeShapeType="1"/>
          </p:cNvSpPr>
          <p:nvPr/>
        </p:nvSpPr>
        <p:spPr bwMode="auto">
          <a:xfrm flipV="1">
            <a:off x="4976792" y="5145090"/>
            <a:ext cx="0" cy="92075"/>
          </a:xfrm>
          <a:prstGeom prst="line">
            <a:avLst/>
          </a:prstGeom>
          <a:noFill/>
          <a:ln w="15875"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51" name="Freeform 127"/>
          <p:cNvSpPr>
            <a:spLocks/>
          </p:cNvSpPr>
          <p:nvPr/>
        </p:nvSpPr>
        <p:spPr bwMode="auto">
          <a:xfrm>
            <a:off x="3489305" y="1906589"/>
            <a:ext cx="63500" cy="85725"/>
          </a:xfrm>
          <a:custGeom>
            <a:avLst/>
            <a:gdLst>
              <a:gd name="T0" fmla="*/ 0 w 56"/>
              <a:gd name="T1" fmla="*/ 56 h 56"/>
              <a:gd name="T2" fmla="*/ 28 w 56"/>
              <a:gd name="T3" fmla="*/ 0 h 56"/>
              <a:gd name="T4" fmla="*/ 56 w 56"/>
              <a:gd name="T5" fmla="*/ 56 h 56"/>
              <a:gd name="T6" fmla="*/ 0 w 56"/>
              <a:gd name="T7" fmla="*/ 56 h 56"/>
              <a:gd name="T8" fmla="*/ 0 w 56"/>
              <a:gd name="T9" fmla="*/ 56 h 56"/>
            </a:gdLst>
            <a:ahLst/>
            <a:cxnLst>
              <a:cxn ang="0">
                <a:pos x="T0" y="T1"/>
              </a:cxn>
              <a:cxn ang="0">
                <a:pos x="T2" y="T3"/>
              </a:cxn>
              <a:cxn ang="0">
                <a:pos x="T4" y="T5"/>
              </a:cxn>
              <a:cxn ang="0">
                <a:pos x="T6" y="T7"/>
              </a:cxn>
              <a:cxn ang="0">
                <a:pos x="T8" y="T9"/>
              </a:cxn>
            </a:cxnLst>
            <a:rect l="0" t="0" r="r" b="b"/>
            <a:pathLst>
              <a:path w="56" h="56">
                <a:moveTo>
                  <a:pt x="0" y="56"/>
                </a:moveTo>
                <a:lnTo>
                  <a:pt x="28" y="0"/>
                </a:lnTo>
                <a:lnTo>
                  <a:pt x="56" y="56"/>
                </a:lnTo>
                <a:lnTo>
                  <a:pt x="0" y="56"/>
                </a:lnTo>
                <a:lnTo>
                  <a:pt x="0" y="56"/>
                </a:lnTo>
                <a:close/>
              </a:path>
            </a:pathLst>
          </a:custGeom>
          <a:solidFill>
            <a:srgbClr val="4F82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52" name="Freeform 128"/>
          <p:cNvSpPr>
            <a:spLocks/>
          </p:cNvSpPr>
          <p:nvPr/>
        </p:nvSpPr>
        <p:spPr bwMode="auto">
          <a:xfrm>
            <a:off x="4513242" y="1500189"/>
            <a:ext cx="63500" cy="85725"/>
          </a:xfrm>
          <a:custGeom>
            <a:avLst/>
            <a:gdLst>
              <a:gd name="T0" fmla="*/ 0 w 56"/>
              <a:gd name="T1" fmla="*/ 56 h 56"/>
              <a:gd name="T2" fmla="*/ 28 w 56"/>
              <a:gd name="T3" fmla="*/ 0 h 56"/>
              <a:gd name="T4" fmla="*/ 56 w 56"/>
              <a:gd name="T5" fmla="*/ 56 h 56"/>
              <a:gd name="T6" fmla="*/ 0 w 56"/>
              <a:gd name="T7" fmla="*/ 56 h 56"/>
              <a:gd name="T8" fmla="*/ 0 w 56"/>
              <a:gd name="T9" fmla="*/ 56 h 56"/>
            </a:gdLst>
            <a:ahLst/>
            <a:cxnLst>
              <a:cxn ang="0">
                <a:pos x="T0" y="T1"/>
              </a:cxn>
              <a:cxn ang="0">
                <a:pos x="T2" y="T3"/>
              </a:cxn>
              <a:cxn ang="0">
                <a:pos x="T4" y="T5"/>
              </a:cxn>
              <a:cxn ang="0">
                <a:pos x="T6" y="T7"/>
              </a:cxn>
              <a:cxn ang="0">
                <a:pos x="T8" y="T9"/>
              </a:cxn>
            </a:cxnLst>
            <a:rect l="0" t="0" r="r" b="b"/>
            <a:pathLst>
              <a:path w="56" h="56">
                <a:moveTo>
                  <a:pt x="0" y="56"/>
                </a:moveTo>
                <a:lnTo>
                  <a:pt x="28" y="0"/>
                </a:lnTo>
                <a:lnTo>
                  <a:pt x="56" y="56"/>
                </a:lnTo>
                <a:lnTo>
                  <a:pt x="0" y="56"/>
                </a:lnTo>
                <a:lnTo>
                  <a:pt x="0" y="56"/>
                </a:lnTo>
                <a:close/>
              </a:path>
            </a:pathLst>
          </a:custGeom>
          <a:solidFill>
            <a:srgbClr val="4F82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53" name="Freeform 129"/>
          <p:cNvSpPr>
            <a:spLocks/>
          </p:cNvSpPr>
          <p:nvPr/>
        </p:nvSpPr>
        <p:spPr bwMode="auto">
          <a:xfrm>
            <a:off x="4313217" y="2351089"/>
            <a:ext cx="63500" cy="85725"/>
          </a:xfrm>
          <a:custGeom>
            <a:avLst/>
            <a:gdLst>
              <a:gd name="T0" fmla="*/ 0 w 56"/>
              <a:gd name="T1" fmla="*/ 56 h 56"/>
              <a:gd name="T2" fmla="*/ 28 w 56"/>
              <a:gd name="T3" fmla="*/ 0 h 56"/>
              <a:gd name="T4" fmla="*/ 56 w 56"/>
              <a:gd name="T5" fmla="*/ 56 h 56"/>
              <a:gd name="T6" fmla="*/ 0 w 56"/>
              <a:gd name="T7" fmla="*/ 56 h 56"/>
              <a:gd name="T8" fmla="*/ 0 w 56"/>
              <a:gd name="T9" fmla="*/ 56 h 56"/>
            </a:gdLst>
            <a:ahLst/>
            <a:cxnLst>
              <a:cxn ang="0">
                <a:pos x="T0" y="T1"/>
              </a:cxn>
              <a:cxn ang="0">
                <a:pos x="T2" y="T3"/>
              </a:cxn>
              <a:cxn ang="0">
                <a:pos x="T4" y="T5"/>
              </a:cxn>
              <a:cxn ang="0">
                <a:pos x="T6" y="T7"/>
              </a:cxn>
              <a:cxn ang="0">
                <a:pos x="T8" y="T9"/>
              </a:cxn>
            </a:cxnLst>
            <a:rect l="0" t="0" r="r" b="b"/>
            <a:pathLst>
              <a:path w="56" h="56">
                <a:moveTo>
                  <a:pt x="0" y="56"/>
                </a:moveTo>
                <a:lnTo>
                  <a:pt x="28" y="0"/>
                </a:lnTo>
                <a:lnTo>
                  <a:pt x="56" y="56"/>
                </a:lnTo>
                <a:lnTo>
                  <a:pt x="0" y="56"/>
                </a:lnTo>
                <a:lnTo>
                  <a:pt x="0" y="56"/>
                </a:lnTo>
                <a:close/>
              </a:path>
            </a:pathLst>
          </a:custGeom>
          <a:solidFill>
            <a:srgbClr val="4F82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54" name="Freeform 130"/>
          <p:cNvSpPr>
            <a:spLocks/>
          </p:cNvSpPr>
          <p:nvPr/>
        </p:nvSpPr>
        <p:spPr bwMode="auto">
          <a:xfrm>
            <a:off x="4557692" y="2652714"/>
            <a:ext cx="63500" cy="84139"/>
          </a:xfrm>
          <a:custGeom>
            <a:avLst/>
            <a:gdLst>
              <a:gd name="T0" fmla="*/ 0 w 56"/>
              <a:gd name="T1" fmla="*/ 57 h 57"/>
              <a:gd name="T2" fmla="*/ 28 w 56"/>
              <a:gd name="T3" fmla="*/ 0 h 57"/>
              <a:gd name="T4" fmla="*/ 56 w 56"/>
              <a:gd name="T5" fmla="*/ 57 h 57"/>
              <a:gd name="T6" fmla="*/ 0 w 56"/>
              <a:gd name="T7" fmla="*/ 57 h 57"/>
              <a:gd name="T8" fmla="*/ 0 w 56"/>
              <a:gd name="T9" fmla="*/ 57 h 57"/>
            </a:gdLst>
            <a:ahLst/>
            <a:cxnLst>
              <a:cxn ang="0">
                <a:pos x="T0" y="T1"/>
              </a:cxn>
              <a:cxn ang="0">
                <a:pos x="T2" y="T3"/>
              </a:cxn>
              <a:cxn ang="0">
                <a:pos x="T4" y="T5"/>
              </a:cxn>
              <a:cxn ang="0">
                <a:pos x="T6" y="T7"/>
              </a:cxn>
              <a:cxn ang="0">
                <a:pos x="T8" y="T9"/>
              </a:cxn>
            </a:cxnLst>
            <a:rect l="0" t="0" r="r" b="b"/>
            <a:pathLst>
              <a:path w="56" h="57">
                <a:moveTo>
                  <a:pt x="0" y="57"/>
                </a:moveTo>
                <a:lnTo>
                  <a:pt x="28" y="0"/>
                </a:lnTo>
                <a:lnTo>
                  <a:pt x="56" y="57"/>
                </a:lnTo>
                <a:lnTo>
                  <a:pt x="0" y="57"/>
                </a:lnTo>
                <a:lnTo>
                  <a:pt x="0" y="57"/>
                </a:lnTo>
                <a:close/>
              </a:path>
            </a:pathLst>
          </a:custGeom>
          <a:solidFill>
            <a:srgbClr val="4F82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55" name="Freeform 131"/>
          <p:cNvSpPr>
            <a:spLocks/>
          </p:cNvSpPr>
          <p:nvPr/>
        </p:nvSpPr>
        <p:spPr bwMode="auto">
          <a:xfrm>
            <a:off x="4341792" y="3554414"/>
            <a:ext cx="63500" cy="84139"/>
          </a:xfrm>
          <a:custGeom>
            <a:avLst/>
            <a:gdLst>
              <a:gd name="T0" fmla="*/ 0 w 56"/>
              <a:gd name="T1" fmla="*/ 56 h 56"/>
              <a:gd name="T2" fmla="*/ 28 w 56"/>
              <a:gd name="T3" fmla="*/ 0 h 56"/>
              <a:gd name="T4" fmla="*/ 56 w 56"/>
              <a:gd name="T5" fmla="*/ 56 h 56"/>
              <a:gd name="T6" fmla="*/ 0 w 56"/>
              <a:gd name="T7" fmla="*/ 56 h 56"/>
              <a:gd name="T8" fmla="*/ 0 w 56"/>
              <a:gd name="T9" fmla="*/ 56 h 56"/>
            </a:gdLst>
            <a:ahLst/>
            <a:cxnLst>
              <a:cxn ang="0">
                <a:pos x="T0" y="T1"/>
              </a:cxn>
              <a:cxn ang="0">
                <a:pos x="T2" y="T3"/>
              </a:cxn>
              <a:cxn ang="0">
                <a:pos x="T4" y="T5"/>
              </a:cxn>
              <a:cxn ang="0">
                <a:pos x="T6" y="T7"/>
              </a:cxn>
              <a:cxn ang="0">
                <a:pos x="T8" y="T9"/>
              </a:cxn>
            </a:cxnLst>
            <a:rect l="0" t="0" r="r" b="b"/>
            <a:pathLst>
              <a:path w="56" h="56">
                <a:moveTo>
                  <a:pt x="0" y="56"/>
                </a:moveTo>
                <a:lnTo>
                  <a:pt x="28" y="0"/>
                </a:lnTo>
                <a:lnTo>
                  <a:pt x="56" y="56"/>
                </a:lnTo>
                <a:lnTo>
                  <a:pt x="0" y="56"/>
                </a:lnTo>
                <a:lnTo>
                  <a:pt x="0" y="56"/>
                </a:lnTo>
                <a:close/>
              </a:path>
            </a:pathLst>
          </a:custGeom>
          <a:solidFill>
            <a:srgbClr val="4F82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56" name="Freeform 132"/>
          <p:cNvSpPr>
            <a:spLocks/>
          </p:cNvSpPr>
          <p:nvPr/>
        </p:nvSpPr>
        <p:spPr bwMode="auto">
          <a:xfrm>
            <a:off x="4394180" y="3594101"/>
            <a:ext cx="63500" cy="85725"/>
          </a:xfrm>
          <a:custGeom>
            <a:avLst/>
            <a:gdLst>
              <a:gd name="T0" fmla="*/ 0 w 56"/>
              <a:gd name="T1" fmla="*/ 56 h 56"/>
              <a:gd name="T2" fmla="*/ 28 w 56"/>
              <a:gd name="T3" fmla="*/ 0 h 56"/>
              <a:gd name="T4" fmla="*/ 56 w 56"/>
              <a:gd name="T5" fmla="*/ 56 h 56"/>
              <a:gd name="T6" fmla="*/ 0 w 56"/>
              <a:gd name="T7" fmla="*/ 56 h 56"/>
              <a:gd name="T8" fmla="*/ 0 w 56"/>
              <a:gd name="T9" fmla="*/ 56 h 56"/>
            </a:gdLst>
            <a:ahLst/>
            <a:cxnLst>
              <a:cxn ang="0">
                <a:pos x="T0" y="T1"/>
              </a:cxn>
              <a:cxn ang="0">
                <a:pos x="T2" y="T3"/>
              </a:cxn>
              <a:cxn ang="0">
                <a:pos x="T4" y="T5"/>
              </a:cxn>
              <a:cxn ang="0">
                <a:pos x="T6" y="T7"/>
              </a:cxn>
              <a:cxn ang="0">
                <a:pos x="T8" y="T9"/>
              </a:cxn>
            </a:cxnLst>
            <a:rect l="0" t="0" r="r" b="b"/>
            <a:pathLst>
              <a:path w="56" h="56">
                <a:moveTo>
                  <a:pt x="0" y="56"/>
                </a:moveTo>
                <a:lnTo>
                  <a:pt x="28" y="0"/>
                </a:lnTo>
                <a:lnTo>
                  <a:pt x="56" y="56"/>
                </a:lnTo>
                <a:lnTo>
                  <a:pt x="0" y="56"/>
                </a:lnTo>
                <a:lnTo>
                  <a:pt x="0" y="56"/>
                </a:lnTo>
                <a:close/>
              </a:path>
            </a:pathLst>
          </a:custGeom>
          <a:solidFill>
            <a:srgbClr val="4F82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57" name="Freeform 133"/>
          <p:cNvSpPr>
            <a:spLocks/>
          </p:cNvSpPr>
          <p:nvPr/>
        </p:nvSpPr>
        <p:spPr bwMode="auto">
          <a:xfrm>
            <a:off x="3355955" y="4008441"/>
            <a:ext cx="63500" cy="85725"/>
          </a:xfrm>
          <a:custGeom>
            <a:avLst/>
            <a:gdLst>
              <a:gd name="T0" fmla="*/ 0 w 56"/>
              <a:gd name="T1" fmla="*/ 56 h 56"/>
              <a:gd name="T2" fmla="*/ 28 w 56"/>
              <a:gd name="T3" fmla="*/ 0 h 56"/>
              <a:gd name="T4" fmla="*/ 56 w 56"/>
              <a:gd name="T5" fmla="*/ 56 h 56"/>
              <a:gd name="T6" fmla="*/ 0 w 56"/>
              <a:gd name="T7" fmla="*/ 56 h 56"/>
              <a:gd name="T8" fmla="*/ 0 w 56"/>
              <a:gd name="T9" fmla="*/ 56 h 56"/>
            </a:gdLst>
            <a:ahLst/>
            <a:cxnLst>
              <a:cxn ang="0">
                <a:pos x="T0" y="T1"/>
              </a:cxn>
              <a:cxn ang="0">
                <a:pos x="T2" y="T3"/>
              </a:cxn>
              <a:cxn ang="0">
                <a:pos x="T4" y="T5"/>
              </a:cxn>
              <a:cxn ang="0">
                <a:pos x="T6" y="T7"/>
              </a:cxn>
              <a:cxn ang="0">
                <a:pos x="T8" y="T9"/>
              </a:cxn>
            </a:cxnLst>
            <a:rect l="0" t="0" r="r" b="b"/>
            <a:pathLst>
              <a:path w="56" h="56">
                <a:moveTo>
                  <a:pt x="0" y="56"/>
                </a:moveTo>
                <a:lnTo>
                  <a:pt x="28" y="0"/>
                </a:lnTo>
                <a:lnTo>
                  <a:pt x="56" y="56"/>
                </a:lnTo>
                <a:lnTo>
                  <a:pt x="0" y="56"/>
                </a:lnTo>
                <a:lnTo>
                  <a:pt x="0" y="56"/>
                </a:lnTo>
                <a:close/>
              </a:path>
            </a:pathLst>
          </a:custGeom>
          <a:solidFill>
            <a:srgbClr val="4F82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58" name="Freeform 134"/>
          <p:cNvSpPr>
            <a:spLocks/>
          </p:cNvSpPr>
          <p:nvPr/>
        </p:nvSpPr>
        <p:spPr bwMode="auto">
          <a:xfrm>
            <a:off x="3444855" y="3989388"/>
            <a:ext cx="63500" cy="85725"/>
          </a:xfrm>
          <a:custGeom>
            <a:avLst/>
            <a:gdLst>
              <a:gd name="T0" fmla="*/ 0 w 56"/>
              <a:gd name="T1" fmla="*/ 56 h 56"/>
              <a:gd name="T2" fmla="*/ 28 w 56"/>
              <a:gd name="T3" fmla="*/ 0 h 56"/>
              <a:gd name="T4" fmla="*/ 56 w 56"/>
              <a:gd name="T5" fmla="*/ 56 h 56"/>
              <a:gd name="T6" fmla="*/ 0 w 56"/>
              <a:gd name="T7" fmla="*/ 56 h 56"/>
              <a:gd name="T8" fmla="*/ 0 w 56"/>
              <a:gd name="T9" fmla="*/ 56 h 56"/>
            </a:gdLst>
            <a:ahLst/>
            <a:cxnLst>
              <a:cxn ang="0">
                <a:pos x="T0" y="T1"/>
              </a:cxn>
              <a:cxn ang="0">
                <a:pos x="T2" y="T3"/>
              </a:cxn>
              <a:cxn ang="0">
                <a:pos x="T4" y="T5"/>
              </a:cxn>
              <a:cxn ang="0">
                <a:pos x="T6" y="T7"/>
              </a:cxn>
              <a:cxn ang="0">
                <a:pos x="T8" y="T9"/>
              </a:cxn>
            </a:cxnLst>
            <a:rect l="0" t="0" r="r" b="b"/>
            <a:pathLst>
              <a:path w="56" h="56">
                <a:moveTo>
                  <a:pt x="0" y="56"/>
                </a:moveTo>
                <a:lnTo>
                  <a:pt x="28" y="0"/>
                </a:lnTo>
                <a:lnTo>
                  <a:pt x="56" y="56"/>
                </a:lnTo>
                <a:lnTo>
                  <a:pt x="0" y="56"/>
                </a:lnTo>
                <a:lnTo>
                  <a:pt x="0" y="56"/>
                </a:lnTo>
                <a:close/>
              </a:path>
            </a:pathLst>
          </a:custGeom>
          <a:solidFill>
            <a:srgbClr val="4F82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59" name="Rectangle 136"/>
          <p:cNvSpPr>
            <a:spLocks noChangeAspect="1" noChangeArrowheads="1"/>
          </p:cNvSpPr>
          <p:nvPr/>
        </p:nvSpPr>
        <p:spPr bwMode="auto">
          <a:xfrm>
            <a:off x="4016366" y="1939933"/>
            <a:ext cx="53975" cy="73025"/>
          </a:xfrm>
          <a:prstGeom prst="rect">
            <a:avLst/>
          </a:prstGeom>
          <a:solidFill>
            <a:srgbClr val="ED1D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60" name="Rectangle 137"/>
          <p:cNvSpPr>
            <a:spLocks noChangeAspect="1" noChangeArrowheads="1"/>
          </p:cNvSpPr>
          <p:nvPr/>
        </p:nvSpPr>
        <p:spPr bwMode="auto">
          <a:xfrm>
            <a:off x="3775066" y="2351095"/>
            <a:ext cx="53975" cy="73025"/>
          </a:xfrm>
          <a:prstGeom prst="rect">
            <a:avLst/>
          </a:prstGeom>
          <a:solidFill>
            <a:srgbClr val="ED1D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61" name="Rectangle 139"/>
          <p:cNvSpPr>
            <a:spLocks noChangeAspect="1" noChangeArrowheads="1"/>
          </p:cNvSpPr>
          <p:nvPr/>
        </p:nvSpPr>
        <p:spPr bwMode="auto">
          <a:xfrm>
            <a:off x="4211628" y="1984380"/>
            <a:ext cx="55563" cy="73025"/>
          </a:xfrm>
          <a:prstGeom prst="rect">
            <a:avLst/>
          </a:prstGeom>
          <a:solidFill>
            <a:srgbClr val="ED1D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62" name="Rectangle 140"/>
          <p:cNvSpPr>
            <a:spLocks noChangeAspect="1" noChangeArrowheads="1"/>
          </p:cNvSpPr>
          <p:nvPr/>
        </p:nvSpPr>
        <p:spPr bwMode="auto">
          <a:xfrm>
            <a:off x="4902180" y="1470033"/>
            <a:ext cx="55562" cy="73025"/>
          </a:xfrm>
          <a:prstGeom prst="rect">
            <a:avLst/>
          </a:prstGeom>
          <a:solidFill>
            <a:srgbClr val="ED1D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63" name="Rectangle 141"/>
          <p:cNvSpPr>
            <a:spLocks noChangeAspect="1" noChangeArrowheads="1"/>
          </p:cNvSpPr>
          <p:nvPr/>
        </p:nvSpPr>
        <p:spPr bwMode="auto">
          <a:xfrm>
            <a:off x="5292716" y="1633545"/>
            <a:ext cx="53975" cy="73025"/>
          </a:xfrm>
          <a:prstGeom prst="rect">
            <a:avLst/>
          </a:prstGeom>
          <a:solidFill>
            <a:srgbClr val="ED1D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64" name="Rectangle 142"/>
          <p:cNvSpPr>
            <a:spLocks noChangeAspect="1" noChangeArrowheads="1"/>
          </p:cNvSpPr>
          <p:nvPr/>
        </p:nvSpPr>
        <p:spPr bwMode="auto">
          <a:xfrm>
            <a:off x="4746605" y="1995495"/>
            <a:ext cx="55562" cy="73025"/>
          </a:xfrm>
          <a:prstGeom prst="rect">
            <a:avLst/>
          </a:prstGeom>
          <a:solidFill>
            <a:srgbClr val="ED1D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65" name="Rectangle 143"/>
          <p:cNvSpPr>
            <a:spLocks noChangeAspect="1" noChangeArrowheads="1"/>
          </p:cNvSpPr>
          <p:nvPr/>
        </p:nvSpPr>
        <p:spPr bwMode="auto">
          <a:xfrm>
            <a:off x="5018078" y="2435233"/>
            <a:ext cx="53975" cy="73025"/>
          </a:xfrm>
          <a:prstGeom prst="rect">
            <a:avLst/>
          </a:prstGeom>
          <a:solidFill>
            <a:srgbClr val="ED1D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66" name="Rectangle 144"/>
          <p:cNvSpPr>
            <a:spLocks noChangeAspect="1" noChangeArrowheads="1"/>
          </p:cNvSpPr>
          <p:nvPr/>
        </p:nvSpPr>
        <p:spPr bwMode="auto">
          <a:xfrm>
            <a:off x="4402128" y="3257558"/>
            <a:ext cx="53975" cy="73025"/>
          </a:xfrm>
          <a:prstGeom prst="rect">
            <a:avLst/>
          </a:prstGeom>
          <a:solidFill>
            <a:srgbClr val="ED1D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67" name="Rectangle 145"/>
          <p:cNvSpPr>
            <a:spLocks noChangeAspect="1" noChangeArrowheads="1"/>
          </p:cNvSpPr>
          <p:nvPr/>
        </p:nvSpPr>
        <p:spPr bwMode="auto">
          <a:xfrm>
            <a:off x="3367078" y="4440245"/>
            <a:ext cx="53975" cy="73025"/>
          </a:xfrm>
          <a:prstGeom prst="rect">
            <a:avLst/>
          </a:prstGeom>
          <a:solidFill>
            <a:srgbClr val="ED1D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68" name="Oval 146"/>
          <p:cNvSpPr>
            <a:spLocks noChangeArrowheads="1"/>
          </p:cNvSpPr>
          <p:nvPr/>
        </p:nvSpPr>
        <p:spPr bwMode="auto">
          <a:xfrm>
            <a:off x="2433628" y="4186238"/>
            <a:ext cx="47625" cy="6667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69" name="Oval 148"/>
          <p:cNvSpPr>
            <a:spLocks noChangeArrowheads="1"/>
          </p:cNvSpPr>
          <p:nvPr/>
        </p:nvSpPr>
        <p:spPr bwMode="auto">
          <a:xfrm>
            <a:off x="2652701" y="4483108"/>
            <a:ext cx="47625" cy="6508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70" name="Oval 149"/>
          <p:cNvSpPr>
            <a:spLocks noChangeArrowheads="1"/>
          </p:cNvSpPr>
          <p:nvPr/>
        </p:nvSpPr>
        <p:spPr bwMode="auto">
          <a:xfrm>
            <a:off x="2743191" y="4859338"/>
            <a:ext cx="47625" cy="6667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71" name="Oval 150"/>
          <p:cNvSpPr>
            <a:spLocks noChangeArrowheads="1"/>
          </p:cNvSpPr>
          <p:nvPr/>
        </p:nvSpPr>
        <p:spPr bwMode="auto">
          <a:xfrm>
            <a:off x="3098780" y="4859338"/>
            <a:ext cx="49212" cy="6667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72" name="Oval 151"/>
          <p:cNvSpPr>
            <a:spLocks noChangeArrowheads="1"/>
          </p:cNvSpPr>
          <p:nvPr/>
        </p:nvSpPr>
        <p:spPr bwMode="auto">
          <a:xfrm>
            <a:off x="3001953" y="4503739"/>
            <a:ext cx="49213" cy="6350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73" name="Oval 152"/>
          <p:cNvSpPr>
            <a:spLocks noChangeArrowheads="1"/>
          </p:cNvSpPr>
          <p:nvPr/>
        </p:nvSpPr>
        <p:spPr bwMode="auto">
          <a:xfrm>
            <a:off x="3084503" y="4433890"/>
            <a:ext cx="47625" cy="6667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74" name="Oval 153"/>
          <p:cNvSpPr>
            <a:spLocks noChangeArrowheads="1"/>
          </p:cNvSpPr>
          <p:nvPr/>
        </p:nvSpPr>
        <p:spPr bwMode="auto">
          <a:xfrm>
            <a:off x="3173403" y="4552958"/>
            <a:ext cx="47625" cy="6508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75" name="Oval 154"/>
          <p:cNvSpPr>
            <a:spLocks noChangeArrowheads="1"/>
          </p:cNvSpPr>
          <p:nvPr/>
        </p:nvSpPr>
        <p:spPr bwMode="auto">
          <a:xfrm>
            <a:off x="3276580" y="4464058"/>
            <a:ext cx="49212" cy="6508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76" name="Oval 155"/>
          <p:cNvSpPr>
            <a:spLocks noChangeArrowheads="1"/>
          </p:cNvSpPr>
          <p:nvPr/>
        </p:nvSpPr>
        <p:spPr bwMode="auto">
          <a:xfrm>
            <a:off x="3455972" y="4445003"/>
            <a:ext cx="47625" cy="6350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77" name="Oval 156"/>
          <p:cNvSpPr>
            <a:spLocks noChangeArrowheads="1"/>
          </p:cNvSpPr>
          <p:nvPr/>
        </p:nvSpPr>
        <p:spPr bwMode="auto">
          <a:xfrm>
            <a:off x="3656003" y="4375151"/>
            <a:ext cx="47625" cy="6350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78" name="Oval 157"/>
          <p:cNvSpPr>
            <a:spLocks noChangeArrowheads="1"/>
          </p:cNvSpPr>
          <p:nvPr/>
        </p:nvSpPr>
        <p:spPr bwMode="auto">
          <a:xfrm>
            <a:off x="3656003" y="4452938"/>
            <a:ext cx="47625" cy="6667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79" name="Oval 158"/>
          <p:cNvSpPr>
            <a:spLocks noChangeArrowheads="1"/>
          </p:cNvSpPr>
          <p:nvPr/>
        </p:nvSpPr>
        <p:spPr bwMode="auto">
          <a:xfrm>
            <a:off x="3603605" y="4452938"/>
            <a:ext cx="49212" cy="6667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80" name="Oval 159"/>
          <p:cNvSpPr>
            <a:spLocks noChangeArrowheads="1"/>
          </p:cNvSpPr>
          <p:nvPr/>
        </p:nvSpPr>
        <p:spPr bwMode="auto">
          <a:xfrm>
            <a:off x="3567103" y="4452938"/>
            <a:ext cx="47625" cy="6667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81" name="Oval 160"/>
          <p:cNvSpPr>
            <a:spLocks noChangeArrowheads="1"/>
          </p:cNvSpPr>
          <p:nvPr/>
        </p:nvSpPr>
        <p:spPr bwMode="auto">
          <a:xfrm>
            <a:off x="3595678" y="4522790"/>
            <a:ext cx="49213" cy="6667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82" name="Oval 161"/>
          <p:cNvSpPr>
            <a:spLocks noChangeArrowheads="1"/>
          </p:cNvSpPr>
          <p:nvPr/>
        </p:nvSpPr>
        <p:spPr bwMode="auto">
          <a:xfrm>
            <a:off x="3611553" y="4652962"/>
            <a:ext cx="47625" cy="6350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83" name="Oval 162"/>
          <p:cNvSpPr>
            <a:spLocks noChangeArrowheads="1"/>
          </p:cNvSpPr>
          <p:nvPr/>
        </p:nvSpPr>
        <p:spPr bwMode="auto">
          <a:xfrm>
            <a:off x="3775066" y="4452938"/>
            <a:ext cx="47625" cy="6667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84" name="Oval 163"/>
          <p:cNvSpPr>
            <a:spLocks noChangeArrowheads="1"/>
          </p:cNvSpPr>
          <p:nvPr/>
        </p:nvSpPr>
        <p:spPr bwMode="auto">
          <a:xfrm>
            <a:off x="3946505" y="4826003"/>
            <a:ext cx="49212" cy="6350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85" name="Oval 164"/>
          <p:cNvSpPr>
            <a:spLocks noChangeArrowheads="1"/>
          </p:cNvSpPr>
          <p:nvPr/>
        </p:nvSpPr>
        <p:spPr bwMode="auto">
          <a:xfrm>
            <a:off x="3990955" y="4865687"/>
            <a:ext cx="49212" cy="6350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86" name="Oval 165"/>
          <p:cNvSpPr>
            <a:spLocks noChangeArrowheads="1"/>
          </p:cNvSpPr>
          <p:nvPr/>
        </p:nvSpPr>
        <p:spPr bwMode="auto">
          <a:xfrm>
            <a:off x="4057630" y="4449763"/>
            <a:ext cx="49212" cy="6508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87" name="Oval 166"/>
          <p:cNvSpPr>
            <a:spLocks noChangeArrowheads="1"/>
          </p:cNvSpPr>
          <p:nvPr/>
        </p:nvSpPr>
        <p:spPr bwMode="auto">
          <a:xfrm>
            <a:off x="4140191" y="4449763"/>
            <a:ext cx="47625" cy="6508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88" name="Oval 167"/>
          <p:cNvSpPr>
            <a:spLocks noChangeArrowheads="1"/>
          </p:cNvSpPr>
          <p:nvPr/>
        </p:nvSpPr>
        <p:spPr bwMode="auto">
          <a:xfrm>
            <a:off x="4214803" y="4449763"/>
            <a:ext cx="47625" cy="6508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89" name="Oval 168"/>
          <p:cNvSpPr>
            <a:spLocks noChangeArrowheads="1"/>
          </p:cNvSpPr>
          <p:nvPr/>
        </p:nvSpPr>
        <p:spPr bwMode="auto">
          <a:xfrm>
            <a:off x="4243370" y="4459287"/>
            <a:ext cx="49213" cy="6350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90" name="Oval 169"/>
          <p:cNvSpPr>
            <a:spLocks noChangeArrowheads="1"/>
          </p:cNvSpPr>
          <p:nvPr/>
        </p:nvSpPr>
        <p:spPr bwMode="auto">
          <a:xfrm>
            <a:off x="4332278" y="4500563"/>
            <a:ext cx="49213" cy="6350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91" name="Oval 170"/>
          <p:cNvSpPr>
            <a:spLocks noChangeArrowheads="1"/>
          </p:cNvSpPr>
          <p:nvPr/>
        </p:nvSpPr>
        <p:spPr bwMode="auto">
          <a:xfrm>
            <a:off x="4325923" y="4578351"/>
            <a:ext cx="47625" cy="6350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92" name="Oval 171"/>
          <p:cNvSpPr>
            <a:spLocks noChangeArrowheads="1"/>
          </p:cNvSpPr>
          <p:nvPr/>
        </p:nvSpPr>
        <p:spPr bwMode="auto">
          <a:xfrm>
            <a:off x="4451330" y="4449763"/>
            <a:ext cx="49212" cy="6508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93" name="Rectangle 53"/>
          <p:cNvSpPr>
            <a:spLocks noChangeArrowheads="1"/>
          </p:cNvSpPr>
          <p:nvPr/>
        </p:nvSpPr>
        <p:spPr bwMode="auto">
          <a:xfrm rot="16200000">
            <a:off x="209134" y="3169916"/>
            <a:ext cx="303769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1500" b="1" dirty="0">
                <a:solidFill>
                  <a:srgbClr val="010101"/>
                </a:solidFill>
                <a:ea typeface="+mn-ea"/>
              </a:rPr>
              <a:t>Progression-Free Survival (Days)</a:t>
            </a:r>
            <a:endParaRPr lang="en-US" altLang="en-US" dirty="0">
              <a:solidFill>
                <a:srgbClr val="000000"/>
              </a:solidFill>
              <a:ea typeface="+mn-ea"/>
            </a:endParaRPr>
          </a:p>
        </p:txBody>
      </p:sp>
      <p:sp>
        <p:nvSpPr>
          <p:cNvPr id="94" name="Rectangle 53"/>
          <p:cNvSpPr>
            <a:spLocks noChangeArrowheads="1"/>
          </p:cNvSpPr>
          <p:nvPr/>
        </p:nvSpPr>
        <p:spPr bwMode="auto">
          <a:xfrm>
            <a:off x="2896925" y="5568955"/>
            <a:ext cx="201978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sz="3200">
                <a:solidFill>
                  <a:schemeClr val="tx1"/>
                </a:solidFill>
                <a:latin typeface="Arial"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Arial"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Arial"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en-US" sz="1500" b="1">
                <a:solidFill>
                  <a:srgbClr val="010101"/>
                </a:solidFill>
                <a:cs typeface="Arial" pitchFamily="34" charset="0"/>
              </a:rPr>
              <a:t>IFN-</a:t>
            </a:r>
            <a:r>
              <a:rPr lang="el-GR" altLang="en-US" sz="1600" b="1">
                <a:solidFill>
                  <a:srgbClr val="000000"/>
                </a:solidFill>
                <a:cs typeface="Arial" pitchFamily="34" charset="0"/>
              </a:rPr>
              <a:t>γ</a:t>
            </a:r>
            <a:r>
              <a:rPr lang="en-US" altLang="en-US" sz="1600" b="1">
                <a:solidFill>
                  <a:srgbClr val="000000"/>
                </a:solidFill>
                <a:cs typeface="Arial" pitchFamily="34" charset="0"/>
              </a:rPr>
              <a:t> </a:t>
            </a:r>
            <a:r>
              <a:rPr lang="en-US" altLang="en-US" sz="1500" b="1">
                <a:solidFill>
                  <a:srgbClr val="010101"/>
                </a:solidFill>
                <a:cs typeface="Arial" pitchFamily="34" charset="0"/>
              </a:rPr>
              <a:t>Signature Score</a:t>
            </a:r>
            <a:endParaRPr lang="en-US" altLang="en-US" sz="1800">
              <a:solidFill>
                <a:srgbClr val="000000"/>
              </a:solidFill>
              <a:cs typeface="Arial" pitchFamily="34" charset="0"/>
            </a:endParaRPr>
          </a:p>
        </p:txBody>
      </p:sp>
      <p:grpSp>
        <p:nvGrpSpPr>
          <p:cNvPr id="95" name="Group 5"/>
          <p:cNvGrpSpPr>
            <a:grpSpLocks/>
          </p:cNvGrpSpPr>
          <p:nvPr/>
        </p:nvGrpSpPr>
        <p:grpSpPr bwMode="auto">
          <a:xfrm>
            <a:off x="5103813" y="5416303"/>
            <a:ext cx="995921" cy="486161"/>
            <a:chOff x="2123753" y="843342"/>
            <a:chExt cx="995690" cy="364514"/>
          </a:xfrm>
        </p:grpSpPr>
        <p:sp>
          <p:nvSpPr>
            <p:cNvPr id="96" name="Rectangle 90"/>
            <p:cNvSpPr>
              <a:spLocks noChangeArrowheads="1"/>
            </p:cNvSpPr>
            <p:nvPr/>
          </p:nvSpPr>
          <p:spPr bwMode="auto">
            <a:xfrm>
              <a:off x="2241201" y="843342"/>
              <a:ext cx="320527" cy="10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900" dirty="0">
                  <a:solidFill>
                    <a:srgbClr val="010101"/>
                  </a:solidFill>
                  <a:ea typeface="+mn-ea"/>
                </a:rPr>
                <a:t>Other </a:t>
              </a:r>
              <a:endParaRPr lang="en-US" altLang="en-US" dirty="0">
                <a:solidFill>
                  <a:srgbClr val="000000"/>
                </a:solidFill>
                <a:ea typeface="+mn-ea"/>
              </a:endParaRPr>
            </a:p>
          </p:txBody>
        </p:sp>
        <p:sp>
          <p:nvSpPr>
            <p:cNvPr id="97" name="Rectangle 94"/>
            <p:cNvSpPr>
              <a:spLocks noChangeArrowheads="1"/>
            </p:cNvSpPr>
            <p:nvPr/>
          </p:nvSpPr>
          <p:spPr bwMode="auto">
            <a:xfrm>
              <a:off x="2241201" y="973082"/>
              <a:ext cx="878242" cy="10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900" dirty="0">
                  <a:solidFill>
                    <a:srgbClr val="010101"/>
                  </a:solidFill>
                  <a:ea typeface="+mn-ea"/>
                </a:rPr>
                <a:t>Partial Response</a:t>
              </a:r>
              <a:endParaRPr lang="en-US" altLang="en-US" dirty="0">
                <a:solidFill>
                  <a:srgbClr val="000000"/>
                </a:solidFill>
                <a:ea typeface="+mn-ea"/>
              </a:endParaRPr>
            </a:p>
          </p:txBody>
        </p:sp>
        <p:sp>
          <p:nvSpPr>
            <p:cNvPr id="98" name="Rectangle 107"/>
            <p:cNvSpPr>
              <a:spLocks noChangeArrowheads="1"/>
            </p:cNvSpPr>
            <p:nvPr/>
          </p:nvSpPr>
          <p:spPr bwMode="auto">
            <a:xfrm>
              <a:off x="2241200" y="1104012"/>
              <a:ext cx="775673" cy="10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defRPr/>
              </a:pPr>
              <a:r>
                <a:rPr lang="en-US" altLang="en-US" sz="900" dirty="0">
                  <a:solidFill>
                    <a:srgbClr val="010101"/>
                  </a:solidFill>
                  <a:ea typeface="+mn-ea"/>
                </a:rPr>
                <a:t>Stable Disease</a:t>
              </a:r>
              <a:endParaRPr lang="en-US" altLang="en-US" dirty="0">
                <a:solidFill>
                  <a:srgbClr val="000000"/>
                </a:solidFill>
                <a:ea typeface="+mn-ea"/>
              </a:endParaRPr>
            </a:p>
          </p:txBody>
        </p:sp>
        <p:sp>
          <p:nvSpPr>
            <p:cNvPr id="99" name="Rectangle 138"/>
            <p:cNvSpPr>
              <a:spLocks noChangeAspect="1" noChangeArrowheads="1"/>
            </p:cNvSpPr>
            <p:nvPr/>
          </p:nvSpPr>
          <p:spPr bwMode="auto">
            <a:xfrm>
              <a:off x="2125341" y="1012361"/>
              <a:ext cx="55549" cy="54753"/>
            </a:xfrm>
            <a:prstGeom prst="rect">
              <a:avLst/>
            </a:prstGeom>
            <a:solidFill>
              <a:srgbClr val="ED1D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100" name="Oval 147"/>
            <p:cNvSpPr>
              <a:spLocks noChangeArrowheads="1"/>
            </p:cNvSpPr>
            <p:nvPr/>
          </p:nvSpPr>
          <p:spPr bwMode="auto">
            <a:xfrm>
              <a:off x="2131689" y="885002"/>
              <a:ext cx="49201" cy="48801"/>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sp>
          <p:nvSpPr>
            <p:cNvPr id="101" name="Freeform 127"/>
            <p:cNvSpPr>
              <a:spLocks/>
            </p:cNvSpPr>
            <p:nvPr/>
          </p:nvSpPr>
          <p:spPr bwMode="auto">
            <a:xfrm>
              <a:off x="2123753" y="1136150"/>
              <a:ext cx="63485" cy="64275"/>
            </a:xfrm>
            <a:custGeom>
              <a:avLst/>
              <a:gdLst>
                <a:gd name="T0" fmla="*/ 0 w 56"/>
                <a:gd name="T1" fmla="*/ 56 h 56"/>
                <a:gd name="T2" fmla="*/ 28 w 56"/>
                <a:gd name="T3" fmla="*/ 0 h 56"/>
                <a:gd name="T4" fmla="*/ 56 w 56"/>
                <a:gd name="T5" fmla="*/ 56 h 56"/>
                <a:gd name="T6" fmla="*/ 0 w 56"/>
                <a:gd name="T7" fmla="*/ 56 h 56"/>
                <a:gd name="T8" fmla="*/ 0 w 56"/>
                <a:gd name="T9" fmla="*/ 56 h 56"/>
              </a:gdLst>
              <a:ahLst/>
              <a:cxnLst>
                <a:cxn ang="0">
                  <a:pos x="T0" y="T1"/>
                </a:cxn>
                <a:cxn ang="0">
                  <a:pos x="T2" y="T3"/>
                </a:cxn>
                <a:cxn ang="0">
                  <a:pos x="T4" y="T5"/>
                </a:cxn>
                <a:cxn ang="0">
                  <a:pos x="T6" y="T7"/>
                </a:cxn>
                <a:cxn ang="0">
                  <a:pos x="T8" y="T9"/>
                </a:cxn>
              </a:cxnLst>
              <a:rect l="0" t="0" r="r" b="b"/>
              <a:pathLst>
                <a:path w="56" h="56">
                  <a:moveTo>
                    <a:pt x="0" y="56"/>
                  </a:moveTo>
                  <a:lnTo>
                    <a:pt x="28" y="0"/>
                  </a:lnTo>
                  <a:lnTo>
                    <a:pt x="56" y="56"/>
                  </a:lnTo>
                  <a:lnTo>
                    <a:pt x="0" y="56"/>
                  </a:lnTo>
                  <a:lnTo>
                    <a:pt x="0" y="56"/>
                  </a:lnTo>
                  <a:close/>
                </a:path>
              </a:pathLst>
            </a:custGeom>
            <a:solidFill>
              <a:srgbClr val="4F82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rgbClr val="000000"/>
                </a:solidFill>
                <a:latin typeface="Arial"/>
                <a:ea typeface="+mn-ea"/>
              </a:endParaRPr>
            </a:p>
          </p:txBody>
        </p:sp>
      </p:grpSp>
      <p:sp>
        <p:nvSpPr>
          <p:cNvPr id="102" name="Rectangle 101"/>
          <p:cNvSpPr>
            <a:spLocks noChangeArrowheads="1"/>
          </p:cNvSpPr>
          <p:nvPr/>
        </p:nvSpPr>
        <p:spPr bwMode="auto">
          <a:xfrm>
            <a:off x="3779822" y="1303341"/>
            <a:ext cx="1744663" cy="2270125"/>
          </a:xfrm>
          <a:prstGeom prst="rect">
            <a:avLst/>
          </a:prstGeom>
          <a:solidFill>
            <a:srgbClr val="FF6600">
              <a:alpha val="5098"/>
            </a:srgbClr>
          </a:solidFill>
          <a:ln w="50800">
            <a:solidFill>
              <a:srgbClr val="FF0000"/>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prstClr val="white"/>
              </a:solidFill>
              <a:latin typeface="Arial"/>
              <a:ea typeface="+mn-ea"/>
            </a:endParaRPr>
          </a:p>
        </p:txBody>
      </p:sp>
      <p:sp>
        <p:nvSpPr>
          <p:cNvPr id="103" name="Rectangle 102"/>
          <p:cNvSpPr>
            <a:spLocks noChangeArrowheads="1"/>
          </p:cNvSpPr>
          <p:nvPr/>
        </p:nvSpPr>
        <p:spPr bwMode="auto">
          <a:xfrm>
            <a:off x="2276455" y="3597275"/>
            <a:ext cx="1503362" cy="1547812"/>
          </a:xfrm>
          <a:prstGeom prst="rect">
            <a:avLst/>
          </a:prstGeom>
          <a:solidFill>
            <a:srgbClr val="0000FF">
              <a:alpha val="5098"/>
            </a:srgbClr>
          </a:solidFill>
          <a:ln w="50800">
            <a:solidFill>
              <a:srgbClr val="0000FF"/>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prstClr val="white"/>
              </a:solidFill>
              <a:latin typeface="Arial"/>
              <a:ea typeface="+mn-ea"/>
            </a:endParaRPr>
          </a:p>
        </p:txBody>
      </p:sp>
      <p:sp>
        <p:nvSpPr>
          <p:cNvPr id="104" name="Rectangle 103"/>
          <p:cNvSpPr>
            <a:spLocks noChangeArrowheads="1"/>
          </p:cNvSpPr>
          <p:nvPr/>
        </p:nvSpPr>
        <p:spPr bwMode="auto">
          <a:xfrm>
            <a:off x="3819516" y="3606808"/>
            <a:ext cx="1704975" cy="1538287"/>
          </a:xfrm>
          <a:prstGeom prst="rect">
            <a:avLst/>
          </a:prstGeom>
          <a:solidFill>
            <a:srgbClr val="80C9AC">
              <a:alpha val="10196"/>
            </a:srgbClr>
          </a:solidFill>
          <a:ln w="50800">
            <a:solidFill>
              <a:srgbClr val="008000"/>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prstClr val="white"/>
              </a:solidFill>
              <a:latin typeface="Arial"/>
              <a:ea typeface="+mn-ea"/>
            </a:endParaRPr>
          </a:p>
        </p:txBody>
      </p:sp>
      <p:grpSp>
        <p:nvGrpSpPr>
          <p:cNvPr id="105" name="Group 187"/>
          <p:cNvGrpSpPr>
            <a:grpSpLocks/>
          </p:cNvGrpSpPr>
          <p:nvPr/>
        </p:nvGrpSpPr>
        <p:grpSpPr bwMode="auto">
          <a:xfrm>
            <a:off x="2252651" y="2755900"/>
            <a:ext cx="3597275" cy="1041400"/>
            <a:chOff x="974725" y="2327173"/>
            <a:chExt cx="3597275" cy="781179"/>
          </a:xfrm>
        </p:grpSpPr>
        <p:grpSp>
          <p:nvGrpSpPr>
            <p:cNvPr id="106" name="Group 26"/>
            <p:cNvGrpSpPr>
              <a:grpSpLocks/>
            </p:cNvGrpSpPr>
            <p:nvPr/>
          </p:nvGrpSpPr>
          <p:grpSpPr bwMode="auto">
            <a:xfrm>
              <a:off x="974725" y="2823120"/>
              <a:ext cx="3597275" cy="285232"/>
              <a:chOff x="671987" y="3083902"/>
              <a:chExt cx="4538524" cy="305028"/>
            </a:xfrm>
          </p:grpSpPr>
          <p:cxnSp>
            <p:nvCxnSpPr>
              <p:cNvPr id="108" name="Straight Connector 107"/>
              <p:cNvCxnSpPr>
                <a:cxnSpLocks noChangeShapeType="1"/>
              </p:cNvCxnSpPr>
              <p:nvPr/>
            </p:nvCxnSpPr>
            <p:spPr bwMode="auto">
              <a:xfrm>
                <a:off x="671987" y="3083298"/>
                <a:ext cx="4522501"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9" name="Straight Connector 108"/>
              <p:cNvCxnSpPr>
                <a:cxnSpLocks noChangeShapeType="1"/>
              </p:cNvCxnSpPr>
              <p:nvPr/>
            </p:nvCxnSpPr>
            <p:spPr bwMode="auto">
              <a:xfrm>
                <a:off x="688010" y="3388930"/>
                <a:ext cx="4522501"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107" name="Rectangle 106"/>
            <p:cNvSpPr/>
            <p:nvPr/>
          </p:nvSpPr>
          <p:spPr>
            <a:xfrm>
              <a:off x="1062038" y="2327173"/>
              <a:ext cx="1271502" cy="323219"/>
            </a:xfrm>
            <a:prstGeom prst="rect">
              <a:avLst/>
            </a:prstGeom>
          </p:spPr>
          <p:txBody>
            <a:bodyPr wrap="none">
              <a:spAutoFit/>
            </a:bodyPr>
            <a:lstStyle/>
            <a:p>
              <a:pPr fontAlgn="auto">
                <a:spcBef>
                  <a:spcPts val="0"/>
                </a:spcBef>
                <a:spcAft>
                  <a:spcPts val="0"/>
                </a:spcAft>
                <a:defRPr/>
              </a:pPr>
              <a:r>
                <a:rPr lang="en-US" sz="1100" b="1" dirty="0">
                  <a:solidFill>
                    <a:srgbClr val="000000"/>
                  </a:solidFill>
                  <a:latin typeface="Arial"/>
                  <a:ea typeface="+mn-ea"/>
                </a:rPr>
                <a:t>PFS cutoff  </a:t>
              </a:r>
              <a:br>
                <a:rPr lang="en-US" sz="1100" b="1" dirty="0">
                  <a:solidFill>
                    <a:srgbClr val="000000"/>
                  </a:solidFill>
                  <a:latin typeface="Arial"/>
                  <a:ea typeface="+mn-ea"/>
                </a:rPr>
              </a:br>
              <a:r>
                <a:rPr lang="en-US" sz="1100" b="1" dirty="0">
                  <a:solidFill>
                    <a:srgbClr val="000000"/>
                  </a:solidFill>
                  <a:latin typeface="Arial"/>
                  <a:ea typeface="+mn-ea"/>
                </a:rPr>
                <a:t>at 5 or 6 months</a:t>
              </a:r>
            </a:p>
          </p:txBody>
        </p:sp>
      </p:grpSp>
      <p:sp>
        <p:nvSpPr>
          <p:cNvPr id="110" name="Title 1"/>
          <p:cNvSpPr txBox="1">
            <a:spLocks/>
          </p:cNvSpPr>
          <p:nvPr/>
        </p:nvSpPr>
        <p:spPr bwMode="auto">
          <a:xfrm>
            <a:off x="3890149" y="6433890"/>
            <a:ext cx="7862888" cy="381000"/>
          </a:xfrm>
          <a:prstGeom prst="rect">
            <a:avLst/>
          </a:prstGeom>
          <a:noFill/>
          <a:ln>
            <a:noFill/>
          </a:ln>
          <a:effectLst/>
          <a:extLst/>
        </p:spPr>
        <p:txBody>
          <a:bodyPr lIns="0" tIns="0" rIns="0" bIns="0" anchor="ct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algn="r">
              <a:defRPr/>
            </a:pPr>
            <a:r>
              <a:rPr lang="en-US" sz="1100" dirty="0">
                <a:solidFill>
                  <a:schemeClr val="tx1"/>
                </a:solidFill>
                <a:latin typeface="Arial" charset="0"/>
                <a:ea typeface="+mn-ea"/>
                <a:cs typeface="+mn-cs"/>
              </a:rPr>
              <a:t>Presented By Tanguy Seiwert at 2015 ASCO Annual Meeting - J </a:t>
            </a:r>
            <a:r>
              <a:rPr lang="en-US" sz="1100" dirty="0" err="1">
                <a:solidFill>
                  <a:schemeClr val="tx1"/>
                </a:solidFill>
                <a:latin typeface="Arial" charset="0"/>
                <a:ea typeface="+mn-ea"/>
                <a:cs typeface="+mn-cs"/>
              </a:rPr>
              <a:t>Clin</a:t>
            </a:r>
            <a:r>
              <a:rPr lang="en-US" sz="1100" dirty="0">
                <a:solidFill>
                  <a:schemeClr val="tx1"/>
                </a:solidFill>
                <a:latin typeface="Arial" charset="0"/>
                <a:ea typeface="+mn-ea"/>
                <a:cs typeface="+mn-cs"/>
              </a:rPr>
              <a:t> </a:t>
            </a:r>
            <a:r>
              <a:rPr lang="en-US" sz="1100" dirty="0" err="1">
                <a:solidFill>
                  <a:schemeClr val="tx1"/>
                </a:solidFill>
                <a:latin typeface="Arial" charset="0"/>
                <a:ea typeface="+mn-ea"/>
                <a:cs typeface="+mn-cs"/>
              </a:rPr>
              <a:t>Oncol</a:t>
            </a:r>
            <a:r>
              <a:rPr lang="en-US" sz="1100" dirty="0">
                <a:solidFill>
                  <a:schemeClr val="tx1"/>
                </a:solidFill>
                <a:latin typeface="Arial" charset="0"/>
                <a:ea typeface="+mn-ea"/>
                <a:cs typeface="+mn-cs"/>
              </a:rPr>
              <a:t> 33, 2015 (</a:t>
            </a:r>
            <a:r>
              <a:rPr lang="en-US" sz="1100" dirty="0" err="1">
                <a:solidFill>
                  <a:schemeClr val="tx1"/>
                </a:solidFill>
                <a:latin typeface="Arial" charset="0"/>
                <a:ea typeface="+mn-ea"/>
                <a:cs typeface="+mn-cs"/>
              </a:rPr>
              <a:t>suppl</a:t>
            </a:r>
            <a:r>
              <a:rPr lang="en-US" sz="1100" dirty="0">
                <a:solidFill>
                  <a:schemeClr val="tx1"/>
                </a:solidFill>
                <a:latin typeface="Arial" charset="0"/>
                <a:ea typeface="+mn-ea"/>
                <a:cs typeface="+mn-cs"/>
              </a:rPr>
              <a:t>; </a:t>
            </a:r>
            <a:r>
              <a:rPr lang="en-US" sz="1100" dirty="0" err="1">
                <a:solidFill>
                  <a:schemeClr val="tx1"/>
                </a:solidFill>
                <a:latin typeface="Arial" charset="0"/>
                <a:ea typeface="+mn-ea"/>
                <a:cs typeface="+mn-cs"/>
              </a:rPr>
              <a:t>abstr</a:t>
            </a:r>
            <a:r>
              <a:rPr lang="en-US" sz="1100" dirty="0">
                <a:solidFill>
                  <a:schemeClr val="tx1"/>
                </a:solidFill>
                <a:latin typeface="Arial" charset="0"/>
                <a:ea typeface="+mn-ea"/>
                <a:cs typeface="+mn-cs"/>
              </a:rPr>
              <a:t> 6017)</a:t>
            </a:r>
          </a:p>
        </p:txBody>
      </p:sp>
    </p:spTree>
    <p:extLst>
      <p:ext uri="{BB962C8B-B14F-4D97-AF65-F5344CB8AC3E}">
        <p14:creationId xmlns:p14="http://schemas.microsoft.com/office/powerpoint/2010/main" val="2185968750"/>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5621" y="5562600"/>
            <a:ext cx="9144000" cy="457200"/>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rotWithShape="1">
          <a:blip r:embed="rId3" cstate="print"/>
          <a:srcRect t="3741"/>
          <a:stretch/>
        </p:blipFill>
        <p:spPr bwMode="auto">
          <a:xfrm>
            <a:off x="1525621" y="960388"/>
            <a:ext cx="5334000" cy="5749360"/>
          </a:xfrm>
          <a:prstGeom prst="rect">
            <a:avLst/>
          </a:prstGeom>
          <a:noFill/>
          <a:ln w="9525">
            <a:noFill/>
            <a:miter lim="800000"/>
            <a:headEnd/>
            <a:tailEnd/>
          </a:ln>
        </p:spPr>
      </p:pic>
      <p:sp>
        <p:nvSpPr>
          <p:cNvPr id="6" name="Title 1"/>
          <p:cNvSpPr txBox="1">
            <a:spLocks/>
          </p:cNvSpPr>
          <p:nvPr/>
        </p:nvSpPr>
        <p:spPr>
          <a:xfrm>
            <a:off x="1600200" y="32425"/>
            <a:ext cx="8915400" cy="1143000"/>
          </a:xfrm>
          <a:prstGeom prst="rect">
            <a:avLst/>
          </a:prstGeom>
        </p:spPr>
        <p:txBody>
          <a:bodyP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b="1" dirty="0"/>
              <a:t>Genetic landscape of the T cell-inflamed tumor microenvironment across TCGA solid tumors</a:t>
            </a:r>
          </a:p>
        </p:txBody>
      </p:sp>
      <p:graphicFrame>
        <p:nvGraphicFramePr>
          <p:cNvPr id="2" name="Table 1"/>
          <p:cNvGraphicFramePr>
            <a:graphicFrameLocks noGrp="1"/>
          </p:cNvGraphicFramePr>
          <p:nvPr>
            <p:extLst>
              <p:ext uri="{D42A27DB-BD31-4B8C-83A1-F6EECF244321}">
                <p14:modId xmlns:p14="http://schemas.microsoft.com/office/powerpoint/2010/main" val="1503039360"/>
              </p:ext>
            </p:extLst>
          </p:nvPr>
        </p:nvGraphicFramePr>
        <p:xfrm>
          <a:off x="7162799" y="2302212"/>
          <a:ext cx="4419601" cy="1431588"/>
        </p:xfrm>
        <a:graphic>
          <a:graphicData uri="http://schemas.openxmlformats.org/drawingml/2006/table">
            <a:tbl>
              <a:tblPr firstRow="1" bandRow="1">
                <a:tableStyleId>{5C22544A-7EE6-4342-B048-85BDC9FD1C3A}</a:tableStyleId>
              </a:tblPr>
              <a:tblGrid>
                <a:gridCol w="838201">
                  <a:extLst>
                    <a:ext uri="{9D8B030D-6E8A-4147-A177-3AD203B41FA5}">
                      <a16:colId xmlns="" xmlns:a16="http://schemas.microsoft.com/office/drawing/2014/main" val="20000"/>
                    </a:ext>
                  </a:extLst>
                </a:gridCol>
                <a:gridCol w="1066800">
                  <a:extLst>
                    <a:ext uri="{9D8B030D-6E8A-4147-A177-3AD203B41FA5}">
                      <a16:colId xmlns="" xmlns:a16="http://schemas.microsoft.com/office/drawing/2014/main" val="20001"/>
                    </a:ext>
                  </a:extLst>
                </a:gridCol>
                <a:gridCol w="914400">
                  <a:extLst>
                    <a:ext uri="{9D8B030D-6E8A-4147-A177-3AD203B41FA5}">
                      <a16:colId xmlns="" xmlns:a16="http://schemas.microsoft.com/office/drawing/2014/main" val="20002"/>
                    </a:ext>
                  </a:extLst>
                </a:gridCol>
                <a:gridCol w="940701">
                  <a:extLst>
                    <a:ext uri="{9D8B030D-6E8A-4147-A177-3AD203B41FA5}">
                      <a16:colId xmlns="" xmlns:a16="http://schemas.microsoft.com/office/drawing/2014/main" val="20003"/>
                    </a:ext>
                  </a:extLst>
                </a:gridCol>
                <a:gridCol w="659499">
                  <a:extLst>
                    <a:ext uri="{9D8B030D-6E8A-4147-A177-3AD203B41FA5}">
                      <a16:colId xmlns="" xmlns:a16="http://schemas.microsoft.com/office/drawing/2014/main" val="20004"/>
                    </a:ext>
                  </a:extLst>
                </a:gridCol>
              </a:tblGrid>
              <a:tr h="572635">
                <a:tc>
                  <a:txBody>
                    <a:bodyPr/>
                    <a:lstStyle/>
                    <a:p>
                      <a:pPr algn="ctr"/>
                      <a:r>
                        <a:rPr lang="en-US" sz="1500" dirty="0"/>
                        <a:t>Cancer</a:t>
                      </a:r>
                      <a:r>
                        <a:rPr lang="en-US" sz="1500" baseline="0" dirty="0"/>
                        <a:t> Type</a:t>
                      </a:r>
                      <a:endParaRPr lang="en-US" sz="1500" dirty="0"/>
                    </a:p>
                  </a:txBody>
                  <a:tcPr anchor="b">
                    <a:solidFill>
                      <a:srgbClr val="AD0B3E"/>
                    </a:solidFill>
                  </a:tcPr>
                </a:tc>
                <a:tc>
                  <a:txBody>
                    <a:bodyPr/>
                    <a:lstStyle/>
                    <a:p>
                      <a:pPr algn="ctr"/>
                      <a:r>
                        <a:rPr lang="en-US" sz="1500" dirty="0"/>
                        <a:t>Non-inflamed</a:t>
                      </a:r>
                    </a:p>
                  </a:txBody>
                  <a:tcPr anchor="b">
                    <a:solidFill>
                      <a:srgbClr val="AD0B3E"/>
                    </a:solidFill>
                  </a:tcPr>
                </a:tc>
                <a:tc>
                  <a:txBody>
                    <a:bodyPr/>
                    <a:lstStyle/>
                    <a:p>
                      <a:pPr algn="ctr"/>
                      <a:r>
                        <a:rPr lang="en-US" sz="1500" dirty="0" err="1"/>
                        <a:t>Int</a:t>
                      </a:r>
                      <a:endParaRPr lang="en-US" sz="1500" dirty="0"/>
                    </a:p>
                  </a:txBody>
                  <a:tcPr anchor="b">
                    <a:solidFill>
                      <a:srgbClr val="AD0B3E"/>
                    </a:solidFill>
                  </a:tcPr>
                </a:tc>
                <a:tc>
                  <a:txBody>
                    <a:bodyPr/>
                    <a:lstStyle/>
                    <a:p>
                      <a:pPr algn="ctr"/>
                      <a:r>
                        <a:rPr lang="en-US" sz="1500" dirty="0"/>
                        <a:t>Inflamed</a:t>
                      </a:r>
                    </a:p>
                  </a:txBody>
                  <a:tcPr anchor="b">
                    <a:solidFill>
                      <a:srgbClr val="AD0B3E"/>
                    </a:solidFill>
                  </a:tcPr>
                </a:tc>
                <a:tc>
                  <a:txBody>
                    <a:bodyPr/>
                    <a:lstStyle/>
                    <a:p>
                      <a:pPr algn="ctr"/>
                      <a:r>
                        <a:rPr lang="en-US" sz="1500" dirty="0"/>
                        <a:t>Total</a:t>
                      </a:r>
                    </a:p>
                  </a:txBody>
                  <a:tcPr anchor="b">
                    <a:solidFill>
                      <a:srgbClr val="AD0B3E"/>
                    </a:solidFill>
                  </a:tcPr>
                </a:tc>
                <a:extLst>
                  <a:ext uri="{0D108BD9-81ED-4DB2-BD59-A6C34878D82A}">
                    <a16:rowId xmlns="" xmlns:a16="http://schemas.microsoft.com/office/drawing/2014/main" val="10000"/>
                  </a:ext>
                </a:extLst>
              </a:tr>
              <a:tr h="858953">
                <a:tc>
                  <a:txBody>
                    <a:bodyPr/>
                    <a:lstStyle/>
                    <a:p>
                      <a:pPr algn="ctr"/>
                      <a:r>
                        <a:rPr lang="en-US" sz="1500" dirty="0"/>
                        <a:t>30 solid primary tumors</a:t>
                      </a:r>
                    </a:p>
                  </a:txBody>
                  <a:tcPr/>
                </a:tc>
                <a:tc>
                  <a:txBody>
                    <a:bodyPr/>
                    <a:lstStyle/>
                    <a:p>
                      <a:pPr algn="ctr"/>
                      <a:r>
                        <a:rPr lang="en-US" sz="1500" dirty="0"/>
                        <a:t>3000</a:t>
                      </a:r>
                    </a:p>
                    <a:p>
                      <a:pPr algn="ctr"/>
                      <a:r>
                        <a:rPr lang="en-US" sz="1500" dirty="0"/>
                        <a:t>(32.7%)</a:t>
                      </a:r>
                    </a:p>
                  </a:txBody>
                  <a:tcPr/>
                </a:tc>
                <a:tc>
                  <a:txBody>
                    <a:bodyPr/>
                    <a:lstStyle/>
                    <a:p>
                      <a:pPr algn="ctr"/>
                      <a:r>
                        <a:rPr lang="en-US" sz="1500" dirty="0"/>
                        <a:t>2873</a:t>
                      </a:r>
                    </a:p>
                    <a:p>
                      <a:pPr algn="ctr"/>
                      <a:r>
                        <a:rPr lang="en-US" sz="1500" dirty="0"/>
                        <a:t>(32.3%) </a:t>
                      </a:r>
                    </a:p>
                  </a:txBody>
                  <a:tcPr/>
                </a:tc>
                <a:tc>
                  <a:txBody>
                    <a:bodyPr/>
                    <a:lstStyle/>
                    <a:p>
                      <a:pPr algn="ctr"/>
                      <a:r>
                        <a:rPr lang="en-US" sz="1500" dirty="0"/>
                        <a:t>3017</a:t>
                      </a:r>
                    </a:p>
                    <a:p>
                      <a:pPr algn="ctr"/>
                      <a:r>
                        <a:rPr lang="en-US" sz="1500" dirty="0"/>
                        <a:t>(33.9%)</a:t>
                      </a:r>
                    </a:p>
                    <a:p>
                      <a:pPr algn="ctr"/>
                      <a:endParaRPr lang="en-US" sz="1500" dirty="0"/>
                    </a:p>
                  </a:txBody>
                  <a:tcPr/>
                </a:tc>
                <a:tc>
                  <a:txBody>
                    <a:bodyPr/>
                    <a:lstStyle/>
                    <a:p>
                      <a:pPr algn="ctr"/>
                      <a:r>
                        <a:rPr lang="en-US" sz="1500" dirty="0"/>
                        <a:t>8890</a:t>
                      </a:r>
                    </a:p>
                  </a:txBody>
                  <a:tcPr/>
                </a:tc>
                <a:extLst>
                  <a:ext uri="{0D108BD9-81ED-4DB2-BD59-A6C34878D82A}">
                    <a16:rowId xmlns="" xmlns:a16="http://schemas.microsoft.com/office/drawing/2014/main" val="10001"/>
                  </a:ext>
                </a:extLst>
              </a:tr>
            </a:tbl>
          </a:graphicData>
        </a:graphic>
      </p:graphicFrame>
      <p:sp>
        <p:nvSpPr>
          <p:cNvPr id="8" name="Title 1"/>
          <p:cNvSpPr txBox="1">
            <a:spLocks/>
          </p:cNvSpPr>
          <p:nvPr/>
        </p:nvSpPr>
        <p:spPr bwMode="auto">
          <a:xfrm>
            <a:off x="2743200" y="6393443"/>
            <a:ext cx="8839200" cy="381000"/>
          </a:xfrm>
          <a:prstGeom prst="rect">
            <a:avLst/>
          </a:prstGeom>
          <a:noFill/>
          <a:ln>
            <a:noFill/>
          </a:ln>
          <a:effectLst/>
          <a:extLst/>
        </p:spPr>
        <p:txBody>
          <a:bodyPr lIns="0" tIns="0" rIns="0" bIns="0" anchor="ct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algn="r">
              <a:defRPr/>
            </a:pPr>
            <a:r>
              <a:rPr lang="en-US" sz="1100" dirty="0">
                <a:solidFill>
                  <a:schemeClr val="tx1"/>
                </a:solidFill>
                <a:latin typeface="Arial" charset="0"/>
              </a:rPr>
              <a:t>Luke and </a:t>
            </a:r>
            <a:r>
              <a:rPr lang="en-US" sz="1100" dirty="0" err="1">
                <a:solidFill>
                  <a:schemeClr val="tx1"/>
                </a:solidFill>
                <a:latin typeface="Arial" charset="0"/>
              </a:rPr>
              <a:t>Spranger</a:t>
            </a:r>
            <a:r>
              <a:rPr lang="en-US" sz="1100" dirty="0">
                <a:solidFill>
                  <a:schemeClr val="tx1"/>
                </a:solidFill>
                <a:latin typeface="Arial" charset="0"/>
              </a:rPr>
              <a:t> et al. PNAS 2016</a:t>
            </a:r>
            <a:endParaRPr lang="en-US" sz="1100" i="1" dirty="0">
              <a:solidFill>
                <a:schemeClr val="tx1"/>
              </a:solidFill>
              <a:latin typeface="Arial" charset="0"/>
              <a:ea typeface="+mn-ea"/>
              <a:cs typeface="+mn-cs"/>
            </a:endParaRPr>
          </a:p>
        </p:txBody>
      </p:sp>
      <p:sp>
        <p:nvSpPr>
          <p:cNvPr id="3" name="Rectangle 2"/>
          <p:cNvSpPr/>
          <p:nvPr/>
        </p:nvSpPr>
        <p:spPr>
          <a:xfrm>
            <a:off x="228600" y="6019800"/>
            <a:ext cx="2286000" cy="7546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2850292"/>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524000" y="274637"/>
            <a:ext cx="91440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T cell-inflamed tumor microenvironment by tumor type in increasing frequency</a:t>
            </a:r>
          </a:p>
        </p:txBody>
      </p:sp>
      <p:pic>
        <p:nvPicPr>
          <p:cNvPr id="2" name="Picture 1"/>
          <p:cNvPicPr>
            <a:picLocks noChangeAspect="1"/>
          </p:cNvPicPr>
          <p:nvPr/>
        </p:nvPicPr>
        <p:blipFill>
          <a:blip r:embed="rId2"/>
          <a:stretch>
            <a:fillRect/>
          </a:stretch>
        </p:blipFill>
        <p:spPr>
          <a:xfrm>
            <a:off x="685800" y="1905000"/>
            <a:ext cx="11239067" cy="3352800"/>
          </a:xfrm>
          <a:prstGeom prst="rect">
            <a:avLst/>
          </a:prstGeom>
        </p:spPr>
      </p:pic>
      <p:sp>
        <p:nvSpPr>
          <p:cNvPr id="5" name="Title 1"/>
          <p:cNvSpPr txBox="1">
            <a:spLocks/>
          </p:cNvSpPr>
          <p:nvPr/>
        </p:nvSpPr>
        <p:spPr bwMode="auto">
          <a:xfrm>
            <a:off x="2819400" y="6324600"/>
            <a:ext cx="8839200" cy="381000"/>
          </a:xfrm>
          <a:prstGeom prst="rect">
            <a:avLst/>
          </a:prstGeom>
          <a:noFill/>
          <a:ln>
            <a:noFill/>
          </a:ln>
          <a:effectLst/>
          <a:extLst/>
        </p:spPr>
        <p:txBody>
          <a:bodyPr lIns="0" tIns="0" rIns="0" bIns="0" anchor="ct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algn="r">
              <a:defRPr/>
            </a:pPr>
            <a:r>
              <a:rPr lang="en-US" sz="1100" dirty="0">
                <a:solidFill>
                  <a:schemeClr val="tx1"/>
                </a:solidFill>
                <a:latin typeface="Arial" charset="0"/>
              </a:rPr>
              <a:t>Luke and </a:t>
            </a:r>
            <a:r>
              <a:rPr lang="en-US" sz="1100" dirty="0" err="1">
                <a:solidFill>
                  <a:schemeClr val="tx1"/>
                </a:solidFill>
                <a:latin typeface="Arial" charset="0"/>
              </a:rPr>
              <a:t>Spranger</a:t>
            </a:r>
            <a:r>
              <a:rPr lang="en-US" sz="1100" dirty="0">
                <a:solidFill>
                  <a:schemeClr val="tx1"/>
                </a:solidFill>
                <a:latin typeface="Arial" charset="0"/>
              </a:rPr>
              <a:t> et al. PNAS 2016</a:t>
            </a:r>
            <a:endParaRPr lang="en-US" sz="1100" dirty="0">
              <a:solidFill>
                <a:schemeClr val="tx1"/>
              </a:solidFill>
              <a:latin typeface="Arial" charset="0"/>
              <a:ea typeface="+mn-ea"/>
              <a:cs typeface="+mn-cs"/>
            </a:endParaRPr>
          </a:p>
        </p:txBody>
      </p:sp>
    </p:spTree>
    <p:extLst>
      <p:ext uri="{BB962C8B-B14F-4D97-AF65-F5344CB8AC3E}">
        <p14:creationId xmlns:p14="http://schemas.microsoft.com/office/powerpoint/2010/main" val="2851356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981200" y="3063"/>
            <a:ext cx="8229600" cy="1143000"/>
          </a:xfrm>
          <a:prstGeom prst="rect">
            <a:avLst/>
          </a:prstGeom>
        </p:spPr>
        <p:txBody>
          <a:bodyPr/>
          <a:lstStyle>
            <a:lvl1pPr algn="ctr" defTabSz="457200" rtl="0" fontAlgn="base">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a:lstStyle>
          <a:p>
            <a:r>
              <a:rPr lang="en-US" altLang="en-US" b="1" dirty="0"/>
              <a:t>Association of mutational load and TCR diversity</a:t>
            </a:r>
          </a:p>
        </p:txBody>
      </p:sp>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832" y="1600200"/>
            <a:ext cx="551960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5"/>
          <p:cNvSpPr txBox="1">
            <a:spLocks noChangeArrowheads="1"/>
          </p:cNvSpPr>
          <p:nvPr/>
        </p:nvSpPr>
        <p:spPr bwMode="auto">
          <a:xfrm>
            <a:off x="8382000" y="6427120"/>
            <a:ext cx="23193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it-IT" altLang="en-US" sz="1100" dirty="0">
                <a:latin typeface="Arial" panose="020B0604020202020204" pitchFamily="34" charset="0"/>
                <a:cs typeface="Arial" panose="020B0604020202020204" pitchFamily="34" charset="0"/>
              </a:rPr>
              <a:t>TCGA. Nature 2013</a:t>
            </a:r>
          </a:p>
          <a:p>
            <a:pPr algn="r" eaLnBrk="1" hangingPunct="1">
              <a:spcBef>
                <a:spcPct val="0"/>
              </a:spcBef>
              <a:buFontTx/>
              <a:buNone/>
            </a:pPr>
            <a:r>
              <a:rPr lang="it-IT" altLang="en-US" sz="1100" dirty="0">
                <a:latin typeface="Arial" panose="020B0604020202020204" pitchFamily="34" charset="0"/>
                <a:cs typeface="Arial" panose="020B0604020202020204" pitchFamily="34" charset="0"/>
              </a:rPr>
              <a:t>Li et al. Nature Genetics 2015</a:t>
            </a:r>
            <a:endParaRPr lang="en-US" altLang="en-US" sz="1100" dirty="0">
              <a:latin typeface="Arial" panose="020B0604020202020204" pitchFamily="34" charset="0"/>
              <a:cs typeface="Arial" panose="020B0604020202020204" pitchFamily="34" charset="0"/>
            </a:endParaRPr>
          </a:p>
        </p:txBody>
      </p:sp>
      <p:pic>
        <p:nvPicPr>
          <p:cNvPr id="675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1833" y="3980128"/>
            <a:ext cx="5603170" cy="1811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1587674"/>
            <a:ext cx="4424614" cy="4177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2982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18684" y="0"/>
            <a:ext cx="91440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800" b="1" dirty="0"/>
              <a:t>Mutational burden of T cell-inflamed tumor microenvironment within tumor types</a:t>
            </a:r>
          </a:p>
        </p:txBody>
      </p:sp>
      <p:pic>
        <p:nvPicPr>
          <p:cNvPr id="11" name="Picture 10"/>
          <p:cNvPicPr>
            <a:picLocks noChangeAspect="1"/>
          </p:cNvPicPr>
          <p:nvPr/>
        </p:nvPicPr>
        <p:blipFill>
          <a:blip r:embed="rId2"/>
          <a:stretch>
            <a:fillRect/>
          </a:stretch>
        </p:blipFill>
        <p:spPr>
          <a:xfrm>
            <a:off x="1583117" y="3886208"/>
            <a:ext cx="9053345" cy="2755631"/>
          </a:xfrm>
          <a:prstGeom prst="rect">
            <a:avLst/>
          </a:prstGeom>
        </p:spPr>
      </p:pic>
      <p:sp>
        <p:nvSpPr>
          <p:cNvPr id="5" name="Title 1"/>
          <p:cNvSpPr txBox="1">
            <a:spLocks/>
          </p:cNvSpPr>
          <p:nvPr/>
        </p:nvSpPr>
        <p:spPr bwMode="auto">
          <a:xfrm>
            <a:off x="2895600" y="6512169"/>
            <a:ext cx="8839200" cy="381000"/>
          </a:xfrm>
          <a:prstGeom prst="rect">
            <a:avLst/>
          </a:prstGeom>
          <a:noFill/>
          <a:ln>
            <a:noFill/>
          </a:ln>
          <a:effectLst/>
          <a:extLst/>
        </p:spPr>
        <p:txBody>
          <a:bodyPr lIns="0" tIns="0" rIns="0" bIns="0" anchor="ct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algn="r">
              <a:defRPr/>
            </a:pPr>
            <a:r>
              <a:rPr lang="en-US" sz="1100" dirty="0">
                <a:solidFill>
                  <a:schemeClr val="tx1"/>
                </a:solidFill>
                <a:latin typeface="Arial" charset="0"/>
              </a:rPr>
              <a:t>Luke and </a:t>
            </a:r>
            <a:r>
              <a:rPr lang="en-US" sz="1100" dirty="0" err="1">
                <a:solidFill>
                  <a:schemeClr val="tx1"/>
                </a:solidFill>
                <a:latin typeface="Arial" charset="0"/>
              </a:rPr>
              <a:t>Spranger</a:t>
            </a:r>
            <a:r>
              <a:rPr lang="en-US" sz="1100" dirty="0">
                <a:solidFill>
                  <a:schemeClr val="tx1"/>
                </a:solidFill>
                <a:latin typeface="Arial" charset="0"/>
              </a:rPr>
              <a:t> et al. PNAS 2016</a:t>
            </a:r>
          </a:p>
        </p:txBody>
      </p:sp>
      <p:pic>
        <p:nvPicPr>
          <p:cNvPr id="6" name="Picture 5"/>
          <p:cNvPicPr>
            <a:picLocks noChangeAspect="1"/>
          </p:cNvPicPr>
          <p:nvPr/>
        </p:nvPicPr>
        <p:blipFill>
          <a:blip r:embed="rId3"/>
          <a:stretch>
            <a:fillRect/>
          </a:stretch>
        </p:blipFill>
        <p:spPr>
          <a:xfrm>
            <a:off x="1538177" y="1143000"/>
            <a:ext cx="9052560" cy="2865120"/>
          </a:xfrm>
          <a:prstGeom prst="rect">
            <a:avLst/>
          </a:prstGeom>
        </p:spPr>
      </p:pic>
    </p:spTree>
    <p:extLst>
      <p:ext uri="{BB962C8B-B14F-4D97-AF65-F5344CB8AC3E}">
        <p14:creationId xmlns:p14="http://schemas.microsoft.com/office/powerpoint/2010/main" val="2937345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24000" y="5791207"/>
            <a:ext cx="9144000" cy="260351"/>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2811608" y="1298944"/>
            <a:ext cx="5715000" cy="2449576"/>
            <a:chOff x="1447800" y="1436624"/>
            <a:chExt cx="5715000" cy="2449576"/>
          </a:xfrm>
        </p:grpSpPr>
        <p:pic>
          <p:nvPicPr>
            <p:cNvPr id="2" name="Picture 1"/>
            <p:cNvPicPr>
              <a:picLocks noChangeAspect="1"/>
            </p:cNvPicPr>
            <p:nvPr/>
          </p:nvPicPr>
          <p:blipFill rotWithShape="1">
            <a:blip r:embed="rId2" cstate="print"/>
            <a:srcRect t="4726" b="52740"/>
            <a:stretch/>
          </p:blipFill>
          <p:spPr>
            <a:xfrm>
              <a:off x="1447800" y="1456119"/>
              <a:ext cx="2727904" cy="2430081"/>
            </a:xfrm>
            <a:prstGeom prst="rect">
              <a:avLst/>
            </a:prstGeom>
          </p:spPr>
        </p:pic>
        <p:pic>
          <p:nvPicPr>
            <p:cNvPr id="3" name="Picture 2"/>
            <p:cNvPicPr>
              <a:picLocks noChangeAspect="1"/>
            </p:cNvPicPr>
            <p:nvPr/>
          </p:nvPicPr>
          <p:blipFill rotWithShape="1">
            <a:blip r:embed="rId2" cstate="print"/>
            <a:srcRect t="53561"/>
            <a:stretch/>
          </p:blipFill>
          <p:spPr>
            <a:xfrm>
              <a:off x="4655704" y="1436624"/>
              <a:ext cx="2507096" cy="2438400"/>
            </a:xfrm>
            <a:prstGeom prst="rect">
              <a:avLst/>
            </a:prstGeom>
          </p:spPr>
        </p:pic>
      </p:grpSp>
      <p:pic>
        <p:nvPicPr>
          <p:cNvPr id="4" name="Picture 3"/>
          <p:cNvPicPr>
            <a:picLocks noChangeAspect="1"/>
          </p:cNvPicPr>
          <p:nvPr/>
        </p:nvPicPr>
        <p:blipFill>
          <a:blip r:embed="rId3" cstate="print"/>
          <a:stretch>
            <a:fillRect/>
          </a:stretch>
        </p:blipFill>
        <p:spPr>
          <a:xfrm>
            <a:off x="3241354" y="3707016"/>
            <a:ext cx="6100650" cy="2937111"/>
          </a:xfrm>
          <a:prstGeom prst="rect">
            <a:avLst/>
          </a:prstGeom>
        </p:spPr>
      </p:pic>
      <p:sp>
        <p:nvSpPr>
          <p:cNvPr id="5" name="Title 4"/>
          <p:cNvSpPr>
            <a:spLocks noGrp="1"/>
          </p:cNvSpPr>
          <p:nvPr>
            <p:ph type="title"/>
          </p:nvPr>
        </p:nvSpPr>
        <p:spPr>
          <a:xfrm>
            <a:off x="1981200" y="152400"/>
            <a:ext cx="8229600" cy="1143000"/>
          </a:xfrm>
        </p:spPr>
        <p:txBody>
          <a:bodyPr/>
          <a:lstStyle/>
          <a:p>
            <a:r>
              <a:rPr lang="en-US" sz="2800" b="1" dirty="0"/>
              <a:t>Antigen is not rate-limiting in non-T cell-inflamed tumors, rather Batf3 DCs appear to be</a:t>
            </a:r>
          </a:p>
        </p:txBody>
      </p:sp>
      <p:sp>
        <p:nvSpPr>
          <p:cNvPr id="9" name="Title 1"/>
          <p:cNvSpPr txBox="1">
            <a:spLocks/>
          </p:cNvSpPr>
          <p:nvPr/>
        </p:nvSpPr>
        <p:spPr bwMode="auto">
          <a:xfrm>
            <a:off x="2853460" y="6368911"/>
            <a:ext cx="8839200" cy="381000"/>
          </a:xfrm>
          <a:prstGeom prst="rect">
            <a:avLst/>
          </a:prstGeom>
          <a:noFill/>
          <a:ln>
            <a:noFill/>
          </a:ln>
          <a:effectLst/>
          <a:extLst/>
        </p:spPr>
        <p:txBody>
          <a:bodyPr lIns="0" tIns="0" rIns="0" bIns="0" anchor="ct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algn="r">
              <a:defRPr/>
            </a:pPr>
            <a:r>
              <a:rPr lang="en-US" sz="1100" dirty="0">
                <a:solidFill>
                  <a:schemeClr val="tx1"/>
                </a:solidFill>
                <a:latin typeface="Arial" charset="0"/>
                <a:ea typeface="+mn-ea"/>
                <a:cs typeface="+mn-cs"/>
              </a:rPr>
              <a:t>Luke </a:t>
            </a:r>
            <a:r>
              <a:rPr lang="pt-BR" sz="1100" dirty="0">
                <a:solidFill>
                  <a:schemeClr val="tx1"/>
                </a:solidFill>
                <a:latin typeface="Arial" charset="0"/>
                <a:ea typeface="+mn-ea"/>
                <a:cs typeface="+mn-cs"/>
              </a:rPr>
              <a:t>et al. </a:t>
            </a:r>
            <a:r>
              <a:rPr lang="pt-BR" sz="1100" i="1" dirty="0">
                <a:solidFill>
                  <a:schemeClr val="tx1"/>
                </a:solidFill>
                <a:latin typeface="Arial" charset="0"/>
                <a:ea typeface="+mn-ea"/>
                <a:cs typeface="+mn-cs"/>
              </a:rPr>
              <a:t>PNAS</a:t>
            </a:r>
            <a:r>
              <a:rPr lang="pt-BR" sz="1100" dirty="0">
                <a:solidFill>
                  <a:schemeClr val="tx1"/>
                </a:solidFill>
                <a:latin typeface="Arial" charset="0"/>
                <a:ea typeface="+mn-ea"/>
                <a:cs typeface="+mn-cs"/>
              </a:rPr>
              <a:t> 2016;113(48):E7759-68.</a:t>
            </a:r>
          </a:p>
        </p:txBody>
      </p:sp>
    </p:spTree>
    <p:extLst>
      <p:ext uri="{BB962C8B-B14F-4D97-AF65-F5344CB8AC3E}">
        <p14:creationId xmlns:p14="http://schemas.microsoft.com/office/powerpoint/2010/main" val="34520658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2344" y="2514600"/>
            <a:ext cx="7805737" cy="344488"/>
          </a:xfrm>
        </p:spPr>
        <p:txBody>
          <a:bodyPr/>
          <a:lstStyle/>
          <a:p>
            <a:pPr>
              <a:defRPr/>
            </a:pPr>
            <a:r>
              <a:rPr lang="en-US" sz="700" b="1" dirty="0">
                <a:latin typeface="Arial" charset="0"/>
                <a:ea typeface="+mn-ea"/>
                <a:cs typeface="+mn-cs"/>
              </a:rPr>
              <a:t>Hypotheses for molecular mechanisms to explain the T cell-inflamed versus non-inflamed tumor microenvironments</a:t>
            </a:r>
          </a:p>
        </p:txBody>
      </p:sp>
      <p:pic>
        <p:nvPicPr>
          <p:cNvPr id="2253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217" b="13355"/>
          <a:stretch/>
        </p:blipFill>
        <p:spPr bwMode="auto">
          <a:xfrm>
            <a:off x="1524000" y="1524001"/>
            <a:ext cx="9144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867411" y="1828800"/>
            <a:ext cx="184731" cy="369332"/>
          </a:xfrm>
          <a:prstGeom prst="rect">
            <a:avLst/>
          </a:prstGeom>
          <a:noFill/>
        </p:spPr>
        <p:txBody>
          <a:bodyPr wrap="none" rtlCol="0">
            <a:spAutoFit/>
          </a:bodyPr>
          <a:lstStyle/>
          <a:p>
            <a:endParaRPr lang="en-US" dirty="0"/>
          </a:p>
        </p:txBody>
      </p:sp>
      <p:sp>
        <p:nvSpPr>
          <p:cNvPr id="6" name="TextBox 5"/>
          <p:cNvSpPr txBox="1"/>
          <p:nvPr/>
        </p:nvSpPr>
        <p:spPr>
          <a:xfrm>
            <a:off x="5867411" y="1803904"/>
            <a:ext cx="4161807" cy="3970318"/>
          </a:xfrm>
          <a:prstGeom prst="rect">
            <a:avLst/>
          </a:prstGeom>
          <a:solidFill>
            <a:schemeClr val="bg1"/>
          </a:solidFill>
        </p:spPr>
        <p:txBody>
          <a:bodyPr wrap="square" rtlCol="0">
            <a:spAutoFit/>
          </a:bodyPr>
          <a:lstStyle/>
          <a:p>
            <a:pPr marL="342900" indent="-342900">
              <a:buAutoNum type="arabicPeriod"/>
            </a:pPr>
            <a:r>
              <a:rPr lang="en-US" dirty="0"/>
              <a:t>Somatic differences at the level of tumor cells</a:t>
            </a:r>
          </a:p>
          <a:p>
            <a:pPr marL="742950" lvl="1" indent="-285750">
              <a:buFontTx/>
              <a:buChar char="-"/>
            </a:pPr>
            <a:r>
              <a:rPr lang="en-US" dirty="0"/>
              <a:t>Distinct oncogene pathways activated in different patients</a:t>
            </a:r>
          </a:p>
          <a:p>
            <a:pPr marL="742950" lvl="1" indent="-285750">
              <a:buFontTx/>
              <a:buChar char="-"/>
            </a:pPr>
            <a:r>
              <a:rPr lang="en-US" dirty="0"/>
              <a:t>Mutational landscape and antigenic repertoire</a:t>
            </a:r>
          </a:p>
          <a:p>
            <a:pPr marL="742950" lvl="1" indent="-285750">
              <a:buFontTx/>
              <a:buChar char="-"/>
            </a:pPr>
            <a:endParaRPr lang="en-US" dirty="0"/>
          </a:p>
          <a:p>
            <a:pPr marL="342900" indent="-342900">
              <a:buFont typeface="+mj-lt"/>
              <a:buAutoNum type="arabicPeriod"/>
            </a:pPr>
            <a:r>
              <a:rPr lang="en-US" dirty="0"/>
              <a:t>Germline genetic differences at the level of the host (patient)</a:t>
            </a:r>
          </a:p>
          <a:p>
            <a:pPr marL="742950" lvl="1" indent="-285750">
              <a:buFontTx/>
              <a:buChar char="-"/>
            </a:pPr>
            <a:r>
              <a:rPr lang="en-US" dirty="0"/>
              <a:t>Polymorphisms in immune regulatory genes</a:t>
            </a:r>
          </a:p>
          <a:p>
            <a:endParaRPr lang="en-US" dirty="0"/>
          </a:p>
          <a:p>
            <a:r>
              <a:rPr lang="en-US" dirty="0"/>
              <a:t>3.   Environmental differences </a:t>
            </a:r>
          </a:p>
          <a:p>
            <a:r>
              <a:rPr lang="en-US" dirty="0"/>
              <a:t>         -    Commensal microbiota</a:t>
            </a:r>
          </a:p>
        </p:txBody>
      </p:sp>
      <p:sp>
        <p:nvSpPr>
          <p:cNvPr id="7" name="Rectangle 6"/>
          <p:cNvSpPr/>
          <p:nvPr/>
        </p:nvSpPr>
        <p:spPr>
          <a:xfrm>
            <a:off x="1981200" y="6125310"/>
            <a:ext cx="8421838" cy="565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4"/>
          <p:cNvSpPr txBox="1">
            <a:spLocks/>
          </p:cNvSpPr>
          <p:nvPr/>
        </p:nvSpPr>
        <p:spPr>
          <a:xfrm>
            <a:off x="304800" y="152407"/>
            <a:ext cx="11277600" cy="1265239"/>
          </a:xfrm>
          <a:prstGeom prst="rect">
            <a:avLst/>
          </a:prstGeom>
          <a:solidFill>
            <a:schemeClr val="bg1"/>
          </a:solidFill>
        </p:spPr>
        <p:txBody>
          <a:bodyPr/>
          <a:lstStyle>
            <a:lvl1pPr algn="ctr" defTabSz="457200" rtl="0" fontAlgn="base">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a:lstStyle>
          <a:p>
            <a:r>
              <a:rPr lang="en-US" altLang="en-US" sz="2800" b="1" dirty="0"/>
              <a:t>What are the molecular mechanisms that explain the T cell-inflamed versus non-inflamed tumor microenvironments?</a:t>
            </a:r>
          </a:p>
        </p:txBody>
      </p:sp>
    </p:spTree>
    <p:extLst>
      <p:ext uri="{BB962C8B-B14F-4D97-AF65-F5344CB8AC3E}">
        <p14:creationId xmlns:p14="http://schemas.microsoft.com/office/powerpoint/2010/main" val="4136581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678641" y="1725020"/>
            <a:ext cx="3789830" cy="2692189"/>
          </a:xfrm>
          <a:prstGeom prst="rect">
            <a:avLst/>
          </a:prstGeom>
          <a:solidFill>
            <a:schemeClr val="bg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News Gothic MT"/>
            </a:endParaRPr>
          </a:p>
        </p:txBody>
      </p:sp>
      <p:sp>
        <p:nvSpPr>
          <p:cNvPr id="2" name="Title 1"/>
          <p:cNvSpPr>
            <a:spLocks noGrp="1"/>
          </p:cNvSpPr>
          <p:nvPr>
            <p:ph type="title"/>
          </p:nvPr>
        </p:nvSpPr>
        <p:spPr>
          <a:xfrm>
            <a:off x="1752600" y="496297"/>
            <a:ext cx="8915400" cy="548879"/>
          </a:xfrm>
        </p:spPr>
        <p:txBody>
          <a:bodyPr/>
          <a:lstStyle/>
          <a:p>
            <a:r>
              <a:rPr lang="en-US" dirty="0"/>
              <a:t>ML and GEP Association With BOR</a:t>
            </a:r>
          </a:p>
        </p:txBody>
      </p:sp>
      <p:sp>
        <p:nvSpPr>
          <p:cNvPr id="1024" name="Rectangle 1023"/>
          <p:cNvSpPr/>
          <p:nvPr/>
        </p:nvSpPr>
        <p:spPr>
          <a:xfrm>
            <a:off x="5752034" y="3585288"/>
            <a:ext cx="4829208" cy="431586"/>
          </a:xfrm>
          <a:prstGeom prst="rect">
            <a:avLst/>
          </a:prstGeom>
        </p:spPr>
        <p:txBody>
          <a:bodyPr wrap="square" lIns="0" tIns="0" rIns="0" bIns="0">
            <a:noAutofit/>
          </a:bodyPr>
          <a:lstStyle/>
          <a:p>
            <a:pPr marL="12700" marR="5080"/>
            <a:r>
              <a:rPr lang="en-US" sz="1000" spc="10" dirty="0">
                <a:solidFill>
                  <a:srgbClr val="FFFFFF"/>
                </a:solidFill>
                <a:latin typeface="Arial"/>
                <a:ea typeface="ＭＳ Ｐゴシック" charset="0"/>
                <a:cs typeface="Arial"/>
              </a:rPr>
              <a:t>ML =102, </a:t>
            </a:r>
            <a:r>
              <a:rPr lang="en-US" sz="1000" spc="15" dirty="0">
                <a:solidFill>
                  <a:srgbClr val="FFFFFF"/>
                </a:solidFill>
                <a:latin typeface="Arial"/>
                <a:ea typeface="ＭＳ Ｐゴシック" charset="0"/>
                <a:cs typeface="Arial"/>
              </a:rPr>
              <a:t>c</a:t>
            </a:r>
            <a:r>
              <a:rPr lang="en-US" sz="1000" spc="10" dirty="0">
                <a:solidFill>
                  <a:srgbClr val="FFFFFF"/>
                </a:solidFill>
                <a:latin typeface="Arial"/>
                <a:ea typeface="ＭＳ Ｐゴシック" charset="0"/>
                <a:cs typeface="Arial"/>
              </a:rPr>
              <a:t>ut</a:t>
            </a:r>
            <a:r>
              <a:rPr lang="en-US" sz="1000" spc="5" dirty="0">
                <a:solidFill>
                  <a:srgbClr val="FFFFFF"/>
                </a:solidFill>
                <a:latin typeface="Arial"/>
                <a:ea typeface="ＭＳ Ｐゴシック" charset="0"/>
                <a:cs typeface="Arial"/>
              </a:rPr>
              <a:t>o</a:t>
            </a:r>
            <a:r>
              <a:rPr lang="en-US" sz="1000" spc="30" dirty="0">
                <a:solidFill>
                  <a:srgbClr val="FFFFFF"/>
                </a:solidFill>
                <a:latin typeface="Arial"/>
                <a:ea typeface="ＭＳ Ｐゴシック" charset="0"/>
                <a:cs typeface="Arial"/>
              </a:rPr>
              <a:t>f</a:t>
            </a:r>
            <a:r>
              <a:rPr lang="en-US" sz="1000" spc="15" dirty="0">
                <a:solidFill>
                  <a:srgbClr val="FFFFFF"/>
                </a:solidFill>
                <a:latin typeface="Arial"/>
                <a:ea typeface="ＭＳ Ｐゴシック" charset="0"/>
                <a:cs typeface="Arial"/>
              </a:rPr>
              <a:t>f</a:t>
            </a:r>
            <a:r>
              <a:rPr lang="en-US" sz="1000" dirty="0">
                <a:solidFill>
                  <a:srgbClr val="FFFFFF"/>
                </a:solidFill>
                <a:latin typeface="Arial"/>
                <a:ea typeface="ＭＳ Ｐゴシック" charset="0"/>
                <a:cs typeface="Arial"/>
              </a:rPr>
              <a:t> </a:t>
            </a:r>
            <a:r>
              <a:rPr lang="en-US" sz="1000" spc="10" dirty="0">
                <a:solidFill>
                  <a:srgbClr val="FFFFFF"/>
                </a:solidFill>
                <a:latin typeface="Arial"/>
                <a:ea typeface="ＭＳ Ｐゴシック" charset="0"/>
                <a:cs typeface="Arial"/>
              </a:rPr>
              <a:t>a</a:t>
            </a:r>
            <a:r>
              <a:rPr lang="en-US" sz="1000" spc="15" dirty="0">
                <a:solidFill>
                  <a:srgbClr val="FFFFFF"/>
                </a:solidFill>
                <a:latin typeface="Arial"/>
                <a:ea typeface="ＭＳ Ｐゴシック" charset="0"/>
                <a:cs typeface="Arial"/>
              </a:rPr>
              <a:t>s</a:t>
            </a:r>
            <a:r>
              <a:rPr lang="en-US" sz="1000" spc="10" dirty="0">
                <a:solidFill>
                  <a:srgbClr val="FFFFFF"/>
                </a:solidFill>
                <a:latin typeface="Arial"/>
                <a:ea typeface="ＭＳ Ｐゴシック" charset="0"/>
                <a:cs typeface="Arial"/>
              </a:rPr>
              <a:t>s</a:t>
            </a:r>
            <a:r>
              <a:rPr lang="en-US" sz="1000" spc="15" dirty="0">
                <a:solidFill>
                  <a:srgbClr val="FFFFFF"/>
                </a:solidFill>
                <a:latin typeface="Arial"/>
                <a:ea typeface="ＭＳ Ｐゴシック" charset="0"/>
                <a:cs typeface="Arial"/>
              </a:rPr>
              <a:t>oc</a:t>
            </a:r>
            <a:r>
              <a:rPr lang="en-US" sz="1000" spc="10" dirty="0">
                <a:solidFill>
                  <a:srgbClr val="FFFFFF"/>
                </a:solidFill>
                <a:latin typeface="Arial"/>
                <a:ea typeface="ＭＳ Ｐゴシック" charset="0"/>
                <a:cs typeface="Arial"/>
              </a:rPr>
              <a:t>i</a:t>
            </a:r>
            <a:r>
              <a:rPr lang="en-US" sz="1000" spc="5" dirty="0">
                <a:solidFill>
                  <a:srgbClr val="FFFFFF"/>
                </a:solidFill>
                <a:latin typeface="Arial"/>
                <a:ea typeface="ＭＳ Ｐゴシック" charset="0"/>
                <a:cs typeface="Arial"/>
              </a:rPr>
              <a:t>at</a:t>
            </a:r>
            <a:r>
              <a:rPr lang="en-US" sz="1000" spc="10" dirty="0">
                <a:solidFill>
                  <a:srgbClr val="FFFFFF"/>
                </a:solidFill>
                <a:latin typeface="Arial"/>
                <a:ea typeface="ＭＳ Ｐゴシック" charset="0"/>
                <a:cs typeface="Arial"/>
              </a:rPr>
              <a:t>e</a:t>
            </a:r>
            <a:r>
              <a:rPr lang="en-US" sz="1000" dirty="0">
                <a:solidFill>
                  <a:srgbClr val="FFFFFF"/>
                </a:solidFill>
                <a:latin typeface="Arial"/>
                <a:ea typeface="ＭＳ Ｐゴシック" charset="0"/>
                <a:cs typeface="Arial"/>
              </a:rPr>
              <a:t>d </a:t>
            </a:r>
            <a:r>
              <a:rPr lang="en-US" sz="1000" spc="10" dirty="0">
                <a:solidFill>
                  <a:srgbClr val="FFFFFF"/>
                </a:solidFill>
                <a:latin typeface="Arial"/>
                <a:ea typeface="ＭＳ Ｐゴシック" charset="0"/>
                <a:cs typeface="Arial"/>
              </a:rPr>
              <a:t>wit</a:t>
            </a:r>
            <a:r>
              <a:rPr lang="en-US" sz="1000" dirty="0">
                <a:solidFill>
                  <a:srgbClr val="FFFFFF"/>
                </a:solidFill>
                <a:latin typeface="Arial"/>
                <a:ea typeface="ＭＳ Ｐゴシック" charset="0"/>
                <a:cs typeface="Arial"/>
              </a:rPr>
              <a:t>h </a:t>
            </a:r>
            <a:r>
              <a:rPr lang="en-US" sz="1000" spc="5" dirty="0">
                <a:solidFill>
                  <a:srgbClr val="FFFFFF"/>
                </a:solidFill>
                <a:latin typeface="Arial"/>
                <a:ea typeface="ＭＳ Ｐゴシック" charset="0"/>
                <a:cs typeface="Arial"/>
              </a:rPr>
              <a:t>R</a:t>
            </a:r>
            <a:r>
              <a:rPr lang="en-US" sz="1000" spc="15" dirty="0">
                <a:solidFill>
                  <a:srgbClr val="FFFFFF"/>
                </a:solidFill>
                <a:latin typeface="Arial"/>
                <a:ea typeface="ＭＳ Ｐゴシック" charset="0"/>
                <a:cs typeface="Arial"/>
              </a:rPr>
              <a:t>O</a:t>
            </a:r>
            <a:r>
              <a:rPr lang="en-US" sz="1000" dirty="0">
                <a:solidFill>
                  <a:srgbClr val="FFFFFF"/>
                </a:solidFill>
                <a:latin typeface="Arial"/>
                <a:ea typeface="ＭＳ Ｐゴシック" charset="0"/>
                <a:cs typeface="Arial"/>
              </a:rPr>
              <a:t>C </a:t>
            </a:r>
            <a:r>
              <a:rPr lang="en-US" sz="1000" spc="-35" dirty="0">
                <a:solidFill>
                  <a:srgbClr val="FFFFFF"/>
                </a:solidFill>
                <a:latin typeface="Arial"/>
                <a:ea typeface="ＭＳ Ｐゴシック" charset="0"/>
                <a:cs typeface="Arial"/>
              </a:rPr>
              <a:t>Youden Index; GEP = -0.318, cutoff selected via analysis of pan-cancer data; equivalent but numerically different clinical assay cutoff is currently under evaluation; BOR = best overall response; </a:t>
            </a:r>
            <a:r>
              <a:rPr lang="en-US" sz="1000" spc="5" dirty="0">
                <a:solidFill>
                  <a:srgbClr val="FFFFFF"/>
                </a:solidFill>
                <a:latin typeface="Arial"/>
                <a:ea typeface="ＭＳ Ｐゴシック" charset="0"/>
                <a:cs typeface="Arial"/>
              </a:rPr>
              <a:t>PR</a:t>
            </a:r>
            <a:r>
              <a:rPr lang="en-US" sz="1000" spc="15" dirty="0">
                <a:solidFill>
                  <a:srgbClr val="FFFFFF"/>
                </a:solidFill>
                <a:latin typeface="Arial"/>
                <a:ea typeface="ＭＳ Ｐゴシック" charset="0"/>
                <a:cs typeface="Arial"/>
              </a:rPr>
              <a:t>=</a:t>
            </a:r>
            <a:r>
              <a:rPr lang="en-US" sz="1000" spc="10" dirty="0">
                <a:solidFill>
                  <a:srgbClr val="FFFFFF"/>
                </a:solidFill>
                <a:latin typeface="Arial"/>
                <a:ea typeface="ＭＳ Ｐゴシック" charset="0"/>
                <a:cs typeface="Arial"/>
              </a:rPr>
              <a:t>pa</a:t>
            </a:r>
            <a:r>
              <a:rPr lang="en-US" sz="1000" spc="30" dirty="0">
                <a:solidFill>
                  <a:srgbClr val="FFFFFF"/>
                </a:solidFill>
                <a:latin typeface="Arial"/>
                <a:ea typeface="ＭＳ Ｐゴシック" charset="0"/>
                <a:cs typeface="Arial"/>
              </a:rPr>
              <a:t>r</a:t>
            </a:r>
            <a:r>
              <a:rPr lang="en-US" sz="1000" spc="10" dirty="0">
                <a:solidFill>
                  <a:srgbClr val="FFFFFF"/>
                </a:solidFill>
                <a:latin typeface="Arial"/>
                <a:ea typeface="ＭＳ Ｐゴシック" charset="0"/>
                <a:cs typeface="Arial"/>
              </a:rPr>
              <a:t>tia</a:t>
            </a:r>
            <a:r>
              <a:rPr lang="en-US" sz="1000" dirty="0">
                <a:solidFill>
                  <a:srgbClr val="FFFFFF"/>
                </a:solidFill>
                <a:latin typeface="Arial"/>
                <a:ea typeface="ＭＳ Ｐゴシック" charset="0"/>
                <a:cs typeface="Arial"/>
              </a:rPr>
              <a:t>l and </a:t>
            </a:r>
            <a:r>
              <a:rPr lang="en-US" sz="1000" spc="15" dirty="0">
                <a:solidFill>
                  <a:srgbClr val="FFFFFF"/>
                </a:solidFill>
                <a:latin typeface="Arial"/>
                <a:ea typeface="ＭＳ Ｐゴシック" charset="0"/>
                <a:cs typeface="Arial"/>
              </a:rPr>
              <a:t>C</a:t>
            </a:r>
            <a:r>
              <a:rPr lang="en-US" sz="1000" spc="5" dirty="0">
                <a:solidFill>
                  <a:srgbClr val="FFFFFF"/>
                </a:solidFill>
                <a:latin typeface="Arial"/>
                <a:ea typeface="ＭＳ Ｐゴシック" charset="0"/>
                <a:cs typeface="Arial"/>
              </a:rPr>
              <a:t>R</a:t>
            </a:r>
            <a:r>
              <a:rPr lang="en-US" sz="1000" spc="15" dirty="0">
                <a:solidFill>
                  <a:srgbClr val="FFFFFF"/>
                </a:solidFill>
                <a:latin typeface="Arial"/>
                <a:ea typeface="ＭＳ Ｐゴシック" charset="0"/>
                <a:cs typeface="Arial"/>
              </a:rPr>
              <a:t>=</a:t>
            </a:r>
            <a:r>
              <a:rPr lang="en-US" sz="1000" spc="20" dirty="0">
                <a:solidFill>
                  <a:srgbClr val="FFFFFF"/>
                </a:solidFill>
                <a:latin typeface="Arial"/>
                <a:ea typeface="ＭＳ Ｐゴシック" charset="0"/>
                <a:cs typeface="Arial"/>
              </a:rPr>
              <a:t>c</a:t>
            </a:r>
            <a:r>
              <a:rPr lang="en-US" sz="1000" spc="10" dirty="0">
                <a:solidFill>
                  <a:srgbClr val="FFFFFF"/>
                </a:solidFill>
                <a:latin typeface="Arial"/>
                <a:ea typeface="ＭＳ Ｐゴシック" charset="0"/>
                <a:cs typeface="Arial"/>
              </a:rPr>
              <a:t>ompl</a:t>
            </a:r>
            <a:r>
              <a:rPr lang="en-US" sz="1000" spc="5" dirty="0">
                <a:solidFill>
                  <a:srgbClr val="FFFFFF"/>
                </a:solidFill>
                <a:latin typeface="Arial"/>
                <a:ea typeface="ＭＳ Ｐゴシック" charset="0"/>
                <a:cs typeface="Arial"/>
              </a:rPr>
              <a:t>et</a:t>
            </a:r>
            <a:r>
              <a:rPr lang="en-US" sz="1000" dirty="0">
                <a:solidFill>
                  <a:srgbClr val="FFFFFF"/>
                </a:solidFill>
                <a:latin typeface="Arial"/>
                <a:ea typeface="ＭＳ Ｐゴシック" charset="0"/>
                <a:cs typeface="Arial"/>
              </a:rPr>
              <a:t>e </a:t>
            </a:r>
            <a:r>
              <a:rPr lang="en-US" sz="1000" spc="10" dirty="0">
                <a:solidFill>
                  <a:srgbClr val="FFFFFF"/>
                </a:solidFill>
                <a:latin typeface="Arial"/>
                <a:ea typeface="ＭＳ Ｐゴシック" charset="0"/>
                <a:cs typeface="Arial"/>
              </a:rPr>
              <a:t>respons</a:t>
            </a:r>
            <a:r>
              <a:rPr lang="en-US" sz="1000" spc="5" dirty="0">
                <a:solidFill>
                  <a:srgbClr val="FFFFFF"/>
                </a:solidFill>
                <a:latin typeface="Arial"/>
                <a:ea typeface="ＭＳ Ｐゴシック" charset="0"/>
                <a:cs typeface="Arial"/>
              </a:rPr>
              <a:t>e</a:t>
            </a:r>
            <a:endParaRPr lang="en-US" sz="1000" dirty="0">
              <a:solidFill>
                <a:srgbClr val="FFFFFF"/>
              </a:solidFill>
              <a:latin typeface="Arial"/>
              <a:ea typeface="ＭＳ Ｐゴシック" charset="0"/>
              <a:cs typeface="Arial"/>
            </a:endParaRPr>
          </a:p>
        </p:txBody>
      </p:sp>
      <p:sp>
        <p:nvSpPr>
          <p:cNvPr id="4" name="Rectangle 3"/>
          <p:cNvSpPr/>
          <p:nvPr/>
        </p:nvSpPr>
        <p:spPr>
          <a:xfrm>
            <a:off x="5669843" y="4231448"/>
            <a:ext cx="4793333" cy="1246495"/>
          </a:xfrm>
          <a:prstGeom prst="rect">
            <a:avLst/>
          </a:prstGeom>
        </p:spPr>
        <p:txBody>
          <a:bodyPr wrap="square" lIns="0" tIns="0" rIns="0" bIns="0">
            <a:noAutofit/>
          </a:bodyPr>
          <a:lstStyle/>
          <a:p>
            <a:pPr marL="169863" indent="-169863">
              <a:spcAft>
                <a:spcPts val="600"/>
              </a:spcAft>
              <a:buFont typeface="Arial" panose="020B0604020202020204" pitchFamily="34" charset="0"/>
              <a:buChar char="•"/>
            </a:pPr>
            <a:r>
              <a:rPr lang="en-US" sz="1500" dirty="0">
                <a:solidFill>
                  <a:srgbClr val="FFFFFF"/>
                </a:solidFill>
                <a:latin typeface="Arial" charset="0"/>
                <a:ea typeface="ＭＳ Ｐゴシック" charset="0"/>
              </a:rPr>
              <a:t>ORR for all patients: KN028 (42/422 = 10.0%); </a:t>
            </a:r>
            <a:br>
              <a:rPr lang="en-US" sz="1500" dirty="0">
                <a:solidFill>
                  <a:srgbClr val="FFFFFF"/>
                </a:solidFill>
                <a:latin typeface="Arial" charset="0"/>
                <a:ea typeface="ＭＳ Ｐゴシック" charset="0"/>
              </a:rPr>
            </a:br>
            <a:r>
              <a:rPr lang="en-US" sz="1500" dirty="0">
                <a:solidFill>
                  <a:srgbClr val="FFFFFF"/>
                </a:solidFill>
                <a:latin typeface="Arial" charset="0"/>
                <a:ea typeface="ＭＳ Ｐゴシック" charset="0"/>
              </a:rPr>
              <a:t>KN012 (29/136 = 21.3%)</a:t>
            </a:r>
          </a:p>
          <a:p>
            <a:pPr marL="169863" indent="-169863">
              <a:spcAft>
                <a:spcPts val="600"/>
              </a:spcAft>
              <a:buFont typeface="Arial" panose="020B0604020202020204" pitchFamily="34" charset="0"/>
              <a:buChar char="•"/>
            </a:pPr>
            <a:r>
              <a:rPr lang="en-US" sz="1500" dirty="0">
                <a:solidFill>
                  <a:srgbClr val="FFFFFF"/>
                </a:solidFill>
                <a:latin typeface="Arial" charset="0"/>
                <a:ea typeface="ＭＳ Ｐゴシック" charset="0"/>
              </a:rPr>
              <a:t>ML and GEP remained significant predictors of response in multivariate model adjusted for each measure (GEP </a:t>
            </a:r>
            <a:r>
              <a:rPr lang="en-US" sz="1500" i="1" dirty="0">
                <a:solidFill>
                  <a:srgbClr val="FFFFFF"/>
                </a:solidFill>
                <a:latin typeface="Arial" charset="0"/>
                <a:ea typeface="ＭＳ Ｐゴシック" charset="0"/>
              </a:rPr>
              <a:t>P </a:t>
            </a:r>
            <a:r>
              <a:rPr lang="en-US" sz="1500" dirty="0">
                <a:solidFill>
                  <a:srgbClr val="FFFFFF"/>
                </a:solidFill>
                <a:latin typeface="Arial" charset="0"/>
                <a:ea typeface="ＭＳ Ｐゴシック" charset="0"/>
              </a:rPr>
              <a:t>= 0.0010; ML </a:t>
            </a:r>
            <a:r>
              <a:rPr lang="en-US" sz="1500" i="1" dirty="0">
                <a:solidFill>
                  <a:srgbClr val="FFFFFF"/>
                </a:solidFill>
                <a:latin typeface="Arial" charset="0"/>
                <a:ea typeface="ＭＳ Ｐゴシック" charset="0"/>
              </a:rPr>
              <a:t>P </a:t>
            </a:r>
            <a:r>
              <a:rPr lang="en-US" sz="1500" dirty="0">
                <a:solidFill>
                  <a:srgbClr val="FFFFFF"/>
                </a:solidFill>
                <a:latin typeface="Arial" charset="0"/>
                <a:ea typeface="ＭＳ Ｐゴシック" charset="0"/>
              </a:rPr>
              <a:t>= 0.0004) </a:t>
            </a:r>
          </a:p>
        </p:txBody>
      </p:sp>
      <p:sp>
        <p:nvSpPr>
          <p:cNvPr id="8" name="Rectangle 7"/>
          <p:cNvSpPr/>
          <p:nvPr/>
        </p:nvSpPr>
        <p:spPr>
          <a:xfrm>
            <a:off x="1682163" y="4533731"/>
            <a:ext cx="3852582" cy="557422"/>
          </a:xfrm>
          <a:prstGeom prst="rect">
            <a:avLst/>
          </a:prstGeom>
        </p:spPr>
        <p:txBody>
          <a:bodyPr wrap="square" lIns="0" tIns="0" rIns="0" bIns="0">
            <a:noAutofit/>
          </a:bodyPr>
          <a:lstStyle/>
          <a:p>
            <a:pPr marL="12700" marR="5080"/>
            <a:r>
              <a:rPr lang="en-US" sz="1050" spc="10" dirty="0">
                <a:solidFill>
                  <a:srgbClr val="FFFFFF"/>
                </a:solidFill>
                <a:latin typeface="Arial"/>
                <a:ea typeface="ＭＳ Ｐゴシック" charset="0"/>
                <a:cs typeface="Arial"/>
              </a:rPr>
              <a:t>All patients, r = 0.202; </a:t>
            </a:r>
            <a:r>
              <a:rPr lang="en-US" sz="1050" i="1" spc="10" dirty="0">
                <a:solidFill>
                  <a:srgbClr val="FFFFFF"/>
                </a:solidFill>
                <a:latin typeface="Arial"/>
                <a:ea typeface="ＭＳ Ｐゴシック" charset="0"/>
                <a:cs typeface="Arial"/>
              </a:rPr>
              <a:t>P </a:t>
            </a:r>
            <a:r>
              <a:rPr lang="en-US" sz="1050" spc="10" dirty="0">
                <a:solidFill>
                  <a:srgbClr val="FFFFFF"/>
                </a:solidFill>
                <a:latin typeface="Arial"/>
                <a:ea typeface="ＭＳ Ｐゴシック" charset="0"/>
                <a:cs typeface="Arial"/>
              </a:rPr>
              <a:t>= 0.022</a:t>
            </a:r>
          </a:p>
          <a:p>
            <a:pPr marL="12700" marR="5080"/>
            <a:r>
              <a:rPr lang="en-US" sz="1050" spc="10" dirty="0">
                <a:solidFill>
                  <a:srgbClr val="FFFFFF"/>
                </a:solidFill>
                <a:latin typeface="Arial"/>
                <a:ea typeface="ＭＳ Ｐゴシック" charset="0"/>
                <a:cs typeface="Arial"/>
              </a:rPr>
              <a:t>PR or CR, r = 0.088; </a:t>
            </a:r>
            <a:r>
              <a:rPr lang="en-US" sz="1050" i="1" spc="10" dirty="0">
                <a:solidFill>
                  <a:srgbClr val="FFFFFF"/>
                </a:solidFill>
                <a:latin typeface="Arial"/>
                <a:ea typeface="ＭＳ Ｐゴシック" charset="0"/>
                <a:cs typeface="Arial"/>
              </a:rPr>
              <a:t>P </a:t>
            </a:r>
            <a:r>
              <a:rPr lang="en-US" sz="1050" spc="10" dirty="0">
                <a:solidFill>
                  <a:srgbClr val="FFFFFF"/>
                </a:solidFill>
                <a:latin typeface="Arial"/>
                <a:ea typeface="ＭＳ Ｐゴシック" charset="0"/>
                <a:cs typeface="Arial"/>
              </a:rPr>
              <a:t>= 0.368</a:t>
            </a:r>
            <a:endParaRPr lang="en-US" sz="1050" dirty="0">
              <a:solidFill>
                <a:srgbClr val="FFFFFF"/>
              </a:solidFill>
              <a:latin typeface="Arial"/>
              <a:ea typeface="ＭＳ Ｐゴシック" charset="0"/>
              <a:cs typeface="Arial"/>
            </a:endParaRPr>
          </a:p>
          <a:p>
            <a:pPr marL="12700" marR="5080"/>
            <a:r>
              <a:rPr lang="en-US" sz="1050" spc="10" dirty="0">
                <a:solidFill>
                  <a:srgbClr val="FFFFFF"/>
                </a:solidFill>
                <a:latin typeface="Arial"/>
                <a:ea typeface="ＭＳ Ｐゴシック" charset="0"/>
                <a:cs typeface="Arial"/>
              </a:rPr>
              <a:t>Not PR or CR, r = 0.161; </a:t>
            </a:r>
            <a:r>
              <a:rPr lang="en-US" sz="1050" i="1" spc="10" dirty="0">
                <a:solidFill>
                  <a:srgbClr val="FFFFFF"/>
                </a:solidFill>
                <a:latin typeface="Arial"/>
                <a:ea typeface="ＭＳ Ｐゴシック" charset="0"/>
                <a:cs typeface="Arial"/>
              </a:rPr>
              <a:t>P </a:t>
            </a:r>
            <a:r>
              <a:rPr lang="en-US" sz="1050" spc="10" dirty="0">
                <a:solidFill>
                  <a:srgbClr val="FFFFFF"/>
                </a:solidFill>
                <a:latin typeface="Arial"/>
                <a:ea typeface="ＭＳ Ｐゴシック" charset="0"/>
                <a:cs typeface="Arial"/>
              </a:rPr>
              <a:t>= 0.484</a:t>
            </a:r>
            <a:endParaRPr lang="en-US" sz="1050" dirty="0">
              <a:solidFill>
                <a:srgbClr val="FFFFFF"/>
              </a:solidFill>
              <a:latin typeface="Arial"/>
              <a:ea typeface="ＭＳ Ｐゴシック" charset="0"/>
              <a:cs typeface="Arial"/>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2312" r="6807" b="12079"/>
          <a:stretch/>
        </p:blipFill>
        <p:spPr bwMode="auto">
          <a:xfrm>
            <a:off x="1732429" y="1753359"/>
            <a:ext cx="3673290" cy="2402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2479831" y="1828296"/>
            <a:ext cx="912297" cy="295805"/>
            <a:chOff x="985730" y="923544"/>
            <a:chExt cx="882396" cy="295805"/>
          </a:xfrm>
        </p:grpSpPr>
        <p:sp>
          <p:nvSpPr>
            <p:cNvPr id="6" name="Rectangle 5"/>
            <p:cNvSpPr/>
            <p:nvPr/>
          </p:nvSpPr>
          <p:spPr>
            <a:xfrm>
              <a:off x="1001268" y="923544"/>
              <a:ext cx="575998" cy="283464"/>
            </a:xfrm>
            <a:prstGeom prst="rect">
              <a:avLst/>
            </a:prstGeom>
            <a:solidFill>
              <a:schemeClr val="bg1"/>
            </a:solidFill>
          </p:spPr>
          <p:txBody>
            <a:bodyPr wrap="square" lIns="0" tIns="0" rIns="0" bIns="0" rtlCol="0" anchor="ctr">
              <a:noAutofit/>
            </a:bodyPr>
            <a:lstStyle/>
            <a:p>
              <a:pPr algn="ctr"/>
              <a:endParaRPr lang="en-US" sz="1400" dirty="0">
                <a:solidFill>
                  <a:srgbClr val="0F2D53"/>
                </a:solidFill>
                <a:latin typeface="Arial" charset="0"/>
                <a:ea typeface="ＭＳ Ｐゴシック" charset="0"/>
              </a:endParaRPr>
            </a:p>
          </p:txBody>
        </p:sp>
        <p:sp>
          <p:nvSpPr>
            <p:cNvPr id="3" name="TextBox 2"/>
            <p:cNvSpPr txBox="1"/>
            <p:nvPr/>
          </p:nvSpPr>
          <p:spPr>
            <a:xfrm>
              <a:off x="985730" y="939977"/>
              <a:ext cx="882396" cy="279372"/>
            </a:xfrm>
            <a:prstGeom prst="rect">
              <a:avLst/>
            </a:prstGeom>
          </p:spPr>
          <p:txBody>
            <a:bodyPr wrap="square" lIns="0" tIns="0" rIns="0" bIns="0">
              <a:noAutofit/>
            </a:bodyPr>
            <a:lstStyle>
              <a:defPPr>
                <a:defRPr lang="en-US"/>
              </a:defPPr>
              <a:lvl1pPr marL="12700" marR="5080">
                <a:lnSpc>
                  <a:spcPct val="100000"/>
                </a:lnSpc>
                <a:defRPr sz="1000" spc="10">
                  <a:solidFill>
                    <a:schemeClr val="bg1"/>
                  </a:solidFill>
                  <a:latin typeface="Arial"/>
                  <a:cs typeface="Arial"/>
                </a:defRPr>
              </a:lvl1pPr>
            </a:lstStyle>
            <a:p>
              <a:pPr>
                <a:spcBef>
                  <a:spcPts val="200"/>
                </a:spcBef>
              </a:pPr>
              <a:r>
                <a:rPr lang="en-US" sz="700" dirty="0">
                  <a:solidFill>
                    <a:srgbClr val="080808"/>
                  </a:solidFill>
                  <a:ea typeface="ＭＳ Ｐゴシック" charset="0"/>
                </a:rPr>
                <a:t>Not PR or CR</a:t>
              </a:r>
            </a:p>
            <a:p>
              <a:pPr>
                <a:spcBef>
                  <a:spcPts val="200"/>
                </a:spcBef>
              </a:pPr>
              <a:r>
                <a:rPr lang="en-US" sz="700" dirty="0">
                  <a:solidFill>
                    <a:srgbClr val="080808"/>
                  </a:solidFill>
                  <a:ea typeface="ＭＳ Ｐゴシック" charset="0"/>
                </a:rPr>
                <a:t>PR or CR</a:t>
              </a:r>
            </a:p>
          </p:txBody>
        </p:sp>
      </p:grpSp>
      <p:sp>
        <p:nvSpPr>
          <p:cNvPr id="12" name="TextBox 11"/>
          <p:cNvSpPr txBox="1"/>
          <p:nvPr/>
        </p:nvSpPr>
        <p:spPr>
          <a:xfrm>
            <a:off x="2492830" y="4172138"/>
            <a:ext cx="2775857" cy="179757"/>
          </a:xfrm>
          <a:prstGeom prst="rect">
            <a:avLst/>
          </a:prstGeom>
        </p:spPr>
        <p:txBody>
          <a:bodyPr wrap="square" lIns="0" tIns="0" rIns="0" bIns="0">
            <a:noAutofit/>
          </a:bodyPr>
          <a:lstStyle>
            <a:defPPr>
              <a:defRPr lang="en-US"/>
            </a:defPPr>
            <a:lvl1pPr marL="12700" marR="5080">
              <a:lnSpc>
                <a:spcPct val="100000"/>
              </a:lnSpc>
              <a:defRPr sz="1000" spc="10">
                <a:solidFill>
                  <a:schemeClr val="bg1"/>
                </a:solidFill>
                <a:latin typeface="Arial"/>
                <a:cs typeface="Arial"/>
              </a:defRPr>
            </a:lvl1pPr>
          </a:lstStyle>
          <a:p>
            <a:pPr algn="ctr">
              <a:spcBef>
                <a:spcPts val="200"/>
              </a:spcBef>
            </a:pPr>
            <a:r>
              <a:rPr lang="en-US" dirty="0">
                <a:solidFill>
                  <a:srgbClr val="080808"/>
                </a:solidFill>
                <a:ea typeface="ＭＳ Ｐゴシック" charset="0"/>
              </a:rPr>
              <a:t>GEP 18-Gene Score</a:t>
            </a:r>
          </a:p>
        </p:txBody>
      </p:sp>
      <p:graphicFrame>
        <p:nvGraphicFramePr>
          <p:cNvPr id="13" name="Table 12"/>
          <p:cNvGraphicFramePr>
            <a:graphicFrameLocks noGrp="1"/>
          </p:cNvGraphicFramePr>
          <p:nvPr>
            <p:extLst/>
          </p:nvPr>
        </p:nvGraphicFramePr>
        <p:xfrm>
          <a:off x="5752036" y="1725020"/>
          <a:ext cx="4650655" cy="1765957"/>
        </p:xfrm>
        <a:graphic>
          <a:graphicData uri="http://schemas.openxmlformats.org/drawingml/2006/table">
            <a:tbl>
              <a:tblPr firstRow="1" bandRow="1">
                <a:tableStyleId>{284E427A-3D55-4303-BF80-6455036E1DE7}</a:tableStyleId>
              </a:tblPr>
              <a:tblGrid>
                <a:gridCol w="2169475">
                  <a:extLst>
                    <a:ext uri="{9D8B030D-6E8A-4147-A177-3AD203B41FA5}">
                      <a16:colId xmlns="" xmlns:a16="http://schemas.microsoft.com/office/drawing/2014/main" val="20000"/>
                    </a:ext>
                  </a:extLst>
                </a:gridCol>
                <a:gridCol w="683875">
                  <a:extLst>
                    <a:ext uri="{9D8B030D-6E8A-4147-A177-3AD203B41FA5}">
                      <a16:colId xmlns="" xmlns:a16="http://schemas.microsoft.com/office/drawing/2014/main" val="20001"/>
                    </a:ext>
                  </a:extLst>
                </a:gridCol>
                <a:gridCol w="685663">
                  <a:extLst>
                    <a:ext uri="{9D8B030D-6E8A-4147-A177-3AD203B41FA5}">
                      <a16:colId xmlns="" xmlns:a16="http://schemas.microsoft.com/office/drawing/2014/main" val="20002"/>
                    </a:ext>
                  </a:extLst>
                </a:gridCol>
                <a:gridCol w="1111642">
                  <a:extLst>
                    <a:ext uri="{9D8B030D-6E8A-4147-A177-3AD203B41FA5}">
                      <a16:colId xmlns="" xmlns:a16="http://schemas.microsoft.com/office/drawing/2014/main" val="20003"/>
                    </a:ext>
                  </a:extLst>
                </a:gridCol>
              </a:tblGrid>
              <a:tr h="481003">
                <a:tc>
                  <a:txBody>
                    <a:bodyPr/>
                    <a:lstStyle/>
                    <a:p>
                      <a:pPr marL="0" marR="0" algn="l">
                        <a:lnSpc>
                          <a:spcPct val="115000"/>
                        </a:lnSpc>
                        <a:spcBef>
                          <a:spcPts val="0"/>
                        </a:spcBef>
                        <a:spcAft>
                          <a:spcPts val="0"/>
                        </a:spcAft>
                      </a:pPr>
                      <a:r>
                        <a:rPr lang="en-US" sz="1250" b="1" dirty="0">
                          <a:solidFill>
                            <a:schemeClr val="bg1"/>
                          </a:solidFill>
                          <a:effectLst/>
                          <a:latin typeface="Arial" panose="020B0604020202020204" pitchFamily="34" charset="0"/>
                          <a:cs typeface="Arial" panose="020B0604020202020204" pitchFamily="34" charset="0"/>
                        </a:rPr>
                        <a:t> Cutoff</a:t>
                      </a:r>
                      <a:r>
                        <a:rPr lang="en-US" sz="1250" b="1" baseline="0" dirty="0">
                          <a:solidFill>
                            <a:schemeClr val="bg1"/>
                          </a:solidFill>
                          <a:effectLst/>
                          <a:latin typeface="Arial" panose="020B0604020202020204" pitchFamily="34" charset="0"/>
                          <a:cs typeface="Arial" panose="020B0604020202020204" pitchFamily="34" charset="0"/>
                        </a:rPr>
                        <a:t> </a:t>
                      </a:r>
                      <a:r>
                        <a:rPr lang="en-US" sz="1250" b="1" dirty="0">
                          <a:solidFill>
                            <a:schemeClr val="bg1"/>
                          </a:solidFill>
                          <a:effectLst/>
                          <a:latin typeface="Arial" panose="020B0604020202020204" pitchFamily="34" charset="0"/>
                          <a:cs typeface="Arial" panose="020B0604020202020204" pitchFamily="34" charset="0"/>
                        </a:rPr>
                        <a:t>Status</a:t>
                      </a:r>
                      <a:endParaRPr lang="en-US" sz="1250" b="1"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nchor="ctr">
                    <a:lnR w="12700" cap="flat" cmpd="sng" algn="ctr">
                      <a:solidFill>
                        <a:schemeClr val="bg1"/>
                      </a:solidFill>
                      <a:prstDash val="solid"/>
                      <a:round/>
                      <a:headEnd type="none" w="med" len="med"/>
                      <a:tailEnd type="none" w="med" len="med"/>
                    </a:lnR>
                    <a:solidFill>
                      <a:schemeClr val="tx2"/>
                    </a:solidFill>
                  </a:tcPr>
                </a:tc>
                <a:tc>
                  <a:txBody>
                    <a:bodyPr/>
                    <a:lstStyle/>
                    <a:p>
                      <a:pPr marL="0" marR="0" algn="ctr">
                        <a:lnSpc>
                          <a:spcPct val="115000"/>
                        </a:lnSpc>
                        <a:spcBef>
                          <a:spcPts val="0"/>
                        </a:spcBef>
                        <a:spcAft>
                          <a:spcPts val="0"/>
                        </a:spcAft>
                      </a:pPr>
                      <a:r>
                        <a:rPr lang="en-US" sz="1250" b="1" dirty="0">
                          <a:solidFill>
                            <a:schemeClr val="bg1"/>
                          </a:solidFill>
                          <a:effectLst/>
                          <a:latin typeface="Arial" panose="020B0604020202020204" pitchFamily="34" charset="0"/>
                          <a:cs typeface="Arial" panose="020B0604020202020204" pitchFamily="34" charset="0"/>
                        </a:rPr>
                        <a:t>Total</a:t>
                      </a:r>
                      <a:endParaRPr lang="en-US" sz="1250" b="1"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0" marR="0" algn="ctr">
                        <a:lnSpc>
                          <a:spcPct val="115000"/>
                        </a:lnSpc>
                        <a:spcBef>
                          <a:spcPts val="0"/>
                        </a:spcBef>
                        <a:spcAft>
                          <a:spcPts val="0"/>
                        </a:spcAft>
                      </a:pPr>
                      <a:r>
                        <a:rPr lang="en-US" sz="1250" b="1" dirty="0">
                          <a:solidFill>
                            <a:schemeClr val="bg1"/>
                          </a:solidFill>
                          <a:effectLst/>
                          <a:latin typeface="Arial" panose="020B0604020202020204" pitchFamily="34" charset="0"/>
                          <a:cs typeface="Arial" panose="020B0604020202020204" pitchFamily="34" charset="0"/>
                        </a:rPr>
                        <a:t> PR or CR</a:t>
                      </a:r>
                      <a:endParaRPr lang="en-US" sz="1250" b="1"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0" marR="0" algn="ctr">
                        <a:lnSpc>
                          <a:spcPct val="115000"/>
                        </a:lnSpc>
                        <a:spcBef>
                          <a:spcPts val="0"/>
                        </a:spcBef>
                        <a:spcAft>
                          <a:spcPts val="0"/>
                        </a:spcAft>
                      </a:pPr>
                      <a:r>
                        <a:rPr lang="en-US" sz="1250" b="1" dirty="0">
                          <a:solidFill>
                            <a:schemeClr val="bg1"/>
                          </a:solidFill>
                          <a:effectLst/>
                          <a:latin typeface="Arial" panose="020B0604020202020204" pitchFamily="34" charset="0"/>
                          <a:cs typeface="Arial" panose="020B0604020202020204" pitchFamily="34" charset="0"/>
                        </a:rPr>
                        <a:t>Response % (CI)</a:t>
                      </a:r>
                      <a:endParaRPr lang="en-US" sz="1250" b="1"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 xmlns:a16="http://schemas.microsoft.com/office/drawing/2014/main" val="10000"/>
                  </a:ext>
                </a:extLst>
              </a:tr>
              <a:tr h="428318">
                <a:tc>
                  <a:txBody>
                    <a:bodyPr/>
                    <a:lstStyle/>
                    <a:p>
                      <a:pPr marL="0" marR="0">
                        <a:spcBef>
                          <a:spcPts val="0"/>
                        </a:spcBef>
                        <a:spcAft>
                          <a:spcPts val="0"/>
                        </a:spcAft>
                      </a:pPr>
                      <a:r>
                        <a:rPr lang="en-US" sz="1250" b="0" dirty="0">
                          <a:solidFill>
                            <a:srgbClr val="080808"/>
                          </a:solidFill>
                          <a:effectLst/>
                          <a:latin typeface="Arial" panose="020B0604020202020204" pitchFamily="34" charset="0"/>
                          <a:ea typeface="Calibri"/>
                          <a:cs typeface="Arial" panose="020B0604020202020204" pitchFamily="34" charset="0"/>
                        </a:rPr>
                        <a:t>ML ≥102</a:t>
                      </a:r>
                    </a:p>
                    <a:p>
                      <a:pPr marL="0" marR="0">
                        <a:spcBef>
                          <a:spcPts val="0"/>
                        </a:spcBef>
                        <a:spcAft>
                          <a:spcPts val="0"/>
                        </a:spcAft>
                      </a:pPr>
                      <a:r>
                        <a:rPr lang="en-US" sz="1250" b="0" dirty="0">
                          <a:solidFill>
                            <a:srgbClr val="080808"/>
                          </a:solidFill>
                          <a:effectLst/>
                          <a:latin typeface="Arial" panose="020B0604020202020204" pitchFamily="34" charset="0"/>
                          <a:ea typeface="Calibri"/>
                          <a:cs typeface="Arial" panose="020B0604020202020204" pitchFamily="34" charset="0"/>
                        </a:rPr>
                        <a:t>ML &lt;102</a:t>
                      </a:r>
                    </a:p>
                  </a:txBody>
                  <a:tcPr marL="68580" marR="68580" marT="9525" marB="0"/>
                </a:tc>
                <a:tc>
                  <a:txBody>
                    <a:bodyPr/>
                    <a:lstStyle/>
                    <a:p>
                      <a:pPr marL="0" marR="0" algn="ctr">
                        <a:spcBef>
                          <a:spcPts val="0"/>
                        </a:spcBef>
                        <a:spcAft>
                          <a:spcPts val="0"/>
                        </a:spcAft>
                      </a:pPr>
                      <a:r>
                        <a:rPr lang="en-US" sz="1250" b="0" dirty="0">
                          <a:solidFill>
                            <a:srgbClr val="080808"/>
                          </a:solidFill>
                          <a:effectLst/>
                          <a:latin typeface="Arial" panose="020B0604020202020204" pitchFamily="34" charset="0"/>
                          <a:ea typeface="Calibri"/>
                          <a:cs typeface="Arial" panose="020B0604020202020204" pitchFamily="34" charset="0"/>
                        </a:rPr>
                        <a:t>50</a:t>
                      </a:r>
                    </a:p>
                    <a:p>
                      <a:pPr marL="0" marR="0" algn="ctr">
                        <a:spcBef>
                          <a:spcPts val="0"/>
                        </a:spcBef>
                        <a:spcAft>
                          <a:spcPts val="0"/>
                        </a:spcAft>
                      </a:pPr>
                      <a:r>
                        <a:rPr lang="en-US" sz="1250" b="0" dirty="0">
                          <a:solidFill>
                            <a:srgbClr val="080808"/>
                          </a:solidFill>
                          <a:effectLst/>
                          <a:latin typeface="Arial" panose="020B0604020202020204" pitchFamily="34" charset="0"/>
                          <a:ea typeface="Calibri"/>
                          <a:cs typeface="Arial" panose="020B0604020202020204" pitchFamily="34" charset="0"/>
                        </a:rPr>
                        <a:t>85</a:t>
                      </a:r>
                    </a:p>
                  </a:txBody>
                  <a:tcPr marL="68580" marR="68580" marT="9525" marB="0"/>
                </a:tc>
                <a:tc>
                  <a:txBody>
                    <a:bodyPr/>
                    <a:lstStyle/>
                    <a:p>
                      <a:pPr marL="0" marR="0" algn="ctr">
                        <a:spcBef>
                          <a:spcPts val="0"/>
                        </a:spcBef>
                        <a:spcAft>
                          <a:spcPts val="0"/>
                        </a:spcAft>
                      </a:pPr>
                      <a:r>
                        <a:rPr lang="en-US" sz="1250" b="0" dirty="0">
                          <a:solidFill>
                            <a:srgbClr val="080808"/>
                          </a:solidFill>
                          <a:effectLst/>
                          <a:latin typeface="Arial" panose="020B0604020202020204" pitchFamily="34" charset="0"/>
                          <a:ea typeface="Calibri"/>
                          <a:cs typeface="Arial" panose="020B0604020202020204" pitchFamily="34" charset="0"/>
                        </a:rPr>
                        <a:t>15</a:t>
                      </a:r>
                    </a:p>
                    <a:p>
                      <a:pPr marL="0" marR="0" algn="ctr">
                        <a:spcBef>
                          <a:spcPts val="0"/>
                        </a:spcBef>
                        <a:spcAft>
                          <a:spcPts val="0"/>
                        </a:spcAft>
                      </a:pPr>
                      <a:r>
                        <a:rPr lang="en-US" sz="1250" b="0" dirty="0">
                          <a:solidFill>
                            <a:srgbClr val="080808"/>
                          </a:solidFill>
                          <a:effectLst/>
                          <a:latin typeface="Arial" panose="020B0604020202020204" pitchFamily="34" charset="0"/>
                          <a:ea typeface="Calibri"/>
                          <a:cs typeface="Arial" panose="020B0604020202020204" pitchFamily="34" charset="0"/>
                        </a:rPr>
                        <a:t>6</a:t>
                      </a:r>
                    </a:p>
                  </a:txBody>
                  <a:tcPr marL="68580" marR="68580" marT="9525" marB="0"/>
                </a:tc>
                <a:tc>
                  <a:txBody>
                    <a:bodyPr/>
                    <a:lstStyle/>
                    <a:p>
                      <a:pPr marL="0" marR="0" algn="ctr">
                        <a:spcBef>
                          <a:spcPts val="0"/>
                        </a:spcBef>
                        <a:spcAft>
                          <a:spcPts val="0"/>
                        </a:spcAft>
                      </a:pPr>
                      <a:r>
                        <a:rPr lang="en-US" sz="1250" b="0" dirty="0">
                          <a:solidFill>
                            <a:srgbClr val="080808"/>
                          </a:solidFill>
                          <a:effectLst/>
                          <a:latin typeface="Arial" panose="020B0604020202020204" pitchFamily="34" charset="0"/>
                          <a:ea typeface="Calibri"/>
                          <a:cs typeface="Arial" panose="020B0604020202020204" pitchFamily="34" charset="0"/>
                        </a:rPr>
                        <a:t>30 (18, 45)</a:t>
                      </a:r>
                    </a:p>
                    <a:p>
                      <a:pPr marL="0" marR="0" algn="ctr">
                        <a:spcBef>
                          <a:spcPts val="0"/>
                        </a:spcBef>
                        <a:spcAft>
                          <a:spcPts val="0"/>
                        </a:spcAft>
                      </a:pPr>
                      <a:r>
                        <a:rPr lang="en-US" sz="1250" b="0" dirty="0">
                          <a:solidFill>
                            <a:srgbClr val="080808"/>
                          </a:solidFill>
                          <a:effectLst/>
                          <a:latin typeface="Arial" panose="020B0604020202020204" pitchFamily="34" charset="0"/>
                          <a:ea typeface="Calibri"/>
                          <a:cs typeface="Arial" panose="020B0604020202020204" pitchFamily="34" charset="0"/>
                        </a:rPr>
                        <a:t>7 (3, 15)</a:t>
                      </a:r>
                    </a:p>
                  </a:txBody>
                  <a:tcPr marL="68580" marR="68580" marT="9525" marB="0"/>
                </a:tc>
                <a:extLst>
                  <a:ext uri="{0D108BD9-81ED-4DB2-BD59-A6C34878D82A}">
                    <a16:rowId xmlns="" xmlns:a16="http://schemas.microsoft.com/office/drawing/2014/main" val="10001"/>
                  </a:ext>
                </a:extLst>
              </a:tr>
              <a:tr h="428318">
                <a:tc>
                  <a:txBody>
                    <a:bodyPr/>
                    <a:lstStyle/>
                    <a:p>
                      <a:pPr marL="0" marR="0">
                        <a:spcBef>
                          <a:spcPts val="0"/>
                        </a:spcBef>
                        <a:spcAft>
                          <a:spcPts val="0"/>
                        </a:spcAft>
                      </a:pPr>
                      <a:r>
                        <a:rPr lang="en-US" sz="1250" b="0" dirty="0">
                          <a:solidFill>
                            <a:srgbClr val="080808"/>
                          </a:solidFill>
                          <a:effectLst/>
                          <a:latin typeface="Arial" panose="020B0604020202020204" pitchFamily="34" charset="0"/>
                          <a:ea typeface="Calibri"/>
                          <a:cs typeface="Arial" panose="020B0604020202020204" pitchFamily="34" charset="0"/>
                        </a:rPr>
                        <a:t>GEP ≥-0.318</a:t>
                      </a:r>
                    </a:p>
                    <a:p>
                      <a:pPr marL="0" marR="0">
                        <a:spcBef>
                          <a:spcPts val="0"/>
                        </a:spcBef>
                        <a:spcAft>
                          <a:spcPts val="0"/>
                        </a:spcAft>
                      </a:pPr>
                      <a:r>
                        <a:rPr lang="en-US" sz="1250" b="0" dirty="0">
                          <a:solidFill>
                            <a:srgbClr val="080808"/>
                          </a:solidFill>
                          <a:effectLst/>
                          <a:latin typeface="Arial" panose="020B0604020202020204" pitchFamily="34" charset="0"/>
                          <a:ea typeface="Calibri"/>
                          <a:cs typeface="Arial" panose="020B0604020202020204" pitchFamily="34" charset="0"/>
                        </a:rPr>
                        <a:t>GEP &lt;-0.318</a:t>
                      </a:r>
                    </a:p>
                  </a:txBody>
                  <a:tcPr marL="68580" marR="68580" marT="9525" marB="0"/>
                </a:tc>
                <a:tc>
                  <a:txBody>
                    <a:bodyPr/>
                    <a:lstStyle/>
                    <a:p>
                      <a:pPr marL="0" marR="0" algn="ctr">
                        <a:spcBef>
                          <a:spcPts val="0"/>
                        </a:spcBef>
                        <a:spcAft>
                          <a:spcPts val="0"/>
                        </a:spcAft>
                      </a:pPr>
                      <a:r>
                        <a:rPr lang="en-US" sz="1250" b="0" dirty="0">
                          <a:solidFill>
                            <a:srgbClr val="080808"/>
                          </a:solidFill>
                          <a:effectLst/>
                          <a:latin typeface="Arial" panose="020B0604020202020204" pitchFamily="34" charset="0"/>
                          <a:ea typeface="Calibri"/>
                          <a:cs typeface="Arial" panose="020B0604020202020204" pitchFamily="34" charset="0"/>
                        </a:rPr>
                        <a:t>80</a:t>
                      </a:r>
                    </a:p>
                    <a:p>
                      <a:pPr marL="0" marR="0" algn="ctr">
                        <a:spcBef>
                          <a:spcPts val="0"/>
                        </a:spcBef>
                        <a:spcAft>
                          <a:spcPts val="0"/>
                        </a:spcAft>
                      </a:pPr>
                      <a:r>
                        <a:rPr lang="en-US" sz="1250" b="0" dirty="0">
                          <a:solidFill>
                            <a:srgbClr val="080808"/>
                          </a:solidFill>
                          <a:effectLst/>
                          <a:latin typeface="Arial" panose="020B0604020202020204" pitchFamily="34" charset="0"/>
                          <a:ea typeface="Calibri"/>
                          <a:cs typeface="Arial" panose="020B0604020202020204" pitchFamily="34" charset="0"/>
                        </a:rPr>
                        <a:t>48</a:t>
                      </a:r>
                    </a:p>
                  </a:txBody>
                  <a:tcPr marL="68580" marR="68580" marT="9525" marB="0"/>
                </a:tc>
                <a:tc>
                  <a:txBody>
                    <a:bodyPr/>
                    <a:lstStyle/>
                    <a:p>
                      <a:pPr marL="0" marR="0" algn="ctr">
                        <a:spcBef>
                          <a:spcPts val="0"/>
                        </a:spcBef>
                        <a:spcAft>
                          <a:spcPts val="0"/>
                        </a:spcAft>
                      </a:pPr>
                      <a:r>
                        <a:rPr lang="en-US" sz="1250" b="0" dirty="0">
                          <a:solidFill>
                            <a:srgbClr val="080808"/>
                          </a:solidFill>
                          <a:effectLst/>
                          <a:latin typeface="Arial" panose="020B0604020202020204" pitchFamily="34" charset="0"/>
                          <a:ea typeface="Calibri"/>
                          <a:cs typeface="Arial" panose="020B0604020202020204" pitchFamily="34" charset="0"/>
                        </a:rPr>
                        <a:t>20</a:t>
                      </a:r>
                    </a:p>
                    <a:p>
                      <a:pPr marL="0" marR="0" algn="ctr">
                        <a:spcBef>
                          <a:spcPts val="0"/>
                        </a:spcBef>
                        <a:spcAft>
                          <a:spcPts val="0"/>
                        </a:spcAft>
                      </a:pPr>
                      <a:r>
                        <a:rPr lang="en-US" sz="1250" b="0" dirty="0">
                          <a:solidFill>
                            <a:srgbClr val="080808"/>
                          </a:solidFill>
                          <a:effectLst/>
                          <a:latin typeface="Arial" panose="020B0604020202020204" pitchFamily="34" charset="0"/>
                          <a:ea typeface="Calibri"/>
                          <a:cs typeface="Arial" panose="020B0604020202020204" pitchFamily="34" charset="0"/>
                        </a:rPr>
                        <a:t>1</a:t>
                      </a:r>
                    </a:p>
                  </a:txBody>
                  <a:tcPr marL="68580" marR="68580" marT="9525" marB="0"/>
                </a:tc>
                <a:tc>
                  <a:txBody>
                    <a:bodyPr/>
                    <a:lstStyle/>
                    <a:p>
                      <a:pPr marL="0" marR="0" algn="ctr">
                        <a:spcBef>
                          <a:spcPts val="0"/>
                        </a:spcBef>
                        <a:spcAft>
                          <a:spcPts val="0"/>
                        </a:spcAft>
                      </a:pPr>
                      <a:r>
                        <a:rPr lang="en-US" sz="1250" b="0" dirty="0">
                          <a:solidFill>
                            <a:srgbClr val="080808"/>
                          </a:solidFill>
                          <a:effectLst/>
                          <a:latin typeface="Arial" panose="020B0604020202020204" pitchFamily="34" charset="0"/>
                          <a:ea typeface="Calibri"/>
                          <a:cs typeface="Arial" panose="020B0604020202020204" pitchFamily="34" charset="0"/>
                        </a:rPr>
                        <a:t>25 (16, 36)</a:t>
                      </a:r>
                    </a:p>
                    <a:p>
                      <a:pPr marL="0" marR="0" algn="ctr">
                        <a:spcBef>
                          <a:spcPts val="0"/>
                        </a:spcBef>
                        <a:spcAft>
                          <a:spcPts val="0"/>
                        </a:spcAft>
                      </a:pPr>
                      <a:r>
                        <a:rPr lang="en-US" sz="1250" b="0" dirty="0">
                          <a:solidFill>
                            <a:srgbClr val="080808"/>
                          </a:solidFill>
                          <a:effectLst/>
                          <a:latin typeface="Arial" panose="020B0604020202020204" pitchFamily="34" charset="0"/>
                          <a:ea typeface="Calibri"/>
                          <a:cs typeface="Arial" panose="020B0604020202020204" pitchFamily="34" charset="0"/>
                        </a:rPr>
                        <a:t>2 (0, 11)</a:t>
                      </a:r>
                    </a:p>
                  </a:txBody>
                  <a:tcPr marL="68580" marR="68580" marT="9525" marB="0"/>
                </a:tc>
                <a:extLst>
                  <a:ext uri="{0D108BD9-81ED-4DB2-BD59-A6C34878D82A}">
                    <a16:rowId xmlns="" xmlns:a16="http://schemas.microsoft.com/office/drawing/2014/main" val="10002"/>
                  </a:ext>
                </a:extLst>
              </a:tr>
              <a:tr h="428318">
                <a:tc>
                  <a:txBody>
                    <a:bodyPr/>
                    <a:lstStyle/>
                    <a:p>
                      <a:pPr marL="0" marR="0">
                        <a:spcBef>
                          <a:spcPts val="0"/>
                        </a:spcBef>
                        <a:spcAft>
                          <a:spcPts val="0"/>
                        </a:spcAft>
                      </a:pPr>
                      <a:r>
                        <a:rPr lang="en-US" sz="1250" b="0" dirty="0">
                          <a:solidFill>
                            <a:srgbClr val="080808"/>
                          </a:solidFill>
                          <a:effectLst/>
                          <a:latin typeface="Arial" panose="020B0604020202020204" pitchFamily="34" charset="0"/>
                          <a:ea typeface="Calibri"/>
                          <a:cs typeface="Arial" panose="020B0604020202020204" pitchFamily="34" charset="0"/>
                        </a:rPr>
                        <a:t>ML ≥102 &amp; GEP ≥-0.318</a:t>
                      </a:r>
                    </a:p>
                    <a:p>
                      <a:pPr marL="0" marR="0">
                        <a:spcBef>
                          <a:spcPts val="0"/>
                        </a:spcBef>
                        <a:spcAft>
                          <a:spcPts val="0"/>
                        </a:spcAft>
                      </a:pPr>
                      <a:r>
                        <a:rPr lang="en-US" sz="1250" b="0" dirty="0">
                          <a:solidFill>
                            <a:srgbClr val="080808"/>
                          </a:solidFill>
                          <a:effectLst/>
                          <a:latin typeface="Arial" panose="020B0604020202020204" pitchFamily="34" charset="0"/>
                          <a:ea typeface="Calibri"/>
                          <a:cs typeface="Arial" panose="020B0604020202020204" pitchFamily="34" charset="0"/>
                        </a:rPr>
                        <a:t>ML &lt;102 &amp; GEP &lt;-0.318</a:t>
                      </a:r>
                    </a:p>
                  </a:txBody>
                  <a:tcPr marL="68580" marR="68580" marT="9525" marB="0"/>
                </a:tc>
                <a:tc>
                  <a:txBody>
                    <a:bodyPr/>
                    <a:lstStyle/>
                    <a:p>
                      <a:pPr marL="0" marR="0" algn="ctr">
                        <a:spcBef>
                          <a:spcPts val="0"/>
                        </a:spcBef>
                        <a:spcAft>
                          <a:spcPts val="0"/>
                        </a:spcAft>
                      </a:pPr>
                      <a:r>
                        <a:rPr lang="en-US" sz="1250" b="0" dirty="0">
                          <a:solidFill>
                            <a:srgbClr val="080808"/>
                          </a:solidFill>
                          <a:effectLst/>
                          <a:latin typeface="Arial" panose="020B0604020202020204" pitchFamily="34" charset="0"/>
                          <a:ea typeface="Calibri"/>
                          <a:cs typeface="Arial" panose="020B0604020202020204" pitchFamily="34" charset="0"/>
                        </a:rPr>
                        <a:t>37</a:t>
                      </a:r>
                    </a:p>
                    <a:p>
                      <a:pPr marL="0" marR="0" algn="ctr">
                        <a:spcBef>
                          <a:spcPts val="0"/>
                        </a:spcBef>
                        <a:spcAft>
                          <a:spcPts val="0"/>
                        </a:spcAft>
                      </a:pPr>
                      <a:r>
                        <a:rPr lang="en-US" sz="1250" b="0" dirty="0">
                          <a:solidFill>
                            <a:srgbClr val="080808"/>
                          </a:solidFill>
                          <a:effectLst/>
                          <a:latin typeface="Arial" panose="020B0604020202020204" pitchFamily="34" charset="0"/>
                          <a:ea typeface="Calibri"/>
                          <a:cs typeface="Arial" panose="020B0604020202020204" pitchFamily="34" charset="0"/>
                        </a:rPr>
                        <a:t>36</a:t>
                      </a:r>
                    </a:p>
                  </a:txBody>
                  <a:tcPr marL="68580" marR="68580" marT="9525" marB="0"/>
                </a:tc>
                <a:tc>
                  <a:txBody>
                    <a:bodyPr/>
                    <a:lstStyle/>
                    <a:p>
                      <a:pPr marL="0" marR="0" algn="ctr">
                        <a:spcBef>
                          <a:spcPts val="0"/>
                        </a:spcBef>
                        <a:spcAft>
                          <a:spcPts val="0"/>
                        </a:spcAft>
                      </a:pPr>
                      <a:r>
                        <a:rPr lang="en-US" sz="1250" b="0" dirty="0">
                          <a:solidFill>
                            <a:srgbClr val="080808"/>
                          </a:solidFill>
                          <a:effectLst/>
                          <a:latin typeface="Arial" panose="020B0604020202020204" pitchFamily="34" charset="0"/>
                          <a:ea typeface="Calibri"/>
                          <a:cs typeface="Arial" panose="020B0604020202020204" pitchFamily="34" charset="0"/>
                        </a:rPr>
                        <a:t>14</a:t>
                      </a:r>
                    </a:p>
                    <a:p>
                      <a:pPr marL="0" marR="0" algn="ctr">
                        <a:spcBef>
                          <a:spcPts val="0"/>
                        </a:spcBef>
                        <a:spcAft>
                          <a:spcPts val="0"/>
                        </a:spcAft>
                      </a:pPr>
                      <a:r>
                        <a:rPr lang="en-US" sz="1250" b="0" dirty="0">
                          <a:solidFill>
                            <a:srgbClr val="080808"/>
                          </a:solidFill>
                          <a:effectLst/>
                          <a:latin typeface="Arial" panose="020B0604020202020204" pitchFamily="34" charset="0"/>
                          <a:ea typeface="Calibri"/>
                          <a:cs typeface="Arial" panose="020B0604020202020204" pitchFamily="34" charset="0"/>
                        </a:rPr>
                        <a:t>0</a:t>
                      </a:r>
                    </a:p>
                  </a:txBody>
                  <a:tcPr marL="68580" marR="68580" marT="9525" marB="0"/>
                </a:tc>
                <a:tc>
                  <a:txBody>
                    <a:bodyPr/>
                    <a:lstStyle/>
                    <a:p>
                      <a:pPr marL="0" marR="0" algn="ctr">
                        <a:spcBef>
                          <a:spcPts val="0"/>
                        </a:spcBef>
                        <a:spcAft>
                          <a:spcPts val="0"/>
                        </a:spcAft>
                      </a:pPr>
                      <a:r>
                        <a:rPr lang="en-US" sz="1250" b="0" dirty="0">
                          <a:solidFill>
                            <a:srgbClr val="080808"/>
                          </a:solidFill>
                          <a:effectLst/>
                          <a:latin typeface="Arial" panose="020B0604020202020204" pitchFamily="34" charset="0"/>
                          <a:ea typeface="Calibri"/>
                          <a:cs typeface="Arial" panose="020B0604020202020204" pitchFamily="34" charset="0"/>
                        </a:rPr>
                        <a:t>38 (22, 55)</a:t>
                      </a:r>
                    </a:p>
                    <a:p>
                      <a:pPr marL="0" marR="0" algn="ctr">
                        <a:spcBef>
                          <a:spcPts val="0"/>
                        </a:spcBef>
                        <a:spcAft>
                          <a:spcPts val="0"/>
                        </a:spcAft>
                      </a:pPr>
                      <a:r>
                        <a:rPr lang="en-US" sz="1250" b="0" dirty="0">
                          <a:solidFill>
                            <a:srgbClr val="080808"/>
                          </a:solidFill>
                          <a:effectLst/>
                          <a:latin typeface="Arial" panose="020B0604020202020204" pitchFamily="34" charset="0"/>
                          <a:ea typeface="Calibri"/>
                          <a:cs typeface="Arial" panose="020B0604020202020204" pitchFamily="34" charset="0"/>
                        </a:rPr>
                        <a:t>0 (0, 10)</a:t>
                      </a:r>
                    </a:p>
                  </a:txBody>
                  <a:tcPr marL="68580" marR="68580" marT="9525" marB="0"/>
                </a:tc>
                <a:extLst>
                  <a:ext uri="{0D108BD9-81ED-4DB2-BD59-A6C34878D82A}">
                    <a16:rowId xmlns="" xmlns:a16="http://schemas.microsoft.com/office/drawing/2014/main" val="10003"/>
                  </a:ext>
                </a:extLst>
              </a:tr>
            </a:tbl>
          </a:graphicData>
        </a:graphic>
      </p:graphicFrame>
      <p:sp>
        <p:nvSpPr>
          <p:cNvPr id="14" name="Rectangle 13"/>
          <p:cNvSpPr/>
          <p:nvPr/>
        </p:nvSpPr>
        <p:spPr>
          <a:xfrm>
            <a:off x="304800" y="5989814"/>
            <a:ext cx="6781800" cy="228600"/>
          </a:xfrm>
          <a:prstGeom prst="rect">
            <a:avLst/>
          </a:prstGeom>
        </p:spPr>
        <p:txBody>
          <a:bodyPr wrap="square" lIns="0" tIns="0" rIns="0" bIns="0">
            <a:noAutofit/>
          </a:bodyPr>
          <a:lstStyle/>
          <a:p>
            <a:pPr marL="12700" marR="5080"/>
            <a:r>
              <a:rPr lang="en-US" sz="1050" spc="10">
                <a:solidFill>
                  <a:srgbClr val="FFFFFF"/>
                </a:solidFill>
                <a:latin typeface="Arial"/>
                <a:ea typeface="ＭＳ Ｐゴシック" charset="0"/>
                <a:cs typeface="Arial"/>
              </a:rPr>
              <a:t>ML = mutational load; GEP = gene expression profile; BOR = best overall response</a:t>
            </a:r>
          </a:p>
        </p:txBody>
      </p:sp>
    </p:spTree>
    <p:extLst>
      <p:ext uri="{BB962C8B-B14F-4D97-AF65-F5344CB8AC3E}">
        <p14:creationId xmlns:p14="http://schemas.microsoft.com/office/powerpoint/2010/main" val="14872605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47813" y="5703890"/>
            <a:ext cx="9034462" cy="422275"/>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81200" y="76200"/>
            <a:ext cx="8229600" cy="1143000"/>
          </a:xfrm>
        </p:spPr>
        <p:txBody>
          <a:bodyPr>
            <a:normAutofit/>
          </a:bodyPr>
          <a:lstStyle/>
          <a:p>
            <a:r>
              <a:rPr lang="en-US" sz="4000" b="1" dirty="0"/>
              <a:t>Tumor Immunology: Overview</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9996" y="820615"/>
            <a:ext cx="7948247" cy="596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001000" y="6596390"/>
            <a:ext cx="2667000" cy="261610"/>
          </a:xfrm>
          <a:prstGeom prst="rect">
            <a:avLst/>
          </a:prstGeom>
          <a:noFill/>
        </p:spPr>
        <p:txBody>
          <a:bodyPr wrap="square" rtlCol="0">
            <a:spAutoFit/>
          </a:bodyPr>
          <a:lstStyle/>
          <a:p>
            <a:r>
              <a:rPr lang="en-US" sz="1100" dirty="0">
                <a:latin typeface="Arial" pitchFamily="34" charset="0"/>
                <a:cs typeface="Arial" pitchFamily="34" charset="0"/>
              </a:rPr>
              <a:t>Courtesy of Scott </a:t>
            </a:r>
            <a:r>
              <a:rPr lang="en-US" sz="1100" dirty="0" err="1">
                <a:latin typeface="Arial" pitchFamily="34" charset="0"/>
                <a:cs typeface="Arial" pitchFamily="34" charset="0"/>
              </a:rPr>
              <a:t>Gettinger</a:t>
            </a:r>
            <a:r>
              <a:rPr lang="en-US" sz="1100" dirty="0">
                <a:latin typeface="Arial" pitchFamily="34" charset="0"/>
                <a:cs typeface="Arial" pitchFamily="34" charset="0"/>
              </a:rPr>
              <a:t>, MD – Yale</a:t>
            </a:r>
          </a:p>
        </p:txBody>
      </p:sp>
    </p:spTree>
    <p:extLst>
      <p:ext uri="{BB962C8B-B14F-4D97-AF65-F5344CB8AC3E}">
        <p14:creationId xmlns:p14="http://schemas.microsoft.com/office/powerpoint/2010/main" val="400980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51BC86-E09F-482B-93AB-85B8E9A0C523}"/>
              </a:ext>
            </a:extLst>
          </p:cNvPr>
          <p:cNvSpPr>
            <a:spLocks noGrp="1"/>
          </p:cNvSpPr>
          <p:nvPr>
            <p:ph type="title"/>
          </p:nvPr>
        </p:nvSpPr>
        <p:spPr>
          <a:xfrm>
            <a:off x="838200" y="295435"/>
            <a:ext cx="10515600" cy="1325563"/>
          </a:xfrm>
        </p:spPr>
        <p:txBody>
          <a:bodyPr/>
          <a:lstStyle/>
          <a:p>
            <a:r>
              <a:rPr lang="en-US" dirty="0"/>
              <a:t>Traditional Paradigm for Approval in Oncology</a:t>
            </a:r>
          </a:p>
        </p:txBody>
      </p:sp>
      <p:sp>
        <p:nvSpPr>
          <p:cNvPr id="3" name="Content Placeholder 2">
            <a:extLst>
              <a:ext uri="{FF2B5EF4-FFF2-40B4-BE49-F238E27FC236}">
                <a16:creationId xmlns="" xmlns:a16="http://schemas.microsoft.com/office/drawing/2014/main" id="{DBEBE851-EFDC-4377-B81B-8ABDFB7276F7}"/>
              </a:ext>
            </a:extLst>
          </p:cNvPr>
          <p:cNvSpPr>
            <a:spLocks noGrp="1"/>
          </p:cNvSpPr>
          <p:nvPr>
            <p:ph idx="1"/>
          </p:nvPr>
        </p:nvSpPr>
        <p:spPr/>
        <p:txBody>
          <a:bodyPr>
            <a:normAutofit/>
          </a:bodyPr>
          <a:lstStyle/>
          <a:p>
            <a:r>
              <a:rPr lang="en-US" sz="2400" dirty="0"/>
              <a:t>Based on tumor type, stage of disease, and line of </a:t>
            </a:r>
            <a:r>
              <a:rPr lang="en-US" sz="2400" dirty="0" smtClean="0"/>
              <a:t>therapy</a:t>
            </a:r>
          </a:p>
          <a:p>
            <a:pPr lvl="1">
              <a:buFont typeface=".AppleSystemUIFont" charset="-120"/>
              <a:buChar char="–"/>
            </a:pPr>
            <a:r>
              <a:rPr lang="en-US" dirty="0"/>
              <a:t>F</a:t>
            </a:r>
            <a:r>
              <a:rPr lang="en-US" dirty="0" smtClean="0"/>
              <a:t>irst </a:t>
            </a:r>
            <a:r>
              <a:rPr lang="en-US" dirty="0"/>
              <a:t>line metastatic pancreatic cancer:  gemcitabine/nab-paclitaxel</a:t>
            </a:r>
          </a:p>
          <a:p>
            <a:r>
              <a:rPr lang="en-US" sz="2400" dirty="0"/>
              <a:t>Based on a biomarker with a tumor </a:t>
            </a:r>
            <a:r>
              <a:rPr lang="en-US" sz="2400" dirty="0" smtClean="0"/>
              <a:t>type</a:t>
            </a:r>
          </a:p>
          <a:p>
            <a:pPr lvl="1">
              <a:buFont typeface=".AppleSystemUIFont" charset="-120"/>
              <a:buChar char="–"/>
            </a:pPr>
            <a:r>
              <a:rPr lang="en-US" dirty="0" smtClean="0"/>
              <a:t>First </a:t>
            </a:r>
            <a:r>
              <a:rPr lang="en-US" dirty="0"/>
              <a:t>line metastatic HER2 positive gastric cancer: </a:t>
            </a:r>
            <a:r>
              <a:rPr lang="en-US" dirty="0" smtClean="0"/>
              <a:t>5FU/cisplatin </a:t>
            </a:r>
            <a:r>
              <a:rPr lang="en-US" dirty="0"/>
              <a:t>+ </a:t>
            </a:r>
            <a:r>
              <a:rPr lang="en-US" dirty="0" err="1"/>
              <a:t>trastuzumab</a:t>
            </a:r>
            <a:endParaRPr lang="en-US" dirty="0"/>
          </a:p>
          <a:p>
            <a:r>
              <a:rPr lang="en-US" sz="2400" dirty="0"/>
              <a:t>Randomized controlled </a:t>
            </a:r>
            <a:r>
              <a:rPr lang="en-US" sz="2400" dirty="0" smtClean="0"/>
              <a:t>trial</a:t>
            </a:r>
          </a:p>
          <a:p>
            <a:pPr lvl="1">
              <a:buFont typeface=".AppleSystemUIFont" charset="-120"/>
              <a:buChar char="–"/>
            </a:pPr>
            <a:r>
              <a:rPr lang="en-US" dirty="0"/>
              <a:t>G</a:t>
            </a:r>
            <a:r>
              <a:rPr lang="en-US" dirty="0" smtClean="0"/>
              <a:t>emcitabine/nab-paclitaxel </a:t>
            </a:r>
            <a:r>
              <a:rPr lang="en-US" dirty="0"/>
              <a:t>versus gemcitabine</a:t>
            </a:r>
          </a:p>
          <a:p>
            <a:pPr marL="342900" lvl="1" indent="0">
              <a:buNone/>
            </a:pPr>
            <a:endParaRPr lang="en-US" dirty="0"/>
          </a:p>
        </p:txBody>
      </p:sp>
      <p:sp>
        <p:nvSpPr>
          <p:cNvPr id="4" name="Footer Placeholder 1"/>
          <p:cNvSpPr>
            <a:spLocks noGrp="1"/>
          </p:cNvSpPr>
          <p:nvPr>
            <p:ph type="ftr" sz="quarter" idx="11"/>
          </p:nvPr>
        </p:nvSpPr>
        <p:spPr>
          <a:xfrm>
            <a:off x="4552950" y="6185981"/>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val="0"/>
              </a:ext>
            </a:extLst>
          </a:blip>
          <a:srcRect l="1" t="91884" r="54" b="194"/>
          <a:stretch/>
        </p:blipFill>
        <p:spPr>
          <a:xfrm>
            <a:off x="1526484" y="6182825"/>
            <a:ext cx="9139031" cy="407505"/>
          </a:xfrm>
          <a:prstGeom prst="rect">
            <a:avLst/>
          </a:prstGeom>
        </p:spPr>
      </p:pic>
      <p:sp>
        <p:nvSpPr>
          <p:cNvPr id="6" name="TextBox 5"/>
          <p:cNvSpPr txBox="1"/>
          <p:nvPr/>
        </p:nvSpPr>
        <p:spPr>
          <a:xfrm>
            <a:off x="6925918" y="6182825"/>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39258773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844" y="138402"/>
            <a:ext cx="7886700" cy="994172"/>
          </a:xfrm>
        </p:spPr>
        <p:txBody>
          <a:bodyPr/>
          <a:lstStyle/>
          <a:p>
            <a:r>
              <a:rPr lang="en-US" dirty="0"/>
              <a:t>Tissue Agnostic Development</a:t>
            </a:r>
          </a:p>
        </p:txBody>
      </p:sp>
      <p:sp>
        <p:nvSpPr>
          <p:cNvPr id="3" name="Content Placeholder 2"/>
          <p:cNvSpPr>
            <a:spLocks noGrp="1"/>
          </p:cNvSpPr>
          <p:nvPr>
            <p:ph idx="1"/>
          </p:nvPr>
        </p:nvSpPr>
        <p:spPr>
          <a:xfrm>
            <a:off x="1066800" y="1175594"/>
            <a:ext cx="7886700" cy="3263504"/>
          </a:xfrm>
        </p:spPr>
        <p:txBody>
          <a:bodyPr>
            <a:noAutofit/>
          </a:bodyPr>
          <a:lstStyle/>
          <a:p>
            <a:r>
              <a:rPr lang="en-US" sz="1900" dirty="0"/>
              <a:t>Targeting a biomarker across </a:t>
            </a:r>
            <a:r>
              <a:rPr lang="en-US" sz="1900" dirty="0" err="1"/>
              <a:t>histologies</a:t>
            </a:r>
            <a:endParaRPr lang="en-US" sz="1900" dirty="0"/>
          </a:p>
          <a:p>
            <a:r>
              <a:rPr lang="en-US" sz="1900" dirty="0"/>
              <a:t>Does it make sense scientifically?</a:t>
            </a:r>
          </a:p>
          <a:p>
            <a:r>
              <a:rPr lang="en-US" sz="1900" dirty="0"/>
              <a:t>Is the effect </a:t>
            </a:r>
            <a:r>
              <a:rPr lang="en-US" sz="1900" dirty="0" err="1"/>
              <a:t>heterogenous</a:t>
            </a:r>
            <a:r>
              <a:rPr lang="en-US" sz="1900" dirty="0"/>
              <a:t> (e.g. BRAF)?</a:t>
            </a:r>
          </a:p>
          <a:p>
            <a:r>
              <a:rPr lang="en-US" sz="1900" dirty="0"/>
              <a:t>Is the underlying disease </a:t>
            </a:r>
            <a:r>
              <a:rPr lang="en-US" sz="1900" dirty="0" err="1"/>
              <a:t>prognostically</a:t>
            </a:r>
            <a:r>
              <a:rPr lang="en-US" sz="1900" dirty="0"/>
              <a:t> different?  E.g. prostate vs pancreas</a:t>
            </a:r>
          </a:p>
          <a:p>
            <a:r>
              <a:rPr lang="en-US" sz="1900" dirty="0"/>
              <a:t>How will treatment effects be measured across tumor types?  RR? OS?</a:t>
            </a:r>
          </a:p>
          <a:p>
            <a:r>
              <a:rPr lang="en-US" sz="1900" dirty="0"/>
              <a:t>Does this actually slow development?  Common vs rare patient populations</a:t>
            </a:r>
          </a:p>
          <a:p>
            <a:r>
              <a:rPr lang="en-US" sz="1900" dirty="0"/>
              <a:t>What is the incidence across different tumor types?</a:t>
            </a:r>
          </a:p>
          <a:p>
            <a:r>
              <a:rPr lang="en-US" sz="1900" dirty="0"/>
              <a:t>Is there an unmet need?</a:t>
            </a:r>
          </a:p>
          <a:p>
            <a:r>
              <a:rPr lang="en-US" sz="1900" dirty="0"/>
              <a:t>Is the response clinically meaningful?</a:t>
            </a:r>
          </a:p>
          <a:p>
            <a:r>
              <a:rPr lang="en-US" sz="1900" dirty="0"/>
              <a:t>Who will enroll these patients?</a:t>
            </a:r>
          </a:p>
          <a:p>
            <a:r>
              <a:rPr lang="en-US" sz="1900" dirty="0"/>
              <a:t>Should pediatric patients be included?</a:t>
            </a:r>
          </a:p>
          <a:p>
            <a:r>
              <a:rPr lang="en-US" sz="1900" dirty="0"/>
              <a:t>Companion Diagnostic:  Validation across tumor types</a:t>
            </a:r>
          </a:p>
        </p:txBody>
      </p:sp>
      <p:sp>
        <p:nvSpPr>
          <p:cNvPr id="4" name="Footer Placeholder 1"/>
          <p:cNvSpPr>
            <a:spLocks noGrp="1"/>
          </p:cNvSpPr>
          <p:nvPr>
            <p:ph type="ftr" sz="quarter" idx="11"/>
          </p:nvPr>
        </p:nvSpPr>
        <p:spPr>
          <a:xfrm>
            <a:off x="4552950" y="6294575"/>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val="0"/>
              </a:ext>
            </a:extLst>
          </a:blip>
          <a:srcRect l="1" t="91884" r="54" b="194"/>
          <a:stretch/>
        </p:blipFill>
        <p:spPr>
          <a:xfrm>
            <a:off x="1528970" y="6248400"/>
            <a:ext cx="9139031" cy="407505"/>
          </a:xfrm>
          <a:prstGeom prst="rect">
            <a:avLst/>
          </a:prstGeom>
        </p:spPr>
      </p:pic>
      <p:sp>
        <p:nvSpPr>
          <p:cNvPr id="6" name="TextBox 5"/>
          <p:cNvSpPr txBox="1"/>
          <p:nvPr/>
        </p:nvSpPr>
        <p:spPr>
          <a:xfrm>
            <a:off x="6925918" y="6291420"/>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2382377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737" y="2577238"/>
            <a:ext cx="7886700" cy="994172"/>
          </a:xfrm>
        </p:spPr>
        <p:txBody>
          <a:bodyPr>
            <a:normAutofit fontScale="90000"/>
          </a:bodyPr>
          <a:lstStyle/>
          <a:p>
            <a:pPr algn="ctr"/>
            <a:r>
              <a:rPr lang="en-US" dirty="0" err="1"/>
              <a:t>Pembrolizumab</a:t>
            </a:r>
            <a:r>
              <a:rPr lang="en-US" dirty="0"/>
              <a:t> for Microsatellite Instability High or Mismatch Repair Deficient Cancers</a:t>
            </a:r>
            <a:br>
              <a:rPr lang="en-US" dirty="0"/>
            </a:br>
            <a:r>
              <a:rPr lang="en-US" sz="2700" i="1" dirty="0"/>
              <a:t>1</a:t>
            </a:r>
            <a:r>
              <a:rPr lang="en-US" sz="2700" i="1" baseline="30000" dirty="0"/>
              <a:t>st</a:t>
            </a:r>
            <a:r>
              <a:rPr lang="en-US" sz="2700" i="1" dirty="0"/>
              <a:t> Tissue Agnostic Approval</a:t>
            </a:r>
            <a:r>
              <a:rPr lang="en-US" dirty="0"/>
              <a:t/>
            </a:r>
            <a:br>
              <a:rPr lang="en-US" dirty="0"/>
            </a:br>
            <a:endParaRPr lang="en-US" dirty="0"/>
          </a:p>
        </p:txBody>
      </p:sp>
      <p:sp>
        <p:nvSpPr>
          <p:cNvPr id="3" name="Footer Placeholder 1"/>
          <p:cNvSpPr>
            <a:spLocks noGrp="1"/>
          </p:cNvSpPr>
          <p:nvPr>
            <p:ph type="ftr" sz="quarter" idx="11"/>
          </p:nvPr>
        </p:nvSpPr>
        <p:spPr>
          <a:xfrm>
            <a:off x="4552950" y="6218375"/>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4" name="Picture 3"/>
          <p:cNvPicPr>
            <a:picLocks noChangeAspect="1"/>
          </p:cNvPicPr>
          <p:nvPr/>
        </p:nvPicPr>
        <p:blipFill rotWithShape="1">
          <a:blip r:embed="rId2" cstate="hqprint">
            <a:extLst>
              <a:ext uri="{28A0092B-C50C-407E-A947-70E740481C1C}">
                <a14:useLocalDpi xmlns:a14="http://schemas.microsoft.com/office/drawing/2010/main" val="0"/>
              </a:ext>
            </a:extLst>
          </a:blip>
          <a:srcRect l="1" t="91884" r="54" b="194"/>
          <a:stretch/>
        </p:blipFill>
        <p:spPr>
          <a:xfrm>
            <a:off x="1528970" y="6172200"/>
            <a:ext cx="9139031" cy="407505"/>
          </a:xfrm>
          <a:prstGeom prst="rect">
            <a:avLst/>
          </a:prstGeom>
        </p:spPr>
      </p:pic>
      <p:sp>
        <p:nvSpPr>
          <p:cNvPr id="5" name="TextBox 4"/>
          <p:cNvSpPr txBox="1"/>
          <p:nvPr/>
        </p:nvSpPr>
        <p:spPr>
          <a:xfrm>
            <a:off x="6925918" y="6215219"/>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2993987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9560"/>
            <a:ext cx="9144000" cy="687616"/>
          </a:xfrm>
        </p:spPr>
        <p:txBody>
          <a:bodyPr>
            <a:normAutofit/>
          </a:bodyPr>
          <a:lstStyle/>
          <a:p>
            <a:pPr algn="ctr"/>
            <a:r>
              <a:rPr lang="en-US" sz="2800" b="1" dirty="0">
                <a:cs typeface="Arial" panose="020B0604020202020204" pitchFamily="34" charset="0"/>
              </a:rPr>
              <a:t>FDA Approvals Timeline (Solid Tumors)</a:t>
            </a:r>
          </a:p>
        </p:txBody>
      </p:sp>
      <p:sp>
        <p:nvSpPr>
          <p:cNvPr id="42" name="Footer Placeholder 1"/>
          <p:cNvSpPr>
            <a:spLocks noGrp="1"/>
          </p:cNvSpPr>
          <p:nvPr>
            <p:ph type="ftr" sz="quarter" idx="11"/>
          </p:nvPr>
        </p:nvSpPr>
        <p:spPr>
          <a:xfrm>
            <a:off x="4552950" y="6205782"/>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grpSp>
        <p:nvGrpSpPr>
          <p:cNvPr id="3" name="Group 2"/>
          <p:cNvGrpSpPr/>
          <p:nvPr/>
        </p:nvGrpSpPr>
        <p:grpSpPr>
          <a:xfrm>
            <a:off x="1066800" y="1143000"/>
            <a:ext cx="9956099" cy="4467819"/>
            <a:chOff x="2078248" y="1556792"/>
            <a:chExt cx="8119698" cy="3643731"/>
          </a:xfrm>
        </p:grpSpPr>
        <p:sp>
          <p:nvSpPr>
            <p:cNvPr id="5" name="TextBox 4"/>
            <p:cNvSpPr txBox="1"/>
            <p:nvPr/>
          </p:nvSpPr>
          <p:spPr>
            <a:xfrm>
              <a:off x="2078248" y="3121001"/>
              <a:ext cx="752081" cy="401612"/>
            </a:xfrm>
            <a:prstGeom prst="rect">
              <a:avLst/>
            </a:prstGeom>
            <a:noFill/>
          </p:spPr>
          <p:txBody>
            <a:bodyPr wrap="none" rtlCol="0">
              <a:spAutoFit/>
            </a:bodyPr>
            <a:lstStyle/>
            <a:p>
              <a:pPr algn="ctr" defTabSz="685800" fontAlgn="auto">
                <a:spcBef>
                  <a:spcPts val="0"/>
                </a:spcBef>
                <a:spcAft>
                  <a:spcPts val="0"/>
                </a:spcAft>
              </a:pPr>
              <a:r>
                <a:rPr lang="en-US" sz="1300" b="1" dirty="0" err="1">
                  <a:solidFill>
                    <a:prstClr val="black"/>
                  </a:solidFill>
                  <a:latin typeface="Calibri" panose="020F0502020204030204"/>
                  <a:ea typeface="+mn-ea"/>
                  <a:cs typeface="+mn-cs"/>
                </a:rPr>
                <a:t>nivolumab</a:t>
              </a:r>
              <a:endParaRPr lang="en-US" sz="1300" b="1" dirty="0">
                <a:solidFill>
                  <a:prstClr val="black"/>
                </a:solidFill>
                <a:latin typeface="Calibri" panose="020F0502020204030204"/>
                <a:ea typeface="+mn-ea"/>
                <a:cs typeface="+mn-cs"/>
              </a:endParaRPr>
            </a:p>
            <a:p>
              <a:pPr algn="ctr" defTabSz="685800" fontAlgn="auto">
                <a:spcBef>
                  <a:spcPts val="0"/>
                </a:spcBef>
                <a:spcAft>
                  <a:spcPts val="0"/>
                </a:spcAft>
              </a:pPr>
              <a:r>
                <a:rPr lang="en-US" sz="1300" b="1" dirty="0">
                  <a:solidFill>
                    <a:prstClr val="black"/>
                  </a:solidFill>
                  <a:latin typeface="Calibri" panose="020F0502020204030204"/>
                  <a:ea typeface="+mn-ea"/>
                  <a:cs typeface="+mn-cs"/>
                </a:rPr>
                <a:t>(RCC)</a:t>
              </a:r>
            </a:p>
          </p:txBody>
        </p:sp>
        <p:sp>
          <p:nvSpPr>
            <p:cNvPr id="10" name="TextBox 9"/>
            <p:cNvSpPr txBox="1"/>
            <p:nvPr/>
          </p:nvSpPr>
          <p:spPr>
            <a:xfrm>
              <a:off x="3300309" y="3741609"/>
              <a:ext cx="670921" cy="238457"/>
            </a:xfrm>
            <a:prstGeom prst="rect">
              <a:avLst/>
            </a:prstGeom>
            <a:noFill/>
          </p:spPr>
          <p:txBody>
            <a:bodyPr wrap="none" rtlCol="0">
              <a:spAutoFit/>
            </a:bodyPr>
            <a:lstStyle/>
            <a:p>
              <a:pPr defTabSz="685800" fontAlgn="auto">
                <a:spcBef>
                  <a:spcPts val="0"/>
                </a:spcBef>
                <a:spcAft>
                  <a:spcPts val="0"/>
                </a:spcAft>
              </a:pPr>
              <a:r>
                <a:rPr lang="en-US" sz="1300" b="1" dirty="0">
                  <a:solidFill>
                    <a:prstClr val="black"/>
                  </a:solidFill>
                  <a:latin typeface="Calibri" panose="020F0502020204030204"/>
                  <a:ea typeface="+mn-ea"/>
                  <a:cs typeface="+mn-cs"/>
                </a:rPr>
                <a:t>Dec 2015</a:t>
              </a:r>
            </a:p>
          </p:txBody>
        </p:sp>
        <p:sp>
          <p:nvSpPr>
            <p:cNvPr id="12" name="TextBox 11"/>
            <p:cNvSpPr txBox="1"/>
            <p:nvPr/>
          </p:nvSpPr>
          <p:spPr>
            <a:xfrm>
              <a:off x="3153875" y="3121001"/>
              <a:ext cx="1041366" cy="401612"/>
            </a:xfrm>
            <a:prstGeom prst="rect">
              <a:avLst/>
            </a:prstGeom>
            <a:noFill/>
          </p:spPr>
          <p:txBody>
            <a:bodyPr wrap="none" rtlCol="0">
              <a:spAutoFit/>
            </a:bodyPr>
            <a:lstStyle/>
            <a:p>
              <a:pPr defTabSz="685800" fontAlgn="auto">
                <a:spcBef>
                  <a:spcPts val="0"/>
                </a:spcBef>
                <a:spcAft>
                  <a:spcPts val="0"/>
                </a:spcAft>
              </a:pPr>
              <a:r>
                <a:rPr lang="en-US" sz="1300" b="1" dirty="0" err="1">
                  <a:solidFill>
                    <a:prstClr val="black"/>
                  </a:solidFill>
                  <a:latin typeface="Calibri" panose="020F0502020204030204"/>
                  <a:ea typeface="+mn-ea"/>
                  <a:cs typeface="+mn-cs"/>
                </a:rPr>
                <a:t>pembrolizumab</a:t>
              </a:r>
              <a:endParaRPr lang="en-US" sz="1300" b="1" dirty="0">
                <a:solidFill>
                  <a:prstClr val="black"/>
                </a:solidFill>
                <a:latin typeface="Calibri" panose="020F0502020204030204"/>
                <a:ea typeface="+mn-ea"/>
                <a:cs typeface="+mn-cs"/>
              </a:endParaRPr>
            </a:p>
            <a:p>
              <a:pPr defTabSz="685800" fontAlgn="auto">
                <a:spcBef>
                  <a:spcPts val="0"/>
                </a:spcBef>
                <a:spcAft>
                  <a:spcPts val="0"/>
                </a:spcAft>
              </a:pPr>
              <a:r>
                <a:rPr lang="en-US" sz="1300" b="1" dirty="0">
                  <a:solidFill>
                    <a:prstClr val="black"/>
                  </a:solidFill>
                  <a:latin typeface="Calibri" panose="020F0502020204030204"/>
                  <a:ea typeface="+mn-ea"/>
                  <a:cs typeface="+mn-cs"/>
                </a:rPr>
                <a:t> (MEL, 1</a:t>
              </a:r>
              <a:r>
                <a:rPr lang="en-US" sz="1300" b="1" baseline="30000" dirty="0">
                  <a:solidFill>
                    <a:prstClr val="black"/>
                  </a:solidFill>
                  <a:latin typeface="Calibri" panose="020F0502020204030204"/>
                  <a:ea typeface="+mn-ea"/>
                  <a:cs typeface="+mn-cs"/>
                </a:rPr>
                <a:t>st</a:t>
              </a:r>
              <a:r>
                <a:rPr lang="en-US" sz="1300" b="1" dirty="0">
                  <a:solidFill>
                    <a:prstClr val="black"/>
                  </a:solidFill>
                  <a:latin typeface="Calibri" panose="020F0502020204030204"/>
                  <a:ea typeface="+mn-ea"/>
                  <a:cs typeface="+mn-cs"/>
                </a:rPr>
                <a:t> line)</a:t>
              </a:r>
            </a:p>
          </p:txBody>
        </p:sp>
        <p:sp>
          <p:nvSpPr>
            <p:cNvPr id="14" name="TextBox 13"/>
            <p:cNvSpPr txBox="1"/>
            <p:nvPr/>
          </p:nvSpPr>
          <p:spPr>
            <a:xfrm>
              <a:off x="5020499" y="2063018"/>
              <a:ext cx="1110288" cy="401612"/>
            </a:xfrm>
            <a:prstGeom prst="rect">
              <a:avLst/>
            </a:prstGeom>
            <a:noFill/>
          </p:spPr>
          <p:txBody>
            <a:bodyPr wrap="none" rtlCol="0">
              <a:spAutoFit/>
            </a:bodyPr>
            <a:lstStyle/>
            <a:p>
              <a:pPr defTabSz="685800" fontAlgn="auto">
                <a:spcBef>
                  <a:spcPts val="0"/>
                </a:spcBef>
                <a:spcAft>
                  <a:spcPts val="0"/>
                </a:spcAft>
              </a:pPr>
              <a:r>
                <a:rPr lang="en-US" sz="1300" b="1" dirty="0" err="1">
                  <a:solidFill>
                    <a:prstClr val="black"/>
                  </a:solidFill>
                  <a:latin typeface="Calibri" panose="020F0502020204030204"/>
                  <a:ea typeface="+mn-ea"/>
                  <a:cs typeface="+mn-cs"/>
                </a:rPr>
                <a:t>nivolumab</a:t>
              </a:r>
              <a:r>
                <a:rPr lang="en-US" sz="1300" b="1" dirty="0">
                  <a:solidFill>
                    <a:prstClr val="black"/>
                  </a:solidFill>
                  <a:latin typeface="Calibri" panose="020F0502020204030204"/>
                  <a:ea typeface="+mn-ea"/>
                  <a:cs typeface="+mn-cs"/>
                </a:rPr>
                <a:t> (MEL)</a:t>
              </a:r>
            </a:p>
            <a:p>
              <a:pPr defTabSz="685800" fontAlgn="auto">
                <a:spcBef>
                  <a:spcPts val="0"/>
                </a:spcBef>
                <a:spcAft>
                  <a:spcPts val="0"/>
                </a:spcAft>
              </a:pPr>
              <a:endParaRPr lang="en-US" sz="1300" b="1" dirty="0">
                <a:solidFill>
                  <a:prstClr val="black"/>
                </a:solidFill>
                <a:latin typeface="Calibri" panose="020F0502020204030204"/>
                <a:ea typeface="+mn-ea"/>
                <a:cs typeface="+mn-cs"/>
              </a:endParaRPr>
            </a:p>
          </p:txBody>
        </p:sp>
        <p:sp>
          <p:nvSpPr>
            <p:cNvPr id="15" name="TextBox 14"/>
            <p:cNvSpPr txBox="1"/>
            <p:nvPr/>
          </p:nvSpPr>
          <p:spPr>
            <a:xfrm>
              <a:off x="5248138" y="2526436"/>
              <a:ext cx="670921" cy="238457"/>
            </a:xfrm>
            <a:prstGeom prst="rect">
              <a:avLst/>
            </a:prstGeom>
            <a:noFill/>
          </p:spPr>
          <p:txBody>
            <a:bodyPr wrap="none" rtlCol="0">
              <a:spAutoFit/>
            </a:bodyPr>
            <a:lstStyle/>
            <a:p>
              <a:pPr defTabSz="685800" fontAlgn="auto">
                <a:spcBef>
                  <a:spcPts val="0"/>
                </a:spcBef>
                <a:spcAft>
                  <a:spcPts val="0"/>
                </a:spcAft>
              </a:pPr>
              <a:r>
                <a:rPr lang="en-US" sz="1300" b="1" dirty="0">
                  <a:solidFill>
                    <a:prstClr val="black"/>
                  </a:solidFill>
                  <a:latin typeface="Calibri" panose="020F0502020204030204"/>
                  <a:ea typeface="+mn-ea"/>
                  <a:cs typeface="+mn-cs"/>
                </a:rPr>
                <a:t>Dec 2014</a:t>
              </a:r>
            </a:p>
          </p:txBody>
        </p:sp>
        <p:sp>
          <p:nvSpPr>
            <p:cNvPr id="16" name="TextBox 15"/>
            <p:cNvSpPr txBox="1"/>
            <p:nvPr/>
          </p:nvSpPr>
          <p:spPr>
            <a:xfrm>
              <a:off x="3330449" y="2063048"/>
              <a:ext cx="1399575" cy="401612"/>
            </a:xfrm>
            <a:prstGeom prst="rect">
              <a:avLst/>
            </a:prstGeom>
            <a:noFill/>
          </p:spPr>
          <p:txBody>
            <a:bodyPr wrap="none" rtlCol="0">
              <a:spAutoFit/>
            </a:bodyPr>
            <a:lstStyle/>
            <a:p>
              <a:pPr defTabSz="685800" fontAlgn="auto">
                <a:spcBef>
                  <a:spcPts val="0"/>
                </a:spcBef>
                <a:spcAft>
                  <a:spcPts val="0"/>
                </a:spcAft>
              </a:pPr>
              <a:r>
                <a:rPr lang="en-US" sz="1300" b="1" dirty="0" err="1">
                  <a:solidFill>
                    <a:prstClr val="black"/>
                  </a:solidFill>
                  <a:latin typeface="Calibri" panose="020F0502020204030204"/>
                  <a:ea typeface="+mn-ea"/>
                  <a:cs typeface="+mn-cs"/>
                </a:rPr>
                <a:t>pembrolizumab</a:t>
              </a:r>
              <a:r>
                <a:rPr lang="en-US" sz="1300" b="1" dirty="0">
                  <a:solidFill>
                    <a:prstClr val="black"/>
                  </a:solidFill>
                  <a:latin typeface="Calibri" panose="020F0502020204030204"/>
                  <a:ea typeface="+mn-ea"/>
                  <a:cs typeface="+mn-cs"/>
                </a:rPr>
                <a:t> (MEL)</a:t>
              </a:r>
            </a:p>
            <a:p>
              <a:pPr defTabSz="685800" fontAlgn="auto">
                <a:spcBef>
                  <a:spcPts val="0"/>
                </a:spcBef>
                <a:spcAft>
                  <a:spcPts val="0"/>
                </a:spcAft>
              </a:pPr>
              <a:endParaRPr lang="en-US" sz="1300" b="1" dirty="0">
                <a:solidFill>
                  <a:prstClr val="black"/>
                </a:solidFill>
                <a:latin typeface="Calibri" panose="020F0502020204030204"/>
                <a:ea typeface="+mn-ea"/>
                <a:cs typeface="+mn-cs"/>
              </a:endParaRPr>
            </a:p>
          </p:txBody>
        </p:sp>
        <p:sp>
          <p:nvSpPr>
            <p:cNvPr id="17" name="TextBox 16"/>
            <p:cNvSpPr txBox="1"/>
            <p:nvPr/>
          </p:nvSpPr>
          <p:spPr>
            <a:xfrm>
              <a:off x="3575581" y="2526436"/>
              <a:ext cx="711031" cy="238457"/>
            </a:xfrm>
            <a:prstGeom prst="rect">
              <a:avLst/>
            </a:prstGeom>
            <a:noFill/>
          </p:spPr>
          <p:txBody>
            <a:bodyPr wrap="none" rtlCol="0">
              <a:spAutoFit/>
            </a:bodyPr>
            <a:lstStyle/>
            <a:p>
              <a:pPr defTabSz="685800" fontAlgn="auto">
                <a:spcBef>
                  <a:spcPts val="0"/>
                </a:spcBef>
                <a:spcAft>
                  <a:spcPts val="0"/>
                </a:spcAft>
              </a:pPr>
              <a:r>
                <a:rPr lang="en-US" sz="1300" b="1" dirty="0">
                  <a:solidFill>
                    <a:prstClr val="black"/>
                  </a:solidFill>
                  <a:latin typeface="Calibri" panose="020F0502020204030204"/>
                  <a:ea typeface="+mn-ea"/>
                  <a:cs typeface="+mn-cs"/>
                </a:rPr>
                <a:t>Sept 2014</a:t>
              </a:r>
            </a:p>
          </p:txBody>
        </p:sp>
        <p:sp>
          <p:nvSpPr>
            <p:cNvPr id="20" name="TextBox 19"/>
            <p:cNvSpPr txBox="1"/>
            <p:nvPr/>
          </p:nvSpPr>
          <p:spPr>
            <a:xfrm>
              <a:off x="2081021" y="2051636"/>
              <a:ext cx="1153327" cy="401612"/>
            </a:xfrm>
            <a:prstGeom prst="rect">
              <a:avLst/>
            </a:prstGeom>
            <a:noFill/>
          </p:spPr>
          <p:txBody>
            <a:bodyPr wrap="none" rtlCol="0">
              <a:spAutoFit/>
            </a:bodyPr>
            <a:lstStyle/>
            <a:p>
              <a:pPr defTabSz="685800" fontAlgn="auto">
                <a:spcBef>
                  <a:spcPts val="0"/>
                </a:spcBef>
                <a:spcAft>
                  <a:spcPts val="0"/>
                </a:spcAft>
              </a:pPr>
              <a:r>
                <a:rPr lang="en-US" sz="1300" b="1" dirty="0" err="1">
                  <a:solidFill>
                    <a:prstClr val="black"/>
                  </a:solidFill>
                  <a:latin typeface="Calibri" panose="020F0502020204030204"/>
                  <a:ea typeface="+mn-ea"/>
                  <a:cs typeface="+mn-cs"/>
                </a:rPr>
                <a:t>ipilimumab</a:t>
              </a:r>
              <a:r>
                <a:rPr lang="en-US" sz="1300" b="1" dirty="0">
                  <a:solidFill>
                    <a:prstClr val="black"/>
                  </a:solidFill>
                  <a:latin typeface="Calibri" panose="020F0502020204030204"/>
                  <a:ea typeface="+mn-ea"/>
                  <a:cs typeface="+mn-cs"/>
                </a:rPr>
                <a:t> (MEL)</a:t>
              </a:r>
            </a:p>
            <a:p>
              <a:pPr defTabSz="685800" fontAlgn="auto">
                <a:spcBef>
                  <a:spcPts val="0"/>
                </a:spcBef>
                <a:spcAft>
                  <a:spcPts val="0"/>
                </a:spcAft>
              </a:pPr>
              <a:endParaRPr lang="en-US" sz="1300" b="1" dirty="0">
                <a:solidFill>
                  <a:prstClr val="black"/>
                </a:solidFill>
                <a:latin typeface="Calibri" panose="020F0502020204030204"/>
                <a:ea typeface="+mn-ea"/>
                <a:cs typeface="+mn-cs"/>
              </a:endParaRPr>
            </a:p>
          </p:txBody>
        </p:sp>
        <p:sp>
          <p:nvSpPr>
            <p:cNvPr id="21" name="TextBox 20"/>
            <p:cNvSpPr txBox="1"/>
            <p:nvPr/>
          </p:nvSpPr>
          <p:spPr>
            <a:xfrm>
              <a:off x="2251336" y="2507820"/>
              <a:ext cx="821997" cy="238457"/>
            </a:xfrm>
            <a:prstGeom prst="rect">
              <a:avLst/>
            </a:prstGeom>
            <a:noFill/>
          </p:spPr>
          <p:txBody>
            <a:bodyPr wrap="none" rtlCol="0">
              <a:spAutoFit/>
            </a:bodyPr>
            <a:lstStyle/>
            <a:p>
              <a:pPr defTabSz="685800" fontAlgn="auto">
                <a:spcBef>
                  <a:spcPts val="0"/>
                </a:spcBef>
                <a:spcAft>
                  <a:spcPts val="0"/>
                </a:spcAft>
              </a:pPr>
              <a:r>
                <a:rPr lang="en-US" sz="1300" b="1" dirty="0">
                  <a:solidFill>
                    <a:prstClr val="black"/>
                  </a:solidFill>
                  <a:latin typeface="Calibri" panose="020F0502020204030204"/>
                  <a:ea typeface="+mn-ea"/>
                  <a:cs typeface="+mn-cs"/>
                </a:rPr>
                <a:t>March 2011</a:t>
              </a:r>
            </a:p>
          </p:txBody>
        </p:sp>
        <p:sp>
          <p:nvSpPr>
            <p:cNvPr id="22" name="Right Arrow 21"/>
            <p:cNvSpPr/>
            <p:nvPr/>
          </p:nvSpPr>
          <p:spPr>
            <a:xfrm>
              <a:off x="2152651" y="2299006"/>
              <a:ext cx="7800572" cy="289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00" b="1">
                <a:solidFill>
                  <a:prstClr val="white"/>
                </a:solidFill>
                <a:latin typeface="Calibri" panose="020F0502020204030204"/>
              </a:endParaRPr>
            </a:p>
          </p:txBody>
        </p:sp>
        <p:sp>
          <p:nvSpPr>
            <p:cNvPr id="23" name="TextBox 22"/>
            <p:cNvSpPr txBox="1"/>
            <p:nvPr/>
          </p:nvSpPr>
          <p:spPr>
            <a:xfrm>
              <a:off x="2096657" y="3728174"/>
              <a:ext cx="686348" cy="238457"/>
            </a:xfrm>
            <a:prstGeom prst="rect">
              <a:avLst/>
            </a:prstGeom>
            <a:noFill/>
          </p:spPr>
          <p:txBody>
            <a:bodyPr wrap="none" rtlCol="0">
              <a:spAutoFit/>
            </a:bodyPr>
            <a:lstStyle/>
            <a:p>
              <a:pPr defTabSz="685800" fontAlgn="auto">
                <a:spcBef>
                  <a:spcPts val="0"/>
                </a:spcBef>
                <a:spcAft>
                  <a:spcPts val="0"/>
                </a:spcAft>
              </a:pPr>
              <a:r>
                <a:rPr lang="en-US" sz="1300" b="1" dirty="0">
                  <a:solidFill>
                    <a:prstClr val="black"/>
                  </a:solidFill>
                  <a:latin typeface="Calibri" panose="020F0502020204030204"/>
                  <a:ea typeface="+mn-ea"/>
                  <a:cs typeface="+mn-cs"/>
                </a:rPr>
                <a:t>Nov 2015</a:t>
              </a:r>
            </a:p>
          </p:txBody>
        </p:sp>
        <p:sp>
          <p:nvSpPr>
            <p:cNvPr id="24" name="TextBox 23"/>
            <p:cNvSpPr txBox="1"/>
            <p:nvPr/>
          </p:nvSpPr>
          <p:spPr>
            <a:xfrm>
              <a:off x="6377323" y="1878384"/>
              <a:ext cx="1273601" cy="564766"/>
            </a:xfrm>
            <a:prstGeom prst="rect">
              <a:avLst/>
            </a:prstGeom>
            <a:noFill/>
          </p:spPr>
          <p:txBody>
            <a:bodyPr wrap="none" rtlCol="0">
              <a:spAutoFit/>
            </a:bodyPr>
            <a:lstStyle/>
            <a:p>
              <a:pPr algn="ctr" defTabSz="685800" fontAlgn="auto">
                <a:spcBef>
                  <a:spcPts val="0"/>
                </a:spcBef>
                <a:spcAft>
                  <a:spcPts val="0"/>
                </a:spcAft>
              </a:pPr>
              <a:r>
                <a:rPr lang="en-US" sz="1300" b="1" dirty="0" err="1">
                  <a:solidFill>
                    <a:prstClr val="black"/>
                  </a:solidFill>
                  <a:latin typeface="Calibri" panose="020F0502020204030204"/>
                  <a:ea typeface="+mn-ea"/>
                  <a:cs typeface="+mn-cs"/>
                </a:rPr>
                <a:t>nivolumab</a:t>
              </a:r>
              <a:r>
                <a:rPr lang="en-US" sz="1300" b="1" dirty="0">
                  <a:solidFill>
                    <a:prstClr val="black"/>
                  </a:solidFill>
                  <a:latin typeface="Calibri" panose="020F0502020204030204"/>
                  <a:ea typeface="+mn-ea"/>
                  <a:cs typeface="+mn-cs"/>
                </a:rPr>
                <a:t> </a:t>
              </a:r>
            </a:p>
            <a:p>
              <a:pPr algn="ctr" defTabSz="685800" fontAlgn="auto">
                <a:spcBef>
                  <a:spcPts val="0"/>
                </a:spcBef>
                <a:spcAft>
                  <a:spcPts val="0"/>
                </a:spcAft>
              </a:pPr>
              <a:r>
                <a:rPr lang="en-US" sz="1300" b="1" dirty="0">
                  <a:solidFill>
                    <a:prstClr val="black"/>
                  </a:solidFill>
                  <a:latin typeface="Calibri" panose="020F0502020204030204"/>
                  <a:ea typeface="+mn-ea"/>
                  <a:cs typeface="+mn-cs"/>
                </a:rPr>
                <a:t>(squamous lung CA)</a:t>
              </a:r>
            </a:p>
            <a:p>
              <a:pPr defTabSz="685800" fontAlgn="auto">
                <a:spcBef>
                  <a:spcPts val="0"/>
                </a:spcBef>
                <a:spcAft>
                  <a:spcPts val="0"/>
                </a:spcAft>
              </a:pPr>
              <a:endParaRPr lang="en-US" sz="1300" b="1" dirty="0">
                <a:solidFill>
                  <a:prstClr val="black"/>
                </a:solidFill>
                <a:latin typeface="Calibri" panose="020F0502020204030204"/>
                <a:ea typeface="+mn-ea"/>
                <a:cs typeface="+mn-cs"/>
              </a:endParaRPr>
            </a:p>
          </p:txBody>
        </p:sp>
        <p:sp>
          <p:nvSpPr>
            <p:cNvPr id="25" name="TextBox 24"/>
            <p:cNvSpPr txBox="1"/>
            <p:nvPr/>
          </p:nvSpPr>
          <p:spPr>
            <a:xfrm>
              <a:off x="6506032" y="2528909"/>
              <a:ext cx="821997" cy="238457"/>
            </a:xfrm>
            <a:prstGeom prst="rect">
              <a:avLst/>
            </a:prstGeom>
            <a:noFill/>
          </p:spPr>
          <p:txBody>
            <a:bodyPr wrap="none" rtlCol="0">
              <a:spAutoFit/>
            </a:bodyPr>
            <a:lstStyle/>
            <a:p>
              <a:pPr defTabSz="685800" fontAlgn="auto">
                <a:spcBef>
                  <a:spcPts val="0"/>
                </a:spcBef>
                <a:spcAft>
                  <a:spcPts val="0"/>
                </a:spcAft>
              </a:pPr>
              <a:r>
                <a:rPr lang="en-US" sz="1300" b="1" dirty="0">
                  <a:solidFill>
                    <a:prstClr val="black"/>
                  </a:solidFill>
                  <a:latin typeface="Calibri" panose="020F0502020204030204"/>
                  <a:ea typeface="+mn-ea"/>
                  <a:cs typeface="+mn-cs"/>
                </a:rPr>
                <a:t>March 2015</a:t>
              </a:r>
            </a:p>
          </p:txBody>
        </p:sp>
        <p:sp>
          <p:nvSpPr>
            <p:cNvPr id="26" name="TextBox 25"/>
            <p:cNvSpPr txBox="1"/>
            <p:nvPr/>
          </p:nvSpPr>
          <p:spPr>
            <a:xfrm>
              <a:off x="4623264" y="3115559"/>
              <a:ext cx="898083" cy="401612"/>
            </a:xfrm>
            <a:prstGeom prst="rect">
              <a:avLst/>
            </a:prstGeom>
            <a:noFill/>
          </p:spPr>
          <p:txBody>
            <a:bodyPr wrap="none" rtlCol="0">
              <a:spAutoFit/>
            </a:bodyPr>
            <a:lstStyle/>
            <a:p>
              <a:pPr algn="ctr" defTabSz="685800" fontAlgn="auto">
                <a:spcBef>
                  <a:spcPts val="0"/>
                </a:spcBef>
                <a:spcAft>
                  <a:spcPts val="0"/>
                </a:spcAft>
              </a:pPr>
              <a:r>
                <a:rPr lang="en-US" sz="1300" b="1" dirty="0" err="1">
                  <a:solidFill>
                    <a:prstClr val="black"/>
                  </a:solidFill>
                  <a:latin typeface="Calibri" panose="020F0502020204030204"/>
                  <a:ea typeface="+mn-ea"/>
                  <a:cs typeface="+mn-cs"/>
                </a:rPr>
                <a:t>atezolizumab</a:t>
              </a:r>
              <a:endParaRPr lang="en-US" sz="1300" b="1" dirty="0">
                <a:solidFill>
                  <a:prstClr val="black"/>
                </a:solidFill>
                <a:latin typeface="Calibri" panose="020F0502020204030204"/>
                <a:ea typeface="+mn-ea"/>
                <a:cs typeface="+mn-cs"/>
              </a:endParaRPr>
            </a:p>
            <a:p>
              <a:pPr algn="ctr" defTabSz="685800" fontAlgn="auto">
                <a:spcBef>
                  <a:spcPts val="0"/>
                </a:spcBef>
                <a:spcAft>
                  <a:spcPts val="0"/>
                </a:spcAft>
              </a:pPr>
              <a:r>
                <a:rPr lang="en-US" sz="1300" b="1" dirty="0">
                  <a:solidFill>
                    <a:prstClr val="black"/>
                  </a:solidFill>
                  <a:latin typeface="Calibri" panose="020F0502020204030204"/>
                  <a:ea typeface="+mn-ea"/>
                  <a:cs typeface="+mn-cs"/>
                </a:rPr>
                <a:t>(bladder CA)</a:t>
              </a:r>
            </a:p>
          </p:txBody>
        </p:sp>
        <p:sp>
          <p:nvSpPr>
            <p:cNvPr id="27" name="TextBox 26"/>
            <p:cNvSpPr txBox="1"/>
            <p:nvPr/>
          </p:nvSpPr>
          <p:spPr>
            <a:xfrm>
              <a:off x="4724850" y="3729239"/>
              <a:ext cx="706377" cy="238457"/>
            </a:xfrm>
            <a:prstGeom prst="rect">
              <a:avLst/>
            </a:prstGeom>
            <a:noFill/>
          </p:spPr>
          <p:txBody>
            <a:bodyPr wrap="none" rtlCol="0">
              <a:spAutoFit/>
            </a:bodyPr>
            <a:lstStyle/>
            <a:p>
              <a:pPr defTabSz="685800" fontAlgn="auto">
                <a:spcBef>
                  <a:spcPts val="0"/>
                </a:spcBef>
                <a:spcAft>
                  <a:spcPts val="0"/>
                </a:spcAft>
              </a:pPr>
              <a:r>
                <a:rPr lang="en-US" sz="1300" b="1" dirty="0">
                  <a:solidFill>
                    <a:prstClr val="black"/>
                  </a:solidFill>
                  <a:latin typeface="Calibri" panose="020F0502020204030204"/>
                  <a:ea typeface="+mn-ea"/>
                  <a:cs typeface="+mn-cs"/>
                </a:rPr>
                <a:t>May 2016</a:t>
              </a:r>
            </a:p>
          </p:txBody>
        </p:sp>
        <p:sp>
          <p:nvSpPr>
            <p:cNvPr id="28" name="TextBox 27"/>
            <p:cNvSpPr txBox="1"/>
            <p:nvPr/>
          </p:nvSpPr>
          <p:spPr>
            <a:xfrm>
              <a:off x="5852465" y="3131887"/>
              <a:ext cx="1041367" cy="401612"/>
            </a:xfrm>
            <a:prstGeom prst="rect">
              <a:avLst/>
            </a:prstGeom>
            <a:noFill/>
          </p:spPr>
          <p:txBody>
            <a:bodyPr wrap="none" rtlCol="0">
              <a:spAutoFit/>
            </a:bodyPr>
            <a:lstStyle/>
            <a:p>
              <a:pPr algn="ctr" defTabSz="685800" fontAlgn="auto">
                <a:spcBef>
                  <a:spcPts val="0"/>
                </a:spcBef>
                <a:spcAft>
                  <a:spcPts val="0"/>
                </a:spcAft>
              </a:pPr>
              <a:r>
                <a:rPr lang="en-US" sz="1300" b="1" dirty="0" err="1">
                  <a:solidFill>
                    <a:prstClr val="black"/>
                  </a:solidFill>
                  <a:latin typeface="Calibri" panose="020F0502020204030204"/>
                  <a:ea typeface="+mn-ea"/>
                  <a:cs typeface="+mn-cs"/>
                </a:rPr>
                <a:t>pembrolizumab</a:t>
              </a:r>
              <a:endParaRPr lang="en-US" sz="1300" b="1" dirty="0">
                <a:solidFill>
                  <a:prstClr val="black"/>
                </a:solidFill>
                <a:latin typeface="Calibri" panose="020F0502020204030204"/>
                <a:ea typeface="+mn-ea"/>
                <a:cs typeface="+mn-cs"/>
              </a:endParaRPr>
            </a:p>
            <a:p>
              <a:pPr algn="ctr" defTabSz="685800" fontAlgn="auto">
                <a:spcBef>
                  <a:spcPts val="0"/>
                </a:spcBef>
                <a:spcAft>
                  <a:spcPts val="0"/>
                </a:spcAft>
              </a:pPr>
              <a:r>
                <a:rPr lang="en-US" sz="1300" b="1" dirty="0">
                  <a:solidFill>
                    <a:prstClr val="black"/>
                  </a:solidFill>
                  <a:latin typeface="Calibri" panose="020F0502020204030204"/>
                  <a:ea typeface="+mn-ea"/>
                  <a:cs typeface="+mn-cs"/>
                </a:rPr>
                <a:t>(HNSCC)</a:t>
              </a:r>
            </a:p>
          </p:txBody>
        </p:sp>
        <p:sp>
          <p:nvSpPr>
            <p:cNvPr id="29" name="TextBox 28"/>
            <p:cNvSpPr txBox="1"/>
            <p:nvPr/>
          </p:nvSpPr>
          <p:spPr>
            <a:xfrm>
              <a:off x="6018766" y="3745567"/>
              <a:ext cx="678765" cy="238457"/>
            </a:xfrm>
            <a:prstGeom prst="rect">
              <a:avLst/>
            </a:prstGeom>
            <a:noFill/>
          </p:spPr>
          <p:txBody>
            <a:bodyPr wrap="none" rtlCol="0">
              <a:spAutoFit/>
            </a:bodyPr>
            <a:lstStyle/>
            <a:p>
              <a:pPr defTabSz="685800" fontAlgn="auto">
                <a:spcBef>
                  <a:spcPts val="0"/>
                </a:spcBef>
                <a:spcAft>
                  <a:spcPts val="0"/>
                </a:spcAft>
              </a:pPr>
              <a:r>
                <a:rPr lang="en-US" sz="1300" b="1" dirty="0">
                  <a:solidFill>
                    <a:prstClr val="black"/>
                  </a:solidFill>
                  <a:latin typeface="Calibri" panose="020F0502020204030204"/>
                  <a:ea typeface="+mn-ea"/>
                  <a:cs typeface="+mn-cs"/>
                </a:rPr>
                <a:t>Aug 2016</a:t>
              </a:r>
            </a:p>
          </p:txBody>
        </p:sp>
        <p:sp>
          <p:nvSpPr>
            <p:cNvPr id="38" name="Right Arrow 37"/>
            <p:cNvSpPr/>
            <p:nvPr/>
          </p:nvSpPr>
          <p:spPr>
            <a:xfrm>
              <a:off x="2156119" y="4725146"/>
              <a:ext cx="7800572" cy="289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00" b="1">
                <a:solidFill>
                  <a:prstClr val="white"/>
                </a:solidFill>
                <a:latin typeface="Calibri" panose="020F0502020204030204"/>
              </a:endParaRPr>
            </a:p>
          </p:txBody>
        </p:sp>
        <p:sp>
          <p:nvSpPr>
            <p:cNvPr id="40" name="TextBox 39"/>
            <p:cNvSpPr txBox="1"/>
            <p:nvPr/>
          </p:nvSpPr>
          <p:spPr>
            <a:xfrm>
              <a:off x="3375357" y="4961444"/>
              <a:ext cx="821997" cy="238457"/>
            </a:xfrm>
            <a:prstGeom prst="rect">
              <a:avLst/>
            </a:prstGeom>
            <a:noFill/>
          </p:spPr>
          <p:txBody>
            <a:bodyPr wrap="none" rtlCol="0">
              <a:spAutoFit/>
            </a:bodyPr>
            <a:lstStyle/>
            <a:p>
              <a:pPr defTabSz="685800" fontAlgn="auto">
                <a:spcBef>
                  <a:spcPts val="0"/>
                </a:spcBef>
                <a:spcAft>
                  <a:spcPts val="0"/>
                </a:spcAft>
              </a:pPr>
              <a:r>
                <a:rPr lang="en-US" sz="1300" b="1" dirty="0">
                  <a:solidFill>
                    <a:prstClr val="black"/>
                  </a:solidFill>
                  <a:latin typeface="Calibri" panose="020F0502020204030204"/>
                  <a:ea typeface="+mn-ea"/>
                  <a:cs typeface="+mn-cs"/>
                </a:rPr>
                <a:t>March 2017</a:t>
              </a:r>
            </a:p>
          </p:txBody>
        </p:sp>
        <p:sp>
          <p:nvSpPr>
            <p:cNvPr id="41" name="TextBox 40"/>
            <p:cNvSpPr txBox="1"/>
            <p:nvPr/>
          </p:nvSpPr>
          <p:spPr>
            <a:xfrm>
              <a:off x="3352579" y="4364089"/>
              <a:ext cx="850287" cy="564766"/>
            </a:xfrm>
            <a:prstGeom prst="rect">
              <a:avLst/>
            </a:prstGeom>
            <a:noFill/>
          </p:spPr>
          <p:txBody>
            <a:bodyPr wrap="none" rtlCol="0">
              <a:spAutoFit/>
            </a:bodyPr>
            <a:lstStyle/>
            <a:p>
              <a:pPr algn="ctr" defTabSz="685800" fontAlgn="auto">
                <a:spcBef>
                  <a:spcPts val="0"/>
                </a:spcBef>
                <a:spcAft>
                  <a:spcPts val="0"/>
                </a:spcAft>
              </a:pPr>
              <a:r>
                <a:rPr lang="en-US" sz="1300" b="1" dirty="0" err="1">
                  <a:solidFill>
                    <a:prstClr val="black"/>
                  </a:solidFill>
                  <a:latin typeface="Calibri" panose="020F0502020204030204"/>
                  <a:ea typeface="+mn-ea"/>
                  <a:cs typeface="+mn-cs"/>
                </a:rPr>
                <a:t>avelumab</a:t>
              </a:r>
              <a:r>
                <a:rPr lang="en-US" sz="1300" b="1" dirty="0">
                  <a:solidFill>
                    <a:prstClr val="black"/>
                  </a:solidFill>
                  <a:latin typeface="Calibri" panose="020F0502020204030204"/>
                  <a:ea typeface="+mn-ea"/>
                  <a:cs typeface="+mn-cs"/>
                </a:rPr>
                <a:t> </a:t>
              </a:r>
            </a:p>
            <a:p>
              <a:pPr algn="ctr" defTabSz="685800" fontAlgn="auto">
                <a:spcBef>
                  <a:spcPts val="0"/>
                </a:spcBef>
                <a:spcAft>
                  <a:spcPts val="0"/>
                </a:spcAft>
              </a:pPr>
              <a:r>
                <a:rPr lang="en-US" sz="1300" b="1" dirty="0">
                  <a:solidFill>
                    <a:prstClr val="black"/>
                  </a:solidFill>
                  <a:latin typeface="Calibri" panose="020F0502020204030204"/>
                  <a:ea typeface="+mn-ea"/>
                  <a:cs typeface="+mn-cs"/>
                </a:rPr>
                <a:t>(</a:t>
              </a:r>
              <a:r>
                <a:rPr lang="en-US" sz="1300" b="1" dirty="0" err="1">
                  <a:solidFill>
                    <a:prstClr val="black"/>
                  </a:solidFill>
                  <a:latin typeface="Calibri" panose="020F0502020204030204"/>
                  <a:ea typeface="+mn-ea"/>
                  <a:cs typeface="+mn-cs"/>
                </a:rPr>
                <a:t>merkel</a:t>
              </a:r>
              <a:r>
                <a:rPr lang="en-US" sz="1300" b="1" dirty="0">
                  <a:solidFill>
                    <a:prstClr val="black"/>
                  </a:solidFill>
                  <a:latin typeface="Calibri" panose="020F0502020204030204"/>
                  <a:ea typeface="+mn-ea"/>
                  <a:cs typeface="+mn-cs"/>
                </a:rPr>
                <a:t> cell)</a:t>
              </a:r>
            </a:p>
            <a:p>
              <a:pPr algn="ctr" defTabSz="685800" fontAlgn="auto">
                <a:spcBef>
                  <a:spcPts val="0"/>
                </a:spcBef>
                <a:spcAft>
                  <a:spcPts val="0"/>
                </a:spcAft>
              </a:pPr>
              <a:r>
                <a:rPr lang="en-US" sz="1300" b="1" dirty="0">
                  <a:solidFill>
                    <a:prstClr val="black"/>
                  </a:solidFill>
                  <a:latin typeface="Calibri" panose="020F0502020204030204"/>
                  <a:ea typeface="+mn-ea"/>
                  <a:cs typeface="+mn-cs"/>
                </a:rPr>
                <a:t>   </a:t>
              </a:r>
            </a:p>
          </p:txBody>
        </p:sp>
        <p:sp>
          <p:nvSpPr>
            <p:cNvPr id="36" name="TextBox 35"/>
            <p:cNvSpPr txBox="1"/>
            <p:nvPr/>
          </p:nvSpPr>
          <p:spPr>
            <a:xfrm>
              <a:off x="4608917" y="4202504"/>
              <a:ext cx="2963193" cy="727921"/>
            </a:xfrm>
            <a:prstGeom prst="rect">
              <a:avLst/>
            </a:prstGeom>
            <a:noFill/>
          </p:spPr>
          <p:txBody>
            <a:bodyPr wrap="none" rtlCol="0">
              <a:spAutoFit/>
            </a:bodyPr>
            <a:lstStyle/>
            <a:p>
              <a:pPr algn="ctr" defTabSz="685800" fontAlgn="auto">
                <a:spcBef>
                  <a:spcPts val="0"/>
                </a:spcBef>
                <a:spcAft>
                  <a:spcPts val="0"/>
                </a:spcAft>
              </a:pPr>
              <a:r>
                <a:rPr lang="en-US" sz="1300" b="1" dirty="0" err="1">
                  <a:solidFill>
                    <a:prstClr val="black"/>
                  </a:solidFill>
                  <a:latin typeface="Calibri" panose="020F0502020204030204"/>
                  <a:ea typeface="+mn-ea"/>
                  <a:cs typeface="+mn-cs"/>
                </a:rPr>
                <a:t>durvalumab</a:t>
              </a:r>
              <a:r>
                <a:rPr lang="en-US" sz="1300" b="1" dirty="0">
                  <a:solidFill>
                    <a:prstClr val="black"/>
                  </a:solidFill>
                  <a:latin typeface="Calibri" panose="020F0502020204030204"/>
                  <a:ea typeface="+mn-ea"/>
                  <a:cs typeface="+mn-cs"/>
                </a:rPr>
                <a:t>, </a:t>
              </a:r>
              <a:r>
                <a:rPr lang="en-US" sz="1300" b="1" dirty="0" err="1">
                  <a:solidFill>
                    <a:prstClr val="black"/>
                  </a:solidFill>
                  <a:latin typeface="Calibri" panose="020F0502020204030204"/>
                  <a:ea typeface="+mn-ea"/>
                  <a:cs typeface="+mn-cs"/>
                </a:rPr>
                <a:t>avelumab</a:t>
              </a:r>
              <a:r>
                <a:rPr lang="en-US" sz="1300" b="1" dirty="0">
                  <a:solidFill>
                    <a:prstClr val="black"/>
                  </a:solidFill>
                  <a:latin typeface="Calibri" panose="020F0502020204030204"/>
                  <a:ea typeface="+mn-ea"/>
                  <a:cs typeface="+mn-cs"/>
                </a:rPr>
                <a:t>, </a:t>
              </a:r>
              <a:r>
                <a:rPr lang="en-US" sz="1300" b="1" dirty="0" err="1">
                  <a:solidFill>
                    <a:prstClr val="black"/>
                  </a:solidFill>
                  <a:latin typeface="Calibri" panose="020F0502020204030204"/>
                  <a:ea typeface="+mn-ea"/>
                  <a:cs typeface="+mn-cs"/>
                </a:rPr>
                <a:t>pembrolizumab</a:t>
              </a:r>
              <a:r>
                <a:rPr lang="en-US" sz="1300" b="1" dirty="0">
                  <a:solidFill>
                    <a:prstClr val="black"/>
                  </a:solidFill>
                  <a:latin typeface="Calibri" panose="020F0502020204030204"/>
                  <a:ea typeface="+mn-ea"/>
                  <a:cs typeface="+mn-cs"/>
                </a:rPr>
                <a:t> (bladder)</a:t>
              </a:r>
            </a:p>
            <a:p>
              <a:pPr algn="ctr" defTabSz="685800" fontAlgn="auto">
                <a:spcBef>
                  <a:spcPts val="0"/>
                </a:spcBef>
                <a:spcAft>
                  <a:spcPts val="0"/>
                </a:spcAft>
              </a:pPr>
              <a:r>
                <a:rPr lang="en-US" sz="1300" b="1" dirty="0" err="1">
                  <a:solidFill>
                    <a:prstClr val="black"/>
                  </a:solidFill>
                  <a:latin typeface="Calibri" panose="020F0502020204030204"/>
                  <a:ea typeface="+mn-ea"/>
                  <a:cs typeface="+mn-cs"/>
                </a:rPr>
                <a:t>pembrolizumab</a:t>
              </a:r>
              <a:r>
                <a:rPr lang="en-US" sz="1300" b="1" dirty="0">
                  <a:solidFill>
                    <a:prstClr val="black"/>
                  </a:solidFill>
                  <a:latin typeface="Calibri" panose="020F0502020204030204"/>
                  <a:ea typeface="+mn-ea"/>
                  <a:cs typeface="+mn-cs"/>
                </a:rPr>
                <a:t> + chemo (NSCLC, 1</a:t>
              </a:r>
              <a:r>
                <a:rPr lang="en-US" sz="1300" b="1" baseline="30000" dirty="0">
                  <a:solidFill>
                    <a:prstClr val="black"/>
                  </a:solidFill>
                  <a:latin typeface="Calibri" panose="020F0502020204030204"/>
                  <a:ea typeface="+mn-ea"/>
                  <a:cs typeface="+mn-cs"/>
                </a:rPr>
                <a:t>st</a:t>
              </a:r>
              <a:r>
                <a:rPr lang="en-US" sz="1300" b="1" dirty="0">
                  <a:solidFill>
                    <a:prstClr val="black"/>
                  </a:solidFill>
                  <a:latin typeface="Calibri" panose="020F0502020204030204"/>
                  <a:ea typeface="+mn-ea"/>
                  <a:cs typeface="+mn-cs"/>
                </a:rPr>
                <a:t> Line)</a:t>
              </a:r>
            </a:p>
            <a:p>
              <a:pPr algn="ctr" defTabSz="685800" fontAlgn="auto">
                <a:spcBef>
                  <a:spcPts val="0"/>
                </a:spcBef>
                <a:spcAft>
                  <a:spcPts val="0"/>
                </a:spcAft>
              </a:pPr>
              <a:r>
                <a:rPr lang="en-US" sz="1300" b="1" dirty="0" err="1">
                  <a:solidFill>
                    <a:srgbClr val="FF0000"/>
                  </a:solidFill>
                  <a:latin typeface="Calibri" panose="020F0502020204030204"/>
                  <a:ea typeface="+mn-ea"/>
                  <a:cs typeface="+mn-cs"/>
                </a:rPr>
                <a:t>pembrolizumab</a:t>
              </a:r>
              <a:r>
                <a:rPr lang="en-US" sz="1300" b="1" dirty="0">
                  <a:solidFill>
                    <a:srgbClr val="FF0000"/>
                  </a:solidFill>
                  <a:latin typeface="Calibri" panose="020F0502020204030204"/>
                  <a:ea typeface="+mn-ea"/>
                  <a:cs typeface="+mn-cs"/>
                </a:rPr>
                <a:t> (MSI-H cancers)</a:t>
              </a:r>
            </a:p>
            <a:p>
              <a:pPr algn="ctr" defTabSz="685800" fontAlgn="auto">
                <a:spcBef>
                  <a:spcPts val="0"/>
                </a:spcBef>
                <a:spcAft>
                  <a:spcPts val="0"/>
                </a:spcAft>
              </a:pPr>
              <a:r>
                <a:rPr lang="en-US" sz="1300" b="1" dirty="0">
                  <a:solidFill>
                    <a:srgbClr val="FF0000"/>
                  </a:solidFill>
                  <a:latin typeface="Calibri" panose="020F0502020204030204"/>
                  <a:ea typeface="+mn-ea"/>
                  <a:cs typeface="+mn-cs"/>
                </a:rPr>
                <a:t>   </a:t>
              </a:r>
            </a:p>
          </p:txBody>
        </p:sp>
        <p:sp>
          <p:nvSpPr>
            <p:cNvPr id="39" name="TextBox 38"/>
            <p:cNvSpPr txBox="1"/>
            <p:nvPr/>
          </p:nvSpPr>
          <p:spPr>
            <a:xfrm>
              <a:off x="5640600" y="4958497"/>
              <a:ext cx="706377" cy="238457"/>
            </a:xfrm>
            <a:prstGeom prst="rect">
              <a:avLst/>
            </a:prstGeom>
            <a:noFill/>
          </p:spPr>
          <p:txBody>
            <a:bodyPr wrap="none" rtlCol="0">
              <a:spAutoFit/>
            </a:bodyPr>
            <a:lstStyle/>
            <a:p>
              <a:pPr defTabSz="685800" fontAlgn="auto">
                <a:spcBef>
                  <a:spcPts val="0"/>
                </a:spcBef>
                <a:spcAft>
                  <a:spcPts val="0"/>
                </a:spcAft>
              </a:pPr>
              <a:r>
                <a:rPr lang="en-US" sz="1300" b="1" dirty="0">
                  <a:solidFill>
                    <a:prstClr val="black"/>
                  </a:solidFill>
                  <a:latin typeface="Calibri" panose="020F0502020204030204"/>
                  <a:ea typeface="+mn-ea"/>
                  <a:cs typeface="+mn-cs"/>
                </a:rPr>
                <a:t>May 2017</a:t>
              </a:r>
            </a:p>
          </p:txBody>
        </p:sp>
        <p:sp>
          <p:nvSpPr>
            <p:cNvPr id="44" name="TextBox 43"/>
            <p:cNvSpPr txBox="1"/>
            <p:nvPr/>
          </p:nvSpPr>
          <p:spPr>
            <a:xfrm>
              <a:off x="8433867" y="2523163"/>
              <a:ext cx="655233" cy="238457"/>
            </a:xfrm>
            <a:prstGeom prst="rect">
              <a:avLst/>
            </a:prstGeom>
            <a:noFill/>
          </p:spPr>
          <p:txBody>
            <a:bodyPr wrap="none" rtlCol="0">
              <a:spAutoFit/>
            </a:bodyPr>
            <a:lstStyle/>
            <a:p>
              <a:pPr defTabSz="685800" fontAlgn="auto">
                <a:spcBef>
                  <a:spcPts val="0"/>
                </a:spcBef>
                <a:spcAft>
                  <a:spcPts val="0"/>
                </a:spcAft>
              </a:pPr>
              <a:r>
                <a:rPr lang="en-US" sz="1300" b="1" dirty="0">
                  <a:solidFill>
                    <a:prstClr val="black"/>
                  </a:solidFill>
                  <a:latin typeface="Calibri" panose="020F0502020204030204"/>
                  <a:ea typeface="+mn-ea"/>
                  <a:cs typeface="+mn-cs"/>
                </a:rPr>
                <a:t>Oct 2015</a:t>
              </a:r>
            </a:p>
          </p:txBody>
        </p:sp>
        <p:sp>
          <p:nvSpPr>
            <p:cNvPr id="45" name="TextBox 44"/>
            <p:cNvSpPr txBox="1"/>
            <p:nvPr/>
          </p:nvSpPr>
          <p:spPr>
            <a:xfrm>
              <a:off x="7867030" y="1556792"/>
              <a:ext cx="2330916" cy="727921"/>
            </a:xfrm>
            <a:prstGeom prst="rect">
              <a:avLst/>
            </a:prstGeom>
            <a:noFill/>
          </p:spPr>
          <p:txBody>
            <a:bodyPr wrap="none" rtlCol="0">
              <a:spAutoFit/>
            </a:bodyPr>
            <a:lstStyle/>
            <a:p>
              <a:pPr defTabSz="685800" fontAlgn="auto">
                <a:spcBef>
                  <a:spcPts val="0"/>
                </a:spcBef>
                <a:spcAft>
                  <a:spcPts val="0"/>
                </a:spcAft>
              </a:pPr>
              <a:r>
                <a:rPr lang="en-US" sz="1300" b="1" dirty="0" err="1">
                  <a:solidFill>
                    <a:prstClr val="black"/>
                  </a:solidFill>
                  <a:latin typeface="Calibri" panose="020F0502020204030204"/>
                  <a:ea typeface="+mn-ea"/>
                  <a:cs typeface="+mn-cs"/>
                </a:rPr>
                <a:t>nivolumab</a:t>
              </a:r>
              <a:r>
                <a:rPr lang="en-US" sz="1300" b="1" dirty="0">
                  <a:solidFill>
                    <a:prstClr val="black"/>
                  </a:solidFill>
                  <a:latin typeface="Calibri" panose="020F0502020204030204"/>
                  <a:ea typeface="+mn-ea"/>
                  <a:cs typeface="+mn-cs"/>
                </a:rPr>
                <a:t> (non squamous lung CA)</a:t>
              </a:r>
            </a:p>
            <a:p>
              <a:pPr defTabSz="685800" fontAlgn="auto">
                <a:spcBef>
                  <a:spcPts val="0"/>
                </a:spcBef>
                <a:spcAft>
                  <a:spcPts val="0"/>
                </a:spcAft>
              </a:pPr>
              <a:r>
                <a:rPr lang="en-US" sz="1300" b="1" dirty="0" err="1">
                  <a:solidFill>
                    <a:prstClr val="black"/>
                  </a:solidFill>
                  <a:latin typeface="Calibri" panose="020F0502020204030204"/>
                  <a:ea typeface="+mn-ea"/>
                  <a:cs typeface="+mn-cs"/>
                </a:rPr>
                <a:t>pembrolizumab</a:t>
              </a:r>
              <a:r>
                <a:rPr lang="en-US" sz="1300" b="1" dirty="0">
                  <a:solidFill>
                    <a:prstClr val="black"/>
                  </a:solidFill>
                  <a:latin typeface="Calibri" panose="020F0502020204030204"/>
                  <a:ea typeface="+mn-ea"/>
                  <a:cs typeface="+mn-cs"/>
                </a:rPr>
                <a:t> (PD-L1+ NSCLC)</a:t>
              </a:r>
            </a:p>
            <a:p>
              <a:pPr defTabSz="685800" fontAlgn="auto">
                <a:spcBef>
                  <a:spcPts val="0"/>
                </a:spcBef>
                <a:spcAft>
                  <a:spcPts val="0"/>
                </a:spcAft>
              </a:pPr>
              <a:r>
                <a:rPr lang="en-US" sz="1300" b="1" dirty="0" err="1">
                  <a:solidFill>
                    <a:prstClr val="black"/>
                  </a:solidFill>
                  <a:latin typeface="Calibri" panose="020F0502020204030204"/>
                  <a:ea typeface="+mn-ea"/>
                  <a:cs typeface="+mn-cs"/>
                </a:rPr>
                <a:t>nivolumab</a:t>
              </a:r>
              <a:r>
                <a:rPr lang="en-US" sz="1300" b="1" dirty="0">
                  <a:solidFill>
                    <a:prstClr val="black"/>
                  </a:solidFill>
                  <a:latin typeface="Calibri" panose="020F0502020204030204"/>
                  <a:ea typeface="+mn-ea"/>
                  <a:cs typeface="+mn-cs"/>
                </a:rPr>
                <a:t> + </a:t>
              </a:r>
              <a:r>
                <a:rPr lang="en-US" sz="1300" b="1" dirty="0" err="1">
                  <a:solidFill>
                    <a:prstClr val="black"/>
                  </a:solidFill>
                  <a:latin typeface="Calibri" panose="020F0502020204030204"/>
                  <a:ea typeface="+mn-ea"/>
                  <a:cs typeface="+mn-cs"/>
                </a:rPr>
                <a:t>ipilimumab</a:t>
              </a:r>
              <a:r>
                <a:rPr lang="en-US" sz="1300" b="1" dirty="0">
                  <a:solidFill>
                    <a:prstClr val="black"/>
                  </a:solidFill>
                  <a:latin typeface="Calibri" panose="020F0502020204030204"/>
                  <a:ea typeface="+mn-ea"/>
                  <a:cs typeface="+mn-cs"/>
                </a:rPr>
                <a:t> (MEL, 1</a:t>
              </a:r>
              <a:r>
                <a:rPr lang="en-US" sz="1300" b="1" baseline="30000" dirty="0">
                  <a:solidFill>
                    <a:prstClr val="black"/>
                  </a:solidFill>
                  <a:latin typeface="Calibri" panose="020F0502020204030204"/>
                  <a:ea typeface="+mn-ea"/>
                  <a:cs typeface="+mn-cs"/>
                </a:rPr>
                <a:t>st</a:t>
              </a:r>
              <a:r>
                <a:rPr lang="en-US" sz="1300" b="1" dirty="0">
                  <a:solidFill>
                    <a:prstClr val="black"/>
                  </a:solidFill>
                  <a:latin typeface="Calibri" panose="020F0502020204030204"/>
                  <a:ea typeface="+mn-ea"/>
                  <a:cs typeface="+mn-cs"/>
                </a:rPr>
                <a:t> line)</a:t>
              </a:r>
            </a:p>
            <a:p>
              <a:pPr defTabSz="685800" fontAlgn="auto">
                <a:spcBef>
                  <a:spcPts val="0"/>
                </a:spcBef>
                <a:spcAft>
                  <a:spcPts val="0"/>
                </a:spcAft>
              </a:pPr>
              <a:r>
                <a:rPr lang="en-US" sz="1300" b="1" dirty="0" err="1">
                  <a:solidFill>
                    <a:prstClr val="black"/>
                  </a:solidFill>
                  <a:latin typeface="Calibri" panose="020F0502020204030204"/>
                  <a:ea typeface="+mn-ea"/>
                  <a:cs typeface="+mn-cs"/>
                </a:rPr>
                <a:t>ipilimumab</a:t>
              </a:r>
              <a:r>
                <a:rPr lang="en-US" sz="1300" b="1" dirty="0">
                  <a:solidFill>
                    <a:prstClr val="black"/>
                  </a:solidFill>
                  <a:latin typeface="Calibri" panose="020F0502020204030204"/>
                  <a:ea typeface="+mn-ea"/>
                  <a:cs typeface="+mn-cs"/>
                </a:rPr>
                <a:t> (MEL, adjuvant)</a:t>
              </a:r>
            </a:p>
          </p:txBody>
        </p:sp>
        <p:sp>
          <p:nvSpPr>
            <p:cNvPr id="46" name="Right Arrow 45"/>
            <p:cNvSpPr/>
            <p:nvPr/>
          </p:nvSpPr>
          <p:spPr>
            <a:xfrm>
              <a:off x="2149192" y="3500391"/>
              <a:ext cx="7800572" cy="289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00" b="1">
                <a:solidFill>
                  <a:prstClr val="white"/>
                </a:solidFill>
                <a:latin typeface="Calibri" panose="020F0502020204030204"/>
              </a:endParaRPr>
            </a:p>
          </p:txBody>
        </p:sp>
        <p:sp>
          <p:nvSpPr>
            <p:cNvPr id="47" name="TextBox 46"/>
            <p:cNvSpPr txBox="1"/>
            <p:nvPr/>
          </p:nvSpPr>
          <p:spPr>
            <a:xfrm>
              <a:off x="2286721" y="4947588"/>
              <a:ext cx="643468" cy="238457"/>
            </a:xfrm>
            <a:prstGeom prst="rect">
              <a:avLst/>
            </a:prstGeom>
            <a:noFill/>
          </p:spPr>
          <p:txBody>
            <a:bodyPr wrap="none" rtlCol="0">
              <a:spAutoFit/>
            </a:bodyPr>
            <a:lstStyle/>
            <a:p>
              <a:pPr defTabSz="685800" fontAlgn="auto">
                <a:spcBef>
                  <a:spcPts val="0"/>
                </a:spcBef>
                <a:spcAft>
                  <a:spcPts val="0"/>
                </a:spcAft>
              </a:pPr>
              <a:r>
                <a:rPr lang="en-US" sz="1300" b="1" dirty="0">
                  <a:solidFill>
                    <a:prstClr val="black"/>
                  </a:solidFill>
                  <a:latin typeface="Calibri" panose="020F0502020204030204"/>
                  <a:ea typeface="+mn-ea"/>
                  <a:cs typeface="+mn-cs"/>
                </a:rPr>
                <a:t>Jan 2017</a:t>
              </a:r>
            </a:p>
          </p:txBody>
        </p:sp>
        <p:sp>
          <p:nvSpPr>
            <p:cNvPr id="48" name="TextBox 47"/>
            <p:cNvSpPr txBox="1"/>
            <p:nvPr/>
          </p:nvSpPr>
          <p:spPr>
            <a:xfrm>
              <a:off x="7066143" y="2924945"/>
              <a:ext cx="1367101" cy="727921"/>
            </a:xfrm>
            <a:prstGeom prst="rect">
              <a:avLst/>
            </a:prstGeom>
            <a:noFill/>
          </p:spPr>
          <p:txBody>
            <a:bodyPr wrap="none" rtlCol="0">
              <a:spAutoFit/>
            </a:bodyPr>
            <a:lstStyle/>
            <a:p>
              <a:pPr algn="ctr" defTabSz="685800" fontAlgn="auto">
                <a:spcBef>
                  <a:spcPts val="0"/>
                </a:spcBef>
                <a:spcAft>
                  <a:spcPts val="0"/>
                </a:spcAft>
              </a:pPr>
              <a:r>
                <a:rPr lang="en-US" sz="1300" b="1" dirty="0" err="1">
                  <a:solidFill>
                    <a:prstClr val="black"/>
                  </a:solidFill>
                  <a:latin typeface="Calibri" panose="020F0502020204030204"/>
                  <a:ea typeface="+mn-ea"/>
                  <a:cs typeface="+mn-cs"/>
                </a:rPr>
                <a:t>pembrolizumab</a:t>
              </a:r>
              <a:r>
                <a:rPr lang="en-US" sz="1300" b="1" dirty="0">
                  <a:solidFill>
                    <a:prstClr val="black"/>
                  </a:solidFill>
                  <a:latin typeface="Calibri" panose="020F0502020204030204"/>
                  <a:ea typeface="+mn-ea"/>
                  <a:cs typeface="+mn-cs"/>
                </a:rPr>
                <a:t> </a:t>
              </a:r>
            </a:p>
            <a:p>
              <a:pPr algn="ctr" defTabSz="685800" fontAlgn="auto">
                <a:spcBef>
                  <a:spcPts val="0"/>
                </a:spcBef>
                <a:spcAft>
                  <a:spcPts val="0"/>
                </a:spcAft>
              </a:pPr>
              <a:r>
                <a:rPr lang="en-US" sz="1300" b="1" dirty="0">
                  <a:solidFill>
                    <a:prstClr val="black"/>
                  </a:solidFill>
                  <a:latin typeface="Calibri" panose="020F0502020204030204"/>
                  <a:ea typeface="+mn-ea"/>
                  <a:cs typeface="+mn-cs"/>
                </a:rPr>
                <a:t>(NSCLC, 1</a:t>
              </a:r>
              <a:r>
                <a:rPr lang="en-US" sz="1300" b="1" baseline="30000" dirty="0">
                  <a:solidFill>
                    <a:prstClr val="black"/>
                  </a:solidFill>
                  <a:latin typeface="Calibri" panose="020F0502020204030204"/>
                  <a:ea typeface="+mn-ea"/>
                  <a:cs typeface="+mn-cs"/>
                </a:rPr>
                <a:t>st</a:t>
              </a:r>
              <a:r>
                <a:rPr lang="en-US" sz="1300" b="1" dirty="0">
                  <a:solidFill>
                    <a:prstClr val="black"/>
                  </a:solidFill>
                  <a:latin typeface="Calibri" panose="020F0502020204030204"/>
                  <a:ea typeface="+mn-ea"/>
                  <a:cs typeface="+mn-cs"/>
                </a:rPr>
                <a:t> line)</a:t>
              </a:r>
            </a:p>
            <a:p>
              <a:pPr algn="ctr" defTabSz="685800" fontAlgn="auto">
                <a:spcBef>
                  <a:spcPts val="0"/>
                </a:spcBef>
                <a:spcAft>
                  <a:spcPts val="0"/>
                </a:spcAft>
              </a:pPr>
              <a:r>
                <a:rPr lang="en-US" sz="1300" b="1" dirty="0" err="1">
                  <a:solidFill>
                    <a:prstClr val="black"/>
                  </a:solidFill>
                  <a:latin typeface="Calibri" panose="020F0502020204030204"/>
                  <a:ea typeface="+mn-ea"/>
                  <a:cs typeface="+mn-cs"/>
                </a:rPr>
                <a:t>atezolizumab</a:t>
              </a:r>
              <a:r>
                <a:rPr lang="en-US" sz="1300" b="1" dirty="0">
                  <a:solidFill>
                    <a:prstClr val="black"/>
                  </a:solidFill>
                  <a:latin typeface="Calibri" panose="020F0502020204030204"/>
                  <a:ea typeface="+mn-ea"/>
                  <a:cs typeface="+mn-cs"/>
                </a:rPr>
                <a:t> (NSCLC)</a:t>
              </a:r>
            </a:p>
            <a:p>
              <a:pPr defTabSz="685800" fontAlgn="auto">
                <a:spcBef>
                  <a:spcPts val="0"/>
                </a:spcBef>
                <a:spcAft>
                  <a:spcPts val="0"/>
                </a:spcAft>
              </a:pPr>
              <a:endParaRPr lang="en-US" sz="1300" b="1" dirty="0">
                <a:solidFill>
                  <a:prstClr val="black"/>
                </a:solidFill>
                <a:latin typeface="Calibri" panose="020F0502020204030204"/>
                <a:ea typeface="+mn-ea"/>
                <a:cs typeface="+mn-cs"/>
              </a:endParaRPr>
            </a:p>
          </p:txBody>
        </p:sp>
        <p:sp>
          <p:nvSpPr>
            <p:cNvPr id="49" name="TextBox 48"/>
            <p:cNvSpPr txBox="1"/>
            <p:nvPr/>
          </p:nvSpPr>
          <p:spPr>
            <a:xfrm>
              <a:off x="7444888" y="3769326"/>
              <a:ext cx="655233" cy="238457"/>
            </a:xfrm>
            <a:prstGeom prst="rect">
              <a:avLst/>
            </a:prstGeom>
            <a:noFill/>
          </p:spPr>
          <p:txBody>
            <a:bodyPr wrap="none" rtlCol="0">
              <a:spAutoFit/>
            </a:bodyPr>
            <a:lstStyle/>
            <a:p>
              <a:pPr defTabSz="685800" fontAlgn="auto">
                <a:spcBef>
                  <a:spcPts val="0"/>
                </a:spcBef>
                <a:spcAft>
                  <a:spcPts val="0"/>
                </a:spcAft>
              </a:pPr>
              <a:r>
                <a:rPr lang="en-US" sz="1300" b="1" dirty="0">
                  <a:solidFill>
                    <a:prstClr val="black"/>
                  </a:solidFill>
                  <a:latin typeface="Calibri" panose="020F0502020204030204"/>
                  <a:ea typeface="+mn-ea"/>
                  <a:cs typeface="+mn-cs"/>
                </a:rPr>
                <a:t>Oct 2016</a:t>
              </a:r>
            </a:p>
          </p:txBody>
        </p:sp>
        <p:sp>
          <p:nvSpPr>
            <p:cNvPr id="50" name="TextBox 49"/>
            <p:cNvSpPr txBox="1"/>
            <p:nvPr/>
          </p:nvSpPr>
          <p:spPr>
            <a:xfrm>
              <a:off x="8777134" y="3757638"/>
              <a:ext cx="686348" cy="238457"/>
            </a:xfrm>
            <a:prstGeom prst="rect">
              <a:avLst/>
            </a:prstGeom>
            <a:noFill/>
          </p:spPr>
          <p:txBody>
            <a:bodyPr wrap="none" rtlCol="0">
              <a:spAutoFit/>
            </a:bodyPr>
            <a:lstStyle/>
            <a:p>
              <a:pPr defTabSz="685800" fontAlgn="auto">
                <a:spcBef>
                  <a:spcPts val="0"/>
                </a:spcBef>
                <a:spcAft>
                  <a:spcPts val="0"/>
                </a:spcAft>
              </a:pPr>
              <a:r>
                <a:rPr lang="en-US" sz="1300" b="1" dirty="0">
                  <a:solidFill>
                    <a:prstClr val="black"/>
                  </a:solidFill>
                  <a:latin typeface="Calibri" panose="020F0502020204030204"/>
                  <a:ea typeface="+mn-ea"/>
                  <a:cs typeface="+mn-cs"/>
                </a:rPr>
                <a:t>Nov 2016</a:t>
              </a:r>
            </a:p>
          </p:txBody>
        </p:sp>
        <p:sp>
          <p:nvSpPr>
            <p:cNvPr id="51" name="TextBox 50"/>
            <p:cNvSpPr txBox="1"/>
            <p:nvPr/>
          </p:nvSpPr>
          <p:spPr>
            <a:xfrm>
              <a:off x="8713060" y="3107591"/>
              <a:ext cx="752081" cy="401612"/>
            </a:xfrm>
            <a:prstGeom prst="rect">
              <a:avLst/>
            </a:prstGeom>
            <a:noFill/>
          </p:spPr>
          <p:txBody>
            <a:bodyPr wrap="none" rtlCol="0">
              <a:spAutoFit/>
            </a:bodyPr>
            <a:lstStyle/>
            <a:p>
              <a:pPr algn="ctr" defTabSz="685800" fontAlgn="auto">
                <a:spcBef>
                  <a:spcPts val="0"/>
                </a:spcBef>
                <a:spcAft>
                  <a:spcPts val="0"/>
                </a:spcAft>
              </a:pPr>
              <a:r>
                <a:rPr lang="en-US" sz="1300" b="1" dirty="0" err="1">
                  <a:solidFill>
                    <a:prstClr val="black"/>
                  </a:solidFill>
                  <a:latin typeface="Calibri" panose="020F0502020204030204"/>
                  <a:ea typeface="+mn-ea"/>
                  <a:cs typeface="+mn-cs"/>
                </a:rPr>
                <a:t>nivolumab</a:t>
              </a:r>
              <a:endParaRPr lang="en-US" sz="1300" b="1" dirty="0">
                <a:solidFill>
                  <a:prstClr val="black"/>
                </a:solidFill>
                <a:latin typeface="Calibri" panose="020F0502020204030204"/>
                <a:ea typeface="+mn-ea"/>
                <a:cs typeface="+mn-cs"/>
              </a:endParaRPr>
            </a:p>
            <a:p>
              <a:pPr algn="ctr" defTabSz="685800" fontAlgn="auto">
                <a:spcBef>
                  <a:spcPts val="0"/>
                </a:spcBef>
                <a:spcAft>
                  <a:spcPts val="0"/>
                </a:spcAft>
              </a:pPr>
              <a:r>
                <a:rPr lang="en-US" sz="1300" b="1" dirty="0">
                  <a:solidFill>
                    <a:prstClr val="black"/>
                  </a:solidFill>
                  <a:latin typeface="Calibri" panose="020F0502020204030204"/>
                  <a:ea typeface="+mn-ea"/>
                  <a:cs typeface="+mn-cs"/>
                </a:rPr>
                <a:t>(HNSCC)</a:t>
              </a:r>
            </a:p>
          </p:txBody>
        </p:sp>
        <p:sp>
          <p:nvSpPr>
            <p:cNvPr id="52" name="TextBox 51"/>
            <p:cNvSpPr txBox="1"/>
            <p:nvPr/>
          </p:nvSpPr>
          <p:spPr>
            <a:xfrm>
              <a:off x="2207920" y="4365104"/>
              <a:ext cx="752081" cy="401612"/>
            </a:xfrm>
            <a:prstGeom prst="rect">
              <a:avLst/>
            </a:prstGeom>
            <a:noFill/>
          </p:spPr>
          <p:txBody>
            <a:bodyPr wrap="none" rtlCol="0">
              <a:spAutoFit/>
            </a:bodyPr>
            <a:lstStyle/>
            <a:p>
              <a:pPr algn="ctr" defTabSz="685800" fontAlgn="auto">
                <a:spcBef>
                  <a:spcPts val="0"/>
                </a:spcBef>
                <a:spcAft>
                  <a:spcPts val="0"/>
                </a:spcAft>
              </a:pPr>
              <a:r>
                <a:rPr lang="en-US" sz="1300" b="1" dirty="0" err="1">
                  <a:solidFill>
                    <a:prstClr val="black"/>
                  </a:solidFill>
                  <a:latin typeface="Calibri" panose="020F0502020204030204"/>
                  <a:ea typeface="+mn-ea"/>
                  <a:cs typeface="+mn-cs"/>
                </a:rPr>
                <a:t>nivolumab</a:t>
              </a:r>
              <a:endParaRPr lang="en-US" sz="1300" b="1" dirty="0">
                <a:solidFill>
                  <a:prstClr val="black"/>
                </a:solidFill>
                <a:latin typeface="Calibri" panose="020F0502020204030204"/>
                <a:ea typeface="+mn-ea"/>
                <a:cs typeface="+mn-cs"/>
              </a:endParaRPr>
            </a:p>
            <a:p>
              <a:pPr algn="ctr" defTabSz="685800" fontAlgn="auto">
                <a:spcBef>
                  <a:spcPts val="0"/>
                </a:spcBef>
                <a:spcAft>
                  <a:spcPts val="0"/>
                </a:spcAft>
              </a:pPr>
              <a:r>
                <a:rPr lang="en-US" sz="1300" b="1" dirty="0">
                  <a:solidFill>
                    <a:prstClr val="black"/>
                  </a:solidFill>
                  <a:latin typeface="Calibri" panose="020F0502020204030204"/>
                  <a:ea typeface="+mn-ea"/>
                  <a:cs typeface="+mn-cs"/>
                </a:rPr>
                <a:t>(bladder)</a:t>
              </a:r>
            </a:p>
          </p:txBody>
        </p:sp>
        <p:sp>
          <p:nvSpPr>
            <p:cNvPr id="34" name="TextBox 33">
              <a:extLst>
                <a:ext uri="{FF2B5EF4-FFF2-40B4-BE49-F238E27FC236}">
                  <a16:creationId xmlns="" xmlns:a16="http://schemas.microsoft.com/office/drawing/2014/main" id="{6B492A41-8DBB-4274-844B-6E2A1C0978EC}"/>
                </a:ext>
              </a:extLst>
            </p:cNvPr>
            <p:cNvSpPr txBox="1"/>
            <p:nvPr/>
          </p:nvSpPr>
          <p:spPr>
            <a:xfrm>
              <a:off x="9001745" y="4954922"/>
              <a:ext cx="711031" cy="238457"/>
            </a:xfrm>
            <a:prstGeom prst="rect">
              <a:avLst/>
            </a:prstGeom>
            <a:noFill/>
          </p:spPr>
          <p:txBody>
            <a:bodyPr wrap="none" rtlCol="0">
              <a:spAutoFit/>
            </a:bodyPr>
            <a:lstStyle/>
            <a:p>
              <a:pPr defTabSz="685800" fontAlgn="auto">
                <a:spcBef>
                  <a:spcPts val="0"/>
                </a:spcBef>
                <a:spcAft>
                  <a:spcPts val="0"/>
                </a:spcAft>
              </a:pPr>
              <a:r>
                <a:rPr lang="en-US" sz="1300" b="1" dirty="0">
                  <a:solidFill>
                    <a:prstClr val="black"/>
                  </a:solidFill>
                  <a:latin typeface="Calibri" panose="020F0502020204030204"/>
                  <a:ea typeface="+mn-ea"/>
                  <a:cs typeface="+mn-cs"/>
                </a:rPr>
                <a:t>Sept 2017</a:t>
              </a:r>
            </a:p>
          </p:txBody>
        </p:sp>
        <p:sp>
          <p:nvSpPr>
            <p:cNvPr id="35" name="TextBox 34">
              <a:extLst>
                <a:ext uri="{FF2B5EF4-FFF2-40B4-BE49-F238E27FC236}">
                  <a16:creationId xmlns="" xmlns:a16="http://schemas.microsoft.com/office/drawing/2014/main" id="{3FFF59C3-FD1A-412E-B884-2039121B7172}"/>
                </a:ext>
              </a:extLst>
            </p:cNvPr>
            <p:cNvSpPr txBox="1"/>
            <p:nvPr/>
          </p:nvSpPr>
          <p:spPr>
            <a:xfrm>
              <a:off x="8764082" y="4202117"/>
              <a:ext cx="1097215" cy="727921"/>
            </a:xfrm>
            <a:prstGeom prst="rect">
              <a:avLst/>
            </a:prstGeom>
            <a:noFill/>
          </p:spPr>
          <p:txBody>
            <a:bodyPr wrap="none" rtlCol="0">
              <a:spAutoFit/>
            </a:bodyPr>
            <a:lstStyle/>
            <a:p>
              <a:pPr algn="ctr" defTabSz="685800" fontAlgn="auto">
                <a:spcBef>
                  <a:spcPts val="0"/>
                </a:spcBef>
                <a:spcAft>
                  <a:spcPts val="0"/>
                </a:spcAft>
              </a:pPr>
              <a:r>
                <a:rPr lang="en-US" sz="1300" b="1" dirty="0">
                  <a:solidFill>
                    <a:prstClr val="black"/>
                  </a:solidFill>
                  <a:latin typeface="Calibri" panose="020F0502020204030204"/>
                  <a:ea typeface="+mn-ea"/>
                  <a:cs typeface="+mn-cs"/>
                </a:rPr>
                <a:t>pembrolizumab</a:t>
              </a:r>
            </a:p>
            <a:p>
              <a:pPr algn="ctr" defTabSz="685800" fontAlgn="auto">
                <a:spcBef>
                  <a:spcPts val="0"/>
                </a:spcBef>
                <a:spcAft>
                  <a:spcPts val="0"/>
                </a:spcAft>
              </a:pPr>
              <a:r>
                <a:rPr lang="en-US" sz="1300" b="1" dirty="0">
                  <a:solidFill>
                    <a:prstClr val="black"/>
                  </a:solidFill>
                  <a:latin typeface="Calibri" panose="020F0502020204030204"/>
                  <a:ea typeface="+mn-ea"/>
                  <a:cs typeface="+mn-cs"/>
                </a:rPr>
                <a:t>(gastric/GE)</a:t>
              </a:r>
            </a:p>
            <a:p>
              <a:pPr algn="ctr" defTabSz="685800" fontAlgn="auto">
                <a:spcBef>
                  <a:spcPts val="0"/>
                </a:spcBef>
                <a:spcAft>
                  <a:spcPts val="0"/>
                </a:spcAft>
              </a:pPr>
              <a:r>
                <a:rPr lang="en-US" sz="1300" b="1" dirty="0" err="1">
                  <a:solidFill>
                    <a:prstClr val="black"/>
                  </a:solidFill>
                  <a:latin typeface="Calibri" panose="020F0502020204030204"/>
                  <a:ea typeface="+mn-ea"/>
                  <a:cs typeface="+mn-cs"/>
                </a:rPr>
                <a:t>nivolumab</a:t>
              </a:r>
              <a:r>
                <a:rPr lang="en-US" sz="1300" b="1" dirty="0">
                  <a:solidFill>
                    <a:prstClr val="black"/>
                  </a:solidFill>
                  <a:latin typeface="Calibri" panose="020F0502020204030204"/>
                  <a:ea typeface="+mn-ea"/>
                  <a:cs typeface="+mn-cs"/>
                </a:rPr>
                <a:t> (HCC)</a:t>
              </a:r>
            </a:p>
            <a:p>
              <a:pPr algn="ctr" defTabSz="685800" fontAlgn="auto">
                <a:spcBef>
                  <a:spcPts val="0"/>
                </a:spcBef>
                <a:spcAft>
                  <a:spcPts val="0"/>
                </a:spcAft>
              </a:pPr>
              <a:r>
                <a:rPr lang="en-US" sz="1300" b="1" dirty="0">
                  <a:solidFill>
                    <a:prstClr val="black"/>
                  </a:solidFill>
                  <a:latin typeface="Calibri" panose="020F0502020204030204"/>
                  <a:ea typeface="+mn-ea"/>
                  <a:cs typeface="+mn-cs"/>
                </a:rPr>
                <a:t>  </a:t>
              </a:r>
            </a:p>
          </p:txBody>
        </p:sp>
        <p:sp>
          <p:nvSpPr>
            <p:cNvPr id="37" name="TextBox 36">
              <a:extLst>
                <a:ext uri="{FF2B5EF4-FFF2-40B4-BE49-F238E27FC236}">
                  <a16:creationId xmlns="" xmlns:a16="http://schemas.microsoft.com/office/drawing/2014/main" id="{EF7A3790-EA7A-482F-92D5-BA6AA61A0587}"/>
                </a:ext>
              </a:extLst>
            </p:cNvPr>
            <p:cNvSpPr txBox="1"/>
            <p:nvPr/>
          </p:nvSpPr>
          <p:spPr>
            <a:xfrm>
              <a:off x="7865886" y="4962066"/>
              <a:ext cx="610784" cy="238457"/>
            </a:xfrm>
            <a:prstGeom prst="rect">
              <a:avLst/>
            </a:prstGeom>
            <a:noFill/>
          </p:spPr>
          <p:txBody>
            <a:bodyPr wrap="none" rtlCol="0">
              <a:spAutoFit/>
            </a:bodyPr>
            <a:lstStyle/>
            <a:p>
              <a:pPr defTabSz="685800" fontAlgn="auto">
                <a:spcBef>
                  <a:spcPts val="0"/>
                </a:spcBef>
                <a:spcAft>
                  <a:spcPts val="0"/>
                </a:spcAft>
              </a:pPr>
              <a:r>
                <a:rPr lang="en-US" sz="1300" b="1" dirty="0">
                  <a:solidFill>
                    <a:prstClr val="black"/>
                  </a:solidFill>
                  <a:latin typeface="Calibri" panose="020F0502020204030204"/>
                  <a:ea typeface="+mn-ea"/>
                  <a:cs typeface="+mn-cs"/>
                </a:rPr>
                <a:t>Jul 2017</a:t>
              </a:r>
            </a:p>
          </p:txBody>
        </p:sp>
        <p:sp>
          <p:nvSpPr>
            <p:cNvPr id="43" name="TextBox 42">
              <a:extLst>
                <a:ext uri="{FF2B5EF4-FFF2-40B4-BE49-F238E27FC236}">
                  <a16:creationId xmlns="" xmlns:a16="http://schemas.microsoft.com/office/drawing/2014/main" id="{7023BA17-2084-4478-92B3-5EB8D30B6688}"/>
                </a:ext>
              </a:extLst>
            </p:cNvPr>
            <p:cNvSpPr txBox="1"/>
            <p:nvPr/>
          </p:nvSpPr>
          <p:spPr>
            <a:xfrm>
              <a:off x="7734091" y="4364891"/>
              <a:ext cx="833397" cy="401612"/>
            </a:xfrm>
            <a:prstGeom prst="rect">
              <a:avLst/>
            </a:prstGeom>
            <a:noFill/>
          </p:spPr>
          <p:txBody>
            <a:bodyPr wrap="none" rtlCol="0">
              <a:spAutoFit/>
            </a:bodyPr>
            <a:lstStyle/>
            <a:p>
              <a:pPr algn="ctr" defTabSz="685800" fontAlgn="auto">
                <a:spcBef>
                  <a:spcPts val="0"/>
                </a:spcBef>
                <a:spcAft>
                  <a:spcPts val="0"/>
                </a:spcAft>
              </a:pPr>
              <a:r>
                <a:rPr lang="en-US" sz="1300" b="1" dirty="0" err="1">
                  <a:solidFill>
                    <a:prstClr val="black"/>
                  </a:solidFill>
                  <a:latin typeface="Calibri" panose="020F0502020204030204"/>
                  <a:ea typeface="+mn-ea"/>
                  <a:cs typeface="+mn-cs"/>
                </a:rPr>
                <a:t>nivolumab</a:t>
              </a:r>
              <a:endParaRPr lang="en-US" sz="1300" b="1" dirty="0">
                <a:solidFill>
                  <a:prstClr val="black"/>
                </a:solidFill>
                <a:latin typeface="Calibri" panose="020F0502020204030204"/>
                <a:ea typeface="+mn-ea"/>
                <a:cs typeface="+mn-cs"/>
              </a:endParaRPr>
            </a:p>
            <a:p>
              <a:pPr algn="ctr" defTabSz="685800" fontAlgn="auto">
                <a:spcBef>
                  <a:spcPts val="0"/>
                </a:spcBef>
                <a:spcAft>
                  <a:spcPts val="0"/>
                </a:spcAft>
              </a:pPr>
              <a:r>
                <a:rPr lang="en-US" sz="1300" b="1" dirty="0">
                  <a:solidFill>
                    <a:prstClr val="black"/>
                  </a:solidFill>
                  <a:latin typeface="Calibri" panose="020F0502020204030204"/>
                  <a:ea typeface="+mn-ea"/>
                  <a:cs typeface="+mn-cs"/>
                </a:rPr>
                <a:t>(MSI-H CRC)</a:t>
              </a:r>
            </a:p>
          </p:txBody>
        </p:sp>
      </p:grpSp>
      <p:pic>
        <p:nvPicPr>
          <p:cNvPr id="53" name="Picture 52"/>
          <p:cNvPicPr>
            <a:picLocks noChangeAspect="1"/>
          </p:cNvPicPr>
          <p:nvPr/>
        </p:nvPicPr>
        <p:blipFill rotWithShape="1">
          <a:blip r:embed="rId2" cstate="hqprint">
            <a:extLst>
              <a:ext uri="{28A0092B-C50C-407E-A947-70E740481C1C}">
                <a14:useLocalDpi xmlns:a14="http://schemas.microsoft.com/office/drawing/2010/main" val="0"/>
              </a:ext>
            </a:extLst>
          </a:blip>
          <a:srcRect l="1" t="91884" r="54" b="194"/>
          <a:stretch/>
        </p:blipFill>
        <p:spPr>
          <a:xfrm>
            <a:off x="1528970" y="6159607"/>
            <a:ext cx="9139031" cy="407505"/>
          </a:xfrm>
          <a:prstGeom prst="rect">
            <a:avLst/>
          </a:prstGeom>
        </p:spPr>
      </p:pic>
      <p:sp>
        <p:nvSpPr>
          <p:cNvPr id="54" name="TextBox 53"/>
          <p:cNvSpPr txBox="1"/>
          <p:nvPr/>
        </p:nvSpPr>
        <p:spPr>
          <a:xfrm>
            <a:off x="6925918" y="6202626"/>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4129418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45359" y="1782293"/>
            <a:ext cx="9526833" cy="749817"/>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b="1" kern="1200">
                <a:solidFill>
                  <a:schemeClr val="bg2"/>
                </a:solidFill>
                <a:latin typeface="+mj-lt"/>
                <a:ea typeface="+mj-ea"/>
                <a:cs typeface="+mj-cs"/>
              </a:defRPr>
            </a:lvl1pPr>
          </a:lstStyle>
          <a:p>
            <a:pPr defTabSz="342900" fontAlgn="auto">
              <a:spcAft>
                <a:spcPts val="0"/>
              </a:spcAft>
            </a:pPr>
            <a:endParaRPr lang="en-US" sz="2400" dirty="0">
              <a:solidFill>
                <a:prstClr val="black"/>
              </a:solidFill>
              <a:latin typeface="Arial" panose="020B0604020202020204" pitchFamily="34" charset="0"/>
              <a:cs typeface="Arial" panose="020B0604020202020204" pitchFamily="34" charset="0"/>
            </a:endParaRPr>
          </a:p>
        </p:txBody>
      </p:sp>
      <p:grpSp>
        <p:nvGrpSpPr>
          <p:cNvPr id="6" name="Group 5"/>
          <p:cNvGrpSpPr/>
          <p:nvPr/>
        </p:nvGrpSpPr>
        <p:grpSpPr>
          <a:xfrm>
            <a:off x="2538489" y="2610028"/>
            <a:ext cx="4405014" cy="3276952"/>
            <a:chOff x="4787300" y="3212978"/>
            <a:chExt cx="2752475" cy="2047607"/>
          </a:xfrm>
        </p:grpSpPr>
        <p:sp>
          <p:nvSpPr>
            <p:cNvPr id="5" name="TextBox 4"/>
            <p:cNvSpPr txBox="1"/>
            <p:nvPr/>
          </p:nvSpPr>
          <p:spPr>
            <a:xfrm>
              <a:off x="5356550" y="4342337"/>
              <a:ext cx="184731" cy="369332"/>
            </a:xfrm>
            <a:prstGeom prst="rect">
              <a:avLst/>
            </a:prstGeom>
            <a:noFill/>
          </p:spPr>
          <p:txBody>
            <a:bodyPr wrap="none" rtlCol="0">
              <a:spAutoFit/>
            </a:bodyPr>
            <a:lstStyle/>
            <a:p>
              <a:pPr defTabSz="685800" fontAlgn="auto">
                <a:spcBef>
                  <a:spcPts val="0"/>
                </a:spcBef>
                <a:spcAft>
                  <a:spcPts val="0"/>
                </a:spcAft>
              </a:pPr>
              <a:endParaRPr lang="en-US">
                <a:solidFill>
                  <a:prstClr val="black"/>
                </a:solidFill>
                <a:latin typeface="Calibri" panose="020F0502020204030204"/>
                <a:ea typeface="+mn-ea"/>
                <a:cs typeface="+mn-cs"/>
              </a:endParaRPr>
            </a:p>
          </p:txBody>
        </p:sp>
        <p:pic>
          <p:nvPicPr>
            <p:cNvPr id="9" name="Picture 8"/>
            <p:cNvPicPr>
              <a:picLocks noChangeAspect="1"/>
            </p:cNvPicPr>
            <p:nvPr/>
          </p:nvPicPr>
          <p:blipFill>
            <a:blip r:embed="rId2" cstate="print"/>
            <a:stretch>
              <a:fillRect/>
            </a:stretch>
          </p:blipFill>
          <p:spPr>
            <a:xfrm>
              <a:off x="4787300" y="3212978"/>
              <a:ext cx="2752475" cy="2047607"/>
            </a:xfrm>
            <a:prstGeom prst="rect">
              <a:avLst/>
            </a:prstGeom>
          </p:spPr>
        </p:pic>
        <p:sp>
          <p:nvSpPr>
            <p:cNvPr id="10" name="TextBox 9"/>
            <p:cNvSpPr txBox="1"/>
            <p:nvPr/>
          </p:nvSpPr>
          <p:spPr>
            <a:xfrm>
              <a:off x="5507290" y="4175544"/>
              <a:ext cx="337752" cy="211546"/>
            </a:xfrm>
            <a:prstGeom prst="rect">
              <a:avLst/>
            </a:prstGeom>
            <a:noFill/>
          </p:spPr>
          <p:txBody>
            <a:bodyPr wrap="none" rtlCol="0">
              <a:spAutoFit/>
            </a:bodyPr>
            <a:lstStyle/>
            <a:p>
              <a:pPr defTabSz="685800" fontAlgn="auto">
                <a:spcBef>
                  <a:spcPts val="0"/>
                </a:spcBef>
                <a:spcAft>
                  <a:spcPts val="0"/>
                </a:spcAft>
              </a:pPr>
              <a:r>
                <a:rPr lang="en-US" sz="1600" dirty="0">
                  <a:solidFill>
                    <a:prstClr val="black"/>
                  </a:solidFill>
                  <a:latin typeface="Calibri" panose="020F0502020204030204"/>
                  <a:ea typeface="+mn-ea"/>
                  <a:cs typeface="+mn-cs"/>
                </a:rPr>
                <a:t>12%</a:t>
              </a:r>
            </a:p>
          </p:txBody>
        </p:sp>
        <p:sp>
          <p:nvSpPr>
            <p:cNvPr id="11" name="TextBox 10"/>
            <p:cNvSpPr txBox="1"/>
            <p:nvPr/>
          </p:nvSpPr>
          <p:spPr>
            <a:xfrm>
              <a:off x="5994076" y="3967210"/>
              <a:ext cx="337752" cy="211546"/>
            </a:xfrm>
            <a:prstGeom prst="rect">
              <a:avLst/>
            </a:prstGeom>
            <a:noFill/>
          </p:spPr>
          <p:txBody>
            <a:bodyPr wrap="none" rtlCol="0">
              <a:spAutoFit/>
            </a:bodyPr>
            <a:lstStyle/>
            <a:p>
              <a:pPr defTabSz="685800" fontAlgn="auto">
                <a:spcBef>
                  <a:spcPts val="0"/>
                </a:spcBef>
                <a:spcAft>
                  <a:spcPts val="0"/>
                </a:spcAft>
              </a:pPr>
              <a:r>
                <a:rPr lang="en-US" sz="1600" dirty="0">
                  <a:solidFill>
                    <a:prstClr val="black"/>
                  </a:solidFill>
                  <a:latin typeface="Calibri" panose="020F0502020204030204"/>
                  <a:ea typeface="+mn-ea"/>
                  <a:cs typeface="+mn-cs"/>
                </a:rPr>
                <a:t>16%</a:t>
              </a:r>
            </a:p>
          </p:txBody>
        </p:sp>
        <p:sp>
          <p:nvSpPr>
            <p:cNvPr id="12" name="TextBox 11"/>
            <p:cNvSpPr txBox="1"/>
            <p:nvPr/>
          </p:nvSpPr>
          <p:spPr>
            <a:xfrm>
              <a:off x="6574737" y="4175543"/>
              <a:ext cx="337752" cy="211546"/>
            </a:xfrm>
            <a:prstGeom prst="rect">
              <a:avLst/>
            </a:prstGeom>
            <a:noFill/>
          </p:spPr>
          <p:txBody>
            <a:bodyPr wrap="none" rtlCol="0">
              <a:spAutoFit/>
            </a:bodyPr>
            <a:lstStyle/>
            <a:p>
              <a:pPr defTabSz="685800" fontAlgn="auto">
                <a:spcBef>
                  <a:spcPts val="0"/>
                </a:spcBef>
                <a:spcAft>
                  <a:spcPts val="0"/>
                </a:spcAft>
              </a:pPr>
              <a:r>
                <a:rPr lang="en-US" sz="1600" dirty="0">
                  <a:solidFill>
                    <a:prstClr val="black"/>
                  </a:solidFill>
                  <a:latin typeface="Calibri" panose="020F0502020204030204"/>
                  <a:ea typeface="+mn-ea"/>
                  <a:cs typeface="+mn-cs"/>
                </a:rPr>
                <a:t>12%</a:t>
              </a:r>
            </a:p>
          </p:txBody>
        </p:sp>
        <p:sp>
          <p:nvSpPr>
            <p:cNvPr id="13" name="TextBox 12"/>
            <p:cNvSpPr txBox="1"/>
            <p:nvPr/>
          </p:nvSpPr>
          <p:spPr>
            <a:xfrm>
              <a:off x="7118475" y="4274986"/>
              <a:ext cx="272646" cy="211546"/>
            </a:xfrm>
            <a:prstGeom prst="rect">
              <a:avLst/>
            </a:prstGeom>
            <a:noFill/>
          </p:spPr>
          <p:txBody>
            <a:bodyPr wrap="none" rtlCol="0">
              <a:spAutoFit/>
            </a:bodyPr>
            <a:lstStyle/>
            <a:p>
              <a:pPr defTabSz="685800" fontAlgn="auto">
                <a:spcBef>
                  <a:spcPts val="0"/>
                </a:spcBef>
                <a:spcAft>
                  <a:spcPts val="0"/>
                </a:spcAft>
              </a:pPr>
              <a:r>
                <a:rPr lang="en-US" sz="1600" dirty="0">
                  <a:solidFill>
                    <a:prstClr val="black"/>
                  </a:solidFill>
                  <a:latin typeface="Calibri" panose="020F0502020204030204"/>
                  <a:ea typeface="+mn-ea"/>
                  <a:cs typeface="+mn-cs"/>
                </a:rPr>
                <a:t>4%</a:t>
              </a:r>
            </a:p>
          </p:txBody>
        </p:sp>
      </p:grpSp>
      <p:sp>
        <p:nvSpPr>
          <p:cNvPr id="14" name="Rectangle 13"/>
          <p:cNvSpPr/>
          <p:nvPr/>
        </p:nvSpPr>
        <p:spPr>
          <a:xfrm>
            <a:off x="656036" y="1042954"/>
            <a:ext cx="10488984" cy="1492716"/>
          </a:xfrm>
          <a:prstGeom prst="rect">
            <a:avLst/>
          </a:prstGeom>
        </p:spPr>
        <p:txBody>
          <a:bodyPr wrap="square">
            <a:spAutoFit/>
          </a:bodyPr>
          <a:lstStyle/>
          <a:p>
            <a:pPr marL="600060" lvl="1" indent="-257168" defTabSz="685800" fontAlgn="auto">
              <a:spcBef>
                <a:spcPts val="0"/>
              </a:spcBef>
              <a:spcAft>
                <a:spcPts val="600"/>
              </a:spcAft>
              <a:buFont typeface="Arial" panose="020B0604020202020204" pitchFamily="34" charset="0"/>
              <a:buChar char="•"/>
            </a:pPr>
            <a:r>
              <a:rPr lang="en-US" sz="1900" dirty="0">
                <a:solidFill>
                  <a:prstClr val="black"/>
                </a:solidFill>
                <a:latin typeface="Calibri" panose="020F0502020204030204"/>
                <a:ea typeface="+mn-ea"/>
                <a:cs typeface="+mn-cs"/>
              </a:rPr>
              <a:t>Genetic and epigenetic defects in mismatch repair lead to microsatellite instability (MSI-H)</a:t>
            </a:r>
          </a:p>
          <a:p>
            <a:pPr marL="1285843" lvl="3" indent="-257168" defTabSz="685800" fontAlgn="auto">
              <a:spcBef>
                <a:spcPts val="0"/>
              </a:spcBef>
              <a:spcAft>
                <a:spcPts val="600"/>
              </a:spcAft>
              <a:buFont typeface="Wingdings" panose="05000000000000000000" pitchFamily="2" charset="2"/>
              <a:buChar char="Ø"/>
            </a:pPr>
            <a:r>
              <a:rPr lang="en-US" sz="1900" b="1" dirty="0">
                <a:solidFill>
                  <a:prstClr val="black"/>
                </a:solidFill>
                <a:latin typeface="Calibri" panose="020F0502020204030204"/>
                <a:ea typeface="+mn-ea"/>
                <a:cs typeface="+mn-cs"/>
              </a:rPr>
              <a:t>germline</a:t>
            </a:r>
            <a:r>
              <a:rPr lang="en-US" sz="1900" dirty="0">
                <a:solidFill>
                  <a:prstClr val="black"/>
                </a:solidFill>
                <a:latin typeface="Calibri" panose="020F0502020204030204"/>
                <a:ea typeface="+mn-ea"/>
                <a:cs typeface="+mn-cs"/>
              </a:rPr>
              <a:t> (HNPCC/Lynch) and/or </a:t>
            </a:r>
            <a:r>
              <a:rPr lang="en-US" sz="1900" b="1" dirty="0">
                <a:solidFill>
                  <a:prstClr val="black"/>
                </a:solidFill>
                <a:latin typeface="Calibri" panose="020F0502020204030204"/>
                <a:ea typeface="+mn-ea"/>
                <a:cs typeface="+mn-cs"/>
              </a:rPr>
              <a:t>sporadic</a:t>
            </a:r>
            <a:r>
              <a:rPr lang="en-US" sz="1900" dirty="0">
                <a:solidFill>
                  <a:prstClr val="black"/>
                </a:solidFill>
                <a:latin typeface="Calibri" panose="020F0502020204030204"/>
                <a:ea typeface="+mn-ea"/>
                <a:cs typeface="+mn-cs"/>
              </a:rPr>
              <a:t> mutations (MLH1, MSH2, MSH6, PMS2, </a:t>
            </a:r>
            <a:r>
              <a:rPr lang="en-US" sz="1900" dirty="0" err="1">
                <a:solidFill>
                  <a:prstClr val="black"/>
                </a:solidFill>
                <a:latin typeface="Calibri" panose="020F0502020204030204"/>
                <a:ea typeface="+mn-ea"/>
                <a:cs typeface="+mn-cs"/>
              </a:rPr>
              <a:t>EpCAM</a:t>
            </a:r>
            <a:r>
              <a:rPr lang="en-US" sz="1900" dirty="0">
                <a:solidFill>
                  <a:prstClr val="black"/>
                </a:solidFill>
                <a:latin typeface="Calibri" panose="020F0502020204030204"/>
                <a:ea typeface="+mn-ea"/>
                <a:cs typeface="+mn-cs"/>
              </a:rPr>
              <a:t>)</a:t>
            </a:r>
          </a:p>
          <a:p>
            <a:pPr marL="1285843" lvl="3" indent="-257168" defTabSz="685800" fontAlgn="auto">
              <a:spcBef>
                <a:spcPts val="0"/>
              </a:spcBef>
              <a:spcAft>
                <a:spcPts val="600"/>
              </a:spcAft>
              <a:buFont typeface="Wingdings" panose="05000000000000000000" pitchFamily="2" charset="2"/>
              <a:buChar char="Ø"/>
            </a:pPr>
            <a:r>
              <a:rPr lang="en-US" sz="1900" b="1" dirty="0">
                <a:solidFill>
                  <a:prstClr val="black"/>
                </a:solidFill>
                <a:latin typeface="Calibri" panose="020F0502020204030204"/>
                <a:ea typeface="+mn-ea"/>
                <a:cs typeface="+mn-cs"/>
              </a:rPr>
              <a:t>epigenetic silencing </a:t>
            </a:r>
            <a:r>
              <a:rPr lang="en-US" sz="1900" dirty="0">
                <a:solidFill>
                  <a:prstClr val="black"/>
                </a:solidFill>
                <a:latin typeface="Calibri" panose="020F0502020204030204"/>
                <a:ea typeface="+mn-ea"/>
                <a:cs typeface="+mn-cs"/>
              </a:rPr>
              <a:t>(MLH1 hyper-methylation)</a:t>
            </a:r>
          </a:p>
          <a:p>
            <a:pPr marL="600060" lvl="1" indent="-257168" defTabSz="685800" fontAlgn="auto">
              <a:spcBef>
                <a:spcPts val="0"/>
              </a:spcBef>
              <a:spcAft>
                <a:spcPts val="600"/>
              </a:spcAft>
              <a:buFont typeface="Arial" panose="020B0604020202020204" pitchFamily="34" charset="0"/>
              <a:buChar char="•"/>
            </a:pPr>
            <a:r>
              <a:rPr lang="en-US" sz="1900" dirty="0">
                <a:solidFill>
                  <a:prstClr val="black"/>
                </a:solidFill>
                <a:latin typeface="Calibri" panose="020F0502020204030204"/>
                <a:ea typeface="+mn-ea"/>
                <a:cs typeface="+mn-cs"/>
              </a:rPr>
              <a:t>15% of colorectal carcinomas across all stages</a:t>
            </a:r>
          </a:p>
        </p:txBody>
      </p:sp>
      <p:sp>
        <p:nvSpPr>
          <p:cNvPr id="2" name="Rectangle 1"/>
          <p:cNvSpPr>
            <a:spLocks noChangeArrowheads="1"/>
          </p:cNvSpPr>
          <p:nvPr/>
        </p:nvSpPr>
        <p:spPr bwMode="auto">
          <a:xfrm>
            <a:off x="1524002" y="698722"/>
            <a:ext cx="65" cy="31706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39675" rIns="0" bIns="0" numCol="1" anchor="ctr" anchorCtr="0" compatLnSpc="1">
            <a:prstTxWarp prst="textNoShape">
              <a:avLst/>
            </a:prstTxWarp>
            <a:spAutoFit/>
          </a:bodyPr>
          <a:lstStyle/>
          <a:p>
            <a:pPr defTabSz="914378" eaLnBrk="0" hangingPunct="0"/>
            <a:endParaRPr lang="en-US" altLang="en-US" dirty="0">
              <a:solidFill>
                <a:prstClr val="black"/>
              </a:solidFill>
              <a:latin typeface="Arial" panose="020B0604020202020204" pitchFamily="34" charset="0"/>
              <a:ea typeface="+mn-ea"/>
              <a:cs typeface="+mn-cs"/>
            </a:endParaRPr>
          </a:p>
        </p:txBody>
      </p:sp>
      <p:sp>
        <p:nvSpPr>
          <p:cNvPr id="20" name="Title 1"/>
          <p:cNvSpPr txBox="1">
            <a:spLocks/>
          </p:cNvSpPr>
          <p:nvPr/>
        </p:nvSpPr>
        <p:spPr>
          <a:xfrm>
            <a:off x="1524000" y="292703"/>
            <a:ext cx="9144000" cy="687616"/>
          </a:xfrm>
          <a:prstGeom prst="rect">
            <a:avLst/>
          </a:prstGeom>
        </p:spPr>
        <p:txBody>
          <a:bodyPr>
            <a:normAutofit/>
          </a:bodyPr>
          <a:lstStyle/>
          <a:p>
            <a:pPr algn="ctr" defTabSz="685800" fontAlgn="auto">
              <a:lnSpc>
                <a:spcPct val="90000"/>
              </a:lnSpc>
              <a:spcAft>
                <a:spcPts val="0"/>
              </a:spcAft>
              <a:defRPr/>
            </a:pPr>
            <a:r>
              <a:rPr lang="en-US" sz="2800" b="1" dirty="0">
                <a:solidFill>
                  <a:prstClr val="black"/>
                </a:solidFill>
                <a:latin typeface="Calibri Light" panose="020F0302020204030204"/>
                <a:ea typeface="+mn-ea"/>
                <a:cs typeface="Arial" panose="020B0604020202020204" pitchFamily="34" charset="0"/>
              </a:rPr>
              <a:t>Mismatch Repair Deficient Colorectal Cancer</a:t>
            </a:r>
          </a:p>
        </p:txBody>
      </p:sp>
      <p:sp>
        <p:nvSpPr>
          <p:cNvPr id="18" name="Footer Placeholder 1"/>
          <p:cNvSpPr>
            <a:spLocks noGrp="1"/>
          </p:cNvSpPr>
          <p:nvPr>
            <p:ph type="ftr" sz="quarter" idx="11"/>
          </p:nvPr>
        </p:nvSpPr>
        <p:spPr>
          <a:xfrm>
            <a:off x="4552950" y="6205782"/>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19" name="Picture 18"/>
          <p:cNvPicPr>
            <a:picLocks noChangeAspect="1"/>
          </p:cNvPicPr>
          <p:nvPr/>
        </p:nvPicPr>
        <p:blipFill rotWithShape="1">
          <a:blip r:embed="rId3" cstate="hqprint">
            <a:extLst>
              <a:ext uri="{28A0092B-C50C-407E-A947-70E740481C1C}">
                <a14:useLocalDpi xmlns:a14="http://schemas.microsoft.com/office/drawing/2010/main" val="0"/>
              </a:ext>
            </a:extLst>
          </a:blip>
          <a:srcRect l="1" t="91884" r="54" b="194"/>
          <a:stretch/>
        </p:blipFill>
        <p:spPr>
          <a:xfrm>
            <a:off x="1528970" y="6159607"/>
            <a:ext cx="9139031" cy="407505"/>
          </a:xfrm>
          <a:prstGeom prst="rect">
            <a:avLst/>
          </a:prstGeom>
        </p:spPr>
      </p:pic>
      <p:sp>
        <p:nvSpPr>
          <p:cNvPr id="21" name="TextBox 20"/>
          <p:cNvSpPr txBox="1"/>
          <p:nvPr/>
        </p:nvSpPr>
        <p:spPr>
          <a:xfrm>
            <a:off x="6925918" y="6202626"/>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946032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39670" y="3579709"/>
            <a:ext cx="2590800"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9670" y="1554741"/>
            <a:ext cx="2590800"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6718" y="3579709"/>
            <a:ext cx="2590800"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26328" y="1554741"/>
            <a:ext cx="2590800"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a:spLocks noGrp="1"/>
          </p:cNvSpPr>
          <p:nvPr>
            <p:ph type="title"/>
          </p:nvPr>
        </p:nvSpPr>
        <p:spPr>
          <a:xfrm>
            <a:off x="1542731" y="76200"/>
            <a:ext cx="9094451" cy="873303"/>
          </a:xfrm>
        </p:spPr>
        <p:txBody>
          <a:bodyPr>
            <a:noAutofit/>
          </a:bodyPr>
          <a:lstStyle/>
          <a:p>
            <a:pPr algn="ctr"/>
            <a:r>
              <a:rPr lang="en-US" sz="3000" b="1" dirty="0"/>
              <a:t>IHC:  MLH1 &amp; PMS2 Deficient</a:t>
            </a:r>
          </a:p>
        </p:txBody>
      </p:sp>
      <p:sp>
        <p:nvSpPr>
          <p:cNvPr id="4" name="TextBox 3"/>
          <p:cNvSpPr txBox="1"/>
          <p:nvPr/>
        </p:nvSpPr>
        <p:spPr>
          <a:xfrm>
            <a:off x="8677707" y="5267048"/>
            <a:ext cx="1282723" cy="369332"/>
          </a:xfrm>
          <a:prstGeom prst="rect">
            <a:avLst/>
          </a:prstGeom>
          <a:noFill/>
        </p:spPr>
        <p:txBody>
          <a:bodyPr wrap="none" rtlCol="0">
            <a:spAutoFit/>
          </a:bodyPr>
          <a:lstStyle/>
          <a:p>
            <a:r>
              <a:rPr lang="en-US" sz="900" b="1" dirty="0"/>
              <a:t>Courtesy:</a:t>
            </a:r>
          </a:p>
          <a:p>
            <a:r>
              <a:rPr lang="en-US" sz="900" b="1" dirty="0"/>
              <a:t>Elizabeth Montgomery</a:t>
            </a:r>
          </a:p>
        </p:txBody>
      </p:sp>
      <p:sp>
        <p:nvSpPr>
          <p:cNvPr id="5" name="TextBox 4"/>
          <p:cNvSpPr txBox="1"/>
          <p:nvPr/>
        </p:nvSpPr>
        <p:spPr>
          <a:xfrm>
            <a:off x="4861447" y="3230366"/>
            <a:ext cx="747320" cy="369332"/>
          </a:xfrm>
          <a:prstGeom prst="rect">
            <a:avLst/>
          </a:prstGeom>
          <a:noFill/>
        </p:spPr>
        <p:txBody>
          <a:bodyPr wrap="none" rtlCol="0">
            <a:spAutoFit/>
          </a:bodyPr>
          <a:lstStyle/>
          <a:p>
            <a:r>
              <a:rPr lang="en-US" b="1" dirty="0"/>
              <a:t>MLH1</a:t>
            </a:r>
          </a:p>
        </p:txBody>
      </p:sp>
      <p:sp>
        <p:nvSpPr>
          <p:cNvPr id="14" name="TextBox 13"/>
          <p:cNvSpPr txBox="1"/>
          <p:nvPr/>
        </p:nvSpPr>
        <p:spPr>
          <a:xfrm>
            <a:off x="4861445" y="5267048"/>
            <a:ext cx="736099" cy="369332"/>
          </a:xfrm>
          <a:prstGeom prst="rect">
            <a:avLst/>
          </a:prstGeom>
          <a:noFill/>
        </p:spPr>
        <p:txBody>
          <a:bodyPr wrap="none" rtlCol="0">
            <a:spAutoFit/>
          </a:bodyPr>
          <a:lstStyle/>
          <a:p>
            <a:r>
              <a:rPr lang="en-US" b="1" dirty="0"/>
              <a:t>PMS2</a:t>
            </a:r>
          </a:p>
        </p:txBody>
      </p:sp>
      <p:sp>
        <p:nvSpPr>
          <p:cNvPr id="15" name="TextBox 14"/>
          <p:cNvSpPr txBox="1"/>
          <p:nvPr/>
        </p:nvSpPr>
        <p:spPr>
          <a:xfrm>
            <a:off x="7843733" y="3230363"/>
            <a:ext cx="758541" cy="369332"/>
          </a:xfrm>
          <a:prstGeom prst="rect">
            <a:avLst/>
          </a:prstGeom>
          <a:noFill/>
        </p:spPr>
        <p:txBody>
          <a:bodyPr wrap="none" rtlCol="0">
            <a:spAutoFit/>
          </a:bodyPr>
          <a:lstStyle/>
          <a:p>
            <a:r>
              <a:rPr lang="en-US" b="1" dirty="0"/>
              <a:t>MSH6</a:t>
            </a:r>
          </a:p>
        </p:txBody>
      </p:sp>
      <p:sp>
        <p:nvSpPr>
          <p:cNvPr id="16" name="TextBox 15"/>
          <p:cNvSpPr txBox="1"/>
          <p:nvPr/>
        </p:nvSpPr>
        <p:spPr>
          <a:xfrm>
            <a:off x="7843729" y="5246261"/>
            <a:ext cx="758541" cy="369332"/>
          </a:xfrm>
          <a:prstGeom prst="rect">
            <a:avLst/>
          </a:prstGeom>
          <a:noFill/>
        </p:spPr>
        <p:txBody>
          <a:bodyPr wrap="none" rtlCol="0">
            <a:spAutoFit/>
          </a:bodyPr>
          <a:lstStyle/>
          <a:p>
            <a:r>
              <a:rPr lang="en-US" b="1" dirty="0"/>
              <a:t>MSH2</a:t>
            </a:r>
          </a:p>
        </p:txBody>
      </p:sp>
      <p:sp>
        <p:nvSpPr>
          <p:cNvPr id="18" name="Footer Placeholder 1"/>
          <p:cNvSpPr>
            <a:spLocks noGrp="1"/>
          </p:cNvSpPr>
          <p:nvPr>
            <p:ph type="ftr" sz="quarter" idx="11"/>
          </p:nvPr>
        </p:nvSpPr>
        <p:spPr>
          <a:xfrm>
            <a:off x="4552950" y="6205782"/>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19" name="Picture 18"/>
          <p:cNvPicPr>
            <a:picLocks noChangeAspect="1"/>
          </p:cNvPicPr>
          <p:nvPr/>
        </p:nvPicPr>
        <p:blipFill rotWithShape="1">
          <a:blip r:embed="rId6" cstate="hqprint">
            <a:extLst>
              <a:ext uri="{28A0092B-C50C-407E-A947-70E740481C1C}">
                <a14:useLocalDpi xmlns:a14="http://schemas.microsoft.com/office/drawing/2010/main" val="0"/>
              </a:ext>
            </a:extLst>
          </a:blip>
          <a:srcRect l="1" t="91884" r="54" b="194"/>
          <a:stretch/>
        </p:blipFill>
        <p:spPr>
          <a:xfrm>
            <a:off x="1528970" y="6159607"/>
            <a:ext cx="9139031" cy="407505"/>
          </a:xfrm>
          <a:prstGeom prst="rect">
            <a:avLst/>
          </a:prstGeom>
        </p:spPr>
      </p:pic>
      <p:sp>
        <p:nvSpPr>
          <p:cNvPr id="20" name="TextBox 19"/>
          <p:cNvSpPr txBox="1"/>
          <p:nvPr/>
        </p:nvSpPr>
        <p:spPr>
          <a:xfrm>
            <a:off x="6925918" y="6202626"/>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3582614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58" name="Object 2"/>
          <p:cNvGraphicFramePr>
            <a:graphicFrameLocks noChangeAspect="1"/>
          </p:cNvGraphicFramePr>
          <p:nvPr>
            <p:extLst/>
          </p:nvPr>
        </p:nvGraphicFramePr>
        <p:xfrm>
          <a:off x="3544407" y="1700433"/>
          <a:ext cx="5247084" cy="1768079"/>
        </p:xfrm>
        <a:graphic>
          <a:graphicData uri="http://schemas.openxmlformats.org/presentationml/2006/ole">
            <mc:AlternateContent xmlns:mc="http://schemas.openxmlformats.org/markup-compatibility/2006">
              <mc:Choice xmlns:v="urn:schemas-microsoft-com:vml" Requires="v">
                <p:oleObj spid="_x0000_s9307" name="Document" r:id="rId4" imgW="10361905" imgH="9752381" progId="">
                  <p:embed/>
                </p:oleObj>
              </mc:Choice>
              <mc:Fallback>
                <p:oleObj name="Document" r:id="rId4" imgW="10361905" imgH="9752381" progId="">
                  <p:embed/>
                  <p:pic>
                    <p:nvPicPr>
                      <p:cNvPr id="45058" name="Object 2"/>
                      <p:cNvPicPr>
                        <a:picLocks noChangeAspect="1" noChangeArrowheads="1"/>
                      </p:cNvPicPr>
                      <p:nvPr/>
                    </p:nvPicPr>
                    <p:blipFill>
                      <a:blip r:embed="rId5">
                        <a:extLst>
                          <a:ext uri="{28A0092B-C50C-407E-A947-70E740481C1C}">
                            <a14:useLocalDpi xmlns:a14="http://schemas.microsoft.com/office/drawing/2010/main" val="0"/>
                          </a:ext>
                        </a:extLst>
                      </a:blip>
                      <a:srcRect l="320" t="5035" r="21915" b="67384"/>
                      <a:stretch>
                        <a:fillRect/>
                      </a:stretch>
                    </p:blipFill>
                    <p:spPr bwMode="auto">
                      <a:xfrm>
                        <a:off x="3544407" y="1700433"/>
                        <a:ext cx="5247084" cy="1768079"/>
                      </a:xfrm>
                      <a:prstGeom prst="rect">
                        <a:avLst/>
                      </a:prstGeom>
                      <a:noFill/>
                      <a:ln w="19050">
                        <a:solidFill>
                          <a:schemeClr val="tx1"/>
                        </a:solidFill>
                        <a:miter lim="800000"/>
                        <a:headEnd/>
                        <a:tailEnd/>
                      </a:ln>
                      <a:extLst/>
                    </p:spPr>
                  </p:pic>
                </p:oleObj>
              </mc:Fallback>
            </mc:AlternateContent>
          </a:graphicData>
        </a:graphic>
      </p:graphicFrame>
      <p:graphicFrame>
        <p:nvGraphicFramePr>
          <p:cNvPr id="45059" name="Object 3"/>
          <p:cNvGraphicFramePr>
            <a:graphicFrameLocks noChangeAspect="1"/>
          </p:cNvGraphicFramePr>
          <p:nvPr>
            <p:extLst/>
          </p:nvPr>
        </p:nvGraphicFramePr>
        <p:xfrm>
          <a:off x="3544409" y="3654248"/>
          <a:ext cx="5243513" cy="1771650"/>
        </p:xfrm>
        <a:graphic>
          <a:graphicData uri="http://schemas.openxmlformats.org/presentationml/2006/ole">
            <mc:AlternateContent xmlns:mc="http://schemas.openxmlformats.org/markup-compatibility/2006">
              <mc:Choice xmlns:v="urn:schemas-microsoft-com:vml" Requires="v">
                <p:oleObj spid="_x0000_s9308" name="Document" r:id="rId6" imgW="10361905" imgH="9752381" progId="">
                  <p:embed/>
                </p:oleObj>
              </mc:Choice>
              <mc:Fallback>
                <p:oleObj name="Document" r:id="rId6" imgW="10361905" imgH="9752381" progId="">
                  <p:embed/>
                  <p:pic>
                    <p:nvPicPr>
                      <p:cNvPr id="45059" name="Object 3"/>
                      <p:cNvPicPr>
                        <a:picLocks noChangeAspect="1" noChangeArrowheads="1"/>
                      </p:cNvPicPr>
                      <p:nvPr/>
                    </p:nvPicPr>
                    <p:blipFill>
                      <a:blip r:embed="rId7">
                        <a:extLst>
                          <a:ext uri="{28A0092B-C50C-407E-A947-70E740481C1C}">
                            <a14:useLocalDpi xmlns:a14="http://schemas.microsoft.com/office/drawing/2010/main" val="0"/>
                          </a:ext>
                        </a:extLst>
                      </a:blip>
                      <a:srcRect l="325" t="5031" r="21861" b="67456"/>
                      <a:stretch>
                        <a:fillRect/>
                      </a:stretch>
                    </p:blipFill>
                    <p:spPr bwMode="auto">
                      <a:xfrm>
                        <a:off x="3544409" y="3654248"/>
                        <a:ext cx="5243513" cy="1771650"/>
                      </a:xfrm>
                      <a:prstGeom prst="rect">
                        <a:avLst/>
                      </a:prstGeom>
                      <a:noFill/>
                      <a:ln w="19050">
                        <a:solidFill>
                          <a:schemeClr val="tx1"/>
                        </a:solidFill>
                        <a:miter lim="800000"/>
                        <a:headEnd/>
                        <a:tailEnd/>
                      </a:ln>
                      <a:extLst/>
                    </p:spPr>
                  </p:pic>
                </p:oleObj>
              </mc:Fallback>
            </mc:AlternateContent>
          </a:graphicData>
        </a:graphic>
      </p:graphicFrame>
      <p:sp>
        <p:nvSpPr>
          <p:cNvPr id="45061" name="Text Box 1029"/>
          <p:cNvSpPr txBox="1">
            <a:spLocks noChangeArrowheads="1"/>
          </p:cNvSpPr>
          <p:nvPr/>
        </p:nvSpPr>
        <p:spPr bwMode="auto">
          <a:xfrm>
            <a:off x="3855162" y="1857595"/>
            <a:ext cx="782587" cy="323165"/>
          </a:xfrm>
          <a:prstGeom prst="rect">
            <a:avLst/>
          </a:prstGeom>
          <a:noFill/>
          <a:ln w="9525">
            <a:noFill/>
            <a:miter lim="800000"/>
            <a:headEnd/>
            <a:tailEnd/>
          </a:ln>
        </p:spPr>
        <p:txBody>
          <a:bodyPr wrap="none">
            <a:prstTxWarp prst="textNoShape">
              <a:avLst/>
            </a:prstTxWarp>
            <a:spAutoFit/>
          </a:bodyPr>
          <a:lstStyle/>
          <a:p>
            <a:r>
              <a:rPr lang="en-US" sz="1500" b="1"/>
              <a:t>Normal</a:t>
            </a:r>
          </a:p>
        </p:txBody>
      </p:sp>
      <p:sp>
        <p:nvSpPr>
          <p:cNvPr id="45062" name="Text Box 1030"/>
          <p:cNvSpPr txBox="1">
            <a:spLocks noChangeArrowheads="1"/>
          </p:cNvSpPr>
          <p:nvPr/>
        </p:nvSpPr>
        <p:spPr bwMode="auto">
          <a:xfrm>
            <a:off x="3855161" y="3892375"/>
            <a:ext cx="702180" cy="323165"/>
          </a:xfrm>
          <a:prstGeom prst="rect">
            <a:avLst/>
          </a:prstGeom>
          <a:noFill/>
          <a:ln w="9525">
            <a:noFill/>
            <a:miter lim="800000"/>
            <a:headEnd/>
            <a:tailEnd/>
          </a:ln>
        </p:spPr>
        <p:txBody>
          <a:bodyPr wrap="none">
            <a:prstTxWarp prst="textNoShape">
              <a:avLst/>
            </a:prstTxWarp>
            <a:spAutoFit/>
          </a:bodyPr>
          <a:lstStyle/>
          <a:p>
            <a:r>
              <a:rPr lang="en-US" sz="1500" b="1"/>
              <a:t>Tumor</a:t>
            </a:r>
          </a:p>
        </p:txBody>
      </p:sp>
      <p:sp>
        <p:nvSpPr>
          <p:cNvPr id="45063" name="Text Box 1031"/>
          <p:cNvSpPr txBox="1">
            <a:spLocks noChangeArrowheads="1"/>
          </p:cNvSpPr>
          <p:nvPr/>
        </p:nvSpPr>
        <p:spPr bwMode="auto">
          <a:xfrm>
            <a:off x="4506435" y="2126677"/>
            <a:ext cx="675185" cy="323165"/>
          </a:xfrm>
          <a:prstGeom prst="rect">
            <a:avLst/>
          </a:prstGeom>
          <a:noFill/>
          <a:ln w="9525">
            <a:noFill/>
            <a:miter lim="800000"/>
            <a:headEnd/>
            <a:tailEnd/>
          </a:ln>
        </p:spPr>
        <p:txBody>
          <a:bodyPr wrap="none">
            <a:prstTxWarp prst="textNoShape">
              <a:avLst/>
            </a:prstTxWarp>
            <a:spAutoFit/>
          </a:bodyPr>
          <a:lstStyle/>
          <a:p>
            <a:r>
              <a:rPr lang="en-US" sz="1500" b="1">
                <a:solidFill>
                  <a:srgbClr val="2F8B20"/>
                </a:solidFill>
              </a:rPr>
              <a:t>NR-21</a:t>
            </a:r>
          </a:p>
        </p:txBody>
      </p:sp>
      <p:sp>
        <p:nvSpPr>
          <p:cNvPr id="45064" name="Text Box 1032"/>
          <p:cNvSpPr txBox="1">
            <a:spLocks noChangeArrowheads="1"/>
          </p:cNvSpPr>
          <p:nvPr/>
        </p:nvSpPr>
        <p:spPr bwMode="auto">
          <a:xfrm>
            <a:off x="5274387" y="2616025"/>
            <a:ext cx="728533" cy="323165"/>
          </a:xfrm>
          <a:prstGeom prst="rect">
            <a:avLst/>
          </a:prstGeom>
          <a:noFill/>
          <a:ln w="9525">
            <a:noFill/>
            <a:miter lim="800000"/>
            <a:headEnd/>
            <a:tailEnd/>
          </a:ln>
        </p:spPr>
        <p:txBody>
          <a:bodyPr wrap="none">
            <a:prstTxWarp prst="textNoShape">
              <a:avLst/>
            </a:prstTxWarp>
            <a:spAutoFit/>
          </a:bodyPr>
          <a:lstStyle/>
          <a:p>
            <a:r>
              <a:rPr lang="en-US" sz="1500" b="1">
                <a:solidFill>
                  <a:srgbClr val="1822CD"/>
                </a:solidFill>
              </a:rPr>
              <a:t>BAT-26</a:t>
            </a:r>
          </a:p>
        </p:txBody>
      </p:sp>
      <p:sp>
        <p:nvSpPr>
          <p:cNvPr id="45065" name="Text Box 1033"/>
          <p:cNvSpPr txBox="1">
            <a:spLocks noChangeArrowheads="1"/>
          </p:cNvSpPr>
          <p:nvPr/>
        </p:nvSpPr>
        <p:spPr bwMode="auto">
          <a:xfrm>
            <a:off x="5323203" y="1883789"/>
            <a:ext cx="728533" cy="323165"/>
          </a:xfrm>
          <a:prstGeom prst="rect">
            <a:avLst/>
          </a:prstGeom>
          <a:noFill/>
          <a:ln w="9525">
            <a:noFill/>
            <a:miter lim="800000"/>
            <a:headEnd/>
            <a:tailEnd/>
          </a:ln>
        </p:spPr>
        <p:txBody>
          <a:bodyPr wrap="none">
            <a:prstTxWarp prst="textNoShape">
              <a:avLst/>
            </a:prstTxWarp>
            <a:spAutoFit/>
          </a:bodyPr>
          <a:lstStyle/>
          <a:p>
            <a:r>
              <a:rPr lang="en-US" sz="1500" b="1">
                <a:solidFill>
                  <a:srgbClr val="2F8B20"/>
                </a:solidFill>
              </a:rPr>
              <a:t>BAT-25</a:t>
            </a:r>
          </a:p>
        </p:txBody>
      </p:sp>
      <p:sp>
        <p:nvSpPr>
          <p:cNvPr id="45066" name="Text Box 1034"/>
          <p:cNvSpPr txBox="1">
            <a:spLocks noChangeArrowheads="1"/>
          </p:cNvSpPr>
          <p:nvPr/>
        </p:nvSpPr>
        <p:spPr bwMode="auto">
          <a:xfrm>
            <a:off x="6159022" y="2589830"/>
            <a:ext cx="675185" cy="323165"/>
          </a:xfrm>
          <a:prstGeom prst="rect">
            <a:avLst/>
          </a:prstGeom>
          <a:noFill/>
          <a:ln w="9525">
            <a:noFill/>
            <a:miter lim="800000"/>
            <a:headEnd/>
            <a:tailEnd/>
          </a:ln>
        </p:spPr>
        <p:txBody>
          <a:bodyPr wrap="none">
            <a:prstTxWarp prst="textNoShape">
              <a:avLst/>
            </a:prstTxWarp>
            <a:spAutoFit/>
          </a:bodyPr>
          <a:lstStyle/>
          <a:p>
            <a:r>
              <a:rPr lang="en-US" sz="1500" b="1"/>
              <a:t>NR-24</a:t>
            </a:r>
          </a:p>
        </p:txBody>
      </p:sp>
      <p:sp>
        <p:nvSpPr>
          <p:cNvPr id="45067" name="Text Box 1035"/>
          <p:cNvSpPr txBox="1">
            <a:spLocks noChangeArrowheads="1"/>
          </p:cNvSpPr>
          <p:nvPr/>
        </p:nvSpPr>
        <p:spPr bwMode="auto">
          <a:xfrm>
            <a:off x="6659085" y="1811161"/>
            <a:ext cx="918841" cy="323165"/>
          </a:xfrm>
          <a:prstGeom prst="rect">
            <a:avLst/>
          </a:prstGeom>
          <a:noFill/>
          <a:ln w="9525">
            <a:noFill/>
            <a:miter lim="800000"/>
            <a:headEnd/>
            <a:tailEnd/>
          </a:ln>
        </p:spPr>
        <p:txBody>
          <a:bodyPr wrap="none">
            <a:prstTxWarp prst="textNoShape">
              <a:avLst/>
            </a:prstTxWarp>
            <a:spAutoFit/>
          </a:bodyPr>
          <a:lstStyle/>
          <a:p>
            <a:r>
              <a:rPr lang="en-US" sz="1500" b="1">
                <a:solidFill>
                  <a:srgbClr val="2F8B20"/>
                </a:solidFill>
              </a:rPr>
              <a:t>Mono-27</a:t>
            </a:r>
          </a:p>
        </p:txBody>
      </p:sp>
      <p:sp>
        <p:nvSpPr>
          <p:cNvPr id="45068" name="Text Box 1036"/>
          <p:cNvSpPr txBox="1">
            <a:spLocks noChangeArrowheads="1"/>
          </p:cNvSpPr>
          <p:nvPr/>
        </p:nvSpPr>
        <p:spPr bwMode="auto">
          <a:xfrm>
            <a:off x="7411558" y="2204068"/>
            <a:ext cx="1001236" cy="323165"/>
          </a:xfrm>
          <a:prstGeom prst="rect">
            <a:avLst/>
          </a:prstGeom>
          <a:noFill/>
          <a:ln w="9525">
            <a:noFill/>
            <a:miter lim="800000"/>
            <a:headEnd/>
            <a:tailEnd/>
          </a:ln>
        </p:spPr>
        <p:txBody>
          <a:bodyPr wrap="none">
            <a:prstTxWarp prst="textNoShape">
              <a:avLst/>
            </a:prstTxWarp>
            <a:spAutoFit/>
          </a:bodyPr>
          <a:lstStyle/>
          <a:p>
            <a:r>
              <a:rPr lang="en-US" sz="1500" b="1"/>
              <a:t>Penta C, </a:t>
            </a:r>
            <a:r>
              <a:rPr lang="en-US" sz="1500" b="1">
                <a:solidFill>
                  <a:srgbClr val="1822CD"/>
                </a:solidFill>
              </a:rPr>
              <a:t>D</a:t>
            </a:r>
            <a:endParaRPr lang="en-US" sz="1500" b="1"/>
          </a:p>
        </p:txBody>
      </p:sp>
      <p:sp>
        <p:nvSpPr>
          <p:cNvPr id="45069" name="Line 1037"/>
          <p:cNvSpPr>
            <a:spLocks noChangeShapeType="1"/>
          </p:cNvSpPr>
          <p:nvPr/>
        </p:nvSpPr>
        <p:spPr bwMode="auto">
          <a:xfrm>
            <a:off x="4930295" y="4392437"/>
            <a:ext cx="46434" cy="390525"/>
          </a:xfrm>
          <a:prstGeom prst="line">
            <a:avLst/>
          </a:prstGeom>
          <a:noFill/>
          <a:ln w="57150">
            <a:solidFill>
              <a:schemeClr val="tx1"/>
            </a:solidFill>
            <a:round/>
            <a:headEnd/>
            <a:tailEnd type="triangle" w="med" len="med"/>
          </a:ln>
        </p:spPr>
        <p:txBody>
          <a:bodyPr wrap="none" anchor="ctr">
            <a:prstTxWarp prst="textNoShape">
              <a:avLst/>
            </a:prstTxWarp>
          </a:bodyPr>
          <a:lstStyle/>
          <a:p>
            <a:endParaRPr lang="en-US"/>
          </a:p>
        </p:txBody>
      </p:sp>
      <p:sp>
        <p:nvSpPr>
          <p:cNvPr id="45070" name="Line 1037"/>
          <p:cNvSpPr>
            <a:spLocks noChangeShapeType="1"/>
          </p:cNvSpPr>
          <p:nvPr/>
        </p:nvSpPr>
        <p:spPr bwMode="auto">
          <a:xfrm flipH="1">
            <a:off x="5408926" y="4930600"/>
            <a:ext cx="147638" cy="334565"/>
          </a:xfrm>
          <a:prstGeom prst="line">
            <a:avLst/>
          </a:prstGeom>
          <a:noFill/>
          <a:ln w="57150">
            <a:solidFill>
              <a:schemeClr val="tx1"/>
            </a:solidFill>
            <a:round/>
            <a:headEnd/>
            <a:tailEnd type="triangle" w="med" len="med"/>
          </a:ln>
        </p:spPr>
        <p:txBody>
          <a:bodyPr wrap="none" anchor="ctr">
            <a:prstTxWarp prst="textNoShape">
              <a:avLst/>
            </a:prstTxWarp>
          </a:bodyPr>
          <a:lstStyle/>
          <a:p>
            <a:endParaRPr lang="en-US"/>
          </a:p>
        </p:txBody>
      </p:sp>
      <p:sp>
        <p:nvSpPr>
          <p:cNvPr id="45071" name="Line 1037"/>
          <p:cNvSpPr>
            <a:spLocks noChangeShapeType="1"/>
          </p:cNvSpPr>
          <p:nvPr/>
        </p:nvSpPr>
        <p:spPr bwMode="auto">
          <a:xfrm>
            <a:off x="5768495" y="4443633"/>
            <a:ext cx="46434" cy="390525"/>
          </a:xfrm>
          <a:prstGeom prst="line">
            <a:avLst/>
          </a:prstGeom>
          <a:noFill/>
          <a:ln w="57150">
            <a:solidFill>
              <a:schemeClr val="tx1"/>
            </a:solidFill>
            <a:round/>
            <a:headEnd/>
            <a:tailEnd type="triangle" w="med" len="med"/>
          </a:ln>
        </p:spPr>
        <p:txBody>
          <a:bodyPr wrap="none" anchor="ctr">
            <a:prstTxWarp prst="textNoShape">
              <a:avLst/>
            </a:prstTxWarp>
          </a:bodyPr>
          <a:lstStyle/>
          <a:p>
            <a:endParaRPr lang="en-US"/>
          </a:p>
        </p:txBody>
      </p:sp>
      <p:sp>
        <p:nvSpPr>
          <p:cNvPr id="45072" name="Line 1037"/>
          <p:cNvSpPr>
            <a:spLocks noChangeShapeType="1"/>
          </p:cNvSpPr>
          <p:nvPr/>
        </p:nvSpPr>
        <p:spPr bwMode="auto">
          <a:xfrm flipH="1">
            <a:off x="6144733" y="4778199"/>
            <a:ext cx="71438" cy="461963"/>
          </a:xfrm>
          <a:prstGeom prst="line">
            <a:avLst/>
          </a:prstGeom>
          <a:noFill/>
          <a:ln w="57150">
            <a:solidFill>
              <a:schemeClr val="tx1"/>
            </a:solidFill>
            <a:round/>
            <a:headEnd/>
            <a:tailEnd type="triangle" w="med" len="med"/>
          </a:ln>
        </p:spPr>
        <p:txBody>
          <a:bodyPr wrap="none" anchor="ctr">
            <a:prstTxWarp prst="textNoShape">
              <a:avLst/>
            </a:prstTxWarp>
          </a:bodyPr>
          <a:lstStyle/>
          <a:p>
            <a:endParaRPr lang="en-US"/>
          </a:p>
        </p:txBody>
      </p:sp>
      <p:sp>
        <p:nvSpPr>
          <p:cNvPr id="45073" name="Line 1037"/>
          <p:cNvSpPr>
            <a:spLocks noChangeShapeType="1"/>
          </p:cNvSpPr>
          <p:nvPr/>
        </p:nvSpPr>
        <p:spPr bwMode="auto">
          <a:xfrm>
            <a:off x="6734093" y="4265040"/>
            <a:ext cx="46435" cy="390525"/>
          </a:xfrm>
          <a:prstGeom prst="line">
            <a:avLst/>
          </a:prstGeom>
          <a:noFill/>
          <a:ln w="57150">
            <a:solidFill>
              <a:schemeClr val="tx1"/>
            </a:solidFill>
            <a:round/>
            <a:headEnd/>
            <a:tailEnd type="triangle" w="med" len="med"/>
          </a:ln>
        </p:spPr>
        <p:txBody>
          <a:bodyPr wrap="none" anchor="ctr">
            <a:prstTxWarp prst="textNoShape">
              <a:avLst/>
            </a:prstTxWarp>
          </a:bodyPr>
          <a:lstStyle/>
          <a:p>
            <a:endParaRPr lang="en-US"/>
          </a:p>
        </p:txBody>
      </p:sp>
      <p:sp>
        <p:nvSpPr>
          <p:cNvPr id="21" name="Title 1"/>
          <p:cNvSpPr>
            <a:spLocks noGrp="1"/>
          </p:cNvSpPr>
          <p:nvPr>
            <p:ph type="title"/>
          </p:nvPr>
        </p:nvSpPr>
        <p:spPr>
          <a:xfrm>
            <a:off x="1542731" y="93421"/>
            <a:ext cx="9094451" cy="873303"/>
          </a:xfrm>
        </p:spPr>
        <p:txBody>
          <a:bodyPr>
            <a:noAutofit/>
          </a:bodyPr>
          <a:lstStyle/>
          <a:p>
            <a:pPr algn="ctr"/>
            <a:r>
              <a:rPr lang="en-US" sz="3000" b="1" smtClean="0"/>
              <a:t>PCR: Microsatellite </a:t>
            </a:r>
            <a:r>
              <a:rPr lang="en-US" sz="3000" b="1" dirty="0"/>
              <a:t>Instability</a:t>
            </a:r>
          </a:p>
        </p:txBody>
      </p:sp>
      <p:sp>
        <p:nvSpPr>
          <p:cNvPr id="23" name="TextBox 22"/>
          <p:cNvSpPr txBox="1"/>
          <p:nvPr/>
        </p:nvSpPr>
        <p:spPr>
          <a:xfrm>
            <a:off x="9042259" y="5270207"/>
            <a:ext cx="971741" cy="369332"/>
          </a:xfrm>
          <a:prstGeom prst="rect">
            <a:avLst/>
          </a:prstGeom>
          <a:noFill/>
        </p:spPr>
        <p:txBody>
          <a:bodyPr wrap="none" rtlCol="0">
            <a:spAutoFit/>
          </a:bodyPr>
          <a:lstStyle/>
          <a:p>
            <a:r>
              <a:rPr lang="en-US" sz="900" b="1" dirty="0"/>
              <a:t>Courtesy:</a:t>
            </a:r>
          </a:p>
          <a:p>
            <a:r>
              <a:rPr lang="en-US" sz="900" b="1" dirty="0"/>
              <a:t>James Eshleman</a:t>
            </a:r>
          </a:p>
        </p:txBody>
      </p:sp>
      <p:sp>
        <p:nvSpPr>
          <p:cNvPr id="24" name="Footer Placeholder 1"/>
          <p:cNvSpPr>
            <a:spLocks noGrp="1"/>
          </p:cNvSpPr>
          <p:nvPr>
            <p:ph type="ftr" sz="quarter" idx="11"/>
          </p:nvPr>
        </p:nvSpPr>
        <p:spPr>
          <a:xfrm>
            <a:off x="4552950" y="6205782"/>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25" name="Picture 24"/>
          <p:cNvPicPr>
            <a:picLocks noChangeAspect="1"/>
          </p:cNvPicPr>
          <p:nvPr/>
        </p:nvPicPr>
        <p:blipFill rotWithShape="1">
          <a:blip r:embed="rId8" cstate="hqprint">
            <a:extLst>
              <a:ext uri="{28A0092B-C50C-407E-A947-70E740481C1C}">
                <a14:useLocalDpi xmlns:a14="http://schemas.microsoft.com/office/drawing/2010/main" val="0"/>
              </a:ext>
            </a:extLst>
          </a:blip>
          <a:srcRect l="1" t="91884" r="54" b="194"/>
          <a:stretch/>
        </p:blipFill>
        <p:spPr>
          <a:xfrm>
            <a:off x="1528970" y="6159607"/>
            <a:ext cx="9139031" cy="407505"/>
          </a:xfrm>
          <a:prstGeom prst="rect">
            <a:avLst/>
          </a:prstGeom>
        </p:spPr>
      </p:pic>
      <p:sp>
        <p:nvSpPr>
          <p:cNvPr id="26" name="TextBox 25"/>
          <p:cNvSpPr txBox="1"/>
          <p:nvPr/>
        </p:nvSpPr>
        <p:spPr>
          <a:xfrm>
            <a:off x="6925918" y="6202626"/>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3361438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522120" y="89504"/>
            <a:ext cx="9145880" cy="857250"/>
          </a:xfrm>
        </p:spPr>
        <p:txBody>
          <a:bodyPr anchor="ctr">
            <a:normAutofit/>
          </a:bodyPr>
          <a:lstStyle/>
          <a:p>
            <a:pPr algn="ctr"/>
            <a:r>
              <a:rPr lang="en-US" sz="3000" b="1" dirty="0">
                <a:cs typeface="Arial" panose="020B0604020202020204" pitchFamily="34" charset="0"/>
              </a:rPr>
              <a:t>Mutational Burden</a:t>
            </a:r>
          </a:p>
        </p:txBody>
      </p:sp>
      <p:grpSp>
        <p:nvGrpSpPr>
          <p:cNvPr id="10" name="Group 11"/>
          <p:cNvGrpSpPr/>
          <p:nvPr/>
        </p:nvGrpSpPr>
        <p:grpSpPr>
          <a:xfrm>
            <a:off x="1904999" y="756819"/>
            <a:ext cx="7864719" cy="5315301"/>
            <a:chOff x="1238250" y="937505"/>
            <a:chExt cx="6686550" cy="3730549"/>
          </a:xfrm>
        </p:grpSpPr>
        <p:sp>
          <p:nvSpPr>
            <p:cNvPr id="11" name="Rectangle 10"/>
            <p:cNvSpPr/>
            <p:nvPr/>
          </p:nvSpPr>
          <p:spPr bwMode="auto">
            <a:xfrm>
              <a:off x="6743700" y="1005805"/>
              <a:ext cx="102870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51435" tIns="25718" rIns="51435" bIns="25718" numCol="1" rtlCol="0" anchor="t" anchorCtr="0" compatLnSpc="1">
              <a:prstTxWarp prst="textNoShape">
                <a:avLst/>
              </a:prstTxWarp>
            </a:bodyPr>
            <a:lstStyle/>
            <a:p>
              <a:pPr defTabSz="685766" eaLnBrk="0" hangingPunct="0"/>
              <a:endParaRPr lang="en-US" dirty="0">
                <a:solidFill>
                  <a:srgbClr val="000000"/>
                </a:solidFill>
              </a:endParaRP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726" r="1216"/>
            <a:stretch/>
          </p:blipFill>
          <p:spPr bwMode="auto">
            <a:xfrm>
              <a:off x="1238250" y="937505"/>
              <a:ext cx="6686550" cy="3730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bwMode="auto">
            <a:xfrm>
              <a:off x="6400800" y="949870"/>
              <a:ext cx="1371600" cy="314325"/>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51435" tIns="25718" rIns="51435" bIns="25718" numCol="1" rtlCol="0" anchor="t" anchorCtr="0" compatLnSpc="1">
              <a:prstTxWarp prst="textNoShape">
                <a:avLst/>
              </a:prstTxWarp>
            </a:bodyPr>
            <a:lstStyle/>
            <a:p>
              <a:pPr defTabSz="685766" eaLnBrk="0" hangingPunct="0"/>
              <a:endParaRPr lang="en-US" dirty="0">
                <a:solidFill>
                  <a:srgbClr val="000000"/>
                </a:solidFill>
              </a:endParaRPr>
            </a:p>
          </p:txBody>
        </p:sp>
      </p:grpSp>
      <p:sp>
        <p:nvSpPr>
          <p:cNvPr id="2" name="TextBox 1"/>
          <p:cNvSpPr txBox="1"/>
          <p:nvPr/>
        </p:nvSpPr>
        <p:spPr>
          <a:xfrm>
            <a:off x="9769719" y="5486400"/>
            <a:ext cx="1111202" cy="230832"/>
          </a:xfrm>
          <a:prstGeom prst="rect">
            <a:avLst/>
          </a:prstGeom>
          <a:noFill/>
        </p:spPr>
        <p:txBody>
          <a:bodyPr wrap="none" rtlCol="0">
            <a:spAutoFit/>
          </a:bodyPr>
          <a:lstStyle/>
          <a:p>
            <a:r>
              <a:rPr lang="en-US" sz="900" b="1" dirty="0"/>
              <a:t>Courtesy:  Luis Diaz</a:t>
            </a:r>
          </a:p>
        </p:txBody>
      </p:sp>
      <p:sp>
        <p:nvSpPr>
          <p:cNvPr id="16" name="Footer Placeholder 1"/>
          <p:cNvSpPr>
            <a:spLocks noGrp="1"/>
          </p:cNvSpPr>
          <p:nvPr>
            <p:ph type="ftr" sz="quarter" idx="11"/>
          </p:nvPr>
        </p:nvSpPr>
        <p:spPr>
          <a:xfrm>
            <a:off x="4552950" y="6205782"/>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17" name="Picture 16"/>
          <p:cNvPicPr>
            <a:picLocks noChangeAspect="1"/>
          </p:cNvPicPr>
          <p:nvPr/>
        </p:nvPicPr>
        <p:blipFill rotWithShape="1">
          <a:blip r:embed="rId3" cstate="hqprint">
            <a:extLst>
              <a:ext uri="{28A0092B-C50C-407E-A947-70E740481C1C}">
                <a14:useLocalDpi xmlns:a14="http://schemas.microsoft.com/office/drawing/2010/main" val="0"/>
              </a:ext>
            </a:extLst>
          </a:blip>
          <a:srcRect l="1" t="91884" r="54" b="194"/>
          <a:stretch/>
        </p:blipFill>
        <p:spPr>
          <a:xfrm>
            <a:off x="1528970" y="6159607"/>
            <a:ext cx="9139031" cy="407505"/>
          </a:xfrm>
          <a:prstGeom prst="rect">
            <a:avLst/>
          </a:prstGeom>
        </p:spPr>
      </p:pic>
      <p:sp>
        <p:nvSpPr>
          <p:cNvPr id="18" name="TextBox 17"/>
          <p:cNvSpPr txBox="1"/>
          <p:nvPr/>
        </p:nvSpPr>
        <p:spPr>
          <a:xfrm>
            <a:off x="6925918" y="6202626"/>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
        <p:nvSpPr>
          <p:cNvPr id="3" name="TextBox 2"/>
          <p:cNvSpPr txBox="1"/>
          <p:nvPr/>
        </p:nvSpPr>
        <p:spPr>
          <a:xfrm rot="16200000">
            <a:off x="3352801" y="4952998"/>
            <a:ext cx="1447801" cy="228600"/>
          </a:xfrm>
          <a:prstGeom prst="rect">
            <a:avLst/>
          </a:prstGeom>
          <a:solidFill>
            <a:srgbClr val="FDFE9F"/>
          </a:solidFill>
        </p:spPr>
        <p:txBody>
          <a:bodyPr wrap="square" lIns="0" tIns="0" rIns="0" bIns="0" rtlCol="0" anchor="ctr">
            <a:noAutofit/>
          </a:bodyPr>
          <a:lstStyle/>
          <a:p>
            <a:pPr algn="r"/>
            <a:r>
              <a:rPr lang="en-US" sz="1100" b="1" dirty="0" smtClean="0">
                <a:latin typeface="Arial Narrow" charset="0"/>
                <a:ea typeface="Arial Narrow" charset="0"/>
                <a:cs typeface="Arial Narrow" charset="0"/>
              </a:rPr>
              <a:t>Non-Hodgkin Lymphoma</a:t>
            </a:r>
            <a:endParaRPr lang="en-US" sz="1100" b="1" dirty="0">
              <a:latin typeface="Arial Narrow" charset="0"/>
              <a:ea typeface="Arial Narrow" charset="0"/>
              <a:cs typeface="Arial Narrow" charset="0"/>
            </a:endParaRPr>
          </a:p>
        </p:txBody>
      </p:sp>
    </p:spTree>
    <p:extLst>
      <p:ext uri="{BB962C8B-B14F-4D97-AF65-F5344CB8AC3E}">
        <p14:creationId xmlns:p14="http://schemas.microsoft.com/office/powerpoint/2010/main" val="282188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120" y="67378"/>
            <a:ext cx="9145880" cy="857250"/>
          </a:xfrm>
        </p:spPr>
        <p:txBody>
          <a:bodyPr anchor="ctr">
            <a:normAutofit/>
          </a:bodyPr>
          <a:lstStyle/>
          <a:p>
            <a:pPr algn="ctr"/>
            <a:r>
              <a:rPr lang="en-US" sz="3000" b="1" dirty="0">
                <a:cs typeface="Arial" panose="020B0604020202020204" pitchFamily="34" charset="0"/>
              </a:rPr>
              <a:t>Mutational Burden</a:t>
            </a:r>
          </a:p>
        </p:txBody>
      </p:sp>
      <p:grpSp>
        <p:nvGrpSpPr>
          <p:cNvPr id="5" name="Group 11"/>
          <p:cNvGrpSpPr/>
          <p:nvPr/>
        </p:nvGrpSpPr>
        <p:grpSpPr>
          <a:xfrm>
            <a:off x="2057400" y="762000"/>
            <a:ext cx="7807726" cy="5323772"/>
            <a:chOff x="1238250" y="859107"/>
            <a:chExt cx="6686550" cy="3730549"/>
          </a:xfrm>
        </p:grpSpPr>
        <p:sp>
          <p:nvSpPr>
            <p:cNvPr id="7" name="Rectangle 6"/>
            <p:cNvSpPr/>
            <p:nvPr/>
          </p:nvSpPr>
          <p:spPr bwMode="auto">
            <a:xfrm>
              <a:off x="6743700" y="1005805"/>
              <a:ext cx="102870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51435" tIns="25718" rIns="51435" bIns="25718" numCol="1" rtlCol="0" anchor="t" anchorCtr="0" compatLnSpc="1">
              <a:prstTxWarp prst="textNoShape">
                <a:avLst/>
              </a:prstTxWarp>
            </a:bodyPr>
            <a:lstStyle/>
            <a:p>
              <a:pPr defTabSz="685766" eaLnBrk="0" hangingPunct="0"/>
              <a:endParaRPr lang="en-US" dirty="0">
                <a:solidFill>
                  <a:srgbClr val="000000"/>
                </a:solidFill>
              </a:endParaRP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726" r="1216"/>
            <a:stretch/>
          </p:blipFill>
          <p:spPr bwMode="auto">
            <a:xfrm>
              <a:off x="1238250" y="859107"/>
              <a:ext cx="6686550" cy="3730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6400800" y="949870"/>
              <a:ext cx="1371600" cy="314325"/>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51435" tIns="25718" rIns="51435" bIns="25718" numCol="1" rtlCol="0" anchor="t" anchorCtr="0" compatLnSpc="1">
              <a:prstTxWarp prst="textNoShape">
                <a:avLst/>
              </a:prstTxWarp>
            </a:bodyPr>
            <a:lstStyle/>
            <a:p>
              <a:pPr defTabSz="685766" eaLnBrk="0" hangingPunct="0"/>
              <a:endParaRPr lang="en-US" dirty="0">
                <a:solidFill>
                  <a:srgbClr val="000000"/>
                </a:solidFill>
              </a:endParaRPr>
            </a:p>
          </p:txBody>
        </p:sp>
        <p:sp>
          <p:nvSpPr>
            <p:cNvPr id="4" name="Oval 3"/>
            <p:cNvSpPr/>
            <p:nvPr/>
          </p:nvSpPr>
          <p:spPr bwMode="auto">
            <a:xfrm>
              <a:off x="1819275" y="967705"/>
              <a:ext cx="171450" cy="542925"/>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51435" tIns="25718" rIns="51435" bIns="25718" numCol="1" rtlCol="0" anchor="t" anchorCtr="0" compatLnSpc="1">
              <a:prstTxWarp prst="textNoShape">
                <a:avLst/>
              </a:prstTxWarp>
            </a:bodyPr>
            <a:lstStyle/>
            <a:p>
              <a:pPr defTabSz="685766" eaLnBrk="0" hangingPunct="0"/>
              <a:endParaRPr lang="en-US" dirty="0">
                <a:solidFill>
                  <a:srgbClr val="000000"/>
                </a:solidFill>
              </a:endParaRPr>
            </a:p>
          </p:txBody>
        </p:sp>
        <p:sp>
          <p:nvSpPr>
            <p:cNvPr id="8" name="Oval 7"/>
            <p:cNvSpPr/>
            <p:nvPr/>
          </p:nvSpPr>
          <p:spPr bwMode="auto">
            <a:xfrm>
              <a:off x="3200400" y="2499032"/>
              <a:ext cx="171450" cy="542925"/>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51435" tIns="25718" rIns="51435" bIns="25718" numCol="1" rtlCol="0" anchor="t" anchorCtr="0" compatLnSpc="1">
              <a:prstTxWarp prst="textNoShape">
                <a:avLst/>
              </a:prstTxWarp>
            </a:bodyPr>
            <a:lstStyle/>
            <a:p>
              <a:pPr defTabSz="685766" eaLnBrk="0" hangingPunct="0"/>
              <a:endParaRPr lang="en-US" dirty="0">
                <a:solidFill>
                  <a:srgbClr val="000000"/>
                </a:solidFill>
                <a:latin typeface="Times" charset="0"/>
              </a:endParaRPr>
            </a:p>
          </p:txBody>
        </p:sp>
        <p:cxnSp>
          <p:nvCxnSpPr>
            <p:cNvPr id="6" name="Straight Connector 5"/>
            <p:cNvCxnSpPr/>
            <p:nvPr/>
          </p:nvCxnSpPr>
          <p:spPr bwMode="auto">
            <a:xfrm>
              <a:off x="2047875" y="1239168"/>
              <a:ext cx="57150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p:cNvSpPr txBox="1"/>
            <p:nvPr/>
          </p:nvSpPr>
          <p:spPr>
            <a:xfrm>
              <a:off x="2676525" y="1040290"/>
              <a:ext cx="2652848" cy="463255"/>
            </a:xfrm>
            <a:prstGeom prst="rect">
              <a:avLst/>
            </a:prstGeom>
            <a:noFill/>
          </p:spPr>
          <p:txBody>
            <a:bodyPr wrap="none" lIns="51435" tIns="25718" rIns="51435" bIns="25718" rtlCol="0">
              <a:spAutoFit/>
            </a:bodyPr>
            <a:lstStyle/>
            <a:p>
              <a:pPr defTabSz="685766" eaLnBrk="0" hangingPunct="0"/>
              <a:r>
                <a:rPr lang="en-US" sz="1200" dirty="0">
                  <a:solidFill>
                    <a:srgbClr val="000000"/>
                  </a:solidFill>
                </a:rPr>
                <a:t>Hyper-mutated Colorectal Cancer</a:t>
              </a:r>
            </a:p>
            <a:p>
              <a:pPr marL="257162" indent="-257162" defTabSz="685766" eaLnBrk="0" hangingPunct="0">
                <a:buFont typeface="Arial" pitchFamily="34" charset="0"/>
                <a:buChar char="•"/>
              </a:pPr>
              <a:r>
                <a:rPr lang="en-US" sz="1200" dirty="0">
                  <a:solidFill>
                    <a:srgbClr val="000000"/>
                  </a:solidFill>
                </a:rPr>
                <a:t>15% CRC</a:t>
              </a:r>
            </a:p>
          </p:txBody>
        </p:sp>
        <p:sp>
          <p:nvSpPr>
            <p:cNvPr id="11" name="TextBox 10"/>
            <p:cNvSpPr txBox="1"/>
            <p:nvPr/>
          </p:nvSpPr>
          <p:spPr>
            <a:xfrm>
              <a:off x="3486150" y="2041833"/>
              <a:ext cx="2952258" cy="260185"/>
            </a:xfrm>
            <a:prstGeom prst="rect">
              <a:avLst/>
            </a:prstGeom>
            <a:noFill/>
          </p:spPr>
          <p:txBody>
            <a:bodyPr wrap="none" lIns="51435" tIns="25718" rIns="51435" bIns="25718" rtlCol="0">
              <a:spAutoFit/>
            </a:bodyPr>
            <a:lstStyle/>
            <a:p>
              <a:pPr defTabSz="685766" eaLnBrk="0" hangingPunct="0"/>
              <a:r>
                <a:rPr lang="en-US" sz="1200" dirty="0">
                  <a:solidFill>
                    <a:srgbClr val="000000"/>
                  </a:solidFill>
                </a:rPr>
                <a:t>Non-</a:t>
              </a:r>
              <a:r>
                <a:rPr lang="en-US" sz="1200" dirty="0" err="1">
                  <a:solidFill>
                    <a:srgbClr val="000000"/>
                  </a:solidFill>
                </a:rPr>
                <a:t>hypermutated</a:t>
              </a:r>
              <a:r>
                <a:rPr lang="en-US" sz="1200" dirty="0">
                  <a:solidFill>
                    <a:srgbClr val="000000"/>
                  </a:solidFill>
                </a:rPr>
                <a:t> Colorectal Cancer</a:t>
              </a:r>
            </a:p>
          </p:txBody>
        </p:sp>
        <p:cxnSp>
          <p:nvCxnSpPr>
            <p:cNvPr id="13" name="Straight Connector 12"/>
            <p:cNvCxnSpPr/>
            <p:nvPr/>
          </p:nvCxnSpPr>
          <p:spPr bwMode="auto">
            <a:xfrm flipV="1">
              <a:off x="3344490" y="2364691"/>
              <a:ext cx="200026" cy="17312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4" name="TextBox 13"/>
          <p:cNvSpPr txBox="1"/>
          <p:nvPr/>
        </p:nvSpPr>
        <p:spPr>
          <a:xfrm>
            <a:off x="10112399" y="4910989"/>
            <a:ext cx="1111202" cy="230832"/>
          </a:xfrm>
          <a:prstGeom prst="rect">
            <a:avLst/>
          </a:prstGeom>
          <a:noFill/>
        </p:spPr>
        <p:txBody>
          <a:bodyPr wrap="none" rtlCol="0">
            <a:spAutoFit/>
          </a:bodyPr>
          <a:lstStyle/>
          <a:p>
            <a:r>
              <a:rPr lang="en-US" sz="900" b="1" dirty="0"/>
              <a:t>Courtesy:  Luis Diaz</a:t>
            </a:r>
          </a:p>
        </p:txBody>
      </p:sp>
      <p:sp>
        <p:nvSpPr>
          <p:cNvPr id="22" name="Footer Placeholder 1"/>
          <p:cNvSpPr>
            <a:spLocks noGrp="1"/>
          </p:cNvSpPr>
          <p:nvPr>
            <p:ph type="ftr" sz="quarter" idx="11"/>
          </p:nvPr>
        </p:nvSpPr>
        <p:spPr>
          <a:xfrm>
            <a:off x="4552950" y="6205782"/>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23" name="Picture 22"/>
          <p:cNvPicPr>
            <a:picLocks noChangeAspect="1"/>
          </p:cNvPicPr>
          <p:nvPr/>
        </p:nvPicPr>
        <p:blipFill rotWithShape="1">
          <a:blip r:embed="rId3" cstate="hqprint">
            <a:extLst>
              <a:ext uri="{28A0092B-C50C-407E-A947-70E740481C1C}">
                <a14:useLocalDpi xmlns:a14="http://schemas.microsoft.com/office/drawing/2010/main" val="0"/>
              </a:ext>
            </a:extLst>
          </a:blip>
          <a:srcRect l="1" t="91884" r="54" b="194"/>
          <a:stretch/>
        </p:blipFill>
        <p:spPr>
          <a:xfrm>
            <a:off x="1528970" y="6159607"/>
            <a:ext cx="9139031" cy="407505"/>
          </a:xfrm>
          <a:prstGeom prst="rect">
            <a:avLst/>
          </a:prstGeom>
        </p:spPr>
      </p:pic>
      <p:sp>
        <p:nvSpPr>
          <p:cNvPr id="24" name="TextBox 23"/>
          <p:cNvSpPr txBox="1"/>
          <p:nvPr/>
        </p:nvSpPr>
        <p:spPr>
          <a:xfrm>
            <a:off x="6925918" y="6202626"/>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
        <p:nvSpPr>
          <p:cNvPr id="17" name="TextBox 16"/>
          <p:cNvSpPr txBox="1"/>
          <p:nvPr/>
        </p:nvSpPr>
        <p:spPr>
          <a:xfrm rot="16200000">
            <a:off x="3469679" y="4904646"/>
            <a:ext cx="1447801" cy="309956"/>
          </a:xfrm>
          <a:prstGeom prst="rect">
            <a:avLst/>
          </a:prstGeom>
          <a:solidFill>
            <a:srgbClr val="FDFE9F"/>
          </a:solidFill>
        </p:spPr>
        <p:txBody>
          <a:bodyPr wrap="square" lIns="0" tIns="0" rIns="0" bIns="0" rtlCol="0" anchor="ctr">
            <a:noAutofit/>
          </a:bodyPr>
          <a:lstStyle/>
          <a:p>
            <a:pPr algn="r"/>
            <a:r>
              <a:rPr lang="en-US" sz="1100" b="1" dirty="0" smtClean="0">
                <a:latin typeface="Arial Narrow" charset="0"/>
                <a:ea typeface="Arial Narrow" charset="0"/>
                <a:cs typeface="Arial Narrow" charset="0"/>
              </a:rPr>
              <a:t>Non-Hodgkin Lymphoma</a:t>
            </a:r>
            <a:endParaRPr lang="en-US" sz="1100" b="1" dirty="0">
              <a:latin typeface="Arial Narrow" charset="0"/>
              <a:ea typeface="Arial Narrow" charset="0"/>
              <a:cs typeface="Arial Narrow" charset="0"/>
            </a:endParaRPr>
          </a:p>
        </p:txBody>
      </p:sp>
    </p:spTree>
    <p:extLst>
      <p:ext uri="{BB962C8B-B14F-4D97-AF65-F5344CB8AC3E}">
        <p14:creationId xmlns:p14="http://schemas.microsoft.com/office/powerpoint/2010/main" val="147661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6096000" y="5911186"/>
            <a:ext cx="57606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1pPr>
            <a:lvl2pPr marL="414338"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2pPr>
            <a:lvl3pPr marL="828675"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3pPr>
            <a:lvl4pPr marL="1244600"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4pPr>
            <a:lvl5pPr marL="1658938"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charset="0"/>
              </a:defRPr>
            </a:lvl9pPr>
          </a:lstStyle>
          <a:p>
            <a:r>
              <a:rPr lang="en-US" altLang="en-US" sz="900" b="1" dirty="0">
                <a:latin typeface="+mn-lt"/>
              </a:rPr>
              <a:t>The Cancer Genome Atlas Network</a:t>
            </a:r>
            <a:r>
              <a:rPr lang="en-GB" altLang="en-US" sz="900" b="1" dirty="0">
                <a:latin typeface="+mn-lt"/>
              </a:rPr>
              <a:t> Nature 487, 330-337 (2012) doi:10.1038/nature11252</a:t>
            </a:r>
          </a:p>
        </p:txBody>
      </p:sp>
      <p:pic>
        <p:nvPicPr>
          <p:cNvPr id="7435" name="Picture 267" descr="nature11252-f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2894" y="825884"/>
            <a:ext cx="5933426" cy="496740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524000" y="268790"/>
            <a:ext cx="9144000" cy="687616"/>
          </a:xfrm>
          <a:prstGeom prst="rect">
            <a:avLst/>
          </a:prstGeom>
        </p:spPr>
        <p:txBody>
          <a:bodyPr>
            <a:normAutofit/>
          </a:bodyPr>
          <a:lstStyle/>
          <a:p>
            <a:pPr algn="ctr" defTabSz="685800" fontAlgn="auto">
              <a:lnSpc>
                <a:spcPct val="90000"/>
              </a:lnSpc>
              <a:spcAft>
                <a:spcPts val="0"/>
              </a:spcAft>
              <a:defRPr/>
            </a:pPr>
            <a:r>
              <a:rPr lang="en-US" sz="2800" b="1" dirty="0">
                <a:latin typeface="+mj-lt"/>
                <a:ea typeface="+mj-ea"/>
                <a:cs typeface="Arial" panose="020B0604020202020204" pitchFamily="34" charset="0"/>
              </a:rPr>
              <a:t>Mutation Frequencies in Human CRC</a:t>
            </a:r>
          </a:p>
        </p:txBody>
      </p:sp>
      <p:sp>
        <p:nvSpPr>
          <p:cNvPr id="9" name="Footer Placeholder 1"/>
          <p:cNvSpPr>
            <a:spLocks noGrp="1"/>
          </p:cNvSpPr>
          <p:nvPr>
            <p:ph type="ftr" sz="quarter" idx="11"/>
          </p:nvPr>
        </p:nvSpPr>
        <p:spPr>
          <a:xfrm>
            <a:off x="4552950" y="6205782"/>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10" name="Picture 9"/>
          <p:cNvPicPr>
            <a:picLocks noChangeAspect="1"/>
          </p:cNvPicPr>
          <p:nvPr/>
        </p:nvPicPr>
        <p:blipFill rotWithShape="1">
          <a:blip r:embed="rId4" cstate="hqprint">
            <a:extLst>
              <a:ext uri="{28A0092B-C50C-407E-A947-70E740481C1C}">
                <a14:useLocalDpi xmlns:a14="http://schemas.microsoft.com/office/drawing/2010/main" val="0"/>
              </a:ext>
            </a:extLst>
          </a:blip>
          <a:srcRect l="1" t="91884" r="54" b="194"/>
          <a:stretch/>
        </p:blipFill>
        <p:spPr>
          <a:xfrm>
            <a:off x="1528970" y="6159607"/>
            <a:ext cx="9139031" cy="407505"/>
          </a:xfrm>
          <a:prstGeom prst="rect">
            <a:avLst/>
          </a:prstGeom>
        </p:spPr>
      </p:pic>
      <p:sp>
        <p:nvSpPr>
          <p:cNvPr id="11" name="TextBox 10"/>
          <p:cNvSpPr txBox="1"/>
          <p:nvPr/>
        </p:nvSpPr>
        <p:spPr>
          <a:xfrm>
            <a:off x="6925918" y="6202626"/>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3358747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Rectangle 389"/>
          <p:cNvSpPr/>
          <p:nvPr/>
        </p:nvSpPr>
        <p:spPr>
          <a:xfrm>
            <a:off x="1547813" y="5703890"/>
            <a:ext cx="9034462" cy="422275"/>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bwMode="auto">
          <a:xfrm>
            <a:off x="1906594" y="1912941"/>
            <a:ext cx="8472487" cy="41683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10" name="Title 5"/>
          <p:cNvSpPr txBox="1">
            <a:spLocks/>
          </p:cNvSpPr>
          <p:nvPr/>
        </p:nvSpPr>
        <p:spPr>
          <a:xfrm>
            <a:off x="1981200" y="274637"/>
            <a:ext cx="82296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b="1" dirty="0"/>
              <a:t>The </a:t>
            </a:r>
            <a:r>
              <a:rPr lang="en-US" altLang="en-US" b="1" dirty="0" err="1"/>
              <a:t>Immunoediting</a:t>
            </a:r>
            <a:r>
              <a:rPr lang="en-US" altLang="en-US" b="1" dirty="0"/>
              <a:t> Hypothesis: Shaping Tumor Development</a:t>
            </a:r>
            <a:endParaRPr lang="en-US" b="1" dirty="0"/>
          </a:p>
        </p:txBody>
      </p:sp>
      <p:sp>
        <p:nvSpPr>
          <p:cNvPr id="11" name="TextBox 10"/>
          <p:cNvSpPr txBox="1"/>
          <p:nvPr/>
        </p:nvSpPr>
        <p:spPr>
          <a:xfrm>
            <a:off x="8146156" y="6257836"/>
            <a:ext cx="2521844" cy="600164"/>
          </a:xfrm>
          <a:prstGeom prst="rect">
            <a:avLst/>
          </a:prstGeom>
          <a:noFill/>
        </p:spPr>
        <p:txBody>
          <a:bodyPr wrap="none" rtlCol="0">
            <a:spAutoFit/>
          </a:bodyPr>
          <a:lstStyle/>
          <a:p>
            <a:r>
              <a:rPr lang="en-US" sz="1100" dirty="0">
                <a:latin typeface="Arial" pitchFamily="34" charset="0"/>
                <a:cs typeface="Arial" pitchFamily="34" charset="0"/>
              </a:rPr>
              <a:t>Dunn, et al. Nat </a:t>
            </a:r>
            <a:r>
              <a:rPr lang="en-US" sz="1100" dirty="0" err="1">
                <a:latin typeface="Arial" pitchFamily="34" charset="0"/>
                <a:cs typeface="Arial" pitchFamily="34" charset="0"/>
              </a:rPr>
              <a:t>Immuno</a:t>
            </a:r>
            <a:r>
              <a:rPr lang="en-US" sz="1100" dirty="0">
                <a:latin typeface="Arial" pitchFamily="34" charset="0"/>
                <a:cs typeface="Arial" pitchFamily="34" charset="0"/>
              </a:rPr>
              <a:t>. 2002</a:t>
            </a:r>
          </a:p>
          <a:p>
            <a:r>
              <a:rPr lang="en-US" sz="1100" dirty="0">
                <a:latin typeface="Arial" pitchFamily="34" charset="0"/>
                <a:cs typeface="Arial" pitchFamily="34" charset="0"/>
              </a:rPr>
              <a:t>Schreiber, et al. Science. 2011</a:t>
            </a:r>
          </a:p>
          <a:p>
            <a:r>
              <a:rPr lang="en-US" sz="1100" dirty="0" err="1">
                <a:latin typeface="Arial" pitchFamily="34" charset="0"/>
                <a:cs typeface="Arial" pitchFamily="34" charset="0"/>
              </a:rPr>
              <a:t>Mittal</a:t>
            </a:r>
            <a:r>
              <a:rPr lang="en-US" sz="1100" dirty="0">
                <a:latin typeface="Arial" pitchFamily="34" charset="0"/>
                <a:cs typeface="Arial" pitchFamily="34" charset="0"/>
              </a:rPr>
              <a:t>, et al. </a:t>
            </a:r>
            <a:r>
              <a:rPr lang="en-US" sz="1100" dirty="0" err="1">
                <a:latin typeface="Arial" pitchFamily="34" charset="0"/>
                <a:cs typeface="Arial" pitchFamily="34" charset="0"/>
              </a:rPr>
              <a:t>Curr</a:t>
            </a:r>
            <a:r>
              <a:rPr lang="en-US" sz="1100" dirty="0">
                <a:latin typeface="Arial" pitchFamily="34" charset="0"/>
                <a:cs typeface="Arial" pitchFamily="34" charset="0"/>
              </a:rPr>
              <a:t> </a:t>
            </a:r>
            <a:r>
              <a:rPr lang="en-US" sz="1100" dirty="0" err="1">
                <a:latin typeface="Arial" pitchFamily="34" charset="0"/>
                <a:cs typeface="Arial" pitchFamily="34" charset="0"/>
              </a:rPr>
              <a:t>Opin</a:t>
            </a:r>
            <a:r>
              <a:rPr lang="en-US" sz="1100" dirty="0">
                <a:latin typeface="Arial" pitchFamily="34" charset="0"/>
                <a:cs typeface="Arial" pitchFamily="34" charset="0"/>
              </a:rPr>
              <a:t> </a:t>
            </a:r>
            <a:r>
              <a:rPr lang="en-US" sz="1100" dirty="0" err="1">
                <a:latin typeface="Arial" pitchFamily="34" charset="0"/>
                <a:cs typeface="Arial" pitchFamily="34" charset="0"/>
              </a:rPr>
              <a:t>Immunol</a:t>
            </a:r>
            <a:r>
              <a:rPr lang="en-US" sz="1100" dirty="0">
                <a:latin typeface="Arial" pitchFamily="34" charset="0"/>
                <a:cs typeface="Arial" pitchFamily="34" charset="0"/>
              </a:rPr>
              <a:t>. 2014</a:t>
            </a:r>
          </a:p>
        </p:txBody>
      </p:sp>
      <p:sp>
        <p:nvSpPr>
          <p:cNvPr id="12" name="TextBox 11"/>
          <p:cNvSpPr txBox="1"/>
          <p:nvPr/>
        </p:nvSpPr>
        <p:spPr>
          <a:xfrm>
            <a:off x="2730650" y="2057915"/>
            <a:ext cx="1150956" cy="338554"/>
          </a:xfrm>
          <a:prstGeom prst="rect">
            <a:avLst/>
          </a:prstGeom>
          <a:noFill/>
        </p:spPr>
        <p:txBody>
          <a:bodyPr wrap="none" rtlCol="0">
            <a:spAutoFit/>
          </a:bodyPr>
          <a:lstStyle/>
          <a:p>
            <a:pPr>
              <a:buNone/>
            </a:pPr>
            <a:r>
              <a:rPr lang="en-US" sz="1600" b="1" dirty="0">
                <a:latin typeface="+mn-lt"/>
              </a:rPr>
              <a:t>Elimination</a:t>
            </a:r>
          </a:p>
        </p:txBody>
      </p:sp>
      <p:sp>
        <p:nvSpPr>
          <p:cNvPr id="13" name="TextBox 12"/>
          <p:cNvSpPr txBox="1"/>
          <p:nvPr/>
        </p:nvSpPr>
        <p:spPr>
          <a:xfrm>
            <a:off x="5629809" y="2056159"/>
            <a:ext cx="1162691" cy="338554"/>
          </a:xfrm>
          <a:prstGeom prst="rect">
            <a:avLst/>
          </a:prstGeom>
          <a:noFill/>
        </p:spPr>
        <p:txBody>
          <a:bodyPr wrap="none" rtlCol="0">
            <a:spAutoFit/>
          </a:bodyPr>
          <a:lstStyle/>
          <a:p>
            <a:pPr>
              <a:buNone/>
            </a:pPr>
            <a:r>
              <a:rPr lang="en-US" sz="1600" b="1" dirty="0">
                <a:latin typeface="+mn-lt"/>
              </a:rPr>
              <a:t>Equilibrium</a:t>
            </a:r>
          </a:p>
        </p:txBody>
      </p:sp>
      <p:sp>
        <p:nvSpPr>
          <p:cNvPr id="14" name="TextBox 13"/>
          <p:cNvSpPr txBox="1"/>
          <p:nvPr/>
        </p:nvSpPr>
        <p:spPr>
          <a:xfrm>
            <a:off x="8820674" y="2057915"/>
            <a:ext cx="765338" cy="338554"/>
          </a:xfrm>
          <a:prstGeom prst="rect">
            <a:avLst/>
          </a:prstGeom>
          <a:noFill/>
        </p:spPr>
        <p:txBody>
          <a:bodyPr wrap="none" rtlCol="0">
            <a:spAutoFit/>
          </a:bodyPr>
          <a:lstStyle/>
          <a:p>
            <a:pPr>
              <a:buNone/>
            </a:pPr>
            <a:r>
              <a:rPr lang="en-US" sz="1600" b="1" dirty="0">
                <a:latin typeface="+mn-lt"/>
              </a:rPr>
              <a:t>Escape</a:t>
            </a:r>
          </a:p>
        </p:txBody>
      </p:sp>
      <p:sp>
        <p:nvSpPr>
          <p:cNvPr id="15" name="TextBox 14"/>
          <p:cNvSpPr txBox="1"/>
          <p:nvPr/>
        </p:nvSpPr>
        <p:spPr>
          <a:xfrm>
            <a:off x="5439087" y="5115022"/>
            <a:ext cx="2106025" cy="954107"/>
          </a:xfrm>
          <a:prstGeom prst="rect">
            <a:avLst/>
          </a:prstGeom>
          <a:noFill/>
        </p:spPr>
        <p:txBody>
          <a:bodyPr wrap="none" rtlCol="0">
            <a:spAutoFit/>
          </a:bodyPr>
          <a:lstStyle/>
          <a:p>
            <a:pPr algn="ctr">
              <a:buNone/>
            </a:pPr>
            <a:r>
              <a:rPr lang="en-US" sz="1400" b="1" i="1" dirty="0">
                <a:latin typeface="+mn-lt"/>
              </a:rPr>
              <a:t>Genetic instability/tumor </a:t>
            </a:r>
            <a:br>
              <a:rPr lang="en-US" sz="1400" b="1" i="1" dirty="0">
                <a:latin typeface="+mn-lt"/>
              </a:rPr>
            </a:br>
            <a:r>
              <a:rPr lang="en-US" sz="1400" b="1" i="1" dirty="0">
                <a:latin typeface="+mn-lt"/>
              </a:rPr>
              <a:t>heterogeneity</a:t>
            </a:r>
          </a:p>
          <a:p>
            <a:pPr algn="ctr">
              <a:buNone/>
            </a:pPr>
            <a:endParaRPr lang="en-US" sz="1400" b="1" i="1" dirty="0">
              <a:latin typeface="+mn-lt"/>
            </a:endParaRPr>
          </a:p>
          <a:p>
            <a:pPr algn="ctr">
              <a:buNone/>
            </a:pPr>
            <a:r>
              <a:rPr lang="en-US" sz="1400" b="1" i="1" dirty="0">
                <a:latin typeface="+mn-lt"/>
              </a:rPr>
              <a:t>Immune selection</a:t>
            </a:r>
          </a:p>
        </p:txBody>
      </p:sp>
      <p:grpSp>
        <p:nvGrpSpPr>
          <p:cNvPr id="16" name="Group 400"/>
          <p:cNvGrpSpPr/>
          <p:nvPr/>
        </p:nvGrpSpPr>
        <p:grpSpPr>
          <a:xfrm>
            <a:off x="1978318" y="2772641"/>
            <a:ext cx="2819835" cy="2203861"/>
            <a:chOff x="641601" y="3003995"/>
            <a:chExt cx="2819835" cy="2203861"/>
          </a:xfrm>
        </p:grpSpPr>
        <p:grpSp>
          <p:nvGrpSpPr>
            <p:cNvPr id="17" name="Group 73"/>
            <p:cNvGrpSpPr/>
            <p:nvPr/>
          </p:nvGrpSpPr>
          <p:grpSpPr>
            <a:xfrm>
              <a:off x="1178012" y="4660041"/>
              <a:ext cx="722356" cy="240957"/>
              <a:chOff x="995748" y="4737272"/>
              <a:chExt cx="722356" cy="240957"/>
            </a:xfrm>
          </p:grpSpPr>
          <p:sp>
            <p:nvSpPr>
              <p:cNvPr id="138" name="Freeform 137"/>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139" name="Oval 138"/>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18" name="Group 76"/>
            <p:cNvGrpSpPr/>
            <p:nvPr/>
          </p:nvGrpSpPr>
          <p:grpSpPr>
            <a:xfrm>
              <a:off x="1182130" y="4827885"/>
              <a:ext cx="722356" cy="240957"/>
              <a:chOff x="995748" y="4737272"/>
              <a:chExt cx="722356" cy="240957"/>
            </a:xfrm>
          </p:grpSpPr>
          <p:sp>
            <p:nvSpPr>
              <p:cNvPr id="136" name="Freeform 135"/>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137" name="Oval 136"/>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19" name="Group 79"/>
            <p:cNvGrpSpPr/>
            <p:nvPr/>
          </p:nvGrpSpPr>
          <p:grpSpPr>
            <a:xfrm>
              <a:off x="1541507" y="4717704"/>
              <a:ext cx="722356" cy="240957"/>
              <a:chOff x="995748" y="4737272"/>
              <a:chExt cx="722356" cy="240957"/>
            </a:xfrm>
          </p:grpSpPr>
          <p:sp>
            <p:nvSpPr>
              <p:cNvPr id="134" name="Freeform 133"/>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135" name="Oval 134"/>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0" name="Group 82"/>
            <p:cNvGrpSpPr/>
            <p:nvPr/>
          </p:nvGrpSpPr>
          <p:grpSpPr>
            <a:xfrm>
              <a:off x="889688" y="4742417"/>
              <a:ext cx="722356" cy="240957"/>
              <a:chOff x="995748" y="4737272"/>
              <a:chExt cx="722356" cy="240957"/>
            </a:xfrm>
          </p:grpSpPr>
          <p:sp>
            <p:nvSpPr>
              <p:cNvPr id="132" name="Freeform 131"/>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133" name="Oval 132"/>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1" name="Group 85"/>
            <p:cNvGrpSpPr/>
            <p:nvPr/>
          </p:nvGrpSpPr>
          <p:grpSpPr>
            <a:xfrm>
              <a:off x="1011196" y="4947334"/>
              <a:ext cx="722356" cy="240957"/>
              <a:chOff x="995748" y="4737272"/>
              <a:chExt cx="722356" cy="240957"/>
            </a:xfrm>
          </p:grpSpPr>
          <p:sp>
            <p:nvSpPr>
              <p:cNvPr id="130" name="Freeform 129"/>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131" name="Oval 130"/>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2" name="Group 88"/>
            <p:cNvGrpSpPr/>
            <p:nvPr/>
          </p:nvGrpSpPr>
          <p:grpSpPr>
            <a:xfrm>
              <a:off x="2587711" y="4849510"/>
              <a:ext cx="722356" cy="240957"/>
              <a:chOff x="995748" y="4737272"/>
              <a:chExt cx="722356" cy="240957"/>
            </a:xfrm>
          </p:grpSpPr>
          <p:sp>
            <p:nvSpPr>
              <p:cNvPr id="128" name="Freeform 127"/>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129" name="Oval 128"/>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3" name="Group 91"/>
            <p:cNvGrpSpPr/>
            <p:nvPr/>
          </p:nvGrpSpPr>
          <p:grpSpPr>
            <a:xfrm>
              <a:off x="2286001" y="4958661"/>
              <a:ext cx="722356" cy="240957"/>
              <a:chOff x="995748" y="4737272"/>
              <a:chExt cx="722356" cy="240957"/>
            </a:xfrm>
          </p:grpSpPr>
          <p:sp>
            <p:nvSpPr>
              <p:cNvPr id="126" name="Freeform 125"/>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127" name="Oval 126"/>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4" name="Group 55"/>
            <p:cNvGrpSpPr/>
            <p:nvPr/>
          </p:nvGrpSpPr>
          <p:grpSpPr>
            <a:xfrm>
              <a:off x="2515629" y="4385102"/>
              <a:ext cx="722356" cy="240957"/>
              <a:chOff x="995748" y="4737272"/>
              <a:chExt cx="722356" cy="240957"/>
            </a:xfrm>
          </p:grpSpPr>
          <p:sp>
            <p:nvSpPr>
              <p:cNvPr id="124" name="Freeform 123"/>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125" name="Oval 124"/>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5" name="Group 58"/>
            <p:cNvGrpSpPr/>
            <p:nvPr/>
          </p:nvGrpSpPr>
          <p:grpSpPr>
            <a:xfrm>
              <a:off x="2739080" y="4704319"/>
              <a:ext cx="722356" cy="240957"/>
              <a:chOff x="995748" y="4737272"/>
              <a:chExt cx="722356" cy="240957"/>
            </a:xfrm>
          </p:grpSpPr>
          <p:sp>
            <p:nvSpPr>
              <p:cNvPr id="122" name="Freeform 121"/>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123" name="Oval 122"/>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6" name="Group 61"/>
            <p:cNvGrpSpPr/>
            <p:nvPr/>
          </p:nvGrpSpPr>
          <p:grpSpPr>
            <a:xfrm>
              <a:off x="2718485" y="4538533"/>
              <a:ext cx="722356" cy="240957"/>
              <a:chOff x="995748" y="4737272"/>
              <a:chExt cx="722356" cy="240957"/>
            </a:xfrm>
          </p:grpSpPr>
          <p:sp>
            <p:nvSpPr>
              <p:cNvPr id="120" name="Freeform 119"/>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121" name="Oval 120"/>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7" name="Group 64"/>
            <p:cNvGrpSpPr/>
            <p:nvPr/>
          </p:nvGrpSpPr>
          <p:grpSpPr>
            <a:xfrm>
              <a:off x="1685666" y="4679605"/>
              <a:ext cx="722356" cy="240957"/>
              <a:chOff x="995748" y="4737272"/>
              <a:chExt cx="722356" cy="240957"/>
            </a:xfrm>
          </p:grpSpPr>
          <p:sp>
            <p:nvSpPr>
              <p:cNvPr id="118" name="Freeform 117"/>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119" name="Oval 118"/>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8" name="Group 67"/>
            <p:cNvGrpSpPr/>
            <p:nvPr/>
          </p:nvGrpSpPr>
          <p:grpSpPr>
            <a:xfrm>
              <a:off x="2211859" y="4739329"/>
              <a:ext cx="722356" cy="240957"/>
              <a:chOff x="995748" y="4737272"/>
              <a:chExt cx="722356" cy="240957"/>
            </a:xfrm>
          </p:grpSpPr>
          <p:sp>
            <p:nvSpPr>
              <p:cNvPr id="116" name="Freeform 115"/>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117" name="Oval 116"/>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9" name="Group 70"/>
            <p:cNvGrpSpPr/>
            <p:nvPr/>
          </p:nvGrpSpPr>
          <p:grpSpPr>
            <a:xfrm>
              <a:off x="2342634" y="4641506"/>
              <a:ext cx="722356" cy="240957"/>
              <a:chOff x="995748" y="4737272"/>
              <a:chExt cx="722356" cy="240957"/>
            </a:xfrm>
          </p:grpSpPr>
          <p:sp>
            <p:nvSpPr>
              <p:cNvPr id="114" name="Freeform 113"/>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115" name="Oval 114"/>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30" name="Group 49"/>
            <p:cNvGrpSpPr/>
            <p:nvPr/>
          </p:nvGrpSpPr>
          <p:grpSpPr>
            <a:xfrm>
              <a:off x="1075037" y="4507641"/>
              <a:ext cx="722356" cy="240957"/>
              <a:chOff x="995748" y="4737272"/>
              <a:chExt cx="722356" cy="240957"/>
            </a:xfrm>
          </p:grpSpPr>
          <p:sp>
            <p:nvSpPr>
              <p:cNvPr id="112" name="Freeform 111"/>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113" name="Oval 112"/>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31" name="Group 52"/>
            <p:cNvGrpSpPr/>
            <p:nvPr/>
          </p:nvGrpSpPr>
          <p:grpSpPr>
            <a:xfrm>
              <a:off x="1403521" y="4585900"/>
              <a:ext cx="722356" cy="240957"/>
              <a:chOff x="995748" y="4737272"/>
              <a:chExt cx="722356" cy="240957"/>
            </a:xfrm>
          </p:grpSpPr>
          <p:sp>
            <p:nvSpPr>
              <p:cNvPr id="110" name="Freeform 109"/>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111" name="Oval 110"/>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32" name="Group 46"/>
            <p:cNvGrpSpPr/>
            <p:nvPr/>
          </p:nvGrpSpPr>
          <p:grpSpPr>
            <a:xfrm>
              <a:off x="1389104" y="4423204"/>
              <a:ext cx="722356" cy="240957"/>
              <a:chOff x="995748" y="4737272"/>
              <a:chExt cx="722356" cy="240957"/>
            </a:xfrm>
          </p:grpSpPr>
          <p:sp>
            <p:nvSpPr>
              <p:cNvPr id="108" name="Freeform 107"/>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109" name="Oval 108"/>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sp>
          <p:nvSpPr>
            <p:cNvPr id="33" name="Oval 32"/>
            <p:cNvSpPr/>
            <p:nvPr/>
          </p:nvSpPr>
          <p:spPr bwMode="auto">
            <a:xfrm>
              <a:off x="746233" y="3240557"/>
              <a:ext cx="709683" cy="709683"/>
            </a:xfrm>
            <a:prstGeom prst="ellipse">
              <a:avLst/>
            </a:prstGeom>
            <a:gradFill flip="none" rotWithShape="1">
              <a:gsLst>
                <a:gs pos="0">
                  <a:schemeClr val="tx2">
                    <a:lumMod val="20000"/>
                    <a:lumOff val="80000"/>
                  </a:schemeClr>
                </a:gs>
                <a:gs pos="50000">
                  <a:schemeClr val="tx2">
                    <a:lumMod val="60000"/>
                    <a:lumOff val="40000"/>
                  </a:schemeClr>
                </a:gs>
                <a:gs pos="100000">
                  <a:schemeClr val="tx2"/>
                </a:gs>
              </a:gsLst>
              <a:path path="circle">
                <a:fillToRect l="50000" t="50000" r="50000" b="50000"/>
              </a:path>
              <a:tileRect/>
            </a:gradFill>
            <a:ln w="9525" cap="flat" cmpd="sng" algn="ctr">
              <a:solidFill>
                <a:srgbClr val="000000"/>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r>
                <a:rPr lang="en-US" sz="1400" dirty="0"/>
                <a:t>CTL</a:t>
              </a:r>
            </a:p>
          </p:txBody>
        </p:sp>
        <p:sp>
          <p:nvSpPr>
            <p:cNvPr id="34" name="Oval 33"/>
            <p:cNvSpPr/>
            <p:nvPr/>
          </p:nvSpPr>
          <p:spPr bwMode="auto">
            <a:xfrm>
              <a:off x="641601" y="3695481"/>
              <a:ext cx="709683" cy="709683"/>
            </a:xfrm>
            <a:prstGeom prst="ellipse">
              <a:avLst/>
            </a:prstGeom>
            <a:gradFill flip="none" rotWithShape="1">
              <a:gsLst>
                <a:gs pos="0">
                  <a:schemeClr val="accent1">
                    <a:lumMod val="20000"/>
                    <a:lumOff val="80000"/>
                  </a:schemeClr>
                </a:gs>
                <a:gs pos="50000">
                  <a:schemeClr val="accent1">
                    <a:lumMod val="60000"/>
                    <a:lumOff val="40000"/>
                  </a:schemeClr>
                </a:gs>
                <a:gs pos="100000">
                  <a:schemeClr val="accent1"/>
                </a:gs>
              </a:gsLst>
              <a:path path="circle">
                <a:fillToRect l="50000" t="50000" r="50000" b="50000"/>
              </a:path>
              <a:tileRect/>
            </a:gradFill>
            <a:ln w="9525" cap="flat" cmpd="sng" algn="ctr">
              <a:solidFill>
                <a:srgbClr val="000000"/>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r>
                <a:rPr lang="en-US" sz="1400" dirty="0"/>
                <a:t>NK</a:t>
              </a:r>
            </a:p>
          </p:txBody>
        </p:sp>
        <p:sp>
          <p:nvSpPr>
            <p:cNvPr id="35" name="Oval 34"/>
            <p:cNvSpPr/>
            <p:nvPr/>
          </p:nvSpPr>
          <p:spPr bwMode="auto">
            <a:xfrm>
              <a:off x="1151117" y="3413428"/>
              <a:ext cx="709683" cy="709683"/>
            </a:xfrm>
            <a:prstGeom prst="ellipse">
              <a:avLst/>
            </a:prstGeom>
            <a:gradFill flip="none" rotWithShape="1">
              <a:gsLst>
                <a:gs pos="0">
                  <a:schemeClr val="tx2">
                    <a:lumMod val="20000"/>
                    <a:lumOff val="80000"/>
                  </a:schemeClr>
                </a:gs>
                <a:gs pos="50000">
                  <a:schemeClr val="tx2">
                    <a:lumMod val="60000"/>
                    <a:lumOff val="40000"/>
                  </a:schemeClr>
                </a:gs>
                <a:gs pos="100000">
                  <a:schemeClr val="tx2"/>
                </a:gs>
              </a:gsLst>
              <a:path path="circle">
                <a:fillToRect l="50000" t="50000" r="50000" b="50000"/>
              </a:path>
              <a:tileRect/>
            </a:gradFill>
            <a:ln w="9525" cap="flat" cmpd="sng" algn="ctr">
              <a:solidFill>
                <a:srgbClr val="000000"/>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r>
                <a:rPr lang="en-US" sz="1400" dirty="0"/>
                <a:t>CTL</a:t>
              </a:r>
            </a:p>
          </p:txBody>
        </p:sp>
        <p:sp>
          <p:nvSpPr>
            <p:cNvPr id="36" name="Oval 35"/>
            <p:cNvSpPr/>
            <p:nvPr/>
          </p:nvSpPr>
          <p:spPr bwMode="auto">
            <a:xfrm>
              <a:off x="2447653" y="3003995"/>
              <a:ext cx="709683" cy="709683"/>
            </a:xfrm>
            <a:prstGeom prst="ellipse">
              <a:avLst/>
            </a:prstGeom>
            <a:gradFill flip="none" rotWithShape="1">
              <a:gsLst>
                <a:gs pos="0">
                  <a:schemeClr val="accent6">
                    <a:lumMod val="20000"/>
                    <a:lumOff val="80000"/>
                  </a:schemeClr>
                </a:gs>
                <a:gs pos="50000">
                  <a:schemeClr val="accent6">
                    <a:lumMod val="60000"/>
                    <a:lumOff val="40000"/>
                  </a:schemeClr>
                </a:gs>
                <a:gs pos="100000">
                  <a:schemeClr val="accent6"/>
                </a:gs>
              </a:gsLst>
              <a:path path="circle">
                <a:fillToRect l="50000" t="50000" r="50000" b="50000"/>
              </a:path>
              <a:tileRect/>
            </a:gradFill>
            <a:ln w="9525" cap="flat" cmpd="sng" algn="ctr">
              <a:solidFill>
                <a:srgbClr val="000000"/>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bodyPr>
            <a:lstStyle/>
            <a:p>
              <a:pPr algn="ctr" eaLnBrk="1" hangingPunct="1">
                <a:lnSpc>
                  <a:spcPct val="90000"/>
                </a:lnSpc>
                <a:spcBef>
                  <a:spcPct val="35000"/>
                </a:spcBef>
                <a:spcAft>
                  <a:spcPct val="25000"/>
                </a:spcAft>
                <a:buClr>
                  <a:schemeClr val="folHlink"/>
                </a:buClr>
              </a:pPr>
              <a:r>
                <a:rPr lang="en-US" sz="1400" dirty="0"/>
                <a:t>T reg</a:t>
              </a:r>
            </a:p>
          </p:txBody>
        </p:sp>
        <p:sp>
          <p:nvSpPr>
            <p:cNvPr id="37" name="Oval 36"/>
            <p:cNvSpPr/>
            <p:nvPr/>
          </p:nvSpPr>
          <p:spPr bwMode="auto">
            <a:xfrm>
              <a:off x="1760717" y="3961613"/>
              <a:ext cx="709683" cy="709683"/>
            </a:xfrm>
            <a:prstGeom prst="ellipse">
              <a:avLst/>
            </a:prstGeom>
            <a:gradFill flip="none" rotWithShape="1">
              <a:gsLst>
                <a:gs pos="0">
                  <a:schemeClr val="tx2">
                    <a:lumMod val="20000"/>
                    <a:lumOff val="80000"/>
                  </a:schemeClr>
                </a:gs>
                <a:gs pos="50000">
                  <a:schemeClr val="tx2">
                    <a:lumMod val="60000"/>
                    <a:lumOff val="40000"/>
                  </a:schemeClr>
                </a:gs>
                <a:gs pos="100000">
                  <a:schemeClr val="tx2"/>
                </a:gs>
              </a:gsLst>
              <a:path path="circle">
                <a:fillToRect l="50000" t="50000" r="50000" b="50000"/>
              </a:path>
              <a:tileRect/>
            </a:gradFill>
            <a:ln w="9525" cap="flat" cmpd="sng" algn="ctr">
              <a:solidFill>
                <a:srgbClr val="000000"/>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r>
                <a:rPr lang="en-US" sz="1400" dirty="0"/>
                <a:t>T cyto</a:t>
              </a:r>
            </a:p>
          </p:txBody>
        </p:sp>
        <p:sp>
          <p:nvSpPr>
            <p:cNvPr id="38" name="Oval 37"/>
            <p:cNvSpPr/>
            <p:nvPr/>
          </p:nvSpPr>
          <p:spPr bwMode="auto">
            <a:xfrm>
              <a:off x="2538637" y="3292873"/>
              <a:ext cx="709683" cy="709683"/>
            </a:xfrm>
            <a:prstGeom prst="ellipse">
              <a:avLst/>
            </a:prstGeom>
            <a:gradFill flip="none" rotWithShape="1">
              <a:gsLst>
                <a:gs pos="0">
                  <a:schemeClr val="accent3">
                    <a:lumMod val="40000"/>
                    <a:lumOff val="60000"/>
                  </a:schemeClr>
                </a:gs>
                <a:gs pos="50000">
                  <a:schemeClr val="accent3">
                    <a:lumMod val="75000"/>
                  </a:schemeClr>
                </a:gs>
                <a:gs pos="100000">
                  <a:schemeClr val="accent3">
                    <a:lumMod val="50000"/>
                  </a:schemeClr>
                </a:gs>
              </a:gsLst>
              <a:path path="circle">
                <a:fillToRect l="50000" t="50000" r="50000" b="50000"/>
              </a:path>
              <a:tileRect/>
            </a:gradFill>
            <a:ln w="9525" cap="flat" cmpd="sng" algn="ctr">
              <a:solidFill>
                <a:srgbClr val="000000"/>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r>
                <a:rPr lang="en-US" sz="1400" dirty="0"/>
                <a:t>NKT</a:t>
              </a:r>
            </a:p>
          </p:txBody>
        </p:sp>
        <p:sp>
          <p:nvSpPr>
            <p:cNvPr id="39" name="Oval 38"/>
            <p:cNvSpPr/>
            <p:nvPr/>
          </p:nvSpPr>
          <p:spPr bwMode="auto">
            <a:xfrm>
              <a:off x="2054143" y="3108628"/>
              <a:ext cx="709683" cy="709683"/>
            </a:xfrm>
            <a:prstGeom prst="ellipse">
              <a:avLst/>
            </a:prstGeom>
            <a:gradFill flip="none" rotWithShape="1">
              <a:gsLst>
                <a:gs pos="0">
                  <a:schemeClr val="accent6">
                    <a:lumMod val="20000"/>
                    <a:lumOff val="80000"/>
                  </a:schemeClr>
                </a:gs>
                <a:gs pos="50000">
                  <a:schemeClr val="accent6">
                    <a:lumMod val="60000"/>
                    <a:lumOff val="40000"/>
                  </a:schemeClr>
                </a:gs>
                <a:gs pos="100000">
                  <a:schemeClr val="accent6"/>
                </a:gs>
              </a:gsLst>
              <a:path path="circle">
                <a:fillToRect l="50000" t="50000" r="50000" b="50000"/>
              </a:path>
              <a:tileRect/>
            </a:gradFill>
            <a:ln w="9525" cap="flat" cmpd="sng" algn="ctr">
              <a:solidFill>
                <a:srgbClr val="000000"/>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r>
                <a:rPr lang="en-US" sz="1400" dirty="0"/>
                <a:t>T reg</a:t>
              </a:r>
            </a:p>
          </p:txBody>
        </p:sp>
        <p:sp>
          <p:nvSpPr>
            <p:cNvPr id="40" name="Oval 39"/>
            <p:cNvSpPr/>
            <p:nvPr/>
          </p:nvSpPr>
          <p:spPr bwMode="auto">
            <a:xfrm>
              <a:off x="2280525" y="4449462"/>
              <a:ext cx="386474" cy="234778"/>
            </a:xfrm>
            <a:prstGeom prst="ellipse">
              <a:avLst/>
            </a:prstGeom>
            <a:gradFill flip="none" rotWithShape="1">
              <a:gsLst>
                <a:gs pos="0">
                  <a:schemeClr val="accent2">
                    <a:lumMod val="60000"/>
                    <a:lumOff val="40000"/>
                  </a:schemeClr>
                </a:gs>
                <a:gs pos="50000">
                  <a:schemeClr val="accent2"/>
                </a:gs>
                <a:gs pos="100000">
                  <a:schemeClr val="accent5"/>
                </a:gs>
              </a:gsLst>
              <a:path path="circle">
                <a:fillToRect l="50000" t="50000" r="50000" b="50000"/>
              </a:path>
              <a:tileRect/>
            </a:gradFill>
            <a:ln w="6350" cap="flat" cmpd="sng" algn="ctr">
              <a:solidFill>
                <a:schemeClr val="accent5">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41" name="Oval 40"/>
            <p:cNvSpPr/>
            <p:nvPr/>
          </p:nvSpPr>
          <p:spPr bwMode="auto">
            <a:xfrm>
              <a:off x="1929387" y="4518454"/>
              <a:ext cx="386474" cy="234778"/>
            </a:xfrm>
            <a:prstGeom prst="ellipse">
              <a:avLst/>
            </a:prstGeom>
            <a:gradFill flip="none" rotWithShape="1">
              <a:gsLst>
                <a:gs pos="0">
                  <a:schemeClr val="accent2">
                    <a:lumMod val="60000"/>
                    <a:lumOff val="40000"/>
                  </a:schemeClr>
                </a:gs>
                <a:gs pos="50000">
                  <a:schemeClr val="accent2"/>
                </a:gs>
                <a:gs pos="100000">
                  <a:schemeClr val="accent5"/>
                </a:gs>
              </a:gsLst>
              <a:path path="circle">
                <a:fillToRect l="50000" t="50000" r="50000" b="50000"/>
              </a:path>
              <a:tileRect/>
            </a:gradFill>
            <a:ln w="6350" cap="flat" cmpd="sng" algn="ctr">
              <a:solidFill>
                <a:schemeClr val="accent5">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grpSp>
          <p:nvGrpSpPr>
            <p:cNvPr id="42" name="Group 32"/>
            <p:cNvGrpSpPr/>
            <p:nvPr/>
          </p:nvGrpSpPr>
          <p:grpSpPr>
            <a:xfrm>
              <a:off x="2137392" y="4612161"/>
              <a:ext cx="386474" cy="234778"/>
              <a:chOff x="2640930" y="4624516"/>
              <a:chExt cx="386474" cy="234778"/>
            </a:xfrm>
          </p:grpSpPr>
          <p:sp>
            <p:nvSpPr>
              <p:cNvPr id="106" name="Oval 105"/>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107" name="Oval 106"/>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43" name="Group 35"/>
            <p:cNvGrpSpPr/>
            <p:nvPr/>
          </p:nvGrpSpPr>
          <p:grpSpPr>
            <a:xfrm>
              <a:off x="2194027" y="4183793"/>
              <a:ext cx="386474" cy="234778"/>
              <a:chOff x="2640930" y="4624516"/>
              <a:chExt cx="386474" cy="234778"/>
            </a:xfrm>
          </p:grpSpPr>
          <p:sp>
            <p:nvSpPr>
              <p:cNvPr id="104" name="Oval 103"/>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105" name="Oval 104"/>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sp>
          <p:nvSpPr>
            <p:cNvPr id="44" name="Oval 43"/>
            <p:cNvSpPr/>
            <p:nvPr/>
          </p:nvSpPr>
          <p:spPr bwMode="auto">
            <a:xfrm>
              <a:off x="1989111" y="4420630"/>
              <a:ext cx="386474" cy="234778"/>
            </a:xfrm>
            <a:prstGeom prst="ellipse">
              <a:avLst/>
            </a:prstGeom>
            <a:gradFill flip="none" rotWithShape="1">
              <a:gsLst>
                <a:gs pos="0">
                  <a:schemeClr val="accent2">
                    <a:lumMod val="60000"/>
                    <a:lumOff val="40000"/>
                  </a:schemeClr>
                </a:gs>
                <a:gs pos="50000">
                  <a:schemeClr val="accent2"/>
                </a:gs>
                <a:gs pos="100000">
                  <a:schemeClr val="accent5"/>
                </a:gs>
              </a:gsLst>
              <a:path path="circle">
                <a:fillToRect l="50000" t="50000" r="50000" b="50000"/>
              </a:path>
              <a:tileRect/>
            </a:gradFill>
            <a:ln w="6350" cap="flat" cmpd="sng" algn="ctr">
              <a:solidFill>
                <a:schemeClr val="accent5">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45" name="Oval 44"/>
            <p:cNvSpPr/>
            <p:nvPr/>
          </p:nvSpPr>
          <p:spPr bwMode="auto">
            <a:xfrm>
              <a:off x="2063252" y="4281616"/>
              <a:ext cx="386474" cy="234778"/>
            </a:xfrm>
            <a:prstGeom prst="ellipse">
              <a:avLst/>
            </a:prstGeom>
            <a:gradFill flip="none" rotWithShape="1">
              <a:gsLst>
                <a:gs pos="0">
                  <a:schemeClr val="accent2">
                    <a:lumMod val="60000"/>
                    <a:lumOff val="40000"/>
                  </a:schemeClr>
                </a:gs>
                <a:gs pos="50000">
                  <a:schemeClr val="accent2"/>
                </a:gs>
                <a:gs pos="100000">
                  <a:schemeClr val="accent5"/>
                </a:gs>
              </a:gsLst>
              <a:path path="circle">
                <a:fillToRect l="50000" t="50000" r="50000" b="50000"/>
              </a:path>
              <a:tileRect/>
            </a:gradFill>
            <a:ln w="6350" cap="flat" cmpd="sng" algn="ctr">
              <a:solidFill>
                <a:schemeClr val="accent5">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46" name="Oval 45"/>
            <p:cNvSpPr/>
            <p:nvPr/>
          </p:nvSpPr>
          <p:spPr bwMode="auto">
            <a:xfrm>
              <a:off x="1871722" y="4275438"/>
              <a:ext cx="386474" cy="234778"/>
            </a:xfrm>
            <a:prstGeom prst="ellipse">
              <a:avLst/>
            </a:prstGeom>
            <a:gradFill flip="none" rotWithShape="1">
              <a:gsLst>
                <a:gs pos="0">
                  <a:schemeClr val="accent2">
                    <a:lumMod val="60000"/>
                    <a:lumOff val="40000"/>
                  </a:schemeClr>
                </a:gs>
                <a:gs pos="50000">
                  <a:schemeClr val="accent2"/>
                </a:gs>
                <a:gs pos="100000">
                  <a:schemeClr val="accent5"/>
                </a:gs>
              </a:gsLst>
              <a:path path="circle">
                <a:fillToRect l="50000" t="50000" r="50000" b="50000"/>
              </a:path>
              <a:tileRect/>
            </a:gradFill>
            <a:ln w="6350" cap="flat" cmpd="sng" algn="ctr">
              <a:solidFill>
                <a:schemeClr val="accent5">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47" name="Oval 46"/>
            <p:cNvSpPr/>
            <p:nvPr/>
          </p:nvSpPr>
          <p:spPr bwMode="auto">
            <a:xfrm>
              <a:off x="2461757" y="4426808"/>
              <a:ext cx="386474" cy="234778"/>
            </a:xfrm>
            <a:prstGeom prst="ellipse">
              <a:avLst/>
            </a:prstGeom>
            <a:gradFill flip="none" rotWithShape="1">
              <a:gsLst>
                <a:gs pos="0">
                  <a:schemeClr val="accent2">
                    <a:lumMod val="60000"/>
                    <a:lumOff val="40000"/>
                  </a:schemeClr>
                </a:gs>
                <a:gs pos="50000">
                  <a:schemeClr val="accent2"/>
                </a:gs>
                <a:gs pos="100000">
                  <a:schemeClr val="accent5"/>
                </a:gs>
              </a:gsLst>
              <a:path path="circle">
                <a:fillToRect l="50000" t="50000" r="50000" b="50000"/>
              </a:path>
              <a:tileRect/>
            </a:gradFill>
            <a:ln w="6350" cap="flat" cmpd="sng" algn="ctr">
              <a:solidFill>
                <a:schemeClr val="accent5">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48" name="Oval 47"/>
            <p:cNvSpPr/>
            <p:nvPr/>
          </p:nvSpPr>
          <p:spPr bwMode="auto">
            <a:xfrm>
              <a:off x="2304207" y="4306331"/>
              <a:ext cx="386474" cy="234778"/>
            </a:xfrm>
            <a:prstGeom prst="ellipse">
              <a:avLst/>
            </a:prstGeom>
            <a:gradFill flip="none" rotWithShape="1">
              <a:gsLst>
                <a:gs pos="0">
                  <a:schemeClr val="accent2">
                    <a:lumMod val="60000"/>
                    <a:lumOff val="40000"/>
                  </a:schemeClr>
                </a:gs>
                <a:gs pos="50000">
                  <a:schemeClr val="accent2"/>
                </a:gs>
                <a:gs pos="100000">
                  <a:schemeClr val="accent5"/>
                </a:gs>
              </a:gsLst>
              <a:path path="circle">
                <a:fillToRect l="50000" t="50000" r="50000" b="50000"/>
              </a:path>
              <a:tileRect/>
            </a:gradFill>
            <a:ln w="6350" cap="flat" cmpd="sng" algn="ctr">
              <a:solidFill>
                <a:schemeClr val="accent5">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49" name="Oval 48"/>
            <p:cNvSpPr/>
            <p:nvPr/>
          </p:nvSpPr>
          <p:spPr bwMode="auto">
            <a:xfrm>
              <a:off x="1877900" y="4167316"/>
              <a:ext cx="386474" cy="234778"/>
            </a:xfrm>
            <a:prstGeom prst="ellipse">
              <a:avLst/>
            </a:prstGeom>
            <a:gradFill flip="none" rotWithShape="1">
              <a:gsLst>
                <a:gs pos="0">
                  <a:schemeClr val="accent2">
                    <a:lumMod val="60000"/>
                    <a:lumOff val="40000"/>
                  </a:schemeClr>
                </a:gs>
                <a:gs pos="50000">
                  <a:schemeClr val="accent2"/>
                </a:gs>
                <a:gs pos="100000">
                  <a:schemeClr val="accent5"/>
                </a:gs>
              </a:gsLst>
              <a:path path="circle">
                <a:fillToRect l="50000" t="50000" r="50000" b="50000"/>
              </a:path>
              <a:tileRect/>
            </a:gradFill>
            <a:ln w="6350" cap="flat" cmpd="sng" algn="ctr">
              <a:solidFill>
                <a:schemeClr val="accent5">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50" name="Oval 49"/>
            <p:cNvSpPr/>
            <p:nvPr/>
          </p:nvSpPr>
          <p:spPr bwMode="auto">
            <a:xfrm>
              <a:off x="1650329" y="4443283"/>
              <a:ext cx="386474" cy="234778"/>
            </a:xfrm>
            <a:prstGeom prst="ellipse">
              <a:avLst/>
            </a:prstGeom>
            <a:gradFill flip="none" rotWithShape="1">
              <a:gsLst>
                <a:gs pos="0">
                  <a:schemeClr val="bg2">
                    <a:lumMod val="25000"/>
                  </a:schemeClr>
                </a:gs>
                <a:gs pos="50000">
                  <a:schemeClr val="tx1">
                    <a:lumMod val="85000"/>
                  </a:schemeClr>
                </a:gs>
                <a:gs pos="100000">
                  <a:schemeClr val="tx1"/>
                </a:gs>
              </a:gsLst>
              <a:path path="circle">
                <a:fillToRect l="50000" t="50000" r="50000" b="50000"/>
              </a:path>
              <a:tileRect/>
            </a:gradFill>
            <a:ln w="6350" cap="flat" cmpd="sng" algn="ctr">
              <a:solidFill>
                <a:schemeClr val="accent5">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51" name="Oval 50"/>
            <p:cNvSpPr/>
            <p:nvPr/>
          </p:nvSpPr>
          <p:spPr bwMode="auto">
            <a:xfrm>
              <a:off x="1608110" y="4265140"/>
              <a:ext cx="386474" cy="234778"/>
            </a:xfrm>
            <a:prstGeom prst="ellipse">
              <a:avLst/>
            </a:prstGeom>
            <a:gradFill flip="none" rotWithShape="1">
              <a:gsLst>
                <a:gs pos="0">
                  <a:schemeClr val="bg2">
                    <a:lumMod val="25000"/>
                  </a:schemeClr>
                </a:gs>
                <a:gs pos="50000">
                  <a:schemeClr val="tx1">
                    <a:lumMod val="85000"/>
                  </a:schemeClr>
                </a:gs>
                <a:gs pos="100000">
                  <a:schemeClr val="tx1"/>
                </a:gs>
              </a:gsLst>
              <a:path path="circle">
                <a:fillToRect l="50000" t="50000" r="50000" b="50000"/>
              </a:path>
              <a:tileRect/>
            </a:gradFill>
            <a:ln w="6350" cap="flat" cmpd="sng" algn="ctr">
              <a:solidFill>
                <a:schemeClr val="accent5">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grpSp>
          <p:nvGrpSpPr>
            <p:cNvPr id="52" name="Group 94"/>
            <p:cNvGrpSpPr/>
            <p:nvPr/>
          </p:nvGrpSpPr>
          <p:grpSpPr>
            <a:xfrm>
              <a:off x="1528121" y="4966899"/>
              <a:ext cx="722356" cy="240957"/>
              <a:chOff x="995748" y="4737272"/>
              <a:chExt cx="722356" cy="240957"/>
            </a:xfrm>
          </p:grpSpPr>
          <p:sp>
            <p:nvSpPr>
              <p:cNvPr id="102" name="Freeform 101"/>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103" name="Oval 102"/>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53" name="Group 97"/>
            <p:cNvGrpSpPr/>
            <p:nvPr/>
          </p:nvGrpSpPr>
          <p:grpSpPr>
            <a:xfrm>
              <a:off x="2057401" y="4949394"/>
              <a:ext cx="722356" cy="240957"/>
              <a:chOff x="995748" y="4737272"/>
              <a:chExt cx="722356" cy="240957"/>
            </a:xfrm>
          </p:grpSpPr>
          <p:sp>
            <p:nvSpPr>
              <p:cNvPr id="100" name="Freeform 99"/>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101" name="Oval 100"/>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54" name="Group 29"/>
            <p:cNvGrpSpPr/>
            <p:nvPr/>
          </p:nvGrpSpPr>
          <p:grpSpPr>
            <a:xfrm>
              <a:off x="1783491" y="4805232"/>
              <a:ext cx="722356" cy="240957"/>
              <a:chOff x="995748" y="4737272"/>
              <a:chExt cx="722356" cy="240957"/>
            </a:xfrm>
          </p:grpSpPr>
          <p:sp>
            <p:nvSpPr>
              <p:cNvPr id="98" name="Freeform 97"/>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99" name="Oval 98"/>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sp>
          <p:nvSpPr>
            <p:cNvPr id="55" name="Freeform 54"/>
            <p:cNvSpPr/>
            <p:nvPr/>
          </p:nvSpPr>
          <p:spPr bwMode="auto">
            <a:xfrm>
              <a:off x="1356154" y="3824416"/>
              <a:ext cx="738316" cy="531341"/>
            </a:xfrm>
            <a:custGeom>
              <a:avLst/>
              <a:gdLst>
                <a:gd name="connsiteX0" fmla="*/ 120478 w 738316"/>
                <a:gd name="connsiteY0" fmla="*/ 271849 h 531341"/>
                <a:gd name="connsiteX1" fmla="*/ 15446 w 738316"/>
                <a:gd name="connsiteY1" fmla="*/ 163727 h 531341"/>
                <a:gd name="connsiteX2" fmla="*/ 185351 w 738316"/>
                <a:gd name="connsiteY2" fmla="*/ 166816 h 531341"/>
                <a:gd name="connsiteX3" fmla="*/ 77230 w 738316"/>
                <a:gd name="connsiteY3" fmla="*/ 0 h 531341"/>
                <a:gd name="connsiteX4" fmla="*/ 281116 w 738316"/>
                <a:gd name="connsiteY4" fmla="*/ 154460 h 531341"/>
                <a:gd name="connsiteX5" fmla="*/ 339811 w 738316"/>
                <a:gd name="connsiteY5" fmla="*/ 52516 h 531341"/>
                <a:gd name="connsiteX6" fmla="*/ 404684 w 738316"/>
                <a:gd name="connsiteY6" fmla="*/ 166816 h 531341"/>
                <a:gd name="connsiteX7" fmla="*/ 559143 w 738316"/>
                <a:gd name="connsiteY7" fmla="*/ 43249 h 531341"/>
                <a:gd name="connsiteX8" fmla="*/ 515895 w 738316"/>
                <a:gd name="connsiteY8" fmla="*/ 179173 h 531341"/>
                <a:gd name="connsiteX9" fmla="*/ 661087 w 738316"/>
                <a:gd name="connsiteY9" fmla="*/ 179173 h 531341"/>
                <a:gd name="connsiteX10" fmla="*/ 596214 w 738316"/>
                <a:gd name="connsiteY10" fmla="*/ 247135 h 531341"/>
                <a:gd name="connsiteX11" fmla="*/ 738316 w 738316"/>
                <a:gd name="connsiteY11" fmla="*/ 299652 h 531341"/>
                <a:gd name="connsiteX12" fmla="*/ 611660 w 738316"/>
                <a:gd name="connsiteY12" fmla="*/ 333633 h 531341"/>
                <a:gd name="connsiteX13" fmla="*/ 682711 w 738316"/>
                <a:gd name="connsiteY13" fmla="*/ 438665 h 531341"/>
                <a:gd name="connsiteX14" fmla="*/ 574589 w 738316"/>
                <a:gd name="connsiteY14" fmla="*/ 398506 h 531341"/>
                <a:gd name="connsiteX15" fmla="*/ 574589 w 738316"/>
                <a:gd name="connsiteY15" fmla="*/ 500449 h 531341"/>
                <a:gd name="connsiteX16" fmla="*/ 466468 w 738316"/>
                <a:gd name="connsiteY16" fmla="*/ 407773 h 531341"/>
                <a:gd name="connsiteX17" fmla="*/ 410862 w 738316"/>
                <a:gd name="connsiteY17" fmla="*/ 506627 h 531341"/>
                <a:gd name="connsiteX18" fmla="*/ 352168 w 738316"/>
                <a:gd name="connsiteY18" fmla="*/ 395416 h 531341"/>
                <a:gd name="connsiteX19" fmla="*/ 240957 w 738316"/>
                <a:gd name="connsiteY19" fmla="*/ 531341 h 531341"/>
                <a:gd name="connsiteX20" fmla="*/ 240957 w 738316"/>
                <a:gd name="connsiteY20" fmla="*/ 386149 h 531341"/>
                <a:gd name="connsiteX21" fmla="*/ 142103 w 738316"/>
                <a:gd name="connsiteY21" fmla="*/ 426308 h 531341"/>
                <a:gd name="connsiteX22" fmla="*/ 182262 w 738316"/>
                <a:gd name="connsiteY22" fmla="*/ 333633 h 531341"/>
                <a:gd name="connsiteX23" fmla="*/ 0 w 738316"/>
                <a:gd name="connsiteY23" fmla="*/ 315098 h 531341"/>
                <a:gd name="connsiteX24" fmla="*/ 120478 w 738316"/>
                <a:gd name="connsiteY24" fmla="*/ 271849 h 53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8316" h="531341">
                  <a:moveTo>
                    <a:pt x="120478" y="271849"/>
                  </a:moveTo>
                  <a:lnTo>
                    <a:pt x="15446" y="163727"/>
                  </a:lnTo>
                  <a:lnTo>
                    <a:pt x="185351" y="166816"/>
                  </a:lnTo>
                  <a:lnTo>
                    <a:pt x="77230" y="0"/>
                  </a:lnTo>
                  <a:lnTo>
                    <a:pt x="281116" y="154460"/>
                  </a:lnTo>
                  <a:lnTo>
                    <a:pt x="339811" y="52516"/>
                  </a:lnTo>
                  <a:lnTo>
                    <a:pt x="404684" y="166816"/>
                  </a:lnTo>
                  <a:lnTo>
                    <a:pt x="559143" y="43249"/>
                  </a:lnTo>
                  <a:lnTo>
                    <a:pt x="515895" y="179173"/>
                  </a:lnTo>
                  <a:lnTo>
                    <a:pt x="661087" y="179173"/>
                  </a:lnTo>
                  <a:lnTo>
                    <a:pt x="596214" y="247135"/>
                  </a:lnTo>
                  <a:lnTo>
                    <a:pt x="738316" y="299652"/>
                  </a:lnTo>
                  <a:lnTo>
                    <a:pt x="611660" y="333633"/>
                  </a:lnTo>
                  <a:lnTo>
                    <a:pt x="682711" y="438665"/>
                  </a:lnTo>
                  <a:lnTo>
                    <a:pt x="574589" y="398506"/>
                  </a:lnTo>
                  <a:lnTo>
                    <a:pt x="574589" y="500449"/>
                  </a:lnTo>
                  <a:lnTo>
                    <a:pt x="466468" y="407773"/>
                  </a:lnTo>
                  <a:lnTo>
                    <a:pt x="410862" y="506627"/>
                  </a:lnTo>
                  <a:lnTo>
                    <a:pt x="352168" y="395416"/>
                  </a:lnTo>
                  <a:lnTo>
                    <a:pt x="240957" y="531341"/>
                  </a:lnTo>
                  <a:lnTo>
                    <a:pt x="240957" y="386149"/>
                  </a:lnTo>
                  <a:lnTo>
                    <a:pt x="142103" y="426308"/>
                  </a:lnTo>
                  <a:lnTo>
                    <a:pt x="182262" y="333633"/>
                  </a:lnTo>
                  <a:lnTo>
                    <a:pt x="0" y="315098"/>
                  </a:lnTo>
                  <a:lnTo>
                    <a:pt x="120478" y="271849"/>
                  </a:lnTo>
                  <a:close/>
                </a:path>
              </a:pathLst>
            </a:custGeom>
            <a:solidFill>
              <a:schemeClr val="tx1"/>
            </a:solidFill>
            <a:ln w="952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56" name="Freeform 55"/>
            <p:cNvSpPr/>
            <p:nvPr/>
          </p:nvSpPr>
          <p:spPr bwMode="auto">
            <a:xfrm>
              <a:off x="1057532" y="4125098"/>
              <a:ext cx="616694" cy="443814"/>
            </a:xfrm>
            <a:custGeom>
              <a:avLst/>
              <a:gdLst>
                <a:gd name="connsiteX0" fmla="*/ 120478 w 738316"/>
                <a:gd name="connsiteY0" fmla="*/ 271849 h 531341"/>
                <a:gd name="connsiteX1" fmla="*/ 15446 w 738316"/>
                <a:gd name="connsiteY1" fmla="*/ 163727 h 531341"/>
                <a:gd name="connsiteX2" fmla="*/ 185351 w 738316"/>
                <a:gd name="connsiteY2" fmla="*/ 166816 h 531341"/>
                <a:gd name="connsiteX3" fmla="*/ 77230 w 738316"/>
                <a:gd name="connsiteY3" fmla="*/ 0 h 531341"/>
                <a:gd name="connsiteX4" fmla="*/ 281116 w 738316"/>
                <a:gd name="connsiteY4" fmla="*/ 154460 h 531341"/>
                <a:gd name="connsiteX5" fmla="*/ 339811 w 738316"/>
                <a:gd name="connsiteY5" fmla="*/ 52516 h 531341"/>
                <a:gd name="connsiteX6" fmla="*/ 404684 w 738316"/>
                <a:gd name="connsiteY6" fmla="*/ 166816 h 531341"/>
                <a:gd name="connsiteX7" fmla="*/ 559143 w 738316"/>
                <a:gd name="connsiteY7" fmla="*/ 43249 h 531341"/>
                <a:gd name="connsiteX8" fmla="*/ 515895 w 738316"/>
                <a:gd name="connsiteY8" fmla="*/ 179173 h 531341"/>
                <a:gd name="connsiteX9" fmla="*/ 661087 w 738316"/>
                <a:gd name="connsiteY9" fmla="*/ 179173 h 531341"/>
                <a:gd name="connsiteX10" fmla="*/ 596214 w 738316"/>
                <a:gd name="connsiteY10" fmla="*/ 247135 h 531341"/>
                <a:gd name="connsiteX11" fmla="*/ 738316 w 738316"/>
                <a:gd name="connsiteY11" fmla="*/ 299652 h 531341"/>
                <a:gd name="connsiteX12" fmla="*/ 611660 w 738316"/>
                <a:gd name="connsiteY12" fmla="*/ 333633 h 531341"/>
                <a:gd name="connsiteX13" fmla="*/ 682711 w 738316"/>
                <a:gd name="connsiteY13" fmla="*/ 438665 h 531341"/>
                <a:gd name="connsiteX14" fmla="*/ 574589 w 738316"/>
                <a:gd name="connsiteY14" fmla="*/ 398506 h 531341"/>
                <a:gd name="connsiteX15" fmla="*/ 574589 w 738316"/>
                <a:gd name="connsiteY15" fmla="*/ 500449 h 531341"/>
                <a:gd name="connsiteX16" fmla="*/ 466468 w 738316"/>
                <a:gd name="connsiteY16" fmla="*/ 407773 h 531341"/>
                <a:gd name="connsiteX17" fmla="*/ 410862 w 738316"/>
                <a:gd name="connsiteY17" fmla="*/ 506627 h 531341"/>
                <a:gd name="connsiteX18" fmla="*/ 352168 w 738316"/>
                <a:gd name="connsiteY18" fmla="*/ 395416 h 531341"/>
                <a:gd name="connsiteX19" fmla="*/ 240957 w 738316"/>
                <a:gd name="connsiteY19" fmla="*/ 531341 h 531341"/>
                <a:gd name="connsiteX20" fmla="*/ 240957 w 738316"/>
                <a:gd name="connsiteY20" fmla="*/ 386149 h 531341"/>
                <a:gd name="connsiteX21" fmla="*/ 142103 w 738316"/>
                <a:gd name="connsiteY21" fmla="*/ 426308 h 531341"/>
                <a:gd name="connsiteX22" fmla="*/ 182262 w 738316"/>
                <a:gd name="connsiteY22" fmla="*/ 333633 h 531341"/>
                <a:gd name="connsiteX23" fmla="*/ 0 w 738316"/>
                <a:gd name="connsiteY23" fmla="*/ 315098 h 531341"/>
                <a:gd name="connsiteX24" fmla="*/ 120478 w 738316"/>
                <a:gd name="connsiteY24" fmla="*/ 271849 h 53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8316" h="531341">
                  <a:moveTo>
                    <a:pt x="120478" y="271849"/>
                  </a:moveTo>
                  <a:lnTo>
                    <a:pt x="15446" y="163727"/>
                  </a:lnTo>
                  <a:lnTo>
                    <a:pt x="185351" y="166816"/>
                  </a:lnTo>
                  <a:lnTo>
                    <a:pt x="77230" y="0"/>
                  </a:lnTo>
                  <a:lnTo>
                    <a:pt x="281116" y="154460"/>
                  </a:lnTo>
                  <a:lnTo>
                    <a:pt x="339811" y="52516"/>
                  </a:lnTo>
                  <a:lnTo>
                    <a:pt x="404684" y="166816"/>
                  </a:lnTo>
                  <a:lnTo>
                    <a:pt x="559143" y="43249"/>
                  </a:lnTo>
                  <a:lnTo>
                    <a:pt x="515895" y="179173"/>
                  </a:lnTo>
                  <a:lnTo>
                    <a:pt x="661087" y="179173"/>
                  </a:lnTo>
                  <a:lnTo>
                    <a:pt x="596214" y="247135"/>
                  </a:lnTo>
                  <a:lnTo>
                    <a:pt x="738316" y="299652"/>
                  </a:lnTo>
                  <a:lnTo>
                    <a:pt x="611660" y="333633"/>
                  </a:lnTo>
                  <a:lnTo>
                    <a:pt x="682711" y="438665"/>
                  </a:lnTo>
                  <a:lnTo>
                    <a:pt x="574589" y="398506"/>
                  </a:lnTo>
                  <a:lnTo>
                    <a:pt x="574589" y="500449"/>
                  </a:lnTo>
                  <a:lnTo>
                    <a:pt x="466468" y="407773"/>
                  </a:lnTo>
                  <a:lnTo>
                    <a:pt x="410862" y="506627"/>
                  </a:lnTo>
                  <a:lnTo>
                    <a:pt x="352168" y="395416"/>
                  </a:lnTo>
                  <a:lnTo>
                    <a:pt x="240957" y="531341"/>
                  </a:lnTo>
                  <a:lnTo>
                    <a:pt x="240957" y="386149"/>
                  </a:lnTo>
                  <a:lnTo>
                    <a:pt x="142103" y="426308"/>
                  </a:lnTo>
                  <a:lnTo>
                    <a:pt x="182262" y="333633"/>
                  </a:lnTo>
                  <a:lnTo>
                    <a:pt x="0" y="315098"/>
                  </a:lnTo>
                  <a:lnTo>
                    <a:pt x="120478" y="271849"/>
                  </a:lnTo>
                  <a:close/>
                </a:path>
              </a:pathLst>
            </a:custGeom>
            <a:solidFill>
              <a:schemeClr val="tx1"/>
            </a:solidFill>
            <a:ln w="952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57" name="Oval 56"/>
            <p:cNvSpPr/>
            <p:nvPr/>
          </p:nvSpPr>
          <p:spPr bwMode="auto">
            <a:xfrm>
              <a:off x="1612557" y="3429000"/>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58" name="Oval 57"/>
            <p:cNvSpPr/>
            <p:nvPr/>
          </p:nvSpPr>
          <p:spPr bwMode="auto">
            <a:xfrm>
              <a:off x="1696995" y="3513438"/>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59" name="Oval 58"/>
            <p:cNvSpPr/>
            <p:nvPr/>
          </p:nvSpPr>
          <p:spPr bwMode="auto">
            <a:xfrm>
              <a:off x="1586815" y="3529914"/>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60" name="Oval 59"/>
            <p:cNvSpPr/>
            <p:nvPr/>
          </p:nvSpPr>
          <p:spPr bwMode="auto">
            <a:xfrm>
              <a:off x="1714501" y="3450624"/>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61" name="Oval 60"/>
            <p:cNvSpPr/>
            <p:nvPr/>
          </p:nvSpPr>
          <p:spPr bwMode="auto">
            <a:xfrm>
              <a:off x="1672282" y="3596846"/>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62" name="Oval 61"/>
            <p:cNvSpPr/>
            <p:nvPr/>
          </p:nvSpPr>
          <p:spPr bwMode="auto">
            <a:xfrm>
              <a:off x="1818504" y="3511378"/>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63" name="Oval 62"/>
            <p:cNvSpPr/>
            <p:nvPr/>
          </p:nvSpPr>
          <p:spPr bwMode="auto">
            <a:xfrm>
              <a:off x="1958547" y="3691582"/>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64" name="Oval 63"/>
            <p:cNvSpPr/>
            <p:nvPr/>
          </p:nvSpPr>
          <p:spPr bwMode="auto">
            <a:xfrm>
              <a:off x="2633020" y="3967549"/>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65" name="Oval 64"/>
            <p:cNvSpPr/>
            <p:nvPr/>
          </p:nvSpPr>
          <p:spPr bwMode="auto">
            <a:xfrm>
              <a:off x="934996" y="4450493"/>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66" name="Oval 65"/>
            <p:cNvSpPr/>
            <p:nvPr/>
          </p:nvSpPr>
          <p:spPr bwMode="auto">
            <a:xfrm>
              <a:off x="1016345" y="4334133"/>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67" name="Oval 66"/>
            <p:cNvSpPr/>
            <p:nvPr/>
          </p:nvSpPr>
          <p:spPr bwMode="auto">
            <a:xfrm>
              <a:off x="2645377" y="3877962"/>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68" name="Oval 67"/>
            <p:cNvSpPr/>
            <p:nvPr/>
          </p:nvSpPr>
          <p:spPr bwMode="auto">
            <a:xfrm>
              <a:off x="873212" y="4363995"/>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69" name="Oval 68"/>
            <p:cNvSpPr/>
            <p:nvPr/>
          </p:nvSpPr>
          <p:spPr bwMode="auto">
            <a:xfrm>
              <a:off x="880421" y="4485503"/>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70" name="Oval 69"/>
            <p:cNvSpPr/>
            <p:nvPr/>
          </p:nvSpPr>
          <p:spPr bwMode="auto">
            <a:xfrm>
              <a:off x="1993559" y="3572133"/>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71" name="Oval 70"/>
            <p:cNvSpPr/>
            <p:nvPr/>
          </p:nvSpPr>
          <p:spPr bwMode="auto">
            <a:xfrm>
              <a:off x="2621693" y="4030363"/>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72" name="Oval 71"/>
            <p:cNvSpPr/>
            <p:nvPr/>
          </p:nvSpPr>
          <p:spPr bwMode="auto">
            <a:xfrm>
              <a:off x="2128452" y="3876934"/>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73" name="Oval 72"/>
            <p:cNvSpPr/>
            <p:nvPr/>
          </p:nvSpPr>
          <p:spPr bwMode="auto">
            <a:xfrm>
              <a:off x="1042088" y="4505069"/>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74" name="Oval 73"/>
            <p:cNvSpPr/>
            <p:nvPr/>
          </p:nvSpPr>
          <p:spPr bwMode="auto">
            <a:xfrm>
              <a:off x="2630962" y="4110682"/>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75" name="Oval 74"/>
            <p:cNvSpPr/>
            <p:nvPr/>
          </p:nvSpPr>
          <p:spPr bwMode="auto">
            <a:xfrm>
              <a:off x="1986350" y="3778079"/>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76" name="Oval 75"/>
            <p:cNvSpPr/>
            <p:nvPr/>
          </p:nvSpPr>
          <p:spPr bwMode="auto">
            <a:xfrm>
              <a:off x="2086235" y="3779108"/>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77" name="Oval 76"/>
            <p:cNvSpPr/>
            <p:nvPr/>
          </p:nvSpPr>
          <p:spPr bwMode="auto">
            <a:xfrm>
              <a:off x="2037837" y="3585520"/>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78" name="Oval 77"/>
            <p:cNvSpPr/>
            <p:nvPr/>
          </p:nvSpPr>
          <p:spPr bwMode="auto">
            <a:xfrm>
              <a:off x="2202592" y="3870756"/>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79" name="Oval 78"/>
            <p:cNvSpPr/>
            <p:nvPr/>
          </p:nvSpPr>
          <p:spPr bwMode="auto">
            <a:xfrm>
              <a:off x="2348815" y="3834715"/>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80" name="Oval 79"/>
            <p:cNvSpPr/>
            <p:nvPr/>
          </p:nvSpPr>
          <p:spPr bwMode="auto">
            <a:xfrm>
              <a:off x="2220099" y="3650393"/>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81" name="Oval 80"/>
            <p:cNvSpPr/>
            <p:nvPr/>
          </p:nvSpPr>
          <p:spPr bwMode="auto">
            <a:xfrm>
              <a:off x="2545493" y="3969608"/>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82" name="Oval 81"/>
            <p:cNvSpPr/>
            <p:nvPr/>
          </p:nvSpPr>
          <p:spPr bwMode="auto">
            <a:xfrm>
              <a:off x="2141839" y="3646274"/>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83" name="Oval 82"/>
            <p:cNvSpPr/>
            <p:nvPr/>
          </p:nvSpPr>
          <p:spPr bwMode="auto">
            <a:xfrm>
              <a:off x="2303507" y="3974758"/>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dirty="0">
                <a:latin typeface="Arial" charset="0"/>
              </a:endParaRPr>
            </a:p>
          </p:txBody>
        </p:sp>
        <p:sp>
          <p:nvSpPr>
            <p:cNvPr id="84" name="Oval 83"/>
            <p:cNvSpPr/>
            <p:nvPr/>
          </p:nvSpPr>
          <p:spPr bwMode="auto">
            <a:xfrm>
              <a:off x="2434282" y="4022126"/>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85" name="Oval 84"/>
            <p:cNvSpPr/>
            <p:nvPr/>
          </p:nvSpPr>
          <p:spPr bwMode="auto">
            <a:xfrm>
              <a:off x="2742171" y="4132305"/>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86" name="Oval 85"/>
            <p:cNvSpPr/>
            <p:nvPr/>
          </p:nvSpPr>
          <p:spPr bwMode="auto">
            <a:xfrm>
              <a:off x="2831758" y="4169375"/>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87" name="Oval 86"/>
            <p:cNvSpPr/>
            <p:nvPr/>
          </p:nvSpPr>
          <p:spPr bwMode="auto">
            <a:xfrm>
              <a:off x="2752468" y="4025214"/>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88" name="Oval 87"/>
            <p:cNvSpPr/>
            <p:nvPr/>
          </p:nvSpPr>
          <p:spPr bwMode="auto">
            <a:xfrm>
              <a:off x="2611395" y="4341342"/>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89" name="Oval 88"/>
            <p:cNvSpPr/>
            <p:nvPr/>
          </p:nvSpPr>
          <p:spPr bwMode="auto">
            <a:xfrm>
              <a:off x="2554761" y="4151870"/>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dirty="0">
                <a:latin typeface="Arial" charset="0"/>
              </a:endParaRPr>
            </a:p>
          </p:txBody>
        </p:sp>
        <p:sp>
          <p:nvSpPr>
            <p:cNvPr id="90" name="Oval 89"/>
            <p:cNvSpPr/>
            <p:nvPr/>
          </p:nvSpPr>
          <p:spPr bwMode="auto">
            <a:xfrm>
              <a:off x="2725695" y="4319717"/>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91" name="Oval 90"/>
            <p:cNvSpPr/>
            <p:nvPr/>
          </p:nvSpPr>
          <p:spPr bwMode="auto">
            <a:xfrm>
              <a:off x="2847205" y="4326926"/>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92" name="Oval 91"/>
            <p:cNvSpPr/>
            <p:nvPr/>
          </p:nvSpPr>
          <p:spPr bwMode="auto">
            <a:xfrm>
              <a:off x="2335428" y="4151871"/>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93" name="Oval 92"/>
            <p:cNvSpPr/>
            <p:nvPr/>
          </p:nvSpPr>
          <p:spPr bwMode="auto">
            <a:xfrm>
              <a:off x="2812193" y="4115829"/>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94" name="Oval 93"/>
            <p:cNvSpPr/>
            <p:nvPr/>
          </p:nvSpPr>
          <p:spPr bwMode="auto">
            <a:xfrm>
              <a:off x="2743202" y="4253814"/>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95" name="Oval 94"/>
            <p:cNvSpPr/>
            <p:nvPr/>
          </p:nvSpPr>
          <p:spPr bwMode="auto">
            <a:xfrm>
              <a:off x="2636109" y="4233220"/>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96" name="Oval 95"/>
            <p:cNvSpPr/>
            <p:nvPr/>
          </p:nvSpPr>
          <p:spPr bwMode="auto">
            <a:xfrm>
              <a:off x="2684363" y="4441488"/>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97" name="Oval 96"/>
            <p:cNvSpPr/>
            <p:nvPr/>
          </p:nvSpPr>
          <p:spPr bwMode="auto">
            <a:xfrm>
              <a:off x="2489433" y="4303265"/>
              <a:ext cx="46338" cy="46338"/>
            </a:xfrm>
            <a:prstGeom prst="ellipse">
              <a:avLst/>
            </a:prstGeom>
            <a:solidFill>
              <a:schemeClr val="accent3"/>
            </a:solidFill>
            <a:ln w="6350" cap="flat" cmpd="sng" algn="ctr">
              <a:solidFill>
                <a:schemeClr val="accent3">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140" name="Group 402"/>
          <p:cNvGrpSpPr/>
          <p:nvPr/>
        </p:nvGrpSpPr>
        <p:grpSpPr>
          <a:xfrm>
            <a:off x="5089920" y="2893202"/>
            <a:ext cx="2650056" cy="2084239"/>
            <a:chOff x="3521852" y="3124551"/>
            <a:chExt cx="2650056" cy="2084239"/>
          </a:xfrm>
        </p:grpSpPr>
        <p:grpSp>
          <p:nvGrpSpPr>
            <p:cNvPr id="141" name="Group 155"/>
            <p:cNvGrpSpPr/>
            <p:nvPr/>
          </p:nvGrpSpPr>
          <p:grpSpPr>
            <a:xfrm>
              <a:off x="3888484" y="4660975"/>
              <a:ext cx="722356" cy="240957"/>
              <a:chOff x="995748" y="4737272"/>
              <a:chExt cx="722356" cy="240957"/>
            </a:xfrm>
          </p:grpSpPr>
          <p:sp>
            <p:nvSpPr>
              <p:cNvPr id="219" name="Freeform 218"/>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220" name="Oval 219"/>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142" name="Group 158"/>
            <p:cNvGrpSpPr/>
            <p:nvPr/>
          </p:nvGrpSpPr>
          <p:grpSpPr>
            <a:xfrm>
              <a:off x="3892602" y="4828819"/>
              <a:ext cx="722356" cy="240957"/>
              <a:chOff x="995748" y="4737272"/>
              <a:chExt cx="722356" cy="240957"/>
            </a:xfrm>
          </p:grpSpPr>
          <p:sp>
            <p:nvSpPr>
              <p:cNvPr id="217" name="Freeform 216"/>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218" name="Oval 217"/>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143" name="Group 161"/>
            <p:cNvGrpSpPr/>
            <p:nvPr/>
          </p:nvGrpSpPr>
          <p:grpSpPr>
            <a:xfrm>
              <a:off x="4251979" y="4718638"/>
              <a:ext cx="722356" cy="240957"/>
              <a:chOff x="995748" y="4737272"/>
              <a:chExt cx="722356" cy="240957"/>
            </a:xfrm>
          </p:grpSpPr>
          <p:sp>
            <p:nvSpPr>
              <p:cNvPr id="215" name="Freeform 214"/>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216" name="Oval 215"/>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144" name="Group 164"/>
            <p:cNvGrpSpPr/>
            <p:nvPr/>
          </p:nvGrpSpPr>
          <p:grpSpPr>
            <a:xfrm>
              <a:off x="3600160" y="4743351"/>
              <a:ext cx="722356" cy="240957"/>
              <a:chOff x="995748" y="4737272"/>
              <a:chExt cx="722356" cy="240957"/>
            </a:xfrm>
          </p:grpSpPr>
          <p:sp>
            <p:nvSpPr>
              <p:cNvPr id="213" name="Freeform 212"/>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214" name="Oval 213"/>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145" name="Group 167"/>
            <p:cNvGrpSpPr/>
            <p:nvPr/>
          </p:nvGrpSpPr>
          <p:grpSpPr>
            <a:xfrm>
              <a:off x="3721668" y="4948268"/>
              <a:ext cx="722356" cy="240957"/>
              <a:chOff x="995748" y="4737272"/>
              <a:chExt cx="722356" cy="240957"/>
            </a:xfrm>
          </p:grpSpPr>
          <p:sp>
            <p:nvSpPr>
              <p:cNvPr id="211" name="Freeform 210"/>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212" name="Oval 211"/>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146" name="Group 170"/>
            <p:cNvGrpSpPr/>
            <p:nvPr/>
          </p:nvGrpSpPr>
          <p:grpSpPr>
            <a:xfrm>
              <a:off x="5298183" y="4850444"/>
              <a:ext cx="722356" cy="240957"/>
              <a:chOff x="995748" y="4737272"/>
              <a:chExt cx="722356" cy="240957"/>
            </a:xfrm>
          </p:grpSpPr>
          <p:sp>
            <p:nvSpPr>
              <p:cNvPr id="209" name="Freeform 208"/>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210" name="Oval 209"/>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147" name="Group 173"/>
            <p:cNvGrpSpPr/>
            <p:nvPr/>
          </p:nvGrpSpPr>
          <p:grpSpPr>
            <a:xfrm>
              <a:off x="4996473" y="4959595"/>
              <a:ext cx="722356" cy="240957"/>
              <a:chOff x="995748" y="4737272"/>
              <a:chExt cx="722356" cy="240957"/>
            </a:xfrm>
          </p:grpSpPr>
          <p:sp>
            <p:nvSpPr>
              <p:cNvPr id="207" name="Freeform 206"/>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208" name="Oval 207"/>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148" name="Group 179"/>
            <p:cNvGrpSpPr/>
            <p:nvPr/>
          </p:nvGrpSpPr>
          <p:grpSpPr>
            <a:xfrm>
              <a:off x="4396138" y="4680539"/>
              <a:ext cx="722356" cy="240957"/>
              <a:chOff x="995748" y="4737272"/>
              <a:chExt cx="722356" cy="240957"/>
            </a:xfrm>
          </p:grpSpPr>
          <p:sp>
            <p:nvSpPr>
              <p:cNvPr id="205" name="Freeform 204"/>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206" name="Oval 205"/>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149" name="Group 182"/>
            <p:cNvGrpSpPr/>
            <p:nvPr/>
          </p:nvGrpSpPr>
          <p:grpSpPr>
            <a:xfrm>
              <a:off x="4922331" y="4740263"/>
              <a:ext cx="722356" cy="240957"/>
              <a:chOff x="995748" y="4737272"/>
              <a:chExt cx="722356" cy="240957"/>
            </a:xfrm>
          </p:grpSpPr>
          <p:sp>
            <p:nvSpPr>
              <p:cNvPr id="203" name="Freeform 202"/>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204" name="Oval 203"/>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150" name="Group 185"/>
            <p:cNvGrpSpPr/>
            <p:nvPr/>
          </p:nvGrpSpPr>
          <p:grpSpPr>
            <a:xfrm>
              <a:off x="5053106" y="4642440"/>
              <a:ext cx="722356" cy="240957"/>
              <a:chOff x="995748" y="4737272"/>
              <a:chExt cx="722356" cy="240957"/>
            </a:xfrm>
          </p:grpSpPr>
          <p:sp>
            <p:nvSpPr>
              <p:cNvPr id="201" name="Freeform 200"/>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202" name="Oval 201"/>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151" name="Group 188"/>
            <p:cNvGrpSpPr/>
            <p:nvPr/>
          </p:nvGrpSpPr>
          <p:grpSpPr>
            <a:xfrm>
              <a:off x="4238593" y="4967833"/>
              <a:ext cx="722356" cy="240957"/>
              <a:chOff x="995748" y="4737272"/>
              <a:chExt cx="722356" cy="240957"/>
            </a:xfrm>
          </p:grpSpPr>
          <p:sp>
            <p:nvSpPr>
              <p:cNvPr id="199" name="Freeform 198"/>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200" name="Oval 199"/>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152" name="Group 191"/>
            <p:cNvGrpSpPr/>
            <p:nvPr/>
          </p:nvGrpSpPr>
          <p:grpSpPr>
            <a:xfrm>
              <a:off x="4767873" y="4950328"/>
              <a:ext cx="722356" cy="240957"/>
              <a:chOff x="995748" y="4737272"/>
              <a:chExt cx="722356" cy="240957"/>
            </a:xfrm>
          </p:grpSpPr>
          <p:sp>
            <p:nvSpPr>
              <p:cNvPr id="197" name="Freeform 196"/>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198" name="Oval 197"/>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153" name="Group 194"/>
            <p:cNvGrpSpPr/>
            <p:nvPr/>
          </p:nvGrpSpPr>
          <p:grpSpPr>
            <a:xfrm>
              <a:off x="4493963" y="4806166"/>
              <a:ext cx="722356" cy="240957"/>
              <a:chOff x="995748" y="4737272"/>
              <a:chExt cx="722356" cy="240957"/>
            </a:xfrm>
          </p:grpSpPr>
          <p:sp>
            <p:nvSpPr>
              <p:cNvPr id="195" name="Freeform 194"/>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196" name="Oval 195"/>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154" name="Group 198"/>
            <p:cNvGrpSpPr/>
            <p:nvPr/>
          </p:nvGrpSpPr>
          <p:grpSpPr>
            <a:xfrm>
              <a:off x="3521852" y="4514186"/>
              <a:ext cx="722356" cy="240957"/>
              <a:chOff x="995748" y="4737272"/>
              <a:chExt cx="722356" cy="240957"/>
            </a:xfrm>
          </p:grpSpPr>
          <p:sp>
            <p:nvSpPr>
              <p:cNvPr id="193" name="Freeform 192"/>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194" name="Oval 193"/>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155" name="Group 201"/>
            <p:cNvGrpSpPr/>
            <p:nvPr/>
          </p:nvGrpSpPr>
          <p:grpSpPr>
            <a:xfrm>
              <a:off x="4396983" y="4502966"/>
              <a:ext cx="722356" cy="240957"/>
              <a:chOff x="995748" y="4737272"/>
              <a:chExt cx="722356" cy="240957"/>
            </a:xfrm>
          </p:grpSpPr>
          <p:sp>
            <p:nvSpPr>
              <p:cNvPr id="191" name="Freeform 190"/>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192" name="Oval 191"/>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156" name="Group 204"/>
            <p:cNvGrpSpPr/>
            <p:nvPr/>
          </p:nvGrpSpPr>
          <p:grpSpPr>
            <a:xfrm>
              <a:off x="4796215" y="4571218"/>
              <a:ext cx="722356" cy="240957"/>
              <a:chOff x="995748" y="4737272"/>
              <a:chExt cx="722356" cy="240957"/>
            </a:xfrm>
          </p:grpSpPr>
          <p:sp>
            <p:nvSpPr>
              <p:cNvPr id="189" name="Freeform 188"/>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190" name="Oval 189"/>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157" name="Group 207"/>
            <p:cNvGrpSpPr/>
            <p:nvPr/>
          </p:nvGrpSpPr>
          <p:grpSpPr>
            <a:xfrm>
              <a:off x="4863532" y="4425364"/>
              <a:ext cx="722356" cy="240957"/>
              <a:chOff x="995748" y="4737272"/>
              <a:chExt cx="722356" cy="240957"/>
            </a:xfrm>
          </p:grpSpPr>
          <p:sp>
            <p:nvSpPr>
              <p:cNvPr id="187" name="Freeform 186"/>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188" name="Oval 187"/>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158" name="Group 210"/>
            <p:cNvGrpSpPr/>
            <p:nvPr/>
          </p:nvGrpSpPr>
          <p:grpSpPr>
            <a:xfrm>
              <a:off x="5306709" y="4509510"/>
              <a:ext cx="722356" cy="240957"/>
              <a:chOff x="995748" y="4737272"/>
              <a:chExt cx="722356" cy="240957"/>
            </a:xfrm>
          </p:grpSpPr>
          <p:sp>
            <p:nvSpPr>
              <p:cNvPr id="185" name="Freeform 184"/>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186" name="Oval 185"/>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159" name="Group 213"/>
            <p:cNvGrpSpPr/>
            <p:nvPr/>
          </p:nvGrpSpPr>
          <p:grpSpPr>
            <a:xfrm>
              <a:off x="5172073" y="4296338"/>
              <a:ext cx="722356" cy="240957"/>
              <a:chOff x="995748" y="4737272"/>
              <a:chExt cx="722356" cy="240957"/>
            </a:xfrm>
          </p:grpSpPr>
          <p:sp>
            <p:nvSpPr>
              <p:cNvPr id="183" name="Freeform 182"/>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184" name="Oval 183"/>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160" name="Group 216"/>
            <p:cNvGrpSpPr/>
            <p:nvPr/>
          </p:nvGrpSpPr>
          <p:grpSpPr>
            <a:xfrm>
              <a:off x="4347429" y="4268289"/>
              <a:ext cx="722356" cy="240957"/>
              <a:chOff x="995748" y="4737272"/>
              <a:chExt cx="722356" cy="240957"/>
            </a:xfrm>
          </p:grpSpPr>
          <p:sp>
            <p:nvSpPr>
              <p:cNvPr id="181" name="Freeform 180"/>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182" name="Oval 181"/>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sp>
          <p:nvSpPr>
            <p:cNvPr id="161" name="Oval 160"/>
            <p:cNvSpPr/>
            <p:nvPr/>
          </p:nvSpPr>
          <p:spPr bwMode="auto">
            <a:xfrm>
              <a:off x="4055815" y="3124551"/>
              <a:ext cx="709683" cy="709683"/>
            </a:xfrm>
            <a:prstGeom prst="ellipse">
              <a:avLst/>
            </a:prstGeom>
            <a:gradFill flip="none" rotWithShape="1">
              <a:gsLst>
                <a:gs pos="0">
                  <a:schemeClr val="accent6">
                    <a:lumMod val="20000"/>
                    <a:lumOff val="80000"/>
                  </a:schemeClr>
                </a:gs>
                <a:gs pos="50000">
                  <a:schemeClr val="accent6">
                    <a:lumMod val="60000"/>
                    <a:lumOff val="40000"/>
                  </a:schemeClr>
                </a:gs>
                <a:gs pos="100000">
                  <a:schemeClr val="accent6"/>
                </a:gs>
              </a:gsLst>
              <a:path path="circle">
                <a:fillToRect l="50000" t="50000" r="50000" b="50000"/>
              </a:path>
              <a:tileRect/>
            </a:gradFill>
            <a:ln w="9525" cap="flat" cmpd="sng" algn="ctr">
              <a:solidFill>
                <a:srgbClr val="000000"/>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r>
                <a:rPr lang="en-US" sz="1400" dirty="0"/>
                <a:t>T reg</a:t>
              </a:r>
            </a:p>
          </p:txBody>
        </p:sp>
        <p:sp>
          <p:nvSpPr>
            <p:cNvPr id="162" name="Oval 161"/>
            <p:cNvSpPr/>
            <p:nvPr/>
          </p:nvSpPr>
          <p:spPr bwMode="auto">
            <a:xfrm>
              <a:off x="4831463" y="3545356"/>
              <a:ext cx="709683" cy="709683"/>
            </a:xfrm>
            <a:prstGeom prst="ellipse">
              <a:avLst/>
            </a:prstGeom>
            <a:gradFill flip="none" rotWithShape="1">
              <a:gsLst>
                <a:gs pos="0">
                  <a:schemeClr val="tx2">
                    <a:lumMod val="20000"/>
                    <a:lumOff val="80000"/>
                  </a:schemeClr>
                </a:gs>
                <a:gs pos="50000">
                  <a:schemeClr val="tx2">
                    <a:lumMod val="60000"/>
                    <a:lumOff val="40000"/>
                  </a:schemeClr>
                </a:gs>
                <a:gs pos="100000">
                  <a:schemeClr val="tx2"/>
                </a:gs>
              </a:gsLst>
              <a:path path="circle">
                <a:fillToRect l="50000" t="50000" r="50000" b="50000"/>
              </a:path>
              <a:tileRect/>
            </a:gradFill>
            <a:ln w="9525" cap="flat" cmpd="sng" algn="ctr">
              <a:solidFill>
                <a:srgbClr val="000000"/>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r>
                <a:rPr lang="en-US" sz="1400" dirty="0"/>
                <a:t>CTL</a:t>
              </a:r>
            </a:p>
          </p:txBody>
        </p:sp>
        <p:sp>
          <p:nvSpPr>
            <p:cNvPr id="163" name="Oval 162"/>
            <p:cNvSpPr/>
            <p:nvPr/>
          </p:nvSpPr>
          <p:spPr bwMode="auto">
            <a:xfrm>
              <a:off x="3584968" y="3772818"/>
              <a:ext cx="709683" cy="709683"/>
            </a:xfrm>
            <a:prstGeom prst="ellipse">
              <a:avLst/>
            </a:prstGeom>
            <a:gradFill flip="none" rotWithShape="1">
              <a:gsLst>
                <a:gs pos="0">
                  <a:schemeClr val="accent1">
                    <a:lumMod val="20000"/>
                    <a:lumOff val="80000"/>
                  </a:schemeClr>
                </a:gs>
                <a:gs pos="50000">
                  <a:schemeClr val="accent1">
                    <a:lumMod val="60000"/>
                    <a:lumOff val="40000"/>
                  </a:schemeClr>
                </a:gs>
                <a:gs pos="100000">
                  <a:schemeClr val="accent1"/>
                </a:gs>
              </a:gsLst>
              <a:path path="circle">
                <a:fillToRect l="50000" t="50000" r="50000" b="50000"/>
              </a:path>
              <a:tileRect/>
            </a:gradFill>
            <a:ln w="9525" cap="flat" cmpd="sng" algn="ctr">
              <a:solidFill>
                <a:srgbClr val="000000"/>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r>
                <a:rPr lang="en-US" sz="1400" dirty="0"/>
                <a:t>NK</a:t>
              </a:r>
            </a:p>
          </p:txBody>
        </p:sp>
        <p:grpSp>
          <p:nvGrpSpPr>
            <p:cNvPr id="164" name="Group 176"/>
            <p:cNvGrpSpPr/>
            <p:nvPr/>
          </p:nvGrpSpPr>
          <p:grpSpPr>
            <a:xfrm>
              <a:off x="5449552" y="4705253"/>
              <a:ext cx="722356" cy="240957"/>
              <a:chOff x="995748" y="4737272"/>
              <a:chExt cx="722356" cy="240957"/>
            </a:xfrm>
          </p:grpSpPr>
          <p:sp>
            <p:nvSpPr>
              <p:cNvPr id="179" name="Freeform 178"/>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180" name="Oval 179"/>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165" name="Group 219"/>
            <p:cNvGrpSpPr/>
            <p:nvPr/>
          </p:nvGrpSpPr>
          <p:grpSpPr>
            <a:xfrm>
              <a:off x="4185526" y="4467241"/>
              <a:ext cx="386474" cy="234778"/>
              <a:chOff x="2640930" y="4624516"/>
              <a:chExt cx="386474" cy="234778"/>
            </a:xfrm>
          </p:grpSpPr>
          <p:sp>
            <p:nvSpPr>
              <p:cNvPr id="177" name="Oval 176"/>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178" name="Oval 177"/>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166" name="Group 222"/>
            <p:cNvGrpSpPr/>
            <p:nvPr/>
          </p:nvGrpSpPr>
          <p:grpSpPr>
            <a:xfrm>
              <a:off x="4730062" y="4332605"/>
              <a:ext cx="386474" cy="234778"/>
              <a:chOff x="2640930" y="4624516"/>
              <a:chExt cx="386474" cy="234778"/>
            </a:xfrm>
          </p:grpSpPr>
          <p:sp>
            <p:nvSpPr>
              <p:cNvPr id="175" name="Oval 174"/>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176" name="Oval 175"/>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sp>
          <p:nvSpPr>
            <p:cNvPr id="167" name="Oval 166"/>
            <p:cNvSpPr/>
            <p:nvPr/>
          </p:nvSpPr>
          <p:spPr bwMode="auto">
            <a:xfrm>
              <a:off x="4992736" y="4255790"/>
              <a:ext cx="386474" cy="234778"/>
            </a:xfrm>
            <a:prstGeom prst="ellipse">
              <a:avLst/>
            </a:prstGeom>
            <a:gradFill flip="none" rotWithShape="1">
              <a:gsLst>
                <a:gs pos="0">
                  <a:schemeClr val="bg2">
                    <a:lumMod val="25000"/>
                  </a:schemeClr>
                </a:gs>
                <a:gs pos="50000">
                  <a:schemeClr val="tx1">
                    <a:lumMod val="85000"/>
                  </a:schemeClr>
                </a:gs>
                <a:gs pos="100000">
                  <a:schemeClr val="tx1"/>
                </a:gs>
              </a:gsLst>
              <a:path path="circle">
                <a:fillToRect l="50000" t="50000" r="50000" b="50000"/>
              </a:path>
              <a:tileRect/>
            </a:gradFill>
            <a:ln w="6350" cap="flat" cmpd="sng" algn="ctr">
              <a:solidFill>
                <a:schemeClr val="accent5">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grpSp>
          <p:nvGrpSpPr>
            <p:cNvPr id="168" name="Group 226"/>
            <p:cNvGrpSpPr/>
            <p:nvPr/>
          </p:nvGrpSpPr>
          <p:grpSpPr>
            <a:xfrm>
              <a:off x="4085484" y="4249394"/>
              <a:ext cx="386474" cy="234778"/>
              <a:chOff x="2640930" y="4624516"/>
              <a:chExt cx="386474" cy="234778"/>
            </a:xfrm>
          </p:grpSpPr>
          <p:sp>
            <p:nvSpPr>
              <p:cNvPr id="173" name="Oval 172"/>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174" name="Oval 173"/>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sp>
          <p:nvSpPr>
            <p:cNvPr id="169" name="Oval 168"/>
            <p:cNvSpPr/>
            <p:nvPr/>
          </p:nvSpPr>
          <p:spPr bwMode="auto">
            <a:xfrm>
              <a:off x="4268616" y="4358985"/>
              <a:ext cx="386474" cy="234778"/>
            </a:xfrm>
            <a:prstGeom prst="ellipse">
              <a:avLst/>
            </a:prstGeom>
            <a:gradFill flip="none" rotWithShape="1">
              <a:gsLst>
                <a:gs pos="0">
                  <a:schemeClr val="accent2">
                    <a:lumMod val="60000"/>
                    <a:lumOff val="40000"/>
                  </a:schemeClr>
                </a:gs>
                <a:gs pos="50000">
                  <a:schemeClr val="accent2"/>
                </a:gs>
                <a:gs pos="100000">
                  <a:schemeClr val="accent5"/>
                </a:gs>
              </a:gsLst>
              <a:path path="circle">
                <a:fillToRect l="50000" t="50000" r="50000" b="50000"/>
              </a:path>
              <a:tileRect/>
            </a:gradFill>
            <a:ln w="6350" cap="flat" cmpd="sng" algn="ctr">
              <a:solidFill>
                <a:schemeClr val="accent5">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170" name="Oval 169"/>
            <p:cNvSpPr/>
            <p:nvPr/>
          </p:nvSpPr>
          <p:spPr bwMode="auto">
            <a:xfrm>
              <a:off x="3910042" y="4473638"/>
              <a:ext cx="386474" cy="234778"/>
            </a:xfrm>
            <a:prstGeom prst="ellipse">
              <a:avLst/>
            </a:prstGeom>
            <a:gradFill flip="none" rotWithShape="1">
              <a:gsLst>
                <a:gs pos="0">
                  <a:schemeClr val="bg2">
                    <a:lumMod val="25000"/>
                  </a:schemeClr>
                </a:gs>
                <a:gs pos="50000">
                  <a:schemeClr val="tx1">
                    <a:lumMod val="85000"/>
                  </a:schemeClr>
                </a:gs>
                <a:gs pos="100000">
                  <a:schemeClr val="tx1"/>
                </a:gs>
              </a:gsLst>
              <a:path path="circle">
                <a:fillToRect l="50000" t="50000" r="50000" b="50000"/>
              </a:path>
              <a:tileRect/>
            </a:gradFill>
            <a:ln w="6350" cap="flat" cmpd="sng" algn="ctr">
              <a:solidFill>
                <a:schemeClr val="accent5">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171" name="Freeform 170"/>
            <p:cNvSpPr/>
            <p:nvPr/>
          </p:nvSpPr>
          <p:spPr bwMode="auto">
            <a:xfrm>
              <a:off x="3779228" y="4255059"/>
              <a:ext cx="471580" cy="339380"/>
            </a:xfrm>
            <a:custGeom>
              <a:avLst/>
              <a:gdLst>
                <a:gd name="connsiteX0" fmla="*/ 120478 w 738316"/>
                <a:gd name="connsiteY0" fmla="*/ 271849 h 531341"/>
                <a:gd name="connsiteX1" fmla="*/ 15446 w 738316"/>
                <a:gd name="connsiteY1" fmla="*/ 163727 h 531341"/>
                <a:gd name="connsiteX2" fmla="*/ 185351 w 738316"/>
                <a:gd name="connsiteY2" fmla="*/ 166816 h 531341"/>
                <a:gd name="connsiteX3" fmla="*/ 77230 w 738316"/>
                <a:gd name="connsiteY3" fmla="*/ 0 h 531341"/>
                <a:gd name="connsiteX4" fmla="*/ 281116 w 738316"/>
                <a:gd name="connsiteY4" fmla="*/ 154460 h 531341"/>
                <a:gd name="connsiteX5" fmla="*/ 339811 w 738316"/>
                <a:gd name="connsiteY5" fmla="*/ 52516 h 531341"/>
                <a:gd name="connsiteX6" fmla="*/ 404684 w 738316"/>
                <a:gd name="connsiteY6" fmla="*/ 166816 h 531341"/>
                <a:gd name="connsiteX7" fmla="*/ 559143 w 738316"/>
                <a:gd name="connsiteY7" fmla="*/ 43249 h 531341"/>
                <a:gd name="connsiteX8" fmla="*/ 515895 w 738316"/>
                <a:gd name="connsiteY8" fmla="*/ 179173 h 531341"/>
                <a:gd name="connsiteX9" fmla="*/ 661087 w 738316"/>
                <a:gd name="connsiteY9" fmla="*/ 179173 h 531341"/>
                <a:gd name="connsiteX10" fmla="*/ 596214 w 738316"/>
                <a:gd name="connsiteY10" fmla="*/ 247135 h 531341"/>
                <a:gd name="connsiteX11" fmla="*/ 738316 w 738316"/>
                <a:gd name="connsiteY11" fmla="*/ 299652 h 531341"/>
                <a:gd name="connsiteX12" fmla="*/ 611660 w 738316"/>
                <a:gd name="connsiteY12" fmla="*/ 333633 h 531341"/>
                <a:gd name="connsiteX13" fmla="*/ 682711 w 738316"/>
                <a:gd name="connsiteY13" fmla="*/ 438665 h 531341"/>
                <a:gd name="connsiteX14" fmla="*/ 574589 w 738316"/>
                <a:gd name="connsiteY14" fmla="*/ 398506 h 531341"/>
                <a:gd name="connsiteX15" fmla="*/ 574589 w 738316"/>
                <a:gd name="connsiteY15" fmla="*/ 500449 h 531341"/>
                <a:gd name="connsiteX16" fmla="*/ 466468 w 738316"/>
                <a:gd name="connsiteY16" fmla="*/ 407773 h 531341"/>
                <a:gd name="connsiteX17" fmla="*/ 410862 w 738316"/>
                <a:gd name="connsiteY17" fmla="*/ 506627 h 531341"/>
                <a:gd name="connsiteX18" fmla="*/ 352168 w 738316"/>
                <a:gd name="connsiteY18" fmla="*/ 395416 h 531341"/>
                <a:gd name="connsiteX19" fmla="*/ 240957 w 738316"/>
                <a:gd name="connsiteY19" fmla="*/ 531341 h 531341"/>
                <a:gd name="connsiteX20" fmla="*/ 240957 w 738316"/>
                <a:gd name="connsiteY20" fmla="*/ 386149 h 531341"/>
                <a:gd name="connsiteX21" fmla="*/ 142103 w 738316"/>
                <a:gd name="connsiteY21" fmla="*/ 426308 h 531341"/>
                <a:gd name="connsiteX22" fmla="*/ 182262 w 738316"/>
                <a:gd name="connsiteY22" fmla="*/ 333633 h 531341"/>
                <a:gd name="connsiteX23" fmla="*/ 0 w 738316"/>
                <a:gd name="connsiteY23" fmla="*/ 315098 h 531341"/>
                <a:gd name="connsiteX24" fmla="*/ 120478 w 738316"/>
                <a:gd name="connsiteY24" fmla="*/ 271849 h 53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8316" h="531341">
                  <a:moveTo>
                    <a:pt x="120478" y="271849"/>
                  </a:moveTo>
                  <a:lnTo>
                    <a:pt x="15446" y="163727"/>
                  </a:lnTo>
                  <a:lnTo>
                    <a:pt x="185351" y="166816"/>
                  </a:lnTo>
                  <a:lnTo>
                    <a:pt x="77230" y="0"/>
                  </a:lnTo>
                  <a:lnTo>
                    <a:pt x="281116" y="154460"/>
                  </a:lnTo>
                  <a:lnTo>
                    <a:pt x="339811" y="52516"/>
                  </a:lnTo>
                  <a:lnTo>
                    <a:pt x="404684" y="166816"/>
                  </a:lnTo>
                  <a:lnTo>
                    <a:pt x="559143" y="43249"/>
                  </a:lnTo>
                  <a:lnTo>
                    <a:pt x="515895" y="179173"/>
                  </a:lnTo>
                  <a:lnTo>
                    <a:pt x="661087" y="179173"/>
                  </a:lnTo>
                  <a:lnTo>
                    <a:pt x="596214" y="247135"/>
                  </a:lnTo>
                  <a:lnTo>
                    <a:pt x="738316" y="299652"/>
                  </a:lnTo>
                  <a:lnTo>
                    <a:pt x="611660" y="333633"/>
                  </a:lnTo>
                  <a:lnTo>
                    <a:pt x="682711" y="438665"/>
                  </a:lnTo>
                  <a:lnTo>
                    <a:pt x="574589" y="398506"/>
                  </a:lnTo>
                  <a:lnTo>
                    <a:pt x="574589" y="500449"/>
                  </a:lnTo>
                  <a:lnTo>
                    <a:pt x="466468" y="407773"/>
                  </a:lnTo>
                  <a:lnTo>
                    <a:pt x="410862" y="506627"/>
                  </a:lnTo>
                  <a:lnTo>
                    <a:pt x="352168" y="395416"/>
                  </a:lnTo>
                  <a:lnTo>
                    <a:pt x="240957" y="531341"/>
                  </a:lnTo>
                  <a:lnTo>
                    <a:pt x="240957" y="386149"/>
                  </a:lnTo>
                  <a:lnTo>
                    <a:pt x="142103" y="426308"/>
                  </a:lnTo>
                  <a:lnTo>
                    <a:pt x="182262" y="333633"/>
                  </a:lnTo>
                  <a:lnTo>
                    <a:pt x="0" y="315098"/>
                  </a:lnTo>
                  <a:lnTo>
                    <a:pt x="120478" y="271849"/>
                  </a:lnTo>
                  <a:close/>
                </a:path>
              </a:pathLst>
            </a:custGeom>
            <a:solidFill>
              <a:schemeClr val="tx1"/>
            </a:solidFill>
            <a:ln w="952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172" name="Freeform 171"/>
            <p:cNvSpPr/>
            <p:nvPr/>
          </p:nvSpPr>
          <p:spPr bwMode="auto">
            <a:xfrm>
              <a:off x="4947005" y="4037211"/>
              <a:ext cx="471580" cy="339380"/>
            </a:xfrm>
            <a:custGeom>
              <a:avLst/>
              <a:gdLst>
                <a:gd name="connsiteX0" fmla="*/ 120478 w 738316"/>
                <a:gd name="connsiteY0" fmla="*/ 271849 h 531341"/>
                <a:gd name="connsiteX1" fmla="*/ 15446 w 738316"/>
                <a:gd name="connsiteY1" fmla="*/ 163727 h 531341"/>
                <a:gd name="connsiteX2" fmla="*/ 185351 w 738316"/>
                <a:gd name="connsiteY2" fmla="*/ 166816 h 531341"/>
                <a:gd name="connsiteX3" fmla="*/ 77230 w 738316"/>
                <a:gd name="connsiteY3" fmla="*/ 0 h 531341"/>
                <a:gd name="connsiteX4" fmla="*/ 281116 w 738316"/>
                <a:gd name="connsiteY4" fmla="*/ 154460 h 531341"/>
                <a:gd name="connsiteX5" fmla="*/ 339811 w 738316"/>
                <a:gd name="connsiteY5" fmla="*/ 52516 h 531341"/>
                <a:gd name="connsiteX6" fmla="*/ 404684 w 738316"/>
                <a:gd name="connsiteY6" fmla="*/ 166816 h 531341"/>
                <a:gd name="connsiteX7" fmla="*/ 559143 w 738316"/>
                <a:gd name="connsiteY7" fmla="*/ 43249 h 531341"/>
                <a:gd name="connsiteX8" fmla="*/ 515895 w 738316"/>
                <a:gd name="connsiteY8" fmla="*/ 179173 h 531341"/>
                <a:gd name="connsiteX9" fmla="*/ 661087 w 738316"/>
                <a:gd name="connsiteY9" fmla="*/ 179173 h 531341"/>
                <a:gd name="connsiteX10" fmla="*/ 596214 w 738316"/>
                <a:gd name="connsiteY10" fmla="*/ 247135 h 531341"/>
                <a:gd name="connsiteX11" fmla="*/ 738316 w 738316"/>
                <a:gd name="connsiteY11" fmla="*/ 299652 h 531341"/>
                <a:gd name="connsiteX12" fmla="*/ 611660 w 738316"/>
                <a:gd name="connsiteY12" fmla="*/ 333633 h 531341"/>
                <a:gd name="connsiteX13" fmla="*/ 682711 w 738316"/>
                <a:gd name="connsiteY13" fmla="*/ 438665 h 531341"/>
                <a:gd name="connsiteX14" fmla="*/ 574589 w 738316"/>
                <a:gd name="connsiteY14" fmla="*/ 398506 h 531341"/>
                <a:gd name="connsiteX15" fmla="*/ 574589 w 738316"/>
                <a:gd name="connsiteY15" fmla="*/ 500449 h 531341"/>
                <a:gd name="connsiteX16" fmla="*/ 466468 w 738316"/>
                <a:gd name="connsiteY16" fmla="*/ 407773 h 531341"/>
                <a:gd name="connsiteX17" fmla="*/ 410862 w 738316"/>
                <a:gd name="connsiteY17" fmla="*/ 506627 h 531341"/>
                <a:gd name="connsiteX18" fmla="*/ 352168 w 738316"/>
                <a:gd name="connsiteY18" fmla="*/ 395416 h 531341"/>
                <a:gd name="connsiteX19" fmla="*/ 240957 w 738316"/>
                <a:gd name="connsiteY19" fmla="*/ 531341 h 531341"/>
                <a:gd name="connsiteX20" fmla="*/ 240957 w 738316"/>
                <a:gd name="connsiteY20" fmla="*/ 386149 h 531341"/>
                <a:gd name="connsiteX21" fmla="*/ 142103 w 738316"/>
                <a:gd name="connsiteY21" fmla="*/ 426308 h 531341"/>
                <a:gd name="connsiteX22" fmla="*/ 182262 w 738316"/>
                <a:gd name="connsiteY22" fmla="*/ 333633 h 531341"/>
                <a:gd name="connsiteX23" fmla="*/ 0 w 738316"/>
                <a:gd name="connsiteY23" fmla="*/ 315098 h 531341"/>
                <a:gd name="connsiteX24" fmla="*/ 120478 w 738316"/>
                <a:gd name="connsiteY24" fmla="*/ 271849 h 53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8316" h="531341">
                  <a:moveTo>
                    <a:pt x="120478" y="271849"/>
                  </a:moveTo>
                  <a:lnTo>
                    <a:pt x="15446" y="163727"/>
                  </a:lnTo>
                  <a:lnTo>
                    <a:pt x="185351" y="166816"/>
                  </a:lnTo>
                  <a:lnTo>
                    <a:pt x="77230" y="0"/>
                  </a:lnTo>
                  <a:lnTo>
                    <a:pt x="281116" y="154460"/>
                  </a:lnTo>
                  <a:lnTo>
                    <a:pt x="339811" y="52516"/>
                  </a:lnTo>
                  <a:lnTo>
                    <a:pt x="404684" y="166816"/>
                  </a:lnTo>
                  <a:lnTo>
                    <a:pt x="559143" y="43249"/>
                  </a:lnTo>
                  <a:lnTo>
                    <a:pt x="515895" y="179173"/>
                  </a:lnTo>
                  <a:lnTo>
                    <a:pt x="661087" y="179173"/>
                  </a:lnTo>
                  <a:lnTo>
                    <a:pt x="596214" y="247135"/>
                  </a:lnTo>
                  <a:lnTo>
                    <a:pt x="738316" y="299652"/>
                  </a:lnTo>
                  <a:lnTo>
                    <a:pt x="611660" y="333633"/>
                  </a:lnTo>
                  <a:lnTo>
                    <a:pt x="682711" y="438665"/>
                  </a:lnTo>
                  <a:lnTo>
                    <a:pt x="574589" y="398506"/>
                  </a:lnTo>
                  <a:lnTo>
                    <a:pt x="574589" y="500449"/>
                  </a:lnTo>
                  <a:lnTo>
                    <a:pt x="466468" y="407773"/>
                  </a:lnTo>
                  <a:lnTo>
                    <a:pt x="410862" y="506627"/>
                  </a:lnTo>
                  <a:lnTo>
                    <a:pt x="352168" y="395416"/>
                  </a:lnTo>
                  <a:lnTo>
                    <a:pt x="240957" y="531341"/>
                  </a:lnTo>
                  <a:lnTo>
                    <a:pt x="240957" y="386149"/>
                  </a:lnTo>
                  <a:lnTo>
                    <a:pt x="142103" y="426308"/>
                  </a:lnTo>
                  <a:lnTo>
                    <a:pt x="182262" y="333633"/>
                  </a:lnTo>
                  <a:lnTo>
                    <a:pt x="0" y="315098"/>
                  </a:lnTo>
                  <a:lnTo>
                    <a:pt x="120478" y="271849"/>
                  </a:lnTo>
                  <a:close/>
                </a:path>
              </a:pathLst>
            </a:custGeom>
            <a:solidFill>
              <a:schemeClr val="tx1"/>
            </a:solidFill>
            <a:ln w="9525" cap="flat" cmpd="sng" algn="ctr">
              <a:solidFill>
                <a:schemeClr val="bg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21" name="Group 401"/>
          <p:cNvGrpSpPr/>
          <p:nvPr/>
        </p:nvGrpSpPr>
        <p:grpSpPr>
          <a:xfrm>
            <a:off x="7976945" y="3409536"/>
            <a:ext cx="2378186" cy="1643613"/>
            <a:chOff x="6210571" y="3640890"/>
            <a:chExt cx="2378186" cy="1643613"/>
          </a:xfrm>
        </p:grpSpPr>
        <p:grpSp>
          <p:nvGrpSpPr>
            <p:cNvPr id="222" name="Group 232"/>
            <p:cNvGrpSpPr/>
            <p:nvPr/>
          </p:nvGrpSpPr>
          <p:grpSpPr>
            <a:xfrm>
              <a:off x="6210571" y="4598604"/>
              <a:ext cx="722356" cy="240957"/>
              <a:chOff x="995748" y="4737272"/>
              <a:chExt cx="722356" cy="240957"/>
            </a:xfrm>
          </p:grpSpPr>
          <p:sp>
            <p:nvSpPr>
              <p:cNvPr id="383" name="Freeform 382"/>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384" name="Oval 383"/>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23" name="Group 235"/>
            <p:cNvGrpSpPr/>
            <p:nvPr/>
          </p:nvGrpSpPr>
          <p:grpSpPr>
            <a:xfrm>
              <a:off x="7064198" y="4616369"/>
              <a:ext cx="722356" cy="240957"/>
              <a:chOff x="995748" y="4737272"/>
              <a:chExt cx="722356" cy="240957"/>
            </a:xfrm>
          </p:grpSpPr>
          <p:sp>
            <p:nvSpPr>
              <p:cNvPr id="381" name="Freeform 380"/>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382" name="Oval 381"/>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24" name="Group 238"/>
            <p:cNvGrpSpPr/>
            <p:nvPr/>
          </p:nvGrpSpPr>
          <p:grpSpPr>
            <a:xfrm>
              <a:off x="6379801" y="4397585"/>
              <a:ext cx="722356" cy="240957"/>
              <a:chOff x="995748" y="4737272"/>
              <a:chExt cx="722356" cy="240957"/>
            </a:xfrm>
          </p:grpSpPr>
          <p:sp>
            <p:nvSpPr>
              <p:cNvPr id="379" name="Freeform 378"/>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380" name="Oval 379"/>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25" name="Group 241"/>
            <p:cNvGrpSpPr/>
            <p:nvPr/>
          </p:nvGrpSpPr>
          <p:grpSpPr>
            <a:xfrm>
              <a:off x="6385410" y="4913689"/>
              <a:ext cx="722356" cy="240957"/>
              <a:chOff x="995748" y="4737272"/>
              <a:chExt cx="722356" cy="240957"/>
            </a:xfrm>
          </p:grpSpPr>
          <p:sp>
            <p:nvSpPr>
              <p:cNvPr id="377" name="Freeform 376"/>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378" name="Oval 377"/>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26" name="Group 244"/>
            <p:cNvGrpSpPr/>
            <p:nvPr/>
          </p:nvGrpSpPr>
          <p:grpSpPr>
            <a:xfrm>
              <a:off x="6682730" y="4992226"/>
              <a:ext cx="722356" cy="240957"/>
              <a:chOff x="995748" y="4737272"/>
              <a:chExt cx="722356" cy="240957"/>
            </a:xfrm>
          </p:grpSpPr>
          <p:sp>
            <p:nvSpPr>
              <p:cNvPr id="375" name="Freeform 374"/>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376" name="Oval 375"/>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27" name="Group 247"/>
            <p:cNvGrpSpPr/>
            <p:nvPr/>
          </p:nvGrpSpPr>
          <p:grpSpPr>
            <a:xfrm>
              <a:off x="7681278" y="4369537"/>
              <a:ext cx="722356" cy="240957"/>
              <a:chOff x="995748" y="4737272"/>
              <a:chExt cx="722356" cy="240957"/>
            </a:xfrm>
          </p:grpSpPr>
          <p:sp>
            <p:nvSpPr>
              <p:cNvPr id="373" name="Freeform 372"/>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374" name="Oval 373"/>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28" name="Group 250"/>
            <p:cNvGrpSpPr/>
            <p:nvPr/>
          </p:nvGrpSpPr>
          <p:grpSpPr>
            <a:xfrm>
              <a:off x="7799084" y="4442464"/>
              <a:ext cx="722356" cy="240957"/>
              <a:chOff x="995748" y="4737272"/>
              <a:chExt cx="722356" cy="240957"/>
            </a:xfrm>
          </p:grpSpPr>
          <p:sp>
            <p:nvSpPr>
              <p:cNvPr id="371" name="Freeform 370"/>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372" name="Oval 371"/>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29" name="Group 253"/>
            <p:cNvGrpSpPr/>
            <p:nvPr/>
          </p:nvGrpSpPr>
          <p:grpSpPr>
            <a:xfrm>
              <a:off x="7866401" y="4633198"/>
              <a:ext cx="722356" cy="240957"/>
              <a:chOff x="995748" y="4737272"/>
              <a:chExt cx="722356" cy="240957"/>
            </a:xfrm>
          </p:grpSpPr>
          <p:sp>
            <p:nvSpPr>
              <p:cNvPr id="369" name="Freeform 368"/>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370" name="Oval 369"/>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30" name="Group 256"/>
            <p:cNvGrpSpPr/>
            <p:nvPr/>
          </p:nvGrpSpPr>
          <p:grpSpPr>
            <a:xfrm>
              <a:off x="7109076" y="4896859"/>
              <a:ext cx="722356" cy="240957"/>
              <a:chOff x="995748" y="4737272"/>
              <a:chExt cx="722356" cy="240957"/>
            </a:xfrm>
          </p:grpSpPr>
          <p:sp>
            <p:nvSpPr>
              <p:cNvPr id="367" name="Freeform 366"/>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368" name="Oval 367"/>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31" name="Group 259"/>
            <p:cNvGrpSpPr/>
            <p:nvPr/>
          </p:nvGrpSpPr>
          <p:grpSpPr>
            <a:xfrm>
              <a:off x="7204443" y="4773443"/>
              <a:ext cx="722356" cy="240957"/>
              <a:chOff x="995748" y="4737272"/>
              <a:chExt cx="722356" cy="240957"/>
            </a:xfrm>
          </p:grpSpPr>
          <p:sp>
            <p:nvSpPr>
              <p:cNvPr id="365" name="Freeform 364"/>
              <p:cNvSpPr/>
              <p:nvPr/>
            </p:nvSpPr>
            <p:spPr bwMode="auto">
              <a:xfrm>
                <a:off x="995748" y="4737272"/>
                <a:ext cx="722356" cy="240957"/>
              </a:xfrm>
              <a:custGeom>
                <a:avLst/>
                <a:gdLst>
                  <a:gd name="connsiteX0" fmla="*/ 8238 w 722356"/>
                  <a:gd name="connsiteY0" fmla="*/ 97309 h 240957"/>
                  <a:gd name="connsiteX1" fmla="*/ 97824 w 722356"/>
                  <a:gd name="connsiteY1" fmla="*/ 78774 h 240957"/>
                  <a:gd name="connsiteX2" fmla="*/ 221392 w 722356"/>
                  <a:gd name="connsiteY2" fmla="*/ 16990 h 240957"/>
                  <a:gd name="connsiteX3" fmla="*/ 344960 w 722356"/>
                  <a:gd name="connsiteY3" fmla="*/ 4634 h 240957"/>
                  <a:gd name="connsiteX4" fmla="*/ 483973 w 722356"/>
                  <a:gd name="connsiteY4" fmla="*/ 44793 h 240957"/>
                  <a:gd name="connsiteX5" fmla="*/ 592095 w 722356"/>
                  <a:gd name="connsiteY5" fmla="*/ 94220 h 240957"/>
                  <a:gd name="connsiteX6" fmla="*/ 709484 w 722356"/>
                  <a:gd name="connsiteY6" fmla="*/ 97309 h 240957"/>
                  <a:gd name="connsiteX7" fmla="*/ 669324 w 722356"/>
                  <a:gd name="connsiteY7" fmla="*/ 128201 h 240957"/>
                  <a:gd name="connsiteX8" fmla="*/ 483973 w 722356"/>
                  <a:gd name="connsiteY8" fmla="*/ 189985 h 240957"/>
                  <a:gd name="connsiteX9" fmla="*/ 394387 w 722356"/>
                  <a:gd name="connsiteY9" fmla="*/ 233234 h 240957"/>
                  <a:gd name="connsiteX10" fmla="*/ 249195 w 722356"/>
                  <a:gd name="connsiteY10" fmla="*/ 236323 h 240957"/>
                  <a:gd name="connsiteX11" fmla="*/ 141073 w 722356"/>
                  <a:gd name="connsiteY11" fmla="*/ 205431 h 240957"/>
                  <a:gd name="connsiteX12" fmla="*/ 91646 w 722356"/>
                  <a:gd name="connsiteY12" fmla="*/ 165272 h 240957"/>
                  <a:gd name="connsiteX13" fmla="*/ 48397 w 722356"/>
                  <a:gd name="connsiteY13" fmla="*/ 128201 h 240957"/>
                  <a:gd name="connsiteX14" fmla="*/ 8238 w 722356"/>
                  <a:gd name="connsiteY14" fmla="*/ 97309 h 2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2356" h="240957">
                    <a:moveTo>
                      <a:pt x="8238" y="97309"/>
                    </a:moveTo>
                    <a:cubicBezTo>
                      <a:pt x="16476" y="89071"/>
                      <a:pt x="62298" y="92160"/>
                      <a:pt x="97824" y="78774"/>
                    </a:cubicBezTo>
                    <a:cubicBezTo>
                      <a:pt x="133350" y="65388"/>
                      <a:pt x="180203" y="29347"/>
                      <a:pt x="221392" y="16990"/>
                    </a:cubicBezTo>
                    <a:cubicBezTo>
                      <a:pt x="262581" y="4633"/>
                      <a:pt x="301197" y="0"/>
                      <a:pt x="344960" y="4634"/>
                    </a:cubicBezTo>
                    <a:cubicBezTo>
                      <a:pt x="388723" y="9268"/>
                      <a:pt x="442784" y="29862"/>
                      <a:pt x="483973" y="44793"/>
                    </a:cubicBezTo>
                    <a:cubicBezTo>
                      <a:pt x="525162" y="59724"/>
                      <a:pt x="554510" y="85467"/>
                      <a:pt x="592095" y="94220"/>
                    </a:cubicBezTo>
                    <a:cubicBezTo>
                      <a:pt x="629680" y="102973"/>
                      <a:pt x="696612" y="91645"/>
                      <a:pt x="709484" y="97309"/>
                    </a:cubicBezTo>
                    <a:cubicBezTo>
                      <a:pt x="722356" y="102973"/>
                      <a:pt x="706909" y="112755"/>
                      <a:pt x="669324" y="128201"/>
                    </a:cubicBezTo>
                    <a:cubicBezTo>
                      <a:pt x="631739" y="143647"/>
                      <a:pt x="529796" y="172480"/>
                      <a:pt x="483973" y="189985"/>
                    </a:cubicBezTo>
                    <a:cubicBezTo>
                      <a:pt x="438150" y="207491"/>
                      <a:pt x="433517" y="225511"/>
                      <a:pt x="394387" y="233234"/>
                    </a:cubicBezTo>
                    <a:cubicBezTo>
                      <a:pt x="355257" y="240957"/>
                      <a:pt x="291414" y="240957"/>
                      <a:pt x="249195" y="236323"/>
                    </a:cubicBezTo>
                    <a:cubicBezTo>
                      <a:pt x="206976" y="231689"/>
                      <a:pt x="167331" y="217273"/>
                      <a:pt x="141073" y="205431"/>
                    </a:cubicBezTo>
                    <a:cubicBezTo>
                      <a:pt x="114815" y="193589"/>
                      <a:pt x="107092" y="178144"/>
                      <a:pt x="91646" y="165272"/>
                    </a:cubicBezTo>
                    <a:cubicBezTo>
                      <a:pt x="76200" y="152400"/>
                      <a:pt x="61783" y="139013"/>
                      <a:pt x="48397" y="128201"/>
                    </a:cubicBezTo>
                    <a:cubicBezTo>
                      <a:pt x="35011" y="117389"/>
                      <a:pt x="0" y="105547"/>
                      <a:pt x="8238" y="97309"/>
                    </a:cubicBezTo>
                    <a:close/>
                  </a:path>
                </a:pathLst>
              </a:custGeom>
              <a:solidFill>
                <a:schemeClr val="bg2"/>
              </a:solidFill>
              <a:ln w="31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
            <p:nvSpPr>
              <p:cNvPr id="366" name="Oval 365"/>
              <p:cNvSpPr/>
              <p:nvPr/>
            </p:nvSpPr>
            <p:spPr bwMode="auto">
              <a:xfrm>
                <a:off x="1143000" y="4843849"/>
                <a:ext cx="108121" cy="61784"/>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sp>
          <p:nvSpPr>
            <p:cNvPr id="232" name="Oval 231"/>
            <p:cNvSpPr/>
            <p:nvPr/>
          </p:nvSpPr>
          <p:spPr bwMode="auto">
            <a:xfrm>
              <a:off x="6512411" y="3820587"/>
              <a:ext cx="709683" cy="709683"/>
            </a:xfrm>
            <a:prstGeom prst="ellipse">
              <a:avLst/>
            </a:prstGeom>
            <a:gradFill flip="none" rotWithShape="1">
              <a:gsLst>
                <a:gs pos="0">
                  <a:schemeClr val="accent6">
                    <a:lumMod val="20000"/>
                    <a:lumOff val="80000"/>
                  </a:schemeClr>
                </a:gs>
                <a:gs pos="50000">
                  <a:schemeClr val="accent6">
                    <a:lumMod val="60000"/>
                    <a:lumOff val="40000"/>
                  </a:schemeClr>
                </a:gs>
                <a:gs pos="100000">
                  <a:schemeClr val="accent6"/>
                </a:gs>
              </a:gsLst>
              <a:path path="circle">
                <a:fillToRect l="50000" t="50000" r="50000" b="50000"/>
              </a:path>
              <a:tileRect/>
            </a:gradFill>
            <a:ln w="9525" cap="flat" cmpd="sng" algn="ctr">
              <a:solidFill>
                <a:srgbClr val="000000"/>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r>
                <a:rPr lang="en-US" sz="1400" dirty="0"/>
                <a:t>T reg</a:t>
              </a:r>
            </a:p>
          </p:txBody>
        </p:sp>
        <p:sp>
          <p:nvSpPr>
            <p:cNvPr id="233" name="Oval 232"/>
            <p:cNvSpPr/>
            <p:nvPr/>
          </p:nvSpPr>
          <p:spPr bwMode="auto">
            <a:xfrm>
              <a:off x="7499600" y="3640890"/>
              <a:ext cx="709683" cy="709683"/>
            </a:xfrm>
            <a:prstGeom prst="ellipse">
              <a:avLst/>
            </a:prstGeom>
            <a:gradFill flip="none" rotWithShape="1">
              <a:gsLst>
                <a:gs pos="0">
                  <a:schemeClr val="tx2">
                    <a:lumMod val="20000"/>
                    <a:lumOff val="80000"/>
                  </a:schemeClr>
                </a:gs>
                <a:gs pos="50000">
                  <a:schemeClr val="tx2">
                    <a:lumMod val="60000"/>
                    <a:lumOff val="40000"/>
                  </a:schemeClr>
                </a:gs>
                <a:gs pos="100000">
                  <a:schemeClr val="tx2"/>
                </a:gs>
              </a:gsLst>
              <a:path path="circle">
                <a:fillToRect l="50000" t="50000" r="50000" b="50000"/>
              </a:path>
              <a:tileRect/>
            </a:gradFill>
            <a:ln w="9525" cap="flat" cmpd="sng" algn="ctr">
              <a:solidFill>
                <a:srgbClr val="000000"/>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r>
                <a:rPr lang="en-US" sz="1400" dirty="0"/>
                <a:t>CTL</a:t>
              </a:r>
            </a:p>
          </p:txBody>
        </p:sp>
        <p:grpSp>
          <p:nvGrpSpPr>
            <p:cNvPr id="234" name="Group 391"/>
            <p:cNvGrpSpPr/>
            <p:nvPr/>
          </p:nvGrpSpPr>
          <p:grpSpPr>
            <a:xfrm>
              <a:off x="6297075" y="3664101"/>
              <a:ext cx="2146087" cy="1620402"/>
              <a:chOff x="5887554" y="2486043"/>
              <a:chExt cx="2146087" cy="1620402"/>
            </a:xfrm>
          </p:grpSpPr>
          <p:grpSp>
            <p:nvGrpSpPr>
              <p:cNvPr id="266" name="Group 268"/>
              <p:cNvGrpSpPr/>
              <p:nvPr/>
            </p:nvGrpSpPr>
            <p:grpSpPr>
              <a:xfrm>
                <a:off x="5887554" y="3195682"/>
                <a:ext cx="386474" cy="234778"/>
                <a:chOff x="2640930" y="4624516"/>
                <a:chExt cx="386474" cy="234778"/>
              </a:xfrm>
            </p:grpSpPr>
            <p:sp>
              <p:nvSpPr>
                <p:cNvPr id="363" name="Oval 362"/>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64" name="Oval 363"/>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67" name="Group 262"/>
              <p:cNvGrpSpPr/>
              <p:nvPr/>
            </p:nvGrpSpPr>
            <p:grpSpPr>
              <a:xfrm>
                <a:off x="6593455" y="2588888"/>
                <a:ext cx="386474" cy="234778"/>
                <a:chOff x="2640930" y="4624516"/>
                <a:chExt cx="386474" cy="234778"/>
              </a:xfrm>
            </p:grpSpPr>
            <p:sp>
              <p:nvSpPr>
                <p:cNvPr id="361" name="Oval 360"/>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62" name="Oval 361"/>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68" name="Group 265"/>
              <p:cNvGrpSpPr/>
              <p:nvPr/>
            </p:nvGrpSpPr>
            <p:grpSpPr>
              <a:xfrm>
                <a:off x="6044629" y="3083486"/>
                <a:ext cx="386474" cy="234778"/>
                <a:chOff x="2640930" y="4624516"/>
                <a:chExt cx="386474" cy="234778"/>
              </a:xfrm>
            </p:grpSpPr>
            <p:sp>
              <p:nvSpPr>
                <p:cNvPr id="359" name="Oval 358"/>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60" name="Oval 359"/>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69" name="Group 271"/>
              <p:cNvGrpSpPr/>
              <p:nvPr/>
            </p:nvGrpSpPr>
            <p:grpSpPr>
              <a:xfrm>
                <a:off x="6455080" y="3219056"/>
                <a:ext cx="386474" cy="234778"/>
                <a:chOff x="2640930" y="4624516"/>
                <a:chExt cx="386474" cy="234778"/>
              </a:xfrm>
            </p:grpSpPr>
            <p:sp>
              <p:nvSpPr>
                <p:cNvPr id="357" name="Oval 356"/>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58" name="Oval 357"/>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70" name="Group 274"/>
              <p:cNvGrpSpPr/>
              <p:nvPr/>
            </p:nvGrpSpPr>
            <p:grpSpPr>
              <a:xfrm>
                <a:off x="6977729" y="3096576"/>
                <a:ext cx="386474" cy="234778"/>
                <a:chOff x="2640930" y="4624516"/>
                <a:chExt cx="386474" cy="234778"/>
              </a:xfrm>
            </p:grpSpPr>
            <p:sp>
              <p:nvSpPr>
                <p:cNvPr id="355" name="Oval 354"/>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56" name="Oval 355"/>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71" name="Group 277"/>
              <p:cNvGrpSpPr/>
              <p:nvPr/>
            </p:nvGrpSpPr>
            <p:grpSpPr>
              <a:xfrm>
                <a:off x="6838418" y="2744092"/>
                <a:ext cx="386474" cy="234778"/>
                <a:chOff x="2640930" y="4624516"/>
                <a:chExt cx="386474" cy="234778"/>
              </a:xfrm>
            </p:grpSpPr>
            <p:sp>
              <p:nvSpPr>
                <p:cNvPr id="353" name="Oval 352"/>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54" name="Oval 353"/>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72" name="Group 283"/>
              <p:cNvGrpSpPr/>
              <p:nvPr/>
            </p:nvGrpSpPr>
            <p:grpSpPr>
              <a:xfrm>
                <a:off x="6621505" y="3587434"/>
                <a:ext cx="386474" cy="234778"/>
                <a:chOff x="2640930" y="4624516"/>
                <a:chExt cx="386474" cy="234778"/>
              </a:xfrm>
            </p:grpSpPr>
            <p:sp>
              <p:nvSpPr>
                <p:cNvPr id="351" name="Oval 350"/>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52" name="Oval 351"/>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73" name="Group 286"/>
              <p:cNvGrpSpPr/>
              <p:nvPr/>
            </p:nvGrpSpPr>
            <p:grpSpPr>
              <a:xfrm>
                <a:off x="7250739" y="2920802"/>
                <a:ext cx="386474" cy="234778"/>
                <a:chOff x="2640930" y="4624516"/>
                <a:chExt cx="386474" cy="234778"/>
              </a:xfrm>
            </p:grpSpPr>
            <p:sp>
              <p:nvSpPr>
                <p:cNvPr id="349" name="Oval 348"/>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50" name="Oval 349"/>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74" name="Group 289"/>
              <p:cNvGrpSpPr/>
              <p:nvPr/>
            </p:nvGrpSpPr>
            <p:grpSpPr>
              <a:xfrm>
                <a:off x="6096052" y="3695892"/>
                <a:ext cx="386474" cy="234778"/>
                <a:chOff x="2640930" y="4624516"/>
                <a:chExt cx="386474" cy="234778"/>
              </a:xfrm>
            </p:grpSpPr>
            <p:sp>
              <p:nvSpPr>
                <p:cNvPr id="347" name="Oval 346"/>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48" name="Oval 347"/>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75" name="Group 292"/>
              <p:cNvGrpSpPr/>
              <p:nvPr/>
            </p:nvGrpSpPr>
            <p:grpSpPr>
              <a:xfrm>
                <a:off x="6910410" y="3736096"/>
                <a:ext cx="386474" cy="234778"/>
                <a:chOff x="2640930" y="4624516"/>
                <a:chExt cx="386474" cy="234778"/>
              </a:xfrm>
            </p:grpSpPr>
            <p:sp>
              <p:nvSpPr>
                <p:cNvPr id="345" name="Oval 344"/>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46" name="Oval 345"/>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76" name="Group 295"/>
              <p:cNvGrpSpPr/>
              <p:nvPr/>
            </p:nvGrpSpPr>
            <p:grpSpPr>
              <a:xfrm>
                <a:off x="7371350" y="3669713"/>
                <a:ext cx="386474" cy="234778"/>
                <a:chOff x="2640930" y="4624516"/>
                <a:chExt cx="386474" cy="234778"/>
              </a:xfrm>
            </p:grpSpPr>
            <p:sp>
              <p:nvSpPr>
                <p:cNvPr id="343" name="Oval 342"/>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44" name="Oval 343"/>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77" name="Group 298"/>
              <p:cNvGrpSpPr/>
              <p:nvPr/>
            </p:nvGrpSpPr>
            <p:grpSpPr>
              <a:xfrm>
                <a:off x="7119843" y="2801126"/>
                <a:ext cx="386474" cy="234778"/>
                <a:chOff x="2640930" y="4624516"/>
                <a:chExt cx="386474" cy="234778"/>
              </a:xfrm>
            </p:grpSpPr>
            <p:sp>
              <p:nvSpPr>
                <p:cNvPr id="341" name="Oval 340"/>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42" name="Oval 341"/>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78" name="Group 301"/>
              <p:cNvGrpSpPr/>
              <p:nvPr/>
            </p:nvGrpSpPr>
            <p:grpSpPr>
              <a:xfrm>
                <a:off x="7561149" y="3382678"/>
                <a:ext cx="386474" cy="234778"/>
                <a:chOff x="2640930" y="4624516"/>
                <a:chExt cx="386474" cy="234778"/>
              </a:xfrm>
            </p:grpSpPr>
            <p:sp>
              <p:nvSpPr>
                <p:cNvPr id="339" name="Oval 338"/>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40" name="Oval 339"/>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79" name="Group 304"/>
              <p:cNvGrpSpPr/>
              <p:nvPr/>
            </p:nvGrpSpPr>
            <p:grpSpPr>
              <a:xfrm>
                <a:off x="7225495" y="3293855"/>
                <a:ext cx="386474" cy="234778"/>
                <a:chOff x="2640930" y="4624516"/>
                <a:chExt cx="386474" cy="234778"/>
              </a:xfrm>
            </p:grpSpPr>
            <p:sp>
              <p:nvSpPr>
                <p:cNvPr id="337" name="Oval 336"/>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38" name="Oval 337"/>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80" name="Group 310"/>
              <p:cNvGrpSpPr/>
              <p:nvPr/>
            </p:nvGrpSpPr>
            <p:grpSpPr>
              <a:xfrm>
                <a:off x="6183939" y="3486459"/>
                <a:ext cx="386474" cy="234778"/>
                <a:chOff x="2640930" y="4624516"/>
                <a:chExt cx="386474" cy="234778"/>
              </a:xfrm>
            </p:grpSpPr>
            <p:sp>
              <p:nvSpPr>
                <p:cNvPr id="335" name="Oval 334"/>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36" name="Oval 335"/>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81" name="Group 313"/>
              <p:cNvGrpSpPr/>
              <p:nvPr/>
            </p:nvGrpSpPr>
            <p:grpSpPr>
              <a:xfrm>
                <a:off x="6967443" y="3871667"/>
                <a:ext cx="386474" cy="234778"/>
                <a:chOff x="2640930" y="4624516"/>
                <a:chExt cx="386474" cy="234778"/>
              </a:xfrm>
            </p:grpSpPr>
            <p:sp>
              <p:nvSpPr>
                <p:cNvPr id="333" name="Oval 332"/>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34" name="Oval 333"/>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82" name="Group 316"/>
              <p:cNvGrpSpPr/>
              <p:nvPr/>
            </p:nvGrpSpPr>
            <p:grpSpPr>
              <a:xfrm>
                <a:off x="7192772" y="3810894"/>
                <a:ext cx="386474" cy="234778"/>
                <a:chOff x="2640930" y="4624516"/>
                <a:chExt cx="386474" cy="234778"/>
              </a:xfrm>
            </p:grpSpPr>
            <p:sp>
              <p:nvSpPr>
                <p:cNvPr id="331" name="Oval 330"/>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32" name="Oval 331"/>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83" name="Group 319"/>
              <p:cNvGrpSpPr/>
              <p:nvPr/>
            </p:nvGrpSpPr>
            <p:grpSpPr>
              <a:xfrm>
                <a:off x="7249804" y="3144261"/>
                <a:ext cx="386474" cy="234778"/>
                <a:chOff x="2640930" y="4624516"/>
                <a:chExt cx="386474" cy="234778"/>
              </a:xfrm>
            </p:grpSpPr>
            <p:sp>
              <p:nvSpPr>
                <p:cNvPr id="329" name="Oval 328"/>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30" name="Oval 329"/>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84" name="Group 322"/>
              <p:cNvGrpSpPr/>
              <p:nvPr/>
            </p:nvGrpSpPr>
            <p:grpSpPr>
              <a:xfrm>
                <a:off x="6504633" y="2932023"/>
                <a:ext cx="386474" cy="234778"/>
                <a:chOff x="2640930" y="4624516"/>
                <a:chExt cx="386474" cy="234778"/>
              </a:xfrm>
            </p:grpSpPr>
            <p:sp>
              <p:nvSpPr>
                <p:cNvPr id="327" name="Oval 326"/>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28" name="Oval 327"/>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85" name="Group 325"/>
              <p:cNvGrpSpPr/>
              <p:nvPr/>
            </p:nvGrpSpPr>
            <p:grpSpPr>
              <a:xfrm>
                <a:off x="7498506" y="3847358"/>
                <a:ext cx="386474" cy="234778"/>
                <a:chOff x="2640930" y="4624516"/>
                <a:chExt cx="386474" cy="234778"/>
              </a:xfrm>
            </p:grpSpPr>
            <p:sp>
              <p:nvSpPr>
                <p:cNvPr id="325" name="Oval 324"/>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26" name="Oval 325"/>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86" name="Group 328"/>
              <p:cNvGrpSpPr/>
              <p:nvPr/>
            </p:nvGrpSpPr>
            <p:grpSpPr>
              <a:xfrm>
                <a:off x="6988948" y="3309751"/>
                <a:ext cx="386474" cy="234778"/>
                <a:chOff x="2640930" y="4624516"/>
                <a:chExt cx="386474" cy="234778"/>
              </a:xfrm>
            </p:grpSpPr>
            <p:sp>
              <p:nvSpPr>
                <p:cNvPr id="323" name="Oval 322"/>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24" name="Oval 323"/>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87" name="Group 331"/>
              <p:cNvGrpSpPr/>
              <p:nvPr/>
            </p:nvGrpSpPr>
            <p:grpSpPr>
              <a:xfrm>
                <a:off x="6333534" y="3647274"/>
                <a:ext cx="386474" cy="234778"/>
                <a:chOff x="2640930" y="4624516"/>
                <a:chExt cx="386474" cy="234778"/>
              </a:xfrm>
            </p:grpSpPr>
            <p:sp>
              <p:nvSpPr>
                <p:cNvPr id="321" name="Oval 320"/>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22" name="Oval 321"/>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88" name="Group 334"/>
              <p:cNvGrpSpPr/>
              <p:nvPr/>
            </p:nvGrpSpPr>
            <p:grpSpPr>
              <a:xfrm>
                <a:off x="5981051" y="3524794"/>
                <a:ext cx="386474" cy="234778"/>
                <a:chOff x="2640930" y="4624516"/>
                <a:chExt cx="386474" cy="234778"/>
              </a:xfrm>
            </p:grpSpPr>
            <p:sp>
              <p:nvSpPr>
                <p:cNvPr id="319" name="Oval 318"/>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20" name="Oval 319"/>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89" name="Group 343"/>
              <p:cNvGrpSpPr/>
              <p:nvPr/>
            </p:nvGrpSpPr>
            <p:grpSpPr>
              <a:xfrm>
                <a:off x="6686953" y="3232147"/>
                <a:ext cx="386474" cy="234778"/>
                <a:chOff x="2640930" y="4624516"/>
                <a:chExt cx="386474" cy="234778"/>
              </a:xfrm>
            </p:grpSpPr>
            <p:sp>
              <p:nvSpPr>
                <p:cNvPr id="317" name="Oval 316"/>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18" name="Oval 317"/>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90" name="Group 346"/>
              <p:cNvGrpSpPr/>
              <p:nvPr/>
            </p:nvGrpSpPr>
            <p:grpSpPr>
              <a:xfrm>
                <a:off x="6586911" y="3070398"/>
                <a:ext cx="386474" cy="234778"/>
                <a:chOff x="2640930" y="4624516"/>
                <a:chExt cx="386474" cy="234778"/>
              </a:xfrm>
            </p:grpSpPr>
            <p:sp>
              <p:nvSpPr>
                <p:cNvPr id="315" name="Oval 314"/>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16" name="Oval 315"/>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91" name="Group 352"/>
              <p:cNvGrpSpPr/>
              <p:nvPr/>
            </p:nvGrpSpPr>
            <p:grpSpPr>
              <a:xfrm>
                <a:off x="6600001" y="2735680"/>
                <a:ext cx="386474" cy="234778"/>
                <a:chOff x="2640930" y="4624516"/>
                <a:chExt cx="386474" cy="234778"/>
              </a:xfrm>
            </p:grpSpPr>
            <p:sp>
              <p:nvSpPr>
                <p:cNvPr id="313" name="Oval 312"/>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14" name="Oval 313"/>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92" name="Group 355"/>
              <p:cNvGrpSpPr/>
              <p:nvPr/>
            </p:nvGrpSpPr>
            <p:grpSpPr>
              <a:xfrm>
                <a:off x="6825329" y="2562710"/>
                <a:ext cx="386474" cy="234778"/>
                <a:chOff x="2640930" y="4624516"/>
                <a:chExt cx="386474" cy="234778"/>
              </a:xfrm>
            </p:grpSpPr>
            <p:sp>
              <p:nvSpPr>
                <p:cNvPr id="311" name="Oval 310"/>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12" name="Oval 311"/>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93" name="Group 358"/>
              <p:cNvGrpSpPr/>
              <p:nvPr/>
            </p:nvGrpSpPr>
            <p:grpSpPr>
              <a:xfrm>
                <a:off x="6893581" y="2956331"/>
                <a:ext cx="386474" cy="234778"/>
                <a:chOff x="2640930" y="4624516"/>
                <a:chExt cx="386474" cy="234778"/>
              </a:xfrm>
            </p:grpSpPr>
            <p:sp>
              <p:nvSpPr>
                <p:cNvPr id="309" name="Oval 308"/>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10" name="Oval 309"/>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94" name="Group 361"/>
              <p:cNvGrpSpPr/>
              <p:nvPr/>
            </p:nvGrpSpPr>
            <p:grpSpPr>
              <a:xfrm>
                <a:off x="6642075" y="2486043"/>
                <a:ext cx="386474" cy="234778"/>
                <a:chOff x="2640930" y="4624516"/>
                <a:chExt cx="386474" cy="234778"/>
              </a:xfrm>
            </p:grpSpPr>
            <p:sp>
              <p:nvSpPr>
                <p:cNvPr id="307" name="Oval 306"/>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08" name="Oval 307"/>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95" name="Group 364"/>
              <p:cNvGrpSpPr/>
              <p:nvPr/>
            </p:nvGrpSpPr>
            <p:grpSpPr>
              <a:xfrm>
                <a:off x="5924953" y="3367719"/>
                <a:ext cx="386474" cy="234778"/>
                <a:chOff x="2640930" y="4624516"/>
                <a:chExt cx="386474" cy="234778"/>
              </a:xfrm>
            </p:grpSpPr>
            <p:sp>
              <p:nvSpPr>
                <p:cNvPr id="305" name="Oval 304"/>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06" name="Oval 305"/>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96" name="Group 373"/>
              <p:cNvGrpSpPr/>
              <p:nvPr/>
            </p:nvGrpSpPr>
            <p:grpSpPr>
              <a:xfrm>
                <a:off x="6483130" y="3774431"/>
                <a:ext cx="386474" cy="234778"/>
                <a:chOff x="2640930" y="4624516"/>
                <a:chExt cx="386474" cy="234778"/>
              </a:xfrm>
            </p:grpSpPr>
            <p:sp>
              <p:nvSpPr>
                <p:cNvPr id="303" name="Oval 302"/>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04" name="Oval 303"/>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97" name="Group 382"/>
              <p:cNvGrpSpPr/>
              <p:nvPr/>
            </p:nvGrpSpPr>
            <p:grpSpPr>
              <a:xfrm>
                <a:off x="7647167" y="3541624"/>
                <a:ext cx="386474" cy="234778"/>
                <a:chOff x="2640930" y="4624516"/>
                <a:chExt cx="386474" cy="234778"/>
              </a:xfrm>
            </p:grpSpPr>
            <p:sp>
              <p:nvSpPr>
                <p:cNvPr id="301" name="Oval 300"/>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02" name="Oval 301"/>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98" name="Group 385"/>
              <p:cNvGrpSpPr/>
              <p:nvPr/>
            </p:nvGrpSpPr>
            <p:grpSpPr>
              <a:xfrm>
                <a:off x="6177395" y="3238694"/>
                <a:ext cx="386474" cy="234778"/>
                <a:chOff x="2640930" y="4624516"/>
                <a:chExt cx="386474" cy="234778"/>
              </a:xfrm>
            </p:grpSpPr>
            <p:sp>
              <p:nvSpPr>
                <p:cNvPr id="299" name="Oval 298"/>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300" name="Oval 299"/>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grpSp>
          <p:nvGrpSpPr>
            <p:cNvPr id="235" name="Group 392"/>
            <p:cNvGrpSpPr/>
            <p:nvPr/>
          </p:nvGrpSpPr>
          <p:grpSpPr>
            <a:xfrm>
              <a:off x="6346626" y="4199840"/>
              <a:ext cx="2117102" cy="870557"/>
              <a:chOff x="6290526" y="4233500"/>
              <a:chExt cx="2117102" cy="870557"/>
            </a:xfrm>
          </p:grpSpPr>
          <p:grpSp>
            <p:nvGrpSpPr>
              <p:cNvPr id="236" name="Group 280"/>
              <p:cNvGrpSpPr/>
              <p:nvPr/>
            </p:nvGrpSpPr>
            <p:grpSpPr>
              <a:xfrm>
                <a:off x="7714484" y="4629925"/>
                <a:ext cx="386474" cy="234778"/>
                <a:chOff x="2640930" y="4624516"/>
                <a:chExt cx="386474" cy="234778"/>
              </a:xfrm>
            </p:grpSpPr>
            <p:sp>
              <p:nvSpPr>
                <p:cNvPr id="264" name="Oval 263"/>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265" name="Oval 264"/>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37" name="Group 307"/>
              <p:cNvGrpSpPr/>
              <p:nvPr/>
            </p:nvGrpSpPr>
            <p:grpSpPr>
              <a:xfrm>
                <a:off x="7333016" y="4674804"/>
                <a:ext cx="386474" cy="234778"/>
                <a:chOff x="2640930" y="4624516"/>
                <a:chExt cx="386474" cy="234778"/>
              </a:xfrm>
            </p:grpSpPr>
            <p:sp>
              <p:nvSpPr>
                <p:cNvPr id="262" name="Oval 261"/>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263" name="Oval 262"/>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38" name="Group 337"/>
              <p:cNvGrpSpPr/>
              <p:nvPr/>
            </p:nvGrpSpPr>
            <p:grpSpPr>
              <a:xfrm>
                <a:off x="6700042" y="4529885"/>
                <a:ext cx="386474" cy="234778"/>
                <a:chOff x="2640930" y="4624516"/>
                <a:chExt cx="386474" cy="234778"/>
              </a:xfrm>
            </p:grpSpPr>
            <p:sp>
              <p:nvSpPr>
                <p:cNvPr id="260" name="Oval 259"/>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261" name="Oval 260"/>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39" name="Group 340"/>
              <p:cNvGrpSpPr/>
              <p:nvPr/>
            </p:nvGrpSpPr>
            <p:grpSpPr>
              <a:xfrm>
                <a:off x="8021154" y="4852449"/>
                <a:ext cx="386474" cy="234778"/>
                <a:chOff x="2640930" y="4624516"/>
                <a:chExt cx="386474" cy="234778"/>
              </a:xfrm>
            </p:grpSpPr>
            <p:sp>
              <p:nvSpPr>
                <p:cNvPr id="258" name="Oval 257"/>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259" name="Oval 258"/>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40" name="Group 349"/>
              <p:cNvGrpSpPr/>
              <p:nvPr/>
            </p:nvGrpSpPr>
            <p:grpSpPr>
              <a:xfrm>
                <a:off x="6694433" y="4288663"/>
                <a:ext cx="386474" cy="234778"/>
                <a:chOff x="2640930" y="4624516"/>
                <a:chExt cx="386474" cy="234778"/>
              </a:xfrm>
            </p:grpSpPr>
            <p:sp>
              <p:nvSpPr>
                <p:cNvPr id="256" name="Oval 255"/>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257" name="Oval 256"/>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41" name="Group 367"/>
              <p:cNvGrpSpPr/>
              <p:nvPr/>
            </p:nvGrpSpPr>
            <p:grpSpPr>
              <a:xfrm>
                <a:off x="6890776" y="4625252"/>
                <a:ext cx="386474" cy="234778"/>
                <a:chOff x="2640930" y="4624516"/>
                <a:chExt cx="386474" cy="234778"/>
              </a:xfrm>
            </p:grpSpPr>
            <p:sp>
              <p:nvSpPr>
                <p:cNvPr id="254" name="Oval 253"/>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255" name="Oval 254"/>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42" name="Group 370"/>
              <p:cNvGrpSpPr/>
              <p:nvPr/>
            </p:nvGrpSpPr>
            <p:grpSpPr>
              <a:xfrm>
                <a:off x="7839770" y="4233500"/>
                <a:ext cx="386474" cy="234778"/>
                <a:chOff x="2640930" y="4624516"/>
                <a:chExt cx="386474" cy="234778"/>
              </a:xfrm>
            </p:grpSpPr>
            <p:sp>
              <p:nvSpPr>
                <p:cNvPr id="252" name="Oval 251"/>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253" name="Oval 252"/>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43" name="Group 376"/>
              <p:cNvGrpSpPr/>
              <p:nvPr/>
            </p:nvGrpSpPr>
            <p:grpSpPr>
              <a:xfrm>
                <a:off x="7471392" y="4869279"/>
                <a:ext cx="386474" cy="234778"/>
                <a:chOff x="2640930" y="4624516"/>
                <a:chExt cx="386474" cy="234778"/>
              </a:xfrm>
            </p:grpSpPr>
            <p:sp>
              <p:nvSpPr>
                <p:cNvPr id="250" name="Oval 249"/>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251" name="Oval 250"/>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44" name="Group 379"/>
              <p:cNvGrpSpPr/>
              <p:nvPr/>
            </p:nvGrpSpPr>
            <p:grpSpPr>
              <a:xfrm>
                <a:off x="7573304" y="4729970"/>
                <a:ext cx="386474" cy="234778"/>
                <a:chOff x="2640930" y="4624516"/>
                <a:chExt cx="386474" cy="234778"/>
              </a:xfrm>
            </p:grpSpPr>
            <p:sp>
              <p:nvSpPr>
                <p:cNvPr id="248" name="Oval 247"/>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249" name="Oval 248"/>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nvGrpSpPr>
              <p:cNvPr id="245" name="Group 388"/>
              <p:cNvGrpSpPr/>
              <p:nvPr/>
            </p:nvGrpSpPr>
            <p:grpSpPr>
              <a:xfrm>
                <a:off x="6290526" y="4400861"/>
                <a:ext cx="386474" cy="234778"/>
                <a:chOff x="2640930" y="4624516"/>
                <a:chExt cx="386474" cy="234778"/>
              </a:xfrm>
            </p:grpSpPr>
            <p:sp>
              <p:nvSpPr>
                <p:cNvPr id="246" name="Oval 245"/>
                <p:cNvSpPr/>
                <p:nvPr/>
              </p:nvSpPr>
              <p:spPr bwMode="auto">
                <a:xfrm>
                  <a:off x="2640930" y="4624516"/>
                  <a:ext cx="386474" cy="234778"/>
                </a:xfrm>
                <a:prstGeom prst="ellipse">
                  <a:avLst/>
                </a:prstGeom>
                <a:gradFill flip="none" rotWithShape="1">
                  <a:gsLst>
                    <a:gs pos="0">
                      <a:schemeClr val="accent3">
                        <a:lumMod val="60000"/>
                        <a:lumOff val="40000"/>
                      </a:schemeClr>
                    </a:gs>
                    <a:gs pos="50000">
                      <a:schemeClr val="accent3"/>
                    </a:gs>
                    <a:gs pos="100000">
                      <a:schemeClr val="accent3"/>
                    </a:gs>
                  </a:gsLst>
                  <a:path path="circle">
                    <a:fillToRect l="50000" t="50000" r="50000" b="50000"/>
                  </a:path>
                  <a:tileRect/>
                </a:gradFill>
                <a:ln w="6350" cap="flat" cmpd="sng" algn="ctr">
                  <a:solidFill>
                    <a:schemeClr val="accent3">
                      <a:lumMod val="50000"/>
                    </a:schemeClr>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algn="ctr" eaLnBrk="1" hangingPunct="1">
                    <a:lnSpc>
                      <a:spcPct val="90000"/>
                    </a:lnSpc>
                    <a:spcBef>
                      <a:spcPct val="35000"/>
                    </a:spcBef>
                    <a:spcAft>
                      <a:spcPct val="25000"/>
                    </a:spcAft>
                    <a:buClr>
                      <a:schemeClr val="folHlink"/>
                    </a:buClr>
                  </a:pPr>
                  <a:endParaRPr lang="en-US" sz="1400" dirty="0"/>
                </a:p>
              </p:txBody>
            </p:sp>
            <p:sp>
              <p:nvSpPr>
                <p:cNvPr id="247" name="Oval 246"/>
                <p:cNvSpPr/>
                <p:nvPr/>
              </p:nvSpPr>
              <p:spPr bwMode="auto">
                <a:xfrm>
                  <a:off x="2730843" y="4720281"/>
                  <a:ext cx="64873" cy="45719"/>
                </a:xfrm>
                <a:prstGeom prst="ellipse">
                  <a:avLst/>
                </a:prstGeom>
                <a:solidFill>
                  <a:schemeClr val="accent3">
                    <a:lumMod val="20000"/>
                    <a:lumOff val="80000"/>
                  </a:schemeClr>
                </a:solidFill>
                <a:ln w="635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grpSp>
        </p:grpSp>
      </p:grpSp>
      <p:cxnSp>
        <p:nvCxnSpPr>
          <p:cNvPr id="385" name="Straight Arrow Connector 384"/>
          <p:cNvCxnSpPr/>
          <p:nvPr/>
        </p:nvCxnSpPr>
        <p:spPr bwMode="auto">
          <a:xfrm>
            <a:off x="4773977" y="3446443"/>
            <a:ext cx="341523" cy="0"/>
          </a:xfrm>
          <a:prstGeom prst="straightConnector1">
            <a:avLst/>
          </a:prstGeom>
          <a:noFill/>
          <a:ln w="28575" cap="flat" cmpd="sng" algn="ctr">
            <a:solidFill>
              <a:schemeClr val="tx1"/>
            </a:solidFill>
            <a:prstDash val="solid"/>
            <a:round/>
            <a:headEnd type="none" w="med" len="med"/>
            <a:tailEnd type="triangle" w="med" len="med"/>
          </a:ln>
          <a:effectLst/>
        </p:spPr>
      </p:cxnSp>
      <p:cxnSp>
        <p:nvCxnSpPr>
          <p:cNvPr id="386" name="Straight Arrow Connector 385"/>
          <p:cNvCxnSpPr/>
          <p:nvPr/>
        </p:nvCxnSpPr>
        <p:spPr bwMode="auto">
          <a:xfrm>
            <a:off x="7735688" y="3446443"/>
            <a:ext cx="341523" cy="0"/>
          </a:xfrm>
          <a:prstGeom prst="straightConnector1">
            <a:avLst/>
          </a:prstGeom>
          <a:noFill/>
          <a:ln w="28575" cap="flat" cmpd="sng" algn="ctr">
            <a:solidFill>
              <a:schemeClr val="tx1"/>
            </a:solidFill>
            <a:prstDash val="solid"/>
            <a:round/>
            <a:headEnd type="none" w="med" len="med"/>
            <a:tailEnd type="triangle" w="med" len="med"/>
          </a:ln>
          <a:effectLst/>
        </p:spPr>
      </p:cxnSp>
      <p:cxnSp>
        <p:nvCxnSpPr>
          <p:cNvPr id="387" name="Straight Connector 386"/>
          <p:cNvCxnSpPr/>
          <p:nvPr/>
        </p:nvCxnSpPr>
        <p:spPr bwMode="auto">
          <a:xfrm>
            <a:off x="4939229" y="1872867"/>
            <a:ext cx="0" cy="4186412"/>
          </a:xfrm>
          <a:prstGeom prst="line">
            <a:avLst/>
          </a:prstGeom>
          <a:noFill/>
          <a:ln w="28575" cap="flat" cmpd="sng" algn="ctr">
            <a:solidFill>
              <a:schemeClr val="tx1"/>
            </a:solidFill>
            <a:prstDash val="solid"/>
            <a:round/>
            <a:headEnd type="none" w="med" len="med"/>
            <a:tailEnd type="none" w="med" len="med"/>
          </a:ln>
          <a:effectLst/>
        </p:spPr>
      </p:cxnSp>
      <p:cxnSp>
        <p:nvCxnSpPr>
          <p:cNvPr id="388" name="Straight Connector 387"/>
          <p:cNvCxnSpPr/>
          <p:nvPr/>
        </p:nvCxnSpPr>
        <p:spPr bwMode="auto">
          <a:xfrm flipH="1">
            <a:off x="7891749" y="1872867"/>
            <a:ext cx="0" cy="4186412"/>
          </a:xfrm>
          <a:prstGeom prst="line">
            <a:avLst/>
          </a:prstGeom>
          <a:noFill/>
          <a:ln w="28575" cap="flat" cmpd="sng" algn="ctr">
            <a:solidFill>
              <a:schemeClr val="tx1"/>
            </a:solidFill>
            <a:prstDash val="solid"/>
            <a:round/>
            <a:headEnd type="none" w="med" len="med"/>
            <a:tailEnd type="none" w="med" len="med"/>
          </a:ln>
          <a:effectLst/>
        </p:spPr>
      </p:cxnSp>
      <p:sp>
        <p:nvSpPr>
          <p:cNvPr id="389" name="Right Arrow 388"/>
          <p:cNvSpPr/>
          <p:nvPr/>
        </p:nvSpPr>
        <p:spPr bwMode="auto">
          <a:xfrm>
            <a:off x="4401706" y="5592069"/>
            <a:ext cx="3818823" cy="229613"/>
          </a:xfrm>
          <a:prstGeom prst="rightArrow">
            <a:avLst/>
          </a:prstGeom>
          <a:gradFill flip="none" rotWithShape="1">
            <a:gsLst>
              <a:gs pos="0">
                <a:schemeClr val="tx1">
                  <a:lumMod val="13000"/>
                </a:schemeClr>
              </a:gs>
              <a:gs pos="50000">
                <a:schemeClr val="tx1"/>
              </a:gs>
              <a:gs pos="100000">
                <a:schemeClr val="tx1"/>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lnSpc>
                <a:spcPct val="90000"/>
              </a:lnSpc>
              <a:spcBef>
                <a:spcPct val="35000"/>
              </a:spcBef>
              <a:spcAft>
                <a:spcPct val="25000"/>
              </a:spcAft>
              <a:buClr>
                <a:schemeClr val="folHlink"/>
              </a:buClr>
              <a:buFont typeface="Arial" charset="0"/>
              <a:buChar char="•"/>
            </a:pPr>
            <a:endParaRPr lang="en-US" b="1">
              <a:latin typeface="Arial" charset="0"/>
            </a:endParaRPr>
          </a:p>
        </p:txBody>
      </p:sp>
    </p:spTree>
    <p:extLst>
      <p:ext uri="{BB962C8B-B14F-4D97-AF65-F5344CB8AC3E}">
        <p14:creationId xmlns:p14="http://schemas.microsoft.com/office/powerpoint/2010/main" val="1382383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3509" y="956865"/>
            <a:ext cx="4224984" cy="49065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3" name="Text Box 4"/>
          <p:cNvSpPr txBox="1">
            <a:spLocks noChangeArrowheads="1"/>
          </p:cNvSpPr>
          <p:nvPr/>
        </p:nvSpPr>
        <p:spPr bwMode="auto">
          <a:xfrm>
            <a:off x="7834885" y="5950877"/>
            <a:ext cx="3724945" cy="1534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defPPr>
              <a:defRPr lang="en-US"/>
            </a:defPPr>
            <a:lvl1pPr>
              <a:tabLst>
                <a:tab pos="723900" algn="l"/>
                <a:tab pos="1447800" algn="l"/>
                <a:tab pos="2171700" algn="l"/>
                <a:tab pos="2895600" algn="l"/>
                <a:tab pos="3619500" algn="l"/>
              </a:tabLst>
              <a:defRPr sz="1000" b="1">
                <a:latin typeface="Arial" panose="020B0604020202020204" pitchFamily="34" charset="0"/>
                <a:ea typeface="msgothic" charset="0"/>
                <a:cs typeface="msgothic" charset="0"/>
              </a:defRPr>
            </a:lvl1pPr>
            <a:lvl2pPr>
              <a:tabLst>
                <a:tab pos="723900" algn="l"/>
                <a:tab pos="1447800" algn="l"/>
                <a:tab pos="2171700" algn="l"/>
                <a:tab pos="2895600" algn="l"/>
                <a:tab pos="3619500" algn="l"/>
              </a:tabLst>
              <a:defRPr>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a:solidFill>
                  <a:srgbClr val="000000"/>
                </a:solidFill>
                <a:latin typeface="Times New Roman" panose="02020603050405020304" pitchFamily="18" charset="0"/>
                <a:ea typeface="msgothic"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a:solidFill>
                  <a:srgbClr val="000000"/>
                </a:solidFill>
                <a:latin typeface="Times New Roman" panose="02020603050405020304" pitchFamily="18" charset="0"/>
                <a:ea typeface="msgothic"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a:solidFill>
                  <a:srgbClr val="000000"/>
                </a:solidFill>
                <a:latin typeface="Times New Roman" panose="02020603050405020304" pitchFamily="18" charset="0"/>
                <a:ea typeface="msgothic"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a:solidFill>
                  <a:srgbClr val="000000"/>
                </a:solidFill>
                <a:latin typeface="Times New Roman" panose="02020603050405020304" pitchFamily="18" charset="0"/>
                <a:ea typeface="msgothic"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a:solidFill>
                  <a:srgbClr val="000000"/>
                </a:solidFill>
                <a:latin typeface="Times New Roman" panose="02020603050405020304" pitchFamily="18" charset="0"/>
                <a:ea typeface="msgothic" charset="0"/>
                <a:cs typeface="msgothic" charset="0"/>
              </a:defRPr>
            </a:lvl9pPr>
          </a:lstStyle>
          <a:p>
            <a:r>
              <a:rPr lang="en-GB" altLang="en-US" sz="900" dirty="0">
                <a:latin typeface="+mn-lt"/>
              </a:rPr>
              <a:t>Jonathan C. Dudley et al. </a:t>
            </a:r>
            <a:r>
              <a:rPr lang="en-GB" altLang="en-US" sz="900" dirty="0" err="1">
                <a:latin typeface="+mn-lt"/>
              </a:rPr>
              <a:t>Clin</a:t>
            </a:r>
            <a:r>
              <a:rPr lang="en-GB" altLang="en-US" sz="900" dirty="0">
                <a:latin typeface="+mn-lt"/>
              </a:rPr>
              <a:t> Cancer Res 2016;22:813-820</a:t>
            </a:r>
          </a:p>
        </p:txBody>
      </p:sp>
      <p:sp>
        <p:nvSpPr>
          <p:cNvPr id="7" name="Title 1"/>
          <p:cNvSpPr txBox="1">
            <a:spLocks/>
          </p:cNvSpPr>
          <p:nvPr/>
        </p:nvSpPr>
        <p:spPr>
          <a:xfrm>
            <a:off x="1524000" y="212603"/>
            <a:ext cx="9144000" cy="687616"/>
          </a:xfrm>
          <a:prstGeom prst="rect">
            <a:avLst/>
          </a:prstGeom>
        </p:spPr>
        <p:txBody>
          <a:bodyPr>
            <a:normAutofit/>
          </a:bodyPr>
          <a:lstStyle/>
          <a:p>
            <a:pPr algn="ctr" defTabSz="685800" fontAlgn="auto">
              <a:lnSpc>
                <a:spcPct val="90000"/>
              </a:lnSpc>
              <a:spcAft>
                <a:spcPts val="0"/>
              </a:spcAft>
              <a:defRPr/>
            </a:pPr>
            <a:r>
              <a:rPr lang="en-US" sz="2800" b="1" dirty="0" err="1">
                <a:latin typeface="+mj-lt"/>
                <a:ea typeface="+mj-ea"/>
                <a:cs typeface="Arial" panose="020B0604020202020204" pitchFamily="34" charset="0"/>
              </a:rPr>
              <a:t>Neoantigens</a:t>
            </a:r>
            <a:endParaRPr lang="en-US" sz="2800" b="1" dirty="0">
              <a:latin typeface="+mj-lt"/>
              <a:ea typeface="+mj-ea"/>
              <a:cs typeface="Arial" panose="020B0604020202020204" pitchFamily="34" charset="0"/>
            </a:endParaRPr>
          </a:p>
        </p:txBody>
      </p:sp>
      <p:sp>
        <p:nvSpPr>
          <p:cNvPr id="9" name="Footer Placeholder 1"/>
          <p:cNvSpPr>
            <a:spLocks noGrp="1"/>
          </p:cNvSpPr>
          <p:nvPr>
            <p:ph type="ftr" sz="quarter" idx="11"/>
          </p:nvPr>
        </p:nvSpPr>
        <p:spPr>
          <a:xfrm>
            <a:off x="4552950" y="6205782"/>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10" name="Picture 9"/>
          <p:cNvPicPr>
            <a:picLocks noChangeAspect="1"/>
          </p:cNvPicPr>
          <p:nvPr/>
        </p:nvPicPr>
        <p:blipFill rotWithShape="1">
          <a:blip r:embed="rId4" cstate="hqprint">
            <a:extLst>
              <a:ext uri="{28A0092B-C50C-407E-A947-70E740481C1C}">
                <a14:useLocalDpi xmlns:a14="http://schemas.microsoft.com/office/drawing/2010/main" val="0"/>
              </a:ext>
            </a:extLst>
          </a:blip>
          <a:srcRect l="1" t="91884" r="54" b="194"/>
          <a:stretch/>
        </p:blipFill>
        <p:spPr>
          <a:xfrm>
            <a:off x="1528970" y="6159607"/>
            <a:ext cx="9139031" cy="407505"/>
          </a:xfrm>
          <a:prstGeom prst="rect">
            <a:avLst/>
          </a:prstGeom>
        </p:spPr>
      </p:pic>
      <p:sp>
        <p:nvSpPr>
          <p:cNvPr id="11" name="TextBox 10"/>
          <p:cNvSpPr txBox="1"/>
          <p:nvPr/>
        </p:nvSpPr>
        <p:spPr>
          <a:xfrm>
            <a:off x="6925918" y="6202626"/>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28164000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
          <p:cNvSpPr txBox="1">
            <a:spLocks noChangeArrowheads="1"/>
          </p:cNvSpPr>
          <p:nvPr/>
        </p:nvSpPr>
        <p:spPr bwMode="auto">
          <a:xfrm>
            <a:off x="1631506" y="2636914"/>
            <a:ext cx="7027577" cy="214513"/>
          </a:xfrm>
          <a:prstGeom prst="rect">
            <a:avLst/>
          </a:prstGeom>
          <a:noFill/>
          <a:ln w="9525">
            <a:noFill/>
            <a:round/>
            <a:headEnd/>
            <a:tailEnd/>
          </a:ln>
          <a:effectLst/>
        </p:spPr>
        <p:txBody>
          <a:bodyPr lIns="0" tIns="0" rIns="0" bIns="0"/>
          <a:lstStyle/>
          <a:p>
            <a:pPr algn="ctr">
              <a:lnSpc>
                <a:spcPct val="93000"/>
              </a:lnSpc>
              <a:buClr>
                <a:srgbClr val="000000"/>
              </a:buClr>
              <a:buSzPct val="45000"/>
              <a:tabLst>
                <a:tab pos="492476" algn="l"/>
                <a:tab pos="984950" algn="l"/>
                <a:tab pos="1477425" algn="l"/>
                <a:tab pos="1969900" algn="l"/>
                <a:tab pos="2462375" algn="l"/>
                <a:tab pos="2954850" algn="l"/>
                <a:tab pos="3447325" algn="l"/>
                <a:tab pos="3939800" algn="l"/>
                <a:tab pos="4432274" algn="l"/>
                <a:tab pos="4924750" algn="l"/>
                <a:tab pos="5417225" algn="l"/>
                <a:tab pos="5909699" algn="l"/>
              </a:tabLst>
            </a:pPr>
            <a:endParaRPr lang="en-GB" altLang="en-US" sz="2100" b="1" dirty="0">
              <a:solidFill>
                <a:srgbClr val="000000"/>
              </a:solidFill>
            </a:endParaRPr>
          </a:p>
        </p:txBody>
      </p:sp>
      <p:pic>
        <p:nvPicPr>
          <p:cNvPr id="3076" name="Picture 3"/>
          <p:cNvPicPr>
            <a:picLocks noChangeAspect="1" noChangeArrowheads="1"/>
          </p:cNvPicPr>
          <p:nvPr/>
        </p:nvPicPr>
        <p:blipFill rotWithShape="1">
          <a:blip r:embed="rId3" cstate="print"/>
          <a:srcRect l="3525" t="48322" r="47722" b="27159"/>
          <a:stretch/>
        </p:blipFill>
        <p:spPr bwMode="auto">
          <a:xfrm>
            <a:off x="3238530" y="920191"/>
            <a:ext cx="5462192" cy="4681752"/>
          </a:xfrm>
          <a:prstGeom prst="rect">
            <a:avLst/>
          </a:prstGeom>
          <a:noFill/>
          <a:ln w="9525">
            <a:noFill/>
            <a:round/>
            <a:headEnd/>
            <a:tailEnd/>
          </a:ln>
          <a:effectLst/>
        </p:spPr>
      </p:pic>
      <p:sp>
        <p:nvSpPr>
          <p:cNvPr id="3077" name="Text Box 4"/>
          <p:cNvSpPr txBox="1">
            <a:spLocks noChangeArrowheads="1"/>
          </p:cNvSpPr>
          <p:nvPr/>
        </p:nvSpPr>
        <p:spPr bwMode="auto">
          <a:xfrm>
            <a:off x="8305800" y="5982812"/>
            <a:ext cx="3319068" cy="103524"/>
          </a:xfrm>
          <a:prstGeom prst="rect">
            <a:avLst/>
          </a:prstGeom>
          <a:noFill/>
          <a:ln w="9525">
            <a:noFill/>
            <a:round/>
            <a:headEnd/>
            <a:tailEnd/>
          </a:ln>
          <a:effectLst/>
        </p:spPr>
        <p:txBody>
          <a:bodyPr lIns="0" tIns="0" rIns="0" bIns="0"/>
          <a:lstStyle/>
          <a:p>
            <a:pPr>
              <a:lnSpc>
                <a:spcPct val="93000"/>
              </a:lnSpc>
              <a:buClr>
                <a:srgbClr val="000000"/>
              </a:buClr>
              <a:buSzPct val="45000"/>
              <a:tabLst>
                <a:tab pos="492476" algn="l"/>
                <a:tab pos="984950" algn="l"/>
                <a:tab pos="1477425" algn="l"/>
                <a:tab pos="1969900" algn="l"/>
                <a:tab pos="2462375" algn="l"/>
              </a:tabLst>
            </a:pPr>
            <a:r>
              <a:rPr lang="en-GB" altLang="en-US" sz="900" b="1" dirty="0">
                <a:solidFill>
                  <a:srgbClr val="000000"/>
                </a:solidFill>
              </a:rPr>
              <a:t>Nicolas J. </a:t>
            </a:r>
            <a:r>
              <a:rPr lang="en-GB" altLang="en-US" sz="900" b="1" dirty="0" err="1">
                <a:solidFill>
                  <a:srgbClr val="000000"/>
                </a:solidFill>
              </a:rPr>
              <a:t>Llosa</a:t>
            </a:r>
            <a:r>
              <a:rPr lang="en-GB" altLang="en-US" sz="900" b="1" dirty="0">
                <a:solidFill>
                  <a:srgbClr val="000000"/>
                </a:solidFill>
              </a:rPr>
              <a:t> et al. Cancer Discovery 2015;5:43-51</a:t>
            </a:r>
          </a:p>
        </p:txBody>
      </p:sp>
      <p:sp>
        <p:nvSpPr>
          <p:cNvPr id="7" name="TextBox 6"/>
          <p:cNvSpPr txBox="1"/>
          <p:nvPr/>
        </p:nvSpPr>
        <p:spPr>
          <a:xfrm>
            <a:off x="5383568" y="5858354"/>
            <a:ext cx="1172116" cy="230832"/>
          </a:xfrm>
          <a:prstGeom prst="rect">
            <a:avLst/>
          </a:prstGeom>
          <a:noFill/>
        </p:spPr>
        <p:txBody>
          <a:bodyPr wrap="none" rtlCol="0">
            <a:spAutoFit/>
          </a:bodyPr>
          <a:lstStyle/>
          <a:p>
            <a:r>
              <a:rPr lang="en-US" sz="900" dirty="0"/>
              <a:t>Cd163:  myeloid cells</a:t>
            </a:r>
          </a:p>
        </p:txBody>
      </p:sp>
      <p:sp>
        <p:nvSpPr>
          <p:cNvPr id="11" name="Title 1"/>
          <p:cNvSpPr txBox="1">
            <a:spLocks/>
          </p:cNvSpPr>
          <p:nvPr/>
        </p:nvSpPr>
        <p:spPr>
          <a:xfrm>
            <a:off x="1524000" y="189556"/>
            <a:ext cx="9144000" cy="687616"/>
          </a:xfrm>
          <a:prstGeom prst="rect">
            <a:avLst/>
          </a:prstGeom>
        </p:spPr>
        <p:txBody>
          <a:bodyPr>
            <a:normAutofit/>
          </a:bodyPr>
          <a:lstStyle/>
          <a:p>
            <a:pPr algn="ctr" defTabSz="685800" fontAlgn="auto">
              <a:lnSpc>
                <a:spcPct val="90000"/>
              </a:lnSpc>
              <a:spcAft>
                <a:spcPts val="0"/>
              </a:spcAft>
              <a:defRPr/>
            </a:pPr>
            <a:r>
              <a:rPr lang="en-US" sz="2800" b="1" dirty="0">
                <a:latin typeface="+mj-lt"/>
                <a:ea typeface="+mj-ea"/>
                <a:cs typeface="Arial" panose="020B0604020202020204" pitchFamily="34" charset="0"/>
              </a:rPr>
              <a:t>PD-L1+ Tumor Infiltrating Myeloid Cells</a:t>
            </a:r>
          </a:p>
        </p:txBody>
      </p:sp>
      <p:sp>
        <p:nvSpPr>
          <p:cNvPr id="12" name="Footer Placeholder 1"/>
          <p:cNvSpPr>
            <a:spLocks noGrp="1"/>
          </p:cNvSpPr>
          <p:nvPr>
            <p:ph type="ftr" sz="quarter" idx="11"/>
          </p:nvPr>
        </p:nvSpPr>
        <p:spPr>
          <a:xfrm>
            <a:off x="4552950" y="6205782"/>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13" name="Picture 12"/>
          <p:cNvPicPr>
            <a:picLocks noChangeAspect="1"/>
          </p:cNvPicPr>
          <p:nvPr/>
        </p:nvPicPr>
        <p:blipFill rotWithShape="1">
          <a:blip r:embed="rId4" cstate="hqprint">
            <a:extLst>
              <a:ext uri="{28A0092B-C50C-407E-A947-70E740481C1C}">
                <a14:useLocalDpi xmlns:a14="http://schemas.microsoft.com/office/drawing/2010/main" val="0"/>
              </a:ext>
            </a:extLst>
          </a:blip>
          <a:srcRect l="1" t="91884" r="54" b="194"/>
          <a:stretch/>
        </p:blipFill>
        <p:spPr>
          <a:xfrm>
            <a:off x="1528970" y="6159607"/>
            <a:ext cx="9139031" cy="407505"/>
          </a:xfrm>
          <a:prstGeom prst="rect">
            <a:avLst/>
          </a:prstGeom>
        </p:spPr>
      </p:pic>
      <p:sp>
        <p:nvSpPr>
          <p:cNvPr id="14" name="TextBox 13"/>
          <p:cNvSpPr txBox="1"/>
          <p:nvPr/>
        </p:nvSpPr>
        <p:spPr>
          <a:xfrm>
            <a:off x="6925918" y="6202626"/>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37982693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524000"/>
            <a:ext cx="8986345" cy="3615726"/>
          </a:xfrm>
        </p:spPr>
        <p:txBody>
          <a:bodyPr>
            <a:noAutofit/>
          </a:bodyPr>
          <a:lstStyle/>
          <a:p>
            <a:pPr>
              <a:spcBef>
                <a:spcPts val="1600"/>
              </a:spcBef>
            </a:pPr>
            <a:r>
              <a:rPr lang="en-US" sz="2000" dirty="0"/>
              <a:t>Mutations have been shown to encode proteins that can be recognized and targeted by the immune system </a:t>
            </a:r>
          </a:p>
          <a:p>
            <a:pPr>
              <a:spcBef>
                <a:spcPts val="1600"/>
              </a:spcBef>
            </a:pPr>
            <a:r>
              <a:rPr lang="en-US" sz="2000" dirty="0"/>
              <a:t>Average tumor has dozens of somatic mutations;  mismatch repair-deficient tumors harbor thousands of </a:t>
            </a:r>
            <a:r>
              <a:rPr lang="en-US" sz="2000" dirty="0" smtClean="0"/>
              <a:t>mutations</a:t>
            </a:r>
            <a:endParaRPr lang="en-US" sz="2000" dirty="0"/>
          </a:p>
          <a:p>
            <a:pPr>
              <a:spcBef>
                <a:spcPts val="1600"/>
              </a:spcBef>
            </a:pPr>
            <a:r>
              <a:rPr lang="en-US" sz="2000" dirty="0"/>
              <a:t>Mismatch repair-deficient tumors are infiltrated with T </a:t>
            </a:r>
            <a:r>
              <a:rPr lang="en-US" sz="2000" dirty="0" smtClean="0"/>
              <a:t>cells</a:t>
            </a:r>
            <a:endParaRPr lang="en-US" sz="2000" dirty="0"/>
          </a:p>
          <a:p>
            <a:pPr>
              <a:spcBef>
                <a:spcPts val="1600"/>
              </a:spcBef>
            </a:pPr>
            <a:r>
              <a:rPr lang="en-US" sz="2000" dirty="0"/>
              <a:t>Immune augmentation with PD-1 blockade may be highly effective in mismatch repair-deficient </a:t>
            </a:r>
            <a:r>
              <a:rPr lang="en-US" sz="2000" dirty="0" smtClean="0"/>
              <a:t>tumors</a:t>
            </a:r>
            <a:endParaRPr lang="en-US" sz="2000" dirty="0"/>
          </a:p>
          <a:p>
            <a:pPr>
              <a:spcBef>
                <a:spcPts val="1600"/>
              </a:spcBef>
            </a:pPr>
            <a:r>
              <a:rPr lang="en-US" sz="2000" dirty="0"/>
              <a:t>HISTOLOGY SHOULD NOT </a:t>
            </a:r>
            <a:r>
              <a:rPr lang="en-US" sz="2000" dirty="0" smtClean="0"/>
              <a:t>MATTER</a:t>
            </a:r>
            <a:endParaRPr lang="en-US" sz="2000" dirty="0"/>
          </a:p>
        </p:txBody>
      </p:sp>
      <p:sp>
        <p:nvSpPr>
          <p:cNvPr id="6" name="Title 1"/>
          <p:cNvSpPr txBox="1">
            <a:spLocks/>
          </p:cNvSpPr>
          <p:nvPr/>
        </p:nvSpPr>
        <p:spPr>
          <a:xfrm>
            <a:off x="1506416" y="527565"/>
            <a:ext cx="9144000" cy="687616"/>
          </a:xfrm>
          <a:prstGeom prst="rect">
            <a:avLst/>
          </a:prstGeom>
        </p:spPr>
        <p:txBody>
          <a:bodyPr>
            <a:normAutofit/>
          </a:bodyPr>
          <a:lstStyle/>
          <a:p>
            <a:pPr algn="ctr" defTabSz="685800" fontAlgn="auto">
              <a:lnSpc>
                <a:spcPct val="90000"/>
              </a:lnSpc>
              <a:spcAft>
                <a:spcPts val="0"/>
              </a:spcAft>
              <a:defRPr/>
            </a:pPr>
            <a:r>
              <a:rPr lang="en-US" sz="2800" b="1" dirty="0">
                <a:latin typeface="+mj-lt"/>
                <a:ea typeface="+mj-ea"/>
                <a:cs typeface="Arial" panose="020B0604020202020204" pitchFamily="34" charset="0"/>
              </a:rPr>
              <a:t>Hypothesis</a:t>
            </a:r>
          </a:p>
        </p:txBody>
      </p:sp>
      <p:sp>
        <p:nvSpPr>
          <p:cNvPr id="8" name="Footer Placeholder 1"/>
          <p:cNvSpPr>
            <a:spLocks noGrp="1"/>
          </p:cNvSpPr>
          <p:nvPr>
            <p:ph type="ftr" sz="quarter" idx="11"/>
          </p:nvPr>
        </p:nvSpPr>
        <p:spPr>
          <a:xfrm>
            <a:off x="4552950" y="6205782"/>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9" name="Picture 8"/>
          <p:cNvPicPr>
            <a:picLocks noChangeAspect="1"/>
          </p:cNvPicPr>
          <p:nvPr/>
        </p:nvPicPr>
        <p:blipFill rotWithShape="1">
          <a:blip r:embed="rId2" cstate="hqprint">
            <a:extLst>
              <a:ext uri="{28A0092B-C50C-407E-A947-70E740481C1C}">
                <a14:useLocalDpi xmlns:a14="http://schemas.microsoft.com/office/drawing/2010/main" val="0"/>
              </a:ext>
            </a:extLst>
          </a:blip>
          <a:srcRect l="1" t="91884" r="54" b="194"/>
          <a:stretch/>
        </p:blipFill>
        <p:spPr>
          <a:xfrm>
            <a:off x="1528970" y="6159607"/>
            <a:ext cx="9139031" cy="407505"/>
          </a:xfrm>
          <a:prstGeom prst="rect">
            <a:avLst/>
          </a:prstGeom>
        </p:spPr>
      </p:pic>
      <p:sp>
        <p:nvSpPr>
          <p:cNvPr id="10" name="TextBox 9"/>
          <p:cNvSpPr txBox="1"/>
          <p:nvPr/>
        </p:nvSpPr>
        <p:spPr>
          <a:xfrm>
            <a:off x="6925918" y="6202626"/>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289118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1"/>
          <p:cNvSpPr txBox="1">
            <a:spLocks/>
          </p:cNvSpPr>
          <p:nvPr/>
        </p:nvSpPr>
        <p:spPr>
          <a:xfrm>
            <a:off x="785920" y="251718"/>
            <a:ext cx="10948880" cy="455756"/>
          </a:xfrm>
          <a:prstGeom prst="rect">
            <a:avLst/>
          </a:prstGeom>
        </p:spPr>
        <p:txBody>
          <a:bodyPr lIns="91438" tIns="45719" rIns="91438" bIns="45719">
            <a:noAutofit/>
          </a:bodyPr>
          <a:lstStyle>
            <a:lvl1pPr algn="l" defTabSz="457200" rtl="0" eaLnBrk="1" latinLnBrk="0" hangingPunct="1">
              <a:spcBef>
                <a:spcPct val="0"/>
              </a:spcBef>
              <a:buNone/>
              <a:defRPr sz="4000" b="1" kern="1200">
                <a:solidFill>
                  <a:schemeClr val="bg2"/>
                </a:solidFill>
                <a:latin typeface="+mj-lt"/>
                <a:ea typeface="+mj-ea"/>
                <a:cs typeface="+mj-cs"/>
              </a:defRPr>
            </a:lvl1pPr>
          </a:lstStyle>
          <a:p>
            <a:pPr algn="ctr"/>
            <a:r>
              <a:rPr lang="en-US" sz="3000" dirty="0">
                <a:solidFill>
                  <a:schemeClr val="tx1"/>
                </a:solidFill>
              </a:rPr>
              <a:t>Baseline PD-L1 Expression and CD8 T Cell Infiltration</a:t>
            </a:r>
          </a:p>
        </p:txBody>
      </p:sp>
      <p:grpSp>
        <p:nvGrpSpPr>
          <p:cNvPr id="19" name="Group 18"/>
          <p:cNvGrpSpPr/>
          <p:nvPr/>
        </p:nvGrpSpPr>
        <p:grpSpPr>
          <a:xfrm>
            <a:off x="963580" y="852896"/>
            <a:ext cx="10293129" cy="4785892"/>
            <a:chOff x="963580" y="852896"/>
            <a:chExt cx="10293129" cy="4785892"/>
          </a:xfrm>
        </p:grpSpPr>
        <p:pic>
          <p:nvPicPr>
            <p:cNvPr id="9" name="Picture 5" descr="C:\Users\rander54\Desktop\Diaz dung Pics\wb 12 7701 20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3503" y="1187638"/>
              <a:ext cx="2503206" cy="132749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2" name="Picture 2" descr="C:\Users\rander54\Desktop\Diaz dung Pics\wb 11 55667 10x pd-l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837"/>
            <a:stretch/>
          </p:blipFill>
          <p:spPr bwMode="auto">
            <a:xfrm>
              <a:off x="3743227" y="1187781"/>
              <a:ext cx="2481538" cy="13206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rander54\Desktop\Diaz dung Pics\wb 11 55667 10x cd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837"/>
            <a:stretch/>
          </p:blipFill>
          <p:spPr bwMode="auto">
            <a:xfrm>
              <a:off x="6271268" y="1178609"/>
              <a:ext cx="2339765" cy="13206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rander54\Desktop\Diaz dung Pics\wb 11 55667 10x h.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8270"/>
            <a:stretch/>
          </p:blipFill>
          <p:spPr bwMode="auto">
            <a:xfrm>
              <a:off x="1333868" y="1172720"/>
              <a:ext cx="2394854" cy="13436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rander54\Desktop\Diaz dung Pics\wb 08 5863 10x cd8.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561" t="7561" r="3582"/>
            <a:stretch/>
          </p:blipFill>
          <p:spPr bwMode="auto">
            <a:xfrm>
              <a:off x="6251762" y="2512296"/>
              <a:ext cx="2390364" cy="13836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rander54\Desktop\Diaz dung Pics\wb 08 5863 10x.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722" t="8722"/>
            <a:stretch/>
          </p:blipFill>
          <p:spPr bwMode="auto">
            <a:xfrm>
              <a:off x="1326513" y="2530969"/>
              <a:ext cx="2429008" cy="136631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334082" y="2520815"/>
              <a:ext cx="7314305" cy="137815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cxnSp>
          <p:nvCxnSpPr>
            <p:cNvPr id="6" name="Straight Connector 5"/>
            <p:cNvCxnSpPr/>
            <p:nvPr/>
          </p:nvCxnSpPr>
          <p:spPr>
            <a:xfrm>
              <a:off x="3702498" y="1183210"/>
              <a:ext cx="52445" cy="405244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224767" y="1158410"/>
              <a:ext cx="55432" cy="409675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027" name="Picture 3" descr="C:\Users\rander54\Desktop\Diaz dung Pics\wb 08 5863 10x pdl1.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551" t="7551"/>
            <a:stretch/>
          </p:blipFill>
          <p:spPr bwMode="auto">
            <a:xfrm>
              <a:off x="3767605" y="2515134"/>
              <a:ext cx="2460148" cy="13838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26513" y="1172720"/>
              <a:ext cx="7314305" cy="134361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11" name="Freeform 10"/>
            <p:cNvSpPr/>
            <p:nvPr/>
          </p:nvSpPr>
          <p:spPr>
            <a:xfrm>
              <a:off x="1372816" y="2827993"/>
              <a:ext cx="2303860" cy="982981"/>
            </a:xfrm>
            <a:custGeom>
              <a:avLst/>
              <a:gdLst>
                <a:gd name="connsiteX0" fmla="*/ 0 w 2017059"/>
                <a:gd name="connsiteY0" fmla="*/ 0 h 1147483"/>
                <a:gd name="connsiteX1" fmla="*/ 44824 w 2017059"/>
                <a:gd name="connsiteY1" fmla="*/ 8965 h 1147483"/>
                <a:gd name="connsiteX2" fmla="*/ 116541 w 2017059"/>
                <a:gd name="connsiteY2" fmla="*/ 26894 h 1147483"/>
                <a:gd name="connsiteX3" fmla="*/ 170330 w 2017059"/>
                <a:gd name="connsiteY3" fmla="*/ 53788 h 1147483"/>
                <a:gd name="connsiteX4" fmla="*/ 242047 w 2017059"/>
                <a:gd name="connsiteY4" fmla="*/ 89647 h 1147483"/>
                <a:gd name="connsiteX5" fmla="*/ 295836 w 2017059"/>
                <a:gd name="connsiteY5" fmla="*/ 116541 h 1147483"/>
                <a:gd name="connsiteX6" fmla="*/ 313765 w 2017059"/>
                <a:gd name="connsiteY6" fmla="*/ 134471 h 1147483"/>
                <a:gd name="connsiteX7" fmla="*/ 385483 w 2017059"/>
                <a:gd name="connsiteY7" fmla="*/ 161365 h 1147483"/>
                <a:gd name="connsiteX8" fmla="*/ 439271 w 2017059"/>
                <a:gd name="connsiteY8" fmla="*/ 197224 h 1147483"/>
                <a:gd name="connsiteX9" fmla="*/ 493059 w 2017059"/>
                <a:gd name="connsiteY9" fmla="*/ 215153 h 1147483"/>
                <a:gd name="connsiteX10" fmla="*/ 528918 w 2017059"/>
                <a:gd name="connsiteY10" fmla="*/ 242047 h 1147483"/>
                <a:gd name="connsiteX11" fmla="*/ 564777 w 2017059"/>
                <a:gd name="connsiteY11" fmla="*/ 259977 h 1147483"/>
                <a:gd name="connsiteX12" fmla="*/ 600636 w 2017059"/>
                <a:gd name="connsiteY12" fmla="*/ 304800 h 1147483"/>
                <a:gd name="connsiteX13" fmla="*/ 645459 w 2017059"/>
                <a:gd name="connsiteY13" fmla="*/ 340659 h 1147483"/>
                <a:gd name="connsiteX14" fmla="*/ 672353 w 2017059"/>
                <a:gd name="connsiteY14" fmla="*/ 367553 h 1147483"/>
                <a:gd name="connsiteX15" fmla="*/ 699247 w 2017059"/>
                <a:gd name="connsiteY15" fmla="*/ 376518 h 1147483"/>
                <a:gd name="connsiteX16" fmla="*/ 744071 w 2017059"/>
                <a:gd name="connsiteY16" fmla="*/ 412377 h 1147483"/>
                <a:gd name="connsiteX17" fmla="*/ 770965 w 2017059"/>
                <a:gd name="connsiteY17" fmla="*/ 421341 h 1147483"/>
                <a:gd name="connsiteX18" fmla="*/ 815788 w 2017059"/>
                <a:gd name="connsiteY18" fmla="*/ 457200 h 1147483"/>
                <a:gd name="connsiteX19" fmla="*/ 833718 w 2017059"/>
                <a:gd name="connsiteY19" fmla="*/ 475130 h 1147483"/>
                <a:gd name="connsiteX20" fmla="*/ 869577 w 2017059"/>
                <a:gd name="connsiteY20" fmla="*/ 502024 h 1147483"/>
                <a:gd name="connsiteX21" fmla="*/ 923365 w 2017059"/>
                <a:gd name="connsiteY21" fmla="*/ 537883 h 1147483"/>
                <a:gd name="connsiteX22" fmla="*/ 950259 w 2017059"/>
                <a:gd name="connsiteY22" fmla="*/ 564777 h 1147483"/>
                <a:gd name="connsiteX23" fmla="*/ 986118 w 2017059"/>
                <a:gd name="connsiteY23" fmla="*/ 582706 h 1147483"/>
                <a:gd name="connsiteX24" fmla="*/ 1021977 w 2017059"/>
                <a:gd name="connsiteY24" fmla="*/ 618565 h 1147483"/>
                <a:gd name="connsiteX25" fmla="*/ 1084730 w 2017059"/>
                <a:gd name="connsiteY25" fmla="*/ 690283 h 1147483"/>
                <a:gd name="connsiteX26" fmla="*/ 1111624 w 2017059"/>
                <a:gd name="connsiteY26" fmla="*/ 717177 h 1147483"/>
                <a:gd name="connsiteX27" fmla="*/ 1165412 w 2017059"/>
                <a:gd name="connsiteY27" fmla="*/ 753036 h 1147483"/>
                <a:gd name="connsiteX28" fmla="*/ 1237130 w 2017059"/>
                <a:gd name="connsiteY28" fmla="*/ 797859 h 1147483"/>
                <a:gd name="connsiteX29" fmla="*/ 1272988 w 2017059"/>
                <a:gd name="connsiteY29" fmla="*/ 842683 h 1147483"/>
                <a:gd name="connsiteX30" fmla="*/ 1308847 w 2017059"/>
                <a:gd name="connsiteY30" fmla="*/ 860612 h 1147483"/>
                <a:gd name="connsiteX31" fmla="*/ 1335741 w 2017059"/>
                <a:gd name="connsiteY31" fmla="*/ 878541 h 1147483"/>
                <a:gd name="connsiteX32" fmla="*/ 1371600 w 2017059"/>
                <a:gd name="connsiteY32" fmla="*/ 896471 h 1147483"/>
                <a:gd name="connsiteX33" fmla="*/ 1425388 w 2017059"/>
                <a:gd name="connsiteY33" fmla="*/ 923365 h 1147483"/>
                <a:gd name="connsiteX34" fmla="*/ 1470212 w 2017059"/>
                <a:gd name="connsiteY34" fmla="*/ 950259 h 1147483"/>
                <a:gd name="connsiteX35" fmla="*/ 1497106 w 2017059"/>
                <a:gd name="connsiteY35" fmla="*/ 968188 h 1147483"/>
                <a:gd name="connsiteX36" fmla="*/ 1541930 w 2017059"/>
                <a:gd name="connsiteY36" fmla="*/ 986118 h 1147483"/>
                <a:gd name="connsiteX37" fmla="*/ 1568824 w 2017059"/>
                <a:gd name="connsiteY37" fmla="*/ 1004047 h 1147483"/>
                <a:gd name="connsiteX38" fmla="*/ 1640541 w 2017059"/>
                <a:gd name="connsiteY38" fmla="*/ 1021977 h 1147483"/>
                <a:gd name="connsiteX39" fmla="*/ 1721224 w 2017059"/>
                <a:gd name="connsiteY39" fmla="*/ 1048871 h 1147483"/>
                <a:gd name="connsiteX40" fmla="*/ 1775012 w 2017059"/>
                <a:gd name="connsiteY40" fmla="*/ 1066800 h 1147483"/>
                <a:gd name="connsiteX41" fmla="*/ 1855694 w 2017059"/>
                <a:gd name="connsiteY41" fmla="*/ 1093694 h 1147483"/>
                <a:gd name="connsiteX42" fmla="*/ 1882588 w 2017059"/>
                <a:gd name="connsiteY42" fmla="*/ 1102659 h 1147483"/>
                <a:gd name="connsiteX43" fmla="*/ 1909483 w 2017059"/>
                <a:gd name="connsiteY43" fmla="*/ 1120588 h 1147483"/>
                <a:gd name="connsiteX44" fmla="*/ 1954306 w 2017059"/>
                <a:gd name="connsiteY44" fmla="*/ 1129553 h 1147483"/>
                <a:gd name="connsiteX45" fmla="*/ 1981200 w 2017059"/>
                <a:gd name="connsiteY45" fmla="*/ 1138518 h 1147483"/>
                <a:gd name="connsiteX46" fmla="*/ 2017059 w 2017059"/>
                <a:gd name="connsiteY46" fmla="*/ 1147483 h 114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17059" h="1147483">
                  <a:moveTo>
                    <a:pt x="0" y="0"/>
                  </a:moveTo>
                  <a:cubicBezTo>
                    <a:pt x="14941" y="2988"/>
                    <a:pt x="29977" y="5539"/>
                    <a:pt x="44824" y="8965"/>
                  </a:cubicBezTo>
                  <a:cubicBezTo>
                    <a:pt x="68834" y="14506"/>
                    <a:pt x="116541" y="26894"/>
                    <a:pt x="116541" y="26894"/>
                  </a:cubicBezTo>
                  <a:cubicBezTo>
                    <a:pt x="153763" y="64116"/>
                    <a:pt x="110848" y="27351"/>
                    <a:pt x="170330" y="53788"/>
                  </a:cubicBezTo>
                  <a:cubicBezTo>
                    <a:pt x="297343" y="110239"/>
                    <a:pt x="158444" y="61781"/>
                    <a:pt x="242047" y="89647"/>
                  </a:cubicBezTo>
                  <a:cubicBezTo>
                    <a:pt x="283803" y="131403"/>
                    <a:pt x="229746" y="83496"/>
                    <a:pt x="295836" y="116541"/>
                  </a:cubicBezTo>
                  <a:cubicBezTo>
                    <a:pt x="303396" y="120321"/>
                    <a:pt x="306427" y="130278"/>
                    <a:pt x="313765" y="134471"/>
                  </a:cubicBezTo>
                  <a:cubicBezTo>
                    <a:pt x="328770" y="143046"/>
                    <a:pt x="365985" y="154866"/>
                    <a:pt x="385483" y="161365"/>
                  </a:cubicBezTo>
                  <a:cubicBezTo>
                    <a:pt x="411933" y="201041"/>
                    <a:pt x="391030" y="182752"/>
                    <a:pt x="439271" y="197224"/>
                  </a:cubicBezTo>
                  <a:cubicBezTo>
                    <a:pt x="457373" y="202655"/>
                    <a:pt x="493059" y="215153"/>
                    <a:pt x="493059" y="215153"/>
                  </a:cubicBezTo>
                  <a:cubicBezTo>
                    <a:pt x="505012" y="224118"/>
                    <a:pt x="516248" y="234128"/>
                    <a:pt x="528918" y="242047"/>
                  </a:cubicBezTo>
                  <a:cubicBezTo>
                    <a:pt x="540251" y="249130"/>
                    <a:pt x="554720" y="251177"/>
                    <a:pt x="564777" y="259977"/>
                  </a:cubicBezTo>
                  <a:cubicBezTo>
                    <a:pt x="579177" y="272577"/>
                    <a:pt x="587106" y="291270"/>
                    <a:pt x="600636" y="304800"/>
                  </a:cubicBezTo>
                  <a:cubicBezTo>
                    <a:pt x="614166" y="318330"/>
                    <a:pt x="631059" y="328059"/>
                    <a:pt x="645459" y="340659"/>
                  </a:cubicBezTo>
                  <a:cubicBezTo>
                    <a:pt x="655000" y="349008"/>
                    <a:pt x="661804" y="360520"/>
                    <a:pt x="672353" y="367553"/>
                  </a:cubicBezTo>
                  <a:cubicBezTo>
                    <a:pt x="680216" y="372795"/>
                    <a:pt x="690795" y="372292"/>
                    <a:pt x="699247" y="376518"/>
                  </a:cubicBezTo>
                  <a:cubicBezTo>
                    <a:pt x="806909" y="430349"/>
                    <a:pt x="660677" y="362341"/>
                    <a:pt x="744071" y="412377"/>
                  </a:cubicBezTo>
                  <a:cubicBezTo>
                    <a:pt x="752174" y="417239"/>
                    <a:pt x="762000" y="418353"/>
                    <a:pt x="770965" y="421341"/>
                  </a:cubicBezTo>
                  <a:cubicBezTo>
                    <a:pt x="814251" y="464629"/>
                    <a:pt x="759249" y="411969"/>
                    <a:pt x="815788" y="457200"/>
                  </a:cubicBezTo>
                  <a:cubicBezTo>
                    <a:pt x="822388" y="462480"/>
                    <a:pt x="827225" y="469719"/>
                    <a:pt x="833718" y="475130"/>
                  </a:cubicBezTo>
                  <a:cubicBezTo>
                    <a:pt x="845196" y="484695"/>
                    <a:pt x="858233" y="492300"/>
                    <a:pt x="869577" y="502024"/>
                  </a:cubicBezTo>
                  <a:cubicBezTo>
                    <a:pt x="912311" y="538653"/>
                    <a:pt x="877618" y="522633"/>
                    <a:pt x="923365" y="537883"/>
                  </a:cubicBezTo>
                  <a:cubicBezTo>
                    <a:pt x="932330" y="546848"/>
                    <a:pt x="939942" y="557408"/>
                    <a:pt x="950259" y="564777"/>
                  </a:cubicBezTo>
                  <a:cubicBezTo>
                    <a:pt x="961134" y="572544"/>
                    <a:pt x="976668" y="573256"/>
                    <a:pt x="986118" y="582706"/>
                  </a:cubicBezTo>
                  <a:cubicBezTo>
                    <a:pt x="1033932" y="630519"/>
                    <a:pt x="950258" y="594658"/>
                    <a:pt x="1021977" y="618565"/>
                  </a:cubicBezTo>
                  <a:cubicBezTo>
                    <a:pt x="1051627" y="663041"/>
                    <a:pt x="1032288" y="637841"/>
                    <a:pt x="1084730" y="690283"/>
                  </a:cubicBezTo>
                  <a:cubicBezTo>
                    <a:pt x="1093695" y="699248"/>
                    <a:pt x="1101075" y="710144"/>
                    <a:pt x="1111624" y="717177"/>
                  </a:cubicBezTo>
                  <a:cubicBezTo>
                    <a:pt x="1129553" y="729130"/>
                    <a:pt x="1148585" y="739575"/>
                    <a:pt x="1165412" y="753036"/>
                  </a:cubicBezTo>
                  <a:cubicBezTo>
                    <a:pt x="1217615" y="794797"/>
                    <a:pt x="1192084" y="782843"/>
                    <a:pt x="1237130" y="797859"/>
                  </a:cubicBezTo>
                  <a:cubicBezTo>
                    <a:pt x="1246719" y="812243"/>
                    <a:pt x="1257661" y="832465"/>
                    <a:pt x="1272988" y="842683"/>
                  </a:cubicBezTo>
                  <a:cubicBezTo>
                    <a:pt x="1284107" y="850096"/>
                    <a:pt x="1297244" y="853982"/>
                    <a:pt x="1308847" y="860612"/>
                  </a:cubicBezTo>
                  <a:cubicBezTo>
                    <a:pt x="1318202" y="865957"/>
                    <a:pt x="1326386" y="873196"/>
                    <a:pt x="1335741" y="878541"/>
                  </a:cubicBezTo>
                  <a:cubicBezTo>
                    <a:pt x="1347344" y="885171"/>
                    <a:pt x="1360481" y="889058"/>
                    <a:pt x="1371600" y="896471"/>
                  </a:cubicBezTo>
                  <a:cubicBezTo>
                    <a:pt x="1419554" y="928440"/>
                    <a:pt x="1350264" y="904583"/>
                    <a:pt x="1425388" y="923365"/>
                  </a:cubicBezTo>
                  <a:cubicBezTo>
                    <a:pt x="1460409" y="958384"/>
                    <a:pt x="1423662" y="926984"/>
                    <a:pt x="1470212" y="950259"/>
                  </a:cubicBezTo>
                  <a:cubicBezTo>
                    <a:pt x="1479849" y="955077"/>
                    <a:pt x="1487469" y="963370"/>
                    <a:pt x="1497106" y="968188"/>
                  </a:cubicBezTo>
                  <a:cubicBezTo>
                    <a:pt x="1511499" y="975385"/>
                    <a:pt x="1527537" y="978921"/>
                    <a:pt x="1541930" y="986118"/>
                  </a:cubicBezTo>
                  <a:cubicBezTo>
                    <a:pt x="1551567" y="990936"/>
                    <a:pt x="1558699" y="1000365"/>
                    <a:pt x="1568824" y="1004047"/>
                  </a:cubicBezTo>
                  <a:cubicBezTo>
                    <a:pt x="1591982" y="1012468"/>
                    <a:pt x="1640541" y="1021977"/>
                    <a:pt x="1640541" y="1021977"/>
                  </a:cubicBezTo>
                  <a:cubicBezTo>
                    <a:pt x="1676664" y="1058098"/>
                    <a:pt x="1641976" y="1030583"/>
                    <a:pt x="1721224" y="1048871"/>
                  </a:cubicBezTo>
                  <a:cubicBezTo>
                    <a:pt x="1739639" y="1053121"/>
                    <a:pt x="1756910" y="1061369"/>
                    <a:pt x="1775012" y="1066800"/>
                  </a:cubicBezTo>
                  <a:cubicBezTo>
                    <a:pt x="1875144" y="1096840"/>
                    <a:pt x="1735875" y="1048762"/>
                    <a:pt x="1855694" y="1093694"/>
                  </a:cubicBezTo>
                  <a:cubicBezTo>
                    <a:pt x="1864542" y="1097012"/>
                    <a:pt x="1874136" y="1098433"/>
                    <a:pt x="1882588" y="1102659"/>
                  </a:cubicBezTo>
                  <a:cubicBezTo>
                    <a:pt x="1892225" y="1107477"/>
                    <a:pt x="1899395" y="1116805"/>
                    <a:pt x="1909483" y="1120588"/>
                  </a:cubicBezTo>
                  <a:cubicBezTo>
                    <a:pt x="1923750" y="1125938"/>
                    <a:pt x="1939524" y="1125857"/>
                    <a:pt x="1954306" y="1129553"/>
                  </a:cubicBezTo>
                  <a:cubicBezTo>
                    <a:pt x="1963473" y="1131845"/>
                    <a:pt x="1972114" y="1135922"/>
                    <a:pt x="1981200" y="1138518"/>
                  </a:cubicBezTo>
                  <a:cubicBezTo>
                    <a:pt x="1993047" y="1141903"/>
                    <a:pt x="2017059" y="1147483"/>
                    <a:pt x="2017059" y="1147483"/>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23" name="Freeform 22"/>
            <p:cNvSpPr/>
            <p:nvPr/>
          </p:nvSpPr>
          <p:spPr>
            <a:xfrm>
              <a:off x="3728722" y="2827992"/>
              <a:ext cx="2303860" cy="982981"/>
            </a:xfrm>
            <a:custGeom>
              <a:avLst/>
              <a:gdLst>
                <a:gd name="connsiteX0" fmla="*/ 0 w 2017059"/>
                <a:gd name="connsiteY0" fmla="*/ 0 h 1147483"/>
                <a:gd name="connsiteX1" fmla="*/ 44824 w 2017059"/>
                <a:gd name="connsiteY1" fmla="*/ 8965 h 1147483"/>
                <a:gd name="connsiteX2" fmla="*/ 116541 w 2017059"/>
                <a:gd name="connsiteY2" fmla="*/ 26894 h 1147483"/>
                <a:gd name="connsiteX3" fmla="*/ 170330 w 2017059"/>
                <a:gd name="connsiteY3" fmla="*/ 53788 h 1147483"/>
                <a:gd name="connsiteX4" fmla="*/ 242047 w 2017059"/>
                <a:gd name="connsiteY4" fmla="*/ 89647 h 1147483"/>
                <a:gd name="connsiteX5" fmla="*/ 295836 w 2017059"/>
                <a:gd name="connsiteY5" fmla="*/ 116541 h 1147483"/>
                <a:gd name="connsiteX6" fmla="*/ 313765 w 2017059"/>
                <a:gd name="connsiteY6" fmla="*/ 134471 h 1147483"/>
                <a:gd name="connsiteX7" fmla="*/ 385483 w 2017059"/>
                <a:gd name="connsiteY7" fmla="*/ 161365 h 1147483"/>
                <a:gd name="connsiteX8" fmla="*/ 439271 w 2017059"/>
                <a:gd name="connsiteY8" fmla="*/ 197224 h 1147483"/>
                <a:gd name="connsiteX9" fmla="*/ 493059 w 2017059"/>
                <a:gd name="connsiteY9" fmla="*/ 215153 h 1147483"/>
                <a:gd name="connsiteX10" fmla="*/ 528918 w 2017059"/>
                <a:gd name="connsiteY10" fmla="*/ 242047 h 1147483"/>
                <a:gd name="connsiteX11" fmla="*/ 564777 w 2017059"/>
                <a:gd name="connsiteY11" fmla="*/ 259977 h 1147483"/>
                <a:gd name="connsiteX12" fmla="*/ 600636 w 2017059"/>
                <a:gd name="connsiteY12" fmla="*/ 304800 h 1147483"/>
                <a:gd name="connsiteX13" fmla="*/ 645459 w 2017059"/>
                <a:gd name="connsiteY13" fmla="*/ 340659 h 1147483"/>
                <a:gd name="connsiteX14" fmla="*/ 672353 w 2017059"/>
                <a:gd name="connsiteY14" fmla="*/ 367553 h 1147483"/>
                <a:gd name="connsiteX15" fmla="*/ 699247 w 2017059"/>
                <a:gd name="connsiteY15" fmla="*/ 376518 h 1147483"/>
                <a:gd name="connsiteX16" fmla="*/ 744071 w 2017059"/>
                <a:gd name="connsiteY16" fmla="*/ 412377 h 1147483"/>
                <a:gd name="connsiteX17" fmla="*/ 770965 w 2017059"/>
                <a:gd name="connsiteY17" fmla="*/ 421341 h 1147483"/>
                <a:gd name="connsiteX18" fmla="*/ 815788 w 2017059"/>
                <a:gd name="connsiteY18" fmla="*/ 457200 h 1147483"/>
                <a:gd name="connsiteX19" fmla="*/ 833718 w 2017059"/>
                <a:gd name="connsiteY19" fmla="*/ 475130 h 1147483"/>
                <a:gd name="connsiteX20" fmla="*/ 869577 w 2017059"/>
                <a:gd name="connsiteY20" fmla="*/ 502024 h 1147483"/>
                <a:gd name="connsiteX21" fmla="*/ 923365 w 2017059"/>
                <a:gd name="connsiteY21" fmla="*/ 537883 h 1147483"/>
                <a:gd name="connsiteX22" fmla="*/ 950259 w 2017059"/>
                <a:gd name="connsiteY22" fmla="*/ 564777 h 1147483"/>
                <a:gd name="connsiteX23" fmla="*/ 986118 w 2017059"/>
                <a:gd name="connsiteY23" fmla="*/ 582706 h 1147483"/>
                <a:gd name="connsiteX24" fmla="*/ 1021977 w 2017059"/>
                <a:gd name="connsiteY24" fmla="*/ 618565 h 1147483"/>
                <a:gd name="connsiteX25" fmla="*/ 1084730 w 2017059"/>
                <a:gd name="connsiteY25" fmla="*/ 690283 h 1147483"/>
                <a:gd name="connsiteX26" fmla="*/ 1111624 w 2017059"/>
                <a:gd name="connsiteY26" fmla="*/ 717177 h 1147483"/>
                <a:gd name="connsiteX27" fmla="*/ 1165412 w 2017059"/>
                <a:gd name="connsiteY27" fmla="*/ 753036 h 1147483"/>
                <a:gd name="connsiteX28" fmla="*/ 1237130 w 2017059"/>
                <a:gd name="connsiteY28" fmla="*/ 797859 h 1147483"/>
                <a:gd name="connsiteX29" fmla="*/ 1272988 w 2017059"/>
                <a:gd name="connsiteY29" fmla="*/ 842683 h 1147483"/>
                <a:gd name="connsiteX30" fmla="*/ 1308847 w 2017059"/>
                <a:gd name="connsiteY30" fmla="*/ 860612 h 1147483"/>
                <a:gd name="connsiteX31" fmla="*/ 1335741 w 2017059"/>
                <a:gd name="connsiteY31" fmla="*/ 878541 h 1147483"/>
                <a:gd name="connsiteX32" fmla="*/ 1371600 w 2017059"/>
                <a:gd name="connsiteY32" fmla="*/ 896471 h 1147483"/>
                <a:gd name="connsiteX33" fmla="*/ 1425388 w 2017059"/>
                <a:gd name="connsiteY33" fmla="*/ 923365 h 1147483"/>
                <a:gd name="connsiteX34" fmla="*/ 1470212 w 2017059"/>
                <a:gd name="connsiteY34" fmla="*/ 950259 h 1147483"/>
                <a:gd name="connsiteX35" fmla="*/ 1497106 w 2017059"/>
                <a:gd name="connsiteY35" fmla="*/ 968188 h 1147483"/>
                <a:gd name="connsiteX36" fmla="*/ 1541930 w 2017059"/>
                <a:gd name="connsiteY36" fmla="*/ 986118 h 1147483"/>
                <a:gd name="connsiteX37" fmla="*/ 1568824 w 2017059"/>
                <a:gd name="connsiteY37" fmla="*/ 1004047 h 1147483"/>
                <a:gd name="connsiteX38" fmla="*/ 1640541 w 2017059"/>
                <a:gd name="connsiteY38" fmla="*/ 1021977 h 1147483"/>
                <a:gd name="connsiteX39" fmla="*/ 1721224 w 2017059"/>
                <a:gd name="connsiteY39" fmla="*/ 1048871 h 1147483"/>
                <a:gd name="connsiteX40" fmla="*/ 1775012 w 2017059"/>
                <a:gd name="connsiteY40" fmla="*/ 1066800 h 1147483"/>
                <a:gd name="connsiteX41" fmla="*/ 1855694 w 2017059"/>
                <a:gd name="connsiteY41" fmla="*/ 1093694 h 1147483"/>
                <a:gd name="connsiteX42" fmla="*/ 1882588 w 2017059"/>
                <a:gd name="connsiteY42" fmla="*/ 1102659 h 1147483"/>
                <a:gd name="connsiteX43" fmla="*/ 1909483 w 2017059"/>
                <a:gd name="connsiteY43" fmla="*/ 1120588 h 1147483"/>
                <a:gd name="connsiteX44" fmla="*/ 1954306 w 2017059"/>
                <a:gd name="connsiteY44" fmla="*/ 1129553 h 1147483"/>
                <a:gd name="connsiteX45" fmla="*/ 1981200 w 2017059"/>
                <a:gd name="connsiteY45" fmla="*/ 1138518 h 1147483"/>
                <a:gd name="connsiteX46" fmla="*/ 2017059 w 2017059"/>
                <a:gd name="connsiteY46" fmla="*/ 1147483 h 114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17059" h="1147483">
                  <a:moveTo>
                    <a:pt x="0" y="0"/>
                  </a:moveTo>
                  <a:cubicBezTo>
                    <a:pt x="14941" y="2988"/>
                    <a:pt x="29977" y="5539"/>
                    <a:pt x="44824" y="8965"/>
                  </a:cubicBezTo>
                  <a:cubicBezTo>
                    <a:pt x="68834" y="14506"/>
                    <a:pt x="116541" y="26894"/>
                    <a:pt x="116541" y="26894"/>
                  </a:cubicBezTo>
                  <a:cubicBezTo>
                    <a:pt x="153763" y="64116"/>
                    <a:pt x="110848" y="27351"/>
                    <a:pt x="170330" y="53788"/>
                  </a:cubicBezTo>
                  <a:cubicBezTo>
                    <a:pt x="297343" y="110239"/>
                    <a:pt x="158444" y="61781"/>
                    <a:pt x="242047" y="89647"/>
                  </a:cubicBezTo>
                  <a:cubicBezTo>
                    <a:pt x="283803" y="131403"/>
                    <a:pt x="229746" y="83496"/>
                    <a:pt x="295836" y="116541"/>
                  </a:cubicBezTo>
                  <a:cubicBezTo>
                    <a:pt x="303396" y="120321"/>
                    <a:pt x="306427" y="130278"/>
                    <a:pt x="313765" y="134471"/>
                  </a:cubicBezTo>
                  <a:cubicBezTo>
                    <a:pt x="328770" y="143046"/>
                    <a:pt x="365985" y="154866"/>
                    <a:pt x="385483" y="161365"/>
                  </a:cubicBezTo>
                  <a:cubicBezTo>
                    <a:pt x="411933" y="201041"/>
                    <a:pt x="391030" y="182752"/>
                    <a:pt x="439271" y="197224"/>
                  </a:cubicBezTo>
                  <a:cubicBezTo>
                    <a:pt x="457373" y="202655"/>
                    <a:pt x="493059" y="215153"/>
                    <a:pt x="493059" y="215153"/>
                  </a:cubicBezTo>
                  <a:cubicBezTo>
                    <a:pt x="505012" y="224118"/>
                    <a:pt x="516248" y="234128"/>
                    <a:pt x="528918" y="242047"/>
                  </a:cubicBezTo>
                  <a:cubicBezTo>
                    <a:pt x="540251" y="249130"/>
                    <a:pt x="554720" y="251177"/>
                    <a:pt x="564777" y="259977"/>
                  </a:cubicBezTo>
                  <a:cubicBezTo>
                    <a:pt x="579177" y="272577"/>
                    <a:pt x="587106" y="291270"/>
                    <a:pt x="600636" y="304800"/>
                  </a:cubicBezTo>
                  <a:cubicBezTo>
                    <a:pt x="614166" y="318330"/>
                    <a:pt x="631059" y="328059"/>
                    <a:pt x="645459" y="340659"/>
                  </a:cubicBezTo>
                  <a:cubicBezTo>
                    <a:pt x="655000" y="349008"/>
                    <a:pt x="661804" y="360520"/>
                    <a:pt x="672353" y="367553"/>
                  </a:cubicBezTo>
                  <a:cubicBezTo>
                    <a:pt x="680216" y="372795"/>
                    <a:pt x="690795" y="372292"/>
                    <a:pt x="699247" y="376518"/>
                  </a:cubicBezTo>
                  <a:cubicBezTo>
                    <a:pt x="806909" y="430349"/>
                    <a:pt x="660677" y="362341"/>
                    <a:pt x="744071" y="412377"/>
                  </a:cubicBezTo>
                  <a:cubicBezTo>
                    <a:pt x="752174" y="417239"/>
                    <a:pt x="762000" y="418353"/>
                    <a:pt x="770965" y="421341"/>
                  </a:cubicBezTo>
                  <a:cubicBezTo>
                    <a:pt x="814251" y="464629"/>
                    <a:pt x="759249" y="411969"/>
                    <a:pt x="815788" y="457200"/>
                  </a:cubicBezTo>
                  <a:cubicBezTo>
                    <a:pt x="822388" y="462480"/>
                    <a:pt x="827225" y="469719"/>
                    <a:pt x="833718" y="475130"/>
                  </a:cubicBezTo>
                  <a:cubicBezTo>
                    <a:pt x="845196" y="484695"/>
                    <a:pt x="858233" y="492300"/>
                    <a:pt x="869577" y="502024"/>
                  </a:cubicBezTo>
                  <a:cubicBezTo>
                    <a:pt x="912311" y="538653"/>
                    <a:pt x="877618" y="522633"/>
                    <a:pt x="923365" y="537883"/>
                  </a:cubicBezTo>
                  <a:cubicBezTo>
                    <a:pt x="932330" y="546848"/>
                    <a:pt x="939942" y="557408"/>
                    <a:pt x="950259" y="564777"/>
                  </a:cubicBezTo>
                  <a:cubicBezTo>
                    <a:pt x="961134" y="572544"/>
                    <a:pt x="976668" y="573256"/>
                    <a:pt x="986118" y="582706"/>
                  </a:cubicBezTo>
                  <a:cubicBezTo>
                    <a:pt x="1033932" y="630519"/>
                    <a:pt x="950258" y="594658"/>
                    <a:pt x="1021977" y="618565"/>
                  </a:cubicBezTo>
                  <a:cubicBezTo>
                    <a:pt x="1051627" y="663041"/>
                    <a:pt x="1032288" y="637841"/>
                    <a:pt x="1084730" y="690283"/>
                  </a:cubicBezTo>
                  <a:cubicBezTo>
                    <a:pt x="1093695" y="699248"/>
                    <a:pt x="1101075" y="710144"/>
                    <a:pt x="1111624" y="717177"/>
                  </a:cubicBezTo>
                  <a:cubicBezTo>
                    <a:pt x="1129553" y="729130"/>
                    <a:pt x="1148585" y="739575"/>
                    <a:pt x="1165412" y="753036"/>
                  </a:cubicBezTo>
                  <a:cubicBezTo>
                    <a:pt x="1217615" y="794797"/>
                    <a:pt x="1192084" y="782843"/>
                    <a:pt x="1237130" y="797859"/>
                  </a:cubicBezTo>
                  <a:cubicBezTo>
                    <a:pt x="1246719" y="812243"/>
                    <a:pt x="1257661" y="832465"/>
                    <a:pt x="1272988" y="842683"/>
                  </a:cubicBezTo>
                  <a:cubicBezTo>
                    <a:pt x="1284107" y="850096"/>
                    <a:pt x="1297244" y="853982"/>
                    <a:pt x="1308847" y="860612"/>
                  </a:cubicBezTo>
                  <a:cubicBezTo>
                    <a:pt x="1318202" y="865957"/>
                    <a:pt x="1326386" y="873196"/>
                    <a:pt x="1335741" y="878541"/>
                  </a:cubicBezTo>
                  <a:cubicBezTo>
                    <a:pt x="1347344" y="885171"/>
                    <a:pt x="1360481" y="889058"/>
                    <a:pt x="1371600" y="896471"/>
                  </a:cubicBezTo>
                  <a:cubicBezTo>
                    <a:pt x="1419554" y="928440"/>
                    <a:pt x="1350264" y="904583"/>
                    <a:pt x="1425388" y="923365"/>
                  </a:cubicBezTo>
                  <a:cubicBezTo>
                    <a:pt x="1460409" y="958384"/>
                    <a:pt x="1423662" y="926984"/>
                    <a:pt x="1470212" y="950259"/>
                  </a:cubicBezTo>
                  <a:cubicBezTo>
                    <a:pt x="1479849" y="955077"/>
                    <a:pt x="1487469" y="963370"/>
                    <a:pt x="1497106" y="968188"/>
                  </a:cubicBezTo>
                  <a:cubicBezTo>
                    <a:pt x="1511499" y="975385"/>
                    <a:pt x="1527537" y="978921"/>
                    <a:pt x="1541930" y="986118"/>
                  </a:cubicBezTo>
                  <a:cubicBezTo>
                    <a:pt x="1551567" y="990936"/>
                    <a:pt x="1558699" y="1000365"/>
                    <a:pt x="1568824" y="1004047"/>
                  </a:cubicBezTo>
                  <a:cubicBezTo>
                    <a:pt x="1591982" y="1012468"/>
                    <a:pt x="1640541" y="1021977"/>
                    <a:pt x="1640541" y="1021977"/>
                  </a:cubicBezTo>
                  <a:cubicBezTo>
                    <a:pt x="1676664" y="1058098"/>
                    <a:pt x="1641976" y="1030583"/>
                    <a:pt x="1721224" y="1048871"/>
                  </a:cubicBezTo>
                  <a:cubicBezTo>
                    <a:pt x="1739639" y="1053121"/>
                    <a:pt x="1756910" y="1061369"/>
                    <a:pt x="1775012" y="1066800"/>
                  </a:cubicBezTo>
                  <a:cubicBezTo>
                    <a:pt x="1875144" y="1096840"/>
                    <a:pt x="1735875" y="1048762"/>
                    <a:pt x="1855694" y="1093694"/>
                  </a:cubicBezTo>
                  <a:cubicBezTo>
                    <a:pt x="1864542" y="1097012"/>
                    <a:pt x="1874136" y="1098433"/>
                    <a:pt x="1882588" y="1102659"/>
                  </a:cubicBezTo>
                  <a:cubicBezTo>
                    <a:pt x="1892225" y="1107477"/>
                    <a:pt x="1899395" y="1116805"/>
                    <a:pt x="1909483" y="1120588"/>
                  </a:cubicBezTo>
                  <a:cubicBezTo>
                    <a:pt x="1923750" y="1125938"/>
                    <a:pt x="1939524" y="1125857"/>
                    <a:pt x="1954306" y="1129553"/>
                  </a:cubicBezTo>
                  <a:cubicBezTo>
                    <a:pt x="1963473" y="1131845"/>
                    <a:pt x="1972114" y="1135922"/>
                    <a:pt x="1981200" y="1138518"/>
                  </a:cubicBezTo>
                  <a:cubicBezTo>
                    <a:pt x="1993047" y="1141903"/>
                    <a:pt x="2017059" y="1147483"/>
                    <a:pt x="2017059" y="1147483"/>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24" name="Freeform 23"/>
            <p:cNvSpPr/>
            <p:nvPr/>
          </p:nvSpPr>
          <p:spPr>
            <a:xfrm>
              <a:off x="6277063" y="2739679"/>
              <a:ext cx="2183106" cy="1094332"/>
            </a:xfrm>
            <a:custGeom>
              <a:avLst/>
              <a:gdLst>
                <a:gd name="connsiteX0" fmla="*/ 0 w 2017059"/>
                <a:gd name="connsiteY0" fmla="*/ 0 h 1147483"/>
                <a:gd name="connsiteX1" fmla="*/ 44824 w 2017059"/>
                <a:gd name="connsiteY1" fmla="*/ 8965 h 1147483"/>
                <a:gd name="connsiteX2" fmla="*/ 116541 w 2017059"/>
                <a:gd name="connsiteY2" fmla="*/ 26894 h 1147483"/>
                <a:gd name="connsiteX3" fmla="*/ 170330 w 2017059"/>
                <a:gd name="connsiteY3" fmla="*/ 53788 h 1147483"/>
                <a:gd name="connsiteX4" fmla="*/ 242047 w 2017059"/>
                <a:gd name="connsiteY4" fmla="*/ 89647 h 1147483"/>
                <a:gd name="connsiteX5" fmla="*/ 295836 w 2017059"/>
                <a:gd name="connsiteY5" fmla="*/ 116541 h 1147483"/>
                <a:gd name="connsiteX6" fmla="*/ 313765 w 2017059"/>
                <a:gd name="connsiteY6" fmla="*/ 134471 h 1147483"/>
                <a:gd name="connsiteX7" fmla="*/ 385483 w 2017059"/>
                <a:gd name="connsiteY7" fmla="*/ 161365 h 1147483"/>
                <a:gd name="connsiteX8" fmla="*/ 439271 w 2017059"/>
                <a:gd name="connsiteY8" fmla="*/ 197224 h 1147483"/>
                <a:gd name="connsiteX9" fmla="*/ 493059 w 2017059"/>
                <a:gd name="connsiteY9" fmla="*/ 215153 h 1147483"/>
                <a:gd name="connsiteX10" fmla="*/ 528918 w 2017059"/>
                <a:gd name="connsiteY10" fmla="*/ 242047 h 1147483"/>
                <a:gd name="connsiteX11" fmla="*/ 564777 w 2017059"/>
                <a:gd name="connsiteY11" fmla="*/ 259977 h 1147483"/>
                <a:gd name="connsiteX12" fmla="*/ 600636 w 2017059"/>
                <a:gd name="connsiteY12" fmla="*/ 304800 h 1147483"/>
                <a:gd name="connsiteX13" fmla="*/ 645459 w 2017059"/>
                <a:gd name="connsiteY13" fmla="*/ 340659 h 1147483"/>
                <a:gd name="connsiteX14" fmla="*/ 672353 w 2017059"/>
                <a:gd name="connsiteY14" fmla="*/ 367553 h 1147483"/>
                <a:gd name="connsiteX15" fmla="*/ 699247 w 2017059"/>
                <a:gd name="connsiteY15" fmla="*/ 376518 h 1147483"/>
                <a:gd name="connsiteX16" fmla="*/ 744071 w 2017059"/>
                <a:gd name="connsiteY16" fmla="*/ 412377 h 1147483"/>
                <a:gd name="connsiteX17" fmla="*/ 770965 w 2017059"/>
                <a:gd name="connsiteY17" fmla="*/ 421341 h 1147483"/>
                <a:gd name="connsiteX18" fmla="*/ 815788 w 2017059"/>
                <a:gd name="connsiteY18" fmla="*/ 457200 h 1147483"/>
                <a:gd name="connsiteX19" fmla="*/ 833718 w 2017059"/>
                <a:gd name="connsiteY19" fmla="*/ 475130 h 1147483"/>
                <a:gd name="connsiteX20" fmla="*/ 869577 w 2017059"/>
                <a:gd name="connsiteY20" fmla="*/ 502024 h 1147483"/>
                <a:gd name="connsiteX21" fmla="*/ 923365 w 2017059"/>
                <a:gd name="connsiteY21" fmla="*/ 537883 h 1147483"/>
                <a:gd name="connsiteX22" fmla="*/ 950259 w 2017059"/>
                <a:gd name="connsiteY22" fmla="*/ 564777 h 1147483"/>
                <a:gd name="connsiteX23" fmla="*/ 986118 w 2017059"/>
                <a:gd name="connsiteY23" fmla="*/ 582706 h 1147483"/>
                <a:gd name="connsiteX24" fmla="*/ 1021977 w 2017059"/>
                <a:gd name="connsiteY24" fmla="*/ 618565 h 1147483"/>
                <a:gd name="connsiteX25" fmla="*/ 1084730 w 2017059"/>
                <a:gd name="connsiteY25" fmla="*/ 690283 h 1147483"/>
                <a:gd name="connsiteX26" fmla="*/ 1111624 w 2017059"/>
                <a:gd name="connsiteY26" fmla="*/ 717177 h 1147483"/>
                <a:gd name="connsiteX27" fmla="*/ 1165412 w 2017059"/>
                <a:gd name="connsiteY27" fmla="*/ 753036 h 1147483"/>
                <a:gd name="connsiteX28" fmla="*/ 1237130 w 2017059"/>
                <a:gd name="connsiteY28" fmla="*/ 797859 h 1147483"/>
                <a:gd name="connsiteX29" fmla="*/ 1272988 w 2017059"/>
                <a:gd name="connsiteY29" fmla="*/ 842683 h 1147483"/>
                <a:gd name="connsiteX30" fmla="*/ 1308847 w 2017059"/>
                <a:gd name="connsiteY30" fmla="*/ 860612 h 1147483"/>
                <a:gd name="connsiteX31" fmla="*/ 1335741 w 2017059"/>
                <a:gd name="connsiteY31" fmla="*/ 878541 h 1147483"/>
                <a:gd name="connsiteX32" fmla="*/ 1371600 w 2017059"/>
                <a:gd name="connsiteY32" fmla="*/ 896471 h 1147483"/>
                <a:gd name="connsiteX33" fmla="*/ 1425388 w 2017059"/>
                <a:gd name="connsiteY33" fmla="*/ 923365 h 1147483"/>
                <a:gd name="connsiteX34" fmla="*/ 1470212 w 2017059"/>
                <a:gd name="connsiteY34" fmla="*/ 950259 h 1147483"/>
                <a:gd name="connsiteX35" fmla="*/ 1497106 w 2017059"/>
                <a:gd name="connsiteY35" fmla="*/ 968188 h 1147483"/>
                <a:gd name="connsiteX36" fmla="*/ 1541930 w 2017059"/>
                <a:gd name="connsiteY36" fmla="*/ 986118 h 1147483"/>
                <a:gd name="connsiteX37" fmla="*/ 1568824 w 2017059"/>
                <a:gd name="connsiteY37" fmla="*/ 1004047 h 1147483"/>
                <a:gd name="connsiteX38" fmla="*/ 1640541 w 2017059"/>
                <a:gd name="connsiteY38" fmla="*/ 1021977 h 1147483"/>
                <a:gd name="connsiteX39" fmla="*/ 1721224 w 2017059"/>
                <a:gd name="connsiteY39" fmla="*/ 1048871 h 1147483"/>
                <a:gd name="connsiteX40" fmla="*/ 1775012 w 2017059"/>
                <a:gd name="connsiteY40" fmla="*/ 1066800 h 1147483"/>
                <a:gd name="connsiteX41" fmla="*/ 1855694 w 2017059"/>
                <a:gd name="connsiteY41" fmla="*/ 1093694 h 1147483"/>
                <a:gd name="connsiteX42" fmla="*/ 1882588 w 2017059"/>
                <a:gd name="connsiteY42" fmla="*/ 1102659 h 1147483"/>
                <a:gd name="connsiteX43" fmla="*/ 1909483 w 2017059"/>
                <a:gd name="connsiteY43" fmla="*/ 1120588 h 1147483"/>
                <a:gd name="connsiteX44" fmla="*/ 1954306 w 2017059"/>
                <a:gd name="connsiteY44" fmla="*/ 1129553 h 1147483"/>
                <a:gd name="connsiteX45" fmla="*/ 1981200 w 2017059"/>
                <a:gd name="connsiteY45" fmla="*/ 1138518 h 1147483"/>
                <a:gd name="connsiteX46" fmla="*/ 2017059 w 2017059"/>
                <a:gd name="connsiteY46" fmla="*/ 1147483 h 114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17059" h="1147483">
                  <a:moveTo>
                    <a:pt x="0" y="0"/>
                  </a:moveTo>
                  <a:cubicBezTo>
                    <a:pt x="14941" y="2988"/>
                    <a:pt x="29977" y="5539"/>
                    <a:pt x="44824" y="8965"/>
                  </a:cubicBezTo>
                  <a:cubicBezTo>
                    <a:pt x="68834" y="14506"/>
                    <a:pt x="116541" y="26894"/>
                    <a:pt x="116541" y="26894"/>
                  </a:cubicBezTo>
                  <a:cubicBezTo>
                    <a:pt x="153763" y="64116"/>
                    <a:pt x="110848" y="27351"/>
                    <a:pt x="170330" y="53788"/>
                  </a:cubicBezTo>
                  <a:cubicBezTo>
                    <a:pt x="297343" y="110239"/>
                    <a:pt x="158444" y="61781"/>
                    <a:pt x="242047" y="89647"/>
                  </a:cubicBezTo>
                  <a:cubicBezTo>
                    <a:pt x="283803" y="131403"/>
                    <a:pt x="229746" y="83496"/>
                    <a:pt x="295836" y="116541"/>
                  </a:cubicBezTo>
                  <a:cubicBezTo>
                    <a:pt x="303396" y="120321"/>
                    <a:pt x="306427" y="130278"/>
                    <a:pt x="313765" y="134471"/>
                  </a:cubicBezTo>
                  <a:cubicBezTo>
                    <a:pt x="328770" y="143046"/>
                    <a:pt x="365985" y="154866"/>
                    <a:pt x="385483" y="161365"/>
                  </a:cubicBezTo>
                  <a:cubicBezTo>
                    <a:pt x="411933" y="201041"/>
                    <a:pt x="391030" y="182752"/>
                    <a:pt x="439271" y="197224"/>
                  </a:cubicBezTo>
                  <a:cubicBezTo>
                    <a:pt x="457373" y="202655"/>
                    <a:pt x="493059" y="215153"/>
                    <a:pt x="493059" y="215153"/>
                  </a:cubicBezTo>
                  <a:cubicBezTo>
                    <a:pt x="505012" y="224118"/>
                    <a:pt x="516248" y="234128"/>
                    <a:pt x="528918" y="242047"/>
                  </a:cubicBezTo>
                  <a:cubicBezTo>
                    <a:pt x="540251" y="249130"/>
                    <a:pt x="554720" y="251177"/>
                    <a:pt x="564777" y="259977"/>
                  </a:cubicBezTo>
                  <a:cubicBezTo>
                    <a:pt x="579177" y="272577"/>
                    <a:pt x="587106" y="291270"/>
                    <a:pt x="600636" y="304800"/>
                  </a:cubicBezTo>
                  <a:cubicBezTo>
                    <a:pt x="614166" y="318330"/>
                    <a:pt x="631059" y="328059"/>
                    <a:pt x="645459" y="340659"/>
                  </a:cubicBezTo>
                  <a:cubicBezTo>
                    <a:pt x="655000" y="349008"/>
                    <a:pt x="661804" y="360520"/>
                    <a:pt x="672353" y="367553"/>
                  </a:cubicBezTo>
                  <a:cubicBezTo>
                    <a:pt x="680216" y="372795"/>
                    <a:pt x="690795" y="372292"/>
                    <a:pt x="699247" y="376518"/>
                  </a:cubicBezTo>
                  <a:cubicBezTo>
                    <a:pt x="806909" y="430349"/>
                    <a:pt x="660677" y="362341"/>
                    <a:pt x="744071" y="412377"/>
                  </a:cubicBezTo>
                  <a:cubicBezTo>
                    <a:pt x="752174" y="417239"/>
                    <a:pt x="762000" y="418353"/>
                    <a:pt x="770965" y="421341"/>
                  </a:cubicBezTo>
                  <a:cubicBezTo>
                    <a:pt x="814251" y="464629"/>
                    <a:pt x="759249" y="411969"/>
                    <a:pt x="815788" y="457200"/>
                  </a:cubicBezTo>
                  <a:cubicBezTo>
                    <a:pt x="822388" y="462480"/>
                    <a:pt x="827225" y="469719"/>
                    <a:pt x="833718" y="475130"/>
                  </a:cubicBezTo>
                  <a:cubicBezTo>
                    <a:pt x="845196" y="484695"/>
                    <a:pt x="858233" y="492300"/>
                    <a:pt x="869577" y="502024"/>
                  </a:cubicBezTo>
                  <a:cubicBezTo>
                    <a:pt x="912311" y="538653"/>
                    <a:pt x="877618" y="522633"/>
                    <a:pt x="923365" y="537883"/>
                  </a:cubicBezTo>
                  <a:cubicBezTo>
                    <a:pt x="932330" y="546848"/>
                    <a:pt x="939942" y="557408"/>
                    <a:pt x="950259" y="564777"/>
                  </a:cubicBezTo>
                  <a:cubicBezTo>
                    <a:pt x="961134" y="572544"/>
                    <a:pt x="976668" y="573256"/>
                    <a:pt x="986118" y="582706"/>
                  </a:cubicBezTo>
                  <a:cubicBezTo>
                    <a:pt x="1033932" y="630519"/>
                    <a:pt x="950258" y="594658"/>
                    <a:pt x="1021977" y="618565"/>
                  </a:cubicBezTo>
                  <a:cubicBezTo>
                    <a:pt x="1051627" y="663041"/>
                    <a:pt x="1032288" y="637841"/>
                    <a:pt x="1084730" y="690283"/>
                  </a:cubicBezTo>
                  <a:cubicBezTo>
                    <a:pt x="1093695" y="699248"/>
                    <a:pt x="1101075" y="710144"/>
                    <a:pt x="1111624" y="717177"/>
                  </a:cubicBezTo>
                  <a:cubicBezTo>
                    <a:pt x="1129553" y="729130"/>
                    <a:pt x="1148585" y="739575"/>
                    <a:pt x="1165412" y="753036"/>
                  </a:cubicBezTo>
                  <a:cubicBezTo>
                    <a:pt x="1217615" y="794797"/>
                    <a:pt x="1192084" y="782843"/>
                    <a:pt x="1237130" y="797859"/>
                  </a:cubicBezTo>
                  <a:cubicBezTo>
                    <a:pt x="1246719" y="812243"/>
                    <a:pt x="1257661" y="832465"/>
                    <a:pt x="1272988" y="842683"/>
                  </a:cubicBezTo>
                  <a:cubicBezTo>
                    <a:pt x="1284107" y="850096"/>
                    <a:pt x="1297244" y="853982"/>
                    <a:pt x="1308847" y="860612"/>
                  </a:cubicBezTo>
                  <a:cubicBezTo>
                    <a:pt x="1318202" y="865957"/>
                    <a:pt x="1326386" y="873196"/>
                    <a:pt x="1335741" y="878541"/>
                  </a:cubicBezTo>
                  <a:cubicBezTo>
                    <a:pt x="1347344" y="885171"/>
                    <a:pt x="1360481" y="889058"/>
                    <a:pt x="1371600" y="896471"/>
                  </a:cubicBezTo>
                  <a:cubicBezTo>
                    <a:pt x="1419554" y="928440"/>
                    <a:pt x="1350264" y="904583"/>
                    <a:pt x="1425388" y="923365"/>
                  </a:cubicBezTo>
                  <a:cubicBezTo>
                    <a:pt x="1460409" y="958384"/>
                    <a:pt x="1423662" y="926984"/>
                    <a:pt x="1470212" y="950259"/>
                  </a:cubicBezTo>
                  <a:cubicBezTo>
                    <a:pt x="1479849" y="955077"/>
                    <a:pt x="1487469" y="963370"/>
                    <a:pt x="1497106" y="968188"/>
                  </a:cubicBezTo>
                  <a:cubicBezTo>
                    <a:pt x="1511499" y="975385"/>
                    <a:pt x="1527537" y="978921"/>
                    <a:pt x="1541930" y="986118"/>
                  </a:cubicBezTo>
                  <a:cubicBezTo>
                    <a:pt x="1551567" y="990936"/>
                    <a:pt x="1558699" y="1000365"/>
                    <a:pt x="1568824" y="1004047"/>
                  </a:cubicBezTo>
                  <a:cubicBezTo>
                    <a:pt x="1591982" y="1012468"/>
                    <a:pt x="1640541" y="1021977"/>
                    <a:pt x="1640541" y="1021977"/>
                  </a:cubicBezTo>
                  <a:cubicBezTo>
                    <a:pt x="1676664" y="1058098"/>
                    <a:pt x="1641976" y="1030583"/>
                    <a:pt x="1721224" y="1048871"/>
                  </a:cubicBezTo>
                  <a:cubicBezTo>
                    <a:pt x="1739639" y="1053121"/>
                    <a:pt x="1756910" y="1061369"/>
                    <a:pt x="1775012" y="1066800"/>
                  </a:cubicBezTo>
                  <a:cubicBezTo>
                    <a:pt x="1875144" y="1096840"/>
                    <a:pt x="1735875" y="1048762"/>
                    <a:pt x="1855694" y="1093694"/>
                  </a:cubicBezTo>
                  <a:cubicBezTo>
                    <a:pt x="1864542" y="1097012"/>
                    <a:pt x="1874136" y="1098433"/>
                    <a:pt x="1882588" y="1102659"/>
                  </a:cubicBezTo>
                  <a:cubicBezTo>
                    <a:pt x="1892225" y="1107477"/>
                    <a:pt x="1899395" y="1116805"/>
                    <a:pt x="1909483" y="1120588"/>
                  </a:cubicBezTo>
                  <a:cubicBezTo>
                    <a:pt x="1923750" y="1125938"/>
                    <a:pt x="1939524" y="1125857"/>
                    <a:pt x="1954306" y="1129553"/>
                  </a:cubicBezTo>
                  <a:cubicBezTo>
                    <a:pt x="1963473" y="1131845"/>
                    <a:pt x="1972114" y="1135922"/>
                    <a:pt x="1981200" y="1138518"/>
                  </a:cubicBezTo>
                  <a:cubicBezTo>
                    <a:pt x="1993047" y="1141903"/>
                    <a:pt x="2017059" y="1147483"/>
                    <a:pt x="2017059" y="1147483"/>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13" name="Right Arrow 12"/>
            <p:cNvSpPr/>
            <p:nvPr/>
          </p:nvSpPr>
          <p:spPr>
            <a:xfrm rot="5977671">
              <a:off x="4146865" y="1433700"/>
              <a:ext cx="237974" cy="174069"/>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26" name="Right Arrow 25"/>
            <p:cNvSpPr/>
            <p:nvPr/>
          </p:nvSpPr>
          <p:spPr>
            <a:xfrm rot="5977671">
              <a:off x="4860404" y="1820754"/>
              <a:ext cx="180726" cy="174069"/>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27" name="Right Arrow 26"/>
            <p:cNvSpPr/>
            <p:nvPr/>
          </p:nvSpPr>
          <p:spPr>
            <a:xfrm rot="17028696">
              <a:off x="4819149" y="2280198"/>
              <a:ext cx="190817" cy="174069"/>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14" name="TextBox 13"/>
            <p:cNvSpPr txBox="1"/>
            <p:nvPr/>
          </p:nvSpPr>
          <p:spPr>
            <a:xfrm>
              <a:off x="2790968" y="1200786"/>
              <a:ext cx="384858" cy="527306"/>
            </a:xfrm>
            <a:prstGeom prst="rect">
              <a:avLst/>
            </a:prstGeom>
            <a:noFill/>
          </p:spPr>
          <p:txBody>
            <a:bodyPr wrap="none" lIns="91438" tIns="45719" rIns="91438" bIns="45719" rtlCol="0">
              <a:spAutoFit/>
            </a:bodyPr>
            <a:lstStyle/>
            <a:p>
              <a:r>
                <a:rPr lang="en-US" sz="2400" b="1" dirty="0"/>
                <a:t>T</a:t>
              </a:r>
            </a:p>
          </p:txBody>
        </p:sp>
        <p:sp>
          <p:nvSpPr>
            <p:cNvPr id="29" name="TextBox 28"/>
            <p:cNvSpPr txBox="1"/>
            <p:nvPr/>
          </p:nvSpPr>
          <p:spPr>
            <a:xfrm>
              <a:off x="5365284" y="1200786"/>
              <a:ext cx="384858" cy="527306"/>
            </a:xfrm>
            <a:prstGeom prst="rect">
              <a:avLst/>
            </a:prstGeom>
            <a:noFill/>
          </p:spPr>
          <p:txBody>
            <a:bodyPr wrap="none" lIns="91438" tIns="45719" rIns="91438" bIns="45719" rtlCol="0">
              <a:spAutoFit/>
            </a:bodyPr>
            <a:lstStyle/>
            <a:p>
              <a:r>
                <a:rPr lang="en-US" sz="2400" b="1" dirty="0"/>
                <a:t>T</a:t>
              </a:r>
            </a:p>
          </p:txBody>
        </p:sp>
        <p:sp>
          <p:nvSpPr>
            <p:cNvPr id="30" name="TextBox 29"/>
            <p:cNvSpPr txBox="1"/>
            <p:nvPr/>
          </p:nvSpPr>
          <p:spPr>
            <a:xfrm>
              <a:off x="7939602" y="1200786"/>
              <a:ext cx="384858" cy="527306"/>
            </a:xfrm>
            <a:prstGeom prst="rect">
              <a:avLst/>
            </a:prstGeom>
            <a:noFill/>
          </p:spPr>
          <p:txBody>
            <a:bodyPr wrap="none" lIns="91438" tIns="45719" rIns="91438" bIns="45719" rtlCol="0">
              <a:spAutoFit/>
            </a:bodyPr>
            <a:lstStyle/>
            <a:p>
              <a:r>
                <a:rPr lang="en-US" sz="2400" b="1" dirty="0"/>
                <a:t>T</a:t>
              </a:r>
            </a:p>
          </p:txBody>
        </p:sp>
        <p:sp>
          <p:nvSpPr>
            <p:cNvPr id="31" name="TextBox 30"/>
            <p:cNvSpPr txBox="1"/>
            <p:nvPr/>
          </p:nvSpPr>
          <p:spPr>
            <a:xfrm>
              <a:off x="2790968" y="2716640"/>
              <a:ext cx="384858" cy="527306"/>
            </a:xfrm>
            <a:prstGeom prst="rect">
              <a:avLst/>
            </a:prstGeom>
            <a:noFill/>
          </p:spPr>
          <p:txBody>
            <a:bodyPr wrap="none" lIns="91438" tIns="45719" rIns="91438" bIns="45719" rtlCol="0">
              <a:spAutoFit/>
            </a:bodyPr>
            <a:lstStyle/>
            <a:p>
              <a:r>
                <a:rPr lang="en-US" sz="2400" b="1" dirty="0"/>
                <a:t>T</a:t>
              </a:r>
            </a:p>
          </p:txBody>
        </p:sp>
        <p:sp>
          <p:nvSpPr>
            <p:cNvPr id="32" name="TextBox 31"/>
            <p:cNvSpPr txBox="1"/>
            <p:nvPr/>
          </p:nvSpPr>
          <p:spPr>
            <a:xfrm>
              <a:off x="5227939" y="2651364"/>
              <a:ext cx="384858" cy="527306"/>
            </a:xfrm>
            <a:prstGeom prst="rect">
              <a:avLst/>
            </a:prstGeom>
            <a:noFill/>
          </p:spPr>
          <p:txBody>
            <a:bodyPr wrap="none" lIns="91438" tIns="45719" rIns="91438" bIns="45719" rtlCol="0">
              <a:spAutoFit/>
            </a:bodyPr>
            <a:lstStyle/>
            <a:p>
              <a:r>
                <a:rPr lang="en-US" sz="2400" b="1" dirty="0"/>
                <a:t>T</a:t>
              </a:r>
            </a:p>
          </p:txBody>
        </p:sp>
        <p:sp>
          <p:nvSpPr>
            <p:cNvPr id="33" name="TextBox 32"/>
            <p:cNvSpPr txBox="1"/>
            <p:nvPr/>
          </p:nvSpPr>
          <p:spPr>
            <a:xfrm>
              <a:off x="7802256" y="2689776"/>
              <a:ext cx="384858" cy="527306"/>
            </a:xfrm>
            <a:prstGeom prst="rect">
              <a:avLst/>
            </a:prstGeom>
            <a:noFill/>
          </p:spPr>
          <p:txBody>
            <a:bodyPr wrap="none" lIns="91438" tIns="45719" rIns="91438" bIns="45719" rtlCol="0">
              <a:spAutoFit/>
            </a:bodyPr>
            <a:lstStyle/>
            <a:p>
              <a:r>
                <a:rPr lang="en-US" sz="2400" b="1" dirty="0"/>
                <a:t>T</a:t>
              </a:r>
            </a:p>
          </p:txBody>
        </p:sp>
        <p:sp>
          <p:nvSpPr>
            <p:cNvPr id="34" name="TextBox 33"/>
            <p:cNvSpPr txBox="1"/>
            <p:nvPr/>
          </p:nvSpPr>
          <p:spPr>
            <a:xfrm>
              <a:off x="1572481" y="2074642"/>
              <a:ext cx="441615" cy="527306"/>
            </a:xfrm>
            <a:prstGeom prst="rect">
              <a:avLst/>
            </a:prstGeom>
            <a:noFill/>
          </p:spPr>
          <p:txBody>
            <a:bodyPr wrap="none" lIns="91438" tIns="45719" rIns="91438" bIns="45719" rtlCol="0">
              <a:spAutoFit/>
            </a:bodyPr>
            <a:lstStyle/>
            <a:p>
              <a:r>
                <a:rPr lang="en-US" sz="2400" b="1" dirty="0"/>
                <a:t>N</a:t>
              </a:r>
            </a:p>
          </p:txBody>
        </p:sp>
        <p:sp>
          <p:nvSpPr>
            <p:cNvPr id="35" name="TextBox 34"/>
            <p:cNvSpPr txBox="1"/>
            <p:nvPr/>
          </p:nvSpPr>
          <p:spPr>
            <a:xfrm>
              <a:off x="3915971" y="2068874"/>
              <a:ext cx="441615" cy="527306"/>
            </a:xfrm>
            <a:prstGeom prst="rect">
              <a:avLst/>
            </a:prstGeom>
            <a:noFill/>
          </p:spPr>
          <p:txBody>
            <a:bodyPr wrap="none" lIns="91438" tIns="45719" rIns="91438" bIns="45719" rtlCol="0">
              <a:spAutoFit/>
            </a:bodyPr>
            <a:lstStyle/>
            <a:p>
              <a:r>
                <a:rPr lang="en-US" sz="2400" b="1" dirty="0"/>
                <a:t>N</a:t>
              </a:r>
            </a:p>
          </p:txBody>
        </p:sp>
        <p:sp>
          <p:nvSpPr>
            <p:cNvPr id="36" name="TextBox 35"/>
            <p:cNvSpPr txBox="1"/>
            <p:nvPr/>
          </p:nvSpPr>
          <p:spPr>
            <a:xfrm>
              <a:off x="6279941" y="2078466"/>
              <a:ext cx="441615" cy="527306"/>
            </a:xfrm>
            <a:prstGeom prst="rect">
              <a:avLst/>
            </a:prstGeom>
            <a:noFill/>
          </p:spPr>
          <p:txBody>
            <a:bodyPr wrap="none" lIns="91438" tIns="45719" rIns="91438" bIns="45719" rtlCol="0">
              <a:spAutoFit/>
            </a:bodyPr>
            <a:lstStyle/>
            <a:p>
              <a:r>
                <a:rPr lang="en-US" sz="2400" b="1" dirty="0"/>
                <a:t>N</a:t>
              </a:r>
            </a:p>
          </p:txBody>
        </p:sp>
        <p:sp>
          <p:nvSpPr>
            <p:cNvPr id="37" name="TextBox 36"/>
            <p:cNvSpPr txBox="1"/>
            <p:nvPr/>
          </p:nvSpPr>
          <p:spPr>
            <a:xfrm>
              <a:off x="1572481" y="3467117"/>
              <a:ext cx="441615" cy="527306"/>
            </a:xfrm>
            <a:prstGeom prst="rect">
              <a:avLst/>
            </a:prstGeom>
            <a:noFill/>
          </p:spPr>
          <p:txBody>
            <a:bodyPr wrap="none" lIns="91438" tIns="45719" rIns="91438" bIns="45719" rtlCol="0">
              <a:spAutoFit/>
            </a:bodyPr>
            <a:lstStyle/>
            <a:p>
              <a:r>
                <a:rPr lang="en-US" sz="2400" b="1" dirty="0"/>
                <a:t>N</a:t>
              </a:r>
            </a:p>
          </p:txBody>
        </p:sp>
        <p:sp>
          <p:nvSpPr>
            <p:cNvPr id="38" name="TextBox 37"/>
            <p:cNvSpPr txBox="1"/>
            <p:nvPr/>
          </p:nvSpPr>
          <p:spPr>
            <a:xfrm>
              <a:off x="3922418" y="3467117"/>
              <a:ext cx="441615" cy="527306"/>
            </a:xfrm>
            <a:prstGeom prst="rect">
              <a:avLst/>
            </a:prstGeom>
            <a:noFill/>
          </p:spPr>
          <p:txBody>
            <a:bodyPr wrap="none" lIns="91438" tIns="45719" rIns="91438" bIns="45719" rtlCol="0">
              <a:spAutoFit/>
            </a:bodyPr>
            <a:lstStyle/>
            <a:p>
              <a:r>
                <a:rPr lang="en-US" sz="2400" b="1" dirty="0"/>
                <a:t>N</a:t>
              </a:r>
            </a:p>
          </p:txBody>
        </p:sp>
        <p:sp>
          <p:nvSpPr>
            <p:cNvPr id="39" name="TextBox 38"/>
            <p:cNvSpPr txBox="1"/>
            <p:nvPr/>
          </p:nvSpPr>
          <p:spPr>
            <a:xfrm>
              <a:off x="6316678" y="3452611"/>
              <a:ext cx="441615" cy="527306"/>
            </a:xfrm>
            <a:prstGeom prst="rect">
              <a:avLst/>
            </a:prstGeom>
            <a:noFill/>
          </p:spPr>
          <p:txBody>
            <a:bodyPr wrap="none" lIns="91438" tIns="45719" rIns="91438" bIns="45719" rtlCol="0">
              <a:spAutoFit/>
            </a:bodyPr>
            <a:lstStyle/>
            <a:p>
              <a:r>
                <a:rPr lang="en-US" sz="2400" b="1" dirty="0"/>
                <a:t>N</a:t>
              </a:r>
            </a:p>
          </p:txBody>
        </p:sp>
        <p:sp>
          <p:nvSpPr>
            <p:cNvPr id="15" name="TextBox 14"/>
            <p:cNvSpPr txBox="1"/>
            <p:nvPr/>
          </p:nvSpPr>
          <p:spPr>
            <a:xfrm rot="16200000">
              <a:off x="679604" y="1717943"/>
              <a:ext cx="831604" cy="263651"/>
            </a:xfrm>
            <a:prstGeom prst="rect">
              <a:avLst/>
            </a:prstGeom>
            <a:noFill/>
          </p:spPr>
          <p:txBody>
            <a:bodyPr wrap="none" lIns="91438" tIns="45719" rIns="91438" bIns="45719" rtlCol="0">
              <a:spAutoFit/>
            </a:bodyPr>
            <a:lstStyle/>
            <a:p>
              <a:r>
                <a:rPr lang="en-US" sz="900" b="1" dirty="0" err="1"/>
                <a:t>dMMR</a:t>
              </a:r>
              <a:r>
                <a:rPr lang="en-US" sz="900" b="1" dirty="0"/>
                <a:t> CRC</a:t>
              </a:r>
            </a:p>
          </p:txBody>
        </p:sp>
        <p:sp>
          <p:nvSpPr>
            <p:cNvPr id="18" name="TextBox 17"/>
            <p:cNvSpPr txBox="1"/>
            <p:nvPr/>
          </p:nvSpPr>
          <p:spPr>
            <a:xfrm>
              <a:off x="4328140" y="5375137"/>
              <a:ext cx="1014698" cy="263651"/>
            </a:xfrm>
            <a:prstGeom prst="rect">
              <a:avLst/>
            </a:prstGeom>
            <a:noFill/>
          </p:spPr>
          <p:txBody>
            <a:bodyPr wrap="none" lIns="91438" tIns="45719" rIns="91438" bIns="45719" rtlCol="0">
              <a:spAutoFit/>
            </a:bodyPr>
            <a:lstStyle/>
            <a:p>
              <a:r>
                <a:rPr lang="en-US" sz="900" b="1" dirty="0"/>
                <a:t>Invasive Front </a:t>
              </a:r>
            </a:p>
          </p:txBody>
        </p:sp>
        <p:sp>
          <p:nvSpPr>
            <p:cNvPr id="44" name="TextBox 43"/>
            <p:cNvSpPr txBox="1"/>
            <p:nvPr/>
          </p:nvSpPr>
          <p:spPr>
            <a:xfrm>
              <a:off x="9685498" y="5375137"/>
              <a:ext cx="366549" cy="263651"/>
            </a:xfrm>
            <a:prstGeom prst="rect">
              <a:avLst/>
            </a:prstGeom>
            <a:noFill/>
          </p:spPr>
          <p:txBody>
            <a:bodyPr wrap="none" lIns="91438" tIns="45719" rIns="91438" bIns="45719" rtlCol="0">
              <a:spAutoFit/>
            </a:bodyPr>
            <a:lstStyle/>
            <a:p>
              <a:r>
                <a:rPr lang="en-US" sz="900" b="1" dirty="0"/>
                <a:t>TIL</a:t>
              </a:r>
            </a:p>
          </p:txBody>
        </p:sp>
        <p:pic>
          <p:nvPicPr>
            <p:cNvPr id="1033" name="Picture 9" descr="C:\Users\rander54\Desktop\Diaz dung Pics\wb 10 32685 20x cd8.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934" b="10092"/>
            <a:stretch/>
          </p:blipFill>
          <p:spPr bwMode="auto">
            <a:xfrm>
              <a:off x="8753503" y="2543308"/>
              <a:ext cx="2503206" cy="133844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cxnSp>
          <p:nvCxnSpPr>
            <p:cNvPr id="22" name="Straight Connector 21"/>
            <p:cNvCxnSpPr/>
            <p:nvPr/>
          </p:nvCxnSpPr>
          <p:spPr>
            <a:xfrm>
              <a:off x="2618197" y="5404150"/>
              <a:ext cx="4643318" cy="0"/>
            </a:xfrm>
            <a:prstGeom prst="line">
              <a:avLst/>
            </a:prstGeom>
            <a:ln w="28575">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8876459" y="5404150"/>
              <a:ext cx="2032276" cy="0"/>
            </a:xfrm>
            <a:prstGeom prst="line">
              <a:avLst/>
            </a:prstGeom>
            <a:ln w="28575">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179182" y="861956"/>
              <a:ext cx="450771" cy="263651"/>
            </a:xfrm>
            <a:prstGeom prst="rect">
              <a:avLst/>
            </a:prstGeom>
            <a:noFill/>
          </p:spPr>
          <p:txBody>
            <a:bodyPr wrap="none" lIns="91438" tIns="45719" rIns="91438" bIns="45719" rtlCol="0">
              <a:spAutoFit/>
            </a:bodyPr>
            <a:lstStyle/>
            <a:p>
              <a:r>
                <a:rPr lang="en-US" sz="900" b="1" dirty="0"/>
                <a:t>H&amp;E</a:t>
              </a:r>
            </a:p>
          </p:txBody>
        </p:sp>
        <p:sp>
          <p:nvSpPr>
            <p:cNvPr id="51" name="TextBox 50"/>
            <p:cNvSpPr txBox="1"/>
            <p:nvPr/>
          </p:nvSpPr>
          <p:spPr>
            <a:xfrm>
              <a:off x="4633833" y="858937"/>
              <a:ext cx="524008" cy="263651"/>
            </a:xfrm>
            <a:prstGeom prst="rect">
              <a:avLst/>
            </a:prstGeom>
            <a:noFill/>
          </p:spPr>
          <p:txBody>
            <a:bodyPr wrap="none" lIns="91438" tIns="45719" rIns="91438" bIns="45719" rtlCol="0">
              <a:spAutoFit/>
            </a:bodyPr>
            <a:lstStyle/>
            <a:p>
              <a:r>
                <a:rPr lang="en-US" sz="900" b="1" dirty="0"/>
                <a:t>PD-L1</a:t>
              </a:r>
            </a:p>
          </p:txBody>
        </p:sp>
        <p:sp>
          <p:nvSpPr>
            <p:cNvPr id="52" name="TextBox 51"/>
            <p:cNvSpPr txBox="1"/>
            <p:nvPr/>
          </p:nvSpPr>
          <p:spPr>
            <a:xfrm>
              <a:off x="7088481" y="855916"/>
              <a:ext cx="428800" cy="263651"/>
            </a:xfrm>
            <a:prstGeom prst="rect">
              <a:avLst/>
            </a:prstGeom>
            <a:noFill/>
          </p:spPr>
          <p:txBody>
            <a:bodyPr wrap="none" lIns="91438" tIns="45719" rIns="91438" bIns="45719" rtlCol="0">
              <a:spAutoFit/>
            </a:bodyPr>
            <a:lstStyle/>
            <a:p>
              <a:r>
                <a:rPr lang="en-US" sz="900" b="1" dirty="0"/>
                <a:t>CD8</a:t>
              </a:r>
            </a:p>
          </p:txBody>
        </p:sp>
        <p:sp>
          <p:nvSpPr>
            <p:cNvPr id="53" name="TextBox 52"/>
            <p:cNvSpPr txBox="1"/>
            <p:nvPr/>
          </p:nvSpPr>
          <p:spPr>
            <a:xfrm>
              <a:off x="9796343" y="852896"/>
              <a:ext cx="428800" cy="263651"/>
            </a:xfrm>
            <a:prstGeom prst="rect">
              <a:avLst/>
            </a:prstGeom>
            <a:noFill/>
          </p:spPr>
          <p:txBody>
            <a:bodyPr wrap="none" lIns="91438" tIns="45719" rIns="91438" bIns="45719" rtlCol="0">
              <a:spAutoFit/>
            </a:bodyPr>
            <a:lstStyle/>
            <a:p>
              <a:r>
                <a:rPr lang="en-US" sz="900" b="1" dirty="0"/>
                <a:t>CD8</a:t>
              </a:r>
            </a:p>
          </p:txBody>
        </p:sp>
        <p:sp>
          <p:nvSpPr>
            <p:cNvPr id="7" name="Freeform 6"/>
            <p:cNvSpPr/>
            <p:nvPr/>
          </p:nvSpPr>
          <p:spPr>
            <a:xfrm>
              <a:off x="1585441" y="1818786"/>
              <a:ext cx="2069127" cy="660189"/>
            </a:xfrm>
            <a:custGeom>
              <a:avLst/>
              <a:gdLst>
                <a:gd name="connsiteX0" fmla="*/ 0 w 1811547"/>
                <a:gd name="connsiteY0" fmla="*/ 0 h 770672"/>
                <a:gd name="connsiteX1" fmla="*/ 40257 w 1811547"/>
                <a:gd name="connsiteY1" fmla="*/ 28754 h 770672"/>
                <a:gd name="connsiteX2" fmla="*/ 69011 w 1811547"/>
                <a:gd name="connsiteY2" fmla="*/ 46007 h 770672"/>
                <a:gd name="connsiteX3" fmla="*/ 103517 w 1811547"/>
                <a:gd name="connsiteY3" fmla="*/ 69011 h 770672"/>
                <a:gd name="connsiteX4" fmla="*/ 143774 w 1811547"/>
                <a:gd name="connsiteY4" fmla="*/ 92015 h 770672"/>
                <a:gd name="connsiteX5" fmla="*/ 166777 w 1811547"/>
                <a:gd name="connsiteY5" fmla="*/ 97766 h 770672"/>
                <a:gd name="connsiteX6" fmla="*/ 207034 w 1811547"/>
                <a:gd name="connsiteY6" fmla="*/ 115018 h 770672"/>
                <a:gd name="connsiteX7" fmla="*/ 241540 w 1811547"/>
                <a:gd name="connsiteY7" fmla="*/ 138022 h 770672"/>
                <a:gd name="connsiteX8" fmla="*/ 276045 w 1811547"/>
                <a:gd name="connsiteY8" fmla="*/ 149524 h 770672"/>
                <a:gd name="connsiteX9" fmla="*/ 293298 w 1811547"/>
                <a:gd name="connsiteY9" fmla="*/ 155275 h 770672"/>
                <a:gd name="connsiteX10" fmla="*/ 310551 w 1811547"/>
                <a:gd name="connsiteY10" fmla="*/ 166777 h 770672"/>
                <a:gd name="connsiteX11" fmla="*/ 327804 w 1811547"/>
                <a:gd name="connsiteY11" fmla="*/ 172528 h 770672"/>
                <a:gd name="connsiteX12" fmla="*/ 379562 w 1811547"/>
                <a:gd name="connsiteY12" fmla="*/ 201283 h 770672"/>
                <a:gd name="connsiteX13" fmla="*/ 494581 w 1811547"/>
                <a:gd name="connsiteY13" fmla="*/ 218535 h 770672"/>
                <a:gd name="connsiteX14" fmla="*/ 546340 w 1811547"/>
                <a:gd name="connsiteY14" fmla="*/ 230037 h 770672"/>
                <a:gd name="connsiteX15" fmla="*/ 563593 w 1811547"/>
                <a:gd name="connsiteY15" fmla="*/ 241539 h 770672"/>
                <a:gd name="connsiteX16" fmla="*/ 626853 w 1811547"/>
                <a:gd name="connsiteY16" fmla="*/ 247290 h 770672"/>
                <a:gd name="connsiteX17" fmla="*/ 718868 w 1811547"/>
                <a:gd name="connsiteY17" fmla="*/ 258792 h 770672"/>
                <a:gd name="connsiteX18" fmla="*/ 874144 w 1811547"/>
                <a:gd name="connsiteY18" fmla="*/ 276045 h 770672"/>
                <a:gd name="connsiteX19" fmla="*/ 908649 w 1811547"/>
                <a:gd name="connsiteY19" fmla="*/ 293298 h 770672"/>
                <a:gd name="connsiteX20" fmla="*/ 925902 w 1811547"/>
                <a:gd name="connsiteY20" fmla="*/ 310551 h 770672"/>
                <a:gd name="connsiteX21" fmla="*/ 948906 w 1811547"/>
                <a:gd name="connsiteY21" fmla="*/ 327803 h 770672"/>
                <a:gd name="connsiteX22" fmla="*/ 989162 w 1811547"/>
                <a:gd name="connsiteY22" fmla="*/ 350807 h 770672"/>
                <a:gd name="connsiteX23" fmla="*/ 1012166 w 1811547"/>
                <a:gd name="connsiteY23" fmla="*/ 368060 h 770672"/>
                <a:gd name="connsiteX24" fmla="*/ 1046672 w 1811547"/>
                <a:gd name="connsiteY24" fmla="*/ 379562 h 770672"/>
                <a:gd name="connsiteX25" fmla="*/ 1069676 w 1811547"/>
                <a:gd name="connsiteY25" fmla="*/ 396815 h 770672"/>
                <a:gd name="connsiteX26" fmla="*/ 1115683 w 1811547"/>
                <a:gd name="connsiteY26" fmla="*/ 408317 h 770672"/>
                <a:gd name="connsiteX27" fmla="*/ 1150189 w 1811547"/>
                <a:gd name="connsiteY27" fmla="*/ 431320 h 770672"/>
                <a:gd name="connsiteX28" fmla="*/ 1167442 w 1811547"/>
                <a:gd name="connsiteY28" fmla="*/ 442822 h 770672"/>
                <a:gd name="connsiteX29" fmla="*/ 1184694 w 1811547"/>
                <a:gd name="connsiteY29" fmla="*/ 448573 h 770672"/>
                <a:gd name="connsiteX30" fmla="*/ 1213449 w 1811547"/>
                <a:gd name="connsiteY30" fmla="*/ 465826 h 770672"/>
                <a:gd name="connsiteX31" fmla="*/ 1242204 w 1811547"/>
                <a:gd name="connsiteY31" fmla="*/ 471577 h 770672"/>
                <a:gd name="connsiteX32" fmla="*/ 1316966 w 1811547"/>
                <a:gd name="connsiteY32" fmla="*/ 511834 h 770672"/>
                <a:gd name="connsiteX33" fmla="*/ 1362974 w 1811547"/>
                <a:gd name="connsiteY33" fmla="*/ 540588 h 770672"/>
                <a:gd name="connsiteX34" fmla="*/ 1385977 w 1811547"/>
                <a:gd name="connsiteY34" fmla="*/ 557841 h 770672"/>
                <a:gd name="connsiteX35" fmla="*/ 1449238 w 1811547"/>
                <a:gd name="connsiteY35" fmla="*/ 580845 h 770672"/>
                <a:gd name="connsiteX36" fmla="*/ 1500996 w 1811547"/>
                <a:gd name="connsiteY36" fmla="*/ 609600 h 770672"/>
                <a:gd name="connsiteX37" fmla="*/ 1541253 w 1811547"/>
                <a:gd name="connsiteY37" fmla="*/ 621101 h 770672"/>
                <a:gd name="connsiteX38" fmla="*/ 1581510 w 1811547"/>
                <a:gd name="connsiteY38" fmla="*/ 644105 h 770672"/>
                <a:gd name="connsiteX39" fmla="*/ 1604513 w 1811547"/>
                <a:gd name="connsiteY39" fmla="*/ 661358 h 770672"/>
                <a:gd name="connsiteX40" fmla="*/ 1633268 w 1811547"/>
                <a:gd name="connsiteY40" fmla="*/ 667109 h 770672"/>
                <a:gd name="connsiteX41" fmla="*/ 1650521 w 1811547"/>
                <a:gd name="connsiteY41" fmla="*/ 672860 h 770672"/>
                <a:gd name="connsiteX42" fmla="*/ 1662023 w 1811547"/>
                <a:gd name="connsiteY42" fmla="*/ 690113 h 770672"/>
                <a:gd name="connsiteX43" fmla="*/ 1696528 w 1811547"/>
                <a:gd name="connsiteY43" fmla="*/ 701615 h 770672"/>
                <a:gd name="connsiteX44" fmla="*/ 1731034 w 1811547"/>
                <a:gd name="connsiteY44" fmla="*/ 724618 h 770672"/>
                <a:gd name="connsiteX45" fmla="*/ 1748287 w 1811547"/>
                <a:gd name="connsiteY45" fmla="*/ 736120 h 770672"/>
                <a:gd name="connsiteX46" fmla="*/ 1782793 w 1811547"/>
                <a:gd name="connsiteY46" fmla="*/ 747622 h 770672"/>
                <a:gd name="connsiteX47" fmla="*/ 1800045 w 1811547"/>
                <a:gd name="connsiteY47" fmla="*/ 753373 h 770672"/>
                <a:gd name="connsiteX48" fmla="*/ 1811547 w 1811547"/>
                <a:gd name="connsiteY48" fmla="*/ 770626 h 77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11547" h="770672">
                  <a:moveTo>
                    <a:pt x="0" y="0"/>
                  </a:moveTo>
                  <a:cubicBezTo>
                    <a:pt x="13419" y="9585"/>
                    <a:pt x="26536" y="19607"/>
                    <a:pt x="40257" y="28754"/>
                  </a:cubicBezTo>
                  <a:cubicBezTo>
                    <a:pt x="49557" y="34954"/>
                    <a:pt x="60524" y="38733"/>
                    <a:pt x="69011" y="46007"/>
                  </a:cubicBezTo>
                  <a:cubicBezTo>
                    <a:pt x="101717" y="74041"/>
                    <a:pt x="54573" y="56775"/>
                    <a:pt x="103517" y="69011"/>
                  </a:cubicBezTo>
                  <a:cubicBezTo>
                    <a:pt x="117819" y="78546"/>
                    <a:pt x="127096" y="85761"/>
                    <a:pt x="143774" y="92015"/>
                  </a:cubicBezTo>
                  <a:cubicBezTo>
                    <a:pt x="151174" y="94790"/>
                    <a:pt x="159177" y="95595"/>
                    <a:pt x="166777" y="97766"/>
                  </a:cubicBezTo>
                  <a:cubicBezTo>
                    <a:pt x="181919" y="102092"/>
                    <a:pt x="193095" y="106655"/>
                    <a:pt x="207034" y="115018"/>
                  </a:cubicBezTo>
                  <a:cubicBezTo>
                    <a:pt x="218888" y="122130"/>
                    <a:pt x="228426" y="133650"/>
                    <a:pt x="241540" y="138022"/>
                  </a:cubicBezTo>
                  <a:lnTo>
                    <a:pt x="276045" y="149524"/>
                  </a:lnTo>
                  <a:cubicBezTo>
                    <a:pt x="281796" y="151441"/>
                    <a:pt x="288254" y="151912"/>
                    <a:pt x="293298" y="155275"/>
                  </a:cubicBezTo>
                  <a:cubicBezTo>
                    <a:pt x="299049" y="159109"/>
                    <a:pt x="304369" y="163686"/>
                    <a:pt x="310551" y="166777"/>
                  </a:cubicBezTo>
                  <a:cubicBezTo>
                    <a:pt x="315973" y="169488"/>
                    <a:pt x="322382" y="169817"/>
                    <a:pt x="327804" y="172528"/>
                  </a:cubicBezTo>
                  <a:cubicBezTo>
                    <a:pt x="337725" y="177489"/>
                    <a:pt x="366643" y="197592"/>
                    <a:pt x="379562" y="201283"/>
                  </a:cubicBezTo>
                  <a:cubicBezTo>
                    <a:pt x="420696" y="213035"/>
                    <a:pt x="452374" y="214314"/>
                    <a:pt x="494581" y="218535"/>
                  </a:cubicBezTo>
                  <a:cubicBezTo>
                    <a:pt x="511834" y="222369"/>
                    <a:pt x="529573" y="224448"/>
                    <a:pt x="546340" y="230037"/>
                  </a:cubicBezTo>
                  <a:cubicBezTo>
                    <a:pt x="552897" y="232223"/>
                    <a:pt x="556835" y="240091"/>
                    <a:pt x="563593" y="241539"/>
                  </a:cubicBezTo>
                  <a:cubicBezTo>
                    <a:pt x="584297" y="245976"/>
                    <a:pt x="605809" y="244952"/>
                    <a:pt x="626853" y="247290"/>
                  </a:cubicBezTo>
                  <a:cubicBezTo>
                    <a:pt x="657574" y="250704"/>
                    <a:pt x="688122" y="255611"/>
                    <a:pt x="718868" y="258792"/>
                  </a:cubicBezTo>
                  <a:cubicBezTo>
                    <a:pt x="770371" y="264120"/>
                    <a:pt x="823541" y="263394"/>
                    <a:pt x="874144" y="276045"/>
                  </a:cubicBezTo>
                  <a:cubicBezTo>
                    <a:pt x="888964" y="279750"/>
                    <a:pt x="896602" y="283259"/>
                    <a:pt x="908649" y="293298"/>
                  </a:cubicBezTo>
                  <a:cubicBezTo>
                    <a:pt x="914897" y="298505"/>
                    <a:pt x="919727" y="305258"/>
                    <a:pt x="925902" y="310551"/>
                  </a:cubicBezTo>
                  <a:cubicBezTo>
                    <a:pt x="933179" y="316789"/>
                    <a:pt x="940778" y="322723"/>
                    <a:pt x="948906" y="327803"/>
                  </a:cubicBezTo>
                  <a:cubicBezTo>
                    <a:pt x="1002809" y="361491"/>
                    <a:pt x="944850" y="319155"/>
                    <a:pt x="989162" y="350807"/>
                  </a:cubicBezTo>
                  <a:cubicBezTo>
                    <a:pt x="996962" y="356378"/>
                    <a:pt x="1003593" y="363773"/>
                    <a:pt x="1012166" y="368060"/>
                  </a:cubicBezTo>
                  <a:cubicBezTo>
                    <a:pt x="1023010" y="373482"/>
                    <a:pt x="1046672" y="379562"/>
                    <a:pt x="1046672" y="379562"/>
                  </a:cubicBezTo>
                  <a:cubicBezTo>
                    <a:pt x="1054340" y="385313"/>
                    <a:pt x="1060917" y="392922"/>
                    <a:pt x="1069676" y="396815"/>
                  </a:cubicBezTo>
                  <a:cubicBezTo>
                    <a:pt x="1095176" y="408148"/>
                    <a:pt x="1094862" y="396750"/>
                    <a:pt x="1115683" y="408317"/>
                  </a:cubicBezTo>
                  <a:cubicBezTo>
                    <a:pt x="1127767" y="415030"/>
                    <a:pt x="1138687" y="423652"/>
                    <a:pt x="1150189" y="431320"/>
                  </a:cubicBezTo>
                  <a:cubicBezTo>
                    <a:pt x="1155940" y="435154"/>
                    <a:pt x="1160885" y="440636"/>
                    <a:pt x="1167442" y="442822"/>
                  </a:cubicBezTo>
                  <a:cubicBezTo>
                    <a:pt x="1173193" y="444739"/>
                    <a:pt x="1179272" y="445862"/>
                    <a:pt x="1184694" y="448573"/>
                  </a:cubicBezTo>
                  <a:cubicBezTo>
                    <a:pt x="1194692" y="453572"/>
                    <a:pt x="1203071" y="461675"/>
                    <a:pt x="1213449" y="465826"/>
                  </a:cubicBezTo>
                  <a:cubicBezTo>
                    <a:pt x="1222525" y="469456"/>
                    <a:pt x="1232619" y="469660"/>
                    <a:pt x="1242204" y="471577"/>
                  </a:cubicBezTo>
                  <a:cubicBezTo>
                    <a:pt x="1310343" y="517003"/>
                    <a:pt x="1241313" y="474008"/>
                    <a:pt x="1316966" y="511834"/>
                  </a:cubicBezTo>
                  <a:cubicBezTo>
                    <a:pt x="1325924" y="516313"/>
                    <a:pt x="1352327" y="532983"/>
                    <a:pt x="1362974" y="540588"/>
                  </a:cubicBezTo>
                  <a:cubicBezTo>
                    <a:pt x="1370773" y="546159"/>
                    <a:pt x="1377563" y="553251"/>
                    <a:pt x="1385977" y="557841"/>
                  </a:cubicBezTo>
                  <a:cubicBezTo>
                    <a:pt x="1414698" y="573507"/>
                    <a:pt x="1422249" y="574098"/>
                    <a:pt x="1449238" y="580845"/>
                  </a:cubicBezTo>
                  <a:cubicBezTo>
                    <a:pt x="1467411" y="591749"/>
                    <a:pt x="1481749" y="601351"/>
                    <a:pt x="1500996" y="609600"/>
                  </a:cubicBezTo>
                  <a:cubicBezTo>
                    <a:pt x="1512549" y="614551"/>
                    <a:pt x="1529576" y="618182"/>
                    <a:pt x="1541253" y="621101"/>
                  </a:cubicBezTo>
                  <a:cubicBezTo>
                    <a:pt x="1579991" y="659839"/>
                    <a:pt x="1535168" y="620933"/>
                    <a:pt x="1581510" y="644105"/>
                  </a:cubicBezTo>
                  <a:cubicBezTo>
                    <a:pt x="1590083" y="648391"/>
                    <a:pt x="1595754" y="657465"/>
                    <a:pt x="1604513" y="661358"/>
                  </a:cubicBezTo>
                  <a:cubicBezTo>
                    <a:pt x="1613445" y="665328"/>
                    <a:pt x="1623785" y="664738"/>
                    <a:pt x="1633268" y="667109"/>
                  </a:cubicBezTo>
                  <a:cubicBezTo>
                    <a:pt x="1639149" y="668579"/>
                    <a:pt x="1644770" y="670943"/>
                    <a:pt x="1650521" y="672860"/>
                  </a:cubicBezTo>
                  <a:cubicBezTo>
                    <a:pt x="1654355" y="678611"/>
                    <a:pt x="1656162" y="686450"/>
                    <a:pt x="1662023" y="690113"/>
                  </a:cubicBezTo>
                  <a:cubicBezTo>
                    <a:pt x="1672304" y="696539"/>
                    <a:pt x="1696528" y="701615"/>
                    <a:pt x="1696528" y="701615"/>
                  </a:cubicBezTo>
                  <a:cubicBezTo>
                    <a:pt x="1729235" y="734320"/>
                    <a:pt x="1697742" y="707972"/>
                    <a:pt x="1731034" y="724618"/>
                  </a:cubicBezTo>
                  <a:cubicBezTo>
                    <a:pt x="1737216" y="727709"/>
                    <a:pt x="1741971" y="733313"/>
                    <a:pt x="1748287" y="736120"/>
                  </a:cubicBezTo>
                  <a:cubicBezTo>
                    <a:pt x="1759366" y="741044"/>
                    <a:pt x="1771291" y="743788"/>
                    <a:pt x="1782793" y="747622"/>
                  </a:cubicBezTo>
                  <a:lnTo>
                    <a:pt x="1800045" y="753373"/>
                  </a:lnTo>
                  <a:cubicBezTo>
                    <a:pt x="1806402" y="772445"/>
                    <a:pt x="1799734" y="770626"/>
                    <a:pt x="1811547" y="770626"/>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8" name="Freeform 7"/>
            <p:cNvSpPr/>
            <p:nvPr/>
          </p:nvSpPr>
          <p:spPr>
            <a:xfrm>
              <a:off x="3818782" y="1848345"/>
              <a:ext cx="2325305" cy="610885"/>
            </a:xfrm>
            <a:custGeom>
              <a:avLst/>
              <a:gdLst>
                <a:gd name="connsiteX0" fmla="*/ 0 w 2035834"/>
                <a:gd name="connsiteY0" fmla="*/ 0 h 713117"/>
                <a:gd name="connsiteX1" fmla="*/ 28755 w 2035834"/>
                <a:gd name="connsiteY1" fmla="*/ 23004 h 713117"/>
                <a:gd name="connsiteX2" fmla="*/ 46007 w 2035834"/>
                <a:gd name="connsiteY2" fmla="*/ 34506 h 713117"/>
                <a:gd name="connsiteX3" fmla="*/ 57509 w 2035834"/>
                <a:gd name="connsiteY3" fmla="*/ 51759 h 713117"/>
                <a:gd name="connsiteX4" fmla="*/ 109268 w 2035834"/>
                <a:gd name="connsiteY4" fmla="*/ 80513 h 713117"/>
                <a:gd name="connsiteX5" fmla="*/ 161026 w 2035834"/>
                <a:gd name="connsiteY5" fmla="*/ 109268 h 713117"/>
                <a:gd name="connsiteX6" fmla="*/ 178279 w 2035834"/>
                <a:gd name="connsiteY6" fmla="*/ 126521 h 713117"/>
                <a:gd name="connsiteX7" fmla="*/ 195532 w 2035834"/>
                <a:gd name="connsiteY7" fmla="*/ 132272 h 713117"/>
                <a:gd name="connsiteX8" fmla="*/ 218536 w 2035834"/>
                <a:gd name="connsiteY8" fmla="*/ 143774 h 713117"/>
                <a:gd name="connsiteX9" fmla="*/ 253041 w 2035834"/>
                <a:gd name="connsiteY9" fmla="*/ 166778 h 713117"/>
                <a:gd name="connsiteX10" fmla="*/ 293298 w 2035834"/>
                <a:gd name="connsiteY10" fmla="*/ 184030 h 713117"/>
                <a:gd name="connsiteX11" fmla="*/ 356558 w 2035834"/>
                <a:gd name="connsiteY11" fmla="*/ 201283 h 713117"/>
                <a:gd name="connsiteX12" fmla="*/ 391064 w 2035834"/>
                <a:gd name="connsiteY12" fmla="*/ 218536 h 713117"/>
                <a:gd name="connsiteX13" fmla="*/ 431321 w 2035834"/>
                <a:gd name="connsiteY13" fmla="*/ 230038 h 713117"/>
                <a:gd name="connsiteX14" fmla="*/ 448573 w 2035834"/>
                <a:gd name="connsiteY14" fmla="*/ 241540 h 713117"/>
                <a:gd name="connsiteX15" fmla="*/ 494581 w 2035834"/>
                <a:gd name="connsiteY15" fmla="*/ 253042 h 713117"/>
                <a:gd name="connsiteX16" fmla="*/ 511834 w 2035834"/>
                <a:gd name="connsiteY16" fmla="*/ 270295 h 713117"/>
                <a:gd name="connsiteX17" fmla="*/ 563592 w 2035834"/>
                <a:gd name="connsiteY17" fmla="*/ 281796 h 713117"/>
                <a:gd name="connsiteX18" fmla="*/ 598098 w 2035834"/>
                <a:gd name="connsiteY18" fmla="*/ 299049 h 713117"/>
                <a:gd name="connsiteX19" fmla="*/ 644106 w 2035834"/>
                <a:gd name="connsiteY19" fmla="*/ 310551 h 713117"/>
                <a:gd name="connsiteX20" fmla="*/ 661358 w 2035834"/>
                <a:gd name="connsiteY20" fmla="*/ 322053 h 713117"/>
                <a:gd name="connsiteX21" fmla="*/ 707366 w 2035834"/>
                <a:gd name="connsiteY21" fmla="*/ 333555 h 713117"/>
                <a:gd name="connsiteX22" fmla="*/ 736121 w 2035834"/>
                <a:gd name="connsiteY22" fmla="*/ 345057 h 713117"/>
                <a:gd name="connsiteX23" fmla="*/ 776377 w 2035834"/>
                <a:gd name="connsiteY23" fmla="*/ 356559 h 713117"/>
                <a:gd name="connsiteX24" fmla="*/ 822385 w 2035834"/>
                <a:gd name="connsiteY24" fmla="*/ 373812 h 713117"/>
                <a:gd name="connsiteX25" fmla="*/ 868392 w 2035834"/>
                <a:gd name="connsiteY25" fmla="*/ 385313 h 713117"/>
                <a:gd name="connsiteX26" fmla="*/ 902898 w 2035834"/>
                <a:gd name="connsiteY26" fmla="*/ 396815 h 713117"/>
                <a:gd name="connsiteX27" fmla="*/ 943155 w 2035834"/>
                <a:gd name="connsiteY27" fmla="*/ 425570 h 713117"/>
                <a:gd name="connsiteX28" fmla="*/ 966158 w 2035834"/>
                <a:gd name="connsiteY28" fmla="*/ 431321 h 713117"/>
                <a:gd name="connsiteX29" fmla="*/ 983411 w 2035834"/>
                <a:gd name="connsiteY29" fmla="*/ 448574 h 713117"/>
                <a:gd name="connsiteX30" fmla="*/ 1017917 w 2035834"/>
                <a:gd name="connsiteY30" fmla="*/ 460076 h 713117"/>
                <a:gd name="connsiteX31" fmla="*/ 1035170 w 2035834"/>
                <a:gd name="connsiteY31" fmla="*/ 465827 h 713117"/>
                <a:gd name="connsiteX32" fmla="*/ 1052423 w 2035834"/>
                <a:gd name="connsiteY32" fmla="*/ 471578 h 713117"/>
                <a:gd name="connsiteX33" fmla="*/ 1081177 w 2035834"/>
                <a:gd name="connsiteY33" fmla="*/ 477329 h 713117"/>
                <a:gd name="connsiteX34" fmla="*/ 1098430 w 2035834"/>
                <a:gd name="connsiteY34" fmla="*/ 483079 h 713117"/>
                <a:gd name="connsiteX35" fmla="*/ 1322717 w 2035834"/>
                <a:gd name="connsiteY35" fmla="*/ 500332 h 713117"/>
                <a:gd name="connsiteX36" fmla="*/ 1437736 w 2035834"/>
                <a:gd name="connsiteY36" fmla="*/ 517585 h 713117"/>
                <a:gd name="connsiteX37" fmla="*/ 1483743 w 2035834"/>
                <a:gd name="connsiteY37" fmla="*/ 529087 h 713117"/>
                <a:gd name="connsiteX38" fmla="*/ 1581509 w 2035834"/>
                <a:gd name="connsiteY38" fmla="*/ 546340 h 713117"/>
                <a:gd name="connsiteX39" fmla="*/ 1598762 w 2035834"/>
                <a:gd name="connsiteY39" fmla="*/ 552091 h 713117"/>
                <a:gd name="connsiteX40" fmla="*/ 1627517 w 2035834"/>
                <a:gd name="connsiteY40" fmla="*/ 557842 h 713117"/>
                <a:gd name="connsiteX41" fmla="*/ 1696528 w 2035834"/>
                <a:gd name="connsiteY41" fmla="*/ 575095 h 713117"/>
                <a:gd name="connsiteX42" fmla="*/ 1759789 w 2035834"/>
                <a:gd name="connsiteY42" fmla="*/ 586596 h 713117"/>
                <a:gd name="connsiteX43" fmla="*/ 1782792 w 2035834"/>
                <a:gd name="connsiteY43" fmla="*/ 598098 h 713117"/>
                <a:gd name="connsiteX44" fmla="*/ 1805796 w 2035834"/>
                <a:gd name="connsiteY44" fmla="*/ 603849 h 713117"/>
                <a:gd name="connsiteX45" fmla="*/ 1840302 w 2035834"/>
                <a:gd name="connsiteY45" fmla="*/ 615351 h 713117"/>
                <a:gd name="connsiteX46" fmla="*/ 1857555 w 2035834"/>
                <a:gd name="connsiteY46" fmla="*/ 621102 h 713117"/>
                <a:gd name="connsiteX47" fmla="*/ 1874807 w 2035834"/>
                <a:gd name="connsiteY47" fmla="*/ 632604 h 713117"/>
                <a:gd name="connsiteX48" fmla="*/ 1909313 w 2035834"/>
                <a:gd name="connsiteY48" fmla="*/ 644106 h 713117"/>
                <a:gd name="connsiteX49" fmla="*/ 1949570 w 2035834"/>
                <a:gd name="connsiteY49" fmla="*/ 655608 h 713117"/>
                <a:gd name="connsiteX50" fmla="*/ 1989826 w 2035834"/>
                <a:gd name="connsiteY50" fmla="*/ 678612 h 713117"/>
                <a:gd name="connsiteX51" fmla="*/ 2007079 w 2035834"/>
                <a:gd name="connsiteY51" fmla="*/ 695864 h 713117"/>
                <a:gd name="connsiteX52" fmla="*/ 2035834 w 2035834"/>
                <a:gd name="connsiteY52" fmla="*/ 713117 h 71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035834" h="713117">
                  <a:moveTo>
                    <a:pt x="0" y="0"/>
                  </a:moveTo>
                  <a:cubicBezTo>
                    <a:pt x="9585" y="7668"/>
                    <a:pt x="18935" y="15639"/>
                    <a:pt x="28755" y="23004"/>
                  </a:cubicBezTo>
                  <a:cubicBezTo>
                    <a:pt x="34284" y="27151"/>
                    <a:pt x="41120" y="29619"/>
                    <a:pt x="46007" y="34506"/>
                  </a:cubicBezTo>
                  <a:cubicBezTo>
                    <a:pt x="50894" y="39393"/>
                    <a:pt x="52307" y="47208"/>
                    <a:pt x="57509" y="51759"/>
                  </a:cubicBezTo>
                  <a:cubicBezTo>
                    <a:pt x="119441" y="105948"/>
                    <a:pt x="69086" y="58189"/>
                    <a:pt x="109268" y="80513"/>
                  </a:cubicBezTo>
                  <a:cubicBezTo>
                    <a:pt x="168592" y="113471"/>
                    <a:pt x="121987" y="96255"/>
                    <a:pt x="161026" y="109268"/>
                  </a:cubicBezTo>
                  <a:cubicBezTo>
                    <a:pt x="166777" y="115019"/>
                    <a:pt x="171512" y="122010"/>
                    <a:pt x="178279" y="126521"/>
                  </a:cubicBezTo>
                  <a:cubicBezTo>
                    <a:pt x="183323" y="129884"/>
                    <a:pt x="189960" y="129884"/>
                    <a:pt x="195532" y="132272"/>
                  </a:cubicBezTo>
                  <a:cubicBezTo>
                    <a:pt x="203412" y="135649"/>
                    <a:pt x="211185" y="139363"/>
                    <a:pt x="218536" y="143774"/>
                  </a:cubicBezTo>
                  <a:cubicBezTo>
                    <a:pt x="230389" y="150886"/>
                    <a:pt x="239927" y="162407"/>
                    <a:pt x="253041" y="166778"/>
                  </a:cubicBezTo>
                  <a:cubicBezTo>
                    <a:pt x="293503" y="180265"/>
                    <a:pt x="243552" y="162712"/>
                    <a:pt x="293298" y="184030"/>
                  </a:cubicBezTo>
                  <a:cubicBezTo>
                    <a:pt x="310713" y="191493"/>
                    <a:pt x="343354" y="196882"/>
                    <a:pt x="356558" y="201283"/>
                  </a:cubicBezTo>
                  <a:cubicBezTo>
                    <a:pt x="399924" y="215738"/>
                    <a:pt x="346470" y="196239"/>
                    <a:pt x="391064" y="218536"/>
                  </a:cubicBezTo>
                  <a:cubicBezTo>
                    <a:pt x="399314" y="222661"/>
                    <a:pt x="423950" y="228195"/>
                    <a:pt x="431321" y="230038"/>
                  </a:cubicBezTo>
                  <a:cubicBezTo>
                    <a:pt x="437072" y="233872"/>
                    <a:pt x="442078" y="239178"/>
                    <a:pt x="448573" y="241540"/>
                  </a:cubicBezTo>
                  <a:cubicBezTo>
                    <a:pt x="463429" y="246942"/>
                    <a:pt x="494581" y="253042"/>
                    <a:pt x="494581" y="253042"/>
                  </a:cubicBezTo>
                  <a:cubicBezTo>
                    <a:pt x="500332" y="258793"/>
                    <a:pt x="504772" y="266260"/>
                    <a:pt x="511834" y="270295"/>
                  </a:cubicBezTo>
                  <a:cubicBezTo>
                    <a:pt x="516428" y="272920"/>
                    <a:pt x="561580" y="281293"/>
                    <a:pt x="563592" y="281796"/>
                  </a:cubicBezTo>
                  <a:cubicBezTo>
                    <a:pt x="592501" y="289023"/>
                    <a:pt x="569988" y="284994"/>
                    <a:pt x="598098" y="299049"/>
                  </a:cubicBezTo>
                  <a:cubicBezTo>
                    <a:pt x="609887" y="304944"/>
                    <a:pt x="633169" y="308364"/>
                    <a:pt x="644106" y="310551"/>
                  </a:cubicBezTo>
                  <a:cubicBezTo>
                    <a:pt x="649857" y="314385"/>
                    <a:pt x="655176" y="318962"/>
                    <a:pt x="661358" y="322053"/>
                  </a:cubicBezTo>
                  <a:cubicBezTo>
                    <a:pt x="676538" y="329643"/>
                    <a:pt x="690962" y="328634"/>
                    <a:pt x="707366" y="333555"/>
                  </a:cubicBezTo>
                  <a:cubicBezTo>
                    <a:pt x="717254" y="336521"/>
                    <a:pt x="726455" y="341432"/>
                    <a:pt x="736121" y="345057"/>
                  </a:cubicBezTo>
                  <a:cubicBezTo>
                    <a:pt x="758186" y="353331"/>
                    <a:pt x="750994" y="349307"/>
                    <a:pt x="776377" y="356559"/>
                  </a:cubicBezTo>
                  <a:cubicBezTo>
                    <a:pt x="829643" y="371778"/>
                    <a:pt x="743351" y="349495"/>
                    <a:pt x="822385" y="373812"/>
                  </a:cubicBezTo>
                  <a:cubicBezTo>
                    <a:pt x="837494" y="378461"/>
                    <a:pt x="853396" y="380314"/>
                    <a:pt x="868392" y="385313"/>
                  </a:cubicBezTo>
                  <a:lnTo>
                    <a:pt x="902898" y="396815"/>
                  </a:lnTo>
                  <a:cubicBezTo>
                    <a:pt x="905517" y="398779"/>
                    <a:pt x="936614" y="422767"/>
                    <a:pt x="943155" y="425570"/>
                  </a:cubicBezTo>
                  <a:cubicBezTo>
                    <a:pt x="950420" y="428683"/>
                    <a:pt x="958490" y="429404"/>
                    <a:pt x="966158" y="431321"/>
                  </a:cubicBezTo>
                  <a:cubicBezTo>
                    <a:pt x="971909" y="437072"/>
                    <a:pt x="976301" y="444624"/>
                    <a:pt x="983411" y="448574"/>
                  </a:cubicBezTo>
                  <a:cubicBezTo>
                    <a:pt x="994009" y="454462"/>
                    <a:pt x="1006415" y="456242"/>
                    <a:pt x="1017917" y="460076"/>
                  </a:cubicBezTo>
                  <a:lnTo>
                    <a:pt x="1035170" y="465827"/>
                  </a:lnTo>
                  <a:cubicBezTo>
                    <a:pt x="1040921" y="467744"/>
                    <a:pt x="1046479" y="470389"/>
                    <a:pt x="1052423" y="471578"/>
                  </a:cubicBezTo>
                  <a:cubicBezTo>
                    <a:pt x="1062008" y="473495"/>
                    <a:pt x="1071694" y="474958"/>
                    <a:pt x="1081177" y="477329"/>
                  </a:cubicBezTo>
                  <a:cubicBezTo>
                    <a:pt x="1087058" y="478799"/>
                    <a:pt x="1092395" y="482504"/>
                    <a:pt x="1098430" y="483079"/>
                  </a:cubicBezTo>
                  <a:cubicBezTo>
                    <a:pt x="1173075" y="490188"/>
                    <a:pt x="1322717" y="500332"/>
                    <a:pt x="1322717" y="500332"/>
                  </a:cubicBezTo>
                  <a:cubicBezTo>
                    <a:pt x="1465426" y="532046"/>
                    <a:pt x="1272673" y="491522"/>
                    <a:pt x="1437736" y="517585"/>
                  </a:cubicBezTo>
                  <a:cubicBezTo>
                    <a:pt x="1453350" y="520050"/>
                    <a:pt x="1468340" y="525532"/>
                    <a:pt x="1483743" y="529087"/>
                  </a:cubicBezTo>
                  <a:cubicBezTo>
                    <a:pt x="1519452" y="537328"/>
                    <a:pt x="1540824" y="538203"/>
                    <a:pt x="1581509" y="546340"/>
                  </a:cubicBezTo>
                  <a:cubicBezTo>
                    <a:pt x="1587453" y="547529"/>
                    <a:pt x="1592881" y="550621"/>
                    <a:pt x="1598762" y="552091"/>
                  </a:cubicBezTo>
                  <a:cubicBezTo>
                    <a:pt x="1608245" y="554462"/>
                    <a:pt x="1618002" y="555603"/>
                    <a:pt x="1627517" y="557842"/>
                  </a:cubicBezTo>
                  <a:cubicBezTo>
                    <a:pt x="1650598" y="563273"/>
                    <a:pt x="1673277" y="570445"/>
                    <a:pt x="1696528" y="575095"/>
                  </a:cubicBezTo>
                  <a:cubicBezTo>
                    <a:pt x="1736717" y="583133"/>
                    <a:pt x="1715641" y="579239"/>
                    <a:pt x="1759789" y="586596"/>
                  </a:cubicBezTo>
                  <a:cubicBezTo>
                    <a:pt x="1767457" y="590430"/>
                    <a:pt x="1774765" y="595088"/>
                    <a:pt x="1782792" y="598098"/>
                  </a:cubicBezTo>
                  <a:cubicBezTo>
                    <a:pt x="1790193" y="600873"/>
                    <a:pt x="1798225" y="601578"/>
                    <a:pt x="1805796" y="603849"/>
                  </a:cubicBezTo>
                  <a:cubicBezTo>
                    <a:pt x="1817409" y="607333"/>
                    <a:pt x="1828800" y="611517"/>
                    <a:pt x="1840302" y="615351"/>
                  </a:cubicBezTo>
                  <a:lnTo>
                    <a:pt x="1857555" y="621102"/>
                  </a:lnTo>
                  <a:cubicBezTo>
                    <a:pt x="1863306" y="624936"/>
                    <a:pt x="1868491" y="629797"/>
                    <a:pt x="1874807" y="632604"/>
                  </a:cubicBezTo>
                  <a:cubicBezTo>
                    <a:pt x="1885886" y="637528"/>
                    <a:pt x="1897811" y="640272"/>
                    <a:pt x="1909313" y="644106"/>
                  </a:cubicBezTo>
                  <a:cubicBezTo>
                    <a:pt x="1934064" y="652356"/>
                    <a:pt x="1920685" y="648387"/>
                    <a:pt x="1949570" y="655608"/>
                  </a:cubicBezTo>
                  <a:cubicBezTo>
                    <a:pt x="1996252" y="702290"/>
                    <a:pt x="1935765" y="647721"/>
                    <a:pt x="1989826" y="678612"/>
                  </a:cubicBezTo>
                  <a:cubicBezTo>
                    <a:pt x="1996887" y="682647"/>
                    <a:pt x="2000018" y="691829"/>
                    <a:pt x="2007079" y="695864"/>
                  </a:cubicBezTo>
                  <a:cubicBezTo>
                    <a:pt x="2040353" y="714877"/>
                    <a:pt x="2023234" y="687917"/>
                    <a:pt x="2035834" y="713117"/>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54" name="Freeform 53"/>
            <p:cNvSpPr/>
            <p:nvPr/>
          </p:nvSpPr>
          <p:spPr>
            <a:xfrm>
              <a:off x="6318159" y="1623578"/>
              <a:ext cx="2322663" cy="835652"/>
            </a:xfrm>
            <a:custGeom>
              <a:avLst/>
              <a:gdLst>
                <a:gd name="connsiteX0" fmla="*/ 0 w 2035834"/>
                <a:gd name="connsiteY0" fmla="*/ 0 h 713117"/>
                <a:gd name="connsiteX1" fmla="*/ 28755 w 2035834"/>
                <a:gd name="connsiteY1" fmla="*/ 23004 h 713117"/>
                <a:gd name="connsiteX2" fmla="*/ 46007 w 2035834"/>
                <a:gd name="connsiteY2" fmla="*/ 34506 h 713117"/>
                <a:gd name="connsiteX3" fmla="*/ 57509 w 2035834"/>
                <a:gd name="connsiteY3" fmla="*/ 51759 h 713117"/>
                <a:gd name="connsiteX4" fmla="*/ 109268 w 2035834"/>
                <a:gd name="connsiteY4" fmla="*/ 80513 h 713117"/>
                <a:gd name="connsiteX5" fmla="*/ 161026 w 2035834"/>
                <a:gd name="connsiteY5" fmla="*/ 109268 h 713117"/>
                <a:gd name="connsiteX6" fmla="*/ 178279 w 2035834"/>
                <a:gd name="connsiteY6" fmla="*/ 126521 h 713117"/>
                <a:gd name="connsiteX7" fmla="*/ 195532 w 2035834"/>
                <a:gd name="connsiteY7" fmla="*/ 132272 h 713117"/>
                <a:gd name="connsiteX8" fmla="*/ 218536 w 2035834"/>
                <a:gd name="connsiteY8" fmla="*/ 143774 h 713117"/>
                <a:gd name="connsiteX9" fmla="*/ 253041 w 2035834"/>
                <a:gd name="connsiteY9" fmla="*/ 166778 h 713117"/>
                <a:gd name="connsiteX10" fmla="*/ 293298 w 2035834"/>
                <a:gd name="connsiteY10" fmla="*/ 184030 h 713117"/>
                <a:gd name="connsiteX11" fmla="*/ 356558 w 2035834"/>
                <a:gd name="connsiteY11" fmla="*/ 201283 h 713117"/>
                <a:gd name="connsiteX12" fmla="*/ 391064 w 2035834"/>
                <a:gd name="connsiteY12" fmla="*/ 218536 h 713117"/>
                <a:gd name="connsiteX13" fmla="*/ 431321 w 2035834"/>
                <a:gd name="connsiteY13" fmla="*/ 230038 h 713117"/>
                <a:gd name="connsiteX14" fmla="*/ 448573 w 2035834"/>
                <a:gd name="connsiteY14" fmla="*/ 241540 h 713117"/>
                <a:gd name="connsiteX15" fmla="*/ 494581 w 2035834"/>
                <a:gd name="connsiteY15" fmla="*/ 253042 h 713117"/>
                <a:gd name="connsiteX16" fmla="*/ 511834 w 2035834"/>
                <a:gd name="connsiteY16" fmla="*/ 270295 h 713117"/>
                <a:gd name="connsiteX17" fmla="*/ 563592 w 2035834"/>
                <a:gd name="connsiteY17" fmla="*/ 281796 h 713117"/>
                <a:gd name="connsiteX18" fmla="*/ 598098 w 2035834"/>
                <a:gd name="connsiteY18" fmla="*/ 299049 h 713117"/>
                <a:gd name="connsiteX19" fmla="*/ 644106 w 2035834"/>
                <a:gd name="connsiteY19" fmla="*/ 310551 h 713117"/>
                <a:gd name="connsiteX20" fmla="*/ 661358 w 2035834"/>
                <a:gd name="connsiteY20" fmla="*/ 322053 h 713117"/>
                <a:gd name="connsiteX21" fmla="*/ 707366 w 2035834"/>
                <a:gd name="connsiteY21" fmla="*/ 333555 h 713117"/>
                <a:gd name="connsiteX22" fmla="*/ 736121 w 2035834"/>
                <a:gd name="connsiteY22" fmla="*/ 345057 h 713117"/>
                <a:gd name="connsiteX23" fmla="*/ 776377 w 2035834"/>
                <a:gd name="connsiteY23" fmla="*/ 356559 h 713117"/>
                <a:gd name="connsiteX24" fmla="*/ 822385 w 2035834"/>
                <a:gd name="connsiteY24" fmla="*/ 373812 h 713117"/>
                <a:gd name="connsiteX25" fmla="*/ 868392 w 2035834"/>
                <a:gd name="connsiteY25" fmla="*/ 385313 h 713117"/>
                <a:gd name="connsiteX26" fmla="*/ 902898 w 2035834"/>
                <a:gd name="connsiteY26" fmla="*/ 396815 h 713117"/>
                <a:gd name="connsiteX27" fmla="*/ 943155 w 2035834"/>
                <a:gd name="connsiteY27" fmla="*/ 425570 h 713117"/>
                <a:gd name="connsiteX28" fmla="*/ 966158 w 2035834"/>
                <a:gd name="connsiteY28" fmla="*/ 431321 h 713117"/>
                <a:gd name="connsiteX29" fmla="*/ 983411 w 2035834"/>
                <a:gd name="connsiteY29" fmla="*/ 448574 h 713117"/>
                <a:gd name="connsiteX30" fmla="*/ 1017917 w 2035834"/>
                <a:gd name="connsiteY30" fmla="*/ 460076 h 713117"/>
                <a:gd name="connsiteX31" fmla="*/ 1035170 w 2035834"/>
                <a:gd name="connsiteY31" fmla="*/ 465827 h 713117"/>
                <a:gd name="connsiteX32" fmla="*/ 1052423 w 2035834"/>
                <a:gd name="connsiteY32" fmla="*/ 471578 h 713117"/>
                <a:gd name="connsiteX33" fmla="*/ 1081177 w 2035834"/>
                <a:gd name="connsiteY33" fmla="*/ 477329 h 713117"/>
                <a:gd name="connsiteX34" fmla="*/ 1098430 w 2035834"/>
                <a:gd name="connsiteY34" fmla="*/ 483079 h 713117"/>
                <a:gd name="connsiteX35" fmla="*/ 1322717 w 2035834"/>
                <a:gd name="connsiteY35" fmla="*/ 500332 h 713117"/>
                <a:gd name="connsiteX36" fmla="*/ 1437736 w 2035834"/>
                <a:gd name="connsiteY36" fmla="*/ 517585 h 713117"/>
                <a:gd name="connsiteX37" fmla="*/ 1483743 w 2035834"/>
                <a:gd name="connsiteY37" fmla="*/ 529087 h 713117"/>
                <a:gd name="connsiteX38" fmla="*/ 1581509 w 2035834"/>
                <a:gd name="connsiteY38" fmla="*/ 546340 h 713117"/>
                <a:gd name="connsiteX39" fmla="*/ 1598762 w 2035834"/>
                <a:gd name="connsiteY39" fmla="*/ 552091 h 713117"/>
                <a:gd name="connsiteX40" fmla="*/ 1627517 w 2035834"/>
                <a:gd name="connsiteY40" fmla="*/ 557842 h 713117"/>
                <a:gd name="connsiteX41" fmla="*/ 1696528 w 2035834"/>
                <a:gd name="connsiteY41" fmla="*/ 575095 h 713117"/>
                <a:gd name="connsiteX42" fmla="*/ 1759789 w 2035834"/>
                <a:gd name="connsiteY42" fmla="*/ 586596 h 713117"/>
                <a:gd name="connsiteX43" fmla="*/ 1782792 w 2035834"/>
                <a:gd name="connsiteY43" fmla="*/ 598098 h 713117"/>
                <a:gd name="connsiteX44" fmla="*/ 1805796 w 2035834"/>
                <a:gd name="connsiteY44" fmla="*/ 603849 h 713117"/>
                <a:gd name="connsiteX45" fmla="*/ 1840302 w 2035834"/>
                <a:gd name="connsiteY45" fmla="*/ 615351 h 713117"/>
                <a:gd name="connsiteX46" fmla="*/ 1857555 w 2035834"/>
                <a:gd name="connsiteY46" fmla="*/ 621102 h 713117"/>
                <a:gd name="connsiteX47" fmla="*/ 1874807 w 2035834"/>
                <a:gd name="connsiteY47" fmla="*/ 632604 h 713117"/>
                <a:gd name="connsiteX48" fmla="*/ 1909313 w 2035834"/>
                <a:gd name="connsiteY48" fmla="*/ 644106 h 713117"/>
                <a:gd name="connsiteX49" fmla="*/ 1949570 w 2035834"/>
                <a:gd name="connsiteY49" fmla="*/ 655608 h 713117"/>
                <a:gd name="connsiteX50" fmla="*/ 1989826 w 2035834"/>
                <a:gd name="connsiteY50" fmla="*/ 678612 h 713117"/>
                <a:gd name="connsiteX51" fmla="*/ 2007079 w 2035834"/>
                <a:gd name="connsiteY51" fmla="*/ 695864 h 713117"/>
                <a:gd name="connsiteX52" fmla="*/ 2035834 w 2035834"/>
                <a:gd name="connsiteY52" fmla="*/ 713117 h 71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035834" h="713117">
                  <a:moveTo>
                    <a:pt x="0" y="0"/>
                  </a:moveTo>
                  <a:cubicBezTo>
                    <a:pt x="9585" y="7668"/>
                    <a:pt x="18935" y="15639"/>
                    <a:pt x="28755" y="23004"/>
                  </a:cubicBezTo>
                  <a:cubicBezTo>
                    <a:pt x="34284" y="27151"/>
                    <a:pt x="41120" y="29619"/>
                    <a:pt x="46007" y="34506"/>
                  </a:cubicBezTo>
                  <a:cubicBezTo>
                    <a:pt x="50894" y="39393"/>
                    <a:pt x="52307" y="47208"/>
                    <a:pt x="57509" y="51759"/>
                  </a:cubicBezTo>
                  <a:cubicBezTo>
                    <a:pt x="119441" y="105948"/>
                    <a:pt x="69086" y="58189"/>
                    <a:pt x="109268" y="80513"/>
                  </a:cubicBezTo>
                  <a:cubicBezTo>
                    <a:pt x="168592" y="113471"/>
                    <a:pt x="121987" y="96255"/>
                    <a:pt x="161026" y="109268"/>
                  </a:cubicBezTo>
                  <a:cubicBezTo>
                    <a:pt x="166777" y="115019"/>
                    <a:pt x="171512" y="122010"/>
                    <a:pt x="178279" y="126521"/>
                  </a:cubicBezTo>
                  <a:cubicBezTo>
                    <a:pt x="183323" y="129884"/>
                    <a:pt x="189960" y="129884"/>
                    <a:pt x="195532" y="132272"/>
                  </a:cubicBezTo>
                  <a:cubicBezTo>
                    <a:pt x="203412" y="135649"/>
                    <a:pt x="211185" y="139363"/>
                    <a:pt x="218536" y="143774"/>
                  </a:cubicBezTo>
                  <a:cubicBezTo>
                    <a:pt x="230389" y="150886"/>
                    <a:pt x="239927" y="162407"/>
                    <a:pt x="253041" y="166778"/>
                  </a:cubicBezTo>
                  <a:cubicBezTo>
                    <a:pt x="293503" y="180265"/>
                    <a:pt x="243552" y="162712"/>
                    <a:pt x="293298" y="184030"/>
                  </a:cubicBezTo>
                  <a:cubicBezTo>
                    <a:pt x="310713" y="191493"/>
                    <a:pt x="343354" y="196882"/>
                    <a:pt x="356558" y="201283"/>
                  </a:cubicBezTo>
                  <a:cubicBezTo>
                    <a:pt x="399924" y="215738"/>
                    <a:pt x="346470" y="196239"/>
                    <a:pt x="391064" y="218536"/>
                  </a:cubicBezTo>
                  <a:cubicBezTo>
                    <a:pt x="399314" y="222661"/>
                    <a:pt x="423950" y="228195"/>
                    <a:pt x="431321" y="230038"/>
                  </a:cubicBezTo>
                  <a:cubicBezTo>
                    <a:pt x="437072" y="233872"/>
                    <a:pt x="442078" y="239178"/>
                    <a:pt x="448573" y="241540"/>
                  </a:cubicBezTo>
                  <a:cubicBezTo>
                    <a:pt x="463429" y="246942"/>
                    <a:pt x="494581" y="253042"/>
                    <a:pt x="494581" y="253042"/>
                  </a:cubicBezTo>
                  <a:cubicBezTo>
                    <a:pt x="500332" y="258793"/>
                    <a:pt x="504772" y="266260"/>
                    <a:pt x="511834" y="270295"/>
                  </a:cubicBezTo>
                  <a:cubicBezTo>
                    <a:pt x="516428" y="272920"/>
                    <a:pt x="561580" y="281293"/>
                    <a:pt x="563592" y="281796"/>
                  </a:cubicBezTo>
                  <a:cubicBezTo>
                    <a:pt x="592501" y="289023"/>
                    <a:pt x="569988" y="284994"/>
                    <a:pt x="598098" y="299049"/>
                  </a:cubicBezTo>
                  <a:cubicBezTo>
                    <a:pt x="609887" y="304944"/>
                    <a:pt x="633169" y="308364"/>
                    <a:pt x="644106" y="310551"/>
                  </a:cubicBezTo>
                  <a:cubicBezTo>
                    <a:pt x="649857" y="314385"/>
                    <a:pt x="655176" y="318962"/>
                    <a:pt x="661358" y="322053"/>
                  </a:cubicBezTo>
                  <a:cubicBezTo>
                    <a:pt x="676538" y="329643"/>
                    <a:pt x="690962" y="328634"/>
                    <a:pt x="707366" y="333555"/>
                  </a:cubicBezTo>
                  <a:cubicBezTo>
                    <a:pt x="717254" y="336521"/>
                    <a:pt x="726455" y="341432"/>
                    <a:pt x="736121" y="345057"/>
                  </a:cubicBezTo>
                  <a:cubicBezTo>
                    <a:pt x="758186" y="353331"/>
                    <a:pt x="750994" y="349307"/>
                    <a:pt x="776377" y="356559"/>
                  </a:cubicBezTo>
                  <a:cubicBezTo>
                    <a:pt x="829643" y="371778"/>
                    <a:pt x="743351" y="349495"/>
                    <a:pt x="822385" y="373812"/>
                  </a:cubicBezTo>
                  <a:cubicBezTo>
                    <a:pt x="837494" y="378461"/>
                    <a:pt x="853396" y="380314"/>
                    <a:pt x="868392" y="385313"/>
                  </a:cubicBezTo>
                  <a:lnTo>
                    <a:pt x="902898" y="396815"/>
                  </a:lnTo>
                  <a:cubicBezTo>
                    <a:pt x="905517" y="398779"/>
                    <a:pt x="936614" y="422767"/>
                    <a:pt x="943155" y="425570"/>
                  </a:cubicBezTo>
                  <a:cubicBezTo>
                    <a:pt x="950420" y="428683"/>
                    <a:pt x="958490" y="429404"/>
                    <a:pt x="966158" y="431321"/>
                  </a:cubicBezTo>
                  <a:cubicBezTo>
                    <a:pt x="971909" y="437072"/>
                    <a:pt x="976301" y="444624"/>
                    <a:pt x="983411" y="448574"/>
                  </a:cubicBezTo>
                  <a:cubicBezTo>
                    <a:pt x="994009" y="454462"/>
                    <a:pt x="1006415" y="456242"/>
                    <a:pt x="1017917" y="460076"/>
                  </a:cubicBezTo>
                  <a:lnTo>
                    <a:pt x="1035170" y="465827"/>
                  </a:lnTo>
                  <a:cubicBezTo>
                    <a:pt x="1040921" y="467744"/>
                    <a:pt x="1046479" y="470389"/>
                    <a:pt x="1052423" y="471578"/>
                  </a:cubicBezTo>
                  <a:cubicBezTo>
                    <a:pt x="1062008" y="473495"/>
                    <a:pt x="1071694" y="474958"/>
                    <a:pt x="1081177" y="477329"/>
                  </a:cubicBezTo>
                  <a:cubicBezTo>
                    <a:pt x="1087058" y="478799"/>
                    <a:pt x="1092395" y="482504"/>
                    <a:pt x="1098430" y="483079"/>
                  </a:cubicBezTo>
                  <a:cubicBezTo>
                    <a:pt x="1173075" y="490188"/>
                    <a:pt x="1322717" y="500332"/>
                    <a:pt x="1322717" y="500332"/>
                  </a:cubicBezTo>
                  <a:cubicBezTo>
                    <a:pt x="1465426" y="532046"/>
                    <a:pt x="1272673" y="491522"/>
                    <a:pt x="1437736" y="517585"/>
                  </a:cubicBezTo>
                  <a:cubicBezTo>
                    <a:pt x="1453350" y="520050"/>
                    <a:pt x="1468340" y="525532"/>
                    <a:pt x="1483743" y="529087"/>
                  </a:cubicBezTo>
                  <a:cubicBezTo>
                    <a:pt x="1519452" y="537328"/>
                    <a:pt x="1540824" y="538203"/>
                    <a:pt x="1581509" y="546340"/>
                  </a:cubicBezTo>
                  <a:cubicBezTo>
                    <a:pt x="1587453" y="547529"/>
                    <a:pt x="1592881" y="550621"/>
                    <a:pt x="1598762" y="552091"/>
                  </a:cubicBezTo>
                  <a:cubicBezTo>
                    <a:pt x="1608245" y="554462"/>
                    <a:pt x="1618002" y="555603"/>
                    <a:pt x="1627517" y="557842"/>
                  </a:cubicBezTo>
                  <a:cubicBezTo>
                    <a:pt x="1650598" y="563273"/>
                    <a:pt x="1673277" y="570445"/>
                    <a:pt x="1696528" y="575095"/>
                  </a:cubicBezTo>
                  <a:cubicBezTo>
                    <a:pt x="1736717" y="583133"/>
                    <a:pt x="1715641" y="579239"/>
                    <a:pt x="1759789" y="586596"/>
                  </a:cubicBezTo>
                  <a:cubicBezTo>
                    <a:pt x="1767457" y="590430"/>
                    <a:pt x="1774765" y="595088"/>
                    <a:pt x="1782792" y="598098"/>
                  </a:cubicBezTo>
                  <a:cubicBezTo>
                    <a:pt x="1790193" y="600873"/>
                    <a:pt x="1798225" y="601578"/>
                    <a:pt x="1805796" y="603849"/>
                  </a:cubicBezTo>
                  <a:cubicBezTo>
                    <a:pt x="1817409" y="607333"/>
                    <a:pt x="1828800" y="611517"/>
                    <a:pt x="1840302" y="615351"/>
                  </a:cubicBezTo>
                  <a:lnTo>
                    <a:pt x="1857555" y="621102"/>
                  </a:lnTo>
                  <a:cubicBezTo>
                    <a:pt x="1863306" y="624936"/>
                    <a:pt x="1868491" y="629797"/>
                    <a:pt x="1874807" y="632604"/>
                  </a:cubicBezTo>
                  <a:cubicBezTo>
                    <a:pt x="1885886" y="637528"/>
                    <a:pt x="1897811" y="640272"/>
                    <a:pt x="1909313" y="644106"/>
                  </a:cubicBezTo>
                  <a:cubicBezTo>
                    <a:pt x="1934064" y="652356"/>
                    <a:pt x="1920685" y="648387"/>
                    <a:pt x="1949570" y="655608"/>
                  </a:cubicBezTo>
                  <a:cubicBezTo>
                    <a:pt x="1996252" y="702290"/>
                    <a:pt x="1935765" y="647721"/>
                    <a:pt x="1989826" y="678612"/>
                  </a:cubicBezTo>
                  <a:cubicBezTo>
                    <a:pt x="1996887" y="682647"/>
                    <a:pt x="2000018" y="691829"/>
                    <a:pt x="2007079" y="695864"/>
                  </a:cubicBezTo>
                  <a:cubicBezTo>
                    <a:pt x="2040353" y="714877"/>
                    <a:pt x="2023234" y="687917"/>
                    <a:pt x="2035834" y="713117"/>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55" name="Right Arrow 54"/>
            <p:cNvSpPr/>
            <p:nvPr/>
          </p:nvSpPr>
          <p:spPr>
            <a:xfrm rot="5977671">
              <a:off x="5189043" y="1877059"/>
              <a:ext cx="237974" cy="174069"/>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56" name="Right Arrow 55"/>
            <p:cNvSpPr/>
            <p:nvPr/>
          </p:nvSpPr>
          <p:spPr>
            <a:xfrm rot="5977671">
              <a:off x="5596306" y="1765466"/>
              <a:ext cx="237974" cy="174069"/>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pic>
          <p:nvPicPr>
            <p:cNvPr id="58" name="Picture 5" descr="C:\Users\rander54\Desktop\Diaz dung Pics\wb 13 003 p00 0212 20x cd 8.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5152" b="9101"/>
            <a:stretch/>
          </p:blipFill>
          <p:spPr bwMode="auto">
            <a:xfrm>
              <a:off x="8750505" y="3918414"/>
              <a:ext cx="2506202" cy="129631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59" name="Picture 6" descr="C:\Users\rander54\Desktop\Diaz dung Pics\wb 6548 10x cd 8 area 2.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0997" t="10997"/>
            <a:stretch/>
          </p:blipFill>
          <p:spPr bwMode="auto">
            <a:xfrm>
              <a:off x="6293028" y="3911162"/>
              <a:ext cx="2356524" cy="133225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descr="C:\Users\rander54\Desktop\Diaz dung Pics\wb hs 6548 10x PDl1 area 2.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0939" t="10939"/>
            <a:stretch/>
          </p:blipFill>
          <p:spPr bwMode="auto">
            <a:xfrm>
              <a:off x="3782109" y="3917550"/>
              <a:ext cx="2455827" cy="133312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8" descr="C:\Users\rander54\Desktop\Diaz dung Pics\wb hs 6548 14 10x area 2.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0238" t="10238"/>
            <a:stretch/>
          </p:blipFill>
          <p:spPr bwMode="auto">
            <a:xfrm>
              <a:off x="1333769" y="3907060"/>
              <a:ext cx="2388645" cy="1343613"/>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p:cNvSpPr/>
            <p:nvPr/>
          </p:nvSpPr>
          <p:spPr>
            <a:xfrm>
              <a:off x="1333766" y="3907060"/>
              <a:ext cx="7299025" cy="134361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63" name="Freeform 62"/>
            <p:cNvSpPr/>
            <p:nvPr/>
          </p:nvSpPr>
          <p:spPr>
            <a:xfrm>
              <a:off x="1349347" y="4072503"/>
              <a:ext cx="2324338" cy="1082815"/>
            </a:xfrm>
            <a:custGeom>
              <a:avLst/>
              <a:gdLst>
                <a:gd name="connsiteX0" fmla="*/ 0 w 2034988"/>
                <a:gd name="connsiteY0" fmla="*/ 0 h 1264024"/>
                <a:gd name="connsiteX1" fmla="*/ 62753 w 2034988"/>
                <a:gd name="connsiteY1" fmla="*/ 17930 h 1264024"/>
                <a:gd name="connsiteX2" fmla="*/ 89647 w 2034988"/>
                <a:gd name="connsiteY2" fmla="*/ 44824 h 1264024"/>
                <a:gd name="connsiteX3" fmla="*/ 116541 w 2034988"/>
                <a:gd name="connsiteY3" fmla="*/ 62753 h 1264024"/>
                <a:gd name="connsiteX4" fmla="*/ 134471 w 2034988"/>
                <a:gd name="connsiteY4" fmla="*/ 80683 h 1264024"/>
                <a:gd name="connsiteX5" fmla="*/ 161365 w 2034988"/>
                <a:gd name="connsiteY5" fmla="*/ 89647 h 1264024"/>
                <a:gd name="connsiteX6" fmla="*/ 233082 w 2034988"/>
                <a:gd name="connsiteY6" fmla="*/ 143436 h 1264024"/>
                <a:gd name="connsiteX7" fmla="*/ 286871 w 2034988"/>
                <a:gd name="connsiteY7" fmla="*/ 179294 h 1264024"/>
                <a:gd name="connsiteX8" fmla="*/ 295835 w 2034988"/>
                <a:gd name="connsiteY8" fmla="*/ 206189 h 1264024"/>
                <a:gd name="connsiteX9" fmla="*/ 322730 w 2034988"/>
                <a:gd name="connsiteY9" fmla="*/ 215153 h 1264024"/>
                <a:gd name="connsiteX10" fmla="*/ 340659 w 2034988"/>
                <a:gd name="connsiteY10" fmla="*/ 233083 h 1264024"/>
                <a:gd name="connsiteX11" fmla="*/ 349624 w 2034988"/>
                <a:gd name="connsiteY11" fmla="*/ 259977 h 1264024"/>
                <a:gd name="connsiteX12" fmla="*/ 376518 w 2034988"/>
                <a:gd name="connsiteY12" fmla="*/ 268941 h 1264024"/>
                <a:gd name="connsiteX13" fmla="*/ 439271 w 2034988"/>
                <a:gd name="connsiteY13" fmla="*/ 304800 h 1264024"/>
                <a:gd name="connsiteX14" fmla="*/ 502024 w 2034988"/>
                <a:gd name="connsiteY14" fmla="*/ 349624 h 1264024"/>
                <a:gd name="connsiteX15" fmla="*/ 528918 w 2034988"/>
                <a:gd name="connsiteY15" fmla="*/ 358589 h 1264024"/>
                <a:gd name="connsiteX16" fmla="*/ 555812 w 2034988"/>
                <a:gd name="connsiteY16" fmla="*/ 376518 h 1264024"/>
                <a:gd name="connsiteX17" fmla="*/ 591671 w 2034988"/>
                <a:gd name="connsiteY17" fmla="*/ 394447 h 1264024"/>
                <a:gd name="connsiteX18" fmla="*/ 690282 w 2034988"/>
                <a:gd name="connsiteY18" fmla="*/ 439271 h 1264024"/>
                <a:gd name="connsiteX19" fmla="*/ 788894 w 2034988"/>
                <a:gd name="connsiteY19" fmla="*/ 484094 h 1264024"/>
                <a:gd name="connsiteX20" fmla="*/ 815788 w 2034988"/>
                <a:gd name="connsiteY20" fmla="*/ 502024 h 1264024"/>
                <a:gd name="connsiteX21" fmla="*/ 833718 w 2034988"/>
                <a:gd name="connsiteY21" fmla="*/ 519953 h 1264024"/>
                <a:gd name="connsiteX22" fmla="*/ 896471 w 2034988"/>
                <a:gd name="connsiteY22" fmla="*/ 546847 h 1264024"/>
                <a:gd name="connsiteX23" fmla="*/ 950259 w 2034988"/>
                <a:gd name="connsiteY23" fmla="*/ 582706 h 1264024"/>
                <a:gd name="connsiteX24" fmla="*/ 1021977 w 2034988"/>
                <a:gd name="connsiteY24" fmla="*/ 645459 h 1264024"/>
                <a:gd name="connsiteX25" fmla="*/ 1066800 w 2034988"/>
                <a:gd name="connsiteY25" fmla="*/ 654424 h 1264024"/>
                <a:gd name="connsiteX26" fmla="*/ 1111624 w 2034988"/>
                <a:gd name="connsiteY26" fmla="*/ 681318 h 1264024"/>
                <a:gd name="connsiteX27" fmla="*/ 1174377 w 2034988"/>
                <a:gd name="connsiteY27" fmla="*/ 717177 h 1264024"/>
                <a:gd name="connsiteX28" fmla="*/ 1246094 w 2034988"/>
                <a:gd name="connsiteY28" fmla="*/ 770965 h 1264024"/>
                <a:gd name="connsiteX29" fmla="*/ 1272988 w 2034988"/>
                <a:gd name="connsiteY29" fmla="*/ 788894 h 1264024"/>
                <a:gd name="connsiteX30" fmla="*/ 1380565 w 2034988"/>
                <a:gd name="connsiteY30" fmla="*/ 806824 h 1264024"/>
                <a:gd name="connsiteX31" fmla="*/ 1443318 w 2034988"/>
                <a:gd name="connsiteY31" fmla="*/ 833718 h 1264024"/>
                <a:gd name="connsiteX32" fmla="*/ 1479177 w 2034988"/>
                <a:gd name="connsiteY32" fmla="*/ 860612 h 1264024"/>
                <a:gd name="connsiteX33" fmla="*/ 1524000 w 2034988"/>
                <a:gd name="connsiteY33" fmla="*/ 869577 h 1264024"/>
                <a:gd name="connsiteX34" fmla="*/ 1550894 w 2034988"/>
                <a:gd name="connsiteY34" fmla="*/ 878541 h 1264024"/>
                <a:gd name="connsiteX35" fmla="*/ 1622612 w 2034988"/>
                <a:gd name="connsiteY35" fmla="*/ 914400 h 1264024"/>
                <a:gd name="connsiteX36" fmla="*/ 1640541 w 2034988"/>
                <a:gd name="connsiteY36" fmla="*/ 932330 h 1264024"/>
                <a:gd name="connsiteX37" fmla="*/ 1721224 w 2034988"/>
                <a:gd name="connsiteY37" fmla="*/ 1004047 h 1264024"/>
                <a:gd name="connsiteX38" fmla="*/ 1757082 w 2034988"/>
                <a:gd name="connsiteY38" fmla="*/ 1039906 h 1264024"/>
                <a:gd name="connsiteX39" fmla="*/ 1775012 w 2034988"/>
                <a:gd name="connsiteY39" fmla="*/ 1057836 h 1264024"/>
                <a:gd name="connsiteX40" fmla="*/ 1801906 w 2034988"/>
                <a:gd name="connsiteY40" fmla="*/ 1075765 h 1264024"/>
                <a:gd name="connsiteX41" fmla="*/ 1837765 w 2034988"/>
                <a:gd name="connsiteY41" fmla="*/ 1111624 h 1264024"/>
                <a:gd name="connsiteX42" fmla="*/ 1855694 w 2034988"/>
                <a:gd name="connsiteY42" fmla="*/ 1138518 h 1264024"/>
                <a:gd name="connsiteX43" fmla="*/ 1909482 w 2034988"/>
                <a:gd name="connsiteY43" fmla="*/ 1156447 h 1264024"/>
                <a:gd name="connsiteX44" fmla="*/ 1936377 w 2034988"/>
                <a:gd name="connsiteY44" fmla="*/ 1165412 h 1264024"/>
                <a:gd name="connsiteX45" fmla="*/ 1990165 w 2034988"/>
                <a:gd name="connsiteY45" fmla="*/ 1228165 h 1264024"/>
                <a:gd name="connsiteX46" fmla="*/ 2034988 w 2034988"/>
                <a:gd name="connsiteY46" fmla="*/ 1264024 h 126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34988" h="1264024">
                  <a:moveTo>
                    <a:pt x="0" y="0"/>
                  </a:moveTo>
                  <a:cubicBezTo>
                    <a:pt x="20918" y="5977"/>
                    <a:pt x="43295" y="8201"/>
                    <a:pt x="62753" y="17930"/>
                  </a:cubicBezTo>
                  <a:cubicBezTo>
                    <a:pt x="74092" y="23600"/>
                    <a:pt x="79907" y="36708"/>
                    <a:pt x="89647" y="44824"/>
                  </a:cubicBezTo>
                  <a:cubicBezTo>
                    <a:pt x="97924" y="51721"/>
                    <a:pt x="108128" y="56022"/>
                    <a:pt x="116541" y="62753"/>
                  </a:cubicBezTo>
                  <a:cubicBezTo>
                    <a:pt x="123141" y="68033"/>
                    <a:pt x="127223" y="76334"/>
                    <a:pt x="134471" y="80683"/>
                  </a:cubicBezTo>
                  <a:cubicBezTo>
                    <a:pt x="142574" y="85545"/>
                    <a:pt x="152400" y="86659"/>
                    <a:pt x="161365" y="89647"/>
                  </a:cubicBezTo>
                  <a:cubicBezTo>
                    <a:pt x="265340" y="193625"/>
                    <a:pt x="162677" y="104323"/>
                    <a:pt x="233082" y="143436"/>
                  </a:cubicBezTo>
                  <a:cubicBezTo>
                    <a:pt x="251919" y="153901"/>
                    <a:pt x="286871" y="179294"/>
                    <a:pt x="286871" y="179294"/>
                  </a:cubicBezTo>
                  <a:cubicBezTo>
                    <a:pt x="289859" y="188259"/>
                    <a:pt x="289153" y="199507"/>
                    <a:pt x="295835" y="206189"/>
                  </a:cubicBezTo>
                  <a:cubicBezTo>
                    <a:pt x="302517" y="212871"/>
                    <a:pt x="314627" y="210291"/>
                    <a:pt x="322730" y="215153"/>
                  </a:cubicBezTo>
                  <a:cubicBezTo>
                    <a:pt x="329978" y="219501"/>
                    <a:pt x="334683" y="227106"/>
                    <a:pt x="340659" y="233083"/>
                  </a:cubicBezTo>
                  <a:cubicBezTo>
                    <a:pt x="343647" y="242048"/>
                    <a:pt x="342942" y="253295"/>
                    <a:pt x="349624" y="259977"/>
                  </a:cubicBezTo>
                  <a:cubicBezTo>
                    <a:pt x="356306" y="266659"/>
                    <a:pt x="368314" y="264253"/>
                    <a:pt x="376518" y="268941"/>
                  </a:cubicBezTo>
                  <a:cubicBezTo>
                    <a:pt x="452500" y="312360"/>
                    <a:pt x="377608" y="284247"/>
                    <a:pt x="439271" y="304800"/>
                  </a:cubicBezTo>
                  <a:cubicBezTo>
                    <a:pt x="447388" y="310888"/>
                    <a:pt x="488919" y="343071"/>
                    <a:pt x="502024" y="349624"/>
                  </a:cubicBezTo>
                  <a:cubicBezTo>
                    <a:pt x="510476" y="353850"/>
                    <a:pt x="520466" y="354363"/>
                    <a:pt x="528918" y="358589"/>
                  </a:cubicBezTo>
                  <a:cubicBezTo>
                    <a:pt x="538555" y="363407"/>
                    <a:pt x="546457" y="371173"/>
                    <a:pt x="555812" y="376518"/>
                  </a:cubicBezTo>
                  <a:cubicBezTo>
                    <a:pt x="567415" y="383148"/>
                    <a:pt x="579718" y="388471"/>
                    <a:pt x="591671" y="394447"/>
                  </a:cubicBezTo>
                  <a:cubicBezTo>
                    <a:pt x="634542" y="437320"/>
                    <a:pt x="585157" y="393279"/>
                    <a:pt x="690282" y="439271"/>
                  </a:cubicBezTo>
                  <a:cubicBezTo>
                    <a:pt x="816191" y="494356"/>
                    <a:pt x="702834" y="462581"/>
                    <a:pt x="788894" y="484094"/>
                  </a:cubicBezTo>
                  <a:cubicBezTo>
                    <a:pt x="797859" y="490071"/>
                    <a:pt x="807375" y="495293"/>
                    <a:pt x="815788" y="502024"/>
                  </a:cubicBezTo>
                  <a:cubicBezTo>
                    <a:pt x="822388" y="507304"/>
                    <a:pt x="826685" y="515265"/>
                    <a:pt x="833718" y="519953"/>
                  </a:cubicBezTo>
                  <a:cubicBezTo>
                    <a:pt x="855877" y="534726"/>
                    <a:pt x="872562" y="538878"/>
                    <a:pt x="896471" y="546847"/>
                  </a:cubicBezTo>
                  <a:cubicBezTo>
                    <a:pt x="982265" y="632641"/>
                    <a:pt x="872416" y="530810"/>
                    <a:pt x="950259" y="582706"/>
                  </a:cubicBezTo>
                  <a:cubicBezTo>
                    <a:pt x="1006265" y="620044"/>
                    <a:pt x="943736" y="606338"/>
                    <a:pt x="1021977" y="645459"/>
                  </a:cubicBezTo>
                  <a:cubicBezTo>
                    <a:pt x="1035605" y="652273"/>
                    <a:pt x="1051859" y="651436"/>
                    <a:pt x="1066800" y="654424"/>
                  </a:cubicBezTo>
                  <a:cubicBezTo>
                    <a:pt x="1122644" y="710265"/>
                    <a:pt x="1041794" y="634764"/>
                    <a:pt x="1111624" y="681318"/>
                  </a:cubicBezTo>
                  <a:cubicBezTo>
                    <a:pt x="1175715" y="724046"/>
                    <a:pt x="1098536" y="698216"/>
                    <a:pt x="1174377" y="717177"/>
                  </a:cubicBezTo>
                  <a:cubicBezTo>
                    <a:pt x="1216293" y="759093"/>
                    <a:pt x="1186688" y="733836"/>
                    <a:pt x="1246094" y="770965"/>
                  </a:cubicBezTo>
                  <a:cubicBezTo>
                    <a:pt x="1255230" y="776675"/>
                    <a:pt x="1262900" y="785111"/>
                    <a:pt x="1272988" y="788894"/>
                  </a:cubicBezTo>
                  <a:cubicBezTo>
                    <a:pt x="1289122" y="794944"/>
                    <a:pt x="1371246" y="805493"/>
                    <a:pt x="1380565" y="806824"/>
                  </a:cubicBezTo>
                  <a:cubicBezTo>
                    <a:pt x="1401483" y="815789"/>
                    <a:pt x="1423339" y="822820"/>
                    <a:pt x="1443318" y="833718"/>
                  </a:cubicBezTo>
                  <a:cubicBezTo>
                    <a:pt x="1456435" y="840873"/>
                    <a:pt x="1465524" y="854544"/>
                    <a:pt x="1479177" y="860612"/>
                  </a:cubicBezTo>
                  <a:cubicBezTo>
                    <a:pt x="1493101" y="866800"/>
                    <a:pt x="1509218" y="865882"/>
                    <a:pt x="1524000" y="869577"/>
                  </a:cubicBezTo>
                  <a:cubicBezTo>
                    <a:pt x="1533167" y="871869"/>
                    <a:pt x="1541929" y="875553"/>
                    <a:pt x="1550894" y="878541"/>
                  </a:cubicBezTo>
                  <a:cubicBezTo>
                    <a:pt x="1657674" y="958628"/>
                    <a:pt x="1521903" y="864046"/>
                    <a:pt x="1622612" y="914400"/>
                  </a:cubicBezTo>
                  <a:cubicBezTo>
                    <a:pt x="1630172" y="918180"/>
                    <a:pt x="1633941" y="927050"/>
                    <a:pt x="1640541" y="932330"/>
                  </a:cubicBezTo>
                  <a:cubicBezTo>
                    <a:pt x="1720533" y="996325"/>
                    <a:pt x="1584506" y="867329"/>
                    <a:pt x="1721224" y="1004047"/>
                  </a:cubicBezTo>
                  <a:lnTo>
                    <a:pt x="1757082" y="1039906"/>
                  </a:lnTo>
                  <a:cubicBezTo>
                    <a:pt x="1763059" y="1045883"/>
                    <a:pt x="1767979" y="1053148"/>
                    <a:pt x="1775012" y="1057836"/>
                  </a:cubicBezTo>
                  <a:cubicBezTo>
                    <a:pt x="1783977" y="1063812"/>
                    <a:pt x="1793726" y="1068753"/>
                    <a:pt x="1801906" y="1075765"/>
                  </a:cubicBezTo>
                  <a:cubicBezTo>
                    <a:pt x="1814741" y="1086766"/>
                    <a:pt x="1826764" y="1098789"/>
                    <a:pt x="1837765" y="1111624"/>
                  </a:cubicBezTo>
                  <a:cubicBezTo>
                    <a:pt x="1844777" y="1119804"/>
                    <a:pt x="1846558" y="1132808"/>
                    <a:pt x="1855694" y="1138518"/>
                  </a:cubicBezTo>
                  <a:cubicBezTo>
                    <a:pt x="1871720" y="1148535"/>
                    <a:pt x="1891553" y="1150471"/>
                    <a:pt x="1909482" y="1156447"/>
                  </a:cubicBezTo>
                  <a:lnTo>
                    <a:pt x="1936377" y="1165412"/>
                  </a:lnTo>
                  <a:cubicBezTo>
                    <a:pt x="1950503" y="1184246"/>
                    <a:pt x="1969995" y="1213758"/>
                    <a:pt x="1990165" y="1228165"/>
                  </a:cubicBezTo>
                  <a:cubicBezTo>
                    <a:pt x="2038972" y="1263027"/>
                    <a:pt x="2016562" y="1227168"/>
                    <a:pt x="2034988" y="1264024"/>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64" name="Freeform 63"/>
            <p:cNvSpPr/>
            <p:nvPr/>
          </p:nvSpPr>
          <p:spPr>
            <a:xfrm>
              <a:off x="3842636" y="4276013"/>
              <a:ext cx="2262902" cy="922683"/>
            </a:xfrm>
            <a:custGeom>
              <a:avLst/>
              <a:gdLst>
                <a:gd name="connsiteX0" fmla="*/ 0 w 2034988"/>
                <a:gd name="connsiteY0" fmla="*/ 0 h 1264024"/>
                <a:gd name="connsiteX1" fmla="*/ 62753 w 2034988"/>
                <a:gd name="connsiteY1" fmla="*/ 17930 h 1264024"/>
                <a:gd name="connsiteX2" fmla="*/ 89647 w 2034988"/>
                <a:gd name="connsiteY2" fmla="*/ 44824 h 1264024"/>
                <a:gd name="connsiteX3" fmla="*/ 116541 w 2034988"/>
                <a:gd name="connsiteY3" fmla="*/ 62753 h 1264024"/>
                <a:gd name="connsiteX4" fmla="*/ 134471 w 2034988"/>
                <a:gd name="connsiteY4" fmla="*/ 80683 h 1264024"/>
                <a:gd name="connsiteX5" fmla="*/ 161365 w 2034988"/>
                <a:gd name="connsiteY5" fmla="*/ 89647 h 1264024"/>
                <a:gd name="connsiteX6" fmla="*/ 233082 w 2034988"/>
                <a:gd name="connsiteY6" fmla="*/ 143436 h 1264024"/>
                <a:gd name="connsiteX7" fmla="*/ 286871 w 2034988"/>
                <a:gd name="connsiteY7" fmla="*/ 179294 h 1264024"/>
                <a:gd name="connsiteX8" fmla="*/ 295835 w 2034988"/>
                <a:gd name="connsiteY8" fmla="*/ 206189 h 1264024"/>
                <a:gd name="connsiteX9" fmla="*/ 322730 w 2034988"/>
                <a:gd name="connsiteY9" fmla="*/ 215153 h 1264024"/>
                <a:gd name="connsiteX10" fmla="*/ 340659 w 2034988"/>
                <a:gd name="connsiteY10" fmla="*/ 233083 h 1264024"/>
                <a:gd name="connsiteX11" fmla="*/ 349624 w 2034988"/>
                <a:gd name="connsiteY11" fmla="*/ 259977 h 1264024"/>
                <a:gd name="connsiteX12" fmla="*/ 376518 w 2034988"/>
                <a:gd name="connsiteY12" fmla="*/ 268941 h 1264024"/>
                <a:gd name="connsiteX13" fmla="*/ 439271 w 2034988"/>
                <a:gd name="connsiteY13" fmla="*/ 304800 h 1264024"/>
                <a:gd name="connsiteX14" fmla="*/ 502024 w 2034988"/>
                <a:gd name="connsiteY14" fmla="*/ 349624 h 1264024"/>
                <a:gd name="connsiteX15" fmla="*/ 528918 w 2034988"/>
                <a:gd name="connsiteY15" fmla="*/ 358589 h 1264024"/>
                <a:gd name="connsiteX16" fmla="*/ 555812 w 2034988"/>
                <a:gd name="connsiteY16" fmla="*/ 376518 h 1264024"/>
                <a:gd name="connsiteX17" fmla="*/ 591671 w 2034988"/>
                <a:gd name="connsiteY17" fmla="*/ 394447 h 1264024"/>
                <a:gd name="connsiteX18" fmla="*/ 690282 w 2034988"/>
                <a:gd name="connsiteY18" fmla="*/ 439271 h 1264024"/>
                <a:gd name="connsiteX19" fmla="*/ 788894 w 2034988"/>
                <a:gd name="connsiteY19" fmla="*/ 484094 h 1264024"/>
                <a:gd name="connsiteX20" fmla="*/ 815788 w 2034988"/>
                <a:gd name="connsiteY20" fmla="*/ 502024 h 1264024"/>
                <a:gd name="connsiteX21" fmla="*/ 833718 w 2034988"/>
                <a:gd name="connsiteY21" fmla="*/ 519953 h 1264024"/>
                <a:gd name="connsiteX22" fmla="*/ 896471 w 2034988"/>
                <a:gd name="connsiteY22" fmla="*/ 546847 h 1264024"/>
                <a:gd name="connsiteX23" fmla="*/ 950259 w 2034988"/>
                <a:gd name="connsiteY23" fmla="*/ 582706 h 1264024"/>
                <a:gd name="connsiteX24" fmla="*/ 1021977 w 2034988"/>
                <a:gd name="connsiteY24" fmla="*/ 645459 h 1264024"/>
                <a:gd name="connsiteX25" fmla="*/ 1066800 w 2034988"/>
                <a:gd name="connsiteY25" fmla="*/ 654424 h 1264024"/>
                <a:gd name="connsiteX26" fmla="*/ 1111624 w 2034988"/>
                <a:gd name="connsiteY26" fmla="*/ 681318 h 1264024"/>
                <a:gd name="connsiteX27" fmla="*/ 1174377 w 2034988"/>
                <a:gd name="connsiteY27" fmla="*/ 717177 h 1264024"/>
                <a:gd name="connsiteX28" fmla="*/ 1246094 w 2034988"/>
                <a:gd name="connsiteY28" fmla="*/ 770965 h 1264024"/>
                <a:gd name="connsiteX29" fmla="*/ 1272988 w 2034988"/>
                <a:gd name="connsiteY29" fmla="*/ 788894 h 1264024"/>
                <a:gd name="connsiteX30" fmla="*/ 1380565 w 2034988"/>
                <a:gd name="connsiteY30" fmla="*/ 806824 h 1264024"/>
                <a:gd name="connsiteX31" fmla="*/ 1443318 w 2034988"/>
                <a:gd name="connsiteY31" fmla="*/ 833718 h 1264024"/>
                <a:gd name="connsiteX32" fmla="*/ 1479177 w 2034988"/>
                <a:gd name="connsiteY32" fmla="*/ 860612 h 1264024"/>
                <a:gd name="connsiteX33" fmla="*/ 1524000 w 2034988"/>
                <a:gd name="connsiteY33" fmla="*/ 869577 h 1264024"/>
                <a:gd name="connsiteX34" fmla="*/ 1550894 w 2034988"/>
                <a:gd name="connsiteY34" fmla="*/ 878541 h 1264024"/>
                <a:gd name="connsiteX35" fmla="*/ 1622612 w 2034988"/>
                <a:gd name="connsiteY35" fmla="*/ 914400 h 1264024"/>
                <a:gd name="connsiteX36" fmla="*/ 1640541 w 2034988"/>
                <a:gd name="connsiteY36" fmla="*/ 932330 h 1264024"/>
                <a:gd name="connsiteX37" fmla="*/ 1721224 w 2034988"/>
                <a:gd name="connsiteY37" fmla="*/ 1004047 h 1264024"/>
                <a:gd name="connsiteX38" fmla="*/ 1757082 w 2034988"/>
                <a:gd name="connsiteY38" fmla="*/ 1039906 h 1264024"/>
                <a:gd name="connsiteX39" fmla="*/ 1775012 w 2034988"/>
                <a:gd name="connsiteY39" fmla="*/ 1057836 h 1264024"/>
                <a:gd name="connsiteX40" fmla="*/ 1801906 w 2034988"/>
                <a:gd name="connsiteY40" fmla="*/ 1075765 h 1264024"/>
                <a:gd name="connsiteX41" fmla="*/ 1837765 w 2034988"/>
                <a:gd name="connsiteY41" fmla="*/ 1111624 h 1264024"/>
                <a:gd name="connsiteX42" fmla="*/ 1855694 w 2034988"/>
                <a:gd name="connsiteY42" fmla="*/ 1138518 h 1264024"/>
                <a:gd name="connsiteX43" fmla="*/ 1909482 w 2034988"/>
                <a:gd name="connsiteY43" fmla="*/ 1156447 h 1264024"/>
                <a:gd name="connsiteX44" fmla="*/ 1936377 w 2034988"/>
                <a:gd name="connsiteY44" fmla="*/ 1165412 h 1264024"/>
                <a:gd name="connsiteX45" fmla="*/ 1990165 w 2034988"/>
                <a:gd name="connsiteY45" fmla="*/ 1228165 h 1264024"/>
                <a:gd name="connsiteX46" fmla="*/ 2034988 w 2034988"/>
                <a:gd name="connsiteY46" fmla="*/ 1264024 h 126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34988" h="1264024">
                  <a:moveTo>
                    <a:pt x="0" y="0"/>
                  </a:moveTo>
                  <a:cubicBezTo>
                    <a:pt x="20918" y="5977"/>
                    <a:pt x="43295" y="8201"/>
                    <a:pt x="62753" y="17930"/>
                  </a:cubicBezTo>
                  <a:cubicBezTo>
                    <a:pt x="74092" y="23600"/>
                    <a:pt x="79907" y="36708"/>
                    <a:pt x="89647" y="44824"/>
                  </a:cubicBezTo>
                  <a:cubicBezTo>
                    <a:pt x="97924" y="51721"/>
                    <a:pt x="108128" y="56022"/>
                    <a:pt x="116541" y="62753"/>
                  </a:cubicBezTo>
                  <a:cubicBezTo>
                    <a:pt x="123141" y="68033"/>
                    <a:pt x="127223" y="76334"/>
                    <a:pt x="134471" y="80683"/>
                  </a:cubicBezTo>
                  <a:cubicBezTo>
                    <a:pt x="142574" y="85545"/>
                    <a:pt x="152400" y="86659"/>
                    <a:pt x="161365" y="89647"/>
                  </a:cubicBezTo>
                  <a:cubicBezTo>
                    <a:pt x="265340" y="193625"/>
                    <a:pt x="162677" y="104323"/>
                    <a:pt x="233082" y="143436"/>
                  </a:cubicBezTo>
                  <a:cubicBezTo>
                    <a:pt x="251919" y="153901"/>
                    <a:pt x="286871" y="179294"/>
                    <a:pt x="286871" y="179294"/>
                  </a:cubicBezTo>
                  <a:cubicBezTo>
                    <a:pt x="289859" y="188259"/>
                    <a:pt x="289153" y="199507"/>
                    <a:pt x="295835" y="206189"/>
                  </a:cubicBezTo>
                  <a:cubicBezTo>
                    <a:pt x="302517" y="212871"/>
                    <a:pt x="314627" y="210291"/>
                    <a:pt x="322730" y="215153"/>
                  </a:cubicBezTo>
                  <a:cubicBezTo>
                    <a:pt x="329978" y="219501"/>
                    <a:pt x="334683" y="227106"/>
                    <a:pt x="340659" y="233083"/>
                  </a:cubicBezTo>
                  <a:cubicBezTo>
                    <a:pt x="343647" y="242048"/>
                    <a:pt x="342942" y="253295"/>
                    <a:pt x="349624" y="259977"/>
                  </a:cubicBezTo>
                  <a:cubicBezTo>
                    <a:pt x="356306" y="266659"/>
                    <a:pt x="368314" y="264253"/>
                    <a:pt x="376518" y="268941"/>
                  </a:cubicBezTo>
                  <a:cubicBezTo>
                    <a:pt x="452500" y="312360"/>
                    <a:pt x="377608" y="284247"/>
                    <a:pt x="439271" y="304800"/>
                  </a:cubicBezTo>
                  <a:cubicBezTo>
                    <a:pt x="447388" y="310888"/>
                    <a:pt x="488919" y="343071"/>
                    <a:pt x="502024" y="349624"/>
                  </a:cubicBezTo>
                  <a:cubicBezTo>
                    <a:pt x="510476" y="353850"/>
                    <a:pt x="520466" y="354363"/>
                    <a:pt x="528918" y="358589"/>
                  </a:cubicBezTo>
                  <a:cubicBezTo>
                    <a:pt x="538555" y="363407"/>
                    <a:pt x="546457" y="371173"/>
                    <a:pt x="555812" y="376518"/>
                  </a:cubicBezTo>
                  <a:cubicBezTo>
                    <a:pt x="567415" y="383148"/>
                    <a:pt x="579718" y="388471"/>
                    <a:pt x="591671" y="394447"/>
                  </a:cubicBezTo>
                  <a:cubicBezTo>
                    <a:pt x="634542" y="437320"/>
                    <a:pt x="585157" y="393279"/>
                    <a:pt x="690282" y="439271"/>
                  </a:cubicBezTo>
                  <a:cubicBezTo>
                    <a:pt x="816191" y="494356"/>
                    <a:pt x="702834" y="462581"/>
                    <a:pt x="788894" y="484094"/>
                  </a:cubicBezTo>
                  <a:cubicBezTo>
                    <a:pt x="797859" y="490071"/>
                    <a:pt x="807375" y="495293"/>
                    <a:pt x="815788" y="502024"/>
                  </a:cubicBezTo>
                  <a:cubicBezTo>
                    <a:pt x="822388" y="507304"/>
                    <a:pt x="826685" y="515265"/>
                    <a:pt x="833718" y="519953"/>
                  </a:cubicBezTo>
                  <a:cubicBezTo>
                    <a:pt x="855877" y="534726"/>
                    <a:pt x="872562" y="538878"/>
                    <a:pt x="896471" y="546847"/>
                  </a:cubicBezTo>
                  <a:cubicBezTo>
                    <a:pt x="982265" y="632641"/>
                    <a:pt x="872416" y="530810"/>
                    <a:pt x="950259" y="582706"/>
                  </a:cubicBezTo>
                  <a:cubicBezTo>
                    <a:pt x="1006265" y="620044"/>
                    <a:pt x="943736" y="606338"/>
                    <a:pt x="1021977" y="645459"/>
                  </a:cubicBezTo>
                  <a:cubicBezTo>
                    <a:pt x="1035605" y="652273"/>
                    <a:pt x="1051859" y="651436"/>
                    <a:pt x="1066800" y="654424"/>
                  </a:cubicBezTo>
                  <a:cubicBezTo>
                    <a:pt x="1122644" y="710265"/>
                    <a:pt x="1041794" y="634764"/>
                    <a:pt x="1111624" y="681318"/>
                  </a:cubicBezTo>
                  <a:cubicBezTo>
                    <a:pt x="1175715" y="724046"/>
                    <a:pt x="1098536" y="698216"/>
                    <a:pt x="1174377" y="717177"/>
                  </a:cubicBezTo>
                  <a:cubicBezTo>
                    <a:pt x="1216293" y="759093"/>
                    <a:pt x="1186688" y="733836"/>
                    <a:pt x="1246094" y="770965"/>
                  </a:cubicBezTo>
                  <a:cubicBezTo>
                    <a:pt x="1255230" y="776675"/>
                    <a:pt x="1262900" y="785111"/>
                    <a:pt x="1272988" y="788894"/>
                  </a:cubicBezTo>
                  <a:cubicBezTo>
                    <a:pt x="1289122" y="794944"/>
                    <a:pt x="1371246" y="805493"/>
                    <a:pt x="1380565" y="806824"/>
                  </a:cubicBezTo>
                  <a:cubicBezTo>
                    <a:pt x="1401483" y="815789"/>
                    <a:pt x="1423339" y="822820"/>
                    <a:pt x="1443318" y="833718"/>
                  </a:cubicBezTo>
                  <a:cubicBezTo>
                    <a:pt x="1456435" y="840873"/>
                    <a:pt x="1465524" y="854544"/>
                    <a:pt x="1479177" y="860612"/>
                  </a:cubicBezTo>
                  <a:cubicBezTo>
                    <a:pt x="1493101" y="866800"/>
                    <a:pt x="1509218" y="865882"/>
                    <a:pt x="1524000" y="869577"/>
                  </a:cubicBezTo>
                  <a:cubicBezTo>
                    <a:pt x="1533167" y="871869"/>
                    <a:pt x="1541929" y="875553"/>
                    <a:pt x="1550894" y="878541"/>
                  </a:cubicBezTo>
                  <a:cubicBezTo>
                    <a:pt x="1657674" y="958628"/>
                    <a:pt x="1521903" y="864046"/>
                    <a:pt x="1622612" y="914400"/>
                  </a:cubicBezTo>
                  <a:cubicBezTo>
                    <a:pt x="1630172" y="918180"/>
                    <a:pt x="1633941" y="927050"/>
                    <a:pt x="1640541" y="932330"/>
                  </a:cubicBezTo>
                  <a:cubicBezTo>
                    <a:pt x="1720533" y="996325"/>
                    <a:pt x="1584506" y="867329"/>
                    <a:pt x="1721224" y="1004047"/>
                  </a:cubicBezTo>
                  <a:lnTo>
                    <a:pt x="1757082" y="1039906"/>
                  </a:lnTo>
                  <a:cubicBezTo>
                    <a:pt x="1763059" y="1045883"/>
                    <a:pt x="1767979" y="1053148"/>
                    <a:pt x="1775012" y="1057836"/>
                  </a:cubicBezTo>
                  <a:cubicBezTo>
                    <a:pt x="1783977" y="1063812"/>
                    <a:pt x="1793726" y="1068753"/>
                    <a:pt x="1801906" y="1075765"/>
                  </a:cubicBezTo>
                  <a:cubicBezTo>
                    <a:pt x="1814741" y="1086766"/>
                    <a:pt x="1826764" y="1098789"/>
                    <a:pt x="1837765" y="1111624"/>
                  </a:cubicBezTo>
                  <a:cubicBezTo>
                    <a:pt x="1844777" y="1119804"/>
                    <a:pt x="1846558" y="1132808"/>
                    <a:pt x="1855694" y="1138518"/>
                  </a:cubicBezTo>
                  <a:cubicBezTo>
                    <a:pt x="1871720" y="1148535"/>
                    <a:pt x="1891553" y="1150471"/>
                    <a:pt x="1909482" y="1156447"/>
                  </a:cubicBezTo>
                  <a:lnTo>
                    <a:pt x="1936377" y="1165412"/>
                  </a:lnTo>
                  <a:cubicBezTo>
                    <a:pt x="1950503" y="1184246"/>
                    <a:pt x="1969995" y="1213758"/>
                    <a:pt x="1990165" y="1228165"/>
                  </a:cubicBezTo>
                  <a:cubicBezTo>
                    <a:pt x="2038972" y="1263027"/>
                    <a:pt x="2016562" y="1227168"/>
                    <a:pt x="2034988" y="1264024"/>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65" name="Freeform 64"/>
            <p:cNvSpPr/>
            <p:nvPr/>
          </p:nvSpPr>
          <p:spPr>
            <a:xfrm>
              <a:off x="6224767" y="4091702"/>
              <a:ext cx="2317747" cy="1143956"/>
            </a:xfrm>
            <a:custGeom>
              <a:avLst/>
              <a:gdLst>
                <a:gd name="connsiteX0" fmla="*/ 0 w 2034988"/>
                <a:gd name="connsiteY0" fmla="*/ 0 h 1264024"/>
                <a:gd name="connsiteX1" fmla="*/ 62753 w 2034988"/>
                <a:gd name="connsiteY1" fmla="*/ 17930 h 1264024"/>
                <a:gd name="connsiteX2" fmla="*/ 89647 w 2034988"/>
                <a:gd name="connsiteY2" fmla="*/ 44824 h 1264024"/>
                <a:gd name="connsiteX3" fmla="*/ 116541 w 2034988"/>
                <a:gd name="connsiteY3" fmla="*/ 62753 h 1264024"/>
                <a:gd name="connsiteX4" fmla="*/ 134471 w 2034988"/>
                <a:gd name="connsiteY4" fmla="*/ 80683 h 1264024"/>
                <a:gd name="connsiteX5" fmla="*/ 161365 w 2034988"/>
                <a:gd name="connsiteY5" fmla="*/ 89647 h 1264024"/>
                <a:gd name="connsiteX6" fmla="*/ 233082 w 2034988"/>
                <a:gd name="connsiteY6" fmla="*/ 143436 h 1264024"/>
                <a:gd name="connsiteX7" fmla="*/ 286871 w 2034988"/>
                <a:gd name="connsiteY7" fmla="*/ 179294 h 1264024"/>
                <a:gd name="connsiteX8" fmla="*/ 295835 w 2034988"/>
                <a:gd name="connsiteY8" fmla="*/ 206189 h 1264024"/>
                <a:gd name="connsiteX9" fmla="*/ 322730 w 2034988"/>
                <a:gd name="connsiteY9" fmla="*/ 215153 h 1264024"/>
                <a:gd name="connsiteX10" fmla="*/ 340659 w 2034988"/>
                <a:gd name="connsiteY10" fmla="*/ 233083 h 1264024"/>
                <a:gd name="connsiteX11" fmla="*/ 349624 w 2034988"/>
                <a:gd name="connsiteY11" fmla="*/ 259977 h 1264024"/>
                <a:gd name="connsiteX12" fmla="*/ 376518 w 2034988"/>
                <a:gd name="connsiteY12" fmla="*/ 268941 h 1264024"/>
                <a:gd name="connsiteX13" fmla="*/ 439271 w 2034988"/>
                <a:gd name="connsiteY13" fmla="*/ 304800 h 1264024"/>
                <a:gd name="connsiteX14" fmla="*/ 502024 w 2034988"/>
                <a:gd name="connsiteY14" fmla="*/ 349624 h 1264024"/>
                <a:gd name="connsiteX15" fmla="*/ 528918 w 2034988"/>
                <a:gd name="connsiteY15" fmla="*/ 358589 h 1264024"/>
                <a:gd name="connsiteX16" fmla="*/ 555812 w 2034988"/>
                <a:gd name="connsiteY16" fmla="*/ 376518 h 1264024"/>
                <a:gd name="connsiteX17" fmla="*/ 591671 w 2034988"/>
                <a:gd name="connsiteY17" fmla="*/ 394447 h 1264024"/>
                <a:gd name="connsiteX18" fmla="*/ 690282 w 2034988"/>
                <a:gd name="connsiteY18" fmla="*/ 439271 h 1264024"/>
                <a:gd name="connsiteX19" fmla="*/ 788894 w 2034988"/>
                <a:gd name="connsiteY19" fmla="*/ 484094 h 1264024"/>
                <a:gd name="connsiteX20" fmla="*/ 815788 w 2034988"/>
                <a:gd name="connsiteY20" fmla="*/ 502024 h 1264024"/>
                <a:gd name="connsiteX21" fmla="*/ 833718 w 2034988"/>
                <a:gd name="connsiteY21" fmla="*/ 519953 h 1264024"/>
                <a:gd name="connsiteX22" fmla="*/ 896471 w 2034988"/>
                <a:gd name="connsiteY22" fmla="*/ 546847 h 1264024"/>
                <a:gd name="connsiteX23" fmla="*/ 950259 w 2034988"/>
                <a:gd name="connsiteY23" fmla="*/ 582706 h 1264024"/>
                <a:gd name="connsiteX24" fmla="*/ 1021977 w 2034988"/>
                <a:gd name="connsiteY24" fmla="*/ 645459 h 1264024"/>
                <a:gd name="connsiteX25" fmla="*/ 1066800 w 2034988"/>
                <a:gd name="connsiteY25" fmla="*/ 654424 h 1264024"/>
                <a:gd name="connsiteX26" fmla="*/ 1111624 w 2034988"/>
                <a:gd name="connsiteY26" fmla="*/ 681318 h 1264024"/>
                <a:gd name="connsiteX27" fmla="*/ 1174377 w 2034988"/>
                <a:gd name="connsiteY27" fmla="*/ 717177 h 1264024"/>
                <a:gd name="connsiteX28" fmla="*/ 1246094 w 2034988"/>
                <a:gd name="connsiteY28" fmla="*/ 770965 h 1264024"/>
                <a:gd name="connsiteX29" fmla="*/ 1272988 w 2034988"/>
                <a:gd name="connsiteY29" fmla="*/ 788894 h 1264024"/>
                <a:gd name="connsiteX30" fmla="*/ 1380565 w 2034988"/>
                <a:gd name="connsiteY30" fmla="*/ 806824 h 1264024"/>
                <a:gd name="connsiteX31" fmla="*/ 1443318 w 2034988"/>
                <a:gd name="connsiteY31" fmla="*/ 833718 h 1264024"/>
                <a:gd name="connsiteX32" fmla="*/ 1479177 w 2034988"/>
                <a:gd name="connsiteY32" fmla="*/ 860612 h 1264024"/>
                <a:gd name="connsiteX33" fmla="*/ 1524000 w 2034988"/>
                <a:gd name="connsiteY33" fmla="*/ 869577 h 1264024"/>
                <a:gd name="connsiteX34" fmla="*/ 1550894 w 2034988"/>
                <a:gd name="connsiteY34" fmla="*/ 878541 h 1264024"/>
                <a:gd name="connsiteX35" fmla="*/ 1622612 w 2034988"/>
                <a:gd name="connsiteY35" fmla="*/ 914400 h 1264024"/>
                <a:gd name="connsiteX36" fmla="*/ 1640541 w 2034988"/>
                <a:gd name="connsiteY36" fmla="*/ 932330 h 1264024"/>
                <a:gd name="connsiteX37" fmla="*/ 1721224 w 2034988"/>
                <a:gd name="connsiteY37" fmla="*/ 1004047 h 1264024"/>
                <a:gd name="connsiteX38" fmla="*/ 1757082 w 2034988"/>
                <a:gd name="connsiteY38" fmla="*/ 1039906 h 1264024"/>
                <a:gd name="connsiteX39" fmla="*/ 1775012 w 2034988"/>
                <a:gd name="connsiteY39" fmla="*/ 1057836 h 1264024"/>
                <a:gd name="connsiteX40" fmla="*/ 1801906 w 2034988"/>
                <a:gd name="connsiteY40" fmla="*/ 1075765 h 1264024"/>
                <a:gd name="connsiteX41" fmla="*/ 1837765 w 2034988"/>
                <a:gd name="connsiteY41" fmla="*/ 1111624 h 1264024"/>
                <a:gd name="connsiteX42" fmla="*/ 1855694 w 2034988"/>
                <a:gd name="connsiteY42" fmla="*/ 1138518 h 1264024"/>
                <a:gd name="connsiteX43" fmla="*/ 1909482 w 2034988"/>
                <a:gd name="connsiteY43" fmla="*/ 1156447 h 1264024"/>
                <a:gd name="connsiteX44" fmla="*/ 1936377 w 2034988"/>
                <a:gd name="connsiteY44" fmla="*/ 1165412 h 1264024"/>
                <a:gd name="connsiteX45" fmla="*/ 1990165 w 2034988"/>
                <a:gd name="connsiteY45" fmla="*/ 1228165 h 1264024"/>
                <a:gd name="connsiteX46" fmla="*/ 2034988 w 2034988"/>
                <a:gd name="connsiteY46" fmla="*/ 1264024 h 126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34988" h="1264024">
                  <a:moveTo>
                    <a:pt x="0" y="0"/>
                  </a:moveTo>
                  <a:cubicBezTo>
                    <a:pt x="20918" y="5977"/>
                    <a:pt x="43295" y="8201"/>
                    <a:pt x="62753" y="17930"/>
                  </a:cubicBezTo>
                  <a:cubicBezTo>
                    <a:pt x="74092" y="23600"/>
                    <a:pt x="79907" y="36708"/>
                    <a:pt x="89647" y="44824"/>
                  </a:cubicBezTo>
                  <a:cubicBezTo>
                    <a:pt x="97924" y="51721"/>
                    <a:pt x="108128" y="56022"/>
                    <a:pt x="116541" y="62753"/>
                  </a:cubicBezTo>
                  <a:cubicBezTo>
                    <a:pt x="123141" y="68033"/>
                    <a:pt x="127223" y="76334"/>
                    <a:pt x="134471" y="80683"/>
                  </a:cubicBezTo>
                  <a:cubicBezTo>
                    <a:pt x="142574" y="85545"/>
                    <a:pt x="152400" y="86659"/>
                    <a:pt x="161365" y="89647"/>
                  </a:cubicBezTo>
                  <a:cubicBezTo>
                    <a:pt x="265340" y="193625"/>
                    <a:pt x="162677" y="104323"/>
                    <a:pt x="233082" y="143436"/>
                  </a:cubicBezTo>
                  <a:cubicBezTo>
                    <a:pt x="251919" y="153901"/>
                    <a:pt x="286871" y="179294"/>
                    <a:pt x="286871" y="179294"/>
                  </a:cubicBezTo>
                  <a:cubicBezTo>
                    <a:pt x="289859" y="188259"/>
                    <a:pt x="289153" y="199507"/>
                    <a:pt x="295835" y="206189"/>
                  </a:cubicBezTo>
                  <a:cubicBezTo>
                    <a:pt x="302517" y="212871"/>
                    <a:pt x="314627" y="210291"/>
                    <a:pt x="322730" y="215153"/>
                  </a:cubicBezTo>
                  <a:cubicBezTo>
                    <a:pt x="329978" y="219501"/>
                    <a:pt x="334683" y="227106"/>
                    <a:pt x="340659" y="233083"/>
                  </a:cubicBezTo>
                  <a:cubicBezTo>
                    <a:pt x="343647" y="242048"/>
                    <a:pt x="342942" y="253295"/>
                    <a:pt x="349624" y="259977"/>
                  </a:cubicBezTo>
                  <a:cubicBezTo>
                    <a:pt x="356306" y="266659"/>
                    <a:pt x="368314" y="264253"/>
                    <a:pt x="376518" y="268941"/>
                  </a:cubicBezTo>
                  <a:cubicBezTo>
                    <a:pt x="452500" y="312360"/>
                    <a:pt x="377608" y="284247"/>
                    <a:pt x="439271" y="304800"/>
                  </a:cubicBezTo>
                  <a:cubicBezTo>
                    <a:pt x="447388" y="310888"/>
                    <a:pt x="488919" y="343071"/>
                    <a:pt x="502024" y="349624"/>
                  </a:cubicBezTo>
                  <a:cubicBezTo>
                    <a:pt x="510476" y="353850"/>
                    <a:pt x="520466" y="354363"/>
                    <a:pt x="528918" y="358589"/>
                  </a:cubicBezTo>
                  <a:cubicBezTo>
                    <a:pt x="538555" y="363407"/>
                    <a:pt x="546457" y="371173"/>
                    <a:pt x="555812" y="376518"/>
                  </a:cubicBezTo>
                  <a:cubicBezTo>
                    <a:pt x="567415" y="383148"/>
                    <a:pt x="579718" y="388471"/>
                    <a:pt x="591671" y="394447"/>
                  </a:cubicBezTo>
                  <a:cubicBezTo>
                    <a:pt x="634542" y="437320"/>
                    <a:pt x="585157" y="393279"/>
                    <a:pt x="690282" y="439271"/>
                  </a:cubicBezTo>
                  <a:cubicBezTo>
                    <a:pt x="816191" y="494356"/>
                    <a:pt x="702834" y="462581"/>
                    <a:pt x="788894" y="484094"/>
                  </a:cubicBezTo>
                  <a:cubicBezTo>
                    <a:pt x="797859" y="490071"/>
                    <a:pt x="807375" y="495293"/>
                    <a:pt x="815788" y="502024"/>
                  </a:cubicBezTo>
                  <a:cubicBezTo>
                    <a:pt x="822388" y="507304"/>
                    <a:pt x="826685" y="515265"/>
                    <a:pt x="833718" y="519953"/>
                  </a:cubicBezTo>
                  <a:cubicBezTo>
                    <a:pt x="855877" y="534726"/>
                    <a:pt x="872562" y="538878"/>
                    <a:pt x="896471" y="546847"/>
                  </a:cubicBezTo>
                  <a:cubicBezTo>
                    <a:pt x="982265" y="632641"/>
                    <a:pt x="872416" y="530810"/>
                    <a:pt x="950259" y="582706"/>
                  </a:cubicBezTo>
                  <a:cubicBezTo>
                    <a:pt x="1006265" y="620044"/>
                    <a:pt x="943736" y="606338"/>
                    <a:pt x="1021977" y="645459"/>
                  </a:cubicBezTo>
                  <a:cubicBezTo>
                    <a:pt x="1035605" y="652273"/>
                    <a:pt x="1051859" y="651436"/>
                    <a:pt x="1066800" y="654424"/>
                  </a:cubicBezTo>
                  <a:cubicBezTo>
                    <a:pt x="1122644" y="710265"/>
                    <a:pt x="1041794" y="634764"/>
                    <a:pt x="1111624" y="681318"/>
                  </a:cubicBezTo>
                  <a:cubicBezTo>
                    <a:pt x="1175715" y="724046"/>
                    <a:pt x="1098536" y="698216"/>
                    <a:pt x="1174377" y="717177"/>
                  </a:cubicBezTo>
                  <a:cubicBezTo>
                    <a:pt x="1216293" y="759093"/>
                    <a:pt x="1186688" y="733836"/>
                    <a:pt x="1246094" y="770965"/>
                  </a:cubicBezTo>
                  <a:cubicBezTo>
                    <a:pt x="1255230" y="776675"/>
                    <a:pt x="1262900" y="785111"/>
                    <a:pt x="1272988" y="788894"/>
                  </a:cubicBezTo>
                  <a:cubicBezTo>
                    <a:pt x="1289122" y="794944"/>
                    <a:pt x="1371246" y="805493"/>
                    <a:pt x="1380565" y="806824"/>
                  </a:cubicBezTo>
                  <a:cubicBezTo>
                    <a:pt x="1401483" y="815789"/>
                    <a:pt x="1423339" y="822820"/>
                    <a:pt x="1443318" y="833718"/>
                  </a:cubicBezTo>
                  <a:cubicBezTo>
                    <a:pt x="1456435" y="840873"/>
                    <a:pt x="1465524" y="854544"/>
                    <a:pt x="1479177" y="860612"/>
                  </a:cubicBezTo>
                  <a:cubicBezTo>
                    <a:pt x="1493101" y="866800"/>
                    <a:pt x="1509218" y="865882"/>
                    <a:pt x="1524000" y="869577"/>
                  </a:cubicBezTo>
                  <a:cubicBezTo>
                    <a:pt x="1533167" y="871869"/>
                    <a:pt x="1541929" y="875553"/>
                    <a:pt x="1550894" y="878541"/>
                  </a:cubicBezTo>
                  <a:cubicBezTo>
                    <a:pt x="1657674" y="958628"/>
                    <a:pt x="1521903" y="864046"/>
                    <a:pt x="1622612" y="914400"/>
                  </a:cubicBezTo>
                  <a:cubicBezTo>
                    <a:pt x="1630172" y="918180"/>
                    <a:pt x="1633941" y="927050"/>
                    <a:pt x="1640541" y="932330"/>
                  </a:cubicBezTo>
                  <a:cubicBezTo>
                    <a:pt x="1720533" y="996325"/>
                    <a:pt x="1584506" y="867329"/>
                    <a:pt x="1721224" y="1004047"/>
                  </a:cubicBezTo>
                  <a:lnTo>
                    <a:pt x="1757082" y="1039906"/>
                  </a:lnTo>
                  <a:cubicBezTo>
                    <a:pt x="1763059" y="1045883"/>
                    <a:pt x="1767979" y="1053148"/>
                    <a:pt x="1775012" y="1057836"/>
                  </a:cubicBezTo>
                  <a:cubicBezTo>
                    <a:pt x="1783977" y="1063812"/>
                    <a:pt x="1793726" y="1068753"/>
                    <a:pt x="1801906" y="1075765"/>
                  </a:cubicBezTo>
                  <a:cubicBezTo>
                    <a:pt x="1814741" y="1086766"/>
                    <a:pt x="1826764" y="1098789"/>
                    <a:pt x="1837765" y="1111624"/>
                  </a:cubicBezTo>
                  <a:cubicBezTo>
                    <a:pt x="1844777" y="1119804"/>
                    <a:pt x="1846558" y="1132808"/>
                    <a:pt x="1855694" y="1138518"/>
                  </a:cubicBezTo>
                  <a:cubicBezTo>
                    <a:pt x="1871720" y="1148535"/>
                    <a:pt x="1891553" y="1150471"/>
                    <a:pt x="1909482" y="1156447"/>
                  </a:cubicBezTo>
                  <a:lnTo>
                    <a:pt x="1936377" y="1165412"/>
                  </a:lnTo>
                  <a:cubicBezTo>
                    <a:pt x="1950503" y="1184246"/>
                    <a:pt x="1969995" y="1213758"/>
                    <a:pt x="1990165" y="1228165"/>
                  </a:cubicBezTo>
                  <a:cubicBezTo>
                    <a:pt x="2038972" y="1263027"/>
                    <a:pt x="2016562" y="1227168"/>
                    <a:pt x="2034988" y="1264024"/>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66" name="Right Arrow 65"/>
            <p:cNvSpPr/>
            <p:nvPr/>
          </p:nvSpPr>
          <p:spPr>
            <a:xfrm rot="5977671">
              <a:off x="4532272" y="4317204"/>
              <a:ext cx="237974" cy="174069"/>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67" name="Right Arrow 66"/>
            <p:cNvSpPr/>
            <p:nvPr/>
          </p:nvSpPr>
          <p:spPr>
            <a:xfrm rot="5977671">
              <a:off x="5141512" y="4526875"/>
              <a:ext cx="237974" cy="174069"/>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68" name="Right Arrow 67"/>
            <p:cNvSpPr/>
            <p:nvPr/>
          </p:nvSpPr>
          <p:spPr>
            <a:xfrm rot="17028696">
              <a:off x="4711731" y="4919686"/>
              <a:ext cx="237974" cy="174069"/>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69" name="TextBox 68"/>
            <p:cNvSpPr txBox="1"/>
            <p:nvPr/>
          </p:nvSpPr>
          <p:spPr>
            <a:xfrm>
              <a:off x="2798219" y="3949632"/>
              <a:ext cx="384858" cy="527306"/>
            </a:xfrm>
            <a:prstGeom prst="rect">
              <a:avLst/>
            </a:prstGeom>
            <a:noFill/>
          </p:spPr>
          <p:txBody>
            <a:bodyPr wrap="none" lIns="91438" tIns="45719" rIns="91438" bIns="45719" rtlCol="0">
              <a:spAutoFit/>
            </a:bodyPr>
            <a:lstStyle/>
            <a:p>
              <a:r>
                <a:rPr lang="en-US" sz="2400" b="1" dirty="0"/>
                <a:t>T</a:t>
              </a:r>
            </a:p>
          </p:txBody>
        </p:sp>
        <p:sp>
          <p:nvSpPr>
            <p:cNvPr id="70" name="TextBox 69"/>
            <p:cNvSpPr txBox="1"/>
            <p:nvPr/>
          </p:nvSpPr>
          <p:spPr>
            <a:xfrm>
              <a:off x="5372537" y="3949632"/>
              <a:ext cx="384858" cy="527306"/>
            </a:xfrm>
            <a:prstGeom prst="rect">
              <a:avLst/>
            </a:prstGeom>
            <a:noFill/>
          </p:spPr>
          <p:txBody>
            <a:bodyPr wrap="none" lIns="91438" tIns="45719" rIns="91438" bIns="45719" rtlCol="0">
              <a:spAutoFit/>
            </a:bodyPr>
            <a:lstStyle/>
            <a:p>
              <a:r>
                <a:rPr lang="en-US" sz="2400" b="1" dirty="0"/>
                <a:t>T</a:t>
              </a:r>
            </a:p>
          </p:txBody>
        </p:sp>
        <p:sp>
          <p:nvSpPr>
            <p:cNvPr id="71" name="TextBox 70"/>
            <p:cNvSpPr txBox="1"/>
            <p:nvPr/>
          </p:nvSpPr>
          <p:spPr>
            <a:xfrm>
              <a:off x="7946856" y="3949632"/>
              <a:ext cx="384858" cy="527306"/>
            </a:xfrm>
            <a:prstGeom prst="rect">
              <a:avLst/>
            </a:prstGeom>
            <a:noFill/>
          </p:spPr>
          <p:txBody>
            <a:bodyPr wrap="none" lIns="91438" tIns="45719" rIns="91438" bIns="45719" rtlCol="0">
              <a:spAutoFit/>
            </a:bodyPr>
            <a:lstStyle/>
            <a:p>
              <a:r>
                <a:rPr lang="en-US" sz="2400" b="1" dirty="0"/>
                <a:t>T</a:t>
              </a:r>
            </a:p>
          </p:txBody>
        </p:sp>
        <p:sp>
          <p:nvSpPr>
            <p:cNvPr id="72" name="TextBox 71"/>
            <p:cNvSpPr txBox="1"/>
            <p:nvPr/>
          </p:nvSpPr>
          <p:spPr>
            <a:xfrm>
              <a:off x="1579733" y="4808982"/>
              <a:ext cx="441615" cy="527306"/>
            </a:xfrm>
            <a:prstGeom prst="rect">
              <a:avLst/>
            </a:prstGeom>
            <a:noFill/>
          </p:spPr>
          <p:txBody>
            <a:bodyPr wrap="none" lIns="91438" tIns="45719" rIns="91438" bIns="45719" rtlCol="0">
              <a:spAutoFit/>
            </a:bodyPr>
            <a:lstStyle/>
            <a:p>
              <a:r>
                <a:rPr lang="en-US" sz="2400" b="1" dirty="0"/>
                <a:t>N</a:t>
              </a:r>
            </a:p>
          </p:txBody>
        </p:sp>
        <p:sp>
          <p:nvSpPr>
            <p:cNvPr id="73" name="TextBox 72"/>
            <p:cNvSpPr txBox="1"/>
            <p:nvPr/>
          </p:nvSpPr>
          <p:spPr>
            <a:xfrm>
              <a:off x="3923224" y="4803214"/>
              <a:ext cx="441615" cy="527306"/>
            </a:xfrm>
            <a:prstGeom prst="rect">
              <a:avLst/>
            </a:prstGeom>
            <a:noFill/>
          </p:spPr>
          <p:txBody>
            <a:bodyPr wrap="none" lIns="91438" tIns="45719" rIns="91438" bIns="45719" rtlCol="0">
              <a:spAutoFit/>
            </a:bodyPr>
            <a:lstStyle/>
            <a:p>
              <a:r>
                <a:rPr lang="en-US" sz="2400" b="1" dirty="0"/>
                <a:t>N</a:t>
              </a:r>
            </a:p>
          </p:txBody>
        </p:sp>
        <p:sp>
          <p:nvSpPr>
            <p:cNvPr id="74" name="TextBox 73"/>
            <p:cNvSpPr txBox="1"/>
            <p:nvPr/>
          </p:nvSpPr>
          <p:spPr>
            <a:xfrm>
              <a:off x="6287194" y="4812806"/>
              <a:ext cx="441615" cy="527306"/>
            </a:xfrm>
            <a:prstGeom prst="rect">
              <a:avLst/>
            </a:prstGeom>
            <a:noFill/>
          </p:spPr>
          <p:txBody>
            <a:bodyPr wrap="none" lIns="91438" tIns="45719" rIns="91438" bIns="45719" rtlCol="0">
              <a:spAutoFit/>
            </a:bodyPr>
            <a:lstStyle/>
            <a:p>
              <a:r>
                <a:rPr lang="en-US" sz="2400" b="1" dirty="0"/>
                <a:t>N</a:t>
              </a:r>
            </a:p>
          </p:txBody>
        </p:sp>
        <p:sp>
          <p:nvSpPr>
            <p:cNvPr id="75" name="TextBox 74"/>
            <p:cNvSpPr txBox="1"/>
            <p:nvPr/>
          </p:nvSpPr>
          <p:spPr>
            <a:xfrm rot="16200000">
              <a:off x="559610" y="4510306"/>
              <a:ext cx="1086103" cy="263651"/>
            </a:xfrm>
            <a:prstGeom prst="rect">
              <a:avLst/>
            </a:prstGeom>
            <a:noFill/>
          </p:spPr>
          <p:txBody>
            <a:bodyPr wrap="none" lIns="91438" tIns="45719" rIns="91438" bIns="45719" rtlCol="0">
              <a:spAutoFit/>
            </a:bodyPr>
            <a:lstStyle/>
            <a:p>
              <a:r>
                <a:rPr lang="en-US" sz="900" b="1" dirty="0" err="1"/>
                <a:t>dMMR</a:t>
              </a:r>
              <a:r>
                <a:rPr lang="en-US" sz="900" b="1" dirty="0"/>
                <a:t> non-CRC</a:t>
              </a:r>
            </a:p>
          </p:txBody>
        </p:sp>
        <p:sp>
          <p:nvSpPr>
            <p:cNvPr id="76" name="TextBox 75"/>
            <p:cNvSpPr txBox="1"/>
            <p:nvPr/>
          </p:nvSpPr>
          <p:spPr>
            <a:xfrm rot="16200000">
              <a:off x="679604" y="3066981"/>
              <a:ext cx="831604" cy="263651"/>
            </a:xfrm>
            <a:prstGeom prst="rect">
              <a:avLst/>
            </a:prstGeom>
            <a:noFill/>
          </p:spPr>
          <p:txBody>
            <a:bodyPr wrap="none" lIns="91438" tIns="45719" rIns="91438" bIns="45719" rtlCol="0">
              <a:spAutoFit/>
            </a:bodyPr>
            <a:lstStyle/>
            <a:p>
              <a:r>
                <a:rPr lang="en-US" sz="900" b="1" dirty="0" err="1"/>
                <a:t>pMMR</a:t>
              </a:r>
              <a:r>
                <a:rPr lang="en-US" sz="900" b="1" dirty="0"/>
                <a:t> CRC</a:t>
              </a:r>
            </a:p>
          </p:txBody>
        </p:sp>
      </p:grpSp>
      <p:sp>
        <p:nvSpPr>
          <p:cNvPr id="10" name="TextBox 9"/>
          <p:cNvSpPr txBox="1"/>
          <p:nvPr/>
        </p:nvSpPr>
        <p:spPr>
          <a:xfrm>
            <a:off x="396508" y="5865824"/>
            <a:ext cx="1913024" cy="292388"/>
          </a:xfrm>
          <a:prstGeom prst="rect">
            <a:avLst/>
          </a:prstGeom>
          <a:noFill/>
        </p:spPr>
        <p:txBody>
          <a:bodyPr wrap="none" rtlCol="0">
            <a:spAutoFit/>
          </a:bodyPr>
          <a:lstStyle/>
          <a:p>
            <a:r>
              <a:rPr lang="en-US" sz="1300" b="1" dirty="0"/>
              <a:t>Courtesy: </a:t>
            </a:r>
            <a:r>
              <a:rPr lang="en-US" sz="1300" b="1" dirty="0" smtClean="0"/>
              <a:t>Robert </a:t>
            </a:r>
            <a:r>
              <a:rPr lang="en-US" sz="1300" b="1" dirty="0"/>
              <a:t>Anders</a:t>
            </a:r>
          </a:p>
        </p:txBody>
      </p:sp>
      <p:pic>
        <p:nvPicPr>
          <p:cNvPr id="82" name="Picture 81"/>
          <p:cNvPicPr>
            <a:picLocks noChangeAspect="1"/>
          </p:cNvPicPr>
          <p:nvPr/>
        </p:nvPicPr>
        <p:blipFill rotWithShape="1">
          <a:blip r:embed="rId15" cstate="hqprint">
            <a:extLst>
              <a:ext uri="{28A0092B-C50C-407E-A947-70E740481C1C}">
                <a14:useLocalDpi xmlns:a14="http://schemas.microsoft.com/office/drawing/2010/main" val="0"/>
              </a:ext>
            </a:extLst>
          </a:blip>
          <a:srcRect l="1" t="91884" r="54" b="194"/>
          <a:stretch/>
        </p:blipFill>
        <p:spPr>
          <a:xfrm>
            <a:off x="310502" y="6159342"/>
            <a:ext cx="11538003" cy="514474"/>
          </a:xfrm>
          <a:prstGeom prst="rect">
            <a:avLst/>
          </a:prstGeom>
        </p:spPr>
      </p:pic>
      <p:sp>
        <p:nvSpPr>
          <p:cNvPr id="83" name="TextBox 82"/>
          <p:cNvSpPr txBox="1"/>
          <p:nvPr/>
        </p:nvSpPr>
        <p:spPr>
          <a:xfrm>
            <a:off x="9534723" y="5782495"/>
            <a:ext cx="2368854" cy="369332"/>
          </a:xfrm>
          <a:prstGeom prst="rect">
            <a:avLst/>
          </a:prstGeom>
          <a:noFill/>
        </p:spPr>
        <p:txBody>
          <a:bodyPr wrap="none" rtlCol="0">
            <a:spAutoFit/>
          </a:bodyPr>
          <a:lstStyle/>
          <a:p>
            <a:r>
              <a:rPr lang="en-US" b="1" dirty="0"/>
              <a:t>Presented by: </a:t>
            </a:r>
            <a:r>
              <a:rPr lang="en-US" b="1" dirty="0" smtClean="0"/>
              <a:t>Dung </a:t>
            </a:r>
            <a:r>
              <a:rPr lang="en-US" b="1" dirty="0"/>
              <a:t>Le</a:t>
            </a:r>
          </a:p>
        </p:txBody>
      </p:sp>
    </p:spTree>
    <p:extLst>
      <p:ext uri="{BB962C8B-B14F-4D97-AF65-F5344CB8AC3E}">
        <p14:creationId xmlns:p14="http://schemas.microsoft.com/office/powerpoint/2010/main" val="1577982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itle 1"/>
          <p:cNvSpPr txBox="1">
            <a:spLocks/>
          </p:cNvSpPr>
          <p:nvPr/>
        </p:nvSpPr>
        <p:spPr>
          <a:xfrm>
            <a:off x="785920" y="251718"/>
            <a:ext cx="10948880" cy="455756"/>
          </a:xfrm>
          <a:prstGeom prst="rect">
            <a:avLst/>
          </a:prstGeom>
        </p:spPr>
        <p:txBody>
          <a:bodyPr lIns="91438" tIns="45719" rIns="91438" bIns="45719">
            <a:noAutofit/>
          </a:bodyPr>
          <a:lstStyle>
            <a:lvl1pPr algn="l" defTabSz="457200" rtl="0" eaLnBrk="1" latinLnBrk="0" hangingPunct="1">
              <a:spcBef>
                <a:spcPct val="0"/>
              </a:spcBef>
              <a:buNone/>
              <a:defRPr sz="4000" b="1" kern="1200">
                <a:solidFill>
                  <a:schemeClr val="bg2"/>
                </a:solidFill>
                <a:latin typeface="+mj-lt"/>
                <a:ea typeface="+mj-ea"/>
                <a:cs typeface="+mj-cs"/>
              </a:defRPr>
            </a:lvl1pPr>
          </a:lstStyle>
          <a:p>
            <a:pPr algn="ctr"/>
            <a:r>
              <a:rPr lang="en-US" sz="3000" dirty="0">
                <a:solidFill>
                  <a:schemeClr val="tx1"/>
                </a:solidFill>
              </a:rPr>
              <a:t>Baseline PD-L1 Expression and CD8 T Cell Infiltration</a:t>
            </a:r>
          </a:p>
        </p:txBody>
      </p:sp>
      <p:grpSp>
        <p:nvGrpSpPr>
          <p:cNvPr id="85" name="Group 84"/>
          <p:cNvGrpSpPr/>
          <p:nvPr/>
        </p:nvGrpSpPr>
        <p:grpSpPr>
          <a:xfrm>
            <a:off x="963580" y="852896"/>
            <a:ext cx="10293129" cy="4785892"/>
            <a:chOff x="963580" y="852896"/>
            <a:chExt cx="10293129" cy="4785892"/>
          </a:xfrm>
        </p:grpSpPr>
        <p:pic>
          <p:nvPicPr>
            <p:cNvPr id="86" name="Picture 5" descr="C:\Users\rander54\Desktop\Diaz dung Pics\wb 12 7701 20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3503" y="1187638"/>
              <a:ext cx="2503206" cy="132749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87" name="Picture 2" descr="C:\Users\rander54\Desktop\Diaz dung Pics\wb 11 55667 10x pd-l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837"/>
            <a:stretch/>
          </p:blipFill>
          <p:spPr bwMode="auto">
            <a:xfrm>
              <a:off x="3743227" y="1187781"/>
              <a:ext cx="2481538" cy="1320664"/>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3" descr="C:\Users\rander54\Desktop\Diaz dung Pics\wb 11 55667 10x cd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837"/>
            <a:stretch/>
          </p:blipFill>
          <p:spPr bwMode="auto">
            <a:xfrm>
              <a:off x="6271268" y="1178609"/>
              <a:ext cx="2339765" cy="132066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descr="C:\Users\rander54\Desktop\Diaz dung Pics\wb 11 55667 10x h.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8270"/>
            <a:stretch/>
          </p:blipFill>
          <p:spPr bwMode="auto">
            <a:xfrm>
              <a:off x="1333868" y="1172720"/>
              <a:ext cx="2394854" cy="1343613"/>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C:\Users\rander54\Desktop\Diaz dung Pics\wb 08 5863 10x cd8.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561" t="7561" r="3582"/>
            <a:stretch/>
          </p:blipFill>
          <p:spPr bwMode="auto">
            <a:xfrm>
              <a:off x="6251762" y="2512296"/>
              <a:ext cx="2390364" cy="1383687"/>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4" descr="C:\Users\rander54\Desktop\Diaz dung Pics\wb 08 5863 10x.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722" t="8722"/>
            <a:stretch/>
          </p:blipFill>
          <p:spPr bwMode="auto">
            <a:xfrm>
              <a:off x="1326513" y="2530969"/>
              <a:ext cx="2429008" cy="1366317"/>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91"/>
            <p:cNvSpPr/>
            <p:nvPr/>
          </p:nvSpPr>
          <p:spPr>
            <a:xfrm>
              <a:off x="1334082" y="2520815"/>
              <a:ext cx="7314305" cy="137815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cxnSp>
          <p:nvCxnSpPr>
            <p:cNvPr id="93" name="Straight Connector 92"/>
            <p:cNvCxnSpPr/>
            <p:nvPr/>
          </p:nvCxnSpPr>
          <p:spPr>
            <a:xfrm>
              <a:off x="3702498" y="1183210"/>
              <a:ext cx="52445" cy="405244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6224767" y="1158410"/>
              <a:ext cx="55432" cy="409675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95" name="Picture 3" descr="C:\Users\rander54\Desktop\Diaz dung Pics\wb 08 5863 10x pdl1.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551" t="7551"/>
            <a:stretch/>
          </p:blipFill>
          <p:spPr bwMode="auto">
            <a:xfrm>
              <a:off x="3767605" y="2515134"/>
              <a:ext cx="2460148" cy="1383834"/>
            </a:xfrm>
            <a:prstGeom prst="rect">
              <a:avLst/>
            </a:prstGeom>
            <a:noFill/>
            <a:extLst>
              <a:ext uri="{909E8E84-426E-40DD-AFC4-6F175D3DCCD1}">
                <a14:hiddenFill xmlns:a14="http://schemas.microsoft.com/office/drawing/2010/main">
                  <a:solidFill>
                    <a:srgbClr val="FFFFFF"/>
                  </a:solidFill>
                </a14:hiddenFill>
              </a:ext>
            </a:extLst>
          </p:spPr>
        </p:pic>
        <p:sp>
          <p:nvSpPr>
            <p:cNvPr id="96" name="Rectangle 95"/>
            <p:cNvSpPr/>
            <p:nvPr/>
          </p:nvSpPr>
          <p:spPr>
            <a:xfrm>
              <a:off x="1326513" y="1172720"/>
              <a:ext cx="7314305" cy="134361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97" name="Freeform 96"/>
            <p:cNvSpPr/>
            <p:nvPr/>
          </p:nvSpPr>
          <p:spPr>
            <a:xfrm>
              <a:off x="1372816" y="2827993"/>
              <a:ext cx="2303860" cy="982981"/>
            </a:xfrm>
            <a:custGeom>
              <a:avLst/>
              <a:gdLst>
                <a:gd name="connsiteX0" fmla="*/ 0 w 2017059"/>
                <a:gd name="connsiteY0" fmla="*/ 0 h 1147483"/>
                <a:gd name="connsiteX1" fmla="*/ 44824 w 2017059"/>
                <a:gd name="connsiteY1" fmla="*/ 8965 h 1147483"/>
                <a:gd name="connsiteX2" fmla="*/ 116541 w 2017059"/>
                <a:gd name="connsiteY2" fmla="*/ 26894 h 1147483"/>
                <a:gd name="connsiteX3" fmla="*/ 170330 w 2017059"/>
                <a:gd name="connsiteY3" fmla="*/ 53788 h 1147483"/>
                <a:gd name="connsiteX4" fmla="*/ 242047 w 2017059"/>
                <a:gd name="connsiteY4" fmla="*/ 89647 h 1147483"/>
                <a:gd name="connsiteX5" fmla="*/ 295836 w 2017059"/>
                <a:gd name="connsiteY5" fmla="*/ 116541 h 1147483"/>
                <a:gd name="connsiteX6" fmla="*/ 313765 w 2017059"/>
                <a:gd name="connsiteY6" fmla="*/ 134471 h 1147483"/>
                <a:gd name="connsiteX7" fmla="*/ 385483 w 2017059"/>
                <a:gd name="connsiteY7" fmla="*/ 161365 h 1147483"/>
                <a:gd name="connsiteX8" fmla="*/ 439271 w 2017059"/>
                <a:gd name="connsiteY8" fmla="*/ 197224 h 1147483"/>
                <a:gd name="connsiteX9" fmla="*/ 493059 w 2017059"/>
                <a:gd name="connsiteY9" fmla="*/ 215153 h 1147483"/>
                <a:gd name="connsiteX10" fmla="*/ 528918 w 2017059"/>
                <a:gd name="connsiteY10" fmla="*/ 242047 h 1147483"/>
                <a:gd name="connsiteX11" fmla="*/ 564777 w 2017059"/>
                <a:gd name="connsiteY11" fmla="*/ 259977 h 1147483"/>
                <a:gd name="connsiteX12" fmla="*/ 600636 w 2017059"/>
                <a:gd name="connsiteY12" fmla="*/ 304800 h 1147483"/>
                <a:gd name="connsiteX13" fmla="*/ 645459 w 2017059"/>
                <a:gd name="connsiteY13" fmla="*/ 340659 h 1147483"/>
                <a:gd name="connsiteX14" fmla="*/ 672353 w 2017059"/>
                <a:gd name="connsiteY14" fmla="*/ 367553 h 1147483"/>
                <a:gd name="connsiteX15" fmla="*/ 699247 w 2017059"/>
                <a:gd name="connsiteY15" fmla="*/ 376518 h 1147483"/>
                <a:gd name="connsiteX16" fmla="*/ 744071 w 2017059"/>
                <a:gd name="connsiteY16" fmla="*/ 412377 h 1147483"/>
                <a:gd name="connsiteX17" fmla="*/ 770965 w 2017059"/>
                <a:gd name="connsiteY17" fmla="*/ 421341 h 1147483"/>
                <a:gd name="connsiteX18" fmla="*/ 815788 w 2017059"/>
                <a:gd name="connsiteY18" fmla="*/ 457200 h 1147483"/>
                <a:gd name="connsiteX19" fmla="*/ 833718 w 2017059"/>
                <a:gd name="connsiteY19" fmla="*/ 475130 h 1147483"/>
                <a:gd name="connsiteX20" fmla="*/ 869577 w 2017059"/>
                <a:gd name="connsiteY20" fmla="*/ 502024 h 1147483"/>
                <a:gd name="connsiteX21" fmla="*/ 923365 w 2017059"/>
                <a:gd name="connsiteY21" fmla="*/ 537883 h 1147483"/>
                <a:gd name="connsiteX22" fmla="*/ 950259 w 2017059"/>
                <a:gd name="connsiteY22" fmla="*/ 564777 h 1147483"/>
                <a:gd name="connsiteX23" fmla="*/ 986118 w 2017059"/>
                <a:gd name="connsiteY23" fmla="*/ 582706 h 1147483"/>
                <a:gd name="connsiteX24" fmla="*/ 1021977 w 2017059"/>
                <a:gd name="connsiteY24" fmla="*/ 618565 h 1147483"/>
                <a:gd name="connsiteX25" fmla="*/ 1084730 w 2017059"/>
                <a:gd name="connsiteY25" fmla="*/ 690283 h 1147483"/>
                <a:gd name="connsiteX26" fmla="*/ 1111624 w 2017059"/>
                <a:gd name="connsiteY26" fmla="*/ 717177 h 1147483"/>
                <a:gd name="connsiteX27" fmla="*/ 1165412 w 2017059"/>
                <a:gd name="connsiteY27" fmla="*/ 753036 h 1147483"/>
                <a:gd name="connsiteX28" fmla="*/ 1237130 w 2017059"/>
                <a:gd name="connsiteY28" fmla="*/ 797859 h 1147483"/>
                <a:gd name="connsiteX29" fmla="*/ 1272988 w 2017059"/>
                <a:gd name="connsiteY29" fmla="*/ 842683 h 1147483"/>
                <a:gd name="connsiteX30" fmla="*/ 1308847 w 2017059"/>
                <a:gd name="connsiteY30" fmla="*/ 860612 h 1147483"/>
                <a:gd name="connsiteX31" fmla="*/ 1335741 w 2017059"/>
                <a:gd name="connsiteY31" fmla="*/ 878541 h 1147483"/>
                <a:gd name="connsiteX32" fmla="*/ 1371600 w 2017059"/>
                <a:gd name="connsiteY32" fmla="*/ 896471 h 1147483"/>
                <a:gd name="connsiteX33" fmla="*/ 1425388 w 2017059"/>
                <a:gd name="connsiteY33" fmla="*/ 923365 h 1147483"/>
                <a:gd name="connsiteX34" fmla="*/ 1470212 w 2017059"/>
                <a:gd name="connsiteY34" fmla="*/ 950259 h 1147483"/>
                <a:gd name="connsiteX35" fmla="*/ 1497106 w 2017059"/>
                <a:gd name="connsiteY35" fmla="*/ 968188 h 1147483"/>
                <a:gd name="connsiteX36" fmla="*/ 1541930 w 2017059"/>
                <a:gd name="connsiteY36" fmla="*/ 986118 h 1147483"/>
                <a:gd name="connsiteX37" fmla="*/ 1568824 w 2017059"/>
                <a:gd name="connsiteY37" fmla="*/ 1004047 h 1147483"/>
                <a:gd name="connsiteX38" fmla="*/ 1640541 w 2017059"/>
                <a:gd name="connsiteY38" fmla="*/ 1021977 h 1147483"/>
                <a:gd name="connsiteX39" fmla="*/ 1721224 w 2017059"/>
                <a:gd name="connsiteY39" fmla="*/ 1048871 h 1147483"/>
                <a:gd name="connsiteX40" fmla="*/ 1775012 w 2017059"/>
                <a:gd name="connsiteY40" fmla="*/ 1066800 h 1147483"/>
                <a:gd name="connsiteX41" fmla="*/ 1855694 w 2017059"/>
                <a:gd name="connsiteY41" fmla="*/ 1093694 h 1147483"/>
                <a:gd name="connsiteX42" fmla="*/ 1882588 w 2017059"/>
                <a:gd name="connsiteY42" fmla="*/ 1102659 h 1147483"/>
                <a:gd name="connsiteX43" fmla="*/ 1909483 w 2017059"/>
                <a:gd name="connsiteY43" fmla="*/ 1120588 h 1147483"/>
                <a:gd name="connsiteX44" fmla="*/ 1954306 w 2017059"/>
                <a:gd name="connsiteY44" fmla="*/ 1129553 h 1147483"/>
                <a:gd name="connsiteX45" fmla="*/ 1981200 w 2017059"/>
                <a:gd name="connsiteY45" fmla="*/ 1138518 h 1147483"/>
                <a:gd name="connsiteX46" fmla="*/ 2017059 w 2017059"/>
                <a:gd name="connsiteY46" fmla="*/ 1147483 h 114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17059" h="1147483">
                  <a:moveTo>
                    <a:pt x="0" y="0"/>
                  </a:moveTo>
                  <a:cubicBezTo>
                    <a:pt x="14941" y="2988"/>
                    <a:pt x="29977" y="5539"/>
                    <a:pt x="44824" y="8965"/>
                  </a:cubicBezTo>
                  <a:cubicBezTo>
                    <a:pt x="68834" y="14506"/>
                    <a:pt x="116541" y="26894"/>
                    <a:pt x="116541" y="26894"/>
                  </a:cubicBezTo>
                  <a:cubicBezTo>
                    <a:pt x="153763" y="64116"/>
                    <a:pt x="110848" y="27351"/>
                    <a:pt x="170330" y="53788"/>
                  </a:cubicBezTo>
                  <a:cubicBezTo>
                    <a:pt x="297343" y="110239"/>
                    <a:pt x="158444" y="61781"/>
                    <a:pt x="242047" y="89647"/>
                  </a:cubicBezTo>
                  <a:cubicBezTo>
                    <a:pt x="283803" y="131403"/>
                    <a:pt x="229746" y="83496"/>
                    <a:pt x="295836" y="116541"/>
                  </a:cubicBezTo>
                  <a:cubicBezTo>
                    <a:pt x="303396" y="120321"/>
                    <a:pt x="306427" y="130278"/>
                    <a:pt x="313765" y="134471"/>
                  </a:cubicBezTo>
                  <a:cubicBezTo>
                    <a:pt x="328770" y="143046"/>
                    <a:pt x="365985" y="154866"/>
                    <a:pt x="385483" y="161365"/>
                  </a:cubicBezTo>
                  <a:cubicBezTo>
                    <a:pt x="411933" y="201041"/>
                    <a:pt x="391030" y="182752"/>
                    <a:pt x="439271" y="197224"/>
                  </a:cubicBezTo>
                  <a:cubicBezTo>
                    <a:pt x="457373" y="202655"/>
                    <a:pt x="493059" y="215153"/>
                    <a:pt x="493059" y="215153"/>
                  </a:cubicBezTo>
                  <a:cubicBezTo>
                    <a:pt x="505012" y="224118"/>
                    <a:pt x="516248" y="234128"/>
                    <a:pt x="528918" y="242047"/>
                  </a:cubicBezTo>
                  <a:cubicBezTo>
                    <a:pt x="540251" y="249130"/>
                    <a:pt x="554720" y="251177"/>
                    <a:pt x="564777" y="259977"/>
                  </a:cubicBezTo>
                  <a:cubicBezTo>
                    <a:pt x="579177" y="272577"/>
                    <a:pt x="587106" y="291270"/>
                    <a:pt x="600636" y="304800"/>
                  </a:cubicBezTo>
                  <a:cubicBezTo>
                    <a:pt x="614166" y="318330"/>
                    <a:pt x="631059" y="328059"/>
                    <a:pt x="645459" y="340659"/>
                  </a:cubicBezTo>
                  <a:cubicBezTo>
                    <a:pt x="655000" y="349008"/>
                    <a:pt x="661804" y="360520"/>
                    <a:pt x="672353" y="367553"/>
                  </a:cubicBezTo>
                  <a:cubicBezTo>
                    <a:pt x="680216" y="372795"/>
                    <a:pt x="690795" y="372292"/>
                    <a:pt x="699247" y="376518"/>
                  </a:cubicBezTo>
                  <a:cubicBezTo>
                    <a:pt x="806909" y="430349"/>
                    <a:pt x="660677" y="362341"/>
                    <a:pt x="744071" y="412377"/>
                  </a:cubicBezTo>
                  <a:cubicBezTo>
                    <a:pt x="752174" y="417239"/>
                    <a:pt x="762000" y="418353"/>
                    <a:pt x="770965" y="421341"/>
                  </a:cubicBezTo>
                  <a:cubicBezTo>
                    <a:pt x="814251" y="464629"/>
                    <a:pt x="759249" y="411969"/>
                    <a:pt x="815788" y="457200"/>
                  </a:cubicBezTo>
                  <a:cubicBezTo>
                    <a:pt x="822388" y="462480"/>
                    <a:pt x="827225" y="469719"/>
                    <a:pt x="833718" y="475130"/>
                  </a:cubicBezTo>
                  <a:cubicBezTo>
                    <a:pt x="845196" y="484695"/>
                    <a:pt x="858233" y="492300"/>
                    <a:pt x="869577" y="502024"/>
                  </a:cubicBezTo>
                  <a:cubicBezTo>
                    <a:pt x="912311" y="538653"/>
                    <a:pt x="877618" y="522633"/>
                    <a:pt x="923365" y="537883"/>
                  </a:cubicBezTo>
                  <a:cubicBezTo>
                    <a:pt x="932330" y="546848"/>
                    <a:pt x="939942" y="557408"/>
                    <a:pt x="950259" y="564777"/>
                  </a:cubicBezTo>
                  <a:cubicBezTo>
                    <a:pt x="961134" y="572544"/>
                    <a:pt x="976668" y="573256"/>
                    <a:pt x="986118" y="582706"/>
                  </a:cubicBezTo>
                  <a:cubicBezTo>
                    <a:pt x="1033932" y="630519"/>
                    <a:pt x="950258" y="594658"/>
                    <a:pt x="1021977" y="618565"/>
                  </a:cubicBezTo>
                  <a:cubicBezTo>
                    <a:pt x="1051627" y="663041"/>
                    <a:pt x="1032288" y="637841"/>
                    <a:pt x="1084730" y="690283"/>
                  </a:cubicBezTo>
                  <a:cubicBezTo>
                    <a:pt x="1093695" y="699248"/>
                    <a:pt x="1101075" y="710144"/>
                    <a:pt x="1111624" y="717177"/>
                  </a:cubicBezTo>
                  <a:cubicBezTo>
                    <a:pt x="1129553" y="729130"/>
                    <a:pt x="1148585" y="739575"/>
                    <a:pt x="1165412" y="753036"/>
                  </a:cubicBezTo>
                  <a:cubicBezTo>
                    <a:pt x="1217615" y="794797"/>
                    <a:pt x="1192084" y="782843"/>
                    <a:pt x="1237130" y="797859"/>
                  </a:cubicBezTo>
                  <a:cubicBezTo>
                    <a:pt x="1246719" y="812243"/>
                    <a:pt x="1257661" y="832465"/>
                    <a:pt x="1272988" y="842683"/>
                  </a:cubicBezTo>
                  <a:cubicBezTo>
                    <a:pt x="1284107" y="850096"/>
                    <a:pt x="1297244" y="853982"/>
                    <a:pt x="1308847" y="860612"/>
                  </a:cubicBezTo>
                  <a:cubicBezTo>
                    <a:pt x="1318202" y="865957"/>
                    <a:pt x="1326386" y="873196"/>
                    <a:pt x="1335741" y="878541"/>
                  </a:cubicBezTo>
                  <a:cubicBezTo>
                    <a:pt x="1347344" y="885171"/>
                    <a:pt x="1360481" y="889058"/>
                    <a:pt x="1371600" y="896471"/>
                  </a:cubicBezTo>
                  <a:cubicBezTo>
                    <a:pt x="1419554" y="928440"/>
                    <a:pt x="1350264" y="904583"/>
                    <a:pt x="1425388" y="923365"/>
                  </a:cubicBezTo>
                  <a:cubicBezTo>
                    <a:pt x="1460409" y="958384"/>
                    <a:pt x="1423662" y="926984"/>
                    <a:pt x="1470212" y="950259"/>
                  </a:cubicBezTo>
                  <a:cubicBezTo>
                    <a:pt x="1479849" y="955077"/>
                    <a:pt x="1487469" y="963370"/>
                    <a:pt x="1497106" y="968188"/>
                  </a:cubicBezTo>
                  <a:cubicBezTo>
                    <a:pt x="1511499" y="975385"/>
                    <a:pt x="1527537" y="978921"/>
                    <a:pt x="1541930" y="986118"/>
                  </a:cubicBezTo>
                  <a:cubicBezTo>
                    <a:pt x="1551567" y="990936"/>
                    <a:pt x="1558699" y="1000365"/>
                    <a:pt x="1568824" y="1004047"/>
                  </a:cubicBezTo>
                  <a:cubicBezTo>
                    <a:pt x="1591982" y="1012468"/>
                    <a:pt x="1640541" y="1021977"/>
                    <a:pt x="1640541" y="1021977"/>
                  </a:cubicBezTo>
                  <a:cubicBezTo>
                    <a:pt x="1676664" y="1058098"/>
                    <a:pt x="1641976" y="1030583"/>
                    <a:pt x="1721224" y="1048871"/>
                  </a:cubicBezTo>
                  <a:cubicBezTo>
                    <a:pt x="1739639" y="1053121"/>
                    <a:pt x="1756910" y="1061369"/>
                    <a:pt x="1775012" y="1066800"/>
                  </a:cubicBezTo>
                  <a:cubicBezTo>
                    <a:pt x="1875144" y="1096840"/>
                    <a:pt x="1735875" y="1048762"/>
                    <a:pt x="1855694" y="1093694"/>
                  </a:cubicBezTo>
                  <a:cubicBezTo>
                    <a:pt x="1864542" y="1097012"/>
                    <a:pt x="1874136" y="1098433"/>
                    <a:pt x="1882588" y="1102659"/>
                  </a:cubicBezTo>
                  <a:cubicBezTo>
                    <a:pt x="1892225" y="1107477"/>
                    <a:pt x="1899395" y="1116805"/>
                    <a:pt x="1909483" y="1120588"/>
                  </a:cubicBezTo>
                  <a:cubicBezTo>
                    <a:pt x="1923750" y="1125938"/>
                    <a:pt x="1939524" y="1125857"/>
                    <a:pt x="1954306" y="1129553"/>
                  </a:cubicBezTo>
                  <a:cubicBezTo>
                    <a:pt x="1963473" y="1131845"/>
                    <a:pt x="1972114" y="1135922"/>
                    <a:pt x="1981200" y="1138518"/>
                  </a:cubicBezTo>
                  <a:cubicBezTo>
                    <a:pt x="1993047" y="1141903"/>
                    <a:pt x="2017059" y="1147483"/>
                    <a:pt x="2017059" y="1147483"/>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98" name="Freeform 97"/>
            <p:cNvSpPr/>
            <p:nvPr/>
          </p:nvSpPr>
          <p:spPr>
            <a:xfrm>
              <a:off x="3728722" y="2827992"/>
              <a:ext cx="2303860" cy="982981"/>
            </a:xfrm>
            <a:custGeom>
              <a:avLst/>
              <a:gdLst>
                <a:gd name="connsiteX0" fmla="*/ 0 w 2017059"/>
                <a:gd name="connsiteY0" fmla="*/ 0 h 1147483"/>
                <a:gd name="connsiteX1" fmla="*/ 44824 w 2017059"/>
                <a:gd name="connsiteY1" fmla="*/ 8965 h 1147483"/>
                <a:gd name="connsiteX2" fmla="*/ 116541 w 2017059"/>
                <a:gd name="connsiteY2" fmla="*/ 26894 h 1147483"/>
                <a:gd name="connsiteX3" fmla="*/ 170330 w 2017059"/>
                <a:gd name="connsiteY3" fmla="*/ 53788 h 1147483"/>
                <a:gd name="connsiteX4" fmla="*/ 242047 w 2017059"/>
                <a:gd name="connsiteY4" fmla="*/ 89647 h 1147483"/>
                <a:gd name="connsiteX5" fmla="*/ 295836 w 2017059"/>
                <a:gd name="connsiteY5" fmla="*/ 116541 h 1147483"/>
                <a:gd name="connsiteX6" fmla="*/ 313765 w 2017059"/>
                <a:gd name="connsiteY6" fmla="*/ 134471 h 1147483"/>
                <a:gd name="connsiteX7" fmla="*/ 385483 w 2017059"/>
                <a:gd name="connsiteY7" fmla="*/ 161365 h 1147483"/>
                <a:gd name="connsiteX8" fmla="*/ 439271 w 2017059"/>
                <a:gd name="connsiteY8" fmla="*/ 197224 h 1147483"/>
                <a:gd name="connsiteX9" fmla="*/ 493059 w 2017059"/>
                <a:gd name="connsiteY9" fmla="*/ 215153 h 1147483"/>
                <a:gd name="connsiteX10" fmla="*/ 528918 w 2017059"/>
                <a:gd name="connsiteY10" fmla="*/ 242047 h 1147483"/>
                <a:gd name="connsiteX11" fmla="*/ 564777 w 2017059"/>
                <a:gd name="connsiteY11" fmla="*/ 259977 h 1147483"/>
                <a:gd name="connsiteX12" fmla="*/ 600636 w 2017059"/>
                <a:gd name="connsiteY12" fmla="*/ 304800 h 1147483"/>
                <a:gd name="connsiteX13" fmla="*/ 645459 w 2017059"/>
                <a:gd name="connsiteY13" fmla="*/ 340659 h 1147483"/>
                <a:gd name="connsiteX14" fmla="*/ 672353 w 2017059"/>
                <a:gd name="connsiteY14" fmla="*/ 367553 h 1147483"/>
                <a:gd name="connsiteX15" fmla="*/ 699247 w 2017059"/>
                <a:gd name="connsiteY15" fmla="*/ 376518 h 1147483"/>
                <a:gd name="connsiteX16" fmla="*/ 744071 w 2017059"/>
                <a:gd name="connsiteY16" fmla="*/ 412377 h 1147483"/>
                <a:gd name="connsiteX17" fmla="*/ 770965 w 2017059"/>
                <a:gd name="connsiteY17" fmla="*/ 421341 h 1147483"/>
                <a:gd name="connsiteX18" fmla="*/ 815788 w 2017059"/>
                <a:gd name="connsiteY18" fmla="*/ 457200 h 1147483"/>
                <a:gd name="connsiteX19" fmla="*/ 833718 w 2017059"/>
                <a:gd name="connsiteY19" fmla="*/ 475130 h 1147483"/>
                <a:gd name="connsiteX20" fmla="*/ 869577 w 2017059"/>
                <a:gd name="connsiteY20" fmla="*/ 502024 h 1147483"/>
                <a:gd name="connsiteX21" fmla="*/ 923365 w 2017059"/>
                <a:gd name="connsiteY21" fmla="*/ 537883 h 1147483"/>
                <a:gd name="connsiteX22" fmla="*/ 950259 w 2017059"/>
                <a:gd name="connsiteY22" fmla="*/ 564777 h 1147483"/>
                <a:gd name="connsiteX23" fmla="*/ 986118 w 2017059"/>
                <a:gd name="connsiteY23" fmla="*/ 582706 h 1147483"/>
                <a:gd name="connsiteX24" fmla="*/ 1021977 w 2017059"/>
                <a:gd name="connsiteY24" fmla="*/ 618565 h 1147483"/>
                <a:gd name="connsiteX25" fmla="*/ 1084730 w 2017059"/>
                <a:gd name="connsiteY25" fmla="*/ 690283 h 1147483"/>
                <a:gd name="connsiteX26" fmla="*/ 1111624 w 2017059"/>
                <a:gd name="connsiteY26" fmla="*/ 717177 h 1147483"/>
                <a:gd name="connsiteX27" fmla="*/ 1165412 w 2017059"/>
                <a:gd name="connsiteY27" fmla="*/ 753036 h 1147483"/>
                <a:gd name="connsiteX28" fmla="*/ 1237130 w 2017059"/>
                <a:gd name="connsiteY28" fmla="*/ 797859 h 1147483"/>
                <a:gd name="connsiteX29" fmla="*/ 1272988 w 2017059"/>
                <a:gd name="connsiteY29" fmla="*/ 842683 h 1147483"/>
                <a:gd name="connsiteX30" fmla="*/ 1308847 w 2017059"/>
                <a:gd name="connsiteY30" fmla="*/ 860612 h 1147483"/>
                <a:gd name="connsiteX31" fmla="*/ 1335741 w 2017059"/>
                <a:gd name="connsiteY31" fmla="*/ 878541 h 1147483"/>
                <a:gd name="connsiteX32" fmla="*/ 1371600 w 2017059"/>
                <a:gd name="connsiteY32" fmla="*/ 896471 h 1147483"/>
                <a:gd name="connsiteX33" fmla="*/ 1425388 w 2017059"/>
                <a:gd name="connsiteY33" fmla="*/ 923365 h 1147483"/>
                <a:gd name="connsiteX34" fmla="*/ 1470212 w 2017059"/>
                <a:gd name="connsiteY34" fmla="*/ 950259 h 1147483"/>
                <a:gd name="connsiteX35" fmla="*/ 1497106 w 2017059"/>
                <a:gd name="connsiteY35" fmla="*/ 968188 h 1147483"/>
                <a:gd name="connsiteX36" fmla="*/ 1541930 w 2017059"/>
                <a:gd name="connsiteY36" fmla="*/ 986118 h 1147483"/>
                <a:gd name="connsiteX37" fmla="*/ 1568824 w 2017059"/>
                <a:gd name="connsiteY37" fmla="*/ 1004047 h 1147483"/>
                <a:gd name="connsiteX38" fmla="*/ 1640541 w 2017059"/>
                <a:gd name="connsiteY38" fmla="*/ 1021977 h 1147483"/>
                <a:gd name="connsiteX39" fmla="*/ 1721224 w 2017059"/>
                <a:gd name="connsiteY39" fmla="*/ 1048871 h 1147483"/>
                <a:gd name="connsiteX40" fmla="*/ 1775012 w 2017059"/>
                <a:gd name="connsiteY40" fmla="*/ 1066800 h 1147483"/>
                <a:gd name="connsiteX41" fmla="*/ 1855694 w 2017059"/>
                <a:gd name="connsiteY41" fmla="*/ 1093694 h 1147483"/>
                <a:gd name="connsiteX42" fmla="*/ 1882588 w 2017059"/>
                <a:gd name="connsiteY42" fmla="*/ 1102659 h 1147483"/>
                <a:gd name="connsiteX43" fmla="*/ 1909483 w 2017059"/>
                <a:gd name="connsiteY43" fmla="*/ 1120588 h 1147483"/>
                <a:gd name="connsiteX44" fmla="*/ 1954306 w 2017059"/>
                <a:gd name="connsiteY44" fmla="*/ 1129553 h 1147483"/>
                <a:gd name="connsiteX45" fmla="*/ 1981200 w 2017059"/>
                <a:gd name="connsiteY45" fmla="*/ 1138518 h 1147483"/>
                <a:gd name="connsiteX46" fmla="*/ 2017059 w 2017059"/>
                <a:gd name="connsiteY46" fmla="*/ 1147483 h 114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17059" h="1147483">
                  <a:moveTo>
                    <a:pt x="0" y="0"/>
                  </a:moveTo>
                  <a:cubicBezTo>
                    <a:pt x="14941" y="2988"/>
                    <a:pt x="29977" y="5539"/>
                    <a:pt x="44824" y="8965"/>
                  </a:cubicBezTo>
                  <a:cubicBezTo>
                    <a:pt x="68834" y="14506"/>
                    <a:pt x="116541" y="26894"/>
                    <a:pt x="116541" y="26894"/>
                  </a:cubicBezTo>
                  <a:cubicBezTo>
                    <a:pt x="153763" y="64116"/>
                    <a:pt x="110848" y="27351"/>
                    <a:pt x="170330" y="53788"/>
                  </a:cubicBezTo>
                  <a:cubicBezTo>
                    <a:pt x="297343" y="110239"/>
                    <a:pt x="158444" y="61781"/>
                    <a:pt x="242047" y="89647"/>
                  </a:cubicBezTo>
                  <a:cubicBezTo>
                    <a:pt x="283803" y="131403"/>
                    <a:pt x="229746" y="83496"/>
                    <a:pt x="295836" y="116541"/>
                  </a:cubicBezTo>
                  <a:cubicBezTo>
                    <a:pt x="303396" y="120321"/>
                    <a:pt x="306427" y="130278"/>
                    <a:pt x="313765" y="134471"/>
                  </a:cubicBezTo>
                  <a:cubicBezTo>
                    <a:pt x="328770" y="143046"/>
                    <a:pt x="365985" y="154866"/>
                    <a:pt x="385483" y="161365"/>
                  </a:cubicBezTo>
                  <a:cubicBezTo>
                    <a:pt x="411933" y="201041"/>
                    <a:pt x="391030" y="182752"/>
                    <a:pt x="439271" y="197224"/>
                  </a:cubicBezTo>
                  <a:cubicBezTo>
                    <a:pt x="457373" y="202655"/>
                    <a:pt x="493059" y="215153"/>
                    <a:pt x="493059" y="215153"/>
                  </a:cubicBezTo>
                  <a:cubicBezTo>
                    <a:pt x="505012" y="224118"/>
                    <a:pt x="516248" y="234128"/>
                    <a:pt x="528918" y="242047"/>
                  </a:cubicBezTo>
                  <a:cubicBezTo>
                    <a:pt x="540251" y="249130"/>
                    <a:pt x="554720" y="251177"/>
                    <a:pt x="564777" y="259977"/>
                  </a:cubicBezTo>
                  <a:cubicBezTo>
                    <a:pt x="579177" y="272577"/>
                    <a:pt x="587106" y="291270"/>
                    <a:pt x="600636" y="304800"/>
                  </a:cubicBezTo>
                  <a:cubicBezTo>
                    <a:pt x="614166" y="318330"/>
                    <a:pt x="631059" y="328059"/>
                    <a:pt x="645459" y="340659"/>
                  </a:cubicBezTo>
                  <a:cubicBezTo>
                    <a:pt x="655000" y="349008"/>
                    <a:pt x="661804" y="360520"/>
                    <a:pt x="672353" y="367553"/>
                  </a:cubicBezTo>
                  <a:cubicBezTo>
                    <a:pt x="680216" y="372795"/>
                    <a:pt x="690795" y="372292"/>
                    <a:pt x="699247" y="376518"/>
                  </a:cubicBezTo>
                  <a:cubicBezTo>
                    <a:pt x="806909" y="430349"/>
                    <a:pt x="660677" y="362341"/>
                    <a:pt x="744071" y="412377"/>
                  </a:cubicBezTo>
                  <a:cubicBezTo>
                    <a:pt x="752174" y="417239"/>
                    <a:pt x="762000" y="418353"/>
                    <a:pt x="770965" y="421341"/>
                  </a:cubicBezTo>
                  <a:cubicBezTo>
                    <a:pt x="814251" y="464629"/>
                    <a:pt x="759249" y="411969"/>
                    <a:pt x="815788" y="457200"/>
                  </a:cubicBezTo>
                  <a:cubicBezTo>
                    <a:pt x="822388" y="462480"/>
                    <a:pt x="827225" y="469719"/>
                    <a:pt x="833718" y="475130"/>
                  </a:cubicBezTo>
                  <a:cubicBezTo>
                    <a:pt x="845196" y="484695"/>
                    <a:pt x="858233" y="492300"/>
                    <a:pt x="869577" y="502024"/>
                  </a:cubicBezTo>
                  <a:cubicBezTo>
                    <a:pt x="912311" y="538653"/>
                    <a:pt x="877618" y="522633"/>
                    <a:pt x="923365" y="537883"/>
                  </a:cubicBezTo>
                  <a:cubicBezTo>
                    <a:pt x="932330" y="546848"/>
                    <a:pt x="939942" y="557408"/>
                    <a:pt x="950259" y="564777"/>
                  </a:cubicBezTo>
                  <a:cubicBezTo>
                    <a:pt x="961134" y="572544"/>
                    <a:pt x="976668" y="573256"/>
                    <a:pt x="986118" y="582706"/>
                  </a:cubicBezTo>
                  <a:cubicBezTo>
                    <a:pt x="1033932" y="630519"/>
                    <a:pt x="950258" y="594658"/>
                    <a:pt x="1021977" y="618565"/>
                  </a:cubicBezTo>
                  <a:cubicBezTo>
                    <a:pt x="1051627" y="663041"/>
                    <a:pt x="1032288" y="637841"/>
                    <a:pt x="1084730" y="690283"/>
                  </a:cubicBezTo>
                  <a:cubicBezTo>
                    <a:pt x="1093695" y="699248"/>
                    <a:pt x="1101075" y="710144"/>
                    <a:pt x="1111624" y="717177"/>
                  </a:cubicBezTo>
                  <a:cubicBezTo>
                    <a:pt x="1129553" y="729130"/>
                    <a:pt x="1148585" y="739575"/>
                    <a:pt x="1165412" y="753036"/>
                  </a:cubicBezTo>
                  <a:cubicBezTo>
                    <a:pt x="1217615" y="794797"/>
                    <a:pt x="1192084" y="782843"/>
                    <a:pt x="1237130" y="797859"/>
                  </a:cubicBezTo>
                  <a:cubicBezTo>
                    <a:pt x="1246719" y="812243"/>
                    <a:pt x="1257661" y="832465"/>
                    <a:pt x="1272988" y="842683"/>
                  </a:cubicBezTo>
                  <a:cubicBezTo>
                    <a:pt x="1284107" y="850096"/>
                    <a:pt x="1297244" y="853982"/>
                    <a:pt x="1308847" y="860612"/>
                  </a:cubicBezTo>
                  <a:cubicBezTo>
                    <a:pt x="1318202" y="865957"/>
                    <a:pt x="1326386" y="873196"/>
                    <a:pt x="1335741" y="878541"/>
                  </a:cubicBezTo>
                  <a:cubicBezTo>
                    <a:pt x="1347344" y="885171"/>
                    <a:pt x="1360481" y="889058"/>
                    <a:pt x="1371600" y="896471"/>
                  </a:cubicBezTo>
                  <a:cubicBezTo>
                    <a:pt x="1419554" y="928440"/>
                    <a:pt x="1350264" y="904583"/>
                    <a:pt x="1425388" y="923365"/>
                  </a:cubicBezTo>
                  <a:cubicBezTo>
                    <a:pt x="1460409" y="958384"/>
                    <a:pt x="1423662" y="926984"/>
                    <a:pt x="1470212" y="950259"/>
                  </a:cubicBezTo>
                  <a:cubicBezTo>
                    <a:pt x="1479849" y="955077"/>
                    <a:pt x="1487469" y="963370"/>
                    <a:pt x="1497106" y="968188"/>
                  </a:cubicBezTo>
                  <a:cubicBezTo>
                    <a:pt x="1511499" y="975385"/>
                    <a:pt x="1527537" y="978921"/>
                    <a:pt x="1541930" y="986118"/>
                  </a:cubicBezTo>
                  <a:cubicBezTo>
                    <a:pt x="1551567" y="990936"/>
                    <a:pt x="1558699" y="1000365"/>
                    <a:pt x="1568824" y="1004047"/>
                  </a:cubicBezTo>
                  <a:cubicBezTo>
                    <a:pt x="1591982" y="1012468"/>
                    <a:pt x="1640541" y="1021977"/>
                    <a:pt x="1640541" y="1021977"/>
                  </a:cubicBezTo>
                  <a:cubicBezTo>
                    <a:pt x="1676664" y="1058098"/>
                    <a:pt x="1641976" y="1030583"/>
                    <a:pt x="1721224" y="1048871"/>
                  </a:cubicBezTo>
                  <a:cubicBezTo>
                    <a:pt x="1739639" y="1053121"/>
                    <a:pt x="1756910" y="1061369"/>
                    <a:pt x="1775012" y="1066800"/>
                  </a:cubicBezTo>
                  <a:cubicBezTo>
                    <a:pt x="1875144" y="1096840"/>
                    <a:pt x="1735875" y="1048762"/>
                    <a:pt x="1855694" y="1093694"/>
                  </a:cubicBezTo>
                  <a:cubicBezTo>
                    <a:pt x="1864542" y="1097012"/>
                    <a:pt x="1874136" y="1098433"/>
                    <a:pt x="1882588" y="1102659"/>
                  </a:cubicBezTo>
                  <a:cubicBezTo>
                    <a:pt x="1892225" y="1107477"/>
                    <a:pt x="1899395" y="1116805"/>
                    <a:pt x="1909483" y="1120588"/>
                  </a:cubicBezTo>
                  <a:cubicBezTo>
                    <a:pt x="1923750" y="1125938"/>
                    <a:pt x="1939524" y="1125857"/>
                    <a:pt x="1954306" y="1129553"/>
                  </a:cubicBezTo>
                  <a:cubicBezTo>
                    <a:pt x="1963473" y="1131845"/>
                    <a:pt x="1972114" y="1135922"/>
                    <a:pt x="1981200" y="1138518"/>
                  </a:cubicBezTo>
                  <a:cubicBezTo>
                    <a:pt x="1993047" y="1141903"/>
                    <a:pt x="2017059" y="1147483"/>
                    <a:pt x="2017059" y="1147483"/>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99" name="Freeform 98"/>
            <p:cNvSpPr/>
            <p:nvPr/>
          </p:nvSpPr>
          <p:spPr>
            <a:xfrm>
              <a:off x="6277063" y="2739679"/>
              <a:ext cx="2183106" cy="1094332"/>
            </a:xfrm>
            <a:custGeom>
              <a:avLst/>
              <a:gdLst>
                <a:gd name="connsiteX0" fmla="*/ 0 w 2017059"/>
                <a:gd name="connsiteY0" fmla="*/ 0 h 1147483"/>
                <a:gd name="connsiteX1" fmla="*/ 44824 w 2017059"/>
                <a:gd name="connsiteY1" fmla="*/ 8965 h 1147483"/>
                <a:gd name="connsiteX2" fmla="*/ 116541 w 2017059"/>
                <a:gd name="connsiteY2" fmla="*/ 26894 h 1147483"/>
                <a:gd name="connsiteX3" fmla="*/ 170330 w 2017059"/>
                <a:gd name="connsiteY3" fmla="*/ 53788 h 1147483"/>
                <a:gd name="connsiteX4" fmla="*/ 242047 w 2017059"/>
                <a:gd name="connsiteY4" fmla="*/ 89647 h 1147483"/>
                <a:gd name="connsiteX5" fmla="*/ 295836 w 2017059"/>
                <a:gd name="connsiteY5" fmla="*/ 116541 h 1147483"/>
                <a:gd name="connsiteX6" fmla="*/ 313765 w 2017059"/>
                <a:gd name="connsiteY6" fmla="*/ 134471 h 1147483"/>
                <a:gd name="connsiteX7" fmla="*/ 385483 w 2017059"/>
                <a:gd name="connsiteY7" fmla="*/ 161365 h 1147483"/>
                <a:gd name="connsiteX8" fmla="*/ 439271 w 2017059"/>
                <a:gd name="connsiteY8" fmla="*/ 197224 h 1147483"/>
                <a:gd name="connsiteX9" fmla="*/ 493059 w 2017059"/>
                <a:gd name="connsiteY9" fmla="*/ 215153 h 1147483"/>
                <a:gd name="connsiteX10" fmla="*/ 528918 w 2017059"/>
                <a:gd name="connsiteY10" fmla="*/ 242047 h 1147483"/>
                <a:gd name="connsiteX11" fmla="*/ 564777 w 2017059"/>
                <a:gd name="connsiteY11" fmla="*/ 259977 h 1147483"/>
                <a:gd name="connsiteX12" fmla="*/ 600636 w 2017059"/>
                <a:gd name="connsiteY12" fmla="*/ 304800 h 1147483"/>
                <a:gd name="connsiteX13" fmla="*/ 645459 w 2017059"/>
                <a:gd name="connsiteY13" fmla="*/ 340659 h 1147483"/>
                <a:gd name="connsiteX14" fmla="*/ 672353 w 2017059"/>
                <a:gd name="connsiteY14" fmla="*/ 367553 h 1147483"/>
                <a:gd name="connsiteX15" fmla="*/ 699247 w 2017059"/>
                <a:gd name="connsiteY15" fmla="*/ 376518 h 1147483"/>
                <a:gd name="connsiteX16" fmla="*/ 744071 w 2017059"/>
                <a:gd name="connsiteY16" fmla="*/ 412377 h 1147483"/>
                <a:gd name="connsiteX17" fmla="*/ 770965 w 2017059"/>
                <a:gd name="connsiteY17" fmla="*/ 421341 h 1147483"/>
                <a:gd name="connsiteX18" fmla="*/ 815788 w 2017059"/>
                <a:gd name="connsiteY18" fmla="*/ 457200 h 1147483"/>
                <a:gd name="connsiteX19" fmla="*/ 833718 w 2017059"/>
                <a:gd name="connsiteY19" fmla="*/ 475130 h 1147483"/>
                <a:gd name="connsiteX20" fmla="*/ 869577 w 2017059"/>
                <a:gd name="connsiteY20" fmla="*/ 502024 h 1147483"/>
                <a:gd name="connsiteX21" fmla="*/ 923365 w 2017059"/>
                <a:gd name="connsiteY21" fmla="*/ 537883 h 1147483"/>
                <a:gd name="connsiteX22" fmla="*/ 950259 w 2017059"/>
                <a:gd name="connsiteY22" fmla="*/ 564777 h 1147483"/>
                <a:gd name="connsiteX23" fmla="*/ 986118 w 2017059"/>
                <a:gd name="connsiteY23" fmla="*/ 582706 h 1147483"/>
                <a:gd name="connsiteX24" fmla="*/ 1021977 w 2017059"/>
                <a:gd name="connsiteY24" fmla="*/ 618565 h 1147483"/>
                <a:gd name="connsiteX25" fmla="*/ 1084730 w 2017059"/>
                <a:gd name="connsiteY25" fmla="*/ 690283 h 1147483"/>
                <a:gd name="connsiteX26" fmla="*/ 1111624 w 2017059"/>
                <a:gd name="connsiteY26" fmla="*/ 717177 h 1147483"/>
                <a:gd name="connsiteX27" fmla="*/ 1165412 w 2017059"/>
                <a:gd name="connsiteY27" fmla="*/ 753036 h 1147483"/>
                <a:gd name="connsiteX28" fmla="*/ 1237130 w 2017059"/>
                <a:gd name="connsiteY28" fmla="*/ 797859 h 1147483"/>
                <a:gd name="connsiteX29" fmla="*/ 1272988 w 2017059"/>
                <a:gd name="connsiteY29" fmla="*/ 842683 h 1147483"/>
                <a:gd name="connsiteX30" fmla="*/ 1308847 w 2017059"/>
                <a:gd name="connsiteY30" fmla="*/ 860612 h 1147483"/>
                <a:gd name="connsiteX31" fmla="*/ 1335741 w 2017059"/>
                <a:gd name="connsiteY31" fmla="*/ 878541 h 1147483"/>
                <a:gd name="connsiteX32" fmla="*/ 1371600 w 2017059"/>
                <a:gd name="connsiteY32" fmla="*/ 896471 h 1147483"/>
                <a:gd name="connsiteX33" fmla="*/ 1425388 w 2017059"/>
                <a:gd name="connsiteY33" fmla="*/ 923365 h 1147483"/>
                <a:gd name="connsiteX34" fmla="*/ 1470212 w 2017059"/>
                <a:gd name="connsiteY34" fmla="*/ 950259 h 1147483"/>
                <a:gd name="connsiteX35" fmla="*/ 1497106 w 2017059"/>
                <a:gd name="connsiteY35" fmla="*/ 968188 h 1147483"/>
                <a:gd name="connsiteX36" fmla="*/ 1541930 w 2017059"/>
                <a:gd name="connsiteY36" fmla="*/ 986118 h 1147483"/>
                <a:gd name="connsiteX37" fmla="*/ 1568824 w 2017059"/>
                <a:gd name="connsiteY37" fmla="*/ 1004047 h 1147483"/>
                <a:gd name="connsiteX38" fmla="*/ 1640541 w 2017059"/>
                <a:gd name="connsiteY38" fmla="*/ 1021977 h 1147483"/>
                <a:gd name="connsiteX39" fmla="*/ 1721224 w 2017059"/>
                <a:gd name="connsiteY39" fmla="*/ 1048871 h 1147483"/>
                <a:gd name="connsiteX40" fmla="*/ 1775012 w 2017059"/>
                <a:gd name="connsiteY40" fmla="*/ 1066800 h 1147483"/>
                <a:gd name="connsiteX41" fmla="*/ 1855694 w 2017059"/>
                <a:gd name="connsiteY41" fmla="*/ 1093694 h 1147483"/>
                <a:gd name="connsiteX42" fmla="*/ 1882588 w 2017059"/>
                <a:gd name="connsiteY42" fmla="*/ 1102659 h 1147483"/>
                <a:gd name="connsiteX43" fmla="*/ 1909483 w 2017059"/>
                <a:gd name="connsiteY43" fmla="*/ 1120588 h 1147483"/>
                <a:gd name="connsiteX44" fmla="*/ 1954306 w 2017059"/>
                <a:gd name="connsiteY44" fmla="*/ 1129553 h 1147483"/>
                <a:gd name="connsiteX45" fmla="*/ 1981200 w 2017059"/>
                <a:gd name="connsiteY45" fmla="*/ 1138518 h 1147483"/>
                <a:gd name="connsiteX46" fmla="*/ 2017059 w 2017059"/>
                <a:gd name="connsiteY46" fmla="*/ 1147483 h 114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17059" h="1147483">
                  <a:moveTo>
                    <a:pt x="0" y="0"/>
                  </a:moveTo>
                  <a:cubicBezTo>
                    <a:pt x="14941" y="2988"/>
                    <a:pt x="29977" y="5539"/>
                    <a:pt x="44824" y="8965"/>
                  </a:cubicBezTo>
                  <a:cubicBezTo>
                    <a:pt x="68834" y="14506"/>
                    <a:pt x="116541" y="26894"/>
                    <a:pt x="116541" y="26894"/>
                  </a:cubicBezTo>
                  <a:cubicBezTo>
                    <a:pt x="153763" y="64116"/>
                    <a:pt x="110848" y="27351"/>
                    <a:pt x="170330" y="53788"/>
                  </a:cubicBezTo>
                  <a:cubicBezTo>
                    <a:pt x="297343" y="110239"/>
                    <a:pt x="158444" y="61781"/>
                    <a:pt x="242047" y="89647"/>
                  </a:cubicBezTo>
                  <a:cubicBezTo>
                    <a:pt x="283803" y="131403"/>
                    <a:pt x="229746" y="83496"/>
                    <a:pt x="295836" y="116541"/>
                  </a:cubicBezTo>
                  <a:cubicBezTo>
                    <a:pt x="303396" y="120321"/>
                    <a:pt x="306427" y="130278"/>
                    <a:pt x="313765" y="134471"/>
                  </a:cubicBezTo>
                  <a:cubicBezTo>
                    <a:pt x="328770" y="143046"/>
                    <a:pt x="365985" y="154866"/>
                    <a:pt x="385483" y="161365"/>
                  </a:cubicBezTo>
                  <a:cubicBezTo>
                    <a:pt x="411933" y="201041"/>
                    <a:pt x="391030" y="182752"/>
                    <a:pt x="439271" y="197224"/>
                  </a:cubicBezTo>
                  <a:cubicBezTo>
                    <a:pt x="457373" y="202655"/>
                    <a:pt x="493059" y="215153"/>
                    <a:pt x="493059" y="215153"/>
                  </a:cubicBezTo>
                  <a:cubicBezTo>
                    <a:pt x="505012" y="224118"/>
                    <a:pt x="516248" y="234128"/>
                    <a:pt x="528918" y="242047"/>
                  </a:cubicBezTo>
                  <a:cubicBezTo>
                    <a:pt x="540251" y="249130"/>
                    <a:pt x="554720" y="251177"/>
                    <a:pt x="564777" y="259977"/>
                  </a:cubicBezTo>
                  <a:cubicBezTo>
                    <a:pt x="579177" y="272577"/>
                    <a:pt x="587106" y="291270"/>
                    <a:pt x="600636" y="304800"/>
                  </a:cubicBezTo>
                  <a:cubicBezTo>
                    <a:pt x="614166" y="318330"/>
                    <a:pt x="631059" y="328059"/>
                    <a:pt x="645459" y="340659"/>
                  </a:cubicBezTo>
                  <a:cubicBezTo>
                    <a:pt x="655000" y="349008"/>
                    <a:pt x="661804" y="360520"/>
                    <a:pt x="672353" y="367553"/>
                  </a:cubicBezTo>
                  <a:cubicBezTo>
                    <a:pt x="680216" y="372795"/>
                    <a:pt x="690795" y="372292"/>
                    <a:pt x="699247" y="376518"/>
                  </a:cubicBezTo>
                  <a:cubicBezTo>
                    <a:pt x="806909" y="430349"/>
                    <a:pt x="660677" y="362341"/>
                    <a:pt x="744071" y="412377"/>
                  </a:cubicBezTo>
                  <a:cubicBezTo>
                    <a:pt x="752174" y="417239"/>
                    <a:pt x="762000" y="418353"/>
                    <a:pt x="770965" y="421341"/>
                  </a:cubicBezTo>
                  <a:cubicBezTo>
                    <a:pt x="814251" y="464629"/>
                    <a:pt x="759249" y="411969"/>
                    <a:pt x="815788" y="457200"/>
                  </a:cubicBezTo>
                  <a:cubicBezTo>
                    <a:pt x="822388" y="462480"/>
                    <a:pt x="827225" y="469719"/>
                    <a:pt x="833718" y="475130"/>
                  </a:cubicBezTo>
                  <a:cubicBezTo>
                    <a:pt x="845196" y="484695"/>
                    <a:pt x="858233" y="492300"/>
                    <a:pt x="869577" y="502024"/>
                  </a:cubicBezTo>
                  <a:cubicBezTo>
                    <a:pt x="912311" y="538653"/>
                    <a:pt x="877618" y="522633"/>
                    <a:pt x="923365" y="537883"/>
                  </a:cubicBezTo>
                  <a:cubicBezTo>
                    <a:pt x="932330" y="546848"/>
                    <a:pt x="939942" y="557408"/>
                    <a:pt x="950259" y="564777"/>
                  </a:cubicBezTo>
                  <a:cubicBezTo>
                    <a:pt x="961134" y="572544"/>
                    <a:pt x="976668" y="573256"/>
                    <a:pt x="986118" y="582706"/>
                  </a:cubicBezTo>
                  <a:cubicBezTo>
                    <a:pt x="1033932" y="630519"/>
                    <a:pt x="950258" y="594658"/>
                    <a:pt x="1021977" y="618565"/>
                  </a:cubicBezTo>
                  <a:cubicBezTo>
                    <a:pt x="1051627" y="663041"/>
                    <a:pt x="1032288" y="637841"/>
                    <a:pt x="1084730" y="690283"/>
                  </a:cubicBezTo>
                  <a:cubicBezTo>
                    <a:pt x="1093695" y="699248"/>
                    <a:pt x="1101075" y="710144"/>
                    <a:pt x="1111624" y="717177"/>
                  </a:cubicBezTo>
                  <a:cubicBezTo>
                    <a:pt x="1129553" y="729130"/>
                    <a:pt x="1148585" y="739575"/>
                    <a:pt x="1165412" y="753036"/>
                  </a:cubicBezTo>
                  <a:cubicBezTo>
                    <a:pt x="1217615" y="794797"/>
                    <a:pt x="1192084" y="782843"/>
                    <a:pt x="1237130" y="797859"/>
                  </a:cubicBezTo>
                  <a:cubicBezTo>
                    <a:pt x="1246719" y="812243"/>
                    <a:pt x="1257661" y="832465"/>
                    <a:pt x="1272988" y="842683"/>
                  </a:cubicBezTo>
                  <a:cubicBezTo>
                    <a:pt x="1284107" y="850096"/>
                    <a:pt x="1297244" y="853982"/>
                    <a:pt x="1308847" y="860612"/>
                  </a:cubicBezTo>
                  <a:cubicBezTo>
                    <a:pt x="1318202" y="865957"/>
                    <a:pt x="1326386" y="873196"/>
                    <a:pt x="1335741" y="878541"/>
                  </a:cubicBezTo>
                  <a:cubicBezTo>
                    <a:pt x="1347344" y="885171"/>
                    <a:pt x="1360481" y="889058"/>
                    <a:pt x="1371600" y="896471"/>
                  </a:cubicBezTo>
                  <a:cubicBezTo>
                    <a:pt x="1419554" y="928440"/>
                    <a:pt x="1350264" y="904583"/>
                    <a:pt x="1425388" y="923365"/>
                  </a:cubicBezTo>
                  <a:cubicBezTo>
                    <a:pt x="1460409" y="958384"/>
                    <a:pt x="1423662" y="926984"/>
                    <a:pt x="1470212" y="950259"/>
                  </a:cubicBezTo>
                  <a:cubicBezTo>
                    <a:pt x="1479849" y="955077"/>
                    <a:pt x="1487469" y="963370"/>
                    <a:pt x="1497106" y="968188"/>
                  </a:cubicBezTo>
                  <a:cubicBezTo>
                    <a:pt x="1511499" y="975385"/>
                    <a:pt x="1527537" y="978921"/>
                    <a:pt x="1541930" y="986118"/>
                  </a:cubicBezTo>
                  <a:cubicBezTo>
                    <a:pt x="1551567" y="990936"/>
                    <a:pt x="1558699" y="1000365"/>
                    <a:pt x="1568824" y="1004047"/>
                  </a:cubicBezTo>
                  <a:cubicBezTo>
                    <a:pt x="1591982" y="1012468"/>
                    <a:pt x="1640541" y="1021977"/>
                    <a:pt x="1640541" y="1021977"/>
                  </a:cubicBezTo>
                  <a:cubicBezTo>
                    <a:pt x="1676664" y="1058098"/>
                    <a:pt x="1641976" y="1030583"/>
                    <a:pt x="1721224" y="1048871"/>
                  </a:cubicBezTo>
                  <a:cubicBezTo>
                    <a:pt x="1739639" y="1053121"/>
                    <a:pt x="1756910" y="1061369"/>
                    <a:pt x="1775012" y="1066800"/>
                  </a:cubicBezTo>
                  <a:cubicBezTo>
                    <a:pt x="1875144" y="1096840"/>
                    <a:pt x="1735875" y="1048762"/>
                    <a:pt x="1855694" y="1093694"/>
                  </a:cubicBezTo>
                  <a:cubicBezTo>
                    <a:pt x="1864542" y="1097012"/>
                    <a:pt x="1874136" y="1098433"/>
                    <a:pt x="1882588" y="1102659"/>
                  </a:cubicBezTo>
                  <a:cubicBezTo>
                    <a:pt x="1892225" y="1107477"/>
                    <a:pt x="1899395" y="1116805"/>
                    <a:pt x="1909483" y="1120588"/>
                  </a:cubicBezTo>
                  <a:cubicBezTo>
                    <a:pt x="1923750" y="1125938"/>
                    <a:pt x="1939524" y="1125857"/>
                    <a:pt x="1954306" y="1129553"/>
                  </a:cubicBezTo>
                  <a:cubicBezTo>
                    <a:pt x="1963473" y="1131845"/>
                    <a:pt x="1972114" y="1135922"/>
                    <a:pt x="1981200" y="1138518"/>
                  </a:cubicBezTo>
                  <a:cubicBezTo>
                    <a:pt x="1993047" y="1141903"/>
                    <a:pt x="2017059" y="1147483"/>
                    <a:pt x="2017059" y="1147483"/>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100" name="Right Arrow 99"/>
            <p:cNvSpPr/>
            <p:nvPr/>
          </p:nvSpPr>
          <p:spPr>
            <a:xfrm rot="5977671">
              <a:off x="4146865" y="1433700"/>
              <a:ext cx="237974" cy="174069"/>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101" name="Right Arrow 100"/>
            <p:cNvSpPr/>
            <p:nvPr/>
          </p:nvSpPr>
          <p:spPr>
            <a:xfrm rot="5977671">
              <a:off x="4860404" y="1820754"/>
              <a:ext cx="180726" cy="174069"/>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102" name="Right Arrow 101"/>
            <p:cNvSpPr/>
            <p:nvPr/>
          </p:nvSpPr>
          <p:spPr>
            <a:xfrm rot="17028696">
              <a:off x="4819149" y="2280198"/>
              <a:ext cx="190817" cy="174069"/>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103" name="TextBox 102"/>
            <p:cNvSpPr txBox="1"/>
            <p:nvPr/>
          </p:nvSpPr>
          <p:spPr>
            <a:xfrm>
              <a:off x="2790968" y="1200786"/>
              <a:ext cx="384858" cy="527306"/>
            </a:xfrm>
            <a:prstGeom prst="rect">
              <a:avLst/>
            </a:prstGeom>
            <a:noFill/>
          </p:spPr>
          <p:txBody>
            <a:bodyPr wrap="none" lIns="91438" tIns="45719" rIns="91438" bIns="45719" rtlCol="0">
              <a:spAutoFit/>
            </a:bodyPr>
            <a:lstStyle/>
            <a:p>
              <a:r>
                <a:rPr lang="en-US" sz="2400" b="1" dirty="0"/>
                <a:t>T</a:t>
              </a:r>
            </a:p>
          </p:txBody>
        </p:sp>
        <p:sp>
          <p:nvSpPr>
            <p:cNvPr id="104" name="TextBox 103"/>
            <p:cNvSpPr txBox="1"/>
            <p:nvPr/>
          </p:nvSpPr>
          <p:spPr>
            <a:xfrm>
              <a:off x="5365284" y="1200786"/>
              <a:ext cx="384858" cy="527306"/>
            </a:xfrm>
            <a:prstGeom prst="rect">
              <a:avLst/>
            </a:prstGeom>
            <a:noFill/>
          </p:spPr>
          <p:txBody>
            <a:bodyPr wrap="none" lIns="91438" tIns="45719" rIns="91438" bIns="45719" rtlCol="0">
              <a:spAutoFit/>
            </a:bodyPr>
            <a:lstStyle/>
            <a:p>
              <a:r>
                <a:rPr lang="en-US" sz="2400" b="1" dirty="0"/>
                <a:t>T</a:t>
              </a:r>
            </a:p>
          </p:txBody>
        </p:sp>
        <p:sp>
          <p:nvSpPr>
            <p:cNvPr id="105" name="TextBox 104"/>
            <p:cNvSpPr txBox="1"/>
            <p:nvPr/>
          </p:nvSpPr>
          <p:spPr>
            <a:xfrm>
              <a:off x="7939602" y="1200786"/>
              <a:ext cx="384858" cy="527306"/>
            </a:xfrm>
            <a:prstGeom prst="rect">
              <a:avLst/>
            </a:prstGeom>
            <a:noFill/>
          </p:spPr>
          <p:txBody>
            <a:bodyPr wrap="none" lIns="91438" tIns="45719" rIns="91438" bIns="45719" rtlCol="0">
              <a:spAutoFit/>
            </a:bodyPr>
            <a:lstStyle/>
            <a:p>
              <a:r>
                <a:rPr lang="en-US" sz="2400" b="1" dirty="0"/>
                <a:t>T</a:t>
              </a:r>
            </a:p>
          </p:txBody>
        </p:sp>
        <p:sp>
          <p:nvSpPr>
            <p:cNvPr id="106" name="TextBox 105"/>
            <p:cNvSpPr txBox="1"/>
            <p:nvPr/>
          </p:nvSpPr>
          <p:spPr>
            <a:xfrm>
              <a:off x="2790968" y="2716640"/>
              <a:ext cx="384858" cy="527306"/>
            </a:xfrm>
            <a:prstGeom prst="rect">
              <a:avLst/>
            </a:prstGeom>
            <a:noFill/>
          </p:spPr>
          <p:txBody>
            <a:bodyPr wrap="none" lIns="91438" tIns="45719" rIns="91438" bIns="45719" rtlCol="0">
              <a:spAutoFit/>
            </a:bodyPr>
            <a:lstStyle/>
            <a:p>
              <a:r>
                <a:rPr lang="en-US" sz="2400" b="1" dirty="0"/>
                <a:t>T</a:t>
              </a:r>
            </a:p>
          </p:txBody>
        </p:sp>
        <p:sp>
          <p:nvSpPr>
            <p:cNvPr id="107" name="TextBox 106"/>
            <p:cNvSpPr txBox="1"/>
            <p:nvPr/>
          </p:nvSpPr>
          <p:spPr>
            <a:xfrm>
              <a:off x="5227939" y="2651364"/>
              <a:ext cx="384858" cy="527306"/>
            </a:xfrm>
            <a:prstGeom prst="rect">
              <a:avLst/>
            </a:prstGeom>
            <a:noFill/>
          </p:spPr>
          <p:txBody>
            <a:bodyPr wrap="none" lIns="91438" tIns="45719" rIns="91438" bIns="45719" rtlCol="0">
              <a:spAutoFit/>
            </a:bodyPr>
            <a:lstStyle/>
            <a:p>
              <a:r>
                <a:rPr lang="en-US" sz="2400" b="1" dirty="0"/>
                <a:t>T</a:t>
              </a:r>
            </a:p>
          </p:txBody>
        </p:sp>
        <p:sp>
          <p:nvSpPr>
            <p:cNvPr id="108" name="TextBox 107"/>
            <p:cNvSpPr txBox="1"/>
            <p:nvPr/>
          </p:nvSpPr>
          <p:spPr>
            <a:xfrm>
              <a:off x="7802256" y="2689776"/>
              <a:ext cx="384858" cy="527306"/>
            </a:xfrm>
            <a:prstGeom prst="rect">
              <a:avLst/>
            </a:prstGeom>
            <a:noFill/>
          </p:spPr>
          <p:txBody>
            <a:bodyPr wrap="none" lIns="91438" tIns="45719" rIns="91438" bIns="45719" rtlCol="0">
              <a:spAutoFit/>
            </a:bodyPr>
            <a:lstStyle/>
            <a:p>
              <a:r>
                <a:rPr lang="en-US" sz="2400" b="1" dirty="0"/>
                <a:t>T</a:t>
              </a:r>
            </a:p>
          </p:txBody>
        </p:sp>
        <p:sp>
          <p:nvSpPr>
            <p:cNvPr id="109" name="TextBox 108"/>
            <p:cNvSpPr txBox="1"/>
            <p:nvPr/>
          </p:nvSpPr>
          <p:spPr>
            <a:xfrm>
              <a:off x="1572481" y="2074642"/>
              <a:ext cx="441615" cy="527306"/>
            </a:xfrm>
            <a:prstGeom prst="rect">
              <a:avLst/>
            </a:prstGeom>
            <a:noFill/>
          </p:spPr>
          <p:txBody>
            <a:bodyPr wrap="none" lIns="91438" tIns="45719" rIns="91438" bIns="45719" rtlCol="0">
              <a:spAutoFit/>
            </a:bodyPr>
            <a:lstStyle/>
            <a:p>
              <a:r>
                <a:rPr lang="en-US" sz="2400" b="1" dirty="0"/>
                <a:t>N</a:t>
              </a:r>
            </a:p>
          </p:txBody>
        </p:sp>
        <p:sp>
          <p:nvSpPr>
            <p:cNvPr id="110" name="TextBox 109"/>
            <p:cNvSpPr txBox="1"/>
            <p:nvPr/>
          </p:nvSpPr>
          <p:spPr>
            <a:xfrm>
              <a:off x="3915971" y="2068874"/>
              <a:ext cx="441615" cy="527306"/>
            </a:xfrm>
            <a:prstGeom prst="rect">
              <a:avLst/>
            </a:prstGeom>
            <a:noFill/>
          </p:spPr>
          <p:txBody>
            <a:bodyPr wrap="none" lIns="91438" tIns="45719" rIns="91438" bIns="45719" rtlCol="0">
              <a:spAutoFit/>
            </a:bodyPr>
            <a:lstStyle/>
            <a:p>
              <a:r>
                <a:rPr lang="en-US" sz="2400" b="1" dirty="0"/>
                <a:t>N</a:t>
              </a:r>
            </a:p>
          </p:txBody>
        </p:sp>
        <p:sp>
          <p:nvSpPr>
            <p:cNvPr id="111" name="TextBox 110"/>
            <p:cNvSpPr txBox="1"/>
            <p:nvPr/>
          </p:nvSpPr>
          <p:spPr>
            <a:xfrm>
              <a:off x="6279941" y="2078466"/>
              <a:ext cx="441615" cy="527306"/>
            </a:xfrm>
            <a:prstGeom prst="rect">
              <a:avLst/>
            </a:prstGeom>
            <a:noFill/>
          </p:spPr>
          <p:txBody>
            <a:bodyPr wrap="none" lIns="91438" tIns="45719" rIns="91438" bIns="45719" rtlCol="0">
              <a:spAutoFit/>
            </a:bodyPr>
            <a:lstStyle/>
            <a:p>
              <a:r>
                <a:rPr lang="en-US" sz="2400" b="1" dirty="0"/>
                <a:t>N</a:t>
              </a:r>
            </a:p>
          </p:txBody>
        </p:sp>
        <p:sp>
          <p:nvSpPr>
            <p:cNvPr id="112" name="TextBox 111"/>
            <p:cNvSpPr txBox="1"/>
            <p:nvPr/>
          </p:nvSpPr>
          <p:spPr>
            <a:xfrm>
              <a:off x="1572481" y="3467117"/>
              <a:ext cx="441615" cy="527306"/>
            </a:xfrm>
            <a:prstGeom prst="rect">
              <a:avLst/>
            </a:prstGeom>
            <a:noFill/>
          </p:spPr>
          <p:txBody>
            <a:bodyPr wrap="none" lIns="91438" tIns="45719" rIns="91438" bIns="45719" rtlCol="0">
              <a:spAutoFit/>
            </a:bodyPr>
            <a:lstStyle/>
            <a:p>
              <a:r>
                <a:rPr lang="en-US" sz="2400" b="1" dirty="0"/>
                <a:t>N</a:t>
              </a:r>
            </a:p>
          </p:txBody>
        </p:sp>
        <p:sp>
          <p:nvSpPr>
            <p:cNvPr id="113" name="TextBox 112"/>
            <p:cNvSpPr txBox="1"/>
            <p:nvPr/>
          </p:nvSpPr>
          <p:spPr>
            <a:xfrm>
              <a:off x="3922418" y="3467117"/>
              <a:ext cx="441615" cy="527306"/>
            </a:xfrm>
            <a:prstGeom prst="rect">
              <a:avLst/>
            </a:prstGeom>
            <a:noFill/>
          </p:spPr>
          <p:txBody>
            <a:bodyPr wrap="none" lIns="91438" tIns="45719" rIns="91438" bIns="45719" rtlCol="0">
              <a:spAutoFit/>
            </a:bodyPr>
            <a:lstStyle/>
            <a:p>
              <a:r>
                <a:rPr lang="en-US" sz="2400" b="1" dirty="0"/>
                <a:t>N</a:t>
              </a:r>
            </a:p>
          </p:txBody>
        </p:sp>
        <p:sp>
          <p:nvSpPr>
            <p:cNvPr id="114" name="TextBox 113"/>
            <p:cNvSpPr txBox="1"/>
            <p:nvPr/>
          </p:nvSpPr>
          <p:spPr>
            <a:xfrm>
              <a:off x="6316678" y="3452611"/>
              <a:ext cx="441615" cy="527306"/>
            </a:xfrm>
            <a:prstGeom prst="rect">
              <a:avLst/>
            </a:prstGeom>
            <a:noFill/>
          </p:spPr>
          <p:txBody>
            <a:bodyPr wrap="none" lIns="91438" tIns="45719" rIns="91438" bIns="45719" rtlCol="0">
              <a:spAutoFit/>
            </a:bodyPr>
            <a:lstStyle/>
            <a:p>
              <a:r>
                <a:rPr lang="en-US" sz="2400" b="1" dirty="0"/>
                <a:t>N</a:t>
              </a:r>
            </a:p>
          </p:txBody>
        </p:sp>
        <p:sp>
          <p:nvSpPr>
            <p:cNvPr id="115" name="TextBox 114"/>
            <p:cNvSpPr txBox="1"/>
            <p:nvPr/>
          </p:nvSpPr>
          <p:spPr>
            <a:xfrm rot="16200000">
              <a:off x="679604" y="1717943"/>
              <a:ext cx="831604" cy="263651"/>
            </a:xfrm>
            <a:prstGeom prst="rect">
              <a:avLst/>
            </a:prstGeom>
            <a:noFill/>
          </p:spPr>
          <p:txBody>
            <a:bodyPr wrap="none" lIns="91438" tIns="45719" rIns="91438" bIns="45719" rtlCol="0">
              <a:spAutoFit/>
            </a:bodyPr>
            <a:lstStyle/>
            <a:p>
              <a:r>
                <a:rPr lang="en-US" sz="900" b="1" dirty="0" err="1"/>
                <a:t>dMMR</a:t>
              </a:r>
              <a:r>
                <a:rPr lang="en-US" sz="900" b="1" dirty="0"/>
                <a:t> CRC</a:t>
              </a:r>
            </a:p>
          </p:txBody>
        </p:sp>
        <p:sp>
          <p:nvSpPr>
            <p:cNvPr id="116" name="TextBox 115"/>
            <p:cNvSpPr txBox="1"/>
            <p:nvPr/>
          </p:nvSpPr>
          <p:spPr>
            <a:xfrm>
              <a:off x="4328140" y="5375137"/>
              <a:ext cx="1014698" cy="263651"/>
            </a:xfrm>
            <a:prstGeom prst="rect">
              <a:avLst/>
            </a:prstGeom>
            <a:noFill/>
          </p:spPr>
          <p:txBody>
            <a:bodyPr wrap="none" lIns="91438" tIns="45719" rIns="91438" bIns="45719" rtlCol="0">
              <a:spAutoFit/>
            </a:bodyPr>
            <a:lstStyle/>
            <a:p>
              <a:r>
                <a:rPr lang="en-US" sz="900" b="1" dirty="0"/>
                <a:t>Invasive Front </a:t>
              </a:r>
            </a:p>
          </p:txBody>
        </p:sp>
        <p:sp>
          <p:nvSpPr>
            <p:cNvPr id="117" name="TextBox 116"/>
            <p:cNvSpPr txBox="1"/>
            <p:nvPr/>
          </p:nvSpPr>
          <p:spPr>
            <a:xfrm>
              <a:off x="9685498" y="5375137"/>
              <a:ext cx="366549" cy="263651"/>
            </a:xfrm>
            <a:prstGeom prst="rect">
              <a:avLst/>
            </a:prstGeom>
            <a:noFill/>
          </p:spPr>
          <p:txBody>
            <a:bodyPr wrap="none" lIns="91438" tIns="45719" rIns="91438" bIns="45719" rtlCol="0">
              <a:spAutoFit/>
            </a:bodyPr>
            <a:lstStyle/>
            <a:p>
              <a:r>
                <a:rPr lang="en-US" sz="900" b="1" dirty="0"/>
                <a:t>TIL</a:t>
              </a:r>
            </a:p>
          </p:txBody>
        </p:sp>
        <p:pic>
          <p:nvPicPr>
            <p:cNvPr id="118" name="Picture 9" descr="C:\Users\rander54\Desktop\Diaz dung Pics\wb 10 32685 20x cd8.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934" b="10092"/>
            <a:stretch/>
          </p:blipFill>
          <p:spPr bwMode="auto">
            <a:xfrm>
              <a:off x="8753503" y="2543308"/>
              <a:ext cx="2503206" cy="133844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cxnSp>
          <p:nvCxnSpPr>
            <p:cNvPr id="119" name="Straight Connector 118"/>
            <p:cNvCxnSpPr/>
            <p:nvPr/>
          </p:nvCxnSpPr>
          <p:spPr>
            <a:xfrm>
              <a:off x="2618197" y="5404150"/>
              <a:ext cx="4643318" cy="0"/>
            </a:xfrm>
            <a:prstGeom prst="line">
              <a:avLst/>
            </a:prstGeom>
            <a:ln w="28575">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8876459" y="5404150"/>
              <a:ext cx="2032276" cy="0"/>
            </a:xfrm>
            <a:prstGeom prst="line">
              <a:avLst/>
            </a:prstGeom>
            <a:ln w="28575">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2179182" y="861956"/>
              <a:ext cx="450771" cy="263651"/>
            </a:xfrm>
            <a:prstGeom prst="rect">
              <a:avLst/>
            </a:prstGeom>
            <a:noFill/>
          </p:spPr>
          <p:txBody>
            <a:bodyPr wrap="none" lIns="91438" tIns="45719" rIns="91438" bIns="45719" rtlCol="0">
              <a:spAutoFit/>
            </a:bodyPr>
            <a:lstStyle/>
            <a:p>
              <a:r>
                <a:rPr lang="en-US" sz="900" b="1" dirty="0"/>
                <a:t>H&amp;E</a:t>
              </a:r>
            </a:p>
          </p:txBody>
        </p:sp>
        <p:sp>
          <p:nvSpPr>
            <p:cNvPr id="122" name="TextBox 121"/>
            <p:cNvSpPr txBox="1"/>
            <p:nvPr/>
          </p:nvSpPr>
          <p:spPr>
            <a:xfrm>
              <a:off x="4633833" y="858937"/>
              <a:ext cx="524008" cy="263651"/>
            </a:xfrm>
            <a:prstGeom prst="rect">
              <a:avLst/>
            </a:prstGeom>
            <a:noFill/>
          </p:spPr>
          <p:txBody>
            <a:bodyPr wrap="none" lIns="91438" tIns="45719" rIns="91438" bIns="45719" rtlCol="0">
              <a:spAutoFit/>
            </a:bodyPr>
            <a:lstStyle/>
            <a:p>
              <a:r>
                <a:rPr lang="en-US" sz="900" b="1" dirty="0"/>
                <a:t>PD-L1</a:t>
              </a:r>
            </a:p>
          </p:txBody>
        </p:sp>
        <p:sp>
          <p:nvSpPr>
            <p:cNvPr id="123" name="TextBox 122"/>
            <p:cNvSpPr txBox="1"/>
            <p:nvPr/>
          </p:nvSpPr>
          <p:spPr>
            <a:xfrm>
              <a:off x="7088481" y="855916"/>
              <a:ext cx="428800" cy="263651"/>
            </a:xfrm>
            <a:prstGeom prst="rect">
              <a:avLst/>
            </a:prstGeom>
            <a:noFill/>
          </p:spPr>
          <p:txBody>
            <a:bodyPr wrap="none" lIns="91438" tIns="45719" rIns="91438" bIns="45719" rtlCol="0">
              <a:spAutoFit/>
            </a:bodyPr>
            <a:lstStyle/>
            <a:p>
              <a:r>
                <a:rPr lang="en-US" sz="900" b="1" dirty="0"/>
                <a:t>CD8</a:t>
              </a:r>
            </a:p>
          </p:txBody>
        </p:sp>
        <p:sp>
          <p:nvSpPr>
            <p:cNvPr id="124" name="TextBox 123"/>
            <p:cNvSpPr txBox="1"/>
            <p:nvPr/>
          </p:nvSpPr>
          <p:spPr>
            <a:xfrm>
              <a:off x="9796343" y="852896"/>
              <a:ext cx="428800" cy="263651"/>
            </a:xfrm>
            <a:prstGeom prst="rect">
              <a:avLst/>
            </a:prstGeom>
            <a:noFill/>
          </p:spPr>
          <p:txBody>
            <a:bodyPr wrap="none" lIns="91438" tIns="45719" rIns="91438" bIns="45719" rtlCol="0">
              <a:spAutoFit/>
            </a:bodyPr>
            <a:lstStyle/>
            <a:p>
              <a:r>
                <a:rPr lang="en-US" sz="900" b="1" dirty="0"/>
                <a:t>CD8</a:t>
              </a:r>
            </a:p>
          </p:txBody>
        </p:sp>
        <p:sp>
          <p:nvSpPr>
            <p:cNvPr id="125" name="Freeform 124"/>
            <p:cNvSpPr/>
            <p:nvPr/>
          </p:nvSpPr>
          <p:spPr>
            <a:xfrm>
              <a:off x="1585441" y="1818786"/>
              <a:ext cx="2069127" cy="660189"/>
            </a:xfrm>
            <a:custGeom>
              <a:avLst/>
              <a:gdLst>
                <a:gd name="connsiteX0" fmla="*/ 0 w 1811547"/>
                <a:gd name="connsiteY0" fmla="*/ 0 h 770672"/>
                <a:gd name="connsiteX1" fmla="*/ 40257 w 1811547"/>
                <a:gd name="connsiteY1" fmla="*/ 28754 h 770672"/>
                <a:gd name="connsiteX2" fmla="*/ 69011 w 1811547"/>
                <a:gd name="connsiteY2" fmla="*/ 46007 h 770672"/>
                <a:gd name="connsiteX3" fmla="*/ 103517 w 1811547"/>
                <a:gd name="connsiteY3" fmla="*/ 69011 h 770672"/>
                <a:gd name="connsiteX4" fmla="*/ 143774 w 1811547"/>
                <a:gd name="connsiteY4" fmla="*/ 92015 h 770672"/>
                <a:gd name="connsiteX5" fmla="*/ 166777 w 1811547"/>
                <a:gd name="connsiteY5" fmla="*/ 97766 h 770672"/>
                <a:gd name="connsiteX6" fmla="*/ 207034 w 1811547"/>
                <a:gd name="connsiteY6" fmla="*/ 115018 h 770672"/>
                <a:gd name="connsiteX7" fmla="*/ 241540 w 1811547"/>
                <a:gd name="connsiteY7" fmla="*/ 138022 h 770672"/>
                <a:gd name="connsiteX8" fmla="*/ 276045 w 1811547"/>
                <a:gd name="connsiteY8" fmla="*/ 149524 h 770672"/>
                <a:gd name="connsiteX9" fmla="*/ 293298 w 1811547"/>
                <a:gd name="connsiteY9" fmla="*/ 155275 h 770672"/>
                <a:gd name="connsiteX10" fmla="*/ 310551 w 1811547"/>
                <a:gd name="connsiteY10" fmla="*/ 166777 h 770672"/>
                <a:gd name="connsiteX11" fmla="*/ 327804 w 1811547"/>
                <a:gd name="connsiteY11" fmla="*/ 172528 h 770672"/>
                <a:gd name="connsiteX12" fmla="*/ 379562 w 1811547"/>
                <a:gd name="connsiteY12" fmla="*/ 201283 h 770672"/>
                <a:gd name="connsiteX13" fmla="*/ 494581 w 1811547"/>
                <a:gd name="connsiteY13" fmla="*/ 218535 h 770672"/>
                <a:gd name="connsiteX14" fmla="*/ 546340 w 1811547"/>
                <a:gd name="connsiteY14" fmla="*/ 230037 h 770672"/>
                <a:gd name="connsiteX15" fmla="*/ 563593 w 1811547"/>
                <a:gd name="connsiteY15" fmla="*/ 241539 h 770672"/>
                <a:gd name="connsiteX16" fmla="*/ 626853 w 1811547"/>
                <a:gd name="connsiteY16" fmla="*/ 247290 h 770672"/>
                <a:gd name="connsiteX17" fmla="*/ 718868 w 1811547"/>
                <a:gd name="connsiteY17" fmla="*/ 258792 h 770672"/>
                <a:gd name="connsiteX18" fmla="*/ 874144 w 1811547"/>
                <a:gd name="connsiteY18" fmla="*/ 276045 h 770672"/>
                <a:gd name="connsiteX19" fmla="*/ 908649 w 1811547"/>
                <a:gd name="connsiteY19" fmla="*/ 293298 h 770672"/>
                <a:gd name="connsiteX20" fmla="*/ 925902 w 1811547"/>
                <a:gd name="connsiteY20" fmla="*/ 310551 h 770672"/>
                <a:gd name="connsiteX21" fmla="*/ 948906 w 1811547"/>
                <a:gd name="connsiteY21" fmla="*/ 327803 h 770672"/>
                <a:gd name="connsiteX22" fmla="*/ 989162 w 1811547"/>
                <a:gd name="connsiteY22" fmla="*/ 350807 h 770672"/>
                <a:gd name="connsiteX23" fmla="*/ 1012166 w 1811547"/>
                <a:gd name="connsiteY23" fmla="*/ 368060 h 770672"/>
                <a:gd name="connsiteX24" fmla="*/ 1046672 w 1811547"/>
                <a:gd name="connsiteY24" fmla="*/ 379562 h 770672"/>
                <a:gd name="connsiteX25" fmla="*/ 1069676 w 1811547"/>
                <a:gd name="connsiteY25" fmla="*/ 396815 h 770672"/>
                <a:gd name="connsiteX26" fmla="*/ 1115683 w 1811547"/>
                <a:gd name="connsiteY26" fmla="*/ 408317 h 770672"/>
                <a:gd name="connsiteX27" fmla="*/ 1150189 w 1811547"/>
                <a:gd name="connsiteY27" fmla="*/ 431320 h 770672"/>
                <a:gd name="connsiteX28" fmla="*/ 1167442 w 1811547"/>
                <a:gd name="connsiteY28" fmla="*/ 442822 h 770672"/>
                <a:gd name="connsiteX29" fmla="*/ 1184694 w 1811547"/>
                <a:gd name="connsiteY29" fmla="*/ 448573 h 770672"/>
                <a:gd name="connsiteX30" fmla="*/ 1213449 w 1811547"/>
                <a:gd name="connsiteY30" fmla="*/ 465826 h 770672"/>
                <a:gd name="connsiteX31" fmla="*/ 1242204 w 1811547"/>
                <a:gd name="connsiteY31" fmla="*/ 471577 h 770672"/>
                <a:gd name="connsiteX32" fmla="*/ 1316966 w 1811547"/>
                <a:gd name="connsiteY32" fmla="*/ 511834 h 770672"/>
                <a:gd name="connsiteX33" fmla="*/ 1362974 w 1811547"/>
                <a:gd name="connsiteY33" fmla="*/ 540588 h 770672"/>
                <a:gd name="connsiteX34" fmla="*/ 1385977 w 1811547"/>
                <a:gd name="connsiteY34" fmla="*/ 557841 h 770672"/>
                <a:gd name="connsiteX35" fmla="*/ 1449238 w 1811547"/>
                <a:gd name="connsiteY35" fmla="*/ 580845 h 770672"/>
                <a:gd name="connsiteX36" fmla="*/ 1500996 w 1811547"/>
                <a:gd name="connsiteY36" fmla="*/ 609600 h 770672"/>
                <a:gd name="connsiteX37" fmla="*/ 1541253 w 1811547"/>
                <a:gd name="connsiteY37" fmla="*/ 621101 h 770672"/>
                <a:gd name="connsiteX38" fmla="*/ 1581510 w 1811547"/>
                <a:gd name="connsiteY38" fmla="*/ 644105 h 770672"/>
                <a:gd name="connsiteX39" fmla="*/ 1604513 w 1811547"/>
                <a:gd name="connsiteY39" fmla="*/ 661358 h 770672"/>
                <a:gd name="connsiteX40" fmla="*/ 1633268 w 1811547"/>
                <a:gd name="connsiteY40" fmla="*/ 667109 h 770672"/>
                <a:gd name="connsiteX41" fmla="*/ 1650521 w 1811547"/>
                <a:gd name="connsiteY41" fmla="*/ 672860 h 770672"/>
                <a:gd name="connsiteX42" fmla="*/ 1662023 w 1811547"/>
                <a:gd name="connsiteY42" fmla="*/ 690113 h 770672"/>
                <a:gd name="connsiteX43" fmla="*/ 1696528 w 1811547"/>
                <a:gd name="connsiteY43" fmla="*/ 701615 h 770672"/>
                <a:gd name="connsiteX44" fmla="*/ 1731034 w 1811547"/>
                <a:gd name="connsiteY44" fmla="*/ 724618 h 770672"/>
                <a:gd name="connsiteX45" fmla="*/ 1748287 w 1811547"/>
                <a:gd name="connsiteY45" fmla="*/ 736120 h 770672"/>
                <a:gd name="connsiteX46" fmla="*/ 1782793 w 1811547"/>
                <a:gd name="connsiteY46" fmla="*/ 747622 h 770672"/>
                <a:gd name="connsiteX47" fmla="*/ 1800045 w 1811547"/>
                <a:gd name="connsiteY47" fmla="*/ 753373 h 770672"/>
                <a:gd name="connsiteX48" fmla="*/ 1811547 w 1811547"/>
                <a:gd name="connsiteY48" fmla="*/ 770626 h 77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11547" h="770672">
                  <a:moveTo>
                    <a:pt x="0" y="0"/>
                  </a:moveTo>
                  <a:cubicBezTo>
                    <a:pt x="13419" y="9585"/>
                    <a:pt x="26536" y="19607"/>
                    <a:pt x="40257" y="28754"/>
                  </a:cubicBezTo>
                  <a:cubicBezTo>
                    <a:pt x="49557" y="34954"/>
                    <a:pt x="60524" y="38733"/>
                    <a:pt x="69011" y="46007"/>
                  </a:cubicBezTo>
                  <a:cubicBezTo>
                    <a:pt x="101717" y="74041"/>
                    <a:pt x="54573" y="56775"/>
                    <a:pt x="103517" y="69011"/>
                  </a:cubicBezTo>
                  <a:cubicBezTo>
                    <a:pt x="117819" y="78546"/>
                    <a:pt x="127096" y="85761"/>
                    <a:pt x="143774" y="92015"/>
                  </a:cubicBezTo>
                  <a:cubicBezTo>
                    <a:pt x="151174" y="94790"/>
                    <a:pt x="159177" y="95595"/>
                    <a:pt x="166777" y="97766"/>
                  </a:cubicBezTo>
                  <a:cubicBezTo>
                    <a:pt x="181919" y="102092"/>
                    <a:pt x="193095" y="106655"/>
                    <a:pt x="207034" y="115018"/>
                  </a:cubicBezTo>
                  <a:cubicBezTo>
                    <a:pt x="218888" y="122130"/>
                    <a:pt x="228426" y="133650"/>
                    <a:pt x="241540" y="138022"/>
                  </a:cubicBezTo>
                  <a:lnTo>
                    <a:pt x="276045" y="149524"/>
                  </a:lnTo>
                  <a:cubicBezTo>
                    <a:pt x="281796" y="151441"/>
                    <a:pt x="288254" y="151912"/>
                    <a:pt x="293298" y="155275"/>
                  </a:cubicBezTo>
                  <a:cubicBezTo>
                    <a:pt x="299049" y="159109"/>
                    <a:pt x="304369" y="163686"/>
                    <a:pt x="310551" y="166777"/>
                  </a:cubicBezTo>
                  <a:cubicBezTo>
                    <a:pt x="315973" y="169488"/>
                    <a:pt x="322382" y="169817"/>
                    <a:pt x="327804" y="172528"/>
                  </a:cubicBezTo>
                  <a:cubicBezTo>
                    <a:pt x="337725" y="177489"/>
                    <a:pt x="366643" y="197592"/>
                    <a:pt x="379562" y="201283"/>
                  </a:cubicBezTo>
                  <a:cubicBezTo>
                    <a:pt x="420696" y="213035"/>
                    <a:pt x="452374" y="214314"/>
                    <a:pt x="494581" y="218535"/>
                  </a:cubicBezTo>
                  <a:cubicBezTo>
                    <a:pt x="511834" y="222369"/>
                    <a:pt x="529573" y="224448"/>
                    <a:pt x="546340" y="230037"/>
                  </a:cubicBezTo>
                  <a:cubicBezTo>
                    <a:pt x="552897" y="232223"/>
                    <a:pt x="556835" y="240091"/>
                    <a:pt x="563593" y="241539"/>
                  </a:cubicBezTo>
                  <a:cubicBezTo>
                    <a:pt x="584297" y="245976"/>
                    <a:pt x="605809" y="244952"/>
                    <a:pt x="626853" y="247290"/>
                  </a:cubicBezTo>
                  <a:cubicBezTo>
                    <a:pt x="657574" y="250704"/>
                    <a:pt x="688122" y="255611"/>
                    <a:pt x="718868" y="258792"/>
                  </a:cubicBezTo>
                  <a:cubicBezTo>
                    <a:pt x="770371" y="264120"/>
                    <a:pt x="823541" y="263394"/>
                    <a:pt x="874144" y="276045"/>
                  </a:cubicBezTo>
                  <a:cubicBezTo>
                    <a:pt x="888964" y="279750"/>
                    <a:pt x="896602" y="283259"/>
                    <a:pt x="908649" y="293298"/>
                  </a:cubicBezTo>
                  <a:cubicBezTo>
                    <a:pt x="914897" y="298505"/>
                    <a:pt x="919727" y="305258"/>
                    <a:pt x="925902" y="310551"/>
                  </a:cubicBezTo>
                  <a:cubicBezTo>
                    <a:pt x="933179" y="316789"/>
                    <a:pt x="940778" y="322723"/>
                    <a:pt x="948906" y="327803"/>
                  </a:cubicBezTo>
                  <a:cubicBezTo>
                    <a:pt x="1002809" y="361491"/>
                    <a:pt x="944850" y="319155"/>
                    <a:pt x="989162" y="350807"/>
                  </a:cubicBezTo>
                  <a:cubicBezTo>
                    <a:pt x="996962" y="356378"/>
                    <a:pt x="1003593" y="363773"/>
                    <a:pt x="1012166" y="368060"/>
                  </a:cubicBezTo>
                  <a:cubicBezTo>
                    <a:pt x="1023010" y="373482"/>
                    <a:pt x="1046672" y="379562"/>
                    <a:pt x="1046672" y="379562"/>
                  </a:cubicBezTo>
                  <a:cubicBezTo>
                    <a:pt x="1054340" y="385313"/>
                    <a:pt x="1060917" y="392922"/>
                    <a:pt x="1069676" y="396815"/>
                  </a:cubicBezTo>
                  <a:cubicBezTo>
                    <a:pt x="1095176" y="408148"/>
                    <a:pt x="1094862" y="396750"/>
                    <a:pt x="1115683" y="408317"/>
                  </a:cubicBezTo>
                  <a:cubicBezTo>
                    <a:pt x="1127767" y="415030"/>
                    <a:pt x="1138687" y="423652"/>
                    <a:pt x="1150189" y="431320"/>
                  </a:cubicBezTo>
                  <a:cubicBezTo>
                    <a:pt x="1155940" y="435154"/>
                    <a:pt x="1160885" y="440636"/>
                    <a:pt x="1167442" y="442822"/>
                  </a:cubicBezTo>
                  <a:cubicBezTo>
                    <a:pt x="1173193" y="444739"/>
                    <a:pt x="1179272" y="445862"/>
                    <a:pt x="1184694" y="448573"/>
                  </a:cubicBezTo>
                  <a:cubicBezTo>
                    <a:pt x="1194692" y="453572"/>
                    <a:pt x="1203071" y="461675"/>
                    <a:pt x="1213449" y="465826"/>
                  </a:cubicBezTo>
                  <a:cubicBezTo>
                    <a:pt x="1222525" y="469456"/>
                    <a:pt x="1232619" y="469660"/>
                    <a:pt x="1242204" y="471577"/>
                  </a:cubicBezTo>
                  <a:cubicBezTo>
                    <a:pt x="1310343" y="517003"/>
                    <a:pt x="1241313" y="474008"/>
                    <a:pt x="1316966" y="511834"/>
                  </a:cubicBezTo>
                  <a:cubicBezTo>
                    <a:pt x="1325924" y="516313"/>
                    <a:pt x="1352327" y="532983"/>
                    <a:pt x="1362974" y="540588"/>
                  </a:cubicBezTo>
                  <a:cubicBezTo>
                    <a:pt x="1370773" y="546159"/>
                    <a:pt x="1377563" y="553251"/>
                    <a:pt x="1385977" y="557841"/>
                  </a:cubicBezTo>
                  <a:cubicBezTo>
                    <a:pt x="1414698" y="573507"/>
                    <a:pt x="1422249" y="574098"/>
                    <a:pt x="1449238" y="580845"/>
                  </a:cubicBezTo>
                  <a:cubicBezTo>
                    <a:pt x="1467411" y="591749"/>
                    <a:pt x="1481749" y="601351"/>
                    <a:pt x="1500996" y="609600"/>
                  </a:cubicBezTo>
                  <a:cubicBezTo>
                    <a:pt x="1512549" y="614551"/>
                    <a:pt x="1529576" y="618182"/>
                    <a:pt x="1541253" y="621101"/>
                  </a:cubicBezTo>
                  <a:cubicBezTo>
                    <a:pt x="1579991" y="659839"/>
                    <a:pt x="1535168" y="620933"/>
                    <a:pt x="1581510" y="644105"/>
                  </a:cubicBezTo>
                  <a:cubicBezTo>
                    <a:pt x="1590083" y="648391"/>
                    <a:pt x="1595754" y="657465"/>
                    <a:pt x="1604513" y="661358"/>
                  </a:cubicBezTo>
                  <a:cubicBezTo>
                    <a:pt x="1613445" y="665328"/>
                    <a:pt x="1623785" y="664738"/>
                    <a:pt x="1633268" y="667109"/>
                  </a:cubicBezTo>
                  <a:cubicBezTo>
                    <a:pt x="1639149" y="668579"/>
                    <a:pt x="1644770" y="670943"/>
                    <a:pt x="1650521" y="672860"/>
                  </a:cubicBezTo>
                  <a:cubicBezTo>
                    <a:pt x="1654355" y="678611"/>
                    <a:pt x="1656162" y="686450"/>
                    <a:pt x="1662023" y="690113"/>
                  </a:cubicBezTo>
                  <a:cubicBezTo>
                    <a:pt x="1672304" y="696539"/>
                    <a:pt x="1696528" y="701615"/>
                    <a:pt x="1696528" y="701615"/>
                  </a:cubicBezTo>
                  <a:cubicBezTo>
                    <a:pt x="1729235" y="734320"/>
                    <a:pt x="1697742" y="707972"/>
                    <a:pt x="1731034" y="724618"/>
                  </a:cubicBezTo>
                  <a:cubicBezTo>
                    <a:pt x="1737216" y="727709"/>
                    <a:pt x="1741971" y="733313"/>
                    <a:pt x="1748287" y="736120"/>
                  </a:cubicBezTo>
                  <a:cubicBezTo>
                    <a:pt x="1759366" y="741044"/>
                    <a:pt x="1771291" y="743788"/>
                    <a:pt x="1782793" y="747622"/>
                  </a:cubicBezTo>
                  <a:lnTo>
                    <a:pt x="1800045" y="753373"/>
                  </a:lnTo>
                  <a:cubicBezTo>
                    <a:pt x="1806402" y="772445"/>
                    <a:pt x="1799734" y="770626"/>
                    <a:pt x="1811547" y="770626"/>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126" name="Freeform 125"/>
            <p:cNvSpPr/>
            <p:nvPr/>
          </p:nvSpPr>
          <p:spPr>
            <a:xfrm>
              <a:off x="3818782" y="1848345"/>
              <a:ext cx="2325305" cy="610885"/>
            </a:xfrm>
            <a:custGeom>
              <a:avLst/>
              <a:gdLst>
                <a:gd name="connsiteX0" fmla="*/ 0 w 2035834"/>
                <a:gd name="connsiteY0" fmla="*/ 0 h 713117"/>
                <a:gd name="connsiteX1" fmla="*/ 28755 w 2035834"/>
                <a:gd name="connsiteY1" fmla="*/ 23004 h 713117"/>
                <a:gd name="connsiteX2" fmla="*/ 46007 w 2035834"/>
                <a:gd name="connsiteY2" fmla="*/ 34506 h 713117"/>
                <a:gd name="connsiteX3" fmla="*/ 57509 w 2035834"/>
                <a:gd name="connsiteY3" fmla="*/ 51759 h 713117"/>
                <a:gd name="connsiteX4" fmla="*/ 109268 w 2035834"/>
                <a:gd name="connsiteY4" fmla="*/ 80513 h 713117"/>
                <a:gd name="connsiteX5" fmla="*/ 161026 w 2035834"/>
                <a:gd name="connsiteY5" fmla="*/ 109268 h 713117"/>
                <a:gd name="connsiteX6" fmla="*/ 178279 w 2035834"/>
                <a:gd name="connsiteY6" fmla="*/ 126521 h 713117"/>
                <a:gd name="connsiteX7" fmla="*/ 195532 w 2035834"/>
                <a:gd name="connsiteY7" fmla="*/ 132272 h 713117"/>
                <a:gd name="connsiteX8" fmla="*/ 218536 w 2035834"/>
                <a:gd name="connsiteY8" fmla="*/ 143774 h 713117"/>
                <a:gd name="connsiteX9" fmla="*/ 253041 w 2035834"/>
                <a:gd name="connsiteY9" fmla="*/ 166778 h 713117"/>
                <a:gd name="connsiteX10" fmla="*/ 293298 w 2035834"/>
                <a:gd name="connsiteY10" fmla="*/ 184030 h 713117"/>
                <a:gd name="connsiteX11" fmla="*/ 356558 w 2035834"/>
                <a:gd name="connsiteY11" fmla="*/ 201283 h 713117"/>
                <a:gd name="connsiteX12" fmla="*/ 391064 w 2035834"/>
                <a:gd name="connsiteY12" fmla="*/ 218536 h 713117"/>
                <a:gd name="connsiteX13" fmla="*/ 431321 w 2035834"/>
                <a:gd name="connsiteY13" fmla="*/ 230038 h 713117"/>
                <a:gd name="connsiteX14" fmla="*/ 448573 w 2035834"/>
                <a:gd name="connsiteY14" fmla="*/ 241540 h 713117"/>
                <a:gd name="connsiteX15" fmla="*/ 494581 w 2035834"/>
                <a:gd name="connsiteY15" fmla="*/ 253042 h 713117"/>
                <a:gd name="connsiteX16" fmla="*/ 511834 w 2035834"/>
                <a:gd name="connsiteY16" fmla="*/ 270295 h 713117"/>
                <a:gd name="connsiteX17" fmla="*/ 563592 w 2035834"/>
                <a:gd name="connsiteY17" fmla="*/ 281796 h 713117"/>
                <a:gd name="connsiteX18" fmla="*/ 598098 w 2035834"/>
                <a:gd name="connsiteY18" fmla="*/ 299049 h 713117"/>
                <a:gd name="connsiteX19" fmla="*/ 644106 w 2035834"/>
                <a:gd name="connsiteY19" fmla="*/ 310551 h 713117"/>
                <a:gd name="connsiteX20" fmla="*/ 661358 w 2035834"/>
                <a:gd name="connsiteY20" fmla="*/ 322053 h 713117"/>
                <a:gd name="connsiteX21" fmla="*/ 707366 w 2035834"/>
                <a:gd name="connsiteY21" fmla="*/ 333555 h 713117"/>
                <a:gd name="connsiteX22" fmla="*/ 736121 w 2035834"/>
                <a:gd name="connsiteY22" fmla="*/ 345057 h 713117"/>
                <a:gd name="connsiteX23" fmla="*/ 776377 w 2035834"/>
                <a:gd name="connsiteY23" fmla="*/ 356559 h 713117"/>
                <a:gd name="connsiteX24" fmla="*/ 822385 w 2035834"/>
                <a:gd name="connsiteY24" fmla="*/ 373812 h 713117"/>
                <a:gd name="connsiteX25" fmla="*/ 868392 w 2035834"/>
                <a:gd name="connsiteY25" fmla="*/ 385313 h 713117"/>
                <a:gd name="connsiteX26" fmla="*/ 902898 w 2035834"/>
                <a:gd name="connsiteY26" fmla="*/ 396815 h 713117"/>
                <a:gd name="connsiteX27" fmla="*/ 943155 w 2035834"/>
                <a:gd name="connsiteY27" fmla="*/ 425570 h 713117"/>
                <a:gd name="connsiteX28" fmla="*/ 966158 w 2035834"/>
                <a:gd name="connsiteY28" fmla="*/ 431321 h 713117"/>
                <a:gd name="connsiteX29" fmla="*/ 983411 w 2035834"/>
                <a:gd name="connsiteY29" fmla="*/ 448574 h 713117"/>
                <a:gd name="connsiteX30" fmla="*/ 1017917 w 2035834"/>
                <a:gd name="connsiteY30" fmla="*/ 460076 h 713117"/>
                <a:gd name="connsiteX31" fmla="*/ 1035170 w 2035834"/>
                <a:gd name="connsiteY31" fmla="*/ 465827 h 713117"/>
                <a:gd name="connsiteX32" fmla="*/ 1052423 w 2035834"/>
                <a:gd name="connsiteY32" fmla="*/ 471578 h 713117"/>
                <a:gd name="connsiteX33" fmla="*/ 1081177 w 2035834"/>
                <a:gd name="connsiteY33" fmla="*/ 477329 h 713117"/>
                <a:gd name="connsiteX34" fmla="*/ 1098430 w 2035834"/>
                <a:gd name="connsiteY34" fmla="*/ 483079 h 713117"/>
                <a:gd name="connsiteX35" fmla="*/ 1322717 w 2035834"/>
                <a:gd name="connsiteY35" fmla="*/ 500332 h 713117"/>
                <a:gd name="connsiteX36" fmla="*/ 1437736 w 2035834"/>
                <a:gd name="connsiteY36" fmla="*/ 517585 h 713117"/>
                <a:gd name="connsiteX37" fmla="*/ 1483743 w 2035834"/>
                <a:gd name="connsiteY37" fmla="*/ 529087 h 713117"/>
                <a:gd name="connsiteX38" fmla="*/ 1581509 w 2035834"/>
                <a:gd name="connsiteY38" fmla="*/ 546340 h 713117"/>
                <a:gd name="connsiteX39" fmla="*/ 1598762 w 2035834"/>
                <a:gd name="connsiteY39" fmla="*/ 552091 h 713117"/>
                <a:gd name="connsiteX40" fmla="*/ 1627517 w 2035834"/>
                <a:gd name="connsiteY40" fmla="*/ 557842 h 713117"/>
                <a:gd name="connsiteX41" fmla="*/ 1696528 w 2035834"/>
                <a:gd name="connsiteY41" fmla="*/ 575095 h 713117"/>
                <a:gd name="connsiteX42" fmla="*/ 1759789 w 2035834"/>
                <a:gd name="connsiteY42" fmla="*/ 586596 h 713117"/>
                <a:gd name="connsiteX43" fmla="*/ 1782792 w 2035834"/>
                <a:gd name="connsiteY43" fmla="*/ 598098 h 713117"/>
                <a:gd name="connsiteX44" fmla="*/ 1805796 w 2035834"/>
                <a:gd name="connsiteY44" fmla="*/ 603849 h 713117"/>
                <a:gd name="connsiteX45" fmla="*/ 1840302 w 2035834"/>
                <a:gd name="connsiteY45" fmla="*/ 615351 h 713117"/>
                <a:gd name="connsiteX46" fmla="*/ 1857555 w 2035834"/>
                <a:gd name="connsiteY46" fmla="*/ 621102 h 713117"/>
                <a:gd name="connsiteX47" fmla="*/ 1874807 w 2035834"/>
                <a:gd name="connsiteY47" fmla="*/ 632604 h 713117"/>
                <a:gd name="connsiteX48" fmla="*/ 1909313 w 2035834"/>
                <a:gd name="connsiteY48" fmla="*/ 644106 h 713117"/>
                <a:gd name="connsiteX49" fmla="*/ 1949570 w 2035834"/>
                <a:gd name="connsiteY49" fmla="*/ 655608 h 713117"/>
                <a:gd name="connsiteX50" fmla="*/ 1989826 w 2035834"/>
                <a:gd name="connsiteY50" fmla="*/ 678612 h 713117"/>
                <a:gd name="connsiteX51" fmla="*/ 2007079 w 2035834"/>
                <a:gd name="connsiteY51" fmla="*/ 695864 h 713117"/>
                <a:gd name="connsiteX52" fmla="*/ 2035834 w 2035834"/>
                <a:gd name="connsiteY52" fmla="*/ 713117 h 71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035834" h="713117">
                  <a:moveTo>
                    <a:pt x="0" y="0"/>
                  </a:moveTo>
                  <a:cubicBezTo>
                    <a:pt x="9585" y="7668"/>
                    <a:pt x="18935" y="15639"/>
                    <a:pt x="28755" y="23004"/>
                  </a:cubicBezTo>
                  <a:cubicBezTo>
                    <a:pt x="34284" y="27151"/>
                    <a:pt x="41120" y="29619"/>
                    <a:pt x="46007" y="34506"/>
                  </a:cubicBezTo>
                  <a:cubicBezTo>
                    <a:pt x="50894" y="39393"/>
                    <a:pt x="52307" y="47208"/>
                    <a:pt x="57509" y="51759"/>
                  </a:cubicBezTo>
                  <a:cubicBezTo>
                    <a:pt x="119441" y="105948"/>
                    <a:pt x="69086" y="58189"/>
                    <a:pt x="109268" y="80513"/>
                  </a:cubicBezTo>
                  <a:cubicBezTo>
                    <a:pt x="168592" y="113471"/>
                    <a:pt x="121987" y="96255"/>
                    <a:pt x="161026" y="109268"/>
                  </a:cubicBezTo>
                  <a:cubicBezTo>
                    <a:pt x="166777" y="115019"/>
                    <a:pt x="171512" y="122010"/>
                    <a:pt x="178279" y="126521"/>
                  </a:cubicBezTo>
                  <a:cubicBezTo>
                    <a:pt x="183323" y="129884"/>
                    <a:pt x="189960" y="129884"/>
                    <a:pt x="195532" y="132272"/>
                  </a:cubicBezTo>
                  <a:cubicBezTo>
                    <a:pt x="203412" y="135649"/>
                    <a:pt x="211185" y="139363"/>
                    <a:pt x="218536" y="143774"/>
                  </a:cubicBezTo>
                  <a:cubicBezTo>
                    <a:pt x="230389" y="150886"/>
                    <a:pt x="239927" y="162407"/>
                    <a:pt x="253041" y="166778"/>
                  </a:cubicBezTo>
                  <a:cubicBezTo>
                    <a:pt x="293503" y="180265"/>
                    <a:pt x="243552" y="162712"/>
                    <a:pt x="293298" y="184030"/>
                  </a:cubicBezTo>
                  <a:cubicBezTo>
                    <a:pt x="310713" y="191493"/>
                    <a:pt x="343354" y="196882"/>
                    <a:pt x="356558" y="201283"/>
                  </a:cubicBezTo>
                  <a:cubicBezTo>
                    <a:pt x="399924" y="215738"/>
                    <a:pt x="346470" y="196239"/>
                    <a:pt x="391064" y="218536"/>
                  </a:cubicBezTo>
                  <a:cubicBezTo>
                    <a:pt x="399314" y="222661"/>
                    <a:pt x="423950" y="228195"/>
                    <a:pt x="431321" y="230038"/>
                  </a:cubicBezTo>
                  <a:cubicBezTo>
                    <a:pt x="437072" y="233872"/>
                    <a:pt x="442078" y="239178"/>
                    <a:pt x="448573" y="241540"/>
                  </a:cubicBezTo>
                  <a:cubicBezTo>
                    <a:pt x="463429" y="246942"/>
                    <a:pt x="494581" y="253042"/>
                    <a:pt x="494581" y="253042"/>
                  </a:cubicBezTo>
                  <a:cubicBezTo>
                    <a:pt x="500332" y="258793"/>
                    <a:pt x="504772" y="266260"/>
                    <a:pt x="511834" y="270295"/>
                  </a:cubicBezTo>
                  <a:cubicBezTo>
                    <a:pt x="516428" y="272920"/>
                    <a:pt x="561580" y="281293"/>
                    <a:pt x="563592" y="281796"/>
                  </a:cubicBezTo>
                  <a:cubicBezTo>
                    <a:pt x="592501" y="289023"/>
                    <a:pt x="569988" y="284994"/>
                    <a:pt x="598098" y="299049"/>
                  </a:cubicBezTo>
                  <a:cubicBezTo>
                    <a:pt x="609887" y="304944"/>
                    <a:pt x="633169" y="308364"/>
                    <a:pt x="644106" y="310551"/>
                  </a:cubicBezTo>
                  <a:cubicBezTo>
                    <a:pt x="649857" y="314385"/>
                    <a:pt x="655176" y="318962"/>
                    <a:pt x="661358" y="322053"/>
                  </a:cubicBezTo>
                  <a:cubicBezTo>
                    <a:pt x="676538" y="329643"/>
                    <a:pt x="690962" y="328634"/>
                    <a:pt x="707366" y="333555"/>
                  </a:cubicBezTo>
                  <a:cubicBezTo>
                    <a:pt x="717254" y="336521"/>
                    <a:pt x="726455" y="341432"/>
                    <a:pt x="736121" y="345057"/>
                  </a:cubicBezTo>
                  <a:cubicBezTo>
                    <a:pt x="758186" y="353331"/>
                    <a:pt x="750994" y="349307"/>
                    <a:pt x="776377" y="356559"/>
                  </a:cubicBezTo>
                  <a:cubicBezTo>
                    <a:pt x="829643" y="371778"/>
                    <a:pt x="743351" y="349495"/>
                    <a:pt x="822385" y="373812"/>
                  </a:cubicBezTo>
                  <a:cubicBezTo>
                    <a:pt x="837494" y="378461"/>
                    <a:pt x="853396" y="380314"/>
                    <a:pt x="868392" y="385313"/>
                  </a:cubicBezTo>
                  <a:lnTo>
                    <a:pt x="902898" y="396815"/>
                  </a:lnTo>
                  <a:cubicBezTo>
                    <a:pt x="905517" y="398779"/>
                    <a:pt x="936614" y="422767"/>
                    <a:pt x="943155" y="425570"/>
                  </a:cubicBezTo>
                  <a:cubicBezTo>
                    <a:pt x="950420" y="428683"/>
                    <a:pt x="958490" y="429404"/>
                    <a:pt x="966158" y="431321"/>
                  </a:cubicBezTo>
                  <a:cubicBezTo>
                    <a:pt x="971909" y="437072"/>
                    <a:pt x="976301" y="444624"/>
                    <a:pt x="983411" y="448574"/>
                  </a:cubicBezTo>
                  <a:cubicBezTo>
                    <a:pt x="994009" y="454462"/>
                    <a:pt x="1006415" y="456242"/>
                    <a:pt x="1017917" y="460076"/>
                  </a:cubicBezTo>
                  <a:lnTo>
                    <a:pt x="1035170" y="465827"/>
                  </a:lnTo>
                  <a:cubicBezTo>
                    <a:pt x="1040921" y="467744"/>
                    <a:pt x="1046479" y="470389"/>
                    <a:pt x="1052423" y="471578"/>
                  </a:cubicBezTo>
                  <a:cubicBezTo>
                    <a:pt x="1062008" y="473495"/>
                    <a:pt x="1071694" y="474958"/>
                    <a:pt x="1081177" y="477329"/>
                  </a:cubicBezTo>
                  <a:cubicBezTo>
                    <a:pt x="1087058" y="478799"/>
                    <a:pt x="1092395" y="482504"/>
                    <a:pt x="1098430" y="483079"/>
                  </a:cubicBezTo>
                  <a:cubicBezTo>
                    <a:pt x="1173075" y="490188"/>
                    <a:pt x="1322717" y="500332"/>
                    <a:pt x="1322717" y="500332"/>
                  </a:cubicBezTo>
                  <a:cubicBezTo>
                    <a:pt x="1465426" y="532046"/>
                    <a:pt x="1272673" y="491522"/>
                    <a:pt x="1437736" y="517585"/>
                  </a:cubicBezTo>
                  <a:cubicBezTo>
                    <a:pt x="1453350" y="520050"/>
                    <a:pt x="1468340" y="525532"/>
                    <a:pt x="1483743" y="529087"/>
                  </a:cubicBezTo>
                  <a:cubicBezTo>
                    <a:pt x="1519452" y="537328"/>
                    <a:pt x="1540824" y="538203"/>
                    <a:pt x="1581509" y="546340"/>
                  </a:cubicBezTo>
                  <a:cubicBezTo>
                    <a:pt x="1587453" y="547529"/>
                    <a:pt x="1592881" y="550621"/>
                    <a:pt x="1598762" y="552091"/>
                  </a:cubicBezTo>
                  <a:cubicBezTo>
                    <a:pt x="1608245" y="554462"/>
                    <a:pt x="1618002" y="555603"/>
                    <a:pt x="1627517" y="557842"/>
                  </a:cubicBezTo>
                  <a:cubicBezTo>
                    <a:pt x="1650598" y="563273"/>
                    <a:pt x="1673277" y="570445"/>
                    <a:pt x="1696528" y="575095"/>
                  </a:cubicBezTo>
                  <a:cubicBezTo>
                    <a:pt x="1736717" y="583133"/>
                    <a:pt x="1715641" y="579239"/>
                    <a:pt x="1759789" y="586596"/>
                  </a:cubicBezTo>
                  <a:cubicBezTo>
                    <a:pt x="1767457" y="590430"/>
                    <a:pt x="1774765" y="595088"/>
                    <a:pt x="1782792" y="598098"/>
                  </a:cubicBezTo>
                  <a:cubicBezTo>
                    <a:pt x="1790193" y="600873"/>
                    <a:pt x="1798225" y="601578"/>
                    <a:pt x="1805796" y="603849"/>
                  </a:cubicBezTo>
                  <a:cubicBezTo>
                    <a:pt x="1817409" y="607333"/>
                    <a:pt x="1828800" y="611517"/>
                    <a:pt x="1840302" y="615351"/>
                  </a:cubicBezTo>
                  <a:lnTo>
                    <a:pt x="1857555" y="621102"/>
                  </a:lnTo>
                  <a:cubicBezTo>
                    <a:pt x="1863306" y="624936"/>
                    <a:pt x="1868491" y="629797"/>
                    <a:pt x="1874807" y="632604"/>
                  </a:cubicBezTo>
                  <a:cubicBezTo>
                    <a:pt x="1885886" y="637528"/>
                    <a:pt x="1897811" y="640272"/>
                    <a:pt x="1909313" y="644106"/>
                  </a:cubicBezTo>
                  <a:cubicBezTo>
                    <a:pt x="1934064" y="652356"/>
                    <a:pt x="1920685" y="648387"/>
                    <a:pt x="1949570" y="655608"/>
                  </a:cubicBezTo>
                  <a:cubicBezTo>
                    <a:pt x="1996252" y="702290"/>
                    <a:pt x="1935765" y="647721"/>
                    <a:pt x="1989826" y="678612"/>
                  </a:cubicBezTo>
                  <a:cubicBezTo>
                    <a:pt x="1996887" y="682647"/>
                    <a:pt x="2000018" y="691829"/>
                    <a:pt x="2007079" y="695864"/>
                  </a:cubicBezTo>
                  <a:cubicBezTo>
                    <a:pt x="2040353" y="714877"/>
                    <a:pt x="2023234" y="687917"/>
                    <a:pt x="2035834" y="713117"/>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127" name="Freeform 126"/>
            <p:cNvSpPr/>
            <p:nvPr/>
          </p:nvSpPr>
          <p:spPr>
            <a:xfrm>
              <a:off x="6318159" y="1623578"/>
              <a:ext cx="2322663" cy="835652"/>
            </a:xfrm>
            <a:custGeom>
              <a:avLst/>
              <a:gdLst>
                <a:gd name="connsiteX0" fmla="*/ 0 w 2035834"/>
                <a:gd name="connsiteY0" fmla="*/ 0 h 713117"/>
                <a:gd name="connsiteX1" fmla="*/ 28755 w 2035834"/>
                <a:gd name="connsiteY1" fmla="*/ 23004 h 713117"/>
                <a:gd name="connsiteX2" fmla="*/ 46007 w 2035834"/>
                <a:gd name="connsiteY2" fmla="*/ 34506 h 713117"/>
                <a:gd name="connsiteX3" fmla="*/ 57509 w 2035834"/>
                <a:gd name="connsiteY3" fmla="*/ 51759 h 713117"/>
                <a:gd name="connsiteX4" fmla="*/ 109268 w 2035834"/>
                <a:gd name="connsiteY4" fmla="*/ 80513 h 713117"/>
                <a:gd name="connsiteX5" fmla="*/ 161026 w 2035834"/>
                <a:gd name="connsiteY5" fmla="*/ 109268 h 713117"/>
                <a:gd name="connsiteX6" fmla="*/ 178279 w 2035834"/>
                <a:gd name="connsiteY6" fmla="*/ 126521 h 713117"/>
                <a:gd name="connsiteX7" fmla="*/ 195532 w 2035834"/>
                <a:gd name="connsiteY7" fmla="*/ 132272 h 713117"/>
                <a:gd name="connsiteX8" fmla="*/ 218536 w 2035834"/>
                <a:gd name="connsiteY8" fmla="*/ 143774 h 713117"/>
                <a:gd name="connsiteX9" fmla="*/ 253041 w 2035834"/>
                <a:gd name="connsiteY9" fmla="*/ 166778 h 713117"/>
                <a:gd name="connsiteX10" fmla="*/ 293298 w 2035834"/>
                <a:gd name="connsiteY10" fmla="*/ 184030 h 713117"/>
                <a:gd name="connsiteX11" fmla="*/ 356558 w 2035834"/>
                <a:gd name="connsiteY11" fmla="*/ 201283 h 713117"/>
                <a:gd name="connsiteX12" fmla="*/ 391064 w 2035834"/>
                <a:gd name="connsiteY12" fmla="*/ 218536 h 713117"/>
                <a:gd name="connsiteX13" fmla="*/ 431321 w 2035834"/>
                <a:gd name="connsiteY13" fmla="*/ 230038 h 713117"/>
                <a:gd name="connsiteX14" fmla="*/ 448573 w 2035834"/>
                <a:gd name="connsiteY14" fmla="*/ 241540 h 713117"/>
                <a:gd name="connsiteX15" fmla="*/ 494581 w 2035834"/>
                <a:gd name="connsiteY15" fmla="*/ 253042 h 713117"/>
                <a:gd name="connsiteX16" fmla="*/ 511834 w 2035834"/>
                <a:gd name="connsiteY16" fmla="*/ 270295 h 713117"/>
                <a:gd name="connsiteX17" fmla="*/ 563592 w 2035834"/>
                <a:gd name="connsiteY17" fmla="*/ 281796 h 713117"/>
                <a:gd name="connsiteX18" fmla="*/ 598098 w 2035834"/>
                <a:gd name="connsiteY18" fmla="*/ 299049 h 713117"/>
                <a:gd name="connsiteX19" fmla="*/ 644106 w 2035834"/>
                <a:gd name="connsiteY19" fmla="*/ 310551 h 713117"/>
                <a:gd name="connsiteX20" fmla="*/ 661358 w 2035834"/>
                <a:gd name="connsiteY20" fmla="*/ 322053 h 713117"/>
                <a:gd name="connsiteX21" fmla="*/ 707366 w 2035834"/>
                <a:gd name="connsiteY21" fmla="*/ 333555 h 713117"/>
                <a:gd name="connsiteX22" fmla="*/ 736121 w 2035834"/>
                <a:gd name="connsiteY22" fmla="*/ 345057 h 713117"/>
                <a:gd name="connsiteX23" fmla="*/ 776377 w 2035834"/>
                <a:gd name="connsiteY23" fmla="*/ 356559 h 713117"/>
                <a:gd name="connsiteX24" fmla="*/ 822385 w 2035834"/>
                <a:gd name="connsiteY24" fmla="*/ 373812 h 713117"/>
                <a:gd name="connsiteX25" fmla="*/ 868392 w 2035834"/>
                <a:gd name="connsiteY25" fmla="*/ 385313 h 713117"/>
                <a:gd name="connsiteX26" fmla="*/ 902898 w 2035834"/>
                <a:gd name="connsiteY26" fmla="*/ 396815 h 713117"/>
                <a:gd name="connsiteX27" fmla="*/ 943155 w 2035834"/>
                <a:gd name="connsiteY27" fmla="*/ 425570 h 713117"/>
                <a:gd name="connsiteX28" fmla="*/ 966158 w 2035834"/>
                <a:gd name="connsiteY28" fmla="*/ 431321 h 713117"/>
                <a:gd name="connsiteX29" fmla="*/ 983411 w 2035834"/>
                <a:gd name="connsiteY29" fmla="*/ 448574 h 713117"/>
                <a:gd name="connsiteX30" fmla="*/ 1017917 w 2035834"/>
                <a:gd name="connsiteY30" fmla="*/ 460076 h 713117"/>
                <a:gd name="connsiteX31" fmla="*/ 1035170 w 2035834"/>
                <a:gd name="connsiteY31" fmla="*/ 465827 h 713117"/>
                <a:gd name="connsiteX32" fmla="*/ 1052423 w 2035834"/>
                <a:gd name="connsiteY32" fmla="*/ 471578 h 713117"/>
                <a:gd name="connsiteX33" fmla="*/ 1081177 w 2035834"/>
                <a:gd name="connsiteY33" fmla="*/ 477329 h 713117"/>
                <a:gd name="connsiteX34" fmla="*/ 1098430 w 2035834"/>
                <a:gd name="connsiteY34" fmla="*/ 483079 h 713117"/>
                <a:gd name="connsiteX35" fmla="*/ 1322717 w 2035834"/>
                <a:gd name="connsiteY35" fmla="*/ 500332 h 713117"/>
                <a:gd name="connsiteX36" fmla="*/ 1437736 w 2035834"/>
                <a:gd name="connsiteY36" fmla="*/ 517585 h 713117"/>
                <a:gd name="connsiteX37" fmla="*/ 1483743 w 2035834"/>
                <a:gd name="connsiteY37" fmla="*/ 529087 h 713117"/>
                <a:gd name="connsiteX38" fmla="*/ 1581509 w 2035834"/>
                <a:gd name="connsiteY38" fmla="*/ 546340 h 713117"/>
                <a:gd name="connsiteX39" fmla="*/ 1598762 w 2035834"/>
                <a:gd name="connsiteY39" fmla="*/ 552091 h 713117"/>
                <a:gd name="connsiteX40" fmla="*/ 1627517 w 2035834"/>
                <a:gd name="connsiteY40" fmla="*/ 557842 h 713117"/>
                <a:gd name="connsiteX41" fmla="*/ 1696528 w 2035834"/>
                <a:gd name="connsiteY41" fmla="*/ 575095 h 713117"/>
                <a:gd name="connsiteX42" fmla="*/ 1759789 w 2035834"/>
                <a:gd name="connsiteY42" fmla="*/ 586596 h 713117"/>
                <a:gd name="connsiteX43" fmla="*/ 1782792 w 2035834"/>
                <a:gd name="connsiteY43" fmla="*/ 598098 h 713117"/>
                <a:gd name="connsiteX44" fmla="*/ 1805796 w 2035834"/>
                <a:gd name="connsiteY44" fmla="*/ 603849 h 713117"/>
                <a:gd name="connsiteX45" fmla="*/ 1840302 w 2035834"/>
                <a:gd name="connsiteY45" fmla="*/ 615351 h 713117"/>
                <a:gd name="connsiteX46" fmla="*/ 1857555 w 2035834"/>
                <a:gd name="connsiteY46" fmla="*/ 621102 h 713117"/>
                <a:gd name="connsiteX47" fmla="*/ 1874807 w 2035834"/>
                <a:gd name="connsiteY47" fmla="*/ 632604 h 713117"/>
                <a:gd name="connsiteX48" fmla="*/ 1909313 w 2035834"/>
                <a:gd name="connsiteY48" fmla="*/ 644106 h 713117"/>
                <a:gd name="connsiteX49" fmla="*/ 1949570 w 2035834"/>
                <a:gd name="connsiteY49" fmla="*/ 655608 h 713117"/>
                <a:gd name="connsiteX50" fmla="*/ 1989826 w 2035834"/>
                <a:gd name="connsiteY50" fmla="*/ 678612 h 713117"/>
                <a:gd name="connsiteX51" fmla="*/ 2007079 w 2035834"/>
                <a:gd name="connsiteY51" fmla="*/ 695864 h 713117"/>
                <a:gd name="connsiteX52" fmla="*/ 2035834 w 2035834"/>
                <a:gd name="connsiteY52" fmla="*/ 713117 h 71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035834" h="713117">
                  <a:moveTo>
                    <a:pt x="0" y="0"/>
                  </a:moveTo>
                  <a:cubicBezTo>
                    <a:pt x="9585" y="7668"/>
                    <a:pt x="18935" y="15639"/>
                    <a:pt x="28755" y="23004"/>
                  </a:cubicBezTo>
                  <a:cubicBezTo>
                    <a:pt x="34284" y="27151"/>
                    <a:pt x="41120" y="29619"/>
                    <a:pt x="46007" y="34506"/>
                  </a:cubicBezTo>
                  <a:cubicBezTo>
                    <a:pt x="50894" y="39393"/>
                    <a:pt x="52307" y="47208"/>
                    <a:pt x="57509" y="51759"/>
                  </a:cubicBezTo>
                  <a:cubicBezTo>
                    <a:pt x="119441" y="105948"/>
                    <a:pt x="69086" y="58189"/>
                    <a:pt x="109268" y="80513"/>
                  </a:cubicBezTo>
                  <a:cubicBezTo>
                    <a:pt x="168592" y="113471"/>
                    <a:pt x="121987" y="96255"/>
                    <a:pt x="161026" y="109268"/>
                  </a:cubicBezTo>
                  <a:cubicBezTo>
                    <a:pt x="166777" y="115019"/>
                    <a:pt x="171512" y="122010"/>
                    <a:pt x="178279" y="126521"/>
                  </a:cubicBezTo>
                  <a:cubicBezTo>
                    <a:pt x="183323" y="129884"/>
                    <a:pt x="189960" y="129884"/>
                    <a:pt x="195532" y="132272"/>
                  </a:cubicBezTo>
                  <a:cubicBezTo>
                    <a:pt x="203412" y="135649"/>
                    <a:pt x="211185" y="139363"/>
                    <a:pt x="218536" y="143774"/>
                  </a:cubicBezTo>
                  <a:cubicBezTo>
                    <a:pt x="230389" y="150886"/>
                    <a:pt x="239927" y="162407"/>
                    <a:pt x="253041" y="166778"/>
                  </a:cubicBezTo>
                  <a:cubicBezTo>
                    <a:pt x="293503" y="180265"/>
                    <a:pt x="243552" y="162712"/>
                    <a:pt x="293298" y="184030"/>
                  </a:cubicBezTo>
                  <a:cubicBezTo>
                    <a:pt x="310713" y="191493"/>
                    <a:pt x="343354" y="196882"/>
                    <a:pt x="356558" y="201283"/>
                  </a:cubicBezTo>
                  <a:cubicBezTo>
                    <a:pt x="399924" y="215738"/>
                    <a:pt x="346470" y="196239"/>
                    <a:pt x="391064" y="218536"/>
                  </a:cubicBezTo>
                  <a:cubicBezTo>
                    <a:pt x="399314" y="222661"/>
                    <a:pt x="423950" y="228195"/>
                    <a:pt x="431321" y="230038"/>
                  </a:cubicBezTo>
                  <a:cubicBezTo>
                    <a:pt x="437072" y="233872"/>
                    <a:pt x="442078" y="239178"/>
                    <a:pt x="448573" y="241540"/>
                  </a:cubicBezTo>
                  <a:cubicBezTo>
                    <a:pt x="463429" y="246942"/>
                    <a:pt x="494581" y="253042"/>
                    <a:pt x="494581" y="253042"/>
                  </a:cubicBezTo>
                  <a:cubicBezTo>
                    <a:pt x="500332" y="258793"/>
                    <a:pt x="504772" y="266260"/>
                    <a:pt x="511834" y="270295"/>
                  </a:cubicBezTo>
                  <a:cubicBezTo>
                    <a:pt x="516428" y="272920"/>
                    <a:pt x="561580" y="281293"/>
                    <a:pt x="563592" y="281796"/>
                  </a:cubicBezTo>
                  <a:cubicBezTo>
                    <a:pt x="592501" y="289023"/>
                    <a:pt x="569988" y="284994"/>
                    <a:pt x="598098" y="299049"/>
                  </a:cubicBezTo>
                  <a:cubicBezTo>
                    <a:pt x="609887" y="304944"/>
                    <a:pt x="633169" y="308364"/>
                    <a:pt x="644106" y="310551"/>
                  </a:cubicBezTo>
                  <a:cubicBezTo>
                    <a:pt x="649857" y="314385"/>
                    <a:pt x="655176" y="318962"/>
                    <a:pt x="661358" y="322053"/>
                  </a:cubicBezTo>
                  <a:cubicBezTo>
                    <a:pt x="676538" y="329643"/>
                    <a:pt x="690962" y="328634"/>
                    <a:pt x="707366" y="333555"/>
                  </a:cubicBezTo>
                  <a:cubicBezTo>
                    <a:pt x="717254" y="336521"/>
                    <a:pt x="726455" y="341432"/>
                    <a:pt x="736121" y="345057"/>
                  </a:cubicBezTo>
                  <a:cubicBezTo>
                    <a:pt x="758186" y="353331"/>
                    <a:pt x="750994" y="349307"/>
                    <a:pt x="776377" y="356559"/>
                  </a:cubicBezTo>
                  <a:cubicBezTo>
                    <a:pt x="829643" y="371778"/>
                    <a:pt x="743351" y="349495"/>
                    <a:pt x="822385" y="373812"/>
                  </a:cubicBezTo>
                  <a:cubicBezTo>
                    <a:pt x="837494" y="378461"/>
                    <a:pt x="853396" y="380314"/>
                    <a:pt x="868392" y="385313"/>
                  </a:cubicBezTo>
                  <a:lnTo>
                    <a:pt x="902898" y="396815"/>
                  </a:lnTo>
                  <a:cubicBezTo>
                    <a:pt x="905517" y="398779"/>
                    <a:pt x="936614" y="422767"/>
                    <a:pt x="943155" y="425570"/>
                  </a:cubicBezTo>
                  <a:cubicBezTo>
                    <a:pt x="950420" y="428683"/>
                    <a:pt x="958490" y="429404"/>
                    <a:pt x="966158" y="431321"/>
                  </a:cubicBezTo>
                  <a:cubicBezTo>
                    <a:pt x="971909" y="437072"/>
                    <a:pt x="976301" y="444624"/>
                    <a:pt x="983411" y="448574"/>
                  </a:cubicBezTo>
                  <a:cubicBezTo>
                    <a:pt x="994009" y="454462"/>
                    <a:pt x="1006415" y="456242"/>
                    <a:pt x="1017917" y="460076"/>
                  </a:cubicBezTo>
                  <a:lnTo>
                    <a:pt x="1035170" y="465827"/>
                  </a:lnTo>
                  <a:cubicBezTo>
                    <a:pt x="1040921" y="467744"/>
                    <a:pt x="1046479" y="470389"/>
                    <a:pt x="1052423" y="471578"/>
                  </a:cubicBezTo>
                  <a:cubicBezTo>
                    <a:pt x="1062008" y="473495"/>
                    <a:pt x="1071694" y="474958"/>
                    <a:pt x="1081177" y="477329"/>
                  </a:cubicBezTo>
                  <a:cubicBezTo>
                    <a:pt x="1087058" y="478799"/>
                    <a:pt x="1092395" y="482504"/>
                    <a:pt x="1098430" y="483079"/>
                  </a:cubicBezTo>
                  <a:cubicBezTo>
                    <a:pt x="1173075" y="490188"/>
                    <a:pt x="1322717" y="500332"/>
                    <a:pt x="1322717" y="500332"/>
                  </a:cubicBezTo>
                  <a:cubicBezTo>
                    <a:pt x="1465426" y="532046"/>
                    <a:pt x="1272673" y="491522"/>
                    <a:pt x="1437736" y="517585"/>
                  </a:cubicBezTo>
                  <a:cubicBezTo>
                    <a:pt x="1453350" y="520050"/>
                    <a:pt x="1468340" y="525532"/>
                    <a:pt x="1483743" y="529087"/>
                  </a:cubicBezTo>
                  <a:cubicBezTo>
                    <a:pt x="1519452" y="537328"/>
                    <a:pt x="1540824" y="538203"/>
                    <a:pt x="1581509" y="546340"/>
                  </a:cubicBezTo>
                  <a:cubicBezTo>
                    <a:pt x="1587453" y="547529"/>
                    <a:pt x="1592881" y="550621"/>
                    <a:pt x="1598762" y="552091"/>
                  </a:cubicBezTo>
                  <a:cubicBezTo>
                    <a:pt x="1608245" y="554462"/>
                    <a:pt x="1618002" y="555603"/>
                    <a:pt x="1627517" y="557842"/>
                  </a:cubicBezTo>
                  <a:cubicBezTo>
                    <a:pt x="1650598" y="563273"/>
                    <a:pt x="1673277" y="570445"/>
                    <a:pt x="1696528" y="575095"/>
                  </a:cubicBezTo>
                  <a:cubicBezTo>
                    <a:pt x="1736717" y="583133"/>
                    <a:pt x="1715641" y="579239"/>
                    <a:pt x="1759789" y="586596"/>
                  </a:cubicBezTo>
                  <a:cubicBezTo>
                    <a:pt x="1767457" y="590430"/>
                    <a:pt x="1774765" y="595088"/>
                    <a:pt x="1782792" y="598098"/>
                  </a:cubicBezTo>
                  <a:cubicBezTo>
                    <a:pt x="1790193" y="600873"/>
                    <a:pt x="1798225" y="601578"/>
                    <a:pt x="1805796" y="603849"/>
                  </a:cubicBezTo>
                  <a:cubicBezTo>
                    <a:pt x="1817409" y="607333"/>
                    <a:pt x="1828800" y="611517"/>
                    <a:pt x="1840302" y="615351"/>
                  </a:cubicBezTo>
                  <a:lnTo>
                    <a:pt x="1857555" y="621102"/>
                  </a:lnTo>
                  <a:cubicBezTo>
                    <a:pt x="1863306" y="624936"/>
                    <a:pt x="1868491" y="629797"/>
                    <a:pt x="1874807" y="632604"/>
                  </a:cubicBezTo>
                  <a:cubicBezTo>
                    <a:pt x="1885886" y="637528"/>
                    <a:pt x="1897811" y="640272"/>
                    <a:pt x="1909313" y="644106"/>
                  </a:cubicBezTo>
                  <a:cubicBezTo>
                    <a:pt x="1934064" y="652356"/>
                    <a:pt x="1920685" y="648387"/>
                    <a:pt x="1949570" y="655608"/>
                  </a:cubicBezTo>
                  <a:cubicBezTo>
                    <a:pt x="1996252" y="702290"/>
                    <a:pt x="1935765" y="647721"/>
                    <a:pt x="1989826" y="678612"/>
                  </a:cubicBezTo>
                  <a:cubicBezTo>
                    <a:pt x="1996887" y="682647"/>
                    <a:pt x="2000018" y="691829"/>
                    <a:pt x="2007079" y="695864"/>
                  </a:cubicBezTo>
                  <a:cubicBezTo>
                    <a:pt x="2040353" y="714877"/>
                    <a:pt x="2023234" y="687917"/>
                    <a:pt x="2035834" y="713117"/>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128" name="Right Arrow 127"/>
            <p:cNvSpPr/>
            <p:nvPr/>
          </p:nvSpPr>
          <p:spPr>
            <a:xfrm rot="5977671">
              <a:off x="5189043" y="1877059"/>
              <a:ext cx="237974" cy="174069"/>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129" name="Right Arrow 128"/>
            <p:cNvSpPr/>
            <p:nvPr/>
          </p:nvSpPr>
          <p:spPr>
            <a:xfrm rot="5977671">
              <a:off x="5596306" y="1765466"/>
              <a:ext cx="237974" cy="174069"/>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pic>
          <p:nvPicPr>
            <p:cNvPr id="130" name="Picture 5" descr="C:\Users\rander54\Desktop\Diaz dung Pics\wb 13 003 p00 0212 20x cd 8.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5152" b="9101"/>
            <a:stretch/>
          </p:blipFill>
          <p:spPr bwMode="auto">
            <a:xfrm>
              <a:off x="8750505" y="3918414"/>
              <a:ext cx="2506202" cy="129631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31" name="Picture 6" descr="C:\Users\rander54\Desktop\Diaz dung Pics\wb 6548 10x cd 8 area 2.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0997" t="10997"/>
            <a:stretch/>
          </p:blipFill>
          <p:spPr bwMode="auto">
            <a:xfrm>
              <a:off x="6293028" y="3911162"/>
              <a:ext cx="2356524" cy="1332259"/>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7" descr="C:\Users\rander54\Desktop\Diaz dung Pics\wb hs 6548 10x PDl1 area 2.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0939" t="10939"/>
            <a:stretch/>
          </p:blipFill>
          <p:spPr bwMode="auto">
            <a:xfrm>
              <a:off x="3782109" y="3917550"/>
              <a:ext cx="2455827" cy="1333124"/>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8" descr="C:\Users\rander54\Desktop\Diaz dung Pics\wb hs 6548 14 10x area 2.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0238" t="10238"/>
            <a:stretch/>
          </p:blipFill>
          <p:spPr bwMode="auto">
            <a:xfrm>
              <a:off x="1333769" y="3907060"/>
              <a:ext cx="2388645" cy="1343613"/>
            </a:xfrm>
            <a:prstGeom prst="rect">
              <a:avLst/>
            </a:prstGeom>
            <a:noFill/>
            <a:extLst>
              <a:ext uri="{909E8E84-426E-40DD-AFC4-6F175D3DCCD1}">
                <a14:hiddenFill xmlns:a14="http://schemas.microsoft.com/office/drawing/2010/main">
                  <a:solidFill>
                    <a:srgbClr val="FFFFFF"/>
                  </a:solidFill>
                </a14:hiddenFill>
              </a:ext>
            </a:extLst>
          </p:spPr>
        </p:pic>
        <p:sp>
          <p:nvSpPr>
            <p:cNvPr id="134" name="Rectangle 133"/>
            <p:cNvSpPr/>
            <p:nvPr/>
          </p:nvSpPr>
          <p:spPr>
            <a:xfrm>
              <a:off x="1333766" y="3907060"/>
              <a:ext cx="7299025" cy="134361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135" name="Freeform 134"/>
            <p:cNvSpPr/>
            <p:nvPr/>
          </p:nvSpPr>
          <p:spPr>
            <a:xfrm>
              <a:off x="1349347" y="4072503"/>
              <a:ext cx="2324338" cy="1082815"/>
            </a:xfrm>
            <a:custGeom>
              <a:avLst/>
              <a:gdLst>
                <a:gd name="connsiteX0" fmla="*/ 0 w 2034988"/>
                <a:gd name="connsiteY0" fmla="*/ 0 h 1264024"/>
                <a:gd name="connsiteX1" fmla="*/ 62753 w 2034988"/>
                <a:gd name="connsiteY1" fmla="*/ 17930 h 1264024"/>
                <a:gd name="connsiteX2" fmla="*/ 89647 w 2034988"/>
                <a:gd name="connsiteY2" fmla="*/ 44824 h 1264024"/>
                <a:gd name="connsiteX3" fmla="*/ 116541 w 2034988"/>
                <a:gd name="connsiteY3" fmla="*/ 62753 h 1264024"/>
                <a:gd name="connsiteX4" fmla="*/ 134471 w 2034988"/>
                <a:gd name="connsiteY4" fmla="*/ 80683 h 1264024"/>
                <a:gd name="connsiteX5" fmla="*/ 161365 w 2034988"/>
                <a:gd name="connsiteY5" fmla="*/ 89647 h 1264024"/>
                <a:gd name="connsiteX6" fmla="*/ 233082 w 2034988"/>
                <a:gd name="connsiteY6" fmla="*/ 143436 h 1264024"/>
                <a:gd name="connsiteX7" fmla="*/ 286871 w 2034988"/>
                <a:gd name="connsiteY7" fmla="*/ 179294 h 1264024"/>
                <a:gd name="connsiteX8" fmla="*/ 295835 w 2034988"/>
                <a:gd name="connsiteY8" fmla="*/ 206189 h 1264024"/>
                <a:gd name="connsiteX9" fmla="*/ 322730 w 2034988"/>
                <a:gd name="connsiteY9" fmla="*/ 215153 h 1264024"/>
                <a:gd name="connsiteX10" fmla="*/ 340659 w 2034988"/>
                <a:gd name="connsiteY10" fmla="*/ 233083 h 1264024"/>
                <a:gd name="connsiteX11" fmla="*/ 349624 w 2034988"/>
                <a:gd name="connsiteY11" fmla="*/ 259977 h 1264024"/>
                <a:gd name="connsiteX12" fmla="*/ 376518 w 2034988"/>
                <a:gd name="connsiteY12" fmla="*/ 268941 h 1264024"/>
                <a:gd name="connsiteX13" fmla="*/ 439271 w 2034988"/>
                <a:gd name="connsiteY13" fmla="*/ 304800 h 1264024"/>
                <a:gd name="connsiteX14" fmla="*/ 502024 w 2034988"/>
                <a:gd name="connsiteY14" fmla="*/ 349624 h 1264024"/>
                <a:gd name="connsiteX15" fmla="*/ 528918 w 2034988"/>
                <a:gd name="connsiteY15" fmla="*/ 358589 h 1264024"/>
                <a:gd name="connsiteX16" fmla="*/ 555812 w 2034988"/>
                <a:gd name="connsiteY16" fmla="*/ 376518 h 1264024"/>
                <a:gd name="connsiteX17" fmla="*/ 591671 w 2034988"/>
                <a:gd name="connsiteY17" fmla="*/ 394447 h 1264024"/>
                <a:gd name="connsiteX18" fmla="*/ 690282 w 2034988"/>
                <a:gd name="connsiteY18" fmla="*/ 439271 h 1264024"/>
                <a:gd name="connsiteX19" fmla="*/ 788894 w 2034988"/>
                <a:gd name="connsiteY19" fmla="*/ 484094 h 1264024"/>
                <a:gd name="connsiteX20" fmla="*/ 815788 w 2034988"/>
                <a:gd name="connsiteY20" fmla="*/ 502024 h 1264024"/>
                <a:gd name="connsiteX21" fmla="*/ 833718 w 2034988"/>
                <a:gd name="connsiteY21" fmla="*/ 519953 h 1264024"/>
                <a:gd name="connsiteX22" fmla="*/ 896471 w 2034988"/>
                <a:gd name="connsiteY22" fmla="*/ 546847 h 1264024"/>
                <a:gd name="connsiteX23" fmla="*/ 950259 w 2034988"/>
                <a:gd name="connsiteY23" fmla="*/ 582706 h 1264024"/>
                <a:gd name="connsiteX24" fmla="*/ 1021977 w 2034988"/>
                <a:gd name="connsiteY24" fmla="*/ 645459 h 1264024"/>
                <a:gd name="connsiteX25" fmla="*/ 1066800 w 2034988"/>
                <a:gd name="connsiteY25" fmla="*/ 654424 h 1264024"/>
                <a:gd name="connsiteX26" fmla="*/ 1111624 w 2034988"/>
                <a:gd name="connsiteY26" fmla="*/ 681318 h 1264024"/>
                <a:gd name="connsiteX27" fmla="*/ 1174377 w 2034988"/>
                <a:gd name="connsiteY27" fmla="*/ 717177 h 1264024"/>
                <a:gd name="connsiteX28" fmla="*/ 1246094 w 2034988"/>
                <a:gd name="connsiteY28" fmla="*/ 770965 h 1264024"/>
                <a:gd name="connsiteX29" fmla="*/ 1272988 w 2034988"/>
                <a:gd name="connsiteY29" fmla="*/ 788894 h 1264024"/>
                <a:gd name="connsiteX30" fmla="*/ 1380565 w 2034988"/>
                <a:gd name="connsiteY30" fmla="*/ 806824 h 1264024"/>
                <a:gd name="connsiteX31" fmla="*/ 1443318 w 2034988"/>
                <a:gd name="connsiteY31" fmla="*/ 833718 h 1264024"/>
                <a:gd name="connsiteX32" fmla="*/ 1479177 w 2034988"/>
                <a:gd name="connsiteY32" fmla="*/ 860612 h 1264024"/>
                <a:gd name="connsiteX33" fmla="*/ 1524000 w 2034988"/>
                <a:gd name="connsiteY33" fmla="*/ 869577 h 1264024"/>
                <a:gd name="connsiteX34" fmla="*/ 1550894 w 2034988"/>
                <a:gd name="connsiteY34" fmla="*/ 878541 h 1264024"/>
                <a:gd name="connsiteX35" fmla="*/ 1622612 w 2034988"/>
                <a:gd name="connsiteY35" fmla="*/ 914400 h 1264024"/>
                <a:gd name="connsiteX36" fmla="*/ 1640541 w 2034988"/>
                <a:gd name="connsiteY36" fmla="*/ 932330 h 1264024"/>
                <a:gd name="connsiteX37" fmla="*/ 1721224 w 2034988"/>
                <a:gd name="connsiteY37" fmla="*/ 1004047 h 1264024"/>
                <a:gd name="connsiteX38" fmla="*/ 1757082 w 2034988"/>
                <a:gd name="connsiteY38" fmla="*/ 1039906 h 1264024"/>
                <a:gd name="connsiteX39" fmla="*/ 1775012 w 2034988"/>
                <a:gd name="connsiteY39" fmla="*/ 1057836 h 1264024"/>
                <a:gd name="connsiteX40" fmla="*/ 1801906 w 2034988"/>
                <a:gd name="connsiteY40" fmla="*/ 1075765 h 1264024"/>
                <a:gd name="connsiteX41" fmla="*/ 1837765 w 2034988"/>
                <a:gd name="connsiteY41" fmla="*/ 1111624 h 1264024"/>
                <a:gd name="connsiteX42" fmla="*/ 1855694 w 2034988"/>
                <a:gd name="connsiteY42" fmla="*/ 1138518 h 1264024"/>
                <a:gd name="connsiteX43" fmla="*/ 1909482 w 2034988"/>
                <a:gd name="connsiteY43" fmla="*/ 1156447 h 1264024"/>
                <a:gd name="connsiteX44" fmla="*/ 1936377 w 2034988"/>
                <a:gd name="connsiteY44" fmla="*/ 1165412 h 1264024"/>
                <a:gd name="connsiteX45" fmla="*/ 1990165 w 2034988"/>
                <a:gd name="connsiteY45" fmla="*/ 1228165 h 1264024"/>
                <a:gd name="connsiteX46" fmla="*/ 2034988 w 2034988"/>
                <a:gd name="connsiteY46" fmla="*/ 1264024 h 126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34988" h="1264024">
                  <a:moveTo>
                    <a:pt x="0" y="0"/>
                  </a:moveTo>
                  <a:cubicBezTo>
                    <a:pt x="20918" y="5977"/>
                    <a:pt x="43295" y="8201"/>
                    <a:pt x="62753" y="17930"/>
                  </a:cubicBezTo>
                  <a:cubicBezTo>
                    <a:pt x="74092" y="23600"/>
                    <a:pt x="79907" y="36708"/>
                    <a:pt x="89647" y="44824"/>
                  </a:cubicBezTo>
                  <a:cubicBezTo>
                    <a:pt x="97924" y="51721"/>
                    <a:pt x="108128" y="56022"/>
                    <a:pt x="116541" y="62753"/>
                  </a:cubicBezTo>
                  <a:cubicBezTo>
                    <a:pt x="123141" y="68033"/>
                    <a:pt x="127223" y="76334"/>
                    <a:pt x="134471" y="80683"/>
                  </a:cubicBezTo>
                  <a:cubicBezTo>
                    <a:pt x="142574" y="85545"/>
                    <a:pt x="152400" y="86659"/>
                    <a:pt x="161365" y="89647"/>
                  </a:cubicBezTo>
                  <a:cubicBezTo>
                    <a:pt x="265340" y="193625"/>
                    <a:pt x="162677" y="104323"/>
                    <a:pt x="233082" y="143436"/>
                  </a:cubicBezTo>
                  <a:cubicBezTo>
                    <a:pt x="251919" y="153901"/>
                    <a:pt x="286871" y="179294"/>
                    <a:pt x="286871" y="179294"/>
                  </a:cubicBezTo>
                  <a:cubicBezTo>
                    <a:pt x="289859" y="188259"/>
                    <a:pt x="289153" y="199507"/>
                    <a:pt x="295835" y="206189"/>
                  </a:cubicBezTo>
                  <a:cubicBezTo>
                    <a:pt x="302517" y="212871"/>
                    <a:pt x="314627" y="210291"/>
                    <a:pt x="322730" y="215153"/>
                  </a:cubicBezTo>
                  <a:cubicBezTo>
                    <a:pt x="329978" y="219501"/>
                    <a:pt x="334683" y="227106"/>
                    <a:pt x="340659" y="233083"/>
                  </a:cubicBezTo>
                  <a:cubicBezTo>
                    <a:pt x="343647" y="242048"/>
                    <a:pt x="342942" y="253295"/>
                    <a:pt x="349624" y="259977"/>
                  </a:cubicBezTo>
                  <a:cubicBezTo>
                    <a:pt x="356306" y="266659"/>
                    <a:pt x="368314" y="264253"/>
                    <a:pt x="376518" y="268941"/>
                  </a:cubicBezTo>
                  <a:cubicBezTo>
                    <a:pt x="452500" y="312360"/>
                    <a:pt x="377608" y="284247"/>
                    <a:pt x="439271" y="304800"/>
                  </a:cubicBezTo>
                  <a:cubicBezTo>
                    <a:pt x="447388" y="310888"/>
                    <a:pt x="488919" y="343071"/>
                    <a:pt x="502024" y="349624"/>
                  </a:cubicBezTo>
                  <a:cubicBezTo>
                    <a:pt x="510476" y="353850"/>
                    <a:pt x="520466" y="354363"/>
                    <a:pt x="528918" y="358589"/>
                  </a:cubicBezTo>
                  <a:cubicBezTo>
                    <a:pt x="538555" y="363407"/>
                    <a:pt x="546457" y="371173"/>
                    <a:pt x="555812" y="376518"/>
                  </a:cubicBezTo>
                  <a:cubicBezTo>
                    <a:pt x="567415" y="383148"/>
                    <a:pt x="579718" y="388471"/>
                    <a:pt x="591671" y="394447"/>
                  </a:cubicBezTo>
                  <a:cubicBezTo>
                    <a:pt x="634542" y="437320"/>
                    <a:pt x="585157" y="393279"/>
                    <a:pt x="690282" y="439271"/>
                  </a:cubicBezTo>
                  <a:cubicBezTo>
                    <a:pt x="816191" y="494356"/>
                    <a:pt x="702834" y="462581"/>
                    <a:pt x="788894" y="484094"/>
                  </a:cubicBezTo>
                  <a:cubicBezTo>
                    <a:pt x="797859" y="490071"/>
                    <a:pt x="807375" y="495293"/>
                    <a:pt x="815788" y="502024"/>
                  </a:cubicBezTo>
                  <a:cubicBezTo>
                    <a:pt x="822388" y="507304"/>
                    <a:pt x="826685" y="515265"/>
                    <a:pt x="833718" y="519953"/>
                  </a:cubicBezTo>
                  <a:cubicBezTo>
                    <a:pt x="855877" y="534726"/>
                    <a:pt x="872562" y="538878"/>
                    <a:pt x="896471" y="546847"/>
                  </a:cubicBezTo>
                  <a:cubicBezTo>
                    <a:pt x="982265" y="632641"/>
                    <a:pt x="872416" y="530810"/>
                    <a:pt x="950259" y="582706"/>
                  </a:cubicBezTo>
                  <a:cubicBezTo>
                    <a:pt x="1006265" y="620044"/>
                    <a:pt x="943736" y="606338"/>
                    <a:pt x="1021977" y="645459"/>
                  </a:cubicBezTo>
                  <a:cubicBezTo>
                    <a:pt x="1035605" y="652273"/>
                    <a:pt x="1051859" y="651436"/>
                    <a:pt x="1066800" y="654424"/>
                  </a:cubicBezTo>
                  <a:cubicBezTo>
                    <a:pt x="1122644" y="710265"/>
                    <a:pt x="1041794" y="634764"/>
                    <a:pt x="1111624" y="681318"/>
                  </a:cubicBezTo>
                  <a:cubicBezTo>
                    <a:pt x="1175715" y="724046"/>
                    <a:pt x="1098536" y="698216"/>
                    <a:pt x="1174377" y="717177"/>
                  </a:cubicBezTo>
                  <a:cubicBezTo>
                    <a:pt x="1216293" y="759093"/>
                    <a:pt x="1186688" y="733836"/>
                    <a:pt x="1246094" y="770965"/>
                  </a:cubicBezTo>
                  <a:cubicBezTo>
                    <a:pt x="1255230" y="776675"/>
                    <a:pt x="1262900" y="785111"/>
                    <a:pt x="1272988" y="788894"/>
                  </a:cubicBezTo>
                  <a:cubicBezTo>
                    <a:pt x="1289122" y="794944"/>
                    <a:pt x="1371246" y="805493"/>
                    <a:pt x="1380565" y="806824"/>
                  </a:cubicBezTo>
                  <a:cubicBezTo>
                    <a:pt x="1401483" y="815789"/>
                    <a:pt x="1423339" y="822820"/>
                    <a:pt x="1443318" y="833718"/>
                  </a:cubicBezTo>
                  <a:cubicBezTo>
                    <a:pt x="1456435" y="840873"/>
                    <a:pt x="1465524" y="854544"/>
                    <a:pt x="1479177" y="860612"/>
                  </a:cubicBezTo>
                  <a:cubicBezTo>
                    <a:pt x="1493101" y="866800"/>
                    <a:pt x="1509218" y="865882"/>
                    <a:pt x="1524000" y="869577"/>
                  </a:cubicBezTo>
                  <a:cubicBezTo>
                    <a:pt x="1533167" y="871869"/>
                    <a:pt x="1541929" y="875553"/>
                    <a:pt x="1550894" y="878541"/>
                  </a:cubicBezTo>
                  <a:cubicBezTo>
                    <a:pt x="1657674" y="958628"/>
                    <a:pt x="1521903" y="864046"/>
                    <a:pt x="1622612" y="914400"/>
                  </a:cubicBezTo>
                  <a:cubicBezTo>
                    <a:pt x="1630172" y="918180"/>
                    <a:pt x="1633941" y="927050"/>
                    <a:pt x="1640541" y="932330"/>
                  </a:cubicBezTo>
                  <a:cubicBezTo>
                    <a:pt x="1720533" y="996325"/>
                    <a:pt x="1584506" y="867329"/>
                    <a:pt x="1721224" y="1004047"/>
                  </a:cubicBezTo>
                  <a:lnTo>
                    <a:pt x="1757082" y="1039906"/>
                  </a:lnTo>
                  <a:cubicBezTo>
                    <a:pt x="1763059" y="1045883"/>
                    <a:pt x="1767979" y="1053148"/>
                    <a:pt x="1775012" y="1057836"/>
                  </a:cubicBezTo>
                  <a:cubicBezTo>
                    <a:pt x="1783977" y="1063812"/>
                    <a:pt x="1793726" y="1068753"/>
                    <a:pt x="1801906" y="1075765"/>
                  </a:cubicBezTo>
                  <a:cubicBezTo>
                    <a:pt x="1814741" y="1086766"/>
                    <a:pt x="1826764" y="1098789"/>
                    <a:pt x="1837765" y="1111624"/>
                  </a:cubicBezTo>
                  <a:cubicBezTo>
                    <a:pt x="1844777" y="1119804"/>
                    <a:pt x="1846558" y="1132808"/>
                    <a:pt x="1855694" y="1138518"/>
                  </a:cubicBezTo>
                  <a:cubicBezTo>
                    <a:pt x="1871720" y="1148535"/>
                    <a:pt x="1891553" y="1150471"/>
                    <a:pt x="1909482" y="1156447"/>
                  </a:cubicBezTo>
                  <a:lnTo>
                    <a:pt x="1936377" y="1165412"/>
                  </a:lnTo>
                  <a:cubicBezTo>
                    <a:pt x="1950503" y="1184246"/>
                    <a:pt x="1969995" y="1213758"/>
                    <a:pt x="1990165" y="1228165"/>
                  </a:cubicBezTo>
                  <a:cubicBezTo>
                    <a:pt x="2038972" y="1263027"/>
                    <a:pt x="2016562" y="1227168"/>
                    <a:pt x="2034988" y="1264024"/>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136" name="Freeform 135"/>
            <p:cNvSpPr/>
            <p:nvPr/>
          </p:nvSpPr>
          <p:spPr>
            <a:xfrm>
              <a:off x="3842636" y="4276013"/>
              <a:ext cx="2262902" cy="922683"/>
            </a:xfrm>
            <a:custGeom>
              <a:avLst/>
              <a:gdLst>
                <a:gd name="connsiteX0" fmla="*/ 0 w 2034988"/>
                <a:gd name="connsiteY0" fmla="*/ 0 h 1264024"/>
                <a:gd name="connsiteX1" fmla="*/ 62753 w 2034988"/>
                <a:gd name="connsiteY1" fmla="*/ 17930 h 1264024"/>
                <a:gd name="connsiteX2" fmla="*/ 89647 w 2034988"/>
                <a:gd name="connsiteY2" fmla="*/ 44824 h 1264024"/>
                <a:gd name="connsiteX3" fmla="*/ 116541 w 2034988"/>
                <a:gd name="connsiteY3" fmla="*/ 62753 h 1264024"/>
                <a:gd name="connsiteX4" fmla="*/ 134471 w 2034988"/>
                <a:gd name="connsiteY4" fmla="*/ 80683 h 1264024"/>
                <a:gd name="connsiteX5" fmla="*/ 161365 w 2034988"/>
                <a:gd name="connsiteY5" fmla="*/ 89647 h 1264024"/>
                <a:gd name="connsiteX6" fmla="*/ 233082 w 2034988"/>
                <a:gd name="connsiteY6" fmla="*/ 143436 h 1264024"/>
                <a:gd name="connsiteX7" fmla="*/ 286871 w 2034988"/>
                <a:gd name="connsiteY7" fmla="*/ 179294 h 1264024"/>
                <a:gd name="connsiteX8" fmla="*/ 295835 w 2034988"/>
                <a:gd name="connsiteY8" fmla="*/ 206189 h 1264024"/>
                <a:gd name="connsiteX9" fmla="*/ 322730 w 2034988"/>
                <a:gd name="connsiteY9" fmla="*/ 215153 h 1264024"/>
                <a:gd name="connsiteX10" fmla="*/ 340659 w 2034988"/>
                <a:gd name="connsiteY10" fmla="*/ 233083 h 1264024"/>
                <a:gd name="connsiteX11" fmla="*/ 349624 w 2034988"/>
                <a:gd name="connsiteY11" fmla="*/ 259977 h 1264024"/>
                <a:gd name="connsiteX12" fmla="*/ 376518 w 2034988"/>
                <a:gd name="connsiteY12" fmla="*/ 268941 h 1264024"/>
                <a:gd name="connsiteX13" fmla="*/ 439271 w 2034988"/>
                <a:gd name="connsiteY13" fmla="*/ 304800 h 1264024"/>
                <a:gd name="connsiteX14" fmla="*/ 502024 w 2034988"/>
                <a:gd name="connsiteY14" fmla="*/ 349624 h 1264024"/>
                <a:gd name="connsiteX15" fmla="*/ 528918 w 2034988"/>
                <a:gd name="connsiteY15" fmla="*/ 358589 h 1264024"/>
                <a:gd name="connsiteX16" fmla="*/ 555812 w 2034988"/>
                <a:gd name="connsiteY16" fmla="*/ 376518 h 1264024"/>
                <a:gd name="connsiteX17" fmla="*/ 591671 w 2034988"/>
                <a:gd name="connsiteY17" fmla="*/ 394447 h 1264024"/>
                <a:gd name="connsiteX18" fmla="*/ 690282 w 2034988"/>
                <a:gd name="connsiteY18" fmla="*/ 439271 h 1264024"/>
                <a:gd name="connsiteX19" fmla="*/ 788894 w 2034988"/>
                <a:gd name="connsiteY19" fmla="*/ 484094 h 1264024"/>
                <a:gd name="connsiteX20" fmla="*/ 815788 w 2034988"/>
                <a:gd name="connsiteY20" fmla="*/ 502024 h 1264024"/>
                <a:gd name="connsiteX21" fmla="*/ 833718 w 2034988"/>
                <a:gd name="connsiteY21" fmla="*/ 519953 h 1264024"/>
                <a:gd name="connsiteX22" fmla="*/ 896471 w 2034988"/>
                <a:gd name="connsiteY22" fmla="*/ 546847 h 1264024"/>
                <a:gd name="connsiteX23" fmla="*/ 950259 w 2034988"/>
                <a:gd name="connsiteY23" fmla="*/ 582706 h 1264024"/>
                <a:gd name="connsiteX24" fmla="*/ 1021977 w 2034988"/>
                <a:gd name="connsiteY24" fmla="*/ 645459 h 1264024"/>
                <a:gd name="connsiteX25" fmla="*/ 1066800 w 2034988"/>
                <a:gd name="connsiteY25" fmla="*/ 654424 h 1264024"/>
                <a:gd name="connsiteX26" fmla="*/ 1111624 w 2034988"/>
                <a:gd name="connsiteY26" fmla="*/ 681318 h 1264024"/>
                <a:gd name="connsiteX27" fmla="*/ 1174377 w 2034988"/>
                <a:gd name="connsiteY27" fmla="*/ 717177 h 1264024"/>
                <a:gd name="connsiteX28" fmla="*/ 1246094 w 2034988"/>
                <a:gd name="connsiteY28" fmla="*/ 770965 h 1264024"/>
                <a:gd name="connsiteX29" fmla="*/ 1272988 w 2034988"/>
                <a:gd name="connsiteY29" fmla="*/ 788894 h 1264024"/>
                <a:gd name="connsiteX30" fmla="*/ 1380565 w 2034988"/>
                <a:gd name="connsiteY30" fmla="*/ 806824 h 1264024"/>
                <a:gd name="connsiteX31" fmla="*/ 1443318 w 2034988"/>
                <a:gd name="connsiteY31" fmla="*/ 833718 h 1264024"/>
                <a:gd name="connsiteX32" fmla="*/ 1479177 w 2034988"/>
                <a:gd name="connsiteY32" fmla="*/ 860612 h 1264024"/>
                <a:gd name="connsiteX33" fmla="*/ 1524000 w 2034988"/>
                <a:gd name="connsiteY33" fmla="*/ 869577 h 1264024"/>
                <a:gd name="connsiteX34" fmla="*/ 1550894 w 2034988"/>
                <a:gd name="connsiteY34" fmla="*/ 878541 h 1264024"/>
                <a:gd name="connsiteX35" fmla="*/ 1622612 w 2034988"/>
                <a:gd name="connsiteY35" fmla="*/ 914400 h 1264024"/>
                <a:gd name="connsiteX36" fmla="*/ 1640541 w 2034988"/>
                <a:gd name="connsiteY36" fmla="*/ 932330 h 1264024"/>
                <a:gd name="connsiteX37" fmla="*/ 1721224 w 2034988"/>
                <a:gd name="connsiteY37" fmla="*/ 1004047 h 1264024"/>
                <a:gd name="connsiteX38" fmla="*/ 1757082 w 2034988"/>
                <a:gd name="connsiteY38" fmla="*/ 1039906 h 1264024"/>
                <a:gd name="connsiteX39" fmla="*/ 1775012 w 2034988"/>
                <a:gd name="connsiteY39" fmla="*/ 1057836 h 1264024"/>
                <a:gd name="connsiteX40" fmla="*/ 1801906 w 2034988"/>
                <a:gd name="connsiteY40" fmla="*/ 1075765 h 1264024"/>
                <a:gd name="connsiteX41" fmla="*/ 1837765 w 2034988"/>
                <a:gd name="connsiteY41" fmla="*/ 1111624 h 1264024"/>
                <a:gd name="connsiteX42" fmla="*/ 1855694 w 2034988"/>
                <a:gd name="connsiteY42" fmla="*/ 1138518 h 1264024"/>
                <a:gd name="connsiteX43" fmla="*/ 1909482 w 2034988"/>
                <a:gd name="connsiteY43" fmla="*/ 1156447 h 1264024"/>
                <a:gd name="connsiteX44" fmla="*/ 1936377 w 2034988"/>
                <a:gd name="connsiteY44" fmla="*/ 1165412 h 1264024"/>
                <a:gd name="connsiteX45" fmla="*/ 1990165 w 2034988"/>
                <a:gd name="connsiteY45" fmla="*/ 1228165 h 1264024"/>
                <a:gd name="connsiteX46" fmla="*/ 2034988 w 2034988"/>
                <a:gd name="connsiteY46" fmla="*/ 1264024 h 126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34988" h="1264024">
                  <a:moveTo>
                    <a:pt x="0" y="0"/>
                  </a:moveTo>
                  <a:cubicBezTo>
                    <a:pt x="20918" y="5977"/>
                    <a:pt x="43295" y="8201"/>
                    <a:pt x="62753" y="17930"/>
                  </a:cubicBezTo>
                  <a:cubicBezTo>
                    <a:pt x="74092" y="23600"/>
                    <a:pt x="79907" y="36708"/>
                    <a:pt x="89647" y="44824"/>
                  </a:cubicBezTo>
                  <a:cubicBezTo>
                    <a:pt x="97924" y="51721"/>
                    <a:pt x="108128" y="56022"/>
                    <a:pt x="116541" y="62753"/>
                  </a:cubicBezTo>
                  <a:cubicBezTo>
                    <a:pt x="123141" y="68033"/>
                    <a:pt x="127223" y="76334"/>
                    <a:pt x="134471" y="80683"/>
                  </a:cubicBezTo>
                  <a:cubicBezTo>
                    <a:pt x="142574" y="85545"/>
                    <a:pt x="152400" y="86659"/>
                    <a:pt x="161365" y="89647"/>
                  </a:cubicBezTo>
                  <a:cubicBezTo>
                    <a:pt x="265340" y="193625"/>
                    <a:pt x="162677" y="104323"/>
                    <a:pt x="233082" y="143436"/>
                  </a:cubicBezTo>
                  <a:cubicBezTo>
                    <a:pt x="251919" y="153901"/>
                    <a:pt x="286871" y="179294"/>
                    <a:pt x="286871" y="179294"/>
                  </a:cubicBezTo>
                  <a:cubicBezTo>
                    <a:pt x="289859" y="188259"/>
                    <a:pt x="289153" y="199507"/>
                    <a:pt x="295835" y="206189"/>
                  </a:cubicBezTo>
                  <a:cubicBezTo>
                    <a:pt x="302517" y="212871"/>
                    <a:pt x="314627" y="210291"/>
                    <a:pt x="322730" y="215153"/>
                  </a:cubicBezTo>
                  <a:cubicBezTo>
                    <a:pt x="329978" y="219501"/>
                    <a:pt x="334683" y="227106"/>
                    <a:pt x="340659" y="233083"/>
                  </a:cubicBezTo>
                  <a:cubicBezTo>
                    <a:pt x="343647" y="242048"/>
                    <a:pt x="342942" y="253295"/>
                    <a:pt x="349624" y="259977"/>
                  </a:cubicBezTo>
                  <a:cubicBezTo>
                    <a:pt x="356306" y="266659"/>
                    <a:pt x="368314" y="264253"/>
                    <a:pt x="376518" y="268941"/>
                  </a:cubicBezTo>
                  <a:cubicBezTo>
                    <a:pt x="452500" y="312360"/>
                    <a:pt x="377608" y="284247"/>
                    <a:pt x="439271" y="304800"/>
                  </a:cubicBezTo>
                  <a:cubicBezTo>
                    <a:pt x="447388" y="310888"/>
                    <a:pt x="488919" y="343071"/>
                    <a:pt x="502024" y="349624"/>
                  </a:cubicBezTo>
                  <a:cubicBezTo>
                    <a:pt x="510476" y="353850"/>
                    <a:pt x="520466" y="354363"/>
                    <a:pt x="528918" y="358589"/>
                  </a:cubicBezTo>
                  <a:cubicBezTo>
                    <a:pt x="538555" y="363407"/>
                    <a:pt x="546457" y="371173"/>
                    <a:pt x="555812" y="376518"/>
                  </a:cubicBezTo>
                  <a:cubicBezTo>
                    <a:pt x="567415" y="383148"/>
                    <a:pt x="579718" y="388471"/>
                    <a:pt x="591671" y="394447"/>
                  </a:cubicBezTo>
                  <a:cubicBezTo>
                    <a:pt x="634542" y="437320"/>
                    <a:pt x="585157" y="393279"/>
                    <a:pt x="690282" y="439271"/>
                  </a:cubicBezTo>
                  <a:cubicBezTo>
                    <a:pt x="816191" y="494356"/>
                    <a:pt x="702834" y="462581"/>
                    <a:pt x="788894" y="484094"/>
                  </a:cubicBezTo>
                  <a:cubicBezTo>
                    <a:pt x="797859" y="490071"/>
                    <a:pt x="807375" y="495293"/>
                    <a:pt x="815788" y="502024"/>
                  </a:cubicBezTo>
                  <a:cubicBezTo>
                    <a:pt x="822388" y="507304"/>
                    <a:pt x="826685" y="515265"/>
                    <a:pt x="833718" y="519953"/>
                  </a:cubicBezTo>
                  <a:cubicBezTo>
                    <a:pt x="855877" y="534726"/>
                    <a:pt x="872562" y="538878"/>
                    <a:pt x="896471" y="546847"/>
                  </a:cubicBezTo>
                  <a:cubicBezTo>
                    <a:pt x="982265" y="632641"/>
                    <a:pt x="872416" y="530810"/>
                    <a:pt x="950259" y="582706"/>
                  </a:cubicBezTo>
                  <a:cubicBezTo>
                    <a:pt x="1006265" y="620044"/>
                    <a:pt x="943736" y="606338"/>
                    <a:pt x="1021977" y="645459"/>
                  </a:cubicBezTo>
                  <a:cubicBezTo>
                    <a:pt x="1035605" y="652273"/>
                    <a:pt x="1051859" y="651436"/>
                    <a:pt x="1066800" y="654424"/>
                  </a:cubicBezTo>
                  <a:cubicBezTo>
                    <a:pt x="1122644" y="710265"/>
                    <a:pt x="1041794" y="634764"/>
                    <a:pt x="1111624" y="681318"/>
                  </a:cubicBezTo>
                  <a:cubicBezTo>
                    <a:pt x="1175715" y="724046"/>
                    <a:pt x="1098536" y="698216"/>
                    <a:pt x="1174377" y="717177"/>
                  </a:cubicBezTo>
                  <a:cubicBezTo>
                    <a:pt x="1216293" y="759093"/>
                    <a:pt x="1186688" y="733836"/>
                    <a:pt x="1246094" y="770965"/>
                  </a:cubicBezTo>
                  <a:cubicBezTo>
                    <a:pt x="1255230" y="776675"/>
                    <a:pt x="1262900" y="785111"/>
                    <a:pt x="1272988" y="788894"/>
                  </a:cubicBezTo>
                  <a:cubicBezTo>
                    <a:pt x="1289122" y="794944"/>
                    <a:pt x="1371246" y="805493"/>
                    <a:pt x="1380565" y="806824"/>
                  </a:cubicBezTo>
                  <a:cubicBezTo>
                    <a:pt x="1401483" y="815789"/>
                    <a:pt x="1423339" y="822820"/>
                    <a:pt x="1443318" y="833718"/>
                  </a:cubicBezTo>
                  <a:cubicBezTo>
                    <a:pt x="1456435" y="840873"/>
                    <a:pt x="1465524" y="854544"/>
                    <a:pt x="1479177" y="860612"/>
                  </a:cubicBezTo>
                  <a:cubicBezTo>
                    <a:pt x="1493101" y="866800"/>
                    <a:pt x="1509218" y="865882"/>
                    <a:pt x="1524000" y="869577"/>
                  </a:cubicBezTo>
                  <a:cubicBezTo>
                    <a:pt x="1533167" y="871869"/>
                    <a:pt x="1541929" y="875553"/>
                    <a:pt x="1550894" y="878541"/>
                  </a:cubicBezTo>
                  <a:cubicBezTo>
                    <a:pt x="1657674" y="958628"/>
                    <a:pt x="1521903" y="864046"/>
                    <a:pt x="1622612" y="914400"/>
                  </a:cubicBezTo>
                  <a:cubicBezTo>
                    <a:pt x="1630172" y="918180"/>
                    <a:pt x="1633941" y="927050"/>
                    <a:pt x="1640541" y="932330"/>
                  </a:cubicBezTo>
                  <a:cubicBezTo>
                    <a:pt x="1720533" y="996325"/>
                    <a:pt x="1584506" y="867329"/>
                    <a:pt x="1721224" y="1004047"/>
                  </a:cubicBezTo>
                  <a:lnTo>
                    <a:pt x="1757082" y="1039906"/>
                  </a:lnTo>
                  <a:cubicBezTo>
                    <a:pt x="1763059" y="1045883"/>
                    <a:pt x="1767979" y="1053148"/>
                    <a:pt x="1775012" y="1057836"/>
                  </a:cubicBezTo>
                  <a:cubicBezTo>
                    <a:pt x="1783977" y="1063812"/>
                    <a:pt x="1793726" y="1068753"/>
                    <a:pt x="1801906" y="1075765"/>
                  </a:cubicBezTo>
                  <a:cubicBezTo>
                    <a:pt x="1814741" y="1086766"/>
                    <a:pt x="1826764" y="1098789"/>
                    <a:pt x="1837765" y="1111624"/>
                  </a:cubicBezTo>
                  <a:cubicBezTo>
                    <a:pt x="1844777" y="1119804"/>
                    <a:pt x="1846558" y="1132808"/>
                    <a:pt x="1855694" y="1138518"/>
                  </a:cubicBezTo>
                  <a:cubicBezTo>
                    <a:pt x="1871720" y="1148535"/>
                    <a:pt x="1891553" y="1150471"/>
                    <a:pt x="1909482" y="1156447"/>
                  </a:cubicBezTo>
                  <a:lnTo>
                    <a:pt x="1936377" y="1165412"/>
                  </a:lnTo>
                  <a:cubicBezTo>
                    <a:pt x="1950503" y="1184246"/>
                    <a:pt x="1969995" y="1213758"/>
                    <a:pt x="1990165" y="1228165"/>
                  </a:cubicBezTo>
                  <a:cubicBezTo>
                    <a:pt x="2038972" y="1263027"/>
                    <a:pt x="2016562" y="1227168"/>
                    <a:pt x="2034988" y="1264024"/>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137" name="Freeform 136"/>
            <p:cNvSpPr/>
            <p:nvPr/>
          </p:nvSpPr>
          <p:spPr>
            <a:xfrm>
              <a:off x="6224767" y="4091702"/>
              <a:ext cx="2317747" cy="1143956"/>
            </a:xfrm>
            <a:custGeom>
              <a:avLst/>
              <a:gdLst>
                <a:gd name="connsiteX0" fmla="*/ 0 w 2034988"/>
                <a:gd name="connsiteY0" fmla="*/ 0 h 1264024"/>
                <a:gd name="connsiteX1" fmla="*/ 62753 w 2034988"/>
                <a:gd name="connsiteY1" fmla="*/ 17930 h 1264024"/>
                <a:gd name="connsiteX2" fmla="*/ 89647 w 2034988"/>
                <a:gd name="connsiteY2" fmla="*/ 44824 h 1264024"/>
                <a:gd name="connsiteX3" fmla="*/ 116541 w 2034988"/>
                <a:gd name="connsiteY3" fmla="*/ 62753 h 1264024"/>
                <a:gd name="connsiteX4" fmla="*/ 134471 w 2034988"/>
                <a:gd name="connsiteY4" fmla="*/ 80683 h 1264024"/>
                <a:gd name="connsiteX5" fmla="*/ 161365 w 2034988"/>
                <a:gd name="connsiteY5" fmla="*/ 89647 h 1264024"/>
                <a:gd name="connsiteX6" fmla="*/ 233082 w 2034988"/>
                <a:gd name="connsiteY6" fmla="*/ 143436 h 1264024"/>
                <a:gd name="connsiteX7" fmla="*/ 286871 w 2034988"/>
                <a:gd name="connsiteY7" fmla="*/ 179294 h 1264024"/>
                <a:gd name="connsiteX8" fmla="*/ 295835 w 2034988"/>
                <a:gd name="connsiteY8" fmla="*/ 206189 h 1264024"/>
                <a:gd name="connsiteX9" fmla="*/ 322730 w 2034988"/>
                <a:gd name="connsiteY9" fmla="*/ 215153 h 1264024"/>
                <a:gd name="connsiteX10" fmla="*/ 340659 w 2034988"/>
                <a:gd name="connsiteY10" fmla="*/ 233083 h 1264024"/>
                <a:gd name="connsiteX11" fmla="*/ 349624 w 2034988"/>
                <a:gd name="connsiteY11" fmla="*/ 259977 h 1264024"/>
                <a:gd name="connsiteX12" fmla="*/ 376518 w 2034988"/>
                <a:gd name="connsiteY12" fmla="*/ 268941 h 1264024"/>
                <a:gd name="connsiteX13" fmla="*/ 439271 w 2034988"/>
                <a:gd name="connsiteY13" fmla="*/ 304800 h 1264024"/>
                <a:gd name="connsiteX14" fmla="*/ 502024 w 2034988"/>
                <a:gd name="connsiteY14" fmla="*/ 349624 h 1264024"/>
                <a:gd name="connsiteX15" fmla="*/ 528918 w 2034988"/>
                <a:gd name="connsiteY15" fmla="*/ 358589 h 1264024"/>
                <a:gd name="connsiteX16" fmla="*/ 555812 w 2034988"/>
                <a:gd name="connsiteY16" fmla="*/ 376518 h 1264024"/>
                <a:gd name="connsiteX17" fmla="*/ 591671 w 2034988"/>
                <a:gd name="connsiteY17" fmla="*/ 394447 h 1264024"/>
                <a:gd name="connsiteX18" fmla="*/ 690282 w 2034988"/>
                <a:gd name="connsiteY18" fmla="*/ 439271 h 1264024"/>
                <a:gd name="connsiteX19" fmla="*/ 788894 w 2034988"/>
                <a:gd name="connsiteY19" fmla="*/ 484094 h 1264024"/>
                <a:gd name="connsiteX20" fmla="*/ 815788 w 2034988"/>
                <a:gd name="connsiteY20" fmla="*/ 502024 h 1264024"/>
                <a:gd name="connsiteX21" fmla="*/ 833718 w 2034988"/>
                <a:gd name="connsiteY21" fmla="*/ 519953 h 1264024"/>
                <a:gd name="connsiteX22" fmla="*/ 896471 w 2034988"/>
                <a:gd name="connsiteY22" fmla="*/ 546847 h 1264024"/>
                <a:gd name="connsiteX23" fmla="*/ 950259 w 2034988"/>
                <a:gd name="connsiteY23" fmla="*/ 582706 h 1264024"/>
                <a:gd name="connsiteX24" fmla="*/ 1021977 w 2034988"/>
                <a:gd name="connsiteY24" fmla="*/ 645459 h 1264024"/>
                <a:gd name="connsiteX25" fmla="*/ 1066800 w 2034988"/>
                <a:gd name="connsiteY25" fmla="*/ 654424 h 1264024"/>
                <a:gd name="connsiteX26" fmla="*/ 1111624 w 2034988"/>
                <a:gd name="connsiteY26" fmla="*/ 681318 h 1264024"/>
                <a:gd name="connsiteX27" fmla="*/ 1174377 w 2034988"/>
                <a:gd name="connsiteY27" fmla="*/ 717177 h 1264024"/>
                <a:gd name="connsiteX28" fmla="*/ 1246094 w 2034988"/>
                <a:gd name="connsiteY28" fmla="*/ 770965 h 1264024"/>
                <a:gd name="connsiteX29" fmla="*/ 1272988 w 2034988"/>
                <a:gd name="connsiteY29" fmla="*/ 788894 h 1264024"/>
                <a:gd name="connsiteX30" fmla="*/ 1380565 w 2034988"/>
                <a:gd name="connsiteY30" fmla="*/ 806824 h 1264024"/>
                <a:gd name="connsiteX31" fmla="*/ 1443318 w 2034988"/>
                <a:gd name="connsiteY31" fmla="*/ 833718 h 1264024"/>
                <a:gd name="connsiteX32" fmla="*/ 1479177 w 2034988"/>
                <a:gd name="connsiteY32" fmla="*/ 860612 h 1264024"/>
                <a:gd name="connsiteX33" fmla="*/ 1524000 w 2034988"/>
                <a:gd name="connsiteY33" fmla="*/ 869577 h 1264024"/>
                <a:gd name="connsiteX34" fmla="*/ 1550894 w 2034988"/>
                <a:gd name="connsiteY34" fmla="*/ 878541 h 1264024"/>
                <a:gd name="connsiteX35" fmla="*/ 1622612 w 2034988"/>
                <a:gd name="connsiteY35" fmla="*/ 914400 h 1264024"/>
                <a:gd name="connsiteX36" fmla="*/ 1640541 w 2034988"/>
                <a:gd name="connsiteY36" fmla="*/ 932330 h 1264024"/>
                <a:gd name="connsiteX37" fmla="*/ 1721224 w 2034988"/>
                <a:gd name="connsiteY37" fmla="*/ 1004047 h 1264024"/>
                <a:gd name="connsiteX38" fmla="*/ 1757082 w 2034988"/>
                <a:gd name="connsiteY38" fmla="*/ 1039906 h 1264024"/>
                <a:gd name="connsiteX39" fmla="*/ 1775012 w 2034988"/>
                <a:gd name="connsiteY39" fmla="*/ 1057836 h 1264024"/>
                <a:gd name="connsiteX40" fmla="*/ 1801906 w 2034988"/>
                <a:gd name="connsiteY40" fmla="*/ 1075765 h 1264024"/>
                <a:gd name="connsiteX41" fmla="*/ 1837765 w 2034988"/>
                <a:gd name="connsiteY41" fmla="*/ 1111624 h 1264024"/>
                <a:gd name="connsiteX42" fmla="*/ 1855694 w 2034988"/>
                <a:gd name="connsiteY42" fmla="*/ 1138518 h 1264024"/>
                <a:gd name="connsiteX43" fmla="*/ 1909482 w 2034988"/>
                <a:gd name="connsiteY43" fmla="*/ 1156447 h 1264024"/>
                <a:gd name="connsiteX44" fmla="*/ 1936377 w 2034988"/>
                <a:gd name="connsiteY44" fmla="*/ 1165412 h 1264024"/>
                <a:gd name="connsiteX45" fmla="*/ 1990165 w 2034988"/>
                <a:gd name="connsiteY45" fmla="*/ 1228165 h 1264024"/>
                <a:gd name="connsiteX46" fmla="*/ 2034988 w 2034988"/>
                <a:gd name="connsiteY46" fmla="*/ 1264024 h 126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34988" h="1264024">
                  <a:moveTo>
                    <a:pt x="0" y="0"/>
                  </a:moveTo>
                  <a:cubicBezTo>
                    <a:pt x="20918" y="5977"/>
                    <a:pt x="43295" y="8201"/>
                    <a:pt x="62753" y="17930"/>
                  </a:cubicBezTo>
                  <a:cubicBezTo>
                    <a:pt x="74092" y="23600"/>
                    <a:pt x="79907" y="36708"/>
                    <a:pt x="89647" y="44824"/>
                  </a:cubicBezTo>
                  <a:cubicBezTo>
                    <a:pt x="97924" y="51721"/>
                    <a:pt x="108128" y="56022"/>
                    <a:pt x="116541" y="62753"/>
                  </a:cubicBezTo>
                  <a:cubicBezTo>
                    <a:pt x="123141" y="68033"/>
                    <a:pt x="127223" y="76334"/>
                    <a:pt x="134471" y="80683"/>
                  </a:cubicBezTo>
                  <a:cubicBezTo>
                    <a:pt x="142574" y="85545"/>
                    <a:pt x="152400" y="86659"/>
                    <a:pt x="161365" y="89647"/>
                  </a:cubicBezTo>
                  <a:cubicBezTo>
                    <a:pt x="265340" y="193625"/>
                    <a:pt x="162677" y="104323"/>
                    <a:pt x="233082" y="143436"/>
                  </a:cubicBezTo>
                  <a:cubicBezTo>
                    <a:pt x="251919" y="153901"/>
                    <a:pt x="286871" y="179294"/>
                    <a:pt x="286871" y="179294"/>
                  </a:cubicBezTo>
                  <a:cubicBezTo>
                    <a:pt x="289859" y="188259"/>
                    <a:pt x="289153" y="199507"/>
                    <a:pt x="295835" y="206189"/>
                  </a:cubicBezTo>
                  <a:cubicBezTo>
                    <a:pt x="302517" y="212871"/>
                    <a:pt x="314627" y="210291"/>
                    <a:pt x="322730" y="215153"/>
                  </a:cubicBezTo>
                  <a:cubicBezTo>
                    <a:pt x="329978" y="219501"/>
                    <a:pt x="334683" y="227106"/>
                    <a:pt x="340659" y="233083"/>
                  </a:cubicBezTo>
                  <a:cubicBezTo>
                    <a:pt x="343647" y="242048"/>
                    <a:pt x="342942" y="253295"/>
                    <a:pt x="349624" y="259977"/>
                  </a:cubicBezTo>
                  <a:cubicBezTo>
                    <a:pt x="356306" y="266659"/>
                    <a:pt x="368314" y="264253"/>
                    <a:pt x="376518" y="268941"/>
                  </a:cubicBezTo>
                  <a:cubicBezTo>
                    <a:pt x="452500" y="312360"/>
                    <a:pt x="377608" y="284247"/>
                    <a:pt x="439271" y="304800"/>
                  </a:cubicBezTo>
                  <a:cubicBezTo>
                    <a:pt x="447388" y="310888"/>
                    <a:pt x="488919" y="343071"/>
                    <a:pt x="502024" y="349624"/>
                  </a:cubicBezTo>
                  <a:cubicBezTo>
                    <a:pt x="510476" y="353850"/>
                    <a:pt x="520466" y="354363"/>
                    <a:pt x="528918" y="358589"/>
                  </a:cubicBezTo>
                  <a:cubicBezTo>
                    <a:pt x="538555" y="363407"/>
                    <a:pt x="546457" y="371173"/>
                    <a:pt x="555812" y="376518"/>
                  </a:cubicBezTo>
                  <a:cubicBezTo>
                    <a:pt x="567415" y="383148"/>
                    <a:pt x="579718" y="388471"/>
                    <a:pt x="591671" y="394447"/>
                  </a:cubicBezTo>
                  <a:cubicBezTo>
                    <a:pt x="634542" y="437320"/>
                    <a:pt x="585157" y="393279"/>
                    <a:pt x="690282" y="439271"/>
                  </a:cubicBezTo>
                  <a:cubicBezTo>
                    <a:pt x="816191" y="494356"/>
                    <a:pt x="702834" y="462581"/>
                    <a:pt x="788894" y="484094"/>
                  </a:cubicBezTo>
                  <a:cubicBezTo>
                    <a:pt x="797859" y="490071"/>
                    <a:pt x="807375" y="495293"/>
                    <a:pt x="815788" y="502024"/>
                  </a:cubicBezTo>
                  <a:cubicBezTo>
                    <a:pt x="822388" y="507304"/>
                    <a:pt x="826685" y="515265"/>
                    <a:pt x="833718" y="519953"/>
                  </a:cubicBezTo>
                  <a:cubicBezTo>
                    <a:pt x="855877" y="534726"/>
                    <a:pt x="872562" y="538878"/>
                    <a:pt x="896471" y="546847"/>
                  </a:cubicBezTo>
                  <a:cubicBezTo>
                    <a:pt x="982265" y="632641"/>
                    <a:pt x="872416" y="530810"/>
                    <a:pt x="950259" y="582706"/>
                  </a:cubicBezTo>
                  <a:cubicBezTo>
                    <a:pt x="1006265" y="620044"/>
                    <a:pt x="943736" y="606338"/>
                    <a:pt x="1021977" y="645459"/>
                  </a:cubicBezTo>
                  <a:cubicBezTo>
                    <a:pt x="1035605" y="652273"/>
                    <a:pt x="1051859" y="651436"/>
                    <a:pt x="1066800" y="654424"/>
                  </a:cubicBezTo>
                  <a:cubicBezTo>
                    <a:pt x="1122644" y="710265"/>
                    <a:pt x="1041794" y="634764"/>
                    <a:pt x="1111624" y="681318"/>
                  </a:cubicBezTo>
                  <a:cubicBezTo>
                    <a:pt x="1175715" y="724046"/>
                    <a:pt x="1098536" y="698216"/>
                    <a:pt x="1174377" y="717177"/>
                  </a:cubicBezTo>
                  <a:cubicBezTo>
                    <a:pt x="1216293" y="759093"/>
                    <a:pt x="1186688" y="733836"/>
                    <a:pt x="1246094" y="770965"/>
                  </a:cubicBezTo>
                  <a:cubicBezTo>
                    <a:pt x="1255230" y="776675"/>
                    <a:pt x="1262900" y="785111"/>
                    <a:pt x="1272988" y="788894"/>
                  </a:cubicBezTo>
                  <a:cubicBezTo>
                    <a:pt x="1289122" y="794944"/>
                    <a:pt x="1371246" y="805493"/>
                    <a:pt x="1380565" y="806824"/>
                  </a:cubicBezTo>
                  <a:cubicBezTo>
                    <a:pt x="1401483" y="815789"/>
                    <a:pt x="1423339" y="822820"/>
                    <a:pt x="1443318" y="833718"/>
                  </a:cubicBezTo>
                  <a:cubicBezTo>
                    <a:pt x="1456435" y="840873"/>
                    <a:pt x="1465524" y="854544"/>
                    <a:pt x="1479177" y="860612"/>
                  </a:cubicBezTo>
                  <a:cubicBezTo>
                    <a:pt x="1493101" y="866800"/>
                    <a:pt x="1509218" y="865882"/>
                    <a:pt x="1524000" y="869577"/>
                  </a:cubicBezTo>
                  <a:cubicBezTo>
                    <a:pt x="1533167" y="871869"/>
                    <a:pt x="1541929" y="875553"/>
                    <a:pt x="1550894" y="878541"/>
                  </a:cubicBezTo>
                  <a:cubicBezTo>
                    <a:pt x="1657674" y="958628"/>
                    <a:pt x="1521903" y="864046"/>
                    <a:pt x="1622612" y="914400"/>
                  </a:cubicBezTo>
                  <a:cubicBezTo>
                    <a:pt x="1630172" y="918180"/>
                    <a:pt x="1633941" y="927050"/>
                    <a:pt x="1640541" y="932330"/>
                  </a:cubicBezTo>
                  <a:cubicBezTo>
                    <a:pt x="1720533" y="996325"/>
                    <a:pt x="1584506" y="867329"/>
                    <a:pt x="1721224" y="1004047"/>
                  </a:cubicBezTo>
                  <a:lnTo>
                    <a:pt x="1757082" y="1039906"/>
                  </a:lnTo>
                  <a:cubicBezTo>
                    <a:pt x="1763059" y="1045883"/>
                    <a:pt x="1767979" y="1053148"/>
                    <a:pt x="1775012" y="1057836"/>
                  </a:cubicBezTo>
                  <a:cubicBezTo>
                    <a:pt x="1783977" y="1063812"/>
                    <a:pt x="1793726" y="1068753"/>
                    <a:pt x="1801906" y="1075765"/>
                  </a:cubicBezTo>
                  <a:cubicBezTo>
                    <a:pt x="1814741" y="1086766"/>
                    <a:pt x="1826764" y="1098789"/>
                    <a:pt x="1837765" y="1111624"/>
                  </a:cubicBezTo>
                  <a:cubicBezTo>
                    <a:pt x="1844777" y="1119804"/>
                    <a:pt x="1846558" y="1132808"/>
                    <a:pt x="1855694" y="1138518"/>
                  </a:cubicBezTo>
                  <a:cubicBezTo>
                    <a:pt x="1871720" y="1148535"/>
                    <a:pt x="1891553" y="1150471"/>
                    <a:pt x="1909482" y="1156447"/>
                  </a:cubicBezTo>
                  <a:lnTo>
                    <a:pt x="1936377" y="1165412"/>
                  </a:lnTo>
                  <a:cubicBezTo>
                    <a:pt x="1950503" y="1184246"/>
                    <a:pt x="1969995" y="1213758"/>
                    <a:pt x="1990165" y="1228165"/>
                  </a:cubicBezTo>
                  <a:cubicBezTo>
                    <a:pt x="2038972" y="1263027"/>
                    <a:pt x="2016562" y="1227168"/>
                    <a:pt x="2034988" y="1264024"/>
                  </a:cubicBezTo>
                </a:path>
              </a:pathLst>
            </a:cu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138" name="Right Arrow 137"/>
            <p:cNvSpPr/>
            <p:nvPr/>
          </p:nvSpPr>
          <p:spPr>
            <a:xfrm rot="5977671">
              <a:off x="4532272" y="4317204"/>
              <a:ext cx="237974" cy="174069"/>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139" name="Right Arrow 138"/>
            <p:cNvSpPr/>
            <p:nvPr/>
          </p:nvSpPr>
          <p:spPr>
            <a:xfrm rot="5977671">
              <a:off x="5141512" y="4526875"/>
              <a:ext cx="237974" cy="174069"/>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140" name="Right Arrow 139"/>
            <p:cNvSpPr/>
            <p:nvPr/>
          </p:nvSpPr>
          <p:spPr>
            <a:xfrm rot="17028696">
              <a:off x="4711731" y="4919686"/>
              <a:ext cx="237974" cy="174069"/>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solidFill>
                  <a:schemeClr val="tx1"/>
                </a:solidFill>
              </a:endParaRPr>
            </a:p>
          </p:txBody>
        </p:sp>
        <p:sp>
          <p:nvSpPr>
            <p:cNvPr id="141" name="TextBox 140"/>
            <p:cNvSpPr txBox="1"/>
            <p:nvPr/>
          </p:nvSpPr>
          <p:spPr>
            <a:xfrm>
              <a:off x="2798219" y="3949632"/>
              <a:ext cx="384858" cy="527306"/>
            </a:xfrm>
            <a:prstGeom prst="rect">
              <a:avLst/>
            </a:prstGeom>
            <a:noFill/>
          </p:spPr>
          <p:txBody>
            <a:bodyPr wrap="none" lIns="91438" tIns="45719" rIns="91438" bIns="45719" rtlCol="0">
              <a:spAutoFit/>
            </a:bodyPr>
            <a:lstStyle/>
            <a:p>
              <a:r>
                <a:rPr lang="en-US" sz="2400" b="1" dirty="0"/>
                <a:t>T</a:t>
              </a:r>
            </a:p>
          </p:txBody>
        </p:sp>
        <p:sp>
          <p:nvSpPr>
            <p:cNvPr id="142" name="TextBox 141"/>
            <p:cNvSpPr txBox="1"/>
            <p:nvPr/>
          </p:nvSpPr>
          <p:spPr>
            <a:xfrm>
              <a:off x="5372537" y="3949632"/>
              <a:ext cx="384858" cy="527306"/>
            </a:xfrm>
            <a:prstGeom prst="rect">
              <a:avLst/>
            </a:prstGeom>
            <a:noFill/>
          </p:spPr>
          <p:txBody>
            <a:bodyPr wrap="none" lIns="91438" tIns="45719" rIns="91438" bIns="45719" rtlCol="0">
              <a:spAutoFit/>
            </a:bodyPr>
            <a:lstStyle/>
            <a:p>
              <a:r>
                <a:rPr lang="en-US" sz="2400" b="1" dirty="0"/>
                <a:t>T</a:t>
              </a:r>
            </a:p>
          </p:txBody>
        </p:sp>
        <p:sp>
          <p:nvSpPr>
            <p:cNvPr id="143" name="TextBox 142"/>
            <p:cNvSpPr txBox="1"/>
            <p:nvPr/>
          </p:nvSpPr>
          <p:spPr>
            <a:xfrm>
              <a:off x="7946856" y="3949632"/>
              <a:ext cx="384858" cy="527306"/>
            </a:xfrm>
            <a:prstGeom prst="rect">
              <a:avLst/>
            </a:prstGeom>
            <a:noFill/>
          </p:spPr>
          <p:txBody>
            <a:bodyPr wrap="none" lIns="91438" tIns="45719" rIns="91438" bIns="45719" rtlCol="0">
              <a:spAutoFit/>
            </a:bodyPr>
            <a:lstStyle/>
            <a:p>
              <a:r>
                <a:rPr lang="en-US" sz="2400" b="1" dirty="0"/>
                <a:t>T</a:t>
              </a:r>
            </a:p>
          </p:txBody>
        </p:sp>
        <p:sp>
          <p:nvSpPr>
            <p:cNvPr id="144" name="TextBox 143"/>
            <p:cNvSpPr txBox="1"/>
            <p:nvPr/>
          </p:nvSpPr>
          <p:spPr>
            <a:xfrm>
              <a:off x="1579733" y="4808982"/>
              <a:ext cx="441615" cy="527306"/>
            </a:xfrm>
            <a:prstGeom prst="rect">
              <a:avLst/>
            </a:prstGeom>
            <a:noFill/>
          </p:spPr>
          <p:txBody>
            <a:bodyPr wrap="none" lIns="91438" tIns="45719" rIns="91438" bIns="45719" rtlCol="0">
              <a:spAutoFit/>
            </a:bodyPr>
            <a:lstStyle/>
            <a:p>
              <a:r>
                <a:rPr lang="en-US" sz="2400" b="1" dirty="0"/>
                <a:t>N</a:t>
              </a:r>
            </a:p>
          </p:txBody>
        </p:sp>
        <p:sp>
          <p:nvSpPr>
            <p:cNvPr id="145" name="TextBox 144"/>
            <p:cNvSpPr txBox="1"/>
            <p:nvPr/>
          </p:nvSpPr>
          <p:spPr>
            <a:xfrm>
              <a:off x="3923224" y="4803214"/>
              <a:ext cx="441615" cy="527306"/>
            </a:xfrm>
            <a:prstGeom prst="rect">
              <a:avLst/>
            </a:prstGeom>
            <a:noFill/>
          </p:spPr>
          <p:txBody>
            <a:bodyPr wrap="none" lIns="91438" tIns="45719" rIns="91438" bIns="45719" rtlCol="0">
              <a:spAutoFit/>
            </a:bodyPr>
            <a:lstStyle/>
            <a:p>
              <a:r>
                <a:rPr lang="en-US" sz="2400" b="1" dirty="0"/>
                <a:t>N</a:t>
              </a:r>
            </a:p>
          </p:txBody>
        </p:sp>
        <p:sp>
          <p:nvSpPr>
            <p:cNvPr id="146" name="TextBox 145"/>
            <p:cNvSpPr txBox="1"/>
            <p:nvPr/>
          </p:nvSpPr>
          <p:spPr>
            <a:xfrm>
              <a:off x="6287194" y="4812806"/>
              <a:ext cx="441615" cy="527306"/>
            </a:xfrm>
            <a:prstGeom prst="rect">
              <a:avLst/>
            </a:prstGeom>
            <a:noFill/>
          </p:spPr>
          <p:txBody>
            <a:bodyPr wrap="none" lIns="91438" tIns="45719" rIns="91438" bIns="45719" rtlCol="0">
              <a:spAutoFit/>
            </a:bodyPr>
            <a:lstStyle/>
            <a:p>
              <a:r>
                <a:rPr lang="en-US" sz="2400" b="1" dirty="0"/>
                <a:t>N</a:t>
              </a:r>
            </a:p>
          </p:txBody>
        </p:sp>
        <p:sp>
          <p:nvSpPr>
            <p:cNvPr id="147" name="TextBox 146"/>
            <p:cNvSpPr txBox="1"/>
            <p:nvPr/>
          </p:nvSpPr>
          <p:spPr>
            <a:xfrm rot="16200000">
              <a:off x="559610" y="4510306"/>
              <a:ext cx="1086103" cy="263651"/>
            </a:xfrm>
            <a:prstGeom prst="rect">
              <a:avLst/>
            </a:prstGeom>
            <a:noFill/>
          </p:spPr>
          <p:txBody>
            <a:bodyPr wrap="none" lIns="91438" tIns="45719" rIns="91438" bIns="45719" rtlCol="0">
              <a:spAutoFit/>
            </a:bodyPr>
            <a:lstStyle/>
            <a:p>
              <a:r>
                <a:rPr lang="en-US" sz="900" b="1" dirty="0" err="1"/>
                <a:t>dMMR</a:t>
              </a:r>
              <a:r>
                <a:rPr lang="en-US" sz="900" b="1" dirty="0"/>
                <a:t> non-CRC</a:t>
              </a:r>
            </a:p>
          </p:txBody>
        </p:sp>
        <p:sp>
          <p:nvSpPr>
            <p:cNvPr id="148" name="TextBox 147"/>
            <p:cNvSpPr txBox="1"/>
            <p:nvPr/>
          </p:nvSpPr>
          <p:spPr>
            <a:xfrm rot="16200000">
              <a:off x="679604" y="3066981"/>
              <a:ext cx="831604" cy="263651"/>
            </a:xfrm>
            <a:prstGeom prst="rect">
              <a:avLst/>
            </a:prstGeom>
            <a:noFill/>
          </p:spPr>
          <p:txBody>
            <a:bodyPr wrap="none" lIns="91438" tIns="45719" rIns="91438" bIns="45719" rtlCol="0">
              <a:spAutoFit/>
            </a:bodyPr>
            <a:lstStyle/>
            <a:p>
              <a:r>
                <a:rPr lang="en-US" sz="900" b="1" dirty="0" err="1"/>
                <a:t>pMMR</a:t>
              </a:r>
              <a:r>
                <a:rPr lang="en-US" sz="900" b="1" dirty="0"/>
                <a:t> CRC</a:t>
              </a:r>
            </a:p>
          </p:txBody>
        </p:sp>
      </p:grpSp>
      <p:pic>
        <p:nvPicPr>
          <p:cNvPr id="150" name="Picture 149"/>
          <p:cNvPicPr>
            <a:picLocks noChangeAspect="1"/>
          </p:cNvPicPr>
          <p:nvPr/>
        </p:nvPicPr>
        <p:blipFill rotWithShape="1">
          <a:blip r:embed="rId15" cstate="hqprint">
            <a:extLst>
              <a:ext uri="{28A0092B-C50C-407E-A947-70E740481C1C}">
                <a14:useLocalDpi xmlns:a14="http://schemas.microsoft.com/office/drawing/2010/main" val="0"/>
              </a:ext>
            </a:extLst>
          </a:blip>
          <a:srcRect l="1" t="91884" r="54" b="194"/>
          <a:stretch/>
        </p:blipFill>
        <p:spPr>
          <a:xfrm>
            <a:off x="310502" y="6159342"/>
            <a:ext cx="11538003" cy="514474"/>
          </a:xfrm>
          <a:prstGeom prst="rect">
            <a:avLst/>
          </a:prstGeom>
        </p:spPr>
      </p:pic>
      <p:sp>
        <p:nvSpPr>
          <p:cNvPr id="151" name="TextBox 150"/>
          <p:cNvSpPr txBox="1"/>
          <p:nvPr/>
        </p:nvSpPr>
        <p:spPr>
          <a:xfrm>
            <a:off x="9534723" y="5782495"/>
            <a:ext cx="2368854" cy="369332"/>
          </a:xfrm>
          <a:prstGeom prst="rect">
            <a:avLst/>
          </a:prstGeom>
          <a:noFill/>
        </p:spPr>
        <p:txBody>
          <a:bodyPr wrap="none" rtlCol="0">
            <a:spAutoFit/>
          </a:bodyPr>
          <a:lstStyle/>
          <a:p>
            <a:r>
              <a:rPr lang="en-US" b="1" dirty="0"/>
              <a:t>Presented by: </a:t>
            </a:r>
            <a:r>
              <a:rPr lang="en-US" b="1" dirty="0" smtClean="0"/>
              <a:t>Dung </a:t>
            </a:r>
            <a:r>
              <a:rPr lang="en-US" b="1" dirty="0"/>
              <a:t>Le</a:t>
            </a:r>
          </a:p>
        </p:txBody>
      </p:sp>
      <p:grpSp>
        <p:nvGrpSpPr>
          <p:cNvPr id="10" name="Group 80"/>
          <p:cNvGrpSpPr/>
          <p:nvPr/>
        </p:nvGrpSpPr>
        <p:grpSpPr>
          <a:xfrm>
            <a:off x="4317410" y="1395831"/>
            <a:ext cx="3883315" cy="3575886"/>
            <a:chOff x="4466402" y="1679404"/>
            <a:chExt cx="3810000" cy="3508375"/>
          </a:xfrm>
        </p:grpSpPr>
        <p:pic>
          <p:nvPicPr>
            <p:cNvPr id="82" name="Picture 3" descr="D:\kuloth\2016\Apr\07-04-2016\nrc_aop\slides_img\nrc.2016.36-f4.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466402" y="1679404"/>
              <a:ext cx="38100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TextBox 82"/>
            <p:cNvSpPr txBox="1"/>
            <p:nvPr/>
          </p:nvSpPr>
          <p:spPr>
            <a:xfrm>
              <a:off x="4466402" y="4880002"/>
              <a:ext cx="1500839" cy="307776"/>
            </a:xfrm>
            <a:prstGeom prst="rect">
              <a:avLst/>
            </a:prstGeom>
            <a:noFill/>
          </p:spPr>
          <p:txBody>
            <a:bodyPr wrap="none" rtlCol="0">
              <a:spAutoFit/>
            </a:bodyPr>
            <a:lstStyle/>
            <a:p>
              <a:r>
                <a:rPr lang="en-US" sz="900" b="1" dirty="0"/>
                <a:t>Topalian et al. 2016</a:t>
              </a:r>
            </a:p>
          </p:txBody>
        </p:sp>
      </p:grpSp>
    </p:spTree>
    <p:extLst>
      <p:ext uri="{BB962C8B-B14F-4D97-AF65-F5344CB8AC3E}">
        <p14:creationId xmlns:p14="http://schemas.microsoft.com/office/powerpoint/2010/main" val="458847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stretch>
            <a:fillRect/>
          </a:stretch>
        </p:blipFill>
        <p:spPr>
          <a:xfrm>
            <a:off x="2838241" y="1025703"/>
            <a:ext cx="6113409" cy="4924223"/>
          </a:xfrm>
          <a:prstGeom prst="rect">
            <a:avLst/>
          </a:prstGeom>
        </p:spPr>
      </p:pic>
      <p:sp>
        <p:nvSpPr>
          <p:cNvPr id="2" name="Title 1"/>
          <p:cNvSpPr>
            <a:spLocks noGrp="1"/>
          </p:cNvSpPr>
          <p:nvPr>
            <p:ph type="title"/>
          </p:nvPr>
        </p:nvSpPr>
        <p:spPr>
          <a:xfrm>
            <a:off x="1551259" y="152400"/>
            <a:ext cx="9094451" cy="873303"/>
          </a:xfrm>
        </p:spPr>
        <p:txBody>
          <a:bodyPr>
            <a:noAutofit/>
          </a:bodyPr>
          <a:lstStyle/>
          <a:p>
            <a:pPr algn="ctr"/>
            <a:r>
              <a:rPr lang="en-US" sz="3000" b="1" dirty="0"/>
              <a:t>Associated Tumor Types</a:t>
            </a:r>
          </a:p>
        </p:txBody>
      </p:sp>
      <p:sp>
        <p:nvSpPr>
          <p:cNvPr id="5" name="TextBox 4"/>
          <p:cNvSpPr txBox="1"/>
          <p:nvPr/>
        </p:nvSpPr>
        <p:spPr>
          <a:xfrm>
            <a:off x="8514484" y="5949926"/>
            <a:ext cx="2371162" cy="369332"/>
          </a:xfrm>
          <a:prstGeom prst="rect">
            <a:avLst/>
          </a:prstGeom>
          <a:noFill/>
        </p:spPr>
        <p:txBody>
          <a:bodyPr wrap="none" rtlCol="0">
            <a:spAutoFit/>
          </a:bodyPr>
          <a:lstStyle/>
          <a:p>
            <a:pPr lvl="0" eaLnBrk="0" hangingPunct="0"/>
            <a:r>
              <a:rPr lang="en-US" altLang="en-US" sz="900" b="1" dirty="0">
                <a:solidFill>
                  <a:srgbClr val="222222"/>
                </a:solidFill>
                <a:cs typeface="Arial" panose="020B0604020202020204" pitchFamily="34" charset="0"/>
              </a:rPr>
              <a:t>Lee, et al. The Oncologist 2016; 21:1200-1211</a:t>
            </a:r>
            <a:r>
              <a:rPr lang="en-US" altLang="en-US" sz="900" b="1" dirty="0"/>
              <a:t> </a:t>
            </a:r>
          </a:p>
          <a:p>
            <a:endParaRPr lang="en-US" sz="900" dirty="0"/>
          </a:p>
        </p:txBody>
      </p:sp>
      <p:sp>
        <p:nvSpPr>
          <p:cNvPr id="10" name="Footer Placeholder 1"/>
          <p:cNvSpPr>
            <a:spLocks noGrp="1"/>
          </p:cNvSpPr>
          <p:nvPr>
            <p:ph type="ftr" sz="quarter" idx="11"/>
          </p:nvPr>
        </p:nvSpPr>
        <p:spPr>
          <a:xfrm>
            <a:off x="4552950" y="6205782"/>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11" name="Picture 10"/>
          <p:cNvPicPr>
            <a:picLocks noChangeAspect="1"/>
          </p:cNvPicPr>
          <p:nvPr/>
        </p:nvPicPr>
        <p:blipFill rotWithShape="1">
          <a:blip r:embed="rId4" cstate="hqprint">
            <a:extLst>
              <a:ext uri="{28A0092B-C50C-407E-A947-70E740481C1C}">
                <a14:useLocalDpi xmlns:a14="http://schemas.microsoft.com/office/drawing/2010/main" val="0"/>
              </a:ext>
            </a:extLst>
          </a:blip>
          <a:srcRect l="1" t="91884" r="54" b="194"/>
          <a:stretch/>
        </p:blipFill>
        <p:spPr>
          <a:xfrm>
            <a:off x="1528970" y="6159607"/>
            <a:ext cx="9139031" cy="407505"/>
          </a:xfrm>
          <a:prstGeom prst="rect">
            <a:avLst/>
          </a:prstGeom>
        </p:spPr>
      </p:pic>
      <p:sp>
        <p:nvSpPr>
          <p:cNvPr id="12" name="TextBox 11"/>
          <p:cNvSpPr txBox="1"/>
          <p:nvPr/>
        </p:nvSpPr>
        <p:spPr>
          <a:xfrm>
            <a:off x="6925918" y="6202626"/>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1142190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0" name="Rectangle 242"/>
          <p:cNvSpPr>
            <a:spLocks noChangeArrowheads="1"/>
          </p:cNvSpPr>
          <p:nvPr/>
        </p:nvSpPr>
        <p:spPr bwMode="auto">
          <a:xfrm>
            <a:off x="7315200" y="5884308"/>
            <a:ext cx="371277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zh-CN" sz="900" b="1" dirty="0">
                <a:ea typeface="宋体" pitchFamily="2" charset="-122"/>
              </a:rPr>
              <a:t>G Getz </a:t>
            </a:r>
            <a:r>
              <a:rPr lang="en-GB" altLang="en-US" sz="900" b="1" i="1" dirty="0"/>
              <a:t>et al.</a:t>
            </a:r>
            <a:r>
              <a:rPr lang="en-GB" altLang="en-US" sz="900" b="1" dirty="0"/>
              <a:t> </a:t>
            </a:r>
            <a:r>
              <a:rPr lang="en-GB" altLang="en-US" sz="900" b="1" i="1" dirty="0"/>
              <a:t>Nature</a:t>
            </a:r>
            <a:r>
              <a:rPr lang="en-GB" altLang="en-US" sz="900" b="1" dirty="0"/>
              <a:t> 497, </a:t>
            </a:r>
            <a:r>
              <a:rPr lang="en-GB" altLang="zh-CN" sz="900" b="1" dirty="0">
                <a:ea typeface="宋体" pitchFamily="2" charset="-122"/>
              </a:rPr>
              <a:t>67-73</a:t>
            </a:r>
            <a:r>
              <a:rPr lang="en-GB" altLang="en-US" sz="900" b="1" dirty="0"/>
              <a:t> (2013) doi:10.1038/nature12</a:t>
            </a:r>
            <a:r>
              <a:rPr lang="en-GB" altLang="zh-CN" sz="900" b="1" dirty="0">
                <a:ea typeface="宋体" pitchFamily="2" charset="-122"/>
              </a:rPr>
              <a:t>113</a:t>
            </a:r>
            <a:endParaRPr lang="en-US" altLang="en-US" sz="900" b="1" dirty="0">
              <a:ea typeface="宋体" pitchFamily="2" charset="-122"/>
            </a:endParaRPr>
          </a:p>
        </p:txBody>
      </p:sp>
      <p:sp>
        <p:nvSpPr>
          <p:cNvPr id="7427" name="Rectangle 259"/>
          <p:cNvSpPr>
            <a:spLocks noChangeArrowheads="1"/>
          </p:cNvSpPr>
          <p:nvPr/>
        </p:nvSpPr>
        <p:spPr bwMode="auto">
          <a:xfrm>
            <a:off x="2532474" y="191531"/>
            <a:ext cx="72961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000" b="1" dirty="0"/>
              <a:t>Mutation spectra: endometrial carcinomas</a:t>
            </a:r>
          </a:p>
        </p:txBody>
      </p:sp>
      <p:pic>
        <p:nvPicPr>
          <p:cNvPr id="7435" name="Picture 267" descr="nature12113-f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1491" y="1052486"/>
            <a:ext cx="7924720" cy="4524864"/>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p:cNvSpPr>
            <a:spLocks noGrp="1"/>
          </p:cNvSpPr>
          <p:nvPr>
            <p:ph type="ftr" sz="quarter" idx="11"/>
          </p:nvPr>
        </p:nvSpPr>
        <p:spPr>
          <a:xfrm>
            <a:off x="4552950" y="6205782"/>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9" name="Picture 8"/>
          <p:cNvPicPr>
            <a:picLocks noChangeAspect="1"/>
          </p:cNvPicPr>
          <p:nvPr/>
        </p:nvPicPr>
        <p:blipFill rotWithShape="1">
          <a:blip r:embed="rId4" cstate="hqprint">
            <a:extLst>
              <a:ext uri="{28A0092B-C50C-407E-A947-70E740481C1C}">
                <a14:useLocalDpi xmlns:a14="http://schemas.microsoft.com/office/drawing/2010/main" val="0"/>
              </a:ext>
            </a:extLst>
          </a:blip>
          <a:srcRect l="1" t="91884" r="54" b="194"/>
          <a:stretch/>
        </p:blipFill>
        <p:spPr>
          <a:xfrm>
            <a:off x="1528970" y="6159607"/>
            <a:ext cx="9139031" cy="407505"/>
          </a:xfrm>
          <a:prstGeom prst="rect">
            <a:avLst/>
          </a:prstGeom>
        </p:spPr>
      </p:pic>
      <p:sp>
        <p:nvSpPr>
          <p:cNvPr id="10" name="TextBox 9"/>
          <p:cNvSpPr txBox="1"/>
          <p:nvPr/>
        </p:nvSpPr>
        <p:spPr>
          <a:xfrm>
            <a:off x="6925918" y="6202626"/>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14884844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716" y="76200"/>
            <a:ext cx="8728116" cy="994172"/>
          </a:xfrm>
        </p:spPr>
        <p:txBody>
          <a:bodyPr>
            <a:normAutofit/>
          </a:bodyPr>
          <a:lstStyle/>
          <a:p>
            <a:pPr algn="ctr"/>
            <a:r>
              <a:rPr lang="en-US" sz="2400" b="1" dirty="0" err="1">
                <a:latin typeface="+mn-lt"/>
                <a:cs typeface="Arial" panose="020B0604020202020204" pitchFamily="34" charset="0"/>
              </a:rPr>
              <a:t>Neoantigen</a:t>
            </a:r>
            <a:r>
              <a:rPr lang="en-US" sz="2400" b="1" dirty="0">
                <a:latin typeface="+mn-lt"/>
                <a:cs typeface="Arial" panose="020B0604020202020204" pitchFamily="34" charset="0"/>
              </a:rPr>
              <a:t> Prediction and T Cell Infiltration</a:t>
            </a:r>
            <a:br>
              <a:rPr lang="en-US" sz="2400" b="1" dirty="0">
                <a:latin typeface="+mn-lt"/>
                <a:cs typeface="Arial" panose="020B0604020202020204" pitchFamily="34" charset="0"/>
              </a:rPr>
            </a:br>
            <a:r>
              <a:rPr lang="en-US" sz="2400" b="1" dirty="0">
                <a:latin typeface="+mn-lt"/>
                <a:cs typeface="Arial" panose="020B0604020202020204" pitchFamily="34" charset="0"/>
              </a:rPr>
              <a:t>in </a:t>
            </a:r>
            <a:r>
              <a:rPr lang="en-US" sz="2400" b="1" dirty="0" err="1">
                <a:latin typeface="+mn-lt"/>
                <a:cs typeface="Arial" panose="020B0604020202020204" pitchFamily="34" charset="0"/>
              </a:rPr>
              <a:t>Hypermutated</a:t>
            </a:r>
            <a:r>
              <a:rPr lang="en-US" sz="2400" b="1" dirty="0">
                <a:latin typeface="+mn-lt"/>
                <a:cs typeface="Arial" panose="020B0604020202020204" pitchFamily="34" charset="0"/>
              </a:rPr>
              <a:t> Endometrial Cancer</a:t>
            </a:r>
          </a:p>
        </p:txBody>
      </p:sp>
      <p:pic>
        <p:nvPicPr>
          <p:cNvPr id="4" name="Content Placeholder 3"/>
          <p:cNvPicPr>
            <a:picLocks noGrp="1" noChangeAspect="1"/>
          </p:cNvPicPr>
          <p:nvPr>
            <p:ph idx="1"/>
          </p:nvPr>
        </p:nvPicPr>
        <p:blipFill>
          <a:blip r:embed="rId2" cstate="print"/>
          <a:stretch>
            <a:fillRect/>
          </a:stretch>
        </p:blipFill>
        <p:spPr>
          <a:xfrm>
            <a:off x="685800" y="1298278"/>
            <a:ext cx="10820399" cy="4042952"/>
          </a:xfrm>
          <a:prstGeom prst="rect">
            <a:avLst/>
          </a:prstGeom>
        </p:spPr>
      </p:pic>
      <p:sp>
        <p:nvSpPr>
          <p:cNvPr id="5" name="TextBox 4"/>
          <p:cNvSpPr txBox="1"/>
          <p:nvPr/>
        </p:nvSpPr>
        <p:spPr>
          <a:xfrm>
            <a:off x="8806189" y="5864371"/>
            <a:ext cx="1814920" cy="230832"/>
          </a:xfrm>
          <a:prstGeom prst="rect">
            <a:avLst/>
          </a:prstGeom>
          <a:noFill/>
        </p:spPr>
        <p:txBody>
          <a:bodyPr wrap="none" rtlCol="0">
            <a:spAutoFit/>
          </a:bodyPr>
          <a:lstStyle/>
          <a:p>
            <a:pPr defTabSz="685800" fontAlgn="auto">
              <a:spcBef>
                <a:spcPts val="0"/>
              </a:spcBef>
              <a:spcAft>
                <a:spcPts val="0"/>
              </a:spcAft>
            </a:pPr>
            <a:r>
              <a:rPr lang="en-US" sz="900" b="1" dirty="0">
                <a:solidFill>
                  <a:prstClr val="black"/>
                </a:solidFill>
                <a:latin typeface="Calibri" panose="020F0502020204030204"/>
                <a:ea typeface="+mn-ea"/>
                <a:cs typeface="+mn-cs"/>
              </a:rPr>
              <a:t>Howitt et al.  Jama Oncology 2015</a:t>
            </a:r>
          </a:p>
        </p:txBody>
      </p:sp>
      <p:sp>
        <p:nvSpPr>
          <p:cNvPr id="9" name="Footer Placeholder 1"/>
          <p:cNvSpPr>
            <a:spLocks noGrp="1"/>
          </p:cNvSpPr>
          <p:nvPr>
            <p:ph type="ftr" sz="quarter" idx="11"/>
          </p:nvPr>
        </p:nvSpPr>
        <p:spPr>
          <a:xfrm>
            <a:off x="4552950" y="6205782"/>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10" name="Picture 9"/>
          <p:cNvPicPr>
            <a:picLocks noChangeAspect="1"/>
          </p:cNvPicPr>
          <p:nvPr/>
        </p:nvPicPr>
        <p:blipFill rotWithShape="1">
          <a:blip r:embed="rId3" cstate="hqprint">
            <a:extLst>
              <a:ext uri="{28A0092B-C50C-407E-A947-70E740481C1C}">
                <a14:useLocalDpi xmlns:a14="http://schemas.microsoft.com/office/drawing/2010/main" val="0"/>
              </a:ext>
            </a:extLst>
          </a:blip>
          <a:srcRect l="1" t="91884" r="54" b="194"/>
          <a:stretch/>
        </p:blipFill>
        <p:spPr>
          <a:xfrm>
            <a:off x="1528970" y="6159607"/>
            <a:ext cx="9139031" cy="407505"/>
          </a:xfrm>
          <a:prstGeom prst="rect">
            <a:avLst/>
          </a:prstGeom>
        </p:spPr>
      </p:pic>
      <p:sp>
        <p:nvSpPr>
          <p:cNvPr id="11" name="TextBox 10"/>
          <p:cNvSpPr txBox="1"/>
          <p:nvPr/>
        </p:nvSpPr>
        <p:spPr>
          <a:xfrm>
            <a:off x="6925918" y="6202626"/>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12652049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94580"/>
            <a:ext cx="9268691" cy="994172"/>
          </a:xfrm>
        </p:spPr>
        <p:txBody>
          <a:bodyPr>
            <a:normAutofit/>
          </a:bodyPr>
          <a:lstStyle/>
          <a:p>
            <a:r>
              <a:rPr lang="en-US" sz="3000" b="1" dirty="0">
                <a:latin typeface="+mn-lt"/>
                <a:cs typeface="Arial" panose="020B0604020202020204" pitchFamily="34" charset="0"/>
              </a:rPr>
              <a:t>T Cell Infiltration in </a:t>
            </a:r>
            <a:r>
              <a:rPr lang="en-US" sz="3000" b="1" dirty="0" err="1">
                <a:latin typeface="+mn-lt"/>
                <a:cs typeface="Arial" panose="020B0604020202020204" pitchFamily="34" charset="0"/>
              </a:rPr>
              <a:t>Hypermutated</a:t>
            </a:r>
            <a:r>
              <a:rPr lang="en-US" sz="3000" b="1" dirty="0">
                <a:latin typeface="+mn-lt"/>
                <a:cs typeface="Arial" panose="020B0604020202020204" pitchFamily="34" charset="0"/>
              </a:rPr>
              <a:t> Endometrial Cancer</a:t>
            </a:r>
          </a:p>
        </p:txBody>
      </p:sp>
      <p:pic>
        <p:nvPicPr>
          <p:cNvPr id="4" name="Content Placeholder 3"/>
          <p:cNvPicPr>
            <a:picLocks noGrp="1" noChangeAspect="1"/>
          </p:cNvPicPr>
          <p:nvPr>
            <p:ph idx="1"/>
          </p:nvPr>
        </p:nvPicPr>
        <p:blipFill rotWithShape="1">
          <a:blip r:embed="rId2" cstate="print"/>
          <a:srcRect r="31199"/>
          <a:stretch/>
        </p:blipFill>
        <p:spPr>
          <a:xfrm>
            <a:off x="1905000" y="1343912"/>
            <a:ext cx="5734050" cy="4164383"/>
          </a:xfrm>
          <a:prstGeom prst="rect">
            <a:avLst/>
          </a:prstGeom>
        </p:spPr>
      </p:pic>
      <p:sp>
        <p:nvSpPr>
          <p:cNvPr id="5" name="TextBox 4"/>
          <p:cNvSpPr txBox="1"/>
          <p:nvPr/>
        </p:nvSpPr>
        <p:spPr>
          <a:xfrm>
            <a:off x="9296400" y="5791200"/>
            <a:ext cx="1814920" cy="230832"/>
          </a:xfrm>
          <a:prstGeom prst="rect">
            <a:avLst/>
          </a:prstGeom>
          <a:noFill/>
        </p:spPr>
        <p:txBody>
          <a:bodyPr wrap="none" rtlCol="0">
            <a:spAutoFit/>
          </a:bodyPr>
          <a:lstStyle/>
          <a:p>
            <a:r>
              <a:rPr lang="en-US" sz="900" b="1" dirty="0"/>
              <a:t>Howitt et al.  Jama Oncology 2015</a:t>
            </a:r>
          </a:p>
        </p:txBody>
      </p:sp>
      <p:sp>
        <p:nvSpPr>
          <p:cNvPr id="9" name="Footer Placeholder 1"/>
          <p:cNvSpPr>
            <a:spLocks noGrp="1"/>
          </p:cNvSpPr>
          <p:nvPr>
            <p:ph type="ftr" sz="quarter" idx="11"/>
          </p:nvPr>
        </p:nvSpPr>
        <p:spPr>
          <a:xfrm>
            <a:off x="4552950" y="6205782"/>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10" name="Picture 9"/>
          <p:cNvPicPr>
            <a:picLocks noChangeAspect="1"/>
          </p:cNvPicPr>
          <p:nvPr/>
        </p:nvPicPr>
        <p:blipFill rotWithShape="1">
          <a:blip r:embed="rId3" cstate="hqprint">
            <a:extLst>
              <a:ext uri="{28A0092B-C50C-407E-A947-70E740481C1C}">
                <a14:useLocalDpi xmlns:a14="http://schemas.microsoft.com/office/drawing/2010/main" val="0"/>
              </a:ext>
            </a:extLst>
          </a:blip>
          <a:srcRect l="1" t="91884" r="54" b="194"/>
          <a:stretch/>
        </p:blipFill>
        <p:spPr>
          <a:xfrm>
            <a:off x="1528970" y="6159607"/>
            <a:ext cx="9139031" cy="407505"/>
          </a:xfrm>
          <a:prstGeom prst="rect">
            <a:avLst/>
          </a:prstGeom>
        </p:spPr>
      </p:pic>
      <p:sp>
        <p:nvSpPr>
          <p:cNvPr id="11" name="TextBox 10"/>
          <p:cNvSpPr txBox="1"/>
          <p:nvPr/>
        </p:nvSpPr>
        <p:spPr>
          <a:xfrm>
            <a:off x="6925918" y="6202626"/>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
        <p:nvSpPr>
          <p:cNvPr id="3" name="TextBox 2"/>
          <p:cNvSpPr txBox="1"/>
          <p:nvPr/>
        </p:nvSpPr>
        <p:spPr>
          <a:xfrm>
            <a:off x="7639050" y="1493088"/>
            <a:ext cx="3562350" cy="2862322"/>
          </a:xfrm>
          <a:prstGeom prst="rect">
            <a:avLst/>
          </a:prstGeom>
          <a:noFill/>
        </p:spPr>
        <p:txBody>
          <a:bodyPr wrap="square" rtlCol="0">
            <a:spAutoFit/>
          </a:bodyPr>
          <a:lstStyle/>
          <a:p>
            <a:r>
              <a:rPr lang="en-US" dirty="0" smtClean="0"/>
              <a:t>Representative photomicrographs of MSS, MSI, and POLE endometrial adenocarcinomas (original magnification x40). CD3</a:t>
            </a:r>
            <a:r>
              <a:rPr lang="mr-IN" baseline="30000" dirty="0" smtClean="0"/>
              <a:t>+</a:t>
            </a:r>
            <a:r>
              <a:rPr lang="en-US" smtClean="0"/>
              <a:t> TILs </a:t>
            </a:r>
            <a:r>
              <a:rPr lang="en-US" dirty="0" smtClean="0"/>
              <a:t>are infrequent in MSS tumors but significantly increased in MSI and POLE tumors. Almost all CD3</a:t>
            </a:r>
            <a:r>
              <a:rPr lang="mr-IN" baseline="30000" dirty="0"/>
              <a:t>+</a:t>
            </a:r>
          </a:p>
          <a:p>
            <a:r>
              <a:rPr lang="en-US" dirty="0"/>
              <a:t> TILs are </a:t>
            </a:r>
            <a:r>
              <a:rPr lang="en-US" dirty="0" smtClean="0"/>
              <a:t>CD8</a:t>
            </a:r>
            <a:r>
              <a:rPr lang="mr-IN" baseline="30000" dirty="0" smtClean="0"/>
              <a:t>+</a:t>
            </a:r>
            <a:r>
              <a:rPr lang="en-US" dirty="0" smtClean="0"/>
              <a:t> (right column). H&amp;E indicates hematoxylin-eosin, and HPF, high-power field.</a:t>
            </a:r>
            <a:endParaRPr lang="en-US" dirty="0"/>
          </a:p>
        </p:txBody>
      </p:sp>
    </p:spTree>
    <p:extLst>
      <p:ext uri="{BB962C8B-B14F-4D97-AF65-F5344CB8AC3E}">
        <p14:creationId xmlns:p14="http://schemas.microsoft.com/office/powerpoint/2010/main" val="601868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7834885" y="5930346"/>
            <a:ext cx="3598255" cy="13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panose="020B0604020202020204" pitchFamily="34"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panose="020B0604020202020204" pitchFamily="34"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panose="020B0604020202020204" pitchFamily="34"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panose="020B0604020202020204" pitchFamily="34"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panose="020B0604020202020204" pitchFamily="34" charset="0"/>
              </a:defRPr>
            </a:lvl5pPr>
            <a:lvl6pPr marL="25146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panose="020B0604020202020204" pitchFamily="34" charset="0"/>
              </a:defRPr>
            </a:lvl6pPr>
            <a:lvl7pPr marL="29718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panose="020B0604020202020204" pitchFamily="34" charset="0"/>
              </a:defRPr>
            </a:lvl7pPr>
            <a:lvl8pPr marL="34290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panose="020B0604020202020204" pitchFamily="34" charset="0"/>
              </a:defRPr>
            </a:lvl8pPr>
            <a:lvl9pPr marL="38862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panose="020B0604020202020204" pitchFamily="34" charset="0"/>
              </a:defRPr>
            </a:lvl9pPr>
          </a:lstStyle>
          <a:p>
            <a:pPr eaLnBrk="1" hangingPunct="1"/>
            <a:r>
              <a:rPr lang="en-US" altLang="en-US" sz="900" b="1" dirty="0">
                <a:latin typeface="+mn-lt"/>
              </a:rPr>
              <a:t>AJ Bass </a:t>
            </a:r>
            <a:r>
              <a:rPr lang="en-GB" altLang="zh-CN" sz="900" b="1" i="1" dirty="0">
                <a:latin typeface="+mn-lt"/>
                <a:ea typeface="宋体" panose="02010600030101010101" pitchFamily="2" charset="-122"/>
              </a:rPr>
              <a:t>et al. </a:t>
            </a:r>
            <a:r>
              <a:rPr lang="en-GB" altLang="en-US" sz="900" b="1" i="1" dirty="0">
                <a:latin typeface="+mn-lt"/>
              </a:rPr>
              <a:t>Nature </a:t>
            </a:r>
            <a:r>
              <a:rPr lang="en-US" altLang="zh-CN" sz="900" b="1" dirty="0">
                <a:latin typeface="+mn-lt"/>
                <a:ea typeface="宋体" panose="02010600030101010101" pitchFamily="2" charset="-122"/>
              </a:rPr>
              <a:t>000</a:t>
            </a:r>
            <a:r>
              <a:rPr lang="en-GB" altLang="en-US" sz="900" b="1" dirty="0">
                <a:latin typeface="+mn-lt"/>
              </a:rPr>
              <a:t>, </a:t>
            </a:r>
            <a:r>
              <a:rPr lang="en-GB" altLang="zh-CN" sz="900" b="1" dirty="0">
                <a:latin typeface="+mn-lt"/>
                <a:ea typeface="宋体" panose="02010600030101010101" pitchFamily="2" charset="-122"/>
              </a:rPr>
              <a:t>1</a:t>
            </a:r>
            <a:r>
              <a:rPr lang="en-GB" altLang="en-US" sz="900" b="1" dirty="0">
                <a:latin typeface="+mn-lt"/>
              </a:rPr>
              <a:t>-</a:t>
            </a:r>
            <a:r>
              <a:rPr lang="en-GB" altLang="zh-CN" sz="900" b="1" dirty="0">
                <a:latin typeface="+mn-lt"/>
                <a:ea typeface="宋体" panose="02010600030101010101" pitchFamily="2" charset="-122"/>
              </a:rPr>
              <a:t>8</a:t>
            </a:r>
            <a:r>
              <a:rPr lang="en-GB" altLang="en-US" sz="900" b="1" dirty="0">
                <a:latin typeface="+mn-lt"/>
              </a:rPr>
              <a:t> (2014) doi:10.1038/nature</a:t>
            </a:r>
            <a:r>
              <a:rPr lang="en-GB" altLang="zh-CN" sz="900" b="1" dirty="0">
                <a:latin typeface="+mn-lt"/>
                <a:ea typeface="宋体" panose="02010600030101010101" pitchFamily="2" charset="-122"/>
              </a:rPr>
              <a:t>13480</a:t>
            </a:r>
            <a:endParaRPr lang="en-GB" altLang="en-US" sz="900" b="1" dirty="0">
              <a:latin typeface="+mn-lt"/>
              <a:ea typeface="宋体" panose="02010600030101010101" pitchFamily="2" charset="-122"/>
            </a:endParaRPr>
          </a:p>
        </p:txBody>
      </p:sp>
      <p:pic>
        <p:nvPicPr>
          <p:cNvPr id="2053" name="Picture 11" descr="E:\Susan-Don't deleted\ntu\cp\nature13480-f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3745" y="982389"/>
            <a:ext cx="5809480" cy="464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1518139" y="283050"/>
            <a:ext cx="9144000" cy="687616"/>
          </a:xfrm>
          <a:prstGeom prst="rect">
            <a:avLst/>
          </a:prstGeom>
        </p:spPr>
        <p:txBody>
          <a:bodyPr>
            <a:normAutofit/>
          </a:bodyPr>
          <a:lstStyle/>
          <a:p>
            <a:pPr algn="ctr" defTabSz="685800" fontAlgn="auto">
              <a:lnSpc>
                <a:spcPct val="90000"/>
              </a:lnSpc>
              <a:spcAft>
                <a:spcPts val="0"/>
              </a:spcAft>
              <a:defRPr/>
            </a:pPr>
            <a:r>
              <a:rPr lang="en-US" sz="2800" b="1" dirty="0">
                <a:latin typeface="+mj-lt"/>
                <a:ea typeface="+mj-ea"/>
                <a:cs typeface="Arial" panose="020B0604020202020204" pitchFamily="34" charset="0"/>
              </a:rPr>
              <a:t>Key Features of Gastric Cancer Subtypes</a:t>
            </a:r>
          </a:p>
        </p:txBody>
      </p:sp>
      <p:sp>
        <p:nvSpPr>
          <p:cNvPr id="9" name="Footer Placeholder 1"/>
          <p:cNvSpPr>
            <a:spLocks noGrp="1"/>
          </p:cNvSpPr>
          <p:nvPr>
            <p:ph type="ftr" sz="quarter" idx="11"/>
          </p:nvPr>
        </p:nvSpPr>
        <p:spPr>
          <a:xfrm>
            <a:off x="4552950" y="6205782"/>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10" name="Picture 9"/>
          <p:cNvPicPr>
            <a:picLocks noChangeAspect="1"/>
          </p:cNvPicPr>
          <p:nvPr/>
        </p:nvPicPr>
        <p:blipFill rotWithShape="1">
          <a:blip r:embed="rId3" cstate="hqprint">
            <a:extLst>
              <a:ext uri="{28A0092B-C50C-407E-A947-70E740481C1C}">
                <a14:useLocalDpi xmlns:a14="http://schemas.microsoft.com/office/drawing/2010/main" val="0"/>
              </a:ext>
            </a:extLst>
          </a:blip>
          <a:srcRect l="1" t="91884" r="54" b="194"/>
          <a:stretch/>
        </p:blipFill>
        <p:spPr>
          <a:xfrm>
            <a:off x="1528970" y="6159607"/>
            <a:ext cx="9139031" cy="407505"/>
          </a:xfrm>
          <a:prstGeom prst="rect">
            <a:avLst/>
          </a:prstGeom>
        </p:spPr>
      </p:pic>
      <p:sp>
        <p:nvSpPr>
          <p:cNvPr id="11" name="TextBox 10"/>
          <p:cNvSpPr txBox="1"/>
          <p:nvPr/>
        </p:nvSpPr>
        <p:spPr>
          <a:xfrm>
            <a:off x="6925918" y="6202626"/>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3446582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47813" y="5703890"/>
            <a:ext cx="9034462" cy="422275"/>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0" name="TextBox 389"/>
          <p:cNvSpPr txBox="1"/>
          <p:nvPr/>
        </p:nvSpPr>
        <p:spPr>
          <a:xfrm>
            <a:off x="7924800" y="6596390"/>
            <a:ext cx="2743200" cy="261610"/>
          </a:xfrm>
          <a:prstGeom prst="rect">
            <a:avLst/>
          </a:prstGeom>
          <a:noFill/>
        </p:spPr>
        <p:txBody>
          <a:bodyPr wrap="square" rtlCol="0">
            <a:spAutoFit/>
          </a:bodyPr>
          <a:lstStyle/>
          <a:p>
            <a:pPr>
              <a:buNone/>
            </a:pPr>
            <a:r>
              <a:rPr lang="en-US" sz="1100" dirty="0">
                <a:latin typeface="Arial" pitchFamily="34" charset="0"/>
                <a:cs typeface="Arial" pitchFamily="34" charset="0"/>
              </a:rPr>
              <a:t>Gajewski, et al. </a:t>
            </a:r>
            <a:r>
              <a:rPr lang="en-US" sz="1100" dirty="0" err="1">
                <a:latin typeface="Arial" pitchFamily="34" charset="0"/>
                <a:cs typeface="Arial" pitchFamily="34" charset="0"/>
              </a:rPr>
              <a:t>Curr</a:t>
            </a:r>
            <a:r>
              <a:rPr lang="en-US" sz="1100" dirty="0">
                <a:latin typeface="Arial" pitchFamily="34" charset="0"/>
                <a:cs typeface="Arial" pitchFamily="34" charset="0"/>
              </a:rPr>
              <a:t> </a:t>
            </a:r>
            <a:r>
              <a:rPr lang="en-US" sz="1100" dirty="0" err="1">
                <a:latin typeface="Arial" pitchFamily="34" charset="0"/>
                <a:cs typeface="Arial" pitchFamily="34" charset="0"/>
              </a:rPr>
              <a:t>Opin</a:t>
            </a:r>
            <a:r>
              <a:rPr lang="en-US" sz="1100" dirty="0">
                <a:latin typeface="Arial" pitchFamily="34" charset="0"/>
                <a:cs typeface="Arial" pitchFamily="34" charset="0"/>
              </a:rPr>
              <a:t> </a:t>
            </a:r>
            <a:r>
              <a:rPr lang="en-US" sz="1100" dirty="0" err="1">
                <a:latin typeface="Arial" pitchFamily="34" charset="0"/>
                <a:cs typeface="Arial" pitchFamily="34" charset="0"/>
              </a:rPr>
              <a:t>Immunol</a:t>
            </a:r>
            <a:r>
              <a:rPr lang="en-US" sz="1100" dirty="0">
                <a:latin typeface="Arial" pitchFamily="34" charset="0"/>
                <a:cs typeface="Arial" pitchFamily="34" charset="0"/>
              </a:rPr>
              <a:t>. 2011</a:t>
            </a:r>
          </a:p>
        </p:txBody>
      </p:sp>
      <p:pic>
        <p:nvPicPr>
          <p:cNvPr id="391" name="Picture 1"/>
          <p:cNvPicPr>
            <a:picLocks noChangeAspect="1" noChangeArrowheads="1"/>
          </p:cNvPicPr>
          <p:nvPr/>
        </p:nvPicPr>
        <p:blipFill>
          <a:blip r:embed="rId2" cstate="print"/>
          <a:srcRect/>
          <a:stretch>
            <a:fillRect/>
          </a:stretch>
        </p:blipFill>
        <p:spPr bwMode="auto">
          <a:xfrm>
            <a:off x="1295400" y="1015273"/>
            <a:ext cx="5715000" cy="4724399"/>
          </a:xfrm>
          <a:prstGeom prst="rect">
            <a:avLst/>
          </a:prstGeom>
          <a:noFill/>
          <a:ln w="9525">
            <a:solidFill>
              <a:schemeClr val="tx1"/>
            </a:solidFill>
            <a:miter lim="800000"/>
            <a:headEnd/>
            <a:tailEnd/>
          </a:ln>
        </p:spPr>
      </p:pic>
      <p:sp>
        <p:nvSpPr>
          <p:cNvPr id="392" name="Title 1"/>
          <p:cNvSpPr txBox="1">
            <a:spLocks/>
          </p:cNvSpPr>
          <p:nvPr/>
        </p:nvSpPr>
        <p:spPr>
          <a:xfrm>
            <a:off x="1828800" y="194310"/>
            <a:ext cx="8464550" cy="762000"/>
          </a:xfrm>
          <a:prstGeom prst="rect">
            <a:avLst/>
          </a:prstGeom>
        </p:spPr>
        <p:txBody>
          <a:bodyPr/>
          <a:lstStyle/>
          <a:p>
            <a:pPr algn="ctr" defTabSz="914400" eaLnBrk="0" hangingPunct="0">
              <a:defRPr/>
            </a:pPr>
            <a:r>
              <a:rPr lang="en-US" sz="4000" b="1" kern="0" dirty="0" err="1">
                <a:latin typeface="+mj-lt"/>
                <a:ea typeface="+mj-ea"/>
                <a:cs typeface="+mj-cs"/>
              </a:rPr>
              <a:t>Noninflamed</a:t>
            </a:r>
            <a:r>
              <a:rPr lang="en-US" sz="4000" b="1" kern="0" dirty="0">
                <a:latin typeface="+mj-lt"/>
                <a:ea typeface="+mj-ea"/>
                <a:cs typeface="+mj-cs"/>
              </a:rPr>
              <a:t> Tumor Phenotype</a:t>
            </a:r>
          </a:p>
        </p:txBody>
      </p:sp>
      <p:sp>
        <p:nvSpPr>
          <p:cNvPr id="393" name="Content Placeholder 2"/>
          <p:cNvSpPr txBox="1">
            <a:spLocks/>
          </p:cNvSpPr>
          <p:nvPr/>
        </p:nvSpPr>
        <p:spPr>
          <a:xfrm>
            <a:off x="7734300" y="1104173"/>
            <a:ext cx="3124200" cy="4546600"/>
          </a:xfrm>
          <a:prstGeom prst="rect">
            <a:avLst/>
          </a:prstGeom>
        </p:spPr>
        <p:txBody>
          <a:bodyPr/>
          <a:lstStyle/>
          <a:p>
            <a:pPr marL="342900" indent="-342900" defTabSz="914400" eaLnBrk="0" hangingPunct="0">
              <a:lnSpc>
                <a:spcPct val="90000"/>
              </a:lnSpc>
              <a:spcBef>
                <a:spcPts val="600"/>
              </a:spcBef>
              <a:spcAft>
                <a:spcPts val="700"/>
              </a:spcAft>
              <a:buClr>
                <a:srgbClr val="8B3D9A"/>
              </a:buClr>
              <a:buFont typeface="Wingdings" pitchFamily="2" charset="2"/>
              <a:buChar char="v"/>
              <a:defRPr/>
            </a:pPr>
            <a:r>
              <a:rPr lang="en-US" sz="2400" kern="0" dirty="0">
                <a:latin typeface="+mn-lt"/>
                <a:ea typeface="+mn-ea"/>
                <a:cs typeface="+mn-cs"/>
              </a:rPr>
              <a:t>Poor </a:t>
            </a:r>
            <a:r>
              <a:rPr lang="en-US" sz="2400" kern="0" dirty="0" err="1">
                <a:latin typeface="+mn-lt"/>
                <a:ea typeface="+mn-ea"/>
                <a:cs typeface="+mn-cs"/>
              </a:rPr>
              <a:t>effector</a:t>
            </a:r>
            <a:r>
              <a:rPr lang="en-US" sz="2400" kern="0" dirty="0">
                <a:latin typeface="+mn-lt"/>
                <a:ea typeface="+mn-ea"/>
                <a:cs typeface="+mn-cs"/>
              </a:rPr>
              <a:t> cell trafficking due to:</a:t>
            </a:r>
          </a:p>
          <a:p>
            <a:pPr marL="800100" lvl="1" indent="-342900">
              <a:lnSpc>
                <a:spcPct val="90000"/>
              </a:lnSpc>
              <a:spcBef>
                <a:spcPts val="600"/>
              </a:spcBef>
              <a:spcAft>
                <a:spcPts val="700"/>
              </a:spcAft>
              <a:buClr>
                <a:srgbClr val="8B3D9A"/>
              </a:buClr>
              <a:buFont typeface="Wingdings" pitchFamily="2" charset="2"/>
              <a:buChar char="§"/>
              <a:defRPr/>
            </a:pPr>
            <a:r>
              <a:rPr lang="en-US" sz="2200" kern="0" dirty="0">
                <a:latin typeface="+mn-lt"/>
                <a:ea typeface="+mn-ea"/>
                <a:cs typeface="+mn-cs"/>
              </a:rPr>
              <a:t>High expression of vascular markers, macrophages, fibroblasts</a:t>
            </a:r>
          </a:p>
          <a:p>
            <a:pPr marL="800100" lvl="1" indent="-342900">
              <a:lnSpc>
                <a:spcPct val="90000"/>
              </a:lnSpc>
              <a:spcBef>
                <a:spcPts val="600"/>
              </a:spcBef>
              <a:spcAft>
                <a:spcPts val="700"/>
              </a:spcAft>
              <a:buClr>
                <a:srgbClr val="8B3D9A"/>
              </a:buClr>
              <a:buFont typeface="Wingdings" pitchFamily="2" charset="2"/>
              <a:buChar char="§"/>
              <a:defRPr/>
            </a:pPr>
            <a:r>
              <a:rPr lang="en-US" sz="2200" kern="0" dirty="0">
                <a:latin typeface="+mn-lt"/>
                <a:ea typeface="+mn-ea"/>
                <a:cs typeface="+mn-cs"/>
              </a:rPr>
              <a:t>Low inflammation and </a:t>
            </a:r>
            <a:r>
              <a:rPr lang="en-US" sz="2200" kern="0" dirty="0" err="1">
                <a:latin typeface="+mn-lt"/>
                <a:ea typeface="+mn-ea"/>
                <a:cs typeface="+mn-cs"/>
              </a:rPr>
              <a:t>chemokine</a:t>
            </a:r>
            <a:r>
              <a:rPr lang="en-US" sz="2200" kern="0" dirty="0">
                <a:latin typeface="+mn-lt"/>
                <a:ea typeface="+mn-ea"/>
                <a:cs typeface="+mn-cs"/>
              </a:rPr>
              <a:t> expression, few lymphocytes</a:t>
            </a:r>
            <a:endParaRPr lang="en-US" sz="2200" kern="0" dirty="0">
              <a:latin typeface="+mn-lt"/>
            </a:endParaRPr>
          </a:p>
        </p:txBody>
      </p:sp>
      <p:sp>
        <p:nvSpPr>
          <p:cNvPr id="394" name="Freeform 393"/>
          <p:cNvSpPr/>
          <p:nvPr/>
        </p:nvSpPr>
        <p:spPr bwMode="auto">
          <a:xfrm rot="10800000">
            <a:off x="2773980" y="4722580"/>
            <a:ext cx="58738" cy="61912"/>
          </a:xfrm>
          <a:custGeom>
            <a:avLst/>
            <a:gdLst>
              <a:gd name="connsiteX0" fmla="*/ 419986 w 458972"/>
              <a:gd name="connsiteY0" fmla="*/ 30126 h 483782"/>
              <a:gd name="connsiteX1" fmla="*/ 292396 w 458972"/>
              <a:gd name="connsiteY1" fmla="*/ 51391 h 483782"/>
              <a:gd name="connsiteX2" fmla="*/ 90377 w 458972"/>
              <a:gd name="connsiteY2" fmla="*/ 30126 h 483782"/>
              <a:gd name="connsiteX3" fmla="*/ 5316 w 458972"/>
              <a:gd name="connsiteY3" fmla="*/ 232145 h 483782"/>
              <a:gd name="connsiteX4" fmla="*/ 58479 w 458972"/>
              <a:gd name="connsiteY4" fmla="*/ 444796 h 483782"/>
              <a:gd name="connsiteX5" fmla="*/ 292396 w 458972"/>
              <a:gd name="connsiteY5" fmla="*/ 466061 h 483782"/>
              <a:gd name="connsiteX6" fmla="*/ 430619 w 458972"/>
              <a:gd name="connsiteY6" fmla="*/ 412898 h 483782"/>
              <a:gd name="connsiteX7" fmla="*/ 345558 w 458972"/>
              <a:gd name="connsiteY7" fmla="*/ 338470 h 483782"/>
              <a:gd name="connsiteX8" fmla="*/ 430619 w 458972"/>
              <a:gd name="connsiteY8" fmla="*/ 264042 h 483782"/>
              <a:gd name="connsiteX9" fmla="*/ 324293 w 458972"/>
              <a:gd name="connsiteY9" fmla="*/ 157717 h 483782"/>
              <a:gd name="connsiteX10" fmla="*/ 441251 w 458972"/>
              <a:gd name="connsiteY10" fmla="*/ 83289 h 483782"/>
              <a:gd name="connsiteX11" fmla="*/ 419986 w 458972"/>
              <a:gd name="connsiteY11" fmla="*/ 30126 h 48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8972" h="483782">
                <a:moveTo>
                  <a:pt x="419986" y="30126"/>
                </a:moveTo>
                <a:cubicBezTo>
                  <a:pt x="395177" y="24810"/>
                  <a:pt x="347331" y="51391"/>
                  <a:pt x="292396" y="51391"/>
                </a:cubicBezTo>
                <a:cubicBezTo>
                  <a:pt x="237461" y="51391"/>
                  <a:pt x="138224" y="0"/>
                  <a:pt x="90377" y="30126"/>
                </a:cubicBezTo>
                <a:cubicBezTo>
                  <a:pt x="42530" y="60252"/>
                  <a:pt x="10632" y="163033"/>
                  <a:pt x="5316" y="232145"/>
                </a:cubicBezTo>
                <a:cubicBezTo>
                  <a:pt x="0" y="301257"/>
                  <a:pt x="10632" y="405810"/>
                  <a:pt x="58479" y="444796"/>
                </a:cubicBezTo>
                <a:cubicBezTo>
                  <a:pt x="106326" y="483782"/>
                  <a:pt x="230373" y="471377"/>
                  <a:pt x="292396" y="466061"/>
                </a:cubicBezTo>
                <a:cubicBezTo>
                  <a:pt x="354419" y="460745"/>
                  <a:pt x="421759" y="434163"/>
                  <a:pt x="430619" y="412898"/>
                </a:cubicBezTo>
                <a:cubicBezTo>
                  <a:pt x="439479" y="391633"/>
                  <a:pt x="345558" y="363279"/>
                  <a:pt x="345558" y="338470"/>
                </a:cubicBezTo>
                <a:cubicBezTo>
                  <a:pt x="345558" y="313661"/>
                  <a:pt x="434163" y="294168"/>
                  <a:pt x="430619" y="264042"/>
                </a:cubicBezTo>
                <a:cubicBezTo>
                  <a:pt x="427075" y="233917"/>
                  <a:pt x="322521" y="187843"/>
                  <a:pt x="324293" y="157717"/>
                </a:cubicBezTo>
                <a:cubicBezTo>
                  <a:pt x="326065" y="127592"/>
                  <a:pt x="423530" y="106326"/>
                  <a:pt x="441251" y="83289"/>
                </a:cubicBezTo>
                <a:cubicBezTo>
                  <a:pt x="458972" y="60252"/>
                  <a:pt x="444795" y="35442"/>
                  <a:pt x="419986" y="30126"/>
                </a:cubicBezTo>
                <a:close/>
              </a:path>
            </a:pathLst>
          </a:cu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0" scaled="1"/>
            <a:tileRect/>
          </a:gradFill>
          <a:ln w="9525" cap="flat" cmpd="sng" algn="ctr">
            <a:noFill/>
            <a:prstDash val="solid"/>
            <a:round/>
            <a:headEnd type="none" w="med" len="med"/>
            <a:tailEnd type="none" w="med" len="med"/>
          </a:ln>
          <a:effectLst/>
        </p:spPr>
        <p:txBody>
          <a:bodyPr/>
          <a:lstStyle/>
          <a:p>
            <a:pPr marL="342900" indent="-342900">
              <a:lnSpc>
                <a:spcPct val="90000"/>
              </a:lnSpc>
              <a:spcBef>
                <a:spcPct val="35000"/>
              </a:spcBef>
              <a:spcAft>
                <a:spcPct val="25000"/>
              </a:spcAft>
              <a:buClr>
                <a:srgbClr val="8B3D9A"/>
              </a:buClr>
              <a:buFont typeface="Wingdings" pitchFamily="2" charset="2"/>
              <a:buChar char="§"/>
              <a:defRPr/>
            </a:pPr>
            <a:endParaRPr lang="en-US" sz="1000" dirty="0">
              <a:latin typeface="+mn-lt"/>
              <a:cs typeface="+mn-cs"/>
            </a:endParaRPr>
          </a:p>
        </p:txBody>
      </p:sp>
    </p:spTree>
    <p:extLst>
      <p:ext uri="{BB962C8B-B14F-4D97-AF65-F5344CB8AC3E}">
        <p14:creationId xmlns:p14="http://schemas.microsoft.com/office/powerpoint/2010/main" val="2711904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2138433" y="1520970"/>
            <a:ext cx="7915134" cy="4205826"/>
          </a:xfrm>
          <a:prstGeom prst="rect">
            <a:avLst/>
          </a:prstGeom>
        </p:spPr>
      </p:pic>
      <p:sp>
        <p:nvSpPr>
          <p:cNvPr id="6" name="Rectangle 5"/>
          <p:cNvSpPr/>
          <p:nvPr/>
        </p:nvSpPr>
        <p:spPr>
          <a:xfrm>
            <a:off x="9372600" y="5791200"/>
            <a:ext cx="1991251" cy="230832"/>
          </a:xfrm>
          <a:prstGeom prst="rect">
            <a:avLst/>
          </a:prstGeom>
        </p:spPr>
        <p:txBody>
          <a:bodyPr wrap="none">
            <a:spAutoFit/>
          </a:bodyPr>
          <a:lstStyle/>
          <a:p>
            <a:r>
              <a:rPr lang="en-US" sz="900" b="1" dirty="0" err="1"/>
              <a:t>Derks</a:t>
            </a:r>
            <a:r>
              <a:rPr lang="en-US" sz="900" b="1" dirty="0"/>
              <a:t> et al. </a:t>
            </a:r>
            <a:r>
              <a:rPr lang="en-US" sz="900" b="1" dirty="0" err="1"/>
              <a:t>Oncotarget</a:t>
            </a:r>
            <a:r>
              <a:rPr lang="en-US" sz="900" b="1" dirty="0"/>
              <a:t>. 2016 May 31.</a:t>
            </a:r>
          </a:p>
        </p:txBody>
      </p:sp>
      <p:sp>
        <p:nvSpPr>
          <p:cNvPr id="8" name="Title 1"/>
          <p:cNvSpPr txBox="1">
            <a:spLocks/>
          </p:cNvSpPr>
          <p:nvPr/>
        </p:nvSpPr>
        <p:spPr>
          <a:xfrm>
            <a:off x="609600" y="381000"/>
            <a:ext cx="10668000" cy="914400"/>
          </a:xfrm>
          <a:prstGeom prst="rect">
            <a:avLst/>
          </a:prstGeom>
        </p:spPr>
        <p:txBody>
          <a:bodyPr>
            <a:normAutofit fontScale="92500" lnSpcReduction="20000"/>
          </a:bodyPr>
          <a:lstStyle/>
          <a:p>
            <a:pPr algn="ctr" defTabSz="685800" fontAlgn="auto">
              <a:lnSpc>
                <a:spcPct val="120000"/>
              </a:lnSpc>
              <a:spcAft>
                <a:spcPts val="0"/>
              </a:spcAft>
              <a:defRPr/>
            </a:pPr>
            <a:r>
              <a:rPr lang="en-US" sz="2800" b="1" dirty="0">
                <a:latin typeface="+mj-lt"/>
                <a:ea typeface="+mj-ea"/>
                <a:cs typeface="Arial" panose="020B0604020202020204" pitchFamily="34" charset="0"/>
              </a:rPr>
              <a:t>PD-L1 and PD-L2 Expression in </a:t>
            </a:r>
          </a:p>
          <a:p>
            <a:pPr algn="ctr" defTabSz="685800" fontAlgn="auto">
              <a:lnSpc>
                <a:spcPct val="120000"/>
              </a:lnSpc>
              <a:spcAft>
                <a:spcPts val="0"/>
              </a:spcAft>
              <a:defRPr/>
            </a:pPr>
            <a:r>
              <a:rPr lang="en-US" sz="2800" b="1" dirty="0">
                <a:latin typeface="+mj-lt"/>
                <a:ea typeface="+mj-ea"/>
                <a:cs typeface="Arial" panose="020B0604020202020204" pitchFamily="34" charset="0"/>
              </a:rPr>
              <a:t>Molecular Subtypes of Gastric Cancer</a:t>
            </a:r>
          </a:p>
        </p:txBody>
      </p:sp>
      <p:sp>
        <p:nvSpPr>
          <p:cNvPr id="10" name="Footer Placeholder 1"/>
          <p:cNvSpPr>
            <a:spLocks noGrp="1"/>
          </p:cNvSpPr>
          <p:nvPr>
            <p:ph type="ftr" sz="quarter" idx="11"/>
          </p:nvPr>
        </p:nvSpPr>
        <p:spPr>
          <a:xfrm>
            <a:off x="4552950" y="6205782"/>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11" name="Picture 10"/>
          <p:cNvPicPr>
            <a:picLocks noChangeAspect="1"/>
          </p:cNvPicPr>
          <p:nvPr/>
        </p:nvPicPr>
        <p:blipFill rotWithShape="1">
          <a:blip r:embed="rId3" cstate="hqprint">
            <a:extLst>
              <a:ext uri="{28A0092B-C50C-407E-A947-70E740481C1C}">
                <a14:useLocalDpi xmlns:a14="http://schemas.microsoft.com/office/drawing/2010/main" val="0"/>
              </a:ext>
            </a:extLst>
          </a:blip>
          <a:srcRect l="1" t="91884" r="54" b="194"/>
          <a:stretch/>
        </p:blipFill>
        <p:spPr>
          <a:xfrm>
            <a:off x="1528970" y="6159607"/>
            <a:ext cx="9139031" cy="407505"/>
          </a:xfrm>
          <a:prstGeom prst="rect">
            <a:avLst/>
          </a:prstGeom>
        </p:spPr>
      </p:pic>
      <p:sp>
        <p:nvSpPr>
          <p:cNvPr id="12" name="TextBox 11"/>
          <p:cNvSpPr txBox="1"/>
          <p:nvPr/>
        </p:nvSpPr>
        <p:spPr>
          <a:xfrm>
            <a:off x="6925918" y="6202626"/>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25971200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124200" y="381000"/>
            <a:ext cx="6370509" cy="311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2100" b="1" dirty="0">
                <a:latin typeface="Arial" panose="020B0604020202020204" pitchFamily="34" charset="0"/>
              </a:rPr>
              <a:t>Mismatch repair deficiency across 12,019 </a:t>
            </a:r>
            <a:r>
              <a:rPr lang="en-GB" altLang="en-US" sz="2100" b="1" dirty="0" err="1">
                <a:latin typeface="Arial" panose="020B0604020202020204" pitchFamily="34" charset="0"/>
              </a:rPr>
              <a:t>tumors</a:t>
            </a:r>
            <a:endParaRPr lang="en-GB" altLang="en-US" sz="2100" b="1" dirty="0">
              <a:latin typeface="Arial" panose="020B0604020202020204" pitchFamily="34"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1999" y="851292"/>
            <a:ext cx="7508002" cy="51373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8610600" y="5926132"/>
            <a:ext cx="2938989" cy="173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900" b="1" dirty="0">
                <a:latin typeface="+mn-lt"/>
              </a:rPr>
              <a:t>Dung T. Le et al. Science 2017;science.aan6733</a:t>
            </a:r>
          </a:p>
        </p:txBody>
      </p:sp>
      <p:sp>
        <p:nvSpPr>
          <p:cNvPr id="8" name="Footer Placeholder 1"/>
          <p:cNvSpPr>
            <a:spLocks noGrp="1"/>
          </p:cNvSpPr>
          <p:nvPr>
            <p:ph type="ftr" sz="quarter" idx="11"/>
          </p:nvPr>
        </p:nvSpPr>
        <p:spPr>
          <a:xfrm>
            <a:off x="4552950" y="6205782"/>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9" name="Picture 8"/>
          <p:cNvPicPr>
            <a:picLocks noChangeAspect="1"/>
          </p:cNvPicPr>
          <p:nvPr/>
        </p:nvPicPr>
        <p:blipFill rotWithShape="1">
          <a:blip r:embed="rId4" cstate="hqprint">
            <a:extLst>
              <a:ext uri="{28A0092B-C50C-407E-A947-70E740481C1C}">
                <a14:useLocalDpi xmlns:a14="http://schemas.microsoft.com/office/drawing/2010/main" val="0"/>
              </a:ext>
            </a:extLst>
          </a:blip>
          <a:srcRect l="1" t="91884" r="54" b="194"/>
          <a:stretch/>
        </p:blipFill>
        <p:spPr>
          <a:xfrm>
            <a:off x="1528970" y="6159607"/>
            <a:ext cx="9139031" cy="407505"/>
          </a:xfrm>
          <a:prstGeom prst="rect">
            <a:avLst/>
          </a:prstGeom>
        </p:spPr>
      </p:pic>
      <p:sp>
        <p:nvSpPr>
          <p:cNvPr id="10" name="TextBox 9"/>
          <p:cNvSpPr txBox="1"/>
          <p:nvPr/>
        </p:nvSpPr>
        <p:spPr>
          <a:xfrm>
            <a:off x="6925918" y="6202626"/>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35143648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7975" y="85225"/>
            <a:ext cx="6579704" cy="857250"/>
          </a:xfrm>
        </p:spPr>
        <p:txBody>
          <a:bodyPr>
            <a:normAutofit/>
          </a:bodyPr>
          <a:lstStyle/>
          <a:p>
            <a:r>
              <a:rPr lang="en-US" sz="2700" b="1" dirty="0"/>
              <a:t>MSI-H found across 27 tumor types (MANTIS) </a:t>
            </a:r>
          </a:p>
        </p:txBody>
      </p:sp>
      <p:sp>
        <p:nvSpPr>
          <p:cNvPr id="3" name="Content Placeholder 2"/>
          <p:cNvSpPr>
            <a:spLocks noGrp="1"/>
          </p:cNvSpPr>
          <p:nvPr>
            <p:ph idx="1"/>
          </p:nvPr>
        </p:nvSpPr>
        <p:spPr>
          <a:xfrm>
            <a:off x="1466851" y="5102422"/>
            <a:ext cx="9201150" cy="628650"/>
          </a:xfrm>
        </p:spPr>
        <p:txBody>
          <a:bodyPr>
            <a:noAutofit/>
          </a:bodyPr>
          <a:lstStyle/>
          <a:p>
            <a:pPr>
              <a:buFontTx/>
              <a:buChar char="-"/>
            </a:pPr>
            <a:r>
              <a:rPr lang="en-US" sz="1400" dirty="0"/>
              <a:t>Whole exome data from 11,139 tumor-normal pairs (TCGA, TARGET)</a:t>
            </a:r>
          </a:p>
          <a:p>
            <a:pPr>
              <a:buFontTx/>
              <a:buChar char="-"/>
            </a:pPr>
            <a:r>
              <a:rPr lang="en-US" sz="1400" dirty="0"/>
              <a:t>Assessed mutation burden, mutational signatures, and somatic variants associated with MSI (2,530 microsatellite regions; only two from the five chosen in 1997)</a:t>
            </a:r>
          </a:p>
        </p:txBody>
      </p:sp>
      <p:grpSp>
        <p:nvGrpSpPr>
          <p:cNvPr id="4" name="Group 3"/>
          <p:cNvGrpSpPr/>
          <p:nvPr/>
        </p:nvGrpSpPr>
        <p:grpSpPr>
          <a:xfrm>
            <a:off x="906199" y="1140270"/>
            <a:ext cx="10322454" cy="3658780"/>
            <a:chOff x="1638301" y="1657350"/>
            <a:chExt cx="8706761" cy="3086100"/>
          </a:xfrm>
        </p:grpSpPr>
        <p:pic>
          <p:nvPicPr>
            <p:cNvPr id="11" name="Picture 10"/>
            <p:cNvPicPr>
              <a:picLocks noChangeAspect="1"/>
            </p:cNvPicPr>
            <p:nvPr/>
          </p:nvPicPr>
          <p:blipFill rotWithShape="1">
            <a:blip r:embed="rId3"/>
            <a:srcRect l="10000" t="32222" r="8333" b="14445"/>
            <a:stretch/>
          </p:blipFill>
          <p:spPr>
            <a:xfrm>
              <a:off x="1638301" y="1657350"/>
              <a:ext cx="8706761" cy="3086100"/>
            </a:xfrm>
            <a:prstGeom prst="rect">
              <a:avLst/>
            </a:prstGeom>
          </p:spPr>
        </p:pic>
        <p:sp>
          <p:nvSpPr>
            <p:cNvPr id="13" name="TextBox 12"/>
            <p:cNvSpPr txBox="1"/>
            <p:nvPr/>
          </p:nvSpPr>
          <p:spPr>
            <a:xfrm>
              <a:off x="2632322" y="1740454"/>
              <a:ext cx="1781834" cy="323165"/>
            </a:xfrm>
            <a:prstGeom prst="rect">
              <a:avLst/>
            </a:prstGeom>
            <a:noFill/>
          </p:spPr>
          <p:txBody>
            <a:bodyPr wrap="none" rtlCol="0">
              <a:spAutoFit/>
            </a:bodyPr>
            <a:lstStyle/>
            <a:p>
              <a:r>
                <a:rPr lang="en-US" sz="1500" dirty="0"/>
                <a:t>Endometrial (31.4%)</a:t>
              </a:r>
            </a:p>
          </p:txBody>
        </p:sp>
        <p:sp>
          <p:nvSpPr>
            <p:cNvPr id="14" name="TextBox 13"/>
            <p:cNvSpPr txBox="1"/>
            <p:nvPr/>
          </p:nvSpPr>
          <p:spPr>
            <a:xfrm>
              <a:off x="6381931" y="1901559"/>
              <a:ext cx="3828870" cy="415498"/>
            </a:xfrm>
            <a:prstGeom prst="rect">
              <a:avLst/>
            </a:prstGeom>
            <a:noFill/>
          </p:spPr>
          <p:txBody>
            <a:bodyPr wrap="square" rtlCol="0">
              <a:spAutoFit/>
            </a:bodyPr>
            <a:lstStyle/>
            <a:p>
              <a:r>
                <a:rPr lang="en-US" sz="2100" b="1" dirty="0"/>
                <a:t>MSI in 3.8% of all cancers</a:t>
              </a:r>
            </a:p>
          </p:txBody>
        </p:sp>
        <p:sp>
          <p:nvSpPr>
            <p:cNvPr id="15" name="Rounded Rectangle 14"/>
            <p:cNvSpPr/>
            <p:nvPr/>
          </p:nvSpPr>
          <p:spPr bwMode="auto">
            <a:xfrm>
              <a:off x="6381930" y="1888085"/>
              <a:ext cx="3143070" cy="426617"/>
            </a:xfrm>
            <a:prstGeom prst="roundRect">
              <a:avLst/>
            </a:prstGeom>
            <a:noFill/>
            <a:ln w="2857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a:latin typeface="Arial" charset="0"/>
              </a:endParaRPr>
            </a:p>
          </p:txBody>
        </p:sp>
        <p:sp>
          <p:nvSpPr>
            <p:cNvPr id="17" name="TextBox 16"/>
            <p:cNvSpPr txBox="1"/>
            <p:nvPr/>
          </p:nvSpPr>
          <p:spPr>
            <a:xfrm>
              <a:off x="2797693" y="1998202"/>
              <a:ext cx="1273105" cy="323165"/>
            </a:xfrm>
            <a:prstGeom prst="rect">
              <a:avLst/>
            </a:prstGeom>
            <a:noFill/>
          </p:spPr>
          <p:txBody>
            <a:bodyPr wrap="none" rtlCol="0">
              <a:spAutoFit/>
            </a:bodyPr>
            <a:lstStyle/>
            <a:p>
              <a:r>
                <a:rPr lang="en-US" sz="1500" dirty="0"/>
                <a:t>Colon (19.7%)</a:t>
              </a:r>
            </a:p>
          </p:txBody>
        </p:sp>
        <p:cxnSp>
          <p:nvCxnSpPr>
            <p:cNvPr id="19" name="Straight Arrow Connector 18"/>
            <p:cNvCxnSpPr>
              <a:stCxn id="13" idx="1"/>
            </p:cNvCxnSpPr>
            <p:nvPr/>
          </p:nvCxnSpPr>
          <p:spPr bwMode="auto">
            <a:xfrm flipH="1">
              <a:off x="2456498" y="1902036"/>
              <a:ext cx="175824" cy="9294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0" name="Straight Arrow Connector 19"/>
            <p:cNvCxnSpPr/>
            <p:nvPr/>
          </p:nvCxnSpPr>
          <p:spPr bwMode="auto">
            <a:xfrm flipH="1">
              <a:off x="2603521" y="2228789"/>
              <a:ext cx="175826" cy="6610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1" name="TextBox 20"/>
            <p:cNvSpPr txBox="1"/>
            <p:nvPr/>
          </p:nvSpPr>
          <p:spPr>
            <a:xfrm>
              <a:off x="3026392" y="2262831"/>
              <a:ext cx="2133341" cy="323165"/>
            </a:xfrm>
            <a:prstGeom prst="rect">
              <a:avLst/>
            </a:prstGeom>
            <a:noFill/>
          </p:spPr>
          <p:txBody>
            <a:bodyPr wrap="none" rtlCol="0">
              <a:spAutoFit/>
            </a:bodyPr>
            <a:lstStyle/>
            <a:p>
              <a:r>
                <a:rPr lang="en-US" sz="1500" dirty="0"/>
                <a:t>Gastric </a:t>
              </a:r>
              <a:r>
                <a:rPr lang="en-US" sz="1500" dirty="0" err="1"/>
                <a:t>AdenoCA</a:t>
              </a:r>
              <a:r>
                <a:rPr lang="en-US" sz="1500" dirty="0"/>
                <a:t> (19.1%)</a:t>
              </a:r>
            </a:p>
          </p:txBody>
        </p:sp>
        <p:cxnSp>
          <p:nvCxnSpPr>
            <p:cNvPr id="24" name="Straight Arrow Connector 23"/>
            <p:cNvCxnSpPr/>
            <p:nvPr/>
          </p:nvCxnSpPr>
          <p:spPr bwMode="auto">
            <a:xfrm flipH="1">
              <a:off x="2902786" y="2452483"/>
              <a:ext cx="175826" cy="6610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5" name="TextBox 24"/>
            <p:cNvSpPr txBox="1"/>
            <p:nvPr/>
          </p:nvSpPr>
          <p:spPr>
            <a:xfrm>
              <a:off x="3200832" y="2531911"/>
              <a:ext cx="1201611" cy="323165"/>
            </a:xfrm>
            <a:prstGeom prst="rect">
              <a:avLst/>
            </a:prstGeom>
            <a:noFill/>
          </p:spPr>
          <p:txBody>
            <a:bodyPr wrap="none" rtlCol="0">
              <a:spAutoFit/>
            </a:bodyPr>
            <a:lstStyle/>
            <a:p>
              <a:r>
                <a:rPr lang="en-US" sz="1500" dirty="0"/>
                <a:t>Rectal (5.7%)</a:t>
              </a:r>
            </a:p>
          </p:txBody>
        </p:sp>
        <p:cxnSp>
          <p:nvCxnSpPr>
            <p:cNvPr id="26" name="Straight Arrow Connector 25"/>
            <p:cNvCxnSpPr/>
            <p:nvPr/>
          </p:nvCxnSpPr>
          <p:spPr bwMode="auto">
            <a:xfrm flipH="1">
              <a:off x="3098867" y="2739562"/>
              <a:ext cx="175826" cy="6610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7" name="TextBox 26"/>
            <p:cNvSpPr txBox="1"/>
            <p:nvPr/>
          </p:nvSpPr>
          <p:spPr>
            <a:xfrm>
              <a:off x="4407092" y="3171100"/>
              <a:ext cx="2312236" cy="323165"/>
            </a:xfrm>
            <a:prstGeom prst="rect">
              <a:avLst/>
            </a:prstGeom>
            <a:noFill/>
          </p:spPr>
          <p:txBody>
            <a:bodyPr wrap="none" rtlCol="0">
              <a:spAutoFit/>
            </a:bodyPr>
            <a:lstStyle/>
            <a:p>
              <a:r>
                <a:rPr lang="en-US" sz="1500" dirty="0"/>
                <a:t>Cholangiocarcinoma (1.4%)</a:t>
              </a:r>
            </a:p>
          </p:txBody>
        </p:sp>
        <p:cxnSp>
          <p:nvCxnSpPr>
            <p:cNvPr id="28" name="Straight Arrow Connector 27"/>
            <p:cNvCxnSpPr/>
            <p:nvPr/>
          </p:nvCxnSpPr>
          <p:spPr bwMode="auto">
            <a:xfrm>
              <a:off x="5010341" y="3438686"/>
              <a:ext cx="9011" cy="24757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9" name="TextBox 28"/>
            <p:cNvSpPr txBox="1"/>
            <p:nvPr/>
          </p:nvSpPr>
          <p:spPr>
            <a:xfrm>
              <a:off x="4035164" y="2905390"/>
              <a:ext cx="1609736" cy="323165"/>
            </a:xfrm>
            <a:prstGeom prst="rect">
              <a:avLst/>
            </a:prstGeom>
            <a:noFill/>
          </p:spPr>
          <p:txBody>
            <a:bodyPr wrap="none" rtlCol="0">
              <a:spAutoFit/>
            </a:bodyPr>
            <a:lstStyle/>
            <a:p>
              <a:r>
                <a:rPr lang="en-US" sz="1500" dirty="0"/>
                <a:t>Esophageal (1.6%)</a:t>
              </a:r>
            </a:p>
          </p:txBody>
        </p:sp>
        <p:cxnSp>
          <p:nvCxnSpPr>
            <p:cNvPr id="30" name="Straight Arrow Connector 29"/>
            <p:cNvCxnSpPr/>
            <p:nvPr/>
          </p:nvCxnSpPr>
          <p:spPr bwMode="auto">
            <a:xfrm>
              <a:off x="4241651" y="3282237"/>
              <a:ext cx="0" cy="31289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5" name="Straight Arrow Connector 34"/>
            <p:cNvCxnSpPr/>
            <p:nvPr/>
          </p:nvCxnSpPr>
          <p:spPr bwMode="auto">
            <a:xfrm flipH="1">
              <a:off x="5468948" y="3595136"/>
              <a:ext cx="125423" cy="20535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6" name="TextBox 35"/>
            <p:cNvSpPr txBox="1"/>
            <p:nvPr/>
          </p:nvSpPr>
          <p:spPr>
            <a:xfrm>
              <a:off x="5506137" y="3379826"/>
              <a:ext cx="1867371" cy="323165"/>
            </a:xfrm>
            <a:prstGeom prst="rect">
              <a:avLst/>
            </a:prstGeom>
            <a:noFill/>
          </p:spPr>
          <p:txBody>
            <a:bodyPr wrap="none" rtlCol="0">
              <a:spAutoFit/>
            </a:bodyPr>
            <a:lstStyle/>
            <a:p>
              <a:r>
                <a:rPr lang="en-US" sz="1500" dirty="0"/>
                <a:t>Hepatocellular (0.8%)</a:t>
              </a:r>
            </a:p>
          </p:txBody>
        </p:sp>
        <p:sp>
          <p:nvSpPr>
            <p:cNvPr id="42" name="TextBox 41"/>
            <p:cNvSpPr txBox="1"/>
            <p:nvPr/>
          </p:nvSpPr>
          <p:spPr>
            <a:xfrm>
              <a:off x="8095595" y="3440056"/>
              <a:ext cx="2155911" cy="323165"/>
            </a:xfrm>
            <a:prstGeom prst="rect">
              <a:avLst/>
            </a:prstGeom>
            <a:noFill/>
          </p:spPr>
          <p:txBody>
            <a:bodyPr wrap="none" rtlCol="0">
              <a:spAutoFit/>
            </a:bodyPr>
            <a:lstStyle/>
            <a:p>
              <a:r>
                <a:rPr lang="en-US" sz="1500" dirty="0"/>
                <a:t>Pancreatic </a:t>
              </a:r>
              <a:r>
                <a:rPr lang="en-US" sz="1500" dirty="0" err="1"/>
                <a:t>AdenoCA</a:t>
              </a:r>
              <a:r>
                <a:rPr lang="en-US" sz="1500" dirty="0"/>
                <a:t> (0%)</a:t>
              </a:r>
            </a:p>
          </p:txBody>
        </p:sp>
        <p:cxnSp>
          <p:nvCxnSpPr>
            <p:cNvPr id="43" name="Straight Arrow Connector 42"/>
            <p:cNvCxnSpPr/>
            <p:nvPr/>
          </p:nvCxnSpPr>
          <p:spPr bwMode="auto">
            <a:xfrm>
              <a:off x="9299588" y="3712856"/>
              <a:ext cx="0" cy="31289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8" name="Rectangle 7"/>
          <p:cNvSpPr/>
          <p:nvPr/>
        </p:nvSpPr>
        <p:spPr>
          <a:xfrm>
            <a:off x="8787172" y="5838895"/>
            <a:ext cx="2124299" cy="230832"/>
          </a:xfrm>
          <a:prstGeom prst="rect">
            <a:avLst/>
          </a:prstGeom>
        </p:spPr>
        <p:txBody>
          <a:bodyPr wrap="none">
            <a:spAutoFit/>
          </a:bodyPr>
          <a:lstStyle/>
          <a:p>
            <a:r>
              <a:rPr lang="en-US" sz="900" b="1" dirty="0"/>
              <a:t>Bonneville, JCO Precision Oncology 2017</a:t>
            </a:r>
          </a:p>
        </p:txBody>
      </p:sp>
      <p:sp>
        <p:nvSpPr>
          <p:cNvPr id="34" name="Footer Placeholder 1"/>
          <p:cNvSpPr>
            <a:spLocks noGrp="1"/>
          </p:cNvSpPr>
          <p:nvPr>
            <p:ph type="ftr" sz="quarter" idx="11"/>
          </p:nvPr>
        </p:nvSpPr>
        <p:spPr>
          <a:xfrm>
            <a:off x="4552950" y="6205782"/>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37" name="Picture 36"/>
          <p:cNvPicPr>
            <a:picLocks noChangeAspect="1"/>
          </p:cNvPicPr>
          <p:nvPr/>
        </p:nvPicPr>
        <p:blipFill rotWithShape="1">
          <a:blip r:embed="rId4" cstate="hqprint">
            <a:extLst>
              <a:ext uri="{28A0092B-C50C-407E-A947-70E740481C1C}">
                <a14:useLocalDpi xmlns:a14="http://schemas.microsoft.com/office/drawing/2010/main" val="0"/>
              </a:ext>
            </a:extLst>
          </a:blip>
          <a:srcRect l="1" t="91884" r="54" b="194"/>
          <a:stretch/>
        </p:blipFill>
        <p:spPr>
          <a:xfrm>
            <a:off x="1528970" y="6159607"/>
            <a:ext cx="9139031" cy="407505"/>
          </a:xfrm>
          <a:prstGeom prst="rect">
            <a:avLst/>
          </a:prstGeom>
        </p:spPr>
      </p:pic>
      <p:sp>
        <p:nvSpPr>
          <p:cNvPr id="38" name="TextBox 37"/>
          <p:cNvSpPr txBox="1"/>
          <p:nvPr/>
        </p:nvSpPr>
        <p:spPr>
          <a:xfrm>
            <a:off x="6925918" y="6202626"/>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4445101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16089" y="1676400"/>
            <a:ext cx="9783354" cy="3485044"/>
            <a:chOff x="1614425" y="2180887"/>
            <a:chExt cx="7058480" cy="2514384"/>
          </a:xfrm>
        </p:grpSpPr>
        <p:sp>
          <p:nvSpPr>
            <p:cNvPr id="5" name="TextBox 4"/>
            <p:cNvSpPr txBox="1"/>
            <p:nvPr/>
          </p:nvSpPr>
          <p:spPr>
            <a:xfrm>
              <a:off x="2552150" y="2194249"/>
              <a:ext cx="2100062" cy="377026"/>
            </a:xfrm>
            <a:prstGeom prst="rect">
              <a:avLst/>
            </a:prstGeom>
            <a:noFill/>
            <a:ln>
              <a:solidFill>
                <a:schemeClr val="tx1"/>
              </a:solidFill>
            </a:ln>
          </p:spPr>
          <p:txBody>
            <a:bodyPr wrap="none" lIns="68580" tIns="34290" rIns="68580" bIns="34290" rtlCol="0">
              <a:spAutoFit/>
            </a:bodyPr>
            <a:lstStyle/>
            <a:p>
              <a:pPr algn="ctr" defTabSz="685800" fontAlgn="auto">
                <a:spcBef>
                  <a:spcPts val="0"/>
                </a:spcBef>
                <a:spcAft>
                  <a:spcPts val="0"/>
                </a:spcAft>
              </a:pPr>
              <a:r>
                <a:rPr lang="en-US" sz="2000" b="1" dirty="0">
                  <a:solidFill>
                    <a:prstClr val="black"/>
                  </a:solidFill>
                  <a:latin typeface="Calibri" panose="020F0502020204030204"/>
                  <a:ea typeface="+mn-ea"/>
                  <a:cs typeface="+mn-cs"/>
                </a:rPr>
                <a:t>Colorectal Cancers</a:t>
              </a:r>
            </a:p>
          </p:txBody>
        </p:sp>
        <p:sp>
          <p:nvSpPr>
            <p:cNvPr id="11" name="TextBox 10"/>
            <p:cNvSpPr txBox="1"/>
            <p:nvPr/>
          </p:nvSpPr>
          <p:spPr>
            <a:xfrm>
              <a:off x="2906486" y="4461962"/>
              <a:ext cx="4140795" cy="233309"/>
            </a:xfrm>
            <a:prstGeom prst="rect">
              <a:avLst/>
            </a:prstGeom>
            <a:noFill/>
          </p:spPr>
          <p:txBody>
            <a:bodyPr wrap="square" lIns="68580" tIns="34290" rIns="68580" bIns="34290" rtlCol="0">
              <a:spAutoFit/>
            </a:bodyPr>
            <a:lstStyle/>
            <a:p>
              <a:pPr marL="214303" indent="-214303" defTabSz="685800" fontAlgn="auto">
                <a:spcBef>
                  <a:spcPts val="0"/>
                </a:spcBef>
                <a:spcAft>
                  <a:spcPts val="1200"/>
                </a:spcAft>
                <a:buFont typeface="Arial" panose="020B0604020202020204" pitchFamily="34" charset="0"/>
                <a:buChar char="•"/>
              </a:pPr>
              <a:r>
                <a:rPr lang="en-US" sz="1400" dirty="0">
                  <a:solidFill>
                    <a:prstClr val="black"/>
                  </a:solidFill>
                  <a:latin typeface="Calibri" panose="020F0502020204030204"/>
                  <a:ea typeface="+mn-ea"/>
                  <a:cs typeface="+mn-cs"/>
                </a:rPr>
                <a:t>Anti-PD1 (</a:t>
              </a:r>
              <a:r>
                <a:rPr lang="en-US" sz="1400" dirty="0" err="1">
                  <a:solidFill>
                    <a:prstClr val="black"/>
                  </a:solidFill>
                  <a:latin typeface="Calibri" panose="020F0502020204030204"/>
                  <a:ea typeface="+mn-ea"/>
                  <a:cs typeface="+mn-cs"/>
                </a:rPr>
                <a:t>Pembrolizumab</a:t>
              </a:r>
              <a:r>
                <a:rPr lang="en-US" sz="1400" dirty="0">
                  <a:solidFill>
                    <a:prstClr val="black"/>
                  </a:solidFill>
                  <a:latin typeface="Calibri" panose="020F0502020204030204"/>
                  <a:ea typeface="+mn-ea"/>
                  <a:cs typeface="+mn-cs"/>
                </a:rPr>
                <a:t>) – 10 mg/kg every 2 weeks</a:t>
              </a:r>
            </a:p>
          </p:txBody>
        </p:sp>
        <p:sp>
          <p:nvSpPr>
            <p:cNvPr id="20" name="TextBox 19"/>
            <p:cNvSpPr txBox="1"/>
            <p:nvPr/>
          </p:nvSpPr>
          <p:spPr>
            <a:xfrm>
              <a:off x="1614425" y="2691351"/>
              <a:ext cx="1576778" cy="1054135"/>
            </a:xfrm>
            <a:prstGeom prst="rect">
              <a:avLst/>
            </a:prstGeom>
            <a:noFill/>
          </p:spPr>
          <p:txBody>
            <a:bodyPr wrap="none" lIns="68580" tIns="34290" rIns="68580" bIns="34290" rtlCol="0">
              <a:spAutoFit/>
            </a:bodyPr>
            <a:lstStyle/>
            <a:p>
              <a:pPr algn="ctr" defTabSz="685800" fontAlgn="auto">
                <a:spcBef>
                  <a:spcPts val="0"/>
                </a:spcBef>
                <a:spcAft>
                  <a:spcPts val="0"/>
                </a:spcAft>
              </a:pPr>
              <a:r>
                <a:rPr lang="en-US" sz="1600" u="sng" dirty="0">
                  <a:solidFill>
                    <a:prstClr val="black"/>
                  </a:solidFill>
                  <a:latin typeface="Calibri" panose="020F0502020204030204"/>
                  <a:ea typeface="+mn-ea"/>
                  <a:cs typeface="+mn-cs"/>
                </a:rPr>
                <a:t>Cohort A</a:t>
              </a:r>
            </a:p>
            <a:p>
              <a:pPr algn="ctr" defTabSz="685800" fontAlgn="auto">
                <a:spcBef>
                  <a:spcPts val="0"/>
                </a:spcBef>
                <a:spcAft>
                  <a:spcPts val="0"/>
                </a:spcAft>
              </a:pPr>
              <a:r>
                <a:rPr lang="en-US" sz="1600" b="1" dirty="0">
                  <a:solidFill>
                    <a:prstClr val="black"/>
                  </a:solidFill>
                  <a:latin typeface="Calibri" panose="020F0502020204030204"/>
                  <a:ea typeface="+mn-ea"/>
                  <a:cs typeface="+mn-cs"/>
                </a:rPr>
                <a:t>Deficient in</a:t>
              </a:r>
            </a:p>
            <a:p>
              <a:pPr algn="ctr" defTabSz="685800" fontAlgn="auto">
                <a:spcBef>
                  <a:spcPts val="0"/>
                </a:spcBef>
                <a:spcAft>
                  <a:spcPts val="0"/>
                </a:spcAft>
              </a:pPr>
              <a:r>
                <a:rPr lang="en-US" sz="1600" b="1" dirty="0">
                  <a:solidFill>
                    <a:prstClr val="black"/>
                  </a:solidFill>
                  <a:latin typeface="Calibri" panose="020F0502020204030204"/>
                  <a:ea typeface="+mn-ea"/>
                  <a:cs typeface="+mn-cs"/>
                </a:rPr>
                <a:t>Mismatch Repair</a:t>
              </a:r>
            </a:p>
            <a:p>
              <a:pPr algn="ctr" defTabSz="685800" fontAlgn="auto">
                <a:spcBef>
                  <a:spcPts val="0"/>
                </a:spcBef>
                <a:spcAft>
                  <a:spcPts val="0"/>
                </a:spcAft>
              </a:pPr>
              <a:r>
                <a:rPr lang="en-US" sz="1600" b="1" dirty="0">
                  <a:solidFill>
                    <a:prstClr val="black"/>
                  </a:solidFill>
                  <a:latin typeface="Calibri" panose="020F0502020204030204"/>
                  <a:ea typeface="+mn-ea"/>
                  <a:cs typeface="+mn-cs"/>
                </a:rPr>
                <a:t>(n=28)</a:t>
              </a:r>
            </a:p>
          </p:txBody>
        </p:sp>
        <p:sp>
          <p:nvSpPr>
            <p:cNvPr id="22" name="TextBox 21"/>
            <p:cNvSpPr txBox="1"/>
            <p:nvPr/>
          </p:nvSpPr>
          <p:spPr>
            <a:xfrm>
              <a:off x="4090105" y="2694387"/>
              <a:ext cx="1576778" cy="1054135"/>
            </a:xfrm>
            <a:prstGeom prst="rect">
              <a:avLst/>
            </a:prstGeom>
            <a:noFill/>
          </p:spPr>
          <p:txBody>
            <a:bodyPr wrap="none" lIns="68580" tIns="34290" rIns="68580" bIns="34290" rtlCol="0">
              <a:spAutoFit/>
            </a:bodyPr>
            <a:lstStyle/>
            <a:p>
              <a:pPr algn="ctr" defTabSz="685800" fontAlgn="auto">
                <a:spcBef>
                  <a:spcPts val="0"/>
                </a:spcBef>
                <a:spcAft>
                  <a:spcPts val="0"/>
                </a:spcAft>
              </a:pPr>
              <a:r>
                <a:rPr lang="en-US" sz="1600" u="sng" dirty="0">
                  <a:solidFill>
                    <a:prstClr val="black"/>
                  </a:solidFill>
                  <a:latin typeface="Calibri" panose="020F0502020204030204"/>
                  <a:ea typeface="+mn-ea"/>
                  <a:cs typeface="+mn-cs"/>
                </a:rPr>
                <a:t>Cohort B</a:t>
              </a:r>
            </a:p>
            <a:p>
              <a:pPr algn="ctr" defTabSz="685800" fontAlgn="auto">
                <a:spcBef>
                  <a:spcPts val="0"/>
                </a:spcBef>
                <a:spcAft>
                  <a:spcPts val="0"/>
                </a:spcAft>
              </a:pPr>
              <a:r>
                <a:rPr lang="en-US" sz="1600" b="1" dirty="0">
                  <a:solidFill>
                    <a:prstClr val="black"/>
                  </a:solidFill>
                  <a:latin typeface="Calibri" panose="020F0502020204030204"/>
                  <a:ea typeface="+mn-ea"/>
                  <a:cs typeface="+mn-cs"/>
                </a:rPr>
                <a:t>Proficient in</a:t>
              </a:r>
            </a:p>
            <a:p>
              <a:pPr algn="ctr" defTabSz="685800" fontAlgn="auto">
                <a:spcBef>
                  <a:spcPts val="0"/>
                </a:spcBef>
                <a:spcAft>
                  <a:spcPts val="0"/>
                </a:spcAft>
              </a:pPr>
              <a:r>
                <a:rPr lang="en-US" sz="1600" b="1" dirty="0">
                  <a:solidFill>
                    <a:prstClr val="black"/>
                  </a:solidFill>
                  <a:latin typeface="Calibri" panose="020F0502020204030204"/>
                  <a:ea typeface="+mn-ea"/>
                  <a:cs typeface="+mn-cs"/>
                </a:rPr>
                <a:t>Mismatch Repair</a:t>
              </a:r>
            </a:p>
            <a:p>
              <a:pPr algn="ctr" defTabSz="685800" fontAlgn="auto">
                <a:spcBef>
                  <a:spcPts val="0"/>
                </a:spcBef>
                <a:spcAft>
                  <a:spcPts val="0"/>
                </a:spcAft>
              </a:pPr>
              <a:r>
                <a:rPr lang="en-US" sz="1600" b="1" dirty="0">
                  <a:solidFill>
                    <a:prstClr val="black"/>
                  </a:solidFill>
                  <a:latin typeface="Calibri" panose="020F0502020204030204"/>
                  <a:ea typeface="+mn-ea"/>
                  <a:cs typeface="+mn-cs"/>
                </a:rPr>
                <a:t>(n=25)</a:t>
              </a:r>
            </a:p>
          </p:txBody>
        </p:sp>
        <p:sp>
          <p:nvSpPr>
            <p:cNvPr id="4" name="Rectangle 3"/>
            <p:cNvSpPr/>
            <p:nvPr/>
          </p:nvSpPr>
          <p:spPr>
            <a:xfrm>
              <a:off x="6050264" y="2180887"/>
              <a:ext cx="2622641" cy="377026"/>
            </a:xfrm>
            <a:prstGeom prst="rect">
              <a:avLst/>
            </a:prstGeom>
            <a:ln>
              <a:solidFill>
                <a:schemeClr val="tx1"/>
              </a:solidFill>
            </a:ln>
          </p:spPr>
          <p:txBody>
            <a:bodyPr wrap="none" lIns="68580" tIns="34290" rIns="68580" bIns="34290">
              <a:spAutoFit/>
            </a:bodyPr>
            <a:lstStyle/>
            <a:p>
              <a:pPr algn="ctr" defTabSz="685800" fontAlgn="auto">
                <a:spcBef>
                  <a:spcPts val="0"/>
                </a:spcBef>
                <a:spcAft>
                  <a:spcPts val="0"/>
                </a:spcAft>
              </a:pPr>
              <a:r>
                <a:rPr lang="en-US" sz="2000" b="1" dirty="0">
                  <a:solidFill>
                    <a:prstClr val="black"/>
                  </a:solidFill>
                  <a:latin typeface="Calibri" panose="020F0502020204030204"/>
                  <a:ea typeface="+mn-ea"/>
                  <a:cs typeface="+mn-cs"/>
                </a:rPr>
                <a:t>Non-Colorectal Cancers</a:t>
              </a:r>
            </a:p>
          </p:txBody>
        </p:sp>
        <p:sp>
          <p:nvSpPr>
            <p:cNvPr id="23" name="TextBox 22"/>
            <p:cNvSpPr txBox="1"/>
            <p:nvPr/>
          </p:nvSpPr>
          <p:spPr>
            <a:xfrm>
              <a:off x="6573192" y="2730390"/>
              <a:ext cx="1576778" cy="1054135"/>
            </a:xfrm>
            <a:prstGeom prst="rect">
              <a:avLst/>
            </a:prstGeom>
            <a:noFill/>
          </p:spPr>
          <p:txBody>
            <a:bodyPr wrap="none" lIns="68580" tIns="34290" rIns="68580" bIns="34290" rtlCol="0">
              <a:spAutoFit/>
            </a:bodyPr>
            <a:lstStyle/>
            <a:p>
              <a:pPr algn="ctr" defTabSz="685800" fontAlgn="auto">
                <a:spcBef>
                  <a:spcPts val="0"/>
                </a:spcBef>
                <a:spcAft>
                  <a:spcPts val="0"/>
                </a:spcAft>
              </a:pPr>
              <a:r>
                <a:rPr lang="en-US" sz="1600" u="sng" dirty="0">
                  <a:solidFill>
                    <a:prstClr val="black"/>
                  </a:solidFill>
                  <a:latin typeface="Calibri" panose="020F0502020204030204"/>
                  <a:ea typeface="+mn-ea"/>
                  <a:cs typeface="+mn-cs"/>
                </a:rPr>
                <a:t>Cohort C</a:t>
              </a:r>
            </a:p>
            <a:p>
              <a:pPr algn="ctr" defTabSz="685800" fontAlgn="auto">
                <a:spcBef>
                  <a:spcPts val="0"/>
                </a:spcBef>
                <a:spcAft>
                  <a:spcPts val="0"/>
                </a:spcAft>
              </a:pPr>
              <a:r>
                <a:rPr lang="en-US" sz="1600" b="1" dirty="0">
                  <a:solidFill>
                    <a:prstClr val="black"/>
                  </a:solidFill>
                  <a:latin typeface="Calibri" panose="020F0502020204030204"/>
                  <a:ea typeface="+mn-ea"/>
                  <a:cs typeface="+mn-cs"/>
                </a:rPr>
                <a:t>Deficient in</a:t>
              </a:r>
            </a:p>
            <a:p>
              <a:pPr algn="ctr" defTabSz="685800" fontAlgn="auto">
                <a:spcBef>
                  <a:spcPts val="0"/>
                </a:spcBef>
                <a:spcAft>
                  <a:spcPts val="0"/>
                </a:spcAft>
              </a:pPr>
              <a:r>
                <a:rPr lang="en-US" sz="1600" b="1" dirty="0">
                  <a:solidFill>
                    <a:prstClr val="black"/>
                  </a:solidFill>
                  <a:latin typeface="Calibri" panose="020F0502020204030204"/>
                  <a:ea typeface="+mn-ea"/>
                  <a:cs typeface="+mn-cs"/>
                </a:rPr>
                <a:t>Mismatch Repair</a:t>
              </a:r>
            </a:p>
            <a:p>
              <a:pPr algn="ctr" defTabSz="685800" fontAlgn="auto">
                <a:spcBef>
                  <a:spcPts val="0"/>
                </a:spcBef>
                <a:spcAft>
                  <a:spcPts val="0"/>
                </a:spcAft>
              </a:pPr>
              <a:r>
                <a:rPr lang="en-US" sz="1600" b="1" dirty="0">
                  <a:solidFill>
                    <a:prstClr val="black"/>
                  </a:solidFill>
                  <a:latin typeface="Calibri" panose="020F0502020204030204"/>
                  <a:ea typeface="+mn-ea"/>
                  <a:cs typeface="+mn-cs"/>
                </a:rPr>
                <a:t>(n=30)</a:t>
              </a:r>
            </a:p>
          </p:txBody>
        </p:sp>
        <p:cxnSp>
          <p:nvCxnSpPr>
            <p:cNvPr id="3" name="Straight Connector 2"/>
            <p:cNvCxnSpPr/>
            <p:nvPr/>
          </p:nvCxnSpPr>
          <p:spPr>
            <a:xfrm>
              <a:off x="1981200" y="4125937"/>
              <a:ext cx="6670560"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14" name="TextBox 13"/>
          <p:cNvSpPr txBox="1"/>
          <p:nvPr/>
        </p:nvSpPr>
        <p:spPr>
          <a:xfrm>
            <a:off x="3996805" y="330618"/>
            <a:ext cx="4798750" cy="553998"/>
          </a:xfrm>
          <a:prstGeom prst="rect">
            <a:avLst/>
          </a:prstGeom>
          <a:noFill/>
        </p:spPr>
        <p:txBody>
          <a:bodyPr wrap="none" rtlCol="0">
            <a:spAutoFit/>
          </a:bodyPr>
          <a:lstStyle/>
          <a:p>
            <a:pPr defTabSz="685800" fontAlgn="auto">
              <a:spcBef>
                <a:spcPts val="0"/>
              </a:spcBef>
              <a:spcAft>
                <a:spcPts val="0"/>
              </a:spcAft>
            </a:pPr>
            <a:r>
              <a:rPr lang="en-US" sz="3000" b="1" dirty="0" smtClean="0">
                <a:solidFill>
                  <a:prstClr val="black"/>
                </a:solidFill>
                <a:latin typeface="Calibri" panose="020F0502020204030204"/>
                <a:ea typeface="+mn-ea"/>
                <a:cs typeface="+mn-cs"/>
              </a:rPr>
              <a:t>KEYNOTE-016: Study </a:t>
            </a:r>
            <a:r>
              <a:rPr lang="en-US" sz="3000" b="1" dirty="0">
                <a:solidFill>
                  <a:prstClr val="black"/>
                </a:solidFill>
                <a:latin typeface="Calibri" panose="020F0502020204030204"/>
                <a:ea typeface="+mn-ea"/>
                <a:cs typeface="+mn-cs"/>
              </a:rPr>
              <a:t>Cohorts</a:t>
            </a:r>
          </a:p>
        </p:txBody>
      </p:sp>
      <p:sp>
        <p:nvSpPr>
          <p:cNvPr id="12" name="TextBox 3"/>
          <p:cNvSpPr txBox="1">
            <a:spLocks noChangeArrowheads="1"/>
          </p:cNvSpPr>
          <p:nvPr/>
        </p:nvSpPr>
        <p:spPr bwMode="auto">
          <a:xfrm>
            <a:off x="8839200" y="5759654"/>
            <a:ext cx="195438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85800" fontAlgn="auto">
              <a:spcBef>
                <a:spcPts val="0"/>
              </a:spcBef>
              <a:spcAft>
                <a:spcPts val="0"/>
              </a:spcAft>
            </a:pPr>
            <a:r>
              <a:rPr lang="en-US" altLang="en-US" sz="900" b="1" dirty="0">
                <a:solidFill>
                  <a:prstClr val="black"/>
                </a:solidFill>
                <a:latin typeface="Calibri" panose="020F0502020204030204"/>
                <a:cs typeface="+mn-cs"/>
              </a:rPr>
              <a:t>Le, D, et al. ASCO 2016, Abstract 103.</a:t>
            </a:r>
          </a:p>
        </p:txBody>
      </p:sp>
      <p:sp>
        <p:nvSpPr>
          <p:cNvPr id="15" name="TextBox 3"/>
          <p:cNvSpPr txBox="1">
            <a:spLocks noChangeArrowheads="1"/>
          </p:cNvSpPr>
          <p:nvPr/>
        </p:nvSpPr>
        <p:spPr bwMode="auto">
          <a:xfrm>
            <a:off x="8839200" y="5909286"/>
            <a:ext cx="212750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85800" fontAlgn="auto">
              <a:spcBef>
                <a:spcPts val="0"/>
              </a:spcBef>
              <a:spcAft>
                <a:spcPts val="0"/>
              </a:spcAft>
            </a:pPr>
            <a:r>
              <a:rPr lang="en-US" altLang="en-US" sz="900" b="1" dirty="0">
                <a:solidFill>
                  <a:prstClr val="black"/>
                </a:solidFill>
                <a:latin typeface="Calibri" panose="020F0502020204030204"/>
                <a:cs typeface="+mn-cs"/>
              </a:rPr>
              <a:t>Diaz LA, et al. ASCO 2016. Abstract 3003.</a:t>
            </a:r>
          </a:p>
        </p:txBody>
      </p:sp>
      <p:sp>
        <p:nvSpPr>
          <p:cNvPr id="18" name="Footer Placeholder 1"/>
          <p:cNvSpPr>
            <a:spLocks noGrp="1"/>
          </p:cNvSpPr>
          <p:nvPr>
            <p:ph type="ftr" sz="quarter" idx="11"/>
          </p:nvPr>
        </p:nvSpPr>
        <p:spPr>
          <a:xfrm>
            <a:off x="4552950" y="6205782"/>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19" name="Picture 18"/>
          <p:cNvPicPr>
            <a:picLocks noChangeAspect="1"/>
          </p:cNvPicPr>
          <p:nvPr/>
        </p:nvPicPr>
        <p:blipFill rotWithShape="1">
          <a:blip r:embed="rId3" cstate="hqprint">
            <a:extLst>
              <a:ext uri="{28A0092B-C50C-407E-A947-70E740481C1C}">
                <a14:useLocalDpi xmlns:a14="http://schemas.microsoft.com/office/drawing/2010/main" val="0"/>
              </a:ext>
            </a:extLst>
          </a:blip>
          <a:srcRect l="1" t="91884" r="54" b="194"/>
          <a:stretch/>
        </p:blipFill>
        <p:spPr>
          <a:xfrm>
            <a:off x="1528970" y="6159607"/>
            <a:ext cx="9139031" cy="407505"/>
          </a:xfrm>
          <a:prstGeom prst="rect">
            <a:avLst/>
          </a:prstGeom>
        </p:spPr>
      </p:pic>
      <p:sp>
        <p:nvSpPr>
          <p:cNvPr id="21" name="TextBox 20"/>
          <p:cNvSpPr txBox="1"/>
          <p:nvPr/>
        </p:nvSpPr>
        <p:spPr>
          <a:xfrm>
            <a:off x="6925918" y="6202626"/>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21245542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6" name="Object 1"/>
          <p:cNvGraphicFramePr>
            <a:graphicFrameLocks noChangeAspect="1"/>
          </p:cNvGraphicFramePr>
          <p:nvPr>
            <p:extLst>
              <p:ext uri="{D42A27DB-BD31-4B8C-83A1-F6EECF244321}">
                <p14:modId xmlns:p14="http://schemas.microsoft.com/office/powerpoint/2010/main" val="1498074003"/>
              </p:ext>
            </p:extLst>
          </p:nvPr>
        </p:nvGraphicFramePr>
        <p:xfrm>
          <a:off x="2820515" y="561354"/>
          <a:ext cx="6810394" cy="5059684"/>
        </p:xfrm>
        <a:graphic>
          <a:graphicData uri="http://schemas.openxmlformats.org/presentationml/2006/ole">
            <mc:AlternateContent xmlns:mc="http://schemas.openxmlformats.org/markup-compatibility/2006">
              <mc:Choice xmlns:v="urn:schemas-microsoft-com:vml" Requires="v">
                <p:oleObj spid="_x0000_s4152" name="Prism 7" r:id="rId3" imgW="5122570" imgH="3805388" progId="">
                  <p:embed/>
                </p:oleObj>
              </mc:Choice>
              <mc:Fallback>
                <p:oleObj name="Prism 7" r:id="rId3" imgW="5122570" imgH="3805388" progId="">
                  <p:embed/>
                  <p:pic>
                    <p:nvPicPr>
                      <p:cNvPr id="62466"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0515" y="561354"/>
                        <a:ext cx="6810394" cy="5059684"/>
                      </a:xfrm>
                      <a:prstGeom prst="rect">
                        <a:avLst/>
                      </a:prstGeom>
                      <a:noFill/>
                      <a:extLst/>
                    </p:spPr>
                  </p:pic>
                </p:oleObj>
              </mc:Fallback>
            </mc:AlternateContent>
          </a:graphicData>
        </a:graphic>
      </p:graphicFrame>
      <p:sp>
        <p:nvSpPr>
          <p:cNvPr id="62467" name="Title 1"/>
          <p:cNvSpPr txBox="1">
            <a:spLocks/>
          </p:cNvSpPr>
          <p:nvPr/>
        </p:nvSpPr>
        <p:spPr bwMode="auto">
          <a:xfrm>
            <a:off x="3317015" y="1646976"/>
            <a:ext cx="5817394"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defTabSz="342900" fontAlgn="auto">
              <a:spcBef>
                <a:spcPct val="0"/>
              </a:spcBef>
              <a:spcAft>
                <a:spcPts val="0"/>
              </a:spcAft>
              <a:buNone/>
            </a:pPr>
            <a:endParaRPr lang="en-US" altLang="en-US" sz="2250" b="1" dirty="0">
              <a:solidFill>
                <a:prstClr val="black"/>
              </a:solidFill>
              <a:latin typeface="Arial" panose="020B0604020202020204" pitchFamily="34" charset="0"/>
              <a:cs typeface="Arial" panose="020B0604020202020204" pitchFamily="34" charset="0"/>
            </a:endParaRPr>
          </a:p>
        </p:txBody>
      </p:sp>
      <p:sp>
        <p:nvSpPr>
          <p:cNvPr id="7" name="TextBox 3"/>
          <p:cNvSpPr txBox="1">
            <a:spLocks noChangeArrowheads="1"/>
          </p:cNvSpPr>
          <p:nvPr/>
        </p:nvSpPr>
        <p:spPr bwMode="auto">
          <a:xfrm>
            <a:off x="8991600" y="5894877"/>
            <a:ext cx="201208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85800" fontAlgn="auto">
              <a:spcBef>
                <a:spcPts val="0"/>
              </a:spcBef>
              <a:spcAft>
                <a:spcPts val="0"/>
              </a:spcAft>
            </a:pPr>
            <a:r>
              <a:rPr lang="en-US" altLang="en-US" sz="900" b="1" dirty="0">
                <a:solidFill>
                  <a:prstClr val="black"/>
                </a:solidFill>
                <a:latin typeface="Calibri" panose="020F0502020204030204"/>
                <a:cs typeface="+mn-cs"/>
              </a:rPr>
              <a:t>Le, DT, et al. ASCO 2016. Abstract 103.</a:t>
            </a:r>
          </a:p>
        </p:txBody>
      </p:sp>
      <p:sp>
        <p:nvSpPr>
          <p:cNvPr id="9" name="Title 1"/>
          <p:cNvSpPr txBox="1">
            <a:spLocks/>
          </p:cNvSpPr>
          <p:nvPr/>
        </p:nvSpPr>
        <p:spPr>
          <a:xfrm>
            <a:off x="1441489" y="182377"/>
            <a:ext cx="9144000" cy="687616"/>
          </a:xfrm>
          <a:prstGeom prst="rect">
            <a:avLst/>
          </a:prstGeom>
        </p:spPr>
        <p:txBody>
          <a:bodyPr>
            <a:normAutofit/>
          </a:bodyPr>
          <a:lstStyle/>
          <a:p>
            <a:pPr algn="ctr" defTabSz="685800" fontAlgn="auto">
              <a:lnSpc>
                <a:spcPct val="90000"/>
              </a:lnSpc>
              <a:spcAft>
                <a:spcPts val="0"/>
              </a:spcAft>
              <a:defRPr/>
            </a:pPr>
            <a:r>
              <a:rPr lang="en-US" sz="2800" b="1" dirty="0">
                <a:solidFill>
                  <a:prstClr val="black"/>
                </a:solidFill>
                <a:latin typeface="Calibri Light" panose="020F0302020204030204"/>
                <a:ea typeface="+mn-ea"/>
                <a:cs typeface="Arial" panose="020B0604020202020204" pitchFamily="34" charset="0"/>
              </a:rPr>
              <a:t>Colorectal Cancer</a:t>
            </a:r>
            <a:r>
              <a:rPr lang="en-US" sz="2800" b="1">
                <a:solidFill>
                  <a:prstClr val="black"/>
                </a:solidFill>
                <a:latin typeface="Calibri Light" panose="020F0302020204030204"/>
                <a:ea typeface="+mn-ea"/>
                <a:cs typeface="Arial" panose="020B0604020202020204" pitchFamily="34" charset="0"/>
              </a:rPr>
              <a:t>: </a:t>
            </a:r>
            <a:r>
              <a:rPr lang="en-US" sz="2800" b="1" smtClean="0">
                <a:solidFill>
                  <a:prstClr val="black"/>
                </a:solidFill>
                <a:latin typeface="Calibri Light" panose="020F0302020204030204"/>
                <a:ea typeface="+mn-ea"/>
                <a:cs typeface="Arial" panose="020B0604020202020204" pitchFamily="34" charset="0"/>
              </a:rPr>
              <a:t>Best </a:t>
            </a:r>
            <a:r>
              <a:rPr lang="en-US" sz="2800" b="1" dirty="0">
                <a:solidFill>
                  <a:prstClr val="black"/>
                </a:solidFill>
                <a:latin typeface="Calibri Light" panose="020F0302020204030204"/>
                <a:ea typeface="+mn-ea"/>
                <a:cs typeface="Arial" panose="020B0604020202020204" pitchFamily="34" charset="0"/>
              </a:rPr>
              <a:t>Radiographic Responses</a:t>
            </a:r>
          </a:p>
        </p:txBody>
      </p:sp>
      <p:sp>
        <p:nvSpPr>
          <p:cNvPr id="11" name="Footer Placeholder 1"/>
          <p:cNvSpPr>
            <a:spLocks noGrp="1"/>
          </p:cNvSpPr>
          <p:nvPr>
            <p:ph type="ftr" sz="quarter" idx="11"/>
          </p:nvPr>
        </p:nvSpPr>
        <p:spPr>
          <a:xfrm>
            <a:off x="4552950" y="6205782"/>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12" name="Picture 11"/>
          <p:cNvPicPr>
            <a:picLocks noChangeAspect="1"/>
          </p:cNvPicPr>
          <p:nvPr/>
        </p:nvPicPr>
        <p:blipFill rotWithShape="1">
          <a:blip r:embed="rId5" cstate="hqprint">
            <a:extLst>
              <a:ext uri="{28A0092B-C50C-407E-A947-70E740481C1C}">
                <a14:useLocalDpi xmlns:a14="http://schemas.microsoft.com/office/drawing/2010/main" val="0"/>
              </a:ext>
            </a:extLst>
          </a:blip>
          <a:srcRect l="1" t="91884" r="54" b="194"/>
          <a:stretch/>
        </p:blipFill>
        <p:spPr>
          <a:xfrm>
            <a:off x="1528970" y="6159607"/>
            <a:ext cx="9139031" cy="407505"/>
          </a:xfrm>
          <a:prstGeom prst="rect">
            <a:avLst/>
          </a:prstGeom>
        </p:spPr>
      </p:pic>
      <p:sp>
        <p:nvSpPr>
          <p:cNvPr id="13" name="TextBox 12"/>
          <p:cNvSpPr txBox="1"/>
          <p:nvPr/>
        </p:nvSpPr>
        <p:spPr>
          <a:xfrm>
            <a:off x="6925918" y="6202626"/>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1028784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2" name="Object 1"/>
          <p:cNvGraphicFramePr>
            <a:graphicFrameLocks noChangeAspect="1"/>
          </p:cNvGraphicFramePr>
          <p:nvPr>
            <p:extLst>
              <p:ext uri="{D42A27DB-BD31-4B8C-83A1-F6EECF244321}">
                <p14:modId xmlns:p14="http://schemas.microsoft.com/office/powerpoint/2010/main" val="1142534180"/>
              </p:ext>
            </p:extLst>
          </p:nvPr>
        </p:nvGraphicFramePr>
        <p:xfrm>
          <a:off x="2895600" y="944284"/>
          <a:ext cx="6400800" cy="4983494"/>
        </p:xfrm>
        <a:graphic>
          <a:graphicData uri="http://schemas.openxmlformats.org/presentationml/2006/ole">
            <mc:AlternateContent xmlns:mc="http://schemas.openxmlformats.org/markup-compatibility/2006">
              <mc:Choice xmlns:v="urn:schemas-microsoft-com:vml" Requires="v">
                <p:oleObj spid="_x0000_s5176" name="Prism 7" r:id="rId3" imgW="5451734" imgH="4244776" progId="">
                  <p:embed/>
                </p:oleObj>
              </mc:Choice>
              <mc:Fallback>
                <p:oleObj name="Prism 7" r:id="rId3" imgW="5451734" imgH="4244776" progId="">
                  <p:embed/>
                  <p:pic>
                    <p:nvPicPr>
                      <p:cNvPr id="6144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944284"/>
                        <a:ext cx="6400800" cy="4983494"/>
                      </a:xfrm>
                      <a:prstGeom prst="rect">
                        <a:avLst/>
                      </a:prstGeom>
                      <a:noFill/>
                      <a:extLst/>
                    </p:spPr>
                  </p:pic>
                </p:oleObj>
              </mc:Fallback>
            </mc:AlternateContent>
          </a:graphicData>
        </a:graphic>
      </p:graphicFrame>
      <p:sp>
        <p:nvSpPr>
          <p:cNvPr id="7" name="TextBox 3"/>
          <p:cNvSpPr txBox="1">
            <a:spLocks noChangeArrowheads="1"/>
          </p:cNvSpPr>
          <p:nvPr/>
        </p:nvSpPr>
        <p:spPr bwMode="auto">
          <a:xfrm>
            <a:off x="9296400" y="5791200"/>
            <a:ext cx="20377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85800" fontAlgn="auto">
              <a:spcBef>
                <a:spcPts val="0"/>
              </a:spcBef>
              <a:spcAft>
                <a:spcPts val="0"/>
              </a:spcAft>
            </a:pPr>
            <a:r>
              <a:rPr lang="en-US" altLang="en-US" sz="900" b="1" dirty="0">
                <a:solidFill>
                  <a:prstClr val="black"/>
                </a:solidFill>
                <a:latin typeface="Calibri" panose="020F0502020204030204"/>
                <a:cs typeface="+mn-cs"/>
              </a:rPr>
              <a:t>Le, DT, et al. ASCO 2016, Abstract 103. </a:t>
            </a:r>
          </a:p>
        </p:txBody>
      </p:sp>
      <p:sp>
        <p:nvSpPr>
          <p:cNvPr id="6" name="Title 1"/>
          <p:cNvSpPr txBox="1">
            <a:spLocks/>
          </p:cNvSpPr>
          <p:nvPr/>
        </p:nvSpPr>
        <p:spPr>
          <a:xfrm>
            <a:off x="1295400" y="213649"/>
            <a:ext cx="9144000" cy="687616"/>
          </a:xfrm>
          <a:prstGeom prst="rect">
            <a:avLst/>
          </a:prstGeom>
        </p:spPr>
        <p:txBody>
          <a:bodyPr>
            <a:normAutofit/>
          </a:bodyPr>
          <a:lstStyle/>
          <a:p>
            <a:pPr algn="ctr" defTabSz="685800" fontAlgn="auto">
              <a:lnSpc>
                <a:spcPct val="90000"/>
              </a:lnSpc>
              <a:spcAft>
                <a:spcPts val="0"/>
              </a:spcAft>
              <a:defRPr/>
            </a:pPr>
            <a:r>
              <a:rPr lang="en-US" sz="2800" b="1" dirty="0">
                <a:solidFill>
                  <a:prstClr val="black"/>
                </a:solidFill>
                <a:latin typeface="Calibri Light" panose="020F0302020204030204"/>
                <a:ea typeface="+mn-ea"/>
                <a:cs typeface="Arial" panose="020B0604020202020204" pitchFamily="34" charset="0"/>
              </a:rPr>
              <a:t>Colorectal Cancer</a:t>
            </a:r>
            <a:r>
              <a:rPr lang="en-US" sz="2800" b="1">
                <a:solidFill>
                  <a:prstClr val="black"/>
                </a:solidFill>
                <a:latin typeface="Calibri Light" panose="020F0302020204030204"/>
                <a:ea typeface="+mn-ea"/>
                <a:cs typeface="Arial" panose="020B0604020202020204" pitchFamily="34" charset="0"/>
              </a:rPr>
              <a:t>: </a:t>
            </a:r>
            <a:r>
              <a:rPr lang="en-US" sz="2800" b="1" smtClean="0">
                <a:solidFill>
                  <a:prstClr val="black"/>
                </a:solidFill>
                <a:latin typeface="Calibri Light" panose="020F0302020204030204"/>
                <a:ea typeface="+mn-ea"/>
                <a:cs typeface="Arial" panose="020B0604020202020204" pitchFamily="34" charset="0"/>
              </a:rPr>
              <a:t>Radiographic </a:t>
            </a:r>
            <a:r>
              <a:rPr lang="en-US" sz="2800" b="1" dirty="0">
                <a:solidFill>
                  <a:prstClr val="black"/>
                </a:solidFill>
                <a:latin typeface="Calibri Light" panose="020F0302020204030204"/>
                <a:ea typeface="+mn-ea"/>
                <a:cs typeface="Arial" panose="020B0604020202020204" pitchFamily="34" charset="0"/>
              </a:rPr>
              <a:t>Responses</a:t>
            </a:r>
          </a:p>
        </p:txBody>
      </p:sp>
      <p:sp>
        <p:nvSpPr>
          <p:cNvPr id="10" name="Footer Placeholder 1"/>
          <p:cNvSpPr>
            <a:spLocks noGrp="1"/>
          </p:cNvSpPr>
          <p:nvPr>
            <p:ph type="ftr" sz="quarter" idx="11"/>
          </p:nvPr>
        </p:nvSpPr>
        <p:spPr>
          <a:xfrm>
            <a:off x="4552950" y="6205782"/>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11" name="Picture 10"/>
          <p:cNvPicPr>
            <a:picLocks noChangeAspect="1"/>
          </p:cNvPicPr>
          <p:nvPr/>
        </p:nvPicPr>
        <p:blipFill rotWithShape="1">
          <a:blip r:embed="rId5" cstate="hqprint">
            <a:extLst>
              <a:ext uri="{28A0092B-C50C-407E-A947-70E740481C1C}">
                <a14:useLocalDpi xmlns:a14="http://schemas.microsoft.com/office/drawing/2010/main" val="0"/>
              </a:ext>
            </a:extLst>
          </a:blip>
          <a:srcRect l="1" t="91884" r="54" b="194"/>
          <a:stretch/>
        </p:blipFill>
        <p:spPr>
          <a:xfrm>
            <a:off x="1528970" y="6159607"/>
            <a:ext cx="9139031" cy="407505"/>
          </a:xfrm>
          <a:prstGeom prst="rect">
            <a:avLst/>
          </a:prstGeom>
        </p:spPr>
      </p:pic>
      <p:sp>
        <p:nvSpPr>
          <p:cNvPr id="12" name="TextBox 11"/>
          <p:cNvSpPr txBox="1"/>
          <p:nvPr/>
        </p:nvSpPr>
        <p:spPr>
          <a:xfrm>
            <a:off x="6925918" y="6202626"/>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9278606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57750" y="228600"/>
            <a:ext cx="5476499" cy="553998"/>
          </a:xfrm>
          <a:prstGeom prst="rect">
            <a:avLst/>
          </a:prstGeom>
          <a:noFill/>
        </p:spPr>
        <p:txBody>
          <a:bodyPr wrap="none" rtlCol="0">
            <a:spAutoFit/>
          </a:bodyPr>
          <a:lstStyle/>
          <a:p>
            <a:pPr defTabSz="685800" fontAlgn="auto">
              <a:spcBef>
                <a:spcPts val="0"/>
              </a:spcBef>
              <a:spcAft>
                <a:spcPts val="0"/>
              </a:spcAft>
            </a:pPr>
            <a:r>
              <a:rPr lang="en-US" sz="3000" b="1" dirty="0">
                <a:solidFill>
                  <a:prstClr val="black"/>
                </a:solidFill>
                <a:latin typeface="Arial" panose="020B0604020202020204" pitchFamily="34" charset="0"/>
                <a:ea typeface="+mn-ea"/>
                <a:cs typeface="Arial" panose="020B0604020202020204" pitchFamily="34" charset="0"/>
              </a:rPr>
              <a:t>Target Lesion Measurements</a:t>
            </a:r>
          </a:p>
        </p:txBody>
      </p:sp>
      <p:pic>
        <p:nvPicPr>
          <p:cNvPr id="10" name="Picture 9"/>
          <p:cNvPicPr>
            <a:picLocks noChangeAspect="1"/>
          </p:cNvPicPr>
          <p:nvPr/>
        </p:nvPicPr>
        <p:blipFill>
          <a:blip r:embed="rId2"/>
          <a:stretch>
            <a:fillRect/>
          </a:stretch>
        </p:blipFill>
        <p:spPr>
          <a:xfrm>
            <a:off x="1874698" y="1021077"/>
            <a:ext cx="7889050" cy="4770124"/>
          </a:xfrm>
          <a:prstGeom prst="rect">
            <a:avLst/>
          </a:prstGeom>
        </p:spPr>
      </p:pic>
      <p:sp>
        <p:nvSpPr>
          <p:cNvPr id="5" name="TextBox 3"/>
          <p:cNvSpPr txBox="1">
            <a:spLocks noChangeArrowheads="1"/>
          </p:cNvSpPr>
          <p:nvPr/>
        </p:nvSpPr>
        <p:spPr bwMode="auto">
          <a:xfrm>
            <a:off x="9067800" y="5791200"/>
            <a:ext cx="212750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85800" fontAlgn="auto">
              <a:spcBef>
                <a:spcPts val="0"/>
              </a:spcBef>
              <a:spcAft>
                <a:spcPts val="0"/>
              </a:spcAft>
            </a:pPr>
            <a:r>
              <a:rPr lang="en-US" altLang="en-US" sz="900" b="1" dirty="0">
                <a:solidFill>
                  <a:prstClr val="black"/>
                </a:solidFill>
                <a:latin typeface="Calibri" panose="020F0502020204030204"/>
                <a:cs typeface="+mn-cs"/>
              </a:rPr>
              <a:t>Diaz LA, et al. ASCO 2016. Abstract 3003.</a:t>
            </a:r>
          </a:p>
        </p:txBody>
      </p:sp>
      <p:sp>
        <p:nvSpPr>
          <p:cNvPr id="9" name="Footer Placeholder 1"/>
          <p:cNvSpPr>
            <a:spLocks noGrp="1"/>
          </p:cNvSpPr>
          <p:nvPr>
            <p:ph type="ftr" sz="quarter" idx="11"/>
          </p:nvPr>
        </p:nvSpPr>
        <p:spPr>
          <a:xfrm>
            <a:off x="4552950" y="6205782"/>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11" name="Picture 10"/>
          <p:cNvPicPr>
            <a:picLocks noChangeAspect="1"/>
          </p:cNvPicPr>
          <p:nvPr/>
        </p:nvPicPr>
        <p:blipFill rotWithShape="1">
          <a:blip r:embed="rId3" cstate="hqprint">
            <a:extLst>
              <a:ext uri="{28A0092B-C50C-407E-A947-70E740481C1C}">
                <a14:useLocalDpi xmlns:a14="http://schemas.microsoft.com/office/drawing/2010/main" val="0"/>
              </a:ext>
            </a:extLst>
          </a:blip>
          <a:srcRect l="1" t="91884" r="54" b="194"/>
          <a:stretch/>
        </p:blipFill>
        <p:spPr>
          <a:xfrm>
            <a:off x="1528970" y="6159607"/>
            <a:ext cx="9139031" cy="407505"/>
          </a:xfrm>
          <a:prstGeom prst="rect">
            <a:avLst/>
          </a:prstGeom>
        </p:spPr>
      </p:pic>
      <p:sp>
        <p:nvSpPr>
          <p:cNvPr id="12" name="TextBox 11"/>
          <p:cNvSpPr txBox="1"/>
          <p:nvPr/>
        </p:nvSpPr>
        <p:spPr>
          <a:xfrm>
            <a:off x="6925918" y="6202626"/>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12814034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29000" y="152400"/>
            <a:ext cx="5464958" cy="553998"/>
          </a:xfrm>
          <a:prstGeom prst="rect">
            <a:avLst/>
          </a:prstGeom>
          <a:noFill/>
        </p:spPr>
        <p:txBody>
          <a:bodyPr wrap="none" rtlCol="0">
            <a:spAutoFit/>
          </a:bodyPr>
          <a:lstStyle/>
          <a:p>
            <a:pPr defTabSz="685800" fontAlgn="auto">
              <a:spcBef>
                <a:spcPts val="0"/>
              </a:spcBef>
              <a:spcAft>
                <a:spcPts val="0"/>
              </a:spcAft>
            </a:pPr>
            <a:r>
              <a:rPr lang="en-US" sz="3000" b="1" dirty="0">
                <a:solidFill>
                  <a:prstClr val="black"/>
                </a:solidFill>
                <a:latin typeface="Arial" panose="020B0604020202020204" pitchFamily="34" charset="0"/>
                <a:ea typeface="+mn-ea"/>
                <a:cs typeface="Arial" panose="020B0604020202020204" pitchFamily="34" charset="0"/>
              </a:rPr>
              <a:t>Durability of Disease Control</a:t>
            </a:r>
          </a:p>
        </p:txBody>
      </p:sp>
      <p:pic>
        <p:nvPicPr>
          <p:cNvPr id="2" name="Picture 1"/>
          <p:cNvPicPr>
            <a:picLocks noChangeAspect="1"/>
          </p:cNvPicPr>
          <p:nvPr/>
        </p:nvPicPr>
        <p:blipFill>
          <a:blip r:embed="rId2"/>
          <a:stretch>
            <a:fillRect/>
          </a:stretch>
        </p:blipFill>
        <p:spPr>
          <a:xfrm>
            <a:off x="482704" y="1722766"/>
            <a:ext cx="5616674" cy="3930278"/>
          </a:xfrm>
          <a:prstGeom prst="rect">
            <a:avLst/>
          </a:prstGeom>
        </p:spPr>
      </p:pic>
      <p:pic>
        <p:nvPicPr>
          <p:cNvPr id="4" name="Picture 3"/>
          <p:cNvPicPr>
            <a:picLocks noChangeAspect="1"/>
          </p:cNvPicPr>
          <p:nvPr/>
        </p:nvPicPr>
        <p:blipFill>
          <a:blip r:embed="rId3"/>
          <a:stretch>
            <a:fillRect/>
          </a:stretch>
        </p:blipFill>
        <p:spPr>
          <a:xfrm>
            <a:off x="6477000" y="1052686"/>
            <a:ext cx="5226132" cy="4725758"/>
          </a:xfrm>
          <a:prstGeom prst="rect">
            <a:avLst/>
          </a:prstGeom>
        </p:spPr>
      </p:pic>
      <p:sp>
        <p:nvSpPr>
          <p:cNvPr id="7" name="TextBox 3"/>
          <p:cNvSpPr txBox="1">
            <a:spLocks noChangeArrowheads="1"/>
          </p:cNvSpPr>
          <p:nvPr/>
        </p:nvSpPr>
        <p:spPr bwMode="auto">
          <a:xfrm>
            <a:off x="8893958" y="5974937"/>
            <a:ext cx="212750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685800" fontAlgn="auto">
              <a:spcBef>
                <a:spcPts val="0"/>
              </a:spcBef>
              <a:spcAft>
                <a:spcPts val="0"/>
              </a:spcAft>
            </a:pPr>
            <a:r>
              <a:rPr lang="en-US" altLang="en-US" sz="900" b="1" dirty="0">
                <a:solidFill>
                  <a:prstClr val="black"/>
                </a:solidFill>
                <a:latin typeface="Calibri" panose="020F0502020204030204"/>
                <a:cs typeface="+mn-cs"/>
              </a:rPr>
              <a:t>Diaz LA, et al. ASCO 2016. Abstract 3003.</a:t>
            </a:r>
          </a:p>
        </p:txBody>
      </p:sp>
      <p:sp>
        <p:nvSpPr>
          <p:cNvPr id="8" name="Footer Placeholder 1"/>
          <p:cNvSpPr>
            <a:spLocks noGrp="1"/>
          </p:cNvSpPr>
          <p:nvPr>
            <p:ph type="ftr" sz="quarter" idx="11"/>
          </p:nvPr>
        </p:nvSpPr>
        <p:spPr>
          <a:xfrm>
            <a:off x="4550466" y="6308080"/>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9" name="Picture 8"/>
          <p:cNvPicPr>
            <a:picLocks noChangeAspect="1"/>
          </p:cNvPicPr>
          <p:nvPr/>
        </p:nvPicPr>
        <p:blipFill rotWithShape="1">
          <a:blip r:embed="rId4" cstate="hqprint">
            <a:extLst>
              <a:ext uri="{28A0092B-C50C-407E-A947-70E740481C1C}">
                <a14:useLocalDpi xmlns:a14="http://schemas.microsoft.com/office/drawing/2010/main" val="0"/>
              </a:ext>
            </a:extLst>
          </a:blip>
          <a:srcRect l="1" t="91884" r="54" b="194"/>
          <a:stretch/>
        </p:blipFill>
        <p:spPr>
          <a:xfrm>
            <a:off x="1526486" y="6261905"/>
            <a:ext cx="9139031" cy="407505"/>
          </a:xfrm>
          <a:prstGeom prst="rect">
            <a:avLst/>
          </a:prstGeom>
        </p:spPr>
      </p:pic>
      <p:sp>
        <p:nvSpPr>
          <p:cNvPr id="10" name="TextBox 9"/>
          <p:cNvSpPr txBox="1"/>
          <p:nvPr/>
        </p:nvSpPr>
        <p:spPr>
          <a:xfrm>
            <a:off x="6923434" y="6304924"/>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24645313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91958" y="1335177"/>
            <a:ext cx="10112394" cy="3465424"/>
            <a:chOff x="2259687" y="1769616"/>
            <a:chExt cx="7576936" cy="2596545"/>
          </a:xfrm>
        </p:grpSpPr>
        <p:sp>
          <p:nvSpPr>
            <p:cNvPr id="5" name="TextBox 4"/>
            <p:cNvSpPr txBox="1"/>
            <p:nvPr/>
          </p:nvSpPr>
          <p:spPr>
            <a:xfrm>
              <a:off x="3093790" y="1782978"/>
              <a:ext cx="1573758" cy="282495"/>
            </a:xfrm>
            <a:prstGeom prst="rect">
              <a:avLst/>
            </a:prstGeom>
            <a:noFill/>
            <a:ln>
              <a:solidFill>
                <a:schemeClr val="tx1"/>
              </a:solidFill>
            </a:ln>
          </p:spPr>
          <p:txBody>
            <a:bodyPr wrap="none" lIns="68580" tIns="34290" rIns="68580" bIns="34290" rtlCol="0">
              <a:spAutoFit/>
            </a:bodyPr>
            <a:lstStyle/>
            <a:p>
              <a:pPr algn="ctr" defTabSz="685800" fontAlgn="auto">
                <a:spcBef>
                  <a:spcPts val="0"/>
                </a:spcBef>
                <a:spcAft>
                  <a:spcPts val="0"/>
                </a:spcAft>
              </a:pPr>
              <a:r>
                <a:rPr lang="en-US" sz="2000" b="1" dirty="0">
                  <a:solidFill>
                    <a:prstClr val="black"/>
                  </a:solidFill>
                  <a:latin typeface="Calibri" panose="020F0502020204030204"/>
                  <a:ea typeface="+mn-ea"/>
                  <a:cs typeface="+mn-cs"/>
                </a:rPr>
                <a:t>Colorectal Cancers</a:t>
              </a:r>
            </a:p>
          </p:txBody>
        </p:sp>
        <p:sp>
          <p:nvSpPr>
            <p:cNvPr id="11" name="TextBox 10"/>
            <p:cNvSpPr txBox="1"/>
            <p:nvPr/>
          </p:nvSpPr>
          <p:spPr>
            <a:xfrm>
              <a:off x="3184973" y="4050690"/>
              <a:ext cx="5959027" cy="315471"/>
            </a:xfrm>
            <a:prstGeom prst="rect">
              <a:avLst/>
            </a:prstGeom>
            <a:noFill/>
          </p:spPr>
          <p:txBody>
            <a:bodyPr wrap="square" lIns="68580" tIns="34290" rIns="68580" bIns="34290" rtlCol="0">
              <a:spAutoFit/>
            </a:bodyPr>
            <a:lstStyle/>
            <a:p>
              <a:pPr marL="214303" indent="-214303" defTabSz="685800" fontAlgn="auto">
                <a:spcBef>
                  <a:spcPts val="0"/>
                </a:spcBef>
                <a:spcAft>
                  <a:spcPts val="1200"/>
                </a:spcAft>
                <a:buFont typeface="Arial" panose="020B0604020202020204" pitchFamily="34" charset="0"/>
                <a:buChar char="•"/>
              </a:pPr>
              <a:r>
                <a:rPr lang="en-US" sz="1600" dirty="0">
                  <a:solidFill>
                    <a:prstClr val="black"/>
                  </a:solidFill>
                  <a:latin typeface="Calibri" panose="020F0502020204030204"/>
                  <a:ea typeface="+mn-ea"/>
                  <a:cs typeface="+mn-cs"/>
                </a:rPr>
                <a:t>Anti-PD1 (</a:t>
              </a:r>
              <a:r>
                <a:rPr lang="en-US" sz="1600" dirty="0" err="1">
                  <a:solidFill>
                    <a:prstClr val="black"/>
                  </a:solidFill>
                  <a:latin typeface="Calibri" panose="020F0502020204030204"/>
                  <a:ea typeface="+mn-ea"/>
                  <a:cs typeface="+mn-cs"/>
                </a:rPr>
                <a:t>Pembrolizumab</a:t>
              </a:r>
              <a:r>
                <a:rPr lang="en-US" sz="1600" dirty="0">
                  <a:solidFill>
                    <a:prstClr val="black"/>
                  </a:solidFill>
                  <a:latin typeface="Calibri" panose="020F0502020204030204"/>
                  <a:ea typeface="+mn-ea"/>
                  <a:cs typeface="+mn-cs"/>
                </a:rPr>
                <a:t>) – 10 mg/kg every 2 weeks</a:t>
              </a:r>
            </a:p>
          </p:txBody>
        </p:sp>
        <p:sp>
          <p:nvSpPr>
            <p:cNvPr id="20" name="TextBox 19"/>
            <p:cNvSpPr txBox="1"/>
            <p:nvPr/>
          </p:nvSpPr>
          <p:spPr>
            <a:xfrm>
              <a:off x="3154830" y="2393663"/>
              <a:ext cx="1451680" cy="974320"/>
            </a:xfrm>
            <a:prstGeom prst="rect">
              <a:avLst/>
            </a:prstGeom>
            <a:noFill/>
          </p:spPr>
          <p:txBody>
            <a:bodyPr wrap="none" lIns="68580" tIns="34290" rIns="68580" bIns="34290" rtlCol="0">
              <a:spAutoFit/>
            </a:bodyPr>
            <a:lstStyle/>
            <a:p>
              <a:pPr algn="ctr" defTabSz="685800" fontAlgn="auto">
                <a:spcBef>
                  <a:spcPts val="0"/>
                </a:spcBef>
                <a:spcAft>
                  <a:spcPts val="0"/>
                </a:spcAft>
              </a:pPr>
              <a:r>
                <a:rPr lang="en-US" sz="2000" u="sng" dirty="0">
                  <a:solidFill>
                    <a:prstClr val="black"/>
                  </a:solidFill>
                  <a:latin typeface="Calibri" panose="020F0502020204030204"/>
                  <a:ea typeface="+mn-ea"/>
                  <a:cs typeface="+mn-cs"/>
                </a:rPr>
                <a:t>Cohort A</a:t>
              </a:r>
            </a:p>
            <a:p>
              <a:pPr algn="ctr" defTabSz="685800" fontAlgn="auto">
                <a:spcBef>
                  <a:spcPts val="0"/>
                </a:spcBef>
                <a:spcAft>
                  <a:spcPts val="0"/>
                </a:spcAft>
              </a:pPr>
              <a:r>
                <a:rPr lang="en-US" sz="2000" b="1" dirty="0">
                  <a:solidFill>
                    <a:prstClr val="black"/>
                  </a:solidFill>
                  <a:latin typeface="Calibri" panose="020F0502020204030204"/>
                  <a:ea typeface="+mn-ea"/>
                  <a:cs typeface="+mn-cs"/>
                </a:rPr>
                <a:t>Deficient in</a:t>
              </a:r>
            </a:p>
            <a:p>
              <a:pPr algn="ctr" defTabSz="685800" fontAlgn="auto">
                <a:spcBef>
                  <a:spcPts val="0"/>
                </a:spcBef>
                <a:spcAft>
                  <a:spcPts val="0"/>
                </a:spcAft>
              </a:pPr>
              <a:r>
                <a:rPr lang="en-US" sz="2000" b="1" dirty="0">
                  <a:solidFill>
                    <a:prstClr val="black"/>
                  </a:solidFill>
                  <a:latin typeface="Calibri" panose="020F0502020204030204"/>
                  <a:ea typeface="+mn-ea"/>
                  <a:cs typeface="+mn-cs"/>
                </a:rPr>
                <a:t>Mismatch Repair</a:t>
              </a:r>
            </a:p>
            <a:p>
              <a:pPr algn="ctr" defTabSz="685800" fontAlgn="auto">
                <a:spcBef>
                  <a:spcPts val="0"/>
                </a:spcBef>
                <a:spcAft>
                  <a:spcPts val="0"/>
                </a:spcAft>
              </a:pPr>
              <a:r>
                <a:rPr lang="en-US" sz="2000" b="1" dirty="0">
                  <a:solidFill>
                    <a:prstClr val="black"/>
                  </a:solidFill>
                  <a:latin typeface="Calibri" panose="020F0502020204030204"/>
                  <a:ea typeface="+mn-ea"/>
                  <a:cs typeface="+mn-cs"/>
                </a:rPr>
                <a:t>(n=40)</a:t>
              </a:r>
            </a:p>
          </p:txBody>
        </p:sp>
        <p:sp>
          <p:nvSpPr>
            <p:cNvPr id="4" name="Rectangle 3"/>
            <p:cNvSpPr/>
            <p:nvPr/>
          </p:nvSpPr>
          <p:spPr>
            <a:xfrm>
              <a:off x="7404455" y="1769616"/>
              <a:ext cx="1965312" cy="282495"/>
            </a:xfrm>
            <a:prstGeom prst="rect">
              <a:avLst/>
            </a:prstGeom>
            <a:ln>
              <a:solidFill>
                <a:schemeClr val="tx1"/>
              </a:solidFill>
            </a:ln>
          </p:spPr>
          <p:txBody>
            <a:bodyPr wrap="none" lIns="68580" tIns="34290" rIns="68580" bIns="34290">
              <a:spAutoFit/>
            </a:bodyPr>
            <a:lstStyle/>
            <a:p>
              <a:pPr algn="ctr" defTabSz="685800" fontAlgn="auto">
                <a:spcBef>
                  <a:spcPts val="0"/>
                </a:spcBef>
                <a:spcAft>
                  <a:spcPts val="0"/>
                </a:spcAft>
              </a:pPr>
              <a:r>
                <a:rPr lang="en-US" sz="2000" b="1" dirty="0">
                  <a:solidFill>
                    <a:prstClr val="black"/>
                  </a:solidFill>
                  <a:latin typeface="Calibri" panose="020F0502020204030204"/>
                  <a:ea typeface="+mn-ea"/>
                  <a:cs typeface="+mn-cs"/>
                </a:rPr>
                <a:t>Non-Colorectal Cancers</a:t>
              </a:r>
            </a:p>
          </p:txBody>
        </p:sp>
        <p:sp>
          <p:nvSpPr>
            <p:cNvPr id="23" name="TextBox 22"/>
            <p:cNvSpPr txBox="1"/>
            <p:nvPr/>
          </p:nvSpPr>
          <p:spPr>
            <a:xfrm>
              <a:off x="7661271" y="2319119"/>
              <a:ext cx="1451680" cy="974320"/>
            </a:xfrm>
            <a:prstGeom prst="rect">
              <a:avLst/>
            </a:prstGeom>
            <a:noFill/>
          </p:spPr>
          <p:txBody>
            <a:bodyPr wrap="none" lIns="68580" tIns="34290" rIns="68580" bIns="34290" rtlCol="0">
              <a:spAutoFit/>
            </a:bodyPr>
            <a:lstStyle/>
            <a:p>
              <a:pPr algn="ctr" defTabSz="685800" fontAlgn="auto">
                <a:spcBef>
                  <a:spcPts val="0"/>
                </a:spcBef>
                <a:spcAft>
                  <a:spcPts val="0"/>
                </a:spcAft>
              </a:pPr>
              <a:r>
                <a:rPr lang="en-US" sz="2000" u="sng" dirty="0">
                  <a:solidFill>
                    <a:prstClr val="black"/>
                  </a:solidFill>
                  <a:latin typeface="Calibri" panose="020F0502020204030204"/>
                  <a:ea typeface="+mn-ea"/>
                  <a:cs typeface="+mn-cs"/>
                </a:rPr>
                <a:t>Cohort C</a:t>
              </a:r>
            </a:p>
            <a:p>
              <a:pPr algn="ctr" defTabSz="685800" fontAlgn="auto">
                <a:spcBef>
                  <a:spcPts val="0"/>
                </a:spcBef>
                <a:spcAft>
                  <a:spcPts val="0"/>
                </a:spcAft>
              </a:pPr>
              <a:r>
                <a:rPr lang="en-US" sz="2000" b="1" dirty="0">
                  <a:solidFill>
                    <a:prstClr val="black"/>
                  </a:solidFill>
                  <a:latin typeface="Calibri" panose="020F0502020204030204"/>
                  <a:ea typeface="+mn-ea"/>
                  <a:cs typeface="+mn-cs"/>
                </a:rPr>
                <a:t>Deficient in</a:t>
              </a:r>
            </a:p>
            <a:p>
              <a:pPr algn="ctr" defTabSz="685800" fontAlgn="auto">
                <a:spcBef>
                  <a:spcPts val="0"/>
                </a:spcBef>
                <a:spcAft>
                  <a:spcPts val="0"/>
                </a:spcAft>
              </a:pPr>
              <a:r>
                <a:rPr lang="en-US" sz="2000" b="1" dirty="0">
                  <a:solidFill>
                    <a:prstClr val="black"/>
                  </a:solidFill>
                  <a:latin typeface="Calibri" panose="020F0502020204030204"/>
                  <a:ea typeface="+mn-ea"/>
                  <a:cs typeface="+mn-cs"/>
                </a:rPr>
                <a:t>Mismatch Repair</a:t>
              </a:r>
            </a:p>
            <a:p>
              <a:pPr algn="ctr" defTabSz="685800" fontAlgn="auto">
                <a:spcBef>
                  <a:spcPts val="0"/>
                </a:spcBef>
                <a:spcAft>
                  <a:spcPts val="0"/>
                </a:spcAft>
              </a:pPr>
              <a:r>
                <a:rPr lang="en-US" sz="2000" b="1" dirty="0">
                  <a:solidFill>
                    <a:prstClr val="black"/>
                  </a:solidFill>
                  <a:latin typeface="Calibri" panose="020F0502020204030204"/>
                  <a:ea typeface="+mn-ea"/>
                  <a:cs typeface="+mn-cs"/>
                </a:rPr>
                <a:t>(n=46)</a:t>
              </a:r>
            </a:p>
          </p:txBody>
        </p:sp>
        <p:cxnSp>
          <p:nvCxnSpPr>
            <p:cNvPr id="3" name="Straight Connector 2"/>
            <p:cNvCxnSpPr/>
            <p:nvPr/>
          </p:nvCxnSpPr>
          <p:spPr>
            <a:xfrm>
              <a:off x="2259687" y="3714666"/>
              <a:ext cx="7576936" cy="4505"/>
            </a:xfrm>
            <a:prstGeom prst="line">
              <a:avLst/>
            </a:prstGeom>
          </p:spPr>
          <p:style>
            <a:lnRef idx="2">
              <a:schemeClr val="accent1"/>
            </a:lnRef>
            <a:fillRef idx="0">
              <a:schemeClr val="accent1"/>
            </a:fillRef>
            <a:effectRef idx="1">
              <a:schemeClr val="accent1"/>
            </a:effectRef>
            <a:fontRef idx="minor">
              <a:schemeClr val="tx1"/>
            </a:fontRef>
          </p:style>
        </p:cxnSp>
      </p:grpSp>
      <p:sp>
        <p:nvSpPr>
          <p:cNvPr id="12" name="Title 1"/>
          <p:cNvSpPr txBox="1">
            <a:spLocks/>
          </p:cNvSpPr>
          <p:nvPr/>
        </p:nvSpPr>
        <p:spPr>
          <a:xfrm>
            <a:off x="1476155" y="184177"/>
            <a:ext cx="9144000" cy="687616"/>
          </a:xfrm>
          <a:prstGeom prst="rect">
            <a:avLst/>
          </a:prstGeom>
        </p:spPr>
        <p:txBody>
          <a:bodyPr>
            <a:normAutofit/>
          </a:bodyPr>
          <a:lstStyle/>
          <a:p>
            <a:pPr algn="ctr" defTabSz="685800" fontAlgn="auto">
              <a:lnSpc>
                <a:spcPct val="90000"/>
              </a:lnSpc>
              <a:spcAft>
                <a:spcPts val="0"/>
              </a:spcAft>
              <a:defRPr/>
            </a:pPr>
            <a:r>
              <a:rPr lang="en-US" sz="2800" b="1" dirty="0" smtClean="0">
                <a:solidFill>
                  <a:prstClr val="black"/>
                </a:solidFill>
                <a:latin typeface="Calibri Light" panose="020F0302020204030204"/>
                <a:ea typeface="+mn-ea"/>
                <a:cs typeface="Arial" panose="020B0604020202020204" pitchFamily="34" charset="0"/>
              </a:rPr>
              <a:t>KEYNOTE-016: Study </a:t>
            </a:r>
            <a:r>
              <a:rPr lang="en-US" sz="2800" b="1" dirty="0">
                <a:solidFill>
                  <a:prstClr val="black"/>
                </a:solidFill>
                <a:latin typeface="Calibri Light" panose="020F0302020204030204"/>
                <a:ea typeface="+mn-ea"/>
                <a:cs typeface="Arial" panose="020B0604020202020204" pitchFamily="34" charset="0"/>
              </a:rPr>
              <a:t>Cohorts</a:t>
            </a:r>
          </a:p>
        </p:txBody>
      </p:sp>
      <p:sp>
        <p:nvSpPr>
          <p:cNvPr id="14" name="Footer Placeholder 1"/>
          <p:cNvSpPr>
            <a:spLocks noGrp="1"/>
          </p:cNvSpPr>
          <p:nvPr>
            <p:ph type="ftr" sz="quarter" idx="11"/>
          </p:nvPr>
        </p:nvSpPr>
        <p:spPr>
          <a:xfrm>
            <a:off x="4550466" y="6308080"/>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15" name="Picture 14"/>
          <p:cNvPicPr>
            <a:picLocks noChangeAspect="1"/>
          </p:cNvPicPr>
          <p:nvPr/>
        </p:nvPicPr>
        <p:blipFill rotWithShape="1">
          <a:blip r:embed="rId3" cstate="hqprint">
            <a:extLst>
              <a:ext uri="{28A0092B-C50C-407E-A947-70E740481C1C}">
                <a14:useLocalDpi xmlns:a14="http://schemas.microsoft.com/office/drawing/2010/main" val="0"/>
              </a:ext>
            </a:extLst>
          </a:blip>
          <a:srcRect l="1" t="91884" r="54" b="194"/>
          <a:stretch/>
        </p:blipFill>
        <p:spPr>
          <a:xfrm>
            <a:off x="1526486" y="6261905"/>
            <a:ext cx="9139031" cy="407505"/>
          </a:xfrm>
          <a:prstGeom prst="rect">
            <a:avLst/>
          </a:prstGeom>
        </p:spPr>
      </p:pic>
      <p:sp>
        <p:nvSpPr>
          <p:cNvPr id="16" name="TextBox 15"/>
          <p:cNvSpPr txBox="1"/>
          <p:nvPr/>
        </p:nvSpPr>
        <p:spPr>
          <a:xfrm>
            <a:off x="6923434" y="6304924"/>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1872065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extLst>
              <a:ext uri="{28A0092B-C50C-407E-A947-70E740481C1C}">
                <a14:useLocalDpi xmlns:a14="http://schemas.microsoft.com/office/drawing/2010/main" val="0"/>
              </a:ext>
            </a:extLst>
          </a:blip>
          <a:srcRect l="-325" t="5044"/>
          <a:stretch/>
        </p:blipFill>
        <p:spPr bwMode="auto">
          <a:xfrm>
            <a:off x="3061017" y="897386"/>
            <a:ext cx="5549584" cy="5147940"/>
          </a:xfrm>
          <a:prstGeom prst="rect">
            <a:avLst/>
          </a:prstGeom>
          <a:noFill/>
          <a:ln>
            <a:noFill/>
          </a:ln>
        </p:spPr>
      </p:pic>
      <p:sp>
        <p:nvSpPr>
          <p:cNvPr id="3" name="Text Box 4"/>
          <p:cNvSpPr txBox="1">
            <a:spLocks noChangeArrowheads="1"/>
          </p:cNvSpPr>
          <p:nvPr/>
        </p:nvSpPr>
        <p:spPr bwMode="auto">
          <a:xfrm>
            <a:off x="8741368" y="5833172"/>
            <a:ext cx="2938989" cy="173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defTabSz="685800" fontAlgn="auto">
              <a:spcBef>
                <a:spcPts val="0"/>
              </a:spcBef>
              <a:spcAft>
                <a:spcPts val="0"/>
              </a:spcAft>
              <a:tabLst>
                <a:tab pos="542925" algn="l"/>
                <a:tab pos="1085850" algn="l"/>
                <a:tab pos="1628775" algn="l"/>
                <a:tab pos="2171700" algn="l"/>
                <a:tab pos="2714625" algn="l"/>
              </a:tabLst>
            </a:pPr>
            <a:r>
              <a:rPr lang="en-GB" altLang="en-US" sz="900" b="1" dirty="0">
                <a:latin typeface="Calibri" panose="020F0502020204030204"/>
              </a:rPr>
              <a:t>Dung T. Le et al. Science 2017;science.aan6733</a:t>
            </a:r>
          </a:p>
        </p:txBody>
      </p:sp>
      <p:sp>
        <p:nvSpPr>
          <p:cNvPr id="2" name="TextBox 1"/>
          <p:cNvSpPr txBox="1"/>
          <p:nvPr/>
        </p:nvSpPr>
        <p:spPr>
          <a:xfrm>
            <a:off x="4095749" y="219869"/>
            <a:ext cx="3480120" cy="507831"/>
          </a:xfrm>
          <a:prstGeom prst="rect">
            <a:avLst/>
          </a:prstGeom>
          <a:noFill/>
        </p:spPr>
        <p:txBody>
          <a:bodyPr wrap="none" rtlCol="0">
            <a:spAutoFit/>
          </a:bodyPr>
          <a:lstStyle/>
          <a:p>
            <a:pPr defTabSz="685800" fontAlgn="auto">
              <a:spcBef>
                <a:spcPts val="0"/>
              </a:spcBef>
              <a:spcAft>
                <a:spcPts val="0"/>
              </a:spcAft>
            </a:pPr>
            <a:r>
              <a:rPr lang="en-US" sz="2700" dirty="0">
                <a:solidFill>
                  <a:prstClr val="black"/>
                </a:solidFill>
                <a:latin typeface="Calibri" panose="020F0502020204030204"/>
                <a:ea typeface="+mn-ea"/>
                <a:cs typeface="+mn-cs"/>
              </a:rPr>
              <a:t>Baseline Characteristics</a:t>
            </a:r>
          </a:p>
        </p:txBody>
      </p:sp>
      <p:sp>
        <p:nvSpPr>
          <p:cNvPr id="9" name="Footer Placeholder 1"/>
          <p:cNvSpPr>
            <a:spLocks noGrp="1"/>
          </p:cNvSpPr>
          <p:nvPr>
            <p:ph type="ftr" sz="quarter" idx="11"/>
          </p:nvPr>
        </p:nvSpPr>
        <p:spPr>
          <a:xfrm>
            <a:off x="4550466" y="6308080"/>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10" name="Picture 9"/>
          <p:cNvPicPr>
            <a:picLocks noChangeAspect="1"/>
          </p:cNvPicPr>
          <p:nvPr/>
        </p:nvPicPr>
        <p:blipFill rotWithShape="1">
          <a:blip r:embed="rId3" cstate="hqprint">
            <a:extLst>
              <a:ext uri="{28A0092B-C50C-407E-A947-70E740481C1C}">
                <a14:useLocalDpi xmlns:a14="http://schemas.microsoft.com/office/drawing/2010/main" val="0"/>
              </a:ext>
            </a:extLst>
          </a:blip>
          <a:srcRect l="1" t="91884" r="54" b="194"/>
          <a:stretch/>
        </p:blipFill>
        <p:spPr>
          <a:xfrm>
            <a:off x="1526486" y="6261905"/>
            <a:ext cx="9139031" cy="407505"/>
          </a:xfrm>
          <a:prstGeom prst="rect">
            <a:avLst/>
          </a:prstGeom>
        </p:spPr>
      </p:pic>
      <p:sp>
        <p:nvSpPr>
          <p:cNvPr id="11" name="TextBox 10"/>
          <p:cNvSpPr txBox="1"/>
          <p:nvPr/>
        </p:nvSpPr>
        <p:spPr>
          <a:xfrm>
            <a:off x="6923434" y="6304924"/>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2610667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47813" y="5703890"/>
            <a:ext cx="9034462" cy="422275"/>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1828800" y="303505"/>
            <a:ext cx="8464550" cy="599274"/>
          </a:xfrm>
          <a:prstGeom prst="rect">
            <a:avLst/>
          </a:prstGeom>
        </p:spPr>
        <p:txBody>
          <a:bodyPr/>
          <a:lstStyle/>
          <a:p>
            <a:pPr algn="ctr" defTabSz="914400" eaLnBrk="0" hangingPunct="0">
              <a:defRPr/>
            </a:pPr>
            <a:r>
              <a:rPr lang="en-US" sz="4000" b="1" kern="0" dirty="0">
                <a:latin typeface="+mj-lt"/>
                <a:ea typeface="+mj-ea"/>
                <a:cs typeface="+mj-cs"/>
              </a:rPr>
              <a:t>Inflamed Tumor Phenotype</a:t>
            </a:r>
          </a:p>
        </p:txBody>
      </p:sp>
      <p:pic>
        <p:nvPicPr>
          <p:cNvPr id="8" name="Picture 1"/>
          <p:cNvPicPr>
            <a:picLocks noChangeAspect="1" noChangeArrowheads="1"/>
          </p:cNvPicPr>
          <p:nvPr/>
        </p:nvPicPr>
        <p:blipFill>
          <a:blip r:embed="rId2" cstate="print"/>
          <a:srcRect/>
          <a:stretch>
            <a:fillRect/>
          </a:stretch>
        </p:blipFill>
        <p:spPr bwMode="auto">
          <a:xfrm>
            <a:off x="589304" y="1264446"/>
            <a:ext cx="6198846" cy="4546599"/>
          </a:xfrm>
          <a:prstGeom prst="rect">
            <a:avLst/>
          </a:prstGeom>
          <a:noFill/>
          <a:ln w="9525">
            <a:solidFill>
              <a:schemeClr val="tx1"/>
            </a:solidFill>
            <a:miter lim="800000"/>
            <a:headEnd/>
            <a:tailEnd/>
          </a:ln>
        </p:spPr>
      </p:pic>
      <p:sp>
        <p:nvSpPr>
          <p:cNvPr id="9" name="Content Placeholder 2"/>
          <p:cNvSpPr txBox="1">
            <a:spLocks/>
          </p:cNvSpPr>
          <p:nvPr/>
        </p:nvSpPr>
        <p:spPr>
          <a:xfrm>
            <a:off x="7162800" y="1371600"/>
            <a:ext cx="3505200" cy="4546600"/>
          </a:xfrm>
          <a:prstGeom prst="rect">
            <a:avLst/>
          </a:prstGeom>
        </p:spPr>
        <p:txBody>
          <a:bodyPr/>
          <a:lstStyle/>
          <a:p>
            <a:pPr marL="342900" indent="-342900" defTabSz="914400" eaLnBrk="0" hangingPunct="0">
              <a:lnSpc>
                <a:spcPct val="90000"/>
              </a:lnSpc>
              <a:spcBef>
                <a:spcPts val="600"/>
              </a:spcBef>
              <a:spcAft>
                <a:spcPts val="700"/>
              </a:spcAft>
              <a:buClr>
                <a:srgbClr val="8B3D9A"/>
              </a:buClr>
              <a:buFont typeface="Wingdings" pitchFamily="2" charset="2"/>
              <a:buChar char="v"/>
              <a:defRPr/>
            </a:pPr>
            <a:r>
              <a:rPr lang="en-US" sz="2400" kern="0" dirty="0">
                <a:latin typeface="+mn-lt"/>
                <a:ea typeface="+mn-ea"/>
                <a:cs typeface="+mn-cs"/>
              </a:rPr>
              <a:t>T cell recruitment </a:t>
            </a:r>
          </a:p>
          <a:p>
            <a:pPr marL="800100" lvl="1" indent="-342900">
              <a:lnSpc>
                <a:spcPct val="90000"/>
              </a:lnSpc>
              <a:spcBef>
                <a:spcPts val="600"/>
              </a:spcBef>
              <a:spcAft>
                <a:spcPts val="700"/>
              </a:spcAft>
              <a:buClr>
                <a:srgbClr val="8B3D9A"/>
              </a:buClr>
              <a:buFont typeface="Wingdings" pitchFamily="2" charset="2"/>
              <a:buChar char="§"/>
              <a:defRPr/>
            </a:pPr>
            <a:r>
              <a:rPr lang="en-US" sz="2000" kern="0" dirty="0">
                <a:latin typeface="+mn-lt"/>
                <a:ea typeface="+mn-ea"/>
                <a:cs typeface="+mn-cs"/>
              </a:rPr>
              <a:t>High levels of innate immune signals</a:t>
            </a:r>
          </a:p>
          <a:p>
            <a:pPr marL="800100" lvl="1" indent="-342900">
              <a:lnSpc>
                <a:spcPct val="90000"/>
              </a:lnSpc>
              <a:spcBef>
                <a:spcPts val="600"/>
              </a:spcBef>
              <a:spcAft>
                <a:spcPts val="700"/>
              </a:spcAft>
              <a:buClr>
                <a:srgbClr val="8B3D9A"/>
              </a:buClr>
              <a:buFont typeface="Wingdings" pitchFamily="2" charset="2"/>
              <a:buChar char="§"/>
              <a:defRPr/>
            </a:pPr>
            <a:r>
              <a:rPr lang="en-US" sz="2000" kern="0" dirty="0" err="1">
                <a:latin typeface="+mn-lt"/>
                <a:ea typeface="+mn-ea"/>
                <a:cs typeface="+mn-cs"/>
              </a:rPr>
              <a:t>Chemokine</a:t>
            </a:r>
            <a:r>
              <a:rPr lang="en-US" sz="2000" kern="0" dirty="0">
                <a:latin typeface="+mn-lt"/>
                <a:ea typeface="+mn-ea"/>
                <a:cs typeface="+mn-cs"/>
              </a:rPr>
              <a:t> expression</a:t>
            </a:r>
          </a:p>
          <a:p>
            <a:pPr marL="342900" indent="-342900">
              <a:lnSpc>
                <a:spcPct val="90000"/>
              </a:lnSpc>
              <a:spcBef>
                <a:spcPts val="600"/>
              </a:spcBef>
              <a:spcAft>
                <a:spcPts val="700"/>
              </a:spcAft>
              <a:buClr>
                <a:srgbClr val="8B3D9A"/>
              </a:buClr>
              <a:buFont typeface="Wingdings" pitchFamily="2" charset="2"/>
              <a:buChar char="§"/>
              <a:defRPr/>
            </a:pPr>
            <a:r>
              <a:rPr lang="en-US" sz="2200" kern="0" dirty="0">
                <a:latin typeface="+mn-lt"/>
                <a:ea typeface="+mn-ea"/>
                <a:cs typeface="+mn-cs"/>
              </a:rPr>
              <a:t>Nevertheless, negative immune regulators dominate</a:t>
            </a:r>
            <a:endParaRPr lang="en-US" sz="2200" kern="0" dirty="0">
              <a:latin typeface="+mn-lt"/>
            </a:endParaRPr>
          </a:p>
        </p:txBody>
      </p:sp>
      <p:sp>
        <p:nvSpPr>
          <p:cNvPr id="10" name="TextBox 9"/>
          <p:cNvSpPr txBox="1"/>
          <p:nvPr/>
        </p:nvSpPr>
        <p:spPr>
          <a:xfrm>
            <a:off x="2037103" y="5011960"/>
            <a:ext cx="1219200" cy="584775"/>
          </a:xfrm>
          <a:prstGeom prst="rect">
            <a:avLst/>
          </a:prstGeom>
          <a:noFill/>
        </p:spPr>
        <p:txBody>
          <a:bodyPr wrap="square" rtlCol="0">
            <a:spAutoFit/>
          </a:bodyPr>
          <a:lstStyle/>
          <a:p>
            <a:pPr algn="ctr">
              <a:buNone/>
            </a:pPr>
            <a:r>
              <a:rPr lang="en-US" sz="1600" dirty="0"/>
              <a:t>Cytotoxic</a:t>
            </a:r>
          </a:p>
          <a:p>
            <a:pPr algn="ctr">
              <a:buNone/>
            </a:pPr>
            <a:r>
              <a:rPr lang="en-US" sz="1600" dirty="0"/>
              <a:t>T cell</a:t>
            </a:r>
          </a:p>
        </p:txBody>
      </p:sp>
      <p:sp>
        <p:nvSpPr>
          <p:cNvPr id="11" name="TextBox 10"/>
          <p:cNvSpPr txBox="1"/>
          <p:nvPr/>
        </p:nvSpPr>
        <p:spPr>
          <a:xfrm>
            <a:off x="7924800" y="6596390"/>
            <a:ext cx="2743200" cy="261610"/>
          </a:xfrm>
          <a:prstGeom prst="rect">
            <a:avLst/>
          </a:prstGeom>
          <a:noFill/>
        </p:spPr>
        <p:txBody>
          <a:bodyPr wrap="square" rtlCol="0">
            <a:spAutoFit/>
          </a:bodyPr>
          <a:lstStyle/>
          <a:p>
            <a:pPr>
              <a:buNone/>
            </a:pPr>
            <a:r>
              <a:rPr lang="en-US" sz="1100" dirty="0">
                <a:latin typeface="Arial" pitchFamily="34" charset="0"/>
                <a:cs typeface="Arial" pitchFamily="34" charset="0"/>
              </a:rPr>
              <a:t>Gajewski, et al. </a:t>
            </a:r>
            <a:r>
              <a:rPr lang="en-US" sz="1100" dirty="0" err="1">
                <a:latin typeface="Arial" pitchFamily="34" charset="0"/>
                <a:cs typeface="Arial" pitchFamily="34" charset="0"/>
              </a:rPr>
              <a:t>Curr</a:t>
            </a:r>
            <a:r>
              <a:rPr lang="en-US" sz="1100" dirty="0">
                <a:latin typeface="Arial" pitchFamily="34" charset="0"/>
                <a:cs typeface="Arial" pitchFamily="34" charset="0"/>
              </a:rPr>
              <a:t> </a:t>
            </a:r>
            <a:r>
              <a:rPr lang="en-US" sz="1100" dirty="0" err="1">
                <a:latin typeface="Arial" pitchFamily="34" charset="0"/>
                <a:cs typeface="Arial" pitchFamily="34" charset="0"/>
              </a:rPr>
              <a:t>Opin</a:t>
            </a:r>
            <a:r>
              <a:rPr lang="en-US" sz="1100" dirty="0">
                <a:latin typeface="Arial" pitchFamily="34" charset="0"/>
                <a:cs typeface="Arial" pitchFamily="34" charset="0"/>
              </a:rPr>
              <a:t> </a:t>
            </a:r>
            <a:r>
              <a:rPr lang="en-US" sz="1100" dirty="0" err="1">
                <a:latin typeface="Arial" pitchFamily="34" charset="0"/>
                <a:cs typeface="Arial" pitchFamily="34" charset="0"/>
              </a:rPr>
              <a:t>Immunol</a:t>
            </a:r>
            <a:r>
              <a:rPr lang="en-US" sz="1100" dirty="0">
                <a:latin typeface="Arial" pitchFamily="34" charset="0"/>
                <a:cs typeface="Arial" pitchFamily="34" charset="0"/>
              </a:rPr>
              <a:t>. 2011</a:t>
            </a:r>
          </a:p>
        </p:txBody>
      </p:sp>
    </p:spTree>
    <p:extLst>
      <p:ext uri="{BB962C8B-B14F-4D97-AF65-F5344CB8AC3E}">
        <p14:creationId xmlns:p14="http://schemas.microsoft.com/office/powerpoint/2010/main" val="360069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l="26" t="6816"/>
          <a:stretch/>
        </p:blipFill>
        <p:spPr bwMode="auto">
          <a:xfrm>
            <a:off x="2971803" y="816135"/>
            <a:ext cx="6248398" cy="5308766"/>
          </a:xfrm>
          <a:prstGeom prst="rect">
            <a:avLst/>
          </a:prstGeom>
          <a:noFill/>
          <a:ln>
            <a:noFill/>
          </a:ln>
        </p:spPr>
      </p:pic>
      <p:sp>
        <p:nvSpPr>
          <p:cNvPr id="3" name="TextBox 2"/>
          <p:cNvSpPr txBox="1"/>
          <p:nvPr/>
        </p:nvSpPr>
        <p:spPr>
          <a:xfrm>
            <a:off x="3269315" y="152400"/>
            <a:ext cx="5551904" cy="507831"/>
          </a:xfrm>
          <a:prstGeom prst="rect">
            <a:avLst/>
          </a:prstGeom>
          <a:noFill/>
        </p:spPr>
        <p:txBody>
          <a:bodyPr wrap="none" rtlCol="0">
            <a:spAutoFit/>
          </a:bodyPr>
          <a:lstStyle/>
          <a:p>
            <a:pPr defTabSz="685800" fontAlgn="auto">
              <a:spcBef>
                <a:spcPts val="0"/>
              </a:spcBef>
              <a:spcAft>
                <a:spcPts val="0"/>
              </a:spcAft>
            </a:pPr>
            <a:r>
              <a:rPr lang="en-US" sz="2700" dirty="0">
                <a:solidFill>
                  <a:prstClr val="black"/>
                </a:solidFill>
                <a:latin typeface="Calibri" panose="020F0502020204030204"/>
                <a:ea typeface="+mn-ea"/>
                <a:cs typeface="+mn-cs"/>
              </a:rPr>
              <a:t>Treatment </a:t>
            </a:r>
            <a:r>
              <a:rPr lang="en-US" sz="2700">
                <a:solidFill>
                  <a:prstClr val="black"/>
                </a:solidFill>
                <a:latin typeface="Calibri" panose="020F0502020204030204"/>
                <a:ea typeface="+mn-ea"/>
                <a:cs typeface="+mn-cs"/>
              </a:rPr>
              <a:t>Response</a:t>
            </a:r>
            <a:r>
              <a:rPr lang="en-US" sz="2700" smtClean="0">
                <a:solidFill>
                  <a:prstClr val="black"/>
                </a:solidFill>
                <a:latin typeface="Calibri" panose="020F0502020204030204"/>
                <a:ea typeface="+mn-ea"/>
                <a:cs typeface="+mn-cs"/>
              </a:rPr>
              <a:t>: CRC </a:t>
            </a:r>
            <a:r>
              <a:rPr lang="en-US" sz="2700" dirty="0">
                <a:solidFill>
                  <a:prstClr val="black"/>
                </a:solidFill>
                <a:latin typeface="Calibri" panose="020F0502020204030204"/>
                <a:ea typeface="+mn-ea"/>
                <a:cs typeface="+mn-cs"/>
              </a:rPr>
              <a:t>vs Non-CRC</a:t>
            </a:r>
          </a:p>
        </p:txBody>
      </p:sp>
      <p:sp>
        <p:nvSpPr>
          <p:cNvPr id="4" name="Text Box 4"/>
          <p:cNvSpPr txBox="1">
            <a:spLocks noChangeArrowheads="1"/>
          </p:cNvSpPr>
          <p:nvPr/>
        </p:nvSpPr>
        <p:spPr bwMode="auto">
          <a:xfrm>
            <a:off x="8915400" y="5958483"/>
            <a:ext cx="2938989" cy="173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defTabSz="685800" fontAlgn="auto">
              <a:spcBef>
                <a:spcPts val="0"/>
              </a:spcBef>
              <a:spcAft>
                <a:spcPts val="0"/>
              </a:spcAft>
              <a:tabLst>
                <a:tab pos="542925" algn="l"/>
                <a:tab pos="1085850" algn="l"/>
                <a:tab pos="1628775" algn="l"/>
                <a:tab pos="2171700" algn="l"/>
                <a:tab pos="2714625" algn="l"/>
              </a:tabLst>
            </a:pPr>
            <a:r>
              <a:rPr lang="en-GB" altLang="en-US" sz="900" b="1" dirty="0">
                <a:latin typeface="Calibri" panose="020F0502020204030204"/>
              </a:rPr>
              <a:t>Dung T. Le et al. Science 2017;science.aan6733</a:t>
            </a:r>
          </a:p>
        </p:txBody>
      </p:sp>
      <p:sp>
        <p:nvSpPr>
          <p:cNvPr id="8" name="Footer Placeholder 1"/>
          <p:cNvSpPr>
            <a:spLocks noGrp="1"/>
          </p:cNvSpPr>
          <p:nvPr>
            <p:ph type="ftr" sz="quarter" idx="11"/>
          </p:nvPr>
        </p:nvSpPr>
        <p:spPr>
          <a:xfrm>
            <a:off x="4550466" y="6308080"/>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9" name="Picture 8"/>
          <p:cNvPicPr>
            <a:picLocks noChangeAspect="1"/>
          </p:cNvPicPr>
          <p:nvPr/>
        </p:nvPicPr>
        <p:blipFill rotWithShape="1">
          <a:blip r:embed="rId3" cstate="hqprint">
            <a:extLst>
              <a:ext uri="{28A0092B-C50C-407E-A947-70E740481C1C}">
                <a14:useLocalDpi xmlns:a14="http://schemas.microsoft.com/office/drawing/2010/main" val="0"/>
              </a:ext>
            </a:extLst>
          </a:blip>
          <a:srcRect l="1" t="91884" r="54" b="194"/>
          <a:stretch/>
        </p:blipFill>
        <p:spPr>
          <a:xfrm>
            <a:off x="1526486" y="6261905"/>
            <a:ext cx="9139031" cy="407505"/>
          </a:xfrm>
          <a:prstGeom prst="rect">
            <a:avLst/>
          </a:prstGeom>
        </p:spPr>
      </p:pic>
      <p:sp>
        <p:nvSpPr>
          <p:cNvPr id="10" name="TextBox 9"/>
          <p:cNvSpPr txBox="1"/>
          <p:nvPr/>
        </p:nvSpPr>
        <p:spPr>
          <a:xfrm>
            <a:off x="6923434" y="6304924"/>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8756167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cstate="print">
            <a:extLst>
              <a:ext uri="{28A0092B-C50C-407E-A947-70E740481C1C}">
                <a14:useLocalDpi xmlns:a14="http://schemas.microsoft.com/office/drawing/2010/main" val="0"/>
              </a:ext>
            </a:extLst>
          </a:blip>
          <a:srcRect l="-462" t="8643"/>
          <a:stretch/>
        </p:blipFill>
        <p:spPr bwMode="auto">
          <a:xfrm>
            <a:off x="988115" y="1245788"/>
            <a:ext cx="10210800" cy="4227966"/>
          </a:xfrm>
          <a:prstGeom prst="rect">
            <a:avLst/>
          </a:prstGeom>
          <a:noFill/>
          <a:ln>
            <a:noFill/>
          </a:ln>
        </p:spPr>
      </p:pic>
      <p:sp>
        <p:nvSpPr>
          <p:cNvPr id="3" name="TextBox 2"/>
          <p:cNvSpPr txBox="1"/>
          <p:nvPr/>
        </p:nvSpPr>
        <p:spPr>
          <a:xfrm>
            <a:off x="3494310" y="232163"/>
            <a:ext cx="5198411" cy="507831"/>
          </a:xfrm>
          <a:prstGeom prst="rect">
            <a:avLst/>
          </a:prstGeom>
          <a:noFill/>
        </p:spPr>
        <p:txBody>
          <a:bodyPr wrap="none" rtlCol="0">
            <a:spAutoFit/>
          </a:bodyPr>
          <a:lstStyle/>
          <a:p>
            <a:pPr defTabSz="685800" fontAlgn="auto">
              <a:spcBef>
                <a:spcPts val="0"/>
              </a:spcBef>
              <a:spcAft>
                <a:spcPts val="0"/>
              </a:spcAft>
            </a:pPr>
            <a:r>
              <a:rPr lang="en-US" sz="2700" dirty="0">
                <a:solidFill>
                  <a:prstClr val="black"/>
                </a:solidFill>
                <a:latin typeface="Calibri" panose="020F0502020204030204"/>
                <a:ea typeface="+mn-ea"/>
                <a:cs typeface="+mn-cs"/>
              </a:rPr>
              <a:t>Treatment Response by Tumor Type</a:t>
            </a:r>
          </a:p>
        </p:txBody>
      </p:sp>
      <p:sp>
        <p:nvSpPr>
          <p:cNvPr id="4" name="Text Box 4"/>
          <p:cNvSpPr txBox="1">
            <a:spLocks noChangeArrowheads="1"/>
          </p:cNvSpPr>
          <p:nvPr/>
        </p:nvSpPr>
        <p:spPr bwMode="auto">
          <a:xfrm>
            <a:off x="8534400" y="5979549"/>
            <a:ext cx="2938989" cy="173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defTabSz="685800" fontAlgn="auto">
              <a:spcBef>
                <a:spcPts val="0"/>
              </a:spcBef>
              <a:spcAft>
                <a:spcPts val="0"/>
              </a:spcAft>
              <a:tabLst>
                <a:tab pos="542925" algn="l"/>
                <a:tab pos="1085850" algn="l"/>
                <a:tab pos="1628775" algn="l"/>
                <a:tab pos="2171700" algn="l"/>
                <a:tab pos="2714625" algn="l"/>
              </a:tabLst>
            </a:pPr>
            <a:r>
              <a:rPr lang="en-GB" altLang="en-US" sz="900" b="1" dirty="0">
                <a:latin typeface="Calibri" panose="020F0502020204030204"/>
              </a:rPr>
              <a:t>Dung T. Le et al. Science 2017;science.aan6733</a:t>
            </a:r>
          </a:p>
        </p:txBody>
      </p:sp>
      <p:sp>
        <p:nvSpPr>
          <p:cNvPr id="8" name="Footer Placeholder 1"/>
          <p:cNvSpPr>
            <a:spLocks noGrp="1"/>
          </p:cNvSpPr>
          <p:nvPr>
            <p:ph type="ftr" sz="quarter" idx="11"/>
          </p:nvPr>
        </p:nvSpPr>
        <p:spPr>
          <a:xfrm>
            <a:off x="4550466" y="6308080"/>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9" name="Picture 8"/>
          <p:cNvPicPr>
            <a:picLocks noChangeAspect="1"/>
          </p:cNvPicPr>
          <p:nvPr/>
        </p:nvPicPr>
        <p:blipFill rotWithShape="1">
          <a:blip r:embed="rId3" cstate="hqprint">
            <a:extLst>
              <a:ext uri="{28A0092B-C50C-407E-A947-70E740481C1C}">
                <a14:useLocalDpi xmlns:a14="http://schemas.microsoft.com/office/drawing/2010/main" val="0"/>
              </a:ext>
            </a:extLst>
          </a:blip>
          <a:srcRect l="1" t="91884" r="54" b="194"/>
          <a:stretch/>
        </p:blipFill>
        <p:spPr>
          <a:xfrm>
            <a:off x="1526486" y="6261905"/>
            <a:ext cx="9139031" cy="407505"/>
          </a:xfrm>
          <a:prstGeom prst="rect">
            <a:avLst/>
          </a:prstGeom>
        </p:spPr>
      </p:pic>
      <p:sp>
        <p:nvSpPr>
          <p:cNvPr id="10" name="TextBox 9"/>
          <p:cNvSpPr txBox="1"/>
          <p:nvPr/>
        </p:nvSpPr>
        <p:spPr>
          <a:xfrm>
            <a:off x="6923434" y="6304924"/>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35894207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8534400" y="5967424"/>
            <a:ext cx="2938989" cy="173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defTabSz="685800" fontAlgn="auto">
              <a:spcBef>
                <a:spcPts val="0"/>
              </a:spcBef>
              <a:spcAft>
                <a:spcPts val="0"/>
              </a:spcAft>
              <a:tabLst>
                <a:tab pos="542925" algn="l"/>
                <a:tab pos="1085850" algn="l"/>
                <a:tab pos="1628775" algn="l"/>
                <a:tab pos="2171700" algn="l"/>
                <a:tab pos="2714625" algn="l"/>
              </a:tabLst>
            </a:pPr>
            <a:r>
              <a:rPr lang="en-GB" altLang="en-US" sz="900" b="1" dirty="0">
                <a:latin typeface="Calibri" panose="020F0502020204030204"/>
              </a:rPr>
              <a:t>Dung T. Le et al. Science 2017;science.aan6733</a:t>
            </a:r>
          </a:p>
        </p:txBody>
      </p:sp>
      <p:sp>
        <p:nvSpPr>
          <p:cNvPr id="3" name="TextBox 2"/>
          <p:cNvSpPr txBox="1"/>
          <p:nvPr/>
        </p:nvSpPr>
        <p:spPr>
          <a:xfrm>
            <a:off x="5302419" y="169217"/>
            <a:ext cx="1630959" cy="461665"/>
          </a:xfrm>
          <a:prstGeom prst="rect">
            <a:avLst/>
          </a:prstGeom>
          <a:noFill/>
        </p:spPr>
        <p:txBody>
          <a:bodyPr wrap="none" rtlCol="0">
            <a:spAutoFit/>
          </a:bodyPr>
          <a:lstStyle/>
          <a:p>
            <a:pPr defTabSz="685800" fontAlgn="auto">
              <a:spcBef>
                <a:spcPts val="0"/>
              </a:spcBef>
              <a:spcAft>
                <a:spcPts val="0"/>
              </a:spcAft>
            </a:pPr>
            <a:r>
              <a:rPr lang="en-US" sz="2400" dirty="0">
                <a:solidFill>
                  <a:prstClr val="black"/>
                </a:solidFill>
                <a:latin typeface="Calibri" panose="020F0502020204030204"/>
                <a:ea typeface="+mn-ea"/>
                <a:cs typeface="+mn-cs"/>
              </a:rPr>
              <a:t>RESPONSES</a:t>
            </a:r>
          </a:p>
        </p:txBody>
      </p:sp>
      <p:sp>
        <p:nvSpPr>
          <p:cNvPr id="5" name="Footer Placeholder 1"/>
          <p:cNvSpPr>
            <a:spLocks noGrp="1"/>
          </p:cNvSpPr>
          <p:nvPr>
            <p:ph type="ftr" sz="quarter" idx="11"/>
          </p:nvPr>
        </p:nvSpPr>
        <p:spPr>
          <a:xfrm>
            <a:off x="4552950" y="6209006"/>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6" name="Picture 5"/>
          <p:cNvPicPr>
            <a:picLocks noChangeAspect="1"/>
          </p:cNvPicPr>
          <p:nvPr/>
        </p:nvPicPr>
        <p:blipFill rotWithShape="1">
          <a:blip r:embed="rId2" cstate="hqprint">
            <a:extLst>
              <a:ext uri="{28A0092B-C50C-407E-A947-70E740481C1C}">
                <a14:useLocalDpi xmlns:a14="http://schemas.microsoft.com/office/drawing/2010/main" val="0"/>
              </a:ext>
            </a:extLst>
          </a:blip>
          <a:srcRect l="1" t="91884" r="54" b="194"/>
          <a:stretch/>
        </p:blipFill>
        <p:spPr>
          <a:xfrm>
            <a:off x="1528970" y="6162831"/>
            <a:ext cx="9139031" cy="407505"/>
          </a:xfrm>
          <a:prstGeom prst="rect">
            <a:avLst/>
          </a:prstGeom>
        </p:spPr>
      </p:pic>
      <p:sp>
        <p:nvSpPr>
          <p:cNvPr id="7" name="TextBox 6"/>
          <p:cNvSpPr txBox="1"/>
          <p:nvPr/>
        </p:nvSpPr>
        <p:spPr>
          <a:xfrm>
            <a:off x="6925918" y="6205850"/>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63" r="1431" b="32647"/>
          <a:stretch/>
        </p:blipFill>
        <p:spPr>
          <a:xfrm>
            <a:off x="996158" y="804597"/>
            <a:ext cx="5379320" cy="5118204"/>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4380" t="66704" r="-1"/>
          <a:stretch/>
        </p:blipFill>
        <p:spPr>
          <a:xfrm>
            <a:off x="6096000" y="1795197"/>
            <a:ext cx="5910666" cy="2607364"/>
          </a:xfrm>
          <a:prstGeom prst="rect">
            <a:avLst/>
          </a:prstGeom>
        </p:spPr>
      </p:pic>
    </p:spTree>
    <p:extLst>
      <p:ext uri="{BB962C8B-B14F-4D97-AF65-F5344CB8AC3E}">
        <p14:creationId xmlns:p14="http://schemas.microsoft.com/office/powerpoint/2010/main" val="35435455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169700" y="691625"/>
            <a:ext cx="8660884" cy="5164574"/>
            <a:chOff x="2877349" y="1113604"/>
            <a:chExt cx="7245587" cy="4320617"/>
          </a:xfrm>
        </p:grpSpPr>
        <p:graphicFrame>
          <p:nvGraphicFramePr>
            <p:cNvPr id="2" name="Object 1"/>
            <p:cNvGraphicFramePr>
              <a:graphicFrameLocks noChangeAspect="1"/>
            </p:cNvGraphicFramePr>
            <p:nvPr>
              <p:extLst>
                <p:ext uri="{D42A27DB-BD31-4B8C-83A1-F6EECF244321}">
                  <p14:modId xmlns:p14="http://schemas.microsoft.com/office/powerpoint/2010/main" val="1472272205"/>
                </p:ext>
              </p:extLst>
            </p:nvPr>
          </p:nvGraphicFramePr>
          <p:xfrm>
            <a:off x="7248010" y="1113604"/>
            <a:ext cx="2874926" cy="4320617"/>
          </p:xfrm>
          <a:graphic>
            <a:graphicData uri="http://schemas.openxmlformats.org/presentationml/2006/ole">
              <mc:AlternateContent xmlns:mc="http://schemas.openxmlformats.org/markup-compatibility/2006">
                <mc:Choice xmlns:v="urn:schemas-microsoft-com:vml" Requires="v">
                  <p:oleObj spid="_x0000_s6200" name="Prism 7" r:id="rId4" imgW="5845363" imgH="8783437" progId="Prism7.Document">
                    <p:embed/>
                  </p:oleObj>
                </mc:Choice>
                <mc:Fallback>
                  <p:oleObj name="Prism 7" r:id="rId4" imgW="5845363" imgH="8783437" progId="Prism7.Document">
                    <p:embed/>
                    <p:pic>
                      <p:nvPicPr>
                        <p:cNvPr id="2"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8010" y="1113604"/>
                          <a:ext cx="2874926" cy="4320617"/>
                        </a:xfrm>
                        <a:prstGeom prst="rect">
                          <a:avLst/>
                        </a:prstGeom>
                        <a:noFill/>
                        <a:extLst/>
                      </p:spPr>
                    </p:pic>
                  </p:oleObj>
                </mc:Fallback>
              </mc:AlternateContent>
            </a:graphicData>
          </a:graphic>
        </p:graphicFrame>
        <p:sp>
          <p:nvSpPr>
            <p:cNvPr id="3" name="TextBox 2"/>
            <p:cNvSpPr txBox="1"/>
            <p:nvPr/>
          </p:nvSpPr>
          <p:spPr>
            <a:xfrm>
              <a:off x="6907044" y="1180589"/>
              <a:ext cx="282450"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B</a:t>
              </a:r>
            </a:p>
          </p:txBody>
        </p:sp>
        <p:sp>
          <p:nvSpPr>
            <p:cNvPr id="4" name="TextBox 3"/>
            <p:cNvSpPr txBox="1"/>
            <p:nvPr/>
          </p:nvSpPr>
          <p:spPr>
            <a:xfrm>
              <a:off x="6863270" y="3433822"/>
              <a:ext cx="276038"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C</a:t>
              </a:r>
            </a:p>
          </p:txBody>
        </p:sp>
        <p:pic>
          <p:nvPicPr>
            <p:cNvPr id="1029" name="Picture 5"/>
            <p:cNvPicPr>
              <a:picLocks noChangeAspect="1" noChangeArrowheads="1"/>
            </p:cNvPicPr>
            <p:nvPr/>
          </p:nvPicPr>
          <p:blipFill>
            <a:blip r:embed="rId6" cstate="print"/>
            <a:srcRect l="6732" t="3834" r="2739" b="2381"/>
            <a:stretch>
              <a:fillRect/>
            </a:stretch>
          </p:blipFill>
          <p:spPr bwMode="auto">
            <a:xfrm>
              <a:off x="3199785" y="1114284"/>
              <a:ext cx="2932150" cy="4231878"/>
            </a:xfrm>
            <a:prstGeom prst="rect">
              <a:avLst/>
            </a:prstGeom>
            <a:noFill/>
            <a:ln w="9525">
              <a:noFill/>
              <a:miter lim="800000"/>
              <a:headEnd/>
              <a:tailEnd/>
            </a:ln>
            <a:effectLst/>
          </p:spPr>
        </p:pic>
        <p:sp>
          <p:nvSpPr>
            <p:cNvPr id="9" name="TextBox 8"/>
            <p:cNvSpPr txBox="1"/>
            <p:nvPr/>
          </p:nvSpPr>
          <p:spPr>
            <a:xfrm>
              <a:off x="2877349" y="4773981"/>
              <a:ext cx="288862"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A</a:t>
              </a:r>
            </a:p>
          </p:txBody>
        </p:sp>
      </p:grpSp>
      <p:sp>
        <p:nvSpPr>
          <p:cNvPr id="11" name="TextBox 10"/>
          <p:cNvSpPr txBox="1"/>
          <p:nvPr/>
        </p:nvSpPr>
        <p:spPr>
          <a:xfrm>
            <a:off x="5105400" y="243263"/>
            <a:ext cx="1630959" cy="461665"/>
          </a:xfrm>
          <a:prstGeom prst="rect">
            <a:avLst/>
          </a:prstGeom>
          <a:noFill/>
        </p:spPr>
        <p:txBody>
          <a:bodyPr wrap="none" rtlCol="0">
            <a:spAutoFit/>
          </a:bodyPr>
          <a:lstStyle/>
          <a:p>
            <a:pPr defTabSz="685800" fontAlgn="auto">
              <a:spcBef>
                <a:spcPts val="0"/>
              </a:spcBef>
              <a:spcAft>
                <a:spcPts val="0"/>
              </a:spcAft>
            </a:pPr>
            <a:r>
              <a:rPr lang="en-US" sz="2400" dirty="0">
                <a:solidFill>
                  <a:prstClr val="black"/>
                </a:solidFill>
                <a:latin typeface="Calibri" panose="020F0502020204030204"/>
                <a:ea typeface="+mn-ea"/>
                <a:cs typeface="+mn-cs"/>
              </a:rPr>
              <a:t>RESPONSES</a:t>
            </a:r>
          </a:p>
        </p:txBody>
      </p:sp>
      <p:sp>
        <p:nvSpPr>
          <p:cNvPr id="8" name="Text Box 4"/>
          <p:cNvSpPr txBox="1">
            <a:spLocks noChangeArrowheads="1"/>
          </p:cNvSpPr>
          <p:nvPr/>
        </p:nvSpPr>
        <p:spPr bwMode="auto">
          <a:xfrm>
            <a:off x="8534400" y="5943685"/>
            <a:ext cx="2938989" cy="1317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defTabSz="685800" fontAlgn="auto">
              <a:spcBef>
                <a:spcPts val="0"/>
              </a:spcBef>
              <a:spcAft>
                <a:spcPts val="0"/>
              </a:spcAft>
              <a:tabLst>
                <a:tab pos="542925" algn="l"/>
                <a:tab pos="1085850" algn="l"/>
                <a:tab pos="1628775" algn="l"/>
                <a:tab pos="2171700" algn="l"/>
                <a:tab pos="2714625" algn="l"/>
              </a:tabLst>
            </a:pPr>
            <a:r>
              <a:rPr lang="en-GB" altLang="en-US" sz="900" b="1" dirty="0">
                <a:latin typeface="Calibri" panose="020F0502020204030204"/>
              </a:rPr>
              <a:t>Dung T. Le et al. Science 2017;science.aan6733</a:t>
            </a:r>
          </a:p>
        </p:txBody>
      </p:sp>
      <p:sp>
        <p:nvSpPr>
          <p:cNvPr id="14" name="Footer Placeholder 1"/>
          <p:cNvSpPr>
            <a:spLocks noGrp="1"/>
          </p:cNvSpPr>
          <p:nvPr>
            <p:ph type="ftr" sz="quarter" idx="11"/>
          </p:nvPr>
        </p:nvSpPr>
        <p:spPr>
          <a:xfrm>
            <a:off x="4552950" y="6209006"/>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15" name="Picture 14"/>
          <p:cNvPicPr>
            <a:picLocks noChangeAspect="1"/>
          </p:cNvPicPr>
          <p:nvPr/>
        </p:nvPicPr>
        <p:blipFill rotWithShape="1">
          <a:blip r:embed="rId7" cstate="hqprint">
            <a:extLst>
              <a:ext uri="{28A0092B-C50C-407E-A947-70E740481C1C}">
                <a14:useLocalDpi xmlns:a14="http://schemas.microsoft.com/office/drawing/2010/main" val="0"/>
              </a:ext>
            </a:extLst>
          </a:blip>
          <a:srcRect l="1" t="91884" r="54" b="194"/>
          <a:stretch/>
        </p:blipFill>
        <p:spPr>
          <a:xfrm>
            <a:off x="1528970" y="6162831"/>
            <a:ext cx="9139031" cy="407505"/>
          </a:xfrm>
          <a:prstGeom prst="rect">
            <a:avLst/>
          </a:prstGeom>
        </p:spPr>
      </p:pic>
      <p:sp>
        <p:nvSpPr>
          <p:cNvPr id="16" name="TextBox 15"/>
          <p:cNvSpPr txBox="1"/>
          <p:nvPr/>
        </p:nvSpPr>
        <p:spPr>
          <a:xfrm>
            <a:off x="6925918" y="6205850"/>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9424906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71600" y="304800"/>
            <a:ext cx="9619702" cy="5268044"/>
            <a:chOff x="366672" y="269868"/>
            <a:chExt cx="11897843" cy="6327628"/>
          </a:xfrm>
        </p:grpSpPr>
        <p:sp>
          <p:nvSpPr>
            <p:cNvPr id="4" name="Oval 3"/>
            <p:cNvSpPr/>
            <p:nvPr/>
          </p:nvSpPr>
          <p:spPr>
            <a:xfrm>
              <a:off x="4679042" y="888049"/>
              <a:ext cx="1912678" cy="1866357"/>
            </a:xfrm>
            <a:prstGeom prst="ellipse">
              <a:avLst/>
            </a:prstGeom>
            <a:solidFill>
              <a:srgbClr val="0070C0">
                <a:alpha val="60000"/>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5" name="Oval 4"/>
            <p:cNvSpPr/>
            <p:nvPr/>
          </p:nvSpPr>
          <p:spPr>
            <a:xfrm>
              <a:off x="5612563" y="888347"/>
              <a:ext cx="1913575" cy="1867233"/>
            </a:xfrm>
            <a:prstGeom prst="ellipse">
              <a:avLst/>
            </a:prstGeom>
            <a:solidFill>
              <a:srgbClr val="FF0000">
                <a:alpha val="50000"/>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6" name="TextBox 5"/>
            <p:cNvSpPr txBox="1"/>
            <p:nvPr/>
          </p:nvSpPr>
          <p:spPr>
            <a:xfrm>
              <a:off x="4637029" y="1463676"/>
              <a:ext cx="1086812" cy="836624"/>
            </a:xfrm>
            <a:prstGeom prst="rect">
              <a:avLst/>
            </a:prstGeom>
            <a:noFill/>
          </p:spPr>
          <p:txBody>
            <a:bodyPr wrap="square" rtlCol="0">
              <a:spAutoFit/>
            </a:bodyPr>
            <a:lstStyle/>
            <a:p>
              <a:pPr algn="ctr" defTabSz="685800" fontAlgn="auto">
                <a:spcBef>
                  <a:spcPts val="0"/>
                </a:spcBef>
                <a:spcAft>
                  <a:spcPts val="0"/>
                </a:spcAft>
              </a:pPr>
              <a:r>
                <a:rPr lang="en-US" sz="1050" b="1">
                  <a:solidFill>
                    <a:prstClr val="black"/>
                  </a:solidFill>
                  <a:latin typeface="Calibri" panose="020F0502020204030204"/>
                  <a:ea typeface="+mn-ea"/>
                  <a:cs typeface="+mn-cs"/>
                </a:rPr>
                <a:t>Unique Mutations</a:t>
              </a:r>
              <a:endParaRPr lang="en-US" sz="1050" b="1" dirty="0">
                <a:solidFill>
                  <a:prstClr val="black"/>
                </a:solidFill>
                <a:latin typeface="Calibri" panose="020F0502020204030204"/>
                <a:ea typeface="+mn-ea"/>
                <a:cs typeface="+mn-cs"/>
              </a:endParaRPr>
            </a:p>
          </p:txBody>
        </p:sp>
        <p:sp>
          <p:nvSpPr>
            <p:cNvPr id="7" name="TextBox 6"/>
            <p:cNvSpPr txBox="1"/>
            <p:nvPr/>
          </p:nvSpPr>
          <p:spPr>
            <a:xfrm>
              <a:off x="7493479" y="503416"/>
              <a:ext cx="1215837" cy="702764"/>
            </a:xfrm>
            <a:prstGeom prst="rect">
              <a:avLst/>
            </a:prstGeom>
            <a:noFill/>
          </p:spPr>
          <p:txBody>
            <a:bodyPr wrap="square" rtlCol="0">
              <a:spAutoFit/>
            </a:bodyPr>
            <a:lstStyle/>
            <a:p>
              <a:pPr algn="ctr" defTabSz="685800" fontAlgn="auto">
                <a:spcBef>
                  <a:spcPts val="0"/>
                </a:spcBef>
                <a:spcAft>
                  <a:spcPts val="0"/>
                </a:spcAft>
              </a:pPr>
              <a:r>
                <a:rPr lang="en-US" sz="1275" b="1" dirty="0">
                  <a:solidFill>
                    <a:prstClr val="black"/>
                  </a:solidFill>
                  <a:latin typeface="Calibri" panose="020F0502020204030204"/>
                  <a:ea typeface="+mn-ea"/>
                  <a:cs typeface="+mn-cs"/>
                </a:rPr>
                <a:t>Metastasis</a:t>
              </a:r>
            </a:p>
          </p:txBody>
        </p:sp>
        <p:sp>
          <p:nvSpPr>
            <p:cNvPr id="8" name="TextBox 7"/>
            <p:cNvSpPr txBox="1"/>
            <p:nvPr/>
          </p:nvSpPr>
          <p:spPr>
            <a:xfrm>
              <a:off x="5563728" y="1456819"/>
              <a:ext cx="1060434" cy="836624"/>
            </a:xfrm>
            <a:prstGeom prst="rect">
              <a:avLst/>
            </a:prstGeom>
            <a:noFill/>
          </p:spPr>
          <p:txBody>
            <a:bodyPr wrap="square" rtlCol="0">
              <a:spAutoFit/>
            </a:bodyPr>
            <a:lstStyle/>
            <a:p>
              <a:pPr algn="ctr" defTabSz="685800" fontAlgn="auto">
                <a:spcBef>
                  <a:spcPts val="0"/>
                </a:spcBef>
                <a:spcAft>
                  <a:spcPts val="0"/>
                </a:spcAft>
              </a:pPr>
              <a:r>
                <a:rPr lang="en-US" sz="1050" b="1">
                  <a:solidFill>
                    <a:prstClr val="black"/>
                  </a:solidFill>
                  <a:latin typeface="Calibri" panose="020F0502020204030204"/>
                  <a:ea typeface="+mn-ea"/>
                  <a:cs typeface="+mn-cs"/>
                </a:rPr>
                <a:t>Shared Mutations</a:t>
              </a:r>
              <a:endParaRPr lang="en-US" sz="1050" b="1" dirty="0">
                <a:solidFill>
                  <a:prstClr val="black"/>
                </a:solidFill>
                <a:latin typeface="Calibri" panose="020F0502020204030204"/>
                <a:ea typeface="+mn-ea"/>
                <a:cs typeface="+mn-cs"/>
              </a:endParaRPr>
            </a:p>
          </p:txBody>
        </p:sp>
        <p:sp>
          <p:nvSpPr>
            <p:cNvPr id="9" name="TextBox 8"/>
            <p:cNvSpPr txBox="1"/>
            <p:nvPr/>
          </p:nvSpPr>
          <p:spPr>
            <a:xfrm>
              <a:off x="4893700" y="269868"/>
              <a:ext cx="2736350" cy="418313"/>
            </a:xfrm>
            <a:prstGeom prst="rect">
              <a:avLst/>
            </a:prstGeom>
            <a:noFill/>
          </p:spPr>
          <p:txBody>
            <a:bodyPr wrap="none" rtlCol="0">
              <a:spAutoFit/>
            </a:bodyPr>
            <a:lstStyle/>
            <a:p>
              <a:pPr defTabSz="685800" fontAlgn="auto">
                <a:spcBef>
                  <a:spcPts val="0"/>
                </a:spcBef>
                <a:spcAft>
                  <a:spcPts val="0"/>
                </a:spcAft>
              </a:pPr>
              <a:r>
                <a:rPr lang="en-US" sz="1275" b="1" dirty="0">
                  <a:solidFill>
                    <a:prstClr val="black"/>
                  </a:solidFill>
                  <a:latin typeface="Calibri" panose="020F0502020204030204"/>
                  <a:ea typeface="+mn-ea"/>
                  <a:cs typeface="+mn-cs"/>
                </a:rPr>
                <a:t>Total Somatic Mutations</a:t>
              </a:r>
            </a:p>
          </p:txBody>
        </p:sp>
        <p:sp>
          <p:nvSpPr>
            <p:cNvPr id="10" name="Right Arrow 9"/>
            <p:cNvSpPr/>
            <p:nvPr/>
          </p:nvSpPr>
          <p:spPr>
            <a:xfrm>
              <a:off x="4754397" y="615273"/>
              <a:ext cx="2739067" cy="1305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275">
                <a:solidFill>
                  <a:prstClr val="white"/>
                </a:solidFill>
                <a:latin typeface="Calibri" panose="020F0502020204030204"/>
              </a:endParaRPr>
            </a:p>
          </p:txBody>
        </p:sp>
        <p:sp>
          <p:nvSpPr>
            <p:cNvPr id="11" name="Oval 10"/>
            <p:cNvSpPr/>
            <p:nvPr/>
          </p:nvSpPr>
          <p:spPr>
            <a:xfrm>
              <a:off x="1280071" y="3984444"/>
              <a:ext cx="2504281" cy="2504281"/>
            </a:xfrm>
            <a:prstGeom prst="ellipse">
              <a:avLst/>
            </a:prstGeom>
            <a:solidFill>
              <a:srgbClr val="0070C0">
                <a:alpha val="60000"/>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12" name="Oval 11"/>
            <p:cNvSpPr/>
            <p:nvPr/>
          </p:nvSpPr>
          <p:spPr>
            <a:xfrm>
              <a:off x="2750025" y="3808424"/>
              <a:ext cx="2813702" cy="2780145"/>
            </a:xfrm>
            <a:prstGeom prst="ellipse">
              <a:avLst/>
            </a:prstGeom>
            <a:solidFill>
              <a:srgbClr val="FF0000">
                <a:alpha val="50000"/>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3" name="TextBox 12"/>
            <p:cNvSpPr txBox="1"/>
            <p:nvPr/>
          </p:nvSpPr>
          <p:spPr>
            <a:xfrm>
              <a:off x="2879736" y="4813473"/>
              <a:ext cx="996350" cy="1338599"/>
            </a:xfrm>
            <a:prstGeom prst="rect">
              <a:avLst/>
            </a:prstGeom>
            <a:noFill/>
          </p:spPr>
          <p:txBody>
            <a:bodyPr wrap="square" rtlCol="0">
              <a:spAutoFit/>
            </a:bodyPr>
            <a:lstStyle/>
            <a:p>
              <a:pPr defTabSz="685800" fontAlgn="auto">
                <a:spcBef>
                  <a:spcPts val="0"/>
                </a:spcBef>
                <a:spcAft>
                  <a:spcPts val="0"/>
                </a:spcAft>
              </a:pPr>
              <a:r>
                <a:rPr lang="en-US" sz="2700" b="1" dirty="0">
                  <a:solidFill>
                    <a:prstClr val="black"/>
                  </a:solidFill>
                  <a:latin typeface="Calibri" panose="020F0502020204030204"/>
                  <a:ea typeface="+mn-ea"/>
                  <a:cs typeface="+mn-cs"/>
                </a:rPr>
                <a:t>397</a:t>
              </a:r>
            </a:p>
          </p:txBody>
        </p:sp>
        <p:sp>
          <p:nvSpPr>
            <p:cNvPr id="14" name="TextBox 13"/>
            <p:cNvSpPr txBox="1"/>
            <p:nvPr/>
          </p:nvSpPr>
          <p:spPr>
            <a:xfrm>
              <a:off x="3992860" y="4778160"/>
              <a:ext cx="1259305" cy="1338599"/>
            </a:xfrm>
            <a:prstGeom prst="rect">
              <a:avLst/>
            </a:prstGeom>
            <a:noFill/>
          </p:spPr>
          <p:txBody>
            <a:bodyPr wrap="square" rtlCol="0">
              <a:spAutoFit/>
            </a:bodyPr>
            <a:lstStyle/>
            <a:p>
              <a:pPr defTabSz="685800" fontAlgn="auto">
                <a:spcBef>
                  <a:spcPts val="0"/>
                </a:spcBef>
                <a:spcAft>
                  <a:spcPts val="0"/>
                </a:spcAft>
              </a:pPr>
              <a:r>
                <a:rPr lang="en-US" sz="2700" b="1" dirty="0">
                  <a:solidFill>
                    <a:prstClr val="black"/>
                  </a:solidFill>
                  <a:latin typeface="Calibri" panose="020F0502020204030204"/>
                  <a:ea typeface="+mn-ea"/>
                  <a:cs typeface="+mn-cs"/>
                </a:rPr>
                <a:t>1,010</a:t>
              </a:r>
            </a:p>
          </p:txBody>
        </p:sp>
        <p:sp>
          <p:nvSpPr>
            <p:cNvPr id="15" name="TextBox 14"/>
            <p:cNvSpPr txBox="1"/>
            <p:nvPr/>
          </p:nvSpPr>
          <p:spPr>
            <a:xfrm>
              <a:off x="1729023" y="4791652"/>
              <a:ext cx="1058185" cy="736229"/>
            </a:xfrm>
            <a:prstGeom prst="rect">
              <a:avLst/>
            </a:prstGeom>
            <a:noFill/>
          </p:spPr>
          <p:txBody>
            <a:bodyPr wrap="none" rtlCol="0">
              <a:spAutoFit/>
            </a:bodyPr>
            <a:lstStyle/>
            <a:p>
              <a:pPr defTabSz="685800" fontAlgn="auto">
                <a:spcBef>
                  <a:spcPts val="0"/>
                </a:spcBef>
                <a:spcAft>
                  <a:spcPts val="0"/>
                </a:spcAft>
              </a:pPr>
              <a:r>
                <a:rPr lang="en-US" sz="2700" b="1" dirty="0">
                  <a:solidFill>
                    <a:prstClr val="black"/>
                  </a:solidFill>
                  <a:latin typeface="Calibri" panose="020F0502020204030204"/>
                  <a:ea typeface="+mn-ea"/>
                  <a:cs typeface="+mn-cs"/>
                </a:rPr>
                <a:t>964</a:t>
              </a:r>
            </a:p>
          </p:txBody>
        </p:sp>
        <p:sp>
          <p:nvSpPr>
            <p:cNvPr id="16" name="TextBox 15"/>
            <p:cNvSpPr txBox="1"/>
            <p:nvPr/>
          </p:nvSpPr>
          <p:spPr>
            <a:xfrm>
              <a:off x="826413" y="3285204"/>
              <a:ext cx="1280736" cy="602369"/>
            </a:xfrm>
            <a:prstGeom prst="rect">
              <a:avLst/>
            </a:prstGeom>
            <a:noFill/>
          </p:spPr>
          <p:txBody>
            <a:bodyPr wrap="none" rtlCol="0">
              <a:spAutoFit/>
            </a:bodyPr>
            <a:lstStyle/>
            <a:p>
              <a:pPr algn="ctr" defTabSz="685800" fontAlgn="auto">
                <a:spcBef>
                  <a:spcPts val="0"/>
                </a:spcBef>
                <a:spcAft>
                  <a:spcPts val="0"/>
                </a:spcAft>
              </a:pPr>
              <a:r>
                <a:rPr lang="en-US" sz="2100" dirty="0">
                  <a:solidFill>
                    <a:prstClr val="black"/>
                  </a:solidFill>
                  <a:latin typeface="Calibri" panose="020F0502020204030204"/>
                  <a:ea typeface="+mn-ea"/>
                  <a:cs typeface="+mn-cs"/>
                </a:rPr>
                <a:t>1,361 </a:t>
              </a:r>
            </a:p>
          </p:txBody>
        </p:sp>
        <p:sp>
          <p:nvSpPr>
            <p:cNvPr id="17" name="TextBox 16"/>
            <p:cNvSpPr txBox="1"/>
            <p:nvPr/>
          </p:nvSpPr>
          <p:spPr>
            <a:xfrm>
              <a:off x="4706436" y="3318605"/>
              <a:ext cx="1189800" cy="602369"/>
            </a:xfrm>
            <a:prstGeom prst="rect">
              <a:avLst/>
            </a:prstGeom>
            <a:noFill/>
          </p:spPr>
          <p:txBody>
            <a:bodyPr wrap="none" rtlCol="0">
              <a:spAutoFit/>
            </a:bodyPr>
            <a:lstStyle/>
            <a:p>
              <a:pPr defTabSz="685800" fontAlgn="auto">
                <a:spcBef>
                  <a:spcPts val="0"/>
                </a:spcBef>
                <a:spcAft>
                  <a:spcPts val="0"/>
                </a:spcAft>
              </a:pPr>
              <a:r>
                <a:rPr lang="en-US" sz="2100" dirty="0">
                  <a:solidFill>
                    <a:prstClr val="black"/>
                  </a:solidFill>
                  <a:latin typeface="Calibri" panose="020F0502020204030204"/>
                  <a:ea typeface="+mn-ea"/>
                  <a:cs typeface="+mn-cs"/>
                </a:rPr>
                <a:t>1,407</a:t>
              </a:r>
            </a:p>
          </p:txBody>
        </p:sp>
        <p:sp>
          <p:nvSpPr>
            <p:cNvPr id="18" name="Right Arrow 17"/>
            <p:cNvSpPr/>
            <p:nvPr/>
          </p:nvSpPr>
          <p:spPr>
            <a:xfrm>
              <a:off x="1898104" y="3509645"/>
              <a:ext cx="2739067" cy="1305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9" name="TextBox 18"/>
            <p:cNvSpPr txBox="1"/>
            <p:nvPr/>
          </p:nvSpPr>
          <p:spPr>
            <a:xfrm>
              <a:off x="366672" y="3323298"/>
              <a:ext cx="678426" cy="669299"/>
            </a:xfrm>
            <a:prstGeom prst="rect">
              <a:avLst/>
            </a:prstGeom>
            <a:noFill/>
          </p:spPr>
          <p:txBody>
            <a:bodyPr wrap="square" rtlCol="0">
              <a:spAutoFit/>
            </a:bodyPr>
            <a:lstStyle/>
            <a:p>
              <a:pPr defTabSz="685800" fontAlgn="auto">
                <a:spcBef>
                  <a:spcPts val="0"/>
                </a:spcBef>
                <a:spcAft>
                  <a:spcPts val="0"/>
                </a:spcAft>
              </a:pPr>
              <a:r>
                <a:rPr lang="en-US" sz="2400" b="1">
                  <a:solidFill>
                    <a:prstClr val="black"/>
                  </a:solidFill>
                  <a:latin typeface="Calibri" panose="020F0502020204030204"/>
                  <a:ea typeface="+mn-ea"/>
                  <a:cs typeface="+mn-cs"/>
                </a:rPr>
                <a:t>A</a:t>
              </a:r>
            </a:p>
          </p:txBody>
        </p:sp>
        <p:sp>
          <p:nvSpPr>
            <p:cNvPr id="20" name="Oval 19"/>
            <p:cNvSpPr/>
            <p:nvPr/>
          </p:nvSpPr>
          <p:spPr>
            <a:xfrm>
              <a:off x="7660710" y="3971124"/>
              <a:ext cx="2504281" cy="2504281"/>
            </a:xfrm>
            <a:prstGeom prst="ellipse">
              <a:avLst/>
            </a:prstGeom>
            <a:solidFill>
              <a:srgbClr val="0070C0">
                <a:alpha val="60000"/>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21" name="Oval 20"/>
            <p:cNvSpPr/>
            <p:nvPr/>
          </p:nvSpPr>
          <p:spPr>
            <a:xfrm>
              <a:off x="8206864" y="3753712"/>
              <a:ext cx="2843784" cy="2843784"/>
            </a:xfrm>
            <a:prstGeom prst="ellipse">
              <a:avLst/>
            </a:prstGeom>
            <a:solidFill>
              <a:srgbClr val="FF0000">
                <a:alpha val="50000"/>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2" name="TextBox 21"/>
            <p:cNvSpPr txBox="1"/>
            <p:nvPr/>
          </p:nvSpPr>
          <p:spPr>
            <a:xfrm>
              <a:off x="8741976" y="4837929"/>
              <a:ext cx="1058185" cy="736229"/>
            </a:xfrm>
            <a:prstGeom prst="rect">
              <a:avLst/>
            </a:prstGeom>
            <a:noFill/>
          </p:spPr>
          <p:txBody>
            <a:bodyPr wrap="none" rtlCol="0">
              <a:spAutoFit/>
            </a:bodyPr>
            <a:lstStyle/>
            <a:p>
              <a:pPr defTabSz="685800" fontAlgn="auto">
                <a:spcBef>
                  <a:spcPts val="0"/>
                </a:spcBef>
                <a:spcAft>
                  <a:spcPts val="0"/>
                </a:spcAft>
              </a:pPr>
              <a:r>
                <a:rPr lang="en-US" sz="2700" b="1" dirty="0">
                  <a:solidFill>
                    <a:prstClr val="black"/>
                  </a:solidFill>
                  <a:latin typeface="Calibri" panose="020F0502020204030204"/>
                  <a:ea typeface="+mn-ea"/>
                  <a:cs typeface="+mn-cs"/>
                </a:rPr>
                <a:t>848</a:t>
              </a:r>
            </a:p>
          </p:txBody>
        </p:sp>
        <p:sp>
          <p:nvSpPr>
            <p:cNvPr id="23" name="TextBox 22"/>
            <p:cNvSpPr txBox="1"/>
            <p:nvPr/>
          </p:nvSpPr>
          <p:spPr>
            <a:xfrm>
              <a:off x="11206330" y="4791652"/>
              <a:ext cx="1058185" cy="736229"/>
            </a:xfrm>
            <a:prstGeom prst="rect">
              <a:avLst/>
            </a:prstGeom>
            <a:noFill/>
          </p:spPr>
          <p:txBody>
            <a:bodyPr wrap="none" rtlCol="0">
              <a:spAutoFit/>
            </a:bodyPr>
            <a:lstStyle/>
            <a:p>
              <a:pPr defTabSz="685800" fontAlgn="auto">
                <a:spcBef>
                  <a:spcPts val="0"/>
                </a:spcBef>
                <a:spcAft>
                  <a:spcPts val="0"/>
                </a:spcAft>
              </a:pPr>
              <a:r>
                <a:rPr lang="en-US" sz="2700" b="1" dirty="0">
                  <a:solidFill>
                    <a:prstClr val="black"/>
                  </a:solidFill>
                  <a:latin typeface="Calibri" panose="020F0502020204030204"/>
                  <a:ea typeface="+mn-ea"/>
                  <a:cs typeface="+mn-cs"/>
                </a:rPr>
                <a:t>240</a:t>
              </a:r>
            </a:p>
          </p:txBody>
        </p:sp>
        <p:sp>
          <p:nvSpPr>
            <p:cNvPr id="24" name="TextBox 23"/>
            <p:cNvSpPr txBox="1"/>
            <p:nvPr/>
          </p:nvSpPr>
          <p:spPr>
            <a:xfrm>
              <a:off x="6683958" y="4791652"/>
              <a:ext cx="1058185" cy="736229"/>
            </a:xfrm>
            <a:prstGeom prst="rect">
              <a:avLst/>
            </a:prstGeom>
            <a:noFill/>
          </p:spPr>
          <p:txBody>
            <a:bodyPr wrap="none" rtlCol="0">
              <a:spAutoFit/>
            </a:bodyPr>
            <a:lstStyle/>
            <a:p>
              <a:pPr defTabSz="685800" fontAlgn="auto">
                <a:spcBef>
                  <a:spcPts val="0"/>
                </a:spcBef>
                <a:spcAft>
                  <a:spcPts val="0"/>
                </a:spcAft>
              </a:pPr>
              <a:r>
                <a:rPr lang="en-US" sz="2700" b="1" dirty="0">
                  <a:solidFill>
                    <a:prstClr val="black"/>
                  </a:solidFill>
                  <a:latin typeface="Calibri" panose="020F0502020204030204"/>
                  <a:ea typeface="+mn-ea"/>
                  <a:cs typeface="+mn-cs"/>
                </a:rPr>
                <a:t>100</a:t>
              </a:r>
            </a:p>
          </p:txBody>
        </p:sp>
        <p:sp>
          <p:nvSpPr>
            <p:cNvPr id="25" name="TextBox 24"/>
            <p:cNvSpPr txBox="1"/>
            <p:nvPr/>
          </p:nvSpPr>
          <p:spPr>
            <a:xfrm>
              <a:off x="7106313" y="3316249"/>
              <a:ext cx="976824" cy="602369"/>
            </a:xfrm>
            <a:prstGeom prst="rect">
              <a:avLst/>
            </a:prstGeom>
            <a:noFill/>
          </p:spPr>
          <p:txBody>
            <a:bodyPr wrap="none" rtlCol="0">
              <a:spAutoFit/>
            </a:bodyPr>
            <a:lstStyle/>
            <a:p>
              <a:pPr algn="ctr" defTabSz="685800" fontAlgn="auto">
                <a:spcBef>
                  <a:spcPts val="0"/>
                </a:spcBef>
                <a:spcAft>
                  <a:spcPts val="0"/>
                </a:spcAft>
              </a:pPr>
              <a:r>
                <a:rPr lang="en-US" sz="2100" dirty="0">
                  <a:solidFill>
                    <a:prstClr val="black"/>
                  </a:solidFill>
                  <a:latin typeface="Calibri" panose="020F0502020204030204"/>
                  <a:ea typeface="+mn-ea"/>
                  <a:cs typeface="+mn-cs"/>
                </a:rPr>
                <a:t>948 </a:t>
              </a:r>
            </a:p>
          </p:txBody>
        </p:sp>
        <p:sp>
          <p:nvSpPr>
            <p:cNvPr id="26" name="TextBox 25"/>
            <p:cNvSpPr txBox="1"/>
            <p:nvPr/>
          </p:nvSpPr>
          <p:spPr>
            <a:xfrm>
              <a:off x="10852011" y="3349650"/>
              <a:ext cx="1189800" cy="602369"/>
            </a:xfrm>
            <a:prstGeom prst="rect">
              <a:avLst/>
            </a:prstGeom>
            <a:noFill/>
          </p:spPr>
          <p:txBody>
            <a:bodyPr wrap="none" rtlCol="0">
              <a:spAutoFit/>
            </a:bodyPr>
            <a:lstStyle/>
            <a:p>
              <a:pPr defTabSz="685800" fontAlgn="auto">
                <a:spcBef>
                  <a:spcPts val="0"/>
                </a:spcBef>
                <a:spcAft>
                  <a:spcPts val="0"/>
                </a:spcAft>
              </a:pPr>
              <a:r>
                <a:rPr lang="en-US" sz="2100" dirty="0">
                  <a:solidFill>
                    <a:prstClr val="black"/>
                  </a:solidFill>
                  <a:latin typeface="Calibri" panose="020F0502020204030204"/>
                  <a:ea typeface="+mn-ea"/>
                  <a:cs typeface="+mn-cs"/>
                </a:rPr>
                <a:t>1,088</a:t>
              </a:r>
            </a:p>
          </p:txBody>
        </p:sp>
        <p:sp>
          <p:nvSpPr>
            <p:cNvPr id="27" name="Right Arrow 26"/>
            <p:cNvSpPr/>
            <p:nvPr/>
          </p:nvSpPr>
          <p:spPr>
            <a:xfrm>
              <a:off x="8043679" y="3540690"/>
              <a:ext cx="2739067" cy="1305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8" name="TextBox 27"/>
            <p:cNvSpPr txBox="1"/>
            <p:nvPr/>
          </p:nvSpPr>
          <p:spPr>
            <a:xfrm>
              <a:off x="6525314" y="3301205"/>
              <a:ext cx="678426" cy="669299"/>
            </a:xfrm>
            <a:prstGeom prst="rect">
              <a:avLst/>
            </a:prstGeom>
            <a:noFill/>
          </p:spPr>
          <p:txBody>
            <a:bodyPr wrap="square" rtlCol="0">
              <a:spAutoFit/>
            </a:bodyPr>
            <a:lstStyle/>
            <a:p>
              <a:pPr defTabSz="685800" fontAlgn="auto">
                <a:spcBef>
                  <a:spcPts val="0"/>
                </a:spcBef>
                <a:spcAft>
                  <a:spcPts val="0"/>
                </a:spcAft>
              </a:pPr>
              <a:r>
                <a:rPr lang="en-US" sz="2400" b="1" dirty="0">
                  <a:solidFill>
                    <a:prstClr val="black"/>
                  </a:solidFill>
                  <a:latin typeface="Calibri" panose="020F0502020204030204"/>
                  <a:ea typeface="+mn-ea"/>
                  <a:cs typeface="+mn-cs"/>
                </a:rPr>
                <a:t>B</a:t>
              </a:r>
            </a:p>
          </p:txBody>
        </p:sp>
        <p:sp>
          <p:nvSpPr>
            <p:cNvPr id="29" name="TextBox 28"/>
            <p:cNvSpPr txBox="1"/>
            <p:nvPr/>
          </p:nvSpPr>
          <p:spPr>
            <a:xfrm>
              <a:off x="6523379" y="1471586"/>
              <a:ext cx="1086812" cy="836624"/>
            </a:xfrm>
            <a:prstGeom prst="rect">
              <a:avLst/>
            </a:prstGeom>
            <a:noFill/>
          </p:spPr>
          <p:txBody>
            <a:bodyPr wrap="square" rtlCol="0">
              <a:spAutoFit/>
            </a:bodyPr>
            <a:lstStyle/>
            <a:p>
              <a:pPr algn="ctr" defTabSz="685800" fontAlgn="auto">
                <a:spcBef>
                  <a:spcPts val="0"/>
                </a:spcBef>
                <a:spcAft>
                  <a:spcPts val="0"/>
                </a:spcAft>
              </a:pPr>
              <a:r>
                <a:rPr lang="en-US" sz="1050" b="1">
                  <a:solidFill>
                    <a:prstClr val="black"/>
                  </a:solidFill>
                  <a:latin typeface="Calibri" panose="020F0502020204030204"/>
                  <a:ea typeface="+mn-ea"/>
                  <a:cs typeface="+mn-cs"/>
                </a:rPr>
                <a:t>Unique Mutations</a:t>
              </a:r>
              <a:endParaRPr lang="en-US" sz="1050" b="1" dirty="0">
                <a:solidFill>
                  <a:prstClr val="black"/>
                </a:solidFill>
                <a:latin typeface="Calibri" panose="020F0502020204030204"/>
                <a:ea typeface="+mn-ea"/>
                <a:cs typeface="+mn-cs"/>
              </a:endParaRPr>
            </a:p>
          </p:txBody>
        </p:sp>
        <p:sp>
          <p:nvSpPr>
            <p:cNvPr id="30" name="TextBox 29"/>
            <p:cNvSpPr txBox="1"/>
            <p:nvPr/>
          </p:nvSpPr>
          <p:spPr>
            <a:xfrm>
              <a:off x="3742942" y="523906"/>
              <a:ext cx="1060434" cy="702764"/>
            </a:xfrm>
            <a:prstGeom prst="rect">
              <a:avLst/>
            </a:prstGeom>
            <a:noFill/>
          </p:spPr>
          <p:txBody>
            <a:bodyPr wrap="square" rtlCol="0">
              <a:spAutoFit/>
            </a:bodyPr>
            <a:lstStyle/>
            <a:p>
              <a:pPr algn="ctr" defTabSz="685800" fontAlgn="auto">
                <a:spcBef>
                  <a:spcPts val="0"/>
                </a:spcBef>
                <a:spcAft>
                  <a:spcPts val="0"/>
                </a:spcAft>
              </a:pPr>
              <a:r>
                <a:rPr lang="en-US" sz="1275" b="1" dirty="0">
                  <a:solidFill>
                    <a:prstClr val="black"/>
                  </a:solidFill>
                  <a:latin typeface="Calibri" panose="020F0502020204030204"/>
                  <a:ea typeface="+mn-ea"/>
                  <a:cs typeface="+mn-cs"/>
                </a:rPr>
                <a:t>Primary</a:t>
              </a:r>
            </a:p>
          </p:txBody>
        </p:sp>
      </p:grpSp>
      <p:sp>
        <p:nvSpPr>
          <p:cNvPr id="32" name="Text Box 4"/>
          <p:cNvSpPr txBox="1">
            <a:spLocks noChangeArrowheads="1"/>
          </p:cNvSpPr>
          <p:nvPr/>
        </p:nvSpPr>
        <p:spPr bwMode="auto">
          <a:xfrm>
            <a:off x="8306284" y="5922231"/>
            <a:ext cx="2938988" cy="173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defTabSz="685800" fontAlgn="auto">
              <a:spcBef>
                <a:spcPts val="0"/>
              </a:spcBef>
              <a:spcAft>
                <a:spcPts val="0"/>
              </a:spcAft>
              <a:tabLst>
                <a:tab pos="542925" algn="l"/>
                <a:tab pos="1085850" algn="l"/>
                <a:tab pos="1628775" algn="l"/>
                <a:tab pos="2171700" algn="l"/>
                <a:tab pos="2714625" algn="l"/>
              </a:tabLst>
            </a:pPr>
            <a:r>
              <a:rPr lang="en-GB" altLang="en-US" sz="900" b="1" dirty="0">
                <a:latin typeface="Calibri" panose="020F0502020204030204"/>
              </a:rPr>
              <a:t>Dung T. Le et al. Science 2017;science.aan6733</a:t>
            </a:r>
          </a:p>
        </p:txBody>
      </p:sp>
      <p:sp>
        <p:nvSpPr>
          <p:cNvPr id="36" name="Footer Placeholder 1"/>
          <p:cNvSpPr>
            <a:spLocks noGrp="1"/>
          </p:cNvSpPr>
          <p:nvPr>
            <p:ph type="ftr" sz="quarter" idx="11"/>
          </p:nvPr>
        </p:nvSpPr>
        <p:spPr>
          <a:xfrm>
            <a:off x="4552950" y="6209006"/>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37" name="Picture 36"/>
          <p:cNvPicPr>
            <a:picLocks noChangeAspect="1"/>
          </p:cNvPicPr>
          <p:nvPr/>
        </p:nvPicPr>
        <p:blipFill rotWithShape="1">
          <a:blip r:embed="rId3" cstate="hqprint">
            <a:extLst>
              <a:ext uri="{28A0092B-C50C-407E-A947-70E740481C1C}">
                <a14:useLocalDpi xmlns:a14="http://schemas.microsoft.com/office/drawing/2010/main" val="0"/>
              </a:ext>
            </a:extLst>
          </a:blip>
          <a:srcRect l="1" t="91884" r="54" b="194"/>
          <a:stretch/>
        </p:blipFill>
        <p:spPr>
          <a:xfrm>
            <a:off x="1528970" y="6162831"/>
            <a:ext cx="9139031" cy="407505"/>
          </a:xfrm>
          <a:prstGeom prst="rect">
            <a:avLst/>
          </a:prstGeom>
        </p:spPr>
      </p:pic>
      <p:sp>
        <p:nvSpPr>
          <p:cNvPr id="38" name="TextBox 37"/>
          <p:cNvSpPr txBox="1"/>
          <p:nvPr/>
        </p:nvSpPr>
        <p:spPr>
          <a:xfrm>
            <a:off x="6925918" y="6205850"/>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12142948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503B211B-065F-4F06-A091-AD0111DF2378}"/>
              </a:ext>
            </a:extLst>
          </p:cNvPr>
          <p:cNvGraphicFramePr>
            <a:graphicFrameLocks noGrp="1"/>
          </p:cNvGraphicFramePr>
          <p:nvPr>
            <p:extLst>
              <p:ext uri="{D42A27DB-BD31-4B8C-83A1-F6EECF244321}">
                <p14:modId xmlns:p14="http://schemas.microsoft.com/office/powerpoint/2010/main" val="669663882"/>
              </p:ext>
            </p:extLst>
          </p:nvPr>
        </p:nvGraphicFramePr>
        <p:xfrm>
          <a:off x="1409700" y="1241700"/>
          <a:ext cx="9372600" cy="4312707"/>
        </p:xfrm>
        <a:graphic>
          <a:graphicData uri="http://schemas.openxmlformats.org/drawingml/2006/table">
            <a:tbl>
              <a:tblPr/>
              <a:tblGrid>
                <a:gridCol w="838200">
                  <a:extLst>
                    <a:ext uri="{9D8B030D-6E8A-4147-A177-3AD203B41FA5}">
                      <a16:colId xmlns="" xmlns:a16="http://schemas.microsoft.com/office/drawing/2014/main" val="3948456650"/>
                    </a:ext>
                  </a:extLst>
                </a:gridCol>
                <a:gridCol w="1447800">
                  <a:extLst>
                    <a:ext uri="{9D8B030D-6E8A-4147-A177-3AD203B41FA5}">
                      <a16:colId xmlns="" xmlns:a16="http://schemas.microsoft.com/office/drawing/2014/main" val="3301447272"/>
                    </a:ext>
                  </a:extLst>
                </a:gridCol>
                <a:gridCol w="1447800">
                  <a:extLst>
                    <a:ext uri="{9D8B030D-6E8A-4147-A177-3AD203B41FA5}">
                      <a16:colId xmlns="" xmlns:a16="http://schemas.microsoft.com/office/drawing/2014/main" val="2214466734"/>
                    </a:ext>
                  </a:extLst>
                </a:gridCol>
                <a:gridCol w="1676400">
                  <a:extLst>
                    <a:ext uri="{9D8B030D-6E8A-4147-A177-3AD203B41FA5}">
                      <a16:colId xmlns="" xmlns:a16="http://schemas.microsoft.com/office/drawing/2014/main" val="2227706582"/>
                    </a:ext>
                  </a:extLst>
                </a:gridCol>
                <a:gridCol w="1981200">
                  <a:extLst>
                    <a:ext uri="{9D8B030D-6E8A-4147-A177-3AD203B41FA5}">
                      <a16:colId xmlns="" xmlns:a16="http://schemas.microsoft.com/office/drawing/2014/main" val="482955810"/>
                    </a:ext>
                  </a:extLst>
                </a:gridCol>
                <a:gridCol w="1981200">
                  <a:extLst>
                    <a:ext uri="{9D8B030D-6E8A-4147-A177-3AD203B41FA5}">
                      <a16:colId xmlns="" xmlns:a16="http://schemas.microsoft.com/office/drawing/2014/main" val="1912941700"/>
                    </a:ext>
                  </a:extLst>
                </a:gridCol>
              </a:tblGrid>
              <a:tr h="570089">
                <a:tc>
                  <a:txBody>
                    <a:bodyPr/>
                    <a:lstStyle/>
                    <a:p>
                      <a:pPr algn="ctr" fontAlgn="ctr"/>
                      <a:r>
                        <a:rPr lang="en-US" sz="1700" b="1" i="0" u="none" strike="noStrike" dirty="0">
                          <a:solidFill>
                            <a:srgbClr val="000000"/>
                          </a:solidFill>
                          <a:effectLst/>
                          <a:latin typeface="Calibri" panose="020F0502020204030204" pitchFamily="34" charset="0"/>
                        </a:rPr>
                        <a:t>Pt</a:t>
                      </a:r>
                    </a:p>
                  </a:txBody>
                  <a:tcPr marL="7144" marR="7144" marT="7144"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BDD7EE"/>
                    </a:solidFill>
                  </a:tcPr>
                </a:tc>
                <a:tc>
                  <a:txBody>
                    <a:bodyPr/>
                    <a:lstStyle/>
                    <a:p>
                      <a:pPr algn="ctr" fontAlgn="ctr"/>
                      <a:r>
                        <a:rPr lang="en-US" sz="1700" b="1" i="0" u="none" strike="noStrike" dirty="0">
                          <a:solidFill>
                            <a:srgbClr val="000000"/>
                          </a:solidFill>
                          <a:effectLst/>
                          <a:latin typeface="Calibri" panose="020F0502020204030204" pitchFamily="34" charset="0"/>
                        </a:rPr>
                        <a:t>Tissue</a:t>
                      </a:r>
                    </a:p>
                  </a:txBody>
                  <a:tcPr marL="7144" marR="7144" marT="7144" marB="0" anchor="ctr">
                    <a:lnL>
                      <a:noFill/>
                    </a:lnL>
                    <a:lnR>
                      <a:noFill/>
                    </a:lnR>
                    <a:lnT w="12700" cap="flat" cmpd="sng" algn="ctr">
                      <a:solidFill>
                        <a:schemeClr val="tx1"/>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BDD7EE"/>
                    </a:solidFill>
                  </a:tcPr>
                </a:tc>
                <a:tc>
                  <a:txBody>
                    <a:bodyPr/>
                    <a:lstStyle/>
                    <a:p>
                      <a:pPr algn="ctr" fontAlgn="ctr"/>
                      <a:r>
                        <a:rPr lang="en-US" sz="1700" b="1" i="0" u="none" strike="noStrike">
                          <a:solidFill>
                            <a:srgbClr val="000000"/>
                          </a:solidFill>
                          <a:effectLst/>
                          <a:latin typeface="Calibri" panose="020F0502020204030204" pitchFamily="34" charset="0"/>
                        </a:rPr>
                        <a:t>Amino Acid</a:t>
                      </a:r>
                    </a:p>
                  </a:txBody>
                  <a:tcPr marL="7144" marR="7144" marT="7144" marB="0" anchor="ctr">
                    <a:lnL>
                      <a:noFill/>
                    </a:lnL>
                    <a:lnR>
                      <a:noFill/>
                    </a:lnR>
                    <a:lnT w="12700" cap="flat" cmpd="sng" algn="ctr">
                      <a:solidFill>
                        <a:schemeClr val="tx1"/>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BDD7EE"/>
                    </a:solidFill>
                  </a:tcPr>
                </a:tc>
                <a:tc>
                  <a:txBody>
                    <a:bodyPr/>
                    <a:lstStyle/>
                    <a:p>
                      <a:pPr algn="ctr" fontAlgn="ctr"/>
                      <a:r>
                        <a:rPr lang="en-US" sz="1700" b="1" i="0" u="none" strike="noStrike">
                          <a:solidFill>
                            <a:srgbClr val="000000"/>
                          </a:solidFill>
                          <a:effectLst/>
                          <a:latin typeface="Calibri" panose="020F0502020204030204" pitchFamily="34" charset="0"/>
                        </a:rPr>
                        <a:t>Mutation Type</a:t>
                      </a:r>
                    </a:p>
                  </a:txBody>
                  <a:tcPr marL="7144" marR="7144" marT="7144" marB="0" anchor="ctr">
                    <a:lnL>
                      <a:noFill/>
                    </a:lnL>
                    <a:lnR>
                      <a:noFill/>
                    </a:lnR>
                    <a:lnT w="12700" cap="flat" cmpd="sng" algn="ctr">
                      <a:solidFill>
                        <a:schemeClr val="tx1"/>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BDD7EE"/>
                    </a:solidFill>
                  </a:tcPr>
                </a:tc>
                <a:tc>
                  <a:txBody>
                    <a:bodyPr/>
                    <a:lstStyle/>
                    <a:p>
                      <a:pPr algn="ctr" fontAlgn="ctr"/>
                      <a:r>
                        <a:rPr lang="en-US" sz="1700" b="1" i="0" u="none" strike="noStrike">
                          <a:solidFill>
                            <a:srgbClr val="000000"/>
                          </a:solidFill>
                          <a:effectLst/>
                          <a:latin typeface="Calibri" panose="020F0502020204030204" pitchFamily="34" charset="0"/>
                        </a:rPr>
                        <a:t>Consequence</a:t>
                      </a:r>
                    </a:p>
                  </a:txBody>
                  <a:tcPr marL="7144" marR="7144" marT="7144" marB="0" anchor="ctr">
                    <a:lnL>
                      <a:noFill/>
                    </a:lnL>
                    <a:lnR>
                      <a:noFill/>
                    </a:lnR>
                    <a:lnT w="12700" cap="flat" cmpd="sng" algn="ctr">
                      <a:solidFill>
                        <a:schemeClr val="tx1"/>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BDD7EE"/>
                    </a:solidFill>
                  </a:tcPr>
                </a:tc>
                <a:tc>
                  <a:txBody>
                    <a:bodyPr/>
                    <a:lstStyle/>
                    <a:p>
                      <a:pPr algn="ctr" fontAlgn="ctr"/>
                      <a:r>
                        <a:rPr lang="en-US" sz="1700" b="1" i="0" u="none" strike="noStrike">
                          <a:solidFill>
                            <a:srgbClr val="000000"/>
                          </a:solidFill>
                          <a:effectLst/>
                          <a:latin typeface="Calibri" panose="020F0502020204030204" pitchFamily="34" charset="0"/>
                        </a:rPr>
                        <a:t>Outcome</a:t>
                      </a:r>
                    </a:p>
                  </a:txBody>
                  <a:tcPr marL="7144" marR="7144" marT="7144"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BDD7EE"/>
                    </a:solidFill>
                  </a:tcPr>
                </a:tc>
                <a:extLst>
                  <a:ext uri="{0D108BD9-81ED-4DB2-BD59-A6C34878D82A}">
                    <a16:rowId xmlns="" xmlns:a16="http://schemas.microsoft.com/office/drawing/2014/main" val="4055693542"/>
                  </a:ext>
                </a:extLst>
              </a:tr>
              <a:tr h="289160">
                <a:tc>
                  <a:txBody>
                    <a:bodyPr/>
                    <a:lstStyle/>
                    <a:p>
                      <a:pPr algn="ctr" fontAlgn="ctr"/>
                      <a:r>
                        <a:rPr lang="en-US" sz="1700" b="0" i="0" u="none" strike="noStrike">
                          <a:solidFill>
                            <a:srgbClr val="000000"/>
                          </a:solidFill>
                          <a:effectLst/>
                          <a:latin typeface="Calibri" panose="020F0502020204030204" pitchFamily="34" charset="0"/>
                        </a:rPr>
                        <a:t>9</a:t>
                      </a:r>
                    </a:p>
                  </a:txBody>
                  <a:tcPr marL="7144" marR="7144" marT="7144" marB="0" anchor="ctr">
                    <a:lnL w="12700" cap="flat" cmpd="sng" algn="ctr">
                      <a:solidFill>
                        <a:schemeClr val="tx1"/>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US" sz="1700" b="0" i="0" u="none" strike="noStrike">
                          <a:solidFill>
                            <a:srgbClr val="000000"/>
                          </a:solidFill>
                          <a:effectLst/>
                          <a:latin typeface="Calibri" panose="020F0502020204030204" pitchFamily="34" charset="0"/>
                        </a:rPr>
                        <a:t>Primary</a:t>
                      </a:r>
                    </a:p>
                  </a:txBody>
                  <a:tcPr marL="7144" marR="7144" marT="7144"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US" sz="1700" b="0" i="0" u="none" strike="noStrike" dirty="0" err="1">
                          <a:solidFill>
                            <a:srgbClr val="000000"/>
                          </a:solidFill>
                          <a:effectLst/>
                          <a:latin typeface="Calibri" panose="020F0502020204030204" pitchFamily="34" charset="0"/>
                        </a:rPr>
                        <a:t>No_Data</a:t>
                      </a:r>
                      <a:endParaRPr lang="en-US" sz="1700" b="0" i="0" u="none" strike="noStrike" dirty="0">
                        <a:solidFill>
                          <a:srgbClr val="000000"/>
                        </a:solidFill>
                        <a:effectLst/>
                        <a:latin typeface="Calibri" panose="020F0502020204030204" pitchFamily="34" charset="0"/>
                      </a:endParaRPr>
                    </a:p>
                  </a:txBody>
                  <a:tcPr marL="7144" marR="7144" marT="7144"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US" sz="1700" b="0" i="0" u="none" strike="noStrike">
                          <a:solidFill>
                            <a:srgbClr val="000000"/>
                          </a:solidFill>
                          <a:effectLst/>
                          <a:latin typeface="Calibri" panose="020F0502020204030204" pitchFamily="34" charset="0"/>
                        </a:rPr>
                        <a:t>Deletion</a:t>
                      </a:r>
                    </a:p>
                  </a:txBody>
                  <a:tcPr marL="7144" marR="7144" marT="7144"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US" sz="1700" b="0" i="0" u="none" strike="noStrike">
                          <a:solidFill>
                            <a:srgbClr val="000000"/>
                          </a:solidFill>
                          <a:effectLst/>
                          <a:latin typeface="Calibri" panose="020F0502020204030204" pitchFamily="34" charset="0"/>
                        </a:rPr>
                        <a:t>Frameshift</a:t>
                      </a:r>
                    </a:p>
                  </a:txBody>
                  <a:tcPr marL="7144" marR="7144" marT="7144"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US" sz="1700" b="0" i="0" u="none" strike="noStrike">
                          <a:solidFill>
                            <a:srgbClr val="000000"/>
                          </a:solidFill>
                          <a:effectLst/>
                          <a:latin typeface="Calibri" panose="020F0502020204030204" pitchFamily="34" charset="0"/>
                        </a:rPr>
                        <a:t>SD</a:t>
                      </a:r>
                    </a:p>
                  </a:txBody>
                  <a:tcPr marL="7144" marR="7144" marT="7144" marB="0" anchor="ctr">
                    <a:lnL>
                      <a:noFill/>
                    </a:lnL>
                    <a:lnR w="12700" cap="flat" cmpd="sng" algn="ctr">
                      <a:solidFill>
                        <a:schemeClr val="tx1"/>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 xmlns:a16="http://schemas.microsoft.com/office/drawing/2014/main" val="155848914"/>
                  </a:ext>
                </a:extLst>
              </a:tr>
              <a:tr h="289160">
                <a:tc>
                  <a:txBody>
                    <a:bodyPr/>
                    <a:lstStyle/>
                    <a:p>
                      <a:pPr algn="ctr" fontAlgn="ctr"/>
                      <a:r>
                        <a:rPr lang="en-US" sz="1700" b="0" i="0" u="none" strike="noStrike">
                          <a:solidFill>
                            <a:srgbClr val="000000"/>
                          </a:solidFill>
                          <a:effectLst/>
                          <a:latin typeface="Calibri" panose="020F0502020204030204" pitchFamily="34" charset="0"/>
                        </a:rPr>
                        <a:t>9</a:t>
                      </a:r>
                    </a:p>
                  </a:txBody>
                  <a:tcPr marL="7144" marR="7144" marT="7144" marB="0" anchor="ctr">
                    <a:lnL w="12700" cap="flat" cmpd="sng" algn="ctr">
                      <a:solidFill>
                        <a:schemeClr val="tx1"/>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US" sz="1700" b="0" i="0" u="none" strike="noStrike">
                          <a:solidFill>
                            <a:srgbClr val="000000"/>
                          </a:solidFill>
                          <a:effectLst/>
                          <a:latin typeface="Calibri" panose="020F0502020204030204" pitchFamily="34" charset="0"/>
                        </a:rPr>
                        <a:t>Primary</a:t>
                      </a:r>
                    </a:p>
                  </a:txBody>
                  <a:tcPr marL="7144" marR="7144" marT="7144"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US" sz="1700" b="0" i="0" u="none" strike="noStrike">
                          <a:solidFill>
                            <a:srgbClr val="000000"/>
                          </a:solidFill>
                          <a:effectLst/>
                          <a:latin typeface="Calibri" panose="020F0502020204030204" pitchFamily="34" charset="0"/>
                        </a:rPr>
                        <a:t>No_Data</a:t>
                      </a:r>
                    </a:p>
                  </a:txBody>
                  <a:tcPr marL="7144" marR="7144" marT="7144"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US" sz="1700" b="0" i="0" u="none" strike="noStrike" dirty="0">
                          <a:solidFill>
                            <a:srgbClr val="000000"/>
                          </a:solidFill>
                          <a:effectLst/>
                          <a:latin typeface="Calibri" panose="020F0502020204030204" pitchFamily="34" charset="0"/>
                        </a:rPr>
                        <a:t>Deletion</a:t>
                      </a:r>
                    </a:p>
                  </a:txBody>
                  <a:tcPr marL="7144" marR="7144" marT="7144"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US" sz="1700" b="0" i="0" u="none" strike="noStrike">
                          <a:solidFill>
                            <a:srgbClr val="000000"/>
                          </a:solidFill>
                          <a:effectLst/>
                          <a:latin typeface="Calibri" panose="020F0502020204030204" pitchFamily="34" charset="0"/>
                        </a:rPr>
                        <a:t>Frameshift</a:t>
                      </a:r>
                    </a:p>
                  </a:txBody>
                  <a:tcPr marL="7144" marR="7144" marT="7144"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US" sz="1700" b="0" i="0" u="none" strike="noStrike">
                          <a:solidFill>
                            <a:srgbClr val="000000"/>
                          </a:solidFill>
                          <a:effectLst/>
                          <a:latin typeface="Calibri" panose="020F0502020204030204" pitchFamily="34" charset="0"/>
                        </a:rPr>
                        <a:t> </a:t>
                      </a:r>
                    </a:p>
                  </a:txBody>
                  <a:tcPr marL="7144" marR="7144" marT="7144" marB="0" anchor="ctr">
                    <a:lnL>
                      <a:noFill/>
                    </a:lnL>
                    <a:lnR w="12700" cap="flat" cmpd="sng" algn="ctr">
                      <a:solidFill>
                        <a:schemeClr val="tx1"/>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 xmlns:a16="http://schemas.microsoft.com/office/drawing/2014/main" val="620538894"/>
                  </a:ext>
                </a:extLst>
              </a:tr>
              <a:tr h="289160">
                <a:tc>
                  <a:txBody>
                    <a:bodyPr/>
                    <a:lstStyle/>
                    <a:p>
                      <a:pPr algn="ctr" fontAlgn="ctr"/>
                      <a:r>
                        <a:rPr lang="en-US" sz="1700" b="0" i="0" u="none" strike="noStrike">
                          <a:solidFill>
                            <a:srgbClr val="000000"/>
                          </a:solidFill>
                          <a:effectLst/>
                          <a:latin typeface="Calibri" panose="020F0502020204030204" pitchFamily="34" charset="0"/>
                        </a:rPr>
                        <a:t>25</a:t>
                      </a:r>
                    </a:p>
                  </a:txBody>
                  <a:tcPr marL="7144" marR="7144" marT="7144" marB="0" anchor="ctr">
                    <a:lnL w="12700" cap="flat" cmpd="sng" algn="ctr">
                      <a:solidFill>
                        <a:schemeClr val="tx1"/>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E7E6E6"/>
                    </a:solidFill>
                  </a:tcPr>
                </a:tc>
                <a:tc>
                  <a:txBody>
                    <a:bodyPr/>
                    <a:lstStyle/>
                    <a:p>
                      <a:pPr algn="ctr" fontAlgn="ctr"/>
                      <a:r>
                        <a:rPr lang="en-US" sz="1700" b="0" i="0" u="none" strike="noStrike">
                          <a:solidFill>
                            <a:srgbClr val="000000"/>
                          </a:solidFill>
                          <a:effectLst/>
                          <a:latin typeface="Calibri" panose="020F0502020204030204" pitchFamily="34" charset="0"/>
                        </a:rPr>
                        <a:t>Primary</a:t>
                      </a:r>
                    </a:p>
                  </a:txBody>
                  <a:tcPr marL="7144" marR="7144" marT="7144"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E7E6E6"/>
                    </a:solidFill>
                  </a:tcPr>
                </a:tc>
                <a:tc>
                  <a:txBody>
                    <a:bodyPr/>
                    <a:lstStyle/>
                    <a:p>
                      <a:pPr algn="ctr" fontAlgn="ctr"/>
                      <a:r>
                        <a:rPr lang="en-US" sz="1700" b="0" i="0" u="none" strike="noStrike" dirty="0">
                          <a:solidFill>
                            <a:srgbClr val="000000"/>
                          </a:solidFill>
                          <a:effectLst/>
                          <a:latin typeface="Calibri" panose="020F0502020204030204" pitchFamily="34" charset="0"/>
                        </a:rPr>
                        <a:t>V69Wfs*34</a:t>
                      </a:r>
                    </a:p>
                  </a:txBody>
                  <a:tcPr marL="7144" marR="7144" marT="7144"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E7E6E6"/>
                    </a:solidFill>
                  </a:tcPr>
                </a:tc>
                <a:tc>
                  <a:txBody>
                    <a:bodyPr/>
                    <a:lstStyle/>
                    <a:p>
                      <a:pPr algn="ctr" fontAlgn="ctr"/>
                      <a:r>
                        <a:rPr lang="en-US" sz="1700" b="0" i="0" u="none" strike="noStrike" dirty="0">
                          <a:solidFill>
                            <a:srgbClr val="000000"/>
                          </a:solidFill>
                          <a:effectLst/>
                          <a:latin typeface="Calibri" panose="020F0502020204030204" pitchFamily="34" charset="0"/>
                        </a:rPr>
                        <a:t>Deletion</a:t>
                      </a:r>
                    </a:p>
                  </a:txBody>
                  <a:tcPr marL="7144" marR="7144" marT="7144"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E7E6E6"/>
                    </a:solidFill>
                  </a:tcPr>
                </a:tc>
                <a:tc>
                  <a:txBody>
                    <a:bodyPr/>
                    <a:lstStyle/>
                    <a:p>
                      <a:pPr algn="ctr" fontAlgn="ctr"/>
                      <a:r>
                        <a:rPr lang="en-US" sz="1700" b="0" i="0" u="none" strike="noStrike">
                          <a:solidFill>
                            <a:srgbClr val="000000"/>
                          </a:solidFill>
                          <a:effectLst/>
                          <a:latin typeface="Calibri" panose="020F0502020204030204" pitchFamily="34" charset="0"/>
                        </a:rPr>
                        <a:t>Frameshift</a:t>
                      </a:r>
                    </a:p>
                  </a:txBody>
                  <a:tcPr marL="7144" marR="7144" marT="7144"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E7E6E6"/>
                    </a:solidFill>
                  </a:tcPr>
                </a:tc>
                <a:tc>
                  <a:txBody>
                    <a:bodyPr/>
                    <a:lstStyle/>
                    <a:p>
                      <a:pPr algn="ctr" fontAlgn="ctr"/>
                      <a:r>
                        <a:rPr lang="en-US" sz="1700" b="0" i="0" u="none" strike="noStrike">
                          <a:solidFill>
                            <a:srgbClr val="000000"/>
                          </a:solidFill>
                          <a:effectLst/>
                          <a:latin typeface="Calibri" panose="020F0502020204030204" pitchFamily="34" charset="0"/>
                        </a:rPr>
                        <a:t>PR/PD in brain</a:t>
                      </a:r>
                    </a:p>
                  </a:txBody>
                  <a:tcPr marL="7144" marR="7144" marT="7144" marB="0" anchor="ctr">
                    <a:lnL>
                      <a:noFill/>
                    </a:lnL>
                    <a:lnR w="12700" cap="flat" cmpd="sng" algn="ctr">
                      <a:solidFill>
                        <a:schemeClr val="tx1"/>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E7E6E6"/>
                    </a:solidFill>
                  </a:tcPr>
                </a:tc>
                <a:extLst>
                  <a:ext uri="{0D108BD9-81ED-4DB2-BD59-A6C34878D82A}">
                    <a16:rowId xmlns="" xmlns:a16="http://schemas.microsoft.com/office/drawing/2014/main" val="336019106"/>
                  </a:ext>
                </a:extLst>
              </a:tr>
              <a:tr h="570089">
                <a:tc>
                  <a:txBody>
                    <a:bodyPr/>
                    <a:lstStyle/>
                    <a:p>
                      <a:pPr algn="ctr" fontAlgn="b"/>
                      <a:r>
                        <a:rPr lang="en-US" sz="1700" b="0" i="0" u="none" strike="noStrike">
                          <a:solidFill>
                            <a:srgbClr val="000000"/>
                          </a:solidFill>
                          <a:effectLst/>
                          <a:latin typeface="Calibri" panose="020F0502020204030204" pitchFamily="34" charset="0"/>
                        </a:rPr>
                        <a:t>25</a:t>
                      </a:r>
                    </a:p>
                  </a:txBody>
                  <a:tcPr marL="7144" marR="7144" marT="7144" marB="0" anchor="b">
                    <a:lnL w="12700" cap="flat" cmpd="sng" algn="ctr">
                      <a:solidFill>
                        <a:schemeClr val="tx1"/>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E7E6E6"/>
                    </a:solidFill>
                  </a:tcPr>
                </a:tc>
                <a:tc>
                  <a:txBody>
                    <a:bodyPr/>
                    <a:lstStyle/>
                    <a:p>
                      <a:pPr algn="ctr" fontAlgn="b"/>
                      <a:r>
                        <a:rPr lang="en-US" sz="1700" b="0" i="0" u="none" strike="noStrike">
                          <a:solidFill>
                            <a:srgbClr val="000000"/>
                          </a:solidFill>
                          <a:effectLst/>
                          <a:latin typeface="Calibri" panose="020F0502020204030204" pitchFamily="34" charset="0"/>
                        </a:rPr>
                        <a:t>Recurrent</a:t>
                      </a:r>
                    </a:p>
                  </a:txBody>
                  <a:tcPr marL="7144" marR="7144" marT="7144"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E7E6E6"/>
                    </a:solidFill>
                  </a:tcPr>
                </a:tc>
                <a:tc>
                  <a:txBody>
                    <a:bodyPr/>
                    <a:lstStyle/>
                    <a:p>
                      <a:pPr algn="ctr" fontAlgn="b"/>
                      <a:r>
                        <a:rPr lang="en-US" sz="1700" b="0" i="0" u="none" strike="noStrike">
                          <a:solidFill>
                            <a:srgbClr val="000000"/>
                          </a:solidFill>
                          <a:effectLst/>
                          <a:latin typeface="Calibri" panose="020F0502020204030204" pitchFamily="34" charset="0"/>
                        </a:rPr>
                        <a:t>12L&gt;P</a:t>
                      </a:r>
                    </a:p>
                  </a:txBody>
                  <a:tcPr marL="7144" marR="7144" marT="7144"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E7E6E6"/>
                    </a:solidFill>
                  </a:tcPr>
                </a:tc>
                <a:tc>
                  <a:txBody>
                    <a:bodyPr/>
                    <a:lstStyle/>
                    <a:p>
                      <a:pPr algn="ctr" fontAlgn="b"/>
                      <a:r>
                        <a:rPr lang="en-US" sz="1700" b="0" i="0" u="none" strike="noStrike">
                          <a:solidFill>
                            <a:srgbClr val="000000"/>
                          </a:solidFill>
                          <a:effectLst/>
                          <a:latin typeface="Calibri" panose="020F0502020204030204" pitchFamily="34" charset="0"/>
                        </a:rPr>
                        <a:t>Substitution</a:t>
                      </a:r>
                    </a:p>
                  </a:txBody>
                  <a:tcPr marL="7144" marR="7144" marT="7144"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E7E6E6"/>
                    </a:solidFill>
                  </a:tcPr>
                </a:tc>
                <a:tc>
                  <a:txBody>
                    <a:bodyPr/>
                    <a:lstStyle/>
                    <a:p>
                      <a:pPr algn="ctr" fontAlgn="b"/>
                      <a:r>
                        <a:rPr lang="en-US" sz="1700" b="0" i="0" u="none" strike="noStrike" dirty="0">
                          <a:solidFill>
                            <a:srgbClr val="000000"/>
                          </a:solidFill>
                          <a:effectLst/>
                          <a:latin typeface="Calibri" panose="020F0502020204030204" pitchFamily="34" charset="0"/>
                        </a:rPr>
                        <a:t>Nonsynonymous coding</a:t>
                      </a:r>
                    </a:p>
                  </a:txBody>
                  <a:tcPr marL="7144" marR="7144" marT="7144"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E7E6E6"/>
                    </a:solidFill>
                  </a:tcPr>
                </a:tc>
                <a:tc>
                  <a:txBody>
                    <a:bodyPr/>
                    <a:lstStyle/>
                    <a:p>
                      <a:pPr algn="ctr" fontAlgn="b"/>
                      <a:r>
                        <a:rPr lang="en-US" sz="1700" b="0" i="0" u="none" strike="noStrike">
                          <a:solidFill>
                            <a:srgbClr val="000000"/>
                          </a:solidFill>
                          <a:effectLst/>
                          <a:latin typeface="Calibri" panose="020F0502020204030204" pitchFamily="34" charset="0"/>
                        </a:rPr>
                        <a:t> </a:t>
                      </a:r>
                    </a:p>
                  </a:txBody>
                  <a:tcPr marL="7144" marR="7144" marT="7144" marB="0" anchor="b">
                    <a:lnL>
                      <a:noFill/>
                    </a:lnL>
                    <a:lnR w="12700" cap="flat" cmpd="sng" algn="ctr">
                      <a:solidFill>
                        <a:schemeClr val="tx1"/>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E7E6E6"/>
                    </a:solidFill>
                  </a:tcPr>
                </a:tc>
                <a:extLst>
                  <a:ext uri="{0D108BD9-81ED-4DB2-BD59-A6C34878D82A}">
                    <a16:rowId xmlns="" xmlns:a16="http://schemas.microsoft.com/office/drawing/2014/main" val="3425703006"/>
                  </a:ext>
                </a:extLst>
              </a:tr>
              <a:tr h="289160">
                <a:tc>
                  <a:txBody>
                    <a:bodyPr/>
                    <a:lstStyle/>
                    <a:p>
                      <a:pPr algn="ctr" fontAlgn="b"/>
                      <a:r>
                        <a:rPr lang="en-US" sz="1700" b="0" i="0" u="none" strike="noStrike">
                          <a:solidFill>
                            <a:srgbClr val="000000"/>
                          </a:solidFill>
                          <a:effectLst/>
                          <a:latin typeface="Calibri" panose="020F0502020204030204" pitchFamily="34" charset="0"/>
                        </a:rPr>
                        <a:t>25</a:t>
                      </a:r>
                    </a:p>
                  </a:txBody>
                  <a:tcPr marL="7144" marR="7144" marT="7144" marB="0" anchor="b">
                    <a:lnL w="12700" cap="flat" cmpd="sng" algn="ctr">
                      <a:solidFill>
                        <a:schemeClr val="tx1"/>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E7E6E6"/>
                    </a:solidFill>
                  </a:tcPr>
                </a:tc>
                <a:tc>
                  <a:txBody>
                    <a:bodyPr/>
                    <a:lstStyle/>
                    <a:p>
                      <a:pPr algn="ctr" fontAlgn="b"/>
                      <a:r>
                        <a:rPr lang="en-US" sz="1700" b="0" i="0" u="none" strike="noStrike">
                          <a:solidFill>
                            <a:srgbClr val="000000"/>
                          </a:solidFill>
                          <a:effectLst/>
                          <a:latin typeface="Calibri" panose="020F0502020204030204" pitchFamily="34" charset="0"/>
                        </a:rPr>
                        <a:t>Recurrent</a:t>
                      </a:r>
                    </a:p>
                  </a:txBody>
                  <a:tcPr marL="7144" marR="7144" marT="7144"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E7E6E6"/>
                    </a:solidFill>
                  </a:tcPr>
                </a:tc>
                <a:tc>
                  <a:txBody>
                    <a:bodyPr/>
                    <a:lstStyle/>
                    <a:p>
                      <a:pPr algn="ctr" fontAlgn="b"/>
                      <a:r>
                        <a:rPr lang="en-US" sz="1700" b="0" i="0" u="none" strike="noStrike">
                          <a:solidFill>
                            <a:srgbClr val="000000"/>
                          </a:solidFill>
                          <a:effectLst/>
                          <a:latin typeface="Calibri" panose="020F0502020204030204" pitchFamily="34" charset="0"/>
                        </a:rPr>
                        <a:t>V69Wfs*34</a:t>
                      </a:r>
                    </a:p>
                  </a:txBody>
                  <a:tcPr marL="7144" marR="7144" marT="7144"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E7E6E6"/>
                    </a:solidFill>
                  </a:tcPr>
                </a:tc>
                <a:tc>
                  <a:txBody>
                    <a:bodyPr/>
                    <a:lstStyle/>
                    <a:p>
                      <a:pPr algn="ctr" fontAlgn="b"/>
                      <a:r>
                        <a:rPr lang="en-US" sz="1700" b="0" i="0" u="none" strike="noStrike" dirty="0">
                          <a:solidFill>
                            <a:srgbClr val="000000"/>
                          </a:solidFill>
                          <a:effectLst/>
                          <a:latin typeface="Calibri" panose="020F0502020204030204" pitchFamily="34" charset="0"/>
                        </a:rPr>
                        <a:t>Deletion</a:t>
                      </a:r>
                    </a:p>
                  </a:txBody>
                  <a:tcPr marL="7144" marR="7144" marT="7144"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E7E6E6"/>
                    </a:solidFill>
                  </a:tcPr>
                </a:tc>
                <a:tc>
                  <a:txBody>
                    <a:bodyPr/>
                    <a:lstStyle/>
                    <a:p>
                      <a:pPr algn="ctr" fontAlgn="b"/>
                      <a:r>
                        <a:rPr lang="en-US" sz="1700" b="0" i="0" u="none" strike="noStrike">
                          <a:solidFill>
                            <a:srgbClr val="000000"/>
                          </a:solidFill>
                          <a:effectLst/>
                          <a:latin typeface="Calibri" panose="020F0502020204030204" pitchFamily="34" charset="0"/>
                        </a:rPr>
                        <a:t>Frameshift</a:t>
                      </a:r>
                    </a:p>
                  </a:txBody>
                  <a:tcPr marL="7144" marR="7144" marT="7144"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E7E6E6"/>
                    </a:solidFill>
                  </a:tcPr>
                </a:tc>
                <a:tc>
                  <a:txBody>
                    <a:bodyPr/>
                    <a:lstStyle/>
                    <a:p>
                      <a:pPr algn="ctr" fontAlgn="b"/>
                      <a:r>
                        <a:rPr lang="en-US" sz="1700" b="0" i="0" u="none" strike="noStrike" dirty="0">
                          <a:solidFill>
                            <a:srgbClr val="000000"/>
                          </a:solidFill>
                          <a:effectLst/>
                          <a:latin typeface="Calibri" panose="020F0502020204030204" pitchFamily="34" charset="0"/>
                        </a:rPr>
                        <a:t> </a:t>
                      </a:r>
                    </a:p>
                  </a:txBody>
                  <a:tcPr marL="7144" marR="7144" marT="7144" marB="0" anchor="b">
                    <a:lnL>
                      <a:noFill/>
                    </a:lnL>
                    <a:lnR w="12700" cap="flat" cmpd="sng" algn="ctr">
                      <a:solidFill>
                        <a:schemeClr val="tx1"/>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E7E6E6"/>
                    </a:solidFill>
                  </a:tcPr>
                </a:tc>
                <a:extLst>
                  <a:ext uri="{0D108BD9-81ED-4DB2-BD59-A6C34878D82A}">
                    <a16:rowId xmlns="" xmlns:a16="http://schemas.microsoft.com/office/drawing/2014/main" val="213715552"/>
                  </a:ext>
                </a:extLst>
              </a:tr>
              <a:tr h="289160">
                <a:tc>
                  <a:txBody>
                    <a:bodyPr/>
                    <a:lstStyle/>
                    <a:p>
                      <a:pPr algn="ctr" fontAlgn="ctr"/>
                      <a:r>
                        <a:rPr lang="en-US" sz="1700" b="0" i="0" u="none" strike="noStrike">
                          <a:solidFill>
                            <a:srgbClr val="000000"/>
                          </a:solidFill>
                          <a:effectLst/>
                          <a:latin typeface="Calibri" panose="020F0502020204030204" pitchFamily="34" charset="0"/>
                        </a:rPr>
                        <a:t>29</a:t>
                      </a:r>
                    </a:p>
                  </a:txBody>
                  <a:tcPr marL="7144" marR="7144" marT="7144" marB="0" anchor="ctr">
                    <a:lnL w="12700" cap="flat" cmpd="sng" algn="ctr">
                      <a:solidFill>
                        <a:schemeClr val="tx1"/>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US" sz="1700" b="0" i="0" u="none" strike="noStrike">
                          <a:solidFill>
                            <a:srgbClr val="000000"/>
                          </a:solidFill>
                          <a:effectLst/>
                          <a:latin typeface="Calibri" panose="020F0502020204030204" pitchFamily="34" charset="0"/>
                        </a:rPr>
                        <a:t>Primary</a:t>
                      </a:r>
                    </a:p>
                  </a:txBody>
                  <a:tcPr marL="7144" marR="7144" marT="7144"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US" sz="1700" b="0" i="0" u="none" strike="noStrike">
                          <a:solidFill>
                            <a:srgbClr val="000000"/>
                          </a:solidFill>
                          <a:effectLst/>
                          <a:latin typeface="Calibri" panose="020F0502020204030204" pitchFamily="34" charset="0"/>
                        </a:rPr>
                        <a:t>D96Mfs*7</a:t>
                      </a:r>
                    </a:p>
                  </a:txBody>
                  <a:tcPr marL="7144" marR="7144" marT="7144"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US" sz="1700" b="0" i="0" u="none" strike="noStrike">
                          <a:solidFill>
                            <a:srgbClr val="000000"/>
                          </a:solidFill>
                          <a:effectLst/>
                          <a:latin typeface="Calibri" panose="020F0502020204030204" pitchFamily="34" charset="0"/>
                        </a:rPr>
                        <a:t>Deletion</a:t>
                      </a:r>
                    </a:p>
                  </a:txBody>
                  <a:tcPr marL="7144" marR="7144" marT="7144"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US" sz="1700" b="0" i="0" u="none" strike="noStrike">
                          <a:solidFill>
                            <a:srgbClr val="000000"/>
                          </a:solidFill>
                          <a:effectLst/>
                          <a:latin typeface="Calibri" panose="020F0502020204030204" pitchFamily="34" charset="0"/>
                        </a:rPr>
                        <a:t>Frameshift</a:t>
                      </a:r>
                    </a:p>
                  </a:txBody>
                  <a:tcPr marL="7144" marR="7144" marT="7144"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nl-NL" sz="1700" b="0" i="0" u="none" strike="noStrike" dirty="0">
                          <a:solidFill>
                            <a:srgbClr val="000000"/>
                          </a:solidFill>
                          <a:effectLst/>
                          <a:latin typeface="Calibri" panose="020F0502020204030204" pitchFamily="34" charset="0"/>
                        </a:rPr>
                        <a:t>CR</a:t>
                      </a:r>
                    </a:p>
                  </a:txBody>
                  <a:tcPr marL="7144" marR="7144" marT="7144" marB="0" anchor="ctr">
                    <a:lnL>
                      <a:noFill/>
                    </a:lnL>
                    <a:lnR w="12700" cap="flat" cmpd="sng" algn="ctr">
                      <a:solidFill>
                        <a:schemeClr val="tx1"/>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 xmlns:a16="http://schemas.microsoft.com/office/drawing/2014/main" val="365715803"/>
                  </a:ext>
                </a:extLst>
              </a:tr>
              <a:tr h="570089">
                <a:tc>
                  <a:txBody>
                    <a:bodyPr/>
                    <a:lstStyle/>
                    <a:p>
                      <a:pPr algn="ctr" fontAlgn="ctr"/>
                      <a:r>
                        <a:rPr lang="en-US" sz="1700" b="0" i="0" u="none" strike="noStrike">
                          <a:solidFill>
                            <a:srgbClr val="000000"/>
                          </a:solidFill>
                          <a:effectLst/>
                          <a:latin typeface="Calibri" panose="020F0502020204030204" pitchFamily="34" charset="0"/>
                        </a:rPr>
                        <a:t>30</a:t>
                      </a:r>
                    </a:p>
                  </a:txBody>
                  <a:tcPr marL="7144" marR="7144" marT="7144" marB="0" anchor="ctr">
                    <a:lnL w="12700" cap="flat" cmpd="sng" algn="ctr">
                      <a:solidFill>
                        <a:schemeClr val="tx1"/>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E7E6E6"/>
                    </a:solidFill>
                  </a:tcPr>
                </a:tc>
                <a:tc>
                  <a:txBody>
                    <a:bodyPr/>
                    <a:lstStyle/>
                    <a:p>
                      <a:pPr algn="ctr" fontAlgn="ctr"/>
                      <a:r>
                        <a:rPr lang="en-US" sz="1700" b="0" i="0" u="none" strike="noStrike">
                          <a:solidFill>
                            <a:srgbClr val="000000"/>
                          </a:solidFill>
                          <a:effectLst/>
                          <a:latin typeface="Calibri" panose="020F0502020204030204" pitchFamily="34" charset="0"/>
                        </a:rPr>
                        <a:t>Primary</a:t>
                      </a:r>
                    </a:p>
                  </a:txBody>
                  <a:tcPr marL="7144" marR="7144" marT="7144"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E7E6E6"/>
                    </a:solidFill>
                  </a:tcPr>
                </a:tc>
                <a:tc>
                  <a:txBody>
                    <a:bodyPr/>
                    <a:lstStyle/>
                    <a:p>
                      <a:pPr algn="ctr" fontAlgn="ctr"/>
                      <a:r>
                        <a:rPr lang="en-US" sz="1700" b="0" i="0" u="none" strike="noStrike">
                          <a:solidFill>
                            <a:srgbClr val="000000"/>
                          </a:solidFill>
                          <a:effectLst/>
                          <a:latin typeface="Calibri" panose="020F0502020204030204" pitchFamily="34" charset="0"/>
                        </a:rPr>
                        <a:t>101R&gt;H</a:t>
                      </a:r>
                    </a:p>
                  </a:txBody>
                  <a:tcPr marL="7144" marR="7144" marT="7144"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E7E6E6"/>
                    </a:solidFill>
                  </a:tcPr>
                </a:tc>
                <a:tc>
                  <a:txBody>
                    <a:bodyPr/>
                    <a:lstStyle/>
                    <a:p>
                      <a:pPr algn="ctr" fontAlgn="ctr"/>
                      <a:r>
                        <a:rPr lang="en-US" sz="1700" b="0" i="0" u="none" strike="noStrike">
                          <a:solidFill>
                            <a:srgbClr val="000000"/>
                          </a:solidFill>
                          <a:effectLst/>
                          <a:latin typeface="Calibri" panose="020F0502020204030204" pitchFamily="34" charset="0"/>
                        </a:rPr>
                        <a:t>Substitution</a:t>
                      </a:r>
                    </a:p>
                  </a:txBody>
                  <a:tcPr marL="7144" marR="7144" marT="7144"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E7E6E6"/>
                    </a:solidFill>
                  </a:tcPr>
                </a:tc>
                <a:tc>
                  <a:txBody>
                    <a:bodyPr/>
                    <a:lstStyle/>
                    <a:p>
                      <a:pPr algn="ctr" fontAlgn="ctr"/>
                      <a:r>
                        <a:rPr lang="en-US" sz="1700" b="0" i="0" u="none" strike="noStrike">
                          <a:solidFill>
                            <a:srgbClr val="000000"/>
                          </a:solidFill>
                          <a:effectLst/>
                          <a:latin typeface="Calibri" panose="020F0502020204030204" pitchFamily="34" charset="0"/>
                        </a:rPr>
                        <a:t>Nonsynonymous coding</a:t>
                      </a:r>
                    </a:p>
                  </a:txBody>
                  <a:tcPr marL="7144" marR="7144" marT="7144"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E7E6E6"/>
                    </a:solidFill>
                  </a:tcPr>
                </a:tc>
                <a:tc>
                  <a:txBody>
                    <a:bodyPr/>
                    <a:lstStyle/>
                    <a:p>
                      <a:pPr algn="ctr" fontAlgn="ctr"/>
                      <a:r>
                        <a:rPr lang="en-US" sz="1700" b="0" i="0" u="none" strike="noStrike" dirty="0">
                          <a:solidFill>
                            <a:srgbClr val="000000"/>
                          </a:solidFill>
                          <a:effectLst/>
                          <a:latin typeface="Calibri" panose="020F0502020204030204" pitchFamily="34" charset="0"/>
                        </a:rPr>
                        <a:t>CR</a:t>
                      </a:r>
                    </a:p>
                  </a:txBody>
                  <a:tcPr marL="7144" marR="7144" marT="7144" marB="0" anchor="ctr">
                    <a:lnL>
                      <a:noFill/>
                    </a:lnL>
                    <a:lnR w="12700" cap="flat" cmpd="sng" algn="ctr">
                      <a:solidFill>
                        <a:schemeClr val="tx1"/>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E7E6E6"/>
                    </a:solidFill>
                  </a:tcPr>
                </a:tc>
                <a:extLst>
                  <a:ext uri="{0D108BD9-81ED-4DB2-BD59-A6C34878D82A}">
                    <a16:rowId xmlns="" xmlns:a16="http://schemas.microsoft.com/office/drawing/2014/main" val="4030299415"/>
                  </a:ext>
                </a:extLst>
              </a:tr>
              <a:tr h="289160">
                <a:tc>
                  <a:txBody>
                    <a:bodyPr/>
                    <a:lstStyle/>
                    <a:p>
                      <a:pPr algn="ctr" fontAlgn="ctr"/>
                      <a:r>
                        <a:rPr lang="en-US" sz="1700" b="0" i="0" u="none" strike="noStrike">
                          <a:solidFill>
                            <a:srgbClr val="000000"/>
                          </a:solidFill>
                          <a:effectLst/>
                          <a:latin typeface="Calibri" panose="020F0502020204030204" pitchFamily="34" charset="0"/>
                        </a:rPr>
                        <a:t>36</a:t>
                      </a:r>
                    </a:p>
                  </a:txBody>
                  <a:tcPr marL="7144" marR="7144" marT="7144" marB="0" anchor="ctr">
                    <a:lnL w="12700" cap="flat" cmpd="sng" algn="ctr">
                      <a:solidFill>
                        <a:schemeClr val="tx1"/>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US" sz="1700" b="0" i="0" u="none" strike="noStrike">
                          <a:solidFill>
                            <a:srgbClr val="000000"/>
                          </a:solidFill>
                          <a:effectLst/>
                          <a:latin typeface="Calibri" panose="020F0502020204030204" pitchFamily="34" charset="0"/>
                        </a:rPr>
                        <a:t>Primary</a:t>
                      </a:r>
                    </a:p>
                  </a:txBody>
                  <a:tcPr marL="7144" marR="7144" marT="7144"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US" sz="1700" b="0" i="0" u="none" strike="noStrike">
                          <a:solidFill>
                            <a:srgbClr val="000000"/>
                          </a:solidFill>
                          <a:effectLst/>
                          <a:latin typeface="Calibri" panose="020F0502020204030204" pitchFamily="34" charset="0"/>
                        </a:rPr>
                        <a:t>T93Hfs*2</a:t>
                      </a:r>
                    </a:p>
                  </a:txBody>
                  <a:tcPr marL="7144" marR="7144" marT="7144"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US" sz="1700" b="0" i="0" u="none" strike="noStrike">
                          <a:solidFill>
                            <a:srgbClr val="000000"/>
                          </a:solidFill>
                          <a:effectLst/>
                          <a:latin typeface="Calibri" panose="020F0502020204030204" pitchFamily="34" charset="0"/>
                        </a:rPr>
                        <a:t>Insertion</a:t>
                      </a:r>
                    </a:p>
                  </a:txBody>
                  <a:tcPr marL="7144" marR="7144" marT="7144"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US" sz="1700" b="0" i="0" u="none" strike="noStrike">
                          <a:solidFill>
                            <a:srgbClr val="000000"/>
                          </a:solidFill>
                          <a:effectLst/>
                          <a:latin typeface="Calibri" panose="020F0502020204030204" pitchFamily="34" charset="0"/>
                        </a:rPr>
                        <a:t>Frameshift</a:t>
                      </a:r>
                    </a:p>
                  </a:txBody>
                  <a:tcPr marL="7144" marR="7144" marT="7144"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en-US" sz="1700" b="0" i="0" u="none" strike="noStrike" dirty="0">
                          <a:solidFill>
                            <a:srgbClr val="000000"/>
                          </a:solidFill>
                          <a:effectLst/>
                          <a:latin typeface="Calibri" panose="020F0502020204030204" pitchFamily="34" charset="0"/>
                        </a:rPr>
                        <a:t>SD</a:t>
                      </a:r>
                    </a:p>
                  </a:txBody>
                  <a:tcPr marL="7144" marR="7144" marT="7144" marB="0" anchor="ctr">
                    <a:lnL>
                      <a:noFill/>
                    </a:lnL>
                    <a:lnR w="12700" cap="flat" cmpd="sng" algn="ctr">
                      <a:solidFill>
                        <a:schemeClr val="tx1"/>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 xmlns:a16="http://schemas.microsoft.com/office/drawing/2014/main" val="710233973"/>
                  </a:ext>
                </a:extLst>
              </a:tr>
              <a:tr h="289160">
                <a:tc>
                  <a:txBody>
                    <a:bodyPr/>
                    <a:lstStyle/>
                    <a:p>
                      <a:pPr algn="ctr" fontAlgn="ctr"/>
                      <a:r>
                        <a:rPr lang="en-US" sz="1700" b="0" i="0" u="none" strike="noStrike">
                          <a:solidFill>
                            <a:srgbClr val="000000"/>
                          </a:solidFill>
                          <a:effectLst/>
                          <a:latin typeface="Calibri" panose="020F0502020204030204" pitchFamily="34" charset="0"/>
                        </a:rPr>
                        <a:t>36</a:t>
                      </a:r>
                    </a:p>
                  </a:txBody>
                  <a:tcPr marL="7144" marR="7144" marT="7144" marB="0" anchor="ctr">
                    <a:lnL w="12700" cap="flat" cmpd="sng" algn="ctr">
                      <a:solidFill>
                        <a:schemeClr val="tx1"/>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n-US" sz="1700" b="0" i="0" u="none" strike="noStrike">
                          <a:solidFill>
                            <a:srgbClr val="000000"/>
                          </a:solidFill>
                          <a:effectLst/>
                          <a:latin typeface="Calibri" panose="020F0502020204030204" pitchFamily="34" charset="0"/>
                        </a:rPr>
                        <a:t>Primary</a:t>
                      </a:r>
                    </a:p>
                  </a:txBody>
                  <a:tcPr marL="7144" marR="7144" marT="7144"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n-US" sz="1700" b="0" i="0" u="none" strike="noStrike">
                          <a:solidFill>
                            <a:srgbClr val="000000"/>
                          </a:solidFill>
                          <a:effectLst/>
                          <a:latin typeface="Calibri" panose="020F0502020204030204" pitchFamily="34" charset="0"/>
                        </a:rPr>
                        <a:t>D116Ifs</a:t>
                      </a:r>
                    </a:p>
                  </a:txBody>
                  <a:tcPr marL="7144" marR="7144" marT="7144"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n-US" sz="1700" b="0" i="0" u="none" strike="noStrike">
                          <a:solidFill>
                            <a:srgbClr val="000000"/>
                          </a:solidFill>
                          <a:effectLst/>
                          <a:latin typeface="Calibri" panose="020F0502020204030204" pitchFamily="34" charset="0"/>
                        </a:rPr>
                        <a:t>Deletion</a:t>
                      </a:r>
                    </a:p>
                  </a:txBody>
                  <a:tcPr marL="7144" marR="7144" marT="7144"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n-US" sz="1700" b="0" i="0" u="none" strike="noStrike">
                          <a:solidFill>
                            <a:srgbClr val="000000"/>
                          </a:solidFill>
                          <a:effectLst/>
                          <a:latin typeface="Calibri" panose="020F0502020204030204" pitchFamily="34" charset="0"/>
                        </a:rPr>
                        <a:t>Frameshift</a:t>
                      </a:r>
                    </a:p>
                  </a:txBody>
                  <a:tcPr marL="7144" marR="7144" marT="7144" marB="0" anchor="ctr">
                    <a:lnL>
                      <a:noFill/>
                    </a:lnL>
                    <a:lnR>
                      <a:noFill/>
                    </a:lnR>
                    <a:lnT w="6350" cap="flat" cmpd="sng" algn="ctr">
                      <a:solidFill>
                        <a:srgbClr val="8EA9DB"/>
                      </a:solidFill>
                      <a:prstDash val="solid"/>
                      <a:round/>
                      <a:headEnd type="none" w="med" len="med"/>
                      <a:tailEnd type="none" w="med" len="med"/>
                    </a:lnT>
                    <a:lnB>
                      <a:noFill/>
                    </a:lnB>
                  </a:tcPr>
                </a:tc>
                <a:tc>
                  <a:txBody>
                    <a:bodyPr/>
                    <a:lstStyle/>
                    <a:p>
                      <a:pPr algn="ctr" fontAlgn="ctr"/>
                      <a:r>
                        <a:rPr lang="en-US" sz="1700" b="0" i="0" u="none" strike="noStrike" dirty="0">
                          <a:solidFill>
                            <a:srgbClr val="000000"/>
                          </a:solidFill>
                          <a:effectLst/>
                          <a:latin typeface="Calibri" panose="020F0502020204030204" pitchFamily="34" charset="0"/>
                        </a:rPr>
                        <a:t> </a:t>
                      </a:r>
                    </a:p>
                  </a:txBody>
                  <a:tcPr marL="7144" marR="7144" marT="7144" marB="0" anchor="ctr">
                    <a:lnL>
                      <a:noFill/>
                    </a:lnL>
                    <a:lnR w="12700" cap="flat" cmpd="sng" algn="ctr">
                      <a:solidFill>
                        <a:schemeClr val="tx1"/>
                      </a:solidFill>
                      <a:prstDash val="solid"/>
                      <a:round/>
                      <a:headEnd type="none" w="med" len="med"/>
                      <a:tailEnd type="none" w="med" len="med"/>
                    </a:lnR>
                    <a:lnT w="6350" cap="flat" cmpd="sng" algn="ctr">
                      <a:solidFill>
                        <a:srgbClr val="8EA9DB"/>
                      </a:solidFill>
                      <a:prstDash val="solid"/>
                      <a:round/>
                      <a:headEnd type="none" w="med" len="med"/>
                      <a:tailEnd type="none" w="med" len="med"/>
                    </a:lnT>
                    <a:lnB>
                      <a:noFill/>
                    </a:lnB>
                  </a:tcPr>
                </a:tc>
                <a:extLst>
                  <a:ext uri="{0D108BD9-81ED-4DB2-BD59-A6C34878D82A}">
                    <a16:rowId xmlns="" xmlns:a16="http://schemas.microsoft.com/office/drawing/2014/main" val="1060074588"/>
                  </a:ext>
                </a:extLst>
              </a:tr>
              <a:tr h="289160">
                <a:tc>
                  <a:txBody>
                    <a:bodyPr/>
                    <a:lstStyle/>
                    <a:p>
                      <a:pPr algn="ctr" fontAlgn="ctr"/>
                      <a:r>
                        <a:rPr lang="en-US" sz="1700" b="0" i="0" u="none" strike="noStrike" dirty="0">
                          <a:solidFill>
                            <a:srgbClr val="000000"/>
                          </a:solidFill>
                          <a:effectLst/>
                          <a:latin typeface="Calibri" panose="020F0502020204030204" pitchFamily="34" charset="0"/>
                        </a:rPr>
                        <a:t>52</a:t>
                      </a:r>
                    </a:p>
                  </a:txBody>
                  <a:tcPr marL="7144" marR="7144" marT="7144" marB="0" anchor="ctr">
                    <a:lnL w="12700" cap="flat" cmpd="sng" algn="ctr">
                      <a:solidFill>
                        <a:schemeClr val="tx1"/>
                      </a:solidFill>
                      <a:prstDash val="solid"/>
                      <a:round/>
                      <a:headEnd type="none" w="med" len="med"/>
                      <a:tailEnd type="none" w="med" len="med"/>
                    </a:lnL>
                    <a:lnR>
                      <a:noFill/>
                    </a:lnR>
                    <a:lnT>
                      <a:noFill/>
                    </a:lnT>
                    <a:lnB>
                      <a:noFill/>
                    </a:lnB>
                    <a:solidFill>
                      <a:srgbClr val="E7E6E6"/>
                    </a:solidFill>
                  </a:tcPr>
                </a:tc>
                <a:tc>
                  <a:txBody>
                    <a:bodyPr/>
                    <a:lstStyle/>
                    <a:p>
                      <a:pPr algn="ctr" fontAlgn="ctr"/>
                      <a:r>
                        <a:rPr lang="en-US" sz="1700" b="0" i="0" u="none" strike="noStrike">
                          <a:solidFill>
                            <a:srgbClr val="000000"/>
                          </a:solidFill>
                          <a:effectLst/>
                          <a:latin typeface="Calibri" panose="020F0502020204030204" pitchFamily="34" charset="0"/>
                        </a:rPr>
                        <a:t>Primary</a:t>
                      </a:r>
                    </a:p>
                  </a:txBody>
                  <a:tcPr marL="7144" marR="7144" marT="7144" marB="0" anchor="ctr">
                    <a:lnL>
                      <a:noFill/>
                    </a:lnL>
                    <a:lnR>
                      <a:noFill/>
                    </a:lnR>
                    <a:lnT>
                      <a:noFill/>
                    </a:lnT>
                    <a:lnB>
                      <a:noFill/>
                    </a:lnB>
                    <a:solidFill>
                      <a:srgbClr val="E7E6E6"/>
                    </a:solidFill>
                  </a:tcPr>
                </a:tc>
                <a:tc>
                  <a:txBody>
                    <a:bodyPr/>
                    <a:lstStyle/>
                    <a:p>
                      <a:pPr algn="ctr" fontAlgn="ctr"/>
                      <a:r>
                        <a:rPr lang="en-US" sz="1700" b="0" i="0" u="none" strike="noStrike">
                          <a:solidFill>
                            <a:srgbClr val="000000"/>
                          </a:solidFill>
                          <a:effectLst/>
                          <a:latin typeface="Calibri" panose="020F0502020204030204" pitchFamily="34" charset="0"/>
                        </a:rPr>
                        <a:t>67+4A&gt;G</a:t>
                      </a:r>
                    </a:p>
                  </a:txBody>
                  <a:tcPr marL="7144" marR="7144" marT="7144" marB="0" anchor="ctr">
                    <a:lnL>
                      <a:noFill/>
                    </a:lnL>
                    <a:lnR>
                      <a:noFill/>
                    </a:lnR>
                    <a:lnT>
                      <a:noFill/>
                    </a:lnT>
                    <a:lnB>
                      <a:noFill/>
                    </a:lnB>
                    <a:solidFill>
                      <a:srgbClr val="E7E6E6"/>
                    </a:solidFill>
                  </a:tcPr>
                </a:tc>
                <a:tc>
                  <a:txBody>
                    <a:bodyPr/>
                    <a:lstStyle/>
                    <a:p>
                      <a:pPr algn="ctr" fontAlgn="ctr"/>
                      <a:r>
                        <a:rPr lang="en-US" sz="1700" b="0" i="0" u="none" strike="noStrike">
                          <a:solidFill>
                            <a:srgbClr val="000000"/>
                          </a:solidFill>
                          <a:effectLst/>
                          <a:latin typeface="Calibri" panose="020F0502020204030204" pitchFamily="34" charset="0"/>
                        </a:rPr>
                        <a:t>Substitution</a:t>
                      </a:r>
                    </a:p>
                  </a:txBody>
                  <a:tcPr marL="7144" marR="7144" marT="7144" marB="0" anchor="ctr">
                    <a:lnL>
                      <a:noFill/>
                    </a:lnL>
                    <a:lnR>
                      <a:noFill/>
                    </a:lnR>
                    <a:lnT>
                      <a:noFill/>
                    </a:lnT>
                    <a:lnB>
                      <a:noFill/>
                    </a:lnB>
                    <a:solidFill>
                      <a:srgbClr val="E7E6E6"/>
                    </a:solidFill>
                  </a:tcPr>
                </a:tc>
                <a:tc>
                  <a:txBody>
                    <a:bodyPr/>
                    <a:lstStyle/>
                    <a:p>
                      <a:pPr algn="ctr" fontAlgn="ctr"/>
                      <a:r>
                        <a:rPr lang="en-US" sz="1700" b="0" i="0" u="none" strike="noStrike">
                          <a:solidFill>
                            <a:srgbClr val="000000"/>
                          </a:solidFill>
                          <a:effectLst/>
                          <a:latin typeface="Calibri" panose="020F0502020204030204" pitchFamily="34" charset="0"/>
                        </a:rPr>
                        <a:t>Splice site donor</a:t>
                      </a:r>
                    </a:p>
                  </a:txBody>
                  <a:tcPr marL="7144" marR="7144" marT="7144" marB="0" anchor="ctr">
                    <a:lnL>
                      <a:noFill/>
                    </a:lnL>
                    <a:lnR>
                      <a:noFill/>
                    </a:lnR>
                    <a:lnT>
                      <a:noFill/>
                    </a:lnT>
                    <a:lnB>
                      <a:noFill/>
                    </a:lnB>
                    <a:solidFill>
                      <a:srgbClr val="E7E6E6"/>
                    </a:solidFill>
                  </a:tcPr>
                </a:tc>
                <a:tc>
                  <a:txBody>
                    <a:bodyPr/>
                    <a:lstStyle/>
                    <a:p>
                      <a:pPr algn="ctr" fontAlgn="ctr"/>
                      <a:r>
                        <a:rPr lang="en-US" sz="1700" b="0" i="0" u="none" strike="noStrike" dirty="0">
                          <a:solidFill>
                            <a:srgbClr val="000000"/>
                          </a:solidFill>
                          <a:effectLst/>
                          <a:latin typeface="Calibri" panose="020F0502020204030204" pitchFamily="34" charset="0"/>
                        </a:rPr>
                        <a:t>PR</a:t>
                      </a:r>
                    </a:p>
                  </a:txBody>
                  <a:tcPr marL="7144" marR="7144" marT="7144" marB="0" anchor="ctr">
                    <a:lnL>
                      <a:noFill/>
                    </a:lnL>
                    <a:lnR w="12700" cap="flat" cmpd="sng" algn="ctr">
                      <a:solidFill>
                        <a:schemeClr val="tx1"/>
                      </a:solidFill>
                      <a:prstDash val="solid"/>
                      <a:round/>
                      <a:headEnd type="none" w="med" len="med"/>
                      <a:tailEnd type="none" w="med" len="med"/>
                    </a:lnR>
                    <a:lnT>
                      <a:noFill/>
                    </a:lnT>
                    <a:lnB>
                      <a:noFill/>
                    </a:lnB>
                    <a:solidFill>
                      <a:srgbClr val="E7E6E6"/>
                    </a:solidFill>
                  </a:tcPr>
                </a:tc>
                <a:extLst>
                  <a:ext uri="{0D108BD9-81ED-4DB2-BD59-A6C34878D82A}">
                    <a16:rowId xmlns="" xmlns:a16="http://schemas.microsoft.com/office/drawing/2014/main" val="419915192"/>
                  </a:ext>
                </a:extLst>
              </a:tr>
              <a:tr h="289160">
                <a:tc>
                  <a:txBody>
                    <a:bodyPr/>
                    <a:lstStyle/>
                    <a:p>
                      <a:pPr algn="ctr" fontAlgn="ctr"/>
                      <a:r>
                        <a:rPr lang="en-US" sz="1700" b="0" i="0" u="none" strike="noStrike">
                          <a:solidFill>
                            <a:srgbClr val="000000"/>
                          </a:solidFill>
                          <a:effectLst/>
                          <a:latin typeface="Calibri" panose="020F0502020204030204" pitchFamily="34" charset="0"/>
                        </a:rPr>
                        <a:t>4-002</a:t>
                      </a:r>
                    </a:p>
                  </a:txBody>
                  <a:tcPr marL="7144" marR="7144" marT="7144"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700" b="0" i="0" u="none" strike="noStrike">
                          <a:solidFill>
                            <a:srgbClr val="000000"/>
                          </a:solidFill>
                          <a:effectLst/>
                          <a:latin typeface="Calibri" panose="020F0502020204030204" pitchFamily="34" charset="0"/>
                        </a:rPr>
                        <a:t>Recurrent</a:t>
                      </a:r>
                    </a:p>
                  </a:txBody>
                  <a:tcPr marL="7144" marR="7144" marT="7144"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700" b="0" i="0" u="none" strike="noStrike" dirty="0">
                          <a:solidFill>
                            <a:srgbClr val="000000"/>
                          </a:solidFill>
                          <a:effectLst/>
                          <a:latin typeface="Calibri" panose="020F0502020204030204" pitchFamily="34" charset="0"/>
                        </a:rPr>
                        <a:t>L15Ffs*41</a:t>
                      </a:r>
                    </a:p>
                  </a:txBody>
                  <a:tcPr marL="7144" marR="7144" marT="7144"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700" b="0" i="0" u="none" strike="noStrike">
                          <a:solidFill>
                            <a:srgbClr val="000000"/>
                          </a:solidFill>
                          <a:effectLst/>
                          <a:latin typeface="Calibri" panose="020F0502020204030204" pitchFamily="34" charset="0"/>
                        </a:rPr>
                        <a:t>Deletion</a:t>
                      </a:r>
                    </a:p>
                  </a:txBody>
                  <a:tcPr marL="7144" marR="7144" marT="7144"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700" b="0" i="0" u="none" strike="noStrike" dirty="0">
                          <a:solidFill>
                            <a:srgbClr val="000000"/>
                          </a:solidFill>
                          <a:effectLst/>
                          <a:latin typeface="Calibri" panose="020F0502020204030204" pitchFamily="34" charset="0"/>
                        </a:rPr>
                        <a:t>Frameshift</a:t>
                      </a:r>
                    </a:p>
                  </a:txBody>
                  <a:tcPr marL="7144" marR="7144" marT="7144"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700" b="0" i="0" u="none" strike="noStrike" dirty="0">
                          <a:solidFill>
                            <a:srgbClr val="000000"/>
                          </a:solidFill>
                          <a:effectLst/>
                          <a:latin typeface="Calibri" panose="020F0502020204030204" pitchFamily="34" charset="0"/>
                        </a:rPr>
                        <a:t>PR/PD in brain</a:t>
                      </a:r>
                    </a:p>
                  </a:txBody>
                  <a:tcPr marL="7144" marR="7144" marT="7144"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213404004"/>
                  </a:ext>
                </a:extLst>
              </a:tr>
            </a:tbl>
          </a:graphicData>
        </a:graphic>
      </p:graphicFrame>
      <p:sp>
        <p:nvSpPr>
          <p:cNvPr id="3" name="TextBox 2">
            <a:extLst>
              <a:ext uri="{FF2B5EF4-FFF2-40B4-BE49-F238E27FC236}">
                <a16:creationId xmlns="" xmlns:a16="http://schemas.microsoft.com/office/drawing/2014/main" id="{8B21E9A0-7A21-472D-847C-C3AA97D0494A}"/>
              </a:ext>
            </a:extLst>
          </p:cNvPr>
          <p:cNvSpPr txBox="1"/>
          <p:nvPr/>
        </p:nvSpPr>
        <p:spPr>
          <a:xfrm>
            <a:off x="2971800" y="314241"/>
            <a:ext cx="5898731" cy="415498"/>
          </a:xfrm>
          <a:prstGeom prst="rect">
            <a:avLst/>
          </a:prstGeom>
          <a:noFill/>
        </p:spPr>
        <p:txBody>
          <a:bodyPr wrap="none" rtlCol="0">
            <a:spAutoFit/>
          </a:bodyPr>
          <a:lstStyle/>
          <a:p>
            <a:pPr defTabSz="685800" fontAlgn="auto">
              <a:spcBef>
                <a:spcPts val="0"/>
              </a:spcBef>
              <a:spcAft>
                <a:spcPts val="0"/>
              </a:spcAft>
            </a:pPr>
            <a:r>
              <a:rPr lang="en-US" sz="2100" dirty="0">
                <a:solidFill>
                  <a:prstClr val="black"/>
                </a:solidFill>
                <a:latin typeface="Calibri" panose="020F0502020204030204"/>
                <a:ea typeface="+mn-ea"/>
                <a:cs typeface="+mn-cs"/>
              </a:rPr>
              <a:t>B2M Alterations Associated with Variable Resistance</a:t>
            </a:r>
          </a:p>
        </p:txBody>
      </p:sp>
      <p:sp>
        <p:nvSpPr>
          <p:cNvPr id="4" name="Text Box 4"/>
          <p:cNvSpPr txBox="1">
            <a:spLocks noChangeArrowheads="1"/>
          </p:cNvSpPr>
          <p:nvPr/>
        </p:nvSpPr>
        <p:spPr bwMode="auto">
          <a:xfrm>
            <a:off x="8458200" y="5880475"/>
            <a:ext cx="2938988" cy="173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defTabSz="685800" fontAlgn="auto">
              <a:spcBef>
                <a:spcPts val="0"/>
              </a:spcBef>
              <a:spcAft>
                <a:spcPts val="0"/>
              </a:spcAft>
              <a:tabLst>
                <a:tab pos="542925" algn="l"/>
                <a:tab pos="1085850" algn="l"/>
                <a:tab pos="1628775" algn="l"/>
                <a:tab pos="2171700" algn="l"/>
                <a:tab pos="2714625" algn="l"/>
              </a:tabLst>
            </a:pPr>
            <a:r>
              <a:rPr lang="en-GB" altLang="en-US" sz="900" b="1" dirty="0">
                <a:latin typeface="Calibri" panose="020F0502020204030204"/>
              </a:rPr>
              <a:t>Dung T. Le et al. Science 2017;science.aan6733</a:t>
            </a:r>
          </a:p>
        </p:txBody>
      </p:sp>
      <p:sp>
        <p:nvSpPr>
          <p:cNvPr id="8" name="Footer Placeholder 1"/>
          <p:cNvSpPr>
            <a:spLocks noGrp="1"/>
          </p:cNvSpPr>
          <p:nvPr>
            <p:ph type="ftr" sz="quarter" idx="11"/>
          </p:nvPr>
        </p:nvSpPr>
        <p:spPr>
          <a:xfrm>
            <a:off x="4552950" y="6209006"/>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9" name="Picture 8"/>
          <p:cNvPicPr>
            <a:picLocks noChangeAspect="1"/>
          </p:cNvPicPr>
          <p:nvPr/>
        </p:nvPicPr>
        <p:blipFill rotWithShape="1">
          <a:blip r:embed="rId2" cstate="hqprint">
            <a:extLst>
              <a:ext uri="{28A0092B-C50C-407E-A947-70E740481C1C}">
                <a14:useLocalDpi xmlns:a14="http://schemas.microsoft.com/office/drawing/2010/main" val="0"/>
              </a:ext>
            </a:extLst>
          </a:blip>
          <a:srcRect l="1" t="91884" r="54" b="194"/>
          <a:stretch/>
        </p:blipFill>
        <p:spPr>
          <a:xfrm>
            <a:off x="1528970" y="6162831"/>
            <a:ext cx="9139031" cy="407505"/>
          </a:xfrm>
          <a:prstGeom prst="rect">
            <a:avLst/>
          </a:prstGeom>
        </p:spPr>
      </p:pic>
      <p:sp>
        <p:nvSpPr>
          <p:cNvPr id="10" name="TextBox 9"/>
          <p:cNvSpPr txBox="1"/>
          <p:nvPr/>
        </p:nvSpPr>
        <p:spPr>
          <a:xfrm>
            <a:off x="6925918" y="6205850"/>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25104119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8970" y="500576"/>
            <a:ext cx="9601411" cy="461665"/>
          </a:xfrm>
          <a:prstGeom prst="rect">
            <a:avLst/>
          </a:prstGeom>
          <a:noFill/>
        </p:spPr>
        <p:txBody>
          <a:bodyPr wrap="none" rtlCol="0">
            <a:spAutoFit/>
          </a:bodyPr>
          <a:lstStyle/>
          <a:p>
            <a:pPr defTabSz="685800" fontAlgn="auto">
              <a:spcBef>
                <a:spcPts val="0"/>
              </a:spcBef>
              <a:spcAft>
                <a:spcPts val="0"/>
              </a:spcAft>
            </a:pPr>
            <a:r>
              <a:rPr lang="en-US" sz="2400" b="1" dirty="0" err="1">
                <a:solidFill>
                  <a:prstClr val="black"/>
                </a:solidFill>
                <a:latin typeface="Calibri" panose="020F0502020204030204"/>
                <a:ea typeface="+mn-ea"/>
                <a:cs typeface="+mn-cs"/>
              </a:rPr>
              <a:t>Pembrolizumab</a:t>
            </a:r>
            <a:r>
              <a:rPr lang="en-US" sz="2400" b="1" dirty="0">
                <a:solidFill>
                  <a:prstClr val="black"/>
                </a:solidFill>
                <a:latin typeface="Calibri" panose="020F0502020204030204"/>
                <a:ea typeface="+mn-ea"/>
                <a:cs typeface="+mn-cs"/>
              </a:rPr>
              <a:t> Approved for MSI-H or Mismatch Repair Deficient Tumors</a:t>
            </a:r>
          </a:p>
        </p:txBody>
      </p:sp>
      <p:sp>
        <p:nvSpPr>
          <p:cNvPr id="4" name="TextBox 3"/>
          <p:cNvSpPr txBox="1"/>
          <p:nvPr/>
        </p:nvSpPr>
        <p:spPr>
          <a:xfrm>
            <a:off x="1828800" y="1447800"/>
            <a:ext cx="8279975" cy="3754874"/>
          </a:xfrm>
          <a:prstGeom prst="rect">
            <a:avLst/>
          </a:prstGeom>
          <a:noFill/>
        </p:spPr>
        <p:txBody>
          <a:bodyPr wrap="square" rtlCol="0">
            <a:spAutoFit/>
          </a:bodyPr>
          <a:lstStyle/>
          <a:p>
            <a:pPr marL="342900" indent="-342900" defTabSz="685800" fontAlgn="auto">
              <a:spcBef>
                <a:spcPts val="1200"/>
              </a:spcBef>
              <a:spcAft>
                <a:spcPts val="0"/>
              </a:spcAft>
              <a:buFont typeface="Arial" charset="0"/>
              <a:buChar char="•"/>
            </a:pPr>
            <a:r>
              <a:rPr lang="en-US" sz="2200" dirty="0" smtClean="0">
                <a:solidFill>
                  <a:prstClr val="black"/>
                </a:solidFill>
                <a:latin typeface="Calibri" panose="020F0502020204030204"/>
                <a:ea typeface="+mn-ea"/>
                <a:cs typeface="+mn-cs"/>
              </a:rPr>
              <a:t>For </a:t>
            </a:r>
            <a:r>
              <a:rPr lang="en-US" sz="2200" dirty="0">
                <a:solidFill>
                  <a:prstClr val="black"/>
                </a:solidFill>
                <a:latin typeface="Calibri" panose="020F0502020204030204"/>
                <a:ea typeface="+mn-ea"/>
                <a:cs typeface="+mn-cs"/>
              </a:rPr>
              <a:t>the treatment of adult and pediatric patients with </a:t>
            </a:r>
            <a:r>
              <a:rPr lang="en-US" sz="2200" dirty="0" err="1">
                <a:solidFill>
                  <a:prstClr val="black"/>
                </a:solidFill>
                <a:latin typeface="Calibri" panose="020F0502020204030204"/>
                <a:ea typeface="+mn-ea"/>
                <a:cs typeface="+mn-cs"/>
              </a:rPr>
              <a:t>unresectable</a:t>
            </a:r>
            <a:r>
              <a:rPr lang="en-US" sz="2200" dirty="0">
                <a:solidFill>
                  <a:prstClr val="black"/>
                </a:solidFill>
                <a:latin typeface="Calibri" panose="020F0502020204030204"/>
                <a:ea typeface="+mn-ea"/>
                <a:cs typeface="+mn-cs"/>
              </a:rPr>
              <a:t> or metastatic, </a:t>
            </a:r>
          </a:p>
          <a:p>
            <a:pPr marL="342900" indent="-342900" defTabSz="685800" fontAlgn="auto">
              <a:spcBef>
                <a:spcPts val="1200"/>
              </a:spcBef>
              <a:spcAft>
                <a:spcPts val="0"/>
              </a:spcAft>
              <a:buFont typeface="Arial" charset="0"/>
              <a:buChar char="•"/>
            </a:pPr>
            <a:r>
              <a:rPr lang="en-US" sz="2200" dirty="0" smtClean="0">
                <a:solidFill>
                  <a:prstClr val="black"/>
                </a:solidFill>
                <a:latin typeface="Calibri" panose="020F0502020204030204"/>
                <a:ea typeface="+mn-ea"/>
                <a:cs typeface="+mn-cs"/>
              </a:rPr>
              <a:t>Microsatellite </a:t>
            </a:r>
            <a:r>
              <a:rPr lang="en-US" sz="2200" dirty="0">
                <a:solidFill>
                  <a:prstClr val="black"/>
                </a:solidFill>
                <a:latin typeface="Calibri" panose="020F0502020204030204"/>
                <a:ea typeface="+mn-ea"/>
                <a:cs typeface="+mn-cs"/>
              </a:rPr>
              <a:t>instability-high (MSI-H) or mismatch repair deficient</a:t>
            </a:r>
          </a:p>
          <a:p>
            <a:pPr marL="685800" lvl="1" indent="-342900" defTabSz="685800" fontAlgn="auto">
              <a:spcBef>
                <a:spcPts val="1200"/>
              </a:spcBef>
              <a:spcAft>
                <a:spcPts val="0"/>
              </a:spcAft>
              <a:buFont typeface=".AppleSystemUIFont" charset="-120"/>
              <a:buChar char="–"/>
            </a:pPr>
            <a:r>
              <a:rPr lang="en-US" sz="2200" dirty="0" smtClean="0">
                <a:solidFill>
                  <a:prstClr val="black"/>
                </a:solidFill>
                <a:latin typeface="Calibri" panose="020F0502020204030204"/>
                <a:ea typeface="+mn-ea"/>
                <a:cs typeface="+mn-cs"/>
              </a:rPr>
              <a:t>Solid </a:t>
            </a:r>
            <a:r>
              <a:rPr lang="en-US" sz="2200" dirty="0">
                <a:solidFill>
                  <a:prstClr val="black"/>
                </a:solidFill>
                <a:latin typeface="Calibri" panose="020F0502020204030204"/>
                <a:ea typeface="+mn-ea"/>
                <a:cs typeface="+mn-cs"/>
              </a:rPr>
              <a:t>tumors that have progressed following prior treatment and who have </a:t>
            </a:r>
            <a:r>
              <a:rPr lang="en-US" sz="2200" dirty="0" smtClean="0">
                <a:solidFill>
                  <a:prstClr val="black"/>
                </a:solidFill>
                <a:latin typeface="Calibri" panose="020F0502020204030204"/>
                <a:ea typeface="+mn-ea"/>
                <a:cs typeface="+mn-cs"/>
              </a:rPr>
              <a:t>no satisfactory </a:t>
            </a:r>
            <a:r>
              <a:rPr lang="en-US" sz="2200" dirty="0">
                <a:solidFill>
                  <a:prstClr val="black"/>
                </a:solidFill>
                <a:latin typeface="Calibri" panose="020F0502020204030204"/>
                <a:ea typeface="+mn-ea"/>
                <a:cs typeface="+mn-cs"/>
              </a:rPr>
              <a:t>alternative treatment options, or </a:t>
            </a:r>
          </a:p>
          <a:p>
            <a:pPr marL="685800" lvl="1" indent="-342900" defTabSz="685800" fontAlgn="auto">
              <a:spcBef>
                <a:spcPts val="1200"/>
              </a:spcBef>
              <a:spcAft>
                <a:spcPts val="0"/>
              </a:spcAft>
              <a:buFont typeface=".AppleSystemUIFont" charset="-120"/>
              <a:buChar char="–"/>
            </a:pPr>
            <a:r>
              <a:rPr lang="en-US" sz="2200" dirty="0" smtClean="0">
                <a:solidFill>
                  <a:prstClr val="black"/>
                </a:solidFill>
                <a:latin typeface="Calibri" panose="020F0502020204030204"/>
                <a:ea typeface="+mn-ea"/>
                <a:cs typeface="+mn-cs"/>
              </a:rPr>
              <a:t>Colorectal </a:t>
            </a:r>
            <a:r>
              <a:rPr lang="en-US" sz="2200" dirty="0">
                <a:solidFill>
                  <a:prstClr val="black"/>
                </a:solidFill>
                <a:latin typeface="Calibri" panose="020F0502020204030204"/>
                <a:ea typeface="+mn-ea"/>
                <a:cs typeface="+mn-cs"/>
              </a:rPr>
              <a:t>cancer that has progressed following treatment with a </a:t>
            </a:r>
            <a:r>
              <a:rPr lang="en-US" sz="2200" dirty="0" err="1">
                <a:solidFill>
                  <a:prstClr val="black"/>
                </a:solidFill>
                <a:latin typeface="Calibri" panose="020F0502020204030204"/>
                <a:ea typeface="+mn-ea"/>
                <a:cs typeface="+mn-cs"/>
              </a:rPr>
              <a:t>fluoropyrimidine</a:t>
            </a:r>
            <a:r>
              <a:rPr lang="en-US" sz="2200" dirty="0">
                <a:solidFill>
                  <a:prstClr val="black"/>
                </a:solidFill>
                <a:latin typeface="Calibri" panose="020F0502020204030204"/>
                <a:ea typeface="+mn-ea"/>
                <a:cs typeface="+mn-cs"/>
              </a:rPr>
              <a:t>, </a:t>
            </a:r>
            <a:r>
              <a:rPr lang="en-US" sz="2200" dirty="0" err="1">
                <a:solidFill>
                  <a:prstClr val="black"/>
                </a:solidFill>
                <a:latin typeface="Calibri" panose="020F0502020204030204"/>
                <a:ea typeface="+mn-ea"/>
                <a:cs typeface="+mn-cs"/>
              </a:rPr>
              <a:t>oxaliplatin</a:t>
            </a:r>
            <a:r>
              <a:rPr lang="en-US" sz="2200" dirty="0">
                <a:solidFill>
                  <a:prstClr val="black"/>
                </a:solidFill>
                <a:latin typeface="Calibri" panose="020F0502020204030204"/>
                <a:ea typeface="+mn-ea"/>
                <a:cs typeface="+mn-cs"/>
              </a:rPr>
              <a:t>, and </a:t>
            </a:r>
            <a:r>
              <a:rPr lang="en-US" sz="2200" dirty="0" smtClean="0">
                <a:solidFill>
                  <a:prstClr val="black"/>
                </a:solidFill>
                <a:latin typeface="Calibri" panose="020F0502020204030204"/>
                <a:ea typeface="+mn-ea"/>
                <a:cs typeface="+mn-cs"/>
              </a:rPr>
              <a:t>irinotecan</a:t>
            </a:r>
            <a:endParaRPr lang="en-US" sz="2200" dirty="0">
              <a:solidFill>
                <a:prstClr val="black"/>
              </a:solidFill>
              <a:latin typeface="Calibri" panose="020F0502020204030204"/>
              <a:ea typeface="+mn-ea"/>
              <a:cs typeface="+mn-cs"/>
            </a:endParaRPr>
          </a:p>
          <a:p>
            <a:pPr marL="342900" indent="-342900" defTabSz="685800" fontAlgn="auto">
              <a:spcBef>
                <a:spcPts val="1200"/>
              </a:spcBef>
              <a:spcAft>
                <a:spcPts val="0"/>
              </a:spcAft>
              <a:buFont typeface="Arial" charset="0"/>
              <a:buChar char="•"/>
            </a:pPr>
            <a:r>
              <a:rPr lang="en-US" sz="2200" dirty="0" err="1" smtClean="0">
                <a:solidFill>
                  <a:prstClr val="black"/>
                </a:solidFill>
                <a:latin typeface="Calibri" panose="020F0502020204030204"/>
                <a:ea typeface="+mn-ea"/>
                <a:cs typeface="+mn-cs"/>
              </a:rPr>
              <a:t>Pembrolizumab</a:t>
            </a:r>
            <a:r>
              <a:rPr lang="en-US" sz="2200" dirty="0" smtClean="0">
                <a:solidFill>
                  <a:prstClr val="black"/>
                </a:solidFill>
                <a:latin typeface="Calibri" panose="020F0502020204030204"/>
                <a:ea typeface="+mn-ea"/>
                <a:cs typeface="+mn-cs"/>
              </a:rPr>
              <a:t> </a:t>
            </a:r>
            <a:r>
              <a:rPr lang="en-US" sz="2200" dirty="0">
                <a:solidFill>
                  <a:prstClr val="black"/>
                </a:solidFill>
                <a:latin typeface="Calibri" panose="020F0502020204030204"/>
                <a:ea typeface="+mn-ea"/>
                <a:cs typeface="+mn-cs"/>
              </a:rPr>
              <a:t>200mg every 3 weeks for adults and 2mg/kg (up to 200mg) every 3 weeks for children</a:t>
            </a:r>
          </a:p>
        </p:txBody>
      </p:sp>
      <p:sp>
        <p:nvSpPr>
          <p:cNvPr id="6" name="TextBox 5"/>
          <p:cNvSpPr txBox="1"/>
          <p:nvPr/>
        </p:nvSpPr>
        <p:spPr>
          <a:xfrm>
            <a:off x="9916033" y="5791200"/>
            <a:ext cx="880369" cy="230832"/>
          </a:xfrm>
          <a:prstGeom prst="rect">
            <a:avLst/>
          </a:prstGeom>
          <a:noFill/>
        </p:spPr>
        <p:txBody>
          <a:bodyPr wrap="none" rtlCol="0">
            <a:spAutoFit/>
          </a:bodyPr>
          <a:lstStyle/>
          <a:p>
            <a:pPr defTabSz="685800" fontAlgn="auto">
              <a:spcBef>
                <a:spcPts val="0"/>
              </a:spcBef>
              <a:spcAft>
                <a:spcPts val="0"/>
              </a:spcAft>
            </a:pPr>
            <a:r>
              <a:rPr lang="en-US" sz="900" b="1" dirty="0">
                <a:solidFill>
                  <a:prstClr val="black"/>
                </a:solidFill>
                <a:latin typeface="Calibri" panose="020F0502020204030204"/>
                <a:ea typeface="+mn-ea"/>
                <a:cs typeface="+mn-cs"/>
              </a:rPr>
              <a:t>Package insert</a:t>
            </a:r>
          </a:p>
        </p:txBody>
      </p:sp>
      <p:sp>
        <p:nvSpPr>
          <p:cNvPr id="9" name="Footer Placeholder 1"/>
          <p:cNvSpPr>
            <a:spLocks noGrp="1"/>
          </p:cNvSpPr>
          <p:nvPr>
            <p:ph type="ftr" sz="quarter" idx="11"/>
          </p:nvPr>
        </p:nvSpPr>
        <p:spPr>
          <a:xfrm>
            <a:off x="4552950" y="6209006"/>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10" name="Picture 9"/>
          <p:cNvPicPr>
            <a:picLocks noChangeAspect="1"/>
          </p:cNvPicPr>
          <p:nvPr/>
        </p:nvPicPr>
        <p:blipFill rotWithShape="1">
          <a:blip r:embed="rId2" cstate="hqprint">
            <a:extLst>
              <a:ext uri="{28A0092B-C50C-407E-A947-70E740481C1C}">
                <a14:useLocalDpi xmlns:a14="http://schemas.microsoft.com/office/drawing/2010/main" val="0"/>
              </a:ext>
            </a:extLst>
          </a:blip>
          <a:srcRect l="1" t="91884" r="54" b="194"/>
          <a:stretch/>
        </p:blipFill>
        <p:spPr>
          <a:xfrm>
            <a:off x="1528970" y="6162831"/>
            <a:ext cx="9139031" cy="407505"/>
          </a:xfrm>
          <a:prstGeom prst="rect">
            <a:avLst/>
          </a:prstGeom>
        </p:spPr>
      </p:pic>
      <p:sp>
        <p:nvSpPr>
          <p:cNvPr id="11" name="TextBox 10"/>
          <p:cNvSpPr txBox="1"/>
          <p:nvPr/>
        </p:nvSpPr>
        <p:spPr>
          <a:xfrm>
            <a:off x="6925918" y="6205850"/>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19174149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2469905" y="919016"/>
            <a:ext cx="7411514" cy="4860898"/>
          </a:xfrm>
          <a:prstGeom prst="rect">
            <a:avLst/>
          </a:prstGeom>
        </p:spPr>
      </p:pic>
      <p:sp>
        <p:nvSpPr>
          <p:cNvPr id="4" name="TextBox 3"/>
          <p:cNvSpPr txBox="1"/>
          <p:nvPr/>
        </p:nvSpPr>
        <p:spPr>
          <a:xfrm>
            <a:off x="1961945" y="228600"/>
            <a:ext cx="8427435" cy="415498"/>
          </a:xfrm>
          <a:prstGeom prst="rect">
            <a:avLst/>
          </a:prstGeom>
          <a:noFill/>
        </p:spPr>
        <p:txBody>
          <a:bodyPr wrap="none" rtlCol="0">
            <a:spAutoFit/>
          </a:bodyPr>
          <a:lstStyle/>
          <a:p>
            <a:pPr defTabSz="685800" fontAlgn="auto">
              <a:spcBef>
                <a:spcPts val="0"/>
              </a:spcBef>
              <a:spcAft>
                <a:spcPts val="0"/>
              </a:spcAft>
            </a:pPr>
            <a:r>
              <a:rPr lang="en-US" sz="2100" b="1" dirty="0" err="1">
                <a:solidFill>
                  <a:prstClr val="black"/>
                </a:solidFill>
                <a:latin typeface="Calibri" panose="020F0502020204030204"/>
                <a:ea typeface="+mn-ea"/>
                <a:cs typeface="+mn-cs"/>
              </a:rPr>
              <a:t>Pembrolizumab</a:t>
            </a:r>
            <a:r>
              <a:rPr lang="en-US" sz="2100" b="1" dirty="0">
                <a:solidFill>
                  <a:prstClr val="black"/>
                </a:solidFill>
                <a:latin typeface="Calibri" panose="020F0502020204030204"/>
                <a:ea typeface="+mn-ea"/>
                <a:cs typeface="+mn-cs"/>
              </a:rPr>
              <a:t> Approved for MSI-H or Mismatch Repair Deficient Tumors</a:t>
            </a:r>
          </a:p>
        </p:txBody>
      </p:sp>
      <p:sp>
        <p:nvSpPr>
          <p:cNvPr id="6" name="TextBox 5"/>
          <p:cNvSpPr txBox="1"/>
          <p:nvPr/>
        </p:nvSpPr>
        <p:spPr>
          <a:xfrm>
            <a:off x="9829800" y="5867400"/>
            <a:ext cx="880369" cy="230832"/>
          </a:xfrm>
          <a:prstGeom prst="rect">
            <a:avLst/>
          </a:prstGeom>
          <a:noFill/>
        </p:spPr>
        <p:txBody>
          <a:bodyPr wrap="none" rtlCol="0">
            <a:spAutoFit/>
          </a:bodyPr>
          <a:lstStyle/>
          <a:p>
            <a:pPr defTabSz="685800" fontAlgn="auto">
              <a:spcBef>
                <a:spcPts val="0"/>
              </a:spcBef>
              <a:spcAft>
                <a:spcPts val="0"/>
              </a:spcAft>
            </a:pPr>
            <a:r>
              <a:rPr lang="en-US" sz="900" b="1" dirty="0">
                <a:solidFill>
                  <a:prstClr val="black"/>
                </a:solidFill>
                <a:latin typeface="Calibri" panose="020F0502020204030204"/>
                <a:ea typeface="+mn-ea"/>
                <a:cs typeface="+mn-cs"/>
              </a:rPr>
              <a:t>Package insert</a:t>
            </a:r>
          </a:p>
        </p:txBody>
      </p:sp>
      <p:sp>
        <p:nvSpPr>
          <p:cNvPr id="10" name="Footer Placeholder 1"/>
          <p:cNvSpPr>
            <a:spLocks noGrp="1"/>
          </p:cNvSpPr>
          <p:nvPr>
            <p:ph type="ftr" sz="quarter" idx="11"/>
          </p:nvPr>
        </p:nvSpPr>
        <p:spPr>
          <a:xfrm>
            <a:off x="4552950" y="6209006"/>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11" name="Picture 10"/>
          <p:cNvPicPr>
            <a:picLocks noChangeAspect="1"/>
          </p:cNvPicPr>
          <p:nvPr/>
        </p:nvPicPr>
        <p:blipFill rotWithShape="1">
          <a:blip r:embed="rId3" cstate="hqprint">
            <a:extLst>
              <a:ext uri="{28A0092B-C50C-407E-A947-70E740481C1C}">
                <a14:useLocalDpi xmlns:a14="http://schemas.microsoft.com/office/drawing/2010/main" val="0"/>
              </a:ext>
            </a:extLst>
          </a:blip>
          <a:srcRect l="1" t="91884" r="54" b="194"/>
          <a:stretch/>
        </p:blipFill>
        <p:spPr>
          <a:xfrm>
            <a:off x="1528970" y="6162831"/>
            <a:ext cx="9139031" cy="407505"/>
          </a:xfrm>
          <a:prstGeom prst="rect">
            <a:avLst/>
          </a:prstGeom>
        </p:spPr>
      </p:pic>
      <p:sp>
        <p:nvSpPr>
          <p:cNvPr id="12" name="TextBox 11"/>
          <p:cNvSpPr txBox="1"/>
          <p:nvPr/>
        </p:nvSpPr>
        <p:spPr>
          <a:xfrm>
            <a:off x="6925918" y="6205850"/>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2619176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stretch>
            <a:fillRect/>
          </a:stretch>
        </p:blipFill>
        <p:spPr>
          <a:xfrm>
            <a:off x="1528970" y="1443343"/>
            <a:ext cx="9874274" cy="3722570"/>
          </a:xfrm>
          <a:prstGeom prst="rect">
            <a:avLst/>
          </a:prstGeom>
        </p:spPr>
      </p:pic>
      <p:sp>
        <p:nvSpPr>
          <p:cNvPr id="3" name="TextBox 2"/>
          <p:cNvSpPr txBox="1"/>
          <p:nvPr/>
        </p:nvSpPr>
        <p:spPr>
          <a:xfrm>
            <a:off x="9971452" y="5931999"/>
            <a:ext cx="880369" cy="230832"/>
          </a:xfrm>
          <a:prstGeom prst="rect">
            <a:avLst/>
          </a:prstGeom>
          <a:noFill/>
        </p:spPr>
        <p:txBody>
          <a:bodyPr wrap="none" rtlCol="0">
            <a:spAutoFit/>
          </a:bodyPr>
          <a:lstStyle/>
          <a:p>
            <a:pPr defTabSz="685800" fontAlgn="auto">
              <a:spcBef>
                <a:spcPts val="0"/>
              </a:spcBef>
              <a:spcAft>
                <a:spcPts val="0"/>
              </a:spcAft>
            </a:pPr>
            <a:r>
              <a:rPr lang="en-US" sz="900" b="1" dirty="0">
                <a:solidFill>
                  <a:prstClr val="black"/>
                </a:solidFill>
                <a:latin typeface="Calibri" panose="020F0502020204030204"/>
                <a:ea typeface="+mn-ea"/>
                <a:cs typeface="+mn-cs"/>
              </a:rPr>
              <a:t>Package insert</a:t>
            </a:r>
          </a:p>
        </p:txBody>
      </p:sp>
      <p:sp>
        <p:nvSpPr>
          <p:cNvPr id="6" name="TextBox 5"/>
          <p:cNvSpPr txBox="1"/>
          <p:nvPr/>
        </p:nvSpPr>
        <p:spPr>
          <a:xfrm>
            <a:off x="1984202" y="261760"/>
            <a:ext cx="8427435" cy="415498"/>
          </a:xfrm>
          <a:prstGeom prst="rect">
            <a:avLst/>
          </a:prstGeom>
          <a:noFill/>
        </p:spPr>
        <p:txBody>
          <a:bodyPr wrap="none" rtlCol="0">
            <a:spAutoFit/>
          </a:bodyPr>
          <a:lstStyle/>
          <a:p>
            <a:pPr defTabSz="685800" fontAlgn="auto">
              <a:spcBef>
                <a:spcPts val="0"/>
              </a:spcBef>
              <a:spcAft>
                <a:spcPts val="0"/>
              </a:spcAft>
            </a:pPr>
            <a:r>
              <a:rPr lang="en-US" sz="2100" b="1" dirty="0" err="1">
                <a:solidFill>
                  <a:prstClr val="black"/>
                </a:solidFill>
                <a:latin typeface="Calibri" panose="020F0502020204030204"/>
                <a:ea typeface="+mn-ea"/>
                <a:cs typeface="+mn-cs"/>
              </a:rPr>
              <a:t>Pembrolizumab</a:t>
            </a:r>
            <a:r>
              <a:rPr lang="en-US" sz="2100" b="1" dirty="0">
                <a:solidFill>
                  <a:prstClr val="black"/>
                </a:solidFill>
                <a:latin typeface="Calibri" panose="020F0502020204030204"/>
                <a:ea typeface="+mn-ea"/>
                <a:cs typeface="+mn-cs"/>
              </a:rPr>
              <a:t> Approved for MSI-H or Mismatch Repair Deficient Tumors</a:t>
            </a:r>
          </a:p>
        </p:txBody>
      </p:sp>
      <p:sp>
        <p:nvSpPr>
          <p:cNvPr id="9" name="Footer Placeholder 1"/>
          <p:cNvSpPr>
            <a:spLocks noGrp="1"/>
          </p:cNvSpPr>
          <p:nvPr>
            <p:ph type="ftr" sz="quarter" idx="11"/>
          </p:nvPr>
        </p:nvSpPr>
        <p:spPr>
          <a:xfrm>
            <a:off x="4552950" y="6209006"/>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10" name="Picture 9"/>
          <p:cNvPicPr>
            <a:picLocks noChangeAspect="1"/>
          </p:cNvPicPr>
          <p:nvPr/>
        </p:nvPicPr>
        <p:blipFill rotWithShape="1">
          <a:blip r:embed="rId3" cstate="hqprint">
            <a:extLst>
              <a:ext uri="{28A0092B-C50C-407E-A947-70E740481C1C}">
                <a14:useLocalDpi xmlns:a14="http://schemas.microsoft.com/office/drawing/2010/main" val="0"/>
              </a:ext>
            </a:extLst>
          </a:blip>
          <a:srcRect l="1" t="91884" r="54" b="194"/>
          <a:stretch/>
        </p:blipFill>
        <p:spPr>
          <a:xfrm>
            <a:off x="1528970" y="6162831"/>
            <a:ext cx="9139031" cy="407505"/>
          </a:xfrm>
          <a:prstGeom prst="rect">
            <a:avLst/>
          </a:prstGeom>
        </p:spPr>
      </p:pic>
      <p:sp>
        <p:nvSpPr>
          <p:cNvPr id="11" name="TextBox 10"/>
          <p:cNvSpPr txBox="1"/>
          <p:nvPr/>
        </p:nvSpPr>
        <p:spPr>
          <a:xfrm>
            <a:off x="6925918" y="6205850"/>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10025710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1780363" y="983302"/>
            <a:ext cx="8631274" cy="4891396"/>
          </a:xfrm>
          <a:prstGeom prst="rect">
            <a:avLst/>
          </a:prstGeom>
        </p:spPr>
      </p:pic>
      <p:sp>
        <p:nvSpPr>
          <p:cNvPr id="3" name="TextBox 2"/>
          <p:cNvSpPr txBox="1"/>
          <p:nvPr/>
        </p:nvSpPr>
        <p:spPr>
          <a:xfrm>
            <a:off x="9816940" y="5931999"/>
            <a:ext cx="880369" cy="230832"/>
          </a:xfrm>
          <a:prstGeom prst="rect">
            <a:avLst/>
          </a:prstGeom>
          <a:noFill/>
        </p:spPr>
        <p:txBody>
          <a:bodyPr wrap="none" rtlCol="0">
            <a:spAutoFit/>
          </a:bodyPr>
          <a:lstStyle/>
          <a:p>
            <a:pPr defTabSz="685800" fontAlgn="auto">
              <a:spcBef>
                <a:spcPts val="0"/>
              </a:spcBef>
              <a:spcAft>
                <a:spcPts val="0"/>
              </a:spcAft>
            </a:pPr>
            <a:r>
              <a:rPr lang="en-US" sz="900" b="1" dirty="0">
                <a:solidFill>
                  <a:prstClr val="black"/>
                </a:solidFill>
                <a:latin typeface="Calibri" panose="020F0502020204030204"/>
                <a:ea typeface="+mn-ea"/>
                <a:cs typeface="+mn-cs"/>
              </a:rPr>
              <a:t>Package insert</a:t>
            </a:r>
          </a:p>
        </p:txBody>
      </p:sp>
      <p:sp>
        <p:nvSpPr>
          <p:cNvPr id="6" name="TextBox 5"/>
          <p:cNvSpPr txBox="1"/>
          <p:nvPr/>
        </p:nvSpPr>
        <p:spPr>
          <a:xfrm>
            <a:off x="1984202" y="331405"/>
            <a:ext cx="8427435" cy="415498"/>
          </a:xfrm>
          <a:prstGeom prst="rect">
            <a:avLst/>
          </a:prstGeom>
          <a:noFill/>
        </p:spPr>
        <p:txBody>
          <a:bodyPr wrap="none" rtlCol="0">
            <a:spAutoFit/>
          </a:bodyPr>
          <a:lstStyle/>
          <a:p>
            <a:pPr defTabSz="685800" fontAlgn="auto">
              <a:spcBef>
                <a:spcPts val="0"/>
              </a:spcBef>
              <a:spcAft>
                <a:spcPts val="0"/>
              </a:spcAft>
            </a:pPr>
            <a:r>
              <a:rPr lang="en-US" sz="2100" b="1" dirty="0" err="1">
                <a:solidFill>
                  <a:prstClr val="black"/>
                </a:solidFill>
                <a:latin typeface="Calibri" panose="020F0502020204030204"/>
                <a:ea typeface="+mn-ea"/>
                <a:cs typeface="+mn-cs"/>
              </a:rPr>
              <a:t>Pembrolizumab</a:t>
            </a:r>
            <a:r>
              <a:rPr lang="en-US" sz="2100" b="1" dirty="0">
                <a:solidFill>
                  <a:prstClr val="black"/>
                </a:solidFill>
                <a:latin typeface="Calibri" panose="020F0502020204030204"/>
                <a:ea typeface="+mn-ea"/>
                <a:cs typeface="+mn-cs"/>
              </a:rPr>
              <a:t> Approved for MSI-H or Mismatch Repair Deficient Tumors</a:t>
            </a:r>
          </a:p>
        </p:txBody>
      </p:sp>
      <p:sp>
        <p:nvSpPr>
          <p:cNvPr id="9" name="Footer Placeholder 1"/>
          <p:cNvSpPr>
            <a:spLocks noGrp="1"/>
          </p:cNvSpPr>
          <p:nvPr>
            <p:ph type="ftr" sz="quarter" idx="11"/>
          </p:nvPr>
        </p:nvSpPr>
        <p:spPr>
          <a:xfrm>
            <a:off x="4552950" y="6209006"/>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10" name="Picture 9"/>
          <p:cNvPicPr>
            <a:picLocks noChangeAspect="1"/>
          </p:cNvPicPr>
          <p:nvPr/>
        </p:nvPicPr>
        <p:blipFill rotWithShape="1">
          <a:blip r:embed="rId3" cstate="hqprint">
            <a:extLst>
              <a:ext uri="{28A0092B-C50C-407E-A947-70E740481C1C}">
                <a14:useLocalDpi xmlns:a14="http://schemas.microsoft.com/office/drawing/2010/main" val="0"/>
              </a:ext>
            </a:extLst>
          </a:blip>
          <a:srcRect l="1" t="91884" r="54" b="194"/>
          <a:stretch/>
        </p:blipFill>
        <p:spPr>
          <a:xfrm>
            <a:off x="1528970" y="6162831"/>
            <a:ext cx="9139031" cy="407505"/>
          </a:xfrm>
          <a:prstGeom prst="rect">
            <a:avLst/>
          </a:prstGeom>
        </p:spPr>
      </p:pic>
      <p:sp>
        <p:nvSpPr>
          <p:cNvPr id="11" name="TextBox 10"/>
          <p:cNvSpPr txBox="1"/>
          <p:nvPr/>
        </p:nvSpPr>
        <p:spPr>
          <a:xfrm>
            <a:off x="6925918" y="6205850"/>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68270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itle 1"/>
          <p:cNvSpPr txBox="1">
            <a:spLocks/>
          </p:cNvSpPr>
          <p:nvPr/>
        </p:nvSpPr>
        <p:spPr bwMode="auto">
          <a:xfrm>
            <a:off x="1524000" y="47839"/>
            <a:ext cx="9144000" cy="55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sz="3200" b="1" dirty="0"/>
              <a:t>PD-L1 dampens the anti-tumor immune response</a:t>
            </a:r>
          </a:p>
        </p:txBody>
      </p:sp>
      <p:pic>
        <p:nvPicPr>
          <p:cNvPr id="2970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92307" y="725491"/>
            <a:ext cx="4314825"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8" descr="Untitled-1.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4275" y="1395415"/>
            <a:ext cx="27432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Rectangle 3"/>
          <p:cNvSpPr>
            <a:spLocks noChangeArrowheads="1"/>
          </p:cNvSpPr>
          <p:nvPr/>
        </p:nvSpPr>
        <p:spPr bwMode="auto">
          <a:xfrm>
            <a:off x="1724030" y="5053014"/>
            <a:ext cx="12477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sz="800" b="1" i="1" dirty="0">
                <a:solidFill>
                  <a:srgbClr val="000000"/>
                </a:solidFill>
              </a:rPr>
              <a:t>Stromal PD-L1 modulation of T cells</a:t>
            </a:r>
          </a:p>
        </p:txBody>
      </p:sp>
      <p:sp>
        <p:nvSpPr>
          <p:cNvPr id="29703" name="Rectangle 4"/>
          <p:cNvSpPr>
            <a:spLocks noChangeArrowheads="1"/>
          </p:cNvSpPr>
          <p:nvPr/>
        </p:nvSpPr>
        <p:spPr bwMode="auto">
          <a:xfrm>
            <a:off x="4886336" y="4291014"/>
            <a:ext cx="13557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sz="800" b="1" i="1">
                <a:solidFill>
                  <a:srgbClr val="000000"/>
                </a:solidFill>
              </a:rPr>
              <a:t>Immune cell modulation of T cells</a:t>
            </a:r>
          </a:p>
        </p:txBody>
      </p:sp>
      <p:sp>
        <p:nvSpPr>
          <p:cNvPr id="29704" name="Rectangle 5"/>
          <p:cNvSpPr>
            <a:spLocks noChangeArrowheads="1"/>
          </p:cNvSpPr>
          <p:nvPr/>
        </p:nvSpPr>
        <p:spPr bwMode="auto">
          <a:xfrm>
            <a:off x="3719515" y="1611321"/>
            <a:ext cx="13858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sz="800" b="1" i="1">
                <a:solidFill>
                  <a:srgbClr val="000000"/>
                </a:solidFill>
              </a:rPr>
              <a:t>PD-L1/PD-1-mediated Inhibition of</a:t>
            </a:r>
            <a:br>
              <a:rPr lang="en-US" altLang="en-US" sz="800" b="1" i="1">
                <a:solidFill>
                  <a:srgbClr val="000000"/>
                </a:solidFill>
              </a:rPr>
            </a:br>
            <a:r>
              <a:rPr lang="en-US" altLang="en-US" sz="800" b="1" i="1">
                <a:solidFill>
                  <a:srgbClr val="000000"/>
                </a:solidFill>
              </a:rPr>
              <a:t>tumor cell killing</a:t>
            </a:r>
          </a:p>
        </p:txBody>
      </p:sp>
      <p:sp>
        <p:nvSpPr>
          <p:cNvPr id="10" name="Rectangle 6"/>
          <p:cNvSpPr>
            <a:spLocks noChangeArrowheads="1"/>
          </p:cNvSpPr>
          <p:nvPr/>
        </p:nvSpPr>
        <p:spPr bwMode="auto">
          <a:xfrm>
            <a:off x="1547813" y="1316039"/>
            <a:ext cx="906462" cy="861774"/>
          </a:xfrm>
          <a:prstGeom prst="rect">
            <a:avLst/>
          </a:prstGeom>
          <a:solidFill>
            <a:srgbClr val="4F81BD">
              <a:lumMod val="20000"/>
              <a:lumOff val="80000"/>
            </a:srgbClr>
          </a:solidFill>
          <a:ln>
            <a:noFill/>
          </a:ln>
          <a:extLst/>
        </p:spPr>
        <p:txBody>
          <a:bodyPr>
            <a:spAutoFit/>
          </a:bodyPr>
          <a:lstStyle/>
          <a:p>
            <a:pPr algn="ctr" fontAlgn="auto">
              <a:spcBef>
                <a:spcPts val="0"/>
              </a:spcBef>
              <a:spcAft>
                <a:spcPts val="0"/>
              </a:spcAft>
              <a:defRPr/>
            </a:pPr>
            <a:r>
              <a:rPr lang="en-US" sz="1000" b="1" i="1" kern="0" dirty="0" err="1">
                <a:latin typeface="Times"/>
                <a:cs typeface="Arial" charset="0"/>
              </a:rPr>
              <a:t>IFN</a:t>
            </a:r>
            <a:r>
              <a:rPr lang="en-US" sz="1000" b="1" i="1" kern="0" dirty="0" err="1">
                <a:latin typeface="Symbol" charset="0"/>
                <a:cs typeface="+mn-cs"/>
              </a:rPr>
              <a:t>g</a:t>
            </a:r>
            <a:r>
              <a:rPr lang="en-US" sz="1000" b="1" i="1" kern="0" dirty="0">
                <a:latin typeface="Times"/>
                <a:cs typeface="Arial" charset="0"/>
              </a:rPr>
              <a:t>-mediated</a:t>
            </a:r>
            <a:br>
              <a:rPr lang="en-US" sz="1000" b="1" i="1" kern="0" dirty="0">
                <a:latin typeface="Times"/>
                <a:cs typeface="Arial" charset="0"/>
              </a:rPr>
            </a:br>
            <a:r>
              <a:rPr lang="en-US" sz="1000" b="1" i="1" kern="0" dirty="0">
                <a:latin typeface="Times"/>
                <a:cs typeface="Arial" charset="0"/>
              </a:rPr>
              <a:t>up-regulation of tumor PD-L1</a:t>
            </a:r>
          </a:p>
        </p:txBody>
      </p:sp>
      <p:sp>
        <p:nvSpPr>
          <p:cNvPr id="29706" name="Rectangle 4"/>
          <p:cNvSpPr>
            <a:spLocks noChangeArrowheads="1"/>
          </p:cNvSpPr>
          <p:nvPr/>
        </p:nvSpPr>
        <p:spPr bwMode="auto">
          <a:xfrm>
            <a:off x="5297494" y="2509839"/>
            <a:ext cx="13557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sz="800" b="1" i="1">
                <a:solidFill>
                  <a:srgbClr val="000000"/>
                </a:solidFill>
              </a:rPr>
              <a:t>Priming and </a:t>
            </a:r>
          </a:p>
          <a:p>
            <a:pPr algn="ctr" eaLnBrk="1" hangingPunct="1"/>
            <a:r>
              <a:rPr lang="en-US" altLang="en-US" sz="800" b="1" i="1">
                <a:solidFill>
                  <a:srgbClr val="000000"/>
                </a:solidFill>
              </a:rPr>
              <a:t>Activation of T cells</a:t>
            </a:r>
          </a:p>
        </p:txBody>
      </p:sp>
      <p:sp>
        <p:nvSpPr>
          <p:cNvPr id="29707" name="Rectangle 3"/>
          <p:cNvSpPr>
            <a:spLocks noChangeArrowheads="1"/>
          </p:cNvSpPr>
          <p:nvPr/>
        </p:nvSpPr>
        <p:spPr bwMode="auto">
          <a:xfrm>
            <a:off x="4259270" y="5202239"/>
            <a:ext cx="15128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sz="800" b="1" i="1">
                <a:solidFill>
                  <a:srgbClr val="000000"/>
                </a:solidFill>
              </a:rPr>
              <a:t>PD-L2 mediated inhibition of TH-2 T cells</a:t>
            </a:r>
          </a:p>
        </p:txBody>
      </p:sp>
      <p:grpSp>
        <p:nvGrpSpPr>
          <p:cNvPr id="29708" name="Group 21"/>
          <p:cNvGrpSpPr>
            <a:grpSpLocks/>
          </p:cNvGrpSpPr>
          <p:nvPr/>
        </p:nvGrpSpPr>
        <p:grpSpPr bwMode="auto">
          <a:xfrm>
            <a:off x="4087813" y="3716344"/>
            <a:ext cx="569912" cy="793751"/>
            <a:chOff x="4620978" y="3647693"/>
            <a:chExt cx="675015" cy="945698"/>
          </a:xfrm>
        </p:grpSpPr>
        <p:sp>
          <p:nvSpPr>
            <p:cNvPr id="14" name="Freeform 13"/>
            <p:cNvSpPr>
              <a:spLocks/>
            </p:cNvSpPr>
            <p:nvPr/>
          </p:nvSpPr>
          <p:spPr bwMode="auto">
            <a:xfrm>
              <a:off x="4620978" y="3715783"/>
              <a:ext cx="675015" cy="877608"/>
            </a:xfrm>
            <a:custGeom>
              <a:avLst/>
              <a:gdLst>
                <a:gd name="T0" fmla="*/ 713673 w 636747"/>
                <a:gd name="T1" fmla="*/ 678289 h 1134838"/>
                <a:gd name="T2" fmla="*/ 451542 w 636747"/>
                <a:gd name="T3" fmla="*/ 252681 h 1134838"/>
                <a:gd name="T4" fmla="*/ 0 w 636747"/>
                <a:gd name="T5" fmla="*/ 0 h 1134838"/>
                <a:gd name="T6" fmla="*/ 0 60000 65536"/>
                <a:gd name="T7" fmla="*/ 0 60000 65536"/>
                <a:gd name="T8" fmla="*/ 0 60000 65536"/>
              </a:gdLst>
              <a:ahLst/>
              <a:cxnLst>
                <a:cxn ang="T6">
                  <a:pos x="T0" y="T1"/>
                </a:cxn>
                <a:cxn ang="T7">
                  <a:pos x="T2" y="T3"/>
                </a:cxn>
                <a:cxn ang="T8">
                  <a:pos x="T4" y="T5"/>
                </a:cxn>
              </a:cxnLst>
              <a:rect l="0" t="0" r="r" b="b"/>
              <a:pathLst>
                <a:path w="636747" h="1134838">
                  <a:moveTo>
                    <a:pt x="635047" y="1134838"/>
                  </a:moveTo>
                  <a:cubicBezTo>
                    <a:pt x="654188" y="864638"/>
                    <a:pt x="507636" y="611898"/>
                    <a:pt x="401795" y="422758"/>
                  </a:cubicBezTo>
                  <a:cubicBezTo>
                    <a:pt x="295954" y="233618"/>
                    <a:pt x="0" y="0"/>
                    <a:pt x="0" y="0"/>
                  </a:cubicBezTo>
                </a:path>
              </a:pathLst>
            </a:custGeom>
            <a:noFill/>
            <a:ln w="25400" cap="flat" cmpd="sng">
              <a:solidFill>
                <a:srgbClr val="FF0000"/>
              </a:solidFill>
              <a:prstDash val="solid"/>
              <a:round/>
              <a:headEnd/>
              <a:tailEnd/>
            </a:ln>
            <a:effectLst>
              <a:outerShdw blurRad="40000" dist="20000" dir="5400000" rotWithShape="0">
                <a:srgbClr val="000000">
                  <a:alpha val="37999"/>
                </a:srgbClr>
              </a:outerShdw>
            </a:effectLst>
            <a:extLst/>
          </p:spPr>
          <p:txBody>
            <a:bodyPr anchor="ctr"/>
            <a:lstStyle/>
            <a:p>
              <a:pPr fontAlgn="auto">
                <a:spcBef>
                  <a:spcPts val="0"/>
                </a:spcBef>
                <a:spcAft>
                  <a:spcPts val="0"/>
                </a:spcAft>
                <a:defRPr/>
              </a:pPr>
              <a:endParaRPr lang="en-US" sz="800" b="1" kern="0">
                <a:solidFill>
                  <a:prstClr val="black"/>
                </a:solidFill>
                <a:latin typeface="Times"/>
                <a:cs typeface="+mn-cs"/>
              </a:endParaRPr>
            </a:p>
          </p:txBody>
        </p:sp>
        <p:cxnSp>
          <p:nvCxnSpPr>
            <p:cNvPr id="15" name="Straight Connector 14"/>
            <p:cNvCxnSpPr>
              <a:cxnSpLocks noChangeShapeType="1"/>
            </p:cNvCxnSpPr>
            <p:nvPr/>
          </p:nvCxnSpPr>
          <p:spPr bwMode="auto">
            <a:xfrm rot="1680000" flipV="1">
              <a:off x="4636020" y="3647693"/>
              <a:ext cx="0" cy="136181"/>
            </a:xfrm>
            <a:prstGeom prst="line">
              <a:avLst/>
            </a:prstGeom>
            <a:noFill/>
            <a:ln w="25400">
              <a:solidFill>
                <a:srgbClr val="FF0000"/>
              </a:solidFill>
              <a:round/>
              <a:headEnd/>
              <a:tailEnd/>
            </a:ln>
            <a:effectLst>
              <a:outerShdw blurRad="40000" dist="20000" dir="5400000" rotWithShape="0">
                <a:srgbClr val="000000">
                  <a:alpha val="37999"/>
                </a:srgbClr>
              </a:outerShdw>
            </a:effectLst>
            <a:extLst/>
          </p:spPr>
        </p:cxnSp>
      </p:grpSp>
      <p:sp>
        <p:nvSpPr>
          <p:cNvPr id="16" name="Rectangle 15"/>
          <p:cNvSpPr/>
          <p:nvPr/>
        </p:nvSpPr>
        <p:spPr>
          <a:xfrm>
            <a:off x="2751149" y="2214566"/>
            <a:ext cx="338137" cy="92075"/>
          </a:xfrm>
          <a:prstGeom prst="rect">
            <a:avLst/>
          </a:prstGeom>
          <a:solidFill>
            <a:sysClr val="window" lastClr="FFFFFF"/>
          </a:solidFill>
          <a:ln w="9525" cap="flat" cmpd="sng" algn="ctr">
            <a:noFill/>
            <a:prstDash val="solid"/>
          </a:ln>
          <a:effectLst/>
        </p:spPr>
        <p:txBody>
          <a:bodyPr anchor="ctr"/>
          <a:lstStyle/>
          <a:p>
            <a:pPr algn="ctr" fontAlgn="auto">
              <a:spcBef>
                <a:spcPts val="0"/>
              </a:spcBef>
              <a:spcAft>
                <a:spcPts val="0"/>
              </a:spcAft>
              <a:defRPr/>
            </a:pPr>
            <a:endParaRPr lang="en-US" sz="800" b="1" kern="0">
              <a:solidFill>
                <a:prstClr val="white"/>
              </a:solidFill>
              <a:latin typeface="Calibri"/>
              <a:cs typeface="+mn-cs"/>
            </a:endParaRPr>
          </a:p>
        </p:txBody>
      </p:sp>
      <p:sp>
        <p:nvSpPr>
          <p:cNvPr id="29710" name="TextBox 25"/>
          <p:cNvSpPr txBox="1">
            <a:spLocks noChangeArrowheads="1"/>
          </p:cNvSpPr>
          <p:nvPr/>
        </p:nvSpPr>
        <p:spPr bwMode="auto">
          <a:xfrm>
            <a:off x="2684473" y="2160588"/>
            <a:ext cx="5629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Calibri" pitchFamily="34" charset="0"/>
                <a:cs typeface="Arial" pitchFamily="34" charset="0"/>
              </a:defRPr>
            </a:lvl1pPr>
            <a:lvl2pPr marL="742950" indent="-285750" defTabSz="457200" eaLnBrk="0" hangingPunct="0">
              <a:defRPr>
                <a:solidFill>
                  <a:schemeClr val="tx1"/>
                </a:solidFill>
                <a:latin typeface="Calibri" pitchFamily="34" charset="0"/>
                <a:cs typeface="Arial" pitchFamily="34" charset="0"/>
              </a:defRPr>
            </a:lvl2pPr>
            <a:lvl3pPr marL="1143000" indent="-228600" defTabSz="457200" eaLnBrk="0" hangingPunct="0">
              <a:defRPr>
                <a:solidFill>
                  <a:schemeClr val="tx1"/>
                </a:solidFill>
                <a:latin typeface="Calibri" pitchFamily="34" charset="0"/>
                <a:cs typeface="Arial" pitchFamily="34" charset="0"/>
              </a:defRPr>
            </a:lvl3pPr>
            <a:lvl4pPr marL="1600200" indent="-228600" defTabSz="457200" eaLnBrk="0" hangingPunct="0">
              <a:defRPr>
                <a:solidFill>
                  <a:schemeClr val="tx1"/>
                </a:solidFill>
                <a:latin typeface="Calibri" pitchFamily="34" charset="0"/>
                <a:cs typeface="Arial" pitchFamily="34" charset="0"/>
              </a:defRPr>
            </a:lvl4pPr>
            <a:lvl5pPr marL="2057400" indent="-228600" defTabSz="4572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800">
                <a:solidFill>
                  <a:srgbClr val="000000"/>
                </a:solidFill>
                <a:latin typeface="Arial" pitchFamily="34" charset="0"/>
                <a:ea typeface="MS PGothic" pitchFamily="34" charset="-128"/>
              </a:rPr>
              <a:t>receptor</a:t>
            </a:r>
          </a:p>
        </p:txBody>
      </p:sp>
      <p:sp>
        <p:nvSpPr>
          <p:cNvPr id="18" name="Oval 1"/>
          <p:cNvSpPr>
            <a:spLocks noChangeArrowheads="1"/>
          </p:cNvSpPr>
          <p:nvPr/>
        </p:nvSpPr>
        <p:spPr bwMode="auto">
          <a:xfrm rot="210378">
            <a:off x="4248161" y="3198821"/>
            <a:ext cx="504825" cy="276225"/>
          </a:xfrm>
          <a:prstGeom prst="ellipse">
            <a:avLst/>
          </a:prstGeom>
          <a:noFill/>
          <a:ln w="19050" cmpd="sng">
            <a:solidFill>
              <a:srgbClr val="FF0000"/>
            </a:solidFill>
            <a:round/>
            <a:headEnd/>
            <a:tailEnd/>
          </a:ln>
          <a:effectLst/>
          <a:extLst/>
        </p:spPr>
        <p:txBody>
          <a:bodyPr/>
          <a:lstStyle/>
          <a:p>
            <a:pPr fontAlgn="auto">
              <a:spcBef>
                <a:spcPct val="50000"/>
              </a:spcBef>
              <a:spcAft>
                <a:spcPts val="0"/>
              </a:spcAft>
              <a:defRPr/>
            </a:pPr>
            <a:endParaRPr lang="en-US" sz="800" b="1" kern="0">
              <a:solidFill>
                <a:prstClr val="black"/>
              </a:solidFill>
              <a:latin typeface="Times"/>
              <a:cs typeface="+mn-cs"/>
            </a:endParaRPr>
          </a:p>
        </p:txBody>
      </p:sp>
      <p:sp>
        <p:nvSpPr>
          <p:cNvPr id="19" name="Oval 18"/>
          <p:cNvSpPr>
            <a:spLocks noChangeArrowheads="1"/>
          </p:cNvSpPr>
          <p:nvPr/>
        </p:nvSpPr>
        <p:spPr bwMode="auto">
          <a:xfrm rot="210378">
            <a:off x="3022610" y="4151314"/>
            <a:ext cx="506413" cy="273051"/>
          </a:xfrm>
          <a:prstGeom prst="ellipse">
            <a:avLst/>
          </a:prstGeom>
          <a:noFill/>
          <a:ln w="34925">
            <a:solidFill>
              <a:srgbClr val="FF0000"/>
            </a:solidFill>
            <a:round/>
            <a:headEnd/>
            <a:tailEnd/>
          </a:ln>
          <a:effectLst/>
          <a:extLst/>
        </p:spPr>
        <p:txBody>
          <a:bodyPr/>
          <a:lstStyle/>
          <a:p>
            <a:pPr fontAlgn="auto">
              <a:spcBef>
                <a:spcPct val="50000"/>
              </a:spcBef>
              <a:spcAft>
                <a:spcPts val="0"/>
              </a:spcAft>
              <a:defRPr/>
            </a:pPr>
            <a:endParaRPr lang="en-US" sz="800" b="1" kern="0">
              <a:solidFill>
                <a:prstClr val="black"/>
              </a:solidFill>
              <a:latin typeface="Times"/>
              <a:cs typeface="+mn-cs"/>
            </a:endParaRPr>
          </a:p>
        </p:txBody>
      </p:sp>
      <p:sp>
        <p:nvSpPr>
          <p:cNvPr id="20" name="Oval 18"/>
          <p:cNvSpPr>
            <a:spLocks noChangeArrowheads="1"/>
          </p:cNvSpPr>
          <p:nvPr/>
        </p:nvSpPr>
        <p:spPr bwMode="auto">
          <a:xfrm rot="210378">
            <a:off x="3475049" y="1839921"/>
            <a:ext cx="415925" cy="225425"/>
          </a:xfrm>
          <a:prstGeom prst="ellipse">
            <a:avLst/>
          </a:prstGeom>
          <a:noFill/>
          <a:ln w="34925">
            <a:solidFill>
              <a:srgbClr val="FF0000"/>
            </a:solidFill>
            <a:round/>
            <a:headEnd/>
            <a:tailEnd/>
          </a:ln>
          <a:effectLst/>
          <a:extLst/>
        </p:spPr>
        <p:txBody>
          <a:bodyPr lIns="91428" tIns="45714" rIns="91428" bIns="45714"/>
          <a:lstStyle/>
          <a:p>
            <a:pPr fontAlgn="auto">
              <a:spcBef>
                <a:spcPct val="50000"/>
              </a:spcBef>
              <a:spcAft>
                <a:spcPts val="0"/>
              </a:spcAft>
              <a:defRPr/>
            </a:pPr>
            <a:endParaRPr lang="en-US" sz="700" b="1" kern="0">
              <a:solidFill>
                <a:prstClr val="black"/>
              </a:solidFill>
              <a:latin typeface="Times"/>
              <a:cs typeface="+mn-cs"/>
            </a:endParaRPr>
          </a:p>
        </p:txBody>
      </p:sp>
      <p:sp>
        <p:nvSpPr>
          <p:cNvPr id="29714" name="TextBox 21"/>
          <p:cNvSpPr txBox="1">
            <a:spLocks noChangeArrowheads="1"/>
          </p:cNvSpPr>
          <p:nvPr/>
        </p:nvSpPr>
        <p:spPr bwMode="auto">
          <a:xfrm>
            <a:off x="1558859" y="5565718"/>
            <a:ext cx="25939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000" i="1" dirty="0"/>
              <a:t>Chen DS, Irving BA, Hodi FS. </a:t>
            </a:r>
            <a:br>
              <a:rPr lang="en-US" altLang="en-US" sz="1000" i="1" dirty="0"/>
            </a:br>
            <a:r>
              <a:rPr lang="en-US" altLang="en-US" sz="1000" i="1" dirty="0" err="1"/>
              <a:t>Clin</a:t>
            </a:r>
            <a:r>
              <a:rPr lang="en-US" altLang="en-US" sz="1000" i="1" dirty="0"/>
              <a:t> Cancer Res. 2012;18:6580.</a:t>
            </a:r>
          </a:p>
        </p:txBody>
      </p:sp>
      <p:sp>
        <p:nvSpPr>
          <p:cNvPr id="22" name="Oval 1"/>
          <p:cNvSpPr>
            <a:spLocks noChangeArrowheads="1"/>
          </p:cNvSpPr>
          <p:nvPr/>
        </p:nvSpPr>
        <p:spPr bwMode="auto">
          <a:xfrm rot="210378">
            <a:off x="4222761" y="3503620"/>
            <a:ext cx="506413" cy="276225"/>
          </a:xfrm>
          <a:prstGeom prst="ellipse">
            <a:avLst/>
          </a:prstGeom>
          <a:noFill/>
          <a:ln w="19050" cmpd="sng">
            <a:solidFill>
              <a:srgbClr val="FF0000"/>
            </a:solidFill>
            <a:round/>
            <a:headEnd/>
            <a:tailEnd/>
          </a:ln>
          <a:effectLst/>
          <a:extLst/>
        </p:spPr>
        <p:txBody>
          <a:bodyPr/>
          <a:lstStyle/>
          <a:p>
            <a:pPr fontAlgn="auto">
              <a:spcBef>
                <a:spcPct val="50000"/>
              </a:spcBef>
              <a:spcAft>
                <a:spcPts val="0"/>
              </a:spcAft>
              <a:defRPr/>
            </a:pPr>
            <a:endParaRPr lang="en-US" sz="800" b="1" kern="0">
              <a:solidFill>
                <a:prstClr val="black"/>
              </a:solidFill>
              <a:latin typeface="Times"/>
              <a:cs typeface="+mn-cs"/>
            </a:endParaRPr>
          </a:p>
        </p:txBody>
      </p:sp>
      <p:sp>
        <p:nvSpPr>
          <p:cNvPr id="23" name="Rectangle 22"/>
          <p:cNvSpPr/>
          <p:nvPr/>
        </p:nvSpPr>
        <p:spPr bwMode="auto">
          <a:xfrm>
            <a:off x="6477011" y="3733802"/>
            <a:ext cx="4105275" cy="2835275"/>
          </a:xfrm>
          <a:prstGeom prst="rect">
            <a:avLst/>
          </a:prstGeom>
          <a:solidFill>
            <a:schemeClr val="bg1">
              <a:lumMod val="95000"/>
            </a:schemeClr>
          </a:solidFill>
          <a:ln>
            <a:headEnd type="none" w="med" len="med"/>
            <a:tailEnd type="none" w="med" len="med"/>
          </a:ln>
        </p:spPr>
        <p:style>
          <a:lnRef idx="1">
            <a:schemeClr val="dk1"/>
          </a:lnRef>
          <a:fillRef idx="2">
            <a:schemeClr val="dk1"/>
          </a:fillRef>
          <a:effectRef idx="1">
            <a:schemeClr val="dk1"/>
          </a:effectRef>
          <a:fontRef idx="minor">
            <a:schemeClr val="dk1"/>
          </a:fontRef>
        </p:style>
        <p:txBody>
          <a:bodyPr anchor="ctr"/>
          <a:lstStyle/>
          <a:p>
            <a:pPr fontAlgn="auto">
              <a:lnSpc>
                <a:spcPts val="3800"/>
              </a:lnSpc>
              <a:spcBef>
                <a:spcPts val="0"/>
              </a:spcBef>
              <a:spcAft>
                <a:spcPts val="1500"/>
              </a:spcAft>
              <a:defRPr/>
            </a:pPr>
            <a:endParaRPr lang="en-US" sz="1200">
              <a:solidFill>
                <a:schemeClr val="tx1"/>
              </a:solidFill>
              <a:latin typeface="Verdana" pitchFamily="-112" charset="0"/>
            </a:endParaRPr>
          </a:p>
        </p:txBody>
      </p:sp>
      <p:sp>
        <p:nvSpPr>
          <p:cNvPr id="24" name="TextBox 23"/>
          <p:cNvSpPr txBox="1"/>
          <p:nvPr/>
        </p:nvSpPr>
        <p:spPr>
          <a:xfrm>
            <a:off x="6569086" y="3854451"/>
            <a:ext cx="3922713" cy="2597622"/>
          </a:xfrm>
          <a:prstGeom prst="rect">
            <a:avLst/>
          </a:prstGeom>
          <a:noFill/>
        </p:spPr>
        <p:txBody>
          <a:bodyPr lIns="91428" tIns="45714" rIns="91428" bIns="45714">
            <a:spAutoFit/>
          </a:bodyPr>
          <a:lstStyle/>
          <a:p>
            <a:pPr fontAlgn="auto">
              <a:lnSpc>
                <a:spcPct val="110000"/>
              </a:lnSpc>
              <a:spcBef>
                <a:spcPts val="0"/>
              </a:spcBef>
              <a:spcAft>
                <a:spcPts val="0"/>
              </a:spcAft>
              <a:defRPr/>
            </a:pPr>
            <a:r>
              <a:rPr lang="en-US" sz="2000" dirty="0">
                <a:solidFill>
                  <a:srgbClr val="0000FF"/>
                </a:solidFill>
                <a:latin typeface="Arial"/>
                <a:cs typeface="Arial" charset="0"/>
              </a:rPr>
              <a:t>PD-L1 expression in the tumor microenvironment can inhibit anti-tumor T cell activity:</a:t>
            </a:r>
          </a:p>
          <a:p>
            <a:pPr fontAlgn="auto">
              <a:lnSpc>
                <a:spcPct val="110000"/>
              </a:lnSpc>
              <a:spcBef>
                <a:spcPts val="0"/>
              </a:spcBef>
              <a:spcAft>
                <a:spcPts val="0"/>
              </a:spcAft>
              <a:defRPr/>
            </a:pPr>
            <a:endParaRPr lang="en-US" sz="800" dirty="0">
              <a:solidFill>
                <a:srgbClr val="0000FF"/>
              </a:solidFill>
              <a:latin typeface="Arial"/>
              <a:cs typeface="Arial" charset="0"/>
            </a:endParaRPr>
          </a:p>
          <a:p>
            <a:pPr marL="457200" indent="-457200" fontAlgn="auto">
              <a:lnSpc>
                <a:spcPct val="110000"/>
              </a:lnSpc>
              <a:spcBef>
                <a:spcPts val="0"/>
              </a:spcBef>
              <a:spcAft>
                <a:spcPts val="0"/>
              </a:spcAft>
              <a:buFont typeface="+mj-lt"/>
              <a:buAutoNum type="arabicPeriod"/>
              <a:defRPr/>
            </a:pPr>
            <a:r>
              <a:rPr lang="en-US" sz="2000" dirty="0">
                <a:solidFill>
                  <a:srgbClr val="0000FF"/>
                </a:solidFill>
                <a:latin typeface="Arial"/>
                <a:cs typeface="Arial" charset="0"/>
              </a:rPr>
              <a:t>PD-L1 expression by tumor</a:t>
            </a:r>
            <a:r>
              <a:rPr lang="en-US" sz="2000" b="1" dirty="0">
                <a:solidFill>
                  <a:srgbClr val="0000FF"/>
                </a:solidFill>
                <a:latin typeface="Arial"/>
                <a:cs typeface="Arial" charset="0"/>
              </a:rPr>
              <a:t> </a:t>
            </a:r>
            <a:r>
              <a:rPr lang="en-US" sz="2000" dirty="0">
                <a:solidFill>
                  <a:srgbClr val="0000FF"/>
                </a:solidFill>
                <a:latin typeface="Arial"/>
                <a:cs typeface="Arial" charset="0"/>
              </a:rPr>
              <a:t>infiltrating</a:t>
            </a:r>
            <a:r>
              <a:rPr lang="en-US" sz="2000" b="1" dirty="0">
                <a:solidFill>
                  <a:srgbClr val="0000FF"/>
                </a:solidFill>
                <a:latin typeface="Arial"/>
                <a:cs typeface="Arial" charset="0"/>
              </a:rPr>
              <a:t> </a:t>
            </a:r>
            <a:r>
              <a:rPr lang="en-US" sz="2000" b="1" i="1" dirty="0">
                <a:solidFill>
                  <a:srgbClr val="0000FF"/>
                </a:solidFill>
                <a:latin typeface="Arial"/>
                <a:cs typeface="Arial" charset="0"/>
              </a:rPr>
              <a:t>immune cells</a:t>
            </a:r>
          </a:p>
          <a:p>
            <a:pPr marL="457200" indent="-457200" fontAlgn="auto">
              <a:lnSpc>
                <a:spcPct val="110000"/>
              </a:lnSpc>
              <a:spcBef>
                <a:spcPts val="0"/>
              </a:spcBef>
              <a:spcAft>
                <a:spcPts val="0"/>
              </a:spcAft>
              <a:buFont typeface="+mj-lt"/>
              <a:buAutoNum type="arabicPeriod"/>
              <a:defRPr/>
            </a:pPr>
            <a:r>
              <a:rPr lang="en-US" sz="2000" dirty="0">
                <a:solidFill>
                  <a:srgbClr val="0000FF"/>
                </a:solidFill>
                <a:latin typeface="Arial"/>
                <a:cs typeface="Arial" charset="0"/>
              </a:rPr>
              <a:t>PD-L1 expression by  </a:t>
            </a:r>
            <a:r>
              <a:rPr lang="en-US" sz="2000" b="1" i="1" dirty="0">
                <a:solidFill>
                  <a:srgbClr val="0000FF"/>
                </a:solidFill>
                <a:latin typeface="Arial"/>
                <a:cs typeface="Arial" charset="0"/>
              </a:rPr>
              <a:t>cancer cells</a:t>
            </a:r>
          </a:p>
        </p:txBody>
      </p:sp>
      <p:grpSp>
        <p:nvGrpSpPr>
          <p:cNvPr id="29718" name="Group 36"/>
          <p:cNvGrpSpPr>
            <a:grpSpLocks/>
          </p:cNvGrpSpPr>
          <p:nvPr/>
        </p:nvGrpSpPr>
        <p:grpSpPr bwMode="auto">
          <a:xfrm>
            <a:off x="6635752" y="1052520"/>
            <a:ext cx="3913430" cy="1606551"/>
            <a:chOff x="5105400" y="2085975"/>
            <a:chExt cx="5311715" cy="2181225"/>
          </a:xfrm>
        </p:grpSpPr>
        <p:pic>
          <p:nvPicPr>
            <p:cNvPr id="26" name="Picture 14" descr="MEL 30292"/>
            <p:cNvPicPr>
              <a:picLocks noChangeAspect="1" noChangeArrowheads="1"/>
            </p:cNvPicPr>
            <p:nvPr/>
          </p:nvPicPr>
          <p:blipFill rotWithShape="1">
            <a:blip r:embed="rId4"/>
            <a:srcRect/>
            <a:stretch/>
          </p:blipFill>
          <p:spPr bwMode="auto">
            <a:xfrm>
              <a:off x="5105400" y="2148480"/>
              <a:ext cx="3428161" cy="2118720"/>
            </a:xfrm>
            <a:prstGeom prst="rect">
              <a:avLst/>
            </a:prstGeom>
            <a:noFill/>
            <a:ln w="19050" cmpd="sng">
              <a:solidFill>
                <a:srgbClr val="000000"/>
              </a:solidFill>
              <a:miter lim="800000"/>
              <a:headEnd/>
              <a:tailEnd/>
            </a:ln>
            <a:effectLst>
              <a:outerShdw blurRad="50800" dist="38100" dir="2700000" algn="tl" rotWithShape="0">
                <a:prstClr val="black">
                  <a:alpha val="40000"/>
                </a:prstClr>
              </a:outerShdw>
            </a:effectLst>
            <a:extLst/>
          </p:spPr>
        </p:pic>
        <p:pic>
          <p:nvPicPr>
            <p:cNvPr id="27" name="Picture 14" descr="MEL 30292"/>
            <p:cNvPicPr>
              <a:picLocks noChangeAspect="1" noChangeArrowheads="1"/>
            </p:cNvPicPr>
            <p:nvPr/>
          </p:nvPicPr>
          <p:blipFill rotWithShape="1">
            <a:blip r:embed="rId5"/>
            <a:srcRect/>
            <a:stretch/>
          </p:blipFill>
          <p:spPr bwMode="auto">
            <a:xfrm rot="10800000">
              <a:off x="8012118" y="2508426"/>
              <a:ext cx="1432888" cy="954824"/>
            </a:xfrm>
            <a:prstGeom prst="rect">
              <a:avLst/>
            </a:prstGeom>
            <a:noFill/>
            <a:ln w="19050" cmpd="sng">
              <a:solidFill>
                <a:srgbClr val="000000"/>
              </a:solidFill>
              <a:miter lim="800000"/>
              <a:headEnd/>
              <a:tailEnd/>
            </a:ln>
            <a:effectLst>
              <a:outerShdw blurRad="50800" dist="38100" dir="2700000" algn="tl" rotWithShape="0">
                <a:prstClr val="black">
                  <a:alpha val="40000"/>
                </a:prstClr>
              </a:outerShdw>
            </a:effectLst>
            <a:extLst/>
          </p:spPr>
        </p:pic>
        <p:sp>
          <p:nvSpPr>
            <p:cNvPr id="29724" name="TextBox 203"/>
            <p:cNvSpPr txBox="1">
              <a:spLocks noChangeArrowheads="1"/>
            </p:cNvSpPr>
            <p:nvPr/>
          </p:nvSpPr>
          <p:spPr bwMode="auto">
            <a:xfrm>
              <a:off x="8573430" y="3780916"/>
              <a:ext cx="1327651" cy="37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sz="1200" b="1">
                  <a:solidFill>
                    <a:srgbClr val="000000"/>
                  </a:solidFill>
                  <a:latin typeface="Arial" pitchFamily="34" charset="0"/>
                  <a:ea typeface="MS PGothic" pitchFamily="34" charset="-128"/>
                  <a:sym typeface="Arial" pitchFamily="34" charset="0"/>
                </a:rPr>
                <a:t>cancer cell</a:t>
              </a:r>
            </a:p>
          </p:txBody>
        </p:sp>
        <p:sp>
          <p:nvSpPr>
            <p:cNvPr id="29725" name="TextBox 204"/>
            <p:cNvSpPr txBox="1">
              <a:spLocks noChangeArrowheads="1"/>
            </p:cNvSpPr>
            <p:nvPr/>
          </p:nvSpPr>
          <p:spPr bwMode="auto">
            <a:xfrm>
              <a:off x="8495360" y="2085975"/>
              <a:ext cx="853333" cy="376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sz="1200" b="1">
                  <a:solidFill>
                    <a:srgbClr val="984807"/>
                  </a:solidFill>
                  <a:latin typeface="Arial" pitchFamily="34" charset="0"/>
                  <a:ea typeface="MS PGothic" pitchFamily="34" charset="-128"/>
                  <a:sym typeface="Arial" pitchFamily="34" charset="0"/>
                </a:rPr>
                <a:t>PD-L1</a:t>
              </a:r>
            </a:p>
          </p:txBody>
        </p:sp>
        <p:cxnSp>
          <p:nvCxnSpPr>
            <p:cNvPr id="29726" name="Straight Connector 59406"/>
            <p:cNvCxnSpPr>
              <a:cxnSpLocks noChangeShapeType="1"/>
            </p:cNvCxnSpPr>
            <p:nvPr/>
          </p:nvCxnSpPr>
          <p:spPr bwMode="auto">
            <a:xfrm flipH="1" flipV="1">
              <a:off x="8740184" y="3071179"/>
              <a:ext cx="285304" cy="71345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9727" name="Straight Connector 208"/>
            <p:cNvCxnSpPr>
              <a:cxnSpLocks noChangeShapeType="1"/>
              <a:endCxn id="29725" idx="2"/>
            </p:cNvCxnSpPr>
            <p:nvPr/>
          </p:nvCxnSpPr>
          <p:spPr bwMode="auto">
            <a:xfrm flipV="1">
              <a:off x="8747951" y="2462058"/>
              <a:ext cx="174076" cy="241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9728" name="TextBox 210"/>
            <p:cNvSpPr txBox="1">
              <a:spLocks noChangeArrowheads="1"/>
            </p:cNvSpPr>
            <p:nvPr/>
          </p:nvSpPr>
          <p:spPr bwMode="auto">
            <a:xfrm>
              <a:off x="9202603" y="3450377"/>
              <a:ext cx="1214512" cy="33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sz="1000" b="1">
                  <a:solidFill>
                    <a:srgbClr val="1F497D"/>
                  </a:solidFill>
                  <a:latin typeface="Arial" pitchFamily="34" charset="0"/>
                  <a:ea typeface="MS PGothic" pitchFamily="34" charset="-128"/>
                  <a:sym typeface="Arial" pitchFamily="34" charset="0"/>
                </a:rPr>
                <a:t>lymphocyte</a:t>
              </a:r>
            </a:p>
          </p:txBody>
        </p:sp>
        <p:cxnSp>
          <p:nvCxnSpPr>
            <p:cNvPr id="29729" name="Straight Connector 211"/>
            <p:cNvCxnSpPr>
              <a:cxnSpLocks noChangeShapeType="1"/>
            </p:cNvCxnSpPr>
            <p:nvPr/>
          </p:nvCxnSpPr>
          <p:spPr bwMode="auto">
            <a:xfrm>
              <a:off x="9114156" y="3124977"/>
              <a:ext cx="555719" cy="33736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29719" name="Rectangle 45"/>
          <p:cNvSpPr>
            <a:spLocks noChangeArrowheads="1"/>
          </p:cNvSpPr>
          <p:nvPr/>
        </p:nvSpPr>
        <p:spPr bwMode="auto">
          <a:xfrm>
            <a:off x="6534161" y="977902"/>
            <a:ext cx="3933825" cy="2330451"/>
          </a:xfrm>
          <a:prstGeom prst="rect">
            <a:avLst/>
          </a:prstGeom>
          <a:noFill/>
          <a:ln w="9525" algn="ctr">
            <a:solidFill>
              <a:srgbClr val="A6A6A6"/>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lnSpc>
                <a:spcPts val="3800"/>
              </a:lnSpc>
              <a:spcAft>
                <a:spcPts val="1500"/>
              </a:spcAft>
            </a:pPr>
            <a:endParaRPr lang="en-US" altLang="en-US" sz="1200">
              <a:latin typeface="Verdana" pitchFamily="34" charset="0"/>
            </a:endParaRPr>
          </a:p>
        </p:txBody>
      </p:sp>
      <p:sp>
        <p:nvSpPr>
          <p:cNvPr id="29720" name="TextBox 46"/>
          <p:cNvSpPr txBox="1">
            <a:spLocks noChangeArrowheads="1"/>
          </p:cNvSpPr>
          <p:nvPr/>
        </p:nvSpPr>
        <p:spPr bwMode="auto">
          <a:xfrm>
            <a:off x="6567499" y="2722571"/>
            <a:ext cx="38750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600" b="1"/>
              <a:t>Presence of intratumoral T-cells may lead to adaptive immune resistance</a:t>
            </a:r>
          </a:p>
        </p:txBody>
      </p:sp>
      <p:sp>
        <p:nvSpPr>
          <p:cNvPr id="29721" name="Rectangle 36"/>
          <p:cNvSpPr>
            <a:spLocks noChangeArrowheads="1"/>
          </p:cNvSpPr>
          <p:nvPr/>
        </p:nvSpPr>
        <p:spPr bwMode="auto">
          <a:xfrm>
            <a:off x="7766050" y="6596064"/>
            <a:ext cx="29017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100" dirty="0">
                <a:latin typeface="Arial" pitchFamily="34" charset="0"/>
              </a:rPr>
              <a:t>Powderly et al. ASCO (2013) Abstract 9010</a:t>
            </a:r>
          </a:p>
        </p:txBody>
      </p:sp>
    </p:spTree>
    <p:extLst>
      <p:ext uri="{BB962C8B-B14F-4D97-AF65-F5344CB8AC3E}">
        <p14:creationId xmlns:p14="http://schemas.microsoft.com/office/powerpoint/2010/main" val="2232135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a:xfrm>
            <a:off x="2443597" y="505721"/>
            <a:ext cx="7941253" cy="1722293"/>
          </a:xfrm>
        </p:spPr>
        <p:txBody>
          <a:bodyPr>
            <a:normAutofit/>
          </a:bodyPr>
          <a:lstStyle/>
          <a:p>
            <a:pPr algn="ctr"/>
            <a:r>
              <a:rPr lang="en-US" sz="2400" dirty="0">
                <a:solidFill>
                  <a:schemeClr val="tx1"/>
                </a:solidFill>
                <a:latin typeface="+mn-lt"/>
              </a:rPr>
              <a:t>KEYNOTE-164 and 158: Efficacy of Pembrolizumab in Phase 2 KEYNOTE-164 and KEYNOTE-158 Studies of Microsatellite Instability High Cancers</a:t>
            </a:r>
            <a:br>
              <a:rPr lang="en-US" sz="2400" dirty="0">
                <a:solidFill>
                  <a:schemeClr val="tx1"/>
                </a:solidFill>
                <a:latin typeface="+mn-lt"/>
              </a:rPr>
            </a:br>
            <a:endParaRPr lang="en-US" sz="2400" dirty="0">
              <a:solidFill>
                <a:schemeClr val="tx1"/>
              </a:solidFill>
              <a:latin typeface="+mn-lt"/>
            </a:endParaRPr>
          </a:p>
        </p:txBody>
      </p:sp>
      <p:sp>
        <p:nvSpPr>
          <p:cNvPr id="14" name="Text Placeholder 13"/>
          <p:cNvSpPr>
            <a:spLocks noGrp="1"/>
          </p:cNvSpPr>
          <p:nvPr>
            <p:ph type="body" sz="quarter" idx="13"/>
          </p:nvPr>
        </p:nvSpPr>
        <p:spPr>
          <a:xfrm>
            <a:off x="1143000" y="2032898"/>
            <a:ext cx="10101722" cy="3073114"/>
          </a:xfrm>
        </p:spPr>
        <p:txBody>
          <a:bodyPr/>
          <a:lstStyle/>
          <a:p>
            <a:pPr>
              <a:spcBef>
                <a:spcPts val="450"/>
              </a:spcBef>
            </a:pPr>
            <a:r>
              <a:rPr lang="en-US" sz="1400" dirty="0"/>
              <a:t>L.A. Diaz Jr</a:t>
            </a:r>
            <a:r>
              <a:rPr lang="en-US" sz="1400" baseline="30000" dirty="0"/>
              <a:t>1,2</a:t>
            </a:r>
            <a:r>
              <a:rPr lang="en-US" sz="1400" dirty="0"/>
              <a:t>; A. Marabelle</a:t>
            </a:r>
            <a:r>
              <a:rPr lang="en-US" sz="1400" baseline="30000" dirty="0"/>
              <a:t>3</a:t>
            </a:r>
            <a:r>
              <a:rPr lang="en-US" sz="1400" dirty="0"/>
              <a:t>; T.W. Kim</a:t>
            </a:r>
            <a:r>
              <a:rPr lang="en-US" sz="1400" baseline="30000" dirty="0"/>
              <a:t>4</a:t>
            </a:r>
            <a:r>
              <a:rPr lang="en-US" sz="1400" dirty="0"/>
              <a:t>; R. Geva</a:t>
            </a:r>
            <a:r>
              <a:rPr lang="en-US" sz="1400" baseline="30000" dirty="0"/>
              <a:t>5a</a:t>
            </a:r>
            <a:r>
              <a:rPr lang="en-US" sz="1400" dirty="0"/>
              <a:t>; E. Van Cutsem</a:t>
            </a:r>
            <a:r>
              <a:rPr lang="en-US" sz="1400" baseline="30000" dirty="0"/>
              <a:t>6</a:t>
            </a:r>
            <a:r>
              <a:rPr lang="en-US" sz="1400" dirty="0"/>
              <a:t>; T. Andre</a:t>
            </a:r>
            <a:r>
              <a:rPr lang="en-US" sz="1400" baseline="30000" dirty="0"/>
              <a:t>7</a:t>
            </a:r>
            <a:r>
              <a:rPr lang="en-US" sz="1400" dirty="0"/>
              <a:t>; P. A. Ascierto</a:t>
            </a:r>
            <a:r>
              <a:rPr lang="en-US" sz="1400" baseline="30000" dirty="0"/>
              <a:t>8</a:t>
            </a:r>
            <a:r>
              <a:rPr lang="en-US" sz="1400" dirty="0"/>
              <a:t>; M. Maio</a:t>
            </a:r>
            <a:r>
              <a:rPr lang="en-US" sz="1400" baseline="30000" dirty="0"/>
              <a:t>9</a:t>
            </a:r>
            <a:r>
              <a:rPr lang="en-US" sz="1400" dirty="0"/>
              <a:t>; J.P. Delord</a:t>
            </a:r>
            <a:r>
              <a:rPr lang="en-US" sz="1400" baseline="30000" dirty="0"/>
              <a:t>10</a:t>
            </a:r>
            <a:r>
              <a:rPr lang="en-US" sz="1400" dirty="0"/>
              <a:t>; M. Gottfried</a:t>
            </a:r>
            <a:r>
              <a:rPr lang="en-US" sz="1400" baseline="30000" dirty="0"/>
              <a:t>11</a:t>
            </a:r>
            <a:r>
              <a:rPr lang="en-US" sz="1400" dirty="0"/>
              <a:t>; R. Guimbaud</a:t>
            </a:r>
            <a:r>
              <a:rPr lang="en-US" sz="1400" baseline="30000" dirty="0"/>
              <a:t>12</a:t>
            </a:r>
            <a:r>
              <a:rPr lang="en-US" sz="1400" dirty="0"/>
              <a:t>; D. Jaeger</a:t>
            </a:r>
            <a:r>
              <a:rPr lang="en-US" sz="1400" baseline="30000" dirty="0"/>
              <a:t>13</a:t>
            </a:r>
            <a:r>
              <a:rPr lang="en-US" sz="1400" dirty="0"/>
              <a:t>; E. Elez</a:t>
            </a:r>
            <a:r>
              <a:rPr lang="en-US" sz="1400" baseline="30000" dirty="0"/>
              <a:t>14</a:t>
            </a:r>
            <a:r>
              <a:rPr lang="en-US" sz="1400" dirty="0"/>
              <a:t>; T. Yoshino</a:t>
            </a:r>
            <a:r>
              <a:rPr lang="en-US" sz="1400" baseline="30000" dirty="0"/>
              <a:t>15</a:t>
            </a:r>
            <a:r>
              <a:rPr lang="en-US" sz="1400" dirty="0"/>
              <a:t>; A.K. Joe</a:t>
            </a:r>
            <a:r>
              <a:rPr lang="en-US" sz="1400" baseline="30000" dirty="0"/>
              <a:t>16</a:t>
            </a:r>
            <a:r>
              <a:rPr lang="en-US" sz="1400" dirty="0"/>
              <a:t>; B. Lam</a:t>
            </a:r>
            <a:r>
              <a:rPr lang="en-US" sz="1400" baseline="30000" dirty="0"/>
              <a:t>16</a:t>
            </a:r>
            <a:r>
              <a:rPr lang="en-US" sz="1400" dirty="0"/>
              <a:t>; Jie Ding</a:t>
            </a:r>
            <a:r>
              <a:rPr lang="en-US" sz="1400" baseline="30000" dirty="0"/>
              <a:t>16</a:t>
            </a:r>
            <a:r>
              <a:rPr lang="en-US" sz="1400" dirty="0"/>
              <a:t>; S. K. Pruitt</a:t>
            </a:r>
            <a:r>
              <a:rPr lang="en-US" sz="1400" baseline="30000" dirty="0"/>
              <a:t>16</a:t>
            </a:r>
            <a:r>
              <a:rPr lang="en-US" sz="1400" dirty="0"/>
              <a:t>; S. Peter Kang</a:t>
            </a:r>
            <a:r>
              <a:rPr lang="en-US" sz="1400" baseline="30000" dirty="0"/>
              <a:t>16</a:t>
            </a:r>
            <a:r>
              <a:rPr lang="en-US" sz="1400" dirty="0"/>
              <a:t>; D.T. Le</a:t>
            </a:r>
            <a:r>
              <a:rPr lang="en-US" sz="1400" baseline="30000" dirty="0"/>
              <a:t>1</a:t>
            </a:r>
          </a:p>
          <a:p>
            <a:pPr>
              <a:spcBef>
                <a:spcPts val="450"/>
              </a:spcBef>
            </a:pPr>
            <a:endParaRPr lang="en-US" sz="1400" baseline="30000" dirty="0"/>
          </a:p>
          <a:p>
            <a:pPr>
              <a:spcBef>
                <a:spcPts val="450"/>
              </a:spcBef>
            </a:pPr>
            <a:r>
              <a:rPr lang="en-US" sz="1400" baseline="30000" dirty="0"/>
              <a:t>1</a:t>
            </a:r>
            <a:r>
              <a:rPr lang="en-US" sz="1400" dirty="0"/>
              <a:t>Sidney Kimmel Comprehensive Cancer Center at Johns Hopkins, Baltimore, MD, USA; </a:t>
            </a:r>
            <a:r>
              <a:rPr lang="en-US" sz="1400" baseline="30000" dirty="0"/>
              <a:t>2</a:t>
            </a:r>
            <a:r>
              <a:rPr lang="en-US" sz="1400" dirty="0"/>
              <a:t>Current affiliation: Memorial Sloan Kettering Cancer Center, NY, USA; </a:t>
            </a:r>
            <a:r>
              <a:rPr lang="en-US" sz="1400" baseline="30000" dirty="0"/>
              <a:t>3</a:t>
            </a:r>
            <a:r>
              <a:rPr lang="en-US" sz="1400" dirty="0"/>
              <a:t>Gustave </a:t>
            </a:r>
            <a:r>
              <a:rPr lang="en-US" sz="1400" dirty="0" err="1"/>
              <a:t>Roussy</a:t>
            </a:r>
            <a:r>
              <a:rPr lang="en-US" sz="1400" dirty="0"/>
              <a:t>, Villejuif, France;</a:t>
            </a:r>
            <a:r>
              <a:rPr lang="en-US" sz="1400" baseline="30000" dirty="0"/>
              <a:t>4</a:t>
            </a:r>
            <a:r>
              <a:rPr lang="en-US" sz="1400" dirty="0"/>
              <a:t>Asan Medical Center, Republic of Korea; </a:t>
            </a:r>
            <a:r>
              <a:rPr lang="en-US" sz="1400" baseline="30000" dirty="0"/>
              <a:t>5</a:t>
            </a:r>
            <a:r>
              <a:rPr lang="en-US" sz="1400" dirty="0"/>
              <a:t>Sourasky Medical Center, Tel Aviv, Israel; </a:t>
            </a:r>
            <a:r>
              <a:rPr lang="en-US" sz="1400" baseline="30000" dirty="0"/>
              <a:t>6</a:t>
            </a:r>
            <a:r>
              <a:rPr lang="en-US" sz="1400" dirty="0"/>
              <a:t>University Hospital </a:t>
            </a:r>
            <a:r>
              <a:rPr lang="en-US" sz="1400" dirty="0" err="1"/>
              <a:t>Gasthuisberg</a:t>
            </a:r>
            <a:r>
              <a:rPr lang="en-US" sz="1400" dirty="0"/>
              <a:t>, Leuven, Belgium; </a:t>
            </a:r>
            <a:r>
              <a:rPr lang="en-US" sz="1400" baseline="30000" dirty="0"/>
              <a:t>7</a:t>
            </a:r>
            <a:r>
              <a:rPr lang="en-US" sz="1400" dirty="0"/>
              <a:t>Hopital Saint Antoine, Paris, France; </a:t>
            </a:r>
            <a:r>
              <a:rPr lang="en-US" sz="1400" baseline="30000" dirty="0"/>
              <a:t>8</a:t>
            </a:r>
            <a:r>
              <a:rPr lang="en-US" sz="1400" dirty="0"/>
              <a:t>Istituto </a:t>
            </a:r>
            <a:r>
              <a:rPr lang="en-US" sz="1400" dirty="0" err="1"/>
              <a:t>Nazionale</a:t>
            </a:r>
            <a:r>
              <a:rPr lang="en-US" sz="1400" dirty="0"/>
              <a:t> </a:t>
            </a:r>
            <a:r>
              <a:rPr lang="en-US" sz="1400" dirty="0" err="1"/>
              <a:t>Tumori</a:t>
            </a:r>
            <a:r>
              <a:rPr lang="en-US" sz="1400" dirty="0"/>
              <a:t> Fondazione Pascale, Naples, Italy; </a:t>
            </a:r>
            <a:r>
              <a:rPr lang="en-US" sz="1400" baseline="30000" dirty="0"/>
              <a:t>9</a:t>
            </a:r>
            <a:r>
              <a:rPr lang="en-US" sz="1400" dirty="0"/>
              <a:t>Policlinico Le </a:t>
            </a:r>
            <a:r>
              <a:rPr lang="en-US" sz="1400" dirty="0" err="1"/>
              <a:t>Scotte</a:t>
            </a:r>
            <a:r>
              <a:rPr lang="en-US" sz="1400" dirty="0"/>
              <a:t>, A.O </a:t>
            </a:r>
            <a:r>
              <a:rPr lang="en-US" sz="1400" dirty="0" err="1"/>
              <a:t>Senese</a:t>
            </a:r>
            <a:r>
              <a:rPr lang="en-US" sz="1400" dirty="0"/>
              <a:t>, Italy; </a:t>
            </a:r>
            <a:r>
              <a:rPr lang="en-US" sz="1400" baseline="30000" dirty="0"/>
              <a:t>10</a:t>
            </a:r>
            <a:r>
              <a:rPr lang="en-US" sz="1400" dirty="0"/>
              <a:t>Institut Claudius </a:t>
            </a:r>
            <a:r>
              <a:rPr lang="en-US" sz="1400" dirty="0" err="1"/>
              <a:t>Regaud</a:t>
            </a:r>
            <a:r>
              <a:rPr lang="en-US" sz="1400" dirty="0"/>
              <a:t> IUCT-</a:t>
            </a:r>
            <a:r>
              <a:rPr lang="en-US" sz="1400" dirty="0" err="1"/>
              <a:t>Oncopole</a:t>
            </a:r>
            <a:r>
              <a:rPr lang="en-US" sz="1400" dirty="0"/>
              <a:t>, Toulouse, France; </a:t>
            </a:r>
            <a:r>
              <a:rPr lang="en-US" sz="1400" baseline="30000" dirty="0"/>
              <a:t>11</a:t>
            </a:r>
            <a:r>
              <a:rPr lang="en-US" sz="1400" dirty="0"/>
              <a:t>Meir Medical Center, </a:t>
            </a:r>
            <a:r>
              <a:rPr lang="en-US" sz="1400" dirty="0" err="1"/>
              <a:t>Kfar</a:t>
            </a:r>
            <a:r>
              <a:rPr lang="en-US" sz="1400" dirty="0"/>
              <a:t> Saba, Israel; </a:t>
            </a:r>
            <a:r>
              <a:rPr lang="en-US" sz="1400" baseline="30000" dirty="0"/>
              <a:t>12</a:t>
            </a:r>
            <a:r>
              <a:rPr lang="en-US" sz="1400" dirty="0"/>
              <a:t>Centre </a:t>
            </a:r>
            <a:r>
              <a:rPr lang="en-US" sz="1400" dirty="0" err="1"/>
              <a:t>Hospitalier</a:t>
            </a:r>
            <a:r>
              <a:rPr lang="en-US" sz="1400" dirty="0"/>
              <a:t> </a:t>
            </a:r>
            <a:r>
              <a:rPr lang="en-US" sz="1400" dirty="0" err="1"/>
              <a:t>Universitaire</a:t>
            </a:r>
            <a:r>
              <a:rPr lang="en-US" sz="1400" dirty="0"/>
              <a:t> de Toulouse, </a:t>
            </a:r>
            <a:r>
              <a:rPr lang="en-US" sz="1400" dirty="0" err="1"/>
              <a:t>Hopital</a:t>
            </a:r>
            <a:r>
              <a:rPr lang="en-US" sz="1400" dirty="0"/>
              <a:t> </a:t>
            </a:r>
            <a:r>
              <a:rPr lang="en-US" sz="1400" dirty="0" err="1"/>
              <a:t>Rangueil</a:t>
            </a:r>
            <a:r>
              <a:rPr lang="en-US" sz="1400" dirty="0"/>
              <a:t>, France; </a:t>
            </a:r>
            <a:r>
              <a:rPr lang="en-US" sz="1400" baseline="30000" dirty="0"/>
              <a:t>13</a:t>
            </a:r>
            <a:r>
              <a:rPr lang="en-US" sz="1400" dirty="0"/>
              <a:t>Nationales Centrum </a:t>
            </a:r>
            <a:r>
              <a:rPr lang="en-US" sz="1400" dirty="0" err="1"/>
              <a:t>Tumorerkrankungen</a:t>
            </a:r>
            <a:r>
              <a:rPr lang="en-US" sz="1400" dirty="0"/>
              <a:t>, Heidelberg, Germany; </a:t>
            </a:r>
            <a:r>
              <a:rPr lang="en-US" sz="1400" baseline="30000" dirty="0"/>
              <a:t>14</a:t>
            </a:r>
            <a:r>
              <a:rPr lang="en-US" sz="1400" dirty="0"/>
              <a:t>Vall </a:t>
            </a:r>
            <a:r>
              <a:rPr lang="en-US" sz="1400" dirty="0" err="1"/>
              <a:t>d’Hebron</a:t>
            </a:r>
            <a:r>
              <a:rPr lang="en-US" sz="1400" dirty="0"/>
              <a:t> Institute of Oncology, Barcelona, Spain; </a:t>
            </a:r>
            <a:r>
              <a:rPr lang="en-US" sz="1400" baseline="30000" dirty="0"/>
              <a:t>15</a:t>
            </a:r>
            <a:r>
              <a:rPr lang="en-US" sz="1400" dirty="0"/>
              <a:t>National Cancer Center Hospital East, Chiba, Japan; </a:t>
            </a:r>
            <a:r>
              <a:rPr lang="en-US" sz="1400" baseline="30000" dirty="0"/>
              <a:t>16</a:t>
            </a:r>
            <a:r>
              <a:rPr lang="en-US" sz="1400" dirty="0"/>
              <a:t>Merck &amp; Co., Inc., Kenilworth, NJ, USA</a:t>
            </a:r>
          </a:p>
          <a:p>
            <a:pPr>
              <a:spcBef>
                <a:spcPts val="450"/>
              </a:spcBef>
            </a:pPr>
            <a:r>
              <a:rPr lang="en-US" sz="1400" baseline="30000" dirty="0" err="1"/>
              <a:t>a</a:t>
            </a:r>
            <a:r>
              <a:rPr lang="en-US" sz="1400" dirty="0" err="1"/>
              <a:t>Presenting</a:t>
            </a:r>
            <a:r>
              <a:rPr lang="en-US" sz="1400" dirty="0"/>
              <a:t> author</a:t>
            </a:r>
          </a:p>
          <a:p>
            <a:endParaRPr lang="en-US" sz="1400" dirty="0"/>
          </a:p>
        </p:txBody>
      </p:sp>
      <p:sp>
        <p:nvSpPr>
          <p:cNvPr id="4" name="TextBox 3">
            <a:extLst>
              <a:ext uri="{FF2B5EF4-FFF2-40B4-BE49-F238E27FC236}">
                <a16:creationId xmlns="" xmlns:a16="http://schemas.microsoft.com/office/drawing/2014/main" id="{62B39072-3DCD-4098-88DF-7294EC4A41C3}"/>
              </a:ext>
            </a:extLst>
          </p:cNvPr>
          <p:cNvSpPr txBox="1"/>
          <p:nvPr/>
        </p:nvSpPr>
        <p:spPr>
          <a:xfrm>
            <a:off x="9677400" y="5772042"/>
            <a:ext cx="1066318" cy="230832"/>
          </a:xfrm>
          <a:prstGeom prst="rect">
            <a:avLst/>
          </a:prstGeom>
          <a:noFill/>
        </p:spPr>
        <p:txBody>
          <a:bodyPr wrap="none" rtlCol="0">
            <a:spAutoFit/>
          </a:bodyPr>
          <a:lstStyle/>
          <a:p>
            <a:pPr defTabSz="685800" fontAlgn="auto">
              <a:spcBef>
                <a:spcPts val="0"/>
              </a:spcBef>
              <a:spcAft>
                <a:spcPts val="0"/>
              </a:spcAft>
            </a:pPr>
            <a:r>
              <a:rPr lang="en-US" sz="900" b="1" dirty="0">
                <a:solidFill>
                  <a:prstClr val="black"/>
                </a:solidFill>
                <a:latin typeface="Calibri" panose="020F0502020204030204"/>
                <a:ea typeface="+mn-ea"/>
                <a:cs typeface="+mn-cs"/>
              </a:rPr>
              <a:t>Diaz L, ESMO 2017</a:t>
            </a:r>
          </a:p>
        </p:txBody>
      </p:sp>
      <p:sp>
        <p:nvSpPr>
          <p:cNvPr id="8" name="Footer Placeholder 1"/>
          <p:cNvSpPr txBox="1">
            <a:spLocks/>
          </p:cNvSpPr>
          <p:nvPr/>
        </p:nvSpPr>
        <p:spPr>
          <a:xfrm>
            <a:off x="4552950" y="6209006"/>
            <a:ext cx="3086100" cy="273844"/>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kern="1200">
                <a:solidFill>
                  <a:schemeClr val="tx1"/>
                </a:solidFill>
                <a:latin typeface="Calibri" charset="0"/>
                <a:ea typeface="ヒラギノ角ゴ Pro W3" charset="0"/>
                <a:cs typeface="ヒラギノ角ゴ Pro W3" charset="0"/>
              </a:defRPr>
            </a:lvl9pPr>
          </a:lstStyle>
          <a:p>
            <a:pPr defTabSz="685800" fontAlgn="auto">
              <a:spcBef>
                <a:spcPts val="0"/>
              </a:spcBef>
              <a:spcAft>
                <a:spcPts val="0"/>
              </a:spcAft>
              <a:defRPr/>
            </a:pPr>
            <a:r>
              <a:rPr lang="en-US" smtClean="0">
                <a:solidFill>
                  <a:prstClr val="black">
                    <a:tint val="75000"/>
                  </a:prstClr>
                </a:solidFill>
                <a:latin typeface="Calibri" panose="020F0502020204030204"/>
                <a:ea typeface="+mn-ea"/>
                <a:cs typeface="+mn-cs"/>
              </a:rPr>
              <a:t>Presented by:</a:t>
            </a:r>
            <a:endParaRPr lang="en-US">
              <a:solidFill>
                <a:prstClr val="black">
                  <a:tint val="75000"/>
                </a:prstClr>
              </a:solidFill>
              <a:latin typeface="Calibri" panose="020F0502020204030204"/>
              <a:ea typeface="+mn-ea"/>
              <a:cs typeface="+mn-cs"/>
            </a:endParaRPr>
          </a:p>
        </p:txBody>
      </p:sp>
      <p:pic>
        <p:nvPicPr>
          <p:cNvPr id="9" name="Picture 8"/>
          <p:cNvPicPr>
            <a:picLocks noChangeAspect="1"/>
          </p:cNvPicPr>
          <p:nvPr/>
        </p:nvPicPr>
        <p:blipFill rotWithShape="1">
          <a:blip r:embed="rId3" cstate="hqprint">
            <a:extLst>
              <a:ext uri="{28A0092B-C50C-407E-A947-70E740481C1C}">
                <a14:useLocalDpi xmlns:a14="http://schemas.microsoft.com/office/drawing/2010/main" val="0"/>
              </a:ext>
            </a:extLst>
          </a:blip>
          <a:srcRect l="1" t="91884" r="54" b="194"/>
          <a:stretch/>
        </p:blipFill>
        <p:spPr>
          <a:xfrm>
            <a:off x="1528970" y="6162831"/>
            <a:ext cx="9139031" cy="407505"/>
          </a:xfrm>
          <a:prstGeom prst="rect">
            <a:avLst/>
          </a:prstGeom>
        </p:spPr>
      </p:pic>
      <p:sp>
        <p:nvSpPr>
          <p:cNvPr id="10" name="TextBox 9"/>
          <p:cNvSpPr txBox="1"/>
          <p:nvPr/>
        </p:nvSpPr>
        <p:spPr>
          <a:xfrm>
            <a:off x="6925918" y="6205850"/>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374549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6473" y="146876"/>
            <a:ext cx="9344510" cy="994172"/>
          </a:xfrm>
        </p:spPr>
        <p:txBody>
          <a:bodyPr anchor="t">
            <a:noAutofit/>
          </a:bodyPr>
          <a:lstStyle/>
          <a:p>
            <a:r>
              <a:rPr lang="en-US" sz="3000" b="1" dirty="0"/>
              <a:t>KEYNOTE-164 and KEYNOTE-158: Study Design </a:t>
            </a:r>
            <a:br>
              <a:rPr lang="en-US" sz="3000" b="1" dirty="0"/>
            </a:br>
            <a:endParaRPr lang="en-US" sz="3000" b="1" dirty="0"/>
          </a:p>
        </p:txBody>
      </p:sp>
      <p:sp>
        <p:nvSpPr>
          <p:cNvPr id="19" name="Rectangle 18"/>
          <p:cNvSpPr/>
          <p:nvPr/>
        </p:nvSpPr>
        <p:spPr>
          <a:xfrm>
            <a:off x="7513891" y="3910395"/>
            <a:ext cx="2400300" cy="830997"/>
          </a:xfrm>
          <a:prstGeom prst="rect">
            <a:avLst/>
          </a:prstGeom>
        </p:spPr>
        <p:txBody>
          <a:bodyPr wrap="square">
            <a:spAutoFit/>
          </a:bodyPr>
          <a:lstStyle/>
          <a:p>
            <a:pPr defTabSz="685800" fontAlgn="auto">
              <a:spcBef>
                <a:spcPts val="0"/>
              </a:spcBef>
              <a:spcAft>
                <a:spcPts val="0"/>
              </a:spcAft>
            </a:pPr>
            <a:r>
              <a:rPr lang="en-US" sz="1600" b="1" u="sng" dirty="0">
                <a:solidFill>
                  <a:prstClr val="black"/>
                </a:solidFill>
                <a:latin typeface="Calibri Light" panose="020F0302020204030204"/>
                <a:ea typeface="+mn-ea"/>
                <a:cs typeface="Arial" panose="020B0604020202020204" pitchFamily="34" charset="0"/>
              </a:rPr>
              <a:t>Primary end point</a:t>
            </a:r>
            <a:r>
              <a:rPr lang="en-US" sz="1600" b="1" dirty="0">
                <a:solidFill>
                  <a:prstClr val="black"/>
                </a:solidFill>
                <a:latin typeface="Calibri Light" panose="020F0302020204030204"/>
                <a:ea typeface="+mn-ea"/>
                <a:cs typeface="Arial" panose="020B0604020202020204" pitchFamily="34" charset="0"/>
              </a:rPr>
              <a:t>: </a:t>
            </a:r>
          </a:p>
          <a:p>
            <a:pPr defTabSz="685800" fontAlgn="auto">
              <a:spcBef>
                <a:spcPts val="0"/>
              </a:spcBef>
              <a:spcAft>
                <a:spcPts val="0"/>
              </a:spcAft>
            </a:pPr>
            <a:r>
              <a:rPr lang="en-US" sz="1600" b="1" dirty="0">
                <a:solidFill>
                  <a:prstClr val="black"/>
                </a:solidFill>
                <a:latin typeface="Calibri Light" panose="020F0302020204030204"/>
                <a:ea typeface="+mn-ea"/>
                <a:cs typeface="Arial" panose="020B0604020202020204" pitchFamily="34" charset="0"/>
              </a:rPr>
              <a:t>ORR (RECIST v1.1, </a:t>
            </a:r>
            <a:br>
              <a:rPr lang="en-US" sz="1600" b="1" dirty="0">
                <a:solidFill>
                  <a:prstClr val="black"/>
                </a:solidFill>
                <a:latin typeface="Calibri Light" panose="020F0302020204030204"/>
                <a:ea typeface="+mn-ea"/>
                <a:cs typeface="Arial" panose="020B0604020202020204" pitchFamily="34" charset="0"/>
              </a:rPr>
            </a:br>
            <a:r>
              <a:rPr lang="en-US" sz="1600" b="1" dirty="0">
                <a:solidFill>
                  <a:prstClr val="black"/>
                </a:solidFill>
                <a:latin typeface="Calibri Light" panose="020F0302020204030204"/>
                <a:ea typeface="+mn-ea"/>
                <a:cs typeface="Arial" panose="020B0604020202020204" pitchFamily="34" charset="0"/>
              </a:rPr>
              <a:t>central review)</a:t>
            </a:r>
          </a:p>
        </p:txBody>
      </p:sp>
      <p:sp>
        <p:nvSpPr>
          <p:cNvPr id="3" name="TextBox 2"/>
          <p:cNvSpPr txBox="1"/>
          <p:nvPr/>
        </p:nvSpPr>
        <p:spPr>
          <a:xfrm>
            <a:off x="1624205" y="4849584"/>
            <a:ext cx="7079394" cy="553998"/>
          </a:xfrm>
          <a:prstGeom prst="rect">
            <a:avLst/>
          </a:prstGeom>
          <a:noFill/>
        </p:spPr>
        <p:txBody>
          <a:bodyPr wrap="square" rtlCol="0">
            <a:spAutoFit/>
          </a:bodyPr>
          <a:lstStyle/>
          <a:p>
            <a:pPr defTabSz="685800" fontAlgn="auto">
              <a:spcBef>
                <a:spcPts val="0"/>
              </a:spcBef>
              <a:spcAft>
                <a:spcPts val="0"/>
              </a:spcAft>
            </a:pPr>
            <a:r>
              <a:rPr lang="en-US" sz="1500" baseline="30000" dirty="0" smtClean="0">
                <a:solidFill>
                  <a:prstClr val="black"/>
                </a:solidFill>
                <a:latin typeface="Calibri" panose="020F0502020204030204"/>
                <a:ea typeface="+mn-ea"/>
                <a:cs typeface="+mn-cs"/>
              </a:rPr>
              <a:t>c </a:t>
            </a:r>
            <a:r>
              <a:rPr lang="en-US" sz="1500" dirty="0" smtClean="0">
                <a:solidFill>
                  <a:prstClr val="black"/>
                </a:solidFill>
                <a:latin typeface="Calibri" panose="020F0502020204030204"/>
                <a:ea typeface="+mn-ea"/>
                <a:cs typeface="+mn-cs"/>
              </a:rPr>
              <a:t>≥</a:t>
            </a:r>
            <a:r>
              <a:rPr lang="en-US" sz="1500" dirty="0">
                <a:solidFill>
                  <a:prstClr val="black"/>
                </a:solidFill>
                <a:latin typeface="Calibri" panose="020F0502020204030204"/>
                <a:ea typeface="+mn-ea"/>
                <a:cs typeface="+mn-cs"/>
              </a:rPr>
              <a:t>2 prior therapies and ≥1 prior therapy for MSI-H CRC and non-CRC, respectively.</a:t>
            </a:r>
          </a:p>
          <a:p>
            <a:pPr defTabSz="685800" fontAlgn="auto">
              <a:spcBef>
                <a:spcPts val="0"/>
              </a:spcBef>
              <a:spcAft>
                <a:spcPts val="0"/>
              </a:spcAft>
            </a:pPr>
            <a:r>
              <a:rPr lang="en-US" sz="1500" dirty="0" err="1" smtClean="0">
                <a:solidFill>
                  <a:prstClr val="black"/>
                </a:solidFill>
                <a:latin typeface="Calibri" panose="020F0502020204030204"/>
                <a:ea typeface="+mn-ea"/>
                <a:cs typeface="+mn-cs"/>
              </a:rPr>
              <a:t>Clinicaltrials.gov</a:t>
            </a:r>
            <a:r>
              <a:rPr lang="en-US" sz="1500" dirty="0" smtClean="0">
                <a:solidFill>
                  <a:prstClr val="black"/>
                </a:solidFill>
                <a:latin typeface="Calibri" panose="020F0502020204030204"/>
                <a:ea typeface="+mn-ea"/>
                <a:cs typeface="+mn-cs"/>
              </a:rPr>
              <a:t>: </a:t>
            </a:r>
            <a:r>
              <a:rPr lang="en-US" sz="1500" baseline="30000" dirty="0" smtClean="0">
                <a:solidFill>
                  <a:prstClr val="black"/>
                </a:solidFill>
                <a:latin typeface="Calibri" panose="020F0502020204030204"/>
                <a:ea typeface="+mn-ea"/>
                <a:cs typeface="+mn-cs"/>
              </a:rPr>
              <a:t>a </a:t>
            </a:r>
            <a:r>
              <a:rPr lang="en-US" sz="1500" dirty="0" smtClean="0">
                <a:solidFill>
                  <a:prstClr val="black"/>
                </a:solidFill>
                <a:latin typeface="Calibri" panose="020F0502020204030204"/>
                <a:ea typeface="+mn-ea"/>
                <a:cs typeface="+mn-cs"/>
              </a:rPr>
              <a:t>NCT02460198 and</a:t>
            </a:r>
            <a:r>
              <a:rPr lang="en-US" sz="1500" baseline="30000" dirty="0" smtClean="0">
                <a:solidFill>
                  <a:prstClr val="black"/>
                </a:solidFill>
                <a:latin typeface="Calibri" panose="020F0502020204030204"/>
                <a:ea typeface="+mn-ea"/>
                <a:cs typeface="+mn-cs"/>
              </a:rPr>
              <a:t> b </a:t>
            </a:r>
            <a:r>
              <a:rPr lang="en-US" sz="1500" dirty="0" smtClean="0">
                <a:solidFill>
                  <a:prstClr val="black"/>
                </a:solidFill>
                <a:latin typeface="Calibri" panose="020F0502020204030204"/>
                <a:ea typeface="+mn-ea"/>
                <a:cs typeface="+mn-cs"/>
              </a:rPr>
              <a:t>NCT02628067</a:t>
            </a:r>
            <a:endParaRPr lang="en-US" sz="1500" dirty="0">
              <a:solidFill>
                <a:prstClr val="black"/>
              </a:solidFill>
              <a:latin typeface="Calibri" panose="020F0502020204030204"/>
              <a:ea typeface="+mn-ea"/>
              <a:cs typeface="+mn-cs"/>
            </a:endParaRPr>
          </a:p>
        </p:txBody>
      </p:sp>
      <p:grpSp>
        <p:nvGrpSpPr>
          <p:cNvPr id="14" name="Group 13"/>
          <p:cNvGrpSpPr>
            <a:grpSpLocks noChangeAspect="1"/>
          </p:cNvGrpSpPr>
          <p:nvPr/>
        </p:nvGrpSpPr>
        <p:grpSpPr>
          <a:xfrm>
            <a:off x="1624205" y="1649770"/>
            <a:ext cx="8499538" cy="2960817"/>
            <a:chOff x="152400" y="1447800"/>
            <a:chExt cx="8725615" cy="3352800"/>
          </a:xfrm>
        </p:grpSpPr>
        <p:sp>
          <p:nvSpPr>
            <p:cNvPr id="15" name="Rounded Rectangle 14"/>
            <p:cNvSpPr/>
            <p:nvPr/>
          </p:nvSpPr>
          <p:spPr>
            <a:xfrm>
              <a:off x="152400" y="1447800"/>
              <a:ext cx="2743200" cy="3352800"/>
            </a:xfrm>
            <a:prstGeom prst="roundRect">
              <a:avLst/>
            </a:prstGeom>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ctr"/>
            <a:lstStyle/>
            <a:p>
              <a:pPr defTabSz="685800" fontAlgn="auto">
                <a:spcBef>
                  <a:spcPts val="0"/>
                </a:spcBef>
                <a:spcAft>
                  <a:spcPts val="0"/>
                </a:spcAft>
              </a:pPr>
              <a:r>
                <a:rPr lang="en-US" sz="1600" b="1" dirty="0">
                  <a:solidFill>
                    <a:prstClr val="black"/>
                  </a:solidFill>
                  <a:latin typeface="Arial" panose="020B0604020202020204" pitchFamily="34" charset="0"/>
                  <a:cs typeface="Arial" panose="020B0604020202020204" pitchFamily="34" charset="0"/>
                </a:rPr>
                <a:t>KEYNOTE-164</a:t>
              </a:r>
              <a:r>
                <a:rPr lang="en-US" sz="1600" b="1" baseline="30000" dirty="0">
                  <a:solidFill>
                    <a:prstClr val="black"/>
                  </a:solidFill>
                  <a:latin typeface="Arial" panose="020B0604020202020204" pitchFamily="34" charset="0"/>
                  <a:cs typeface="Arial" panose="020B0604020202020204" pitchFamily="34" charset="0"/>
                </a:rPr>
                <a:t>a</a:t>
              </a:r>
              <a:r>
                <a:rPr lang="en-US" sz="1600" b="1" dirty="0">
                  <a:solidFill>
                    <a:prstClr val="black"/>
                  </a:solidFill>
                  <a:latin typeface="Arial" panose="020B0604020202020204" pitchFamily="34" charset="0"/>
                  <a:cs typeface="Arial" panose="020B0604020202020204" pitchFamily="34" charset="0"/>
                </a:rPr>
                <a:t>/158</a:t>
              </a:r>
              <a:r>
                <a:rPr lang="en-US" sz="1600" b="1" baseline="30000" dirty="0">
                  <a:solidFill>
                    <a:prstClr val="black"/>
                  </a:solidFill>
                  <a:latin typeface="Arial" panose="020B0604020202020204" pitchFamily="34" charset="0"/>
                  <a:cs typeface="Arial" panose="020B0604020202020204" pitchFamily="34" charset="0"/>
                </a:rPr>
                <a:t>b</a:t>
              </a:r>
              <a:r>
                <a:rPr lang="en-US" sz="1600" b="1" dirty="0">
                  <a:solidFill>
                    <a:prstClr val="black"/>
                  </a:solidFill>
                  <a:latin typeface="Arial" panose="020B0604020202020204" pitchFamily="34" charset="0"/>
                  <a:cs typeface="Arial" panose="020B0604020202020204" pitchFamily="34" charset="0"/>
                </a:rPr>
                <a:t> </a:t>
              </a:r>
              <a:br>
                <a:rPr lang="en-US" sz="1600" b="1" dirty="0">
                  <a:solidFill>
                    <a:prstClr val="black"/>
                  </a:solidFill>
                  <a:latin typeface="Arial" panose="020B0604020202020204" pitchFamily="34" charset="0"/>
                  <a:cs typeface="Arial" panose="020B0604020202020204" pitchFamily="34" charset="0"/>
                </a:rPr>
              </a:br>
              <a:r>
                <a:rPr lang="en-US" sz="1600" b="1" dirty="0">
                  <a:solidFill>
                    <a:prstClr val="black"/>
                  </a:solidFill>
                  <a:latin typeface="Arial" panose="020B0604020202020204" pitchFamily="34" charset="0"/>
                  <a:cs typeface="Arial" panose="020B0604020202020204" pitchFamily="34" charset="0"/>
                </a:rPr>
                <a:t>(MSI-H CRC/non-CRC) </a:t>
              </a:r>
            </a:p>
            <a:p>
              <a:pPr marL="117469" indent="-117469" defTabSz="685800" fontAlgn="auto">
                <a:spcBef>
                  <a:spcPts val="0"/>
                </a:spcBef>
                <a:spcAft>
                  <a:spcPts val="300"/>
                </a:spcAft>
                <a:buFont typeface="Arial" panose="020B0604020202020204" pitchFamily="34" charset="0"/>
                <a:buChar char="•"/>
              </a:pPr>
              <a:r>
                <a:rPr lang="en-US" sz="1400" b="1" dirty="0">
                  <a:solidFill>
                    <a:prstClr val="black"/>
                  </a:solidFill>
                  <a:latin typeface="Arial" panose="020B0604020202020204" pitchFamily="34" charset="0"/>
                  <a:cs typeface="Arial" panose="020B0604020202020204" pitchFamily="34" charset="0"/>
                </a:rPr>
                <a:t>Age ≥18 years</a:t>
              </a:r>
            </a:p>
            <a:p>
              <a:pPr marL="117469" indent="-117469" defTabSz="685800" fontAlgn="auto">
                <a:spcBef>
                  <a:spcPts val="0"/>
                </a:spcBef>
                <a:spcAft>
                  <a:spcPts val="300"/>
                </a:spcAft>
                <a:buFont typeface="Arial" panose="020B0604020202020204" pitchFamily="34" charset="0"/>
                <a:buChar char="•"/>
              </a:pPr>
              <a:r>
                <a:rPr lang="en-US" sz="1400" b="1" dirty="0">
                  <a:solidFill>
                    <a:prstClr val="black"/>
                  </a:solidFill>
                  <a:latin typeface="Arial" panose="020B0604020202020204" pitchFamily="34" charset="0"/>
                  <a:cs typeface="Arial" panose="020B0604020202020204" pitchFamily="34" charset="0"/>
                </a:rPr>
                <a:t>MSI-H by PCR or IHC </a:t>
              </a:r>
            </a:p>
            <a:p>
              <a:pPr marL="117469" indent="-117469" defTabSz="685800" fontAlgn="auto">
                <a:spcBef>
                  <a:spcPts val="0"/>
                </a:spcBef>
                <a:spcAft>
                  <a:spcPts val="300"/>
                </a:spcAft>
                <a:buFont typeface="Arial" panose="020B0604020202020204" pitchFamily="34" charset="0"/>
                <a:buChar char="•"/>
              </a:pPr>
              <a:r>
                <a:rPr lang="en-US" sz="1400" b="1" dirty="0">
                  <a:solidFill>
                    <a:prstClr val="black"/>
                  </a:solidFill>
                  <a:latin typeface="Arial" panose="020B0604020202020204" pitchFamily="34" charset="0"/>
                  <a:cs typeface="Arial" panose="020B0604020202020204" pitchFamily="34" charset="0"/>
                </a:rPr>
                <a:t>Previously </a:t>
              </a:r>
              <a:r>
                <a:rPr lang="en-US" sz="1400" b="1" dirty="0" err="1">
                  <a:solidFill>
                    <a:prstClr val="black"/>
                  </a:solidFill>
                  <a:latin typeface="Arial" panose="020B0604020202020204" pitchFamily="34" charset="0"/>
                  <a:cs typeface="Arial" panose="020B0604020202020204" pitchFamily="34" charset="0"/>
                </a:rPr>
                <a:t>treated</a:t>
              </a:r>
              <a:r>
                <a:rPr lang="en-US" sz="1400" b="1" baseline="30000" dirty="0" err="1">
                  <a:solidFill>
                    <a:prstClr val="black"/>
                  </a:solidFill>
                  <a:latin typeface="Arial" panose="020B0604020202020204" pitchFamily="34" charset="0"/>
                  <a:cs typeface="Arial" panose="020B0604020202020204" pitchFamily="34" charset="0"/>
                </a:rPr>
                <a:t>c</a:t>
              </a:r>
              <a:endParaRPr lang="en-US" sz="1400" b="1" baseline="30000" dirty="0">
                <a:solidFill>
                  <a:prstClr val="black"/>
                </a:solidFill>
                <a:latin typeface="Arial" panose="020B0604020202020204" pitchFamily="34" charset="0"/>
                <a:cs typeface="Arial" panose="020B0604020202020204" pitchFamily="34" charset="0"/>
              </a:endParaRPr>
            </a:p>
            <a:p>
              <a:pPr marL="117469" indent="-117469" defTabSz="685800" fontAlgn="auto">
                <a:spcBef>
                  <a:spcPts val="0"/>
                </a:spcBef>
                <a:spcAft>
                  <a:spcPts val="300"/>
                </a:spcAft>
                <a:buFont typeface="Arial" panose="020B0604020202020204" pitchFamily="34" charset="0"/>
                <a:buChar char="•"/>
              </a:pPr>
              <a:r>
                <a:rPr lang="en-US" sz="1400" b="1" dirty="0">
                  <a:solidFill>
                    <a:prstClr val="black"/>
                  </a:solidFill>
                  <a:latin typeface="Arial" panose="020B0604020202020204" pitchFamily="34" charset="0"/>
                  <a:cs typeface="Arial" panose="020B0604020202020204" pitchFamily="34" charset="0"/>
                </a:rPr>
                <a:t>ECOG PS 0-1</a:t>
              </a:r>
            </a:p>
            <a:p>
              <a:pPr marL="117469" indent="-117469" defTabSz="685800" fontAlgn="auto">
                <a:spcBef>
                  <a:spcPts val="0"/>
                </a:spcBef>
                <a:spcAft>
                  <a:spcPts val="300"/>
                </a:spcAft>
                <a:buFont typeface="Arial" panose="020B0604020202020204" pitchFamily="34" charset="0"/>
                <a:buChar char="•"/>
              </a:pPr>
              <a:r>
                <a:rPr lang="en-US" sz="1400" b="1" dirty="0">
                  <a:solidFill>
                    <a:prstClr val="black"/>
                  </a:solidFill>
                  <a:latin typeface="Arial" panose="020B0604020202020204" pitchFamily="34" charset="0"/>
                  <a:cs typeface="Arial" panose="020B0604020202020204" pitchFamily="34" charset="0"/>
                </a:rPr>
                <a:t>Measurable disease (RECIST v1.1)</a:t>
              </a:r>
            </a:p>
            <a:p>
              <a:pPr marL="117469" indent="-117469" defTabSz="685800" fontAlgn="auto">
                <a:spcBef>
                  <a:spcPts val="0"/>
                </a:spcBef>
                <a:spcAft>
                  <a:spcPts val="300"/>
                </a:spcAft>
                <a:buFont typeface="Arial" panose="020B0604020202020204" pitchFamily="34" charset="0"/>
                <a:buChar char="•"/>
              </a:pPr>
              <a:r>
                <a:rPr lang="en-US" sz="1400" b="1" dirty="0">
                  <a:solidFill>
                    <a:prstClr val="black"/>
                  </a:solidFill>
                  <a:latin typeface="Arial" panose="020B0604020202020204" pitchFamily="34" charset="0"/>
                  <a:cs typeface="Arial" panose="020B0604020202020204" pitchFamily="34" charset="0"/>
                </a:rPr>
                <a:t>Life expectancy </a:t>
              </a:r>
              <a:br>
                <a:rPr lang="en-US" sz="1400" b="1" dirty="0">
                  <a:solidFill>
                    <a:prstClr val="black"/>
                  </a:solidFill>
                  <a:latin typeface="Arial" panose="020B0604020202020204" pitchFamily="34" charset="0"/>
                  <a:cs typeface="Arial" panose="020B0604020202020204" pitchFamily="34" charset="0"/>
                </a:rPr>
              </a:br>
              <a:r>
                <a:rPr lang="en-US" sz="1400" b="1" dirty="0">
                  <a:solidFill>
                    <a:prstClr val="black"/>
                  </a:solidFill>
                  <a:latin typeface="Arial" panose="020B0604020202020204" pitchFamily="34" charset="0"/>
                  <a:cs typeface="Arial" panose="020B0604020202020204" pitchFamily="34" charset="0"/>
                </a:rPr>
                <a:t>≥3 months</a:t>
              </a:r>
            </a:p>
            <a:p>
              <a:pPr marL="117469" indent="-117469" defTabSz="685800" fontAlgn="auto">
                <a:spcBef>
                  <a:spcPts val="0"/>
                </a:spcBef>
                <a:spcAft>
                  <a:spcPts val="300"/>
                </a:spcAft>
                <a:buFont typeface="Arial" panose="020B0604020202020204" pitchFamily="34" charset="0"/>
                <a:buChar char="•"/>
              </a:pPr>
              <a:r>
                <a:rPr lang="en-US" sz="1400" b="1" dirty="0">
                  <a:solidFill>
                    <a:prstClr val="black"/>
                  </a:solidFill>
                  <a:latin typeface="Arial" panose="020B0604020202020204" pitchFamily="34" charset="0"/>
                  <a:cs typeface="Arial" panose="020B0604020202020204" pitchFamily="34" charset="0"/>
                </a:rPr>
                <a:t>Adequate organ function</a:t>
              </a:r>
            </a:p>
          </p:txBody>
        </p:sp>
        <p:sp>
          <p:nvSpPr>
            <p:cNvPr id="16" name="Rounded Rectangle 15"/>
            <p:cNvSpPr/>
            <p:nvPr/>
          </p:nvSpPr>
          <p:spPr>
            <a:xfrm>
              <a:off x="7239000" y="2495550"/>
              <a:ext cx="1639015" cy="1257301"/>
            </a:xfrm>
            <a:prstGeom prst="roundRect">
              <a:avLst/>
            </a:prstGeom>
            <a:solidFill>
              <a:srgbClr val="00877C"/>
            </a:solidFill>
            <a:ln/>
          </p:spPr>
          <p:style>
            <a:lnRef idx="2">
              <a:schemeClr val="dk1"/>
            </a:lnRef>
            <a:fillRef idx="1">
              <a:schemeClr val="lt1"/>
            </a:fillRef>
            <a:effectRef idx="0">
              <a:schemeClr val="dk1"/>
            </a:effectRef>
            <a:fontRef idx="minor">
              <a:schemeClr val="dk1"/>
            </a:fontRef>
          </p:style>
          <p:txBody>
            <a:bodyPr rtlCol="0" anchor="ctr"/>
            <a:lstStyle/>
            <a:p>
              <a:pPr algn="ctr" defTabSz="685800" fontAlgn="auto">
                <a:spcBef>
                  <a:spcPts val="0"/>
                </a:spcBef>
                <a:spcAft>
                  <a:spcPts val="0"/>
                </a:spcAft>
              </a:pPr>
              <a:r>
                <a:rPr lang="en-NZ" sz="1200" b="1" dirty="0">
                  <a:solidFill>
                    <a:schemeClr val="bg1"/>
                  </a:solidFill>
                  <a:latin typeface="Arial" panose="020B0604020202020204" pitchFamily="34" charset="0"/>
                  <a:cs typeface="Arial" panose="020B0604020202020204" pitchFamily="34" charset="0"/>
                </a:rPr>
                <a:t>Survival </a:t>
              </a:r>
              <a:br>
                <a:rPr lang="en-NZ" sz="1200" b="1" dirty="0">
                  <a:solidFill>
                    <a:schemeClr val="bg1"/>
                  </a:solidFill>
                  <a:latin typeface="Arial" panose="020B0604020202020204" pitchFamily="34" charset="0"/>
                  <a:cs typeface="Arial" panose="020B0604020202020204" pitchFamily="34" charset="0"/>
                </a:rPr>
              </a:br>
              <a:r>
                <a:rPr lang="en-NZ" sz="1200" b="1" dirty="0">
                  <a:solidFill>
                    <a:schemeClr val="bg1"/>
                  </a:solidFill>
                  <a:latin typeface="Arial" panose="020B0604020202020204" pitchFamily="34" charset="0"/>
                  <a:cs typeface="Arial" panose="020B0604020202020204" pitchFamily="34" charset="0"/>
                </a:rPr>
                <a:t>follow-up</a:t>
              </a:r>
              <a:endParaRPr lang="en-US" sz="1200" b="1" dirty="0">
                <a:solidFill>
                  <a:schemeClr val="bg1"/>
                </a:solidFill>
                <a:latin typeface="Arial" panose="020B0604020202020204" pitchFamily="34" charset="0"/>
                <a:cs typeface="Arial" panose="020B0604020202020204" pitchFamily="34" charset="0"/>
              </a:endParaRPr>
            </a:p>
          </p:txBody>
        </p:sp>
        <p:cxnSp>
          <p:nvCxnSpPr>
            <p:cNvPr id="17" name="Straight Arrow Connector 16"/>
            <p:cNvCxnSpPr/>
            <p:nvPr/>
          </p:nvCxnSpPr>
          <p:spPr>
            <a:xfrm>
              <a:off x="6934200" y="3124200"/>
              <a:ext cx="3048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3200400" y="2495550"/>
              <a:ext cx="1662334" cy="1257301"/>
            </a:xfrm>
            <a:prstGeom prst="roundRect">
              <a:avLst/>
            </a:prstGeom>
            <a:solidFill>
              <a:srgbClr val="00877C"/>
            </a:solidFill>
            <a:ln/>
          </p:spPr>
          <p:style>
            <a:lnRef idx="2">
              <a:schemeClr val="dk1"/>
            </a:lnRef>
            <a:fillRef idx="1">
              <a:schemeClr val="lt1"/>
            </a:fillRef>
            <a:effectRef idx="0">
              <a:schemeClr val="dk1"/>
            </a:effectRef>
            <a:fontRef idx="minor">
              <a:schemeClr val="dk1"/>
            </a:fontRef>
          </p:style>
          <p:txBody>
            <a:bodyPr rtlCol="0" anchor="ctr"/>
            <a:lstStyle/>
            <a:p>
              <a:pPr algn="ctr" defTabSz="685800" fontAlgn="auto">
                <a:spcBef>
                  <a:spcPts val="0"/>
                </a:spcBef>
                <a:spcAft>
                  <a:spcPts val="0"/>
                </a:spcAft>
              </a:pPr>
              <a:r>
                <a:rPr lang="en-US" sz="1400" b="1" dirty="0">
                  <a:solidFill>
                    <a:schemeClr val="bg1"/>
                  </a:solidFill>
                  <a:latin typeface="Arial" panose="020B0604020202020204" pitchFamily="34" charset="0"/>
                  <a:cs typeface="Arial" panose="020B0604020202020204" pitchFamily="34" charset="0"/>
                </a:rPr>
                <a:t>Pembrolizumab 200 mg </a:t>
              </a:r>
            </a:p>
            <a:p>
              <a:pPr algn="ctr" defTabSz="685800" fontAlgn="auto">
                <a:spcBef>
                  <a:spcPts val="0"/>
                </a:spcBef>
                <a:spcAft>
                  <a:spcPts val="0"/>
                </a:spcAft>
              </a:pPr>
              <a:r>
                <a:rPr lang="en-US" sz="1400" b="1" dirty="0">
                  <a:solidFill>
                    <a:schemeClr val="bg1"/>
                  </a:solidFill>
                  <a:latin typeface="Arial" panose="020B0604020202020204" pitchFamily="34" charset="0"/>
                  <a:cs typeface="Arial" panose="020B0604020202020204" pitchFamily="34" charset="0"/>
                </a:rPr>
                <a:t>Q3W</a:t>
              </a:r>
            </a:p>
          </p:txBody>
        </p:sp>
        <p:sp>
          <p:nvSpPr>
            <p:cNvPr id="21" name="Rounded Rectangle 20"/>
            <p:cNvSpPr/>
            <p:nvPr/>
          </p:nvSpPr>
          <p:spPr>
            <a:xfrm>
              <a:off x="5181600" y="2495550"/>
              <a:ext cx="1782789" cy="1257301"/>
            </a:xfrm>
            <a:prstGeom prst="roundRect">
              <a:avLst/>
            </a:prstGeom>
            <a:solidFill>
              <a:srgbClr val="00877C"/>
            </a:solidFill>
            <a:ln/>
          </p:spPr>
          <p:style>
            <a:lnRef idx="2">
              <a:schemeClr val="dk1"/>
            </a:lnRef>
            <a:fillRef idx="1">
              <a:schemeClr val="lt1"/>
            </a:fillRef>
            <a:effectRef idx="0">
              <a:schemeClr val="dk1"/>
            </a:effectRef>
            <a:fontRef idx="minor">
              <a:schemeClr val="dk1"/>
            </a:fontRef>
          </p:style>
          <p:txBody>
            <a:bodyPr rtlCol="0" anchor="ctr"/>
            <a:lstStyle/>
            <a:p>
              <a:pPr algn="ctr" defTabSz="685800" fontAlgn="auto">
                <a:spcBef>
                  <a:spcPts val="0"/>
                </a:spcBef>
                <a:spcAft>
                  <a:spcPts val="0"/>
                </a:spcAft>
              </a:pPr>
              <a:r>
                <a:rPr lang="en-NZ" sz="1200" b="1" dirty="0">
                  <a:solidFill>
                    <a:schemeClr val="bg1"/>
                  </a:solidFill>
                  <a:latin typeface="Arial" panose="020B0604020202020204" pitchFamily="34" charset="0"/>
                  <a:cs typeface="Arial" panose="020B0604020202020204" pitchFamily="34" charset="0"/>
                </a:rPr>
                <a:t>Treated for 2 years, </a:t>
              </a:r>
              <a:br>
                <a:rPr lang="en-NZ" sz="1200" b="1" dirty="0">
                  <a:solidFill>
                    <a:schemeClr val="bg1"/>
                  </a:solidFill>
                  <a:latin typeface="Arial" panose="020B0604020202020204" pitchFamily="34" charset="0"/>
                  <a:cs typeface="Arial" panose="020B0604020202020204" pitchFamily="34" charset="0"/>
                </a:rPr>
              </a:br>
              <a:r>
                <a:rPr lang="en-NZ" sz="1200" b="1" dirty="0">
                  <a:solidFill>
                    <a:schemeClr val="bg1"/>
                  </a:solidFill>
                  <a:latin typeface="Arial" panose="020B0604020202020204" pitchFamily="34" charset="0"/>
                  <a:cs typeface="Arial" panose="020B0604020202020204" pitchFamily="34" charset="0"/>
                </a:rPr>
                <a:t>35 treatments, or until PD, unacceptable AEs, or study withdrawal</a:t>
              </a:r>
            </a:p>
          </p:txBody>
        </p:sp>
        <p:cxnSp>
          <p:nvCxnSpPr>
            <p:cNvPr id="22" name="Straight Arrow Connector 21"/>
            <p:cNvCxnSpPr/>
            <p:nvPr/>
          </p:nvCxnSpPr>
          <p:spPr>
            <a:xfrm>
              <a:off x="4876800" y="3126259"/>
              <a:ext cx="3048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895600" y="3128318"/>
              <a:ext cx="3048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5" name="Footer Placeholder 1"/>
          <p:cNvSpPr>
            <a:spLocks noGrp="1"/>
          </p:cNvSpPr>
          <p:nvPr>
            <p:ph type="ftr" sz="quarter" idx="11"/>
          </p:nvPr>
        </p:nvSpPr>
        <p:spPr>
          <a:xfrm>
            <a:off x="4552950" y="6209006"/>
            <a:ext cx="3086100" cy="273844"/>
          </a:xfrm>
        </p:spPr>
        <p:txBody>
          <a:bodyPr/>
          <a:lstStyle/>
          <a:p>
            <a:pPr defTabSz="685800" fontAlgn="auto">
              <a:spcBef>
                <a:spcPts val="0"/>
              </a:spcBef>
              <a:spcAft>
                <a:spcPts val="0"/>
              </a:spcAft>
              <a:defRPr/>
            </a:pPr>
            <a:r>
              <a:rPr lang="en-US">
                <a:solidFill>
                  <a:prstClr val="black">
                    <a:tint val="75000"/>
                  </a:prstClr>
                </a:solidFill>
                <a:latin typeface="Calibri" panose="020F0502020204030204"/>
                <a:ea typeface="+mn-ea"/>
                <a:cs typeface="+mn-cs"/>
              </a:rPr>
              <a:t>Presented by:</a:t>
            </a:r>
          </a:p>
        </p:txBody>
      </p:sp>
      <p:pic>
        <p:nvPicPr>
          <p:cNvPr id="26" name="Picture 25"/>
          <p:cNvPicPr>
            <a:picLocks noChangeAspect="1"/>
          </p:cNvPicPr>
          <p:nvPr/>
        </p:nvPicPr>
        <p:blipFill rotWithShape="1">
          <a:blip r:embed="rId3" cstate="hqprint">
            <a:extLst>
              <a:ext uri="{28A0092B-C50C-407E-A947-70E740481C1C}">
                <a14:useLocalDpi xmlns:a14="http://schemas.microsoft.com/office/drawing/2010/main" val="0"/>
              </a:ext>
            </a:extLst>
          </a:blip>
          <a:srcRect l="1" t="91884" r="54" b="194"/>
          <a:stretch/>
        </p:blipFill>
        <p:spPr>
          <a:xfrm>
            <a:off x="1528970" y="6162831"/>
            <a:ext cx="9139031" cy="407505"/>
          </a:xfrm>
          <a:prstGeom prst="rect">
            <a:avLst/>
          </a:prstGeom>
        </p:spPr>
      </p:pic>
      <p:sp>
        <p:nvSpPr>
          <p:cNvPr id="27" name="TextBox 26"/>
          <p:cNvSpPr txBox="1"/>
          <p:nvPr/>
        </p:nvSpPr>
        <p:spPr>
          <a:xfrm>
            <a:off x="6925918" y="6205850"/>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25855276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2991" y="414969"/>
            <a:ext cx="8666018" cy="855345"/>
          </a:xfrm>
        </p:spPr>
        <p:txBody>
          <a:bodyPr>
            <a:normAutofit/>
          </a:bodyPr>
          <a:lstStyle/>
          <a:p>
            <a:pPr algn="ctr"/>
            <a:r>
              <a:rPr lang="en-US" dirty="0">
                <a:solidFill>
                  <a:schemeClr val="tx1"/>
                </a:solidFill>
                <a:latin typeface="+mn-lt"/>
              </a:rPr>
              <a:t>Baseline Characteristics and Demographics in Patients </a:t>
            </a:r>
            <a:br>
              <a:rPr lang="en-US" dirty="0">
                <a:solidFill>
                  <a:schemeClr val="tx1"/>
                </a:solidFill>
                <a:latin typeface="+mn-lt"/>
              </a:rPr>
            </a:br>
            <a:r>
              <a:rPr lang="en-US" dirty="0">
                <a:solidFill>
                  <a:schemeClr val="tx1"/>
                </a:solidFill>
                <a:latin typeface="+mn-lt"/>
              </a:rPr>
              <a:t>With MSI-H CRC and MSI-H Non-CRC</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417" y="1164076"/>
            <a:ext cx="5553588" cy="4779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200474" y="4889266"/>
            <a:ext cx="4686726" cy="646331"/>
          </a:xfrm>
          <a:prstGeom prst="rect">
            <a:avLst/>
          </a:prstGeom>
        </p:spPr>
        <p:txBody>
          <a:bodyPr wrap="square">
            <a:spAutoFit/>
          </a:bodyPr>
          <a:lstStyle/>
          <a:p>
            <a:pPr defTabSz="685800" fontAlgn="auto">
              <a:spcBef>
                <a:spcPts val="0"/>
              </a:spcBef>
              <a:spcAft>
                <a:spcPts val="0"/>
              </a:spcAft>
            </a:pPr>
            <a:r>
              <a:rPr lang="en-US" sz="1200" dirty="0">
                <a:solidFill>
                  <a:prstClr val="black"/>
                </a:solidFill>
                <a:latin typeface="Calibri" panose="020F0502020204030204"/>
                <a:ea typeface="+mn-ea"/>
                <a:cs typeface="+mn-cs"/>
              </a:rPr>
              <a:t>ECOG PS, Eastern Cooperative Oncology Group performance status.</a:t>
            </a:r>
          </a:p>
          <a:p>
            <a:pPr defTabSz="685800" fontAlgn="auto">
              <a:spcBef>
                <a:spcPts val="0"/>
              </a:spcBef>
              <a:spcAft>
                <a:spcPts val="0"/>
              </a:spcAft>
            </a:pPr>
            <a:r>
              <a:rPr lang="en-US" sz="1200" baseline="30000" dirty="0" err="1">
                <a:solidFill>
                  <a:prstClr val="black"/>
                </a:solidFill>
                <a:latin typeface="Calibri" panose="020F0502020204030204"/>
                <a:ea typeface="+mn-ea"/>
                <a:cs typeface="+mn-cs"/>
              </a:rPr>
              <a:t>a</a:t>
            </a:r>
            <a:r>
              <a:rPr lang="en-US" sz="1200" dirty="0" err="1">
                <a:solidFill>
                  <a:prstClr val="black"/>
                </a:solidFill>
                <a:latin typeface="Calibri" panose="020F0502020204030204"/>
                <a:ea typeface="+mn-ea"/>
                <a:cs typeface="+mn-cs"/>
              </a:rPr>
              <a:t>Mutation</a:t>
            </a:r>
            <a:r>
              <a:rPr lang="en-US" sz="1200" dirty="0">
                <a:solidFill>
                  <a:prstClr val="black"/>
                </a:solidFill>
                <a:latin typeface="Calibri" panose="020F0502020204030204"/>
                <a:ea typeface="+mn-ea"/>
                <a:cs typeface="+mn-cs"/>
              </a:rPr>
              <a:t> status was not assessed for MSI-H non-CRC tumors. </a:t>
            </a:r>
          </a:p>
          <a:p>
            <a:pPr defTabSz="685800" fontAlgn="auto">
              <a:spcBef>
                <a:spcPts val="0"/>
              </a:spcBef>
              <a:spcAft>
                <a:spcPts val="0"/>
              </a:spcAft>
            </a:pPr>
            <a:r>
              <a:rPr lang="en-US" sz="1200" baseline="30000" dirty="0" err="1">
                <a:solidFill>
                  <a:prstClr val="black"/>
                </a:solidFill>
                <a:latin typeface="Calibri" panose="020F0502020204030204"/>
                <a:ea typeface="+mn-ea"/>
                <a:cs typeface="+mn-cs"/>
              </a:rPr>
              <a:t>b</a:t>
            </a:r>
            <a:r>
              <a:rPr lang="en-US" sz="1200" dirty="0" err="1">
                <a:solidFill>
                  <a:prstClr val="black"/>
                </a:solidFill>
                <a:latin typeface="Calibri" panose="020F0502020204030204"/>
                <a:ea typeface="+mn-ea"/>
                <a:cs typeface="+mn-cs"/>
              </a:rPr>
              <a:t>These</a:t>
            </a:r>
            <a:r>
              <a:rPr lang="en-US" sz="1200" dirty="0">
                <a:solidFill>
                  <a:prstClr val="black"/>
                </a:solidFill>
                <a:latin typeface="Calibri" panose="020F0502020204030204"/>
                <a:ea typeface="+mn-ea"/>
                <a:cs typeface="+mn-cs"/>
              </a:rPr>
              <a:t> patients progressed &lt;1 year after adjuvant therapy.</a:t>
            </a:r>
          </a:p>
        </p:txBody>
      </p:sp>
      <p:sp>
        <p:nvSpPr>
          <p:cNvPr id="9" name="Rectangle 8"/>
          <p:cNvSpPr/>
          <p:nvPr/>
        </p:nvSpPr>
        <p:spPr>
          <a:xfrm>
            <a:off x="2088" y="6596390"/>
            <a:ext cx="2629246" cy="261610"/>
          </a:xfrm>
          <a:prstGeom prst="rect">
            <a:avLst/>
          </a:prstGeom>
        </p:spPr>
        <p:txBody>
          <a:bodyPr wrap="none">
            <a:spAutoFit/>
          </a:bodyPr>
          <a:lstStyle/>
          <a:p>
            <a:r>
              <a:rPr lang="en-US" sz="1100" b="1" dirty="0">
                <a:solidFill>
                  <a:schemeClr val="tx1"/>
                </a:solidFill>
              </a:rPr>
              <a:t>Diaz et al, KN164</a:t>
            </a:r>
            <a:r>
              <a:rPr lang="en-US" sz="1100" b="1" baseline="0" dirty="0">
                <a:solidFill>
                  <a:schemeClr val="tx1"/>
                </a:solidFill>
              </a:rPr>
              <a:t> and KN158</a:t>
            </a:r>
            <a:r>
              <a:rPr lang="en-US" sz="1100" b="1" dirty="0">
                <a:solidFill>
                  <a:schemeClr val="tx1"/>
                </a:solidFill>
              </a:rPr>
              <a:t>, ESMO, 2017</a:t>
            </a:r>
          </a:p>
        </p:txBody>
      </p:sp>
      <p:sp>
        <p:nvSpPr>
          <p:cNvPr id="10" name="Footer Placeholder 1"/>
          <p:cNvSpPr txBox="1">
            <a:spLocks/>
          </p:cNvSpPr>
          <p:nvPr/>
        </p:nvSpPr>
        <p:spPr>
          <a:xfrm>
            <a:off x="4552950" y="6209006"/>
            <a:ext cx="3086100" cy="273844"/>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kern="1200">
                <a:solidFill>
                  <a:schemeClr val="tx1"/>
                </a:solidFill>
                <a:latin typeface="Calibri" charset="0"/>
                <a:ea typeface="ヒラギノ角ゴ Pro W3" charset="0"/>
                <a:cs typeface="ヒラギノ角ゴ Pro W3" charset="0"/>
              </a:defRPr>
            </a:lvl9pPr>
          </a:lstStyle>
          <a:p>
            <a:pPr defTabSz="685800" fontAlgn="auto">
              <a:spcBef>
                <a:spcPts val="0"/>
              </a:spcBef>
              <a:spcAft>
                <a:spcPts val="0"/>
              </a:spcAft>
              <a:defRPr/>
            </a:pPr>
            <a:r>
              <a:rPr lang="en-US" smtClean="0">
                <a:solidFill>
                  <a:prstClr val="black">
                    <a:tint val="75000"/>
                  </a:prstClr>
                </a:solidFill>
                <a:latin typeface="Calibri" panose="020F0502020204030204"/>
                <a:ea typeface="+mn-ea"/>
                <a:cs typeface="+mn-cs"/>
              </a:rPr>
              <a:t>Presented by:</a:t>
            </a:r>
            <a:endParaRPr lang="en-US">
              <a:solidFill>
                <a:prstClr val="black">
                  <a:tint val="75000"/>
                </a:prstClr>
              </a:solidFill>
              <a:latin typeface="Calibri" panose="020F0502020204030204"/>
              <a:ea typeface="+mn-ea"/>
              <a:cs typeface="+mn-cs"/>
            </a:endParaRPr>
          </a:p>
        </p:txBody>
      </p:sp>
      <p:pic>
        <p:nvPicPr>
          <p:cNvPr id="11" name="Picture 10"/>
          <p:cNvPicPr>
            <a:picLocks noChangeAspect="1"/>
          </p:cNvPicPr>
          <p:nvPr/>
        </p:nvPicPr>
        <p:blipFill rotWithShape="1">
          <a:blip r:embed="rId4" cstate="hqprint">
            <a:extLst>
              <a:ext uri="{28A0092B-C50C-407E-A947-70E740481C1C}">
                <a14:useLocalDpi xmlns:a14="http://schemas.microsoft.com/office/drawing/2010/main" val="0"/>
              </a:ext>
            </a:extLst>
          </a:blip>
          <a:srcRect l="1" t="91884" r="54" b="194"/>
          <a:stretch/>
        </p:blipFill>
        <p:spPr>
          <a:xfrm>
            <a:off x="1528970" y="6162831"/>
            <a:ext cx="9139031" cy="407505"/>
          </a:xfrm>
          <a:prstGeom prst="rect">
            <a:avLst/>
          </a:prstGeom>
        </p:spPr>
      </p:pic>
      <p:sp>
        <p:nvSpPr>
          <p:cNvPr id="12" name="TextBox 11"/>
          <p:cNvSpPr txBox="1"/>
          <p:nvPr/>
        </p:nvSpPr>
        <p:spPr>
          <a:xfrm>
            <a:off x="6925918" y="6205850"/>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23385373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933" y="155246"/>
            <a:ext cx="8762134" cy="836295"/>
          </a:xfrm>
        </p:spPr>
        <p:txBody>
          <a:bodyPr/>
          <a:lstStyle/>
          <a:p>
            <a:r>
              <a:rPr lang="en-US" dirty="0">
                <a:solidFill>
                  <a:schemeClr val="tx1"/>
                </a:solidFill>
                <a:latin typeface="+mn-lt"/>
              </a:rPr>
              <a:t>MSI-H Tumor Types Represented in KEYNOTE-164 and KEYNOTE-158</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10"/>
          <a:stretch/>
        </p:blipFill>
        <p:spPr bwMode="auto">
          <a:xfrm>
            <a:off x="2971801" y="991541"/>
            <a:ext cx="6248398" cy="4975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ooter Placeholder 1"/>
          <p:cNvSpPr txBox="1">
            <a:spLocks/>
          </p:cNvSpPr>
          <p:nvPr/>
        </p:nvSpPr>
        <p:spPr>
          <a:xfrm>
            <a:off x="4552950" y="6209006"/>
            <a:ext cx="3086100" cy="273844"/>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kern="1200">
                <a:solidFill>
                  <a:schemeClr val="tx1"/>
                </a:solidFill>
                <a:latin typeface="Calibri" charset="0"/>
                <a:ea typeface="ヒラギノ角ゴ Pro W3" charset="0"/>
                <a:cs typeface="ヒラギノ角ゴ Pro W3" charset="0"/>
              </a:defRPr>
            </a:lvl9pPr>
          </a:lstStyle>
          <a:p>
            <a:pPr defTabSz="685800" fontAlgn="auto">
              <a:spcBef>
                <a:spcPts val="0"/>
              </a:spcBef>
              <a:spcAft>
                <a:spcPts val="0"/>
              </a:spcAft>
              <a:defRPr/>
            </a:pPr>
            <a:r>
              <a:rPr lang="en-US" smtClean="0">
                <a:solidFill>
                  <a:prstClr val="black">
                    <a:tint val="75000"/>
                  </a:prstClr>
                </a:solidFill>
                <a:latin typeface="Calibri" panose="020F0502020204030204"/>
                <a:ea typeface="+mn-ea"/>
                <a:cs typeface="+mn-cs"/>
              </a:rPr>
              <a:t>Presented by:</a:t>
            </a:r>
            <a:endParaRPr lang="en-US">
              <a:solidFill>
                <a:prstClr val="black">
                  <a:tint val="75000"/>
                </a:prstClr>
              </a:solidFill>
              <a:latin typeface="Calibri" panose="020F0502020204030204"/>
              <a:ea typeface="+mn-ea"/>
              <a:cs typeface="+mn-cs"/>
            </a:endParaRPr>
          </a:p>
        </p:txBody>
      </p:sp>
      <p:pic>
        <p:nvPicPr>
          <p:cNvPr id="11" name="Picture 10"/>
          <p:cNvPicPr>
            <a:picLocks noChangeAspect="1"/>
          </p:cNvPicPr>
          <p:nvPr/>
        </p:nvPicPr>
        <p:blipFill rotWithShape="1">
          <a:blip r:embed="rId4" cstate="hqprint">
            <a:extLst>
              <a:ext uri="{28A0092B-C50C-407E-A947-70E740481C1C}">
                <a14:useLocalDpi xmlns:a14="http://schemas.microsoft.com/office/drawing/2010/main" val="0"/>
              </a:ext>
            </a:extLst>
          </a:blip>
          <a:srcRect l="1" t="91884" r="54" b="194"/>
          <a:stretch/>
        </p:blipFill>
        <p:spPr>
          <a:xfrm>
            <a:off x="1528970" y="6162831"/>
            <a:ext cx="9139031" cy="407505"/>
          </a:xfrm>
          <a:prstGeom prst="rect">
            <a:avLst/>
          </a:prstGeom>
        </p:spPr>
      </p:pic>
      <p:sp>
        <p:nvSpPr>
          <p:cNvPr id="12" name="TextBox 11"/>
          <p:cNvSpPr txBox="1"/>
          <p:nvPr/>
        </p:nvSpPr>
        <p:spPr>
          <a:xfrm>
            <a:off x="6925918" y="6205850"/>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
        <p:nvSpPr>
          <p:cNvPr id="8" name="Rectangle 7"/>
          <p:cNvSpPr/>
          <p:nvPr/>
        </p:nvSpPr>
        <p:spPr>
          <a:xfrm>
            <a:off x="2088" y="6596390"/>
            <a:ext cx="2629246" cy="261610"/>
          </a:xfrm>
          <a:prstGeom prst="rect">
            <a:avLst/>
          </a:prstGeom>
        </p:spPr>
        <p:txBody>
          <a:bodyPr wrap="none">
            <a:spAutoFit/>
          </a:bodyPr>
          <a:lstStyle/>
          <a:p>
            <a:r>
              <a:rPr lang="en-US" sz="1100" b="1" dirty="0">
                <a:solidFill>
                  <a:schemeClr val="tx1"/>
                </a:solidFill>
              </a:rPr>
              <a:t>Diaz et al, KN164</a:t>
            </a:r>
            <a:r>
              <a:rPr lang="en-US" sz="1100" b="1" baseline="0" dirty="0">
                <a:solidFill>
                  <a:schemeClr val="tx1"/>
                </a:solidFill>
              </a:rPr>
              <a:t> and KN158</a:t>
            </a:r>
            <a:r>
              <a:rPr lang="en-US" sz="1100" b="1" dirty="0">
                <a:solidFill>
                  <a:schemeClr val="tx1"/>
                </a:solidFill>
              </a:rPr>
              <a:t>, ESMO, 2017</a:t>
            </a:r>
          </a:p>
        </p:txBody>
      </p:sp>
    </p:spTree>
    <p:extLst>
      <p:ext uri="{BB962C8B-B14F-4D97-AF65-F5344CB8AC3E}">
        <p14:creationId xmlns:p14="http://schemas.microsoft.com/office/powerpoint/2010/main" val="17264440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4971" y="386892"/>
            <a:ext cx="8190635" cy="904995"/>
          </a:xfrm>
        </p:spPr>
        <p:txBody>
          <a:bodyPr>
            <a:normAutofit/>
          </a:bodyPr>
          <a:lstStyle/>
          <a:p>
            <a:pPr algn="ctr"/>
            <a:r>
              <a:rPr lang="en-US" dirty="0">
                <a:solidFill>
                  <a:schemeClr val="tx1"/>
                </a:solidFill>
                <a:latin typeface="+mn-lt"/>
              </a:rPr>
              <a:t>Best Overall Response (RECIST v1.1 per IRC) in Patients With MSI-H CRC and MSI-H Non-CRC</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9203" y="1392996"/>
            <a:ext cx="6824460" cy="3639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559203" y="5228155"/>
            <a:ext cx="6882965" cy="738664"/>
          </a:xfrm>
          <a:prstGeom prst="rect">
            <a:avLst/>
          </a:prstGeom>
        </p:spPr>
        <p:txBody>
          <a:bodyPr wrap="square">
            <a:spAutoFit/>
          </a:bodyPr>
          <a:lstStyle/>
          <a:p>
            <a:pPr defTabSz="685800" fontAlgn="auto">
              <a:spcBef>
                <a:spcPts val="0"/>
              </a:spcBef>
              <a:spcAft>
                <a:spcPts val="0"/>
              </a:spcAft>
            </a:pPr>
            <a:r>
              <a:rPr lang="en-US" sz="1400" dirty="0">
                <a:solidFill>
                  <a:prstClr val="black"/>
                </a:solidFill>
                <a:latin typeface="Calibri" panose="020F0502020204030204"/>
                <a:ea typeface="+mn-ea"/>
                <a:cs typeface="+mn-cs"/>
              </a:rPr>
              <a:t>DCR, disease control rate; CR, complete response; PR, partial response; SD, stable disease</a:t>
            </a:r>
          </a:p>
          <a:p>
            <a:pPr defTabSz="685800" fontAlgn="auto">
              <a:spcBef>
                <a:spcPts val="0"/>
              </a:spcBef>
              <a:spcAft>
                <a:spcPts val="0"/>
              </a:spcAft>
            </a:pPr>
            <a:r>
              <a:rPr lang="en-US" sz="1400" baseline="30000" dirty="0">
                <a:solidFill>
                  <a:prstClr val="black"/>
                </a:solidFill>
                <a:latin typeface="Calibri" panose="020F0502020204030204"/>
                <a:ea typeface="+mn-ea"/>
                <a:cs typeface="+mn-cs"/>
              </a:rPr>
              <a:t>a</a:t>
            </a:r>
            <a:r>
              <a:rPr lang="en-US" sz="1400" dirty="0">
                <a:solidFill>
                  <a:prstClr val="black"/>
                </a:solidFill>
                <a:latin typeface="Calibri" panose="020F0502020204030204"/>
                <a:ea typeface="+mn-ea"/>
                <a:cs typeface="+mn-cs"/>
              </a:rPr>
              <a:t>2 patients were </a:t>
            </a:r>
            <a:r>
              <a:rPr lang="en-US" sz="1400" dirty="0" err="1">
                <a:solidFill>
                  <a:prstClr val="black"/>
                </a:solidFill>
                <a:latin typeface="Calibri" panose="020F0502020204030204"/>
                <a:ea typeface="+mn-ea"/>
                <a:cs typeface="+mn-cs"/>
              </a:rPr>
              <a:t>nonevaluable</a:t>
            </a:r>
            <a:endParaRPr lang="en-US" sz="1400" dirty="0">
              <a:solidFill>
                <a:prstClr val="black"/>
              </a:solidFill>
              <a:latin typeface="Calibri" panose="020F0502020204030204"/>
              <a:ea typeface="+mn-ea"/>
              <a:cs typeface="+mn-cs"/>
            </a:endParaRPr>
          </a:p>
          <a:p>
            <a:pPr defTabSz="685800" fontAlgn="auto">
              <a:spcBef>
                <a:spcPts val="0"/>
              </a:spcBef>
              <a:spcAft>
                <a:spcPts val="0"/>
              </a:spcAft>
            </a:pPr>
            <a:r>
              <a:rPr lang="en-US" sz="1400" baseline="30000" dirty="0">
                <a:solidFill>
                  <a:prstClr val="black"/>
                </a:solidFill>
                <a:latin typeface="Calibri" panose="020F0502020204030204"/>
                <a:ea typeface="+mn-ea"/>
                <a:cs typeface="+mn-cs"/>
              </a:rPr>
              <a:t>b</a:t>
            </a:r>
            <a:r>
              <a:rPr lang="en-US" sz="1400" dirty="0">
                <a:solidFill>
                  <a:prstClr val="black"/>
                </a:solidFill>
                <a:latin typeface="Calibri" panose="020F0502020204030204"/>
                <a:ea typeface="+mn-ea"/>
                <a:cs typeface="+mn-cs"/>
              </a:rPr>
              <a:t>10 patients were </a:t>
            </a:r>
            <a:r>
              <a:rPr lang="en-US" sz="1400" dirty="0" err="1">
                <a:solidFill>
                  <a:prstClr val="black"/>
                </a:solidFill>
                <a:latin typeface="Calibri" panose="020F0502020204030204"/>
                <a:ea typeface="+mn-ea"/>
                <a:cs typeface="+mn-cs"/>
              </a:rPr>
              <a:t>nonevaluable</a:t>
            </a:r>
            <a:endParaRPr lang="en-US" sz="1400" dirty="0">
              <a:solidFill>
                <a:prstClr val="black"/>
              </a:solidFill>
              <a:latin typeface="Calibri" panose="020F0502020204030204"/>
              <a:ea typeface="+mn-ea"/>
              <a:cs typeface="+mn-cs"/>
            </a:endParaRPr>
          </a:p>
        </p:txBody>
      </p:sp>
      <p:sp>
        <p:nvSpPr>
          <p:cNvPr id="10" name="Footer Placeholder 1"/>
          <p:cNvSpPr txBox="1">
            <a:spLocks/>
          </p:cNvSpPr>
          <p:nvPr/>
        </p:nvSpPr>
        <p:spPr>
          <a:xfrm>
            <a:off x="4552950" y="6209006"/>
            <a:ext cx="3086100" cy="273844"/>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kern="1200">
                <a:solidFill>
                  <a:schemeClr val="tx1"/>
                </a:solidFill>
                <a:latin typeface="Calibri" charset="0"/>
                <a:ea typeface="ヒラギノ角ゴ Pro W3" charset="0"/>
                <a:cs typeface="ヒラギノ角ゴ Pro W3" charset="0"/>
              </a:defRPr>
            </a:lvl9pPr>
          </a:lstStyle>
          <a:p>
            <a:pPr defTabSz="685800" fontAlgn="auto">
              <a:spcBef>
                <a:spcPts val="0"/>
              </a:spcBef>
              <a:spcAft>
                <a:spcPts val="0"/>
              </a:spcAft>
              <a:defRPr/>
            </a:pPr>
            <a:r>
              <a:rPr lang="en-US" smtClean="0">
                <a:solidFill>
                  <a:prstClr val="black">
                    <a:tint val="75000"/>
                  </a:prstClr>
                </a:solidFill>
                <a:latin typeface="Calibri" panose="020F0502020204030204"/>
                <a:ea typeface="+mn-ea"/>
                <a:cs typeface="+mn-cs"/>
              </a:rPr>
              <a:t>Presented by:</a:t>
            </a:r>
            <a:endParaRPr lang="en-US">
              <a:solidFill>
                <a:prstClr val="black">
                  <a:tint val="75000"/>
                </a:prstClr>
              </a:solidFill>
              <a:latin typeface="Calibri" panose="020F0502020204030204"/>
              <a:ea typeface="+mn-ea"/>
              <a:cs typeface="+mn-cs"/>
            </a:endParaRPr>
          </a:p>
        </p:txBody>
      </p:sp>
      <p:pic>
        <p:nvPicPr>
          <p:cNvPr id="11" name="Picture 10"/>
          <p:cNvPicPr>
            <a:picLocks noChangeAspect="1"/>
          </p:cNvPicPr>
          <p:nvPr/>
        </p:nvPicPr>
        <p:blipFill rotWithShape="1">
          <a:blip r:embed="rId4" cstate="hqprint">
            <a:extLst>
              <a:ext uri="{28A0092B-C50C-407E-A947-70E740481C1C}">
                <a14:useLocalDpi xmlns:a14="http://schemas.microsoft.com/office/drawing/2010/main" val="0"/>
              </a:ext>
            </a:extLst>
          </a:blip>
          <a:srcRect l="1" t="91884" r="54" b="194"/>
          <a:stretch/>
        </p:blipFill>
        <p:spPr>
          <a:xfrm>
            <a:off x="1528970" y="6162831"/>
            <a:ext cx="9139031" cy="407505"/>
          </a:xfrm>
          <a:prstGeom prst="rect">
            <a:avLst/>
          </a:prstGeom>
        </p:spPr>
      </p:pic>
      <p:sp>
        <p:nvSpPr>
          <p:cNvPr id="12" name="TextBox 11"/>
          <p:cNvSpPr txBox="1"/>
          <p:nvPr/>
        </p:nvSpPr>
        <p:spPr>
          <a:xfrm>
            <a:off x="6925918" y="6205850"/>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
        <p:nvSpPr>
          <p:cNvPr id="13" name="Rectangle 12"/>
          <p:cNvSpPr/>
          <p:nvPr/>
        </p:nvSpPr>
        <p:spPr>
          <a:xfrm>
            <a:off x="2088" y="6596390"/>
            <a:ext cx="2629246" cy="261610"/>
          </a:xfrm>
          <a:prstGeom prst="rect">
            <a:avLst/>
          </a:prstGeom>
        </p:spPr>
        <p:txBody>
          <a:bodyPr wrap="none">
            <a:spAutoFit/>
          </a:bodyPr>
          <a:lstStyle/>
          <a:p>
            <a:r>
              <a:rPr lang="en-US" sz="1100" b="1" dirty="0">
                <a:solidFill>
                  <a:schemeClr val="tx1"/>
                </a:solidFill>
              </a:rPr>
              <a:t>Diaz et al, KN164</a:t>
            </a:r>
            <a:r>
              <a:rPr lang="en-US" sz="1100" b="1" baseline="0" dirty="0">
                <a:solidFill>
                  <a:schemeClr val="tx1"/>
                </a:solidFill>
              </a:rPr>
              <a:t> and KN158</a:t>
            </a:r>
            <a:r>
              <a:rPr lang="en-US" sz="1100" b="1" dirty="0">
                <a:solidFill>
                  <a:schemeClr val="tx1"/>
                </a:solidFill>
              </a:rPr>
              <a:t>, ESMO, 2017</a:t>
            </a:r>
          </a:p>
        </p:txBody>
      </p:sp>
    </p:spTree>
    <p:extLst>
      <p:ext uri="{BB962C8B-B14F-4D97-AF65-F5344CB8AC3E}">
        <p14:creationId xmlns:p14="http://schemas.microsoft.com/office/powerpoint/2010/main" val="6744539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556" y="454997"/>
            <a:ext cx="8315325" cy="822325"/>
          </a:xfrm>
        </p:spPr>
        <p:txBody>
          <a:bodyPr>
            <a:normAutofit fontScale="90000"/>
          </a:bodyPr>
          <a:lstStyle/>
          <a:p>
            <a:pPr algn="ctr"/>
            <a:r>
              <a:rPr lang="en-US" sz="2175" dirty="0">
                <a:solidFill>
                  <a:schemeClr val="tx1"/>
                </a:solidFill>
              </a:rPr>
              <a:t>Best Percentage Change From Baseline in Target Lesion Size (RECIST v1.1 per IRC)</a:t>
            </a:r>
            <a:br>
              <a:rPr lang="en-US" sz="2175" dirty="0">
                <a:solidFill>
                  <a:schemeClr val="tx1"/>
                </a:solidFill>
              </a:rPr>
            </a:br>
            <a:r>
              <a:rPr lang="en-US" sz="1500" dirty="0">
                <a:solidFill>
                  <a:schemeClr val="tx1"/>
                </a:solidFill>
              </a:rPr>
              <a:t>Patients With MSI-H CRC</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789" y="1603907"/>
            <a:ext cx="8216422" cy="4557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oter Placeholder 1"/>
          <p:cNvSpPr txBox="1">
            <a:spLocks/>
          </p:cNvSpPr>
          <p:nvPr/>
        </p:nvSpPr>
        <p:spPr>
          <a:xfrm>
            <a:off x="4552950" y="6209006"/>
            <a:ext cx="3086100" cy="273844"/>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kern="1200">
                <a:solidFill>
                  <a:schemeClr val="tx1"/>
                </a:solidFill>
                <a:latin typeface="Calibri" charset="0"/>
                <a:ea typeface="ヒラギノ角ゴ Pro W3" charset="0"/>
                <a:cs typeface="ヒラギノ角ゴ Pro W3" charset="0"/>
              </a:defRPr>
            </a:lvl9pPr>
          </a:lstStyle>
          <a:p>
            <a:pPr defTabSz="685800" fontAlgn="auto">
              <a:spcBef>
                <a:spcPts val="0"/>
              </a:spcBef>
              <a:spcAft>
                <a:spcPts val="0"/>
              </a:spcAft>
              <a:defRPr/>
            </a:pPr>
            <a:r>
              <a:rPr lang="en-US" smtClean="0">
                <a:solidFill>
                  <a:prstClr val="black">
                    <a:tint val="75000"/>
                  </a:prstClr>
                </a:solidFill>
                <a:latin typeface="Calibri" panose="020F0502020204030204"/>
                <a:ea typeface="+mn-ea"/>
                <a:cs typeface="+mn-cs"/>
              </a:rPr>
              <a:t>Presented by:</a:t>
            </a:r>
            <a:endParaRPr lang="en-US">
              <a:solidFill>
                <a:prstClr val="black">
                  <a:tint val="75000"/>
                </a:prstClr>
              </a:solidFill>
              <a:latin typeface="Calibri" panose="020F0502020204030204"/>
              <a:ea typeface="+mn-ea"/>
              <a:cs typeface="+mn-cs"/>
            </a:endParaRPr>
          </a:p>
        </p:txBody>
      </p:sp>
      <p:pic>
        <p:nvPicPr>
          <p:cNvPr id="9" name="Picture 8"/>
          <p:cNvPicPr>
            <a:picLocks noChangeAspect="1"/>
          </p:cNvPicPr>
          <p:nvPr/>
        </p:nvPicPr>
        <p:blipFill rotWithShape="1">
          <a:blip r:embed="rId4" cstate="hqprint">
            <a:extLst>
              <a:ext uri="{28A0092B-C50C-407E-A947-70E740481C1C}">
                <a14:useLocalDpi xmlns:a14="http://schemas.microsoft.com/office/drawing/2010/main" val="0"/>
              </a:ext>
            </a:extLst>
          </a:blip>
          <a:srcRect l="1" t="91884" r="54" b="194"/>
          <a:stretch/>
        </p:blipFill>
        <p:spPr>
          <a:xfrm>
            <a:off x="1528970" y="6162831"/>
            <a:ext cx="9139031" cy="407505"/>
          </a:xfrm>
          <a:prstGeom prst="rect">
            <a:avLst/>
          </a:prstGeom>
        </p:spPr>
      </p:pic>
      <p:sp>
        <p:nvSpPr>
          <p:cNvPr id="10" name="TextBox 9"/>
          <p:cNvSpPr txBox="1"/>
          <p:nvPr/>
        </p:nvSpPr>
        <p:spPr>
          <a:xfrm>
            <a:off x="6925918" y="6205850"/>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
        <p:nvSpPr>
          <p:cNvPr id="11" name="Rectangle 10"/>
          <p:cNvSpPr/>
          <p:nvPr/>
        </p:nvSpPr>
        <p:spPr>
          <a:xfrm>
            <a:off x="2088" y="6596390"/>
            <a:ext cx="2629246" cy="261610"/>
          </a:xfrm>
          <a:prstGeom prst="rect">
            <a:avLst/>
          </a:prstGeom>
        </p:spPr>
        <p:txBody>
          <a:bodyPr wrap="none">
            <a:spAutoFit/>
          </a:bodyPr>
          <a:lstStyle/>
          <a:p>
            <a:r>
              <a:rPr lang="en-US" sz="1100" b="1" dirty="0">
                <a:solidFill>
                  <a:schemeClr val="tx1"/>
                </a:solidFill>
              </a:rPr>
              <a:t>Diaz et al, KN164</a:t>
            </a:r>
            <a:r>
              <a:rPr lang="en-US" sz="1100" b="1" baseline="0" dirty="0">
                <a:solidFill>
                  <a:schemeClr val="tx1"/>
                </a:solidFill>
              </a:rPr>
              <a:t> and KN158</a:t>
            </a:r>
            <a:r>
              <a:rPr lang="en-US" sz="1100" b="1" dirty="0">
                <a:solidFill>
                  <a:schemeClr val="tx1"/>
                </a:solidFill>
              </a:rPr>
              <a:t>, ESMO, 2017</a:t>
            </a:r>
          </a:p>
        </p:txBody>
      </p:sp>
    </p:spTree>
    <p:extLst>
      <p:ext uri="{BB962C8B-B14F-4D97-AF65-F5344CB8AC3E}">
        <p14:creationId xmlns:p14="http://schemas.microsoft.com/office/powerpoint/2010/main" val="37314392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460551"/>
            <a:ext cx="7366721" cy="841375"/>
          </a:xfrm>
        </p:spPr>
        <p:txBody>
          <a:bodyPr>
            <a:normAutofit fontScale="90000"/>
          </a:bodyPr>
          <a:lstStyle/>
          <a:p>
            <a:pPr algn="ctr"/>
            <a:r>
              <a:rPr lang="en-US" sz="2175" dirty="0">
                <a:solidFill>
                  <a:schemeClr val="tx1"/>
                </a:solidFill>
              </a:rPr>
              <a:t>Best Percentage Change From Baseline in Target Lesion Size (RECIST v1.1 per IRC)</a:t>
            </a:r>
            <a:r>
              <a:rPr lang="en-US" sz="1800" dirty="0">
                <a:solidFill>
                  <a:schemeClr val="tx1"/>
                </a:solidFill>
              </a:rPr>
              <a:t/>
            </a:r>
            <a:br>
              <a:rPr lang="en-US" sz="1800" dirty="0">
                <a:solidFill>
                  <a:schemeClr val="tx1"/>
                </a:solidFill>
              </a:rPr>
            </a:br>
            <a:r>
              <a:rPr lang="en-US" sz="1500" dirty="0">
                <a:solidFill>
                  <a:schemeClr val="tx1"/>
                </a:solidFill>
              </a:rPr>
              <a:t>Patients With MSI-H Non-CRC </a:t>
            </a:r>
            <a:endParaRPr lang="en-US" sz="1800" dirty="0">
              <a:solidFill>
                <a:schemeClr val="tx1"/>
              </a:solidFill>
            </a:endParaRPr>
          </a:p>
        </p:txBody>
      </p:sp>
      <p:pic>
        <p:nvPicPr>
          <p:cNvPr id="5122"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8632" y="1502494"/>
            <a:ext cx="8202168" cy="4545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oter Placeholder 1"/>
          <p:cNvSpPr txBox="1">
            <a:spLocks/>
          </p:cNvSpPr>
          <p:nvPr/>
        </p:nvSpPr>
        <p:spPr>
          <a:xfrm>
            <a:off x="4552950" y="6209006"/>
            <a:ext cx="3086100" cy="273844"/>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kern="1200">
                <a:solidFill>
                  <a:schemeClr val="tx1"/>
                </a:solidFill>
                <a:latin typeface="Calibri" charset="0"/>
                <a:ea typeface="ヒラギノ角ゴ Pro W3" charset="0"/>
                <a:cs typeface="ヒラギノ角ゴ Pro W3" charset="0"/>
              </a:defRPr>
            </a:lvl9pPr>
          </a:lstStyle>
          <a:p>
            <a:pPr defTabSz="685800" fontAlgn="auto">
              <a:spcBef>
                <a:spcPts val="0"/>
              </a:spcBef>
              <a:spcAft>
                <a:spcPts val="0"/>
              </a:spcAft>
              <a:defRPr/>
            </a:pPr>
            <a:r>
              <a:rPr lang="en-US" smtClean="0">
                <a:solidFill>
                  <a:prstClr val="black">
                    <a:tint val="75000"/>
                  </a:prstClr>
                </a:solidFill>
                <a:latin typeface="Calibri" panose="020F0502020204030204"/>
                <a:ea typeface="+mn-ea"/>
                <a:cs typeface="+mn-cs"/>
              </a:rPr>
              <a:t>Presented by:</a:t>
            </a:r>
            <a:endParaRPr lang="en-US">
              <a:solidFill>
                <a:prstClr val="black">
                  <a:tint val="75000"/>
                </a:prstClr>
              </a:solidFill>
              <a:latin typeface="Calibri" panose="020F0502020204030204"/>
              <a:ea typeface="+mn-ea"/>
              <a:cs typeface="+mn-cs"/>
            </a:endParaRPr>
          </a:p>
        </p:txBody>
      </p:sp>
      <p:pic>
        <p:nvPicPr>
          <p:cNvPr id="9" name="Picture 8"/>
          <p:cNvPicPr>
            <a:picLocks noChangeAspect="1"/>
          </p:cNvPicPr>
          <p:nvPr/>
        </p:nvPicPr>
        <p:blipFill rotWithShape="1">
          <a:blip r:embed="rId4" cstate="hqprint">
            <a:extLst>
              <a:ext uri="{28A0092B-C50C-407E-A947-70E740481C1C}">
                <a14:useLocalDpi xmlns:a14="http://schemas.microsoft.com/office/drawing/2010/main" val="0"/>
              </a:ext>
            </a:extLst>
          </a:blip>
          <a:srcRect l="1" t="91884" r="54" b="194"/>
          <a:stretch/>
        </p:blipFill>
        <p:spPr>
          <a:xfrm>
            <a:off x="1528970" y="6162831"/>
            <a:ext cx="9139031" cy="407505"/>
          </a:xfrm>
          <a:prstGeom prst="rect">
            <a:avLst/>
          </a:prstGeom>
        </p:spPr>
      </p:pic>
      <p:sp>
        <p:nvSpPr>
          <p:cNvPr id="10" name="TextBox 9"/>
          <p:cNvSpPr txBox="1"/>
          <p:nvPr/>
        </p:nvSpPr>
        <p:spPr>
          <a:xfrm>
            <a:off x="6925918" y="6205850"/>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
        <p:nvSpPr>
          <p:cNvPr id="11" name="Rectangle 10"/>
          <p:cNvSpPr/>
          <p:nvPr/>
        </p:nvSpPr>
        <p:spPr>
          <a:xfrm>
            <a:off x="2088" y="6596390"/>
            <a:ext cx="2629246" cy="261610"/>
          </a:xfrm>
          <a:prstGeom prst="rect">
            <a:avLst/>
          </a:prstGeom>
        </p:spPr>
        <p:txBody>
          <a:bodyPr wrap="none">
            <a:spAutoFit/>
          </a:bodyPr>
          <a:lstStyle/>
          <a:p>
            <a:r>
              <a:rPr lang="en-US" sz="1100" b="1" dirty="0">
                <a:solidFill>
                  <a:schemeClr val="tx1"/>
                </a:solidFill>
              </a:rPr>
              <a:t>Diaz et al, KN164</a:t>
            </a:r>
            <a:r>
              <a:rPr lang="en-US" sz="1100" b="1" baseline="0" dirty="0">
                <a:solidFill>
                  <a:schemeClr val="tx1"/>
                </a:solidFill>
              </a:rPr>
              <a:t> and KN158</a:t>
            </a:r>
            <a:r>
              <a:rPr lang="en-US" sz="1100" b="1" dirty="0">
                <a:solidFill>
                  <a:schemeClr val="tx1"/>
                </a:solidFill>
              </a:rPr>
              <a:t>, ESMO, 2017</a:t>
            </a:r>
          </a:p>
        </p:txBody>
      </p:sp>
    </p:spTree>
    <p:extLst>
      <p:ext uri="{BB962C8B-B14F-4D97-AF65-F5344CB8AC3E}">
        <p14:creationId xmlns:p14="http://schemas.microsoft.com/office/powerpoint/2010/main" val="3975309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1091" y="240598"/>
            <a:ext cx="6175772" cy="733425"/>
          </a:xfrm>
        </p:spPr>
        <p:txBody>
          <a:bodyPr>
            <a:normAutofit/>
          </a:bodyPr>
          <a:lstStyle/>
          <a:p>
            <a:pPr algn="ctr"/>
            <a:r>
              <a:rPr lang="en-US" dirty="0">
                <a:solidFill>
                  <a:schemeClr val="tx1"/>
                </a:solidFill>
                <a:latin typeface="+mn-lt"/>
              </a:rPr>
              <a:t>Duration of Response (RECIST v1.1 per IRC)</a:t>
            </a:r>
            <a:br>
              <a:rPr lang="en-US" dirty="0">
                <a:solidFill>
                  <a:schemeClr val="tx1"/>
                </a:solidFill>
                <a:latin typeface="+mn-lt"/>
              </a:rPr>
            </a:br>
            <a:r>
              <a:rPr lang="en-US" sz="1800" dirty="0">
                <a:solidFill>
                  <a:schemeClr val="tx1"/>
                </a:solidFill>
                <a:latin typeface="+mn-lt"/>
              </a:rPr>
              <a:t>Patients With MSI-H CRC</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797" y="1421853"/>
            <a:ext cx="8400406" cy="4293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oter Placeholder 1"/>
          <p:cNvSpPr txBox="1">
            <a:spLocks/>
          </p:cNvSpPr>
          <p:nvPr/>
        </p:nvSpPr>
        <p:spPr>
          <a:xfrm>
            <a:off x="4552950" y="6209006"/>
            <a:ext cx="3086100" cy="273844"/>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kern="1200">
                <a:solidFill>
                  <a:schemeClr val="tx1"/>
                </a:solidFill>
                <a:latin typeface="Calibri" charset="0"/>
                <a:ea typeface="ヒラギノ角ゴ Pro W3" charset="0"/>
                <a:cs typeface="ヒラギノ角ゴ Pro W3" charset="0"/>
              </a:defRPr>
            </a:lvl9pPr>
          </a:lstStyle>
          <a:p>
            <a:pPr defTabSz="685800" fontAlgn="auto">
              <a:spcBef>
                <a:spcPts val="0"/>
              </a:spcBef>
              <a:spcAft>
                <a:spcPts val="0"/>
              </a:spcAft>
              <a:defRPr/>
            </a:pPr>
            <a:r>
              <a:rPr lang="en-US" smtClean="0">
                <a:solidFill>
                  <a:prstClr val="black">
                    <a:tint val="75000"/>
                  </a:prstClr>
                </a:solidFill>
                <a:latin typeface="Calibri" panose="020F0502020204030204"/>
                <a:ea typeface="+mn-ea"/>
                <a:cs typeface="+mn-cs"/>
              </a:rPr>
              <a:t>Presented by:</a:t>
            </a:r>
            <a:endParaRPr lang="en-US">
              <a:solidFill>
                <a:prstClr val="black">
                  <a:tint val="75000"/>
                </a:prstClr>
              </a:solidFill>
              <a:latin typeface="Calibri" panose="020F0502020204030204"/>
              <a:ea typeface="+mn-ea"/>
              <a:cs typeface="+mn-cs"/>
            </a:endParaRPr>
          </a:p>
        </p:txBody>
      </p:sp>
      <p:pic>
        <p:nvPicPr>
          <p:cNvPr id="9" name="Picture 8"/>
          <p:cNvPicPr>
            <a:picLocks noChangeAspect="1"/>
          </p:cNvPicPr>
          <p:nvPr/>
        </p:nvPicPr>
        <p:blipFill rotWithShape="1">
          <a:blip r:embed="rId4" cstate="hqprint">
            <a:extLst>
              <a:ext uri="{28A0092B-C50C-407E-A947-70E740481C1C}">
                <a14:useLocalDpi xmlns:a14="http://schemas.microsoft.com/office/drawing/2010/main" val="0"/>
              </a:ext>
            </a:extLst>
          </a:blip>
          <a:srcRect l="1" t="91884" r="54" b="194"/>
          <a:stretch/>
        </p:blipFill>
        <p:spPr>
          <a:xfrm>
            <a:off x="1528970" y="6162831"/>
            <a:ext cx="9139031" cy="407505"/>
          </a:xfrm>
          <a:prstGeom prst="rect">
            <a:avLst/>
          </a:prstGeom>
        </p:spPr>
      </p:pic>
      <p:sp>
        <p:nvSpPr>
          <p:cNvPr id="10" name="TextBox 9"/>
          <p:cNvSpPr txBox="1"/>
          <p:nvPr/>
        </p:nvSpPr>
        <p:spPr>
          <a:xfrm>
            <a:off x="6925918" y="6205850"/>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
        <p:nvSpPr>
          <p:cNvPr id="11" name="Rectangle 10"/>
          <p:cNvSpPr/>
          <p:nvPr/>
        </p:nvSpPr>
        <p:spPr>
          <a:xfrm>
            <a:off x="2088" y="6596390"/>
            <a:ext cx="2629246" cy="261610"/>
          </a:xfrm>
          <a:prstGeom prst="rect">
            <a:avLst/>
          </a:prstGeom>
        </p:spPr>
        <p:txBody>
          <a:bodyPr wrap="none">
            <a:spAutoFit/>
          </a:bodyPr>
          <a:lstStyle/>
          <a:p>
            <a:r>
              <a:rPr lang="en-US" sz="1100" b="1" dirty="0">
                <a:solidFill>
                  <a:schemeClr val="tx1"/>
                </a:solidFill>
              </a:rPr>
              <a:t>Diaz et al, KN164</a:t>
            </a:r>
            <a:r>
              <a:rPr lang="en-US" sz="1100" b="1" baseline="0" dirty="0">
                <a:solidFill>
                  <a:schemeClr val="tx1"/>
                </a:solidFill>
              </a:rPr>
              <a:t> and KN158</a:t>
            </a:r>
            <a:r>
              <a:rPr lang="en-US" sz="1100" b="1" dirty="0">
                <a:solidFill>
                  <a:schemeClr val="tx1"/>
                </a:solidFill>
              </a:rPr>
              <a:t>, ESMO, 2017</a:t>
            </a:r>
          </a:p>
        </p:txBody>
      </p:sp>
    </p:spTree>
    <p:extLst>
      <p:ext uri="{BB962C8B-B14F-4D97-AF65-F5344CB8AC3E}">
        <p14:creationId xmlns:p14="http://schemas.microsoft.com/office/powerpoint/2010/main" val="1170519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2190" y="1546648"/>
            <a:ext cx="8527620" cy="434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276600" y="381000"/>
            <a:ext cx="5878224" cy="771525"/>
          </a:xfrm>
        </p:spPr>
        <p:txBody>
          <a:bodyPr>
            <a:normAutofit/>
          </a:bodyPr>
          <a:lstStyle/>
          <a:p>
            <a:pPr algn="ctr"/>
            <a:r>
              <a:rPr lang="en-US" dirty="0">
                <a:solidFill>
                  <a:schemeClr val="tx1"/>
                </a:solidFill>
                <a:latin typeface="+mn-lt"/>
              </a:rPr>
              <a:t>Duration of Response (RECIST v1.1 per IRC)</a:t>
            </a:r>
            <a:br>
              <a:rPr lang="en-US" dirty="0">
                <a:solidFill>
                  <a:schemeClr val="tx1"/>
                </a:solidFill>
                <a:latin typeface="+mn-lt"/>
              </a:rPr>
            </a:br>
            <a:r>
              <a:rPr lang="en-US" dirty="0">
                <a:solidFill>
                  <a:schemeClr val="tx1"/>
                </a:solidFill>
                <a:latin typeface="+mn-lt"/>
              </a:rPr>
              <a:t>Patients With MSI-H Non-CRC</a:t>
            </a:r>
          </a:p>
        </p:txBody>
      </p:sp>
      <p:sp>
        <p:nvSpPr>
          <p:cNvPr id="8" name="Footer Placeholder 1"/>
          <p:cNvSpPr txBox="1">
            <a:spLocks/>
          </p:cNvSpPr>
          <p:nvPr/>
        </p:nvSpPr>
        <p:spPr>
          <a:xfrm>
            <a:off x="4552950" y="6209006"/>
            <a:ext cx="3086100" cy="273844"/>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kern="1200">
                <a:solidFill>
                  <a:schemeClr val="tx1"/>
                </a:solidFill>
                <a:latin typeface="Calibri" charset="0"/>
                <a:ea typeface="ヒラギノ角ゴ Pro W3" charset="0"/>
                <a:cs typeface="ヒラギノ角ゴ Pro W3" charset="0"/>
              </a:defRPr>
            </a:lvl9pPr>
          </a:lstStyle>
          <a:p>
            <a:pPr defTabSz="685800" fontAlgn="auto">
              <a:spcBef>
                <a:spcPts val="0"/>
              </a:spcBef>
              <a:spcAft>
                <a:spcPts val="0"/>
              </a:spcAft>
              <a:defRPr/>
            </a:pPr>
            <a:r>
              <a:rPr lang="en-US" smtClean="0">
                <a:solidFill>
                  <a:prstClr val="black">
                    <a:tint val="75000"/>
                  </a:prstClr>
                </a:solidFill>
                <a:latin typeface="Calibri" panose="020F0502020204030204"/>
                <a:ea typeface="+mn-ea"/>
                <a:cs typeface="+mn-cs"/>
              </a:rPr>
              <a:t>Presented by:</a:t>
            </a:r>
            <a:endParaRPr lang="en-US">
              <a:solidFill>
                <a:prstClr val="black">
                  <a:tint val="75000"/>
                </a:prstClr>
              </a:solidFill>
              <a:latin typeface="Calibri" panose="020F0502020204030204"/>
              <a:ea typeface="+mn-ea"/>
              <a:cs typeface="+mn-cs"/>
            </a:endParaRPr>
          </a:p>
        </p:txBody>
      </p:sp>
      <p:pic>
        <p:nvPicPr>
          <p:cNvPr id="9" name="Picture 8"/>
          <p:cNvPicPr>
            <a:picLocks noChangeAspect="1"/>
          </p:cNvPicPr>
          <p:nvPr/>
        </p:nvPicPr>
        <p:blipFill rotWithShape="1">
          <a:blip r:embed="rId4" cstate="hqprint">
            <a:extLst>
              <a:ext uri="{28A0092B-C50C-407E-A947-70E740481C1C}">
                <a14:useLocalDpi xmlns:a14="http://schemas.microsoft.com/office/drawing/2010/main" val="0"/>
              </a:ext>
            </a:extLst>
          </a:blip>
          <a:srcRect l="1" t="91884" r="54" b="194"/>
          <a:stretch/>
        </p:blipFill>
        <p:spPr>
          <a:xfrm>
            <a:off x="1528970" y="6162831"/>
            <a:ext cx="9139031" cy="407505"/>
          </a:xfrm>
          <a:prstGeom prst="rect">
            <a:avLst/>
          </a:prstGeom>
        </p:spPr>
      </p:pic>
      <p:sp>
        <p:nvSpPr>
          <p:cNvPr id="10" name="TextBox 9"/>
          <p:cNvSpPr txBox="1"/>
          <p:nvPr/>
        </p:nvSpPr>
        <p:spPr>
          <a:xfrm>
            <a:off x="6925918" y="6205850"/>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
        <p:nvSpPr>
          <p:cNvPr id="11" name="Rectangle 10"/>
          <p:cNvSpPr/>
          <p:nvPr/>
        </p:nvSpPr>
        <p:spPr>
          <a:xfrm>
            <a:off x="2088" y="6596390"/>
            <a:ext cx="2629246" cy="261610"/>
          </a:xfrm>
          <a:prstGeom prst="rect">
            <a:avLst/>
          </a:prstGeom>
        </p:spPr>
        <p:txBody>
          <a:bodyPr wrap="none">
            <a:spAutoFit/>
          </a:bodyPr>
          <a:lstStyle/>
          <a:p>
            <a:r>
              <a:rPr lang="en-US" sz="1100" b="1" dirty="0">
                <a:solidFill>
                  <a:schemeClr val="tx1"/>
                </a:solidFill>
              </a:rPr>
              <a:t>Diaz et al, KN164</a:t>
            </a:r>
            <a:r>
              <a:rPr lang="en-US" sz="1100" b="1" baseline="0" dirty="0">
                <a:solidFill>
                  <a:schemeClr val="tx1"/>
                </a:solidFill>
              </a:rPr>
              <a:t> and KN158</a:t>
            </a:r>
            <a:r>
              <a:rPr lang="en-US" sz="1100" b="1" dirty="0">
                <a:solidFill>
                  <a:schemeClr val="tx1"/>
                </a:solidFill>
              </a:rPr>
              <a:t>, ESMO, 2017</a:t>
            </a:r>
          </a:p>
        </p:txBody>
      </p:sp>
    </p:spTree>
    <p:extLst>
      <p:ext uri="{BB962C8B-B14F-4D97-AF65-F5344CB8AC3E}">
        <p14:creationId xmlns:p14="http://schemas.microsoft.com/office/powerpoint/2010/main" val="22550133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009902" y="431072"/>
            <a:ext cx="6370325" cy="714726"/>
          </a:xfrm>
          <a:prstGeom prst="rect">
            <a:avLst/>
          </a:prstGeom>
        </p:spPr>
        <p:txBody>
          <a:bodyPr vert="horz" lIns="68580" tIns="34290" rIns="68580" bIns="82296" rtlCol="0" anchor="b" anchorCtr="0">
            <a:no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gn="ctr" defTabSz="685800" fontAlgn="auto">
              <a:spcAft>
                <a:spcPts val="0"/>
              </a:spcAft>
            </a:pPr>
            <a:r>
              <a:rPr lang="en-US" sz="2400" dirty="0">
                <a:solidFill>
                  <a:prstClr val="black"/>
                </a:solidFill>
                <a:latin typeface="Calibri" panose="020F0502020204030204"/>
              </a:rPr>
              <a:t>Overall Survival, Kaplan-Meier Estimate</a:t>
            </a:r>
            <a:br>
              <a:rPr lang="en-US" sz="2400" dirty="0">
                <a:solidFill>
                  <a:prstClr val="black"/>
                </a:solidFill>
                <a:latin typeface="Calibri" panose="020F0502020204030204"/>
              </a:rPr>
            </a:br>
            <a:r>
              <a:rPr lang="en-US" sz="2400" dirty="0">
                <a:solidFill>
                  <a:prstClr val="black"/>
                </a:solidFill>
                <a:latin typeface="Calibri" panose="020F0502020204030204"/>
              </a:rPr>
              <a:t>Patients With MSI-H CRC</a:t>
            </a:r>
          </a:p>
        </p:txBody>
      </p:sp>
      <p:grpSp>
        <p:nvGrpSpPr>
          <p:cNvPr id="2" name="Group 1"/>
          <p:cNvGrpSpPr/>
          <p:nvPr/>
        </p:nvGrpSpPr>
        <p:grpSpPr>
          <a:xfrm>
            <a:off x="2209800" y="1295400"/>
            <a:ext cx="7533064" cy="4404168"/>
            <a:chOff x="513570" y="1378367"/>
            <a:chExt cx="7751656" cy="4470757"/>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589" r="29304"/>
            <a:stretch/>
          </p:blipFill>
          <p:spPr bwMode="auto">
            <a:xfrm>
              <a:off x="513570" y="1686295"/>
              <a:ext cx="6172239" cy="4162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4172" y="1378367"/>
              <a:ext cx="4281054" cy="930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Footer Placeholder 1"/>
          <p:cNvSpPr txBox="1">
            <a:spLocks/>
          </p:cNvSpPr>
          <p:nvPr/>
        </p:nvSpPr>
        <p:spPr>
          <a:xfrm>
            <a:off x="4552950" y="6209006"/>
            <a:ext cx="3086100" cy="273844"/>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kern="1200">
                <a:solidFill>
                  <a:schemeClr val="tx1"/>
                </a:solidFill>
                <a:latin typeface="Calibri" charset="0"/>
                <a:ea typeface="ヒラギノ角ゴ Pro W3" charset="0"/>
                <a:cs typeface="ヒラギノ角ゴ Pro W3" charset="0"/>
              </a:defRPr>
            </a:lvl9pPr>
          </a:lstStyle>
          <a:p>
            <a:pPr defTabSz="685800" fontAlgn="auto">
              <a:spcBef>
                <a:spcPts val="0"/>
              </a:spcBef>
              <a:spcAft>
                <a:spcPts val="0"/>
              </a:spcAft>
              <a:defRPr/>
            </a:pPr>
            <a:r>
              <a:rPr lang="en-US" smtClean="0">
                <a:solidFill>
                  <a:prstClr val="black">
                    <a:tint val="75000"/>
                  </a:prstClr>
                </a:solidFill>
                <a:latin typeface="Calibri" panose="020F0502020204030204"/>
                <a:ea typeface="+mn-ea"/>
                <a:cs typeface="+mn-cs"/>
              </a:rPr>
              <a:t>Presented by:</a:t>
            </a:r>
            <a:endParaRPr lang="en-US">
              <a:solidFill>
                <a:prstClr val="black">
                  <a:tint val="75000"/>
                </a:prstClr>
              </a:solidFill>
              <a:latin typeface="Calibri" panose="020F0502020204030204"/>
              <a:ea typeface="+mn-ea"/>
              <a:cs typeface="+mn-cs"/>
            </a:endParaRPr>
          </a:p>
        </p:txBody>
      </p:sp>
      <p:pic>
        <p:nvPicPr>
          <p:cNvPr id="11" name="Picture 10"/>
          <p:cNvPicPr>
            <a:picLocks noChangeAspect="1"/>
          </p:cNvPicPr>
          <p:nvPr/>
        </p:nvPicPr>
        <p:blipFill rotWithShape="1">
          <a:blip r:embed="rId5" cstate="hqprint">
            <a:extLst>
              <a:ext uri="{28A0092B-C50C-407E-A947-70E740481C1C}">
                <a14:useLocalDpi xmlns:a14="http://schemas.microsoft.com/office/drawing/2010/main" val="0"/>
              </a:ext>
            </a:extLst>
          </a:blip>
          <a:srcRect l="1" t="91884" r="54" b="194"/>
          <a:stretch/>
        </p:blipFill>
        <p:spPr>
          <a:xfrm>
            <a:off x="1528970" y="6162831"/>
            <a:ext cx="9139031" cy="407505"/>
          </a:xfrm>
          <a:prstGeom prst="rect">
            <a:avLst/>
          </a:prstGeom>
        </p:spPr>
      </p:pic>
      <p:sp>
        <p:nvSpPr>
          <p:cNvPr id="12" name="TextBox 11"/>
          <p:cNvSpPr txBox="1"/>
          <p:nvPr/>
        </p:nvSpPr>
        <p:spPr>
          <a:xfrm>
            <a:off x="6925918" y="6205850"/>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
        <p:nvSpPr>
          <p:cNvPr id="13" name="Rectangle 12"/>
          <p:cNvSpPr/>
          <p:nvPr/>
        </p:nvSpPr>
        <p:spPr>
          <a:xfrm>
            <a:off x="2088" y="6596390"/>
            <a:ext cx="2629246" cy="261610"/>
          </a:xfrm>
          <a:prstGeom prst="rect">
            <a:avLst/>
          </a:prstGeom>
        </p:spPr>
        <p:txBody>
          <a:bodyPr wrap="none">
            <a:spAutoFit/>
          </a:bodyPr>
          <a:lstStyle/>
          <a:p>
            <a:r>
              <a:rPr lang="en-US" sz="1100" b="1" dirty="0">
                <a:solidFill>
                  <a:schemeClr val="tx1"/>
                </a:solidFill>
              </a:rPr>
              <a:t>Diaz et al, KN164</a:t>
            </a:r>
            <a:r>
              <a:rPr lang="en-US" sz="1100" b="1" baseline="0" dirty="0">
                <a:solidFill>
                  <a:schemeClr val="tx1"/>
                </a:solidFill>
              </a:rPr>
              <a:t> and KN158</a:t>
            </a:r>
            <a:r>
              <a:rPr lang="en-US" sz="1100" b="1" dirty="0">
                <a:solidFill>
                  <a:schemeClr val="tx1"/>
                </a:solidFill>
              </a:rPr>
              <a:t>, ESMO, 2017</a:t>
            </a:r>
          </a:p>
        </p:txBody>
      </p:sp>
    </p:spTree>
    <p:extLst>
      <p:ext uri="{BB962C8B-B14F-4D97-AF65-F5344CB8AC3E}">
        <p14:creationId xmlns:p14="http://schemas.microsoft.com/office/powerpoint/2010/main" val="1246163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3"/>
          <p:cNvSpPr>
            <a:spLocks noGrp="1"/>
          </p:cNvSpPr>
          <p:nvPr>
            <p:ph type="ctrTitle"/>
          </p:nvPr>
        </p:nvSpPr>
        <p:spPr/>
        <p:txBody>
          <a:bodyPr/>
          <a:lstStyle/>
          <a:p>
            <a:pPr algn="l">
              <a:lnSpc>
                <a:spcPct val="100000"/>
              </a:lnSpc>
            </a:pPr>
            <a:r>
              <a:rPr lang="en-US" sz="3000" cap="none" dirty="0"/>
              <a:t>Analysis of over 100,000 patients with cancer for </a:t>
            </a:r>
            <a:r>
              <a:rPr lang="en-US" sz="3000" i="1" cap="none" dirty="0"/>
              <a:t>CD274</a:t>
            </a:r>
            <a:r>
              <a:rPr lang="en-US" sz="3000" cap="none" dirty="0"/>
              <a:t> (</a:t>
            </a:r>
            <a:r>
              <a:rPr lang="en-US" sz="3000" i="1" cap="none" dirty="0"/>
              <a:t>PD-L1</a:t>
            </a:r>
            <a:r>
              <a:rPr lang="en-US" sz="3000" cap="none" dirty="0"/>
              <a:t>) amplification: Implications for treatment with immune checkpoint blockade</a:t>
            </a:r>
            <a:endParaRPr lang="en-US" sz="3000" cap="none" dirty="0">
              <a:latin typeface="Arial" charset="0"/>
              <a:ea typeface="ＭＳ Ｐゴシック" charset="0"/>
              <a:cs typeface="ＭＳ Ｐゴシック" charset="0"/>
            </a:endParaRPr>
          </a:p>
        </p:txBody>
      </p:sp>
      <p:sp>
        <p:nvSpPr>
          <p:cNvPr id="7170" name="Content Placeholder 4"/>
          <p:cNvSpPr>
            <a:spLocks noGrp="1"/>
          </p:cNvSpPr>
          <p:nvPr>
            <p:ph type="subTitle" idx="1"/>
          </p:nvPr>
        </p:nvSpPr>
        <p:spPr>
          <a:xfrm>
            <a:off x="931985" y="3886200"/>
            <a:ext cx="8534400" cy="1752600"/>
          </a:xfrm>
        </p:spPr>
        <p:txBody>
          <a:bodyPr/>
          <a:lstStyle/>
          <a:p>
            <a:pPr algn="l"/>
            <a:r>
              <a:rPr lang="en-US" sz="2200" b="0" dirty="0">
                <a:ea typeface="Calibri" charset="0"/>
                <a:cs typeface="Calibri" charset="0"/>
              </a:rPr>
              <a:t>Goodman A et al. </a:t>
            </a:r>
            <a:br>
              <a:rPr lang="en-US" sz="2200" b="0" dirty="0">
                <a:ea typeface="Calibri" charset="0"/>
                <a:cs typeface="Calibri" charset="0"/>
              </a:rPr>
            </a:br>
            <a:r>
              <a:rPr lang="en-US" sz="2200" b="0" i="1" dirty="0">
                <a:ea typeface="Calibri" charset="0"/>
                <a:cs typeface="Calibri" charset="0"/>
              </a:rPr>
              <a:t>Proc ASCO</a:t>
            </a:r>
            <a:r>
              <a:rPr lang="en-US" sz="2200" b="0" dirty="0">
                <a:ea typeface="Calibri" charset="0"/>
                <a:cs typeface="Calibri" charset="0"/>
              </a:rPr>
              <a:t> SITC 2018;Abstract 47.</a:t>
            </a:r>
          </a:p>
        </p:txBody>
      </p:sp>
    </p:spTree>
    <p:extLst>
      <p:ext uri="{BB962C8B-B14F-4D97-AF65-F5344CB8AC3E}">
        <p14:creationId xmlns:p14="http://schemas.microsoft.com/office/powerpoint/2010/main" val="6049207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11091" y="272759"/>
            <a:ext cx="6175772" cy="866775"/>
          </a:xfrm>
        </p:spPr>
        <p:txBody>
          <a:bodyPr>
            <a:normAutofit/>
          </a:bodyPr>
          <a:lstStyle/>
          <a:p>
            <a:pPr algn="ctr"/>
            <a:r>
              <a:rPr lang="en-US" dirty="0">
                <a:solidFill>
                  <a:schemeClr val="tx1"/>
                </a:solidFill>
                <a:latin typeface="+mn-lt"/>
              </a:rPr>
              <a:t>Overall Survival, Kaplan-Meier Estimate</a:t>
            </a:r>
            <a:br>
              <a:rPr lang="en-US" dirty="0">
                <a:solidFill>
                  <a:schemeClr val="tx1"/>
                </a:solidFill>
                <a:latin typeface="+mn-lt"/>
              </a:rPr>
            </a:br>
            <a:r>
              <a:rPr lang="en-US" dirty="0">
                <a:solidFill>
                  <a:schemeClr val="tx1"/>
                </a:solidFill>
                <a:latin typeface="+mn-lt"/>
              </a:rPr>
              <a:t>Patients With MSI-H Non-CRC</a:t>
            </a:r>
          </a:p>
        </p:txBody>
      </p:sp>
      <p:grpSp>
        <p:nvGrpSpPr>
          <p:cNvPr id="2" name="Group 1"/>
          <p:cNvGrpSpPr/>
          <p:nvPr/>
        </p:nvGrpSpPr>
        <p:grpSpPr>
          <a:xfrm>
            <a:off x="2294787" y="1358765"/>
            <a:ext cx="7473910" cy="4584836"/>
            <a:chOff x="469047" y="1260864"/>
            <a:chExt cx="8034548" cy="4928756"/>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47" y="1355861"/>
              <a:ext cx="7583285" cy="4833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7437" y="1260864"/>
              <a:ext cx="4526158" cy="984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Footer Placeholder 1"/>
          <p:cNvSpPr txBox="1">
            <a:spLocks/>
          </p:cNvSpPr>
          <p:nvPr/>
        </p:nvSpPr>
        <p:spPr>
          <a:xfrm>
            <a:off x="4552950" y="6209006"/>
            <a:ext cx="3086100" cy="273844"/>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kern="1200">
                <a:solidFill>
                  <a:schemeClr val="tx1"/>
                </a:solidFill>
                <a:latin typeface="Calibri" charset="0"/>
                <a:ea typeface="ヒラギノ角ゴ Pro W3" charset="0"/>
                <a:cs typeface="ヒラギノ角ゴ Pro W3" charset="0"/>
              </a:defRPr>
            </a:lvl9pPr>
          </a:lstStyle>
          <a:p>
            <a:pPr defTabSz="685800" fontAlgn="auto">
              <a:spcBef>
                <a:spcPts val="0"/>
              </a:spcBef>
              <a:spcAft>
                <a:spcPts val="0"/>
              </a:spcAft>
              <a:defRPr/>
            </a:pPr>
            <a:r>
              <a:rPr lang="en-US" smtClean="0">
                <a:solidFill>
                  <a:prstClr val="black">
                    <a:tint val="75000"/>
                  </a:prstClr>
                </a:solidFill>
                <a:latin typeface="Calibri" panose="020F0502020204030204"/>
                <a:ea typeface="+mn-ea"/>
                <a:cs typeface="+mn-cs"/>
              </a:rPr>
              <a:t>Presented by:</a:t>
            </a:r>
            <a:endParaRPr lang="en-US">
              <a:solidFill>
                <a:prstClr val="black">
                  <a:tint val="75000"/>
                </a:prstClr>
              </a:solidFill>
              <a:latin typeface="Calibri" panose="020F0502020204030204"/>
              <a:ea typeface="+mn-ea"/>
              <a:cs typeface="+mn-cs"/>
            </a:endParaRPr>
          </a:p>
        </p:txBody>
      </p:sp>
      <p:pic>
        <p:nvPicPr>
          <p:cNvPr id="11" name="Picture 10"/>
          <p:cNvPicPr>
            <a:picLocks noChangeAspect="1"/>
          </p:cNvPicPr>
          <p:nvPr/>
        </p:nvPicPr>
        <p:blipFill rotWithShape="1">
          <a:blip r:embed="rId5" cstate="hqprint">
            <a:extLst>
              <a:ext uri="{28A0092B-C50C-407E-A947-70E740481C1C}">
                <a14:useLocalDpi xmlns:a14="http://schemas.microsoft.com/office/drawing/2010/main" val="0"/>
              </a:ext>
            </a:extLst>
          </a:blip>
          <a:srcRect l="1" t="91884" r="54" b="194"/>
          <a:stretch/>
        </p:blipFill>
        <p:spPr>
          <a:xfrm>
            <a:off x="1528970" y="6162831"/>
            <a:ext cx="9139031" cy="407505"/>
          </a:xfrm>
          <a:prstGeom prst="rect">
            <a:avLst/>
          </a:prstGeom>
        </p:spPr>
      </p:pic>
      <p:sp>
        <p:nvSpPr>
          <p:cNvPr id="12" name="TextBox 11"/>
          <p:cNvSpPr txBox="1"/>
          <p:nvPr/>
        </p:nvSpPr>
        <p:spPr>
          <a:xfrm>
            <a:off x="6925918" y="6205850"/>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
        <p:nvSpPr>
          <p:cNvPr id="13" name="Rectangle 12"/>
          <p:cNvSpPr/>
          <p:nvPr/>
        </p:nvSpPr>
        <p:spPr>
          <a:xfrm>
            <a:off x="2088" y="6596390"/>
            <a:ext cx="2629246" cy="261610"/>
          </a:xfrm>
          <a:prstGeom prst="rect">
            <a:avLst/>
          </a:prstGeom>
        </p:spPr>
        <p:txBody>
          <a:bodyPr wrap="none">
            <a:spAutoFit/>
          </a:bodyPr>
          <a:lstStyle/>
          <a:p>
            <a:r>
              <a:rPr lang="en-US" sz="1100" b="1" dirty="0">
                <a:solidFill>
                  <a:schemeClr val="tx1"/>
                </a:solidFill>
              </a:rPr>
              <a:t>Diaz et al, KN164</a:t>
            </a:r>
            <a:r>
              <a:rPr lang="en-US" sz="1100" b="1" baseline="0" dirty="0">
                <a:solidFill>
                  <a:schemeClr val="tx1"/>
                </a:solidFill>
              </a:rPr>
              <a:t> and KN158</a:t>
            </a:r>
            <a:r>
              <a:rPr lang="en-US" sz="1100" b="1" dirty="0">
                <a:solidFill>
                  <a:schemeClr val="tx1"/>
                </a:solidFill>
              </a:rPr>
              <a:t>, ESMO, 2017</a:t>
            </a:r>
          </a:p>
        </p:txBody>
      </p:sp>
    </p:spTree>
    <p:extLst>
      <p:ext uri="{BB962C8B-B14F-4D97-AF65-F5344CB8AC3E}">
        <p14:creationId xmlns:p14="http://schemas.microsoft.com/office/powerpoint/2010/main" val="20624128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585"/>
            <a:ext cx="10515600" cy="1325563"/>
          </a:xfrm>
        </p:spPr>
        <p:txBody>
          <a:bodyPr/>
          <a:lstStyle/>
          <a:p>
            <a:pPr algn="ctr"/>
            <a:r>
              <a:rPr lang="en-US" dirty="0"/>
              <a:t>Post Marketing Requirement</a:t>
            </a:r>
          </a:p>
        </p:txBody>
      </p:sp>
      <p:sp>
        <p:nvSpPr>
          <p:cNvPr id="3" name="Content Placeholder 2"/>
          <p:cNvSpPr>
            <a:spLocks noGrp="1"/>
          </p:cNvSpPr>
          <p:nvPr>
            <p:ph idx="1"/>
          </p:nvPr>
        </p:nvSpPr>
        <p:spPr/>
        <p:txBody>
          <a:bodyPr>
            <a:normAutofit/>
          </a:bodyPr>
          <a:lstStyle/>
          <a:p>
            <a:r>
              <a:rPr lang="en-US" dirty="0"/>
              <a:t>Submit report showing the clinic benefit of </a:t>
            </a:r>
            <a:r>
              <a:rPr lang="en-US" dirty="0" err="1"/>
              <a:t>pembrolizumab</a:t>
            </a:r>
            <a:r>
              <a:rPr lang="en-US" dirty="0"/>
              <a:t> 200mg IV every 3 weeks</a:t>
            </a:r>
          </a:p>
          <a:p>
            <a:pPr lvl="1"/>
            <a:r>
              <a:rPr lang="en-US" dirty="0"/>
              <a:t>At least 124 patients with colorectal cancer</a:t>
            </a:r>
          </a:p>
          <a:p>
            <a:pPr lvl="1"/>
            <a:r>
              <a:rPr lang="en-US" dirty="0"/>
              <a:t>At least 300 patients with non-colorectal cancer including a sufficient number of patients</a:t>
            </a:r>
          </a:p>
          <a:p>
            <a:pPr lvl="2"/>
            <a:r>
              <a:rPr lang="en-US" dirty="0"/>
              <a:t>Prostate cancer</a:t>
            </a:r>
          </a:p>
          <a:p>
            <a:pPr lvl="2"/>
            <a:r>
              <a:rPr lang="en-US" dirty="0"/>
              <a:t>Thyroid cancer</a:t>
            </a:r>
          </a:p>
          <a:p>
            <a:pPr lvl="2"/>
            <a:r>
              <a:rPr lang="en-US" dirty="0"/>
              <a:t>Small cell lung cancer</a:t>
            </a:r>
          </a:p>
          <a:p>
            <a:pPr lvl="2"/>
            <a:r>
              <a:rPr lang="en-US" dirty="0"/>
              <a:t>Ovarian cancer</a:t>
            </a:r>
          </a:p>
          <a:p>
            <a:pPr lvl="1"/>
            <a:r>
              <a:rPr lang="en-US" dirty="0"/>
              <a:t>25 children</a:t>
            </a:r>
          </a:p>
          <a:p>
            <a:pPr lvl="1"/>
            <a:r>
              <a:rPr lang="en-US" dirty="0"/>
              <a:t>Children with CNS malignancies</a:t>
            </a:r>
          </a:p>
        </p:txBody>
      </p:sp>
      <p:sp>
        <p:nvSpPr>
          <p:cNvPr id="7" name="Footer Placeholder 1"/>
          <p:cNvSpPr txBox="1">
            <a:spLocks/>
          </p:cNvSpPr>
          <p:nvPr/>
        </p:nvSpPr>
        <p:spPr>
          <a:xfrm>
            <a:off x="4552950" y="6209006"/>
            <a:ext cx="3086100" cy="273844"/>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kern="1200">
                <a:solidFill>
                  <a:schemeClr val="tx1"/>
                </a:solidFill>
                <a:latin typeface="Calibri" charset="0"/>
                <a:ea typeface="ヒラギノ角ゴ Pro W3" charset="0"/>
                <a:cs typeface="ヒラギノ角ゴ Pro W3" charset="0"/>
              </a:defRPr>
            </a:lvl9pPr>
          </a:lstStyle>
          <a:p>
            <a:pPr defTabSz="685800" fontAlgn="auto">
              <a:spcBef>
                <a:spcPts val="0"/>
              </a:spcBef>
              <a:spcAft>
                <a:spcPts val="0"/>
              </a:spcAft>
              <a:defRPr/>
            </a:pPr>
            <a:r>
              <a:rPr lang="en-US" smtClean="0">
                <a:solidFill>
                  <a:prstClr val="black">
                    <a:tint val="75000"/>
                  </a:prstClr>
                </a:solidFill>
                <a:latin typeface="Calibri" panose="020F0502020204030204"/>
                <a:ea typeface="+mn-ea"/>
                <a:cs typeface="+mn-cs"/>
              </a:rPr>
              <a:t>Presented by:</a:t>
            </a:r>
            <a:endParaRPr lang="en-US">
              <a:solidFill>
                <a:prstClr val="black">
                  <a:tint val="75000"/>
                </a:prstClr>
              </a:solidFill>
              <a:latin typeface="Calibri" panose="020F0502020204030204"/>
              <a:ea typeface="+mn-ea"/>
              <a:cs typeface="+mn-cs"/>
            </a:endParaRPr>
          </a:p>
        </p:txBody>
      </p:sp>
      <p:pic>
        <p:nvPicPr>
          <p:cNvPr id="8" name="Picture 7"/>
          <p:cNvPicPr>
            <a:picLocks noChangeAspect="1"/>
          </p:cNvPicPr>
          <p:nvPr/>
        </p:nvPicPr>
        <p:blipFill rotWithShape="1">
          <a:blip r:embed="rId2" cstate="hqprint">
            <a:extLst>
              <a:ext uri="{28A0092B-C50C-407E-A947-70E740481C1C}">
                <a14:useLocalDpi xmlns:a14="http://schemas.microsoft.com/office/drawing/2010/main" val="0"/>
              </a:ext>
            </a:extLst>
          </a:blip>
          <a:srcRect l="1" t="91884" r="54" b="194"/>
          <a:stretch/>
        </p:blipFill>
        <p:spPr>
          <a:xfrm>
            <a:off x="1528970" y="6162831"/>
            <a:ext cx="9139031" cy="407505"/>
          </a:xfrm>
          <a:prstGeom prst="rect">
            <a:avLst/>
          </a:prstGeom>
        </p:spPr>
      </p:pic>
      <p:sp>
        <p:nvSpPr>
          <p:cNvPr id="9" name="TextBox 8"/>
          <p:cNvSpPr txBox="1"/>
          <p:nvPr/>
        </p:nvSpPr>
        <p:spPr>
          <a:xfrm>
            <a:off x="6925918" y="6205850"/>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35307892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667000" y="1380972"/>
            <a:ext cx="6858000" cy="1790700"/>
          </a:xfrm>
        </p:spPr>
        <p:txBody>
          <a:bodyPr>
            <a:noAutofit/>
          </a:bodyPr>
          <a:lstStyle/>
          <a:p>
            <a:r>
              <a:rPr lang="en-US" sz="3300" b="1" dirty="0" err="1"/>
              <a:t>Nivolumab</a:t>
            </a:r>
            <a:r>
              <a:rPr lang="en-US" sz="3300" b="1" dirty="0"/>
              <a:t> in mismatch-repair deficient (MMR-d) non-colorectal cancers: NCI-MATCH Trial (Molecular Analysis for Therapy Choice) Arm Z1D</a:t>
            </a:r>
          </a:p>
        </p:txBody>
      </p:sp>
      <p:sp>
        <p:nvSpPr>
          <p:cNvPr id="7" name="Subtitle 2"/>
          <p:cNvSpPr>
            <a:spLocks noGrp="1"/>
          </p:cNvSpPr>
          <p:nvPr>
            <p:ph type="subTitle" idx="1"/>
          </p:nvPr>
        </p:nvSpPr>
        <p:spPr/>
        <p:txBody>
          <a:bodyPr>
            <a:normAutofit fontScale="92500"/>
          </a:bodyPr>
          <a:lstStyle/>
          <a:p>
            <a:r>
              <a:rPr lang="en-US" dirty="0"/>
              <a:t>Nilofer Azad, Michael Overman, Robert Gray, Jonathan Schoenfeld, Carlos Arteaga, Brent Coffey, David Patton, Shuli Li, Lisa McShane, Larry Rubinstein, Lyndsay Harris, Robert Comis, Jeffrey Abrams, Paul M. Williams, Edith Mitchell, James </a:t>
            </a:r>
            <a:r>
              <a:rPr lang="en-US" dirty="0" err="1"/>
              <a:t>Zweibel</a:t>
            </a:r>
            <a:r>
              <a:rPr lang="en-US" dirty="0"/>
              <a:t>, Elad Sharon, Howard Streicher, Peter J. Dwyer, Stanley Hamilton, Barbara Conley, Alice P. Chen, Keith Flaherty</a:t>
            </a:r>
          </a:p>
        </p:txBody>
      </p:sp>
      <p:sp>
        <p:nvSpPr>
          <p:cNvPr id="6" name="TextBox 5"/>
          <p:cNvSpPr txBox="1"/>
          <p:nvPr/>
        </p:nvSpPr>
        <p:spPr>
          <a:xfrm>
            <a:off x="8290232" y="5245202"/>
            <a:ext cx="1907895" cy="230832"/>
          </a:xfrm>
          <a:prstGeom prst="rect">
            <a:avLst/>
          </a:prstGeom>
          <a:noFill/>
        </p:spPr>
        <p:txBody>
          <a:bodyPr wrap="none" rtlCol="0">
            <a:spAutoFit/>
          </a:bodyPr>
          <a:lstStyle/>
          <a:p>
            <a:pPr defTabSz="685800" fontAlgn="auto">
              <a:spcBef>
                <a:spcPts val="0"/>
              </a:spcBef>
              <a:spcAft>
                <a:spcPts val="0"/>
              </a:spcAft>
            </a:pPr>
            <a:r>
              <a:rPr lang="en-US" sz="900" b="1" dirty="0">
                <a:solidFill>
                  <a:prstClr val="black"/>
                </a:solidFill>
                <a:latin typeface="Calibri" panose="020F0502020204030204"/>
                <a:ea typeface="+mn-ea"/>
                <a:cs typeface="+mn-cs"/>
              </a:rPr>
              <a:t>Presented by Nilo Azad at SITC 2017</a:t>
            </a:r>
          </a:p>
        </p:txBody>
      </p:sp>
      <p:sp>
        <p:nvSpPr>
          <p:cNvPr id="10" name="Footer Placeholder 1"/>
          <p:cNvSpPr txBox="1">
            <a:spLocks/>
          </p:cNvSpPr>
          <p:nvPr/>
        </p:nvSpPr>
        <p:spPr>
          <a:xfrm>
            <a:off x="4552950" y="6209006"/>
            <a:ext cx="3086100" cy="273844"/>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kern="1200">
                <a:solidFill>
                  <a:schemeClr val="tx1"/>
                </a:solidFill>
                <a:latin typeface="Calibri" charset="0"/>
                <a:ea typeface="ヒラギノ角ゴ Pro W3" charset="0"/>
                <a:cs typeface="ヒラギノ角ゴ Pro W3" charset="0"/>
              </a:defRPr>
            </a:lvl9pPr>
          </a:lstStyle>
          <a:p>
            <a:pPr defTabSz="685800" fontAlgn="auto">
              <a:spcBef>
                <a:spcPts val="0"/>
              </a:spcBef>
              <a:spcAft>
                <a:spcPts val="0"/>
              </a:spcAft>
              <a:defRPr/>
            </a:pPr>
            <a:r>
              <a:rPr lang="en-US" smtClean="0">
                <a:solidFill>
                  <a:prstClr val="black">
                    <a:tint val="75000"/>
                  </a:prstClr>
                </a:solidFill>
                <a:latin typeface="Calibri" panose="020F0502020204030204"/>
                <a:ea typeface="+mn-ea"/>
                <a:cs typeface="+mn-cs"/>
              </a:rPr>
              <a:t>Presented by:</a:t>
            </a:r>
            <a:endParaRPr lang="en-US">
              <a:solidFill>
                <a:prstClr val="black">
                  <a:tint val="75000"/>
                </a:prstClr>
              </a:solidFill>
              <a:latin typeface="Calibri" panose="020F0502020204030204"/>
              <a:ea typeface="+mn-ea"/>
              <a:cs typeface="+mn-cs"/>
            </a:endParaRPr>
          </a:p>
        </p:txBody>
      </p:sp>
      <p:pic>
        <p:nvPicPr>
          <p:cNvPr id="11" name="Picture 10"/>
          <p:cNvPicPr>
            <a:picLocks noChangeAspect="1"/>
          </p:cNvPicPr>
          <p:nvPr/>
        </p:nvPicPr>
        <p:blipFill rotWithShape="1">
          <a:blip r:embed="rId3" cstate="hqprint">
            <a:extLst>
              <a:ext uri="{28A0092B-C50C-407E-A947-70E740481C1C}">
                <a14:useLocalDpi xmlns:a14="http://schemas.microsoft.com/office/drawing/2010/main" val="0"/>
              </a:ext>
            </a:extLst>
          </a:blip>
          <a:srcRect l="1" t="91884" r="54" b="194"/>
          <a:stretch/>
        </p:blipFill>
        <p:spPr>
          <a:xfrm>
            <a:off x="1528970" y="6162831"/>
            <a:ext cx="9139031" cy="407505"/>
          </a:xfrm>
          <a:prstGeom prst="rect">
            <a:avLst/>
          </a:prstGeom>
        </p:spPr>
      </p:pic>
      <p:sp>
        <p:nvSpPr>
          <p:cNvPr id="12" name="TextBox 11"/>
          <p:cNvSpPr txBox="1"/>
          <p:nvPr/>
        </p:nvSpPr>
        <p:spPr>
          <a:xfrm>
            <a:off x="6925918" y="6205850"/>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11897001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674520" y="1249766"/>
            <a:ext cx="3365580" cy="23921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US" sz="1700" dirty="0">
                <a:solidFill>
                  <a:prstClr val="white"/>
                </a:solidFill>
                <a:latin typeface="Calibri" panose="020F0502020204030204"/>
              </a:rPr>
              <a:t>MMR-deficient, non colorectal cancer subjects</a:t>
            </a:r>
          </a:p>
          <a:p>
            <a:pPr algn="ctr" defTabSz="685800" fontAlgn="auto">
              <a:spcBef>
                <a:spcPts val="0"/>
              </a:spcBef>
              <a:spcAft>
                <a:spcPts val="0"/>
              </a:spcAft>
            </a:pPr>
            <a:r>
              <a:rPr lang="en-US" sz="1700" dirty="0">
                <a:solidFill>
                  <a:prstClr val="white"/>
                </a:solidFill>
                <a:latin typeface="Calibri" panose="020F0502020204030204"/>
              </a:rPr>
              <a:t>N=35*</a:t>
            </a:r>
          </a:p>
        </p:txBody>
      </p:sp>
      <p:sp>
        <p:nvSpPr>
          <p:cNvPr id="7" name="TextBox 6"/>
          <p:cNvSpPr txBox="1"/>
          <p:nvPr/>
        </p:nvSpPr>
        <p:spPr>
          <a:xfrm>
            <a:off x="4652710" y="380432"/>
            <a:ext cx="2964566" cy="553998"/>
          </a:xfrm>
          <a:prstGeom prst="rect">
            <a:avLst/>
          </a:prstGeom>
          <a:noFill/>
        </p:spPr>
        <p:txBody>
          <a:bodyPr wrap="square" rtlCol="0">
            <a:spAutoFit/>
          </a:bodyPr>
          <a:lstStyle/>
          <a:p>
            <a:pPr defTabSz="685800" fontAlgn="auto">
              <a:spcBef>
                <a:spcPts val="0"/>
              </a:spcBef>
              <a:spcAft>
                <a:spcPts val="0"/>
              </a:spcAft>
            </a:pPr>
            <a:r>
              <a:rPr lang="en-US" sz="3000" b="1" dirty="0">
                <a:solidFill>
                  <a:prstClr val="black"/>
                </a:solidFill>
                <a:effectLst>
                  <a:outerShdw blurRad="38100" dist="38100" dir="2700000" algn="tl">
                    <a:srgbClr val="000000">
                      <a:alpha val="43137"/>
                    </a:srgbClr>
                  </a:outerShdw>
                </a:effectLst>
                <a:latin typeface="Calibri" panose="020F0502020204030204"/>
                <a:ea typeface="+mn-ea"/>
                <a:cs typeface="+mn-cs"/>
              </a:rPr>
              <a:t>STUDY DESIGN</a:t>
            </a:r>
          </a:p>
        </p:txBody>
      </p:sp>
      <p:cxnSp>
        <p:nvCxnSpPr>
          <p:cNvPr id="9" name="Straight Arrow Connector 8"/>
          <p:cNvCxnSpPr/>
          <p:nvPr/>
        </p:nvCxnSpPr>
        <p:spPr>
          <a:xfrm flipV="1">
            <a:off x="4862823" y="2461512"/>
            <a:ext cx="3749735" cy="46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419931" y="2561325"/>
            <a:ext cx="2435676" cy="923330"/>
          </a:xfrm>
          <a:prstGeom prst="rect">
            <a:avLst/>
          </a:prstGeom>
          <a:noFill/>
        </p:spPr>
        <p:txBody>
          <a:bodyPr wrap="square" rtlCol="0">
            <a:spAutoFit/>
          </a:bodyPr>
          <a:lstStyle/>
          <a:p>
            <a:pPr defTabSz="685800" fontAlgn="auto">
              <a:spcBef>
                <a:spcPts val="0"/>
              </a:spcBef>
              <a:spcAft>
                <a:spcPts val="0"/>
              </a:spcAft>
            </a:pPr>
            <a:r>
              <a:rPr lang="en-US" sz="1350" dirty="0" err="1">
                <a:solidFill>
                  <a:prstClr val="black"/>
                </a:solidFill>
                <a:latin typeface="Calibri" panose="020F0502020204030204"/>
                <a:ea typeface="+mn-ea"/>
                <a:cs typeface="+mn-cs"/>
              </a:rPr>
              <a:t>Nivolumab</a:t>
            </a:r>
            <a:r>
              <a:rPr lang="en-US" sz="1350" dirty="0">
                <a:solidFill>
                  <a:prstClr val="black"/>
                </a:solidFill>
                <a:latin typeface="Calibri" panose="020F0502020204030204"/>
                <a:ea typeface="+mn-ea"/>
                <a:cs typeface="+mn-cs"/>
              </a:rPr>
              <a:t> 3 mg/kg IV q2weeks x 4 cycles**</a:t>
            </a:r>
          </a:p>
          <a:p>
            <a:pPr defTabSz="685800" fontAlgn="auto">
              <a:spcBef>
                <a:spcPts val="0"/>
              </a:spcBef>
              <a:spcAft>
                <a:spcPts val="0"/>
              </a:spcAft>
            </a:pPr>
            <a:r>
              <a:rPr lang="en-US" sz="1350" dirty="0">
                <a:solidFill>
                  <a:prstClr val="black"/>
                </a:solidFill>
                <a:latin typeface="Calibri" panose="020F0502020204030204"/>
                <a:ea typeface="+mn-ea"/>
                <a:cs typeface="+mn-cs"/>
              </a:rPr>
              <a:t>After cycle 4, </a:t>
            </a:r>
            <a:r>
              <a:rPr lang="en-US" sz="1350" dirty="0" err="1">
                <a:solidFill>
                  <a:prstClr val="black"/>
                </a:solidFill>
                <a:latin typeface="Calibri" panose="020F0502020204030204"/>
                <a:ea typeface="+mn-ea"/>
                <a:cs typeface="+mn-cs"/>
              </a:rPr>
              <a:t>nivolumab</a:t>
            </a:r>
            <a:r>
              <a:rPr lang="en-US" sz="1350" dirty="0">
                <a:solidFill>
                  <a:prstClr val="black"/>
                </a:solidFill>
                <a:latin typeface="Calibri" panose="020F0502020204030204"/>
                <a:ea typeface="+mn-ea"/>
                <a:cs typeface="+mn-cs"/>
              </a:rPr>
              <a:t> 480 mg IV q4weeks</a:t>
            </a:r>
          </a:p>
        </p:txBody>
      </p:sp>
      <p:sp>
        <p:nvSpPr>
          <p:cNvPr id="14" name="Rounded Rectangle 13"/>
          <p:cNvSpPr/>
          <p:nvPr/>
        </p:nvSpPr>
        <p:spPr>
          <a:xfrm>
            <a:off x="8164674" y="1030613"/>
            <a:ext cx="2526774" cy="299277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fontAlgn="auto">
              <a:spcBef>
                <a:spcPts val="0"/>
              </a:spcBef>
              <a:spcAft>
                <a:spcPts val="0"/>
              </a:spcAft>
            </a:pPr>
            <a:r>
              <a:rPr lang="en-US" sz="1700" dirty="0">
                <a:solidFill>
                  <a:prstClr val="white"/>
                </a:solidFill>
                <a:latin typeface="Calibri" panose="020F0502020204030204"/>
              </a:rPr>
              <a:t>Baseline imaging and then reassessment every 2 cycles</a:t>
            </a:r>
          </a:p>
          <a:p>
            <a:pPr algn="ctr" defTabSz="685800" fontAlgn="auto">
              <a:spcBef>
                <a:spcPts val="0"/>
              </a:spcBef>
              <a:spcAft>
                <a:spcPts val="0"/>
              </a:spcAft>
            </a:pPr>
            <a:endParaRPr lang="en-US" sz="1700" dirty="0">
              <a:solidFill>
                <a:prstClr val="white"/>
              </a:solidFill>
              <a:latin typeface="Calibri" panose="020F0502020204030204"/>
            </a:endParaRPr>
          </a:p>
          <a:p>
            <a:pPr algn="ctr" defTabSz="685800" fontAlgn="auto">
              <a:spcBef>
                <a:spcPts val="0"/>
              </a:spcBef>
              <a:spcAft>
                <a:spcPts val="0"/>
              </a:spcAft>
            </a:pPr>
            <a:r>
              <a:rPr lang="en-US" sz="1700" dirty="0">
                <a:solidFill>
                  <a:prstClr val="white"/>
                </a:solidFill>
                <a:latin typeface="Calibri" panose="020F0502020204030204"/>
              </a:rPr>
              <a:t>Treatment until progression***</a:t>
            </a:r>
          </a:p>
        </p:txBody>
      </p:sp>
      <p:sp>
        <p:nvSpPr>
          <p:cNvPr id="15" name="TextBox 14"/>
          <p:cNvSpPr txBox="1"/>
          <p:nvPr/>
        </p:nvSpPr>
        <p:spPr>
          <a:xfrm>
            <a:off x="2043422" y="4495948"/>
            <a:ext cx="4443497" cy="900246"/>
          </a:xfrm>
          <a:prstGeom prst="rect">
            <a:avLst/>
          </a:prstGeom>
          <a:noFill/>
        </p:spPr>
        <p:txBody>
          <a:bodyPr wrap="square" rtlCol="0">
            <a:spAutoFit/>
          </a:bodyPr>
          <a:lstStyle/>
          <a:p>
            <a:pPr defTabSz="685800" fontAlgn="auto">
              <a:spcBef>
                <a:spcPts val="0"/>
              </a:spcBef>
              <a:spcAft>
                <a:spcPts val="0"/>
              </a:spcAft>
            </a:pPr>
            <a:r>
              <a:rPr lang="en-US" sz="1050" dirty="0">
                <a:solidFill>
                  <a:prstClr val="black"/>
                </a:solidFill>
                <a:latin typeface="Calibri" panose="020F0502020204030204"/>
                <a:ea typeface="+mn-ea"/>
                <a:cs typeface="+mn-cs"/>
              </a:rPr>
              <a:t>* 12 additional patients enrolled in expansion – not reported here</a:t>
            </a:r>
          </a:p>
          <a:p>
            <a:pPr defTabSz="685800" fontAlgn="auto">
              <a:spcBef>
                <a:spcPts val="0"/>
              </a:spcBef>
              <a:spcAft>
                <a:spcPts val="0"/>
              </a:spcAft>
            </a:pPr>
            <a:r>
              <a:rPr lang="en-US" sz="1050" dirty="0">
                <a:solidFill>
                  <a:prstClr val="black"/>
                </a:solidFill>
                <a:latin typeface="Calibri" panose="020F0502020204030204"/>
                <a:ea typeface="+mn-ea"/>
                <a:cs typeface="+mn-cs"/>
              </a:rPr>
              <a:t>**Cycle = 28 days</a:t>
            </a:r>
          </a:p>
          <a:p>
            <a:pPr defTabSz="685800" fontAlgn="auto">
              <a:spcBef>
                <a:spcPts val="0"/>
              </a:spcBef>
              <a:spcAft>
                <a:spcPts val="0"/>
              </a:spcAft>
            </a:pPr>
            <a:r>
              <a:rPr lang="en-US" sz="1050" dirty="0">
                <a:solidFill>
                  <a:prstClr val="black"/>
                </a:solidFill>
                <a:latin typeface="Calibri" panose="020F0502020204030204"/>
                <a:ea typeface="+mn-ea"/>
                <a:cs typeface="+mn-cs"/>
              </a:rPr>
              <a:t>***Treatment past progression allowed if patients were clinically stable, per provider discretion, in the first 24 weeks of therapy if no more than 4 new lesions and less </a:t>
            </a:r>
            <a:r>
              <a:rPr lang="en-US" sz="1050" dirty="0" smtClean="0">
                <a:solidFill>
                  <a:prstClr val="black"/>
                </a:solidFill>
                <a:latin typeface="Calibri" panose="020F0502020204030204"/>
                <a:ea typeface="+mn-ea"/>
                <a:cs typeface="+mn-cs"/>
              </a:rPr>
              <a:t>than </a:t>
            </a:r>
            <a:r>
              <a:rPr lang="en-US" sz="1050" dirty="0">
                <a:solidFill>
                  <a:prstClr val="black"/>
                </a:solidFill>
                <a:latin typeface="Calibri" panose="020F0502020204030204"/>
                <a:ea typeface="+mn-ea"/>
                <a:cs typeface="+mn-cs"/>
              </a:rPr>
              <a:t>40% change in sum of index lesions</a:t>
            </a:r>
          </a:p>
        </p:txBody>
      </p:sp>
      <p:sp>
        <p:nvSpPr>
          <p:cNvPr id="8" name="TextBox 7"/>
          <p:cNvSpPr txBox="1"/>
          <p:nvPr/>
        </p:nvSpPr>
        <p:spPr>
          <a:xfrm>
            <a:off x="8783553" y="5899887"/>
            <a:ext cx="1907895" cy="230832"/>
          </a:xfrm>
          <a:prstGeom prst="rect">
            <a:avLst/>
          </a:prstGeom>
          <a:noFill/>
        </p:spPr>
        <p:txBody>
          <a:bodyPr wrap="none" rtlCol="0">
            <a:spAutoFit/>
          </a:bodyPr>
          <a:lstStyle/>
          <a:p>
            <a:pPr defTabSz="685800" fontAlgn="auto">
              <a:spcBef>
                <a:spcPts val="0"/>
              </a:spcBef>
              <a:spcAft>
                <a:spcPts val="0"/>
              </a:spcAft>
            </a:pPr>
            <a:r>
              <a:rPr lang="en-US" sz="900" b="1" dirty="0">
                <a:solidFill>
                  <a:prstClr val="black"/>
                </a:solidFill>
                <a:latin typeface="Calibri" panose="020F0502020204030204"/>
                <a:ea typeface="+mn-ea"/>
                <a:cs typeface="+mn-cs"/>
              </a:rPr>
              <a:t>Presented by Nilo Azad at SITC 2017</a:t>
            </a:r>
          </a:p>
        </p:txBody>
      </p:sp>
      <p:sp>
        <p:nvSpPr>
          <p:cNvPr id="16" name="Footer Placeholder 1"/>
          <p:cNvSpPr txBox="1">
            <a:spLocks/>
          </p:cNvSpPr>
          <p:nvPr/>
        </p:nvSpPr>
        <p:spPr>
          <a:xfrm>
            <a:off x="4552950" y="6209006"/>
            <a:ext cx="3086100" cy="273844"/>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kern="1200">
                <a:solidFill>
                  <a:schemeClr val="tx1"/>
                </a:solidFill>
                <a:latin typeface="Calibri" charset="0"/>
                <a:ea typeface="ヒラギノ角ゴ Pro W3" charset="0"/>
                <a:cs typeface="ヒラギノ角ゴ Pro W3" charset="0"/>
              </a:defRPr>
            </a:lvl9pPr>
          </a:lstStyle>
          <a:p>
            <a:pPr defTabSz="685800" fontAlgn="auto">
              <a:spcBef>
                <a:spcPts val="0"/>
              </a:spcBef>
              <a:spcAft>
                <a:spcPts val="0"/>
              </a:spcAft>
              <a:defRPr/>
            </a:pPr>
            <a:r>
              <a:rPr lang="en-US" smtClean="0">
                <a:solidFill>
                  <a:prstClr val="black">
                    <a:tint val="75000"/>
                  </a:prstClr>
                </a:solidFill>
                <a:latin typeface="Calibri" panose="020F0502020204030204"/>
                <a:ea typeface="+mn-ea"/>
                <a:cs typeface="+mn-cs"/>
              </a:rPr>
              <a:t>Presented by:</a:t>
            </a:r>
            <a:endParaRPr lang="en-US">
              <a:solidFill>
                <a:prstClr val="black">
                  <a:tint val="75000"/>
                </a:prstClr>
              </a:solidFill>
              <a:latin typeface="Calibri" panose="020F0502020204030204"/>
              <a:ea typeface="+mn-ea"/>
              <a:cs typeface="+mn-cs"/>
            </a:endParaRPr>
          </a:p>
        </p:txBody>
      </p:sp>
      <p:pic>
        <p:nvPicPr>
          <p:cNvPr id="17" name="Picture 16"/>
          <p:cNvPicPr>
            <a:picLocks noChangeAspect="1"/>
          </p:cNvPicPr>
          <p:nvPr/>
        </p:nvPicPr>
        <p:blipFill rotWithShape="1">
          <a:blip r:embed="rId3" cstate="hqprint">
            <a:extLst>
              <a:ext uri="{28A0092B-C50C-407E-A947-70E740481C1C}">
                <a14:useLocalDpi xmlns:a14="http://schemas.microsoft.com/office/drawing/2010/main" val="0"/>
              </a:ext>
            </a:extLst>
          </a:blip>
          <a:srcRect l="1" t="91884" r="54" b="194"/>
          <a:stretch/>
        </p:blipFill>
        <p:spPr>
          <a:xfrm>
            <a:off x="1528970" y="6162831"/>
            <a:ext cx="9139031" cy="407505"/>
          </a:xfrm>
          <a:prstGeom prst="rect">
            <a:avLst/>
          </a:prstGeom>
        </p:spPr>
      </p:pic>
      <p:sp>
        <p:nvSpPr>
          <p:cNvPr id="18" name="TextBox 17"/>
          <p:cNvSpPr txBox="1"/>
          <p:nvPr/>
        </p:nvSpPr>
        <p:spPr>
          <a:xfrm>
            <a:off x="6925918" y="6205850"/>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35765687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14"/>
          <p:cNvGraphicFramePr>
            <a:graphicFrameLocks/>
          </p:cNvGraphicFramePr>
          <p:nvPr>
            <p:extLst>
              <p:ext uri="{D42A27DB-BD31-4B8C-83A1-F6EECF244321}">
                <p14:modId xmlns:p14="http://schemas.microsoft.com/office/powerpoint/2010/main" val="2122214658"/>
              </p:ext>
            </p:extLst>
          </p:nvPr>
        </p:nvGraphicFramePr>
        <p:xfrm>
          <a:off x="3714863" y="457200"/>
          <a:ext cx="4762274" cy="5220244"/>
        </p:xfrm>
        <a:graphic>
          <a:graphicData uri="http://schemas.openxmlformats.org/drawingml/2006/table">
            <a:tbl>
              <a:tblPr firstRow="1" bandRow="1"/>
              <a:tblGrid>
                <a:gridCol w="3401300">
                  <a:extLst>
                    <a:ext uri="{9D8B030D-6E8A-4147-A177-3AD203B41FA5}">
                      <a16:colId xmlns="" xmlns:a16="http://schemas.microsoft.com/office/drawing/2014/main" val="20000"/>
                    </a:ext>
                  </a:extLst>
                </a:gridCol>
                <a:gridCol w="1360974">
                  <a:extLst>
                    <a:ext uri="{9D8B030D-6E8A-4147-A177-3AD203B41FA5}">
                      <a16:colId xmlns="" xmlns:a16="http://schemas.microsoft.com/office/drawing/2014/main" val="20001"/>
                    </a:ext>
                  </a:extLst>
                </a:gridCol>
              </a:tblGrid>
              <a:tr h="376708">
                <a:tc>
                  <a:txBody>
                    <a:bodyPr/>
                    <a:lstStyle>
                      <a:lvl1pPr marL="0" algn="l" defTabSz="457200" rtl="0" eaLnBrk="1" latinLnBrk="0" hangingPunct="1">
                        <a:defRPr sz="1800" b="1" kern="1200">
                          <a:solidFill>
                            <a:schemeClr val="lt1"/>
                          </a:solidFill>
                          <a:latin typeface="Arial"/>
                        </a:defRPr>
                      </a:lvl1pPr>
                      <a:lvl2pPr marL="457200" algn="l" defTabSz="457200" rtl="0" eaLnBrk="1" latinLnBrk="0" hangingPunct="1">
                        <a:defRPr sz="1800" b="1" kern="1200">
                          <a:solidFill>
                            <a:schemeClr val="lt1"/>
                          </a:solidFill>
                          <a:latin typeface="Arial"/>
                        </a:defRPr>
                      </a:lvl2pPr>
                      <a:lvl3pPr marL="914400" algn="l" defTabSz="457200" rtl="0" eaLnBrk="1" latinLnBrk="0" hangingPunct="1">
                        <a:defRPr sz="1800" b="1" kern="1200">
                          <a:solidFill>
                            <a:schemeClr val="lt1"/>
                          </a:solidFill>
                          <a:latin typeface="Arial"/>
                        </a:defRPr>
                      </a:lvl3pPr>
                      <a:lvl4pPr marL="1371600" algn="l" defTabSz="457200" rtl="0" eaLnBrk="1" latinLnBrk="0" hangingPunct="1">
                        <a:defRPr sz="1800" b="1" kern="1200">
                          <a:solidFill>
                            <a:schemeClr val="lt1"/>
                          </a:solidFill>
                          <a:latin typeface="Arial"/>
                        </a:defRPr>
                      </a:lvl4pPr>
                      <a:lvl5pPr marL="1828800" algn="l" defTabSz="457200" rtl="0" eaLnBrk="1" latinLnBrk="0" hangingPunct="1">
                        <a:defRPr sz="1800" b="1" kern="1200">
                          <a:solidFill>
                            <a:schemeClr val="lt1"/>
                          </a:solidFill>
                          <a:latin typeface="Arial"/>
                        </a:defRPr>
                      </a:lvl5pPr>
                      <a:lvl6pPr marL="2286000" algn="l" defTabSz="457200" rtl="0" eaLnBrk="1" latinLnBrk="0" hangingPunct="1">
                        <a:defRPr sz="1800" b="1" kern="1200">
                          <a:solidFill>
                            <a:schemeClr val="lt1"/>
                          </a:solidFill>
                          <a:latin typeface="Arial"/>
                        </a:defRPr>
                      </a:lvl6pPr>
                      <a:lvl7pPr marL="2743200" algn="l" defTabSz="457200" rtl="0" eaLnBrk="1" latinLnBrk="0" hangingPunct="1">
                        <a:defRPr sz="1800" b="1" kern="1200">
                          <a:solidFill>
                            <a:schemeClr val="lt1"/>
                          </a:solidFill>
                          <a:latin typeface="Arial"/>
                        </a:defRPr>
                      </a:lvl7pPr>
                      <a:lvl8pPr marL="3200400" algn="l" defTabSz="457200" rtl="0" eaLnBrk="1" latinLnBrk="0" hangingPunct="1">
                        <a:defRPr sz="1800" b="1" kern="1200">
                          <a:solidFill>
                            <a:schemeClr val="lt1"/>
                          </a:solidFill>
                          <a:latin typeface="Arial"/>
                        </a:defRPr>
                      </a:lvl8pPr>
                      <a:lvl9pPr marL="3657600" algn="l" defTabSz="457200" rtl="0" eaLnBrk="1" latinLnBrk="0" hangingPunct="1">
                        <a:defRPr sz="1800" b="1" kern="1200">
                          <a:solidFill>
                            <a:schemeClr val="lt1"/>
                          </a:solidFill>
                          <a:latin typeface="Arial"/>
                        </a:defRPr>
                      </a:lvl9pPr>
                    </a:lstStyle>
                    <a:p>
                      <a:pPr marL="0" marR="0" algn="l">
                        <a:lnSpc>
                          <a:spcPct val="106000"/>
                        </a:lnSpc>
                        <a:spcBef>
                          <a:spcPts val="0"/>
                        </a:spcBef>
                        <a:spcAft>
                          <a:spcPts val="0"/>
                        </a:spcAft>
                      </a:pPr>
                      <a:r>
                        <a:rPr lang="en-US" sz="1600" kern="1200" dirty="0">
                          <a:solidFill>
                            <a:schemeClr val="bg1"/>
                          </a:solidFill>
                          <a:effectLst/>
                          <a:latin typeface="Arial" panose="020B0604020202020204" pitchFamily="34" charset="0"/>
                          <a:cs typeface="Arial" panose="020B0604020202020204" pitchFamily="34" charset="0"/>
                        </a:rPr>
                        <a:t>Histologic</a:t>
                      </a:r>
                      <a:r>
                        <a:rPr lang="en-US" sz="1600" kern="1200" baseline="0" dirty="0">
                          <a:solidFill>
                            <a:schemeClr val="bg1"/>
                          </a:solidFill>
                          <a:effectLst/>
                          <a:latin typeface="Arial" panose="020B0604020202020204" pitchFamily="34" charset="0"/>
                          <a:cs typeface="Arial" panose="020B0604020202020204" pitchFamily="34" charset="0"/>
                        </a:rPr>
                        <a:t> type</a:t>
                      </a:r>
                      <a:endParaRPr lang="en-US"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000" marR="66287"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panose="020B0604020202020204" pitchFamily="34" charset="0"/>
                          <a:cs typeface="Arial" panose="020B0604020202020204" pitchFamily="34" charset="0"/>
                        </a:rPr>
                        <a:t> </a:t>
                      </a:r>
                      <a:r>
                        <a:rPr lang="en-US" sz="1600" b="1" kern="1200" dirty="0">
                          <a:solidFill>
                            <a:schemeClr val="bg1"/>
                          </a:solidFill>
                          <a:effectLst/>
                          <a:latin typeface="Arial" panose="020B0604020202020204" pitchFamily="34" charset="0"/>
                          <a:cs typeface="Arial" panose="020B0604020202020204" pitchFamily="34" charset="0"/>
                        </a:rPr>
                        <a:t>(N = 34)</a:t>
                      </a:r>
                      <a:endParaRPr lang="en-US" sz="1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0000" marR="66287"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 xmlns:a16="http://schemas.microsoft.com/office/drawing/2014/main" val="10000"/>
                  </a:ext>
                </a:extLst>
              </a:tr>
              <a:tr h="311370">
                <a:tc>
                  <a:txBody>
                    <a:bodyPr/>
                    <a:lstStyle/>
                    <a:p>
                      <a:pPr marL="0" marR="0">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Adenocarcinoma - GEJ</a:t>
                      </a:r>
                      <a:endParaRPr lang="en-US" sz="1600" dirty="0">
                        <a:effectLst/>
                        <a:latin typeface="Arial" panose="020B0604020202020204" pitchFamily="34" charset="0"/>
                        <a:ea typeface="MS Mincho"/>
                        <a:cs typeface="Arial" panose="020B0604020202020204" pitchFamily="34" charset="0"/>
                      </a:endParaRPr>
                    </a:p>
                  </a:txBody>
                  <a:tcPr marL="51435" marR="51435" marT="0" marB="0" anchor="b">
                    <a:lnL w="12700" cmpd="sng">
                      <a:solidFill>
                        <a:sysClr val="window" lastClr="FFFFFF"/>
                      </a:solidFill>
                    </a:lnL>
                    <a:lnR w="12700" cmpd="sng">
                      <a:solidFill>
                        <a:sysClr val="window" lastClr="FFFFFF"/>
                      </a:solidFill>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algn="ctr">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US" sz="1600">
                        <a:effectLst/>
                        <a:latin typeface="Arial" panose="020B0604020202020204" pitchFamily="34" charset="0"/>
                        <a:ea typeface="MS Mincho"/>
                        <a:cs typeface="Arial" panose="020B0604020202020204" pitchFamily="34" charset="0"/>
                      </a:endParaRPr>
                    </a:p>
                  </a:txBody>
                  <a:tcPr marL="51435" marR="51435" marT="0"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 xmlns:a16="http://schemas.microsoft.com/office/drawing/2014/main" val="10001"/>
                  </a:ext>
                </a:extLst>
              </a:tr>
              <a:tr h="553548">
                <a:tc>
                  <a:txBody>
                    <a:bodyPr/>
                    <a:lstStyle/>
                    <a:p>
                      <a:pPr marL="0" marR="0">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Adenocarcinoma - small intestine</a:t>
                      </a:r>
                      <a:endParaRPr lang="en-US" sz="1600" dirty="0">
                        <a:effectLst/>
                        <a:latin typeface="Arial" panose="020B0604020202020204" pitchFamily="34" charset="0"/>
                        <a:ea typeface="MS Mincho"/>
                        <a:cs typeface="Arial" panose="020B0604020202020204" pitchFamily="34" charset="0"/>
                      </a:endParaRPr>
                    </a:p>
                  </a:txBody>
                  <a:tcPr marL="51435" marR="51435"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algn="ctr">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US" sz="1600">
                        <a:effectLst/>
                        <a:latin typeface="Arial" panose="020B0604020202020204" pitchFamily="34" charset="0"/>
                        <a:ea typeface="MS Mincho"/>
                        <a:cs typeface="Arial" panose="020B0604020202020204" pitchFamily="34" charset="0"/>
                      </a:endParaRPr>
                    </a:p>
                  </a:txBody>
                  <a:tcPr marL="51435" marR="51435" marT="0"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 xmlns:a16="http://schemas.microsoft.com/office/drawing/2014/main" val="3870233200"/>
                  </a:ext>
                </a:extLst>
              </a:tr>
              <a:tr h="311370">
                <a:tc>
                  <a:txBody>
                    <a:bodyPr/>
                    <a:lstStyle/>
                    <a:p>
                      <a:pPr marL="0" marR="0">
                        <a:spcBef>
                          <a:spcPts val="0"/>
                        </a:spcBef>
                        <a:spcAft>
                          <a:spcPts val="0"/>
                        </a:spcAft>
                      </a:pP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Cholangiocarcinoma</a:t>
                      </a:r>
                      <a:endParaRPr lang="en-US" sz="1600" dirty="0">
                        <a:effectLst/>
                        <a:latin typeface="Arial" panose="020B0604020202020204" pitchFamily="34" charset="0"/>
                        <a:ea typeface="MS Mincho"/>
                        <a:cs typeface="Arial" panose="020B0604020202020204" pitchFamily="34" charset="0"/>
                      </a:endParaRPr>
                    </a:p>
                  </a:txBody>
                  <a:tcPr marL="51435" marR="51435"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algn="ctr">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US" sz="1600" dirty="0">
                        <a:effectLst/>
                        <a:latin typeface="Arial" panose="020B0604020202020204" pitchFamily="34" charset="0"/>
                        <a:ea typeface="MS Mincho"/>
                        <a:cs typeface="Arial" panose="020B0604020202020204" pitchFamily="34" charset="0"/>
                      </a:endParaRPr>
                    </a:p>
                  </a:txBody>
                  <a:tcPr marL="51435" marR="51435" marT="0"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 xmlns:a16="http://schemas.microsoft.com/office/drawing/2014/main" val="1160180505"/>
                  </a:ext>
                </a:extLst>
              </a:tr>
              <a:tr h="311370">
                <a:tc>
                  <a:txBody>
                    <a:bodyPr/>
                    <a:lstStyle/>
                    <a:p>
                      <a:pPr marL="0" marR="0">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Gall bladder carcinoma</a:t>
                      </a:r>
                      <a:endParaRPr lang="en-US" sz="1600" dirty="0">
                        <a:effectLst/>
                        <a:latin typeface="Arial" panose="020B0604020202020204" pitchFamily="34" charset="0"/>
                        <a:ea typeface="MS Mincho"/>
                        <a:cs typeface="Arial" panose="020B0604020202020204" pitchFamily="34" charset="0"/>
                      </a:endParaRPr>
                    </a:p>
                  </a:txBody>
                  <a:tcPr marL="51435" marR="51435"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algn="ctr">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US" sz="1600" dirty="0">
                        <a:effectLst/>
                        <a:latin typeface="Arial" panose="020B0604020202020204" pitchFamily="34" charset="0"/>
                        <a:ea typeface="MS Mincho"/>
                        <a:cs typeface="Arial" panose="020B0604020202020204" pitchFamily="34" charset="0"/>
                      </a:endParaRPr>
                    </a:p>
                  </a:txBody>
                  <a:tcPr marL="51435" marR="51435" marT="0"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 xmlns:a16="http://schemas.microsoft.com/office/drawing/2014/main" val="2080971742"/>
                  </a:ext>
                </a:extLst>
              </a:tr>
              <a:tr h="553548">
                <a:tc>
                  <a:txBody>
                    <a:bodyPr/>
                    <a:lstStyle/>
                    <a:p>
                      <a:pPr marL="0" marR="0">
                        <a:spcBef>
                          <a:spcPts val="0"/>
                        </a:spcBef>
                        <a:spcAft>
                          <a:spcPts val="0"/>
                        </a:spcAft>
                      </a:pP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Endometrioid</a:t>
                      </a: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endometrial adenocarcinoma</a:t>
                      </a:r>
                      <a:endParaRPr lang="en-US" sz="1600" dirty="0">
                        <a:effectLst/>
                        <a:latin typeface="Arial" panose="020B0604020202020204" pitchFamily="34" charset="0"/>
                        <a:ea typeface="MS Mincho"/>
                        <a:cs typeface="Arial" panose="020B0604020202020204" pitchFamily="34" charset="0"/>
                      </a:endParaRPr>
                    </a:p>
                  </a:txBody>
                  <a:tcPr marL="51435" marR="51435"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lgn="ctr">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a:t>
                      </a:r>
                      <a:endParaRPr lang="en-US" sz="1600" dirty="0">
                        <a:effectLst/>
                        <a:latin typeface="Arial" panose="020B0604020202020204" pitchFamily="34" charset="0"/>
                        <a:ea typeface="MS Mincho"/>
                        <a:cs typeface="Arial" panose="020B0604020202020204" pitchFamily="34" charset="0"/>
                      </a:endParaRPr>
                    </a:p>
                  </a:txBody>
                  <a:tcPr marL="51435" marR="51435" marT="0"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 xmlns:a16="http://schemas.microsoft.com/office/drawing/2014/main" val="2572426673"/>
                  </a:ext>
                </a:extLst>
              </a:tr>
              <a:tr h="311370">
                <a:tc>
                  <a:txBody>
                    <a:bodyPr/>
                    <a:lstStyle/>
                    <a:p>
                      <a:pPr marL="0" marR="0">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Uterine cancer,</a:t>
                      </a:r>
                      <a:r>
                        <a:rPr lang="en-US" sz="1600" baseline="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not specified</a:t>
                      </a:r>
                      <a:endParaRPr lang="en-US" sz="1600" dirty="0">
                        <a:effectLst/>
                        <a:latin typeface="Arial" panose="020B0604020202020204" pitchFamily="34" charset="0"/>
                        <a:ea typeface="MS Mincho"/>
                        <a:cs typeface="Arial" panose="020B0604020202020204" pitchFamily="34" charset="0"/>
                      </a:endParaRPr>
                    </a:p>
                  </a:txBody>
                  <a:tcPr marL="51435" marR="51435"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algn="ctr">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US" sz="1600" dirty="0">
                        <a:effectLst/>
                        <a:latin typeface="Arial" panose="020B0604020202020204" pitchFamily="34" charset="0"/>
                        <a:ea typeface="MS Mincho"/>
                        <a:cs typeface="Arial" panose="020B0604020202020204" pitchFamily="34" charset="0"/>
                      </a:endParaRPr>
                    </a:p>
                  </a:txBody>
                  <a:tcPr marL="51435" marR="51435" marT="0"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 xmlns:a16="http://schemas.microsoft.com/office/drawing/2014/main" val="2841972487"/>
                  </a:ext>
                </a:extLst>
              </a:tr>
              <a:tr h="311370">
                <a:tc>
                  <a:txBody>
                    <a:bodyPr/>
                    <a:lstStyle/>
                    <a:p>
                      <a:pPr marL="0" marR="0">
                        <a:spcBef>
                          <a:spcPts val="0"/>
                        </a:spcBef>
                        <a:spcAft>
                          <a:spcPts val="0"/>
                        </a:spcAft>
                      </a:pP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Carcinosarcoma</a:t>
                      </a: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of the uterus</a:t>
                      </a:r>
                      <a:endParaRPr lang="en-US" sz="1600" dirty="0">
                        <a:effectLst/>
                        <a:latin typeface="Arial" panose="020B0604020202020204" pitchFamily="34" charset="0"/>
                        <a:ea typeface="MS Mincho"/>
                        <a:cs typeface="Arial" panose="020B0604020202020204" pitchFamily="34" charset="0"/>
                      </a:endParaRPr>
                    </a:p>
                  </a:txBody>
                  <a:tcPr marL="51435" marR="51435"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marR="0" algn="ctr">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US" sz="1600" dirty="0">
                        <a:effectLst/>
                        <a:latin typeface="Arial" panose="020B0604020202020204" pitchFamily="34" charset="0"/>
                        <a:ea typeface="MS Mincho"/>
                        <a:cs typeface="Arial" panose="020B0604020202020204" pitchFamily="34" charset="0"/>
                      </a:endParaRPr>
                    </a:p>
                  </a:txBody>
                  <a:tcPr marL="51435" marR="51435" marT="0"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 xmlns:a16="http://schemas.microsoft.com/office/drawing/2014/main" val="3762319394"/>
                  </a:ext>
                </a:extLst>
              </a:tr>
              <a:tr h="311370">
                <a:tc>
                  <a:txBody>
                    <a:bodyPr/>
                    <a:lstStyle/>
                    <a:p>
                      <a:pPr marL="0" marR="0">
                        <a:spcBef>
                          <a:spcPts val="0"/>
                        </a:spcBef>
                        <a:spcAft>
                          <a:spcPts val="0"/>
                        </a:spcAft>
                      </a:pP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Leiomyosarcoma</a:t>
                      </a: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uterus</a:t>
                      </a:r>
                      <a:endParaRPr lang="en-US" sz="1600" dirty="0">
                        <a:effectLst/>
                        <a:latin typeface="Arial" panose="020B0604020202020204" pitchFamily="34" charset="0"/>
                        <a:ea typeface="MS Mincho"/>
                        <a:cs typeface="Arial" panose="020B0604020202020204" pitchFamily="34" charset="0"/>
                      </a:endParaRPr>
                    </a:p>
                  </a:txBody>
                  <a:tcPr marL="51435" marR="51435"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marR="0" algn="ctr">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US" sz="1600" dirty="0">
                        <a:effectLst/>
                        <a:latin typeface="Arial" panose="020B0604020202020204" pitchFamily="34" charset="0"/>
                        <a:ea typeface="MS Mincho"/>
                        <a:cs typeface="Arial" panose="020B0604020202020204" pitchFamily="34" charset="0"/>
                      </a:endParaRPr>
                    </a:p>
                  </a:txBody>
                  <a:tcPr marL="51435" marR="51435" marT="0"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 xmlns:a16="http://schemas.microsoft.com/office/drawing/2014/main" val="4095960784"/>
                  </a:ext>
                </a:extLst>
              </a:tr>
              <a:tr h="311370">
                <a:tc>
                  <a:txBody>
                    <a:bodyPr/>
                    <a:lstStyle/>
                    <a:p>
                      <a:pPr marL="0" marR="0">
                        <a:spcBef>
                          <a:spcPts val="0"/>
                        </a:spcBef>
                        <a:spcAft>
                          <a:spcPts val="0"/>
                        </a:spcAft>
                      </a:pP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Hurthle</a:t>
                      </a: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cell neoplasm</a:t>
                      </a:r>
                      <a:endParaRPr lang="en-US" sz="1600" dirty="0">
                        <a:effectLst/>
                        <a:latin typeface="Arial" panose="020B0604020202020204" pitchFamily="34" charset="0"/>
                        <a:ea typeface="MS Mincho"/>
                        <a:cs typeface="Arial" panose="020B0604020202020204" pitchFamily="34" charset="0"/>
                      </a:endParaRPr>
                    </a:p>
                  </a:txBody>
                  <a:tcPr marL="51435" marR="51435"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algn="ctr">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US" sz="1600" dirty="0">
                        <a:effectLst/>
                        <a:latin typeface="Arial" panose="020B0604020202020204" pitchFamily="34" charset="0"/>
                        <a:ea typeface="MS Mincho"/>
                        <a:cs typeface="Arial" panose="020B0604020202020204" pitchFamily="34" charset="0"/>
                      </a:endParaRPr>
                    </a:p>
                  </a:txBody>
                  <a:tcPr marL="51435" marR="51435" marT="0"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 xmlns:a16="http://schemas.microsoft.com/office/drawing/2014/main" val="298475430"/>
                  </a:ext>
                </a:extLst>
              </a:tr>
              <a:tr h="311370">
                <a:tc>
                  <a:txBody>
                    <a:bodyPr/>
                    <a:lstStyle/>
                    <a:p>
                      <a:pPr marL="0" marR="0">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Parathyroid cancer</a:t>
                      </a:r>
                      <a:endParaRPr lang="en-US" sz="1600" dirty="0">
                        <a:effectLst/>
                        <a:latin typeface="Arial" panose="020B0604020202020204" pitchFamily="34" charset="0"/>
                        <a:ea typeface="MS Mincho"/>
                        <a:cs typeface="Arial" panose="020B0604020202020204" pitchFamily="34" charset="0"/>
                      </a:endParaRPr>
                    </a:p>
                  </a:txBody>
                  <a:tcPr marL="51435" marR="51435"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marR="0" algn="ctr">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US" sz="1600" dirty="0">
                        <a:effectLst/>
                        <a:latin typeface="Arial" panose="020B0604020202020204" pitchFamily="34" charset="0"/>
                        <a:ea typeface="MS Mincho"/>
                        <a:cs typeface="Arial" panose="020B0604020202020204" pitchFamily="34" charset="0"/>
                      </a:endParaRPr>
                    </a:p>
                  </a:txBody>
                  <a:tcPr marL="51435" marR="51435" marT="0"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 xmlns:a16="http://schemas.microsoft.com/office/drawing/2014/main" val="1758740852"/>
                  </a:ext>
                </a:extLst>
              </a:tr>
              <a:tr h="311370">
                <a:tc>
                  <a:txBody>
                    <a:bodyPr/>
                    <a:lstStyle/>
                    <a:p>
                      <a:pPr marL="0" marR="0">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Prostate cancer</a:t>
                      </a:r>
                      <a:endParaRPr lang="en-US" sz="1600" dirty="0">
                        <a:effectLst/>
                        <a:latin typeface="Arial" panose="020B0604020202020204" pitchFamily="34" charset="0"/>
                        <a:ea typeface="MS Mincho"/>
                        <a:cs typeface="Arial" panose="020B0604020202020204" pitchFamily="34" charset="0"/>
                      </a:endParaRPr>
                    </a:p>
                  </a:txBody>
                  <a:tcPr marL="51435" marR="51435"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marR="0" algn="ctr">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US" sz="1600" dirty="0">
                        <a:effectLst/>
                        <a:latin typeface="Arial" panose="020B0604020202020204" pitchFamily="34" charset="0"/>
                        <a:ea typeface="MS Mincho"/>
                        <a:cs typeface="Arial" panose="020B0604020202020204" pitchFamily="34" charset="0"/>
                      </a:endParaRPr>
                    </a:p>
                  </a:txBody>
                  <a:tcPr marL="51435" marR="51435" marT="0"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 xmlns:a16="http://schemas.microsoft.com/office/drawing/2014/main" val="3392267063"/>
                  </a:ext>
                </a:extLst>
              </a:tr>
              <a:tr h="311370">
                <a:tc>
                  <a:txBody>
                    <a:bodyPr/>
                    <a:lstStyle/>
                    <a:p>
                      <a:pPr marL="0" marR="0">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Invasive breast carcinoma</a:t>
                      </a:r>
                      <a:endParaRPr lang="en-US" sz="1600" dirty="0">
                        <a:effectLst/>
                        <a:latin typeface="Arial" panose="020B0604020202020204" pitchFamily="34" charset="0"/>
                        <a:ea typeface="MS Mincho"/>
                        <a:cs typeface="Arial" panose="020B0604020202020204" pitchFamily="34" charset="0"/>
                      </a:endParaRPr>
                    </a:p>
                  </a:txBody>
                  <a:tcPr marL="51435" marR="51435"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marR="0" algn="ctr">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US" sz="1600" dirty="0">
                        <a:effectLst/>
                        <a:latin typeface="Arial" panose="020B0604020202020204" pitchFamily="34" charset="0"/>
                        <a:ea typeface="MS Mincho"/>
                        <a:cs typeface="Arial" panose="020B0604020202020204" pitchFamily="34" charset="0"/>
                      </a:endParaRPr>
                    </a:p>
                  </a:txBody>
                  <a:tcPr marL="51435" marR="51435" marT="0"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 xmlns:a16="http://schemas.microsoft.com/office/drawing/2014/main" val="717767971"/>
                  </a:ext>
                </a:extLst>
              </a:tr>
              <a:tr h="311370">
                <a:tc>
                  <a:txBody>
                    <a:bodyPr/>
                    <a:lstStyle/>
                    <a:p>
                      <a:pPr marL="0" marR="0">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Salivary gland cancer</a:t>
                      </a:r>
                      <a:endParaRPr lang="en-US" sz="1600" dirty="0">
                        <a:effectLst/>
                        <a:latin typeface="Arial" panose="020B0604020202020204" pitchFamily="34" charset="0"/>
                        <a:ea typeface="MS Mincho"/>
                        <a:cs typeface="Arial" panose="020B0604020202020204" pitchFamily="34" charset="0"/>
                      </a:endParaRPr>
                    </a:p>
                  </a:txBody>
                  <a:tcPr marL="51435" marR="51435"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algn="ctr">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US" sz="1600" dirty="0">
                        <a:effectLst/>
                        <a:latin typeface="Arial" panose="020B0604020202020204" pitchFamily="34" charset="0"/>
                        <a:ea typeface="MS Mincho"/>
                        <a:cs typeface="Arial" panose="020B0604020202020204" pitchFamily="34" charset="0"/>
                      </a:endParaRPr>
                    </a:p>
                  </a:txBody>
                  <a:tcPr marL="51435" marR="51435" marT="0"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 xmlns:a16="http://schemas.microsoft.com/office/drawing/2014/main" val="1373649953"/>
                  </a:ext>
                </a:extLst>
              </a:tr>
              <a:tr h="311370">
                <a:tc>
                  <a:txBody>
                    <a:bodyPr/>
                    <a:lstStyle/>
                    <a:p>
                      <a:pPr marL="0" marR="0">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Small cell lung cancer</a:t>
                      </a:r>
                      <a:endParaRPr lang="en-US" sz="1600" dirty="0">
                        <a:effectLst/>
                        <a:latin typeface="Arial" panose="020B0604020202020204" pitchFamily="34" charset="0"/>
                        <a:ea typeface="MS Mincho"/>
                        <a:cs typeface="Arial" panose="020B0604020202020204" pitchFamily="34" charset="0"/>
                      </a:endParaRPr>
                    </a:p>
                  </a:txBody>
                  <a:tcPr marL="51435" marR="51435" marT="0" marB="0" anchor="b">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algn="ctr">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US" sz="1600" dirty="0">
                        <a:effectLst/>
                        <a:latin typeface="Arial" panose="020B0604020202020204" pitchFamily="34" charset="0"/>
                        <a:ea typeface="MS Mincho"/>
                        <a:cs typeface="Arial" panose="020B0604020202020204" pitchFamily="34" charset="0"/>
                      </a:endParaRPr>
                    </a:p>
                  </a:txBody>
                  <a:tcPr marL="51435" marR="51435" marT="0" marB="0" anchor="b">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 xmlns:a16="http://schemas.microsoft.com/office/drawing/2014/main" val="2847644374"/>
                  </a:ext>
                </a:extLst>
              </a:tr>
            </a:tbl>
          </a:graphicData>
        </a:graphic>
      </p:graphicFrame>
      <p:sp>
        <p:nvSpPr>
          <p:cNvPr id="3" name="TextBox 2"/>
          <p:cNvSpPr txBox="1"/>
          <p:nvPr/>
        </p:nvSpPr>
        <p:spPr>
          <a:xfrm>
            <a:off x="9067800" y="5931999"/>
            <a:ext cx="1907895" cy="230832"/>
          </a:xfrm>
          <a:prstGeom prst="rect">
            <a:avLst/>
          </a:prstGeom>
          <a:noFill/>
        </p:spPr>
        <p:txBody>
          <a:bodyPr wrap="none" rtlCol="0">
            <a:spAutoFit/>
          </a:bodyPr>
          <a:lstStyle/>
          <a:p>
            <a:pPr defTabSz="685800" fontAlgn="auto">
              <a:spcBef>
                <a:spcPts val="0"/>
              </a:spcBef>
              <a:spcAft>
                <a:spcPts val="0"/>
              </a:spcAft>
            </a:pPr>
            <a:r>
              <a:rPr lang="en-US" sz="900" b="1" dirty="0">
                <a:solidFill>
                  <a:prstClr val="black"/>
                </a:solidFill>
                <a:latin typeface="Calibri" panose="020F0502020204030204"/>
                <a:ea typeface="+mn-ea"/>
                <a:cs typeface="+mn-cs"/>
              </a:rPr>
              <a:t>Presented by Nilo Azad at SITC 2017</a:t>
            </a:r>
          </a:p>
        </p:txBody>
      </p:sp>
      <p:sp>
        <p:nvSpPr>
          <p:cNvPr id="7" name="Footer Placeholder 1"/>
          <p:cNvSpPr txBox="1">
            <a:spLocks/>
          </p:cNvSpPr>
          <p:nvPr/>
        </p:nvSpPr>
        <p:spPr>
          <a:xfrm>
            <a:off x="4552950" y="6209006"/>
            <a:ext cx="3086100" cy="273844"/>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kern="1200">
                <a:solidFill>
                  <a:schemeClr val="tx1"/>
                </a:solidFill>
                <a:latin typeface="Calibri" charset="0"/>
                <a:ea typeface="ヒラギノ角ゴ Pro W3" charset="0"/>
                <a:cs typeface="ヒラギノ角ゴ Pro W3" charset="0"/>
              </a:defRPr>
            </a:lvl9pPr>
          </a:lstStyle>
          <a:p>
            <a:pPr defTabSz="685800" fontAlgn="auto">
              <a:spcBef>
                <a:spcPts val="0"/>
              </a:spcBef>
              <a:spcAft>
                <a:spcPts val="0"/>
              </a:spcAft>
              <a:defRPr/>
            </a:pPr>
            <a:r>
              <a:rPr lang="en-US" smtClean="0">
                <a:solidFill>
                  <a:prstClr val="black">
                    <a:tint val="75000"/>
                  </a:prstClr>
                </a:solidFill>
                <a:latin typeface="Calibri" panose="020F0502020204030204"/>
                <a:ea typeface="+mn-ea"/>
                <a:cs typeface="+mn-cs"/>
              </a:rPr>
              <a:t>Presented by:</a:t>
            </a:r>
            <a:endParaRPr lang="en-US">
              <a:solidFill>
                <a:prstClr val="black">
                  <a:tint val="75000"/>
                </a:prstClr>
              </a:solidFill>
              <a:latin typeface="Calibri" panose="020F0502020204030204"/>
              <a:ea typeface="+mn-ea"/>
              <a:cs typeface="+mn-cs"/>
            </a:endParaRPr>
          </a:p>
        </p:txBody>
      </p:sp>
      <p:pic>
        <p:nvPicPr>
          <p:cNvPr id="8" name="Picture 7"/>
          <p:cNvPicPr>
            <a:picLocks noChangeAspect="1"/>
          </p:cNvPicPr>
          <p:nvPr/>
        </p:nvPicPr>
        <p:blipFill rotWithShape="1">
          <a:blip r:embed="rId3" cstate="hqprint">
            <a:extLst>
              <a:ext uri="{28A0092B-C50C-407E-A947-70E740481C1C}">
                <a14:useLocalDpi xmlns:a14="http://schemas.microsoft.com/office/drawing/2010/main" val="0"/>
              </a:ext>
            </a:extLst>
          </a:blip>
          <a:srcRect l="1" t="91884" r="54" b="194"/>
          <a:stretch/>
        </p:blipFill>
        <p:spPr>
          <a:xfrm>
            <a:off x="1528970" y="6162831"/>
            <a:ext cx="9139031" cy="407505"/>
          </a:xfrm>
          <a:prstGeom prst="rect">
            <a:avLst/>
          </a:prstGeom>
        </p:spPr>
      </p:pic>
      <p:sp>
        <p:nvSpPr>
          <p:cNvPr id="10" name="TextBox 9"/>
          <p:cNvSpPr txBox="1"/>
          <p:nvPr/>
        </p:nvSpPr>
        <p:spPr>
          <a:xfrm>
            <a:off x="6925918" y="6205850"/>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26376444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3688" y="457200"/>
            <a:ext cx="4640033" cy="422672"/>
          </a:xfrm>
        </p:spPr>
        <p:txBody>
          <a:bodyPr>
            <a:normAutofit fontScale="90000"/>
          </a:bodyPr>
          <a:lstStyle/>
          <a:p>
            <a:r>
              <a:rPr lang="en-US" b="1" dirty="0">
                <a:solidFill>
                  <a:schemeClr val="tx1"/>
                </a:solidFill>
              </a:rPr>
              <a:t>Depth of response</a:t>
            </a:r>
          </a:p>
        </p:txBody>
      </p:sp>
      <p:pic>
        <p:nvPicPr>
          <p:cNvPr id="5" name="Picture 4" descr="water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113329"/>
            <a:ext cx="8525833" cy="4777712"/>
          </a:xfrm>
          <a:prstGeom prst="rect">
            <a:avLst/>
          </a:prstGeom>
        </p:spPr>
      </p:pic>
      <p:sp>
        <p:nvSpPr>
          <p:cNvPr id="4" name="TextBox 3"/>
          <p:cNvSpPr txBox="1"/>
          <p:nvPr/>
        </p:nvSpPr>
        <p:spPr>
          <a:xfrm>
            <a:off x="8991600" y="5931999"/>
            <a:ext cx="1907895" cy="230832"/>
          </a:xfrm>
          <a:prstGeom prst="rect">
            <a:avLst/>
          </a:prstGeom>
          <a:noFill/>
        </p:spPr>
        <p:txBody>
          <a:bodyPr wrap="none" rtlCol="0">
            <a:spAutoFit/>
          </a:bodyPr>
          <a:lstStyle/>
          <a:p>
            <a:pPr defTabSz="685800" fontAlgn="auto">
              <a:spcBef>
                <a:spcPts val="0"/>
              </a:spcBef>
              <a:spcAft>
                <a:spcPts val="0"/>
              </a:spcAft>
            </a:pPr>
            <a:r>
              <a:rPr lang="en-US" sz="900" b="1" dirty="0">
                <a:solidFill>
                  <a:prstClr val="black"/>
                </a:solidFill>
                <a:latin typeface="Calibri" panose="020F0502020204030204"/>
                <a:ea typeface="+mn-ea"/>
                <a:cs typeface="+mn-cs"/>
              </a:rPr>
              <a:t>Presented by Nilo Azad at SITC 2017</a:t>
            </a:r>
          </a:p>
        </p:txBody>
      </p:sp>
      <p:sp>
        <p:nvSpPr>
          <p:cNvPr id="9" name="Footer Placeholder 1"/>
          <p:cNvSpPr txBox="1">
            <a:spLocks/>
          </p:cNvSpPr>
          <p:nvPr/>
        </p:nvSpPr>
        <p:spPr>
          <a:xfrm>
            <a:off x="4552950" y="6209006"/>
            <a:ext cx="3086100" cy="273844"/>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kern="1200">
                <a:solidFill>
                  <a:schemeClr val="tx1"/>
                </a:solidFill>
                <a:latin typeface="Calibri" charset="0"/>
                <a:ea typeface="ヒラギノ角ゴ Pro W3" charset="0"/>
                <a:cs typeface="ヒラギノ角ゴ Pro W3" charset="0"/>
              </a:defRPr>
            </a:lvl9pPr>
          </a:lstStyle>
          <a:p>
            <a:pPr defTabSz="685800" fontAlgn="auto">
              <a:spcBef>
                <a:spcPts val="0"/>
              </a:spcBef>
              <a:spcAft>
                <a:spcPts val="0"/>
              </a:spcAft>
              <a:defRPr/>
            </a:pPr>
            <a:r>
              <a:rPr lang="en-US" smtClean="0">
                <a:solidFill>
                  <a:prstClr val="black">
                    <a:tint val="75000"/>
                  </a:prstClr>
                </a:solidFill>
                <a:latin typeface="Calibri" panose="020F0502020204030204"/>
                <a:ea typeface="+mn-ea"/>
                <a:cs typeface="+mn-cs"/>
              </a:rPr>
              <a:t>Presented by:</a:t>
            </a:r>
            <a:endParaRPr lang="en-US">
              <a:solidFill>
                <a:prstClr val="black">
                  <a:tint val="75000"/>
                </a:prstClr>
              </a:solidFill>
              <a:latin typeface="Calibri" panose="020F0502020204030204"/>
              <a:ea typeface="+mn-ea"/>
              <a:cs typeface="+mn-cs"/>
            </a:endParaRPr>
          </a:p>
        </p:txBody>
      </p:sp>
      <p:pic>
        <p:nvPicPr>
          <p:cNvPr id="10" name="Picture 9"/>
          <p:cNvPicPr>
            <a:picLocks noChangeAspect="1"/>
          </p:cNvPicPr>
          <p:nvPr/>
        </p:nvPicPr>
        <p:blipFill rotWithShape="1">
          <a:blip r:embed="rId4" cstate="hqprint">
            <a:extLst>
              <a:ext uri="{28A0092B-C50C-407E-A947-70E740481C1C}">
                <a14:useLocalDpi xmlns:a14="http://schemas.microsoft.com/office/drawing/2010/main" val="0"/>
              </a:ext>
            </a:extLst>
          </a:blip>
          <a:srcRect l="1" t="91884" r="54" b="194"/>
          <a:stretch/>
        </p:blipFill>
        <p:spPr>
          <a:xfrm>
            <a:off x="1528970" y="6162831"/>
            <a:ext cx="9139031" cy="407505"/>
          </a:xfrm>
          <a:prstGeom prst="rect">
            <a:avLst/>
          </a:prstGeom>
        </p:spPr>
      </p:pic>
      <p:sp>
        <p:nvSpPr>
          <p:cNvPr id="11" name="TextBox 10"/>
          <p:cNvSpPr txBox="1"/>
          <p:nvPr/>
        </p:nvSpPr>
        <p:spPr>
          <a:xfrm>
            <a:off x="6925918" y="6205850"/>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8428190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5976" y="164336"/>
            <a:ext cx="7129024" cy="5931664"/>
          </a:xfrm>
          <a:prstGeom prst="rect">
            <a:avLst/>
          </a:prstGeom>
        </p:spPr>
      </p:pic>
      <p:sp>
        <p:nvSpPr>
          <p:cNvPr id="6" name="Footer Placeholder 1"/>
          <p:cNvSpPr txBox="1">
            <a:spLocks/>
          </p:cNvSpPr>
          <p:nvPr/>
        </p:nvSpPr>
        <p:spPr>
          <a:xfrm>
            <a:off x="4552950" y="6209006"/>
            <a:ext cx="3086100" cy="273844"/>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kern="1200">
                <a:solidFill>
                  <a:schemeClr val="tx1"/>
                </a:solidFill>
                <a:latin typeface="Calibri" charset="0"/>
                <a:ea typeface="ヒラギノ角ゴ Pro W3" charset="0"/>
                <a:cs typeface="ヒラギノ角ゴ Pro W3" charset="0"/>
              </a:defRPr>
            </a:lvl9pPr>
          </a:lstStyle>
          <a:p>
            <a:pPr defTabSz="685800" fontAlgn="auto">
              <a:spcBef>
                <a:spcPts val="0"/>
              </a:spcBef>
              <a:spcAft>
                <a:spcPts val="0"/>
              </a:spcAft>
              <a:defRPr/>
            </a:pPr>
            <a:r>
              <a:rPr lang="en-US" smtClean="0">
                <a:solidFill>
                  <a:prstClr val="black">
                    <a:tint val="75000"/>
                  </a:prstClr>
                </a:solidFill>
                <a:latin typeface="Calibri" panose="020F0502020204030204"/>
                <a:ea typeface="+mn-ea"/>
                <a:cs typeface="+mn-cs"/>
              </a:rPr>
              <a:t>Presented by:</a:t>
            </a:r>
            <a:endParaRPr lang="en-US">
              <a:solidFill>
                <a:prstClr val="black">
                  <a:tint val="75000"/>
                </a:prstClr>
              </a:solidFill>
              <a:latin typeface="Calibri" panose="020F0502020204030204"/>
              <a:ea typeface="+mn-ea"/>
              <a:cs typeface="+mn-cs"/>
            </a:endParaRPr>
          </a:p>
        </p:txBody>
      </p:sp>
      <p:pic>
        <p:nvPicPr>
          <p:cNvPr id="8" name="Picture 7"/>
          <p:cNvPicPr>
            <a:picLocks noChangeAspect="1"/>
          </p:cNvPicPr>
          <p:nvPr/>
        </p:nvPicPr>
        <p:blipFill rotWithShape="1">
          <a:blip r:embed="rId3" cstate="hqprint">
            <a:extLst>
              <a:ext uri="{28A0092B-C50C-407E-A947-70E740481C1C}">
                <a14:useLocalDpi xmlns:a14="http://schemas.microsoft.com/office/drawing/2010/main" val="0"/>
              </a:ext>
            </a:extLst>
          </a:blip>
          <a:srcRect l="1" t="91884" r="54" b="194"/>
          <a:stretch/>
        </p:blipFill>
        <p:spPr>
          <a:xfrm>
            <a:off x="1528970" y="6162831"/>
            <a:ext cx="9139031" cy="407505"/>
          </a:xfrm>
          <a:prstGeom prst="rect">
            <a:avLst/>
          </a:prstGeom>
        </p:spPr>
      </p:pic>
      <p:sp>
        <p:nvSpPr>
          <p:cNvPr id="9" name="TextBox 8"/>
          <p:cNvSpPr txBox="1"/>
          <p:nvPr/>
        </p:nvSpPr>
        <p:spPr>
          <a:xfrm>
            <a:off x="6925918" y="6205850"/>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29179906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Directions</a:t>
            </a:r>
          </a:p>
        </p:txBody>
      </p:sp>
      <p:sp>
        <p:nvSpPr>
          <p:cNvPr id="3" name="Content Placeholder 2"/>
          <p:cNvSpPr>
            <a:spLocks noGrp="1"/>
          </p:cNvSpPr>
          <p:nvPr>
            <p:ph idx="1"/>
          </p:nvPr>
        </p:nvSpPr>
        <p:spPr/>
        <p:txBody>
          <a:bodyPr/>
          <a:lstStyle/>
          <a:p>
            <a:r>
              <a:rPr lang="en-US" dirty="0"/>
              <a:t>Use PD-1 inhibition in earlier stages and lines of therapy</a:t>
            </a:r>
          </a:p>
          <a:p>
            <a:r>
              <a:rPr lang="en-US" dirty="0"/>
              <a:t>Broader testing of solid tumors for mismatch repair deficiency using simple IHC or PCR</a:t>
            </a:r>
          </a:p>
          <a:p>
            <a:r>
              <a:rPr lang="en-US" dirty="0"/>
              <a:t>More patients identified as a by product of NGS testing</a:t>
            </a:r>
          </a:p>
          <a:p>
            <a:r>
              <a:rPr lang="en-US" dirty="0"/>
              <a:t>Dissect mechanisms of primary and secondary resistance</a:t>
            </a:r>
          </a:p>
          <a:p>
            <a:r>
              <a:rPr lang="en-US" dirty="0"/>
              <a:t>Develop immunotherapy as an option for patients with high mutational burden regardless of histology</a:t>
            </a:r>
          </a:p>
          <a:p>
            <a:pPr marL="0" indent="0">
              <a:buNone/>
            </a:pPr>
            <a:endParaRPr lang="en-US" dirty="0"/>
          </a:p>
          <a:p>
            <a:endParaRPr lang="en-US" dirty="0"/>
          </a:p>
          <a:p>
            <a:pPr marL="0" indent="0">
              <a:buNone/>
            </a:pPr>
            <a:endParaRPr lang="en-US" dirty="0"/>
          </a:p>
          <a:p>
            <a:pPr marL="0" indent="0">
              <a:buNone/>
            </a:pPr>
            <a:endParaRPr lang="en-US" dirty="0"/>
          </a:p>
        </p:txBody>
      </p:sp>
      <p:sp>
        <p:nvSpPr>
          <p:cNvPr id="7" name="Footer Placeholder 1"/>
          <p:cNvSpPr txBox="1">
            <a:spLocks/>
          </p:cNvSpPr>
          <p:nvPr/>
        </p:nvSpPr>
        <p:spPr>
          <a:xfrm>
            <a:off x="4552950" y="6209006"/>
            <a:ext cx="3086100" cy="273844"/>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kern="1200">
                <a:solidFill>
                  <a:schemeClr val="tx1"/>
                </a:solidFill>
                <a:latin typeface="Calibri" charset="0"/>
                <a:ea typeface="ヒラギノ角ゴ Pro W3" charset="0"/>
                <a:cs typeface="ヒラギノ角ゴ Pro W3" charset="0"/>
              </a:defRPr>
            </a:lvl9pPr>
          </a:lstStyle>
          <a:p>
            <a:pPr defTabSz="685800" fontAlgn="auto">
              <a:spcBef>
                <a:spcPts val="0"/>
              </a:spcBef>
              <a:spcAft>
                <a:spcPts val="0"/>
              </a:spcAft>
              <a:defRPr/>
            </a:pPr>
            <a:r>
              <a:rPr lang="en-US" smtClean="0">
                <a:solidFill>
                  <a:prstClr val="black">
                    <a:tint val="75000"/>
                  </a:prstClr>
                </a:solidFill>
                <a:latin typeface="Calibri" panose="020F0502020204030204"/>
                <a:ea typeface="+mn-ea"/>
                <a:cs typeface="+mn-cs"/>
              </a:rPr>
              <a:t>Presented by:</a:t>
            </a:r>
            <a:endParaRPr lang="en-US">
              <a:solidFill>
                <a:prstClr val="black">
                  <a:tint val="75000"/>
                </a:prstClr>
              </a:solidFill>
              <a:latin typeface="Calibri" panose="020F0502020204030204"/>
              <a:ea typeface="+mn-ea"/>
              <a:cs typeface="+mn-cs"/>
            </a:endParaRPr>
          </a:p>
        </p:txBody>
      </p:sp>
      <p:pic>
        <p:nvPicPr>
          <p:cNvPr id="8" name="Picture 7"/>
          <p:cNvPicPr>
            <a:picLocks noChangeAspect="1"/>
          </p:cNvPicPr>
          <p:nvPr/>
        </p:nvPicPr>
        <p:blipFill rotWithShape="1">
          <a:blip r:embed="rId2" cstate="hqprint">
            <a:extLst>
              <a:ext uri="{28A0092B-C50C-407E-A947-70E740481C1C}">
                <a14:useLocalDpi xmlns:a14="http://schemas.microsoft.com/office/drawing/2010/main" val="0"/>
              </a:ext>
            </a:extLst>
          </a:blip>
          <a:srcRect l="1" t="91884" r="54" b="194"/>
          <a:stretch/>
        </p:blipFill>
        <p:spPr>
          <a:xfrm>
            <a:off x="1528970" y="6162831"/>
            <a:ext cx="9139031" cy="407505"/>
          </a:xfrm>
          <a:prstGeom prst="rect">
            <a:avLst/>
          </a:prstGeom>
        </p:spPr>
      </p:pic>
      <p:sp>
        <p:nvSpPr>
          <p:cNvPr id="9" name="TextBox 8"/>
          <p:cNvSpPr txBox="1"/>
          <p:nvPr/>
        </p:nvSpPr>
        <p:spPr>
          <a:xfrm>
            <a:off x="6925918" y="6205850"/>
            <a:ext cx="1817934" cy="300082"/>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libri" panose="020F0502020204030204"/>
                <a:ea typeface="+mn-ea"/>
                <a:cs typeface="+mn-cs"/>
              </a:rPr>
              <a:t>Presented by:  Dung Le</a:t>
            </a:r>
          </a:p>
        </p:txBody>
      </p:sp>
    </p:spTree>
    <p:extLst>
      <p:ext uri="{BB962C8B-B14F-4D97-AF65-F5344CB8AC3E}">
        <p14:creationId xmlns:p14="http://schemas.microsoft.com/office/powerpoint/2010/main" val="23307415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Biomarkers of response</a:t>
            </a:r>
          </a:p>
        </p:txBody>
      </p:sp>
      <p:pic>
        <p:nvPicPr>
          <p:cNvPr id="4" name="Picture 3"/>
          <p:cNvPicPr>
            <a:picLocks noChangeAspect="1"/>
          </p:cNvPicPr>
          <p:nvPr/>
        </p:nvPicPr>
        <p:blipFill>
          <a:blip r:embed="rId3"/>
          <a:stretch>
            <a:fillRect/>
          </a:stretch>
        </p:blipFill>
        <p:spPr>
          <a:xfrm>
            <a:off x="1981200" y="1651471"/>
            <a:ext cx="8606816" cy="3946048"/>
          </a:xfrm>
          <a:prstGeom prst="rect">
            <a:avLst/>
          </a:prstGeom>
        </p:spPr>
      </p:pic>
      <p:sp>
        <p:nvSpPr>
          <p:cNvPr id="3" name="TextBox 2"/>
          <p:cNvSpPr txBox="1"/>
          <p:nvPr/>
        </p:nvSpPr>
        <p:spPr>
          <a:xfrm>
            <a:off x="7411441" y="5943600"/>
            <a:ext cx="3176575" cy="276999"/>
          </a:xfrm>
          <a:prstGeom prst="rect">
            <a:avLst/>
          </a:prstGeom>
          <a:noFill/>
        </p:spPr>
        <p:txBody>
          <a:bodyPr wrap="none" rtlCol="0">
            <a:spAutoFit/>
          </a:bodyPr>
          <a:lstStyle/>
          <a:p>
            <a:pPr defTabSz="914400" fontAlgn="auto">
              <a:spcBef>
                <a:spcPts val="0"/>
              </a:spcBef>
              <a:spcAft>
                <a:spcPts val="0"/>
              </a:spcAft>
            </a:pPr>
            <a:r>
              <a:rPr lang="en-US" sz="1200" dirty="0" err="1">
                <a:solidFill>
                  <a:srgbClr val="000000"/>
                </a:solidFill>
                <a:latin typeface="Arial"/>
                <a:ea typeface="+mn-ea"/>
                <a:cs typeface="+mn-cs"/>
              </a:rPr>
              <a:t>Topalian</a:t>
            </a:r>
            <a:r>
              <a:rPr lang="en-US" sz="1200" dirty="0">
                <a:solidFill>
                  <a:srgbClr val="000000"/>
                </a:solidFill>
                <a:latin typeface="Arial"/>
                <a:ea typeface="+mn-ea"/>
                <a:cs typeface="+mn-cs"/>
              </a:rPr>
              <a:t> et al, Nature Reviews Cancer 2016</a:t>
            </a:r>
          </a:p>
        </p:txBody>
      </p:sp>
    </p:spTree>
    <p:extLst>
      <p:ext uri="{BB962C8B-B14F-4D97-AF65-F5344CB8AC3E}">
        <p14:creationId xmlns:p14="http://schemas.microsoft.com/office/powerpoint/2010/main" val="12797477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latin typeface="Comic Sans MS"/>
                <a:cs typeface="Comic Sans MS"/>
              </a:rPr>
              <a:t>PD-L1 as a biomarker in 2</a:t>
            </a:r>
            <a:r>
              <a:rPr lang="en-US" baseline="30000" dirty="0">
                <a:latin typeface="Comic Sans MS"/>
                <a:cs typeface="Comic Sans MS"/>
              </a:rPr>
              <a:t>nd</a:t>
            </a:r>
            <a:r>
              <a:rPr lang="en-US" dirty="0">
                <a:latin typeface="Comic Sans MS"/>
                <a:cs typeface="Comic Sans MS"/>
              </a:rPr>
              <a:t> line nivolumab treatment </a:t>
            </a:r>
          </a:p>
        </p:txBody>
      </p:sp>
      <p:graphicFrame>
        <p:nvGraphicFramePr>
          <p:cNvPr id="7" name="Table 6"/>
          <p:cNvGraphicFramePr>
            <a:graphicFrameLocks noGrp="1"/>
          </p:cNvGraphicFramePr>
          <p:nvPr>
            <p:extLst>
              <p:ext uri="{D42A27DB-BD31-4B8C-83A1-F6EECF244321}">
                <p14:modId xmlns:p14="http://schemas.microsoft.com/office/powerpoint/2010/main" val="1902375150"/>
              </p:ext>
            </p:extLst>
          </p:nvPr>
        </p:nvGraphicFramePr>
        <p:xfrm>
          <a:off x="2057400" y="1992734"/>
          <a:ext cx="7391398" cy="3535680"/>
        </p:xfrm>
        <a:graphic>
          <a:graphicData uri="http://schemas.openxmlformats.org/drawingml/2006/table">
            <a:tbl>
              <a:tblPr firstRow="1" bandRow="1">
                <a:tableStyleId>{5940675A-B579-460E-94D1-54222C63F5DA}</a:tableStyleId>
              </a:tblPr>
              <a:tblGrid>
                <a:gridCol w="1386544">
                  <a:extLst>
                    <a:ext uri="{9D8B030D-6E8A-4147-A177-3AD203B41FA5}">
                      <a16:colId xmlns="" xmlns:a16="http://schemas.microsoft.com/office/drawing/2014/main" val="20000"/>
                    </a:ext>
                  </a:extLst>
                </a:gridCol>
                <a:gridCol w="1386544">
                  <a:extLst>
                    <a:ext uri="{9D8B030D-6E8A-4147-A177-3AD203B41FA5}">
                      <a16:colId xmlns="" xmlns:a16="http://schemas.microsoft.com/office/drawing/2014/main" val="20001"/>
                    </a:ext>
                  </a:extLst>
                </a:gridCol>
                <a:gridCol w="1209407">
                  <a:extLst>
                    <a:ext uri="{9D8B030D-6E8A-4147-A177-3AD203B41FA5}">
                      <a16:colId xmlns="" xmlns:a16="http://schemas.microsoft.com/office/drawing/2014/main" val="20002"/>
                    </a:ext>
                  </a:extLst>
                </a:gridCol>
                <a:gridCol w="1058364">
                  <a:extLst>
                    <a:ext uri="{9D8B030D-6E8A-4147-A177-3AD203B41FA5}">
                      <a16:colId xmlns="" xmlns:a16="http://schemas.microsoft.com/office/drawing/2014/main" val="20003"/>
                    </a:ext>
                  </a:extLst>
                </a:gridCol>
                <a:gridCol w="1189317">
                  <a:extLst>
                    <a:ext uri="{9D8B030D-6E8A-4147-A177-3AD203B41FA5}">
                      <a16:colId xmlns="" xmlns:a16="http://schemas.microsoft.com/office/drawing/2014/main" val="20004"/>
                    </a:ext>
                  </a:extLst>
                </a:gridCol>
                <a:gridCol w="1161222">
                  <a:extLst>
                    <a:ext uri="{9D8B030D-6E8A-4147-A177-3AD203B41FA5}">
                      <a16:colId xmlns="" xmlns:a16="http://schemas.microsoft.com/office/drawing/2014/main" val="20005"/>
                    </a:ext>
                  </a:extLst>
                </a:gridCol>
              </a:tblGrid>
              <a:tr h="29405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700" dirty="0">
                        <a:solidFill>
                          <a:srgbClr val="000000"/>
                        </a:solidFill>
                        <a:latin typeface="Comic Sans MS"/>
                        <a:cs typeface="Comic Sans MS"/>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dirty="0">
                          <a:solidFill>
                            <a:srgbClr val="000000"/>
                          </a:solidFill>
                          <a:latin typeface="Comic Sans MS"/>
                          <a:cs typeface="Comic Sans MS"/>
                        </a:rPr>
                        <a:t>Docetaxel</a:t>
                      </a:r>
                    </a:p>
                  </a:txBody>
                  <a:tcPr marL="68580" marR="68580" marT="34290" marB="34290" anchor="ctr"/>
                </a:tc>
                <a:tc gridSpan="4">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b="0" kern="1200" dirty="0">
                          <a:solidFill>
                            <a:srgbClr val="000000"/>
                          </a:solidFill>
                          <a:latin typeface="Comic Sans MS"/>
                          <a:ea typeface="+mn-ea"/>
                          <a:cs typeface="Comic Sans MS"/>
                        </a:rPr>
                        <a:t>Nivolumab</a:t>
                      </a:r>
                    </a:p>
                  </a:txBody>
                  <a:tcPr marL="68580" marR="68580" marT="34290" marB="3429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GB" sz="1600" b="0" kern="1200" dirty="0">
                        <a:solidFill>
                          <a:srgbClr val="000000"/>
                        </a:solidFill>
                        <a:latin typeface="Comic Sans MS"/>
                        <a:ea typeface="+mn-ea"/>
                        <a:cs typeface="Comic Sans MS"/>
                      </a:endParaRPr>
                    </a:p>
                  </a:txBody>
                  <a:tcPr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GB" sz="1600" b="0" kern="1200" dirty="0">
                        <a:solidFill>
                          <a:srgbClr val="000000"/>
                        </a:solidFill>
                        <a:latin typeface="Comic Sans MS"/>
                        <a:ea typeface="+mn-ea"/>
                        <a:cs typeface="Comic Sans MS"/>
                      </a:endParaRPr>
                    </a:p>
                  </a:txBody>
                  <a:tcPr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GB" sz="1600" b="0" kern="1200" dirty="0">
                        <a:solidFill>
                          <a:srgbClr val="000000"/>
                        </a:solidFill>
                        <a:latin typeface="Comic Sans MS"/>
                        <a:ea typeface="+mn-ea"/>
                        <a:cs typeface="Comic Sans MS"/>
                      </a:endParaRPr>
                    </a:p>
                  </a:txBody>
                  <a:tcPr anchor="ctr"/>
                </a:tc>
                <a:extLst>
                  <a:ext uri="{0D108BD9-81ED-4DB2-BD59-A6C34878D82A}">
                    <a16:rowId xmlns="" xmlns:a16="http://schemas.microsoft.com/office/drawing/2014/main" val="10000"/>
                  </a:ext>
                </a:extLst>
              </a:tr>
              <a:tr h="46557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dirty="0">
                          <a:solidFill>
                            <a:srgbClr val="000000"/>
                          </a:solidFill>
                          <a:latin typeface="Comic Sans MS"/>
                          <a:cs typeface="Comic Sans MS"/>
                        </a:rPr>
                        <a:t>017</a:t>
                      </a: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dirty="0">
                          <a:solidFill>
                            <a:srgbClr val="000000"/>
                          </a:solidFill>
                          <a:latin typeface="Comic Sans MS"/>
                          <a:cs typeface="Comic Sans MS"/>
                        </a:rPr>
                        <a:t>All</a:t>
                      </a: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b="0" kern="1200" dirty="0">
                          <a:solidFill>
                            <a:srgbClr val="000000"/>
                          </a:solidFill>
                          <a:latin typeface="Comic Sans MS"/>
                          <a:ea typeface="+mn-ea"/>
                          <a:cs typeface="Comic Sans MS"/>
                        </a:rPr>
                        <a:t>All</a:t>
                      </a: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700" b="0" kern="1200" dirty="0">
                          <a:solidFill>
                            <a:srgbClr val="000000"/>
                          </a:solidFill>
                          <a:latin typeface="Comic Sans MS"/>
                          <a:cs typeface="Comic Sans MS"/>
                        </a:rPr>
                        <a:t>PD-L1 &lt; 1%</a:t>
                      </a:r>
                      <a:endParaRPr lang="en-GB" sz="1700" b="0" kern="1200" dirty="0">
                        <a:solidFill>
                          <a:srgbClr val="000000"/>
                        </a:solidFill>
                        <a:latin typeface="Comic Sans MS"/>
                        <a:ea typeface="+mn-ea"/>
                        <a:cs typeface="Comic Sans MS"/>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700" b="0" kern="1200" dirty="0">
                          <a:solidFill>
                            <a:srgbClr val="000000"/>
                          </a:solidFill>
                          <a:latin typeface="Comic Sans MS"/>
                          <a:cs typeface="Comic Sans MS"/>
                        </a:rPr>
                        <a:t>PD-L1 &gt; 1%</a:t>
                      </a:r>
                      <a:endParaRPr lang="en-GB" sz="1700" b="0" kern="1200" dirty="0">
                        <a:solidFill>
                          <a:srgbClr val="000000"/>
                        </a:solidFill>
                        <a:latin typeface="Comic Sans MS"/>
                        <a:ea typeface="+mn-ea"/>
                        <a:cs typeface="Comic Sans MS"/>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700" b="0" kern="1200" dirty="0">
                          <a:solidFill>
                            <a:srgbClr val="000000"/>
                          </a:solidFill>
                          <a:latin typeface="Comic Sans MS"/>
                          <a:cs typeface="Comic Sans MS"/>
                        </a:rPr>
                        <a:t>PD-L1&gt;10%</a:t>
                      </a:r>
                      <a:endParaRPr lang="en-GB" sz="1700" b="0" kern="1200" dirty="0">
                        <a:solidFill>
                          <a:srgbClr val="000000"/>
                        </a:solidFill>
                        <a:latin typeface="Comic Sans MS"/>
                        <a:ea typeface="+mn-ea"/>
                        <a:cs typeface="Comic Sans MS"/>
                      </a:endParaRPr>
                    </a:p>
                  </a:txBody>
                  <a:tcPr marL="68580" marR="68580" marT="34290" marB="34290" anchor="ctr"/>
                </a:tc>
                <a:extLst>
                  <a:ext uri="{0D108BD9-81ED-4DB2-BD59-A6C34878D82A}">
                    <a16:rowId xmlns="" xmlns:a16="http://schemas.microsoft.com/office/drawing/2014/main" val="10001"/>
                  </a:ext>
                </a:extLst>
              </a:tr>
              <a:tr h="269546">
                <a:tc>
                  <a:txBody>
                    <a:bodyPr/>
                    <a:lstStyle/>
                    <a:p>
                      <a:pPr algn="ctr"/>
                      <a:r>
                        <a:rPr lang="en-US" sz="1700" b="0" baseline="0" dirty="0">
                          <a:solidFill>
                            <a:srgbClr val="FF0000"/>
                          </a:solidFill>
                          <a:latin typeface="Comic Sans MS"/>
                          <a:cs typeface="Comic Sans MS"/>
                        </a:rPr>
                        <a:t>ORR</a:t>
                      </a:r>
                    </a:p>
                  </a:txBody>
                  <a:tcPr marL="68580" marR="68580" marT="34290" marB="34290" anchor="ctr"/>
                </a:tc>
                <a:tc>
                  <a:txBody>
                    <a:bodyPr/>
                    <a:lstStyle/>
                    <a:p>
                      <a:pPr algn="ctr"/>
                      <a:r>
                        <a:rPr lang="en-US" sz="1700" b="0" baseline="0" dirty="0">
                          <a:solidFill>
                            <a:srgbClr val="FF0000"/>
                          </a:solidFill>
                          <a:latin typeface="Comic Sans MS"/>
                          <a:cs typeface="Comic Sans MS"/>
                        </a:rPr>
                        <a:t>9%</a:t>
                      </a:r>
                    </a:p>
                  </a:txBody>
                  <a:tcPr marL="68580" marR="68580" marT="34290" marB="34290" anchor="ctr"/>
                </a:tc>
                <a:tc>
                  <a:txBody>
                    <a:bodyPr/>
                    <a:lstStyle/>
                    <a:p>
                      <a:pPr marL="0" lvl="1" indent="0" algn="ctr" defTabSz="464255" rtl="0" eaLnBrk="1" latinLnBrk="0" hangingPunct="1">
                        <a:lnSpc>
                          <a:spcPct val="100000"/>
                        </a:lnSpc>
                        <a:spcAft>
                          <a:spcPts val="0"/>
                        </a:spcAft>
                      </a:pPr>
                      <a:r>
                        <a:rPr lang="en-GB" sz="1700" b="0" kern="1200" dirty="0">
                          <a:solidFill>
                            <a:srgbClr val="FF0000"/>
                          </a:solidFill>
                          <a:effectLst/>
                          <a:latin typeface="Comic Sans MS"/>
                          <a:ea typeface="+mn-ea"/>
                          <a:cs typeface="Comic Sans MS"/>
                        </a:rPr>
                        <a:t>20%</a:t>
                      </a:r>
                    </a:p>
                  </a:txBody>
                  <a:tcPr marL="0" marR="0" marT="13502" marB="13502" anchor="ctr"/>
                </a:tc>
                <a:tc>
                  <a:txBody>
                    <a:bodyPr/>
                    <a:lstStyle/>
                    <a:p>
                      <a:pPr marL="0" lvl="1" indent="0" algn="ctr" defTabSz="464255" rtl="0" eaLnBrk="1" latinLnBrk="0" hangingPunct="1">
                        <a:lnSpc>
                          <a:spcPct val="100000"/>
                        </a:lnSpc>
                        <a:spcAft>
                          <a:spcPts val="0"/>
                        </a:spcAft>
                      </a:pPr>
                      <a:r>
                        <a:rPr lang="en-GB" sz="1700" b="0" kern="1200" dirty="0">
                          <a:solidFill>
                            <a:srgbClr val="FF0000"/>
                          </a:solidFill>
                          <a:effectLst/>
                          <a:latin typeface="Comic Sans MS"/>
                          <a:cs typeface="Comic Sans MS"/>
                        </a:rPr>
                        <a:t>17%</a:t>
                      </a:r>
                      <a:endParaRPr lang="en-GB" sz="1700" b="0" kern="1200" dirty="0">
                        <a:solidFill>
                          <a:srgbClr val="FF0000"/>
                        </a:solidFill>
                        <a:effectLst/>
                        <a:latin typeface="Comic Sans MS"/>
                        <a:ea typeface="+mn-ea"/>
                        <a:cs typeface="Comic Sans MS"/>
                      </a:endParaRPr>
                    </a:p>
                  </a:txBody>
                  <a:tcPr marL="0" marR="0" marT="13502" marB="13502" anchor="ctr"/>
                </a:tc>
                <a:tc>
                  <a:txBody>
                    <a:bodyPr/>
                    <a:lstStyle/>
                    <a:p>
                      <a:pPr marL="0" lvl="1" indent="0" algn="ctr" defTabSz="464255" rtl="0" eaLnBrk="1" latinLnBrk="0" hangingPunct="1">
                        <a:lnSpc>
                          <a:spcPct val="100000"/>
                        </a:lnSpc>
                        <a:spcAft>
                          <a:spcPts val="0"/>
                        </a:spcAft>
                      </a:pPr>
                      <a:r>
                        <a:rPr lang="en-GB" sz="1700" b="0" kern="1200" dirty="0">
                          <a:solidFill>
                            <a:srgbClr val="FF0000"/>
                          </a:solidFill>
                          <a:effectLst/>
                          <a:latin typeface="Comic Sans MS"/>
                          <a:cs typeface="Comic Sans MS"/>
                        </a:rPr>
                        <a:t>18%</a:t>
                      </a:r>
                      <a:endParaRPr lang="en-GB" sz="1700" b="0" kern="1200" dirty="0">
                        <a:solidFill>
                          <a:srgbClr val="FF0000"/>
                        </a:solidFill>
                        <a:effectLst/>
                        <a:latin typeface="Comic Sans MS"/>
                        <a:ea typeface="+mn-ea"/>
                        <a:cs typeface="Comic Sans MS"/>
                      </a:endParaRPr>
                    </a:p>
                  </a:txBody>
                  <a:tcPr marL="0" marR="0" marT="13502" marB="13502" anchor="ctr"/>
                </a:tc>
                <a:tc>
                  <a:txBody>
                    <a:bodyPr/>
                    <a:lstStyle/>
                    <a:p>
                      <a:pPr marL="0" lvl="1" indent="0" algn="ctr" defTabSz="464255" rtl="0" eaLnBrk="1" latinLnBrk="0" hangingPunct="1">
                        <a:lnSpc>
                          <a:spcPct val="100000"/>
                        </a:lnSpc>
                        <a:spcAft>
                          <a:spcPts val="0"/>
                        </a:spcAft>
                      </a:pPr>
                      <a:r>
                        <a:rPr lang="en-GB" sz="1700" b="0" kern="1200" dirty="0">
                          <a:solidFill>
                            <a:srgbClr val="FF0000"/>
                          </a:solidFill>
                          <a:effectLst/>
                          <a:latin typeface="Comic Sans MS"/>
                          <a:cs typeface="Comic Sans MS"/>
                        </a:rPr>
                        <a:t>19%</a:t>
                      </a:r>
                      <a:endParaRPr lang="en-GB" sz="1700" b="0" kern="1200" dirty="0">
                        <a:solidFill>
                          <a:srgbClr val="FF0000"/>
                        </a:solidFill>
                        <a:effectLst/>
                        <a:latin typeface="Comic Sans MS"/>
                        <a:ea typeface="+mn-ea"/>
                        <a:cs typeface="Comic Sans MS"/>
                      </a:endParaRPr>
                    </a:p>
                  </a:txBody>
                  <a:tcPr marL="0" marR="0" marT="13502" marB="13502" anchor="ctr"/>
                </a:tc>
                <a:extLst>
                  <a:ext uri="{0D108BD9-81ED-4DB2-BD59-A6C34878D82A}">
                    <a16:rowId xmlns="" xmlns:a16="http://schemas.microsoft.com/office/drawing/2014/main" val="10002"/>
                  </a:ext>
                </a:extLst>
              </a:tr>
              <a:tr h="26954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b="0" kern="1200" baseline="0" dirty="0" err="1">
                          <a:solidFill>
                            <a:srgbClr val="000000"/>
                          </a:solidFill>
                          <a:latin typeface="Comic Sans MS"/>
                          <a:cs typeface="Comic Sans MS"/>
                        </a:rPr>
                        <a:t>mPFS</a:t>
                      </a:r>
                      <a:r>
                        <a:rPr lang="en-US" sz="1700" b="0" kern="1200" baseline="0" dirty="0">
                          <a:solidFill>
                            <a:srgbClr val="000000"/>
                          </a:solidFill>
                          <a:latin typeface="Comic Sans MS"/>
                          <a:cs typeface="Comic Sans MS"/>
                        </a:rPr>
                        <a:t> (mo.)</a:t>
                      </a:r>
                      <a:endParaRPr lang="en-US" sz="1700" b="0" kern="1200" baseline="0" dirty="0">
                        <a:solidFill>
                          <a:srgbClr val="000000"/>
                        </a:solidFill>
                        <a:latin typeface="Comic Sans MS"/>
                        <a:ea typeface="+mn-ea"/>
                        <a:cs typeface="Comic Sans MS"/>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b="0" kern="1200" baseline="0" dirty="0">
                          <a:solidFill>
                            <a:srgbClr val="000000"/>
                          </a:solidFill>
                          <a:latin typeface="Comic Sans MS"/>
                          <a:ea typeface="+mn-ea"/>
                          <a:cs typeface="Comic Sans MS"/>
                        </a:rPr>
                        <a:t>2.8</a:t>
                      </a:r>
                    </a:p>
                  </a:txBody>
                  <a:tcPr marL="68580" marR="68580" marT="34290" marB="34290" anchor="ctr"/>
                </a:tc>
                <a:tc>
                  <a:txBody>
                    <a:bodyPr/>
                    <a:lstStyle/>
                    <a:p>
                      <a:pPr marL="0" lvl="1" indent="0" algn="ctr" defTabSz="464255" rtl="0" eaLnBrk="1" latinLnBrk="0" hangingPunct="1">
                        <a:lnSpc>
                          <a:spcPct val="100000"/>
                        </a:lnSpc>
                        <a:spcAft>
                          <a:spcPts val="0"/>
                        </a:spcAft>
                      </a:pPr>
                      <a:r>
                        <a:rPr lang="en-GB" sz="1700" b="0" kern="1200" dirty="0">
                          <a:solidFill>
                            <a:srgbClr val="000000"/>
                          </a:solidFill>
                          <a:effectLst/>
                          <a:latin typeface="Comic Sans MS"/>
                          <a:ea typeface="+mn-ea"/>
                          <a:cs typeface="Comic Sans MS"/>
                        </a:rPr>
                        <a:t>3.5</a:t>
                      </a:r>
                    </a:p>
                  </a:txBody>
                  <a:tcPr marL="0" marR="0" marT="13502" marB="13502" anchor="ctr"/>
                </a:tc>
                <a:tc>
                  <a:txBody>
                    <a:bodyPr/>
                    <a:lstStyle/>
                    <a:p>
                      <a:pPr algn="ctr"/>
                      <a:endParaRPr lang="en-US" sz="1700" b="0" dirty="0">
                        <a:solidFill>
                          <a:srgbClr val="000000"/>
                        </a:solidFill>
                        <a:latin typeface="Comic Sans MS"/>
                        <a:cs typeface="Comic Sans MS"/>
                      </a:endParaRPr>
                    </a:p>
                  </a:txBody>
                  <a:tcPr marL="0" marR="0" marT="13502" marB="13502" anchor="ctr"/>
                </a:tc>
                <a:tc>
                  <a:txBody>
                    <a:bodyPr/>
                    <a:lstStyle/>
                    <a:p>
                      <a:pPr algn="ctr"/>
                      <a:endParaRPr lang="en-US" sz="1700" b="0" dirty="0">
                        <a:solidFill>
                          <a:srgbClr val="000000"/>
                        </a:solidFill>
                        <a:latin typeface="Comic Sans MS"/>
                        <a:cs typeface="Comic Sans MS"/>
                      </a:endParaRPr>
                    </a:p>
                  </a:txBody>
                  <a:tcPr marL="0" marR="0" marT="13502" marB="13502" anchor="ctr"/>
                </a:tc>
                <a:tc>
                  <a:txBody>
                    <a:bodyPr/>
                    <a:lstStyle/>
                    <a:p>
                      <a:pPr algn="ctr"/>
                      <a:endParaRPr lang="en-US" sz="1700" b="0" dirty="0">
                        <a:solidFill>
                          <a:srgbClr val="000000"/>
                        </a:solidFill>
                        <a:latin typeface="Comic Sans MS"/>
                        <a:cs typeface="Comic Sans MS"/>
                      </a:endParaRPr>
                    </a:p>
                  </a:txBody>
                  <a:tcPr marL="0" marR="0" marT="13502" marB="13502" anchor="ctr"/>
                </a:tc>
                <a:extLst>
                  <a:ext uri="{0D108BD9-81ED-4DB2-BD59-A6C34878D82A}">
                    <a16:rowId xmlns="" xmlns:a16="http://schemas.microsoft.com/office/drawing/2014/main" val="10003"/>
                  </a:ext>
                </a:extLst>
              </a:tr>
              <a:tr h="26954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b="0" baseline="0" dirty="0" err="1">
                          <a:solidFill>
                            <a:srgbClr val="FF0000"/>
                          </a:solidFill>
                          <a:latin typeface="Comic Sans MS"/>
                          <a:cs typeface="Comic Sans MS"/>
                        </a:rPr>
                        <a:t>mOS</a:t>
                      </a:r>
                      <a:r>
                        <a:rPr lang="en-US" sz="1700" b="0" baseline="0" dirty="0">
                          <a:solidFill>
                            <a:srgbClr val="FF0000"/>
                          </a:solidFill>
                          <a:latin typeface="Comic Sans MS"/>
                          <a:cs typeface="Comic Sans MS"/>
                        </a:rPr>
                        <a:t> (mo.)</a:t>
                      </a: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b="0" baseline="0" dirty="0">
                          <a:solidFill>
                            <a:srgbClr val="FF0000"/>
                          </a:solidFill>
                          <a:latin typeface="Comic Sans MS"/>
                          <a:cs typeface="Comic Sans MS"/>
                        </a:rPr>
                        <a:t>6.0</a:t>
                      </a:r>
                    </a:p>
                  </a:txBody>
                  <a:tcPr marL="68580" marR="68580" marT="34290" marB="34290" anchor="ctr"/>
                </a:tc>
                <a:tc>
                  <a:txBody>
                    <a:bodyPr/>
                    <a:lstStyle/>
                    <a:p>
                      <a:pPr algn="ctr"/>
                      <a:r>
                        <a:rPr lang="en-US" sz="1700" b="0" dirty="0">
                          <a:solidFill>
                            <a:srgbClr val="FF0000"/>
                          </a:solidFill>
                          <a:latin typeface="Comic Sans MS"/>
                          <a:cs typeface="Comic Sans MS"/>
                        </a:rPr>
                        <a:t>9.</a:t>
                      </a:r>
                      <a:r>
                        <a:rPr lang="en-US" sz="1700" b="0" baseline="0" dirty="0">
                          <a:solidFill>
                            <a:srgbClr val="FF0000"/>
                          </a:solidFill>
                          <a:latin typeface="Comic Sans MS"/>
                          <a:cs typeface="Comic Sans MS"/>
                        </a:rPr>
                        <a:t>2</a:t>
                      </a:r>
                      <a:endParaRPr lang="en-US" sz="1700" b="0" dirty="0">
                        <a:solidFill>
                          <a:srgbClr val="FF0000"/>
                        </a:solidFill>
                        <a:latin typeface="Comic Sans MS"/>
                        <a:cs typeface="Comic Sans MS"/>
                      </a:endParaRPr>
                    </a:p>
                  </a:txBody>
                  <a:tcPr marL="0" marR="0" marT="13502" marB="13502" anchor="ctr"/>
                </a:tc>
                <a:tc>
                  <a:txBody>
                    <a:bodyPr/>
                    <a:lstStyle/>
                    <a:p>
                      <a:pPr algn="ctr"/>
                      <a:r>
                        <a:rPr lang="en-US" sz="1700" b="0" dirty="0">
                          <a:solidFill>
                            <a:srgbClr val="FF0000"/>
                          </a:solidFill>
                          <a:latin typeface="Comic Sans MS"/>
                          <a:cs typeface="Comic Sans MS"/>
                        </a:rPr>
                        <a:t>8.7</a:t>
                      </a:r>
                    </a:p>
                  </a:txBody>
                  <a:tcPr marL="0" marR="0" marT="13502" marB="13502" anchor="ctr"/>
                </a:tc>
                <a:tc>
                  <a:txBody>
                    <a:bodyPr/>
                    <a:lstStyle/>
                    <a:p>
                      <a:pPr marL="0" lvl="1" indent="0" algn="ctr" defTabSz="464255" rtl="0" eaLnBrk="1" latinLnBrk="0" hangingPunct="1">
                        <a:lnSpc>
                          <a:spcPct val="100000"/>
                        </a:lnSpc>
                        <a:spcAft>
                          <a:spcPts val="0"/>
                        </a:spcAft>
                      </a:pPr>
                      <a:r>
                        <a:rPr lang="en-GB" sz="1700" b="0" kern="1200" dirty="0">
                          <a:solidFill>
                            <a:srgbClr val="FF0000"/>
                          </a:solidFill>
                          <a:effectLst/>
                          <a:latin typeface="Comic Sans MS"/>
                          <a:cs typeface="Comic Sans MS"/>
                        </a:rPr>
                        <a:t>9.3</a:t>
                      </a:r>
                      <a:endParaRPr lang="en-GB" sz="1700" b="0" kern="1200" dirty="0">
                        <a:solidFill>
                          <a:srgbClr val="FF0000"/>
                        </a:solidFill>
                        <a:effectLst/>
                        <a:latin typeface="Comic Sans MS"/>
                        <a:ea typeface="+mn-ea"/>
                        <a:cs typeface="Comic Sans MS"/>
                      </a:endParaRPr>
                    </a:p>
                  </a:txBody>
                  <a:tcPr marL="0" marR="0" marT="13502" marB="13502" anchor="ctr"/>
                </a:tc>
                <a:tc>
                  <a:txBody>
                    <a:bodyPr/>
                    <a:lstStyle/>
                    <a:p>
                      <a:pPr marL="0" marR="0" lvl="1" indent="0" algn="ctr" defTabSz="464255" rtl="0" eaLnBrk="1" fontAlgn="auto" latinLnBrk="0" hangingPunct="1">
                        <a:lnSpc>
                          <a:spcPct val="100000"/>
                        </a:lnSpc>
                        <a:spcBef>
                          <a:spcPts val="0"/>
                        </a:spcBef>
                        <a:spcAft>
                          <a:spcPts val="0"/>
                        </a:spcAft>
                        <a:buClrTx/>
                        <a:buSzTx/>
                        <a:buFontTx/>
                        <a:buNone/>
                        <a:tabLst/>
                        <a:defRPr/>
                      </a:pPr>
                      <a:r>
                        <a:rPr lang="en-GB" sz="1700" b="0" kern="1200" dirty="0">
                          <a:solidFill>
                            <a:srgbClr val="FF0000"/>
                          </a:solidFill>
                          <a:effectLst/>
                          <a:latin typeface="Comic Sans MS"/>
                          <a:cs typeface="Comic Sans MS"/>
                        </a:rPr>
                        <a:t>11</a:t>
                      </a:r>
                      <a:endParaRPr lang="en-GB" sz="1700" b="0" kern="1200" dirty="0">
                        <a:solidFill>
                          <a:srgbClr val="FF0000"/>
                        </a:solidFill>
                        <a:effectLst/>
                        <a:latin typeface="Comic Sans MS"/>
                        <a:ea typeface="+mn-ea"/>
                        <a:cs typeface="Comic Sans MS"/>
                      </a:endParaRPr>
                    </a:p>
                  </a:txBody>
                  <a:tcPr marL="0" marR="0" marT="13502" marB="13502" anchor="ctr"/>
                </a:tc>
                <a:extLst>
                  <a:ext uri="{0D108BD9-81ED-4DB2-BD59-A6C34878D82A}">
                    <a16:rowId xmlns="" xmlns:a16="http://schemas.microsoft.com/office/drawing/2014/main" val="10004"/>
                  </a:ext>
                </a:extLst>
              </a:tr>
              <a:tr h="26954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700" b="0" baseline="0" dirty="0">
                        <a:solidFill>
                          <a:srgbClr val="000000"/>
                        </a:solidFill>
                        <a:latin typeface="Comic Sans MS"/>
                        <a:cs typeface="Comic Sans MS"/>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700" b="0" baseline="0" dirty="0">
                        <a:solidFill>
                          <a:srgbClr val="000000"/>
                        </a:solidFill>
                        <a:latin typeface="Comic Sans MS"/>
                        <a:cs typeface="Comic Sans MS"/>
                      </a:endParaRPr>
                    </a:p>
                  </a:txBody>
                  <a:tcPr marL="68580" marR="68580" marT="34290" marB="34290" anchor="ctr"/>
                </a:tc>
                <a:tc>
                  <a:txBody>
                    <a:bodyPr/>
                    <a:lstStyle/>
                    <a:p>
                      <a:pPr algn="ctr"/>
                      <a:endParaRPr lang="en-US" sz="1700" b="0" dirty="0">
                        <a:solidFill>
                          <a:srgbClr val="000000"/>
                        </a:solidFill>
                        <a:latin typeface="Comic Sans MS"/>
                        <a:cs typeface="Comic Sans MS"/>
                      </a:endParaRPr>
                    </a:p>
                  </a:txBody>
                  <a:tcPr marL="0" marR="0" marT="13502" marB="13502" anchor="ctr"/>
                </a:tc>
                <a:tc>
                  <a:txBody>
                    <a:bodyPr/>
                    <a:lstStyle/>
                    <a:p>
                      <a:pPr algn="ctr"/>
                      <a:endParaRPr lang="en-US" sz="1700" b="0" dirty="0">
                        <a:solidFill>
                          <a:srgbClr val="000000"/>
                        </a:solidFill>
                        <a:latin typeface="Comic Sans MS"/>
                        <a:cs typeface="Comic Sans MS"/>
                      </a:endParaRPr>
                    </a:p>
                  </a:txBody>
                  <a:tcPr marL="0" marR="0" marT="13502" marB="13502" anchor="ctr"/>
                </a:tc>
                <a:tc>
                  <a:txBody>
                    <a:bodyPr/>
                    <a:lstStyle/>
                    <a:p>
                      <a:pPr marL="0" lvl="1" indent="0" algn="ctr" defTabSz="464255" rtl="0" eaLnBrk="1" latinLnBrk="0" hangingPunct="1">
                        <a:lnSpc>
                          <a:spcPct val="100000"/>
                        </a:lnSpc>
                        <a:spcAft>
                          <a:spcPts val="0"/>
                        </a:spcAft>
                      </a:pPr>
                      <a:endParaRPr lang="en-GB" sz="1700" b="0" kern="1200" dirty="0">
                        <a:solidFill>
                          <a:srgbClr val="000000"/>
                        </a:solidFill>
                        <a:effectLst/>
                        <a:latin typeface="Comic Sans MS"/>
                        <a:ea typeface="+mn-ea"/>
                        <a:cs typeface="Comic Sans MS"/>
                      </a:endParaRPr>
                    </a:p>
                  </a:txBody>
                  <a:tcPr marL="0" marR="0" marT="13502" marB="13502" anchor="ctr"/>
                </a:tc>
                <a:tc>
                  <a:txBody>
                    <a:bodyPr/>
                    <a:lstStyle/>
                    <a:p>
                      <a:pPr marL="0" marR="0" lvl="1" indent="0" algn="ctr" defTabSz="464255" rtl="0" eaLnBrk="1" fontAlgn="auto" latinLnBrk="0" hangingPunct="1">
                        <a:lnSpc>
                          <a:spcPct val="100000"/>
                        </a:lnSpc>
                        <a:spcBef>
                          <a:spcPts val="0"/>
                        </a:spcBef>
                        <a:spcAft>
                          <a:spcPts val="0"/>
                        </a:spcAft>
                        <a:buClrTx/>
                        <a:buSzTx/>
                        <a:buFontTx/>
                        <a:buNone/>
                        <a:tabLst/>
                        <a:defRPr/>
                      </a:pPr>
                      <a:endParaRPr lang="en-GB" sz="1700" b="0" kern="1200" dirty="0">
                        <a:solidFill>
                          <a:srgbClr val="000000"/>
                        </a:solidFill>
                        <a:effectLst/>
                        <a:latin typeface="Comic Sans MS"/>
                        <a:ea typeface="+mn-ea"/>
                        <a:cs typeface="Comic Sans MS"/>
                      </a:endParaRPr>
                    </a:p>
                  </a:txBody>
                  <a:tcPr marL="0" marR="0" marT="13502" marB="13502" anchor="ctr"/>
                </a:tc>
                <a:extLst>
                  <a:ext uri="{0D108BD9-81ED-4DB2-BD59-A6C34878D82A}">
                    <a16:rowId xmlns="" xmlns:a16="http://schemas.microsoft.com/office/drawing/2014/main" val="10005"/>
                  </a:ext>
                </a:extLst>
              </a:tr>
              <a:tr h="269546">
                <a:tc>
                  <a:txBody>
                    <a:bodyPr/>
                    <a:lstStyle/>
                    <a:p>
                      <a:pPr algn="ctr"/>
                      <a:r>
                        <a:rPr lang="en-US" sz="1700" b="0" baseline="0" dirty="0">
                          <a:solidFill>
                            <a:srgbClr val="000000"/>
                          </a:solidFill>
                          <a:latin typeface="Comic Sans MS"/>
                          <a:cs typeface="Comic Sans MS"/>
                        </a:rPr>
                        <a:t>057</a:t>
                      </a:r>
                    </a:p>
                  </a:txBody>
                  <a:tcPr marL="68580" marR="68580" marT="34290" marB="34290" anchor="ctr"/>
                </a:tc>
                <a:tc>
                  <a:txBody>
                    <a:bodyPr/>
                    <a:lstStyle/>
                    <a:p>
                      <a:pPr algn="ctr"/>
                      <a:endParaRPr lang="en-US" sz="1700" b="0" baseline="0" dirty="0">
                        <a:solidFill>
                          <a:srgbClr val="000000"/>
                        </a:solidFill>
                        <a:latin typeface="Comic Sans MS"/>
                        <a:cs typeface="Comic Sans MS"/>
                      </a:endParaRPr>
                    </a:p>
                  </a:txBody>
                  <a:tcPr marL="68580" marR="68580" marT="34290" marB="34290" anchor="ctr"/>
                </a:tc>
                <a:tc>
                  <a:txBody>
                    <a:bodyPr/>
                    <a:lstStyle/>
                    <a:p>
                      <a:pPr marL="0" lvl="1" indent="0" algn="ctr" defTabSz="464255" rtl="0" eaLnBrk="1" latinLnBrk="0" hangingPunct="1">
                        <a:lnSpc>
                          <a:spcPct val="100000"/>
                        </a:lnSpc>
                        <a:spcAft>
                          <a:spcPts val="0"/>
                        </a:spcAft>
                      </a:pPr>
                      <a:endParaRPr lang="en-GB" sz="1700" b="0" kern="1200" dirty="0">
                        <a:solidFill>
                          <a:srgbClr val="000000"/>
                        </a:solidFill>
                        <a:effectLst/>
                        <a:latin typeface="Comic Sans MS"/>
                        <a:ea typeface="+mn-ea"/>
                        <a:cs typeface="Comic Sans MS"/>
                      </a:endParaRPr>
                    </a:p>
                  </a:txBody>
                  <a:tcPr marL="68580" marR="68580" marT="34290" marB="34290" anchor="ctr"/>
                </a:tc>
                <a:tc>
                  <a:txBody>
                    <a:bodyPr/>
                    <a:lstStyle/>
                    <a:p>
                      <a:pPr marL="0" lvl="1" indent="0" algn="ctr" defTabSz="464255" rtl="0" eaLnBrk="1" latinLnBrk="0" hangingPunct="1">
                        <a:lnSpc>
                          <a:spcPct val="100000"/>
                        </a:lnSpc>
                        <a:spcAft>
                          <a:spcPts val="0"/>
                        </a:spcAft>
                      </a:pPr>
                      <a:endParaRPr lang="en-GB" sz="1700" b="0" kern="1200" dirty="0">
                        <a:solidFill>
                          <a:srgbClr val="000000"/>
                        </a:solidFill>
                        <a:effectLst/>
                        <a:latin typeface="Comic Sans MS"/>
                        <a:ea typeface="+mn-ea"/>
                        <a:cs typeface="Comic Sans MS"/>
                      </a:endParaRPr>
                    </a:p>
                  </a:txBody>
                  <a:tcPr marL="68580" marR="68580" marT="34290" marB="34290" anchor="ctr"/>
                </a:tc>
                <a:tc>
                  <a:txBody>
                    <a:bodyPr/>
                    <a:lstStyle/>
                    <a:p>
                      <a:pPr marL="0" lvl="1" indent="0" algn="ctr" defTabSz="464255" rtl="0" eaLnBrk="1" latinLnBrk="0" hangingPunct="1">
                        <a:lnSpc>
                          <a:spcPct val="100000"/>
                        </a:lnSpc>
                        <a:spcAft>
                          <a:spcPts val="0"/>
                        </a:spcAft>
                      </a:pPr>
                      <a:endParaRPr lang="en-GB" sz="1700" b="0" kern="1200" dirty="0">
                        <a:solidFill>
                          <a:srgbClr val="000000"/>
                        </a:solidFill>
                        <a:effectLst/>
                        <a:latin typeface="Comic Sans MS"/>
                        <a:ea typeface="+mn-ea"/>
                        <a:cs typeface="Comic Sans MS"/>
                      </a:endParaRPr>
                    </a:p>
                  </a:txBody>
                  <a:tcPr marL="68580" marR="68580" marT="34290" marB="34290" anchor="ctr"/>
                </a:tc>
                <a:tc>
                  <a:txBody>
                    <a:bodyPr/>
                    <a:lstStyle/>
                    <a:p>
                      <a:pPr marL="0" lvl="1" indent="0" algn="ctr" defTabSz="464255" rtl="0" eaLnBrk="1" latinLnBrk="0" hangingPunct="1">
                        <a:lnSpc>
                          <a:spcPct val="100000"/>
                        </a:lnSpc>
                        <a:spcAft>
                          <a:spcPts val="0"/>
                        </a:spcAft>
                      </a:pPr>
                      <a:endParaRPr lang="en-GB" sz="1700" b="0" kern="1200" dirty="0">
                        <a:solidFill>
                          <a:srgbClr val="000000"/>
                        </a:solidFill>
                        <a:effectLst/>
                        <a:latin typeface="Comic Sans MS"/>
                        <a:ea typeface="+mn-ea"/>
                        <a:cs typeface="Comic Sans MS"/>
                      </a:endParaRPr>
                    </a:p>
                  </a:txBody>
                  <a:tcPr marL="68580" marR="68580" marT="34290" marB="34290" anchor="ctr"/>
                </a:tc>
                <a:extLst>
                  <a:ext uri="{0D108BD9-81ED-4DB2-BD59-A6C34878D82A}">
                    <a16:rowId xmlns="" xmlns:a16="http://schemas.microsoft.com/office/drawing/2014/main" val="10006"/>
                  </a:ext>
                </a:extLst>
              </a:tr>
              <a:tr h="269546">
                <a:tc>
                  <a:txBody>
                    <a:bodyPr/>
                    <a:lstStyle/>
                    <a:p>
                      <a:pPr algn="ctr"/>
                      <a:r>
                        <a:rPr lang="en-US" sz="1700" b="0" baseline="0" dirty="0">
                          <a:solidFill>
                            <a:srgbClr val="000000"/>
                          </a:solidFill>
                          <a:latin typeface="Comic Sans MS"/>
                          <a:cs typeface="Comic Sans MS"/>
                        </a:rPr>
                        <a:t>ORR</a:t>
                      </a:r>
                    </a:p>
                  </a:txBody>
                  <a:tcPr marL="68580" marR="68580" marT="34290" marB="34290" anchor="ctr"/>
                </a:tc>
                <a:tc>
                  <a:txBody>
                    <a:bodyPr/>
                    <a:lstStyle/>
                    <a:p>
                      <a:pPr algn="ctr"/>
                      <a:r>
                        <a:rPr lang="en-US" sz="1700" b="0" baseline="0" dirty="0">
                          <a:solidFill>
                            <a:srgbClr val="000000"/>
                          </a:solidFill>
                          <a:latin typeface="Comic Sans MS"/>
                          <a:cs typeface="Comic Sans MS"/>
                        </a:rPr>
                        <a:t>12%</a:t>
                      </a:r>
                    </a:p>
                  </a:txBody>
                  <a:tcPr marL="68580" marR="68580" marT="34290" marB="34290" anchor="ctr"/>
                </a:tc>
                <a:tc>
                  <a:txBody>
                    <a:bodyPr/>
                    <a:lstStyle/>
                    <a:p>
                      <a:pPr marL="0" lvl="1" indent="0" algn="ctr" defTabSz="464255" rtl="0" eaLnBrk="1" latinLnBrk="0" hangingPunct="1">
                        <a:lnSpc>
                          <a:spcPct val="100000"/>
                        </a:lnSpc>
                        <a:spcAft>
                          <a:spcPts val="0"/>
                        </a:spcAft>
                      </a:pPr>
                      <a:r>
                        <a:rPr lang="en-GB" sz="1700" b="0" kern="1200" dirty="0">
                          <a:solidFill>
                            <a:srgbClr val="000000"/>
                          </a:solidFill>
                          <a:effectLst/>
                          <a:latin typeface="Comic Sans MS"/>
                          <a:cs typeface="Comic Sans MS"/>
                        </a:rPr>
                        <a:t>19%</a:t>
                      </a:r>
                      <a:endParaRPr lang="en-GB" sz="1700" b="0" kern="1200" dirty="0">
                        <a:solidFill>
                          <a:srgbClr val="000000"/>
                        </a:solidFill>
                        <a:effectLst/>
                        <a:latin typeface="Comic Sans MS"/>
                        <a:ea typeface="+mn-ea"/>
                        <a:cs typeface="Comic Sans MS"/>
                      </a:endParaRPr>
                    </a:p>
                  </a:txBody>
                  <a:tcPr marL="0" marR="0" marT="13502" marB="13502" anchor="ctr"/>
                </a:tc>
                <a:tc>
                  <a:txBody>
                    <a:bodyPr/>
                    <a:lstStyle/>
                    <a:p>
                      <a:pPr algn="ctr"/>
                      <a:r>
                        <a:rPr lang="en-US" sz="1700" b="0" dirty="0">
                          <a:solidFill>
                            <a:srgbClr val="000000"/>
                          </a:solidFill>
                          <a:latin typeface="Comic Sans MS"/>
                          <a:cs typeface="Comic Sans MS"/>
                        </a:rPr>
                        <a:t>9%</a:t>
                      </a:r>
                    </a:p>
                  </a:txBody>
                  <a:tcPr marL="0" marR="0" marT="13502" marB="13502" anchor="ctr"/>
                </a:tc>
                <a:tc>
                  <a:txBody>
                    <a:bodyPr/>
                    <a:lstStyle/>
                    <a:p>
                      <a:pPr algn="ctr"/>
                      <a:r>
                        <a:rPr lang="en-US" sz="1700" b="0" dirty="0">
                          <a:solidFill>
                            <a:srgbClr val="000000"/>
                          </a:solidFill>
                          <a:latin typeface="Comic Sans MS"/>
                          <a:cs typeface="Comic Sans MS"/>
                        </a:rPr>
                        <a:t>31%</a:t>
                      </a:r>
                    </a:p>
                  </a:txBody>
                  <a:tcPr marL="0" marR="0" marT="13502" marB="13502" anchor="ctr"/>
                </a:tc>
                <a:tc>
                  <a:txBody>
                    <a:bodyPr/>
                    <a:lstStyle/>
                    <a:p>
                      <a:pPr algn="ctr"/>
                      <a:r>
                        <a:rPr lang="en-US" sz="1700" b="0" dirty="0">
                          <a:solidFill>
                            <a:srgbClr val="000000"/>
                          </a:solidFill>
                          <a:latin typeface="Comic Sans MS"/>
                          <a:cs typeface="Comic Sans MS"/>
                        </a:rPr>
                        <a:t>37%</a:t>
                      </a:r>
                    </a:p>
                  </a:txBody>
                  <a:tcPr marL="0" marR="0" marT="13502" marB="13502" anchor="ctr"/>
                </a:tc>
                <a:extLst>
                  <a:ext uri="{0D108BD9-81ED-4DB2-BD59-A6C34878D82A}">
                    <a16:rowId xmlns="" xmlns:a16="http://schemas.microsoft.com/office/drawing/2014/main" val="10007"/>
                  </a:ext>
                </a:extLst>
              </a:tr>
              <a:tr h="26954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b="0" kern="1200" baseline="0" dirty="0" err="1">
                          <a:solidFill>
                            <a:srgbClr val="000000"/>
                          </a:solidFill>
                          <a:latin typeface="Comic Sans MS"/>
                          <a:cs typeface="Comic Sans MS"/>
                        </a:rPr>
                        <a:t>mPFS</a:t>
                      </a:r>
                      <a:r>
                        <a:rPr lang="en-US" sz="1700" b="0" kern="1200" baseline="0" dirty="0">
                          <a:solidFill>
                            <a:srgbClr val="000000"/>
                          </a:solidFill>
                          <a:latin typeface="Comic Sans MS"/>
                          <a:cs typeface="Comic Sans MS"/>
                        </a:rPr>
                        <a:t> (mo.)</a:t>
                      </a:r>
                      <a:endParaRPr lang="en-US" sz="1700" b="0" kern="1200" baseline="0" dirty="0">
                        <a:solidFill>
                          <a:srgbClr val="000000"/>
                        </a:solidFill>
                        <a:latin typeface="Comic Sans MS"/>
                        <a:ea typeface="+mn-ea"/>
                        <a:cs typeface="Comic Sans MS"/>
                      </a:endParaRP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b="0" kern="1200" baseline="0" dirty="0">
                          <a:solidFill>
                            <a:srgbClr val="000000"/>
                          </a:solidFill>
                          <a:latin typeface="Comic Sans MS"/>
                          <a:ea typeface="+mn-ea"/>
                          <a:cs typeface="Comic Sans MS"/>
                        </a:rPr>
                        <a:t>4.2</a:t>
                      </a:r>
                    </a:p>
                  </a:txBody>
                  <a:tcPr marL="68580" marR="68580" marT="34290" marB="34290" anchor="ctr"/>
                </a:tc>
                <a:tc>
                  <a:txBody>
                    <a:bodyPr/>
                    <a:lstStyle/>
                    <a:p>
                      <a:pPr marL="0" lvl="1" indent="0" algn="ctr" defTabSz="464255" rtl="0" eaLnBrk="1" latinLnBrk="0" hangingPunct="1">
                        <a:lnSpc>
                          <a:spcPct val="100000"/>
                        </a:lnSpc>
                        <a:spcAft>
                          <a:spcPts val="0"/>
                        </a:spcAft>
                      </a:pPr>
                      <a:r>
                        <a:rPr lang="en-GB" sz="1700" b="0" kern="1200" dirty="0">
                          <a:solidFill>
                            <a:srgbClr val="000000"/>
                          </a:solidFill>
                          <a:effectLst/>
                          <a:latin typeface="Comic Sans MS"/>
                          <a:cs typeface="Comic Sans MS"/>
                        </a:rPr>
                        <a:t>2.3</a:t>
                      </a:r>
                      <a:endParaRPr lang="en-GB" sz="1700" b="0" kern="1200" dirty="0">
                        <a:solidFill>
                          <a:srgbClr val="000000"/>
                        </a:solidFill>
                        <a:effectLst/>
                        <a:latin typeface="Comic Sans MS"/>
                        <a:ea typeface="+mn-ea"/>
                        <a:cs typeface="Comic Sans MS"/>
                      </a:endParaRPr>
                    </a:p>
                  </a:txBody>
                  <a:tcPr marL="0" marR="0" marT="13502" marB="13502" anchor="ctr"/>
                </a:tc>
                <a:tc>
                  <a:txBody>
                    <a:bodyPr/>
                    <a:lstStyle/>
                    <a:p>
                      <a:pPr algn="ctr"/>
                      <a:endParaRPr lang="en-US" sz="1700" b="0" dirty="0">
                        <a:solidFill>
                          <a:srgbClr val="000000"/>
                        </a:solidFill>
                        <a:latin typeface="Comic Sans MS"/>
                        <a:cs typeface="Comic Sans MS"/>
                      </a:endParaRPr>
                    </a:p>
                  </a:txBody>
                  <a:tcPr marL="0" marR="0" marT="13502" marB="13502" anchor="ctr"/>
                </a:tc>
                <a:tc>
                  <a:txBody>
                    <a:bodyPr/>
                    <a:lstStyle/>
                    <a:p>
                      <a:pPr algn="ctr"/>
                      <a:endParaRPr lang="en-US" sz="1700" b="0">
                        <a:solidFill>
                          <a:srgbClr val="000000"/>
                        </a:solidFill>
                        <a:latin typeface="Comic Sans MS"/>
                        <a:cs typeface="Comic Sans MS"/>
                      </a:endParaRPr>
                    </a:p>
                  </a:txBody>
                  <a:tcPr marL="0" marR="0" marT="13502" marB="13502" anchor="ctr"/>
                </a:tc>
                <a:tc>
                  <a:txBody>
                    <a:bodyPr/>
                    <a:lstStyle/>
                    <a:p>
                      <a:pPr algn="ctr"/>
                      <a:endParaRPr lang="en-US" sz="1700" b="0" dirty="0">
                        <a:solidFill>
                          <a:srgbClr val="000000"/>
                        </a:solidFill>
                        <a:latin typeface="Comic Sans MS"/>
                        <a:cs typeface="Comic Sans MS"/>
                      </a:endParaRPr>
                    </a:p>
                  </a:txBody>
                  <a:tcPr marL="0" marR="0" marT="13502" marB="13502" anchor="ctr"/>
                </a:tc>
                <a:extLst>
                  <a:ext uri="{0D108BD9-81ED-4DB2-BD59-A6C34878D82A}">
                    <a16:rowId xmlns="" xmlns:a16="http://schemas.microsoft.com/office/drawing/2014/main" val="10008"/>
                  </a:ext>
                </a:extLst>
              </a:tr>
              <a:tr h="26954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b="0" baseline="0" dirty="0" err="1">
                          <a:solidFill>
                            <a:srgbClr val="000000"/>
                          </a:solidFill>
                          <a:latin typeface="Comic Sans MS"/>
                          <a:cs typeface="Comic Sans MS"/>
                        </a:rPr>
                        <a:t>mOS</a:t>
                      </a:r>
                      <a:r>
                        <a:rPr lang="en-US" sz="1700" b="0" baseline="0" dirty="0">
                          <a:solidFill>
                            <a:srgbClr val="000000"/>
                          </a:solidFill>
                          <a:latin typeface="Comic Sans MS"/>
                          <a:cs typeface="Comic Sans MS"/>
                        </a:rPr>
                        <a:t> (mo.)</a:t>
                      </a:r>
                    </a:p>
                  </a:txBody>
                  <a:tcPr marL="68580" marR="68580"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b="0" baseline="0" dirty="0">
                          <a:solidFill>
                            <a:srgbClr val="000000"/>
                          </a:solidFill>
                          <a:latin typeface="Comic Sans MS"/>
                          <a:cs typeface="Comic Sans MS"/>
                        </a:rPr>
                        <a:t>9.4</a:t>
                      </a:r>
                    </a:p>
                  </a:txBody>
                  <a:tcPr marL="68580" marR="68580" marT="34290" marB="34290" anchor="ctr"/>
                </a:tc>
                <a:tc>
                  <a:txBody>
                    <a:bodyPr/>
                    <a:lstStyle/>
                    <a:p>
                      <a:pPr marL="0" lvl="1" indent="0" algn="ctr" defTabSz="464255" rtl="0" eaLnBrk="1" latinLnBrk="0" hangingPunct="1">
                        <a:lnSpc>
                          <a:spcPct val="100000"/>
                        </a:lnSpc>
                        <a:spcAft>
                          <a:spcPts val="0"/>
                        </a:spcAft>
                      </a:pPr>
                      <a:r>
                        <a:rPr lang="en-GB" sz="1700" b="0" kern="1200" dirty="0">
                          <a:solidFill>
                            <a:srgbClr val="000000"/>
                          </a:solidFill>
                          <a:effectLst/>
                          <a:latin typeface="Comic Sans MS"/>
                          <a:cs typeface="Comic Sans MS"/>
                        </a:rPr>
                        <a:t>12.2</a:t>
                      </a:r>
                      <a:endParaRPr lang="en-GB" sz="1700" b="0" kern="1200" dirty="0">
                        <a:solidFill>
                          <a:srgbClr val="000000"/>
                        </a:solidFill>
                        <a:effectLst/>
                        <a:latin typeface="Comic Sans MS"/>
                        <a:ea typeface="+mn-ea"/>
                        <a:cs typeface="Comic Sans MS"/>
                      </a:endParaRPr>
                    </a:p>
                  </a:txBody>
                  <a:tcPr marL="0" marR="0" marT="13502" marB="13502" anchor="ctr"/>
                </a:tc>
                <a:tc>
                  <a:txBody>
                    <a:bodyPr/>
                    <a:lstStyle/>
                    <a:p>
                      <a:pPr marL="0" lvl="1" indent="0" algn="ctr" defTabSz="464255" rtl="0" eaLnBrk="1" latinLnBrk="0" hangingPunct="1">
                        <a:lnSpc>
                          <a:spcPct val="100000"/>
                        </a:lnSpc>
                        <a:spcAft>
                          <a:spcPts val="0"/>
                        </a:spcAft>
                      </a:pPr>
                      <a:r>
                        <a:rPr lang="en-GB" sz="1700" b="0" kern="1200" dirty="0">
                          <a:solidFill>
                            <a:srgbClr val="000000"/>
                          </a:solidFill>
                          <a:effectLst/>
                          <a:latin typeface="Comic Sans MS"/>
                          <a:ea typeface="+mn-ea"/>
                          <a:cs typeface="Comic Sans MS"/>
                        </a:rPr>
                        <a:t>10.4</a:t>
                      </a:r>
                    </a:p>
                  </a:txBody>
                  <a:tcPr marL="0" marR="0" marT="13502" marB="13502" anchor="ctr"/>
                </a:tc>
                <a:tc>
                  <a:txBody>
                    <a:bodyPr/>
                    <a:lstStyle/>
                    <a:p>
                      <a:pPr marL="0" lvl="1" indent="0" algn="ctr" defTabSz="464255" rtl="0" eaLnBrk="1" latinLnBrk="0" hangingPunct="1">
                        <a:lnSpc>
                          <a:spcPct val="100000"/>
                        </a:lnSpc>
                        <a:spcAft>
                          <a:spcPts val="0"/>
                        </a:spcAft>
                      </a:pPr>
                      <a:r>
                        <a:rPr lang="en-GB" sz="1700" b="0" kern="1200" dirty="0">
                          <a:solidFill>
                            <a:srgbClr val="000000"/>
                          </a:solidFill>
                          <a:effectLst/>
                          <a:latin typeface="Comic Sans MS"/>
                          <a:cs typeface="Comic Sans MS"/>
                        </a:rPr>
                        <a:t>17.2</a:t>
                      </a:r>
                      <a:endParaRPr lang="en-GB" sz="1700" b="0" kern="1200" dirty="0">
                        <a:solidFill>
                          <a:srgbClr val="000000"/>
                        </a:solidFill>
                        <a:effectLst/>
                        <a:latin typeface="Comic Sans MS"/>
                        <a:ea typeface="+mn-ea"/>
                        <a:cs typeface="Comic Sans MS"/>
                      </a:endParaRPr>
                    </a:p>
                  </a:txBody>
                  <a:tcPr marL="0" marR="0" marT="13502" marB="13502" anchor="ctr"/>
                </a:tc>
                <a:tc>
                  <a:txBody>
                    <a:bodyPr/>
                    <a:lstStyle/>
                    <a:p>
                      <a:pPr marL="0" lvl="1" indent="0" algn="ctr" defTabSz="464255" rtl="0" eaLnBrk="1" latinLnBrk="0" hangingPunct="1">
                        <a:lnSpc>
                          <a:spcPct val="100000"/>
                        </a:lnSpc>
                        <a:spcAft>
                          <a:spcPts val="0"/>
                        </a:spcAft>
                      </a:pPr>
                      <a:r>
                        <a:rPr lang="en-GB" sz="1700" b="0" kern="1200" dirty="0">
                          <a:solidFill>
                            <a:srgbClr val="000000"/>
                          </a:solidFill>
                          <a:effectLst/>
                          <a:latin typeface="Comic Sans MS"/>
                          <a:cs typeface="Comic Sans MS"/>
                        </a:rPr>
                        <a:t>19.4</a:t>
                      </a:r>
                      <a:endParaRPr lang="en-GB" sz="1700" b="0" kern="1200" dirty="0">
                        <a:solidFill>
                          <a:srgbClr val="000000"/>
                        </a:solidFill>
                        <a:effectLst/>
                        <a:latin typeface="Comic Sans MS"/>
                        <a:ea typeface="+mn-ea"/>
                        <a:cs typeface="Comic Sans MS"/>
                      </a:endParaRPr>
                    </a:p>
                  </a:txBody>
                  <a:tcPr marL="0" marR="0" marT="13502" marB="13502" anchor="ctr"/>
                </a:tc>
                <a:extLst>
                  <a:ext uri="{0D108BD9-81ED-4DB2-BD59-A6C34878D82A}">
                    <a16:rowId xmlns="" xmlns:a16="http://schemas.microsoft.com/office/drawing/2014/main" val="10009"/>
                  </a:ext>
                </a:extLst>
              </a:tr>
            </a:tbl>
          </a:graphicData>
        </a:graphic>
      </p:graphicFrame>
      <p:sp>
        <p:nvSpPr>
          <p:cNvPr id="9" name="TextBox 8"/>
          <p:cNvSpPr txBox="1"/>
          <p:nvPr/>
        </p:nvSpPr>
        <p:spPr>
          <a:xfrm>
            <a:off x="7132138" y="6096000"/>
            <a:ext cx="2316660" cy="507831"/>
          </a:xfrm>
          <a:prstGeom prst="rect">
            <a:avLst/>
          </a:prstGeom>
          <a:noFill/>
        </p:spPr>
        <p:txBody>
          <a:bodyPr wrap="none" rtlCol="0">
            <a:spAutoFit/>
          </a:bodyPr>
          <a:lstStyle/>
          <a:p>
            <a:pPr defTabSz="914400" fontAlgn="auto">
              <a:spcBef>
                <a:spcPts val="0"/>
              </a:spcBef>
              <a:spcAft>
                <a:spcPts val="0"/>
              </a:spcAft>
            </a:pPr>
            <a:r>
              <a:rPr lang="en-US" sz="1350" dirty="0" err="1">
                <a:solidFill>
                  <a:srgbClr val="000000"/>
                </a:solidFill>
                <a:latin typeface="Comic Sans MS"/>
                <a:ea typeface="+mn-ea"/>
                <a:cs typeface="Comic Sans MS"/>
              </a:rPr>
              <a:t>Brahmer</a:t>
            </a:r>
            <a:r>
              <a:rPr lang="en-US" sz="1350" dirty="0">
                <a:solidFill>
                  <a:srgbClr val="000000"/>
                </a:solidFill>
                <a:latin typeface="Comic Sans MS"/>
                <a:ea typeface="+mn-ea"/>
                <a:cs typeface="Comic Sans MS"/>
              </a:rPr>
              <a:t> et al NEJM 2015</a:t>
            </a:r>
          </a:p>
          <a:p>
            <a:pPr defTabSz="914400" fontAlgn="auto">
              <a:spcBef>
                <a:spcPts val="0"/>
              </a:spcBef>
              <a:spcAft>
                <a:spcPts val="0"/>
              </a:spcAft>
            </a:pPr>
            <a:r>
              <a:rPr lang="en-US" sz="1350" dirty="0" err="1">
                <a:solidFill>
                  <a:srgbClr val="000000"/>
                </a:solidFill>
                <a:latin typeface="Comic Sans MS"/>
                <a:ea typeface="+mn-ea"/>
                <a:cs typeface="Comic Sans MS"/>
              </a:rPr>
              <a:t>Borghaei</a:t>
            </a:r>
            <a:r>
              <a:rPr lang="en-US" sz="1350" dirty="0">
                <a:solidFill>
                  <a:srgbClr val="000000"/>
                </a:solidFill>
                <a:latin typeface="Comic Sans MS"/>
                <a:ea typeface="+mn-ea"/>
                <a:cs typeface="Comic Sans MS"/>
              </a:rPr>
              <a:t> et al NEJM 2015</a:t>
            </a:r>
          </a:p>
        </p:txBody>
      </p:sp>
    </p:spTree>
    <p:extLst>
      <p:ext uri="{BB962C8B-B14F-4D97-AF65-F5344CB8AC3E}">
        <p14:creationId xmlns:p14="http://schemas.microsoft.com/office/powerpoint/2010/main" val="10247130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3">
            <a:extLst>
              <a:ext uri="{FF2B5EF4-FFF2-40B4-BE49-F238E27FC236}">
                <a16:creationId xmlns="" xmlns:a16="http://schemas.microsoft.com/office/drawing/2014/main" id="{C568F5E3-EDB3-A44D-8B97-2ED64FDD0F24}"/>
              </a:ext>
            </a:extLst>
          </p:cNvPr>
          <p:cNvSpPr>
            <a:spLocks noChangeArrowheads="1"/>
          </p:cNvSpPr>
          <p:nvPr/>
        </p:nvSpPr>
        <p:spPr bwMode="auto">
          <a:xfrm>
            <a:off x="1135381" y="2371641"/>
            <a:ext cx="9608819" cy="2809960"/>
          </a:xfrm>
          <a:prstGeom prst="rect">
            <a:avLst/>
          </a:prstGeom>
          <a:solidFill>
            <a:srgbClr val="9CCBE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lgn="l">
              <a:spcBef>
                <a:spcPts val="1675"/>
              </a:spcBef>
              <a:buChar char="•"/>
              <a:defRPr sz="2000">
                <a:solidFill>
                  <a:schemeClr val="tx1"/>
                </a:solidFill>
                <a:latin typeface="Arial" pitchFamily="34" charset="0"/>
                <a:ea typeface="ヒラギノ角ゴ Pro W3" charset="-128"/>
              </a:defRPr>
            </a:lvl1pPr>
            <a:lvl2pPr marL="742950" indent="-285750" algn="l">
              <a:spcBef>
                <a:spcPts val="1675"/>
              </a:spcBef>
              <a:buChar char="–"/>
              <a:defRPr sz="2000">
                <a:solidFill>
                  <a:schemeClr val="tx1"/>
                </a:solidFill>
                <a:latin typeface="Arial" pitchFamily="34" charset="0"/>
                <a:ea typeface="ヒラギノ角ゴ Pro W3" charset="-128"/>
              </a:defRPr>
            </a:lvl2pPr>
            <a:lvl3pPr marL="1143000" indent="-228600" algn="l">
              <a:spcBef>
                <a:spcPts val="1675"/>
              </a:spcBef>
              <a:buChar char="•"/>
              <a:defRPr sz="2000">
                <a:solidFill>
                  <a:schemeClr val="tx1"/>
                </a:solidFill>
                <a:latin typeface="Arial" pitchFamily="34" charset="0"/>
                <a:ea typeface="MS PGothic" pitchFamily="34" charset="-128"/>
              </a:defRPr>
            </a:lvl3pPr>
            <a:lvl4pPr marL="1600200" indent="-228600" algn="l">
              <a:spcBef>
                <a:spcPts val="1675"/>
              </a:spcBef>
              <a:buChar char="–"/>
              <a:defRPr sz="2000">
                <a:solidFill>
                  <a:schemeClr val="tx1"/>
                </a:solidFill>
                <a:latin typeface="Arial" pitchFamily="34" charset="0"/>
                <a:ea typeface="MS PGothic" pitchFamily="34" charset="-128"/>
              </a:defRPr>
            </a:lvl4pPr>
            <a:lvl5pPr marL="2057400" indent="-228600" algn="l">
              <a:spcBef>
                <a:spcPts val="1675"/>
              </a:spcBef>
              <a:buChar char="»"/>
              <a:defRPr sz="2000">
                <a:solidFill>
                  <a:schemeClr val="tx1"/>
                </a:solidFill>
                <a:latin typeface="Arial" pitchFamily="34" charset="0"/>
                <a:ea typeface="MS PGothic" pitchFamily="34" charset="-128"/>
              </a:defRPr>
            </a:lvl5pPr>
            <a:lvl6pPr marL="2514600" indent="-228600" eaLnBrk="0" fontAlgn="base" hangingPunct="0">
              <a:spcBef>
                <a:spcPts val="1675"/>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ts val="1675"/>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ts val="1675"/>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ts val="1675"/>
              </a:spcBef>
              <a:spcAft>
                <a:spcPct val="0"/>
              </a:spcAft>
              <a:buChar char="»"/>
              <a:defRPr sz="2000">
                <a:solidFill>
                  <a:schemeClr val="tx1"/>
                </a:solidFill>
                <a:latin typeface="Arial" pitchFamily="34" charset="0"/>
                <a:ea typeface="MS PGothic" pitchFamily="34" charset="-128"/>
              </a:defRPr>
            </a:lvl9pPr>
          </a:lstStyle>
          <a:p>
            <a:pPr algn="ctr">
              <a:spcBef>
                <a:spcPct val="0"/>
              </a:spcBef>
              <a:buFontTx/>
              <a:buNone/>
              <a:defRPr/>
            </a:pPr>
            <a:endParaRPr lang="en-US" altLang="en-US" sz="2400" dirty="0">
              <a:solidFill>
                <a:srgbClr val="FFFFFF"/>
              </a:solidFill>
              <a:cs typeface="ＭＳ Ｐゴシック"/>
            </a:endParaRPr>
          </a:p>
        </p:txBody>
      </p:sp>
      <p:sp>
        <p:nvSpPr>
          <p:cNvPr id="15361" name="Title 1"/>
          <p:cNvSpPr>
            <a:spLocks noGrp="1"/>
          </p:cNvSpPr>
          <p:nvPr>
            <p:ph type="title"/>
          </p:nvPr>
        </p:nvSpPr>
        <p:spPr/>
        <p:txBody>
          <a:bodyPr/>
          <a:lstStyle/>
          <a:p>
            <a:pPr eaLnBrk="1" hangingPunct="1"/>
            <a:r>
              <a:rPr lang="en-US" dirty="0">
                <a:latin typeface="Arial" charset="0"/>
                <a:ea typeface="Arial" charset="0"/>
                <a:cs typeface="Arial" charset="0"/>
              </a:rPr>
              <a:t>Analysis of </a:t>
            </a:r>
            <a:r>
              <a:rPr lang="en-US" i="1" dirty="0">
                <a:latin typeface="Arial" charset="0"/>
                <a:ea typeface="Arial" charset="0"/>
                <a:cs typeface="Arial" charset="0"/>
              </a:rPr>
              <a:t>CD274</a:t>
            </a:r>
            <a:r>
              <a:rPr lang="en-US" dirty="0">
                <a:latin typeface="Arial" charset="0"/>
                <a:ea typeface="Arial" charset="0"/>
                <a:cs typeface="Arial" charset="0"/>
              </a:rPr>
              <a:t> (</a:t>
            </a:r>
            <a:r>
              <a:rPr lang="en-US" i="1" dirty="0">
                <a:latin typeface="Arial" charset="0"/>
                <a:ea typeface="Arial" charset="0"/>
                <a:cs typeface="Arial" charset="0"/>
              </a:rPr>
              <a:t>PD-L1</a:t>
            </a:r>
            <a:r>
              <a:rPr lang="en-US" dirty="0">
                <a:latin typeface="Arial" charset="0"/>
                <a:ea typeface="Arial" charset="0"/>
                <a:cs typeface="Arial" charset="0"/>
              </a:rPr>
              <a:t>) Gene Amplification in Patients with Cancer </a:t>
            </a:r>
          </a:p>
        </p:txBody>
      </p:sp>
      <p:sp>
        <p:nvSpPr>
          <p:cNvPr id="15362" name="Content Placeholder 2"/>
          <p:cNvSpPr>
            <a:spLocks noGrp="1"/>
          </p:cNvSpPr>
          <p:nvPr>
            <p:ph idx="1"/>
          </p:nvPr>
        </p:nvSpPr>
        <p:spPr/>
        <p:txBody>
          <a:bodyPr>
            <a:noAutofit/>
          </a:bodyPr>
          <a:lstStyle/>
          <a:p>
            <a:pPr marL="285750" indent="-285750" eaLnBrk="1" hangingPunct="1">
              <a:lnSpc>
                <a:spcPct val="100000"/>
              </a:lnSpc>
              <a:spcBef>
                <a:spcPts val="0"/>
              </a:spcBef>
            </a:pPr>
            <a:r>
              <a:rPr lang="en-US" sz="1600" b="0" dirty="0">
                <a:solidFill>
                  <a:schemeClr val="tx1"/>
                </a:solidFill>
                <a:latin typeface="Arial" charset="0"/>
                <a:ea typeface="Arial" charset="0"/>
                <a:cs typeface="Arial" charset="0"/>
              </a:rPr>
              <a:t>Analysis of </a:t>
            </a:r>
            <a:r>
              <a:rPr lang="en-US" sz="1600" b="0" i="1" dirty="0">
                <a:solidFill>
                  <a:schemeClr val="tx1"/>
                </a:solidFill>
                <a:latin typeface="Arial" charset="0"/>
                <a:ea typeface="Arial" charset="0"/>
                <a:cs typeface="Arial" charset="0"/>
              </a:rPr>
              <a:t>CD274</a:t>
            </a:r>
            <a:r>
              <a:rPr lang="en-US" sz="1600" b="0" dirty="0">
                <a:solidFill>
                  <a:schemeClr val="tx1"/>
                </a:solidFill>
                <a:latin typeface="Arial" charset="0"/>
                <a:ea typeface="Arial" charset="0"/>
                <a:cs typeface="Arial" charset="0"/>
              </a:rPr>
              <a:t> gene copy number amplification (CNA) in &gt;100,000 patient samples from Foundation Medicine database and UC San Diego.</a:t>
            </a:r>
          </a:p>
          <a:p>
            <a:pPr marL="285750" indent="-285750" eaLnBrk="1" hangingPunct="1">
              <a:lnSpc>
                <a:spcPct val="100000"/>
              </a:lnSpc>
              <a:spcBef>
                <a:spcPts val="0"/>
              </a:spcBef>
            </a:pPr>
            <a:r>
              <a:rPr lang="en-US" sz="1600" b="0" i="1" dirty="0">
                <a:solidFill>
                  <a:schemeClr val="tx1"/>
                </a:solidFill>
                <a:latin typeface="Arial" charset="0"/>
                <a:ea typeface="Arial" charset="0"/>
                <a:cs typeface="Arial" charset="0"/>
              </a:rPr>
              <a:t>CD274</a:t>
            </a:r>
            <a:r>
              <a:rPr lang="en-US" sz="1600" b="0" dirty="0">
                <a:solidFill>
                  <a:schemeClr val="tx1"/>
                </a:solidFill>
                <a:latin typeface="Arial" charset="0"/>
                <a:ea typeface="Arial" charset="0"/>
                <a:cs typeface="Arial" charset="0"/>
              </a:rPr>
              <a:t> CNAs detected in 0.7% of all tumor samples</a:t>
            </a:r>
          </a:p>
        </p:txBody>
      </p:sp>
      <p:graphicFrame>
        <p:nvGraphicFramePr>
          <p:cNvPr id="7" name="Group 217">
            <a:extLst>
              <a:ext uri="{FF2B5EF4-FFF2-40B4-BE49-F238E27FC236}">
                <a16:creationId xmlns="" xmlns:a16="http://schemas.microsoft.com/office/drawing/2014/main" id="{A90FEF34-8798-1C45-A2FF-CD7FB408CBD9}"/>
              </a:ext>
            </a:extLst>
          </p:cNvPr>
          <p:cNvGraphicFramePr>
            <a:graphicFrameLocks noGrp="1"/>
          </p:cNvGraphicFramePr>
          <p:nvPr>
            <p:extLst>
              <p:ext uri="{D42A27DB-BD31-4B8C-83A1-F6EECF244321}">
                <p14:modId xmlns:p14="http://schemas.microsoft.com/office/powerpoint/2010/main" val="2108012919"/>
              </p:ext>
            </p:extLst>
          </p:nvPr>
        </p:nvGraphicFramePr>
        <p:xfrm>
          <a:off x="1253490" y="2505087"/>
          <a:ext cx="9372600" cy="2559025"/>
        </p:xfrm>
        <a:graphic>
          <a:graphicData uri="http://schemas.openxmlformats.org/drawingml/2006/table">
            <a:tbl>
              <a:tblPr/>
              <a:tblGrid>
                <a:gridCol w="4217670">
                  <a:extLst>
                    <a:ext uri="{9D8B030D-6E8A-4147-A177-3AD203B41FA5}">
                      <a16:colId xmlns="" xmlns:a16="http://schemas.microsoft.com/office/drawing/2014/main" val="20000"/>
                    </a:ext>
                  </a:extLst>
                </a:gridCol>
                <a:gridCol w="2249424">
                  <a:extLst>
                    <a:ext uri="{9D8B030D-6E8A-4147-A177-3AD203B41FA5}">
                      <a16:colId xmlns="" xmlns:a16="http://schemas.microsoft.com/office/drawing/2014/main" val="20001"/>
                    </a:ext>
                  </a:extLst>
                </a:gridCol>
                <a:gridCol w="2905506">
                  <a:extLst>
                    <a:ext uri="{9D8B030D-6E8A-4147-A177-3AD203B41FA5}">
                      <a16:colId xmlns="" xmlns:a16="http://schemas.microsoft.com/office/drawing/2014/main" val="20003"/>
                    </a:ext>
                  </a:extLst>
                </a:gridCol>
              </a:tblGrid>
              <a:tr h="3655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mn-lt"/>
                          <a:ea typeface="ヒラギノ角ゴ Pro W3" charset="-128"/>
                        </a:rPr>
                        <a:t>Select tumor type</a:t>
                      </a:r>
                    </a:p>
                  </a:txBody>
                  <a:tcPr marL="68579" marR="68579" marT="34264" marB="3426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mn-lt"/>
                          <a:ea typeface="ヒラギノ角ゴ Pro W3" charset="-128"/>
                        </a:rPr>
                        <a:t>Total patients</a:t>
                      </a:r>
                    </a:p>
                  </a:txBody>
                  <a:tcPr marL="68579" marR="68579" marT="34264" marB="3426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mn-lt"/>
                          <a:ea typeface="ヒラギノ角ゴ Pro W3" charset="-128"/>
                        </a:rPr>
                        <a:t>% with </a:t>
                      </a:r>
                      <a:r>
                        <a:rPr kumimoji="0" lang="en-US" sz="1500" b="1" i="1" u="none" strike="noStrike" cap="none" normalizeH="0" baseline="0" dirty="0">
                          <a:ln>
                            <a:noFill/>
                          </a:ln>
                          <a:solidFill>
                            <a:schemeClr val="bg1"/>
                          </a:solidFill>
                          <a:effectLst/>
                          <a:latin typeface="+mn-lt"/>
                          <a:ea typeface="ヒラギノ角ゴ Pro W3" charset="-128"/>
                        </a:rPr>
                        <a:t>CD274</a:t>
                      </a:r>
                      <a:r>
                        <a:rPr kumimoji="0" lang="en-US" sz="1500" b="1" i="0" u="none" strike="noStrike" cap="none" normalizeH="0" baseline="0" dirty="0">
                          <a:ln>
                            <a:noFill/>
                          </a:ln>
                          <a:solidFill>
                            <a:schemeClr val="bg1"/>
                          </a:solidFill>
                          <a:effectLst/>
                          <a:latin typeface="+mn-lt"/>
                          <a:ea typeface="ヒラギノ角ゴ Pro W3" charset="-128"/>
                        </a:rPr>
                        <a:t> CNA</a:t>
                      </a:r>
                    </a:p>
                  </a:txBody>
                  <a:tcPr marL="68579" marR="68579" marT="34264" marB="34264"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B51"/>
                    </a:solidFill>
                  </a:tcPr>
                </a:tc>
                <a:extLst>
                  <a:ext uri="{0D108BD9-81ED-4DB2-BD59-A6C34878D82A}">
                    <a16:rowId xmlns="" xmlns:a16="http://schemas.microsoft.com/office/drawing/2014/main" val="10000"/>
                  </a:ext>
                </a:extLst>
              </a:tr>
              <a:tr h="3655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chemeClr val="bg1"/>
                          </a:solidFill>
                          <a:effectLst/>
                          <a:latin typeface="+mn-lt"/>
                          <a:ea typeface="ＭＳ 明朝" charset="-128"/>
                        </a:rPr>
                        <a:t>Soft tissue sarcoma undifferentiated</a:t>
                      </a:r>
                    </a:p>
                  </a:txBody>
                  <a:tcPr marL="68579" marR="68579" marT="34264" marB="342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796"/>
                    </a:solidFill>
                  </a:tcPr>
                </a:tc>
                <a:tc>
                  <a:txBody>
                    <a:bodyPr/>
                    <a:lstStyle/>
                    <a:p>
                      <a:pPr algn="ctr"/>
                      <a:r>
                        <a:rPr lang="en-US" sz="1500" b="0" baseline="0" dirty="0">
                          <a:solidFill>
                            <a:schemeClr val="bg1"/>
                          </a:solidFill>
                          <a:latin typeface="+mn-lt"/>
                        </a:rPr>
                        <a:t>313</a:t>
                      </a:r>
                    </a:p>
                  </a:txBody>
                  <a:tcPr marL="68579" marR="68579" marT="34264" marB="342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79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b="0" baseline="0" dirty="0">
                          <a:solidFill>
                            <a:schemeClr val="bg1"/>
                          </a:solidFill>
                          <a:latin typeface="+mn-lt"/>
                        </a:rPr>
                        <a:t>3.8</a:t>
                      </a:r>
                    </a:p>
                  </a:txBody>
                  <a:tcPr marL="68579" marR="68579" marT="34264" marB="342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796"/>
                    </a:solidFill>
                  </a:tcPr>
                </a:tc>
                <a:extLst>
                  <a:ext uri="{0D108BD9-81ED-4DB2-BD59-A6C34878D82A}">
                    <a16:rowId xmlns="" xmlns:a16="http://schemas.microsoft.com/office/drawing/2014/main" val="10002"/>
                  </a:ext>
                </a:extLst>
              </a:tr>
              <a:tr h="3655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chemeClr val="bg1"/>
                          </a:solidFill>
                          <a:effectLst/>
                          <a:latin typeface="+mn-lt"/>
                          <a:ea typeface="ＭＳ 明朝" charset="-128"/>
                        </a:rPr>
                        <a:t>Thyroid anaplastic sarcoma</a:t>
                      </a:r>
                    </a:p>
                  </a:txBody>
                  <a:tcPr marL="68579" marR="68579" marT="34264" marB="342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796"/>
                    </a:solidFill>
                  </a:tcPr>
                </a:tc>
                <a:tc>
                  <a:txBody>
                    <a:bodyPr/>
                    <a:lstStyle/>
                    <a:p>
                      <a:pPr algn="ctr"/>
                      <a:r>
                        <a:rPr lang="en-US" sz="1500" b="0" baseline="0" dirty="0">
                          <a:solidFill>
                            <a:schemeClr val="bg1"/>
                          </a:solidFill>
                          <a:latin typeface="+mn-lt"/>
                        </a:rPr>
                        <a:t>165</a:t>
                      </a:r>
                    </a:p>
                  </a:txBody>
                  <a:tcPr marL="68579" marR="68579" marT="34264" marB="342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79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b="0" baseline="0" dirty="0">
                          <a:solidFill>
                            <a:schemeClr val="bg1"/>
                          </a:solidFill>
                          <a:latin typeface="+mn-lt"/>
                        </a:rPr>
                        <a:t>3.0</a:t>
                      </a:r>
                    </a:p>
                  </a:txBody>
                  <a:tcPr marL="68579" marR="68579" marT="34264" marB="342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796"/>
                    </a:solidFill>
                  </a:tcPr>
                </a:tc>
                <a:extLst>
                  <a:ext uri="{0D108BD9-81ED-4DB2-BD59-A6C34878D82A}">
                    <a16:rowId xmlns="" xmlns:a16="http://schemas.microsoft.com/office/drawing/2014/main" val="10003"/>
                  </a:ext>
                </a:extLst>
              </a:tr>
              <a:tr h="3655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chemeClr val="bg1"/>
                          </a:solidFill>
                          <a:effectLst/>
                          <a:latin typeface="+mn-lt"/>
                          <a:ea typeface="ＭＳ 明朝" charset="-128"/>
                        </a:rPr>
                        <a:t>Lung adenocarcinoma</a:t>
                      </a:r>
                    </a:p>
                  </a:txBody>
                  <a:tcPr marL="68579" marR="68579" marT="34264" marB="342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796"/>
                    </a:solidFill>
                  </a:tcPr>
                </a:tc>
                <a:tc>
                  <a:txBody>
                    <a:bodyPr/>
                    <a:lstStyle/>
                    <a:p>
                      <a:pPr algn="ctr"/>
                      <a:r>
                        <a:rPr lang="en-US" sz="1500" b="0" baseline="0" dirty="0">
                          <a:solidFill>
                            <a:schemeClr val="bg1"/>
                          </a:solidFill>
                          <a:latin typeface="+mn-lt"/>
                        </a:rPr>
                        <a:t>≥10,000</a:t>
                      </a:r>
                    </a:p>
                  </a:txBody>
                  <a:tcPr marL="68579" marR="68579" marT="34264" marB="342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79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b="0" baseline="0" dirty="0">
                          <a:solidFill>
                            <a:schemeClr val="bg1"/>
                          </a:solidFill>
                          <a:latin typeface="+mn-lt"/>
                        </a:rPr>
                        <a:t>0.6</a:t>
                      </a:r>
                    </a:p>
                  </a:txBody>
                  <a:tcPr marL="68579" marR="68579" marT="34264" marB="342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796"/>
                    </a:solidFill>
                  </a:tcPr>
                </a:tc>
                <a:extLst>
                  <a:ext uri="{0D108BD9-81ED-4DB2-BD59-A6C34878D82A}">
                    <a16:rowId xmlns="" xmlns:a16="http://schemas.microsoft.com/office/drawing/2014/main" val="10004"/>
                  </a:ext>
                </a:extLst>
              </a:tr>
              <a:tr h="3655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chemeClr val="bg1"/>
                          </a:solidFill>
                          <a:effectLst/>
                          <a:latin typeface="+mn-lt"/>
                          <a:ea typeface="ＭＳ 明朝" charset="-128"/>
                        </a:rPr>
                        <a:t>Breast cancer</a:t>
                      </a:r>
                    </a:p>
                  </a:txBody>
                  <a:tcPr marL="68579" marR="68579" marT="34264" marB="342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796"/>
                    </a:solidFill>
                  </a:tcPr>
                </a:tc>
                <a:tc>
                  <a:txBody>
                    <a:bodyPr/>
                    <a:lstStyle/>
                    <a:p>
                      <a:pPr algn="ctr"/>
                      <a:r>
                        <a:rPr lang="en-US" sz="1500" b="0" baseline="0" dirty="0" smtClean="0">
                          <a:solidFill>
                            <a:schemeClr val="bg1"/>
                          </a:solidFill>
                          <a:latin typeface="+mn-lt"/>
                        </a:rPr>
                        <a:t>2,000-9,999</a:t>
                      </a:r>
                      <a:endParaRPr lang="en-US" sz="1500" b="0" baseline="0" dirty="0">
                        <a:solidFill>
                          <a:schemeClr val="bg1"/>
                        </a:solidFill>
                        <a:latin typeface="+mn-lt"/>
                      </a:endParaRPr>
                    </a:p>
                  </a:txBody>
                  <a:tcPr marL="68579" marR="68579" marT="34264" marB="342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79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b="0" baseline="0" dirty="0">
                          <a:solidFill>
                            <a:schemeClr val="bg1"/>
                          </a:solidFill>
                          <a:latin typeface="+mn-lt"/>
                        </a:rPr>
                        <a:t>2.0</a:t>
                      </a:r>
                    </a:p>
                  </a:txBody>
                  <a:tcPr marL="68579" marR="68579" marT="34264" marB="342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796"/>
                    </a:solidFill>
                  </a:tcPr>
                </a:tc>
                <a:extLst>
                  <a:ext uri="{0D108BD9-81ED-4DB2-BD59-A6C34878D82A}">
                    <a16:rowId xmlns="" xmlns:a16="http://schemas.microsoft.com/office/drawing/2014/main" val="738800133"/>
                  </a:ext>
                </a:extLst>
              </a:tr>
              <a:tr h="3655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chemeClr val="bg1"/>
                          </a:solidFill>
                          <a:effectLst/>
                          <a:latin typeface="+mn-lt"/>
                          <a:ea typeface="ＭＳ 明朝" charset="-128"/>
                        </a:rPr>
                        <a:t>Colon cancer</a:t>
                      </a:r>
                    </a:p>
                  </a:txBody>
                  <a:tcPr marL="68579" marR="68579" marT="34264" marB="342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500" b="0" baseline="0" dirty="0" smtClean="0">
                          <a:solidFill>
                            <a:schemeClr val="bg1"/>
                          </a:solidFill>
                          <a:latin typeface="+mn-lt"/>
                        </a:rPr>
                        <a:t>2,000-9,999</a:t>
                      </a:r>
                      <a:endParaRPr lang="en-US" sz="1500" b="0" baseline="0" dirty="0">
                        <a:solidFill>
                          <a:schemeClr val="bg1"/>
                        </a:solidFill>
                        <a:latin typeface="+mn-lt"/>
                      </a:endParaRPr>
                    </a:p>
                  </a:txBody>
                  <a:tcPr marL="68579" marR="68579" marT="34264" marB="342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79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b="0" baseline="0" dirty="0">
                          <a:solidFill>
                            <a:schemeClr val="bg1"/>
                          </a:solidFill>
                          <a:latin typeface="+mn-lt"/>
                        </a:rPr>
                        <a:t>0.2</a:t>
                      </a:r>
                    </a:p>
                  </a:txBody>
                  <a:tcPr marL="68579" marR="68579" marT="34264" marB="342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796"/>
                    </a:solidFill>
                  </a:tcPr>
                </a:tc>
                <a:extLst>
                  <a:ext uri="{0D108BD9-81ED-4DB2-BD59-A6C34878D82A}">
                    <a16:rowId xmlns="" xmlns:a16="http://schemas.microsoft.com/office/drawing/2014/main" val="866074725"/>
                  </a:ext>
                </a:extLst>
              </a:tr>
              <a:tr h="3655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chemeClr val="bg1"/>
                          </a:solidFill>
                          <a:effectLst/>
                          <a:latin typeface="+mn-lt"/>
                          <a:ea typeface="ＭＳ 明朝" charset="-128"/>
                        </a:rPr>
                        <a:t>Prostate cancer</a:t>
                      </a:r>
                    </a:p>
                  </a:txBody>
                  <a:tcPr marL="68579" marR="68579" marT="34264" marB="342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500" b="0" baseline="0" dirty="0" smtClean="0">
                          <a:solidFill>
                            <a:schemeClr val="bg1"/>
                          </a:solidFill>
                          <a:latin typeface="+mn-lt"/>
                        </a:rPr>
                        <a:t>2,000-9,999</a:t>
                      </a:r>
                      <a:endParaRPr lang="en-US" sz="1500" b="0" baseline="0" dirty="0">
                        <a:solidFill>
                          <a:schemeClr val="bg1"/>
                        </a:solidFill>
                        <a:latin typeface="+mn-lt"/>
                      </a:endParaRPr>
                    </a:p>
                  </a:txBody>
                  <a:tcPr marL="68579" marR="68579" marT="34264" marB="342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79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500" b="0" baseline="0" dirty="0">
                          <a:solidFill>
                            <a:schemeClr val="bg1"/>
                          </a:solidFill>
                          <a:latin typeface="+mn-lt"/>
                        </a:rPr>
                        <a:t>0.2</a:t>
                      </a:r>
                    </a:p>
                  </a:txBody>
                  <a:tcPr marL="68579" marR="68579" marT="34264" marB="342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796"/>
                    </a:solidFill>
                  </a:tcPr>
                </a:tc>
                <a:extLst>
                  <a:ext uri="{0D108BD9-81ED-4DB2-BD59-A6C34878D82A}">
                    <a16:rowId xmlns="" xmlns:a16="http://schemas.microsoft.com/office/drawing/2014/main" val="150329939"/>
                  </a:ext>
                </a:extLst>
              </a:tr>
            </a:tbl>
          </a:graphicData>
        </a:graphic>
      </p:graphicFrame>
      <p:sp>
        <p:nvSpPr>
          <p:cNvPr id="2" name="TextBox 1">
            <a:extLst>
              <a:ext uri="{FF2B5EF4-FFF2-40B4-BE49-F238E27FC236}">
                <a16:creationId xmlns="" xmlns:a16="http://schemas.microsoft.com/office/drawing/2014/main" id="{EA09FA55-DBA5-6F42-B3A2-18117D4049BB}"/>
              </a:ext>
            </a:extLst>
          </p:cNvPr>
          <p:cNvSpPr txBox="1"/>
          <p:nvPr/>
        </p:nvSpPr>
        <p:spPr>
          <a:xfrm>
            <a:off x="344979" y="6426199"/>
            <a:ext cx="4294894" cy="300082"/>
          </a:xfrm>
          <a:prstGeom prst="rect">
            <a:avLst/>
          </a:prstGeom>
          <a:noFill/>
        </p:spPr>
        <p:txBody>
          <a:bodyPr wrap="none" rtlCol="0">
            <a:spAutoFit/>
          </a:bodyPr>
          <a:lstStyle/>
          <a:p>
            <a:r>
              <a:rPr lang="en-US" sz="1350" dirty="0">
                <a:latin typeface="Arial" charset="0"/>
                <a:ea typeface="Arial" charset="0"/>
                <a:cs typeface="Arial" charset="0"/>
              </a:rPr>
              <a:t>Goodman A et al. </a:t>
            </a:r>
            <a:r>
              <a:rPr lang="en-US" sz="1350" i="1" dirty="0">
                <a:latin typeface="Arial" charset="0"/>
                <a:ea typeface="Arial" charset="0"/>
                <a:cs typeface="Arial" charset="0"/>
              </a:rPr>
              <a:t>Proc ASCO SITC </a:t>
            </a:r>
            <a:r>
              <a:rPr lang="en-US" sz="1350" dirty="0">
                <a:latin typeface="Arial" charset="0"/>
                <a:ea typeface="Arial" charset="0"/>
                <a:cs typeface="Arial" charset="0"/>
              </a:rPr>
              <a:t>2018;Abstract 47.</a:t>
            </a:r>
          </a:p>
        </p:txBody>
      </p:sp>
      <p:sp>
        <p:nvSpPr>
          <p:cNvPr id="8" name="Content Placeholder 2"/>
          <p:cNvSpPr txBox="1">
            <a:spLocks/>
          </p:cNvSpPr>
          <p:nvPr/>
        </p:nvSpPr>
        <p:spPr bwMode="auto">
          <a:xfrm>
            <a:off x="1371600" y="5500690"/>
            <a:ext cx="7769225" cy="393919"/>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292894" indent="-219075" algn="l" defTabSz="309563" rtl="0" eaLnBrk="0" fontAlgn="base" hangingPunct="0">
              <a:lnSpc>
                <a:spcPct val="105000"/>
              </a:lnSpc>
              <a:spcBef>
                <a:spcPct val="30000"/>
              </a:spcBef>
              <a:spcAft>
                <a:spcPts val="600"/>
              </a:spcAft>
              <a:buClr>
                <a:srgbClr val="000000"/>
              </a:buClr>
              <a:buSzPct val="100000"/>
              <a:buFont typeface="Arial" pitchFamily="-72" charset="0"/>
              <a:buChar char="•"/>
              <a:defRPr sz="2175" b="1">
                <a:solidFill>
                  <a:srgbClr val="000000"/>
                </a:solidFill>
                <a:latin typeface="Calibri" charset="0"/>
                <a:ea typeface="MS PGothic" pitchFamily="34" charset="-128"/>
                <a:cs typeface="MS PGothic" charset="0"/>
              </a:defRPr>
            </a:lvl1pPr>
            <a:lvl2pPr marL="586979" indent="-195263" algn="l" defTabSz="309563" rtl="0" eaLnBrk="0" fontAlgn="base" hangingPunct="0">
              <a:lnSpc>
                <a:spcPct val="90000"/>
              </a:lnSpc>
              <a:spcBef>
                <a:spcPct val="30000"/>
              </a:spcBef>
              <a:spcAft>
                <a:spcPct val="0"/>
              </a:spcAft>
              <a:buClr>
                <a:srgbClr val="000000"/>
              </a:buClr>
              <a:buSzPct val="75000"/>
              <a:buFont typeface="Symbol" pitchFamily="-72" charset="2"/>
              <a:buChar char=""/>
              <a:defRPr sz="1950" b="1">
                <a:solidFill>
                  <a:srgbClr val="000000"/>
                </a:solidFill>
                <a:latin typeface="Calibri" charset="0"/>
                <a:ea typeface="MS PGothic" pitchFamily="34" charset="-128"/>
              </a:defRPr>
            </a:lvl2pPr>
            <a:lvl3pPr marL="879872" indent="-145256" algn="l" defTabSz="309563" rtl="0" eaLnBrk="0" fontAlgn="base" hangingPunct="0">
              <a:lnSpc>
                <a:spcPct val="90000"/>
              </a:lnSpc>
              <a:spcBef>
                <a:spcPct val="30000"/>
              </a:spcBef>
              <a:spcAft>
                <a:spcPct val="0"/>
              </a:spcAft>
              <a:buClr>
                <a:srgbClr val="000000"/>
              </a:buClr>
              <a:buSzPct val="45000"/>
              <a:buFont typeface="Wingdings" pitchFamily="-72" charset="2"/>
              <a:buChar char=""/>
              <a:defRPr sz="1800" b="1">
                <a:solidFill>
                  <a:srgbClr val="000000"/>
                </a:solidFill>
                <a:latin typeface="Calibri" charset="0"/>
                <a:ea typeface="ＭＳ Ｐゴシック" pitchFamily="-123" charset="-128"/>
                <a:cs typeface="ＭＳ Ｐゴシック" pitchFamily="-72" charset="-128"/>
              </a:defRPr>
            </a:lvl3pPr>
            <a:lvl4pPr marL="1173956" indent="-145256" algn="l" defTabSz="309563" rtl="0" eaLnBrk="0" fontAlgn="base" hangingPunct="0">
              <a:lnSpc>
                <a:spcPct val="90000"/>
              </a:lnSpc>
              <a:spcBef>
                <a:spcPct val="30000"/>
              </a:spcBef>
              <a:spcAft>
                <a:spcPct val="0"/>
              </a:spcAft>
              <a:buClr>
                <a:srgbClr val="000000"/>
              </a:buClr>
              <a:buSzPct val="75000"/>
              <a:buFont typeface="Symbol" pitchFamily="-72" charset="2"/>
              <a:buChar char=""/>
              <a:defRPr sz="1650" b="1">
                <a:solidFill>
                  <a:srgbClr val="000000"/>
                </a:solidFill>
                <a:latin typeface="Calibri" charset="0"/>
                <a:ea typeface="ＭＳ Ｐゴシック" pitchFamily="-123" charset="-128"/>
              </a:defRPr>
            </a:lvl4pPr>
            <a:lvl5pPr marL="1468041" indent="-146447" algn="l" defTabSz="309563" rtl="0" eaLnBrk="0" fontAlgn="base" hangingPunct="0">
              <a:lnSpc>
                <a:spcPct val="90000"/>
              </a:lnSpc>
              <a:spcBef>
                <a:spcPct val="30000"/>
              </a:spcBef>
              <a:spcAft>
                <a:spcPct val="0"/>
              </a:spcAft>
              <a:buClr>
                <a:srgbClr val="000000"/>
              </a:buClr>
              <a:buSzPct val="45000"/>
              <a:buFont typeface="Wingdings" pitchFamily="-72" charset="2"/>
              <a:buChar char=""/>
              <a:defRPr sz="1500" b="1">
                <a:solidFill>
                  <a:srgbClr val="000000"/>
                </a:solidFill>
                <a:latin typeface="Calibri" charset="0"/>
                <a:ea typeface="ＭＳ Ｐゴシック" pitchFamily="-123" charset="-128"/>
              </a:defRPr>
            </a:lvl5pPr>
            <a:lvl6pPr marL="1961540" indent="-161876" algn="l" defTabSz="342794" rtl="0" fontAlgn="base" hangingPunct="0">
              <a:lnSpc>
                <a:spcPct val="93000"/>
              </a:lnSpc>
              <a:spcBef>
                <a:spcPct val="0"/>
              </a:spcBef>
              <a:spcAft>
                <a:spcPts val="216"/>
              </a:spcAft>
              <a:buClr>
                <a:srgbClr val="000000"/>
              </a:buClr>
              <a:buSzPct val="45000"/>
              <a:buFont typeface="Wingdings" pitchFamily="2" charset="2"/>
              <a:buChar char=""/>
              <a:defRPr sz="1500">
                <a:solidFill>
                  <a:srgbClr val="000000"/>
                </a:solidFill>
                <a:latin typeface="+mn-lt"/>
              </a:defRPr>
            </a:lvl6pPr>
            <a:lvl7pPr marL="2304333" indent="-161876" algn="l" defTabSz="342794" rtl="0" fontAlgn="base" hangingPunct="0">
              <a:lnSpc>
                <a:spcPct val="93000"/>
              </a:lnSpc>
              <a:spcBef>
                <a:spcPct val="0"/>
              </a:spcBef>
              <a:spcAft>
                <a:spcPts val="216"/>
              </a:spcAft>
              <a:buClr>
                <a:srgbClr val="000000"/>
              </a:buClr>
              <a:buSzPct val="45000"/>
              <a:buFont typeface="Wingdings" pitchFamily="2" charset="2"/>
              <a:buChar char=""/>
              <a:defRPr sz="1500">
                <a:solidFill>
                  <a:srgbClr val="000000"/>
                </a:solidFill>
                <a:latin typeface="+mn-lt"/>
              </a:defRPr>
            </a:lvl7pPr>
            <a:lvl8pPr marL="2647127" indent="-161876" algn="l" defTabSz="342794" rtl="0" fontAlgn="base" hangingPunct="0">
              <a:lnSpc>
                <a:spcPct val="93000"/>
              </a:lnSpc>
              <a:spcBef>
                <a:spcPct val="0"/>
              </a:spcBef>
              <a:spcAft>
                <a:spcPts val="216"/>
              </a:spcAft>
              <a:buClr>
                <a:srgbClr val="000000"/>
              </a:buClr>
              <a:buSzPct val="45000"/>
              <a:buFont typeface="Wingdings" pitchFamily="2" charset="2"/>
              <a:buChar char=""/>
              <a:defRPr sz="1500">
                <a:solidFill>
                  <a:srgbClr val="000000"/>
                </a:solidFill>
                <a:latin typeface="+mn-lt"/>
              </a:defRPr>
            </a:lvl8pPr>
            <a:lvl9pPr marL="2989919" indent="-161876" algn="l" defTabSz="342794" rtl="0" fontAlgn="base" hangingPunct="0">
              <a:lnSpc>
                <a:spcPct val="93000"/>
              </a:lnSpc>
              <a:spcBef>
                <a:spcPct val="0"/>
              </a:spcBef>
              <a:spcAft>
                <a:spcPts val="216"/>
              </a:spcAft>
              <a:buClr>
                <a:srgbClr val="000000"/>
              </a:buClr>
              <a:buSzPct val="45000"/>
              <a:buFont typeface="Wingdings" pitchFamily="2" charset="2"/>
              <a:buChar char=""/>
              <a:defRPr sz="1500">
                <a:solidFill>
                  <a:srgbClr val="000000"/>
                </a:solidFill>
                <a:latin typeface="+mn-lt"/>
              </a:defRPr>
            </a:lvl9pPr>
          </a:lstStyle>
          <a:p>
            <a:pPr marL="285750" indent="-285750" eaLnBrk="1" hangingPunct="1">
              <a:lnSpc>
                <a:spcPct val="100000"/>
              </a:lnSpc>
              <a:spcBef>
                <a:spcPts val="0"/>
              </a:spcBef>
              <a:buClr>
                <a:schemeClr val="tx1"/>
              </a:buClr>
            </a:pPr>
            <a:r>
              <a:rPr lang="en-US" sz="1600" b="0" kern="0" dirty="0">
                <a:solidFill>
                  <a:schemeClr val="tx1"/>
                </a:solidFill>
                <a:latin typeface="Arial" charset="0"/>
                <a:ea typeface="Arial" charset="0"/>
                <a:cs typeface="Arial" charset="0"/>
              </a:rPr>
              <a:t>9 patients with CD274 CNA received PD-1/PD-L1 blockade at UC San Diego</a:t>
            </a:r>
          </a:p>
          <a:p>
            <a:pPr marL="579835" lvl="1" indent="-285750" eaLnBrk="1" hangingPunct="1">
              <a:lnSpc>
                <a:spcPct val="100000"/>
              </a:lnSpc>
              <a:spcBef>
                <a:spcPts val="0"/>
              </a:spcBef>
              <a:buClr>
                <a:schemeClr val="tx1"/>
              </a:buClr>
              <a:buSzPct val="100000"/>
            </a:pPr>
            <a:r>
              <a:rPr lang="en-US" sz="1600" b="0" kern="0" dirty="0">
                <a:solidFill>
                  <a:schemeClr val="tx1"/>
                </a:solidFill>
                <a:latin typeface="Arial" charset="0"/>
                <a:ea typeface="Arial" charset="0"/>
                <a:cs typeface="Arial" charset="0"/>
              </a:rPr>
              <a:t>Response rate = 6/9 (67%); median PFS = 15.1 </a:t>
            </a:r>
            <a:r>
              <a:rPr lang="en-US" sz="1600" b="0" kern="0" dirty="0" err="1">
                <a:solidFill>
                  <a:schemeClr val="tx1"/>
                </a:solidFill>
                <a:latin typeface="Arial" charset="0"/>
                <a:ea typeface="Arial" charset="0"/>
                <a:cs typeface="Arial" charset="0"/>
              </a:rPr>
              <a:t>mo</a:t>
            </a:r>
            <a:endParaRPr lang="en-US" sz="1600" b="0" kern="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9837500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8512" y="838200"/>
            <a:ext cx="7142825" cy="745629"/>
          </a:xfrm>
        </p:spPr>
        <p:txBody>
          <a:bodyPr>
            <a:normAutofit/>
          </a:bodyPr>
          <a:lstStyle/>
          <a:p>
            <a:r>
              <a:rPr lang="en-US" altLang="en-US" sz="2025" dirty="0" smtClean="0">
                <a:solidFill>
                  <a:srgbClr val="000000"/>
                </a:solidFill>
                <a:latin typeface="Comic Sans MS"/>
                <a:ea typeface="ＭＳ Ｐゴシック" pitchFamily="34" charset="-128"/>
                <a:cs typeface="Comic Sans MS"/>
              </a:rPr>
              <a:t>KEYNOTE-024: First </a:t>
            </a:r>
            <a:r>
              <a:rPr lang="en-US" altLang="en-US" sz="2025" dirty="0">
                <a:solidFill>
                  <a:srgbClr val="000000"/>
                </a:solidFill>
                <a:latin typeface="Comic Sans MS"/>
                <a:ea typeface="ＭＳ Ｐゴシック" pitchFamily="34" charset="-128"/>
                <a:cs typeface="Comic Sans MS"/>
              </a:rPr>
              <a:t>line NSCLC in PD-L1 &gt; 50%</a:t>
            </a:r>
            <a:endParaRPr lang="en-US" sz="2025" dirty="0">
              <a:latin typeface="Comic Sans MS"/>
              <a:cs typeface="Comic Sans MS"/>
            </a:endParaRPr>
          </a:p>
        </p:txBody>
      </p:sp>
      <p:graphicFrame>
        <p:nvGraphicFramePr>
          <p:cNvPr id="5" name="Content Placeholder 3"/>
          <p:cNvGraphicFramePr>
            <a:graphicFrameLocks/>
          </p:cNvGraphicFramePr>
          <p:nvPr>
            <p:extLst/>
          </p:nvPr>
        </p:nvGraphicFramePr>
        <p:xfrm>
          <a:off x="2778512" y="2061582"/>
          <a:ext cx="6991814" cy="2786900"/>
        </p:xfrm>
        <a:graphic>
          <a:graphicData uri="http://schemas.openxmlformats.org/drawingml/2006/table">
            <a:tbl>
              <a:tblPr>
                <a:tableStyleId>{5940675A-B579-460E-94D1-54222C63F5DA}</a:tableStyleId>
              </a:tblPr>
              <a:tblGrid>
                <a:gridCol w="1354873">
                  <a:extLst>
                    <a:ext uri="{9D8B030D-6E8A-4147-A177-3AD203B41FA5}">
                      <a16:colId xmlns="" xmlns:a16="http://schemas.microsoft.com/office/drawing/2014/main" val="20001"/>
                    </a:ext>
                  </a:extLst>
                </a:gridCol>
                <a:gridCol w="1973394">
                  <a:extLst>
                    <a:ext uri="{9D8B030D-6E8A-4147-A177-3AD203B41FA5}">
                      <a16:colId xmlns="" xmlns:a16="http://schemas.microsoft.com/office/drawing/2014/main" val="20003"/>
                    </a:ext>
                  </a:extLst>
                </a:gridCol>
                <a:gridCol w="2308675">
                  <a:extLst>
                    <a:ext uri="{9D8B030D-6E8A-4147-A177-3AD203B41FA5}">
                      <a16:colId xmlns="" xmlns:a16="http://schemas.microsoft.com/office/drawing/2014/main" val="20005"/>
                    </a:ext>
                  </a:extLst>
                </a:gridCol>
                <a:gridCol w="1354872">
                  <a:extLst>
                    <a:ext uri="{9D8B030D-6E8A-4147-A177-3AD203B41FA5}">
                      <a16:colId xmlns="" xmlns:a16="http://schemas.microsoft.com/office/drawing/2014/main" val="20004"/>
                    </a:ext>
                  </a:extLst>
                </a:gridCol>
              </a:tblGrid>
              <a:tr h="691509">
                <a:tc>
                  <a:txBody>
                    <a:bodyPr/>
                    <a:lstStyle>
                      <a:lvl1pPr eaLnBrk="0" hangingPunct="0">
                        <a:spcBef>
                          <a:spcPts val="2400"/>
                        </a:spcBef>
                        <a:buClr>
                          <a:schemeClr val="accent2"/>
                        </a:buClr>
                        <a:buFont typeface="Arial" pitchFamily="34" charset="0"/>
                        <a:defRPr sz="1600" b="1">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Font typeface="Arial" pitchFamily="34" charset="0"/>
                        <a:defRPr sz="14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2"/>
                        </a:buClr>
                        <a:buFont typeface="Wingdings" pitchFamily="2" charset="2"/>
                        <a:defRPr sz="1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Font typeface="Arial" pitchFamily="34" charset="0"/>
                        <a:defRPr sz="1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2"/>
                        </a:buClr>
                        <a:buFont typeface="Arial" pitchFamily="34" charset="0"/>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rgbClr val="000000"/>
                        </a:solidFill>
                        <a:effectLst/>
                        <a:latin typeface="Comic Sans MS"/>
                        <a:ea typeface="ＭＳ Ｐゴシック" pitchFamily="34" charset="-128"/>
                        <a:cs typeface="Comic Sans MS"/>
                      </a:endParaRPr>
                    </a:p>
                  </a:txBody>
                  <a:tcPr marL="51435" marR="51435" marT="25715" marB="25715"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u="none" strike="noStrike" cap="none" normalizeH="0" baseline="0" dirty="0">
                          <a:ln>
                            <a:noFill/>
                          </a:ln>
                          <a:solidFill>
                            <a:srgbClr val="000000"/>
                          </a:solidFill>
                          <a:effectLst/>
                          <a:latin typeface="Comic Sans MS"/>
                          <a:cs typeface="Comic Sans MS"/>
                        </a:rPr>
                        <a:t>Pembrolizumab</a:t>
                      </a:r>
                    </a:p>
                  </a:txBody>
                  <a:tcPr marL="51435" marR="51435" marT="25715" marB="25715" horzOverflow="overflow"/>
                </a:tc>
                <a:tc>
                  <a:txBody>
                    <a:bodyPr/>
                    <a:lstStyle>
                      <a:lvl1pPr eaLnBrk="0" hangingPunct="0">
                        <a:spcBef>
                          <a:spcPts val="2400"/>
                        </a:spcBef>
                        <a:buClr>
                          <a:schemeClr val="accent2"/>
                        </a:buClr>
                        <a:buFont typeface="Arial" pitchFamily="34" charset="0"/>
                        <a:defRPr sz="1600" b="1">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Font typeface="Arial" pitchFamily="34" charset="0"/>
                        <a:defRPr sz="14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2"/>
                        </a:buClr>
                        <a:buFont typeface="Wingdings" pitchFamily="2" charset="2"/>
                        <a:defRPr sz="1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Font typeface="Arial" pitchFamily="34" charset="0"/>
                        <a:defRPr sz="1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2"/>
                        </a:buClr>
                        <a:buFont typeface="Arial" pitchFamily="34" charset="0"/>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u="none" strike="noStrike" cap="none" normalizeH="0" baseline="0" dirty="0">
                          <a:ln>
                            <a:noFill/>
                          </a:ln>
                          <a:solidFill>
                            <a:srgbClr val="000000"/>
                          </a:solidFill>
                          <a:effectLst/>
                          <a:latin typeface="Comic Sans MS"/>
                          <a:cs typeface="Comic Sans MS"/>
                        </a:rPr>
                        <a:t>Chemotherapy</a:t>
                      </a:r>
                    </a:p>
                  </a:txBody>
                  <a:tcPr marL="51435" marR="51435" marT="25715" marB="25715"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u="none" strike="noStrike" cap="none" normalizeH="0" baseline="0" dirty="0">
                          <a:ln>
                            <a:noFill/>
                          </a:ln>
                          <a:solidFill>
                            <a:srgbClr val="000000"/>
                          </a:solidFill>
                          <a:effectLst/>
                          <a:latin typeface="Comic Sans MS"/>
                          <a:cs typeface="Comic Sans MS"/>
                        </a:rPr>
                        <a:t>Hazard Ratio</a:t>
                      </a:r>
                    </a:p>
                  </a:txBody>
                  <a:tcPr marL="51435" marR="51435" marT="25715" marB="25715" horzOverflow="overflow"/>
                </a:tc>
                <a:extLst>
                  <a:ext uri="{0D108BD9-81ED-4DB2-BD59-A6C34878D82A}">
                    <a16:rowId xmlns="" xmlns:a16="http://schemas.microsoft.com/office/drawing/2014/main" val="10000"/>
                  </a:ext>
                </a:extLst>
              </a:tr>
              <a:tr h="37146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dirty="0">
                          <a:ln>
                            <a:noFill/>
                          </a:ln>
                          <a:solidFill>
                            <a:srgbClr val="000000"/>
                          </a:solidFill>
                          <a:effectLst/>
                          <a:latin typeface="Comic Sans MS"/>
                          <a:ea typeface="ＭＳ Ｐゴシック" pitchFamily="34" charset="-128"/>
                          <a:cs typeface="Comic Sans MS"/>
                        </a:rPr>
                        <a:t>RR</a:t>
                      </a:r>
                    </a:p>
                  </a:txBody>
                  <a:tcPr marL="51435" marR="51435" marT="25715" marB="25715"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u="none" strike="noStrike" cap="none" normalizeH="0" baseline="0" dirty="0">
                          <a:ln>
                            <a:noFill/>
                          </a:ln>
                          <a:solidFill>
                            <a:srgbClr val="000000"/>
                          </a:solidFill>
                          <a:effectLst/>
                          <a:latin typeface="Comic Sans MS"/>
                          <a:cs typeface="Comic Sans MS"/>
                        </a:rPr>
                        <a:t>45%</a:t>
                      </a:r>
                    </a:p>
                  </a:txBody>
                  <a:tcPr marL="51435" marR="51435" marT="25715" marB="25715"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u="none" strike="noStrike" cap="none" normalizeH="0" baseline="0" dirty="0">
                          <a:ln>
                            <a:noFill/>
                          </a:ln>
                          <a:solidFill>
                            <a:srgbClr val="000000"/>
                          </a:solidFill>
                          <a:effectLst/>
                          <a:latin typeface="Comic Sans MS"/>
                          <a:cs typeface="Comic Sans MS"/>
                        </a:rPr>
                        <a:t>28%</a:t>
                      </a:r>
                    </a:p>
                  </a:txBody>
                  <a:tcPr marL="51435" marR="51435" marT="25715" marB="25715"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100" b="0" u="none" strike="noStrike" cap="none" normalizeH="0" baseline="0" dirty="0">
                        <a:ln>
                          <a:noFill/>
                        </a:ln>
                        <a:solidFill>
                          <a:srgbClr val="000000"/>
                        </a:solidFill>
                        <a:effectLst/>
                        <a:latin typeface="Comic Sans MS"/>
                        <a:cs typeface="Comic Sans MS"/>
                      </a:endParaRPr>
                    </a:p>
                  </a:txBody>
                  <a:tcPr marL="51435" marR="51435" marT="25715" marB="25715" horzOverflow="overflow"/>
                </a:tc>
                <a:extLst>
                  <a:ext uri="{0D108BD9-81ED-4DB2-BD59-A6C34878D82A}">
                    <a16:rowId xmlns="" xmlns:a16="http://schemas.microsoft.com/office/drawing/2014/main" val="10001"/>
                  </a:ext>
                </a:extLst>
              </a:tr>
              <a:tr h="37146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u="none" strike="noStrike" cap="none" normalizeH="0" baseline="0" dirty="0">
                          <a:ln>
                            <a:noFill/>
                          </a:ln>
                          <a:effectLst/>
                          <a:latin typeface="Comic Sans MS"/>
                          <a:cs typeface="Comic Sans MS"/>
                        </a:rPr>
                        <a:t>CR</a:t>
                      </a:r>
                      <a:endParaRPr kumimoji="0" lang="en-US" altLang="en-US" sz="2100" b="0" i="0" u="none" strike="noStrike" cap="none" normalizeH="0" baseline="0" dirty="0">
                        <a:ln>
                          <a:noFill/>
                        </a:ln>
                        <a:solidFill>
                          <a:schemeClr val="tx1"/>
                        </a:solidFill>
                        <a:effectLst/>
                        <a:latin typeface="Comic Sans MS"/>
                        <a:ea typeface="ＭＳ Ｐゴシック" pitchFamily="34" charset="-128"/>
                        <a:cs typeface="Comic Sans MS"/>
                      </a:endParaRPr>
                    </a:p>
                  </a:txBody>
                  <a:tcPr marL="51435" marR="51435" marT="25715" marB="2571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u="none" strike="noStrike" cap="none" normalizeH="0" baseline="0" dirty="0">
                          <a:ln>
                            <a:noFill/>
                          </a:ln>
                          <a:effectLst/>
                          <a:latin typeface="Comic Sans MS"/>
                          <a:cs typeface="Comic Sans MS"/>
                        </a:rPr>
                        <a:t>9%</a:t>
                      </a:r>
                      <a:endParaRPr kumimoji="0" lang="en-US" altLang="en-US" sz="2100" b="0" i="0" u="none" strike="noStrike" cap="none" normalizeH="0" baseline="0" dirty="0">
                        <a:ln>
                          <a:noFill/>
                        </a:ln>
                        <a:solidFill>
                          <a:schemeClr val="tx1"/>
                        </a:solidFill>
                        <a:effectLst/>
                        <a:latin typeface="Comic Sans MS"/>
                        <a:ea typeface="ＭＳ Ｐゴシック" pitchFamily="34" charset="-128"/>
                        <a:cs typeface="Comic Sans MS"/>
                      </a:endParaRPr>
                    </a:p>
                  </a:txBody>
                  <a:tcPr marL="51435" marR="51435" marT="25715" marB="25715" anchor="ctr" horzOverflow="overflow"/>
                </a:tc>
                <a:tc>
                  <a:txBody>
                    <a:bodyPr/>
                    <a:lstStyle>
                      <a:lvl1pPr eaLnBrk="0" hangingPunct="0">
                        <a:spcBef>
                          <a:spcPts val="2400"/>
                        </a:spcBef>
                        <a:buClr>
                          <a:schemeClr val="accent2"/>
                        </a:buClr>
                        <a:buFont typeface="Arial" pitchFamily="34" charset="0"/>
                        <a:defRPr sz="1600" b="1">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Font typeface="Arial" pitchFamily="34" charset="0"/>
                        <a:defRPr sz="14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2"/>
                        </a:buClr>
                        <a:buFont typeface="Wingdings" pitchFamily="2" charset="2"/>
                        <a:defRPr sz="1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Font typeface="Arial" pitchFamily="34" charset="0"/>
                        <a:defRPr sz="1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2"/>
                        </a:buClr>
                        <a:buFont typeface="Arial" pitchFamily="34" charset="0"/>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u="none" strike="noStrike" cap="none" normalizeH="0" baseline="0" dirty="0">
                          <a:ln>
                            <a:noFill/>
                          </a:ln>
                          <a:effectLst/>
                          <a:latin typeface="Comic Sans MS"/>
                          <a:cs typeface="Comic Sans MS"/>
                        </a:rPr>
                        <a:t>2%</a:t>
                      </a:r>
                      <a:endParaRPr kumimoji="0" lang="en-US" altLang="en-US" sz="2100" b="0" i="0" u="none" strike="noStrike" cap="none" normalizeH="0" baseline="0" dirty="0">
                        <a:ln>
                          <a:noFill/>
                        </a:ln>
                        <a:solidFill>
                          <a:schemeClr val="tx1"/>
                        </a:solidFill>
                        <a:effectLst/>
                        <a:latin typeface="Comic Sans MS"/>
                        <a:ea typeface="ＭＳ Ｐゴシック" pitchFamily="34" charset="-128"/>
                        <a:cs typeface="Comic Sans MS"/>
                      </a:endParaRPr>
                    </a:p>
                  </a:txBody>
                  <a:tcPr marL="51435" marR="51435" marT="25715" marB="2571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omic Sans MS"/>
                        <a:ea typeface="ＭＳ Ｐゴシック" pitchFamily="34" charset="-128"/>
                        <a:cs typeface="Comic Sans MS"/>
                      </a:endParaRPr>
                    </a:p>
                  </a:txBody>
                  <a:tcPr marL="51435" marR="51435" marT="25715" marB="25715" anchor="ctr" horzOverflow="overflow"/>
                </a:tc>
                <a:extLst>
                  <a:ext uri="{0D108BD9-81ED-4DB2-BD59-A6C34878D82A}">
                    <a16:rowId xmlns="" xmlns:a16="http://schemas.microsoft.com/office/drawing/2014/main" val="10004"/>
                  </a:ext>
                </a:extLst>
              </a:tr>
              <a:tr h="37146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dirty="0">
                          <a:ln>
                            <a:noFill/>
                          </a:ln>
                          <a:solidFill>
                            <a:schemeClr val="tx1"/>
                          </a:solidFill>
                          <a:effectLst/>
                          <a:latin typeface="Comic Sans MS"/>
                          <a:ea typeface="ＭＳ Ｐゴシック" pitchFamily="34" charset="-128"/>
                          <a:cs typeface="Comic Sans MS"/>
                        </a:rPr>
                        <a:t>PFS</a:t>
                      </a:r>
                    </a:p>
                  </a:txBody>
                  <a:tcPr marL="51435" marR="51435" marT="25715" marB="2571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dirty="0">
                          <a:ln>
                            <a:noFill/>
                          </a:ln>
                          <a:solidFill>
                            <a:schemeClr val="tx1"/>
                          </a:solidFill>
                          <a:effectLst/>
                          <a:latin typeface="Comic Sans MS"/>
                          <a:ea typeface="ＭＳ Ｐゴシック" pitchFamily="34" charset="-128"/>
                          <a:cs typeface="Comic Sans MS"/>
                        </a:rPr>
                        <a:t>10.3 mo.</a:t>
                      </a:r>
                    </a:p>
                  </a:txBody>
                  <a:tcPr marL="51435" marR="51435" marT="25715" marB="2571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dirty="0">
                          <a:ln>
                            <a:noFill/>
                          </a:ln>
                          <a:solidFill>
                            <a:schemeClr val="tx1"/>
                          </a:solidFill>
                          <a:effectLst/>
                          <a:latin typeface="Comic Sans MS"/>
                          <a:ea typeface="ＭＳ Ｐゴシック" pitchFamily="34" charset="-128"/>
                          <a:cs typeface="Comic Sans MS"/>
                        </a:rPr>
                        <a:t>6 mo.</a:t>
                      </a:r>
                    </a:p>
                  </a:txBody>
                  <a:tcPr marL="51435" marR="51435" marT="25715" marB="2571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dirty="0">
                          <a:ln>
                            <a:noFill/>
                          </a:ln>
                          <a:solidFill>
                            <a:schemeClr val="tx1"/>
                          </a:solidFill>
                          <a:effectLst/>
                          <a:latin typeface="Comic Sans MS"/>
                          <a:ea typeface="ＭＳ Ｐゴシック" pitchFamily="34" charset="-128"/>
                          <a:cs typeface="Comic Sans MS"/>
                        </a:rPr>
                        <a:t>0.5</a:t>
                      </a:r>
                    </a:p>
                  </a:txBody>
                  <a:tcPr marL="51435" marR="51435" marT="25715" marB="25715" anchor="ctr" horzOverflow="overflow"/>
                </a:tc>
                <a:extLst>
                  <a:ext uri="{0D108BD9-81ED-4DB2-BD59-A6C34878D82A}">
                    <a16:rowId xmlns="" xmlns:a16="http://schemas.microsoft.com/office/drawing/2014/main" val="10003"/>
                  </a:ext>
                </a:extLst>
              </a:tr>
              <a:tr h="35861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100" b="0" i="0" u="none" strike="noStrike" cap="none" normalizeH="0" baseline="0" dirty="0">
                          <a:ln>
                            <a:noFill/>
                          </a:ln>
                          <a:solidFill>
                            <a:srgbClr val="000000"/>
                          </a:solidFill>
                          <a:effectLst/>
                          <a:latin typeface="Comic Sans MS"/>
                          <a:ea typeface="ＭＳ Ｐゴシック" pitchFamily="34" charset="-128"/>
                          <a:cs typeface="Comic Sans MS"/>
                        </a:rPr>
                        <a:t>OS</a:t>
                      </a:r>
                    </a:p>
                  </a:txBody>
                  <a:tcPr marL="51435" marR="51435" marT="19286" marB="19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dirty="0">
                          <a:ln>
                            <a:noFill/>
                          </a:ln>
                          <a:solidFill>
                            <a:srgbClr val="000000"/>
                          </a:solidFill>
                          <a:effectLst/>
                          <a:latin typeface="Comic Sans MS"/>
                          <a:ea typeface="ＭＳ Ｐゴシック" pitchFamily="34" charset="-128"/>
                          <a:cs typeface="Comic Sans MS"/>
                        </a:rPr>
                        <a:t>NR</a:t>
                      </a:r>
                    </a:p>
                  </a:txBody>
                  <a:tcPr marL="51435" marR="51435" marT="19286" marB="19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dirty="0">
                          <a:ln>
                            <a:noFill/>
                          </a:ln>
                          <a:solidFill>
                            <a:srgbClr val="000000"/>
                          </a:solidFill>
                          <a:effectLst/>
                          <a:latin typeface="Comic Sans MS"/>
                          <a:ea typeface="ＭＳ Ｐゴシック" pitchFamily="34" charset="-128"/>
                          <a:cs typeface="Comic Sans MS"/>
                        </a:rPr>
                        <a:t>NR</a:t>
                      </a:r>
                    </a:p>
                  </a:txBody>
                  <a:tcPr marL="51435" marR="51435" marT="19286" marB="19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dirty="0">
                          <a:ln>
                            <a:noFill/>
                          </a:ln>
                          <a:solidFill>
                            <a:srgbClr val="000000"/>
                          </a:solidFill>
                          <a:effectLst/>
                          <a:latin typeface="Comic Sans MS"/>
                          <a:ea typeface="ＭＳ Ｐゴシック" pitchFamily="34" charset="-128"/>
                          <a:cs typeface="Comic Sans MS"/>
                        </a:rPr>
                        <a:t>0.6</a:t>
                      </a:r>
                    </a:p>
                  </a:txBody>
                  <a:tcPr marL="51435" marR="51435" marT="19286" marB="19286" anchor="ctr" horzOverflow="overflow"/>
                </a:tc>
                <a:extLst>
                  <a:ext uri="{0D108BD9-81ED-4DB2-BD59-A6C34878D82A}">
                    <a16:rowId xmlns="" xmlns:a16="http://schemas.microsoft.com/office/drawing/2014/main" val="10005"/>
                  </a:ext>
                </a:extLst>
              </a:tr>
              <a:tr h="622367">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100" b="0" i="0" u="none" strike="noStrike" cap="none" normalizeH="0" baseline="0" dirty="0">
                          <a:ln>
                            <a:noFill/>
                          </a:ln>
                          <a:solidFill>
                            <a:srgbClr val="000000"/>
                          </a:solidFill>
                          <a:effectLst/>
                          <a:latin typeface="Comic Sans MS"/>
                          <a:ea typeface="ＭＳ Ｐゴシック" pitchFamily="34" charset="-128"/>
                          <a:cs typeface="Comic Sans MS"/>
                        </a:rPr>
                        <a:t>DOR</a:t>
                      </a:r>
                    </a:p>
                  </a:txBody>
                  <a:tcPr marL="51435" marR="51435" marT="19286" marB="19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dirty="0">
                          <a:ln>
                            <a:noFill/>
                          </a:ln>
                          <a:solidFill>
                            <a:srgbClr val="000000"/>
                          </a:solidFill>
                          <a:effectLst/>
                          <a:latin typeface="Comic Sans MS"/>
                          <a:ea typeface="ＭＳ Ｐゴシック" pitchFamily="34" charset="-128"/>
                          <a:cs typeface="Comic Sans MS"/>
                        </a:rPr>
                        <a:t>NR</a:t>
                      </a:r>
                    </a:p>
                  </a:txBody>
                  <a:tcPr marL="51435" marR="51435" marT="19286" marB="19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dirty="0">
                          <a:ln>
                            <a:noFill/>
                          </a:ln>
                          <a:solidFill>
                            <a:srgbClr val="000000"/>
                          </a:solidFill>
                          <a:effectLst/>
                          <a:latin typeface="Comic Sans MS"/>
                          <a:ea typeface="ＭＳ Ｐゴシック" pitchFamily="34" charset="-128"/>
                          <a:cs typeface="Comic Sans MS"/>
                        </a:rPr>
                        <a:t>6.3 mo.</a:t>
                      </a:r>
                    </a:p>
                  </a:txBody>
                  <a:tcPr marL="51435" marR="51435" marT="19286" marB="19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rgbClr val="000000"/>
                        </a:solidFill>
                        <a:effectLst/>
                        <a:latin typeface="Comic Sans MS"/>
                        <a:ea typeface="ＭＳ Ｐゴシック" pitchFamily="34" charset="-128"/>
                        <a:cs typeface="Comic Sans MS"/>
                      </a:endParaRPr>
                    </a:p>
                  </a:txBody>
                  <a:tcPr marL="51435" marR="51435" marT="19286" marB="19286" anchor="ctr" horzOverflow="overflow"/>
                </a:tc>
                <a:extLst>
                  <a:ext uri="{0D108BD9-81ED-4DB2-BD59-A6C34878D82A}">
                    <a16:rowId xmlns="" xmlns:a16="http://schemas.microsoft.com/office/drawing/2014/main" val="10006"/>
                  </a:ext>
                </a:extLst>
              </a:tr>
            </a:tbl>
          </a:graphicData>
        </a:graphic>
      </p:graphicFrame>
      <p:sp>
        <p:nvSpPr>
          <p:cNvPr id="7" name="Rectangle 6"/>
          <p:cNvSpPr/>
          <p:nvPr/>
        </p:nvSpPr>
        <p:spPr>
          <a:xfrm>
            <a:off x="8077200" y="5410200"/>
            <a:ext cx="2113625" cy="276999"/>
          </a:xfrm>
          <a:prstGeom prst="rect">
            <a:avLst/>
          </a:prstGeom>
        </p:spPr>
        <p:txBody>
          <a:bodyPr wrap="square">
            <a:spAutoFit/>
          </a:bodyPr>
          <a:lstStyle/>
          <a:p>
            <a:pPr defTabSz="914400" fontAlgn="auto">
              <a:spcBef>
                <a:spcPts val="0"/>
              </a:spcBef>
              <a:spcAft>
                <a:spcPts val="0"/>
              </a:spcAft>
            </a:pPr>
            <a:r>
              <a:rPr lang="en-US" sz="1200" dirty="0" err="1">
                <a:solidFill>
                  <a:srgbClr val="000000"/>
                </a:solidFill>
                <a:latin typeface="Comic Sans MS"/>
                <a:ea typeface="+mn-ea"/>
                <a:cs typeface="Comic Sans MS"/>
              </a:rPr>
              <a:t>Reck</a:t>
            </a:r>
            <a:r>
              <a:rPr lang="en-US" sz="1200" dirty="0">
                <a:solidFill>
                  <a:srgbClr val="000000"/>
                </a:solidFill>
                <a:latin typeface="Comic Sans MS"/>
                <a:ea typeface="+mn-ea"/>
                <a:cs typeface="Comic Sans MS"/>
              </a:rPr>
              <a:t> et al, NEJM 2016</a:t>
            </a:r>
          </a:p>
        </p:txBody>
      </p:sp>
    </p:spTree>
    <p:extLst>
      <p:ext uri="{BB962C8B-B14F-4D97-AF65-F5344CB8AC3E}">
        <p14:creationId xmlns:p14="http://schemas.microsoft.com/office/powerpoint/2010/main" val="14035075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72643"/>
            <a:ext cx="8610600" cy="994172"/>
          </a:xfrm>
        </p:spPr>
        <p:txBody>
          <a:bodyPr>
            <a:normAutofit/>
          </a:bodyPr>
          <a:lstStyle/>
          <a:p>
            <a:r>
              <a:rPr lang="en-US" altLang="en-US" sz="2700" smtClean="0">
                <a:solidFill>
                  <a:srgbClr val="000000"/>
                </a:solidFill>
                <a:latin typeface="Comic Sans MS"/>
                <a:ea typeface="ＭＳ Ｐゴシック" pitchFamily="34" charset="-128"/>
                <a:cs typeface="Comic Sans MS"/>
              </a:rPr>
              <a:t>CheckMate</a:t>
            </a:r>
            <a:r>
              <a:rPr lang="en-US" altLang="en-US" sz="2700" dirty="0" smtClean="0">
                <a:solidFill>
                  <a:srgbClr val="000000"/>
                </a:solidFill>
                <a:latin typeface="Comic Sans MS"/>
                <a:ea typeface="ＭＳ Ｐゴシック" pitchFamily="34" charset="-128"/>
                <a:cs typeface="Comic Sans MS"/>
              </a:rPr>
              <a:t> </a:t>
            </a:r>
            <a:r>
              <a:rPr lang="en-US" altLang="en-US" sz="2700" dirty="0">
                <a:solidFill>
                  <a:srgbClr val="000000"/>
                </a:solidFill>
                <a:latin typeface="Comic Sans MS"/>
                <a:ea typeface="ＭＳ Ｐゴシック" pitchFamily="34" charset="-128"/>
                <a:cs typeface="Comic Sans MS"/>
              </a:rPr>
              <a:t>026: First line NSCLC in PD-L1 &gt; 5%</a:t>
            </a:r>
            <a:endParaRPr lang="en-US" sz="2700" dirty="0">
              <a:latin typeface="Comic Sans MS"/>
              <a:cs typeface="Comic Sans MS"/>
            </a:endParaRPr>
          </a:p>
        </p:txBody>
      </p:sp>
      <p:graphicFrame>
        <p:nvGraphicFramePr>
          <p:cNvPr id="5" name="Content Placeholder 3"/>
          <p:cNvGraphicFramePr>
            <a:graphicFrameLocks/>
          </p:cNvGraphicFramePr>
          <p:nvPr>
            <p:extLst/>
          </p:nvPr>
        </p:nvGraphicFramePr>
        <p:xfrm>
          <a:off x="2911340" y="2338981"/>
          <a:ext cx="7172109" cy="2514734"/>
        </p:xfrm>
        <a:graphic>
          <a:graphicData uri="http://schemas.openxmlformats.org/drawingml/2006/table">
            <a:tbl>
              <a:tblPr>
                <a:tableStyleId>{5940675A-B579-460E-94D1-54222C63F5DA}</a:tableStyleId>
              </a:tblPr>
              <a:tblGrid>
                <a:gridCol w="1451875">
                  <a:extLst>
                    <a:ext uri="{9D8B030D-6E8A-4147-A177-3AD203B41FA5}">
                      <a16:colId xmlns="" xmlns:a16="http://schemas.microsoft.com/office/drawing/2014/main" val="20001"/>
                    </a:ext>
                  </a:extLst>
                </a:gridCol>
                <a:gridCol w="1645920">
                  <a:extLst>
                    <a:ext uri="{9D8B030D-6E8A-4147-A177-3AD203B41FA5}">
                      <a16:colId xmlns="" xmlns:a16="http://schemas.microsoft.com/office/drawing/2014/main" val="20003"/>
                    </a:ext>
                  </a:extLst>
                </a:gridCol>
                <a:gridCol w="2071116">
                  <a:extLst>
                    <a:ext uri="{9D8B030D-6E8A-4147-A177-3AD203B41FA5}">
                      <a16:colId xmlns="" xmlns:a16="http://schemas.microsoft.com/office/drawing/2014/main" val="20005"/>
                    </a:ext>
                  </a:extLst>
                </a:gridCol>
                <a:gridCol w="2003198">
                  <a:extLst>
                    <a:ext uri="{9D8B030D-6E8A-4147-A177-3AD203B41FA5}">
                      <a16:colId xmlns="" xmlns:a16="http://schemas.microsoft.com/office/drawing/2014/main" val="20004"/>
                    </a:ext>
                  </a:extLst>
                </a:gridCol>
              </a:tblGrid>
              <a:tr h="605955">
                <a:tc>
                  <a:txBody>
                    <a:bodyPr/>
                    <a:lstStyle>
                      <a:lvl1pPr eaLnBrk="0" hangingPunct="0">
                        <a:spcBef>
                          <a:spcPts val="2400"/>
                        </a:spcBef>
                        <a:buClr>
                          <a:schemeClr val="accent2"/>
                        </a:buClr>
                        <a:buFont typeface="Arial" pitchFamily="34" charset="0"/>
                        <a:defRPr sz="1600" b="1">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Font typeface="Arial" pitchFamily="34" charset="0"/>
                        <a:defRPr sz="14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2"/>
                        </a:buClr>
                        <a:buFont typeface="Wingdings" pitchFamily="2" charset="2"/>
                        <a:defRPr sz="1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Font typeface="Arial" pitchFamily="34" charset="0"/>
                        <a:defRPr sz="1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2"/>
                        </a:buClr>
                        <a:buFont typeface="Arial" pitchFamily="34" charset="0"/>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rgbClr val="000000"/>
                        </a:solidFill>
                        <a:effectLst/>
                        <a:latin typeface="Comic Sans MS"/>
                        <a:ea typeface="ＭＳ Ｐゴシック" pitchFamily="34" charset="-128"/>
                        <a:cs typeface="Comic Sans MS"/>
                      </a:endParaRPr>
                    </a:p>
                  </a:txBody>
                  <a:tcPr marL="68580" marR="68580" marT="34286" marB="3428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u="none" strike="noStrike" cap="none" normalizeH="0" baseline="0" dirty="0">
                          <a:ln>
                            <a:noFill/>
                          </a:ln>
                          <a:solidFill>
                            <a:srgbClr val="000000"/>
                          </a:solidFill>
                          <a:effectLst/>
                          <a:latin typeface="Comic Sans MS"/>
                          <a:cs typeface="Comic Sans MS"/>
                        </a:rPr>
                        <a:t>Nivolumab</a:t>
                      </a:r>
                    </a:p>
                  </a:txBody>
                  <a:tcPr marL="68580" marR="68580" marT="34286" marB="34286" horzOverflow="overflow"/>
                </a:tc>
                <a:tc>
                  <a:txBody>
                    <a:bodyPr/>
                    <a:lstStyle>
                      <a:lvl1pPr eaLnBrk="0" hangingPunct="0">
                        <a:spcBef>
                          <a:spcPts val="2400"/>
                        </a:spcBef>
                        <a:buClr>
                          <a:schemeClr val="accent2"/>
                        </a:buClr>
                        <a:buFont typeface="Arial" pitchFamily="34" charset="0"/>
                        <a:defRPr sz="1600" b="1">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Font typeface="Arial" pitchFamily="34" charset="0"/>
                        <a:defRPr sz="14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2"/>
                        </a:buClr>
                        <a:buFont typeface="Wingdings" pitchFamily="2" charset="2"/>
                        <a:defRPr sz="1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Font typeface="Arial" pitchFamily="34" charset="0"/>
                        <a:defRPr sz="1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2"/>
                        </a:buClr>
                        <a:buFont typeface="Arial" pitchFamily="34" charset="0"/>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u="none" strike="noStrike" cap="none" normalizeH="0" baseline="0" dirty="0">
                          <a:ln>
                            <a:noFill/>
                          </a:ln>
                          <a:solidFill>
                            <a:srgbClr val="000000"/>
                          </a:solidFill>
                          <a:effectLst/>
                          <a:latin typeface="Comic Sans MS"/>
                          <a:cs typeface="Comic Sans MS"/>
                        </a:rPr>
                        <a:t>Chemotherapy</a:t>
                      </a:r>
                    </a:p>
                  </a:txBody>
                  <a:tcPr marL="68580" marR="68580" marT="34286" marB="3428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u="none" strike="noStrike" cap="none" normalizeH="0" baseline="0" dirty="0">
                          <a:ln>
                            <a:noFill/>
                          </a:ln>
                          <a:solidFill>
                            <a:srgbClr val="000000"/>
                          </a:solidFill>
                          <a:effectLst/>
                          <a:latin typeface="Comic Sans MS"/>
                          <a:cs typeface="Comic Sans MS"/>
                        </a:rPr>
                        <a:t>Hazard Ratio</a:t>
                      </a:r>
                    </a:p>
                  </a:txBody>
                  <a:tcPr marL="68580" marR="68580" marT="34286" marB="34286" horzOverflow="overflow"/>
                </a:tc>
                <a:extLst>
                  <a:ext uri="{0D108BD9-81ED-4DB2-BD59-A6C34878D82A}">
                    <a16:rowId xmlns="" xmlns:a16="http://schemas.microsoft.com/office/drawing/2014/main" val="10000"/>
                  </a:ext>
                </a:extLst>
              </a:tr>
              <a:tr h="3886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dirty="0">
                          <a:ln>
                            <a:noFill/>
                          </a:ln>
                          <a:solidFill>
                            <a:srgbClr val="000000"/>
                          </a:solidFill>
                          <a:effectLst/>
                          <a:latin typeface="Comic Sans MS"/>
                          <a:ea typeface="ＭＳ Ｐゴシック" pitchFamily="34" charset="-128"/>
                          <a:cs typeface="Comic Sans MS"/>
                        </a:rPr>
                        <a:t>RR</a:t>
                      </a:r>
                    </a:p>
                  </a:txBody>
                  <a:tcPr marL="68580" marR="68580" marT="34286" marB="3428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u="none" strike="noStrike" cap="none" normalizeH="0" baseline="0" dirty="0">
                          <a:ln>
                            <a:noFill/>
                          </a:ln>
                          <a:solidFill>
                            <a:srgbClr val="000000"/>
                          </a:solidFill>
                          <a:effectLst/>
                          <a:latin typeface="Comic Sans MS"/>
                          <a:cs typeface="Comic Sans MS"/>
                        </a:rPr>
                        <a:t>26%</a:t>
                      </a:r>
                    </a:p>
                  </a:txBody>
                  <a:tcPr marL="68580" marR="68580" marT="34286" marB="3428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u="none" strike="noStrike" cap="none" normalizeH="0" baseline="0" dirty="0">
                          <a:ln>
                            <a:noFill/>
                          </a:ln>
                          <a:solidFill>
                            <a:srgbClr val="000000"/>
                          </a:solidFill>
                          <a:effectLst/>
                          <a:latin typeface="Comic Sans MS"/>
                          <a:cs typeface="Comic Sans MS"/>
                        </a:rPr>
                        <a:t>33%</a:t>
                      </a:r>
                    </a:p>
                  </a:txBody>
                  <a:tcPr marL="68580" marR="68580" marT="34286" marB="3428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100" b="0" u="none" strike="noStrike" cap="none" normalizeH="0" baseline="0" dirty="0">
                        <a:ln>
                          <a:noFill/>
                        </a:ln>
                        <a:solidFill>
                          <a:srgbClr val="000000"/>
                        </a:solidFill>
                        <a:effectLst/>
                        <a:latin typeface="Comic Sans MS"/>
                        <a:cs typeface="Comic Sans MS"/>
                      </a:endParaRPr>
                    </a:p>
                  </a:txBody>
                  <a:tcPr marL="68580" marR="68580" marT="34286" marB="34286" horzOverflow="overflow"/>
                </a:tc>
                <a:extLst>
                  <a:ext uri="{0D108BD9-81ED-4DB2-BD59-A6C34878D82A}">
                    <a16:rowId xmlns="" xmlns:a16="http://schemas.microsoft.com/office/drawing/2014/main" val="10001"/>
                  </a:ext>
                </a:extLst>
              </a:tr>
              <a:tr h="3886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u="none" strike="noStrike" cap="none" normalizeH="0" baseline="0" dirty="0">
                          <a:ln>
                            <a:noFill/>
                          </a:ln>
                          <a:effectLst/>
                          <a:latin typeface="Comic Sans MS"/>
                          <a:cs typeface="Comic Sans MS"/>
                        </a:rPr>
                        <a:t>CR</a:t>
                      </a:r>
                      <a:endParaRPr kumimoji="0" lang="en-US" altLang="en-US" sz="2100" b="0" i="0" u="none" strike="noStrike" cap="none" normalizeH="0" baseline="0" dirty="0">
                        <a:ln>
                          <a:noFill/>
                        </a:ln>
                        <a:solidFill>
                          <a:schemeClr val="tx1"/>
                        </a:solidFill>
                        <a:effectLst/>
                        <a:latin typeface="Comic Sans MS"/>
                        <a:ea typeface="ＭＳ Ｐゴシック" pitchFamily="34" charset="-128"/>
                        <a:cs typeface="Comic Sans MS"/>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u="none" strike="noStrike" cap="none" normalizeH="0" baseline="0" dirty="0">
                          <a:ln>
                            <a:noFill/>
                          </a:ln>
                          <a:effectLst/>
                          <a:latin typeface="Comic Sans MS"/>
                          <a:cs typeface="Comic Sans MS"/>
                        </a:rPr>
                        <a:t>2%</a:t>
                      </a:r>
                      <a:endParaRPr kumimoji="0" lang="en-US" altLang="en-US" sz="2100" b="0" i="0" u="none" strike="noStrike" cap="none" normalizeH="0" baseline="0" dirty="0">
                        <a:ln>
                          <a:noFill/>
                        </a:ln>
                        <a:solidFill>
                          <a:schemeClr val="tx1"/>
                        </a:solidFill>
                        <a:effectLst/>
                        <a:latin typeface="Comic Sans MS"/>
                        <a:ea typeface="ＭＳ Ｐゴシック" pitchFamily="34" charset="-128"/>
                        <a:cs typeface="Comic Sans MS"/>
                      </a:endParaRPr>
                    </a:p>
                  </a:txBody>
                  <a:tcPr marL="68580" marR="68580" marT="34286" marB="34286" anchor="ctr" horzOverflow="overflow"/>
                </a:tc>
                <a:tc>
                  <a:txBody>
                    <a:bodyPr/>
                    <a:lstStyle>
                      <a:lvl1pPr eaLnBrk="0" hangingPunct="0">
                        <a:spcBef>
                          <a:spcPts val="2400"/>
                        </a:spcBef>
                        <a:buClr>
                          <a:schemeClr val="accent2"/>
                        </a:buClr>
                        <a:buFont typeface="Arial" pitchFamily="34" charset="0"/>
                        <a:defRPr sz="1600" b="1">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Font typeface="Arial" pitchFamily="34" charset="0"/>
                        <a:defRPr sz="14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2"/>
                        </a:buClr>
                        <a:buFont typeface="Wingdings" pitchFamily="2" charset="2"/>
                        <a:defRPr sz="1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Font typeface="Arial" pitchFamily="34" charset="0"/>
                        <a:defRPr sz="1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2"/>
                        </a:buClr>
                        <a:buFont typeface="Arial" pitchFamily="34" charset="0"/>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u="none" strike="noStrike" cap="none" normalizeH="0" baseline="0" dirty="0">
                          <a:ln>
                            <a:noFill/>
                          </a:ln>
                          <a:effectLst/>
                          <a:latin typeface="Comic Sans MS"/>
                          <a:cs typeface="Comic Sans MS"/>
                        </a:rPr>
                        <a:t>0.5%</a:t>
                      </a:r>
                      <a:endParaRPr kumimoji="0" lang="en-US" altLang="en-US" sz="2100" b="0" i="0" u="none" strike="noStrike" cap="none" normalizeH="0" baseline="0" dirty="0">
                        <a:ln>
                          <a:noFill/>
                        </a:ln>
                        <a:solidFill>
                          <a:schemeClr val="tx1"/>
                        </a:solidFill>
                        <a:effectLst/>
                        <a:latin typeface="Comic Sans MS"/>
                        <a:ea typeface="ＭＳ Ｐゴシック" pitchFamily="34" charset="-128"/>
                        <a:cs typeface="Comic Sans MS"/>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Comic Sans MS"/>
                        <a:ea typeface="ＭＳ Ｐゴシック" pitchFamily="34" charset="-128"/>
                        <a:cs typeface="Comic Sans MS"/>
                      </a:endParaRPr>
                    </a:p>
                  </a:txBody>
                  <a:tcPr marL="68580" marR="68580" marT="34286" marB="34286" anchor="ctr" horzOverflow="overflow"/>
                </a:tc>
                <a:extLst>
                  <a:ext uri="{0D108BD9-81ED-4DB2-BD59-A6C34878D82A}">
                    <a16:rowId xmlns="" xmlns:a16="http://schemas.microsoft.com/office/drawing/2014/main" val="10004"/>
                  </a:ext>
                </a:extLst>
              </a:tr>
              <a:tr h="3886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dirty="0">
                          <a:ln>
                            <a:noFill/>
                          </a:ln>
                          <a:solidFill>
                            <a:schemeClr val="tx1"/>
                          </a:solidFill>
                          <a:effectLst/>
                          <a:latin typeface="Comic Sans MS"/>
                          <a:ea typeface="ＭＳ Ｐゴシック" pitchFamily="34" charset="-128"/>
                          <a:cs typeface="Comic Sans MS"/>
                        </a:rPr>
                        <a:t>PFS</a:t>
                      </a: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dirty="0">
                          <a:ln>
                            <a:noFill/>
                          </a:ln>
                          <a:solidFill>
                            <a:schemeClr val="tx1"/>
                          </a:solidFill>
                          <a:effectLst/>
                          <a:latin typeface="Comic Sans MS"/>
                          <a:ea typeface="ＭＳ Ｐゴシック" pitchFamily="34" charset="-128"/>
                          <a:cs typeface="Comic Sans MS"/>
                        </a:rPr>
                        <a:t>4.2 </a:t>
                      </a:r>
                      <a:r>
                        <a:rPr kumimoji="0" lang="en-US" altLang="en-US" sz="2100" b="0" i="0" u="none" strike="noStrike" cap="none" normalizeH="0" baseline="0" dirty="0" err="1">
                          <a:ln>
                            <a:noFill/>
                          </a:ln>
                          <a:solidFill>
                            <a:schemeClr val="tx1"/>
                          </a:solidFill>
                          <a:effectLst/>
                          <a:latin typeface="Comic Sans MS"/>
                          <a:ea typeface="ＭＳ Ｐゴシック" pitchFamily="34" charset="-128"/>
                          <a:cs typeface="Comic Sans MS"/>
                        </a:rPr>
                        <a:t>mo</a:t>
                      </a:r>
                      <a:endParaRPr kumimoji="0" lang="en-US" altLang="en-US" sz="2100" b="0" i="0" u="none" strike="noStrike" cap="none" normalizeH="0" baseline="0" dirty="0">
                        <a:ln>
                          <a:noFill/>
                        </a:ln>
                        <a:solidFill>
                          <a:schemeClr val="tx1"/>
                        </a:solidFill>
                        <a:effectLst/>
                        <a:latin typeface="Comic Sans MS"/>
                        <a:ea typeface="ＭＳ Ｐゴシック" pitchFamily="34" charset="-128"/>
                        <a:cs typeface="Comic Sans MS"/>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dirty="0">
                          <a:ln>
                            <a:noFill/>
                          </a:ln>
                          <a:solidFill>
                            <a:schemeClr val="tx1"/>
                          </a:solidFill>
                          <a:effectLst/>
                          <a:latin typeface="Comic Sans MS"/>
                          <a:ea typeface="ＭＳ Ｐゴシック" pitchFamily="34" charset="-128"/>
                          <a:cs typeface="Comic Sans MS"/>
                        </a:rPr>
                        <a:t>5.9 </a:t>
                      </a:r>
                      <a:r>
                        <a:rPr kumimoji="0" lang="en-US" altLang="en-US" sz="2100" b="0" i="0" u="none" strike="noStrike" cap="none" normalizeH="0" baseline="0" dirty="0" err="1">
                          <a:ln>
                            <a:noFill/>
                          </a:ln>
                          <a:solidFill>
                            <a:schemeClr val="tx1"/>
                          </a:solidFill>
                          <a:effectLst/>
                          <a:latin typeface="Comic Sans MS"/>
                          <a:ea typeface="ＭＳ Ｐゴシック" pitchFamily="34" charset="-128"/>
                          <a:cs typeface="Comic Sans MS"/>
                        </a:rPr>
                        <a:t>mo</a:t>
                      </a:r>
                      <a:endParaRPr kumimoji="0" lang="en-US" altLang="en-US" sz="2100" b="0" i="0" u="none" strike="noStrike" cap="none" normalizeH="0" baseline="0" dirty="0">
                        <a:ln>
                          <a:noFill/>
                        </a:ln>
                        <a:solidFill>
                          <a:schemeClr val="tx1"/>
                        </a:solidFill>
                        <a:effectLst/>
                        <a:latin typeface="Comic Sans MS"/>
                        <a:ea typeface="ＭＳ Ｐゴシック" pitchFamily="34" charset="-128"/>
                        <a:cs typeface="Comic Sans MS"/>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dirty="0">
                          <a:ln>
                            <a:noFill/>
                          </a:ln>
                          <a:solidFill>
                            <a:schemeClr val="tx1"/>
                          </a:solidFill>
                          <a:effectLst/>
                          <a:latin typeface="Comic Sans MS"/>
                          <a:ea typeface="ＭＳ Ｐゴシック" pitchFamily="34" charset="-128"/>
                          <a:cs typeface="Comic Sans MS"/>
                        </a:rPr>
                        <a:t>1.15</a:t>
                      </a:r>
                    </a:p>
                  </a:txBody>
                  <a:tcPr marL="68580" marR="68580" marT="34286" marB="34286" anchor="ctr" horzOverflow="overflow"/>
                </a:tc>
                <a:extLst>
                  <a:ext uri="{0D108BD9-81ED-4DB2-BD59-A6C34878D82A}">
                    <a16:rowId xmlns="" xmlns:a16="http://schemas.microsoft.com/office/drawing/2014/main" val="10003"/>
                  </a:ext>
                </a:extLst>
              </a:tr>
              <a:tr h="371469">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100" b="0" i="0" u="none" strike="noStrike" cap="none" normalizeH="0" baseline="0" dirty="0">
                          <a:ln>
                            <a:noFill/>
                          </a:ln>
                          <a:solidFill>
                            <a:srgbClr val="000000"/>
                          </a:solidFill>
                          <a:effectLst/>
                          <a:latin typeface="Comic Sans MS"/>
                          <a:ea typeface="ＭＳ Ｐゴシック" pitchFamily="34" charset="-128"/>
                          <a:cs typeface="Comic Sans MS"/>
                        </a:rPr>
                        <a:t>OS</a:t>
                      </a:r>
                    </a:p>
                  </a:txBody>
                  <a:tcPr marL="68580" marR="68580" marT="25715" marB="2571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dirty="0">
                          <a:ln>
                            <a:noFill/>
                          </a:ln>
                          <a:solidFill>
                            <a:srgbClr val="000000"/>
                          </a:solidFill>
                          <a:effectLst/>
                          <a:latin typeface="Comic Sans MS"/>
                          <a:ea typeface="ＭＳ Ｐゴシック" pitchFamily="34" charset="-128"/>
                          <a:cs typeface="Comic Sans MS"/>
                        </a:rPr>
                        <a:t>14.4 mo.</a:t>
                      </a:r>
                    </a:p>
                  </a:txBody>
                  <a:tcPr marL="68580" marR="68580" marT="25715" marB="2571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dirty="0">
                          <a:ln>
                            <a:noFill/>
                          </a:ln>
                          <a:solidFill>
                            <a:srgbClr val="000000"/>
                          </a:solidFill>
                          <a:effectLst/>
                          <a:latin typeface="Comic Sans MS"/>
                          <a:ea typeface="ＭＳ Ｐゴシック" pitchFamily="34" charset="-128"/>
                          <a:cs typeface="Comic Sans MS"/>
                        </a:rPr>
                        <a:t>13.2 mo.</a:t>
                      </a:r>
                    </a:p>
                  </a:txBody>
                  <a:tcPr marL="68580" marR="68580" marT="25715" marB="2571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dirty="0">
                          <a:ln>
                            <a:noFill/>
                          </a:ln>
                          <a:solidFill>
                            <a:srgbClr val="000000"/>
                          </a:solidFill>
                          <a:effectLst/>
                          <a:latin typeface="Comic Sans MS"/>
                          <a:ea typeface="ＭＳ Ｐゴシック" pitchFamily="34" charset="-128"/>
                          <a:cs typeface="Comic Sans MS"/>
                        </a:rPr>
                        <a:t>1.02</a:t>
                      </a:r>
                    </a:p>
                  </a:txBody>
                  <a:tcPr marL="68580" marR="68580" marT="25715" marB="25715" anchor="ctr" horzOverflow="overflow"/>
                </a:tc>
                <a:extLst>
                  <a:ext uri="{0D108BD9-81ED-4DB2-BD59-A6C34878D82A}">
                    <a16:rowId xmlns="" xmlns:a16="http://schemas.microsoft.com/office/drawing/2014/main" val="10005"/>
                  </a:ext>
                </a:extLst>
              </a:tr>
              <a:tr h="371469">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100" b="0" i="0" u="none" strike="noStrike" cap="none" normalizeH="0" baseline="0" dirty="0">
                          <a:ln>
                            <a:noFill/>
                          </a:ln>
                          <a:solidFill>
                            <a:srgbClr val="000000"/>
                          </a:solidFill>
                          <a:effectLst/>
                          <a:latin typeface="Comic Sans MS"/>
                          <a:ea typeface="ＭＳ Ｐゴシック" pitchFamily="34" charset="-128"/>
                          <a:cs typeface="Comic Sans MS"/>
                        </a:rPr>
                        <a:t>DOR</a:t>
                      </a:r>
                    </a:p>
                  </a:txBody>
                  <a:tcPr marL="68580" marR="68580" marT="25715" marB="2571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dirty="0">
                          <a:ln>
                            <a:noFill/>
                          </a:ln>
                          <a:solidFill>
                            <a:srgbClr val="000000"/>
                          </a:solidFill>
                          <a:effectLst/>
                          <a:latin typeface="Comic Sans MS"/>
                          <a:ea typeface="ＭＳ Ｐゴシック" pitchFamily="34" charset="-128"/>
                          <a:cs typeface="Comic Sans MS"/>
                        </a:rPr>
                        <a:t>12.1 mo.</a:t>
                      </a:r>
                    </a:p>
                  </a:txBody>
                  <a:tcPr marL="68580" marR="68580" marT="25715" marB="2571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0" i="0" u="none" strike="noStrike" cap="none" normalizeH="0" baseline="0" dirty="0">
                          <a:ln>
                            <a:noFill/>
                          </a:ln>
                          <a:solidFill>
                            <a:srgbClr val="000000"/>
                          </a:solidFill>
                          <a:effectLst/>
                          <a:latin typeface="Comic Sans MS"/>
                          <a:ea typeface="ＭＳ Ｐゴシック" pitchFamily="34" charset="-128"/>
                          <a:cs typeface="Comic Sans MS"/>
                        </a:rPr>
                        <a:t>5.7 mo.</a:t>
                      </a:r>
                    </a:p>
                  </a:txBody>
                  <a:tcPr marL="68580" marR="68580" marT="25715" marB="2571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100" b="0" i="0" u="none" strike="noStrike" cap="none" normalizeH="0" baseline="0" dirty="0">
                        <a:ln>
                          <a:noFill/>
                        </a:ln>
                        <a:solidFill>
                          <a:srgbClr val="000000"/>
                        </a:solidFill>
                        <a:effectLst/>
                        <a:latin typeface="Comic Sans MS"/>
                        <a:ea typeface="ＭＳ Ｐゴシック" pitchFamily="34" charset="-128"/>
                        <a:cs typeface="Comic Sans MS"/>
                      </a:endParaRPr>
                    </a:p>
                  </a:txBody>
                  <a:tcPr marL="68580" marR="68580" marT="25715" marB="25715" anchor="ctr" horzOverflow="overflow"/>
                </a:tc>
                <a:extLst>
                  <a:ext uri="{0D108BD9-81ED-4DB2-BD59-A6C34878D82A}">
                    <a16:rowId xmlns="" xmlns:a16="http://schemas.microsoft.com/office/drawing/2014/main" val="10006"/>
                  </a:ext>
                </a:extLst>
              </a:tr>
            </a:tbl>
          </a:graphicData>
        </a:graphic>
      </p:graphicFrame>
      <p:sp>
        <p:nvSpPr>
          <p:cNvPr id="7" name="Rectangle 6"/>
          <p:cNvSpPr/>
          <p:nvPr/>
        </p:nvSpPr>
        <p:spPr>
          <a:xfrm>
            <a:off x="8229600" y="5079032"/>
            <a:ext cx="2818166" cy="369332"/>
          </a:xfrm>
          <a:prstGeom prst="rect">
            <a:avLst/>
          </a:prstGeom>
        </p:spPr>
        <p:txBody>
          <a:bodyPr wrap="square">
            <a:spAutoFit/>
          </a:bodyPr>
          <a:lstStyle/>
          <a:p>
            <a:pPr defTabSz="914400" fontAlgn="auto">
              <a:spcBef>
                <a:spcPts val="0"/>
              </a:spcBef>
              <a:spcAft>
                <a:spcPts val="0"/>
              </a:spcAft>
            </a:pPr>
            <a:r>
              <a:rPr lang="en-US" sz="900" dirty="0" err="1">
                <a:solidFill>
                  <a:srgbClr val="000000"/>
                </a:solidFill>
                <a:latin typeface="Comic Sans MS"/>
                <a:ea typeface="+mn-ea"/>
                <a:cs typeface="Comic Sans MS"/>
              </a:rPr>
              <a:t>Socinski</a:t>
            </a:r>
            <a:r>
              <a:rPr lang="en-US" sz="900" dirty="0">
                <a:solidFill>
                  <a:srgbClr val="000000"/>
                </a:solidFill>
                <a:latin typeface="Comic Sans MS"/>
                <a:ea typeface="+mn-ea"/>
                <a:cs typeface="Comic Sans MS"/>
              </a:rPr>
              <a:t> et al, ESMO 2016</a:t>
            </a:r>
          </a:p>
          <a:p>
            <a:pPr defTabSz="914400" fontAlgn="auto">
              <a:spcBef>
                <a:spcPts val="0"/>
              </a:spcBef>
              <a:spcAft>
                <a:spcPts val="0"/>
              </a:spcAft>
            </a:pPr>
            <a:r>
              <a:rPr lang="en-US" sz="900" dirty="0">
                <a:solidFill>
                  <a:srgbClr val="000000"/>
                </a:solidFill>
                <a:latin typeface="Comic Sans MS"/>
                <a:ea typeface="+mn-ea"/>
                <a:cs typeface="Comic Sans MS"/>
              </a:rPr>
              <a:t>Carbone et al, NMEJM 2017</a:t>
            </a:r>
          </a:p>
        </p:txBody>
      </p:sp>
    </p:spTree>
    <p:extLst>
      <p:ext uri="{BB962C8B-B14F-4D97-AF65-F5344CB8AC3E}">
        <p14:creationId xmlns:p14="http://schemas.microsoft.com/office/powerpoint/2010/main" val="11433498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90557" y="1956515"/>
            <a:ext cx="5214306" cy="3186818"/>
            <a:chOff x="1873250" y="1500189"/>
            <a:chExt cx="8576765" cy="4839493"/>
          </a:xfrm>
        </p:grpSpPr>
        <p:sp>
          <p:nvSpPr>
            <p:cNvPr id="7" name="TextBox 6"/>
            <p:cNvSpPr txBox="1"/>
            <p:nvPr/>
          </p:nvSpPr>
          <p:spPr>
            <a:xfrm>
              <a:off x="9091615" y="2935288"/>
              <a:ext cx="1358400" cy="759156"/>
            </a:xfrm>
            <a:prstGeom prst="rect">
              <a:avLst/>
            </a:prstGeom>
            <a:noFill/>
          </p:spPr>
          <p:txBody>
            <a:bodyPr wrap="none">
              <a:spAutoFit/>
            </a:bodyPr>
            <a:lstStyle/>
            <a:p>
              <a:pPr defTabSz="342900" fontAlgn="auto">
                <a:spcBef>
                  <a:spcPts val="0"/>
                </a:spcBef>
                <a:spcAft>
                  <a:spcPts val="0"/>
                </a:spcAft>
                <a:defRPr/>
              </a:pPr>
              <a:r>
                <a:rPr lang="en-US" sz="1050" b="1" dirty="0">
                  <a:solidFill>
                    <a:srgbClr val="6E1E50"/>
                  </a:solidFill>
                  <a:latin typeface="Arial"/>
                  <a:ea typeface="+mn-ea"/>
                  <a:cs typeface="Arial" panose="020B0604020202020204" pitchFamily="34" charset="0"/>
                </a:rPr>
                <a:t>13.0 mo</a:t>
              </a:r>
            </a:p>
            <a:p>
              <a:pPr defTabSz="342900" fontAlgn="auto">
                <a:spcBef>
                  <a:spcPts val="0"/>
                </a:spcBef>
                <a:spcAft>
                  <a:spcPts val="0"/>
                </a:spcAft>
                <a:defRPr/>
              </a:pPr>
              <a:r>
                <a:rPr lang="en-US" sz="1050" b="1" dirty="0">
                  <a:solidFill>
                    <a:srgbClr val="404A76"/>
                  </a:solidFill>
                  <a:latin typeface="Arial"/>
                  <a:ea typeface="+mn-ea"/>
                  <a:cs typeface="Arial" panose="020B0604020202020204" pitchFamily="34" charset="0"/>
                </a:rPr>
                <a:t>  8.9 mo</a:t>
              </a:r>
            </a:p>
          </p:txBody>
        </p:sp>
        <p:sp>
          <p:nvSpPr>
            <p:cNvPr id="15" name="TextBox 14"/>
            <p:cNvSpPr txBox="1"/>
            <p:nvPr/>
          </p:nvSpPr>
          <p:spPr>
            <a:xfrm>
              <a:off x="4741864" y="1593850"/>
              <a:ext cx="901583" cy="759156"/>
            </a:xfrm>
            <a:prstGeom prst="rect">
              <a:avLst/>
            </a:prstGeom>
            <a:noFill/>
          </p:spPr>
          <p:txBody>
            <a:bodyPr wrap="none">
              <a:spAutoFit/>
            </a:bodyPr>
            <a:lstStyle/>
            <a:p>
              <a:pPr defTabSz="342900" fontAlgn="auto">
                <a:spcBef>
                  <a:spcPts val="0"/>
                </a:spcBef>
                <a:spcAft>
                  <a:spcPts val="0"/>
                </a:spcAft>
                <a:defRPr/>
              </a:pPr>
              <a:r>
                <a:rPr lang="en-US" sz="1050" b="1" dirty="0">
                  <a:solidFill>
                    <a:srgbClr val="6E1E50"/>
                  </a:solidFill>
                  <a:latin typeface="Arial"/>
                  <a:ea typeface="+mn-ea"/>
                  <a:cs typeface="Arial" panose="020B0604020202020204" pitchFamily="34" charset="0"/>
                </a:rPr>
                <a:t>77%</a:t>
              </a:r>
            </a:p>
            <a:p>
              <a:pPr defTabSz="342900" fontAlgn="auto">
                <a:spcBef>
                  <a:spcPts val="0"/>
                </a:spcBef>
                <a:spcAft>
                  <a:spcPts val="0"/>
                </a:spcAft>
                <a:defRPr/>
              </a:pPr>
              <a:r>
                <a:rPr lang="en-US" sz="1050" b="1" dirty="0">
                  <a:solidFill>
                    <a:srgbClr val="404A76"/>
                  </a:solidFill>
                  <a:latin typeface="Arial"/>
                  <a:ea typeface="+mn-ea"/>
                  <a:cs typeface="Arial" panose="020B0604020202020204" pitchFamily="34" charset="0"/>
                </a:rPr>
                <a:t>63%</a:t>
              </a:r>
            </a:p>
          </p:txBody>
        </p:sp>
        <p:grpSp>
          <p:nvGrpSpPr>
            <p:cNvPr id="43023" name="Group 523"/>
            <p:cNvGrpSpPr>
              <a:grpSpLocks/>
            </p:cNvGrpSpPr>
            <p:nvPr/>
          </p:nvGrpSpPr>
          <p:grpSpPr bwMode="auto">
            <a:xfrm>
              <a:off x="1873250" y="1500189"/>
              <a:ext cx="7889942" cy="4839493"/>
              <a:chOff x="349251" y="1169988"/>
              <a:chExt cx="7889612" cy="3629980"/>
            </a:xfrm>
          </p:grpSpPr>
          <p:sp>
            <p:nvSpPr>
              <p:cNvPr id="43029" name="Rectangle 117"/>
              <p:cNvSpPr>
                <a:spLocks noChangeArrowheads="1"/>
              </p:cNvSpPr>
              <p:nvPr/>
            </p:nvSpPr>
            <p:spPr bwMode="auto">
              <a:xfrm>
                <a:off x="1131889" y="3856039"/>
                <a:ext cx="149096" cy="221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1050" b="1">
                    <a:solidFill>
                      <a:srgbClr val="000000"/>
                    </a:solidFill>
                    <a:cs typeface="Arial" panose="020B0604020202020204" pitchFamily="34" charset="0"/>
                  </a:rPr>
                  <a:t>0</a:t>
                </a:r>
                <a:endParaRPr lang="en-US" altLang="en-US" sz="1350">
                  <a:solidFill>
                    <a:srgbClr val="000000"/>
                  </a:solidFill>
                  <a:cs typeface="Arial" panose="020B0604020202020204" pitchFamily="34" charset="0"/>
                </a:endParaRPr>
              </a:p>
            </p:txBody>
          </p:sp>
          <p:sp>
            <p:nvSpPr>
              <p:cNvPr id="43030" name="Rectangle 118"/>
              <p:cNvSpPr>
                <a:spLocks noChangeArrowheads="1"/>
              </p:cNvSpPr>
              <p:nvPr/>
            </p:nvSpPr>
            <p:spPr bwMode="auto">
              <a:xfrm>
                <a:off x="2846389" y="3856039"/>
                <a:ext cx="149096" cy="221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1050" b="1">
                    <a:solidFill>
                      <a:srgbClr val="000000"/>
                    </a:solidFill>
                    <a:cs typeface="Arial" panose="020B0604020202020204" pitchFamily="34" charset="0"/>
                  </a:rPr>
                  <a:t>5</a:t>
                </a:r>
                <a:endParaRPr lang="en-US" altLang="en-US" sz="1350">
                  <a:solidFill>
                    <a:srgbClr val="000000"/>
                  </a:solidFill>
                  <a:cs typeface="Arial" panose="020B0604020202020204" pitchFamily="34" charset="0"/>
                </a:endParaRPr>
              </a:p>
            </p:txBody>
          </p:sp>
          <p:sp>
            <p:nvSpPr>
              <p:cNvPr id="43031" name="Rectangle 119"/>
              <p:cNvSpPr>
                <a:spLocks noChangeArrowheads="1"/>
              </p:cNvSpPr>
              <p:nvPr/>
            </p:nvSpPr>
            <p:spPr bwMode="auto">
              <a:xfrm>
                <a:off x="4510088" y="3856039"/>
                <a:ext cx="298188" cy="221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1050" b="1">
                    <a:solidFill>
                      <a:srgbClr val="000000"/>
                    </a:solidFill>
                    <a:cs typeface="Arial" panose="020B0604020202020204" pitchFamily="34" charset="0"/>
                  </a:rPr>
                  <a:t>10</a:t>
                </a:r>
                <a:endParaRPr lang="en-US" altLang="en-US" sz="1350">
                  <a:solidFill>
                    <a:srgbClr val="000000"/>
                  </a:solidFill>
                  <a:cs typeface="Arial" panose="020B0604020202020204" pitchFamily="34" charset="0"/>
                </a:endParaRPr>
              </a:p>
            </p:txBody>
          </p:sp>
          <p:sp>
            <p:nvSpPr>
              <p:cNvPr id="43032" name="Rectangle 120"/>
              <p:cNvSpPr>
                <a:spLocks noChangeArrowheads="1"/>
              </p:cNvSpPr>
              <p:nvPr/>
            </p:nvSpPr>
            <p:spPr bwMode="auto">
              <a:xfrm>
                <a:off x="6226175" y="3856039"/>
                <a:ext cx="298188" cy="221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1050" b="1">
                    <a:solidFill>
                      <a:srgbClr val="000000"/>
                    </a:solidFill>
                    <a:cs typeface="Arial" panose="020B0604020202020204" pitchFamily="34" charset="0"/>
                  </a:rPr>
                  <a:t>15</a:t>
                </a:r>
                <a:endParaRPr lang="en-US" altLang="en-US" sz="1350">
                  <a:solidFill>
                    <a:srgbClr val="000000"/>
                  </a:solidFill>
                  <a:cs typeface="Arial" panose="020B0604020202020204" pitchFamily="34" charset="0"/>
                </a:endParaRPr>
              </a:p>
            </p:txBody>
          </p:sp>
          <p:sp>
            <p:nvSpPr>
              <p:cNvPr id="43033" name="Rectangle 121"/>
              <p:cNvSpPr>
                <a:spLocks noChangeArrowheads="1"/>
              </p:cNvSpPr>
              <p:nvPr/>
            </p:nvSpPr>
            <p:spPr bwMode="auto">
              <a:xfrm>
                <a:off x="7940675" y="3856039"/>
                <a:ext cx="298188" cy="221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1050" b="1">
                    <a:solidFill>
                      <a:srgbClr val="000000"/>
                    </a:solidFill>
                    <a:cs typeface="Arial" panose="020B0604020202020204" pitchFamily="34" charset="0"/>
                  </a:rPr>
                  <a:t>20</a:t>
                </a:r>
                <a:endParaRPr lang="en-US" altLang="en-US" sz="1350">
                  <a:solidFill>
                    <a:srgbClr val="000000"/>
                  </a:solidFill>
                  <a:cs typeface="Arial" panose="020B0604020202020204" pitchFamily="34" charset="0"/>
                </a:endParaRPr>
              </a:p>
            </p:txBody>
          </p:sp>
          <p:sp>
            <p:nvSpPr>
              <p:cNvPr id="43034" name="Freeform 122"/>
              <p:cNvSpPr>
                <a:spLocks noEditPoints="1"/>
              </p:cNvSpPr>
              <p:nvPr/>
            </p:nvSpPr>
            <p:spPr bwMode="auto">
              <a:xfrm>
                <a:off x="1171576" y="3778251"/>
                <a:ext cx="6877050" cy="50800"/>
              </a:xfrm>
              <a:custGeom>
                <a:avLst/>
                <a:gdLst>
                  <a:gd name="T0" fmla="*/ 0 w 4332"/>
                  <a:gd name="T1" fmla="*/ 0 h 32"/>
                  <a:gd name="T2" fmla="*/ 2147483647 w 4332"/>
                  <a:gd name="T3" fmla="*/ 0 h 32"/>
                  <a:gd name="T4" fmla="*/ 15120938 w 4332"/>
                  <a:gd name="T5" fmla="*/ 0 h 32"/>
                  <a:gd name="T6" fmla="*/ 15120938 w 4332"/>
                  <a:gd name="T7" fmla="*/ 80645000 h 32"/>
                  <a:gd name="T8" fmla="*/ 2147483647 w 4332"/>
                  <a:gd name="T9" fmla="*/ 0 h 32"/>
                  <a:gd name="T10" fmla="*/ 2147483647 w 4332"/>
                  <a:gd name="T11" fmla="*/ 80645000 h 32"/>
                  <a:gd name="T12" fmla="*/ 2147483647 w 4332"/>
                  <a:gd name="T13" fmla="*/ 0 h 32"/>
                  <a:gd name="T14" fmla="*/ 2147483647 w 4332"/>
                  <a:gd name="T15" fmla="*/ 80645000 h 32"/>
                  <a:gd name="T16" fmla="*/ 2147483647 w 4332"/>
                  <a:gd name="T17" fmla="*/ 0 h 32"/>
                  <a:gd name="T18" fmla="*/ 2147483647 w 4332"/>
                  <a:gd name="T19" fmla="*/ 80645000 h 32"/>
                  <a:gd name="T20" fmla="*/ 2147483647 w 4332"/>
                  <a:gd name="T21" fmla="*/ 0 h 32"/>
                  <a:gd name="T22" fmla="*/ 2147483647 w 4332"/>
                  <a:gd name="T23" fmla="*/ 80645000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32" h="32">
                    <a:moveTo>
                      <a:pt x="0" y="0"/>
                    </a:moveTo>
                    <a:lnTo>
                      <a:pt x="4332" y="0"/>
                    </a:lnTo>
                    <a:moveTo>
                      <a:pt x="6" y="0"/>
                    </a:moveTo>
                    <a:lnTo>
                      <a:pt x="6" y="32"/>
                    </a:lnTo>
                    <a:moveTo>
                      <a:pt x="1086" y="0"/>
                    </a:moveTo>
                    <a:lnTo>
                      <a:pt x="1086" y="32"/>
                    </a:lnTo>
                    <a:moveTo>
                      <a:pt x="2166" y="0"/>
                    </a:moveTo>
                    <a:lnTo>
                      <a:pt x="2166" y="32"/>
                    </a:lnTo>
                    <a:moveTo>
                      <a:pt x="3246" y="0"/>
                    </a:moveTo>
                    <a:lnTo>
                      <a:pt x="3246" y="32"/>
                    </a:lnTo>
                    <a:moveTo>
                      <a:pt x="4326" y="0"/>
                    </a:moveTo>
                    <a:lnTo>
                      <a:pt x="4326" y="32"/>
                    </a:lnTo>
                  </a:path>
                </a:pathLst>
              </a:custGeom>
              <a:noFill/>
              <a:ln w="190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3035" name="Rectangle 123"/>
              <p:cNvSpPr>
                <a:spLocks noChangeArrowheads="1"/>
              </p:cNvSpPr>
              <p:nvPr/>
            </p:nvSpPr>
            <p:spPr bwMode="auto">
              <a:xfrm>
                <a:off x="1011240" y="3678238"/>
                <a:ext cx="149096" cy="221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1050" b="1">
                    <a:solidFill>
                      <a:srgbClr val="000000"/>
                    </a:solidFill>
                    <a:cs typeface="Arial" panose="020B0604020202020204" pitchFamily="34" charset="0"/>
                  </a:rPr>
                  <a:t>0</a:t>
                </a:r>
                <a:endParaRPr lang="en-US" altLang="en-US" sz="1350">
                  <a:solidFill>
                    <a:srgbClr val="000000"/>
                  </a:solidFill>
                  <a:cs typeface="Arial" panose="020B0604020202020204" pitchFamily="34" charset="0"/>
                </a:endParaRPr>
              </a:p>
            </p:txBody>
          </p:sp>
          <p:sp>
            <p:nvSpPr>
              <p:cNvPr id="43036" name="Rectangle 124"/>
              <p:cNvSpPr>
                <a:spLocks noChangeArrowheads="1"/>
              </p:cNvSpPr>
              <p:nvPr/>
            </p:nvSpPr>
            <p:spPr bwMode="auto">
              <a:xfrm>
                <a:off x="912814" y="3429001"/>
                <a:ext cx="298188" cy="221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1050" b="1" dirty="0">
                    <a:solidFill>
                      <a:srgbClr val="000000"/>
                    </a:solidFill>
                    <a:cs typeface="Arial" panose="020B0604020202020204" pitchFamily="34" charset="0"/>
                  </a:rPr>
                  <a:t>10</a:t>
                </a:r>
                <a:endParaRPr lang="en-US" altLang="en-US" sz="1350" dirty="0">
                  <a:solidFill>
                    <a:srgbClr val="000000"/>
                  </a:solidFill>
                  <a:cs typeface="Arial" panose="020B0604020202020204" pitchFamily="34" charset="0"/>
                </a:endParaRPr>
              </a:p>
            </p:txBody>
          </p:sp>
          <p:sp>
            <p:nvSpPr>
              <p:cNvPr id="43037" name="Rectangle 125"/>
              <p:cNvSpPr>
                <a:spLocks noChangeArrowheads="1"/>
              </p:cNvSpPr>
              <p:nvPr/>
            </p:nvSpPr>
            <p:spPr bwMode="auto">
              <a:xfrm>
                <a:off x="912814" y="3176589"/>
                <a:ext cx="298188" cy="221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1050" b="1">
                    <a:solidFill>
                      <a:srgbClr val="000000"/>
                    </a:solidFill>
                    <a:cs typeface="Arial" panose="020B0604020202020204" pitchFamily="34" charset="0"/>
                  </a:rPr>
                  <a:t>20</a:t>
                </a:r>
                <a:endParaRPr lang="en-US" altLang="en-US" sz="1350">
                  <a:solidFill>
                    <a:srgbClr val="000000"/>
                  </a:solidFill>
                  <a:cs typeface="Arial" panose="020B0604020202020204" pitchFamily="34" charset="0"/>
                </a:endParaRPr>
              </a:p>
            </p:txBody>
          </p:sp>
          <p:sp>
            <p:nvSpPr>
              <p:cNvPr id="43038" name="Rectangle 126"/>
              <p:cNvSpPr>
                <a:spLocks noChangeArrowheads="1"/>
              </p:cNvSpPr>
              <p:nvPr/>
            </p:nvSpPr>
            <p:spPr bwMode="auto">
              <a:xfrm>
                <a:off x="912814" y="2925763"/>
                <a:ext cx="298188" cy="221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1050" b="1">
                    <a:solidFill>
                      <a:srgbClr val="000000"/>
                    </a:solidFill>
                    <a:cs typeface="Arial" panose="020B0604020202020204" pitchFamily="34" charset="0"/>
                  </a:rPr>
                  <a:t>30</a:t>
                </a:r>
                <a:endParaRPr lang="en-US" altLang="en-US" sz="1350">
                  <a:solidFill>
                    <a:srgbClr val="000000"/>
                  </a:solidFill>
                  <a:cs typeface="Arial" panose="020B0604020202020204" pitchFamily="34" charset="0"/>
                </a:endParaRPr>
              </a:p>
            </p:txBody>
          </p:sp>
          <p:sp>
            <p:nvSpPr>
              <p:cNvPr id="43039" name="Rectangle 127"/>
              <p:cNvSpPr>
                <a:spLocks noChangeArrowheads="1"/>
              </p:cNvSpPr>
              <p:nvPr/>
            </p:nvSpPr>
            <p:spPr bwMode="auto">
              <a:xfrm>
                <a:off x="912814" y="2674938"/>
                <a:ext cx="298188" cy="221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1050" b="1">
                    <a:solidFill>
                      <a:srgbClr val="000000"/>
                    </a:solidFill>
                    <a:cs typeface="Arial" panose="020B0604020202020204" pitchFamily="34" charset="0"/>
                  </a:rPr>
                  <a:t>40</a:t>
                </a:r>
                <a:endParaRPr lang="en-US" altLang="en-US" sz="1350">
                  <a:solidFill>
                    <a:srgbClr val="000000"/>
                  </a:solidFill>
                  <a:cs typeface="Arial" panose="020B0604020202020204" pitchFamily="34" charset="0"/>
                </a:endParaRPr>
              </a:p>
            </p:txBody>
          </p:sp>
          <p:sp>
            <p:nvSpPr>
              <p:cNvPr id="43040" name="Rectangle 128"/>
              <p:cNvSpPr>
                <a:spLocks noChangeArrowheads="1"/>
              </p:cNvSpPr>
              <p:nvPr/>
            </p:nvSpPr>
            <p:spPr bwMode="auto">
              <a:xfrm>
                <a:off x="912814" y="2424114"/>
                <a:ext cx="298188" cy="221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1050" b="1">
                    <a:solidFill>
                      <a:srgbClr val="000000"/>
                    </a:solidFill>
                    <a:cs typeface="Arial" panose="020B0604020202020204" pitchFamily="34" charset="0"/>
                  </a:rPr>
                  <a:t>50</a:t>
                </a:r>
                <a:endParaRPr lang="en-US" altLang="en-US" sz="1350">
                  <a:solidFill>
                    <a:srgbClr val="000000"/>
                  </a:solidFill>
                  <a:cs typeface="Arial" panose="020B0604020202020204" pitchFamily="34" charset="0"/>
                </a:endParaRPr>
              </a:p>
            </p:txBody>
          </p:sp>
          <p:sp>
            <p:nvSpPr>
              <p:cNvPr id="43041" name="Rectangle 129"/>
              <p:cNvSpPr>
                <a:spLocks noChangeArrowheads="1"/>
              </p:cNvSpPr>
              <p:nvPr/>
            </p:nvSpPr>
            <p:spPr bwMode="auto">
              <a:xfrm>
                <a:off x="912814" y="2171701"/>
                <a:ext cx="298188" cy="221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1050" b="1">
                    <a:solidFill>
                      <a:srgbClr val="000000"/>
                    </a:solidFill>
                    <a:cs typeface="Arial" panose="020B0604020202020204" pitchFamily="34" charset="0"/>
                  </a:rPr>
                  <a:t>60</a:t>
                </a:r>
                <a:endParaRPr lang="en-US" altLang="en-US" sz="1350">
                  <a:solidFill>
                    <a:srgbClr val="000000"/>
                  </a:solidFill>
                  <a:cs typeface="Arial" panose="020B0604020202020204" pitchFamily="34" charset="0"/>
                </a:endParaRPr>
              </a:p>
            </p:txBody>
          </p:sp>
          <p:sp>
            <p:nvSpPr>
              <p:cNvPr id="43042" name="Rectangle 130"/>
              <p:cNvSpPr>
                <a:spLocks noChangeArrowheads="1"/>
              </p:cNvSpPr>
              <p:nvPr/>
            </p:nvSpPr>
            <p:spPr bwMode="auto">
              <a:xfrm>
                <a:off x="912814" y="1922463"/>
                <a:ext cx="298188" cy="221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1050" b="1">
                    <a:solidFill>
                      <a:srgbClr val="000000"/>
                    </a:solidFill>
                    <a:cs typeface="Arial" panose="020B0604020202020204" pitchFamily="34" charset="0"/>
                  </a:rPr>
                  <a:t>70</a:t>
                </a:r>
                <a:endParaRPr lang="en-US" altLang="en-US" sz="1350">
                  <a:solidFill>
                    <a:srgbClr val="000000"/>
                  </a:solidFill>
                  <a:cs typeface="Arial" panose="020B0604020202020204" pitchFamily="34" charset="0"/>
                </a:endParaRPr>
              </a:p>
            </p:txBody>
          </p:sp>
          <p:sp>
            <p:nvSpPr>
              <p:cNvPr id="43043" name="Rectangle 131"/>
              <p:cNvSpPr>
                <a:spLocks noChangeArrowheads="1"/>
              </p:cNvSpPr>
              <p:nvPr/>
            </p:nvSpPr>
            <p:spPr bwMode="auto">
              <a:xfrm>
                <a:off x="912814" y="1670051"/>
                <a:ext cx="298188" cy="221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1050" b="1">
                    <a:solidFill>
                      <a:srgbClr val="000000"/>
                    </a:solidFill>
                    <a:cs typeface="Arial" panose="020B0604020202020204" pitchFamily="34" charset="0"/>
                  </a:rPr>
                  <a:t>80</a:t>
                </a:r>
                <a:endParaRPr lang="en-US" altLang="en-US" sz="1350">
                  <a:solidFill>
                    <a:srgbClr val="000000"/>
                  </a:solidFill>
                  <a:cs typeface="Arial" panose="020B0604020202020204" pitchFamily="34" charset="0"/>
                </a:endParaRPr>
              </a:p>
            </p:txBody>
          </p:sp>
          <p:sp>
            <p:nvSpPr>
              <p:cNvPr id="43044" name="Rectangle 132"/>
              <p:cNvSpPr>
                <a:spLocks noChangeArrowheads="1"/>
              </p:cNvSpPr>
              <p:nvPr/>
            </p:nvSpPr>
            <p:spPr bwMode="auto">
              <a:xfrm>
                <a:off x="912814" y="1419226"/>
                <a:ext cx="298188" cy="221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1050" b="1">
                    <a:solidFill>
                      <a:srgbClr val="000000"/>
                    </a:solidFill>
                    <a:cs typeface="Arial" panose="020B0604020202020204" pitchFamily="34" charset="0"/>
                  </a:rPr>
                  <a:t>90</a:t>
                </a:r>
                <a:endParaRPr lang="en-US" altLang="en-US" sz="1350">
                  <a:solidFill>
                    <a:srgbClr val="000000"/>
                  </a:solidFill>
                  <a:cs typeface="Arial" panose="020B0604020202020204" pitchFamily="34" charset="0"/>
                </a:endParaRPr>
              </a:p>
            </p:txBody>
          </p:sp>
          <p:sp>
            <p:nvSpPr>
              <p:cNvPr id="43045" name="Rectangle 133"/>
              <p:cNvSpPr>
                <a:spLocks noChangeArrowheads="1"/>
              </p:cNvSpPr>
              <p:nvPr/>
            </p:nvSpPr>
            <p:spPr bwMode="auto">
              <a:xfrm>
                <a:off x="812802" y="1169988"/>
                <a:ext cx="447284" cy="221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1050" b="1">
                    <a:solidFill>
                      <a:srgbClr val="000000"/>
                    </a:solidFill>
                    <a:cs typeface="Arial" panose="020B0604020202020204" pitchFamily="34" charset="0"/>
                  </a:rPr>
                  <a:t>100</a:t>
                </a:r>
                <a:endParaRPr lang="en-US" altLang="en-US" sz="1350">
                  <a:solidFill>
                    <a:srgbClr val="000000"/>
                  </a:solidFill>
                  <a:cs typeface="Arial" panose="020B0604020202020204" pitchFamily="34" charset="0"/>
                </a:endParaRPr>
              </a:p>
            </p:txBody>
          </p:sp>
          <p:sp>
            <p:nvSpPr>
              <p:cNvPr id="43046" name="Freeform 134"/>
              <p:cNvSpPr>
                <a:spLocks noEditPoints="1"/>
              </p:cNvSpPr>
              <p:nvPr/>
            </p:nvSpPr>
            <p:spPr bwMode="auto">
              <a:xfrm>
                <a:off x="1128714" y="1254126"/>
                <a:ext cx="52388" cy="2532063"/>
              </a:xfrm>
              <a:custGeom>
                <a:avLst/>
                <a:gdLst>
                  <a:gd name="T0" fmla="*/ 83166744 w 33"/>
                  <a:gd name="T1" fmla="*/ 2147483647 h 1595"/>
                  <a:gd name="T2" fmla="*/ 83166744 w 33"/>
                  <a:gd name="T3" fmla="*/ 0 h 1595"/>
                  <a:gd name="T4" fmla="*/ 83166744 w 33"/>
                  <a:gd name="T5" fmla="*/ 2147483647 h 1595"/>
                  <a:gd name="T6" fmla="*/ 0 w 33"/>
                  <a:gd name="T7" fmla="*/ 2147483647 h 1595"/>
                  <a:gd name="T8" fmla="*/ 83166744 w 33"/>
                  <a:gd name="T9" fmla="*/ 2147483647 h 1595"/>
                  <a:gd name="T10" fmla="*/ 0 w 33"/>
                  <a:gd name="T11" fmla="*/ 2147483647 h 1595"/>
                  <a:gd name="T12" fmla="*/ 83166744 w 33"/>
                  <a:gd name="T13" fmla="*/ 2147483647 h 1595"/>
                  <a:gd name="T14" fmla="*/ 0 w 33"/>
                  <a:gd name="T15" fmla="*/ 2147483647 h 1595"/>
                  <a:gd name="T16" fmla="*/ 83166744 w 33"/>
                  <a:gd name="T17" fmla="*/ 2147483647 h 1595"/>
                  <a:gd name="T18" fmla="*/ 0 w 33"/>
                  <a:gd name="T19" fmla="*/ 2147483647 h 1595"/>
                  <a:gd name="T20" fmla="*/ 83166744 w 33"/>
                  <a:gd name="T21" fmla="*/ 2147483647 h 1595"/>
                  <a:gd name="T22" fmla="*/ 0 w 33"/>
                  <a:gd name="T23" fmla="*/ 2147483647 h 1595"/>
                  <a:gd name="T24" fmla="*/ 83166744 w 33"/>
                  <a:gd name="T25" fmla="*/ 2013606035 h 1595"/>
                  <a:gd name="T26" fmla="*/ 0 w 33"/>
                  <a:gd name="T27" fmla="*/ 2013606035 h 1595"/>
                  <a:gd name="T28" fmla="*/ 83166744 w 33"/>
                  <a:gd name="T29" fmla="*/ 1615421269 h 1595"/>
                  <a:gd name="T30" fmla="*/ 0 w 33"/>
                  <a:gd name="T31" fmla="*/ 1615421269 h 1595"/>
                  <a:gd name="T32" fmla="*/ 83166744 w 33"/>
                  <a:gd name="T33" fmla="*/ 1219755866 h 1595"/>
                  <a:gd name="T34" fmla="*/ 0 w 33"/>
                  <a:gd name="T35" fmla="*/ 1219755866 h 1595"/>
                  <a:gd name="T36" fmla="*/ 83166744 w 33"/>
                  <a:gd name="T37" fmla="*/ 819051737 h 1595"/>
                  <a:gd name="T38" fmla="*/ 0 w 33"/>
                  <a:gd name="T39" fmla="*/ 819051737 h 1595"/>
                  <a:gd name="T40" fmla="*/ 83166744 w 33"/>
                  <a:gd name="T41" fmla="*/ 420866971 h 1595"/>
                  <a:gd name="T42" fmla="*/ 0 w 33"/>
                  <a:gd name="T43" fmla="*/ 420866971 h 1595"/>
                  <a:gd name="T44" fmla="*/ 83166744 w 33"/>
                  <a:gd name="T45" fmla="*/ 22682204 h 1595"/>
                  <a:gd name="T46" fmla="*/ 0 w 33"/>
                  <a:gd name="T47" fmla="*/ 22682204 h 15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3" h="1595">
                    <a:moveTo>
                      <a:pt x="33" y="1595"/>
                    </a:moveTo>
                    <a:lnTo>
                      <a:pt x="33" y="0"/>
                    </a:lnTo>
                    <a:moveTo>
                      <a:pt x="33" y="1590"/>
                    </a:moveTo>
                    <a:lnTo>
                      <a:pt x="0" y="1590"/>
                    </a:lnTo>
                    <a:moveTo>
                      <a:pt x="33" y="1432"/>
                    </a:moveTo>
                    <a:lnTo>
                      <a:pt x="0" y="1432"/>
                    </a:lnTo>
                    <a:moveTo>
                      <a:pt x="33" y="1274"/>
                    </a:moveTo>
                    <a:lnTo>
                      <a:pt x="0" y="1274"/>
                    </a:lnTo>
                    <a:moveTo>
                      <a:pt x="33" y="1115"/>
                    </a:moveTo>
                    <a:lnTo>
                      <a:pt x="0" y="1115"/>
                    </a:lnTo>
                    <a:moveTo>
                      <a:pt x="33" y="958"/>
                    </a:moveTo>
                    <a:lnTo>
                      <a:pt x="0" y="958"/>
                    </a:lnTo>
                    <a:moveTo>
                      <a:pt x="33" y="799"/>
                    </a:moveTo>
                    <a:lnTo>
                      <a:pt x="0" y="799"/>
                    </a:lnTo>
                    <a:moveTo>
                      <a:pt x="33" y="641"/>
                    </a:moveTo>
                    <a:lnTo>
                      <a:pt x="0" y="641"/>
                    </a:lnTo>
                    <a:moveTo>
                      <a:pt x="33" y="484"/>
                    </a:moveTo>
                    <a:lnTo>
                      <a:pt x="0" y="484"/>
                    </a:lnTo>
                    <a:moveTo>
                      <a:pt x="33" y="325"/>
                    </a:moveTo>
                    <a:lnTo>
                      <a:pt x="0" y="325"/>
                    </a:lnTo>
                    <a:moveTo>
                      <a:pt x="33" y="167"/>
                    </a:moveTo>
                    <a:lnTo>
                      <a:pt x="0" y="167"/>
                    </a:lnTo>
                    <a:moveTo>
                      <a:pt x="33" y="9"/>
                    </a:moveTo>
                    <a:lnTo>
                      <a:pt x="0" y="9"/>
                    </a:lnTo>
                  </a:path>
                </a:pathLst>
              </a:custGeom>
              <a:noFill/>
              <a:ln w="19050" cap="flat">
                <a:solidFill>
                  <a:srgbClr val="00000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26" name="Line 135"/>
              <p:cNvSpPr>
                <a:spLocks noChangeShapeType="1"/>
              </p:cNvSpPr>
              <p:nvPr/>
            </p:nvSpPr>
            <p:spPr bwMode="auto">
              <a:xfrm>
                <a:off x="1220753" y="1204519"/>
                <a:ext cx="0" cy="64300"/>
              </a:xfrm>
              <a:prstGeom prst="line">
                <a:avLst/>
              </a:prstGeom>
              <a:noFill/>
              <a:ln w="19050">
                <a:solidFill>
                  <a:srgbClr val="404A76"/>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27" name="Line 136"/>
              <p:cNvSpPr>
                <a:spLocks noChangeShapeType="1"/>
              </p:cNvSpPr>
              <p:nvPr/>
            </p:nvSpPr>
            <p:spPr bwMode="auto">
              <a:xfrm>
                <a:off x="1247738" y="1204519"/>
                <a:ext cx="0" cy="64300"/>
              </a:xfrm>
              <a:prstGeom prst="line">
                <a:avLst/>
              </a:prstGeom>
              <a:noFill/>
              <a:ln w="19050">
                <a:solidFill>
                  <a:srgbClr val="404A76"/>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28" name="Line 137"/>
              <p:cNvSpPr>
                <a:spLocks noChangeShapeType="1"/>
              </p:cNvSpPr>
              <p:nvPr/>
            </p:nvSpPr>
            <p:spPr bwMode="auto">
              <a:xfrm>
                <a:off x="1276312" y="1204519"/>
                <a:ext cx="0" cy="64300"/>
              </a:xfrm>
              <a:prstGeom prst="line">
                <a:avLst/>
              </a:prstGeom>
              <a:noFill/>
              <a:ln w="19050">
                <a:solidFill>
                  <a:srgbClr val="404A76"/>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29" name="Line 138"/>
              <p:cNvSpPr>
                <a:spLocks noChangeShapeType="1"/>
              </p:cNvSpPr>
              <p:nvPr/>
            </p:nvSpPr>
            <p:spPr bwMode="auto">
              <a:xfrm>
                <a:off x="1649360" y="1371223"/>
                <a:ext cx="0" cy="65491"/>
              </a:xfrm>
              <a:prstGeom prst="line">
                <a:avLst/>
              </a:prstGeom>
              <a:noFill/>
              <a:ln w="19050">
                <a:solidFill>
                  <a:srgbClr val="404A76"/>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30" name="Line 139"/>
              <p:cNvSpPr>
                <a:spLocks noChangeShapeType="1"/>
              </p:cNvSpPr>
              <p:nvPr/>
            </p:nvSpPr>
            <p:spPr bwMode="auto">
              <a:xfrm>
                <a:off x="1669996" y="1455766"/>
                <a:ext cx="0" cy="65491"/>
              </a:xfrm>
              <a:prstGeom prst="line">
                <a:avLst/>
              </a:prstGeom>
              <a:noFill/>
              <a:ln w="19050">
                <a:solidFill>
                  <a:srgbClr val="404A76"/>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31" name="Line 140"/>
              <p:cNvSpPr>
                <a:spLocks noChangeShapeType="1"/>
              </p:cNvSpPr>
              <p:nvPr/>
            </p:nvSpPr>
            <p:spPr bwMode="auto">
              <a:xfrm>
                <a:off x="1692220" y="1630805"/>
                <a:ext cx="0" cy="63110"/>
              </a:xfrm>
              <a:prstGeom prst="line">
                <a:avLst/>
              </a:prstGeom>
              <a:noFill/>
              <a:ln w="19050">
                <a:solidFill>
                  <a:srgbClr val="404A76"/>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32" name="Line 141"/>
              <p:cNvSpPr>
                <a:spLocks noChangeShapeType="1"/>
              </p:cNvSpPr>
              <p:nvPr/>
            </p:nvSpPr>
            <p:spPr bwMode="auto">
              <a:xfrm>
                <a:off x="2154163" y="1852283"/>
                <a:ext cx="0" cy="64300"/>
              </a:xfrm>
              <a:prstGeom prst="line">
                <a:avLst/>
              </a:prstGeom>
              <a:noFill/>
              <a:ln w="19050">
                <a:solidFill>
                  <a:srgbClr val="404A76"/>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33" name="Line 142"/>
              <p:cNvSpPr>
                <a:spLocks noChangeShapeType="1"/>
              </p:cNvSpPr>
              <p:nvPr/>
            </p:nvSpPr>
            <p:spPr bwMode="auto">
              <a:xfrm>
                <a:off x="2166863" y="1898723"/>
                <a:ext cx="0" cy="63109"/>
              </a:xfrm>
              <a:prstGeom prst="line">
                <a:avLst/>
              </a:prstGeom>
              <a:noFill/>
              <a:ln w="19050">
                <a:solidFill>
                  <a:srgbClr val="404A76"/>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34" name="Line 143"/>
              <p:cNvSpPr>
                <a:spLocks noChangeShapeType="1"/>
              </p:cNvSpPr>
              <p:nvPr/>
            </p:nvSpPr>
            <p:spPr bwMode="auto">
              <a:xfrm>
                <a:off x="2604995" y="1945161"/>
                <a:ext cx="0" cy="63110"/>
              </a:xfrm>
              <a:prstGeom prst="line">
                <a:avLst/>
              </a:prstGeom>
              <a:noFill/>
              <a:ln w="19050">
                <a:solidFill>
                  <a:srgbClr val="404A76"/>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35" name="Line 144"/>
              <p:cNvSpPr>
                <a:spLocks noChangeShapeType="1"/>
              </p:cNvSpPr>
              <p:nvPr/>
            </p:nvSpPr>
            <p:spPr bwMode="auto">
              <a:xfrm>
                <a:off x="2616106" y="1992791"/>
                <a:ext cx="0" cy="64300"/>
              </a:xfrm>
              <a:prstGeom prst="line">
                <a:avLst/>
              </a:prstGeom>
              <a:noFill/>
              <a:ln w="19050">
                <a:solidFill>
                  <a:srgbClr val="404A76"/>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36" name="Line 145"/>
              <p:cNvSpPr>
                <a:spLocks noChangeShapeType="1"/>
              </p:cNvSpPr>
              <p:nvPr/>
            </p:nvSpPr>
            <p:spPr bwMode="auto">
              <a:xfrm>
                <a:off x="3146309" y="2138062"/>
                <a:ext cx="0" cy="65491"/>
              </a:xfrm>
              <a:prstGeom prst="line">
                <a:avLst/>
              </a:prstGeom>
              <a:noFill/>
              <a:ln w="19050">
                <a:solidFill>
                  <a:srgbClr val="404A76"/>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37" name="Line 146"/>
              <p:cNvSpPr>
                <a:spLocks noChangeShapeType="1"/>
              </p:cNvSpPr>
              <p:nvPr/>
            </p:nvSpPr>
            <p:spPr bwMode="auto">
              <a:xfrm>
                <a:off x="3224094" y="2138062"/>
                <a:ext cx="0" cy="65491"/>
              </a:xfrm>
              <a:prstGeom prst="line">
                <a:avLst/>
              </a:prstGeom>
              <a:noFill/>
              <a:ln w="19050">
                <a:solidFill>
                  <a:srgbClr val="404A76"/>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38" name="Line 147"/>
              <p:cNvSpPr>
                <a:spLocks noChangeShapeType="1"/>
              </p:cNvSpPr>
              <p:nvPr/>
            </p:nvSpPr>
            <p:spPr bwMode="auto">
              <a:xfrm>
                <a:off x="3270129" y="2138062"/>
                <a:ext cx="0" cy="65491"/>
              </a:xfrm>
              <a:prstGeom prst="line">
                <a:avLst/>
              </a:prstGeom>
              <a:noFill/>
              <a:ln w="19050">
                <a:solidFill>
                  <a:srgbClr val="404A76"/>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39" name="Line 148"/>
              <p:cNvSpPr>
                <a:spLocks noChangeShapeType="1"/>
              </p:cNvSpPr>
              <p:nvPr/>
            </p:nvSpPr>
            <p:spPr bwMode="auto">
              <a:xfrm>
                <a:off x="3281241" y="2138062"/>
                <a:ext cx="0" cy="65491"/>
              </a:xfrm>
              <a:prstGeom prst="line">
                <a:avLst/>
              </a:prstGeom>
              <a:noFill/>
              <a:ln w="19050">
                <a:solidFill>
                  <a:srgbClr val="404A76"/>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40" name="Line 149"/>
              <p:cNvSpPr>
                <a:spLocks noChangeShapeType="1"/>
              </p:cNvSpPr>
              <p:nvPr/>
            </p:nvSpPr>
            <p:spPr bwMode="auto">
              <a:xfrm>
                <a:off x="3336801" y="2365494"/>
                <a:ext cx="0" cy="63109"/>
              </a:xfrm>
              <a:prstGeom prst="line">
                <a:avLst/>
              </a:prstGeom>
              <a:noFill/>
              <a:ln w="19050">
                <a:solidFill>
                  <a:srgbClr val="404A76"/>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41" name="Line 150"/>
              <p:cNvSpPr>
                <a:spLocks noChangeShapeType="1"/>
              </p:cNvSpPr>
              <p:nvPr/>
            </p:nvSpPr>
            <p:spPr bwMode="auto">
              <a:xfrm>
                <a:off x="3349500" y="2423840"/>
                <a:ext cx="0" cy="64300"/>
              </a:xfrm>
              <a:prstGeom prst="line">
                <a:avLst/>
              </a:prstGeom>
              <a:noFill/>
              <a:ln w="19050">
                <a:solidFill>
                  <a:srgbClr val="404A76"/>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42" name="Line 151"/>
              <p:cNvSpPr>
                <a:spLocks noChangeShapeType="1"/>
              </p:cNvSpPr>
              <p:nvPr/>
            </p:nvSpPr>
            <p:spPr bwMode="auto">
              <a:xfrm>
                <a:off x="3968600" y="2423840"/>
                <a:ext cx="0" cy="64300"/>
              </a:xfrm>
              <a:prstGeom prst="line">
                <a:avLst/>
              </a:prstGeom>
              <a:noFill/>
              <a:ln w="19050">
                <a:solidFill>
                  <a:srgbClr val="404A76"/>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43" name="Line 152"/>
              <p:cNvSpPr>
                <a:spLocks noChangeShapeType="1"/>
              </p:cNvSpPr>
              <p:nvPr/>
            </p:nvSpPr>
            <p:spPr bwMode="auto">
              <a:xfrm>
                <a:off x="4014636" y="2423840"/>
                <a:ext cx="0" cy="64300"/>
              </a:xfrm>
              <a:prstGeom prst="line">
                <a:avLst/>
              </a:prstGeom>
              <a:noFill/>
              <a:ln w="19050">
                <a:solidFill>
                  <a:srgbClr val="404A76"/>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44" name="Line 153"/>
              <p:cNvSpPr>
                <a:spLocks noChangeShapeType="1"/>
              </p:cNvSpPr>
              <p:nvPr/>
            </p:nvSpPr>
            <p:spPr bwMode="auto">
              <a:xfrm>
                <a:off x="4047971" y="2423840"/>
                <a:ext cx="0" cy="64300"/>
              </a:xfrm>
              <a:prstGeom prst="line">
                <a:avLst/>
              </a:prstGeom>
              <a:noFill/>
              <a:ln w="19050">
                <a:solidFill>
                  <a:srgbClr val="404A76"/>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45" name="Line 154"/>
              <p:cNvSpPr>
                <a:spLocks noChangeShapeType="1"/>
              </p:cNvSpPr>
              <p:nvPr/>
            </p:nvSpPr>
            <p:spPr bwMode="auto">
              <a:xfrm>
                <a:off x="4057496" y="2423840"/>
                <a:ext cx="0" cy="64300"/>
              </a:xfrm>
              <a:prstGeom prst="line">
                <a:avLst/>
              </a:prstGeom>
              <a:noFill/>
              <a:ln w="19050">
                <a:solidFill>
                  <a:srgbClr val="404A76"/>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46" name="Line 155"/>
              <p:cNvSpPr>
                <a:spLocks noChangeShapeType="1"/>
              </p:cNvSpPr>
              <p:nvPr/>
            </p:nvSpPr>
            <p:spPr bwMode="auto">
              <a:xfrm>
                <a:off x="4127343" y="2423840"/>
                <a:ext cx="0" cy="64300"/>
              </a:xfrm>
              <a:prstGeom prst="line">
                <a:avLst/>
              </a:prstGeom>
              <a:noFill/>
              <a:ln w="19050">
                <a:solidFill>
                  <a:srgbClr val="404A76"/>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47" name="Line 156"/>
              <p:cNvSpPr>
                <a:spLocks noChangeShapeType="1"/>
              </p:cNvSpPr>
              <p:nvPr/>
            </p:nvSpPr>
            <p:spPr bwMode="auto">
              <a:xfrm>
                <a:off x="4744855" y="2665561"/>
                <a:ext cx="0" cy="63109"/>
              </a:xfrm>
              <a:prstGeom prst="line">
                <a:avLst/>
              </a:prstGeom>
              <a:noFill/>
              <a:ln w="19050">
                <a:solidFill>
                  <a:srgbClr val="404A76"/>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48" name="Line 157"/>
              <p:cNvSpPr>
                <a:spLocks noChangeShapeType="1"/>
              </p:cNvSpPr>
              <p:nvPr/>
            </p:nvSpPr>
            <p:spPr bwMode="auto">
              <a:xfrm>
                <a:off x="5319506" y="3016830"/>
                <a:ext cx="0" cy="63110"/>
              </a:xfrm>
              <a:prstGeom prst="line">
                <a:avLst/>
              </a:prstGeom>
              <a:noFill/>
              <a:ln w="19050">
                <a:solidFill>
                  <a:srgbClr val="404A76"/>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49" name="Line 158"/>
              <p:cNvSpPr>
                <a:spLocks noChangeShapeType="1"/>
              </p:cNvSpPr>
              <p:nvPr/>
            </p:nvSpPr>
            <p:spPr bwMode="auto">
              <a:xfrm>
                <a:off x="5432213" y="3016830"/>
                <a:ext cx="0" cy="63110"/>
              </a:xfrm>
              <a:prstGeom prst="line">
                <a:avLst/>
              </a:prstGeom>
              <a:noFill/>
              <a:ln w="19050">
                <a:solidFill>
                  <a:srgbClr val="404A76"/>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50" name="Line 159"/>
              <p:cNvSpPr>
                <a:spLocks noChangeShapeType="1"/>
              </p:cNvSpPr>
              <p:nvPr/>
            </p:nvSpPr>
            <p:spPr bwMode="auto">
              <a:xfrm>
                <a:off x="5444913" y="3016830"/>
                <a:ext cx="0" cy="63110"/>
              </a:xfrm>
              <a:prstGeom prst="line">
                <a:avLst/>
              </a:prstGeom>
              <a:noFill/>
              <a:ln w="19050">
                <a:solidFill>
                  <a:srgbClr val="404A76"/>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51" name="Line 160"/>
              <p:cNvSpPr>
                <a:spLocks noChangeShapeType="1"/>
              </p:cNvSpPr>
              <p:nvPr/>
            </p:nvSpPr>
            <p:spPr bwMode="auto">
              <a:xfrm>
                <a:off x="5535397" y="3016830"/>
                <a:ext cx="0" cy="63110"/>
              </a:xfrm>
              <a:prstGeom prst="line">
                <a:avLst/>
              </a:prstGeom>
              <a:noFill/>
              <a:ln w="19050">
                <a:solidFill>
                  <a:srgbClr val="404A76"/>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52" name="Line 161"/>
              <p:cNvSpPr>
                <a:spLocks noChangeShapeType="1"/>
              </p:cNvSpPr>
              <p:nvPr/>
            </p:nvSpPr>
            <p:spPr bwMode="auto">
              <a:xfrm>
                <a:off x="6132272" y="3016830"/>
                <a:ext cx="0" cy="63110"/>
              </a:xfrm>
              <a:prstGeom prst="line">
                <a:avLst/>
              </a:prstGeom>
              <a:noFill/>
              <a:ln w="19050">
                <a:solidFill>
                  <a:srgbClr val="404A76"/>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53" name="Line 162"/>
              <p:cNvSpPr>
                <a:spLocks noChangeShapeType="1"/>
              </p:cNvSpPr>
              <p:nvPr/>
            </p:nvSpPr>
            <p:spPr bwMode="auto">
              <a:xfrm>
                <a:off x="6187832" y="3016830"/>
                <a:ext cx="0" cy="63110"/>
              </a:xfrm>
              <a:prstGeom prst="line">
                <a:avLst/>
              </a:prstGeom>
              <a:noFill/>
              <a:ln w="19050">
                <a:solidFill>
                  <a:srgbClr val="404A76"/>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54" name="Line 163"/>
              <p:cNvSpPr>
                <a:spLocks noChangeShapeType="1"/>
              </p:cNvSpPr>
              <p:nvPr/>
            </p:nvSpPr>
            <p:spPr bwMode="auto">
              <a:xfrm>
                <a:off x="6198944" y="3016830"/>
                <a:ext cx="0" cy="63110"/>
              </a:xfrm>
              <a:prstGeom prst="line">
                <a:avLst/>
              </a:prstGeom>
              <a:noFill/>
              <a:ln w="19050">
                <a:solidFill>
                  <a:srgbClr val="404A76"/>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55" name="Line 164"/>
              <p:cNvSpPr>
                <a:spLocks noChangeShapeType="1"/>
              </p:cNvSpPr>
              <p:nvPr/>
            </p:nvSpPr>
            <p:spPr bwMode="auto">
              <a:xfrm>
                <a:off x="7370470" y="3016830"/>
                <a:ext cx="0" cy="63110"/>
              </a:xfrm>
              <a:prstGeom prst="line">
                <a:avLst/>
              </a:prstGeom>
              <a:noFill/>
              <a:ln w="19050">
                <a:solidFill>
                  <a:srgbClr val="404A76"/>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56" name="Line 165"/>
              <p:cNvSpPr>
                <a:spLocks noChangeShapeType="1"/>
              </p:cNvSpPr>
              <p:nvPr/>
            </p:nvSpPr>
            <p:spPr bwMode="auto">
              <a:xfrm>
                <a:off x="1682695" y="1330738"/>
                <a:ext cx="0" cy="63110"/>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57" name="Line 166"/>
              <p:cNvSpPr>
                <a:spLocks noChangeShapeType="1"/>
              </p:cNvSpPr>
              <p:nvPr/>
            </p:nvSpPr>
            <p:spPr bwMode="auto">
              <a:xfrm>
                <a:off x="1709682" y="1330738"/>
                <a:ext cx="0" cy="63110"/>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58" name="Line 167"/>
              <p:cNvSpPr>
                <a:spLocks noChangeShapeType="1"/>
              </p:cNvSpPr>
              <p:nvPr/>
            </p:nvSpPr>
            <p:spPr bwMode="auto">
              <a:xfrm>
                <a:off x="2154163" y="1459338"/>
                <a:ext cx="0" cy="64300"/>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59" name="Line 168"/>
              <p:cNvSpPr>
                <a:spLocks noChangeShapeType="1"/>
              </p:cNvSpPr>
              <p:nvPr/>
            </p:nvSpPr>
            <p:spPr bwMode="auto">
              <a:xfrm>
                <a:off x="2560546" y="1592701"/>
                <a:ext cx="0" cy="63110"/>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60" name="Line 169"/>
              <p:cNvSpPr>
                <a:spLocks noChangeShapeType="1"/>
              </p:cNvSpPr>
              <p:nvPr/>
            </p:nvSpPr>
            <p:spPr bwMode="auto">
              <a:xfrm>
                <a:off x="2604995" y="1637950"/>
                <a:ext cx="0" cy="64300"/>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61" name="Line 170"/>
              <p:cNvSpPr>
                <a:spLocks noChangeShapeType="1"/>
              </p:cNvSpPr>
              <p:nvPr/>
            </p:nvSpPr>
            <p:spPr bwMode="auto">
              <a:xfrm>
                <a:off x="2978041" y="1730828"/>
                <a:ext cx="0" cy="63110"/>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62" name="Line 171"/>
              <p:cNvSpPr>
                <a:spLocks noChangeShapeType="1"/>
              </p:cNvSpPr>
              <p:nvPr/>
            </p:nvSpPr>
            <p:spPr bwMode="auto">
              <a:xfrm>
                <a:off x="3270129" y="1778457"/>
                <a:ext cx="0" cy="63110"/>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63" name="Line 172"/>
              <p:cNvSpPr>
                <a:spLocks noChangeShapeType="1"/>
              </p:cNvSpPr>
              <p:nvPr/>
            </p:nvSpPr>
            <p:spPr bwMode="auto">
              <a:xfrm>
                <a:off x="3327276" y="1778457"/>
                <a:ext cx="0" cy="63110"/>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64" name="Line 173"/>
              <p:cNvSpPr>
                <a:spLocks noChangeShapeType="1"/>
              </p:cNvSpPr>
              <p:nvPr/>
            </p:nvSpPr>
            <p:spPr bwMode="auto">
              <a:xfrm>
                <a:off x="3336801" y="1778457"/>
                <a:ext cx="0" cy="63110"/>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65" name="Line 174"/>
              <p:cNvSpPr>
                <a:spLocks noChangeShapeType="1"/>
              </p:cNvSpPr>
              <p:nvPr/>
            </p:nvSpPr>
            <p:spPr bwMode="auto">
              <a:xfrm>
                <a:off x="3349500" y="1828469"/>
                <a:ext cx="0" cy="64300"/>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66" name="Line 175"/>
              <p:cNvSpPr>
                <a:spLocks noChangeShapeType="1"/>
              </p:cNvSpPr>
              <p:nvPr/>
            </p:nvSpPr>
            <p:spPr bwMode="auto">
              <a:xfrm>
                <a:off x="3506657" y="1879671"/>
                <a:ext cx="0" cy="65491"/>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67" name="Line 176"/>
              <p:cNvSpPr>
                <a:spLocks noChangeShapeType="1"/>
              </p:cNvSpPr>
              <p:nvPr/>
            </p:nvSpPr>
            <p:spPr bwMode="auto">
              <a:xfrm>
                <a:off x="3641588" y="1935636"/>
                <a:ext cx="0" cy="63110"/>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68" name="Line 177"/>
              <p:cNvSpPr>
                <a:spLocks noChangeShapeType="1"/>
              </p:cNvSpPr>
              <p:nvPr/>
            </p:nvSpPr>
            <p:spPr bwMode="auto">
              <a:xfrm>
                <a:off x="3665400" y="1935636"/>
                <a:ext cx="0" cy="63110"/>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69" name="Line 178"/>
              <p:cNvSpPr>
                <a:spLocks noChangeShapeType="1"/>
              </p:cNvSpPr>
              <p:nvPr/>
            </p:nvSpPr>
            <p:spPr bwMode="auto">
              <a:xfrm>
                <a:off x="3900340" y="1935636"/>
                <a:ext cx="0" cy="63110"/>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70" name="Line 179"/>
              <p:cNvSpPr>
                <a:spLocks noChangeShapeType="1"/>
              </p:cNvSpPr>
              <p:nvPr/>
            </p:nvSpPr>
            <p:spPr bwMode="auto">
              <a:xfrm>
                <a:off x="3990824" y="1935636"/>
                <a:ext cx="0" cy="63110"/>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71" name="Line 180"/>
              <p:cNvSpPr>
                <a:spLocks noChangeShapeType="1"/>
              </p:cNvSpPr>
              <p:nvPr/>
            </p:nvSpPr>
            <p:spPr bwMode="auto">
              <a:xfrm>
                <a:off x="4024160" y="1995173"/>
                <a:ext cx="0" cy="65491"/>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72" name="Line 181"/>
              <p:cNvSpPr>
                <a:spLocks noChangeShapeType="1"/>
              </p:cNvSpPr>
              <p:nvPr/>
            </p:nvSpPr>
            <p:spPr bwMode="auto">
              <a:xfrm>
                <a:off x="4052734" y="1995173"/>
                <a:ext cx="0" cy="65491"/>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73" name="Line 182"/>
              <p:cNvSpPr>
                <a:spLocks noChangeShapeType="1"/>
              </p:cNvSpPr>
              <p:nvPr/>
            </p:nvSpPr>
            <p:spPr bwMode="auto">
              <a:xfrm>
                <a:off x="4373396" y="2128536"/>
                <a:ext cx="0" cy="64300"/>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74" name="Line 183"/>
              <p:cNvSpPr>
                <a:spLocks noChangeShapeType="1"/>
              </p:cNvSpPr>
              <p:nvPr/>
            </p:nvSpPr>
            <p:spPr bwMode="auto">
              <a:xfrm>
                <a:off x="4498802" y="2128536"/>
                <a:ext cx="0" cy="64300"/>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75" name="Line 184"/>
              <p:cNvSpPr>
                <a:spLocks noChangeShapeType="1"/>
              </p:cNvSpPr>
              <p:nvPr/>
            </p:nvSpPr>
            <p:spPr bwMode="auto">
              <a:xfrm>
                <a:off x="4611511" y="2199981"/>
                <a:ext cx="0" cy="64300"/>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76" name="Line 185"/>
              <p:cNvSpPr>
                <a:spLocks noChangeShapeType="1"/>
              </p:cNvSpPr>
              <p:nvPr/>
            </p:nvSpPr>
            <p:spPr bwMode="auto">
              <a:xfrm>
                <a:off x="4711518" y="2199981"/>
                <a:ext cx="0" cy="64300"/>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77" name="Line 186"/>
              <p:cNvSpPr>
                <a:spLocks noChangeShapeType="1"/>
              </p:cNvSpPr>
              <p:nvPr/>
            </p:nvSpPr>
            <p:spPr bwMode="auto">
              <a:xfrm>
                <a:off x="4768666" y="2199981"/>
                <a:ext cx="0" cy="64300"/>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78" name="Line 187"/>
              <p:cNvSpPr>
                <a:spLocks noChangeShapeType="1"/>
              </p:cNvSpPr>
              <p:nvPr/>
            </p:nvSpPr>
            <p:spPr bwMode="auto">
              <a:xfrm>
                <a:off x="4779779" y="2199981"/>
                <a:ext cx="0" cy="64300"/>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79" name="Line 188"/>
              <p:cNvSpPr>
                <a:spLocks noChangeShapeType="1"/>
              </p:cNvSpPr>
              <p:nvPr/>
            </p:nvSpPr>
            <p:spPr bwMode="auto">
              <a:xfrm>
                <a:off x="4848038" y="2290477"/>
                <a:ext cx="0" cy="64300"/>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80" name="Line 189"/>
              <p:cNvSpPr>
                <a:spLocks noChangeShapeType="1"/>
              </p:cNvSpPr>
              <p:nvPr/>
            </p:nvSpPr>
            <p:spPr bwMode="auto">
              <a:xfrm>
                <a:off x="5140126" y="2384546"/>
                <a:ext cx="0" cy="63109"/>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81" name="Line 190"/>
              <p:cNvSpPr>
                <a:spLocks noChangeShapeType="1"/>
              </p:cNvSpPr>
              <p:nvPr/>
            </p:nvSpPr>
            <p:spPr bwMode="auto">
              <a:xfrm>
                <a:off x="5152825" y="2384546"/>
                <a:ext cx="0" cy="63109"/>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82" name="Line 191"/>
              <p:cNvSpPr>
                <a:spLocks noChangeShapeType="1"/>
              </p:cNvSpPr>
              <p:nvPr/>
            </p:nvSpPr>
            <p:spPr bwMode="auto">
              <a:xfrm>
                <a:off x="5298869" y="2384546"/>
                <a:ext cx="0" cy="63109"/>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83" name="Line 192"/>
              <p:cNvSpPr>
                <a:spLocks noChangeShapeType="1"/>
              </p:cNvSpPr>
              <p:nvPr/>
            </p:nvSpPr>
            <p:spPr bwMode="auto">
              <a:xfrm>
                <a:off x="5319506" y="2384546"/>
                <a:ext cx="0" cy="63109"/>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84" name="Line 193"/>
              <p:cNvSpPr>
                <a:spLocks noChangeShapeType="1"/>
              </p:cNvSpPr>
              <p:nvPr/>
            </p:nvSpPr>
            <p:spPr bwMode="auto">
              <a:xfrm>
                <a:off x="5365541" y="2384546"/>
                <a:ext cx="0" cy="63109"/>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85" name="Line 194"/>
              <p:cNvSpPr>
                <a:spLocks noChangeShapeType="1"/>
              </p:cNvSpPr>
              <p:nvPr/>
            </p:nvSpPr>
            <p:spPr bwMode="auto">
              <a:xfrm>
                <a:off x="5422689" y="2384546"/>
                <a:ext cx="0" cy="63109"/>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86" name="Line 195"/>
              <p:cNvSpPr>
                <a:spLocks noChangeShapeType="1"/>
              </p:cNvSpPr>
              <p:nvPr/>
            </p:nvSpPr>
            <p:spPr bwMode="auto">
              <a:xfrm>
                <a:off x="5489361" y="2384546"/>
                <a:ext cx="0" cy="63109"/>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87" name="Line 196"/>
              <p:cNvSpPr>
                <a:spLocks noChangeShapeType="1"/>
              </p:cNvSpPr>
              <p:nvPr/>
            </p:nvSpPr>
            <p:spPr bwMode="auto">
              <a:xfrm>
                <a:off x="5511585" y="2384546"/>
                <a:ext cx="0" cy="63109"/>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88" name="Line 197"/>
              <p:cNvSpPr>
                <a:spLocks noChangeShapeType="1"/>
              </p:cNvSpPr>
              <p:nvPr/>
            </p:nvSpPr>
            <p:spPr bwMode="auto">
              <a:xfrm>
                <a:off x="5535397" y="2384546"/>
                <a:ext cx="0" cy="63109"/>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89" name="Line 198"/>
              <p:cNvSpPr>
                <a:spLocks noChangeShapeType="1"/>
              </p:cNvSpPr>
              <p:nvPr/>
            </p:nvSpPr>
            <p:spPr bwMode="auto">
              <a:xfrm>
                <a:off x="5568733" y="2384546"/>
                <a:ext cx="0" cy="63109"/>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90" name="Line 199"/>
              <p:cNvSpPr>
                <a:spLocks noChangeShapeType="1"/>
              </p:cNvSpPr>
              <p:nvPr/>
            </p:nvSpPr>
            <p:spPr bwMode="auto">
              <a:xfrm>
                <a:off x="6143384" y="2716763"/>
                <a:ext cx="0" cy="64300"/>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91" name="Line 200"/>
              <p:cNvSpPr>
                <a:spLocks noChangeShapeType="1"/>
              </p:cNvSpPr>
              <p:nvPr/>
            </p:nvSpPr>
            <p:spPr bwMode="auto">
              <a:xfrm>
                <a:off x="6176720" y="2716763"/>
                <a:ext cx="0" cy="64300"/>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92" name="Line 201"/>
              <p:cNvSpPr>
                <a:spLocks noChangeShapeType="1"/>
              </p:cNvSpPr>
              <p:nvPr/>
            </p:nvSpPr>
            <p:spPr bwMode="auto">
              <a:xfrm>
                <a:off x="6424360" y="2716763"/>
                <a:ext cx="0" cy="64300"/>
              </a:xfrm>
              <a:prstGeom prst="line">
                <a:avLst/>
              </a:prstGeom>
              <a:noFill/>
              <a:ln w="19050">
                <a:solidFill>
                  <a:srgbClr val="6E1E50"/>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93" name="Freeform 202"/>
              <p:cNvSpPr>
                <a:spLocks/>
              </p:cNvSpPr>
              <p:nvPr/>
            </p:nvSpPr>
            <p:spPr bwMode="auto">
              <a:xfrm>
                <a:off x="1181066" y="1268819"/>
                <a:ext cx="6189404" cy="1811121"/>
              </a:xfrm>
              <a:custGeom>
                <a:avLst/>
                <a:gdLst>
                  <a:gd name="T0" fmla="*/ 0 w 3899"/>
                  <a:gd name="T1" fmla="*/ 0 h 1141"/>
                  <a:gd name="T2" fmla="*/ 0 w 3899"/>
                  <a:gd name="T3" fmla="*/ 0 h 1141"/>
                  <a:gd name="T4" fmla="*/ 179380 w 3899"/>
                  <a:gd name="T5" fmla="*/ 41270 h 1141"/>
                  <a:gd name="T6" fmla="*/ 269864 w 3899"/>
                  <a:gd name="T7" fmla="*/ 41270 h 1141"/>
                  <a:gd name="T8" fmla="*/ 269864 w 3899"/>
                  <a:gd name="T9" fmla="*/ 84127 h 1141"/>
                  <a:gd name="T10" fmla="*/ 382572 w 3899"/>
                  <a:gd name="T11" fmla="*/ 125398 h 1141"/>
                  <a:gd name="T12" fmla="*/ 404796 w 3899"/>
                  <a:gd name="T13" fmla="*/ 125398 h 1141"/>
                  <a:gd name="T14" fmla="*/ 404796 w 3899"/>
                  <a:gd name="T15" fmla="*/ 168255 h 1141"/>
                  <a:gd name="T16" fmla="*/ 461943 w 3899"/>
                  <a:gd name="T17" fmla="*/ 252382 h 1141"/>
                  <a:gd name="T18" fmla="*/ 471468 w 3899"/>
                  <a:gd name="T19" fmla="*/ 252382 h 1141"/>
                  <a:gd name="T20" fmla="*/ 471468 w 3899"/>
                  <a:gd name="T21" fmla="*/ 295240 h 1141"/>
                  <a:gd name="T22" fmla="*/ 482580 w 3899"/>
                  <a:gd name="T23" fmla="*/ 425399 h 1141"/>
                  <a:gd name="T24" fmla="*/ 517503 w 3899"/>
                  <a:gd name="T25" fmla="*/ 425399 h 1141"/>
                  <a:gd name="T26" fmla="*/ 517503 w 3899"/>
                  <a:gd name="T27" fmla="*/ 469844 h 1141"/>
                  <a:gd name="T28" fmla="*/ 539727 w 3899"/>
                  <a:gd name="T29" fmla="*/ 515876 h 1141"/>
                  <a:gd name="T30" fmla="*/ 652435 w 3899"/>
                  <a:gd name="T31" fmla="*/ 515876 h 1141"/>
                  <a:gd name="T32" fmla="*/ 652435 w 3899"/>
                  <a:gd name="T33" fmla="*/ 560321 h 1141"/>
                  <a:gd name="T34" fmla="*/ 698471 w 3899"/>
                  <a:gd name="T35" fmla="*/ 603178 h 1141"/>
                  <a:gd name="T36" fmla="*/ 923886 w 3899"/>
                  <a:gd name="T37" fmla="*/ 603178 h 1141"/>
                  <a:gd name="T38" fmla="*/ 923886 w 3899"/>
                  <a:gd name="T39" fmla="*/ 647623 h 1141"/>
                  <a:gd name="T40" fmla="*/ 957223 w 3899"/>
                  <a:gd name="T41" fmla="*/ 693655 h 1141"/>
                  <a:gd name="T42" fmla="*/ 1373130 w 3899"/>
                  <a:gd name="T43" fmla="*/ 693655 h 1141"/>
                  <a:gd name="T44" fmla="*/ 1373130 w 3899"/>
                  <a:gd name="T45" fmla="*/ 739687 h 1141"/>
                  <a:gd name="T46" fmla="*/ 1408054 w 3899"/>
                  <a:gd name="T47" fmla="*/ 788893 h 1141"/>
                  <a:gd name="T48" fmla="*/ 1419166 w 3899"/>
                  <a:gd name="T49" fmla="*/ 788893 h 1141"/>
                  <a:gd name="T50" fmla="*/ 1419166 w 3899"/>
                  <a:gd name="T51" fmla="*/ 836513 h 1141"/>
                  <a:gd name="T52" fmla="*/ 1498537 w 3899"/>
                  <a:gd name="T53" fmla="*/ 885719 h 1141"/>
                  <a:gd name="T54" fmla="*/ 1519174 w 3899"/>
                  <a:gd name="T55" fmla="*/ 885719 h 1141"/>
                  <a:gd name="T56" fmla="*/ 1519174 w 3899"/>
                  <a:gd name="T57" fmla="*/ 934926 h 1141"/>
                  <a:gd name="T58" fmla="*/ 2106525 w 3899"/>
                  <a:gd name="T59" fmla="*/ 990482 h 1141"/>
                  <a:gd name="T60" fmla="*/ 2116049 w 3899"/>
                  <a:gd name="T61" fmla="*/ 990482 h 1141"/>
                  <a:gd name="T62" fmla="*/ 2116049 w 3899"/>
                  <a:gd name="T63" fmla="*/ 1160324 h 1141"/>
                  <a:gd name="T64" fmla="*/ 2139861 w 3899"/>
                  <a:gd name="T65" fmla="*/ 1219054 h 1141"/>
                  <a:gd name="T66" fmla="*/ 3052635 w 3899"/>
                  <a:gd name="T67" fmla="*/ 1219054 h 1141"/>
                  <a:gd name="T68" fmla="*/ 3052635 w 3899"/>
                  <a:gd name="T69" fmla="*/ 1298420 h 1141"/>
                  <a:gd name="T70" fmla="*/ 3198679 w 3899"/>
                  <a:gd name="T71" fmla="*/ 1379373 h 1141"/>
                  <a:gd name="T72" fmla="*/ 3378059 w 3899"/>
                  <a:gd name="T73" fmla="*/ 1379373 h 1141"/>
                  <a:gd name="T74" fmla="*/ 3378059 w 3899"/>
                  <a:gd name="T75" fmla="*/ 1460325 h 1141"/>
                  <a:gd name="T76" fmla="*/ 3547914 w 3899"/>
                  <a:gd name="T77" fmla="*/ 1722232 h 1141"/>
                  <a:gd name="T78" fmla="*/ 4111453 w 3899"/>
                  <a:gd name="T79" fmla="*/ 1722232 h 1141"/>
                  <a:gd name="T80" fmla="*/ 4111453 w 3899"/>
                  <a:gd name="T81" fmla="*/ 1811121 h 1141"/>
                  <a:gd name="T82" fmla="*/ 6189404 w 3899"/>
                  <a:gd name="T83" fmla="*/ 1811121 h 11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99" h="1141">
                    <a:moveTo>
                      <a:pt x="0" y="0"/>
                    </a:moveTo>
                    <a:lnTo>
                      <a:pt x="0" y="0"/>
                    </a:lnTo>
                    <a:lnTo>
                      <a:pt x="113" y="0"/>
                    </a:lnTo>
                    <a:lnTo>
                      <a:pt x="113" y="26"/>
                    </a:lnTo>
                    <a:lnTo>
                      <a:pt x="170" y="26"/>
                    </a:lnTo>
                    <a:lnTo>
                      <a:pt x="170" y="53"/>
                    </a:lnTo>
                    <a:lnTo>
                      <a:pt x="241" y="53"/>
                    </a:lnTo>
                    <a:lnTo>
                      <a:pt x="241" y="79"/>
                    </a:lnTo>
                    <a:lnTo>
                      <a:pt x="255" y="79"/>
                    </a:lnTo>
                    <a:lnTo>
                      <a:pt x="255" y="106"/>
                    </a:lnTo>
                    <a:lnTo>
                      <a:pt x="291" y="106"/>
                    </a:lnTo>
                    <a:lnTo>
                      <a:pt x="291" y="159"/>
                    </a:lnTo>
                    <a:lnTo>
                      <a:pt x="297" y="159"/>
                    </a:lnTo>
                    <a:lnTo>
                      <a:pt x="297" y="186"/>
                    </a:lnTo>
                    <a:lnTo>
                      <a:pt x="304" y="186"/>
                    </a:lnTo>
                    <a:lnTo>
                      <a:pt x="304" y="268"/>
                    </a:lnTo>
                    <a:lnTo>
                      <a:pt x="326" y="268"/>
                    </a:lnTo>
                    <a:lnTo>
                      <a:pt x="326" y="296"/>
                    </a:lnTo>
                    <a:lnTo>
                      <a:pt x="340" y="296"/>
                    </a:lnTo>
                    <a:lnTo>
                      <a:pt x="340" y="325"/>
                    </a:lnTo>
                    <a:lnTo>
                      <a:pt x="411" y="325"/>
                    </a:lnTo>
                    <a:lnTo>
                      <a:pt x="411" y="353"/>
                    </a:lnTo>
                    <a:lnTo>
                      <a:pt x="440" y="353"/>
                    </a:lnTo>
                    <a:lnTo>
                      <a:pt x="440" y="380"/>
                    </a:lnTo>
                    <a:lnTo>
                      <a:pt x="582" y="380"/>
                    </a:lnTo>
                    <a:lnTo>
                      <a:pt x="582" y="408"/>
                    </a:lnTo>
                    <a:lnTo>
                      <a:pt x="603" y="408"/>
                    </a:lnTo>
                    <a:lnTo>
                      <a:pt x="603" y="437"/>
                    </a:lnTo>
                    <a:lnTo>
                      <a:pt x="865" y="437"/>
                    </a:lnTo>
                    <a:lnTo>
                      <a:pt x="865" y="466"/>
                    </a:lnTo>
                    <a:lnTo>
                      <a:pt x="887" y="466"/>
                    </a:lnTo>
                    <a:lnTo>
                      <a:pt x="887" y="497"/>
                    </a:lnTo>
                    <a:lnTo>
                      <a:pt x="894" y="497"/>
                    </a:lnTo>
                    <a:lnTo>
                      <a:pt x="894" y="527"/>
                    </a:lnTo>
                    <a:lnTo>
                      <a:pt x="944" y="527"/>
                    </a:lnTo>
                    <a:lnTo>
                      <a:pt x="944" y="558"/>
                    </a:lnTo>
                    <a:lnTo>
                      <a:pt x="957" y="558"/>
                    </a:lnTo>
                    <a:lnTo>
                      <a:pt x="957" y="589"/>
                    </a:lnTo>
                    <a:lnTo>
                      <a:pt x="1327" y="589"/>
                    </a:lnTo>
                    <a:lnTo>
                      <a:pt x="1327" y="624"/>
                    </a:lnTo>
                    <a:lnTo>
                      <a:pt x="1333" y="624"/>
                    </a:lnTo>
                    <a:lnTo>
                      <a:pt x="1333" y="731"/>
                    </a:lnTo>
                    <a:lnTo>
                      <a:pt x="1348" y="731"/>
                    </a:lnTo>
                    <a:lnTo>
                      <a:pt x="1348" y="768"/>
                    </a:lnTo>
                    <a:lnTo>
                      <a:pt x="1923" y="768"/>
                    </a:lnTo>
                    <a:lnTo>
                      <a:pt x="1923" y="818"/>
                    </a:lnTo>
                    <a:lnTo>
                      <a:pt x="2015" y="818"/>
                    </a:lnTo>
                    <a:lnTo>
                      <a:pt x="2015" y="869"/>
                    </a:lnTo>
                    <a:lnTo>
                      <a:pt x="2128" y="869"/>
                    </a:lnTo>
                    <a:lnTo>
                      <a:pt x="2128" y="920"/>
                    </a:lnTo>
                    <a:lnTo>
                      <a:pt x="2235" y="920"/>
                    </a:lnTo>
                    <a:lnTo>
                      <a:pt x="2235" y="1085"/>
                    </a:lnTo>
                    <a:lnTo>
                      <a:pt x="2590" y="1085"/>
                    </a:lnTo>
                    <a:lnTo>
                      <a:pt x="2590" y="1141"/>
                    </a:lnTo>
                    <a:lnTo>
                      <a:pt x="3899" y="1141"/>
                    </a:lnTo>
                  </a:path>
                </a:pathLst>
              </a:custGeom>
              <a:noFill/>
              <a:ln w="26988" cap="flat">
                <a:solidFill>
                  <a:srgbClr val="404A76"/>
                </a:solidFill>
                <a:prstDash val="solid"/>
                <a:miter lim="800000"/>
                <a:headEnd/>
                <a:tailEnd/>
              </a:ln>
              <a:effectLst>
                <a:outerShdw blurRad="50800" dist="38100" dir="2700000" algn="tl" rotWithShape="0">
                  <a:srgbClr val="000000">
                    <a:alpha val="39999"/>
                  </a:srgbClr>
                </a:outerShdw>
              </a:effectLst>
              <a:extLst>
                <a:ext uri="{909E8E84-426E-40dd-AFC4-6F175D3DCCD1}">
                  <a14:hiddenFill xmlns:a14="http://schemas.microsoft.com/office/drawing/2010/main" xmlns="">
                    <a:solidFill>
                      <a:srgbClr val="FFFFFF"/>
                    </a:solid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94" name="Freeform 203"/>
              <p:cNvSpPr>
                <a:spLocks/>
              </p:cNvSpPr>
              <p:nvPr/>
            </p:nvSpPr>
            <p:spPr bwMode="auto">
              <a:xfrm>
                <a:off x="1181066" y="1268819"/>
                <a:ext cx="5243294" cy="1512244"/>
              </a:xfrm>
              <a:custGeom>
                <a:avLst/>
                <a:gdLst>
                  <a:gd name="T0" fmla="*/ 0 w 3303"/>
                  <a:gd name="T1" fmla="*/ 0 h 953"/>
                  <a:gd name="T2" fmla="*/ 0 w 3303"/>
                  <a:gd name="T3" fmla="*/ 0 h 953"/>
                  <a:gd name="T4" fmla="*/ 393684 w 3303"/>
                  <a:gd name="T5" fmla="*/ 41257 h 953"/>
                  <a:gd name="T6" fmla="*/ 427020 w 3303"/>
                  <a:gd name="T7" fmla="*/ 41257 h 953"/>
                  <a:gd name="T8" fmla="*/ 427020 w 3303"/>
                  <a:gd name="T9" fmla="*/ 84102 h 953"/>
                  <a:gd name="T10" fmla="*/ 438132 w 3303"/>
                  <a:gd name="T11" fmla="*/ 125359 h 953"/>
                  <a:gd name="T12" fmla="*/ 619099 w 3303"/>
                  <a:gd name="T13" fmla="*/ 125359 h 953"/>
                  <a:gd name="T14" fmla="*/ 619099 w 3303"/>
                  <a:gd name="T15" fmla="*/ 169790 h 953"/>
                  <a:gd name="T16" fmla="*/ 765143 w 3303"/>
                  <a:gd name="T17" fmla="*/ 212635 h 953"/>
                  <a:gd name="T18" fmla="*/ 944523 w 3303"/>
                  <a:gd name="T19" fmla="*/ 212635 h 953"/>
                  <a:gd name="T20" fmla="*/ 944523 w 3303"/>
                  <a:gd name="T21" fmla="*/ 255479 h 953"/>
                  <a:gd name="T22" fmla="*/ 1125491 w 3303"/>
                  <a:gd name="T23" fmla="*/ 298323 h 953"/>
                  <a:gd name="T24" fmla="*/ 1271535 w 3303"/>
                  <a:gd name="T25" fmla="*/ 298323 h 953"/>
                  <a:gd name="T26" fmla="*/ 1271535 w 3303"/>
                  <a:gd name="T27" fmla="*/ 342754 h 953"/>
                  <a:gd name="T28" fmla="*/ 1315983 w 3303"/>
                  <a:gd name="T29" fmla="*/ 387185 h 953"/>
                  <a:gd name="T30" fmla="*/ 1362018 w 3303"/>
                  <a:gd name="T31" fmla="*/ 387185 h 953"/>
                  <a:gd name="T32" fmla="*/ 1362018 w 3303"/>
                  <a:gd name="T33" fmla="*/ 433203 h 953"/>
                  <a:gd name="T34" fmla="*/ 1485838 w 3303"/>
                  <a:gd name="T35" fmla="*/ 479221 h 953"/>
                  <a:gd name="T36" fmla="*/ 1565210 w 3303"/>
                  <a:gd name="T37" fmla="*/ 479221 h 953"/>
                  <a:gd name="T38" fmla="*/ 1565210 w 3303"/>
                  <a:gd name="T39" fmla="*/ 525239 h 953"/>
                  <a:gd name="T40" fmla="*/ 2027153 w 3303"/>
                  <a:gd name="T41" fmla="*/ 572844 h 953"/>
                  <a:gd name="T42" fmla="*/ 2139861 w 3303"/>
                  <a:gd name="T43" fmla="*/ 572844 h 953"/>
                  <a:gd name="T44" fmla="*/ 2139861 w 3303"/>
                  <a:gd name="T45" fmla="*/ 623622 h 953"/>
                  <a:gd name="T46" fmla="*/ 2162085 w 3303"/>
                  <a:gd name="T47" fmla="*/ 675987 h 953"/>
                  <a:gd name="T48" fmla="*/ 2331940 w 3303"/>
                  <a:gd name="T49" fmla="*/ 675987 h 953"/>
                  <a:gd name="T50" fmla="*/ 2331940 w 3303"/>
                  <a:gd name="T51" fmla="*/ 729939 h 953"/>
                  <a:gd name="T52" fmla="*/ 2793884 w 3303"/>
                  <a:gd name="T53" fmla="*/ 791826 h 953"/>
                  <a:gd name="T54" fmla="*/ 2849444 w 3303"/>
                  <a:gd name="T55" fmla="*/ 791826 h 953"/>
                  <a:gd name="T56" fmla="*/ 2849444 w 3303"/>
                  <a:gd name="T57" fmla="*/ 923532 h 953"/>
                  <a:gd name="T58" fmla="*/ 3311387 w 3303"/>
                  <a:gd name="T59" fmla="*/ 994939 h 953"/>
                  <a:gd name="T60" fmla="*/ 3636811 w 3303"/>
                  <a:gd name="T61" fmla="*/ 994939 h 953"/>
                  <a:gd name="T62" fmla="*/ 3636811 w 3303"/>
                  <a:gd name="T63" fmla="*/ 1085388 h 953"/>
                  <a:gd name="T64" fmla="*/ 3806666 w 3303"/>
                  <a:gd name="T65" fmla="*/ 1179011 h 953"/>
                  <a:gd name="T66" fmla="*/ 4460689 w 3303"/>
                  <a:gd name="T67" fmla="*/ 1179011 h 953"/>
                  <a:gd name="T68" fmla="*/ 4460689 w 3303"/>
                  <a:gd name="T69" fmla="*/ 1512244 h 953"/>
                  <a:gd name="T70" fmla="*/ 5243294 w 3303"/>
                  <a:gd name="T71" fmla="*/ 1512244 h 95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303" h="953">
                    <a:moveTo>
                      <a:pt x="0" y="0"/>
                    </a:moveTo>
                    <a:lnTo>
                      <a:pt x="0" y="0"/>
                    </a:lnTo>
                    <a:lnTo>
                      <a:pt x="248" y="0"/>
                    </a:lnTo>
                    <a:lnTo>
                      <a:pt x="248" y="26"/>
                    </a:lnTo>
                    <a:lnTo>
                      <a:pt x="269" y="26"/>
                    </a:lnTo>
                    <a:lnTo>
                      <a:pt x="269" y="53"/>
                    </a:lnTo>
                    <a:lnTo>
                      <a:pt x="276" y="53"/>
                    </a:lnTo>
                    <a:lnTo>
                      <a:pt x="276" y="79"/>
                    </a:lnTo>
                    <a:lnTo>
                      <a:pt x="390" y="79"/>
                    </a:lnTo>
                    <a:lnTo>
                      <a:pt x="390" y="107"/>
                    </a:lnTo>
                    <a:lnTo>
                      <a:pt x="482" y="107"/>
                    </a:lnTo>
                    <a:lnTo>
                      <a:pt x="482" y="134"/>
                    </a:lnTo>
                    <a:lnTo>
                      <a:pt x="595" y="134"/>
                    </a:lnTo>
                    <a:lnTo>
                      <a:pt x="595" y="161"/>
                    </a:lnTo>
                    <a:lnTo>
                      <a:pt x="709" y="161"/>
                    </a:lnTo>
                    <a:lnTo>
                      <a:pt x="709" y="188"/>
                    </a:lnTo>
                    <a:lnTo>
                      <a:pt x="801" y="188"/>
                    </a:lnTo>
                    <a:lnTo>
                      <a:pt x="801" y="216"/>
                    </a:lnTo>
                    <a:lnTo>
                      <a:pt x="829" y="216"/>
                    </a:lnTo>
                    <a:lnTo>
                      <a:pt x="829" y="244"/>
                    </a:lnTo>
                    <a:lnTo>
                      <a:pt x="858" y="244"/>
                    </a:lnTo>
                    <a:lnTo>
                      <a:pt x="858" y="273"/>
                    </a:lnTo>
                    <a:lnTo>
                      <a:pt x="936" y="273"/>
                    </a:lnTo>
                    <a:lnTo>
                      <a:pt x="936" y="302"/>
                    </a:lnTo>
                    <a:lnTo>
                      <a:pt x="986" y="302"/>
                    </a:lnTo>
                    <a:lnTo>
                      <a:pt x="986" y="331"/>
                    </a:lnTo>
                    <a:lnTo>
                      <a:pt x="1277" y="331"/>
                    </a:lnTo>
                    <a:lnTo>
                      <a:pt x="1277" y="361"/>
                    </a:lnTo>
                    <a:lnTo>
                      <a:pt x="1348" y="361"/>
                    </a:lnTo>
                    <a:lnTo>
                      <a:pt x="1348" y="393"/>
                    </a:lnTo>
                    <a:lnTo>
                      <a:pt x="1362" y="393"/>
                    </a:lnTo>
                    <a:lnTo>
                      <a:pt x="1362" y="426"/>
                    </a:lnTo>
                    <a:lnTo>
                      <a:pt x="1469" y="426"/>
                    </a:lnTo>
                    <a:lnTo>
                      <a:pt x="1469" y="460"/>
                    </a:lnTo>
                    <a:lnTo>
                      <a:pt x="1760" y="460"/>
                    </a:lnTo>
                    <a:lnTo>
                      <a:pt x="1760" y="499"/>
                    </a:lnTo>
                    <a:lnTo>
                      <a:pt x="1795" y="499"/>
                    </a:lnTo>
                    <a:lnTo>
                      <a:pt x="1795" y="582"/>
                    </a:lnTo>
                    <a:lnTo>
                      <a:pt x="2086" y="582"/>
                    </a:lnTo>
                    <a:lnTo>
                      <a:pt x="2086" y="627"/>
                    </a:lnTo>
                    <a:lnTo>
                      <a:pt x="2291" y="627"/>
                    </a:lnTo>
                    <a:lnTo>
                      <a:pt x="2291" y="684"/>
                    </a:lnTo>
                    <a:lnTo>
                      <a:pt x="2398" y="684"/>
                    </a:lnTo>
                    <a:lnTo>
                      <a:pt x="2398" y="743"/>
                    </a:lnTo>
                    <a:lnTo>
                      <a:pt x="2810" y="743"/>
                    </a:lnTo>
                    <a:lnTo>
                      <a:pt x="2810" y="953"/>
                    </a:lnTo>
                    <a:lnTo>
                      <a:pt x="3303" y="953"/>
                    </a:lnTo>
                  </a:path>
                </a:pathLst>
              </a:custGeom>
              <a:noFill/>
              <a:ln w="26988" cap="flat">
                <a:solidFill>
                  <a:srgbClr val="6E1E50"/>
                </a:solidFill>
                <a:prstDash val="solid"/>
                <a:miter lim="800000"/>
                <a:headEnd/>
                <a:tailEnd/>
              </a:ln>
              <a:effectLst>
                <a:outerShdw blurRad="50800" dist="38100" dir="2700000" algn="tl" rotWithShape="0">
                  <a:srgbClr val="000000">
                    <a:alpha val="39999"/>
                  </a:srgbClr>
                </a:outerShdw>
              </a:effectLst>
              <a:extLst>
                <a:ext uri="{909E8E84-426E-40dd-AFC4-6F175D3DCCD1}">
                  <a14:hiddenFill xmlns:a14="http://schemas.microsoft.com/office/drawing/2010/main" xmlns="">
                    <a:solidFill>
                      <a:srgbClr val="FFFFFF"/>
                    </a:solidFill>
                  </a14:hiddenFill>
                </a:ext>
              </a:extLst>
            </p:spPr>
            <p:txBody>
              <a:bodyPr/>
              <a:lstStyle/>
              <a:p>
                <a:pPr defTabSz="914400" fontAlgn="auto">
                  <a:spcBef>
                    <a:spcPts val="0"/>
                  </a:spcBef>
                  <a:spcAft>
                    <a:spcPts val="0"/>
                  </a:spcAft>
                </a:pPr>
                <a:endParaRPr lang="en-US" sz="1350">
                  <a:solidFill>
                    <a:srgbClr val="000000"/>
                  </a:solidFill>
                  <a:latin typeface="Arial"/>
                  <a:ea typeface="+mn-ea"/>
                  <a:cs typeface="+mn-cs"/>
                </a:endParaRPr>
              </a:p>
            </p:txBody>
          </p:sp>
          <p:sp>
            <p:nvSpPr>
              <p:cNvPr id="43116" name="Rectangle 204"/>
              <p:cNvSpPr>
                <a:spLocks noChangeArrowheads="1"/>
              </p:cNvSpPr>
              <p:nvPr/>
            </p:nvSpPr>
            <p:spPr bwMode="auto">
              <a:xfrm>
                <a:off x="3968752" y="4111626"/>
                <a:ext cx="1977180" cy="2530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1200" b="1">
                    <a:solidFill>
                      <a:srgbClr val="000000"/>
                    </a:solidFill>
                    <a:cs typeface="Arial" panose="020B0604020202020204" pitchFamily="34" charset="0"/>
                  </a:rPr>
                  <a:t>Time, months</a:t>
                </a:r>
                <a:endParaRPr lang="en-US" altLang="en-US" sz="1350">
                  <a:solidFill>
                    <a:srgbClr val="000000"/>
                  </a:solidFill>
                  <a:cs typeface="Arial" panose="020B0604020202020204" pitchFamily="34" charset="0"/>
                </a:endParaRPr>
              </a:p>
            </p:txBody>
          </p:sp>
          <p:sp>
            <p:nvSpPr>
              <p:cNvPr id="43117" name="Rectangle 205"/>
              <p:cNvSpPr>
                <a:spLocks noChangeArrowheads="1"/>
              </p:cNvSpPr>
              <p:nvPr/>
            </p:nvSpPr>
            <p:spPr bwMode="auto">
              <a:xfrm rot="16200000">
                <a:off x="594071" y="2562863"/>
                <a:ext cx="140598" cy="365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1200" b="1">
                    <a:solidFill>
                      <a:srgbClr val="000000"/>
                    </a:solidFill>
                    <a:cs typeface="Arial" panose="020B0604020202020204" pitchFamily="34" charset="0"/>
                  </a:rPr>
                  <a:t>P</a:t>
                </a:r>
                <a:endParaRPr lang="en-US" altLang="en-US" sz="1350">
                  <a:solidFill>
                    <a:srgbClr val="000000"/>
                  </a:solidFill>
                  <a:cs typeface="Arial" panose="020B0604020202020204" pitchFamily="34" charset="0"/>
                </a:endParaRPr>
              </a:p>
            </p:txBody>
          </p:sp>
          <p:sp>
            <p:nvSpPr>
              <p:cNvPr id="43118" name="Rectangle 206"/>
              <p:cNvSpPr>
                <a:spLocks noChangeArrowheads="1"/>
              </p:cNvSpPr>
              <p:nvPr/>
            </p:nvSpPr>
            <p:spPr bwMode="auto">
              <a:xfrm rot="16200000">
                <a:off x="599561" y="2439038"/>
                <a:ext cx="129615" cy="365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1200" b="1">
                    <a:solidFill>
                      <a:srgbClr val="000000"/>
                    </a:solidFill>
                    <a:cs typeface="Arial" panose="020B0604020202020204" pitchFamily="34" charset="0"/>
                  </a:rPr>
                  <a:t>F</a:t>
                </a:r>
                <a:endParaRPr lang="en-US" altLang="en-US" sz="1350">
                  <a:solidFill>
                    <a:srgbClr val="000000"/>
                  </a:solidFill>
                  <a:cs typeface="Arial" panose="020B0604020202020204" pitchFamily="34" charset="0"/>
                </a:endParaRPr>
              </a:p>
            </p:txBody>
          </p:sp>
          <p:sp>
            <p:nvSpPr>
              <p:cNvPr id="43119" name="Rectangle 207"/>
              <p:cNvSpPr>
                <a:spLocks noChangeArrowheads="1"/>
              </p:cNvSpPr>
              <p:nvPr/>
            </p:nvSpPr>
            <p:spPr bwMode="auto">
              <a:xfrm rot="16200000">
                <a:off x="594071" y="2313624"/>
                <a:ext cx="140598" cy="365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1200" b="1" dirty="0">
                    <a:solidFill>
                      <a:srgbClr val="000000"/>
                    </a:solidFill>
                    <a:cs typeface="Arial" panose="020B0604020202020204" pitchFamily="34" charset="0"/>
                  </a:rPr>
                  <a:t>S</a:t>
                </a:r>
                <a:endParaRPr lang="en-US" altLang="en-US" sz="1350" dirty="0">
                  <a:solidFill>
                    <a:srgbClr val="000000"/>
                  </a:solidFill>
                  <a:cs typeface="Arial" panose="020B0604020202020204" pitchFamily="34" charset="0"/>
                </a:endParaRPr>
              </a:p>
            </p:txBody>
          </p:sp>
          <p:sp>
            <p:nvSpPr>
              <p:cNvPr id="43120" name="Rectangle 208"/>
              <p:cNvSpPr>
                <a:spLocks noChangeArrowheads="1"/>
              </p:cNvSpPr>
              <p:nvPr/>
            </p:nvSpPr>
            <p:spPr bwMode="auto">
              <a:xfrm rot="16200000">
                <a:off x="634710" y="2223138"/>
                <a:ext cx="59316" cy="365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1200" b="1">
                    <a:solidFill>
                      <a:srgbClr val="000000"/>
                    </a:solidFill>
                    <a:cs typeface="Arial" panose="020B0604020202020204" pitchFamily="34" charset="0"/>
                  </a:rPr>
                  <a:t>,</a:t>
                </a:r>
                <a:endParaRPr lang="en-US" altLang="en-US" sz="1350">
                  <a:solidFill>
                    <a:srgbClr val="000000"/>
                  </a:solidFill>
                  <a:cs typeface="Arial" panose="020B0604020202020204" pitchFamily="34" charset="0"/>
                </a:endParaRPr>
              </a:p>
            </p:txBody>
          </p:sp>
          <p:sp>
            <p:nvSpPr>
              <p:cNvPr id="43121" name="Rectangle 209"/>
              <p:cNvSpPr>
                <a:spLocks noChangeArrowheads="1"/>
              </p:cNvSpPr>
              <p:nvPr/>
            </p:nvSpPr>
            <p:spPr bwMode="auto">
              <a:xfrm rot="16200000">
                <a:off x="634710" y="2170751"/>
                <a:ext cx="59316" cy="365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1200" b="1">
                    <a:solidFill>
                      <a:srgbClr val="000000"/>
                    </a:solidFill>
                    <a:cs typeface="Arial" panose="020B0604020202020204" pitchFamily="34" charset="0"/>
                  </a:rPr>
                  <a:t> </a:t>
                </a:r>
                <a:endParaRPr lang="en-US" altLang="en-US" sz="1350">
                  <a:solidFill>
                    <a:srgbClr val="000000"/>
                  </a:solidFill>
                  <a:cs typeface="Arial" panose="020B0604020202020204" pitchFamily="34" charset="0"/>
                </a:endParaRPr>
              </a:p>
            </p:txBody>
          </p:sp>
          <p:sp>
            <p:nvSpPr>
              <p:cNvPr id="43122" name="Rectangle 210"/>
              <p:cNvSpPr>
                <a:spLocks noChangeArrowheads="1"/>
              </p:cNvSpPr>
              <p:nvPr/>
            </p:nvSpPr>
            <p:spPr bwMode="auto">
              <a:xfrm rot="16200000">
                <a:off x="634710" y="2115188"/>
                <a:ext cx="59316" cy="365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1200" b="1">
                    <a:solidFill>
                      <a:srgbClr val="000000"/>
                    </a:solidFill>
                    <a:cs typeface="Arial" panose="020B0604020202020204" pitchFamily="34" charset="0"/>
                  </a:rPr>
                  <a:t> </a:t>
                </a:r>
                <a:endParaRPr lang="en-US" altLang="en-US" sz="1350">
                  <a:solidFill>
                    <a:srgbClr val="000000"/>
                  </a:solidFill>
                  <a:cs typeface="Arial" panose="020B0604020202020204" pitchFamily="34" charset="0"/>
                </a:endParaRPr>
              </a:p>
            </p:txBody>
          </p:sp>
          <p:sp>
            <p:nvSpPr>
              <p:cNvPr id="43123" name="Rectangle 211"/>
              <p:cNvSpPr>
                <a:spLocks noChangeArrowheads="1"/>
              </p:cNvSpPr>
              <p:nvPr/>
            </p:nvSpPr>
            <p:spPr bwMode="auto">
              <a:xfrm rot="16200000">
                <a:off x="571797" y="2004063"/>
                <a:ext cx="186734" cy="365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1200" b="1">
                    <a:solidFill>
                      <a:srgbClr val="000000"/>
                    </a:solidFill>
                    <a:cs typeface="Arial" panose="020B0604020202020204" pitchFamily="34" charset="0"/>
                  </a:rPr>
                  <a:t>%</a:t>
                </a:r>
                <a:endParaRPr lang="en-US" altLang="en-US" sz="1350">
                  <a:solidFill>
                    <a:srgbClr val="000000"/>
                  </a:solidFill>
                  <a:cs typeface="Arial" panose="020B0604020202020204" pitchFamily="34" charset="0"/>
                </a:endParaRPr>
              </a:p>
            </p:txBody>
          </p:sp>
          <p:sp>
            <p:nvSpPr>
              <p:cNvPr id="43124" name="Rectangle 212"/>
              <p:cNvSpPr>
                <a:spLocks noChangeArrowheads="1"/>
              </p:cNvSpPr>
              <p:nvPr/>
            </p:nvSpPr>
            <p:spPr bwMode="auto">
              <a:xfrm>
                <a:off x="349251" y="4165601"/>
                <a:ext cx="1011937" cy="173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825" b="1">
                    <a:solidFill>
                      <a:srgbClr val="000000"/>
                    </a:solidFill>
                    <a:cs typeface="Arial" panose="020B0604020202020204" pitchFamily="34" charset="0"/>
                  </a:rPr>
                  <a:t>No. at risk</a:t>
                </a:r>
                <a:endParaRPr lang="en-US" altLang="en-US" sz="1350">
                  <a:solidFill>
                    <a:srgbClr val="000000"/>
                  </a:solidFill>
                  <a:cs typeface="Arial" panose="020B0604020202020204" pitchFamily="34" charset="0"/>
                </a:endParaRPr>
              </a:p>
            </p:txBody>
          </p:sp>
          <p:sp>
            <p:nvSpPr>
              <p:cNvPr id="43125" name="Rectangle 213"/>
              <p:cNvSpPr>
                <a:spLocks noChangeArrowheads="1"/>
              </p:cNvSpPr>
              <p:nvPr/>
            </p:nvSpPr>
            <p:spPr bwMode="auto">
              <a:xfrm>
                <a:off x="1100139" y="4441826"/>
                <a:ext cx="234744" cy="173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825" b="1">
                    <a:solidFill>
                      <a:srgbClr val="6E1E50"/>
                    </a:solidFill>
                    <a:cs typeface="Arial" panose="020B0604020202020204" pitchFamily="34" charset="0"/>
                  </a:rPr>
                  <a:t>60</a:t>
                </a:r>
                <a:endParaRPr lang="en-US" altLang="en-US" sz="1350">
                  <a:solidFill>
                    <a:srgbClr val="000000"/>
                  </a:solidFill>
                  <a:cs typeface="Arial" panose="020B0604020202020204" pitchFamily="34" charset="0"/>
                </a:endParaRPr>
              </a:p>
            </p:txBody>
          </p:sp>
          <p:sp>
            <p:nvSpPr>
              <p:cNvPr id="43126" name="Rectangle 214"/>
              <p:cNvSpPr>
                <a:spLocks noChangeArrowheads="1"/>
              </p:cNvSpPr>
              <p:nvPr/>
            </p:nvSpPr>
            <p:spPr bwMode="auto">
              <a:xfrm>
                <a:off x="2816226" y="4441826"/>
                <a:ext cx="234744" cy="173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825" b="1">
                    <a:solidFill>
                      <a:srgbClr val="6E1E50"/>
                    </a:solidFill>
                    <a:cs typeface="Arial" panose="020B0604020202020204" pitchFamily="34" charset="0"/>
                  </a:rPr>
                  <a:t>43</a:t>
                </a:r>
                <a:endParaRPr lang="en-US" altLang="en-US" sz="1350">
                  <a:solidFill>
                    <a:srgbClr val="000000"/>
                  </a:solidFill>
                  <a:cs typeface="Arial" panose="020B0604020202020204" pitchFamily="34" charset="0"/>
                </a:endParaRPr>
              </a:p>
            </p:txBody>
          </p:sp>
          <p:sp>
            <p:nvSpPr>
              <p:cNvPr id="43127" name="Rectangle 215"/>
              <p:cNvSpPr>
                <a:spLocks noChangeArrowheads="1"/>
              </p:cNvSpPr>
              <p:nvPr/>
            </p:nvSpPr>
            <p:spPr bwMode="auto">
              <a:xfrm>
                <a:off x="4543427" y="4441826"/>
                <a:ext cx="234744" cy="173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825" b="1">
                    <a:solidFill>
                      <a:srgbClr val="6E1E50"/>
                    </a:solidFill>
                    <a:cs typeface="Arial" panose="020B0604020202020204" pitchFamily="34" charset="0"/>
                  </a:rPr>
                  <a:t>20</a:t>
                </a:r>
                <a:endParaRPr lang="en-US" altLang="en-US" sz="1350">
                  <a:solidFill>
                    <a:srgbClr val="000000"/>
                  </a:solidFill>
                  <a:cs typeface="Arial" panose="020B0604020202020204" pitchFamily="34" charset="0"/>
                </a:endParaRPr>
              </a:p>
            </p:txBody>
          </p:sp>
          <p:sp>
            <p:nvSpPr>
              <p:cNvPr id="43128" name="Rectangle 216"/>
              <p:cNvSpPr>
                <a:spLocks noChangeArrowheads="1"/>
              </p:cNvSpPr>
              <p:nvPr/>
            </p:nvSpPr>
            <p:spPr bwMode="auto">
              <a:xfrm>
                <a:off x="6289675" y="4441826"/>
                <a:ext cx="117374" cy="173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825" b="1">
                    <a:solidFill>
                      <a:srgbClr val="6E1E50"/>
                    </a:solidFill>
                    <a:cs typeface="Arial" panose="020B0604020202020204" pitchFamily="34" charset="0"/>
                  </a:rPr>
                  <a:t>1</a:t>
                </a:r>
                <a:endParaRPr lang="en-US" altLang="en-US" sz="1350">
                  <a:solidFill>
                    <a:srgbClr val="000000"/>
                  </a:solidFill>
                  <a:cs typeface="Arial" panose="020B0604020202020204" pitchFamily="34" charset="0"/>
                </a:endParaRPr>
              </a:p>
            </p:txBody>
          </p:sp>
          <p:sp>
            <p:nvSpPr>
              <p:cNvPr id="43129" name="Rectangle 217"/>
              <p:cNvSpPr>
                <a:spLocks noChangeArrowheads="1"/>
              </p:cNvSpPr>
              <p:nvPr/>
            </p:nvSpPr>
            <p:spPr bwMode="auto">
              <a:xfrm>
                <a:off x="8002590" y="4441826"/>
                <a:ext cx="117374" cy="173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825" b="1">
                    <a:solidFill>
                      <a:srgbClr val="6E1E50"/>
                    </a:solidFill>
                    <a:cs typeface="Arial" panose="020B0604020202020204" pitchFamily="34" charset="0"/>
                  </a:rPr>
                  <a:t>0</a:t>
                </a:r>
                <a:endParaRPr lang="en-US" altLang="en-US" sz="1350">
                  <a:solidFill>
                    <a:srgbClr val="000000"/>
                  </a:solidFill>
                  <a:cs typeface="Arial" panose="020B0604020202020204" pitchFamily="34" charset="0"/>
                </a:endParaRPr>
              </a:p>
            </p:txBody>
          </p:sp>
          <p:sp>
            <p:nvSpPr>
              <p:cNvPr id="43130" name="Rectangle 218"/>
              <p:cNvSpPr>
                <a:spLocks noChangeArrowheads="1"/>
              </p:cNvSpPr>
              <p:nvPr/>
            </p:nvSpPr>
            <p:spPr bwMode="auto">
              <a:xfrm>
                <a:off x="1100139" y="4625977"/>
                <a:ext cx="234744" cy="173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825" b="1">
                    <a:solidFill>
                      <a:srgbClr val="404A76"/>
                    </a:solidFill>
                    <a:cs typeface="Arial" panose="020B0604020202020204" pitchFamily="34" charset="0"/>
                  </a:rPr>
                  <a:t>63</a:t>
                </a:r>
                <a:endParaRPr lang="en-US" altLang="en-US" sz="1350">
                  <a:solidFill>
                    <a:srgbClr val="000000"/>
                  </a:solidFill>
                  <a:cs typeface="Arial" panose="020B0604020202020204" pitchFamily="34" charset="0"/>
                </a:endParaRPr>
              </a:p>
            </p:txBody>
          </p:sp>
          <p:sp>
            <p:nvSpPr>
              <p:cNvPr id="43131" name="Rectangle 219"/>
              <p:cNvSpPr>
                <a:spLocks noChangeArrowheads="1"/>
              </p:cNvSpPr>
              <p:nvPr/>
            </p:nvSpPr>
            <p:spPr bwMode="auto">
              <a:xfrm>
                <a:off x="2816226" y="4625976"/>
                <a:ext cx="234744" cy="173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825" b="1">
                    <a:solidFill>
                      <a:srgbClr val="404A76"/>
                    </a:solidFill>
                    <a:cs typeface="Arial" panose="020B0604020202020204" pitchFamily="34" charset="0"/>
                  </a:rPr>
                  <a:t>32</a:t>
                </a:r>
                <a:endParaRPr lang="en-US" altLang="en-US" sz="1350">
                  <a:solidFill>
                    <a:srgbClr val="000000"/>
                  </a:solidFill>
                  <a:cs typeface="Arial" panose="020B0604020202020204" pitchFamily="34" charset="0"/>
                </a:endParaRPr>
              </a:p>
            </p:txBody>
          </p:sp>
          <p:sp>
            <p:nvSpPr>
              <p:cNvPr id="43132" name="Rectangle 220"/>
              <p:cNvSpPr>
                <a:spLocks noChangeArrowheads="1"/>
              </p:cNvSpPr>
              <p:nvPr/>
            </p:nvSpPr>
            <p:spPr bwMode="auto">
              <a:xfrm>
                <a:off x="4543427" y="4625976"/>
                <a:ext cx="234744" cy="173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825" b="1">
                    <a:solidFill>
                      <a:srgbClr val="404A76"/>
                    </a:solidFill>
                    <a:cs typeface="Arial" panose="020B0604020202020204" pitchFamily="34" charset="0"/>
                  </a:rPr>
                  <a:t>13</a:t>
                </a:r>
                <a:endParaRPr lang="en-US" altLang="en-US" sz="1350">
                  <a:solidFill>
                    <a:srgbClr val="000000"/>
                  </a:solidFill>
                  <a:cs typeface="Arial" panose="020B0604020202020204" pitchFamily="34" charset="0"/>
                </a:endParaRPr>
              </a:p>
            </p:txBody>
          </p:sp>
          <p:sp>
            <p:nvSpPr>
              <p:cNvPr id="43133" name="Rectangle 221"/>
              <p:cNvSpPr>
                <a:spLocks noChangeArrowheads="1"/>
              </p:cNvSpPr>
              <p:nvPr/>
            </p:nvSpPr>
            <p:spPr bwMode="auto">
              <a:xfrm>
                <a:off x="6289675" y="4625976"/>
                <a:ext cx="117374" cy="173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825" b="1">
                    <a:solidFill>
                      <a:srgbClr val="404A76"/>
                    </a:solidFill>
                    <a:cs typeface="Arial" panose="020B0604020202020204" pitchFamily="34" charset="0"/>
                  </a:rPr>
                  <a:t>1</a:t>
                </a:r>
                <a:endParaRPr lang="en-US" altLang="en-US" sz="1350">
                  <a:solidFill>
                    <a:srgbClr val="000000"/>
                  </a:solidFill>
                  <a:cs typeface="Arial" panose="020B0604020202020204" pitchFamily="34" charset="0"/>
                </a:endParaRPr>
              </a:p>
            </p:txBody>
          </p:sp>
          <p:sp>
            <p:nvSpPr>
              <p:cNvPr id="43134" name="Rectangle 222"/>
              <p:cNvSpPr>
                <a:spLocks noChangeArrowheads="1"/>
              </p:cNvSpPr>
              <p:nvPr/>
            </p:nvSpPr>
            <p:spPr bwMode="auto">
              <a:xfrm>
                <a:off x="8002590" y="4625976"/>
                <a:ext cx="117374" cy="173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825" b="1">
                    <a:solidFill>
                      <a:srgbClr val="404A76"/>
                    </a:solidFill>
                    <a:cs typeface="Arial" panose="020B0604020202020204" pitchFamily="34" charset="0"/>
                  </a:rPr>
                  <a:t>0</a:t>
                </a:r>
                <a:endParaRPr lang="en-US" altLang="en-US" sz="1350">
                  <a:solidFill>
                    <a:srgbClr val="000000"/>
                  </a:solidFill>
                  <a:cs typeface="Arial" panose="020B0604020202020204" pitchFamily="34" charset="0"/>
                </a:endParaRPr>
              </a:p>
            </p:txBody>
          </p:sp>
        </p:grpSp>
        <p:cxnSp>
          <p:nvCxnSpPr>
            <p:cNvPr id="516" name="Straight Connector 515"/>
            <p:cNvCxnSpPr>
              <a:cxnSpLocks noChangeShapeType="1"/>
            </p:cNvCxnSpPr>
            <p:nvPr/>
          </p:nvCxnSpPr>
          <p:spPr bwMode="auto">
            <a:xfrm>
              <a:off x="4757738" y="1620838"/>
              <a:ext cx="0" cy="3352800"/>
            </a:xfrm>
            <a:prstGeom prst="line">
              <a:avLst/>
            </a:prstGeom>
            <a:noFill/>
            <a:ln w="19050">
              <a:solidFill>
                <a:schemeClr val="tx1"/>
              </a:solidFill>
              <a:prstDash val="dash"/>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cxnSp>
        <p:cxnSp>
          <p:nvCxnSpPr>
            <p:cNvPr id="519" name="Straight Connector 518"/>
            <p:cNvCxnSpPr>
              <a:cxnSpLocks noChangeShapeType="1"/>
            </p:cNvCxnSpPr>
            <p:nvPr/>
          </p:nvCxnSpPr>
          <p:spPr bwMode="auto">
            <a:xfrm flipH="1">
              <a:off x="2705100" y="3298825"/>
              <a:ext cx="6400800" cy="0"/>
            </a:xfrm>
            <a:prstGeom prst="line">
              <a:avLst/>
            </a:prstGeom>
            <a:noFill/>
            <a:ln w="19050">
              <a:solidFill>
                <a:schemeClr val="tx1"/>
              </a:solidFill>
              <a:prstDash val="dash"/>
              <a:round/>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cxnSp>
        <p:sp>
          <p:nvSpPr>
            <p:cNvPr id="520" name="Rectangle 118"/>
            <p:cNvSpPr>
              <a:spLocks noChangeArrowheads="1"/>
            </p:cNvSpPr>
            <p:nvPr/>
          </p:nvSpPr>
          <p:spPr bwMode="auto">
            <a:xfrm>
              <a:off x="4703762" y="5081588"/>
              <a:ext cx="149102" cy="295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1050" b="1">
                  <a:solidFill>
                    <a:srgbClr val="000000"/>
                  </a:solidFill>
                  <a:cs typeface="Arial" panose="020B0604020202020204" pitchFamily="34" charset="0"/>
                </a:rPr>
                <a:t>6</a:t>
              </a:r>
              <a:endParaRPr lang="en-US" altLang="en-US" sz="1350">
                <a:solidFill>
                  <a:srgbClr val="000000"/>
                </a:solidFill>
                <a:cs typeface="Arial" panose="020B0604020202020204" pitchFamily="34" charset="0"/>
              </a:endParaRPr>
            </a:p>
          </p:txBody>
        </p:sp>
        <p:cxnSp>
          <p:nvCxnSpPr>
            <p:cNvPr id="522" name="Straight Connector 521"/>
            <p:cNvCxnSpPr/>
            <p:nvPr/>
          </p:nvCxnSpPr>
          <p:spPr>
            <a:xfrm>
              <a:off x="4754563" y="4972050"/>
              <a:ext cx="0" cy="12223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121" name="Table 120"/>
          <p:cNvGraphicFramePr>
            <a:graphicFrameLocks noGrp="1"/>
          </p:cNvGraphicFramePr>
          <p:nvPr>
            <p:extLst>
              <p:ext uri="{D42A27DB-BD31-4B8C-83A1-F6EECF244321}">
                <p14:modId xmlns:p14="http://schemas.microsoft.com/office/powerpoint/2010/main" val="1557421444"/>
              </p:ext>
            </p:extLst>
          </p:nvPr>
        </p:nvGraphicFramePr>
        <p:xfrm>
          <a:off x="1407252" y="4893239"/>
          <a:ext cx="5132595" cy="1126561"/>
        </p:xfrm>
        <a:graphic>
          <a:graphicData uri="http://schemas.openxmlformats.org/drawingml/2006/table">
            <a:tbl>
              <a:tblPr firstRow="1" bandRow="1">
                <a:tableStyleId>{2D5ABB26-0587-4C30-8999-92F81FD0307C}</a:tableStyleId>
              </a:tblPr>
              <a:tblGrid>
                <a:gridCol w="1560269">
                  <a:extLst>
                    <a:ext uri="{9D8B030D-6E8A-4147-A177-3AD203B41FA5}">
                      <a16:colId xmlns="" xmlns:a16="http://schemas.microsoft.com/office/drawing/2014/main" val="20000"/>
                    </a:ext>
                  </a:extLst>
                </a:gridCol>
                <a:gridCol w="912842">
                  <a:extLst>
                    <a:ext uri="{9D8B030D-6E8A-4147-A177-3AD203B41FA5}">
                      <a16:colId xmlns="" xmlns:a16="http://schemas.microsoft.com/office/drawing/2014/main" val="20001"/>
                    </a:ext>
                  </a:extLst>
                </a:gridCol>
                <a:gridCol w="2659484">
                  <a:extLst>
                    <a:ext uri="{9D8B030D-6E8A-4147-A177-3AD203B41FA5}">
                      <a16:colId xmlns="" xmlns:a16="http://schemas.microsoft.com/office/drawing/2014/main" val="20002"/>
                    </a:ext>
                  </a:extLst>
                </a:gridCol>
              </a:tblGrid>
              <a:tr h="319736">
                <a:tc>
                  <a:txBody>
                    <a:bodyPr/>
                    <a:lstStyle/>
                    <a:p>
                      <a:endParaRPr lang="en-US" sz="1300" b="1" dirty="0">
                        <a:latin typeface="Arial" panose="020B0604020202020204" pitchFamily="34" charset="0"/>
                        <a:cs typeface="Arial" panose="020B0604020202020204" pitchFamily="34" charset="0"/>
                      </a:endParaRPr>
                    </a:p>
                  </a:txBody>
                  <a:tcPr marL="82529" marR="82529" marT="55028" marB="55028">
                    <a:lnB w="28575" cap="flat" cmpd="sng" algn="ctr">
                      <a:solidFill>
                        <a:schemeClr val="accent1"/>
                      </a:solidFill>
                      <a:prstDash val="solid"/>
                      <a:round/>
                      <a:headEnd type="none" w="med" len="med"/>
                      <a:tailEnd type="none" w="med" len="med"/>
                    </a:lnB>
                  </a:tcPr>
                </a:tc>
                <a:tc>
                  <a:txBody>
                    <a:bodyPr/>
                    <a:lstStyle/>
                    <a:p>
                      <a:pPr algn="ctr"/>
                      <a:r>
                        <a:rPr lang="en-US" sz="1300" b="1" dirty="0">
                          <a:latin typeface="Arial" panose="020B0604020202020204" pitchFamily="34" charset="0"/>
                          <a:cs typeface="Arial" panose="020B0604020202020204" pitchFamily="34" charset="0"/>
                        </a:rPr>
                        <a:t>Events, n</a:t>
                      </a:r>
                    </a:p>
                  </a:txBody>
                  <a:tcPr marL="82529" marR="82529" marT="55028" marB="55028">
                    <a:lnB w="28575" cap="flat" cmpd="sng" algn="ctr">
                      <a:solidFill>
                        <a:schemeClr val="accent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300" b="1" dirty="0">
                          <a:latin typeface="Arial" panose="020B0604020202020204" pitchFamily="34" charset="0"/>
                          <a:cs typeface="Arial" panose="020B0604020202020204" pitchFamily="34" charset="0"/>
                        </a:rPr>
                        <a:t>HR (95% CI)</a:t>
                      </a:r>
                    </a:p>
                  </a:txBody>
                  <a:tcPr marL="82529" marR="82529" marT="55028" marB="55028">
                    <a:lnB w="28575" cap="flat" cmpd="sng" algn="ctr">
                      <a:solidFill>
                        <a:schemeClr val="accent1"/>
                      </a:solidFill>
                      <a:prstDash val="solid"/>
                      <a:round/>
                      <a:headEnd type="none" w="med" len="med"/>
                      <a:tailEnd type="none" w="med" len="med"/>
                    </a:lnB>
                  </a:tcPr>
                </a:tc>
                <a:extLst>
                  <a:ext uri="{0D108BD9-81ED-4DB2-BD59-A6C34878D82A}">
                    <a16:rowId xmlns="" xmlns:a16="http://schemas.microsoft.com/office/drawing/2014/main" val="10000"/>
                  </a:ext>
                </a:extLst>
              </a:tr>
              <a:tr h="311753">
                <a:tc>
                  <a:txBody>
                    <a:bodyPr/>
                    <a:lstStyle/>
                    <a:p>
                      <a:r>
                        <a:rPr lang="en-US" sz="1300" b="1" dirty="0">
                          <a:solidFill>
                            <a:srgbClr val="6E1E50"/>
                          </a:solidFill>
                          <a:latin typeface="Arial" panose="020B0604020202020204" pitchFamily="34" charset="0"/>
                          <a:cs typeface="Arial" panose="020B0604020202020204" pitchFamily="34" charset="0"/>
                        </a:rPr>
                        <a:t>Pembro + chemo</a:t>
                      </a:r>
                    </a:p>
                  </a:txBody>
                  <a:tcPr marL="82529" marR="82529" marT="55028" marB="55028" anchor="ctr">
                    <a:lnT w="28575" cap="flat" cmpd="sng" algn="ctr">
                      <a:solidFill>
                        <a:schemeClr val="accent1"/>
                      </a:solidFill>
                      <a:prstDash val="solid"/>
                      <a:round/>
                      <a:headEnd type="none" w="med" len="med"/>
                      <a:tailEnd type="none" w="med" len="med"/>
                    </a:lnT>
                  </a:tcPr>
                </a:tc>
                <a:tc>
                  <a:txBody>
                    <a:bodyPr/>
                    <a:lstStyle/>
                    <a:p>
                      <a:pPr algn="ctr"/>
                      <a:r>
                        <a:rPr lang="en-US" sz="1300" b="1" dirty="0">
                          <a:solidFill>
                            <a:srgbClr val="6E1E50"/>
                          </a:solidFill>
                          <a:latin typeface="Arial" panose="020B0604020202020204" pitchFamily="34" charset="0"/>
                          <a:cs typeface="Arial" panose="020B0604020202020204" pitchFamily="34" charset="0"/>
                        </a:rPr>
                        <a:t>23</a:t>
                      </a:r>
                    </a:p>
                  </a:txBody>
                  <a:tcPr marL="82529" marR="82529" marT="55028" marB="55028" anchor="ctr">
                    <a:lnT w="28575" cap="flat" cmpd="sng" algn="ctr">
                      <a:solidFill>
                        <a:schemeClr val="accent1"/>
                      </a:solidFill>
                      <a:prstDash val="solid"/>
                      <a:round/>
                      <a:headEnd type="none" w="med" len="med"/>
                      <a:tailEnd type="none" w="med" len="med"/>
                    </a:lnT>
                  </a:tcPr>
                </a:tc>
                <a:tc rowSpan="2">
                  <a:txBody>
                    <a:bodyPr/>
                    <a:lstStyle/>
                    <a:p>
                      <a:pPr algn="ctr"/>
                      <a:r>
                        <a:rPr lang="en-US" sz="1300" b="1" dirty="0">
                          <a:solidFill>
                            <a:srgbClr val="6E1E50"/>
                          </a:solidFill>
                          <a:latin typeface="Arial" panose="020B0604020202020204" pitchFamily="34" charset="0"/>
                          <a:cs typeface="Arial" panose="020B0604020202020204" pitchFamily="34" charset="0"/>
                        </a:rPr>
                        <a:t>0.53 </a:t>
                      </a:r>
                      <a:br>
                        <a:rPr lang="en-US" sz="1300" b="1" dirty="0">
                          <a:solidFill>
                            <a:srgbClr val="6E1E50"/>
                          </a:solidFill>
                          <a:latin typeface="Arial" panose="020B0604020202020204" pitchFamily="34" charset="0"/>
                          <a:cs typeface="Arial" panose="020B0604020202020204" pitchFamily="34" charset="0"/>
                        </a:rPr>
                      </a:br>
                      <a:r>
                        <a:rPr lang="en-US" sz="1300" b="1" dirty="0">
                          <a:solidFill>
                            <a:srgbClr val="6E1E50"/>
                          </a:solidFill>
                          <a:latin typeface="Arial" panose="020B0604020202020204" pitchFamily="34" charset="0"/>
                          <a:cs typeface="Arial" panose="020B0604020202020204" pitchFamily="34" charset="0"/>
                        </a:rPr>
                        <a:t>(0.31-0.91)</a:t>
                      </a:r>
                    </a:p>
                    <a:p>
                      <a:pPr algn="ctr">
                        <a:spcBef>
                          <a:spcPts val="600"/>
                        </a:spcBef>
                      </a:pPr>
                      <a:r>
                        <a:rPr lang="en-US" sz="1300" b="1" i="1" dirty="0">
                          <a:solidFill>
                            <a:srgbClr val="6E1E50"/>
                          </a:solidFill>
                          <a:latin typeface="Arial" panose="020B0604020202020204" pitchFamily="34" charset="0"/>
                          <a:cs typeface="Arial" panose="020B0604020202020204" pitchFamily="34" charset="0"/>
                        </a:rPr>
                        <a:t>P</a:t>
                      </a:r>
                      <a:r>
                        <a:rPr lang="en-US" sz="1300" b="1" i="0" dirty="0">
                          <a:solidFill>
                            <a:srgbClr val="6E1E50"/>
                          </a:solidFill>
                          <a:latin typeface="Arial" panose="020B0604020202020204" pitchFamily="34" charset="0"/>
                          <a:cs typeface="Arial" panose="020B0604020202020204" pitchFamily="34" charset="0"/>
                        </a:rPr>
                        <a:t> = 0.0102</a:t>
                      </a:r>
                      <a:endParaRPr lang="en-US" sz="1300" b="1" i="1" dirty="0">
                        <a:solidFill>
                          <a:srgbClr val="6E1E50"/>
                        </a:solidFill>
                        <a:latin typeface="Arial" panose="020B0604020202020204" pitchFamily="34" charset="0"/>
                        <a:cs typeface="Arial" panose="020B0604020202020204" pitchFamily="34" charset="0"/>
                      </a:endParaRPr>
                    </a:p>
                  </a:txBody>
                  <a:tcPr marL="82529" marR="82529" marT="55028" marB="55028" anchor="ctr">
                    <a:lnT w="28575" cap="flat" cmpd="sng" algn="ctr">
                      <a:solidFill>
                        <a:schemeClr val="accent1"/>
                      </a:solidFill>
                      <a:prstDash val="solid"/>
                      <a:round/>
                      <a:headEnd type="none" w="med" len="med"/>
                      <a:tailEnd type="none" w="med" len="med"/>
                    </a:lnT>
                  </a:tcPr>
                </a:tc>
                <a:extLst>
                  <a:ext uri="{0D108BD9-81ED-4DB2-BD59-A6C34878D82A}">
                    <a16:rowId xmlns="" xmlns:a16="http://schemas.microsoft.com/office/drawing/2014/main" val="10001"/>
                  </a:ext>
                </a:extLst>
              </a:tr>
              <a:tr h="495072">
                <a:tc>
                  <a:txBody>
                    <a:bodyPr/>
                    <a:lstStyle/>
                    <a:p>
                      <a:r>
                        <a:rPr lang="en-US" sz="1300" b="1" dirty="0">
                          <a:solidFill>
                            <a:srgbClr val="404A76"/>
                          </a:solidFill>
                          <a:latin typeface="Arial" panose="020B0604020202020204" pitchFamily="34" charset="0"/>
                          <a:cs typeface="Arial" panose="020B0604020202020204" pitchFamily="34" charset="0"/>
                        </a:rPr>
                        <a:t>Chemo alone</a:t>
                      </a:r>
                    </a:p>
                  </a:txBody>
                  <a:tcPr marL="82529" marR="82529" marT="55028" marB="55028" anchor="ctr"/>
                </a:tc>
                <a:tc>
                  <a:txBody>
                    <a:bodyPr/>
                    <a:lstStyle/>
                    <a:p>
                      <a:pPr algn="ctr"/>
                      <a:r>
                        <a:rPr lang="en-US" sz="1300" b="1" dirty="0">
                          <a:solidFill>
                            <a:srgbClr val="404A76"/>
                          </a:solidFill>
                          <a:latin typeface="Arial" panose="020B0604020202020204" pitchFamily="34" charset="0"/>
                          <a:cs typeface="Arial" panose="020B0604020202020204" pitchFamily="34" charset="0"/>
                        </a:rPr>
                        <a:t>33</a:t>
                      </a:r>
                    </a:p>
                  </a:txBody>
                  <a:tcPr marL="82529" marR="82529" marT="55028" marB="55028" anchor="ctr"/>
                </a:tc>
                <a:tc vMerge="1">
                  <a:txBody>
                    <a:bodyPr/>
                    <a:lstStyle/>
                    <a:p>
                      <a:pPr algn="ctr"/>
                      <a:endParaRPr lang="en-US" sz="160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002"/>
                  </a:ext>
                </a:extLst>
              </a:tr>
            </a:tbl>
          </a:graphicData>
        </a:graphic>
      </p:graphicFrame>
      <p:sp>
        <p:nvSpPr>
          <p:cNvPr id="122" name="TextBox 2"/>
          <p:cNvSpPr txBox="1">
            <a:spLocks noChangeArrowheads="1"/>
          </p:cNvSpPr>
          <p:nvPr/>
        </p:nvSpPr>
        <p:spPr bwMode="auto">
          <a:xfrm>
            <a:off x="7628253" y="5735664"/>
            <a:ext cx="3355276"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1" fontAlgn="auto" hangingPunct="1">
              <a:spcBef>
                <a:spcPts val="0"/>
              </a:spcBef>
              <a:spcAft>
                <a:spcPts val="0"/>
              </a:spcAft>
            </a:pPr>
            <a:r>
              <a:rPr lang="en-US" altLang="en-US" sz="1050" dirty="0">
                <a:solidFill>
                  <a:srgbClr val="000000"/>
                </a:solidFill>
                <a:latin typeface="Comic Sans MS" charset="0"/>
                <a:ea typeface="Comic Sans MS" charset="0"/>
                <a:cs typeface="Comic Sans MS" charset="0"/>
              </a:rPr>
              <a:t>Langer et al, Lancet Oncology 2016</a:t>
            </a:r>
          </a:p>
        </p:txBody>
      </p:sp>
      <p:sp>
        <p:nvSpPr>
          <p:cNvPr id="123" name="Title 1"/>
          <p:cNvSpPr>
            <a:spLocks noGrp="1"/>
          </p:cNvSpPr>
          <p:nvPr>
            <p:ph type="title"/>
          </p:nvPr>
        </p:nvSpPr>
        <p:spPr>
          <a:xfrm>
            <a:off x="1309375" y="801391"/>
            <a:ext cx="9296399" cy="520303"/>
          </a:xfrm>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sz="2400" b="0" dirty="0" smtClean="0">
                <a:latin typeface="Comic Sans MS" charset="0"/>
                <a:ea typeface="Comic Sans MS" charset="0"/>
                <a:cs typeface="Comic Sans MS" charset="0"/>
              </a:rPr>
              <a:t>KEYNOTE-21G</a:t>
            </a:r>
            <a:r>
              <a:rPr lang="en-US" sz="2400" b="0" dirty="0">
                <a:latin typeface="Comic Sans MS" charset="0"/>
                <a:ea typeface="Comic Sans MS" charset="0"/>
                <a:cs typeface="Comic Sans MS" charset="0"/>
              </a:rPr>
              <a:t>: Carbo/</a:t>
            </a:r>
            <a:r>
              <a:rPr lang="en-US" sz="2400" b="0" dirty="0" err="1">
                <a:latin typeface="Comic Sans MS" charset="0"/>
                <a:ea typeface="Comic Sans MS" charset="0"/>
                <a:cs typeface="Comic Sans MS" charset="0"/>
              </a:rPr>
              <a:t>Pem</a:t>
            </a:r>
            <a:r>
              <a:rPr lang="en-US" sz="2400" b="0" dirty="0">
                <a:latin typeface="Comic Sans MS" charset="0"/>
                <a:ea typeface="Comic Sans MS" charset="0"/>
                <a:cs typeface="Comic Sans MS" charset="0"/>
              </a:rPr>
              <a:t> +/- pembrolizumab: </a:t>
            </a:r>
            <a:r>
              <a:rPr lang="en-US" sz="2400" b="0" dirty="0" smtClean="0">
                <a:latin typeface="Comic Sans MS" charset="0"/>
                <a:ea typeface="Comic Sans MS" charset="0"/>
                <a:cs typeface="Comic Sans MS" charset="0"/>
              </a:rPr>
              <a:t/>
            </a:r>
            <a:br>
              <a:rPr lang="en-US" sz="2400" b="0" dirty="0" smtClean="0">
                <a:latin typeface="Comic Sans MS" charset="0"/>
                <a:ea typeface="Comic Sans MS" charset="0"/>
                <a:cs typeface="Comic Sans MS" charset="0"/>
              </a:rPr>
            </a:br>
            <a:r>
              <a:rPr lang="en-US" sz="2400" b="0" dirty="0" smtClean="0">
                <a:latin typeface="Comic Sans MS" charset="0"/>
                <a:ea typeface="Comic Sans MS" charset="0"/>
                <a:cs typeface="Comic Sans MS" charset="0"/>
              </a:rPr>
              <a:t>is </a:t>
            </a:r>
            <a:r>
              <a:rPr lang="en-US" sz="2400" b="0" dirty="0">
                <a:latin typeface="Comic Sans MS" charset="0"/>
                <a:ea typeface="Comic Sans MS" charset="0"/>
                <a:cs typeface="Comic Sans MS" charset="0"/>
              </a:rPr>
              <a:t>there a biomarker of PD-1 + chemotherapy response?</a:t>
            </a:r>
          </a:p>
        </p:txBody>
      </p:sp>
      <p:grpSp>
        <p:nvGrpSpPr>
          <p:cNvPr id="124" name="Group 123"/>
          <p:cNvGrpSpPr/>
          <p:nvPr/>
        </p:nvGrpSpPr>
        <p:grpSpPr>
          <a:xfrm>
            <a:off x="6861260" y="1859306"/>
            <a:ext cx="4035340" cy="3779768"/>
            <a:chOff x="1628775" y="1498601"/>
            <a:chExt cx="4238625" cy="4721224"/>
          </a:xfrm>
        </p:grpSpPr>
        <p:graphicFrame>
          <p:nvGraphicFramePr>
            <p:cNvPr id="125" name="Chart 5"/>
            <p:cNvGraphicFramePr>
              <a:graphicFrameLocks/>
            </p:cNvGraphicFramePr>
            <p:nvPr>
              <p:extLst/>
            </p:nvPr>
          </p:nvGraphicFramePr>
          <p:xfrm>
            <a:off x="1628775" y="1619250"/>
            <a:ext cx="4238625" cy="4600575"/>
          </p:xfrm>
          <a:graphic>
            <a:graphicData uri="http://schemas.openxmlformats.org/presentationml/2006/ole">
              <mc:AlternateContent xmlns:mc="http://schemas.openxmlformats.org/markup-compatibility/2006">
                <mc:Choice xmlns:v="urn:schemas-microsoft-com:vml" Requires="v">
                  <p:oleObj spid="_x0000_s8248" name="Worksheet" r:id="rId4" imgW="4236370" imgH="4596004" progId="Excel.Sheet.8">
                    <p:embed/>
                  </p:oleObj>
                </mc:Choice>
                <mc:Fallback>
                  <p:oleObj name="Worksheet" r:id="rId4" imgW="4236370" imgH="4596004" progId="Excel.Sheet.8">
                    <p:embed/>
                    <p:pic>
                      <p:nvPicPr>
                        <p:cNvPr id="125" name="Chart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8775" y="1619250"/>
                          <a:ext cx="4238625" cy="460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cxnSp>
          <p:nvCxnSpPr>
            <p:cNvPr id="126" name="Elbow Connector 125"/>
            <p:cNvCxnSpPr>
              <a:cxnSpLocks noChangeShapeType="1"/>
            </p:cNvCxnSpPr>
            <p:nvPr/>
          </p:nvCxnSpPr>
          <p:spPr bwMode="auto">
            <a:xfrm rot="16200000" flipH="1">
              <a:off x="3756026" y="2362201"/>
              <a:ext cx="881063" cy="1484313"/>
            </a:xfrm>
            <a:prstGeom prst="bentConnector3">
              <a:avLst>
                <a:gd name="adj1" fmla="val -35468"/>
              </a:avLst>
            </a:prstGeom>
            <a:noFill/>
            <a:ln w="28575">
              <a:solidFill>
                <a:schemeClr val="tx1"/>
              </a:solidFill>
              <a:miter lim="800000"/>
              <a:headEnd/>
              <a:tailEnd/>
            </a:ln>
            <a:effectLst>
              <a:outerShdw blurRad="50800" dist="38100" dir="2700000" algn="tl" rotWithShape="0">
                <a:srgbClr val="808080">
                  <a:alpha val="39999"/>
                </a:srgbClr>
              </a:outerShdw>
            </a:effectLst>
            <a:extLst>
              <a:ext uri="{909E8E84-426E-40dd-AFC4-6F175D3DCCD1}">
                <a14:hiddenFill xmlns:a14="http://schemas.microsoft.com/office/drawing/2010/main" xmlns="">
                  <a:noFill/>
                </a14:hiddenFill>
              </a:ext>
            </a:extLst>
          </p:spPr>
        </p:cxnSp>
        <p:sp>
          <p:nvSpPr>
            <p:cNvPr id="127" name="TextBox 126"/>
            <p:cNvSpPr txBox="1"/>
            <p:nvPr/>
          </p:nvSpPr>
          <p:spPr>
            <a:xfrm>
              <a:off x="3524302" y="1498601"/>
              <a:ext cx="1368324" cy="677108"/>
            </a:xfrm>
            <a:prstGeom prst="rect">
              <a:avLst/>
            </a:prstGeom>
            <a:noFill/>
          </p:spPr>
          <p:txBody>
            <a:bodyPr wrap="none">
              <a:spAutoFit/>
            </a:bodyPr>
            <a:lstStyle>
              <a:lvl1pPr defTabSz="457200" eaLnBrk="0" hangingPunct="0">
                <a:defRPr sz="2400">
                  <a:solidFill>
                    <a:schemeClr val="tx1"/>
                  </a:solidFill>
                  <a:latin typeface="Arial" panose="020B0604020202020204" pitchFamily="34" charset="0"/>
                  <a:ea typeface="MS PGothic" panose="020B0600070205080204" pitchFamily="34" charset="-128"/>
                </a:defRPr>
              </a:lvl1pPr>
              <a:lvl2pPr marL="742950" indent="-285750" defTabSz="457200" eaLnBrk="0" hangingPunct="0">
                <a:defRPr sz="2400">
                  <a:solidFill>
                    <a:schemeClr val="tx1"/>
                  </a:solidFill>
                  <a:latin typeface="Arial" panose="020B0604020202020204" pitchFamily="34" charset="0"/>
                  <a:ea typeface="MS PGothic" panose="020B0600070205080204" pitchFamily="34" charset="-128"/>
                </a:defRPr>
              </a:lvl2pPr>
              <a:lvl3pPr marL="1143000" indent="-228600" defTabSz="457200" eaLnBrk="0" hangingPunct="0">
                <a:defRPr sz="2400">
                  <a:solidFill>
                    <a:schemeClr val="tx1"/>
                  </a:solidFill>
                  <a:latin typeface="Arial" panose="020B0604020202020204" pitchFamily="34" charset="0"/>
                  <a:ea typeface="MS PGothic" panose="020B0600070205080204" pitchFamily="34" charset="-128"/>
                </a:defRPr>
              </a:lvl3pPr>
              <a:lvl4pPr marL="1600200" indent="-228600" defTabSz="457200" eaLnBrk="0" hangingPunct="0">
                <a:defRPr sz="2400">
                  <a:solidFill>
                    <a:schemeClr val="tx1"/>
                  </a:solidFill>
                  <a:latin typeface="Arial" panose="020B0604020202020204" pitchFamily="34" charset="0"/>
                  <a:ea typeface="MS PGothic" panose="020B0600070205080204" pitchFamily="34" charset="-128"/>
                </a:defRPr>
              </a:lvl4pPr>
              <a:lvl5pPr marL="2057400" indent="-228600" defTabSz="4572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auto" hangingPunct="1">
                <a:spcBef>
                  <a:spcPts val="0"/>
                </a:spcBef>
                <a:spcAft>
                  <a:spcPts val="0"/>
                </a:spcAft>
              </a:pPr>
              <a:r>
                <a:rPr lang="el-GR" altLang="en-US" sz="1350" b="1">
                  <a:solidFill>
                    <a:srgbClr val="000000"/>
                  </a:solidFill>
                  <a:cs typeface="Arial" panose="020B0604020202020204" pitchFamily="34" charset="0"/>
                </a:rPr>
                <a:t>Δ</a:t>
              </a:r>
              <a:r>
                <a:rPr lang="en-US" altLang="en-US" sz="1350" b="1">
                  <a:solidFill>
                    <a:srgbClr val="000000"/>
                  </a:solidFill>
                  <a:cs typeface="Arial" panose="020B0604020202020204" pitchFamily="34" charset="0"/>
                </a:rPr>
                <a:t>26%</a:t>
              </a:r>
            </a:p>
            <a:p>
              <a:pPr algn="ctr" eaLnBrk="1" fontAlgn="auto" hangingPunct="1">
                <a:spcBef>
                  <a:spcPts val="0"/>
                </a:spcBef>
                <a:spcAft>
                  <a:spcPts val="0"/>
                </a:spcAft>
              </a:pPr>
              <a:r>
                <a:rPr lang="en-US" altLang="en-US" sz="1350" b="1" i="1">
                  <a:solidFill>
                    <a:srgbClr val="000000"/>
                  </a:solidFill>
                  <a:cs typeface="Arial" panose="020B0604020202020204" pitchFamily="34" charset="0"/>
                </a:rPr>
                <a:t>P</a:t>
              </a:r>
              <a:r>
                <a:rPr lang="en-US" altLang="en-US" sz="1350" b="1">
                  <a:solidFill>
                    <a:srgbClr val="000000"/>
                  </a:solidFill>
                  <a:cs typeface="Arial" panose="020B0604020202020204" pitchFamily="34" charset="0"/>
                </a:rPr>
                <a:t> = 0.0016</a:t>
              </a:r>
              <a:endParaRPr lang="en-US" altLang="en-US" sz="1350" b="1" i="1">
                <a:solidFill>
                  <a:srgbClr val="000000"/>
                </a:solidFill>
                <a:cs typeface="Arial" panose="020B0604020202020204" pitchFamily="34" charset="0"/>
              </a:endParaRPr>
            </a:p>
          </p:txBody>
        </p:sp>
        <p:sp>
          <p:nvSpPr>
            <p:cNvPr id="128" name="TextBox 127"/>
            <p:cNvSpPr txBox="1"/>
            <p:nvPr/>
          </p:nvSpPr>
          <p:spPr>
            <a:xfrm>
              <a:off x="2897410" y="5524501"/>
              <a:ext cx="1113981" cy="594009"/>
            </a:xfrm>
            <a:prstGeom prst="rect">
              <a:avLst/>
            </a:prstGeom>
            <a:solidFill>
              <a:schemeClr val="bg1"/>
            </a:solidFill>
          </p:spPr>
          <p:txBody>
            <a:bodyPr wrap="none">
              <a:spAutoFit/>
            </a:bodyPr>
            <a:lstStyle/>
            <a:p>
              <a:pPr algn="ctr" defTabSz="342900" fontAlgn="auto">
                <a:lnSpc>
                  <a:spcPct val="85000"/>
                </a:lnSpc>
                <a:spcBef>
                  <a:spcPts val="0"/>
                </a:spcBef>
                <a:spcAft>
                  <a:spcPts val="0"/>
                </a:spcAft>
                <a:defRPr/>
              </a:pPr>
              <a:r>
                <a:rPr lang="en-US" sz="1350" b="1" dirty="0">
                  <a:solidFill>
                    <a:srgbClr val="000000"/>
                  </a:solidFill>
                  <a:latin typeface="Arial Narrow"/>
                  <a:ea typeface="+mn-ea"/>
                  <a:cs typeface="Arial Narrow"/>
                </a:rPr>
                <a:t>Pembro +</a:t>
              </a:r>
            </a:p>
            <a:p>
              <a:pPr algn="ctr" defTabSz="342900" fontAlgn="auto">
                <a:lnSpc>
                  <a:spcPct val="85000"/>
                </a:lnSpc>
                <a:spcBef>
                  <a:spcPts val="0"/>
                </a:spcBef>
                <a:spcAft>
                  <a:spcPts val="0"/>
                </a:spcAft>
                <a:defRPr/>
              </a:pPr>
              <a:r>
                <a:rPr lang="en-US" sz="1350" b="1" dirty="0">
                  <a:solidFill>
                    <a:srgbClr val="000000"/>
                  </a:solidFill>
                  <a:latin typeface="Arial Narrow"/>
                  <a:ea typeface="+mn-ea"/>
                  <a:cs typeface="Arial Narrow"/>
                </a:rPr>
                <a:t>Chemo</a:t>
              </a:r>
            </a:p>
          </p:txBody>
        </p:sp>
        <p:sp>
          <p:nvSpPr>
            <p:cNvPr id="129" name="TextBox 128"/>
            <p:cNvSpPr txBox="1"/>
            <p:nvPr/>
          </p:nvSpPr>
          <p:spPr>
            <a:xfrm>
              <a:off x="4495796" y="5524501"/>
              <a:ext cx="887423" cy="594009"/>
            </a:xfrm>
            <a:prstGeom prst="rect">
              <a:avLst/>
            </a:prstGeom>
            <a:solidFill>
              <a:schemeClr val="bg1"/>
            </a:solidFill>
          </p:spPr>
          <p:txBody>
            <a:bodyPr wrap="none">
              <a:spAutoFit/>
            </a:bodyPr>
            <a:lstStyle/>
            <a:p>
              <a:pPr algn="ctr" defTabSz="342900" fontAlgn="auto">
                <a:lnSpc>
                  <a:spcPct val="85000"/>
                </a:lnSpc>
                <a:spcBef>
                  <a:spcPts val="0"/>
                </a:spcBef>
                <a:spcAft>
                  <a:spcPts val="0"/>
                </a:spcAft>
                <a:defRPr/>
              </a:pPr>
              <a:r>
                <a:rPr lang="en-US" sz="1350" b="1" dirty="0">
                  <a:solidFill>
                    <a:srgbClr val="000000"/>
                  </a:solidFill>
                  <a:latin typeface="Arial Narrow"/>
                  <a:ea typeface="+mn-ea"/>
                  <a:cs typeface="Arial Narrow"/>
                </a:rPr>
                <a:t>Chemo</a:t>
              </a:r>
              <a:br>
                <a:rPr lang="en-US" sz="1350" b="1" dirty="0">
                  <a:solidFill>
                    <a:srgbClr val="000000"/>
                  </a:solidFill>
                  <a:latin typeface="Arial Narrow"/>
                  <a:ea typeface="+mn-ea"/>
                  <a:cs typeface="Arial Narrow"/>
                </a:rPr>
              </a:br>
              <a:r>
                <a:rPr lang="en-US" sz="1350" b="1" dirty="0">
                  <a:solidFill>
                    <a:srgbClr val="000000"/>
                  </a:solidFill>
                  <a:latin typeface="Arial Narrow"/>
                  <a:ea typeface="+mn-ea"/>
                  <a:cs typeface="Arial Narrow"/>
                </a:rPr>
                <a:t>Alone</a:t>
              </a:r>
            </a:p>
          </p:txBody>
        </p:sp>
      </p:grpSp>
      <p:sp>
        <p:nvSpPr>
          <p:cNvPr id="2" name="TextBox 1"/>
          <p:cNvSpPr txBox="1"/>
          <p:nvPr/>
        </p:nvSpPr>
        <p:spPr>
          <a:xfrm>
            <a:off x="4572171" y="1949795"/>
            <a:ext cx="1300010"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400" fontAlgn="auto">
              <a:spcBef>
                <a:spcPts val="0"/>
              </a:spcBef>
              <a:spcAft>
                <a:spcPts val="0"/>
              </a:spcAft>
            </a:pPr>
            <a:r>
              <a:rPr lang="en-US" sz="2400" dirty="0">
                <a:solidFill>
                  <a:srgbClr val="000000"/>
                </a:solidFill>
                <a:latin typeface="Arial"/>
              </a:rPr>
              <a:t>PFS</a:t>
            </a:r>
          </a:p>
        </p:txBody>
      </p:sp>
    </p:spTree>
    <p:extLst>
      <p:ext uri="{BB962C8B-B14F-4D97-AF65-F5344CB8AC3E}">
        <p14:creationId xmlns:p14="http://schemas.microsoft.com/office/powerpoint/2010/main" val="22708862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2"/>
          <p:cNvSpPr>
            <a:spLocks noGrp="1"/>
          </p:cNvSpPr>
          <p:nvPr>
            <p:ph type="title"/>
          </p:nvPr>
        </p:nvSpPr>
        <p:spPr>
          <a:xfrm>
            <a:off x="914639" y="228600"/>
            <a:ext cx="10362724" cy="1143000"/>
          </a:xfrm>
        </p:spPr>
        <p:txBody>
          <a:bodyPr/>
          <a:lstStyle/>
          <a:p>
            <a:r>
              <a:rPr lang="en-US" sz="2400" dirty="0">
                <a:latin typeface="Arial" charset="0"/>
                <a:ea typeface="ヒラギノ角ゴ Pro W3" charset="0"/>
                <a:cs typeface="ヒラギノ角ゴ Pro W3" charset="0"/>
              </a:rPr>
              <a:t>Press Release – Phase III KEYNOTE-189 Trial of First-Line Pembrolizumab plus Pemetrexed and Platinum</a:t>
            </a:r>
            <a:br>
              <a:rPr lang="en-US" sz="2400" dirty="0">
                <a:latin typeface="Arial" charset="0"/>
                <a:ea typeface="ヒラギノ角ゴ Pro W3" charset="0"/>
                <a:cs typeface="ヒラギノ角ゴ Pro W3" charset="0"/>
              </a:rPr>
            </a:br>
            <a:r>
              <a:rPr lang="en-US" sz="1800" dirty="0">
                <a:latin typeface="Arial" charset="0"/>
                <a:ea typeface="ヒラギノ角ゴ Pro W3" charset="0"/>
                <a:cs typeface="ヒラギノ角ゴ Pro W3" charset="0"/>
              </a:rPr>
              <a:t>January 16, 2018</a:t>
            </a:r>
            <a:endParaRPr lang="en-US" sz="1800" dirty="0">
              <a:latin typeface="Arial" charset="0"/>
              <a:ea typeface="ＭＳ Ｐゴシック" charset="0"/>
              <a:cs typeface="ＭＳ Ｐゴシック" charset="0"/>
            </a:endParaRPr>
          </a:p>
        </p:txBody>
      </p:sp>
      <p:sp>
        <p:nvSpPr>
          <p:cNvPr id="3" name="Content Placeholder 2"/>
          <p:cNvSpPr>
            <a:spLocks noGrp="1"/>
          </p:cNvSpPr>
          <p:nvPr>
            <p:ph idx="1"/>
          </p:nvPr>
        </p:nvSpPr>
        <p:spPr/>
        <p:txBody>
          <a:bodyPr/>
          <a:lstStyle/>
          <a:p>
            <a:pPr marL="0" indent="0">
              <a:buNone/>
            </a:pPr>
            <a:r>
              <a:rPr lang="en-US" sz="2000" dirty="0"/>
              <a:t>The pivotal Phase III KEYNOTE-189 trial investigating </a:t>
            </a:r>
            <a:r>
              <a:rPr lang="en-US" sz="2000" dirty="0" err="1"/>
              <a:t>pembrolizumab</a:t>
            </a:r>
            <a:r>
              <a:rPr lang="en-US" sz="2000" dirty="0"/>
              <a:t>, an anti-PD-1 antibody, in combination with </a:t>
            </a:r>
            <a:r>
              <a:rPr lang="en-US" sz="2000" dirty="0" err="1"/>
              <a:t>pemetrexed</a:t>
            </a:r>
            <a:r>
              <a:rPr lang="en-US" sz="2000" dirty="0"/>
              <a:t> and cisplatin or carboplatin, for the first-line treatment of metastatic non-squamous non-small cell lung cancer (NSCLC), met its dual primary endpoints of overall survival (OS) and progression-free survival (PFS). </a:t>
            </a:r>
            <a:r>
              <a:rPr lang="en-US" sz="2000" dirty="0" smtClean="0"/>
              <a:t>Based </a:t>
            </a:r>
            <a:r>
              <a:rPr lang="en-US" sz="2000" dirty="0"/>
              <a:t>on an interim analysis conducted by the independent Data Monitoring Committee, </a:t>
            </a:r>
            <a:r>
              <a:rPr lang="en-US" sz="2000" dirty="0" err="1"/>
              <a:t>pembrolizumab</a:t>
            </a:r>
            <a:r>
              <a:rPr lang="en-US" sz="2000" dirty="0"/>
              <a:t> in combination with </a:t>
            </a:r>
            <a:r>
              <a:rPr lang="en-US" sz="2000" dirty="0" err="1"/>
              <a:t>pemetrexed</a:t>
            </a:r>
            <a:r>
              <a:rPr lang="en-US" sz="2000" dirty="0"/>
              <a:t>/platinum resulted in significantly longer OS and PFS versus </a:t>
            </a:r>
            <a:r>
              <a:rPr lang="en-US" sz="2000" dirty="0" err="1"/>
              <a:t>pemetrexed</a:t>
            </a:r>
            <a:r>
              <a:rPr lang="en-US" sz="2000" dirty="0"/>
              <a:t> and platinum chemotherapy alone. The safety profile of the </a:t>
            </a:r>
            <a:r>
              <a:rPr lang="en-US" sz="2000" dirty="0" err="1"/>
              <a:t>pembrolizumab</a:t>
            </a:r>
            <a:r>
              <a:rPr lang="en-US" sz="2000" dirty="0"/>
              <a:t> combination was consistent with that previously observed.</a:t>
            </a:r>
          </a:p>
        </p:txBody>
      </p:sp>
      <p:sp>
        <p:nvSpPr>
          <p:cNvPr id="6" name="TextBox 5"/>
          <p:cNvSpPr txBox="1">
            <a:spLocks noChangeArrowheads="1"/>
          </p:cNvSpPr>
          <p:nvPr/>
        </p:nvSpPr>
        <p:spPr bwMode="auto">
          <a:xfrm>
            <a:off x="381000" y="6224243"/>
            <a:ext cx="6858000" cy="530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37160" bIns="68580" anchor="b" anchorCtr="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0" hangingPunct="0"/>
            <a:r>
              <a:rPr lang="en-US" sz="1350" dirty="0">
                <a:solidFill>
                  <a:srgbClr val="FFFFFF"/>
                </a:solidFill>
              </a:rPr>
              <a:t>https://www.businesswire.com/news/home/20180116005680/en/Mercks-KEYTRUDA-pembrolizumab-Significantly-Improved-Survival-Progression-Free</a:t>
            </a:r>
          </a:p>
        </p:txBody>
      </p:sp>
    </p:spTree>
    <p:extLst>
      <p:ext uri="{BB962C8B-B14F-4D97-AF65-F5344CB8AC3E}">
        <p14:creationId xmlns:p14="http://schemas.microsoft.com/office/powerpoint/2010/main" val="27056281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3"/>
          <p:cNvSpPr>
            <a:spLocks noGrp="1"/>
          </p:cNvSpPr>
          <p:nvPr>
            <p:ph type="ctrTitle"/>
          </p:nvPr>
        </p:nvSpPr>
        <p:spPr>
          <a:xfrm>
            <a:off x="1084385" y="1981200"/>
            <a:ext cx="9982200" cy="1295400"/>
          </a:xfrm>
        </p:spPr>
        <p:txBody>
          <a:bodyPr/>
          <a:lstStyle/>
          <a:p>
            <a:pPr algn="l"/>
            <a:r>
              <a:rPr lang="en-US" sz="2600" dirty="0" smtClean="0">
                <a:solidFill>
                  <a:srgbClr val="BCE0E3"/>
                </a:solidFill>
              </a:rPr>
              <a:t>Primary </a:t>
            </a:r>
            <a:r>
              <a:rPr lang="en-US" sz="2600" dirty="0">
                <a:solidFill>
                  <a:srgbClr val="BCE0E3"/>
                </a:solidFill>
              </a:rPr>
              <a:t>PFS and Safety Analyses of </a:t>
            </a:r>
            <a:r>
              <a:rPr lang="en-US" sz="2600" dirty="0" smtClean="0">
                <a:solidFill>
                  <a:srgbClr val="BCE0E3"/>
                </a:solidFill>
              </a:rPr>
              <a:t>a </a:t>
            </a:r>
            <a:r>
              <a:rPr lang="en-US" sz="2600" dirty="0">
                <a:solidFill>
                  <a:srgbClr val="BCE0E3"/>
                </a:solidFill>
              </a:rPr>
              <a:t>Randomized Phase III Study of Carboplatin + Paclitaxel +/− Bevacizumab</a:t>
            </a:r>
            <a:r>
              <a:rPr lang="en-US" sz="2600" dirty="0"/>
              <a:t>, with or without Atezolizumab in 1L Non-Squamous Metastatic NSCLC (IMpower150) </a:t>
            </a:r>
            <a:endParaRPr lang="en-US" sz="2600" dirty="0">
              <a:latin typeface="Arial" charset="0"/>
              <a:ea typeface="ＭＳ Ｐゴシック" charset="0"/>
              <a:cs typeface="ＭＳ Ｐゴシック" charset="0"/>
            </a:endParaRPr>
          </a:p>
        </p:txBody>
      </p:sp>
      <p:sp>
        <p:nvSpPr>
          <p:cNvPr id="7170" name="Content Placeholder 4"/>
          <p:cNvSpPr>
            <a:spLocks noGrp="1"/>
          </p:cNvSpPr>
          <p:nvPr>
            <p:ph type="subTitle" idx="1"/>
          </p:nvPr>
        </p:nvSpPr>
        <p:spPr>
          <a:xfrm>
            <a:off x="1066800" y="3886200"/>
            <a:ext cx="8534400" cy="1752600"/>
          </a:xfrm>
        </p:spPr>
        <p:txBody>
          <a:bodyPr/>
          <a:lstStyle/>
          <a:p>
            <a:pPr algn="l"/>
            <a:r>
              <a:rPr lang="en-US" dirty="0">
                <a:latin typeface="Arial" charset="0"/>
                <a:ea typeface="ＭＳ Ｐゴシック" charset="0"/>
                <a:cs typeface="ＭＳ Ｐゴシック" charset="0"/>
              </a:rPr>
              <a:t>Reck M et al. </a:t>
            </a:r>
            <a:br>
              <a:rPr lang="en-US" dirty="0">
                <a:latin typeface="Arial" charset="0"/>
                <a:ea typeface="ＭＳ Ｐゴシック" charset="0"/>
                <a:cs typeface="ＭＳ Ｐゴシック" charset="0"/>
              </a:rPr>
            </a:br>
            <a:r>
              <a:rPr lang="en-US" i="1" dirty="0">
                <a:latin typeface="Arial" charset="0"/>
                <a:ea typeface="ＭＳ Ｐゴシック" charset="0"/>
                <a:cs typeface="ＭＳ Ｐゴシック" charset="0"/>
              </a:rPr>
              <a:t>Proc ESMO</a:t>
            </a:r>
            <a:r>
              <a:rPr lang="en-US" dirty="0">
                <a:latin typeface="Arial" charset="0"/>
                <a:ea typeface="ＭＳ Ｐゴシック" charset="0"/>
                <a:cs typeface="ＭＳ Ｐゴシック" charset="0"/>
              </a:rPr>
              <a:t> 2017;Abstract LBA1_PR.</a:t>
            </a:r>
          </a:p>
        </p:txBody>
      </p:sp>
    </p:spTree>
    <p:extLst>
      <p:ext uri="{BB962C8B-B14F-4D97-AF65-F5344CB8AC3E}">
        <p14:creationId xmlns:p14="http://schemas.microsoft.com/office/powerpoint/2010/main" val="4098492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2"/>
          <p:cNvSpPr>
            <a:spLocks noGrp="1"/>
          </p:cNvSpPr>
          <p:nvPr>
            <p:ph type="title"/>
          </p:nvPr>
        </p:nvSpPr>
        <p:spPr/>
        <p:txBody>
          <a:bodyPr/>
          <a:lstStyle/>
          <a:p>
            <a:r>
              <a:rPr lang="en-US" dirty="0">
                <a:latin typeface="Arial" charset="0"/>
                <a:ea typeface="ヒラギノ角ゴ Pro W3" charset="0"/>
                <a:cs typeface="ヒラギノ角ゴ Pro W3" charset="0"/>
              </a:rPr>
              <a:t>IMpower150: Investigator (INV)-Assessed PFS and OS</a:t>
            </a:r>
            <a:endParaRPr lang="en-US" dirty="0">
              <a:latin typeface="Arial" charset="0"/>
              <a:ea typeface="ＭＳ Ｐゴシック" charset="0"/>
              <a:cs typeface="ＭＳ Ｐゴシック" charset="0"/>
            </a:endParaRPr>
          </a:p>
        </p:txBody>
      </p:sp>
      <p:sp>
        <p:nvSpPr>
          <p:cNvPr id="6" name="TextBox 5"/>
          <p:cNvSpPr txBox="1">
            <a:spLocks noChangeArrowheads="1"/>
          </p:cNvSpPr>
          <p:nvPr/>
        </p:nvSpPr>
        <p:spPr bwMode="auto">
          <a:xfrm>
            <a:off x="316839" y="6496620"/>
            <a:ext cx="6858000"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37160" bIns="68580" anchor="b" anchorCtr="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auto">
              <a:spcBef>
                <a:spcPts val="0"/>
              </a:spcBef>
              <a:spcAft>
                <a:spcPts val="0"/>
              </a:spcAft>
            </a:pPr>
            <a:r>
              <a:rPr lang="en-US" sz="1350" dirty="0">
                <a:solidFill>
                  <a:srgbClr val="FFFFFF"/>
                </a:solidFill>
              </a:rPr>
              <a:t>Reck M et al. </a:t>
            </a:r>
            <a:r>
              <a:rPr lang="en-US" sz="1350" i="1" dirty="0">
                <a:solidFill>
                  <a:srgbClr val="FFFFFF"/>
                </a:solidFill>
              </a:rPr>
              <a:t>Proc ESMO </a:t>
            </a:r>
            <a:r>
              <a:rPr lang="en-US" sz="1350" dirty="0">
                <a:solidFill>
                  <a:srgbClr val="FFFFFF"/>
                </a:solidFill>
              </a:rPr>
              <a:t>2017;Abstract LBA1_PR.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9601" y="1380917"/>
            <a:ext cx="7540155" cy="3773847"/>
          </a:xfrm>
          <a:prstGeom prst="rect">
            <a:avLst/>
          </a:prstGeom>
        </p:spPr>
      </p:pic>
      <p:graphicFrame>
        <p:nvGraphicFramePr>
          <p:cNvPr id="20" name="Group 36"/>
          <p:cNvGraphicFramePr>
            <a:graphicFrameLocks/>
          </p:cNvGraphicFramePr>
          <p:nvPr>
            <p:extLst>
              <p:ext uri="{D42A27DB-BD31-4B8C-83A1-F6EECF244321}">
                <p14:modId xmlns:p14="http://schemas.microsoft.com/office/powerpoint/2010/main" val="1597830430"/>
              </p:ext>
            </p:extLst>
          </p:nvPr>
        </p:nvGraphicFramePr>
        <p:xfrm>
          <a:off x="1492543" y="4338446"/>
          <a:ext cx="3512988" cy="1383928"/>
        </p:xfrm>
        <a:graphic>
          <a:graphicData uri="http://schemas.openxmlformats.org/drawingml/2006/table">
            <a:tbl>
              <a:tblPr/>
              <a:tblGrid>
                <a:gridCol w="1440708">
                  <a:extLst>
                    <a:ext uri="{9D8B030D-6E8A-4147-A177-3AD203B41FA5}">
                      <a16:colId xmlns="" xmlns:a16="http://schemas.microsoft.com/office/drawing/2014/main" val="20000"/>
                    </a:ext>
                  </a:extLst>
                </a:gridCol>
                <a:gridCol w="1002716">
                  <a:extLst>
                    <a:ext uri="{9D8B030D-6E8A-4147-A177-3AD203B41FA5}">
                      <a16:colId xmlns="" xmlns:a16="http://schemas.microsoft.com/office/drawing/2014/main" val="20001"/>
                    </a:ext>
                  </a:extLst>
                </a:gridCol>
                <a:gridCol w="1069564">
                  <a:extLst>
                    <a:ext uri="{9D8B030D-6E8A-4147-A177-3AD203B41FA5}">
                      <a16:colId xmlns="" xmlns:a16="http://schemas.microsoft.com/office/drawing/2014/main" val="20002"/>
                    </a:ext>
                  </a:extLst>
                </a:gridCol>
              </a:tblGrid>
              <a:tr h="420657">
                <a:tc>
                  <a:txBody>
                    <a:bodyPr/>
                    <a:lstStyle/>
                    <a:p>
                      <a:pPr marL="0" marR="0" lvl="0" indent="0" algn="l" defTabSz="914400" rtl="0" eaLnBrk="1" fontAlgn="base" latinLnBrk="0" hangingPunct="1">
                        <a:lnSpc>
                          <a:spcPct val="100000"/>
                        </a:lnSpc>
                        <a:spcBef>
                          <a:spcPct val="0"/>
                        </a:spcBef>
                        <a:spcAft>
                          <a:spcPct val="0"/>
                        </a:spcAft>
                        <a:buClr>
                          <a:schemeClr val="bg1"/>
                        </a:buClr>
                        <a:buSzTx/>
                        <a:buFontTx/>
                        <a:buNone/>
                        <a:tabLst/>
                        <a:defRPr/>
                      </a:pPr>
                      <a:r>
                        <a:rPr kumimoji="0" lang="en-US" sz="1400" b="1" i="0" u="none" strike="noStrike" cap="none" normalizeH="0" baseline="0" dirty="0" err="1">
                          <a:ln>
                            <a:noFill/>
                          </a:ln>
                          <a:solidFill>
                            <a:schemeClr val="bg1"/>
                          </a:solidFill>
                          <a:effectLst/>
                          <a:latin typeface="+mn-lt"/>
                          <a:ea typeface="ＭＳ Ｐゴシック" charset="0"/>
                          <a:cs typeface="Arial"/>
                        </a:rPr>
                        <a:t>Teff</a:t>
                      </a:r>
                      <a:r>
                        <a:rPr kumimoji="0" lang="en-US" sz="1400" b="1" i="0" u="none" strike="noStrike" cap="none" normalizeH="0" baseline="0" dirty="0">
                          <a:ln>
                            <a:noFill/>
                          </a:ln>
                          <a:solidFill>
                            <a:schemeClr val="bg1"/>
                          </a:solidFill>
                          <a:effectLst/>
                          <a:latin typeface="+mn-lt"/>
                          <a:ea typeface="ＭＳ Ｐゴシック" charset="0"/>
                          <a:cs typeface="Arial"/>
                        </a:rPr>
                        <a:t>-high* WT population</a:t>
                      </a:r>
                    </a:p>
                  </a:txBody>
                  <a:tcPr marL="60827" marR="60827" marT="34307" marB="34307"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400" b="1" i="0" u="none" strike="noStrike" cap="none" normalizeH="0" baseline="0" dirty="0">
                          <a:ln>
                            <a:noFill/>
                          </a:ln>
                          <a:solidFill>
                            <a:schemeClr val="bg1"/>
                          </a:solidFill>
                          <a:effectLst/>
                          <a:latin typeface="Arial"/>
                          <a:ea typeface="ＭＳ Ｐゴシック" charset="0"/>
                          <a:cs typeface="Arial"/>
                        </a:rPr>
                        <a:t>Arm B</a:t>
                      </a:r>
                    </a:p>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400" b="1" i="0" u="none" strike="noStrike" cap="none" normalizeH="0" baseline="0" dirty="0">
                          <a:ln>
                            <a:noFill/>
                          </a:ln>
                          <a:solidFill>
                            <a:schemeClr val="bg1"/>
                          </a:solidFill>
                          <a:effectLst/>
                          <a:latin typeface="Arial"/>
                          <a:ea typeface="ＭＳ Ｐゴシック" charset="0"/>
                          <a:cs typeface="Arial"/>
                        </a:rPr>
                        <a:t>(n = 155)</a:t>
                      </a:r>
                    </a:p>
                  </a:txBody>
                  <a:tcPr marL="60827" marR="60827" marT="34307" marB="34307"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400" b="1" i="0" u="none" strike="noStrike" cap="none" normalizeH="0" baseline="0" dirty="0">
                          <a:ln>
                            <a:noFill/>
                          </a:ln>
                          <a:solidFill>
                            <a:schemeClr val="bg1"/>
                          </a:solidFill>
                          <a:effectLst/>
                          <a:latin typeface="Arial"/>
                          <a:ea typeface="ＭＳ Ｐゴシック" charset="0"/>
                          <a:cs typeface="Arial"/>
                        </a:rPr>
                        <a:t>Arm C</a:t>
                      </a:r>
                      <a:br>
                        <a:rPr kumimoji="0" lang="en-US" sz="1400" b="1" i="0" u="none" strike="noStrike" cap="none" normalizeH="0" baseline="0" dirty="0">
                          <a:ln>
                            <a:noFill/>
                          </a:ln>
                          <a:solidFill>
                            <a:schemeClr val="bg1"/>
                          </a:solidFill>
                          <a:effectLst/>
                          <a:latin typeface="Arial"/>
                          <a:ea typeface="ＭＳ Ｐゴシック" charset="0"/>
                          <a:cs typeface="Arial"/>
                        </a:rPr>
                      </a:br>
                      <a:r>
                        <a:rPr kumimoji="0" lang="en-US" sz="1400" b="1" i="0" u="none" strike="noStrike" cap="none" normalizeH="0" baseline="0" dirty="0">
                          <a:ln>
                            <a:noFill/>
                          </a:ln>
                          <a:solidFill>
                            <a:schemeClr val="bg1"/>
                          </a:solidFill>
                          <a:effectLst/>
                          <a:latin typeface="Arial"/>
                          <a:ea typeface="ＭＳ Ｐゴシック" charset="0"/>
                          <a:cs typeface="Arial"/>
                        </a:rPr>
                        <a:t>(n = 129)</a:t>
                      </a:r>
                    </a:p>
                  </a:txBody>
                  <a:tcPr marL="60827" marR="60827" marT="34307" marB="34307" anchor="b"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2B51"/>
                    </a:solidFill>
                  </a:tcPr>
                </a:tc>
                <a:extLst>
                  <a:ext uri="{0D108BD9-81ED-4DB2-BD59-A6C34878D82A}">
                    <a16:rowId xmlns="" xmlns:a16="http://schemas.microsoft.com/office/drawing/2014/main" val="10000"/>
                  </a:ext>
                </a:extLst>
              </a:tr>
              <a:tr h="228633">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1400" b="0" i="0" u="none" strike="noStrike" cap="none" normalizeH="0" baseline="0" dirty="0">
                          <a:ln>
                            <a:noFill/>
                          </a:ln>
                          <a:solidFill>
                            <a:srgbClr val="FFFFFF"/>
                          </a:solidFill>
                          <a:effectLst/>
                          <a:latin typeface="+mn-lt"/>
                          <a:ea typeface="ＭＳ Ｐゴシック" charset="0"/>
                          <a:cs typeface="Arial"/>
                        </a:rPr>
                        <a:t>Median PFS</a:t>
                      </a:r>
                    </a:p>
                  </a:txBody>
                  <a:tcPr marL="60827" marR="60827" marT="34307" marB="3430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400" b="0" i="0" u="none" strike="noStrike" cap="none" normalizeH="0" baseline="0" dirty="0">
                          <a:ln>
                            <a:noFill/>
                          </a:ln>
                          <a:solidFill>
                            <a:srgbClr val="FFFFFF"/>
                          </a:solidFill>
                          <a:effectLst/>
                          <a:latin typeface="Arial"/>
                          <a:ea typeface="ＭＳ Ｐゴシック" charset="0"/>
                          <a:cs typeface="Arial"/>
                        </a:rPr>
                        <a:t>6.8 mo</a:t>
                      </a:r>
                    </a:p>
                  </a:txBody>
                  <a:tcPr marL="60827" marR="60827" marT="34307" marB="3430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400" b="0" i="0" u="none" strike="noStrike" cap="none" normalizeH="0" baseline="0" dirty="0">
                          <a:ln>
                            <a:noFill/>
                          </a:ln>
                          <a:solidFill>
                            <a:srgbClr val="FFFFFF"/>
                          </a:solidFill>
                          <a:effectLst/>
                          <a:latin typeface="Arial"/>
                          <a:ea typeface="ＭＳ Ｐゴシック" charset="0"/>
                          <a:cs typeface="Arial"/>
                        </a:rPr>
                        <a:t>11.3 mo</a:t>
                      </a:r>
                    </a:p>
                  </a:txBody>
                  <a:tcPr marL="60827" marR="60827" marT="34307" marB="3430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 xmlns:a16="http://schemas.microsoft.com/office/drawing/2014/main" val="10001"/>
                  </a:ext>
                </a:extLst>
              </a:tr>
              <a:tr h="228633">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1400" b="0" i="0" u="none" strike="noStrike" cap="none" normalizeH="0" baseline="0" dirty="0">
                          <a:ln>
                            <a:noFill/>
                          </a:ln>
                          <a:solidFill>
                            <a:srgbClr val="FFFFFF"/>
                          </a:solidFill>
                          <a:effectLst/>
                          <a:latin typeface="+mn-lt"/>
                          <a:ea typeface="ＭＳ Ｐゴシック" charset="0"/>
                          <a:cs typeface="Arial"/>
                        </a:rPr>
                        <a:t>HR</a:t>
                      </a:r>
                    </a:p>
                  </a:txBody>
                  <a:tcPr marL="60827" marR="60827" marT="34307" marB="3430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gridSpan="2">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400" b="0" i="0" u="none" strike="noStrike" cap="none" normalizeH="0" baseline="0" dirty="0">
                          <a:ln>
                            <a:noFill/>
                          </a:ln>
                          <a:solidFill>
                            <a:srgbClr val="FFFFFF"/>
                          </a:solidFill>
                          <a:effectLst/>
                          <a:latin typeface="Arial"/>
                          <a:ea typeface="ＭＳ Ｐゴシック" charset="0"/>
                          <a:cs typeface="Arial"/>
                        </a:rPr>
                        <a:t>0.505</a:t>
                      </a:r>
                    </a:p>
                  </a:txBody>
                  <a:tcPr marL="60827" marR="60827" marT="34307" marB="3430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hMerge="1">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endParaRPr kumimoji="0" lang="en-US" sz="1800" b="0" i="0" u="none" strike="noStrike" cap="none" normalizeH="0" baseline="0" dirty="0">
                        <a:ln>
                          <a:noFill/>
                        </a:ln>
                        <a:solidFill>
                          <a:srgbClr val="FFFFFF"/>
                        </a:solidFill>
                        <a:effectLst/>
                        <a:latin typeface="Arial"/>
                        <a:ea typeface="ＭＳ Ｐゴシック" charset="0"/>
                        <a:cs typeface="Arial"/>
                      </a:endParaRP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 xmlns:a16="http://schemas.microsoft.com/office/drawing/2014/main" val="10002"/>
                  </a:ext>
                </a:extLst>
              </a:tr>
              <a:tr h="228633">
                <a:tc>
                  <a:txBody>
                    <a:bodyPr/>
                    <a:lstStyle/>
                    <a:p>
                      <a:pPr marL="0" marR="0" lvl="0" indent="0" algn="l" defTabSz="914400" rtl="0" eaLnBrk="0" fontAlgn="base" latinLnBrk="0" hangingPunct="0">
                        <a:lnSpc>
                          <a:spcPct val="100000"/>
                        </a:lnSpc>
                        <a:spcBef>
                          <a:spcPct val="20000"/>
                        </a:spcBef>
                        <a:spcAft>
                          <a:spcPct val="0"/>
                        </a:spcAft>
                        <a:buClr>
                          <a:schemeClr val="hlink"/>
                        </a:buClr>
                        <a:buSzPct val="80000"/>
                        <a:buFont typeface="Wingdings" charset="0"/>
                        <a:buNone/>
                        <a:tabLst/>
                        <a:defRPr/>
                      </a:pPr>
                      <a:r>
                        <a:rPr kumimoji="0" lang="en-US" sz="1400" b="0" i="1" u="none" strike="noStrike" cap="none" normalizeH="0" baseline="0" dirty="0">
                          <a:ln>
                            <a:noFill/>
                          </a:ln>
                          <a:solidFill>
                            <a:srgbClr val="FFFFFF"/>
                          </a:solidFill>
                          <a:effectLst/>
                          <a:latin typeface="+mn-lt"/>
                          <a:ea typeface="ＭＳ Ｐゴシック" charset="0"/>
                          <a:cs typeface="Arial"/>
                        </a:rPr>
                        <a:t>p</a:t>
                      </a:r>
                      <a:r>
                        <a:rPr kumimoji="0" lang="en-US" sz="1400" b="0" i="0" u="none" strike="noStrike" cap="none" normalizeH="0" baseline="0" dirty="0">
                          <a:ln>
                            <a:noFill/>
                          </a:ln>
                          <a:solidFill>
                            <a:srgbClr val="FFFFFF"/>
                          </a:solidFill>
                          <a:effectLst/>
                          <a:latin typeface="+mn-lt"/>
                          <a:ea typeface="ＭＳ Ｐゴシック" charset="0"/>
                          <a:cs typeface="Arial"/>
                        </a:rPr>
                        <a:t>-value</a:t>
                      </a:r>
                    </a:p>
                  </a:txBody>
                  <a:tcPr marL="60827" marR="60827" marT="34307" marB="3430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gridSpan="2">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r>
                        <a:rPr kumimoji="0" lang="en-US" sz="1400" b="0" i="0" u="none" strike="noStrike" cap="none" normalizeH="0" baseline="0" dirty="0">
                          <a:ln>
                            <a:noFill/>
                          </a:ln>
                          <a:solidFill>
                            <a:srgbClr val="FFFFFF"/>
                          </a:solidFill>
                          <a:effectLst/>
                          <a:latin typeface="Arial"/>
                          <a:ea typeface="ＭＳ Ｐゴシック" charset="0"/>
                          <a:cs typeface="Arial"/>
                        </a:rPr>
                        <a:t>&lt;0.0001</a:t>
                      </a:r>
                    </a:p>
                  </a:txBody>
                  <a:tcPr marL="60827" marR="60827" marT="34307" marB="3430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tc hMerge="1">
                  <a:txBody>
                    <a:bodyPr/>
                    <a:lstStyle/>
                    <a:p>
                      <a:pPr marL="0" marR="0" lvl="0" indent="0" algn="ctr" defTabSz="914400" rtl="0" eaLnBrk="0" fontAlgn="base" latinLnBrk="0" hangingPunct="0">
                        <a:lnSpc>
                          <a:spcPct val="100000"/>
                        </a:lnSpc>
                        <a:spcBef>
                          <a:spcPct val="20000"/>
                        </a:spcBef>
                        <a:spcAft>
                          <a:spcPct val="0"/>
                        </a:spcAft>
                        <a:buClr>
                          <a:schemeClr val="hlink"/>
                        </a:buClr>
                        <a:buSzPct val="80000"/>
                        <a:buFont typeface="Wingdings" charset="0"/>
                        <a:buNone/>
                        <a:tabLst/>
                      </a:pPr>
                      <a:endParaRPr kumimoji="0" lang="en-US" sz="1800" b="0" i="0" u="none" strike="noStrike" cap="none" normalizeH="0" baseline="0" dirty="0">
                        <a:ln>
                          <a:noFill/>
                        </a:ln>
                        <a:solidFill>
                          <a:srgbClr val="FFFFFF"/>
                        </a:solidFill>
                        <a:effectLst/>
                        <a:latin typeface="Arial"/>
                        <a:ea typeface="ＭＳ Ｐゴシック" charset="0"/>
                        <a:cs typeface="Arial"/>
                      </a:endParaRPr>
                    </a:p>
                  </a:txBody>
                  <a:tcPr marL="81103" marR="81103" marT="45742" marB="4574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5796"/>
                    </a:solidFill>
                  </a:tcPr>
                </a:tc>
                <a:extLst>
                  <a:ext uri="{0D108BD9-81ED-4DB2-BD59-A6C34878D82A}">
                    <a16:rowId xmlns="" xmlns:a16="http://schemas.microsoft.com/office/drawing/2014/main" val="10003"/>
                  </a:ext>
                </a:extLst>
              </a:tr>
            </a:tbl>
          </a:graphicData>
        </a:graphic>
      </p:graphicFrame>
      <p:sp>
        <p:nvSpPr>
          <p:cNvPr id="19" name="TextBox 18"/>
          <p:cNvSpPr txBox="1"/>
          <p:nvPr/>
        </p:nvSpPr>
        <p:spPr>
          <a:xfrm>
            <a:off x="6541716" y="2465835"/>
            <a:ext cx="1356847" cy="346410"/>
          </a:xfrm>
          <a:prstGeom prst="rect">
            <a:avLst/>
          </a:prstGeom>
          <a:noFill/>
        </p:spPr>
        <p:txBody>
          <a:bodyPr wrap="none" rtlCol="0">
            <a:spAutoFit/>
          </a:bodyPr>
          <a:lstStyle/>
          <a:p>
            <a:pPr defTabSz="914400" fontAlgn="auto">
              <a:spcBef>
                <a:spcPts val="0"/>
              </a:spcBef>
              <a:spcAft>
                <a:spcPts val="0"/>
              </a:spcAft>
            </a:pPr>
            <a:r>
              <a:rPr lang="en-US" sz="1350" b="1" dirty="0">
                <a:solidFill>
                  <a:srgbClr val="FFFFFF"/>
                </a:solidFill>
                <a:latin typeface="Arial"/>
                <a:ea typeface="ＭＳ Ｐゴシック"/>
              </a:rPr>
              <a:t>OS (ITT-WT)</a:t>
            </a:r>
          </a:p>
        </p:txBody>
      </p:sp>
      <p:sp>
        <p:nvSpPr>
          <p:cNvPr id="33" name="TextBox 32"/>
          <p:cNvSpPr txBox="1"/>
          <p:nvPr/>
        </p:nvSpPr>
        <p:spPr>
          <a:xfrm>
            <a:off x="3055283" y="1345338"/>
            <a:ext cx="1456774" cy="346410"/>
          </a:xfrm>
          <a:prstGeom prst="rect">
            <a:avLst/>
          </a:prstGeom>
          <a:noFill/>
        </p:spPr>
        <p:txBody>
          <a:bodyPr wrap="none" rtlCol="0">
            <a:spAutoFit/>
          </a:bodyPr>
          <a:lstStyle/>
          <a:p>
            <a:pPr defTabSz="914400" fontAlgn="auto">
              <a:spcBef>
                <a:spcPts val="0"/>
              </a:spcBef>
              <a:spcAft>
                <a:spcPts val="0"/>
              </a:spcAft>
            </a:pPr>
            <a:r>
              <a:rPr lang="en-US" sz="1350" b="1" dirty="0">
                <a:solidFill>
                  <a:srgbClr val="FFFFFF"/>
                </a:solidFill>
                <a:latin typeface="Arial"/>
                <a:ea typeface="ＭＳ Ｐゴシック"/>
              </a:rPr>
              <a:t>PFS (ITT-WT)</a:t>
            </a:r>
          </a:p>
        </p:txBody>
      </p:sp>
      <p:sp>
        <p:nvSpPr>
          <p:cNvPr id="34" name="TextBox 33"/>
          <p:cNvSpPr txBox="1"/>
          <p:nvPr/>
        </p:nvSpPr>
        <p:spPr>
          <a:xfrm>
            <a:off x="3686551" y="2155553"/>
            <a:ext cx="783124" cy="306439"/>
          </a:xfrm>
          <a:prstGeom prst="rect">
            <a:avLst/>
          </a:prstGeom>
          <a:noFill/>
        </p:spPr>
        <p:txBody>
          <a:bodyPr wrap="none" rtlCol="0">
            <a:spAutoFit/>
          </a:bodyPr>
          <a:lstStyle/>
          <a:p>
            <a:pPr defTabSz="914400" fontAlgn="auto">
              <a:spcBef>
                <a:spcPts val="0"/>
              </a:spcBef>
              <a:spcAft>
                <a:spcPts val="0"/>
              </a:spcAft>
            </a:pPr>
            <a:r>
              <a:rPr lang="en-US" sz="1125" b="1">
                <a:solidFill>
                  <a:srgbClr val="92D050"/>
                </a:solidFill>
                <a:latin typeface="Arial"/>
                <a:ea typeface="ＭＳ Ｐゴシック"/>
              </a:rPr>
              <a:t>n = 356</a:t>
            </a:r>
            <a:endParaRPr lang="en-US" sz="1125" b="1" dirty="0">
              <a:solidFill>
                <a:srgbClr val="92D050"/>
              </a:solidFill>
              <a:latin typeface="Arial"/>
              <a:ea typeface="ＭＳ Ｐゴシック"/>
            </a:endParaRPr>
          </a:p>
        </p:txBody>
      </p:sp>
      <p:sp>
        <p:nvSpPr>
          <p:cNvPr id="36" name="TextBox 35"/>
          <p:cNvSpPr txBox="1"/>
          <p:nvPr/>
        </p:nvSpPr>
        <p:spPr>
          <a:xfrm>
            <a:off x="2891981" y="2374805"/>
            <a:ext cx="783124" cy="306439"/>
          </a:xfrm>
          <a:prstGeom prst="rect">
            <a:avLst/>
          </a:prstGeom>
          <a:noFill/>
        </p:spPr>
        <p:txBody>
          <a:bodyPr wrap="none" rtlCol="0">
            <a:spAutoFit/>
          </a:bodyPr>
          <a:lstStyle/>
          <a:p>
            <a:pPr defTabSz="914400" fontAlgn="auto">
              <a:spcBef>
                <a:spcPts val="0"/>
              </a:spcBef>
              <a:spcAft>
                <a:spcPts val="0"/>
              </a:spcAft>
            </a:pPr>
            <a:r>
              <a:rPr lang="en-US" sz="1125" b="1" dirty="0">
                <a:solidFill>
                  <a:srgbClr val="FF9300"/>
                </a:solidFill>
                <a:latin typeface="Arial"/>
                <a:ea typeface="ＭＳ Ｐゴシック"/>
              </a:rPr>
              <a:t>n = 336</a:t>
            </a:r>
          </a:p>
        </p:txBody>
      </p:sp>
      <p:sp>
        <p:nvSpPr>
          <p:cNvPr id="37" name="TextBox 36"/>
          <p:cNvSpPr txBox="1"/>
          <p:nvPr/>
        </p:nvSpPr>
        <p:spPr>
          <a:xfrm>
            <a:off x="8773076" y="3638576"/>
            <a:ext cx="783124" cy="306439"/>
          </a:xfrm>
          <a:prstGeom prst="rect">
            <a:avLst/>
          </a:prstGeom>
          <a:noFill/>
        </p:spPr>
        <p:txBody>
          <a:bodyPr wrap="none" rtlCol="0">
            <a:spAutoFit/>
          </a:bodyPr>
          <a:lstStyle/>
          <a:p>
            <a:pPr defTabSz="914400" fontAlgn="auto">
              <a:spcBef>
                <a:spcPts val="0"/>
              </a:spcBef>
              <a:spcAft>
                <a:spcPts val="0"/>
              </a:spcAft>
            </a:pPr>
            <a:r>
              <a:rPr lang="en-US" sz="1125" b="1" dirty="0">
                <a:solidFill>
                  <a:srgbClr val="92D050"/>
                </a:solidFill>
                <a:latin typeface="Arial"/>
                <a:ea typeface="ＭＳ Ｐゴシック"/>
              </a:rPr>
              <a:t>n = 356</a:t>
            </a:r>
          </a:p>
        </p:txBody>
      </p:sp>
      <p:sp>
        <p:nvSpPr>
          <p:cNvPr id="38" name="TextBox 37"/>
          <p:cNvSpPr txBox="1"/>
          <p:nvPr/>
        </p:nvSpPr>
        <p:spPr>
          <a:xfrm>
            <a:off x="7438753" y="4074722"/>
            <a:ext cx="783124" cy="306439"/>
          </a:xfrm>
          <a:prstGeom prst="rect">
            <a:avLst/>
          </a:prstGeom>
          <a:noFill/>
        </p:spPr>
        <p:txBody>
          <a:bodyPr wrap="none" rtlCol="0">
            <a:spAutoFit/>
          </a:bodyPr>
          <a:lstStyle/>
          <a:p>
            <a:pPr defTabSz="914400" fontAlgn="auto">
              <a:spcBef>
                <a:spcPts val="0"/>
              </a:spcBef>
              <a:spcAft>
                <a:spcPts val="0"/>
              </a:spcAft>
            </a:pPr>
            <a:r>
              <a:rPr lang="en-US" sz="1125" b="1" dirty="0">
                <a:solidFill>
                  <a:srgbClr val="FF9300"/>
                </a:solidFill>
                <a:latin typeface="Arial"/>
                <a:ea typeface="ＭＳ Ｐゴシック"/>
              </a:rPr>
              <a:t>n = 336</a:t>
            </a:r>
          </a:p>
        </p:txBody>
      </p:sp>
      <p:sp>
        <p:nvSpPr>
          <p:cNvPr id="35" name="TextBox 34"/>
          <p:cNvSpPr txBox="1"/>
          <p:nvPr/>
        </p:nvSpPr>
        <p:spPr>
          <a:xfrm>
            <a:off x="6612497" y="1512818"/>
            <a:ext cx="3191446" cy="639526"/>
          </a:xfrm>
          <a:prstGeom prst="rect">
            <a:avLst/>
          </a:prstGeom>
          <a:noFill/>
        </p:spPr>
        <p:txBody>
          <a:bodyPr wrap="square" rtlCol="0">
            <a:spAutoFit/>
          </a:bodyPr>
          <a:lstStyle/>
          <a:p>
            <a:pPr defTabSz="914400" fontAlgn="auto">
              <a:spcBef>
                <a:spcPts val="0"/>
              </a:spcBef>
              <a:spcAft>
                <a:spcPts val="0"/>
              </a:spcAft>
            </a:pPr>
            <a:r>
              <a:rPr lang="en-US" sz="1500" dirty="0">
                <a:solidFill>
                  <a:srgbClr val="FFFFFF"/>
                </a:solidFill>
                <a:latin typeface="Arial"/>
                <a:ea typeface="ＭＳ Ｐゴシック"/>
              </a:rPr>
              <a:t>WT = Patients without EGFR or ALK gene alterations </a:t>
            </a:r>
          </a:p>
        </p:txBody>
      </p:sp>
      <p:sp>
        <p:nvSpPr>
          <p:cNvPr id="16" name="TextBox 15"/>
          <p:cNvSpPr txBox="1"/>
          <p:nvPr/>
        </p:nvSpPr>
        <p:spPr>
          <a:xfrm>
            <a:off x="4504086" y="1339613"/>
            <a:ext cx="2139526" cy="506292"/>
          </a:xfrm>
          <a:prstGeom prst="rect">
            <a:avLst/>
          </a:prstGeom>
          <a:noFill/>
        </p:spPr>
        <p:txBody>
          <a:bodyPr wrap="none" rtlCol="0">
            <a:spAutoFit/>
          </a:bodyPr>
          <a:lstStyle/>
          <a:p>
            <a:pPr defTabSz="914400" fontAlgn="auto">
              <a:spcBef>
                <a:spcPts val="0"/>
              </a:spcBef>
              <a:spcAft>
                <a:spcPts val="0"/>
              </a:spcAft>
            </a:pPr>
            <a:r>
              <a:rPr lang="en-US" sz="1125" b="1" dirty="0">
                <a:solidFill>
                  <a:srgbClr val="92D050"/>
                </a:solidFill>
                <a:latin typeface="Arial"/>
                <a:ea typeface="ＭＳ Ｐゴシック"/>
              </a:rPr>
              <a:t>Arm B: </a:t>
            </a:r>
            <a:r>
              <a:rPr lang="en-US" sz="1125" b="1" dirty="0" err="1">
                <a:solidFill>
                  <a:srgbClr val="92D050"/>
                </a:solidFill>
                <a:latin typeface="Arial"/>
                <a:ea typeface="ＭＳ Ｐゴシック"/>
              </a:rPr>
              <a:t>atezo</a:t>
            </a:r>
            <a:r>
              <a:rPr lang="en-US" sz="1125" b="1" dirty="0">
                <a:solidFill>
                  <a:srgbClr val="92D050"/>
                </a:solidFill>
                <a:latin typeface="Arial"/>
                <a:ea typeface="ＭＳ Ｐゴシック"/>
              </a:rPr>
              <a:t> + </a:t>
            </a:r>
            <a:r>
              <a:rPr lang="en-US" sz="1125" b="1" dirty="0" err="1">
                <a:solidFill>
                  <a:srgbClr val="92D050"/>
                </a:solidFill>
                <a:latin typeface="Arial"/>
                <a:ea typeface="ＭＳ Ｐゴシック"/>
              </a:rPr>
              <a:t>bev</a:t>
            </a:r>
            <a:r>
              <a:rPr lang="en-US" sz="1125" b="1" dirty="0">
                <a:solidFill>
                  <a:srgbClr val="92D050"/>
                </a:solidFill>
                <a:latin typeface="Arial"/>
                <a:ea typeface="ＭＳ Ｐゴシック"/>
              </a:rPr>
              <a:t> + CP</a:t>
            </a:r>
          </a:p>
          <a:p>
            <a:pPr defTabSz="914400" fontAlgn="auto">
              <a:spcBef>
                <a:spcPts val="0"/>
              </a:spcBef>
              <a:spcAft>
                <a:spcPts val="0"/>
              </a:spcAft>
            </a:pPr>
            <a:r>
              <a:rPr lang="en-US" sz="1125" b="1" dirty="0">
                <a:solidFill>
                  <a:srgbClr val="FF9300"/>
                </a:solidFill>
                <a:latin typeface="Arial"/>
                <a:ea typeface="ＭＳ Ｐゴシック"/>
              </a:rPr>
              <a:t>Arm C: </a:t>
            </a:r>
            <a:r>
              <a:rPr lang="en-US" sz="1125" b="1" dirty="0" err="1">
                <a:solidFill>
                  <a:srgbClr val="FF9300"/>
                </a:solidFill>
                <a:latin typeface="Arial"/>
                <a:ea typeface="ＭＳ Ｐゴシック"/>
              </a:rPr>
              <a:t>bev</a:t>
            </a:r>
            <a:r>
              <a:rPr lang="en-US" sz="1125" b="1" dirty="0">
                <a:solidFill>
                  <a:srgbClr val="FF9300"/>
                </a:solidFill>
                <a:latin typeface="Arial"/>
                <a:ea typeface="ＭＳ Ｐゴシック"/>
              </a:rPr>
              <a:t> + CP</a:t>
            </a:r>
          </a:p>
        </p:txBody>
      </p:sp>
      <p:sp>
        <p:nvSpPr>
          <p:cNvPr id="17" name="TextBox 16"/>
          <p:cNvSpPr txBox="1"/>
          <p:nvPr/>
        </p:nvSpPr>
        <p:spPr>
          <a:xfrm>
            <a:off x="4419442" y="1870127"/>
            <a:ext cx="1863805" cy="626202"/>
          </a:xfrm>
          <a:prstGeom prst="rect">
            <a:avLst/>
          </a:prstGeom>
          <a:noFill/>
        </p:spPr>
        <p:txBody>
          <a:bodyPr wrap="none" rtlCol="0">
            <a:spAutoFit/>
          </a:bodyPr>
          <a:lstStyle/>
          <a:p>
            <a:pPr algn="ctr" defTabSz="914400" fontAlgn="auto">
              <a:spcBef>
                <a:spcPts val="0"/>
              </a:spcBef>
              <a:spcAft>
                <a:spcPts val="0"/>
              </a:spcAft>
            </a:pPr>
            <a:r>
              <a:rPr lang="en-US" sz="975" dirty="0">
                <a:solidFill>
                  <a:srgbClr val="FFFFFF"/>
                </a:solidFill>
                <a:latin typeface="Arial"/>
                <a:ea typeface="ＭＳ Ｐゴシック"/>
              </a:rPr>
              <a:t>HR = 0.617</a:t>
            </a:r>
          </a:p>
          <a:p>
            <a:pPr algn="ctr" defTabSz="914400" fontAlgn="auto">
              <a:spcBef>
                <a:spcPts val="0"/>
              </a:spcBef>
              <a:spcAft>
                <a:spcPts val="0"/>
              </a:spcAft>
            </a:pPr>
            <a:r>
              <a:rPr lang="en-US" sz="975" i="1" dirty="0">
                <a:solidFill>
                  <a:srgbClr val="FFFFFF"/>
                </a:solidFill>
                <a:latin typeface="Arial"/>
                <a:ea typeface="ＭＳ Ｐゴシック"/>
              </a:rPr>
              <a:t>p</a:t>
            </a:r>
            <a:r>
              <a:rPr lang="en-US" sz="975" dirty="0">
                <a:solidFill>
                  <a:srgbClr val="FFFFFF"/>
                </a:solidFill>
                <a:latin typeface="Arial"/>
                <a:ea typeface="ＭＳ Ｐゴシック"/>
              </a:rPr>
              <a:t> &lt; 0.0001</a:t>
            </a:r>
          </a:p>
          <a:p>
            <a:pPr algn="ctr" defTabSz="914400" fontAlgn="auto">
              <a:spcBef>
                <a:spcPts val="0"/>
              </a:spcBef>
              <a:spcAft>
                <a:spcPts val="0"/>
              </a:spcAft>
            </a:pPr>
            <a:r>
              <a:rPr lang="en-US" sz="975" dirty="0">
                <a:solidFill>
                  <a:srgbClr val="FFFFFF"/>
                </a:solidFill>
                <a:latin typeface="Arial"/>
                <a:ea typeface="ＭＳ Ｐゴシック"/>
              </a:rPr>
              <a:t>Median follow-up: ~15 </a:t>
            </a:r>
            <a:r>
              <a:rPr lang="en-US" sz="975" dirty="0" err="1">
                <a:solidFill>
                  <a:srgbClr val="FFFFFF"/>
                </a:solidFill>
                <a:latin typeface="Arial"/>
                <a:ea typeface="ＭＳ Ｐゴシック"/>
              </a:rPr>
              <a:t>mo</a:t>
            </a:r>
            <a:endParaRPr lang="en-US" sz="975" dirty="0">
              <a:solidFill>
                <a:srgbClr val="FFFFFF"/>
              </a:solidFill>
              <a:latin typeface="Arial"/>
              <a:ea typeface="ＭＳ Ｐゴシック"/>
            </a:endParaRPr>
          </a:p>
        </p:txBody>
      </p:sp>
      <p:sp>
        <p:nvSpPr>
          <p:cNvPr id="18" name="TextBox 17"/>
          <p:cNvSpPr txBox="1"/>
          <p:nvPr/>
        </p:nvSpPr>
        <p:spPr>
          <a:xfrm>
            <a:off x="3738636" y="3175816"/>
            <a:ext cx="740563" cy="306439"/>
          </a:xfrm>
          <a:prstGeom prst="rect">
            <a:avLst/>
          </a:prstGeom>
          <a:noFill/>
        </p:spPr>
        <p:txBody>
          <a:bodyPr wrap="none" rtlCol="0">
            <a:spAutoFit/>
          </a:bodyPr>
          <a:lstStyle/>
          <a:p>
            <a:pPr defTabSz="914400" fontAlgn="auto">
              <a:spcBef>
                <a:spcPts val="0"/>
              </a:spcBef>
              <a:spcAft>
                <a:spcPts val="0"/>
              </a:spcAft>
            </a:pPr>
            <a:r>
              <a:rPr lang="en-US" sz="1125" b="1" dirty="0">
                <a:solidFill>
                  <a:srgbClr val="92D050"/>
                </a:solidFill>
                <a:latin typeface="Arial"/>
                <a:ea typeface="ＭＳ Ｐゴシック"/>
              </a:rPr>
              <a:t>8.3 </a:t>
            </a:r>
            <a:r>
              <a:rPr lang="en-US" sz="1125" b="1" dirty="0" err="1">
                <a:solidFill>
                  <a:srgbClr val="92D050"/>
                </a:solidFill>
                <a:latin typeface="Arial"/>
                <a:ea typeface="ＭＳ Ｐゴシック"/>
              </a:rPr>
              <a:t>mo</a:t>
            </a:r>
            <a:endParaRPr lang="en-US" sz="1125" b="1" dirty="0">
              <a:solidFill>
                <a:srgbClr val="92D050"/>
              </a:solidFill>
              <a:latin typeface="Arial"/>
              <a:ea typeface="ＭＳ Ｐゴシック"/>
            </a:endParaRPr>
          </a:p>
        </p:txBody>
      </p:sp>
      <p:sp>
        <p:nvSpPr>
          <p:cNvPr id="21" name="TextBox 20"/>
          <p:cNvSpPr txBox="1"/>
          <p:nvPr/>
        </p:nvSpPr>
        <p:spPr>
          <a:xfrm>
            <a:off x="2933614" y="3182510"/>
            <a:ext cx="740563" cy="306439"/>
          </a:xfrm>
          <a:prstGeom prst="rect">
            <a:avLst/>
          </a:prstGeom>
          <a:noFill/>
        </p:spPr>
        <p:txBody>
          <a:bodyPr wrap="none" rtlCol="0">
            <a:spAutoFit/>
          </a:bodyPr>
          <a:lstStyle/>
          <a:p>
            <a:pPr defTabSz="914400" fontAlgn="auto">
              <a:spcBef>
                <a:spcPts val="0"/>
              </a:spcBef>
              <a:spcAft>
                <a:spcPts val="0"/>
              </a:spcAft>
            </a:pPr>
            <a:r>
              <a:rPr lang="en-US" sz="1125" b="1" dirty="0">
                <a:solidFill>
                  <a:srgbClr val="FF9300"/>
                </a:solidFill>
                <a:latin typeface="Arial"/>
                <a:ea typeface="ＭＳ Ｐゴシック"/>
              </a:rPr>
              <a:t>6.8 </a:t>
            </a:r>
            <a:r>
              <a:rPr lang="en-US" sz="1125" b="1" dirty="0" err="1">
                <a:solidFill>
                  <a:srgbClr val="FF9300"/>
                </a:solidFill>
                <a:latin typeface="Arial"/>
                <a:ea typeface="ＭＳ Ｐゴシック"/>
              </a:rPr>
              <a:t>mo</a:t>
            </a:r>
            <a:endParaRPr lang="en-US" sz="1125" b="1" dirty="0">
              <a:solidFill>
                <a:srgbClr val="FF9300"/>
              </a:solidFill>
              <a:latin typeface="Arial"/>
              <a:ea typeface="ＭＳ Ｐゴシック"/>
            </a:endParaRPr>
          </a:p>
        </p:txBody>
      </p:sp>
      <p:sp>
        <p:nvSpPr>
          <p:cNvPr id="22" name="TextBox 21"/>
          <p:cNvSpPr txBox="1"/>
          <p:nvPr/>
        </p:nvSpPr>
        <p:spPr>
          <a:xfrm>
            <a:off x="7932356" y="2424087"/>
            <a:ext cx="2139526" cy="506292"/>
          </a:xfrm>
          <a:prstGeom prst="rect">
            <a:avLst/>
          </a:prstGeom>
          <a:noFill/>
        </p:spPr>
        <p:txBody>
          <a:bodyPr wrap="none" rtlCol="0">
            <a:spAutoFit/>
          </a:bodyPr>
          <a:lstStyle/>
          <a:p>
            <a:pPr defTabSz="914400" fontAlgn="auto">
              <a:spcBef>
                <a:spcPts val="0"/>
              </a:spcBef>
              <a:spcAft>
                <a:spcPts val="0"/>
              </a:spcAft>
            </a:pPr>
            <a:r>
              <a:rPr lang="en-US" sz="1125" b="1" dirty="0">
                <a:solidFill>
                  <a:srgbClr val="92D050"/>
                </a:solidFill>
                <a:latin typeface="Arial"/>
                <a:ea typeface="ＭＳ Ｐゴシック"/>
              </a:rPr>
              <a:t>Arm B: </a:t>
            </a:r>
            <a:r>
              <a:rPr lang="en-US" sz="1125" b="1" dirty="0" err="1">
                <a:solidFill>
                  <a:srgbClr val="92D050"/>
                </a:solidFill>
                <a:latin typeface="Arial"/>
                <a:ea typeface="ＭＳ Ｐゴシック"/>
              </a:rPr>
              <a:t>atezo</a:t>
            </a:r>
            <a:r>
              <a:rPr lang="en-US" sz="1125" b="1" dirty="0">
                <a:solidFill>
                  <a:srgbClr val="92D050"/>
                </a:solidFill>
                <a:latin typeface="Arial"/>
                <a:ea typeface="ＭＳ Ｐゴシック"/>
              </a:rPr>
              <a:t> + </a:t>
            </a:r>
            <a:r>
              <a:rPr lang="en-US" sz="1125" b="1" dirty="0" err="1">
                <a:solidFill>
                  <a:srgbClr val="92D050"/>
                </a:solidFill>
                <a:latin typeface="Arial"/>
                <a:ea typeface="ＭＳ Ｐゴシック"/>
              </a:rPr>
              <a:t>bev</a:t>
            </a:r>
            <a:r>
              <a:rPr lang="en-US" sz="1125" b="1" dirty="0">
                <a:solidFill>
                  <a:srgbClr val="92D050"/>
                </a:solidFill>
                <a:latin typeface="Arial"/>
                <a:ea typeface="ＭＳ Ｐゴシック"/>
              </a:rPr>
              <a:t> + CP</a:t>
            </a:r>
          </a:p>
          <a:p>
            <a:pPr defTabSz="914400" fontAlgn="auto">
              <a:spcBef>
                <a:spcPts val="0"/>
              </a:spcBef>
              <a:spcAft>
                <a:spcPts val="0"/>
              </a:spcAft>
            </a:pPr>
            <a:r>
              <a:rPr lang="en-US" sz="1125" b="1" dirty="0">
                <a:solidFill>
                  <a:srgbClr val="FF9300"/>
                </a:solidFill>
                <a:latin typeface="Arial"/>
                <a:ea typeface="ＭＳ Ｐゴシック"/>
              </a:rPr>
              <a:t>Arm C: </a:t>
            </a:r>
            <a:r>
              <a:rPr lang="en-US" sz="1125" b="1" dirty="0" err="1">
                <a:solidFill>
                  <a:srgbClr val="FF9300"/>
                </a:solidFill>
                <a:latin typeface="Arial"/>
                <a:ea typeface="ＭＳ Ｐゴシック"/>
              </a:rPr>
              <a:t>bev</a:t>
            </a:r>
            <a:r>
              <a:rPr lang="en-US" sz="1125" b="1" dirty="0">
                <a:solidFill>
                  <a:srgbClr val="FF9300"/>
                </a:solidFill>
                <a:latin typeface="Arial"/>
                <a:ea typeface="ＭＳ Ｐゴシック"/>
              </a:rPr>
              <a:t> + CP</a:t>
            </a:r>
          </a:p>
        </p:txBody>
      </p:sp>
      <p:sp>
        <p:nvSpPr>
          <p:cNvPr id="23" name="TextBox 22"/>
          <p:cNvSpPr txBox="1"/>
          <p:nvPr/>
        </p:nvSpPr>
        <p:spPr>
          <a:xfrm>
            <a:off x="8468537" y="2894953"/>
            <a:ext cx="945966" cy="452998"/>
          </a:xfrm>
          <a:prstGeom prst="rect">
            <a:avLst/>
          </a:prstGeom>
          <a:noFill/>
        </p:spPr>
        <p:txBody>
          <a:bodyPr wrap="none" rtlCol="0">
            <a:spAutoFit/>
          </a:bodyPr>
          <a:lstStyle/>
          <a:p>
            <a:pPr algn="ctr" defTabSz="914400" fontAlgn="auto">
              <a:spcBef>
                <a:spcPts val="0"/>
              </a:spcBef>
              <a:spcAft>
                <a:spcPts val="0"/>
              </a:spcAft>
            </a:pPr>
            <a:r>
              <a:rPr lang="en-US" sz="975" dirty="0">
                <a:solidFill>
                  <a:srgbClr val="FFFFFF"/>
                </a:solidFill>
                <a:latin typeface="Arial"/>
                <a:ea typeface="ＭＳ Ｐゴシック"/>
              </a:rPr>
              <a:t>HR = 0.775</a:t>
            </a:r>
          </a:p>
          <a:p>
            <a:pPr algn="ctr" defTabSz="914400" fontAlgn="auto">
              <a:spcBef>
                <a:spcPts val="0"/>
              </a:spcBef>
              <a:spcAft>
                <a:spcPts val="0"/>
              </a:spcAft>
            </a:pPr>
            <a:r>
              <a:rPr lang="en-US" sz="975" i="1" dirty="0">
                <a:solidFill>
                  <a:srgbClr val="FFFFFF"/>
                </a:solidFill>
                <a:latin typeface="Arial"/>
                <a:ea typeface="ＭＳ Ｐゴシック"/>
              </a:rPr>
              <a:t>p</a:t>
            </a:r>
            <a:r>
              <a:rPr lang="en-US" sz="975" dirty="0">
                <a:solidFill>
                  <a:srgbClr val="FFFFFF"/>
                </a:solidFill>
                <a:latin typeface="Arial"/>
                <a:ea typeface="ＭＳ Ｐゴシック"/>
              </a:rPr>
              <a:t> = 0.0262</a:t>
            </a:r>
          </a:p>
        </p:txBody>
      </p:sp>
      <p:sp>
        <p:nvSpPr>
          <p:cNvPr id="24" name="TextBox 23"/>
          <p:cNvSpPr txBox="1"/>
          <p:nvPr/>
        </p:nvSpPr>
        <p:spPr>
          <a:xfrm>
            <a:off x="8773074" y="4689018"/>
            <a:ext cx="833087" cy="306439"/>
          </a:xfrm>
          <a:prstGeom prst="rect">
            <a:avLst/>
          </a:prstGeom>
          <a:noFill/>
        </p:spPr>
        <p:txBody>
          <a:bodyPr wrap="none" rtlCol="0">
            <a:spAutoFit/>
          </a:bodyPr>
          <a:lstStyle/>
          <a:p>
            <a:pPr defTabSz="914400" fontAlgn="auto">
              <a:spcBef>
                <a:spcPts val="0"/>
              </a:spcBef>
              <a:spcAft>
                <a:spcPts val="0"/>
              </a:spcAft>
            </a:pPr>
            <a:r>
              <a:rPr lang="en-US" sz="1125" b="1" dirty="0">
                <a:solidFill>
                  <a:srgbClr val="92D050"/>
                </a:solidFill>
                <a:latin typeface="Arial"/>
                <a:ea typeface="ＭＳ Ｐゴシック"/>
              </a:rPr>
              <a:t>19.2 </a:t>
            </a:r>
            <a:r>
              <a:rPr lang="en-US" sz="1125" b="1" dirty="0" err="1">
                <a:solidFill>
                  <a:srgbClr val="92D050"/>
                </a:solidFill>
                <a:latin typeface="Arial"/>
                <a:ea typeface="ＭＳ Ｐゴシック"/>
              </a:rPr>
              <a:t>mo</a:t>
            </a:r>
            <a:endParaRPr lang="en-US" sz="1125" b="1" dirty="0">
              <a:solidFill>
                <a:srgbClr val="92D050"/>
              </a:solidFill>
              <a:latin typeface="Arial"/>
              <a:ea typeface="ＭＳ Ｐゴシック"/>
            </a:endParaRPr>
          </a:p>
        </p:txBody>
      </p:sp>
      <p:sp>
        <p:nvSpPr>
          <p:cNvPr id="25" name="TextBox 24"/>
          <p:cNvSpPr txBox="1"/>
          <p:nvPr/>
        </p:nvSpPr>
        <p:spPr>
          <a:xfrm>
            <a:off x="7531461" y="4697194"/>
            <a:ext cx="833087" cy="306439"/>
          </a:xfrm>
          <a:prstGeom prst="rect">
            <a:avLst/>
          </a:prstGeom>
          <a:noFill/>
        </p:spPr>
        <p:txBody>
          <a:bodyPr wrap="none" rtlCol="0">
            <a:spAutoFit/>
          </a:bodyPr>
          <a:lstStyle/>
          <a:p>
            <a:pPr defTabSz="914400" fontAlgn="auto">
              <a:spcBef>
                <a:spcPts val="0"/>
              </a:spcBef>
              <a:spcAft>
                <a:spcPts val="0"/>
              </a:spcAft>
            </a:pPr>
            <a:r>
              <a:rPr lang="en-US" sz="1125" b="1" dirty="0">
                <a:solidFill>
                  <a:srgbClr val="FF9300"/>
                </a:solidFill>
                <a:latin typeface="Arial"/>
                <a:ea typeface="ＭＳ Ｐゴシック"/>
              </a:rPr>
              <a:t>14.4 </a:t>
            </a:r>
            <a:r>
              <a:rPr lang="en-US" sz="1125" b="1" dirty="0" err="1">
                <a:solidFill>
                  <a:srgbClr val="FF9300"/>
                </a:solidFill>
                <a:latin typeface="Arial"/>
                <a:ea typeface="ＭＳ Ｐゴシック"/>
              </a:rPr>
              <a:t>mo</a:t>
            </a:r>
            <a:endParaRPr lang="en-US" sz="1125" b="1" dirty="0">
              <a:solidFill>
                <a:srgbClr val="FF9300"/>
              </a:solidFill>
              <a:latin typeface="Arial"/>
              <a:ea typeface="ＭＳ Ｐゴシック"/>
            </a:endParaRPr>
          </a:p>
        </p:txBody>
      </p:sp>
      <p:sp>
        <p:nvSpPr>
          <p:cNvPr id="26" name="TextBox 25"/>
          <p:cNvSpPr txBox="1"/>
          <p:nvPr/>
        </p:nvSpPr>
        <p:spPr>
          <a:xfrm rot="16200000">
            <a:off x="1077180" y="2239490"/>
            <a:ext cx="2526277" cy="306439"/>
          </a:xfrm>
          <a:prstGeom prst="rect">
            <a:avLst/>
          </a:prstGeom>
          <a:noFill/>
        </p:spPr>
        <p:txBody>
          <a:bodyPr wrap="none" rtlCol="0">
            <a:spAutoFit/>
          </a:bodyPr>
          <a:lstStyle/>
          <a:p>
            <a:pPr algn="ctr" defTabSz="914400" fontAlgn="auto">
              <a:spcBef>
                <a:spcPts val="0"/>
              </a:spcBef>
              <a:spcAft>
                <a:spcPts val="0"/>
              </a:spcAft>
            </a:pPr>
            <a:r>
              <a:rPr lang="en-US" sz="1125" b="1" dirty="0">
                <a:solidFill>
                  <a:srgbClr val="FFFFFF"/>
                </a:solidFill>
                <a:latin typeface="Arial"/>
                <a:ea typeface="ＭＳ Ｐゴシック"/>
              </a:rPr>
              <a:t>Progression-free survival (%)</a:t>
            </a:r>
          </a:p>
        </p:txBody>
      </p:sp>
      <p:sp>
        <p:nvSpPr>
          <p:cNvPr id="27" name="TextBox 26"/>
          <p:cNvSpPr txBox="1"/>
          <p:nvPr/>
        </p:nvSpPr>
        <p:spPr>
          <a:xfrm>
            <a:off x="4055160" y="3630126"/>
            <a:ext cx="805331" cy="306439"/>
          </a:xfrm>
          <a:prstGeom prst="rect">
            <a:avLst/>
          </a:prstGeom>
          <a:noFill/>
        </p:spPr>
        <p:txBody>
          <a:bodyPr wrap="none" rtlCol="0">
            <a:spAutoFit/>
          </a:bodyPr>
          <a:lstStyle/>
          <a:p>
            <a:pPr algn="ctr" defTabSz="914400" fontAlgn="auto">
              <a:spcBef>
                <a:spcPts val="0"/>
              </a:spcBef>
              <a:spcAft>
                <a:spcPts val="0"/>
              </a:spcAft>
            </a:pPr>
            <a:r>
              <a:rPr lang="en-US" sz="1125" b="1" dirty="0">
                <a:solidFill>
                  <a:srgbClr val="FFFFFF"/>
                </a:solidFill>
                <a:latin typeface="Arial"/>
                <a:ea typeface="ＭＳ Ｐゴシック"/>
              </a:rPr>
              <a:t>Months</a:t>
            </a:r>
          </a:p>
        </p:txBody>
      </p:sp>
      <p:sp>
        <p:nvSpPr>
          <p:cNvPr id="28" name="TextBox 27"/>
          <p:cNvSpPr txBox="1"/>
          <p:nvPr/>
        </p:nvSpPr>
        <p:spPr>
          <a:xfrm rot="16200000">
            <a:off x="5412220" y="3765148"/>
            <a:ext cx="1758327" cy="306439"/>
          </a:xfrm>
          <a:prstGeom prst="rect">
            <a:avLst/>
          </a:prstGeom>
          <a:noFill/>
        </p:spPr>
        <p:txBody>
          <a:bodyPr wrap="none" rtlCol="0">
            <a:spAutoFit/>
          </a:bodyPr>
          <a:lstStyle/>
          <a:p>
            <a:pPr algn="ctr" defTabSz="914400" fontAlgn="auto">
              <a:spcBef>
                <a:spcPts val="0"/>
              </a:spcBef>
              <a:spcAft>
                <a:spcPts val="0"/>
              </a:spcAft>
            </a:pPr>
            <a:r>
              <a:rPr lang="en-US" sz="1125" b="1" dirty="0">
                <a:solidFill>
                  <a:srgbClr val="FFFFFF"/>
                </a:solidFill>
                <a:latin typeface="Arial"/>
                <a:ea typeface="ＭＳ Ｐゴシック"/>
              </a:rPr>
              <a:t>Overall survival (%)</a:t>
            </a:r>
          </a:p>
        </p:txBody>
      </p:sp>
      <p:sp>
        <p:nvSpPr>
          <p:cNvPr id="29" name="TextBox 28"/>
          <p:cNvSpPr txBox="1"/>
          <p:nvPr/>
        </p:nvSpPr>
        <p:spPr>
          <a:xfrm>
            <a:off x="8103490" y="5103761"/>
            <a:ext cx="805331" cy="306439"/>
          </a:xfrm>
          <a:prstGeom prst="rect">
            <a:avLst/>
          </a:prstGeom>
          <a:noFill/>
        </p:spPr>
        <p:txBody>
          <a:bodyPr wrap="none" rtlCol="0">
            <a:spAutoFit/>
          </a:bodyPr>
          <a:lstStyle/>
          <a:p>
            <a:pPr algn="ctr" defTabSz="914400" fontAlgn="auto">
              <a:spcBef>
                <a:spcPts val="0"/>
              </a:spcBef>
              <a:spcAft>
                <a:spcPts val="0"/>
              </a:spcAft>
            </a:pPr>
            <a:r>
              <a:rPr lang="en-US" sz="1125" b="1" dirty="0">
                <a:solidFill>
                  <a:srgbClr val="FFFFFF"/>
                </a:solidFill>
                <a:latin typeface="Arial"/>
                <a:ea typeface="ＭＳ Ｐゴシック"/>
              </a:rPr>
              <a:t>Months</a:t>
            </a:r>
          </a:p>
        </p:txBody>
      </p:sp>
      <p:sp>
        <p:nvSpPr>
          <p:cNvPr id="30" name="TextBox 29">
            <a:extLst>
              <a:ext uri="{FF2B5EF4-FFF2-40B4-BE49-F238E27FC236}">
                <a16:creationId xmlns="" xmlns:a16="http://schemas.microsoft.com/office/drawing/2014/main" id="{BF1D83F7-EF6B-A349-8410-3B9D58E0B857}"/>
              </a:ext>
            </a:extLst>
          </p:cNvPr>
          <p:cNvSpPr txBox="1"/>
          <p:nvPr/>
        </p:nvSpPr>
        <p:spPr>
          <a:xfrm>
            <a:off x="1445714" y="5791200"/>
            <a:ext cx="4456926" cy="307777"/>
          </a:xfrm>
          <a:prstGeom prst="rect">
            <a:avLst/>
          </a:prstGeom>
          <a:noFill/>
        </p:spPr>
        <p:txBody>
          <a:bodyPr wrap="none" rtlCol="0">
            <a:spAutoFit/>
          </a:bodyPr>
          <a:lstStyle/>
          <a:p>
            <a:pPr defTabSz="914400" fontAlgn="auto">
              <a:spcBef>
                <a:spcPts val="0"/>
              </a:spcBef>
              <a:spcAft>
                <a:spcPts val="0"/>
              </a:spcAft>
            </a:pPr>
            <a:r>
              <a:rPr lang="en-US" sz="1400" dirty="0">
                <a:solidFill>
                  <a:srgbClr val="FFFFFF"/>
                </a:solidFill>
                <a:latin typeface="Arial"/>
                <a:ea typeface="ＭＳ Ｐゴシック"/>
              </a:rPr>
              <a:t>*</a:t>
            </a:r>
            <a:r>
              <a:rPr lang="en-US" sz="1400" baseline="30000" dirty="0">
                <a:solidFill>
                  <a:srgbClr val="FFFFFF"/>
                </a:solidFill>
                <a:latin typeface="Arial"/>
                <a:ea typeface="ＭＳ Ｐゴシック"/>
              </a:rPr>
              <a:t> </a:t>
            </a:r>
            <a:r>
              <a:rPr lang="en-US" sz="1400" dirty="0" err="1">
                <a:solidFill>
                  <a:srgbClr val="FFFFFF"/>
                </a:solidFill>
                <a:latin typeface="Arial"/>
                <a:ea typeface="ＭＳ Ｐゴシック"/>
              </a:rPr>
              <a:t>Teff</a:t>
            </a:r>
            <a:r>
              <a:rPr lang="en-US" sz="1400" dirty="0">
                <a:solidFill>
                  <a:srgbClr val="FFFFFF"/>
                </a:solidFill>
                <a:latin typeface="Arial"/>
                <a:ea typeface="ＭＳ Ｐゴシック"/>
              </a:rPr>
              <a:t>-high = high T-effector gene signature expression</a:t>
            </a:r>
          </a:p>
        </p:txBody>
      </p:sp>
    </p:spTree>
    <p:extLst>
      <p:ext uri="{BB962C8B-B14F-4D97-AF65-F5344CB8AC3E}">
        <p14:creationId xmlns:p14="http://schemas.microsoft.com/office/powerpoint/2010/main" val="32084908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Blood-based TMB in POPLAR and OAK</a:t>
            </a:r>
          </a:p>
        </p:txBody>
      </p:sp>
      <p:pic>
        <p:nvPicPr>
          <p:cNvPr id="7" name="Picture 6" descr="Screen Shot 2018-02-27 at 5.20.4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8370" y="1524001"/>
            <a:ext cx="9348982" cy="3956960"/>
          </a:xfrm>
          <a:prstGeom prst="rect">
            <a:avLst/>
          </a:prstGeom>
        </p:spPr>
      </p:pic>
      <p:sp>
        <p:nvSpPr>
          <p:cNvPr id="8" name="TextBox 7"/>
          <p:cNvSpPr txBox="1"/>
          <p:nvPr/>
        </p:nvSpPr>
        <p:spPr bwMode="auto">
          <a:xfrm>
            <a:off x="609600" y="6400800"/>
            <a:ext cx="2031005" cy="246221"/>
          </a:xfrm>
          <a:prstGeom prst="rect">
            <a:avLst/>
          </a:prstGeom>
          <a:noFill/>
          <a:ln w="19050" algn="ctr">
            <a:noFill/>
            <a:miter lim="800000"/>
            <a:headEnd/>
            <a:tailEnd/>
          </a:ln>
        </p:spPr>
        <p:txBody>
          <a:bodyPr wrap="none" lIns="0" tIns="0" rIns="0" bIns="0" rtlCol="0">
            <a:spAutoFit/>
          </a:bodyPr>
          <a:lstStyle/>
          <a:p>
            <a:pPr defTabSz="914378" fontAlgn="auto">
              <a:spcBef>
                <a:spcPts val="0"/>
              </a:spcBef>
              <a:spcAft>
                <a:spcPts val="0"/>
              </a:spcAft>
            </a:pPr>
            <a:r>
              <a:rPr lang="en-US" sz="1600" dirty="0" err="1">
                <a:solidFill>
                  <a:schemeClr val="bg1"/>
                </a:solidFill>
                <a:latin typeface="Arial"/>
                <a:ea typeface="+mn-ea"/>
                <a:cs typeface="+mn-cs"/>
              </a:rPr>
              <a:t>Gandara</a:t>
            </a:r>
            <a:r>
              <a:rPr lang="en-US" sz="1600" dirty="0">
                <a:solidFill>
                  <a:schemeClr val="bg1"/>
                </a:solidFill>
                <a:latin typeface="Arial"/>
                <a:ea typeface="+mn-ea"/>
                <a:cs typeface="+mn-cs"/>
              </a:rPr>
              <a:t>, ESMO 2017</a:t>
            </a:r>
          </a:p>
        </p:txBody>
      </p:sp>
      <p:sp>
        <p:nvSpPr>
          <p:cNvPr id="5" name="TextBox 4"/>
          <p:cNvSpPr txBox="1"/>
          <p:nvPr/>
        </p:nvSpPr>
        <p:spPr bwMode="auto">
          <a:xfrm>
            <a:off x="609600" y="5943600"/>
            <a:ext cx="4033155" cy="246221"/>
          </a:xfrm>
          <a:prstGeom prst="rect">
            <a:avLst/>
          </a:prstGeom>
          <a:noFill/>
          <a:ln w="19050" algn="ctr">
            <a:noFill/>
            <a:miter lim="800000"/>
            <a:headEnd/>
            <a:tailEnd/>
          </a:ln>
        </p:spPr>
        <p:txBody>
          <a:bodyPr wrap="none" lIns="0" tIns="0" rIns="0" bIns="0" rtlCol="0">
            <a:spAutoFit/>
          </a:bodyPr>
          <a:lstStyle/>
          <a:p>
            <a:r>
              <a:rPr lang="en-US" sz="1600" dirty="0" err="1" smtClean="0">
                <a:latin typeface="Arial" charset="0"/>
                <a:ea typeface="Arial" charset="0"/>
                <a:cs typeface="Arial" charset="0"/>
              </a:rPr>
              <a:t>bTMB</a:t>
            </a:r>
            <a:r>
              <a:rPr lang="en-US" sz="1600" dirty="0" smtClean="0">
                <a:latin typeface="Arial" charset="0"/>
                <a:ea typeface="Arial" charset="0"/>
                <a:cs typeface="Arial" charset="0"/>
              </a:rPr>
              <a:t> = blood-based tumor mutation burden</a:t>
            </a:r>
            <a:endParaRPr lang="en-US" sz="1600" dirty="0">
              <a:latin typeface="Arial" charset="0"/>
              <a:ea typeface="Arial" charset="0"/>
              <a:cs typeface="Arial" charset="0"/>
            </a:endParaRPr>
          </a:p>
        </p:txBody>
      </p:sp>
    </p:spTree>
    <p:extLst>
      <p:ext uri="{BB962C8B-B14F-4D97-AF65-F5344CB8AC3E}">
        <p14:creationId xmlns:p14="http://schemas.microsoft.com/office/powerpoint/2010/main" val="9008109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Blood-based TMB in POPLAR and OAK</a:t>
            </a:r>
          </a:p>
        </p:txBody>
      </p:sp>
      <p:pic>
        <p:nvPicPr>
          <p:cNvPr id="4" name="Content Placeholder 3" descr="Screen Shot 2018-02-27 at 5.23.51 AM.png"/>
          <p:cNvPicPr>
            <a:picLocks noGrp="1" noChangeAspect="1"/>
          </p:cNvPicPr>
          <p:nvPr>
            <p:ph idx="4294967295"/>
          </p:nvPr>
        </p:nvPicPr>
        <p:blipFill>
          <a:blip r:embed="rId2">
            <a:extLst>
              <a:ext uri="{28A0092B-C50C-407E-A947-70E740481C1C}">
                <a14:useLocalDpi xmlns:a14="http://schemas.microsoft.com/office/drawing/2010/main" val="0"/>
              </a:ext>
            </a:extLst>
          </a:blip>
          <a:srcRect t="18113" b="18113"/>
          <a:stretch>
            <a:fillRect/>
          </a:stretch>
        </p:blipFill>
        <p:spPr>
          <a:xfrm>
            <a:off x="990600" y="1676400"/>
            <a:ext cx="10122794" cy="3657600"/>
          </a:xfrm>
        </p:spPr>
      </p:pic>
      <p:sp>
        <p:nvSpPr>
          <p:cNvPr id="8" name="TextBox 7"/>
          <p:cNvSpPr txBox="1"/>
          <p:nvPr/>
        </p:nvSpPr>
        <p:spPr bwMode="auto">
          <a:xfrm>
            <a:off x="343970" y="6477000"/>
            <a:ext cx="2031005" cy="246221"/>
          </a:xfrm>
          <a:prstGeom prst="rect">
            <a:avLst/>
          </a:prstGeom>
          <a:noFill/>
          <a:ln w="19050" algn="ctr">
            <a:noFill/>
            <a:miter lim="800000"/>
            <a:headEnd/>
            <a:tailEnd/>
          </a:ln>
        </p:spPr>
        <p:txBody>
          <a:bodyPr wrap="none" lIns="0" tIns="0" rIns="0" bIns="0" rtlCol="0">
            <a:spAutoFit/>
          </a:bodyPr>
          <a:lstStyle/>
          <a:p>
            <a:pPr defTabSz="914378" fontAlgn="auto">
              <a:spcBef>
                <a:spcPts val="0"/>
              </a:spcBef>
              <a:spcAft>
                <a:spcPts val="0"/>
              </a:spcAft>
            </a:pPr>
            <a:r>
              <a:rPr lang="en-US" sz="1600" dirty="0" err="1">
                <a:solidFill>
                  <a:schemeClr val="bg1"/>
                </a:solidFill>
                <a:latin typeface="Arial"/>
                <a:ea typeface="+mn-ea"/>
                <a:cs typeface="+mn-cs"/>
              </a:rPr>
              <a:t>Gandara</a:t>
            </a:r>
            <a:r>
              <a:rPr lang="en-US" sz="1600" dirty="0">
                <a:solidFill>
                  <a:schemeClr val="bg1"/>
                </a:solidFill>
                <a:latin typeface="Arial"/>
                <a:ea typeface="+mn-ea"/>
                <a:cs typeface="+mn-cs"/>
              </a:rPr>
              <a:t>, ESMO 2017</a:t>
            </a:r>
          </a:p>
        </p:txBody>
      </p:sp>
    </p:spTree>
    <p:extLst>
      <p:ext uri="{BB962C8B-B14F-4D97-AF65-F5344CB8AC3E}">
        <p14:creationId xmlns:p14="http://schemas.microsoft.com/office/powerpoint/2010/main" val="8664400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2022765" y="478157"/>
            <a:ext cx="7897091" cy="6666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34290" tIns="34529" rIns="34290" bIns="34529" numCol="1" anchor="b" anchorCtr="0" compatLnSpc="1">
            <a:prstTxWarp prst="textNoShape">
              <a:avLst/>
            </a:prstTxWarp>
          </a:bodyPr>
          <a:lstStyle>
            <a:lvl1pPr algn="ctr" defTabSz="685783" rtl="0" eaLnBrk="1" latinLnBrk="0" hangingPunct="1">
              <a:lnSpc>
                <a:spcPct val="90000"/>
              </a:lnSpc>
              <a:spcBef>
                <a:spcPct val="0"/>
              </a:spcBef>
              <a:buNone/>
              <a:defRPr lang="en-US" sz="1950" b="1" kern="1200">
                <a:solidFill>
                  <a:srgbClr val="0D5CAB"/>
                </a:solidFill>
                <a:latin typeface="+mj-lt"/>
                <a:ea typeface="+mj-ea"/>
                <a:cs typeface="+mj-cs"/>
              </a:defRPr>
            </a:lvl1pPr>
          </a:lstStyle>
          <a:p>
            <a:pPr fontAlgn="auto">
              <a:spcAft>
                <a:spcPts val="0"/>
              </a:spcAft>
            </a:pPr>
            <a:r>
              <a:rPr lang="en-US" sz="2000" b="0" dirty="0">
                <a:latin typeface="Arial"/>
              </a:rPr>
              <a:t/>
            </a:r>
            <a:br>
              <a:rPr lang="en-US" sz="2000" b="0" dirty="0">
                <a:latin typeface="Arial"/>
              </a:rPr>
            </a:br>
            <a:r>
              <a:rPr lang="en-US" sz="2000" b="0" dirty="0">
                <a:latin typeface="Arial"/>
              </a:rPr>
              <a:t>CheckMate 026 TMB Analysis: Nivolumab in First-line NSCLC</a:t>
            </a:r>
          </a:p>
        </p:txBody>
      </p:sp>
      <p:sp>
        <p:nvSpPr>
          <p:cNvPr id="27" name="Slide Number Placeholder 3"/>
          <p:cNvSpPr>
            <a:spLocks noGrp="1"/>
          </p:cNvSpPr>
          <p:nvPr>
            <p:ph type="sldNum" sz="quarter" idx="4294967295"/>
          </p:nvPr>
        </p:nvSpPr>
        <p:spPr>
          <a:xfrm>
            <a:off x="9220200" y="6248400"/>
            <a:ext cx="2057400" cy="273844"/>
          </a:xfrm>
          <a:prstGeom prst="rect">
            <a:avLst/>
          </a:prstGeom>
        </p:spPr>
        <p:txBody>
          <a:bodyPr/>
          <a:lstStyle/>
          <a:p>
            <a:pPr defTabSz="914400" fontAlgn="auto">
              <a:spcBef>
                <a:spcPts val="0"/>
              </a:spcBef>
              <a:spcAft>
                <a:spcPts val="0"/>
              </a:spcAft>
            </a:pPr>
            <a:r>
              <a:rPr lang="en-US" dirty="0">
                <a:solidFill>
                  <a:srgbClr val="000000"/>
                </a:solidFill>
                <a:latin typeface="Arial"/>
                <a:ea typeface="+mn-ea"/>
                <a:cs typeface="+mn-cs"/>
              </a:rPr>
              <a:t>Peters et al, AACR 2017</a:t>
            </a:r>
          </a:p>
          <a:p>
            <a:pPr defTabSz="914400" fontAlgn="auto">
              <a:spcBef>
                <a:spcPts val="0"/>
              </a:spcBef>
              <a:spcAft>
                <a:spcPts val="0"/>
              </a:spcAft>
            </a:pPr>
            <a:r>
              <a:rPr lang="en-US" dirty="0">
                <a:solidFill>
                  <a:srgbClr val="000000"/>
                </a:solidFill>
                <a:latin typeface="Arial"/>
                <a:ea typeface="+mn-ea"/>
                <a:cs typeface="+mn-cs"/>
              </a:rPr>
              <a:t>Carbone et al, NEJM 2017</a:t>
            </a:r>
          </a:p>
        </p:txBody>
      </p:sp>
      <p:grpSp>
        <p:nvGrpSpPr>
          <p:cNvPr id="3" name="Group 2"/>
          <p:cNvGrpSpPr/>
          <p:nvPr/>
        </p:nvGrpSpPr>
        <p:grpSpPr>
          <a:xfrm>
            <a:off x="2175453" y="1511586"/>
            <a:ext cx="7829849" cy="4352375"/>
            <a:chOff x="2930253" y="1902664"/>
            <a:chExt cx="6471406" cy="3597257"/>
          </a:xfrm>
        </p:grpSpPr>
        <p:grpSp>
          <p:nvGrpSpPr>
            <p:cNvPr id="9" name="Group 8"/>
            <p:cNvGrpSpPr/>
            <p:nvPr/>
          </p:nvGrpSpPr>
          <p:grpSpPr>
            <a:xfrm>
              <a:off x="2930253" y="1987221"/>
              <a:ext cx="2462873" cy="3297163"/>
              <a:chOff x="786137" y="1333515"/>
              <a:chExt cx="3283830" cy="3297164"/>
            </a:xfrm>
          </p:grpSpPr>
          <p:grpSp>
            <p:nvGrpSpPr>
              <p:cNvPr id="2" name="Group 1"/>
              <p:cNvGrpSpPr/>
              <p:nvPr/>
            </p:nvGrpSpPr>
            <p:grpSpPr>
              <a:xfrm>
                <a:off x="786137" y="1333515"/>
                <a:ext cx="3283830" cy="3297164"/>
                <a:chOff x="786137" y="1333515"/>
                <a:chExt cx="3283830" cy="3297164"/>
              </a:xfrm>
            </p:grpSpPr>
            <p:grpSp>
              <p:nvGrpSpPr>
                <p:cNvPr id="8" name="Group 7"/>
                <p:cNvGrpSpPr/>
                <p:nvPr/>
              </p:nvGrpSpPr>
              <p:grpSpPr>
                <a:xfrm>
                  <a:off x="786137" y="1333515"/>
                  <a:ext cx="3283830" cy="2553815"/>
                  <a:chOff x="-1065746" y="1084132"/>
                  <a:chExt cx="3283830" cy="2553815"/>
                </a:xfrm>
              </p:grpSpPr>
              <p:sp>
                <p:nvSpPr>
                  <p:cNvPr id="39" name="Rounded Rectangle 38"/>
                  <p:cNvSpPr/>
                  <p:nvPr/>
                </p:nvSpPr>
                <p:spPr bwMode="auto">
                  <a:xfrm>
                    <a:off x="-78814" y="1715454"/>
                    <a:ext cx="1280160" cy="375104"/>
                  </a:xfrm>
                  <a:prstGeom prst="roundRect">
                    <a:avLst>
                      <a:gd name="adj" fmla="val 0"/>
                    </a:avLst>
                  </a:prstGeom>
                  <a:solidFill>
                    <a:srgbClr val="FFFFFF">
                      <a:lumMod val="95000"/>
                    </a:srgbClr>
                  </a:solidFill>
                  <a:ln w="28575" cap="flat" cmpd="sng" algn="ctr">
                    <a:solidFill>
                      <a:srgbClr val="006DA8"/>
                    </a:solidFill>
                    <a:prstDash val="solid"/>
                    <a:headEnd type="none" w="sm" len="sm"/>
                    <a:tailEnd type="none" w="sm" len="sm"/>
                  </a:ln>
                  <a:effectLst/>
                </p:spPr>
                <p:txBody>
                  <a:bodyPr vert="horz" wrap="square" lIns="25718" tIns="25718" rIns="25718" bIns="25718" numCol="1" rtlCol="0" anchor="ctr" anchorCtr="0" compatLnSpc="1">
                    <a:prstTxWarp prst="textNoShape">
                      <a:avLst/>
                    </a:prstTxWarp>
                    <a:spAutoFit/>
                  </a:bodyPr>
                  <a:lstStyle/>
                  <a:p>
                    <a:pPr algn="ctr" defTabSz="914400" fontAlgn="auto">
                      <a:spcBef>
                        <a:spcPts val="0"/>
                      </a:spcBef>
                      <a:spcAft>
                        <a:spcPts val="0"/>
                      </a:spcAft>
                    </a:pPr>
                    <a:r>
                      <a:rPr lang="en-US" sz="1050" b="1" dirty="0">
                        <a:solidFill>
                          <a:srgbClr val="000000"/>
                        </a:solidFill>
                        <a:latin typeface="Arial"/>
                        <a:ea typeface="+mn-ea"/>
                        <a:cs typeface="+mn-cs"/>
                      </a:rPr>
                      <a:t>Whole exome </a:t>
                    </a:r>
                  </a:p>
                  <a:p>
                    <a:pPr algn="ctr" defTabSz="914400" fontAlgn="auto">
                      <a:spcBef>
                        <a:spcPts val="0"/>
                      </a:spcBef>
                      <a:spcAft>
                        <a:spcPts val="0"/>
                      </a:spcAft>
                    </a:pPr>
                    <a:r>
                      <a:rPr lang="en-US" sz="1050" b="1" dirty="0">
                        <a:solidFill>
                          <a:srgbClr val="000000"/>
                        </a:solidFill>
                        <a:latin typeface="Arial"/>
                        <a:ea typeface="+mn-ea"/>
                        <a:cs typeface="+mn-cs"/>
                      </a:rPr>
                      <a:t>sequencing</a:t>
                    </a:r>
                  </a:p>
                </p:txBody>
              </p:sp>
              <p:grpSp>
                <p:nvGrpSpPr>
                  <p:cNvPr id="7" name="Group 6"/>
                  <p:cNvGrpSpPr/>
                  <p:nvPr/>
                </p:nvGrpSpPr>
                <p:grpSpPr>
                  <a:xfrm>
                    <a:off x="-1065746" y="1084132"/>
                    <a:ext cx="3283830" cy="2553815"/>
                    <a:chOff x="-1065746" y="1084132"/>
                    <a:chExt cx="3283830" cy="2553815"/>
                  </a:xfrm>
                </p:grpSpPr>
                <p:grpSp>
                  <p:nvGrpSpPr>
                    <p:cNvPr id="19" name="Group 18"/>
                    <p:cNvGrpSpPr/>
                    <p:nvPr/>
                  </p:nvGrpSpPr>
                  <p:grpSpPr>
                    <a:xfrm>
                      <a:off x="-1065746" y="1084132"/>
                      <a:ext cx="3283830" cy="2553815"/>
                      <a:chOff x="997154" y="1493975"/>
                      <a:chExt cx="3283830" cy="2553815"/>
                    </a:xfrm>
                  </p:grpSpPr>
                  <p:sp>
                    <p:nvSpPr>
                      <p:cNvPr id="23" name="TextBox 22"/>
                      <p:cNvSpPr txBox="1"/>
                      <p:nvPr/>
                    </p:nvSpPr>
                    <p:spPr>
                      <a:xfrm>
                        <a:off x="997154" y="1493975"/>
                        <a:ext cx="1280160" cy="459700"/>
                      </a:xfrm>
                      <a:prstGeom prst="roundRect">
                        <a:avLst/>
                      </a:prstGeom>
                      <a:solidFill>
                        <a:srgbClr val="00B14F"/>
                      </a:solidFill>
                      <a:ln w="12700">
                        <a:noFill/>
                      </a:ln>
                    </p:spPr>
                    <p:txBody>
                      <a:bodyPr wrap="square" rtlCol="0" anchor="ctr">
                        <a:spAutoFit/>
                      </a:bodyPr>
                      <a:lstStyle/>
                      <a:p>
                        <a:pPr algn="ctr" defTabSz="914400" fontAlgn="auto">
                          <a:spcBef>
                            <a:spcPts val="0"/>
                          </a:spcBef>
                          <a:spcAft>
                            <a:spcPts val="0"/>
                          </a:spcAft>
                        </a:pPr>
                        <a:r>
                          <a:rPr lang="en-US" sz="1050" b="1" dirty="0">
                            <a:solidFill>
                              <a:prstClr val="white"/>
                            </a:solidFill>
                            <a:latin typeface="Arial"/>
                            <a:ea typeface="+mn-ea"/>
                            <a:cs typeface="+mn-cs"/>
                          </a:rPr>
                          <a:t>Tumor </a:t>
                        </a:r>
                      </a:p>
                      <a:p>
                        <a:pPr algn="ctr" defTabSz="914400" fontAlgn="auto">
                          <a:spcBef>
                            <a:spcPts val="0"/>
                          </a:spcBef>
                          <a:spcAft>
                            <a:spcPts val="0"/>
                          </a:spcAft>
                        </a:pPr>
                        <a:r>
                          <a:rPr lang="en-US" sz="1050" b="1" dirty="0">
                            <a:solidFill>
                              <a:prstClr val="white"/>
                            </a:solidFill>
                            <a:latin typeface="Arial"/>
                            <a:ea typeface="+mn-ea"/>
                            <a:cs typeface="+mn-cs"/>
                          </a:rPr>
                          <a:t>DNA </a:t>
                        </a:r>
                      </a:p>
                    </p:txBody>
                  </p:sp>
                  <p:sp>
                    <p:nvSpPr>
                      <p:cNvPr id="25" name="TextBox 24"/>
                      <p:cNvSpPr txBox="1"/>
                      <p:nvPr/>
                    </p:nvSpPr>
                    <p:spPr>
                      <a:xfrm>
                        <a:off x="2939648" y="1493975"/>
                        <a:ext cx="1341336" cy="459700"/>
                      </a:xfrm>
                      <a:prstGeom prst="roundRect">
                        <a:avLst/>
                      </a:prstGeom>
                      <a:solidFill>
                        <a:srgbClr val="FF0000"/>
                      </a:solidFill>
                      <a:ln w="12700">
                        <a:noFill/>
                      </a:ln>
                    </p:spPr>
                    <p:txBody>
                      <a:bodyPr wrap="none" rtlCol="0" anchor="ctr">
                        <a:spAutoFit/>
                      </a:bodyPr>
                      <a:lstStyle/>
                      <a:p>
                        <a:pPr algn="ctr" defTabSz="914400" fontAlgn="auto">
                          <a:spcBef>
                            <a:spcPts val="0"/>
                          </a:spcBef>
                          <a:spcAft>
                            <a:spcPts val="0"/>
                          </a:spcAft>
                        </a:pPr>
                        <a:r>
                          <a:rPr lang="en-US" sz="1050" b="1" dirty="0">
                            <a:solidFill>
                              <a:prstClr val="white"/>
                            </a:solidFill>
                            <a:latin typeface="Arial"/>
                            <a:ea typeface="+mn-ea"/>
                            <a:cs typeface="+mn-cs"/>
                          </a:rPr>
                          <a:t>Germline</a:t>
                        </a:r>
                      </a:p>
                      <a:p>
                        <a:pPr algn="ctr" defTabSz="914400" fontAlgn="auto">
                          <a:spcBef>
                            <a:spcPts val="0"/>
                          </a:spcBef>
                          <a:spcAft>
                            <a:spcPts val="0"/>
                          </a:spcAft>
                        </a:pPr>
                        <a:r>
                          <a:rPr lang="en-US" sz="1050" b="1" dirty="0">
                            <a:solidFill>
                              <a:prstClr val="white"/>
                            </a:solidFill>
                            <a:latin typeface="Arial"/>
                            <a:ea typeface="+mn-ea"/>
                            <a:cs typeface="+mn-cs"/>
                          </a:rPr>
                          <a:t>DNA (blood)</a:t>
                        </a:r>
                      </a:p>
                    </p:txBody>
                  </p:sp>
                  <p:sp>
                    <p:nvSpPr>
                      <p:cNvPr id="34" name="TextBox 33"/>
                      <p:cNvSpPr txBox="1"/>
                      <p:nvPr/>
                    </p:nvSpPr>
                    <p:spPr>
                      <a:xfrm>
                        <a:off x="1664638" y="3588090"/>
                        <a:ext cx="1918273" cy="459700"/>
                      </a:xfrm>
                      <a:prstGeom prst="roundRect">
                        <a:avLst/>
                      </a:prstGeom>
                      <a:solidFill>
                        <a:schemeClr val="tx2"/>
                      </a:solidFill>
                    </p:spPr>
                    <p:txBody>
                      <a:bodyPr wrap="none" rtlCol="0" anchor="ctr">
                        <a:spAutoFit/>
                      </a:bodyPr>
                      <a:lstStyle/>
                      <a:p>
                        <a:pPr algn="ctr" defTabSz="914400" fontAlgn="auto">
                          <a:spcBef>
                            <a:spcPts val="0"/>
                          </a:spcBef>
                          <a:spcAft>
                            <a:spcPts val="0"/>
                          </a:spcAft>
                        </a:pPr>
                        <a:r>
                          <a:rPr lang="en-US" sz="1050" b="1" dirty="0">
                            <a:solidFill>
                              <a:prstClr val="white"/>
                            </a:solidFill>
                            <a:latin typeface="Arial"/>
                            <a:ea typeface="+mn-ea"/>
                            <a:cs typeface="+mn-cs"/>
                          </a:rPr>
                          <a:t>Somatic missense </a:t>
                        </a:r>
                      </a:p>
                      <a:p>
                        <a:pPr algn="ctr" defTabSz="914400" fontAlgn="auto">
                          <a:spcBef>
                            <a:spcPts val="0"/>
                          </a:spcBef>
                          <a:spcAft>
                            <a:spcPts val="0"/>
                          </a:spcAft>
                        </a:pPr>
                        <a:r>
                          <a:rPr lang="en-US" sz="1050" b="1" dirty="0">
                            <a:solidFill>
                              <a:prstClr val="white"/>
                            </a:solidFill>
                            <a:latin typeface="Arial"/>
                            <a:ea typeface="+mn-ea"/>
                            <a:cs typeface="+mn-cs"/>
                          </a:rPr>
                          <a:t>mutations</a:t>
                        </a:r>
                      </a:p>
                    </p:txBody>
                  </p:sp>
                  <p:cxnSp>
                    <p:nvCxnSpPr>
                      <p:cNvPr id="35" name="Straight Arrow Connector 34"/>
                      <p:cNvCxnSpPr/>
                      <p:nvPr/>
                    </p:nvCxnSpPr>
                    <p:spPr>
                      <a:xfrm flipH="1">
                        <a:off x="1636452" y="1992246"/>
                        <a:ext cx="1564" cy="6400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3610316" y="1992246"/>
                        <a:ext cx="0" cy="6400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997154" y="2582640"/>
                        <a:ext cx="1280160" cy="638473"/>
                      </a:xfrm>
                      <a:prstGeom prst="roundRect">
                        <a:avLst/>
                      </a:prstGeom>
                      <a:solidFill>
                        <a:schemeClr val="accent5"/>
                      </a:solidFill>
                      <a:ln w="12700">
                        <a:noFill/>
                      </a:ln>
                    </p:spPr>
                    <p:txBody>
                      <a:bodyPr wrap="square" rtlCol="0" anchor="ctr">
                        <a:spAutoFit/>
                      </a:bodyPr>
                      <a:lstStyle/>
                      <a:p>
                        <a:pPr algn="ctr" defTabSz="914400" fontAlgn="auto">
                          <a:spcBef>
                            <a:spcPts val="0"/>
                          </a:spcBef>
                          <a:spcAft>
                            <a:spcPts val="0"/>
                          </a:spcAft>
                        </a:pPr>
                        <a:r>
                          <a:rPr lang="en-US" sz="1050" b="1" dirty="0">
                            <a:solidFill>
                              <a:prstClr val="white"/>
                            </a:solidFill>
                            <a:latin typeface="Arial"/>
                            <a:ea typeface="+mn-ea"/>
                            <a:cs typeface="+mn-cs"/>
                          </a:rPr>
                          <a:t>Tumor exome data</a:t>
                        </a:r>
                      </a:p>
                    </p:txBody>
                  </p:sp>
                  <p:sp>
                    <p:nvSpPr>
                      <p:cNvPr id="32" name="TextBox 31"/>
                      <p:cNvSpPr txBox="1"/>
                      <p:nvPr/>
                    </p:nvSpPr>
                    <p:spPr>
                      <a:xfrm>
                        <a:off x="2970236" y="2582640"/>
                        <a:ext cx="1280160" cy="638473"/>
                      </a:xfrm>
                      <a:prstGeom prst="roundRect">
                        <a:avLst/>
                      </a:prstGeom>
                      <a:solidFill>
                        <a:srgbClr val="FF0000"/>
                      </a:solidFill>
                      <a:ln w="12700">
                        <a:noFill/>
                      </a:ln>
                    </p:spPr>
                    <p:txBody>
                      <a:bodyPr wrap="square" rtlCol="0" anchor="ctr">
                        <a:spAutoFit/>
                      </a:bodyPr>
                      <a:lstStyle/>
                      <a:p>
                        <a:pPr algn="ctr" defTabSz="914400" fontAlgn="auto">
                          <a:spcBef>
                            <a:spcPts val="0"/>
                          </a:spcBef>
                          <a:spcAft>
                            <a:spcPts val="0"/>
                          </a:spcAft>
                        </a:pPr>
                        <a:r>
                          <a:rPr lang="en-US" sz="1050" b="1" dirty="0">
                            <a:solidFill>
                              <a:prstClr val="white"/>
                            </a:solidFill>
                            <a:latin typeface="Arial"/>
                            <a:ea typeface="+mn-ea"/>
                            <a:cs typeface="+mn-cs"/>
                          </a:rPr>
                          <a:t>Germline exome data</a:t>
                        </a:r>
                      </a:p>
                    </p:txBody>
                  </p:sp>
                </p:grpSp>
                <p:cxnSp>
                  <p:nvCxnSpPr>
                    <p:cNvPr id="40" name="Straight Arrow Connector 39"/>
                    <p:cNvCxnSpPr/>
                    <p:nvPr/>
                  </p:nvCxnSpPr>
                  <p:spPr>
                    <a:xfrm>
                      <a:off x="-426448" y="2763866"/>
                      <a:ext cx="470027" cy="33342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20" name="Straight Arrow Connector 19"/>
                <p:cNvCxnSpPr/>
                <p:nvPr/>
              </p:nvCxnSpPr>
              <p:spPr>
                <a:xfrm flipH="1">
                  <a:off x="2411976" y="3954338"/>
                  <a:ext cx="1564" cy="3200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021534" y="4298673"/>
                  <a:ext cx="782449" cy="332006"/>
                </a:xfrm>
                <a:prstGeom prst="roundRect">
                  <a:avLst/>
                </a:prstGeom>
                <a:solidFill>
                  <a:schemeClr val="tx2"/>
                </a:solidFill>
              </p:spPr>
              <p:txBody>
                <a:bodyPr wrap="none" rtlCol="0" anchor="ctr">
                  <a:spAutoFit/>
                </a:bodyPr>
                <a:lstStyle/>
                <a:p>
                  <a:pPr algn="ctr" defTabSz="914400" fontAlgn="auto">
                    <a:spcBef>
                      <a:spcPts val="0"/>
                    </a:spcBef>
                    <a:spcAft>
                      <a:spcPts val="0"/>
                    </a:spcAft>
                  </a:pPr>
                  <a:r>
                    <a:rPr lang="en-US" sz="1350" b="1" dirty="0">
                      <a:solidFill>
                        <a:prstClr val="white"/>
                      </a:solidFill>
                      <a:latin typeface="Arial"/>
                      <a:ea typeface="+mn-ea"/>
                      <a:cs typeface="+mn-cs"/>
                    </a:rPr>
                    <a:t>TMB</a:t>
                  </a:r>
                </a:p>
              </p:txBody>
            </p:sp>
          </p:grpSp>
          <p:cxnSp>
            <p:nvCxnSpPr>
              <p:cNvPr id="24" name="Straight Arrow Connector 23"/>
              <p:cNvCxnSpPr/>
              <p:nvPr/>
            </p:nvCxnSpPr>
            <p:spPr>
              <a:xfrm flipH="1">
                <a:off x="2929272" y="3013249"/>
                <a:ext cx="470027" cy="33342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26" name="Content Placeholder 5"/>
            <p:cNvGraphicFramePr>
              <a:graphicFrameLocks/>
            </p:cNvGraphicFramePr>
            <p:nvPr>
              <p:extLst>
                <p:ext uri="{D42A27DB-BD31-4B8C-83A1-F6EECF244321}">
                  <p14:modId xmlns:p14="http://schemas.microsoft.com/office/powerpoint/2010/main" val="250063193"/>
                </p:ext>
              </p:extLst>
            </p:nvPr>
          </p:nvGraphicFramePr>
          <p:xfrm>
            <a:off x="4630572" y="4886330"/>
            <a:ext cx="3004130" cy="613591"/>
          </p:xfrm>
          <a:graphic>
            <a:graphicData uri="http://schemas.openxmlformats.org/drawingml/2006/table">
              <a:tbl>
                <a:tblPr firstRow="1">
                  <a:tableStyleId>{5C22544A-7EE6-4342-B048-85BDC9FD1C3A}</a:tableStyleId>
                </a:tblPr>
                <a:tblGrid>
                  <a:gridCol w="1873369">
                    <a:extLst>
                      <a:ext uri="{9D8B030D-6E8A-4147-A177-3AD203B41FA5}">
                        <a16:colId xmlns="" xmlns:a16="http://schemas.microsoft.com/office/drawing/2014/main" val="20000"/>
                      </a:ext>
                    </a:extLst>
                  </a:gridCol>
                  <a:gridCol w="1761372">
                    <a:extLst>
                      <a:ext uri="{9D8B030D-6E8A-4147-A177-3AD203B41FA5}">
                        <a16:colId xmlns="" xmlns:a16="http://schemas.microsoft.com/office/drawing/2014/main" val="20001"/>
                      </a:ext>
                    </a:extLst>
                  </a:gridCol>
                </a:tblGrid>
                <a:tr h="742393">
                  <a:tc>
                    <a:txBody>
                      <a:bodyPr/>
                      <a:lstStyle/>
                      <a:p>
                        <a:pPr marL="0" marR="0">
                          <a:lnSpc>
                            <a:spcPct val="100000"/>
                          </a:lnSpc>
                          <a:spcBef>
                            <a:spcPts val="0"/>
                          </a:spcBef>
                          <a:spcAft>
                            <a:spcPts val="0"/>
                          </a:spcAft>
                        </a:pPr>
                        <a:r>
                          <a:rPr lang="en-US" sz="1200" b="1" dirty="0">
                            <a:solidFill>
                              <a:schemeClr val="tx1"/>
                            </a:solidFill>
                            <a:effectLst/>
                            <a:latin typeface="+mn-lt"/>
                            <a:ea typeface="Calibri" panose="020F0502020204030204" pitchFamily="34" charset="0"/>
                            <a:cs typeface="Times New Roman" panose="02020603050405020304" pitchFamily="18" charset="0"/>
                          </a:rPr>
                          <a:t>Matched tumor-germline exome sequences for TMB analysis</a:t>
                        </a:r>
                      </a:p>
                    </a:txBody>
                    <a:tcPr marL="51435" marR="51435" marT="0" marB="0" anchor="ctr">
                      <a:lnL w="2857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200" dirty="0">
                            <a:solidFill>
                              <a:schemeClr val="tx1"/>
                            </a:solidFill>
                            <a:effectLst/>
                            <a:latin typeface="+mn-lt"/>
                            <a:ea typeface="Calibri" panose="020F0502020204030204" pitchFamily="34" charset="0"/>
                            <a:cs typeface="Times New Roman" panose="02020603050405020304" pitchFamily="18" charset="0"/>
                          </a:rPr>
                          <a:t>312 (58%) </a:t>
                        </a:r>
                      </a:p>
                    </a:txBody>
                    <a:tcPr marL="51435" marR="51435" marT="0" marB="0" anchor="ctr">
                      <a:lnL w="6350"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523539991"/>
                    </a:ext>
                  </a:extLst>
                </a:tr>
              </a:tbl>
            </a:graphicData>
          </a:graphic>
        </p:graphicFrame>
        <p:graphicFrame>
          <p:nvGraphicFramePr>
            <p:cNvPr id="28" name="Content Placeholder 5"/>
            <p:cNvGraphicFramePr>
              <a:graphicFrameLocks/>
            </p:cNvGraphicFramePr>
            <p:nvPr>
              <p:extLst>
                <p:ext uri="{D42A27DB-BD31-4B8C-83A1-F6EECF244321}">
                  <p14:modId xmlns:p14="http://schemas.microsoft.com/office/powerpoint/2010/main" val="186587572"/>
                </p:ext>
              </p:extLst>
            </p:nvPr>
          </p:nvGraphicFramePr>
          <p:xfrm>
            <a:off x="5971308" y="1902664"/>
            <a:ext cx="3430351" cy="2415497"/>
          </p:xfrm>
          <a:graphic>
            <a:graphicData uri="http://schemas.openxmlformats.org/drawingml/2006/table">
              <a:tbl>
                <a:tblPr firstRow="1">
                  <a:tableStyleId>{5940675A-B579-460E-94D1-54222C63F5DA}</a:tableStyleId>
                </a:tblPr>
                <a:tblGrid>
                  <a:gridCol w="875892">
                    <a:extLst>
                      <a:ext uri="{9D8B030D-6E8A-4147-A177-3AD203B41FA5}">
                        <a16:colId xmlns="" xmlns:a16="http://schemas.microsoft.com/office/drawing/2014/main" val="20000"/>
                      </a:ext>
                    </a:extLst>
                  </a:gridCol>
                  <a:gridCol w="1013255">
                    <a:extLst>
                      <a:ext uri="{9D8B030D-6E8A-4147-A177-3AD203B41FA5}">
                        <a16:colId xmlns="" xmlns:a16="http://schemas.microsoft.com/office/drawing/2014/main" val="20001"/>
                      </a:ext>
                    </a:extLst>
                  </a:gridCol>
                  <a:gridCol w="1270906">
                    <a:extLst>
                      <a:ext uri="{9D8B030D-6E8A-4147-A177-3AD203B41FA5}">
                        <a16:colId xmlns="" xmlns:a16="http://schemas.microsoft.com/office/drawing/2014/main" val="20002"/>
                      </a:ext>
                    </a:extLst>
                  </a:gridCol>
                  <a:gridCol w="990379">
                    <a:extLst>
                      <a:ext uri="{9D8B030D-6E8A-4147-A177-3AD203B41FA5}">
                        <a16:colId xmlns="" xmlns:a16="http://schemas.microsoft.com/office/drawing/2014/main" val="20003"/>
                      </a:ext>
                    </a:extLst>
                  </a:gridCol>
                </a:tblGrid>
                <a:tr h="487091">
                  <a:tc>
                    <a:txBody>
                      <a:bodyPr/>
                      <a:lstStyle>
                        <a:lvl1pPr eaLnBrk="0" hangingPunct="0">
                          <a:spcBef>
                            <a:spcPts val="2400"/>
                          </a:spcBef>
                          <a:buClr>
                            <a:schemeClr val="accent2"/>
                          </a:buClr>
                          <a:buFont typeface="Arial" pitchFamily="34" charset="0"/>
                          <a:defRPr sz="1600" b="1">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Font typeface="Arial" pitchFamily="34" charset="0"/>
                          <a:defRPr sz="14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2"/>
                          </a:buClr>
                          <a:buFont typeface="Wingdings" pitchFamily="2" charset="2"/>
                          <a:defRPr sz="1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Font typeface="Arial" pitchFamily="34" charset="0"/>
                          <a:defRPr sz="1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2"/>
                          </a:buClr>
                          <a:buFont typeface="Arial" pitchFamily="34" charset="0"/>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Comic Sans MS"/>
                          <a:ea typeface="ＭＳ Ｐゴシック" pitchFamily="34" charset="-128"/>
                          <a:cs typeface="Comic Sans MS"/>
                        </a:endParaRPr>
                      </a:p>
                    </a:txBody>
                    <a:tcPr marL="68580" marR="68580" marT="34286" marB="3428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u="none" strike="noStrike" cap="none" normalizeH="0" baseline="0" dirty="0">
                            <a:ln>
                              <a:noFill/>
                            </a:ln>
                            <a:effectLst/>
                          </a:rPr>
                          <a:t>Nivolumab</a:t>
                        </a:r>
                        <a:endParaRPr kumimoji="0" lang="en-US" altLang="en-US" sz="1200" b="0" u="none" strike="noStrike" cap="none" normalizeH="0" baseline="0" dirty="0">
                          <a:ln>
                            <a:noFill/>
                          </a:ln>
                          <a:solidFill>
                            <a:srgbClr val="000000"/>
                          </a:solidFill>
                          <a:effectLst/>
                          <a:latin typeface="Comic Sans MS"/>
                          <a:cs typeface="Comic Sans MS"/>
                        </a:endParaRPr>
                      </a:p>
                    </a:txBody>
                    <a:tcPr marL="68580" marR="68580" marT="34286" marB="34286" horzOverflow="overflow"/>
                  </a:tc>
                  <a:tc>
                    <a:txBody>
                      <a:bodyPr/>
                      <a:lstStyle>
                        <a:lvl1pPr eaLnBrk="0" hangingPunct="0">
                          <a:spcBef>
                            <a:spcPts val="2400"/>
                          </a:spcBef>
                          <a:buClr>
                            <a:schemeClr val="accent2"/>
                          </a:buClr>
                          <a:buFont typeface="Arial" pitchFamily="34" charset="0"/>
                          <a:defRPr sz="1600" b="1">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Font typeface="Arial" pitchFamily="34" charset="0"/>
                          <a:defRPr sz="14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2"/>
                          </a:buClr>
                          <a:buFont typeface="Wingdings" pitchFamily="2" charset="2"/>
                          <a:defRPr sz="1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Font typeface="Arial" pitchFamily="34" charset="0"/>
                          <a:defRPr sz="1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2"/>
                          </a:buClr>
                          <a:buFont typeface="Arial" pitchFamily="34" charset="0"/>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u="none" strike="noStrike" cap="none" normalizeH="0" baseline="0" dirty="0">
                            <a:ln>
                              <a:noFill/>
                            </a:ln>
                            <a:effectLst/>
                          </a:rPr>
                          <a:t>Chemotherapy</a:t>
                        </a:r>
                        <a:endParaRPr kumimoji="0" lang="en-US" altLang="en-US" sz="1200" b="0" u="none" strike="noStrike" cap="none" normalizeH="0" baseline="0" dirty="0">
                          <a:ln>
                            <a:noFill/>
                          </a:ln>
                          <a:solidFill>
                            <a:srgbClr val="000000"/>
                          </a:solidFill>
                          <a:effectLst/>
                          <a:latin typeface="Comic Sans MS"/>
                          <a:cs typeface="Comic Sans MS"/>
                        </a:endParaRPr>
                      </a:p>
                    </a:txBody>
                    <a:tcPr marL="68580" marR="68580" marT="34286" marB="3428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u="none" strike="noStrike" cap="none" normalizeH="0" baseline="0" dirty="0">
                            <a:ln>
                              <a:noFill/>
                            </a:ln>
                            <a:effectLst/>
                          </a:rPr>
                          <a:t>Hazard Ratio</a:t>
                        </a:r>
                        <a:endParaRPr kumimoji="0" lang="en-US" altLang="en-US" sz="1200" b="0" u="none" strike="noStrike" cap="none" normalizeH="0" baseline="0" dirty="0">
                          <a:ln>
                            <a:noFill/>
                          </a:ln>
                          <a:solidFill>
                            <a:srgbClr val="000000"/>
                          </a:solidFill>
                          <a:effectLst/>
                          <a:latin typeface="Comic Sans MS"/>
                          <a:cs typeface="Comic Sans MS"/>
                        </a:endParaRPr>
                      </a:p>
                    </a:txBody>
                    <a:tcPr marL="68580" marR="68580" marT="34286" marB="34286" horzOverflow="overflow"/>
                  </a:tc>
                  <a:extLst>
                    <a:ext uri="{0D108BD9-81ED-4DB2-BD59-A6C34878D82A}">
                      <a16:rowId xmlns="" xmlns:a16="http://schemas.microsoft.com/office/drawing/2014/main" val="2523539991"/>
                    </a:ext>
                  </a:extLst>
                </a:tr>
                <a:tr h="4870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u="none" strike="noStrike" cap="none" normalizeH="0" baseline="0" dirty="0">
                            <a:ln>
                              <a:noFill/>
                            </a:ln>
                            <a:effectLst/>
                          </a:rPr>
                          <a:t>RR</a:t>
                        </a:r>
                        <a:endParaRPr kumimoji="0" lang="en-US" altLang="en-US" sz="1200" b="0" i="0" u="none" strike="noStrike" cap="none" normalizeH="0" baseline="0" dirty="0">
                          <a:ln>
                            <a:noFill/>
                          </a:ln>
                          <a:solidFill>
                            <a:srgbClr val="000000"/>
                          </a:solidFill>
                          <a:effectLst/>
                          <a:latin typeface="Comic Sans MS"/>
                          <a:ea typeface="ＭＳ Ｐゴシック" pitchFamily="34" charset="-128"/>
                          <a:cs typeface="Comic Sans MS"/>
                        </a:endParaRPr>
                      </a:p>
                    </a:txBody>
                    <a:tcPr marL="68580" marR="68580" marT="34286" marB="3428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u="none" strike="noStrike" cap="none" normalizeH="0" baseline="0" dirty="0">
                            <a:ln>
                              <a:noFill/>
                            </a:ln>
                            <a:effectLst/>
                          </a:rPr>
                          <a:t>26%</a:t>
                        </a:r>
                        <a:endParaRPr kumimoji="0" lang="en-US" altLang="en-US" sz="1200" b="0" u="none" strike="noStrike" cap="none" normalizeH="0" baseline="0" dirty="0">
                          <a:ln>
                            <a:noFill/>
                          </a:ln>
                          <a:solidFill>
                            <a:srgbClr val="000000"/>
                          </a:solidFill>
                          <a:effectLst/>
                          <a:latin typeface="Comic Sans MS"/>
                          <a:cs typeface="Comic Sans MS"/>
                        </a:endParaRPr>
                      </a:p>
                    </a:txBody>
                    <a:tcPr marL="68580" marR="68580" marT="34286" marB="3428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u="none" strike="noStrike" cap="none" normalizeH="0" baseline="0" dirty="0">
                            <a:ln>
                              <a:noFill/>
                            </a:ln>
                            <a:effectLst/>
                          </a:rPr>
                          <a:t>33%</a:t>
                        </a:r>
                        <a:endParaRPr kumimoji="0" lang="en-US" altLang="en-US" sz="1200" b="0" u="none" strike="noStrike" cap="none" normalizeH="0" baseline="0" dirty="0">
                          <a:ln>
                            <a:noFill/>
                          </a:ln>
                          <a:solidFill>
                            <a:srgbClr val="000000"/>
                          </a:solidFill>
                          <a:effectLst/>
                          <a:latin typeface="Comic Sans MS"/>
                          <a:cs typeface="Comic Sans MS"/>
                        </a:endParaRPr>
                      </a:p>
                    </a:txBody>
                    <a:tcPr marL="68580" marR="68580" marT="34286" marB="3428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200" b="0" u="none" strike="noStrike" cap="none" normalizeH="0" baseline="0" dirty="0">
                          <a:ln>
                            <a:noFill/>
                          </a:ln>
                          <a:solidFill>
                            <a:srgbClr val="000000"/>
                          </a:solidFill>
                          <a:effectLst/>
                          <a:latin typeface="Comic Sans MS"/>
                          <a:cs typeface="Comic Sans MS"/>
                        </a:endParaRPr>
                      </a:p>
                    </a:txBody>
                    <a:tcPr marL="68580" marR="68580" marT="34286" marB="34286" horzOverflow="overflow"/>
                  </a:tc>
                  <a:extLst>
                    <a:ext uri="{0D108BD9-81ED-4DB2-BD59-A6C34878D82A}">
                      <a16:rowId xmlns="" xmlns:a16="http://schemas.microsoft.com/office/drawing/2014/main" val="10001"/>
                    </a:ext>
                  </a:extLst>
                </a:tr>
                <a:tr h="4870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u="none" strike="noStrike" cap="none" normalizeH="0" baseline="0" dirty="0">
                            <a:ln>
                              <a:noFill/>
                            </a:ln>
                            <a:effectLst/>
                          </a:rPr>
                          <a:t>CR</a:t>
                        </a:r>
                        <a:endParaRPr kumimoji="0" lang="en-US" altLang="en-US" sz="1200" b="0" i="0" u="none" strike="noStrike" cap="none" normalizeH="0" baseline="0" dirty="0">
                          <a:ln>
                            <a:noFill/>
                          </a:ln>
                          <a:solidFill>
                            <a:schemeClr val="tx1"/>
                          </a:solidFill>
                          <a:effectLst/>
                          <a:latin typeface="Comic Sans MS"/>
                          <a:ea typeface="ＭＳ Ｐゴシック" pitchFamily="34" charset="-128"/>
                          <a:cs typeface="Comic Sans MS"/>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u="none" strike="noStrike" cap="none" normalizeH="0" baseline="0" dirty="0">
                            <a:ln>
                              <a:noFill/>
                            </a:ln>
                            <a:effectLst/>
                          </a:rPr>
                          <a:t>2%</a:t>
                        </a:r>
                        <a:endParaRPr kumimoji="0" lang="en-US" altLang="en-US" sz="1200" b="0" i="0" u="none" strike="noStrike" cap="none" normalizeH="0" baseline="0" dirty="0">
                          <a:ln>
                            <a:noFill/>
                          </a:ln>
                          <a:solidFill>
                            <a:schemeClr val="tx1"/>
                          </a:solidFill>
                          <a:effectLst/>
                          <a:latin typeface="Comic Sans MS"/>
                          <a:ea typeface="ＭＳ Ｐゴシック" pitchFamily="34" charset="-128"/>
                          <a:cs typeface="Comic Sans MS"/>
                        </a:endParaRPr>
                      </a:p>
                    </a:txBody>
                    <a:tcPr marL="68580" marR="68580" marT="34286" marB="34286" anchor="ctr" horzOverflow="overflow"/>
                  </a:tc>
                  <a:tc>
                    <a:txBody>
                      <a:bodyPr/>
                      <a:lstStyle>
                        <a:lvl1pPr eaLnBrk="0" hangingPunct="0">
                          <a:spcBef>
                            <a:spcPts val="2400"/>
                          </a:spcBef>
                          <a:buClr>
                            <a:schemeClr val="accent2"/>
                          </a:buClr>
                          <a:buFont typeface="Arial" pitchFamily="34" charset="0"/>
                          <a:defRPr sz="1600" b="1">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Font typeface="Arial" pitchFamily="34" charset="0"/>
                          <a:defRPr sz="14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2"/>
                          </a:buClr>
                          <a:buFont typeface="Wingdings" pitchFamily="2" charset="2"/>
                          <a:defRPr sz="1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Font typeface="Arial" pitchFamily="34" charset="0"/>
                          <a:defRPr sz="1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2"/>
                          </a:buClr>
                          <a:buFont typeface="Arial" pitchFamily="34" charset="0"/>
                          <a:defRPr sz="1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2"/>
                          </a:buClr>
                          <a:buFont typeface="Arial" pitchFamily="34" charset="0"/>
                          <a:defRPr sz="10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u="none" strike="noStrike" cap="none" normalizeH="0" baseline="0" dirty="0">
                            <a:ln>
                              <a:noFill/>
                            </a:ln>
                            <a:effectLst/>
                          </a:rPr>
                          <a:t>0.5%</a:t>
                        </a:r>
                        <a:endParaRPr kumimoji="0" lang="en-US" altLang="en-US" sz="1200" b="0" i="0" u="none" strike="noStrike" cap="none" normalizeH="0" baseline="0" dirty="0">
                          <a:ln>
                            <a:noFill/>
                          </a:ln>
                          <a:solidFill>
                            <a:schemeClr val="tx1"/>
                          </a:solidFill>
                          <a:effectLst/>
                          <a:latin typeface="Comic Sans MS"/>
                          <a:ea typeface="ＭＳ Ｐゴシック" pitchFamily="34" charset="-128"/>
                          <a:cs typeface="Comic Sans MS"/>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Comic Sans MS"/>
                          <a:ea typeface="ＭＳ Ｐゴシック" pitchFamily="34" charset="-128"/>
                          <a:cs typeface="Comic Sans MS"/>
                        </a:endParaRPr>
                      </a:p>
                    </a:txBody>
                    <a:tcPr marL="68580" marR="68580" marT="34286" marB="34286" anchor="ctr" horzOverflow="overflow"/>
                  </a:tc>
                  <a:extLst>
                    <a:ext uri="{0D108BD9-81ED-4DB2-BD59-A6C34878D82A}">
                      <a16:rowId xmlns="" xmlns:a16="http://schemas.microsoft.com/office/drawing/2014/main" val="10002"/>
                    </a:ext>
                  </a:extLst>
                </a:tr>
                <a:tr h="4870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u="none" strike="noStrike" cap="none" normalizeH="0" baseline="0" dirty="0">
                            <a:ln>
                              <a:noFill/>
                            </a:ln>
                            <a:effectLst/>
                          </a:rPr>
                          <a:t>PFS</a:t>
                        </a:r>
                        <a:endParaRPr kumimoji="0" lang="en-US" altLang="en-US" sz="1200" b="0" i="0" u="none" strike="noStrike" cap="none" normalizeH="0" baseline="0" dirty="0">
                          <a:ln>
                            <a:noFill/>
                          </a:ln>
                          <a:solidFill>
                            <a:schemeClr val="tx1"/>
                          </a:solidFill>
                          <a:effectLst/>
                          <a:latin typeface="Comic Sans MS"/>
                          <a:ea typeface="ＭＳ Ｐゴシック" pitchFamily="34" charset="-128"/>
                          <a:cs typeface="Comic Sans MS"/>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u="none" strike="noStrike" cap="none" normalizeH="0" baseline="0" dirty="0">
                            <a:ln>
                              <a:noFill/>
                            </a:ln>
                            <a:effectLst/>
                          </a:rPr>
                          <a:t>4.2 </a:t>
                        </a:r>
                        <a:r>
                          <a:rPr kumimoji="0" lang="en-US" altLang="en-US" sz="1200" b="0" u="none" strike="noStrike" cap="none" normalizeH="0" baseline="0" dirty="0" err="1">
                            <a:ln>
                              <a:noFill/>
                            </a:ln>
                            <a:effectLst/>
                          </a:rPr>
                          <a:t>mo</a:t>
                        </a:r>
                        <a:endParaRPr kumimoji="0" lang="en-US" altLang="en-US" sz="1200" b="0" i="0" u="none" strike="noStrike" cap="none" normalizeH="0" baseline="0" dirty="0">
                          <a:ln>
                            <a:noFill/>
                          </a:ln>
                          <a:solidFill>
                            <a:schemeClr val="tx1"/>
                          </a:solidFill>
                          <a:effectLst/>
                          <a:latin typeface="Comic Sans MS"/>
                          <a:ea typeface="ＭＳ Ｐゴシック" pitchFamily="34" charset="-128"/>
                          <a:cs typeface="Comic Sans MS"/>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u="none" strike="noStrike" cap="none" normalizeH="0" baseline="0" dirty="0">
                            <a:ln>
                              <a:noFill/>
                            </a:ln>
                            <a:effectLst/>
                          </a:rPr>
                          <a:t>5.9 </a:t>
                        </a:r>
                        <a:r>
                          <a:rPr kumimoji="0" lang="en-US" altLang="en-US" sz="1200" b="0" u="none" strike="noStrike" cap="none" normalizeH="0" baseline="0" dirty="0" err="1">
                            <a:ln>
                              <a:noFill/>
                            </a:ln>
                            <a:effectLst/>
                          </a:rPr>
                          <a:t>mo</a:t>
                        </a:r>
                        <a:endParaRPr kumimoji="0" lang="en-US" altLang="en-US" sz="1200" b="0" i="0" u="none" strike="noStrike" cap="none" normalizeH="0" baseline="0" dirty="0">
                          <a:ln>
                            <a:noFill/>
                          </a:ln>
                          <a:solidFill>
                            <a:schemeClr val="tx1"/>
                          </a:solidFill>
                          <a:effectLst/>
                          <a:latin typeface="Comic Sans MS"/>
                          <a:ea typeface="ＭＳ Ｐゴシック" pitchFamily="34" charset="-128"/>
                          <a:cs typeface="Comic Sans MS"/>
                        </a:endParaRPr>
                      </a:p>
                    </a:txBody>
                    <a:tcPr marL="68580" marR="68580" marT="34286" marB="3428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u="none" strike="noStrike" cap="none" normalizeH="0" baseline="0" dirty="0">
                            <a:ln>
                              <a:noFill/>
                            </a:ln>
                            <a:effectLst/>
                          </a:rPr>
                          <a:t>1.15</a:t>
                        </a:r>
                        <a:endParaRPr kumimoji="0" lang="en-US" altLang="en-US" sz="1200" b="0" i="0" u="none" strike="noStrike" cap="none" normalizeH="0" baseline="0" dirty="0">
                          <a:ln>
                            <a:noFill/>
                          </a:ln>
                          <a:solidFill>
                            <a:schemeClr val="tx1"/>
                          </a:solidFill>
                          <a:effectLst/>
                          <a:latin typeface="Comic Sans MS"/>
                          <a:ea typeface="ＭＳ Ｐゴシック" pitchFamily="34" charset="-128"/>
                          <a:cs typeface="Comic Sans MS"/>
                        </a:endParaRPr>
                      </a:p>
                    </a:txBody>
                    <a:tcPr marL="68580" marR="68580" marT="34286" marB="34286" anchor="ctr" horzOverflow="overflow"/>
                  </a:tc>
                  <a:extLst>
                    <a:ext uri="{0D108BD9-81ED-4DB2-BD59-A6C34878D82A}">
                      <a16:rowId xmlns="" xmlns:a16="http://schemas.microsoft.com/office/drawing/2014/main" val="10003"/>
                    </a:ext>
                  </a:extLst>
                </a:tr>
                <a:tr h="487091">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u="none" strike="noStrike" cap="none" normalizeH="0" baseline="0" dirty="0">
                            <a:ln>
                              <a:noFill/>
                            </a:ln>
                            <a:effectLst/>
                          </a:rPr>
                          <a:t>OS</a:t>
                        </a:r>
                        <a:endParaRPr kumimoji="0" lang="en-US" altLang="en-US" sz="1200" b="0" i="0" u="none" strike="noStrike" cap="none" normalizeH="0" baseline="0" dirty="0">
                          <a:ln>
                            <a:noFill/>
                          </a:ln>
                          <a:solidFill>
                            <a:srgbClr val="000000"/>
                          </a:solidFill>
                          <a:effectLst/>
                          <a:latin typeface="Comic Sans MS"/>
                          <a:ea typeface="ＭＳ Ｐゴシック" pitchFamily="34" charset="-128"/>
                          <a:cs typeface="Comic Sans MS"/>
                        </a:endParaRPr>
                      </a:p>
                    </a:txBody>
                    <a:tcPr marL="68580" marR="68580" marT="25715" marB="2571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u="none" strike="noStrike" cap="none" normalizeH="0" baseline="0" dirty="0">
                            <a:ln>
                              <a:noFill/>
                            </a:ln>
                            <a:effectLst/>
                          </a:rPr>
                          <a:t>14.4 mo.</a:t>
                        </a:r>
                        <a:endParaRPr kumimoji="0" lang="en-US" altLang="en-US" sz="1200" b="0" i="0" u="none" strike="noStrike" cap="none" normalizeH="0" baseline="0" dirty="0">
                          <a:ln>
                            <a:noFill/>
                          </a:ln>
                          <a:solidFill>
                            <a:srgbClr val="000000"/>
                          </a:solidFill>
                          <a:effectLst/>
                          <a:latin typeface="Comic Sans MS"/>
                          <a:ea typeface="ＭＳ Ｐゴシック" pitchFamily="34" charset="-128"/>
                          <a:cs typeface="Comic Sans MS"/>
                        </a:endParaRPr>
                      </a:p>
                    </a:txBody>
                    <a:tcPr marL="68580" marR="68580" marT="25715" marB="2571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u="none" strike="noStrike" cap="none" normalizeH="0" baseline="0" dirty="0">
                            <a:ln>
                              <a:noFill/>
                            </a:ln>
                            <a:effectLst/>
                          </a:rPr>
                          <a:t>13.2 mo.</a:t>
                        </a:r>
                        <a:endParaRPr kumimoji="0" lang="en-US" altLang="en-US" sz="1200" b="0" i="0" u="none" strike="noStrike" cap="none" normalizeH="0" baseline="0" dirty="0">
                          <a:ln>
                            <a:noFill/>
                          </a:ln>
                          <a:solidFill>
                            <a:srgbClr val="000000"/>
                          </a:solidFill>
                          <a:effectLst/>
                          <a:latin typeface="Comic Sans MS"/>
                          <a:ea typeface="ＭＳ Ｐゴシック" pitchFamily="34" charset="-128"/>
                          <a:cs typeface="Comic Sans MS"/>
                        </a:endParaRPr>
                      </a:p>
                    </a:txBody>
                    <a:tcPr marL="68580" marR="68580" marT="25715" marB="2571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u="none" strike="noStrike" cap="none" normalizeH="0" baseline="0" dirty="0">
                            <a:ln>
                              <a:noFill/>
                            </a:ln>
                            <a:effectLst/>
                          </a:rPr>
                          <a:t>1.02</a:t>
                        </a:r>
                        <a:endParaRPr kumimoji="0" lang="en-US" altLang="en-US" sz="1200" b="0" i="0" u="none" strike="noStrike" cap="none" normalizeH="0" baseline="0" dirty="0">
                          <a:ln>
                            <a:noFill/>
                          </a:ln>
                          <a:solidFill>
                            <a:srgbClr val="000000"/>
                          </a:solidFill>
                          <a:effectLst/>
                          <a:latin typeface="Comic Sans MS"/>
                          <a:ea typeface="ＭＳ Ｐゴシック" pitchFamily="34" charset="-128"/>
                          <a:cs typeface="Comic Sans MS"/>
                        </a:endParaRPr>
                      </a:p>
                    </a:txBody>
                    <a:tcPr marL="68580" marR="68580" marT="25715" marB="25715" anchor="ctr" horzOverflow="overflow"/>
                  </a:tc>
                  <a:extLst>
                    <a:ext uri="{0D108BD9-81ED-4DB2-BD59-A6C34878D82A}">
                      <a16:rowId xmlns="" xmlns:a16="http://schemas.microsoft.com/office/drawing/2014/main" val="10004"/>
                    </a:ext>
                  </a:extLst>
                </a:tr>
                <a:tr h="487091">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u="none" strike="noStrike" cap="none" normalizeH="0" baseline="0" dirty="0">
                            <a:ln>
                              <a:noFill/>
                            </a:ln>
                            <a:effectLst/>
                          </a:rPr>
                          <a:t>DOR</a:t>
                        </a:r>
                        <a:endParaRPr kumimoji="0" lang="en-US" altLang="en-US" sz="1200" b="0" i="0" u="none" strike="noStrike" cap="none" normalizeH="0" baseline="0" dirty="0">
                          <a:ln>
                            <a:noFill/>
                          </a:ln>
                          <a:solidFill>
                            <a:srgbClr val="000000"/>
                          </a:solidFill>
                          <a:effectLst/>
                          <a:latin typeface="Comic Sans MS"/>
                          <a:ea typeface="ＭＳ Ｐゴシック" pitchFamily="34" charset="-128"/>
                          <a:cs typeface="Comic Sans MS"/>
                        </a:endParaRPr>
                      </a:p>
                    </a:txBody>
                    <a:tcPr marL="68580" marR="68580" marT="25715" marB="2571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u="none" strike="noStrike" cap="none" normalizeH="0" baseline="0" dirty="0">
                            <a:ln>
                              <a:noFill/>
                            </a:ln>
                            <a:effectLst/>
                          </a:rPr>
                          <a:t>12.1 mo.</a:t>
                        </a:r>
                        <a:endParaRPr kumimoji="0" lang="en-US" altLang="en-US" sz="1200" b="0" i="0" u="none" strike="noStrike" cap="none" normalizeH="0" baseline="0" dirty="0">
                          <a:ln>
                            <a:noFill/>
                          </a:ln>
                          <a:solidFill>
                            <a:srgbClr val="000000"/>
                          </a:solidFill>
                          <a:effectLst/>
                          <a:latin typeface="Comic Sans MS"/>
                          <a:ea typeface="ＭＳ Ｐゴシック" pitchFamily="34" charset="-128"/>
                          <a:cs typeface="Comic Sans MS"/>
                        </a:endParaRPr>
                      </a:p>
                    </a:txBody>
                    <a:tcPr marL="68580" marR="68580" marT="25715" marB="2571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u="none" strike="noStrike" cap="none" normalizeH="0" baseline="0" dirty="0">
                            <a:ln>
                              <a:noFill/>
                            </a:ln>
                            <a:effectLst/>
                          </a:rPr>
                          <a:t>5.7 mo.</a:t>
                        </a:r>
                        <a:endParaRPr kumimoji="0" lang="en-US" altLang="en-US" sz="1200" b="0" i="0" u="none" strike="noStrike" cap="none" normalizeH="0" baseline="0" dirty="0">
                          <a:ln>
                            <a:noFill/>
                          </a:ln>
                          <a:solidFill>
                            <a:srgbClr val="000000"/>
                          </a:solidFill>
                          <a:effectLst/>
                          <a:latin typeface="Comic Sans MS"/>
                          <a:ea typeface="ＭＳ Ｐゴシック" pitchFamily="34" charset="-128"/>
                          <a:cs typeface="Comic Sans MS"/>
                        </a:endParaRPr>
                      </a:p>
                    </a:txBody>
                    <a:tcPr marL="68580" marR="68580" marT="25715" marB="25715"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Comic Sans MS"/>
                          <a:ea typeface="ＭＳ Ｐゴシック" pitchFamily="34" charset="-128"/>
                          <a:cs typeface="Comic Sans MS"/>
                        </a:endParaRPr>
                      </a:p>
                    </a:txBody>
                    <a:tcPr marL="68580" marR="68580" marT="25715" marB="25715" anchor="ctr" horzOverflow="overflow"/>
                  </a:tc>
                  <a:extLst>
                    <a:ext uri="{0D108BD9-81ED-4DB2-BD59-A6C34878D82A}">
                      <a16:rowId xmlns="" xmlns:a16="http://schemas.microsoft.com/office/drawing/2014/main" val="10005"/>
                    </a:ext>
                  </a:extLst>
                </a:tr>
              </a:tbl>
            </a:graphicData>
          </a:graphic>
        </p:graphicFrame>
      </p:grpSp>
    </p:spTree>
    <p:extLst>
      <p:ext uri="{BB962C8B-B14F-4D97-AF65-F5344CB8AC3E}">
        <p14:creationId xmlns:p14="http://schemas.microsoft.com/office/powerpoint/2010/main" val="28552956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30250" y="1384057"/>
            <a:ext cx="4205014" cy="4402038"/>
            <a:chOff x="321912" y="896290"/>
            <a:chExt cx="4260409" cy="3345022"/>
          </a:xfrm>
        </p:grpSpPr>
        <p:sp>
          <p:nvSpPr>
            <p:cNvPr id="168" name="Rectangle 6"/>
            <p:cNvSpPr>
              <a:spLocks noChangeArrowheads="1"/>
            </p:cNvSpPr>
            <p:nvPr/>
          </p:nvSpPr>
          <p:spPr bwMode="auto">
            <a:xfrm>
              <a:off x="471799" y="1179259"/>
              <a:ext cx="211597"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745514"/>
              <a:r>
                <a:rPr lang="en-US" altLang="en-US" sz="734" dirty="0">
                  <a:solidFill>
                    <a:srgbClr val="010101"/>
                  </a:solidFill>
                  <a:ea typeface="+mn-ea"/>
                  <a:cs typeface="+mn-cs"/>
                </a:rPr>
                <a:t>100</a:t>
              </a:r>
              <a:endParaRPr lang="en-US" altLang="en-US" sz="734" dirty="0">
                <a:solidFill>
                  <a:srgbClr val="000000"/>
                </a:solidFill>
                <a:ea typeface="+mn-ea"/>
                <a:cs typeface="+mn-cs"/>
              </a:endParaRPr>
            </a:p>
          </p:txBody>
        </p:sp>
        <p:sp>
          <p:nvSpPr>
            <p:cNvPr id="169" name="Rectangle 7"/>
            <p:cNvSpPr>
              <a:spLocks noChangeArrowheads="1"/>
            </p:cNvSpPr>
            <p:nvPr/>
          </p:nvSpPr>
          <p:spPr bwMode="auto">
            <a:xfrm>
              <a:off x="542332" y="1440086"/>
              <a:ext cx="141065"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745514"/>
              <a:r>
                <a:rPr lang="en-US" altLang="en-US" sz="734" dirty="0">
                  <a:solidFill>
                    <a:srgbClr val="010101"/>
                  </a:solidFill>
                  <a:ea typeface="+mn-ea"/>
                  <a:cs typeface="+mn-cs"/>
                </a:rPr>
                <a:t>90</a:t>
              </a:r>
              <a:endParaRPr lang="en-US" altLang="en-US" sz="734" dirty="0">
                <a:solidFill>
                  <a:srgbClr val="000000"/>
                </a:solidFill>
                <a:ea typeface="+mn-ea"/>
                <a:cs typeface="+mn-cs"/>
              </a:endParaRPr>
            </a:p>
          </p:txBody>
        </p:sp>
        <p:sp>
          <p:nvSpPr>
            <p:cNvPr id="170" name="Rectangle 8"/>
            <p:cNvSpPr>
              <a:spLocks noChangeArrowheads="1"/>
            </p:cNvSpPr>
            <p:nvPr/>
          </p:nvSpPr>
          <p:spPr bwMode="auto">
            <a:xfrm>
              <a:off x="542332" y="1700912"/>
              <a:ext cx="141065"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745514"/>
              <a:r>
                <a:rPr lang="en-US" altLang="en-US" sz="734" dirty="0">
                  <a:solidFill>
                    <a:srgbClr val="010101"/>
                  </a:solidFill>
                  <a:ea typeface="+mn-ea"/>
                  <a:cs typeface="+mn-cs"/>
                </a:rPr>
                <a:t>80</a:t>
              </a:r>
              <a:endParaRPr lang="en-US" altLang="en-US" sz="734" dirty="0">
                <a:solidFill>
                  <a:srgbClr val="000000"/>
                </a:solidFill>
                <a:ea typeface="+mn-ea"/>
                <a:cs typeface="+mn-cs"/>
              </a:endParaRPr>
            </a:p>
          </p:txBody>
        </p:sp>
        <p:sp>
          <p:nvSpPr>
            <p:cNvPr id="171" name="Rectangle 9"/>
            <p:cNvSpPr>
              <a:spLocks noChangeArrowheads="1"/>
            </p:cNvSpPr>
            <p:nvPr/>
          </p:nvSpPr>
          <p:spPr bwMode="auto">
            <a:xfrm>
              <a:off x="542332" y="1961739"/>
              <a:ext cx="141065"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745514"/>
              <a:r>
                <a:rPr lang="en-US" altLang="en-US" sz="734" dirty="0">
                  <a:solidFill>
                    <a:srgbClr val="010101"/>
                  </a:solidFill>
                  <a:ea typeface="+mn-ea"/>
                  <a:cs typeface="+mn-cs"/>
                </a:rPr>
                <a:t>70</a:t>
              </a:r>
              <a:endParaRPr lang="en-US" altLang="en-US" sz="734" dirty="0">
                <a:solidFill>
                  <a:srgbClr val="000000"/>
                </a:solidFill>
                <a:ea typeface="+mn-ea"/>
                <a:cs typeface="+mn-cs"/>
              </a:endParaRPr>
            </a:p>
          </p:txBody>
        </p:sp>
        <p:sp>
          <p:nvSpPr>
            <p:cNvPr id="172" name="Rectangle 10"/>
            <p:cNvSpPr>
              <a:spLocks noChangeArrowheads="1"/>
            </p:cNvSpPr>
            <p:nvPr/>
          </p:nvSpPr>
          <p:spPr bwMode="auto">
            <a:xfrm>
              <a:off x="542332" y="2222566"/>
              <a:ext cx="141065"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745514"/>
              <a:r>
                <a:rPr lang="en-US" altLang="en-US" sz="734" dirty="0">
                  <a:solidFill>
                    <a:srgbClr val="010101"/>
                  </a:solidFill>
                  <a:ea typeface="+mn-ea"/>
                  <a:cs typeface="+mn-cs"/>
                </a:rPr>
                <a:t>60</a:t>
              </a:r>
              <a:endParaRPr lang="en-US" altLang="en-US" sz="734" dirty="0">
                <a:solidFill>
                  <a:srgbClr val="000000"/>
                </a:solidFill>
                <a:ea typeface="+mn-ea"/>
                <a:cs typeface="+mn-cs"/>
              </a:endParaRPr>
            </a:p>
          </p:txBody>
        </p:sp>
        <p:sp>
          <p:nvSpPr>
            <p:cNvPr id="173" name="Rectangle 11"/>
            <p:cNvSpPr>
              <a:spLocks noChangeArrowheads="1"/>
            </p:cNvSpPr>
            <p:nvPr/>
          </p:nvSpPr>
          <p:spPr bwMode="auto">
            <a:xfrm>
              <a:off x="542332" y="2483393"/>
              <a:ext cx="141065"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745514"/>
              <a:r>
                <a:rPr lang="en-US" altLang="en-US" sz="734" dirty="0">
                  <a:solidFill>
                    <a:srgbClr val="010101"/>
                  </a:solidFill>
                  <a:ea typeface="+mn-ea"/>
                  <a:cs typeface="+mn-cs"/>
                </a:rPr>
                <a:t>50</a:t>
              </a:r>
              <a:endParaRPr lang="en-US" altLang="en-US" sz="734" dirty="0">
                <a:solidFill>
                  <a:srgbClr val="000000"/>
                </a:solidFill>
                <a:ea typeface="+mn-ea"/>
                <a:cs typeface="+mn-cs"/>
              </a:endParaRPr>
            </a:p>
          </p:txBody>
        </p:sp>
        <p:sp>
          <p:nvSpPr>
            <p:cNvPr id="174" name="Rectangle 12"/>
            <p:cNvSpPr>
              <a:spLocks noChangeArrowheads="1"/>
            </p:cNvSpPr>
            <p:nvPr/>
          </p:nvSpPr>
          <p:spPr bwMode="auto">
            <a:xfrm>
              <a:off x="542332" y="2744220"/>
              <a:ext cx="141065"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745514"/>
              <a:r>
                <a:rPr lang="en-US" altLang="en-US" sz="734" dirty="0">
                  <a:solidFill>
                    <a:srgbClr val="010101"/>
                  </a:solidFill>
                  <a:ea typeface="+mn-ea"/>
                  <a:cs typeface="+mn-cs"/>
                </a:rPr>
                <a:t>40</a:t>
              </a:r>
              <a:endParaRPr lang="en-US" altLang="en-US" sz="734" dirty="0">
                <a:solidFill>
                  <a:srgbClr val="000000"/>
                </a:solidFill>
                <a:ea typeface="+mn-ea"/>
                <a:cs typeface="+mn-cs"/>
              </a:endParaRPr>
            </a:p>
          </p:txBody>
        </p:sp>
        <p:sp>
          <p:nvSpPr>
            <p:cNvPr id="175" name="Rectangle 13"/>
            <p:cNvSpPr>
              <a:spLocks noChangeArrowheads="1"/>
            </p:cNvSpPr>
            <p:nvPr/>
          </p:nvSpPr>
          <p:spPr bwMode="auto">
            <a:xfrm>
              <a:off x="542332" y="3005046"/>
              <a:ext cx="141065"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745514"/>
              <a:r>
                <a:rPr lang="en-US" altLang="en-US" sz="734" dirty="0">
                  <a:solidFill>
                    <a:srgbClr val="010101"/>
                  </a:solidFill>
                  <a:ea typeface="+mn-ea"/>
                  <a:cs typeface="+mn-cs"/>
                </a:rPr>
                <a:t>30</a:t>
              </a:r>
              <a:endParaRPr lang="en-US" altLang="en-US" sz="734" dirty="0">
                <a:solidFill>
                  <a:srgbClr val="000000"/>
                </a:solidFill>
                <a:ea typeface="+mn-ea"/>
                <a:cs typeface="+mn-cs"/>
              </a:endParaRPr>
            </a:p>
          </p:txBody>
        </p:sp>
        <p:sp>
          <p:nvSpPr>
            <p:cNvPr id="176" name="Rectangle 14"/>
            <p:cNvSpPr>
              <a:spLocks noChangeArrowheads="1"/>
            </p:cNvSpPr>
            <p:nvPr/>
          </p:nvSpPr>
          <p:spPr bwMode="auto">
            <a:xfrm>
              <a:off x="542332" y="3265873"/>
              <a:ext cx="141065"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745514"/>
              <a:r>
                <a:rPr lang="en-US" altLang="en-US" sz="734" dirty="0">
                  <a:solidFill>
                    <a:srgbClr val="010101"/>
                  </a:solidFill>
                  <a:ea typeface="+mn-ea"/>
                  <a:cs typeface="+mn-cs"/>
                </a:rPr>
                <a:t>20</a:t>
              </a:r>
              <a:endParaRPr lang="en-US" altLang="en-US" sz="734" dirty="0">
                <a:solidFill>
                  <a:srgbClr val="000000"/>
                </a:solidFill>
                <a:ea typeface="+mn-ea"/>
                <a:cs typeface="+mn-cs"/>
              </a:endParaRPr>
            </a:p>
          </p:txBody>
        </p:sp>
        <p:sp>
          <p:nvSpPr>
            <p:cNvPr id="177" name="Rectangle 15"/>
            <p:cNvSpPr>
              <a:spLocks noChangeArrowheads="1"/>
            </p:cNvSpPr>
            <p:nvPr/>
          </p:nvSpPr>
          <p:spPr bwMode="auto">
            <a:xfrm>
              <a:off x="542332" y="3526699"/>
              <a:ext cx="141065"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745514"/>
              <a:r>
                <a:rPr lang="en-US" altLang="en-US" sz="734" dirty="0">
                  <a:solidFill>
                    <a:srgbClr val="010101"/>
                  </a:solidFill>
                  <a:ea typeface="+mn-ea"/>
                  <a:cs typeface="+mn-cs"/>
                </a:rPr>
                <a:t>10</a:t>
              </a:r>
              <a:endParaRPr lang="en-US" altLang="en-US" sz="734" dirty="0">
                <a:solidFill>
                  <a:srgbClr val="000000"/>
                </a:solidFill>
                <a:ea typeface="+mn-ea"/>
                <a:cs typeface="+mn-cs"/>
              </a:endParaRPr>
            </a:p>
          </p:txBody>
        </p:sp>
        <p:sp>
          <p:nvSpPr>
            <p:cNvPr id="178" name="Rectangle 16"/>
            <p:cNvSpPr>
              <a:spLocks noChangeArrowheads="1"/>
            </p:cNvSpPr>
            <p:nvPr/>
          </p:nvSpPr>
          <p:spPr bwMode="auto">
            <a:xfrm>
              <a:off x="612863" y="3787528"/>
              <a:ext cx="70533"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745514"/>
              <a:r>
                <a:rPr lang="en-US" altLang="en-US" sz="734" dirty="0">
                  <a:solidFill>
                    <a:srgbClr val="010101"/>
                  </a:solidFill>
                  <a:ea typeface="+mn-ea"/>
                  <a:cs typeface="+mn-cs"/>
                </a:rPr>
                <a:t>0</a:t>
              </a:r>
              <a:endParaRPr lang="en-US" altLang="en-US" sz="734" dirty="0">
                <a:solidFill>
                  <a:srgbClr val="000000"/>
                </a:solidFill>
                <a:ea typeface="+mn-ea"/>
                <a:cs typeface="+mn-cs"/>
              </a:endParaRPr>
            </a:p>
          </p:txBody>
        </p:sp>
        <p:sp>
          <p:nvSpPr>
            <p:cNvPr id="179" name="Rectangle 17"/>
            <p:cNvSpPr>
              <a:spLocks noChangeArrowheads="1"/>
            </p:cNvSpPr>
            <p:nvPr/>
          </p:nvSpPr>
          <p:spPr bwMode="auto">
            <a:xfrm>
              <a:off x="747308" y="3962327"/>
              <a:ext cx="70533"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dirty="0">
                  <a:solidFill>
                    <a:srgbClr val="000000"/>
                  </a:solidFill>
                  <a:ea typeface="+mn-ea"/>
                  <a:cs typeface="+mn-cs"/>
                </a:rPr>
                <a:t>0</a:t>
              </a:r>
            </a:p>
          </p:txBody>
        </p:sp>
        <p:sp>
          <p:nvSpPr>
            <p:cNvPr id="180" name="Rectangle 18"/>
            <p:cNvSpPr>
              <a:spLocks noChangeArrowheads="1"/>
            </p:cNvSpPr>
            <p:nvPr/>
          </p:nvSpPr>
          <p:spPr bwMode="auto">
            <a:xfrm>
              <a:off x="1162683" y="3962327"/>
              <a:ext cx="70533"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dirty="0">
                  <a:solidFill>
                    <a:srgbClr val="000000"/>
                  </a:solidFill>
                  <a:ea typeface="+mn-ea"/>
                  <a:cs typeface="+mn-cs"/>
                </a:rPr>
                <a:t>3</a:t>
              </a:r>
            </a:p>
          </p:txBody>
        </p:sp>
        <p:sp>
          <p:nvSpPr>
            <p:cNvPr id="181" name="Rectangle 19"/>
            <p:cNvSpPr>
              <a:spLocks noChangeArrowheads="1"/>
            </p:cNvSpPr>
            <p:nvPr/>
          </p:nvSpPr>
          <p:spPr bwMode="auto">
            <a:xfrm>
              <a:off x="1579340" y="3962327"/>
              <a:ext cx="70533"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dirty="0">
                  <a:solidFill>
                    <a:srgbClr val="000000"/>
                  </a:solidFill>
                  <a:ea typeface="+mn-ea"/>
                  <a:cs typeface="+mn-cs"/>
                </a:rPr>
                <a:t>6</a:t>
              </a:r>
            </a:p>
          </p:txBody>
        </p:sp>
        <p:sp>
          <p:nvSpPr>
            <p:cNvPr id="182" name="Rectangle 20"/>
            <p:cNvSpPr>
              <a:spLocks noChangeArrowheads="1"/>
            </p:cNvSpPr>
            <p:nvPr/>
          </p:nvSpPr>
          <p:spPr bwMode="auto">
            <a:xfrm>
              <a:off x="1997272" y="3962327"/>
              <a:ext cx="70533"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dirty="0">
                  <a:solidFill>
                    <a:srgbClr val="000000"/>
                  </a:solidFill>
                  <a:ea typeface="+mn-ea"/>
                  <a:cs typeface="+mn-cs"/>
                </a:rPr>
                <a:t>9</a:t>
              </a:r>
            </a:p>
          </p:txBody>
        </p:sp>
        <p:sp>
          <p:nvSpPr>
            <p:cNvPr id="183" name="Rectangle 21"/>
            <p:cNvSpPr>
              <a:spLocks noChangeArrowheads="1"/>
            </p:cNvSpPr>
            <p:nvPr/>
          </p:nvSpPr>
          <p:spPr bwMode="auto">
            <a:xfrm>
              <a:off x="2383523" y="3962327"/>
              <a:ext cx="141064"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dirty="0">
                  <a:solidFill>
                    <a:srgbClr val="000000"/>
                  </a:solidFill>
                  <a:ea typeface="+mn-ea"/>
                  <a:cs typeface="+mn-cs"/>
                </a:rPr>
                <a:t>12</a:t>
              </a:r>
            </a:p>
          </p:txBody>
        </p:sp>
        <p:sp>
          <p:nvSpPr>
            <p:cNvPr id="184" name="Rectangle 22"/>
            <p:cNvSpPr>
              <a:spLocks noChangeArrowheads="1"/>
            </p:cNvSpPr>
            <p:nvPr/>
          </p:nvSpPr>
          <p:spPr bwMode="auto">
            <a:xfrm>
              <a:off x="2440868" y="4128332"/>
              <a:ext cx="448843"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b="1" dirty="0">
                  <a:solidFill>
                    <a:srgbClr val="000000"/>
                  </a:solidFill>
                  <a:ea typeface="+mn-ea"/>
                  <a:cs typeface="+mn-cs"/>
                </a:rPr>
                <a:t>Months</a:t>
              </a:r>
              <a:endParaRPr lang="en-US" altLang="en-US" sz="734" dirty="0">
                <a:solidFill>
                  <a:srgbClr val="000000"/>
                </a:solidFill>
                <a:ea typeface="+mn-ea"/>
                <a:cs typeface="+mn-cs"/>
              </a:endParaRPr>
            </a:p>
          </p:txBody>
        </p:sp>
        <p:sp>
          <p:nvSpPr>
            <p:cNvPr id="185" name="Rectangle 23"/>
            <p:cNvSpPr>
              <a:spLocks noChangeArrowheads="1"/>
            </p:cNvSpPr>
            <p:nvPr/>
          </p:nvSpPr>
          <p:spPr bwMode="auto">
            <a:xfrm>
              <a:off x="2798898" y="3962327"/>
              <a:ext cx="141064"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dirty="0">
                  <a:solidFill>
                    <a:srgbClr val="000000"/>
                  </a:solidFill>
                  <a:ea typeface="+mn-ea"/>
                  <a:cs typeface="+mn-cs"/>
                </a:rPr>
                <a:t>15</a:t>
              </a:r>
            </a:p>
          </p:txBody>
        </p:sp>
        <p:sp>
          <p:nvSpPr>
            <p:cNvPr id="186" name="Rectangle 24"/>
            <p:cNvSpPr>
              <a:spLocks noChangeArrowheads="1"/>
            </p:cNvSpPr>
            <p:nvPr/>
          </p:nvSpPr>
          <p:spPr bwMode="auto">
            <a:xfrm>
              <a:off x="3216578" y="3962327"/>
              <a:ext cx="141064"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dirty="0">
                  <a:solidFill>
                    <a:srgbClr val="000000"/>
                  </a:solidFill>
                  <a:ea typeface="+mn-ea"/>
                  <a:cs typeface="+mn-cs"/>
                </a:rPr>
                <a:t>18</a:t>
              </a:r>
            </a:p>
          </p:txBody>
        </p:sp>
        <p:sp>
          <p:nvSpPr>
            <p:cNvPr id="187" name="Rectangle 25"/>
            <p:cNvSpPr>
              <a:spLocks noChangeArrowheads="1"/>
            </p:cNvSpPr>
            <p:nvPr/>
          </p:nvSpPr>
          <p:spPr bwMode="auto">
            <a:xfrm>
              <a:off x="3635789" y="3962327"/>
              <a:ext cx="141064"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dirty="0">
                  <a:solidFill>
                    <a:srgbClr val="000000"/>
                  </a:solidFill>
                  <a:ea typeface="+mn-ea"/>
                  <a:cs typeface="+mn-cs"/>
                </a:rPr>
                <a:t>21</a:t>
              </a:r>
            </a:p>
          </p:txBody>
        </p:sp>
        <p:sp>
          <p:nvSpPr>
            <p:cNvPr id="188" name="Rectangle 26"/>
            <p:cNvSpPr>
              <a:spLocks noChangeArrowheads="1"/>
            </p:cNvSpPr>
            <p:nvPr/>
          </p:nvSpPr>
          <p:spPr bwMode="auto">
            <a:xfrm>
              <a:off x="4052446" y="3962327"/>
              <a:ext cx="141064"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dirty="0">
                  <a:solidFill>
                    <a:srgbClr val="000000"/>
                  </a:solidFill>
                  <a:ea typeface="+mn-ea"/>
                  <a:cs typeface="+mn-cs"/>
                </a:rPr>
                <a:t>24</a:t>
              </a:r>
            </a:p>
          </p:txBody>
        </p:sp>
        <p:sp>
          <p:nvSpPr>
            <p:cNvPr id="189" name="Rectangle 27"/>
            <p:cNvSpPr>
              <a:spLocks noChangeArrowheads="1"/>
            </p:cNvSpPr>
            <p:nvPr/>
          </p:nvSpPr>
          <p:spPr bwMode="auto">
            <a:xfrm rot="16200000">
              <a:off x="219298" y="2475407"/>
              <a:ext cx="355867" cy="150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745514"/>
              <a:r>
                <a:rPr lang="en-US" altLang="en-US" sz="734" b="1" dirty="0">
                  <a:solidFill>
                    <a:srgbClr val="000000"/>
                  </a:solidFill>
                  <a:ea typeface="+mn-ea"/>
                  <a:cs typeface="+mn-cs"/>
                </a:rPr>
                <a:t>PFS (%)</a:t>
              </a:r>
              <a:endParaRPr lang="en-US" altLang="en-US" sz="734" dirty="0">
                <a:solidFill>
                  <a:srgbClr val="000000"/>
                </a:solidFill>
                <a:ea typeface="+mn-ea"/>
                <a:cs typeface="+mn-cs"/>
              </a:endParaRPr>
            </a:p>
          </p:txBody>
        </p:sp>
        <p:sp>
          <p:nvSpPr>
            <p:cNvPr id="190" name="Line 28"/>
            <p:cNvSpPr>
              <a:spLocks noChangeShapeType="1"/>
            </p:cNvSpPr>
            <p:nvPr/>
          </p:nvSpPr>
          <p:spPr bwMode="auto">
            <a:xfrm>
              <a:off x="718671" y="3852412"/>
              <a:ext cx="38343" cy="0"/>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191" name="Line 29"/>
            <p:cNvSpPr>
              <a:spLocks noChangeShapeType="1"/>
            </p:cNvSpPr>
            <p:nvPr/>
          </p:nvSpPr>
          <p:spPr bwMode="auto">
            <a:xfrm flipV="1">
              <a:off x="782575" y="3900979"/>
              <a:ext cx="0" cy="35787"/>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192" name="Line 30"/>
            <p:cNvSpPr>
              <a:spLocks noChangeShapeType="1"/>
            </p:cNvSpPr>
            <p:nvPr/>
          </p:nvSpPr>
          <p:spPr bwMode="auto">
            <a:xfrm flipV="1">
              <a:off x="1199231" y="3900979"/>
              <a:ext cx="0" cy="35787"/>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193" name="Line 31"/>
            <p:cNvSpPr>
              <a:spLocks noChangeShapeType="1"/>
            </p:cNvSpPr>
            <p:nvPr/>
          </p:nvSpPr>
          <p:spPr bwMode="auto">
            <a:xfrm flipV="1">
              <a:off x="1615887" y="3900979"/>
              <a:ext cx="0" cy="35787"/>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194" name="Line 32"/>
            <p:cNvSpPr>
              <a:spLocks noChangeShapeType="1"/>
            </p:cNvSpPr>
            <p:nvPr/>
          </p:nvSpPr>
          <p:spPr bwMode="auto">
            <a:xfrm flipV="1">
              <a:off x="2033820" y="3900979"/>
              <a:ext cx="0" cy="35787"/>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195" name="Line 33"/>
            <p:cNvSpPr>
              <a:spLocks noChangeShapeType="1"/>
            </p:cNvSpPr>
            <p:nvPr/>
          </p:nvSpPr>
          <p:spPr bwMode="auto">
            <a:xfrm flipV="1">
              <a:off x="2450476" y="3900979"/>
              <a:ext cx="0" cy="35787"/>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196" name="Line 34"/>
            <p:cNvSpPr>
              <a:spLocks noChangeShapeType="1"/>
            </p:cNvSpPr>
            <p:nvPr/>
          </p:nvSpPr>
          <p:spPr bwMode="auto">
            <a:xfrm flipV="1">
              <a:off x="2867131" y="3900979"/>
              <a:ext cx="0" cy="35787"/>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197" name="Line 35"/>
            <p:cNvSpPr>
              <a:spLocks noChangeShapeType="1"/>
            </p:cNvSpPr>
            <p:nvPr/>
          </p:nvSpPr>
          <p:spPr bwMode="auto">
            <a:xfrm flipV="1">
              <a:off x="3701721" y="3900979"/>
              <a:ext cx="0" cy="35787"/>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198" name="Line 36"/>
            <p:cNvSpPr>
              <a:spLocks noChangeShapeType="1"/>
            </p:cNvSpPr>
            <p:nvPr/>
          </p:nvSpPr>
          <p:spPr bwMode="auto">
            <a:xfrm flipV="1">
              <a:off x="3285065" y="3900979"/>
              <a:ext cx="0" cy="35787"/>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199" name="Line 37"/>
            <p:cNvSpPr>
              <a:spLocks noChangeShapeType="1"/>
            </p:cNvSpPr>
            <p:nvPr/>
          </p:nvSpPr>
          <p:spPr bwMode="auto">
            <a:xfrm flipV="1">
              <a:off x="4120932" y="3900979"/>
              <a:ext cx="0" cy="35787"/>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00" name="Line 38"/>
            <p:cNvSpPr>
              <a:spLocks noChangeShapeType="1"/>
            </p:cNvSpPr>
            <p:nvPr/>
          </p:nvSpPr>
          <p:spPr bwMode="auto">
            <a:xfrm>
              <a:off x="718671" y="3590406"/>
              <a:ext cx="38343" cy="0"/>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01" name="Line 39"/>
            <p:cNvSpPr>
              <a:spLocks noChangeShapeType="1"/>
            </p:cNvSpPr>
            <p:nvPr/>
          </p:nvSpPr>
          <p:spPr bwMode="auto">
            <a:xfrm>
              <a:off x="718671" y="3332232"/>
              <a:ext cx="38343" cy="0"/>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02" name="Line 40"/>
            <p:cNvSpPr>
              <a:spLocks noChangeShapeType="1"/>
            </p:cNvSpPr>
            <p:nvPr/>
          </p:nvSpPr>
          <p:spPr bwMode="auto">
            <a:xfrm>
              <a:off x="718671" y="3071504"/>
              <a:ext cx="38343" cy="0"/>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03" name="Line 41"/>
            <p:cNvSpPr>
              <a:spLocks noChangeShapeType="1"/>
            </p:cNvSpPr>
            <p:nvPr/>
          </p:nvSpPr>
          <p:spPr bwMode="auto">
            <a:xfrm>
              <a:off x="718671" y="2810775"/>
              <a:ext cx="38343" cy="0"/>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04" name="Line 42"/>
            <p:cNvSpPr>
              <a:spLocks noChangeShapeType="1"/>
            </p:cNvSpPr>
            <p:nvPr/>
          </p:nvSpPr>
          <p:spPr bwMode="auto">
            <a:xfrm>
              <a:off x="718671" y="2550046"/>
              <a:ext cx="38343" cy="0"/>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05" name="Line 43"/>
            <p:cNvSpPr>
              <a:spLocks noChangeShapeType="1"/>
            </p:cNvSpPr>
            <p:nvPr/>
          </p:nvSpPr>
          <p:spPr bwMode="auto">
            <a:xfrm>
              <a:off x="718671" y="2286761"/>
              <a:ext cx="38343" cy="0"/>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06" name="Line 44"/>
            <p:cNvSpPr>
              <a:spLocks noChangeShapeType="1"/>
            </p:cNvSpPr>
            <p:nvPr/>
          </p:nvSpPr>
          <p:spPr bwMode="auto">
            <a:xfrm>
              <a:off x="718671" y="2028588"/>
              <a:ext cx="38343" cy="0"/>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07" name="Line 45"/>
            <p:cNvSpPr>
              <a:spLocks noChangeShapeType="1"/>
            </p:cNvSpPr>
            <p:nvPr/>
          </p:nvSpPr>
          <p:spPr bwMode="auto">
            <a:xfrm>
              <a:off x="718671" y="1769137"/>
              <a:ext cx="38343" cy="0"/>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08" name="Line 46"/>
            <p:cNvSpPr>
              <a:spLocks noChangeShapeType="1"/>
            </p:cNvSpPr>
            <p:nvPr/>
          </p:nvSpPr>
          <p:spPr bwMode="auto">
            <a:xfrm>
              <a:off x="718671" y="1508408"/>
              <a:ext cx="38343" cy="0"/>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09" name="Line 47"/>
            <p:cNvSpPr>
              <a:spLocks noChangeShapeType="1"/>
            </p:cNvSpPr>
            <p:nvPr/>
          </p:nvSpPr>
          <p:spPr bwMode="auto">
            <a:xfrm>
              <a:off x="718671" y="1245124"/>
              <a:ext cx="38343" cy="0"/>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10" name="Freeform 48"/>
            <p:cNvSpPr>
              <a:spLocks/>
            </p:cNvSpPr>
            <p:nvPr/>
          </p:nvSpPr>
          <p:spPr bwMode="auto">
            <a:xfrm>
              <a:off x="759570" y="1201669"/>
              <a:ext cx="3822751" cy="2699311"/>
            </a:xfrm>
            <a:custGeom>
              <a:avLst/>
              <a:gdLst>
                <a:gd name="T0" fmla="*/ 2991 w 2991"/>
                <a:gd name="T1" fmla="*/ 2112 h 2112"/>
                <a:gd name="T2" fmla="*/ 0 w 2991"/>
                <a:gd name="T3" fmla="*/ 2112 h 2112"/>
                <a:gd name="T4" fmla="*/ 0 w 2991"/>
                <a:gd name="T5" fmla="*/ 0 h 2112"/>
              </a:gdLst>
              <a:ahLst/>
              <a:cxnLst>
                <a:cxn ang="0">
                  <a:pos x="T0" y="T1"/>
                </a:cxn>
                <a:cxn ang="0">
                  <a:pos x="T2" y="T3"/>
                </a:cxn>
                <a:cxn ang="0">
                  <a:pos x="T4" y="T5"/>
                </a:cxn>
              </a:cxnLst>
              <a:rect l="0" t="0" r="r" b="b"/>
              <a:pathLst>
                <a:path w="2991" h="2112">
                  <a:moveTo>
                    <a:pt x="2991" y="2112"/>
                  </a:moveTo>
                  <a:lnTo>
                    <a:pt x="0" y="2112"/>
                  </a:lnTo>
                  <a:lnTo>
                    <a:pt x="0" y="0"/>
                  </a:lnTo>
                </a:path>
              </a:pathLst>
            </a:custGeom>
            <a:noFill/>
            <a:ln w="9525" cap="flat">
              <a:solidFill>
                <a:srgbClr val="01010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11" name="Freeform 49"/>
            <p:cNvSpPr>
              <a:spLocks/>
            </p:cNvSpPr>
            <p:nvPr/>
          </p:nvSpPr>
          <p:spPr bwMode="auto">
            <a:xfrm>
              <a:off x="4238516" y="3539282"/>
              <a:ext cx="52402" cy="56235"/>
            </a:xfrm>
            <a:custGeom>
              <a:avLst/>
              <a:gdLst>
                <a:gd name="T0" fmla="*/ 22 w 41"/>
                <a:gd name="T1" fmla="*/ 0 h 44"/>
                <a:gd name="T2" fmla="*/ 41 w 41"/>
                <a:gd name="T3" fmla="*/ 44 h 44"/>
                <a:gd name="T4" fmla="*/ 0 w 41"/>
                <a:gd name="T5" fmla="*/ 44 h 44"/>
                <a:gd name="T6" fmla="*/ 22 w 41"/>
                <a:gd name="T7" fmla="*/ 0 h 44"/>
              </a:gdLst>
              <a:ahLst/>
              <a:cxnLst>
                <a:cxn ang="0">
                  <a:pos x="T0" y="T1"/>
                </a:cxn>
                <a:cxn ang="0">
                  <a:pos x="T2" y="T3"/>
                </a:cxn>
                <a:cxn ang="0">
                  <a:pos x="T4" y="T5"/>
                </a:cxn>
                <a:cxn ang="0">
                  <a:pos x="T6" y="T7"/>
                </a:cxn>
              </a:cxnLst>
              <a:rect l="0" t="0" r="r" b="b"/>
              <a:pathLst>
                <a:path w="41" h="44">
                  <a:moveTo>
                    <a:pt x="22" y="0"/>
                  </a:moveTo>
                  <a:lnTo>
                    <a:pt x="41" y="44"/>
                  </a:lnTo>
                  <a:lnTo>
                    <a:pt x="0" y="44"/>
                  </a:lnTo>
                  <a:lnTo>
                    <a:pt x="22" y="0"/>
                  </a:lnTo>
                  <a:close/>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12" name="Freeform 50"/>
            <p:cNvSpPr>
              <a:spLocks/>
            </p:cNvSpPr>
            <p:nvPr/>
          </p:nvSpPr>
          <p:spPr bwMode="auto">
            <a:xfrm>
              <a:off x="3440992" y="3539282"/>
              <a:ext cx="53680" cy="56235"/>
            </a:xfrm>
            <a:custGeom>
              <a:avLst/>
              <a:gdLst>
                <a:gd name="T0" fmla="*/ 22 w 42"/>
                <a:gd name="T1" fmla="*/ 0 h 44"/>
                <a:gd name="T2" fmla="*/ 42 w 42"/>
                <a:gd name="T3" fmla="*/ 44 h 44"/>
                <a:gd name="T4" fmla="*/ 0 w 42"/>
                <a:gd name="T5" fmla="*/ 44 h 44"/>
                <a:gd name="T6" fmla="*/ 22 w 42"/>
                <a:gd name="T7" fmla="*/ 0 h 44"/>
              </a:gdLst>
              <a:ahLst/>
              <a:cxnLst>
                <a:cxn ang="0">
                  <a:pos x="T0" y="T1"/>
                </a:cxn>
                <a:cxn ang="0">
                  <a:pos x="T2" y="T3"/>
                </a:cxn>
                <a:cxn ang="0">
                  <a:pos x="T4" y="T5"/>
                </a:cxn>
                <a:cxn ang="0">
                  <a:pos x="T6" y="T7"/>
                </a:cxn>
              </a:cxnLst>
              <a:rect l="0" t="0" r="r" b="b"/>
              <a:pathLst>
                <a:path w="42" h="44">
                  <a:moveTo>
                    <a:pt x="22" y="0"/>
                  </a:moveTo>
                  <a:lnTo>
                    <a:pt x="42" y="44"/>
                  </a:lnTo>
                  <a:lnTo>
                    <a:pt x="0" y="44"/>
                  </a:lnTo>
                  <a:lnTo>
                    <a:pt x="22" y="0"/>
                  </a:lnTo>
                  <a:close/>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13" name="Freeform 51"/>
            <p:cNvSpPr>
              <a:spLocks/>
            </p:cNvSpPr>
            <p:nvPr/>
          </p:nvSpPr>
          <p:spPr bwMode="auto">
            <a:xfrm>
              <a:off x="3106134" y="3539282"/>
              <a:ext cx="53680" cy="56235"/>
            </a:xfrm>
            <a:custGeom>
              <a:avLst/>
              <a:gdLst>
                <a:gd name="T0" fmla="*/ 24 w 42"/>
                <a:gd name="T1" fmla="*/ 0 h 44"/>
                <a:gd name="T2" fmla="*/ 42 w 42"/>
                <a:gd name="T3" fmla="*/ 44 h 44"/>
                <a:gd name="T4" fmla="*/ 0 w 42"/>
                <a:gd name="T5" fmla="*/ 44 h 44"/>
                <a:gd name="T6" fmla="*/ 24 w 42"/>
                <a:gd name="T7" fmla="*/ 0 h 44"/>
              </a:gdLst>
              <a:ahLst/>
              <a:cxnLst>
                <a:cxn ang="0">
                  <a:pos x="T0" y="T1"/>
                </a:cxn>
                <a:cxn ang="0">
                  <a:pos x="T2" y="T3"/>
                </a:cxn>
                <a:cxn ang="0">
                  <a:pos x="T4" y="T5"/>
                </a:cxn>
                <a:cxn ang="0">
                  <a:pos x="T6" y="T7"/>
                </a:cxn>
              </a:cxnLst>
              <a:rect l="0" t="0" r="r" b="b"/>
              <a:pathLst>
                <a:path w="42" h="44">
                  <a:moveTo>
                    <a:pt x="24" y="0"/>
                  </a:moveTo>
                  <a:lnTo>
                    <a:pt x="42" y="44"/>
                  </a:lnTo>
                  <a:lnTo>
                    <a:pt x="0" y="44"/>
                  </a:lnTo>
                  <a:lnTo>
                    <a:pt x="24" y="0"/>
                  </a:lnTo>
                  <a:close/>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14" name="Freeform 52"/>
            <p:cNvSpPr>
              <a:spLocks/>
            </p:cNvSpPr>
            <p:nvPr/>
          </p:nvSpPr>
          <p:spPr bwMode="auto">
            <a:xfrm>
              <a:off x="2302218" y="3380799"/>
              <a:ext cx="53680" cy="56235"/>
            </a:xfrm>
            <a:custGeom>
              <a:avLst/>
              <a:gdLst>
                <a:gd name="T0" fmla="*/ 24 w 42"/>
                <a:gd name="T1" fmla="*/ 0 h 44"/>
                <a:gd name="T2" fmla="*/ 42 w 42"/>
                <a:gd name="T3" fmla="*/ 44 h 44"/>
                <a:gd name="T4" fmla="*/ 0 w 42"/>
                <a:gd name="T5" fmla="*/ 44 h 44"/>
                <a:gd name="T6" fmla="*/ 24 w 42"/>
                <a:gd name="T7" fmla="*/ 0 h 44"/>
              </a:gdLst>
              <a:ahLst/>
              <a:cxnLst>
                <a:cxn ang="0">
                  <a:pos x="T0" y="T1"/>
                </a:cxn>
                <a:cxn ang="0">
                  <a:pos x="T2" y="T3"/>
                </a:cxn>
                <a:cxn ang="0">
                  <a:pos x="T4" y="T5"/>
                </a:cxn>
                <a:cxn ang="0">
                  <a:pos x="T6" y="T7"/>
                </a:cxn>
              </a:cxnLst>
              <a:rect l="0" t="0" r="r" b="b"/>
              <a:pathLst>
                <a:path w="42" h="44">
                  <a:moveTo>
                    <a:pt x="24" y="0"/>
                  </a:moveTo>
                  <a:lnTo>
                    <a:pt x="42" y="44"/>
                  </a:lnTo>
                  <a:lnTo>
                    <a:pt x="0" y="44"/>
                  </a:lnTo>
                  <a:lnTo>
                    <a:pt x="24" y="0"/>
                  </a:lnTo>
                  <a:close/>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15" name="Freeform 53"/>
            <p:cNvSpPr>
              <a:spLocks/>
            </p:cNvSpPr>
            <p:nvPr/>
          </p:nvSpPr>
          <p:spPr bwMode="auto">
            <a:xfrm>
              <a:off x="1714299" y="3071504"/>
              <a:ext cx="53680" cy="56235"/>
            </a:xfrm>
            <a:custGeom>
              <a:avLst/>
              <a:gdLst>
                <a:gd name="T0" fmla="*/ 22 w 42"/>
                <a:gd name="T1" fmla="*/ 0 h 44"/>
                <a:gd name="T2" fmla="*/ 42 w 42"/>
                <a:gd name="T3" fmla="*/ 44 h 44"/>
                <a:gd name="T4" fmla="*/ 0 w 42"/>
                <a:gd name="T5" fmla="*/ 44 h 44"/>
                <a:gd name="T6" fmla="*/ 22 w 42"/>
                <a:gd name="T7" fmla="*/ 0 h 44"/>
              </a:gdLst>
              <a:ahLst/>
              <a:cxnLst>
                <a:cxn ang="0">
                  <a:pos x="T0" y="T1"/>
                </a:cxn>
                <a:cxn ang="0">
                  <a:pos x="T2" y="T3"/>
                </a:cxn>
                <a:cxn ang="0">
                  <a:pos x="T4" y="T5"/>
                </a:cxn>
                <a:cxn ang="0">
                  <a:pos x="T6" y="T7"/>
                </a:cxn>
              </a:cxnLst>
              <a:rect l="0" t="0" r="r" b="b"/>
              <a:pathLst>
                <a:path w="42" h="44">
                  <a:moveTo>
                    <a:pt x="22" y="0"/>
                  </a:moveTo>
                  <a:lnTo>
                    <a:pt x="42" y="44"/>
                  </a:lnTo>
                  <a:lnTo>
                    <a:pt x="0" y="44"/>
                  </a:lnTo>
                  <a:lnTo>
                    <a:pt x="22" y="0"/>
                  </a:lnTo>
                  <a:close/>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16" name="Freeform 54"/>
            <p:cNvSpPr>
              <a:spLocks/>
            </p:cNvSpPr>
            <p:nvPr/>
          </p:nvSpPr>
          <p:spPr bwMode="auto">
            <a:xfrm>
              <a:off x="1693850" y="3010156"/>
              <a:ext cx="53680" cy="56235"/>
            </a:xfrm>
            <a:custGeom>
              <a:avLst/>
              <a:gdLst>
                <a:gd name="T0" fmla="*/ 22 w 42"/>
                <a:gd name="T1" fmla="*/ 0 h 44"/>
                <a:gd name="T2" fmla="*/ 42 w 42"/>
                <a:gd name="T3" fmla="*/ 44 h 44"/>
                <a:gd name="T4" fmla="*/ 0 w 42"/>
                <a:gd name="T5" fmla="*/ 44 h 44"/>
                <a:gd name="T6" fmla="*/ 22 w 42"/>
                <a:gd name="T7" fmla="*/ 0 h 44"/>
              </a:gdLst>
              <a:ahLst/>
              <a:cxnLst>
                <a:cxn ang="0">
                  <a:pos x="T0" y="T1"/>
                </a:cxn>
                <a:cxn ang="0">
                  <a:pos x="T2" y="T3"/>
                </a:cxn>
                <a:cxn ang="0">
                  <a:pos x="T4" y="T5"/>
                </a:cxn>
                <a:cxn ang="0">
                  <a:pos x="T6" y="T7"/>
                </a:cxn>
              </a:cxnLst>
              <a:rect l="0" t="0" r="r" b="b"/>
              <a:pathLst>
                <a:path w="42" h="44">
                  <a:moveTo>
                    <a:pt x="22" y="0"/>
                  </a:moveTo>
                  <a:lnTo>
                    <a:pt x="42" y="44"/>
                  </a:lnTo>
                  <a:lnTo>
                    <a:pt x="0" y="44"/>
                  </a:lnTo>
                  <a:lnTo>
                    <a:pt x="22" y="0"/>
                  </a:lnTo>
                  <a:close/>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17" name="Freeform 55"/>
            <p:cNvSpPr>
              <a:spLocks/>
            </p:cNvSpPr>
            <p:nvPr/>
          </p:nvSpPr>
          <p:spPr bwMode="auto">
            <a:xfrm>
              <a:off x="1511084" y="2792882"/>
              <a:ext cx="53680" cy="56235"/>
            </a:xfrm>
            <a:custGeom>
              <a:avLst/>
              <a:gdLst>
                <a:gd name="T0" fmla="*/ 22 w 42"/>
                <a:gd name="T1" fmla="*/ 0 h 44"/>
                <a:gd name="T2" fmla="*/ 42 w 42"/>
                <a:gd name="T3" fmla="*/ 44 h 44"/>
                <a:gd name="T4" fmla="*/ 0 w 42"/>
                <a:gd name="T5" fmla="*/ 44 h 44"/>
                <a:gd name="T6" fmla="*/ 22 w 42"/>
                <a:gd name="T7" fmla="*/ 0 h 44"/>
              </a:gdLst>
              <a:ahLst/>
              <a:cxnLst>
                <a:cxn ang="0">
                  <a:pos x="T0" y="T1"/>
                </a:cxn>
                <a:cxn ang="0">
                  <a:pos x="T2" y="T3"/>
                </a:cxn>
                <a:cxn ang="0">
                  <a:pos x="T4" y="T5"/>
                </a:cxn>
                <a:cxn ang="0">
                  <a:pos x="T6" y="T7"/>
                </a:cxn>
              </a:cxnLst>
              <a:rect l="0" t="0" r="r" b="b"/>
              <a:pathLst>
                <a:path w="42" h="44">
                  <a:moveTo>
                    <a:pt x="22" y="0"/>
                  </a:moveTo>
                  <a:lnTo>
                    <a:pt x="42" y="44"/>
                  </a:lnTo>
                  <a:lnTo>
                    <a:pt x="0" y="44"/>
                  </a:lnTo>
                  <a:lnTo>
                    <a:pt x="22" y="0"/>
                  </a:lnTo>
                  <a:close/>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18" name="Freeform 56"/>
            <p:cNvSpPr>
              <a:spLocks/>
            </p:cNvSpPr>
            <p:nvPr/>
          </p:nvSpPr>
          <p:spPr bwMode="auto">
            <a:xfrm>
              <a:off x="1242686" y="2401788"/>
              <a:ext cx="53680" cy="56235"/>
            </a:xfrm>
            <a:custGeom>
              <a:avLst/>
              <a:gdLst>
                <a:gd name="T0" fmla="*/ 22 w 42"/>
                <a:gd name="T1" fmla="*/ 0 h 44"/>
                <a:gd name="T2" fmla="*/ 42 w 42"/>
                <a:gd name="T3" fmla="*/ 44 h 44"/>
                <a:gd name="T4" fmla="*/ 0 w 42"/>
                <a:gd name="T5" fmla="*/ 44 h 44"/>
                <a:gd name="T6" fmla="*/ 22 w 42"/>
                <a:gd name="T7" fmla="*/ 0 h 44"/>
              </a:gdLst>
              <a:ahLst/>
              <a:cxnLst>
                <a:cxn ang="0">
                  <a:pos x="T0" y="T1"/>
                </a:cxn>
                <a:cxn ang="0">
                  <a:pos x="T2" y="T3"/>
                </a:cxn>
                <a:cxn ang="0">
                  <a:pos x="T4" y="T5"/>
                </a:cxn>
                <a:cxn ang="0">
                  <a:pos x="T6" y="T7"/>
                </a:cxn>
              </a:cxnLst>
              <a:rect l="0" t="0" r="r" b="b"/>
              <a:pathLst>
                <a:path w="42" h="44">
                  <a:moveTo>
                    <a:pt x="22" y="0"/>
                  </a:moveTo>
                  <a:lnTo>
                    <a:pt x="42" y="44"/>
                  </a:lnTo>
                  <a:lnTo>
                    <a:pt x="0" y="44"/>
                  </a:lnTo>
                  <a:lnTo>
                    <a:pt x="22" y="0"/>
                  </a:lnTo>
                  <a:close/>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19" name="Freeform 57"/>
            <p:cNvSpPr>
              <a:spLocks/>
            </p:cNvSpPr>
            <p:nvPr/>
          </p:nvSpPr>
          <p:spPr bwMode="auto">
            <a:xfrm>
              <a:off x="889934" y="1393380"/>
              <a:ext cx="56235" cy="53680"/>
            </a:xfrm>
            <a:custGeom>
              <a:avLst/>
              <a:gdLst>
                <a:gd name="T0" fmla="*/ 24 w 44"/>
                <a:gd name="T1" fmla="*/ 0 h 42"/>
                <a:gd name="T2" fmla="*/ 44 w 44"/>
                <a:gd name="T3" fmla="*/ 42 h 42"/>
                <a:gd name="T4" fmla="*/ 0 w 44"/>
                <a:gd name="T5" fmla="*/ 42 h 42"/>
                <a:gd name="T6" fmla="*/ 24 w 44"/>
                <a:gd name="T7" fmla="*/ 0 h 42"/>
              </a:gdLst>
              <a:ahLst/>
              <a:cxnLst>
                <a:cxn ang="0">
                  <a:pos x="T0" y="T1"/>
                </a:cxn>
                <a:cxn ang="0">
                  <a:pos x="T2" y="T3"/>
                </a:cxn>
                <a:cxn ang="0">
                  <a:pos x="T4" y="T5"/>
                </a:cxn>
                <a:cxn ang="0">
                  <a:pos x="T6" y="T7"/>
                </a:cxn>
              </a:cxnLst>
              <a:rect l="0" t="0" r="r" b="b"/>
              <a:pathLst>
                <a:path w="44" h="42">
                  <a:moveTo>
                    <a:pt x="24" y="0"/>
                  </a:moveTo>
                  <a:lnTo>
                    <a:pt x="44" y="42"/>
                  </a:lnTo>
                  <a:lnTo>
                    <a:pt x="0" y="42"/>
                  </a:lnTo>
                  <a:lnTo>
                    <a:pt x="24" y="0"/>
                  </a:lnTo>
                  <a:close/>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20" name="Freeform 58"/>
            <p:cNvSpPr>
              <a:spLocks/>
            </p:cNvSpPr>
            <p:nvPr/>
          </p:nvSpPr>
          <p:spPr bwMode="auto">
            <a:xfrm>
              <a:off x="795356" y="1211893"/>
              <a:ext cx="53680" cy="56235"/>
            </a:xfrm>
            <a:custGeom>
              <a:avLst/>
              <a:gdLst>
                <a:gd name="T0" fmla="*/ 22 w 42"/>
                <a:gd name="T1" fmla="*/ 0 h 44"/>
                <a:gd name="T2" fmla="*/ 42 w 42"/>
                <a:gd name="T3" fmla="*/ 44 h 44"/>
                <a:gd name="T4" fmla="*/ 0 w 42"/>
                <a:gd name="T5" fmla="*/ 44 h 44"/>
                <a:gd name="T6" fmla="*/ 22 w 42"/>
                <a:gd name="T7" fmla="*/ 0 h 44"/>
              </a:gdLst>
              <a:ahLst/>
              <a:cxnLst>
                <a:cxn ang="0">
                  <a:pos x="T0" y="T1"/>
                </a:cxn>
                <a:cxn ang="0">
                  <a:pos x="T2" y="T3"/>
                </a:cxn>
                <a:cxn ang="0">
                  <a:pos x="T4" y="T5"/>
                </a:cxn>
                <a:cxn ang="0">
                  <a:pos x="T6" y="T7"/>
                </a:cxn>
              </a:cxnLst>
              <a:rect l="0" t="0" r="r" b="b"/>
              <a:pathLst>
                <a:path w="42" h="44">
                  <a:moveTo>
                    <a:pt x="22" y="0"/>
                  </a:moveTo>
                  <a:lnTo>
                    <a:pt x="42" y="44"/>
                  </a:lnTo>
                  <a:lnTo>
                    <a:pt x="0" y="44"/>
                  </a:lnTo>
                  <a:lnTo>
                    <a:pt x="22" y="0"/>
                  </a:lnTo>
                  <a:close/>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21" name="Freeform 59"/>
            <p:cNvSpPr>
              <a:spLocks/>
            </p:cNvSpPr>
            <p:nvPr/>
          </p:nvSpPr>
          <p:spPr bwMode="auto">
            <a:xfrm>
              <a:off x="754458" y="1211893"/>
              <a:ext cx="56235" cy="56235"/>
            </a:xfrm>
            <a:custGeom>
              <a:avLst/>
              <a:gdLst>
                <a:gd name="T0" fmla="*/ 24 w 44"/>
                <a:gd name="T1" fmla="*/ 0 h 44"/>
                <a:gd name="T2" fmla="*/ 44 w 44"/>
                <a:gd name="T3" fmla="*/ 44 h 44"/>
                <a:gd name="T4" fmla="*/ 0 w 44"/>
                <a:gd name="T5" fmla="*/ 44 h 44"/>
                <a:gd name="T6" fmla="*/ 24 w 44"/>
                <a:gd name="T7" fmla="*/ 0 h 44"/>
              </a:gdLst>
              <a:ahLst/>
              <a:cxnLst>
                <a:cxn ang="0">
                  <a:pos x="T0" y="T1"/>
                </a:cxn>
                <a:cxn ang="0">
                  <a:pos x="T2" y="T3"/>
                </a:cxn>
                <a:cxn ang="0">
                  <a:pos x="T4" y="T5"/>
                </a:cxn>
                <a:cxn ang="0">
                  <a:pos x="T6" y="T7"/>
                </a:cxn>
              </a:cxnLst>
              <a:rect l="0" t="0" r="r" b="b"/>
              <a:pathLst>
                <a:path w="44" h="44">
                  <a:moveTo>
                    <a:pt x="24" y="0"/>
                  </a:moveTo>
                  <a:lnTo>
                    <a:pt x="44" y="44"/>
                  </a:lnTo>
                  <a:lnTo>
                    <a:pt x="0" y="44"/>
                  </a:lnTo>
                  <a:lnTo>
                    <a:pt x="24" y="0"/>
                  </a:lnTo>
                  <a:close/>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22" name="Freeform 60"/>
            <p:cNvSpPr>
              <a:spLocks/>
            </p:cNvSpPr>
            <p:nvPr/>
          </p:nvSpPr>
          <p:spPr bwMode="auto">
            <a:xfrm>
              <a:off x="1327039" y="2437575"/>
              <a:ext cx="53680" cy="56235"/>
            </a:xfrm>
            <a:custGeom>
              <a:avLst/>
              <a:gdLst>
                <a:gd name="T0" fmla="*/ 22 w 42"/>
                <a:gd name="T1" fmla="*/ 0 h 44"/>
                <a:gd name="T2" fmla="*/ 42 w 42"/>
                <a:gd name="T3" fmla="*/ 44 h 44"/>
                <a:gd name="T4" fmla="*/ 0 w 42"/>
                <a:gd name="T5" fmla="*/ 44 h 44"/>
                <a:gd name="T6" fmla="*/ 22 w 42"/>
                <a:gd name="T7" fmla="*/ 0 h 44"/>
              </a:gdLst>
              <a:ahLst/>
              <a:cxnLst>
                <a:cxn ang="0">
                  <a:pos x="T0" y="T1"/>
                </a:cxn>
                <a:cxn ang="0">
                  <a:pos x="T2" y="T3"/>
                </a:cxn>
                <a:cxn ang="0">
                  <a:pos x="T4" y="T5"/>
                </a:cxn>
                <a:cxn ang="0">
                  <a:pos x="T6" y="T7"/>
                </a:cxn>
              </a:cxnLst>
              <a:rect l="0" t="0" r="r" b="b"/>
              <a:pathLst>
                <a:path w="42" h="44">
                  <a:moveTo>
                    <a:pt x="22" y="0"/>
                  </a:moveTo>
                  <a:lnTo>
                    <a:pt x="42" y="44"/>
                  </a:lnTo>
                  <a:lnTo>
                    <a:pt x="0" y="44"/>
                  </a:lnTo>
                  <a:lnTo>
                    <a:pt x="22" y="0"/>
                  </a:lnTo>
                  <a:close/>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23" name="Freeform 61"/>
            <p:cNvSpPr>
              <a:spLocks/>
            </p:cNvSpPr>
            <p:nvPr/>
          </p:nvSpPr>
          <p:spPr bwMode="auto">
            <a:xfrm>
              <a:off x="1337264" y="2542377"/>
              <a:ext cx="53680" cy="66461"/>
            </a:xfrm>
            <a:custGeom>
              <a:avLst/>
              <a:gdLst>
                <a:gd name="T0" fmla="*/ 22 w 42"/>
                <a:gd name="T1" fmla="*/ 0 h 52"/>
                <a:gd name="T2" fmla="*/ 42 w 42"/>
                <a:gd name="T3" fmla="*/ 52 h 52"/>
                <a:gd name="T4" fmla="*/ 0 w 42"/>
                <a:gd name="T5" fmla="*/ 52 h 52"/>
                <a:gd name="T6" fmla="*/ 22 w 42"/>
                <a:gd name="T7" fmla="*/ 0 h 52"/>
              </a:gdLst>
              <a:ahLst/>
              <a:cxnLst>
                <a:cxn ang="0">
                  <a:pos x="T0" y="T1"/>
                </a:cxn>
                <a:cxn ang="0">
                  <a:pos x="T2" y="T3"/>
                </a:cxn>
                <a:cxn ang="0">
                  <a:pos x="T4" y="T5"/>
                </a:cxn>
                <a:cxn ang="0">
                  <a:pos x="T6" y="T7"/>
                </a:cxn>
              </a:cxnLst>
              <a:rect l="0" t="0" r="r" b="b"/>
              <a:pathLst>
                <a:path w="42" h="52">
                  <a:moveTo>
                    <a:pt x="22" y="0"/>
                  </a:moveTo>
                  <a:lnTo>
                    <a:pt x="42" y="52"/>
                  </a:lnTo>
                  <a:lnTo>
                    <a:pt x="0" y="52"/>
                  </a:lnTo>
                  <a:lnTo>
                    <a:pt x="22" y="0"/>
                  </a:lnTo>
                  <a:close/>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24" name="Freeform 62"/>
            <p:cNvSpPr>
              <a:spLocks/>
            </p:cNvSpPr>
            <p:nvPr/>
          </p:nvSpPr>
          <p:spPr bwMode="auto">
            <a:xfrm>
              <a:off x="3067791" y="3539282"/>
              <a:ext cx="56235" cy="56235"/>
            </a:xfrm>
            <a:custGeom>
              <a:avLst/>
              <a:gdLst>
                <a:gd name="T0" fmla="*/ 24 w 44"/>
                <a:gd name="T1" fmla="*/ 0 h 44"/>
                <a:gd name="T2" fmla="*/ 44 w 44"/>
                <a:gd name="T3" fmla="*/ 44 h 44"/>
                <a:gd name="T4" fmla="*/ 0 w 44"/>
                <a:gd name="T5" fmla="*/ 44 h 44"/>
                <a:gd name="T6" fmla="*/ 24 w 44"/>
                <a:gd name="T7" fmla="*/ 0 h 44"/>
              </a:gdLst>
              <a:ahLst/>
              <a:cxnLst>
                <a:cxn ang="0">
                  <a:pos x="T0" y="T1"/>
                </a:cxn>
                <a:cxn ang="0">
                  <a:pos x="T2" y="T3"/>
                </a:cxn>
                <a:cxn ang="0">
                  <a:pos x="T4" y="T5"/>
                </a:cxn>
                <a:cxn ang="0">
                  <a:pos x="T6" y="T7"/>
                </a:cxn>
              </a:cxnLst>
              <a:rect l="0" t="0" r="r" b="b"/>
              <a:pathLst>
                <a:path w="44" h="44">
                  <a:moveTo>
                    <a:pt x="24" y="0"/>
                  </a:moveTo>
                  <a:lnTo>
                    <a:pt x="44" y="44"/>
                  </a:lnTo>
                  <a:lnTo>
                    <a:pt x="0" y="44"/>
                  </a:lnTo>
                  <a:lnTo>
                    <a:pt x="24" y="0"/>
                  </a:lnTo>
                  <a:close/>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25" name="Oval 63"/>
            <p:cNvSpPr>
              <a:spLocks noChangeArrowheads="1"/>
            </p:cNvSpPr>
            <p:nvPr/>
          </p:nvSpPr>
          <p:spPr bwMode="auto">
            <a:xfrm>
              <a:off x="2975769" y="3669647"/>
              <a:ext cx="48567" cy="48567"/>
            </a:xfrm>
            <a:prstGeom prst="ellipse">
              <a:avLst/>
            </a:prstGeom>
            <a:noFill/>
            <a:ln w="12700" cap="flat">
              <a:solidFill>
                <a:srgbClr val="26B46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26" name="Oval 64"/>
            <p:cNvSpPr>
              <a:spLocks noChangeArrowheads="1"/>
            </p:cNvSpPr>
            <p:nvPr/>
          </p:nvSpPr>
          <p:spPr bwMode="auto">
            <a:xfrm>
              <a:off x="2069607" y="3275997"/>
              <a:ext cx="48567" cy="48567"/>
            </a:xfrm>
            <a:prstGeom prst="ellipse">
              <a:avLst/>
            </a:prstGeom>
            <a:noFill/>
            <a:ln w="12700" cap="flat">
              <a:solidFill>
                <a:srgbClr val="26B46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27" name="Oval 65"/>
            <p:cNvSpPr>
              <a:spLocks noChangeArrowheads="1"/>
            </p:cNvSpPr>
            <p:nvPr/>
          </p:nvSpPr>
          <p:spPr bwMode="auto">
            <a:xfrm>
              <a:off x="1163445" y="2404344"/>
              <a:ext cx="48567" cy="48567"/>
            </a:xfrm>
            <a:prstGeom prst="ellipse">
              <a:avLst/>
            </a:prstGeom>
            <a:noFill/>
            <a:ln w="12700" cap="flat">
              <a:solidFill>
                <a:srgbClr val="26B46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28" name="Oval 66"/>
            <p:cNvSpPr>
              <a:spLocks noChangeArrowheads="1"/>
            </p:cNvSpPr>
            <p:nvPr/>
          </p:nvSpPr>
          <p:spPr bwMode="auto">
            <a:xfrm>
              <a:off x="1163445" y="2391564"/>
              <a:ext cx="48567" cy="48567"/>
            </a:xfrm>
            <a:prstGeom prst="ellipse">
              <a:avLst/>
            </a:prstGeom>
            <a:noFill/>
            <a:ln w="12700" cap="flat">
              <a:solidFill>
                <a:srgbClr val="26B46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29" name="Oval 67"/>
            <p:cNvSpPr>
              <a:spLocks noChangeArrowheads="1"/>
            </p:cNvSpPr>
            <p:nvPr/>
          </p:nvSpPr>
          <p:spPr bwMode="auto">
            <a:xfrm>
              <a:off x="1140439" y="2394121"/>
              <a:ext cx="48567" cy="48567"/>
            </a:xfrm>
            <a:prstGeom prst="ellipse">
              <a:avLst/>
            </a:prstGeom>
            <a:noFill/>
            <a:ln w="12700" cap="flat">
              <a:solidFill>
                <a:srgbClr val="26B46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30" name="Oval 68"/>
            <p:cNvSpPr>
              <a:spLocks noChangeArrowheads="1"/>
            </p:cNvSpPr>
            <p:nvPr/>
          </p:nvSpPr>
          <p:spPr bwMode="auto">
            <a:xfrm>
              <a:off x="1063755" y="1982577"/>
              <a:ext cx="48567" cy="48567"/>
            </a:xfrm>
            <a:prstGeom prst="ellipse">
              <a:avLst/>
            </a:prstGeom>
            <a:noFill/>
            <a:ln w="12700" cap="flat">
              <a:solidFill>
                <a:srgbClr val="26B46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31" name="Oval 69"/>
            <p:cNvSpPr>
              <a:spLocks noChangeArrowheads="1"/>
            </p:cNvSpPr>
            <p:nvPr/>
          </p:nvSpPr>
          <p:spPr bwMode="auto">
            <a:xfrm>
              <a:off x="956395" y="1827928"/>
              <a:ext cx="48567" cy="58792"/>
            </a:xfrm>
            <a:prstGeom prst="ellipse">
              <a:avLst/>
            </a:prstGeom>
            <a:noFill/>
            <a:ln w="12700" cap="flat">
              <a:solidFill>
                <a:srgbClr val="26B46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32" name="Oval 70"/>
            <p:cNvSpPr>
              <a:spLocks noChangeArrowheads="1"/>
            </p:cNvSpPr>
            <p:nvPr/>
          </p:nvSpPr>
          <p:spPr bwMode="auto">
            <a:xfrm>
              <a:off x="951283" y="1817705"/>
              <a:ext cx="48567" cy="48567"/>
            </a:xfrm>
            <a:prstGeom prst="ellipse">
              <a:avLst/>
            </a:prstGeom>
            <a:noFill/>
            <a:ln w="12700" cap="flat">
              <a:solidFill>
                <a:srgbClr val="26B46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33" name="Oval 71"/>
            <p:cNvSpPr>
              <a:spLocks noChangeArrowheads="1"/>
            </p:cNvSpPr>
            <p:nvPr/>
          </p:nvSpPr>
          <p:spPr bwMode="auto">
            <a:xfrm>
              <a:off x="923165" y="1705233"/>
              <a:ext cx="48567" cy="48567"/>
            </a:xfrm>
            <a:prstGeom prst="ellipse">
              <a:avLst/>
            </a:prstGeom>
            <a:noFill/>
            <a:ln w="12700" cap="flat">
              <a:solidFill>
                <a:srgbClr val="26B46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34" name="Oval 72"/>
            <p:cNvSpPr>
              <a:spLocks noChangeArrowheads="1"/>
            </p:cNvSpPr>
            <p:nvPr/>
          </p:nvSpPr>
          <p:spPr bwMode="auto">
            <a:xfrm>
              <a:off x="1022856" y="1927619"/>
              <a:ext cx="48567" cy="49846"/>
            </a:xfrm>
            <a:prstGeom prst="ellipse">
              <a:avLst/>
            </a:prstGeom>
            <a:noFill/>
            <a:ln w="12700" cap="flat">
              <a:solidFill>
                <a:srgbClr val="26B46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35" name="Oval 73"/>
            <p:cNvSpPr>
              <a:spLocks noChangeArrowheads="1"/>
            </p:cNvSpPr>
            <p:nvPr/>
          </p:nvSpPr>
          <p:spPr bwMode="auto">
            <a:xfrm>
              <a:off x="1503415" y="2846561"/>
              <a:ext cx="48567" cy="48567"/>
            </a:xfrm>
            <a:prstGeom prst="ellipse">
              <a:avLst/>
            </a:prstGeom>
            <a:noFill/>
            <a:ln w="12700" cap="flat">
              <a:solidFill>
                <a:srgbClr val="26B46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36" name="Freeform 74"/>
            <p:cNvSpPr>
              <a:spLocks/>
            </p:cNvSpPr>
            <p:nvPr/>
          </p:nvSpPr>
          <p:spPr bwMode="auto">
            <a:xfrm>
              <a:off x="774907" y="1250236"/>
              <a:ext cx="3508342" cy="2317165"/>
            </a:xfrm>
            <a:custGeom>
              <a:avLst/>
              <a:gdLst>
                <a:gd name="T0" fmla="*/ 52 w 2745"/>
                <a:gd name="T1" fmla="*/ 0 h 1813"/>
                <a:gd name="T2" fmla="*/ 68 w 2745"/>
                <a:gd name="T3" fmla="*/ 42 h 1813"/>
                <a:gd name="T4" fmla="*/ 74 w 2745"/>
                <a:gd name="T5" fmla="*/ 80 h 1813"/>
                <a:gd name="T6" fmla="*/ 112 w 2745"/>
                <a:gd name="T7" fmla="*/ 106 h 1813"/>
                <a:gd name="T8" fmla="*/ 124 w 2745"/>
                <a:gd name="T9" fmla="*/ 166 h 1813"/>
                <a:gd name="T10" fmla="*/ 136 w 2745"/>
                <a:gd name="T11" fmla="*/ 250 h 1813"/>
                <a:gd name="T12" fmla="*/ 136 w 2745"/>
                <a:gd name="T13" fmla="*/ 464 h 1813"/>
                <a:gd name="T14" fmla="*/ 142 w 2745"/>
                <a:gd name="T15" fmla="*/ 500 h 1813"/>
                <a:gd name="T16" fmla="*/ 146 w 2745"/>
                <a:gd name="T17" fmla="*/ 569 h 1813"/>
                <a:gd name="T18" fmla="*/ 150 w 2745"/>
                <a:gd name="T19" fmla="*/ 637 h 1813"/>
                <a:gd name="T20" fmla="*/ 154 w 2745"/>
                <a:gd name="T21" fmla="*/ 677 h 1813"/>
                <a:gd name="T22" fmla="*/ 158 w 2745"/>
                <a:gd name="T23" fmla="*/ 713 h 1813"/>
                <a:gd name="T24" fmla="*/ 164 w 2745"/>
                <a:gd name="T25" fmla="*/ 751 h 1813"/>
                <a:gd name="T26" fmla="*/ 304 w 2745"/>
                <a:gd name="T27" fmla="*/ 787 h 1813"/>
                <a:gd name="T28" fmla="*/ 310 w 2745"/>
                <a:gd name="T29" fmla="*/ 857 h 1813"/>
                <a:gd name="T30" fmla="*/ 316 w 2745"/>
                <a:gd name="T31" fmla="*/ 891 h 1813"/>
                <a:gd name="T32" fmla="*/ 358 w 2745"/>
                <a:gd name="T33" fmla="*/ 925 h 1813"/>
                <a:gd name="T34" fmla="*/ 366 w 2745"/>
                <a:gd name="T35" fmla="*/ 931 h 1813"/>
                <a:gd name="T36" fmla="*/ 428 w 2745"/>
                <a:gd name="T37" fmla="*/ 939 h 1813"/>
                <a:gd name="T38" fmla="*/ 434 w 2745"/>
                <a:gd name="T39" fmla="*/ 963 h 1813"/>
                <a:gd name="T40" fmla="*/ 454 w 2745"/>
                <a:gd name="T41" fmla="*/ 1003 h 1813"/>
                <a:gd name="T42" fmla="*/ 462 w 2745"/>
                <a:gd name="T43" fmla="*/ 1041 h 1813"/>
                <a:gd name="T44" fmla="*/ 490 w 2745"/>
                <a:gd name="T45" fmla="*/ 1081 h 1813"/>
                <a:gd name="T46" fmla="*/ 510 w 2745"/>
                <a:gd name="T47" fmla="*/ 1123 h 1813"/>
                <a:gd name="T48" fmla="*/ 516 w 2745"/>
                <a:gd name="T49" fmla="*/ 1163 h 1813"/>
                <a:gd name="T50" fmla="*/ 526 w 2745"/>
                <a:gd name="T51" fmla="*/ 1201 h 1813"/>
                <a:gd name="T52" fmla="*/ 596 w 2745"/>
                <a:gd name="T53" fmla="*/ 1251 h 1813"/>
                <a:gd name="T54" fmla="*/ 608 w 2745"/>
                <a:gd name="T55" fmla="*/ 1323 h 1813"/>
                <a:gd name="T56" fmla="*/ 628 w 2745"/>
                <a:gd name="T57" fmla="*/ 1365 h 1813"/>
                <a:gd name="T58" fmla="*/ 709 w 2745"/>
                <a:gd name="T59" fmla="*/ 1407 h 1813"/>
                <a:gd name="T60" fmla="*/ 739 w 2745"/>
                <a:gd name="T61" fmla="*/ 1453 h 1813"/>
                <a:gd name="T62" fmla="*/ 829 w 2745"/>
                <a:gd name="T63" fmla="*/ 1505 h 1813"/>
                <a:gd name="T64" fmla="*/ 915 w 2745"/>
                <a:gd name="T65" fmla="*/ 1551 h 1813"/>
                <a:gd name="T66" fmla="*/ 933 w 2745"/>
                <a:gd name="T67" fmla="*/ 1653 h 1813"/>
                <a:gd name="T68" fmla="*/ 957 w 2745"/>
                <a:gd name="T69" fmla="*/ 1695 h 1813"/>
                <a:gd name="T70" fmla="*/ 1509 w 2745"/>
                <a:gd name="T71" fmla="*/ 1753 h 1813"/>
                <a:gd name="T72" fmla="*/ 1714 w 2745"/>
                <a:gd name="T73" fmla="*/ 1813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45" h="1813">
                  <a:moveTo>
                    <a:pt x="0" y="0"/>
                  </a:moveTo>
                  <a:lnTo>
                    <a:pt x="52" y="0"/>
                  </a:lnTo>
                  <a:lnTo>
                    <a:pt x="52" y="42"/>
                  </a:lnTo>
                  <a:lnTo>
                    <a:pt x="68" y="42"/>
                  </a:lnTo>
                  <a:lnTo>
                    <a:pt x="68" y="80"/>
                  </a:lnTo>
                  <a:lnTo>
                    <a:pt x="74" y="80"/>
                  </a:lnTo>
                  <a:lnTo>
                    <a:pt x="74" y="106"/>
                  </a:lnTo>
                  <a:lnTo>
                    <a:pt x="112" y="106"/>
                  </a:lnTo>
                  <a:lnTo>
                    <a:pt x="112" y="166"/>
                  </a:lnTo>
                  <a:lnTo>
                    <a:pt x="124" y="166"/>
                  </a:lnTo>
                  <a:lnTo>
                    <a:pt x="124" y="250"/>
                  </a:lnTo>
                  <a:lnTo>
                    <a:pt x="136" y="250"/>
                  </a:lnTo>
                  <a:lnTo>
                    <a:pt x="136" y="278"/>
                  </a:lnTo>
                  <a:lnTo>
                    <a:pt x="136" y="464"/>
                  </a:lnTo>
                  <a:lnTo>
                    <a:pt x="142" y="464"/>
                  </a:lnTo>
                  <a:lnTo>
                    <a:pt x="142" y="500"/>
                  </a:lnTo>
                  <a:lnTo>
                    <a:pt x="146" y="500"/>
                  </a:lnTo>
                  <a:lnTo>
                    <a:pt x="146" y="569"/>
                  </a:lnTo>
                  <a:lnTo>
                    <a:pt x="150" y="569"/>
                  </a:lnTo>
                  <a:lnTo>
                    <a:pt x="150" y="637"/>
                  </a:lnTo>
                  <a:lnTo>
                    <a:pt x="154" y="637"/>
                  </a:lnTo>
                  <a:lnTo>
                    <a:pt x="154" y="677"/>
                  </a:lnTo>
                  <a:lnTo>
                    <a:pt x="158" y="677"/>
                  </a:lnTo>
                  <a:lnTo>
                    <a:pt x="158" y="713"/>
                  </a:lnTo>
                  <a:lnTo>
                    <a:pt x="164" y="713"/>
                  </a:lnTo>
                  <a:lnTo>
                    <a:pt x="164" y="751"/>
                  </a:lnTo>
                  <a:lnTo>
                    <a:pt x="304" y="751"/>
                  </a:lnTo>
                  <a:lnTo>
                    <a:pt x="304" y="787"/>
                  </a:lnTo>
                  <a:lnTo>
                    <a:pt x="310" y="787"/>
                  </a:lnTo>
                  <a:lnTo>
                    <a:pt x="310" y="857"/>
                  </a:lnTo>
                  <a:lnTo>
                    <a:pt x="316" y="857"/>
                  </a:lnTo>
                  <a:lnTo>
                    <a:pt x="316" y="891"/>
                  </a:lnTo>
                  <a:lnTo>
                    <a:pt x="358" y="891"/>
                  </a:lnTo>
                  <a:lnTo>
                    <a:pt x="358" y="925"/>
                  </a:lnTo>
                  <a:lnTo>
                    <a:pt x="366" y="925"/>
                  </a:lnTo>
                  <a:lnTo>
                    <a:pt x="366" y="931"/>
                  </a:lnTo>
                  <a:lnTo>
                    <a:pt x="428" y="931"/>
                  </a:lnTo>
                  <a:lnTo>
                    <a:pt x="428" y="939"/>
                  </a:lnTo>
                  <a:lnTo>
                    <a:pt x="434" y="939"/>
                  </a:lnTo>
                  <a:lnTo>
                    <a:pt x="434" y="963"/>
                  </a:lnTo>
                  <a:lnTo>
                    <a:pt x="454" y="963"/>
                  </a:lnTo>
                  <a:lnTo>
                    <a:pt x="454" y="1003"/>
                  </a:lnTo>
                  <a:lnTo>
                    <a:pt x="462" y="1003"/>
                  </a:lnTo>
                  <a:lnTo>
                    <a:pt x="462" y="1041"/>
                  </a:lnTo>
                  <a:lnTo>
                    <a:pt x="490" y="1041"/>
                  </a:lnTo>
                  <a:lnTo>
                    <a:pt x="490" y="1081"/>
                  </a:lnTo>
                  <a:lnTo>
                    <a:pt x="510" y="1081"/>
                  </a:lnTo>
                  <a:lnTo>
                    <a:pt x="510" y="1123"/>
                  </a:lnTo>
                  <a:lnTo>
                    <a:pt x="516" y="1123"/>
                  </a:lnTo>
                  <a:lnTo>
                    <a:pt x="516" y="1163"/>
                  </a:lnTo>
                  <a:lnTo>
                    <a:pt x="526" y="1163"/>
                  </a:lnTo>
                  <a:lnTo>
                    <a:pt x="526" y="1201"/>
                  </a:lnTo>
                  <a:lnTo>
                    <a:pt x="596" y="1201"/>
                  </a:lnTo>
                  <a:lnTo>
                    <a:pt x="596" y="1251"/>
                  </a:lnTo>
                  <a:lnTo>
                    <a:pt x="608" y="1251"/>
                  </a:lnTo>
                  <a:lnTo>
                    <a:pt x="608" y="1323"/>
                  </a:lnTo>
                  <a:lnTo>
                    <a:pt x="628" y="1323"/>
                  </a:lnTo>
                  <a:lnTo>
                    <a:pt x="628" y="1365"/>
                  </a:lnTo>
                  <a:lnTo>
                    <a:pt x="709" y="1365"/>
                  </a:lnTo>
                  <a:lnTo>
                    <a:pt x="709" y="1407"/>
                  </a:lnTo>
                  <a:lnTo>
                    <a:pt x="739" y="1407"/>
                  </a:lnTo>
                  <a:lnTo>
                    <a:pt x="739" y="1453"/>
                  </a:lnTo>
                  <a:lnTo>
                    <a:pt x="829" y="1453"/>
                  </a:lnTo>
                  <a:lnTo>
                    <a:pt x="829" y="1505"/>
                  </a:lnTo>
                  <a:lnTo>
                    <a:pt x="915" y="1505"/>
                  </a:lnTo>
                  <a:lnTo>
                    <a:pt x="915" y="1551"/>
                  </a:lnTo>
                  <a:lnTo>
                    <a:pt x="933" y="1551"/>
                  </a:lnTo>
                  <a:lnTo>
                    <a:pt x="933" y="1653"/>
                  </a:lnTo>
                  <a:lnTo>
                    <a:pt x="957" y="1653"/>
                  </a:lnTo>
                  <a:lnTo>
                    <a:pt x="957" y="1695"/>
                  </a:lnTo>
                  <a:lnTo>
                    <a:pt x="1509" y="1695"/>
                  </a:lnTo>
                  <a:lnTo>
                    <a:pt x="1509" y="1753"/>
                  </a:lnTo>
                  <a:lnTo>
                    <a:pt x="1714" y="1753"/>
                  </a:lnTo>
                  <a:lnTo>
                    <a:pt x="1714" y="1813"/>
                  </a:lnTo>
                  <a:lnTo>
                    <a:pt x="2745" y="1813"/>
                  </a:lnTo>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37" name="Line 75"/>
            <p:cNvSpPr>
              <a:spLocks noChangeShapeType="1"/>
            </p:cNvSpPr>
            <p:nvPr/>
          </p:nvSpPr>
          <p:spPr bwMode="auto">
            <a:xfrm flipH="1">
              <a:off x="1709186" y="3053611"/>
              <a:ext cx="23006" cy="0"/>
            </a:xfrm>
            <a:prstGeom prst="line">
              <a:avLst/>
            </a:prstGeom>
            <a:noFill/>
            <a:ln w="12700"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38" name="Freeform 76"/>
            <p:cNvSpPr>
              <a:spLocks/>
            </p:cNvSpPr>
            <p:nvPr/>
          </p:nvSpPr>
          <p:spPr bwMode="auto">
            <a:xfrm>
              <a:off x="774907" y="1250236"/>
              <a:ext cx="2474372" cy="2602176"/>
            </a:xfrm>
            <a:custGeom>
              <a:avLst/>
              <a:gdLst>
                <a:gd name="T0" fmla="*/ 1936 w 1936"/>
                <a:gd name="T1" fmla="*/ 1911 h 2036"/>
                <a:gd name="T2" fmla="*/ 1387 w 1936"/>
                <a:gd name="T3" fmla="*/ 1847 h 2036"/>
                <a:gd name="T4" fmla="*/ 1233 w 1936"/>
                <a:gd name="T5" fmla="*/ 1785 h 2036"/>
                <a:gd name="T6" fmla="*/ 1225 w 1936"/>
                <a:gd name="T7" fmla="*/ 1725 h 2036"/>
                <a:gd name="T8" fmla="*/ 1219 w 1936"/>
                <a:gd name="T9" fmla="*/ 1659 h 2036"/>
                <a:gd name="T10" fmla="*/ 1209 w 1936"/>
                <a:gd name="T11" fmla="*/ 1601 h 2036"/>
                <a:gd name="T12" fmla="*/ 913 w 1936"/>
                <a:gd name="T13" fmla="*/ 1549 h 2036"/>
                <a:gd name="T14" fmla="*/ 899 w 1936"/>
                <a:gd name="T15" fmla="*/ 1495 h 2036"/>
                <a:gd name="T16" fmla="*/ 787 w 1936"/>
                <a:gd name="T17" fmla="*/ 1437 h 2036"/>
                <a:gd name="T18" fmla="*/ 769 w 1936"/>
                <a:gd name="T19" fmla="*/ 1385 h 2036"/>
                <a:gd name="T20" fmla="*/ 761 w 1936"/>
                <a:gd name="T21" fmla="*/ 1331 h 2036"/>
                <a:gd name="T22" fmla="*/ 755 w 1936"/>
                <a:gd name="T23" fmla="*/ 1275 h 2036"/>
                <a:gd name="T24" fmla="*/ 588 w 1936"/>
                <a:gd name="T25" fmla="*/ 1221 h 2036"/>
                <a:gd name="T26" fmla="*/ 582 w 1936"/>
                <a:gd name="T27" fmla="*/ 1173 h 2036"/>
                <a:gd name="T28" fmla="*/ 464 w 1936"/>
                <a:gd name="T29" fmla="*/ 1125 h 2036"/>
                <a:gd name="T30" fmla="*/ 456 w 1936"/>
                <a:gd name="T31" fmla="*/ 1117 h 2036"/>
                <a:gd name="T32" fmla="*/ 452 w 1936"/>
                <a:gd name="T33" fmla="*/ 1073 h 2036"/>
                <a:gd name="T34" fmla="*/ 432 w 1936"/>
                <a:gd name="T35" fmla="*/ 1019 h 2036"/>
                <a:gd name="T36" fmla="*/ 386 w 1936"/>
                <a:gd name="T37" fmla="*/ 971 h 2036"/>
                <a:gd name="T38" fmla="*/ 334 w 1936"/>
                <a:gd name="T39" fmla="*/ 935 h 2036"/>
                <a:gd name="T40" fmla="*/ 326 w 1936"/>
                <a:gd name="T41" fmla="*/ 917 h 2036"/>
                <a:gd name="T42" fmla="*/ 304 w 1936"/>
                <a:gd name="T43" fmla="*/ 865 h 2036"/>
                <a:gd name="T44" fmla="*/ 298 w 1936"/>
                <a:gd name="T45" fmla="*/ 741 h 2036"/>
                <a:gd name="T46" fmla="*/ 292 w 1936"/>
                <a:gd name="T47" fmla="*/ 639 h 2036"/>
                <a:gd name="T48" fmla="*/ 262 w 1936"/>
                <a:gd name="T49" fmla="*/ 595 h 2036"/>
                <a:gd name="T50" fmla="*/ 228 w 1936"/>
                <a:gd name="T51" fmla="*/ 549 h 2036"/>
                <a:gd name="T52" fmla="*/ 176 w 1936"/>
                <a:gd name="T53" fmla="*/ 502 h 2036"/>
                <a:gd name="T54" fmla="*/ 162 w 1936"/>
                <a:gd name="T55" fmla="*/ 466 h 2036"/>
                <a:gd name="T56" fmla="*/ 142 w 1936"/>
                <a:gd name="T57" fmla="*/ 392 h 2036"/>
                <a:gd name="T58" fmla="*/ 136 w 1936"/>
                <a:gd name="T59" fmla="*/ 356 h 2036"/>
                <a:gd name="T60" fmla="*/ 128 w 1936"/>
                <a:gd name="T61" fmla="*/ 294 h 2036"/>
                <a:gd name="T62" fmla="*/ 104 w 1936"/>
                <a:gd name="T63" fmla="*/ 248 h 2036"/>
                <a:gd name="T64" fmla="*/ 58 w 1936"/>
                <a:gd name="T65" fmla="*/ 210 h 2036"/>
                <a:gd name="T66" fmla="*/ 40 w 1936"/>
                <a:gd name="T67" fmla="*/ 168 h 2036"/>
                <a:gd name="T68" fmla="*/ 34 w 1936"/>
                <a:gd name="T69" fmla="*/ 40 h 2036"/>
                <a:gd name="T70" fmla="*/ 28 w 1936"/>
                <a:gd name="T71" fmla="*/ 0 h 2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36" h="2036">
                  <a:moveTo>
                    <a:pt x="1936" y="2036"/>
                  </a:moveTo>
                  <a:lnTo>
                    <a:pt x="1936" y="1911"/>
                  </a:lnTo>
                  <a:lnTo>
                    <a:pt x="1387" y="1911"/>
                  </a:lnTo>
                  <a:lnTo>
                    <a:pt x="1387" y="1847"/>
                  </a:lnTo>
                  <a:lnTo>
                    <a:pt x="1233" y="1847"/>
                  </a:lnTo>
                  <a:lnTo>
                    <a:pt x="1233" y="1785"/>
                  </a:lnTo>
                  <a:lnTo>
                    <a:pt x="1225" y="1785"/>
                  </a:lnTo>
                  <a:lnTo>
                    <a:pt x="1225" y="1725"/>
                  </a:lnTo>
                  <a:lnTo>
                    <a:pt x="1219" y="1725"/>
                  </a:lnTo>
                  <a:lnTo>
                    <a:pt x="1219" y="1659"/>
                  </a:lnTo>
                  <a:lnTo>
                    <a:pt x="1209" y="1659"/>
                  </a:lnTo>
                  <a:lnTo>
                    <a:pt x="1209" y="1601"/>
                  </a:lnTo>
                  <a:lnTo>
                    <a:pt x="913" y="1601"/>
                  </a:lnTo>
                  <a:lnTo>
                    <a:pt x="913" y="1549"/>
                  </a:lnTo>
                  <a:lnTo>
                    <a:pt x="899" y="1549"/>
                  </a:lnTo>
                  <a:lnTo>
                    <a:pt x="899" y="1495"/>
                  </a:lnTo>
                  <a:lnTo>
                    <a:pt x="787" y="1495"/>
                  </a:lnTo>
                  <a:lnTo>
                    <a:pt x="787" y="1437"/>
                  </a:lnTo>
                  <a:lnTo>
                    <a:pt x="769" y="1437"/>
                  </a:lnTo>
                  <a:lnTo>
                    <a:pt x="769" y="1385"/>
                  </a:lnTo>
                  <a:lnTo>
                    <a:pt x="761" y="1385"/>
                  </a:lnTo>
                  <a:lnTo>
                    <a:pt x="761" y="1331"/>
                  </a:lnTo>
                  <a:lnTo>
                    <a:pt x="755" y="1331"/>
                  </a:lnTo>
                  <a:lnTo>
                    <a:pt x="755" y="1275"/>
                  </a:lnTo>
                  <a:lnTo>
                    <a:pt x="588" y="1275"/>
                  </a:lnTo>
                  <a:lnTo>
                    <a:pt x="588" y="1221"/>
                  </a:lnTo>
                  <a:lnTo>
                    <a:pt x="582" y="1221"/>
                  </a:lnTo>
                  <a:lnTo>
                    <a:pt x="582" y="1173"/>
                  </a:lnTo>
                  <a:lnTo>
                    <a:pt x="464" y="1173"/>
                  </a:lnTo>
                  <a:lnTo>
                    <a:pt x="464" y="1125"/>
                  </a:lnTo>
                  <a:lnTo>
                    <a:pt x="456" y="1125"/>
                  </a:lnTo>
                  <a:lnTo>
                    <a:pt x="456" y="1117"/>
                  </a:lnTo>
                  <a:lnTo>
                    <a:pt x="452" y="1117"/>
                  </a:lnTo>
                  <a:lnTo>
                    <a:pt x="452" y="1073"/>
                  </a:lnTo>
                  <a:lnTo>
                    <a:pt x="432" y="1073"/>
                  </a:lnTo>
                  <a:lnTo>
                    <a:pt x="432" y="1019"/>
                  </a:lnTo>
                  <a:lnTo>
                    <a:pt x="386" y="1019"/>
                  </a:lnTo>
                  <a:lnTo>
                    <a:pt x="386" y="971"/>
                  </a:lnTo>
                  <a:lnTo>
                    <a:pt x="334" y="971"/>
                  </a:lnTo>
                  <a:lnTo>
                    <a:pt x="334" y="935"/>
                  </a:lnTo>
                  <a:lnTo>
                    <a:pt x="326" y="935"/>
                  </a:lnTo>
                  <a:lnTo>
                    <a:pt x="326" y="917"/>
                  </a:lnTo>
                  <a:lnTo>
                    <a:pt x="304" y="917"/>
                  </a:lnTo>
                  <a:lnTo>
                    <a:pt x="304" y="865"/>
                  </a:lnTo>
                  <a:lnTo>
                    <a:pt x="298" y="865"/>
                  </a:lnTo>
                  <a:lnTo>
                    <a:pt x="298" y="741"/>
                  </a:lnTo>
                  <a:lnTo>
                    <a:pt x="292" y="741"/>
                  </a:lnTo>
                  <a:lnTo>
                    <a:pt x="292" y="639"/>
                  </a:lnTo>
                  <a:lnTo>
                    <a:pt x="262" y="639"/>
                  </a:lnTo>
                  <a:lnTo>
                    <a:pt x="262" y="595"/>
                  </a:lnTo>
                  <a:lnTo>
                    <a:pt x="228" y="595"/>
                  </a:lnTo>
                  <a:lnTo>
                    <a:pt x="228" y="549"/>
                  </a:lnTo>
                  <a:lnTo>
                    <a:pt x="176" y="549"/>
                  </a:lnTo>
                  <a:lnTo>
                    <a:pt x="176" y="502"/>
                  </a:lnTo>
                  <a:lnTo>
                    <a:pt x="162" y="502"/>
                  </a:lnTo>
                  <a:lnTo>
                    <a:pt x="162" y="466"/>
                  </a:lnTo>
                  <a:lnTo>
                    <a:pt x="142" y="466"/>
                  </a:lnTo>
                  <a:lnTo>
                    <a:pt x="142" y="392"/>
                  </a:lnTo>
                  <a:lnTo>
                    <a:pt x="136" y="392"/>
                  </a:lnTo>
                  <a:lnTo>
                    <a:pt x="136" y="356"/>
                  </a:lnTo>
                  <a:lnTo>
                    <a:pt x="128" y="356"/>
                  </a:lnTo>
                  <a:lnTo>
                    <a:pt x="128" y="294"/>
                  </a:lnTo>
                  <a:lnTo>
                    <a:pt x="104" y="294"/>
                  </a:lnTo>
                  <a:lnTo>
                    <a:pt x="104" y="248"/>
                  </a:lnTo>
                  <a:lnTo>
                    <a:pt x="58" y="248"/>
                  </a:lnTo>
                  <a:lnTo>
                    <a:pt x="58" y="210"/>
                  </a:lnTo>
                  <a:lnTo>
                    <a:pt x="40" y="210"/>
                  </a:lnTo>
                  <a:lnTo>
                    <a:pt x="40" y="168"/>
                  </a:lnTo>
                  <a:lnTo>
                    <a:pt x="34" y="168"/>
                  </a:lnTo>
                  <a:lnTo>
                    <a:pt x="34" y="40"/>
                  </a:lnTo>
                  <a:lnTo>
                    <a:pt x="28" y="40"/>
                  </a:lnTo>
                  <a:lnTo>
                    <a:pt x="28" y="0"/>
                  </a:lnTo>
                  <a:lnTo>
                    <a:pt x="0" y="0"/>
                  </a:lnTo>
                </a:path>
              </a:pathLst>
            </a:custGeom>
            <a:noFill/>
            <a:ln w="12700" cap="flat">
              <a:solidFill>
                <a:srgbClr val="26B46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39" name="Line 77"/>
            <p:cNvSpPr>
              <a:spLocks noChangeShapeType="1"/>
            </p:cNvSpPr>
            <p:nvPr/>
          </p:nvSpPr>
          <p:spPr bwMode="auto">
            <a:xfrm flipV="1">
              <a:off x="1163445" y="2417125"/>
              <a:ext cx="0" cy="40898"/>
            </a:xfrm>
            <a:prstGeom prst="line">
              <a:avLst/>
            </a:prstGeom>
            <a:noFill/>
            <a:ln w="12700" cap="flat">
              <a:solidFill>
                <a:srgbClr val="26B463"/>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40" name="Freeform 78"/>
            <p:cNvSpPr>
              <a:spLocks/>
            </p:cNvSpPr>
            <p:nvPr/>
          </p:nvSpPr>
          <p:spPr bwMode="auto">
            <a:xfrm>
              <a:off x="774907" y="1240010"/>
              <a:ext cx="3141532" cy="1678123"/>
            </a:xfrm>
            <a:custGeom>
              <a:avLst/>
              <a:gdLst>
                <a:gd name="T0" fmla="*/ 2458 w 2458"/>
                <a:gd name="T1" fmla="*/ 1313 h 1313"/>
                <a:gd name="T2" fmla="*/ 1800 w 2458"/>
                <a:gd name="T3" fmla="*/ 1313 h 1313"/>
                <a:gd name="T4" fmla="*/ 1800 w 2458"/>
                <a:gd name="T5" fmla="*/ 1249 h 1313"/>
                <a:gd name="T6" fmla="*/ 1489 w 2458"/>
                <a:gd name="T7" fmla="*/ 1249 h 1313"/>
                <a:gd name="T8" fmla="*/ 1489 w 2458"/>
                <a:gd name="T9" fmla="*/ 1189 h 1313"/>
                <a:gd name="T10" fmla="*/ 1199 w 2458"/>
                <a:gd name="T11" fmla="*/ 1189 h 1313"/>
                <a:gd name="T12" fmla="*/ 1199 w 2458"/>
                <a:gd name="T13" fmla="*/ 1135 h 1313"/>
                <a:gd name="T14" fmla="*/ 1173 w 2458"/>
                <a:gd name="T15" fmla="*/ 1135 h 1313"/>
                <a:gd name="T16" fmla="*/ 1173 w 2458"/>
                <a:gd name="T17" fmla="*/ 1083 h 1313"/>
                <a:gd name="T18" fmla="*/ 1061 w 2458"/>
                <a:gd name="T19" fmla="*/ 1083 h 1313"/>
                <a:gd name="T20" fmla="*/ 1061 w 2458"/>
                <a:gd name="T21" fmla="*/ 1031 h 1313"/>
                <a:gd name="T22" fmla="*/ 1055 w 2458"/>
                <a:gd name="T23" fmla="*/ 1031 h 1313"/>
                <a:gd name="T24" fmla="*/ 1055 w 2458"/>
                <a:gd name="T25" fmla="*/ 983 h 1313"/>
                <a:gd name="T26" fmla="*/ 959 w 2458"/>
                <a:gd name="T27" fmla="*/ 983 h 1313"/>
                <a:gd name="T28" fmla="*/ 959 w 2458"/>
                <a:gd name="T29" fmla="*/ 933 h 1313"/>
                <a:gd name="T30" fmla="*/ 779 w 2458"/>
                <a:gd name="T31" fmla="*/ 933 h 1313"/>
                <a:gd name="T32" fmla="*/ 779 w 2458"/>
                <a:gd name="T33" fmla="*/ 885 h 1313"/>
                <a:gd name="T34" fmla="*/ 749 w 2458"/>
                <a:gd name="T35" fmla="*/ 885 h 1313"/>
                <a:gd name="T36" fmla="*/ 749 w 2458"/>
                <a:gd name="T37" fmla="*/ 875 h 1313"/>
                <a:gd name="T38" fmla="*/ 741 w 2458"/>
                <a:gd name="T39" fmla="*/ 875 h 1313"/>
                <a:gd name="T40" fmla="*/ 741 w 2458"/>
                <a:gd name="T41" fmla="*/ 831 h 1313"/>
                <a:gd name="T42" fmla="*/ 699 w 2458"/>
                <a:gd name="T43" fmla="*/ 831 h 1313"/>
                <a:gd name="T44" fmla="*/ 699 w 2458"/>
                <a:gd name="T45" fmla="*/ 785 h 1313"/>
                <a:gd name="T46" fmla="*/ 596 w 2458"/>
                <a:gd name="T47" fmla="*/ 785 h 1313"/>
                <a:gd name="T48" fmla="*/ 596 w 2458"/>
                <a:gd name="T49" fmla="*/ 737 h 1313"/>
                <a:gd name="T50" fmla="*/ 556 w 2458"/>
                <a:gd name="T51" fmla="*/ 737 h 1313"/>
                <a:gd name="T52" fmla="*/ 556 w 2458"/>
                <a:gd name="T53" fmla="*/ 689 h 1313"/>
                <a:gd name="T54" fmla="*/ 422 w 2458"/>
                <a:gd name="T55" fmla="*/ 689 h 1313"/>
                <a:gd name="T56" fmla="*/ 422 w 2458"/>
                <a:gd name="T57" fmla="*/ 643 h 1313"/>
                <a:gd name="T58" fmla="*/ 308 w 2458"/>
                <a:gd name="T59" fmla="*/ 643 h 1313"/>
                <a:gd name="T60" fmla="*/ 308 w 2458"/>
                <a:gd name="T61" fmla="*/ 595 h 1313"/>
                <a:gd name="T62" fmla="*/ 300 w 2458"/>
                <a:gd name="T63" fmla="*/ 595 h 1313"/>
                <a:gd name="T64" fmla="*/ 300 w 2458"/>
                <a:gd name="T65" fmla="*/ 546 h 1313"/>
                <a:gd name="T66" fmla="*/ 296 w 2458"/>
                <a:gd name="T67" fmla="*/ 546 h 1313"/>
                <a:gd name="T68" fmla="*/ 296 w 2458"/>
                <a:gd name="T69" fmla="*/ 506 h 1313"/>
                <a:gd name="T70" fmla="*/ 182 w 2458"/>
                <a:gd name="T71" fmla="*/ 506 h 1313"/>
                <a:gd name="T72" fmla="*/ 176 w 2458"/>
                <a:gd name="T73" fmla="*/ 506 h 1313"/>
                <a:gd name="T74" fmla="*/ 176 w 2458"/>
                <a:gd name="T75" fmla="*/ 482 h 1313"/>
                <a:gd name="T76" fmla="*/ 170 w 2458"/>
                <a:gd name="T77" fmla="*/ 482 h 1313"/>
                <a:gd name="T78" fmla="*/ 170 w 2458"/>
                <a:gd name="T79" fmla="*/ 410 h 1313"/>
                <a:gd name="T80" fmla="*/ 156 w 2458"/>
                <a:gd name="T81" fmla="*/ 410 h 1313"/>
                <a:gd name="T82" fmla="*/ 156 w 2458"/>
                <a:gd name="T83" fmla="*/ 364 h 1313"/>
                <a:gd name="T84" fmla="*/ 150 w 2458"/>
                <a:gd name="T85" fmla="*/ 364 h 1313"/>
                <a:gd name="T86" fmla="*/ 150 w 2458"/>
                <a:gd name="T87" fmla="*/ 228 h 1313"/>
                <a:gd name="T88" fmla="*/ 134 w 2458"/>
                <a:gd name="T89" fmla="*/ 228 h 1313"/>
                <a:gd name="T90" fmla="*/ 134 w 2458"/>
                <a:gd name="T91" fmla="*/ 186 h 1313"/>
                <a:gd name="T92" fmla="*/ 128 w 2458"/>
                <a:gd name="T93" fmla="*/ 186 h 1313"/>
                <a:gd name="T94" fmla="*/ 128 w 2458"/>
                <a:gd name="T95" fmla="*/ 156 h 1313"/>
                <a:gd name="T96" fmla="*/ 118 w 2458"/>
                <a:gd name="T97" fmla="*/ 156 h 1313"/>
                <a:gd name="T98" fmla="*/ 118 w 2458"/>
                <a:gd name="T99" fmla="*/ 138 h 1313"/>
                <a:gd name="T100" fmla="*/ 70 w 2458"/>
                <a:gd name="T101" fmla="*/ 138 h 1313"/>
                <a:gd name="T102" fmla="*/ 70 w 2458"/>
                <a:gd name="T103" fmla="*/ 92 h 1313"/>
                <a:gd name="T104" fmla="*/ 64 w 2458"/>
                <a:gd name="T105" fmla="*/ 92 h 1313"/>
                <a:gd name="T106" fmla="*/ 64 w 2458"/>
                <a:gd name="T107" fmla="*/ 50 h 1313"/>
                <a:gd name="T108" fmla="*/ 64 w 2458"/>
                <a:gd name="T109" fmla="*/ 44 h 1313"/>
                <a:gd name="T110" fmla="*/ 56 w 2458"/>
                <a:gd name="T111" fmla="*/ 44 h 1313"/>
                <a:gd name="T112" fmla="*/ 56 w 2458"/>
                <a:gd name="T113" fmla="*/ 14 h 1313"/>
                <a:gd name="T114" fmla="*/ 48 w 2458"/>
                <a:gd name="T115" fmla="*/ 14 h 1313"/>
                <a:gd name="T116" fmla="*/ 48 w 2458"/>
                <a:gd name="T117" fmla="*/ 0 h 1313"/>
                <a:gd name="T118" fmla="*/ 0 w 2458"/>
                <a:gd name="T119" fmla="*/ 0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58" h="1313">
                  <a:moveTo>
                    <a:pt x="2458" y="1313"/>
                  </a:moveTo>
                  <a:lnTo>
                    <a:pt x="1800" y="1313"/>
                  </a:lnTo>
                  <a:lnTo>
                    <a:pt x="1800" y="1249"/>
                  </a:lnTo>
                  <a:lnTo>
                    <a:pt x="1489" y="1249"/>
                  </a:lnTo>
                  <a:lnTo>
                    <a:pt x="1489" y="1189"/>
                  </a:lnTo>
                  <a:lnTo>
                    <a:pt x="1199" y="1189"/>
                  </a:lnTo>
                  <a:lnTo>
                    <a:pt x="1199" y="1135"/>
                  </a:lnTo>
                  <a:lnTo>
                    <a:pt x="1173" y="1135"/>
                  </a:lnTo>
                  <a:lnTo>
                    <a:pt x="1173" y="1083"/>
                  </a:lnTo>
                  <a:lnTo>
                    <a:pt x="1061" y="1083"/>
                  </a:lnTo>
                  <a:lnTo>
                    <a:pt x="1061" y="1031"/>
                  </a:lnTo>
                  <a:lnTo>
                    <a:pt x="1055" y="1031"/>
                  </a:lnTo>
                  <a:lnTo>
                    <a:pt x="1055" y="983"/>
                  </a:lnTo>
                  <a:lnTo>
                    <a:pt x="959" y="983"/>
                  </a:lnTo>
                  <a:lnTo>
                    <a:pt x="959" y="933"/>
                  </a:lnTo>
                  <a:lnTo>
                    <a:pt x="779" y="933"/>
                  </a:lnTo>
                  <a:lnTo>
                    <a:pt x="779" y="885"/>
                  </a:lnTo>
                  <a:lnTo>
                    <a:pt x="749" y="885"/>
                  </a:lnTo>
                  <a:lnTo>
                    <a:pt x="749" y="875"/>
                  </a:lnTo>
                  <a:lnTo>
                    <a:pt x="741" y="875"/>
                  </a:lnTo>
                  <a:lnTo>
                    <a:pt x="741" y="831"/>
                  </a:lnTo>
                  <a:lnTo>
                    <a:pt x="699" y="831"/>
                  </a:lnTo>
                  <a:lnTo>
                    <a:pt x="699" y="785"/>
                  </a:lnTo>
                  <a:lnTo>
                    <a:pt x="596" y="785"/>
                  </a:lnTo>
                  <a:lnTo>
                    <a:pt x="596" y="737"/>
                  </a:lnTo>
                  <a:lnTo>
                    <a:pt x="556" y="737"/>
                  </a:lnTo>
                  <a:lnTo>
                    <a:pt x="556" y="689"/>
                  </a:lnTo>
                  <a:lnTo>
                    <a:pt x="422" y="689"/>
                  </a:lnTo>
                  <a:lnTo>
                    <a:pt x="422" y="643"/>
                  </a:lnTo>
                  <a:lnTo>
                    <a:pt x="308" y="643"/>
                  </a:lnTo>
                  <a:lnTo>
                    <a:pt x="308" y="595"/>
                  </a:lnTo>
                  <a:lnTo>
                    <a:pt x="300" y="595"/>
                  </a:lnTo>
                  <a:lnTo>
                    <a:pt x="300" y="546"/>
                  </a:lnTo>
                  <a:lnTo>
                    <a:pt x="296" y="546"/>
                  </a:lnTo>
                  <a:lnTo>
                    <a:pt x="296" y="506"/>
                  </a:lnTo>
                  <a:lnTo>
                    <a:pt x="182" y="506"/>
                  </a:lnTo>
                  <a:lnTo>
                    <a:pt x="176" y="506"/>
                  </a:lnTo>
                  <a:lnTo>
                    <a:pt x="176" y="482"/>
                  </a:lnTo>
                  <a:lnTo>
                    <a:pt x="170" y="482"/>
                  </a:lnTo>
                  <a:lnTo>
                    <a:pt x="170" y="410"/>
                  </a:lnTo>
                  <a:lnTo>
                    <a:pt x="156" y="410"/>
                  </a:lnTo>
                  <a:lnTo>
                    <a:pt x="156" y="364"/>
                  </a:lnTo>
                  <a:lnTo>
                    <a:pt x="150" y="364"/>
                  </a:lnTo>
                  <a:lnTo>
                    <a:pt x="150" y="228"/>
                  </a:lnTo>
                  <a:lnTo>
                    <a:pt x="134" y="228"/>
                  </a:lnTo>
                  <a:lnTo>
                    <a:pt x="134" y="186"/>
                  </a:lnTo>
                  <a:lnTo>
                    <a:pt x="128" y="186"/>
                  </a:lnTo>
                  <a:lnTo>
                    <a:pt x="128" y="156"/>
                  </a:lnTo>
                  <a:lnTo>
                    <a:pt x="118" y="156"/>
                  </a:lnTo>
                  <a:lnTo>
                    <a:pt x="118" y="138"/>
                  </a:lnTo>
                  <a:lnTo>
                    <a:pt x="70" y="138"/>
                  </a:lnTo>
                  <a:lnTo>
                    <a:pt x="70" y="92"/>
                  </a:lnTo>
                  <a:lnTo>
                    <a:pt x="64" y="92"/>
                  </a:lnTo>
                  <a:lnTo>
                    <a:pt x="64" y="50"/>
                  </a:lnTo>
                  <a:lnTo>
                    <a:pt x="64" y="44"/>
                  </a:lnTo>
                  <a:lnTo>
                    <a:pt x="56" y="44"/>
                  </a:lnTo>
                  <a:lnTo>
                    <a:pt x="56" y="14"/>
                  </a:lnTo>
                  <a:lnTo>
                    <a:pt x="48" y="14"/>
                  </a:lnTo>
                  <a:lnTo>
                    <a:pt x="48" y="0"/>
                  </a:lnTo>
                  <a:lnTo>
                    <a:pt x="0" y="0"/>
                  </a:lnTo>
                </a:path>
              </a:pathLst>
            </a:cu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41" name="Rectangle 79"/>
            <p:cNvSpPr>
              <a:spLocks noChangeArrowheads="1"/>
            </p:cNvSpPr>
            <p:nvPr/>
          </p:nvSpPr>
          <p:spPr bwMode="auto">
            <a:xfrm>
              <a:off x="3862760" y="2892573"/>
              <a:ext cx="51124" cy="51124"/>
            </a:xfrm>
            <a:prstGeom prst="rect">
              <a:avLst/>
            </a:pr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42" name="Rectangle 80"/>
            <p:cNvSpPr>
              <a:spLocks noChangeArrowheads="1"/>
            </p:cNvSpPr>
            <p:nvPr/>
          </p:nvSpPr>
          <p:spPr bwMode="auto">
            <a:xfrm>
              <a:off x="3545794" y="2892573"/>
              <a:ext cx="51124" cy="51124"/>
            </a:xfrm>
            <a:prstGeom prst="rect">
              <a:avLst/>
            </a:pr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43" name="Rectangle 81"/>
            <p:cNvSpPr>
              <a:spLocks noChangeArrowheads="1"/>
            </p:cNvSpPr>
            <p:nvPr/>
          </p:nvSpPr>
          <p:spPr bwMode="auto">
            <a:xfrm>
              <a:off x="3451215" y="2892573"/>
              <a:ext cx="51124" cy="51124"/>
            </a:xfrm>
            <a:prstGeom prst="rect">
              <a:avLst/>
            </a:pr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44" name="Rectangle 82"/>
            <p:cNvSpPr>
              <a:spLocks noChangeArrowheads="1"/>
            </p:cNvSpPr>
            <p:nvPr/>
          </p:nvSpPr>
          <p:spPr bwMode="auto">
            <a:xfrm>
              <a:off x="3141919" y="2892573"/>
              <a:ext cx="51124" cy="51124"/>
            </a:xfrm>
            <a:prstGeom prst="rect">
              <a:avLst/>
            </a:pr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45" name="Rectangle 83"/>
            <p:cNvSpPr>
              <a:spLocks noChangeArrowheads="1"/>
            </p:cNvSpPr>
            <p:nvPr/>
          </p:nvSpPr>
          <p:spPr bwMode="auto">
            <a:xfrm>
              <a:off x="3070347" y="2892573"/>
              <a:ext cx="51124" cy="51124"/>
            </a:xfrm>
            <a:prstGeom prst="rect">
              <a:avLst/>
            </a:pr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46" name="Rectangle 84"/>
            <p:cNvSpPr>
              <a:spLocks noChangeArrowheads="1"/>
            </p:cNvSpPr>
            <p:nvPr/>
          </p:nvSpPr>
          <p:spPr bwMode="auto">
            <a:xfrm>
              <a:off x="3116358" y="2892573"/>
              <a:ext cx="51124" cy="51124"/>
            </a:xfrm>
            <a:prstGeom prst="rect">
              <a:avLst/>
            </a:pr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47" name="Rectangle 85"/>
            <p:cNvSpPr>
              <a:spLocks noChangeArrowheads="1"/>
            </p:cNvSpPr>
            <p:nvPr/>
          </p:nvSpPr>
          <p:spPr bwMode="auto">
            <a:xfrm>
              <a:off x="3108689" y="2892573"/>
              <a:ext cx="48567" cy="51124"/>
            </a:xfrm>
            <a:prstGeom prst="rect">
              <a:avLst/>
            </a:pr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48" name="Rectangle 86"/>
            <p:cNvSpPr>
              <a:spLocks noChangeArrowheads="1"/>
            </p:cNvSpPr>
            <p:nvPr/>
          </p:nvSpPr>
          <p:spPr bwMode="auto">
            <a:xfrm>
              <a:off x="3085684" y="2892573"/>
              <a:ext cx="51124" cy="51124"/>
            </a:xfrm>
            <a:prstGeom prst="rect">
              <a:avLst/>
            </a:pr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49" name="Rectangle 87"/>
            <p:cNvSpPr>
              <a:spLocks noChangeArrowheads="1"/>
            </p:cNvSpPr>
            <p:nvPr/>
          </p:nvSpPr>
          <p:spPr bwMode="auto">
            <a:xfrm>
              <a:off x="3085684" y="2892573"/>
              <a:ext cx="48567" cy="51124"/>
            </a:xfrm>
            <a:prstGeom prst="rect">
              <a:avLst/>
            </a:pr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50" name="Rectangle 88"/>
            <p:cNvSpPr>
              <a:spLocks noChangeArrowheads="1"/>
            </p:cNvSpPr>
            <p:nvPr/>
          </p:nvSpPr>
          <p:spPr bwMode="auto">
            <a:xfrm>
              <a:off x="2721430" y="2815887"/>
              <a:ext cx="51124" cy="51124"/>
            </a:xfrm>
            <a:prstGeom prst="rect">
              <a:avLst/>
            </a:pr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51" name="Rectangle 89"/>
            <p:cNvSpPr>
              <a:spLocks noChangeArrowheads="1"/>
            </p:cNvSpPr>
            <p:nvPr/>
          </p:nvSpPr>
          <p:spPr bwMode="auto">
            <a:xfrm>
              <a:off x="2675419" y="2815887"/>
              <a:ext cx="51124" cy="51124"/>
            </a:xfrm>
            <a:prstGeom prst="rect">
              <a:avLst/>
            </a:pr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52" name="Rectangle 90"/>
            <p:cNvSpPr>
              <a:spLocks noChangeArrowheads="1"/>
            </p:cNvSpPr>
            <p:nvPr/>
          </p:nvSpPr>
          <p:spPr bwMode="auto">
            <a:xfrm>
              <a:off x="2649856" y="2744314"/>
              <a:ext cx="51124" cy="51124"/>
            </a:xfrm>
            <a:prstGeom prst="rect">
              <a:avLst/>
            </a:pr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53" name="Rectangle 91"/>
            <p:cNvSpPr>
              <a:spLocks noChangeArrowheads="1"/>
            </p:cNvSpPr>
            <p:nvPr/>
          </p:nvSpPr>
          <p:spPr bwMode="auto">
            <a:xfrm>
              <a:off x="2136067" y="2603726"/>
              <a:ext cx="51124" cy="51124"/>
            </a:xfrm>
            <a:prstGeom prst="rect">
              <a:avLst/>
            </a:pr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54" name="Rectangle 92"/>
            <p:cNvSpPr>
              <a:spLocks noChangeArrowheads="1"/>
            </p:cNvSpPr>
            <p:nvPr/>
          </p:nvSpPr>
          <p:spPr bwMode="auto">
            <a:xfrm>
              <a:off x="1732192" y="2345553"/>
              <a:ext cx="48567" cy="51124"/>
            </a:xfrm>
            <a:prstGeom prst="rect">
              <a:avLst/>
            </a:pr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55" name="Rectangle 93"/>
            <p:cNvSpPr>
              <a:spLocks noChangeArrowheads="1"/>
            </p:cNvSpPr>
            <p:nvPr/>
          </p:nvSpPr>
          <p:spPr bwMode="auto">
            <a:xfrm>
              <a:off x="1352601" y="2092492"/>
              <a:ext cx="51124" cy="48567"/>
            </a:xfrm>
            <a:prstGeom prst="rect">
              <a:avLst/>
            </a:pr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56" name="Rectangle 94"/>
            <p:cNvSpPr>
              <a:spLocks noChangeArrowheads="1"/>
            </p:cNvSpPr>
            <p:nvPr/>
          </p:nvSpPr>
          <p:spPr bwMode="auto">
            <a:xfrm>
              <a:off x="974289" y="1789587"/>
              <a:ext cx="48567" cy="48567"/>
            </a:xfrm>
            <a:prstGeom prst="rect">
              <a:avLst/>
            </a:pr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57" name="Rectangle 95"/>
            <p:cNvSpPr>
              <a:spLocks noChangeArrowheads="1"/>
            </p:cNvSpPr>
            <p:nvPr/>
          </p:nvSpPr>
          <p:spPr bwMode="auto">
            <a:xfrm>
              <a:off x="920608" y="1449616"/>
              <a:ext cx="51124" cy="51124"/>
            </a:xfrm>
            <a:prstGeom prst="rect">
              <a:avLst/>
            </a:pr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258" name="Rectangle 96"/>
            <p:cNvSpPr>
              <a:spLocks noChangeArrowheads="1"/>
            </p:cNvSpPr>
            <p:nvPr/>
          </p:nvSpPr>
          <p:spPr bwMode="auto">
            <a:xfrm>
              <a:off x="3832086" y="2718314"/>
              <a:ext cx="309915" cy="12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745514"/>
              <a:r>
                <a:rPr lang="en-US" altLang="en-US" sz="815" b="1" dirty="0">
                  <a:solidFill>
                    <a:srgbClr val="0065A4"/>
                  </a:solidFill>
                  <a:ea typeface="+mn-ea"/>
                  <a:cs typeface="+mn-cs"/>
                </a:rPr>
                <a:t>High</a:t>
              </a:r>
              <a:endParaRPr lang="en-US" altLang="en-US" sz="1468" dirty="0">
                <a:solidFill>
                  <a:srgbClr val="000000"/>
                </a:solidFill>
                <a:ea typeface="+mn-ea"/>
                <a:cs typeface="+mn-cs"/>
              </a:endParaRPr>
            </a:p>
          </p:txBody>
        </p:sp>
        <p:sp>
          <p:nvSpPr>
            <p:cNvPr id="259" name="Rectangle 97"/>
            <p:cNvSpPr>
              <a:spLocks noChangeArrowheads="1"/>
            </p:cNvSpPr>
            <p:nvPr/>
          </p:nvSpPr>
          <p:spPr bwMode="auto">
            <a:xfrm>
              <a:off x="4192505" y="3362468"/>
              <a:ext cx="279992" cy="12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745514"/>
              <a:r>
                <a:rPr lang="en-US" altLang="en-US" sz="815" b="1" dirty="0">
                  <a:solidFill>
                    <a:srgbClr val="F15A22"/>
                  </a:solidFill>
                  <a:ea typeface="+mn-ea"/>
                  <a:cs typeface="+mn-cs"/>
                </a:rPr>
                <a:t>Low</a:t>
              </a:r>
              <a:endParaRPr lang="en-US" altLang="en-US" sz="1468" dirty="0">
                <a:solidFill>
                  <a:srgbClr val="000000"/>
                </a:solidFill>
                <a:ea typeface="+mn-ea"/>
                <a:cs typeface="+mn-cs"/>
              </a:endParaRPr>
            </a:p>
          </p:txBody>
        </p:sp>
        <p:sp>
          <p:nvSpPr>
            <p:cNvPr id="260" name="Rectangle 98"/>
            <p:cNvSpPr>
              <a:spLocks noChangeArrowheads="1"/>
            </p:cNvSpPr>
            <p:nvPr/>
          </p:nvSpPr>
          <p:spPr bwMode="auto">
            <a:xfrm>
              <a:off x="3282509" y="3710545"/>
              <a:ext cx="525785" cy="12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745514"/>
              <a:r>
                <a:rPr lang="en-US" altLang="en-US" sz="815" b="1" dirty="0">
                  <a:solidFill>
                    <a:srgbClr val="00B14F"/>
                  </a:solidFill>
                  <a:ea typeface="+mn-ea"/>
                  <a:cs typeface="+mn-cs"/>
                </a:rPr>
                <a:t>Medium</a:t>
              </a:r>
              <a:endParaRPr lang="en-US" altLang="en-US" sz="1468" dirty="0">
                <a:solidFill>
                  <a:srgbClr val="000000"/>
                </a:solidFill>
                <a:ea typeface="+mn-ea"/>
                <a:cs typeface="+mn-cs"/>
              </a:endParaRPr>
            </a:p>
          </p:txBody>
        </p:sp>
        <p:sp>
          <p:nvSpPr>
            <p:cNvPr id="293" name="Line 135"/>
            <p:cNvSpPr>
              <a:spLocks noChangeShapeType="1"/>
            </p:cNvSpPr>
            <p:nvPr/>
          </p:nvSpPr>
          <p:spPr bwMode="auto">
            <a:xfrm>
              <a:off x="1300830" y="1494956"/>
              <a:ext cx="3154680" cy="0"/>
            </a:xfrm>
            <a:prstGeom prst="line">
              <a:avLst/>
            </a:prstGeom>
            <a:noFill/>
            <a:ln w="6350" cap="flat">
              <a:solidFill>
                <a:srgbClr val="010101"/>
              </a:solidFill>
              <a:prstDash val="solid"/>
              <a:round/>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734" dirty="0">
                <a:solidFill>
                  <a:srgbClr val="000000"/>
                </a:solidFill>
                <a:latin typeface="Arial"/>
                <a:ea typeface="+mn-ea"/>
                <a:cs typeface="+mn-cs"/>
              </a:endParaRPr>
            </a:p>
          </p:txBody>
        </p:sp>
        <p:sp>
          <p:nvSpPr>
            <p:cNvPr id="294" name="Line 136"/>
            <p:cNvSpPr>
              <a:spLocks noChangeShapeType="1"/>
            </p:cNvSpPr>
            <p:nvPr/>
          </p:nvSpPr>
          <p:spPr bwMode="auto">
            <a:xfrm>
              <a:off x="1300830" y="1881840"/>
              <a:ext cx="3154680" cy="0"/>
            </a:xfrm>
            <a:prstGeom prst="line">
              <a:avLst/>
            </a:prstGeom>
            <a:noFill/>
            <a:ln w="6350" cap="flat">
              <a:solidFill>
                <a:srgbClr val="010101"/>
              </a:solidFill>
              <a:prstDash val="solid"/>
              <a:round/>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734" dirty="0">
                <a:solidFill>
                  <a:srgbClr val="000000"/>
                </a:solidFill>
                <a:latin typeface="Arial"/>
                <a:ea typeface="+mn-ea"/>
                <a:cs typeface="+mn-cs"/>
              </a:endParaRPr>
            </a:p>
          </p:txBody>
        </p:sp>
        <p:sp>
          <p:nvSpPr>
            <p:cNvPr id="295" name="Rectangle 182"/>
            <p:cNvSpPr>
              <a:spLocks noChangeArrowheads="1"/>
            </p:cNvSpPr>
            <p:nvPr/>
          </p:nvSpPr>
          <p:spPr bwMode="auto">
            <a:xfrm>
              <a:off x="3244786" y="1203021"/>
              <a:ext cx="474491"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b="1" dirty="0">
                  <a:solidFill>
                    <a:srgbClr val="010101"/>
                  </a:solidFill>
                  <a:ea typeface="+mn-ea"/>
                  <a:cs typeface="+mn-cs"/>
                </a:rPr>
                <a:t>Medium</a:t>
              </a:r>
              <a:endParaRPr lang="en-US" altLang="en-US" sz="734" dirty="0">
                <a:solidFill>
                  <a:srgbClr val="000000"/>
                </a:solidFill>
                <a:ea typeface="+mn-ea"/>
                <a:cs typeface="+mn-cs"/>
              </a:endParaRPr>
            </a:p>
          </p:txBody>
        </p:sp>
        <p:sp>
          <p:nvSpPr>
            <p:cNvPr id="296" name="Rectangle 183"/>
            <p:cNvSpPr>
              <a:spLocks noChangeArrowheads="1"/>
            </p:cNvSpPr>
            <p:nvPr/>
          </p:nvSpPr>
          <p:spPr bwMode="auto">
            <a:xfrm>
              <a:off x="3309709" y="1322575"/>
              <a:ext cx="359072"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b="1" dirty="0">
                  <a:solidFill>
                    <a:srgbClr val="010101"/>
                  </a:solidFill>
                  <a:ea typeface="+mn-ea"/>
                  <a:cs typeface="+mn-cs"/>
                </a:rPr>
                <a:t>n = 49</a:t>
              </a:r>
              <a:endParaRPr lang="en-US" altLang="en-US" sz="734" dirty="0">
                <a:solidFill>
                  <a:srgbClr val="000000"/>
                </a:solidFill>
                <a:ea typeface="+mn-ea"/>
                <a:cs typeface="+mn-cs"/>
              </a:endParaRPr>
            </a:p>
          </p:txBody>
        </p:sp>
        <p:sp>
          <p:nvSpPr>
            <p:cNvPr id="297" name="Rectangle 184"/>
            <p:cNvSpPr>
              <a:spLocks noChangeArrowheads="1"/>
            </p:cNvSpPr>
            <p:nvPr/>
          </p:nvSpPr>
          <p:spPr bwMode="auto">
            <a:xfrm>
              <a:off x="3994869" y="1322575"/>
              <a:ext cx="359072"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b="1" dirty="0">
                  <a:solidFill>
                    <a:srgbClr val="010101"/>
                  </a:solidFill>
                  <a:ea typeface="+mn-ea"/>
                  <a:cs typeface="+mn-cs"/>
                </a:rPr>
                <a:t>n = 47</a:t>
              </a:r>
              <a:endParaRPr lang="en-US" altLang="en-US" sz="734" dirty="0">
                <a:solidFill>
                  <a:srgbClr val="000000"/>
                </a:solidFill>
                <a:ea typeface="+mn-ea"/>
                <a:cs typeface="+mn-cs"/>
              </a:endParaRPr>
            </a:p>
          </p:txBody>
        </p:sp>
        <p:sp>
          <p:nvSpPr>
            <p:cNvPr id="298" name="Rectangle 185"/>
            <p:cNvSpPr>
              <a:spLocks noChangeArrowheads="1"/>
            </p:cNvSpPr>
            <p:nvPr/>
          </p:nvSpPr>
          <p:spPr bwMode="auto">
            <a:xfrm>
              <a:off x="3401614" y="1547782"/>
              <a:ext cx="175261"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b="1" dirty="0">
                  <a:solidFill>
                    <a:srgbClr val="010101"/>
                  </a:solidFill>
                  <a:ea typeface="+mn-ea"/>
                  <a:cs typeface="+mn-cs"/>
                </a:rPr>
                <a:t>3.6</a:t>
              </a:r>
              <a:endParaRPr lang="en-US" altLang="en-US" sz="734" dirty="0">
                <a:solidFill>
                  <a:srgbClr val="000000"/>
                </a:solidFill>
                <a:ea typeface="+mn-ea"/>
                <a:cs typeface="+mn-cs"/>
              </a:endParaRPr>
            </a:p>
          </p:txBody>
        </p:sp>
        <p:sp>
          <p:nvSpPr>
            <p:cNvPr id="299" name="Rectangle 186"/>
            <p:cNvSpPr>
              <a:spLocks noChangeArrowheads="1"/>
            </p:cNvSpPr>
            <p:nvPr/>
          </p:nvSpPr>
          <p:spPr bwMode="auto">
            <a:xfrm>
              <a:off x="3237440" y="1697919"/>
              <a:ext cx="504413"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dirty="0">
                  <a:solidFill>
                    <a:srgbClr val="010101"/>
                  </a:solidFill>
                  <a:ea typeface="+mn-ea"/>
                  <a:cs typeface="+mn-cs"/>
                </a:rPr>
                <a:t>(2.7, 6.9)</a:t>
              </a:r>
              <a:endParaRPr lang="en-US" altLang="en-US" sz="734" dirty="0">
                <a:solidFill>
                  <a:srgbClr val="000000"/>
                </a:solidFill>
                <a:ea typeface="+mn-ea"/>
                <a:cs typeface="+mn-cs"/>
              </a:endParaRPr>
            </a:p>
          </p:txBody>
        </p:sp>
        <p:sp>
          <p:nvSpPr>
            <p:cNvPr id="300" name="Rectangle 187"/>
            <p:cNvSpPr>
              <a:spLocks noChangeArrowheads="1"/>
            </p:cNvSpPr>
            <p:nvPr/>
          </p:nvSpPr>
          <p:spPr bwMode="auto">
            <a:xfrm>
              <a:off x="2677984" y="1203021"/>
              <a:ext cx="252205"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b="1" dirty="0">
                  <a:solidFill>
                    <a:srgbClr val="010101"/>
                  </a:solidFill>
                  <a:ea typeface="+mn-ea"/>
                  <a:cs typeface="+mn-cs"/>
                </a:rPr>
                <a:t>Low</a:t>
              </a:r>
              <a:endParaRPr lang="en-US" altLang="en-US" sz="734" dirty="0">
                <a:solidFill>
                  <a:srgbClr val="000000"/>
                </a:solidFill>
                <a:ea typeface="+mn-ea"/>
                <a:cs typeface="+mn-cs"/>
              </a:endParaRPr>
            </a:p>
          </p:txBody>
        </p:sp>
        <p:sp>
          <p:nvSpPr>
            <p:cNvPr id="301" name="Rectangle 188"/>
            <p:cNvSpPr>
              <a:spLocks noChangeArrowheads="1"/>
            </p:cNvSpPr>
            <p:nvPr/>
          </p:nvSpPr>
          <p:spPr bwMode="auto">
            <a:xfrm>
              <a:off x="2624548" y="1322575"/>
              <a:ext cx="359072"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b="1" dirty="0">
                  <a:solidFill>
                    <a:srgbClr val="010101"/>
                  </a:solidFill>
                  <a:ea typeface="+mn-ea"/>
                  <a:cs typeface="+mn-cs"/>
                </a:rPr>
                <a:t>n = 62</a:t>
              </a:r>
              <a:endParaRPr lang="en-US" altLang="en-US" sz="734" dirty="0">
                <a:solidFill>
                  <a:srgbClr val="000000"/>
                </a:solidFill>
                <a:ea typeface="+mn-ea"/>
                <a:cs typeface="+mn-cs"/>
              </a:endParaRPr>
            </a:p>
          </p:txBody>
        </p:sp>
        <p:sp>
          <p:nvSpPr>
            <p:cNvPr id="302" name="Rectangle 189"/>
            <p:cNvSpPr>
              <a:spLocks noChangeArrowheads="1"/>
            </p:cNvSpPr>
            <p:nvPr/>
          </p:nvSpPr>
          <p:spPr bwMode="auto">
            <a:xfrm>
              <a:off x="2716454" y="1547782"/>
              <a:ext cx="175261"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b="1" dirty="0">
                  <a:solidFill>
                    <a:srgbClr val="010101"/>
                  </a:solidFill>
                  <a:ea typeface="+mn-ea"/>
                  <a:cs typeface="+mn-cs"/>
                </a:rPr>
                <a:t>4.2</a:t>
              </a:r>
              <a:endParaRPr lang="en-US" altLang="en-US" sz="734" dirty="0">
                <a:solidFill>
                  <a:srgbClr val="000000"/>
                </a:solidFill>
                <a:ea typeface="+mn-ea"/>
                <a:cs typeface="+mn-cs"/>
              </a:endParaRPr>
            </a:p>
          </p:txBody>
        </p:sp>
        <p:sp>
          <p:nvSpPr>
            <p:cNvPr id="303" name="Rectangle 190"/>
            <p:cNvSpPr>
              <a:spLocks noChangeArrowheads="1"/>
            </p:cNvSpPr>
            <p:nvPr/>
          </p:nvSpPr>
          <p:spPr bwMode="auto">
            <a:xfrm>
              <a:off x="2551878" y="1697919"/>
              <a:ext cx="504413"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dirty="0">
                  <a:solidFill>
                    <a:srgbClr val="010101"/>
                  </a:solidFill>
                  <a:ea typeface="+mn-ea"/>
                  <a:cs typeface="+mn-cs"/>
                </a:rPr>
                <a:t>(1.5, 5.6)</a:t>
              </a:r>
              <a:endParaRPr lang="en-US" altLang="en-US" sz="734" dirty="0">
                <a:solidFill>
                  <a:srgbClr val="000000"/>
                </a:solidFill>
                <a:ea typeface="+mn-ea"/>
                <a:cs typeface="+mn-cs"/>
              </a:endParaRPr>
            </a:p>
          </p:txBody>
        </p:sp>
        <p:sp>
          <p:nvSpPr>
            <p:cNvPr id="304" name="Rectangle 191"/>
            <p:cNvSpPr>
              <a:spLocks noChangeArrowheads="1"/>
            </p:cNvSpPr>
            <p:nvPr/>
          </p:nvSpPr>
          <p:spPr bwMode="auto">
            <a:xfrm>
              <a:off x="4086774" y="1547782"/>
              <a:ext cx="175261"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b="1" dirty="0">
                  <a:solidFill>
                    <a:srgbClr val="010101"/>
                  </a:solidFill>
                  <a:ea typeface="+mn-ea"/>
                  <a:cs typeface="+mn-cs"/>
                </a:rPr>
                <a:t>9.7</a:t>
              </a:r>
              <a:endParaRPr lang="en-US" altLang="en-US" sz="734" dirty="0">
                <a:solidFill>
                  <a:srgbClr val="000000"/>
                </a:solidFill>
                <a:ea typeface="+mn-ea"/>
                <a:cs typeface="+mn-cs"/>
              </a:endParaRPr>
            </a:p>
          </p:txBody>
        </p:sp>
        <p:sp>
          <p:nvSpPr>
            <p:cNvPr id="305" name="Rectangle 192"/>
            <p:cNvSpPr>
              <a:spLocks noChangeArrowheads="1"/>
            </p:cNvSpPr>
            <p:nvPr/>
          </p:nvSpPr>
          <p:spPr bwMode="auto">
            <a:xfrm>
              <a:off x="3920062" y="1697919"/>
              <a:ext cx="508688"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dirty="0">
                  <a:solidFill>
                    <a:srgbClr val="010101"/>
                  </a:solidFill>
                  <a:ea typeface="+mn-ea"/>
                  <a:cs typeface="+mn-cs"/>
                </a:rPr>
                <a:t>(5.1, NR)</a:t>
              </a:r>
              <a:endParaRPr lang="en-US" altLang="en-US" sz="734" dirty="0">
                <a:solidFill>
                  <a:srgbClr val="000000"/>
                </a:solidFill>
                <a:ea typeface="+mn-ea"/>
                <a:cs typeface="+mn-cs"/>
              </a:endParaRPr>
            </a:p>
          </p:txBody>
        </p:sp>
        <p:sp>
          <p:nvSpPr>
            <p:cNvPr id="306" name="Rectangle 144"/>
            <p:cNvSpPr>
              <a:spLocks noChangeArrowheads="1"/>
            </p:cNvSpPr>
            <p:nvPr/>
          </p:nvSpPr>
          <p:spPr bwMode="auto">
            <a:xfrm>
              <a:off x="1299255" y="1544306"/>
              <a:ext cx="1235381"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745514"/>
              <a:r>
                <a:rPr lang="en-US" altLang="en-US" sz="734" b="1" dirty="0">
                  <a:solidFill>
                    <a:srgbClr val="010101"/>
                  </a:solidFill>
                  <a:ea typeface="+mn-ea"/>
                  <a:cs typeface="+mn-cs"/>
                </a:rPr>
                <a:t>Median PFS, months</a:t>
              </a:r>
              <a:endParaRPr lang="en-US" altLang="en-US" sz="734" dirty="0">
                <a:solidFill>
                  <a:srgbClr val="000000"/>
                </a:solidFill>
                <a:ea typeface="+mn-ea"/>
                <a:cs typeface="+mn-cs"/>
              </a:endParaRPr>
            </a:p>
          </p:txBody>
        </p:sp>
        <p:sp>
          <p:nvSpPr>
            <p:cNvPr id="307" name="Rectangle 145"/>
            <p:cNvSpPr>
              <a:spLocks noChangeArrowheads="1"/>
            </p:cNvSpPr>
            <p:nvPr/>
          </p:nvSpPr>
          <p:spPr bwMode="auto">
            <a:xfrm>
              <a:off x="1299255" y="1697919"/>
              <a:ext cx="495863"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745514"/>
              <a:r>
                <a:rPr lang="en-US" altLang="en-US" sz="734" dirty="0">
                  <a:solidFill>
                    <a:srgbClr val="010101"/>
                  </a:solidFill>
                  <a:ea typeface="+mn-ea"/>
                  <a:cs typeface="+mn-cs"/>
                </a:rPr>
                <a:t>(95% CI)</a:t>
              </a:r>
              <a:endParaRPr lang="en-US" altLang="en-US" sz="734" dirty="0">
                <a:solidFill>
                  <a:srgbClr val="000000"/>
                </a:solidFill>
                <a:ea typeface="+mn-ea"/>
                <a:cs typeface="+mn-cs"/>
              </a:endParaRPr>
            </a:p>
          </p:txBody>
        </p:sp>
        <p:sp>
          <p:nvSpPr>
            <p:cNvPr id="308" name="Rectangle 182"/>
            <p:cNvSpPr>
              <a:spLocks noChangeArrowheads="1"/>
            </p:cNvSpPr>
            <p:nvPr/>
          </p:nvSpPr>
          <p:spPr bwMode="auto">
            <a:xfrm>
              <a:off x="4035480" y="1203021"/>
              <a:ext cx="277853"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b="1" dirty="0">
                  <a:solidFill>
                    <a:srgbClr val="010101"/>
                  </a:solidFill>
                  <a:ea typeface="+mn-ea"/>
                  <a:cs typeface="+mn-cs"/>
                </a:rPr>
                <a:t>High</a:t>
              </a:r>
              <a:endParaRPr lang="en-US" altLang="en-US" sz="734" dirty="0">
                <a:solidFill>
                  <a:srgbClr val="000000"/>
                </a:solidFill>
                <a:ea typeface="+mn-ea"/>
                <a:cs typeface="+mn-cs"/>
              </a:endParaRPr>
            </a:p>
          </p:txBody>
        </p:sp>
        <p:sp>
          <p:nvSpPr>
            <p:cNvPr id="147" name="Rectangle 8"/>
            <p:cNvSpPr/>
            <p:nvPr/>
          </p:nvSpPr>
          <p:spPr>
            <a:xfrm>
              <a:off x="1742144" y="896290"/>
              <a:ext cx="1814211" cy="161583"/>
            </a:xfrm>
            <a:prstGeom prst="rect">
              <a:avLst/>
            </a:prstGeom>
          </p:spPr>
          <p:txBody>
            <a:bodyPr wrap="square" lIns="0" tIns="0" rIns="0" bIns="0" anchor="ctr">
              <a:spAutoFit/>
            </a:bodyPr>
            <a:lstStyle/>
            <a:p>
              <a:pPr algn="ctr" defTabSz="514337" fontAlgn="auto">
                <a:spcBef>
                  <a:spcPts val="0"/>
                </a:spcBef>
                <a:spcAft>
                  <a:spcPts val="0"/>
                </a:spcAft>
              </a:pPr>
              <a:r>
                <a:rPr lang="en-US" sz="1050" b="1" dirty="0">
                  <a:solidFill>
                    <a:srgbClr val="005991"/>
                  </a:solidFill>
                  <a:latin typeface="Arial" panose="020B0604020202020204" pitchFamily="34" charset="0"/>
                  <a:ea typeface="+mn-ea"/>
                  <a:cs typeface="Arial" panose="020B0604020202020204" pitchFamily="34" charset="0"/>
                </a:rPr>
                <a:t>Nivolumab Arm</a:t>
              </a:r>
            </a:p>
          </p:txBody>
        </p:sp>
      </p:grpSp>
      <p:grpSp>
        <p:nvGrpSpPr>
          <p:cNvPr id="6" name="Group 5"/>
          <p:cNvGrpSpPr/>
          <p:nvPr/>
        </p:nvGrpSpPr>
        <p:grpSpPr>
          <a:xfrm>
            <a:off x="5674164" y="1384275"/>
            <a:ext cx="4155030" cy="4400248"/>
            <a:chOff x="4674687" y="896291"/>
            <a:chExt cx="4209768" cy="3343662"/>
          </a:xfrm>
        </p:grpSpPr>
        <p:sp>
          <p:nvSpPr>
            <p:cNvPr id="149" name="Rectangle 8"/>
            <p:cNvSpPr/>
            <p:nvPr/>
          </p:nvSpPr>
          <p:spPr>
            <a:xfrm>
              <a:off x="5919935" y="896291"/>
              <a:ext cx="1902079" cy="161583"/>
            </a:xfrm>
            <a:prstGeom prst="rect">
              <a:avLst/>
            </a:prstGeom>
          </p:spPr>
          <p:txBody>
            <a:bodyPr wrap="square" lIns="0" tIns="0" rIns="0" bIns="0" anchor="ctr">
              <a:spAutoFit/>
            </a:bodyPr>
            <a:lstStyle/>
            <a:p>
              <a:pPr algn="ctr" defTabSz="514337" fontAlgn="auto">
                <a:spcBef>
                  <a:spcPts val="0"/>
                </a:spcBef>
                <a:spcAft>
                  <a:spcPts val="0"/>
                </a:spcAft>
              </a:pPr>
              <a:r>
                <a:rPr lang="en-US" sz="1050" b="1" dirty="0">
                  <a:solidFill>
                    <a:srgbClr val="00A242"/>
                  </a:solidFill>
                  <a:latin typeface="Arial" panose="020B0604020202020204" pitchFamily="34" charset="0"/>
                  <a:ea typeface="+mn-ea"/>
                  <a:cs typeface="Arial" panose="020B0604020202020204" pitchFamily="34" charset="0"/>
                </a:rPr>
                <a:t>Chemotherapy Arm</a:t>
              </a:r>
            </a:p>
          </p:txBody>
        </p:sp>
        <p:sp>
          <p:nvSpPr>
            <p:cNvPr id="316" name="Line 135"/>
            <p:cNvSpPr>
              <a:spLocks noChangeShapeType="1"/>
            </p:cNvSpPr>
            <p:nvPr/>
          </p:nvSpPr>
          <p:spPr bwMode="auto">
            <a:xfrm>
              <a:off x="5729775" y="1494955"/>
              <a:ext cx="3154680" cy="0"/>
            </a:xfrm>
            <a:prstGeom prst="line">
              <a:avLst/>
            </a:prstGeom>
            <a:noFill/>
            <a:ln w="6350" cap="flat">
              <a:solidFill>
                <a:srgbClr val="010101"/>
              </a:solidFill>
              <a:prstDash val="solid"/>
              <a:round/>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734" dirty="0">
                <a:solidFill>
                  <a:srgbClr val="000000"/>
                </a:solidFill>
                <a:latin typeface="Arial"/>
                <a:ea typeface="+mn-ea"/>
                <a:cs typeface="+mn-cs"/>
              </a:endParaRPr>
            </a:p>
          </p:txBody>
        </p:sp>
        <p:sp>
          <p:nvSpPr>
            <p:cNvPr id="317" name="Line 136"/>
            <p:cNvSpPr>
              <a:spLocks noChangeShapeType="1"/>
            </p:cNvSpPr>
            <p:nvPr/>
          </p:nvSpPr>
          <p:spPr bwMode="auto">
            <a:xfrm>
              <a:off x="5729775" y="1881840"/>
              <a:ext cx="3154680" cy="0"/>
            </a:xfrm>
            <a:prstGeom prst="line">
              <a:avLst/>
            </a:prstGeom>
            <a:noFill/>
            <a:ln w="6350" cap="flat">
              <a:solidFill>
                <a:srgbClr val="010101"/>
              </a:solidFill>
              <a:prstDash val="solid"/>
              <a:round/>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734" dirty="0">
                <a:solidFill>
                  <a:srgbClr val="000000"/>
                </a:solidFill>
                <a:latin typeface="Arial"/>
                <a:ea typeface="+mn-ea"/>
                <a:cs typeface="+mn-cs"/>
              </a:endParaRPr>
            </a:p>
          </p:txBody>
        </p:sp>
        <p:sp>
          <p:nvSpPr>
            <p:cNvPr id="318" name="Rectangle 182"/>
            <p:cNvSpPr>
              <a:spLocks noChangeArrowheads="1"/>
            </p:cNvSpPr>
            <p:nvPr/>
          </p:nvSpPr>
          <p:spPr bwMode="auto">
            <a:xfrm>
              <a:off x="7673730" y="1203020"/>
              <a:ext cx="474491"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b="1" dirty="0">
                  <a:solidFill>
                    <a:srgbClr val="010101"/>
                  </a:solidFill>
                  <a:ea typeface="+mn-ea"/>
                  <a:cs typeface="+mn-cs"/>
                </a:rPr>
                <a:t>Medium</a:t>
              </a:r>
              <a:endParaRPr lang="en-US" altLang="en-US" sz="734" dirty="0">
                <a:solidFill>
                  <a:srgbClr val="000000"/>
                </a:solidFill>
                <a:ea typeface="+mn-ea"/>
                <a:cs typeface="+mn-cs"/>
              </a:endParaRPr>
            </a:p>
          </p:txBody>
        </p:sp>
        <p:sp>
          <p:nvSpPr>
            <p:cNvPr id="319" name="Rectangle 183"/>
            <p:cNvSpPr>
              <a:spLocks noChangeArrowheads="1"/>
            </p:cNvSpPr>
            <p:nvPr/>
          </p:nvSpPr>
          <p:spPr bwMode="auto">
            <a:xfrm>
              <a:off x="7738652" y="1322575"/>
              <a:ext cx="359072"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b="1" dirty="0">
                  <a:solidFill>
                    <a:srgbClr val="010101"/>
                  </a:solidFill>
                  <a:ea typeface="+mn-ea"/>
                  <a:cs typeface="+mn-cs"/>
                </a:rPr>
                <a:t>n = 53</a:t>
              </a:r>
              <a:endParaRPr lang="en-US" altLang="en-US" sz="734" dirty="0">
                <a:solidFill>
                  <a:srgbClr val="000000"/>
                </a:solidFill>
                <a:ea typeface="+mn-ea"/>
                <a:cs typeface="+mn-cs"/>
              </a:endParaRPr>
            </a:p>
          </p:txBody>
        </p:sp>
        <p:sp>
          <p:nvSpPr>
            <p:cNvPr id="320" name="Rectangle 184"/>
            <p:cNvSpPr>
              <a:spLocks noChangeArrowheads="1"/>
            </p:cNvSpPr>
            <p:nvPr/>
          </p:nvSpPr>
          <p:spPr bwMode="auto">
            <a:xfrm>
              <a:off x="8423811" y="1322575"/>
              <a:ext cx="359072"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b="1" dirty="0">
                  <a:solidFill>
                    <a:srgbClr val="010101"/>
                  </a:solidFill>
                  <a:ea typeface="+mn-ea"/>
                  <a:cs typeface="+mn-cs"/>
                </a:rPr>
                <a:t>n = 60</a:t>
              </a:r>
              <a:endParaRPr lang="en-US" altLang="en-US" sz="734" dirty="0">
                <a:solidFill>
                  <a:srgbClr val="000000"/>
                </a:solidFill>
                <a:ea typeface="+mn-ea"/>
                <a:cs typeface="+mn-cs"/>
              </a:endParaRPr>
            </a:p>
          </p:txBody>
        </p:sp>
        <p:sp>
          <p:nvSpPr>
            <p:cNvPr id="321" name="Rectangle 185"/>
            <p:cNvSpPr>
              <a:spLocks noChangeArrowheads="1"/>
            </p:cNvSpPr>
            <p:nvPr/>
          </p:nvSpPr>
          <p:spPr bwMode="auto">
            <a:xfrm>
              <a:off x="7830560" y="1547781"/>
              <a:ext cx="175261"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b="1" dirty="0">
                  <a:solidFill>
                    <a:srgbClr val="010101"/>
                  </a:solidFill>
                  <a:ea typeface="+mn-ea"/>
                  <a:cs typeface="+mn-cs"/>
                </a:rPr>
                <a:t>6.5</a:t>
              </a:r>
              <a:endParaRPr lang="en-US" altLang="en-US" sz="734" dirty="0">
                <a:solidFill>
                  <a:srgbClr val="000000"/>
                </a:solidFill>
                <a:ea typeface="+mn-ea"/>
                <a:cs typeface="+mn-cs"/>
              </a:endParaRPr>
            </a:p>
          </p:txBody>
        </p:sp>
        <p:sp>
          <p:nvSpPr>
            <p:cNvPr id="322" name="Rectangle 186"/>
            <p:cNvSpPr>
              <a:spLocks noChangeArrowheads="1"/>
            </p:cNvSpPr>
            <p:nvPr/>
          </p:nvSpPr>
          <p:spPr bwMode="auto">
            <a:xfrm>
              <a:off x="7665583" y="1697919"/>
              <a:ext cx="504413"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dirty="0">
                  <a:solidFill>
                    <a:srgbClr val="010101"/>
                  </a:solidFill>
                  <a:ea typeface="+mn-ea"/>
                  <a:cs typeface="+mn-cs"/>
                </a:rPr>
                <a:t>(4.3, 8.6)</a:t>
              </a:r>
              <a:endParaRPr lang="en-US" altLang="en-US" sz="734" dirty="0">
                <a:solidFill>
                  <a:srgbClr val="000000"/>
                </a:solidFill>
                <a:ea typeface="+mn-ea"/>
                <a:cs typeface="+mn-cs"/>
              </a:endParaRPr>
            </a:p>
          </p:txBody>
        </p:sp>
        <p:sp>
          <p:nvSpPr>
            <p:cNvPr id="323" name="Rectangle 187"/>
            <p:cNvSpPr>
              <a:spLocks noChangeArrowheads="1"/>
            </p:cNvSpPr>
            <p:nvPr/>
          </p:nvSpPr>
          <p:spPr bwMode="auto">
            <a:xfrm>
              <a:off x="7106927" y="1203020"/>
              <a:ext cx="252205"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b="1" dirty="0">
                  <a:solidFill>
                    <a:srgbClr val="010101"/>
                  </a:solidFill>
                  <a:ea typeface="+mn-ea"/>
                  <a:cs typeface="+mn-cs"/>
                </a:rPr>
                <a:t>Low</a:t>
              </a:r>
              <a:endParaRPr lang="en-US" altLang="en-US" sz="734" dirty="0">
                <a:solidFill>
                  <a:srgbClr val="000000"/>
                </a:solidFill>
                <a:ea typeface="+mn-ea"/>
                <a:cs typeface="+mn-cs"/>
              </a:endParaRPr>
            </a:p>
          </p:txBody>
        </p:sp>
        <p:sp>
          <p:nvSpPr>
            <p:cNvPr id="324" name="Rectangle 188"/>
            <p:cNvSpPr>
              <a:spLocks noChangeArrowheads="1"/>
            </p:cNvSpPr>
            <p:nvPr/>
          </p:nvSpPr>
          <p:spPr bwMode="auto">
            <a:xfrm>
              <a:off x="7053492" y="1322575"/>
              <a:ext cx="359072"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b="1" dirty="0">
                  <a:solidFill>
                    <a:srgbClr val="010101"/>
                  </a:solidFill>
                  <a:ea typeface="+mn-ea"/>
                  <a:cs typeface="+mn-cs"/>
                </a:rPr>
                <a:t>n = 41</a:t>
              </a:r>
              <a:endParaRPr lang="en-US" altLang="en-US" sz="734" dirty="0">
                <a:solidFill>
                  <a:srgbClr val="000000"/>
                </a:solidFill>
                <a:ea typeface="+mn-ea"/>
                <a:cs typeface="+mn-cs"/>
              </a:endParaRPr>
            </a:p>
          </p:txBody>
        </p:sp>
        <p:sp>
          <p:nvSpPr>
            <p:cNvPr id="325" name="Rectangle 189"/>
            <p:cNvSpPr>
              <a:spLocks noChangeArrowheads="1"/>
            </p:cNvSpPr>
            <p:nvPr/>
          </p:nvSpPr>
          <p:spPr bwMode="auto">
            <a:xfrm>
              <a:off x="7145400" y="1547781"/>
              <a:ext cx="175261"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b="1" dirty="0">
                  <a:solidFill>
                    <a:srgbClr val="010101"/>
                  </a:solidFill>
                  <a:ea typeface="+mn-ea"/>
                  <a:cs typeface="+mn-cs"/>
                </a:rPr>
                <a:t>6.9</a:t>
              </a:r>
              <a:endParaRPr lang="en-US" altLang="en-US" sz="734" dirty="0">
                <a:solidFill>
                  <a:srgbClr val="000000"/>
                </a:solidFill>
                <a:ea typeface="+mn-ea"/>
                <a:cs typeface="+mn-cs"/>
              </a:endParaRPr>
            </a:p>
          </p:txBody>
        </p:sp>
        <p:sp>
          <p:nvSpPr>
            <p:cNvPr id="326" name="Rectangle 190"/>
            <p:cNvSpPr>
              <a:spLocks noChangeArrowheads="1"/>
            </p:cNvSpPr>
            <p:nvPr/>
          </p:nvSpPr>
          <p:spPr bwMode="auto">
            <a:xfrm>
              <a:off x="6978686" y="1697919"/>
              <a:ext cx="508688"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dirty="0">
                  <a:solidFill>
                    <a:srgbClr val="010101"/>
                  </a:solidFill>
                  <a:ea typeface="+mn-ea"/>
                  <a:cs typeface="+mn-cs"/>
                </a:rPr>
                <a:t>(5.4, NR)</a:t>
              </a:r>
              <a:endParaRPr lang="en-US" altLang="en-US" sz="734" dirty="0">
                <a:solidFill>
                  <a:srgbClr val="000000"/>
                </a:solidFill>
                <a:ea typeface="+mn-ea"/>
                <a:cs typeface="+mn-cs"/>
              </a:endParaRPr>
            </a:p>
          </p:txBody>
        </p:sp>
        <p:sp>
          <p:nvSpPr>
            <p:cNvPr id="327" name="Rectangle 191"/>
            <p:cNvSpPr>
              <a:spLocks noChangeArrowheads="1"/>
            </p:cNvSpPr>
            <p:nvPr/>
          </p:nvSpPr>
          <p:spPr bwMode="auto">
            <a:xfrm>
              <a:off x="8515720" y="1547781"/>
              <a:ext cx="175261"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b="1" dirty="0">
                  <a:solidFill>
                    <a:srgbClr val="010101"/>
                  </a:solidFill>
                  <a:ea typeface="+mn-ea"/>
                  <a:cs typeface="+mn-cs"/>
                </a:rPr>
                <a:t>5.8</a:t>
              </a:r>
              <a:endParaRPr lang="en-US" altLang="en-US" sz="734" dirty="0">
                <a:solidFill>
                  <a:srgbClr val="000000"/>
                </a:solidFill>
                <a:ea typeface="+mn-ea"/>
                <a:cs typeface="+mn-cs"/>
              </a:endParaRPr>
            </a:p>
          </p:txBody>
        </p:sp>
        <p:sp>
          <p:nvSpPr>
            <p:cNvPr id="328" name="Rectangle 192"/>
            <p:cNvSpPr>
              <a:spLocks noChangeArrowheads="1"/>
            </p:cNvSpPr>
            <p:nvPr/>
          </p:nvSpPr>
          <p:spPr bwMode="auto">
            <a:xfrm>
              <a:off x="8351144" y="1697919"/>
              <a:ext cx="504413"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dirty="0">
                  <a:solidFill>
                    <a:srgbClr val="010101"/>
                  </a:solidFill>
                  <a:ea typeface="+mn-ea"/>
                  <a:cs typeface="+mn-cs"/>
                </a:rPr>
                <a:t>(4.2, 8.5)</a:t>
              </a:r>
              <a:endParaRPr lang="en-US" altLang="en-US" sz="734" dirty="0">
                <a:solidFill>
                  <a:srgbClr val="000000"/>
                </a:solidFill>
                <a:ea typeface="+mn-ea"/>
                <a:cs typeface="+mn-cs"/>
              </a:endParaRPr>
            </a:p>
          </p:txBody>
        </p:sp>
        <p:sp>
          <p:nvSpPr>
            <p:cNvPr id="329" name="Rectangle 328"/>
            <p:cNvSpPr>
              <a:spLocks noChangeArrowheads="1"/>
            </p:cNvSpPr>
            <p:nvPr/>
          </p:nvSpPr>
          <p:spPr bwMode="auto">
            <a:xfrm>
              <a:off x="5728199" y="1544306"/>
              <a:ext cx="1235381"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745514"/>
              <a:r>
                <a:rPr lang="en-US" altLang="en-US" sz="734" b="1" dirty="0">
                  <a:solidFill>
                    <a:srgbClr val="010101"/>
                  </a:solidFill>
                  <a:ea typeface="+mn-ea"/>
                  <a:cs typeface="+mn-cs"/>
                </a:rPr>
                <a:t>Median PFS, months</a:t>
              </a:r>
              <a:endParaRPr lang="en-US" altLang="en-US" sz="734" dirty="0">
                <a:solidFill>
                  <a:srgbClr val="000000"/>
                </a:solidFill>
                <a:ea typeface="+mn-ea"/>
                <a:cs typeface="+mn-cs"/>
              </a:endParaRPr>
            </a:p>
          </p:txBody>
        </p:sp>
        <p:sp>
          <p:nvSpPr>
            <p:cNvPr id="330" name="Rectangle 329"/>
            <p:cNvSpPr>
              <a:spLocks noChangeArrowheads="1"/>
            </p:cNvSpPr>
            <p:nvPr/>
          </p:nvSpPr>
          <p:spPr bwMode="auto">
            <a:xfrm>
              <a:off x="5728199" y="1697919"/>
              <a:ext cx="495863"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745514"/>
              <a:r>
                <a:rPr lang="en-US" altLang="en-US" sz="734" dirty="0">
                  <a:solidFill>
                    <a:srgbClr val="010101"/>
                  </a:solidFill>
                  <a:ea typeface="+mn-ea"/>
                  <a:cs typeface="+mn-cs"/>
                </a:rPr>
                <a:t>(95% CI)</a:t>
              </a:r>
              <a:endParaRPr lang="en-US" altLang="en-US" sz="734" dirty="0">
                <a:solidFill>
                  <a:srgbClr val="000000"/>
                </a:solidFill>
                <a:ea typeface="+mn-ea"/>
                <a:cs typeface="+mn-cs"/>
              </a:endParaRPr>
            </a:p>
          </p:txBody>
        </p:sp>
        <p:sp>
          <p:nvSpPr>
            <p:cNvPr id="331" name="Rectangle 182"/>
            <p:cNvSpPr>
              <a:spLocks noChangeArrowheads="1"/>
            </p:cNvSpPr>
            <p:nvPr/>
          </p:nvSpPr>
          <p:spPr bwMode="auto">
            <a:xfrm>
              <a:off x="8464423" y="1203020"/>
              <a:ext cx="277853"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b="1" dirty="0">
                  <a:solidFill>
                    <a:srgbClr val="010101"/>
                  </a:solidFill>
                  <a:ea typeface="+mn-ea"/>
                  <a:cs typeface="+mn-cs"/>
                </a:rPr>
                <a:t>High</a:t>
              </a:r>
              <a:endParaRPr lang="en-US" altLang="en-US" sz="734" dirty="0">
                <a:solidFill>
                  <a:srgbClr val="000000"/>
                </a:solidFill>
                <a:ea typeface="+mn-ea"/>
                <a:cs typeface="+mn-cs"/>
              </a:endParaRPr>
            </a:p>
          </p:txBody>
        </p:sp>
        <p:sp>
          <p:nvSpPr>
            <p:cNvPr id="434" name="Rectangle 433"/>
            <p:cNvSpPr>
              <a:spLocks noChangeArrowheads="1"/>
            </p:cNvSpPr>
            <p:nvPr/>
          </p:nvSpPr>
          <p:spPr bwMode="auto">
            <a:xfrm>
              <a:off x="4674687" y="1179259"/>
              <a:ext cx="211597"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745514"/>
              <a:r>
                <a:rPr lang="en-US" altLang="en-US" sz="734" dirty="0">
                  <a:solidFill>
                    <a:srgbClr val="010101"/>
                  </a:solidFill>
                  <a:ea typeface="+mn-ea"/>
                  <a:cs typeface="+mn-cs"/>
                </a:rPr>
                <a:t>100</a:t>
              </a:r>
              <a:endParaRPr lang="en-US" altLang="en-US" sz="734" dirty="0">
                <a:solidFill>
                  <a:srgbClr val="000000"/>
                </a:solidFill>
                <a:ea typeface="+mn-ea"/>
                <a:cs typeface="+mn-cs"/>
              </a:endParaRPr>
            </a:p>
          </p:txBody>
        </p:sp>
        <p:sp>
          <p:nvSpPr>
            <p:cNvPr id="435" name="Rectangle 434"/>
            <p:cNvSpPr>
              <a:spLocks noChangeArrowheads="1"/>
            </p:cNvSpPr>
            <p:nvPr/>
          </p:nvSpPr>
          <p:spPr bwMode="auto">
            <a:xfrm>
              <a:off x="4745219" y="1439801"/>
              <a:ext cx="141065"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745514"/>
              <a:r>
                <a:rPr lang="en-US" altLang="en-US" sz="734" dirty="0">
                  <a:solidFill>
                    <a:srgbClr val="010101"/>
                  </a:solidFill>
                  <a:ea typeface="+mn-ea"/>
                  <a:cs typeface="+mn-cs"/>
                </a:rPr>
                <a:t>90</a:t>
              </a:r>
              <a:endParaRPr lang="en-US" altLang="en-US" sz="734" dirty="0">
                <a:solidFill>
                  <a:srgbClr val="000000"/>
                </a:solidFill>
                <a:ea typeface="+mn-ea"/>
                <a:cs typeface="+mn-cs"/>
              </a:endParaRPr>
            </a:p>
          </p:txBody>
        </p:sp>
        <p:sp>
          <p:nvSpPr>
            <p:cNvPr id="436" name="Rectangle 435"/>
            <p:cNvSpPr>
              <a:spLocks noChangeArrowheads="1"/>
            </p:cNvSpPr>
            <p:nvPr/>
          </p:nvSpPr>
          <p:spPr bwMode="auto">
            <a:xfrm>
              <a:off x="4745219" y="1700342"/>
              <a:ext cx="141065"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745514"/>
              <a:r>
                <a:rPr lang="en-US" altLang="en-US" sz="734" dirty="0">
                  <a:solidFill>
                    <a:srgbClr val="010101"/>
                  </a:solidFill>
                  <a:ea typeface="+mn-ea"/>
                  <a:cs typeface="+mn-cs"/>
                </a:rPr>
                <a:t>80</a:t>
              </a:r>
              <a:endParaRPr lang="en-US" altLang="en-US" sz="734" dirty="0">
                <a:solidFill>
                  <a:srgbClr val="000000"/>
                </a:solidFill>
                <a:ea typeface="+mn-ea"/>
                <a:cs typeface="+mn-cs"/>
              </a:endParaRPr>
            </a:p>
          </p:txBody>
        </p:sp>
        <p:sp>
          <p:nvSpPr>
            <p:cNvPr id="437" name="Rectangle 436"/>
            <p:cNvSpPr>
              <a:spLocks noChangeArrowheads="1"/>
            </p:cNvSpPr>
            <p:nvPr/>
          </p:nvSpPr>
          <p:spPr bwMode="auto">
            <a:xfrm>
              <a:off x="4745219" y="1960883"/>
              <a:ext cx="141065"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745514"/>
              <a:r>
                <a:rPr lang="en-US" altLang="en-US" sz="734" dirty="0">
                  <a:solidFill>
                    <a:srgbClr val="010101"/>
                  </a:solidFill>
                  <a:ea typeface="+mn-ea"/>
                  <a:cs typeface="+mn-cs"/>
                </a:rPr>
                <a:t>70</a:t>
              </a:r>
              <a:endParaRPr lang="en-US" altLang="en-US" sz="734" dirty="0">
                <a:solidFill>
                  <a:srgbClr val="000000"/>
                </a:solidFill>
                <a:ea typeface="+mn-ea"/>
                <a:cs typeface="+mn-cs"/>
              </a:endParaRPr>
            </a:p>
          </p:txBody>
        </p:sp>
        <p:sp>
          <p:nvSpPr>
            <p:cNvPr id="438" name="Rectangle 437"/>
            <p:cNvSpPr>
              <a:spLocks noChangeArrowheads="1"/>
            </p:cNvSpPr>
            <p:nvPr/>
          </p:nvSpPr>
          <p:spPr bwMode="auto">
            <a:xfrm>
              <a:off x="4745219" y="2221424"/>
              <a:ext cx="141065"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745514"/>
              <a:r>
                <a:rPr lang="en-US" altLang="en-US" sz="734" dirty="0">
                  <a:solidFill>
                    <a:srgbClr val="010101"/>
                  </a:solidFill>
                  <a:ea typeface="+mn-ea"/>
                  <a:cs typeface="+mn-cs"/>
                </a:rPr>
                <a:t>60</a:t>
              </a:r>
              <a:endParaRPr lang="en-US" altLang="en-US" sz="734" dirty="0">
                <a:solidFill>
                  <a:srgbClr val="000000"/>
                </a:solidFill>
                <a:ea typeface="+mn-ea"/>
                <a:cs typeface="+mn-cs"/>
              </a:endParaRPr>
            </a:p>
          </p:txBody>
        </p:sp>
        <p:sp>
          <p:nvSpPr>
            <p:cNvPr id="439" name="Rectangle 438"/>
            <p:cNvSpPr>
              <a:spLocks noChangeArrowheads="1"/>
            </p:cNvSpPr>
            <p:nvPr/>
          </p:nvSpPr>
          <p:spPr bwMode="auto">
            <a:xfrm>
              <a:off x="4745219" y="2481966"/>
              <a:ext cx="141065"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745514"/>
              <a:r>
                <a:rPr lang="en-US" altLang="en-US" sz="734" dirty="0">
                  <a:solidFill>
                    <a:srgbClr val="010101"/>
                  </a:solidFill>
                  <a:ea typeface="+mn-ea"/>
                  <a:cs typeface="+mn-cs"/>
                </a:rPr>
                <a:t>50</a:t>
              </a:r>
              <a:endParaRPr lang="en-US" altLang="en-US" sz="734" dirty="0">
                <a:solidFill>
                  <a:srgbClr val="000000"/>
                </a:solidFill>
                <a:ea typeface="+mn-ea"/>
                <a:cs typeface="+mn-cs"/>
              </a:endParaRPr>
            </a:p>
          </p:txBody>
        </p:sp>
        <p:sp>
          <p:nvSpPr>
            <p:cNvPr id="440" name="Rectangle 439"/>
            <p:cNvSpPr>
              <a:spLocks noChangeArrowheads="1"/>
            </p:cNvSpPr>
            <p:nvPr/>
          </p:nvSpPr>
          <p:spPr bwMode="auto">
            <a:xfrm>
              <a:off x="4745219" y="2742507"/>
              <a:ext cx="141065"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745514"/>
              <a:r>
                <a:rPr lang="en-US" altLang="en-US" sz="734" dirty="0">
                  <a:solidFill>
                    <a:srgbClr val="010101"/>
                  </a:solidFill>
                  <a:ea typeface="+mn-ea"/>
                  <a:cs typeface="+mn-cs"/>
                </a:rPr>
                <a:t>40</a:t>
              </a:r>
              <a:endParaRPr lang="en-US" altLang="en-US" sz="734" dirty="0">
                <a:solidFill>
                  <a:srgbClr val="000000"/>
                </a:solidFill>
                <a:ea typeface="+mn-ea"/>
                <a:cs typeface="+mn-cs"/>
              </a:endParaRPr>
            </a:p>
          </p:txBody>
        </p:sp>
        <p:sp>
          <p:nvSpPr>
            <p:cNvPr id="441" name="Rectangle 440"/>
            <p:cNvSpPr>
              <a:spLocks noChangeArrowheads="1"/>
            </p:cNvSpPr>
            <p:nvPr/>
          </p:nvSpPr>
          <p:spPr bwMode="auto">
            <a:xfrm>
              <a:off x="4745219" y="3003047"/>
              <a:ext cx="141065"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745514"/>
              <a:r>
                <a:rPr lang="en-US" altLang="en-US" sz="734" dirty="0">
                  <a:solidFill>
                    <a:srgbClr val="010101"/>
                  </a:solidFill>
                  <a:ea typeface="+mn-ea"/>
                  <a:cs typeface="+mn-cs"/>
                </a:rPr>
                <a:t>30</a:t>
              </a:r>
              <a:endParaRPr lang="en-US" altLang="en-US" sz="734" dirty="0">
                <a:solidFill>
                  <a:srgbClr val="000000"/>
                </a:solidFill>
                <a:ea typeface="+mn-ea"/>
                <a:cs typeface="+mn-cs"/>
              </a:endParaRPr>
            </a:p>
          </p:txBody>
        </p:sp>
        <p:sp>
          <p:nvSpPr>
            <p:cNvPr id="442" name="Rectangle 441"/>
            <p:cNvSpPr>
              <a:spLocks noChangeArrowheads="1"/>
            </p:cNvSpPr>
            <p:nvPr/>
          </p:nvSpPr>
          <p:spPr bwMode="auto">
            <a:xfrm>
              <a:off x="4745219" y="3263589"/>
              <a:ext cx="141065"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745514"/>
              <a:r>
                <a:rPr lang="en-US" altLang="en-US" sz="734" dirty="0">
                  <a:solidFill>
                    <a:srgbClr val="010101"/>
                  </a:solidFill>
                  <a:ea typeface="+mn-ea"/>
                  <a:cs typeface="+mn-cs"/>
                </a:rPr>
                <a:t>20</a:t>
              </a:r>
              <a:endParaRPr lang="en-US" altLang="en-US" sz="734" dirty="0">
                <a:solidFill>
                  <a:srgbClr val="000000"/>
                </a:solidFill>
                <a:ea typeface="+mn-ea"/>
                <a:cs typeface="+mn-cs"/>
              </a:endParaRPr>
            </a:p>
          </p:txBody>
        </p:sp>
        <p:sp>
          <p:nvSpPr>
            <p:cNvPr id="443" name="Rectangle 442"/>
            <p:cNvSpPr>
              <a:spLocks noChangeArrowheads="1"/>
            </p:cNvSpPr>
            <p:nvPr/>
          </p:nvSpPr>
          <p:spPr bwMode="auto">
            <a:xfrm>
              <a:off x="4745219" y="3524130"/>
              <a:ext cx="141065"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745514"/>
              <a:r>
                <a:rPr lang="en-US" altLang="en-US" sz="734" dirty="0">
                  <a:solidFill>
                    <a:srgbClr val="010101"/>
                  </a:solidFill>
                  <a:ea typeface="+mn-ea"/>
                  <a:cs typeface="+mn-cs"/>
                </a:rPr>
                <a:t>10</a:t>
              </a:r>
              <a:endParaRPr lang="en-US" altLang="en-US" sz="734" dirty="0">
                <a:solidFill>
                  <a:srgbClr val="000000"/>
                </a:solidFill>
                <a:ea typeface="+mn-ea"/>
                <a:cs typeface="+mn-cs"/>
              </a:endParaRPr>
            </a:p>
          </p:txBody>
        </p:sp>
        <p:sp>
          <p:nvSpPr>
            <p:cNvPr id="444" name="Rectangle 443"/>
            <p:cNvSpPr>
              <a:spLocks noChangeArrowheads="1"/>
            </p:cNvSpPr>
            <p:nvPr/>
          </p:nvSpPr>
          <p:spPr bwMode="auto">
            <a:xfrm>
              <a:off x="4815751" y="3784672"/>
              <a:ext cx="70533"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745514"/>
              <a:r>
                <a:rPr lang="en-US" altLang="en-US" sz="734" dirty="0">
                  <a:solidFill>
                    <a:srgbClr val="010101"/>
                  </a:solidFill>
                  <a:ea typeface="+mn-ea"/>
                  <a:cs typeface="+mn-cs"/>
                </a:rPr>
                <a:t>0</a:t>
              </a:r>
              <a:endParaRPr lang="en-US" altLang="en-US" sz="734" dirty="0">
                <a:solidFill>
                  <a:srgbClr val="000000"/>
                </a:solidFill>
                <a:ea typeface="+mn-ea"/>
                <a:cs typeface="+mn-cs"/>
              </a:endParaRPr>
            </a:p>
          </p:txBody>
        </p:sp>
        <p:sp>
          <p:nvSpPr>
            <p:cNvPr id="445" name="Line 28"/>
            <p:cNvSpPr>
              <a:spLocks noChangeShapeType="1"/>
            </p:cNvSpPr>
            <p:nvPr/>
          </p:nvSpPr>
          <p:spPr bwMode="auto">
            <a:xfrm>
              <a:off x="4930231" y="3849486"/>
              <a:ext cx="38301" cy="0"/>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46" name="Line 38"/>
            <p:cNvSpPr>
              <a:spLocks noChangeShapeType="1"/>
            </p:cNvSpPr>
            <p:nvPr/>
          </p:nvSpPr>
          <p:spPr bwMode="auto">
            <a:xfrm>
              <a:off x="4930231" y="3587767"/>
              <a:ext cx="38301" cy="0"/>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47" name="Line 39"/>
            <p:cNvSpPr>
              <a:spLocks noChangeShapeType="1"/>
            </p:cNvSpPr>
            <p:nvPr/>
          </p:nvSpPr>
          <p:spPr bwMode="auto">
            <a:xfrm>
              <a:off x="4930231" y="3329876"/>
              <a:ext cx="38301" cy="0"/>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48" name="Line 40"/>
            <p:cNvSpPr>
              <a:spLocks noChangeShapeType="1"/>
            </p:cNvSpPr>
            <p:nvPr/>
          </p:nvSpPr>
          <p:spPr bwMode="auto">
            <a:xfrm>
              <a:off x="4930231" y="3069433"/>
              <a:ext cx="38301" cy="0"/>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49" name="Line 41"/>
            <p:cNvSpPr>
              <a:spLocks noChangeShapeType="1"/>
            </p:cNvSpPr>
            <p:nvPr/>
          </p:nvSpPr>
          <p:spPr bwMode="auto">
            <a:xfrm>
              <a:off x="4930231" y="2808989"/>
              <a:ext cx="38301" cy="0"/>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50" name="Line 42"/>
            <p:cNvSpPr>
              <a:spLocks noChangeShapeType="1"/>
            </p:cNvSpPr>
            <p:nvPr/>
          </p:nvSpPr>
          <p:spPr bwMode="auto">
            <a:xfrm>
              <a:off x="4930231" y="2548546"/>
              <a:ext cx="38301" cy="0"/>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51" name="Line 43"/>
            <p:cNvSpPr>
              <a:spLocks noChangeShapeType="1"/>
            </p:cNvSpPr>
            <p:nvPr/>
          </p:nvSpPr>
          <p:spPr bwMode="auto">
            <a:xfrm>
              <a:off x="4930231" y="2285549"/>
              <a:ext cx="38301" cy="0"/>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52" name="Line 44"/>
            <p:cNvSpPr>
              <a:spLocks noChangeShapeType="1"/>
            </p:cNvSpPr>
            <p:nvPr/>
          </p:nvSpPr>
          <p:spPr bwMode="auto">
            <a:xfrm>
              <a:off x="4930231" y="2027659"/>
              <a:ext cx="38301" cy="0"/>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53" name="Line 45"/>
            <p:cNvSpPr>
              <a:spLocks noChangeShapeType="1"/>
            </p:cNvSpPr>
            <p:nvPr/>
          </p:nvSpPr>
          <p:spPr bwMode="auto">
            <a:xfrm>
              <a:off x="4930231" y="1768492"/>
              <a:ext cx="38301" cy="0"/>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54" name="Line 46"/>
            <p:cNvSpPr>
              <a:spLocks noChangeShapeType="1"/>
            </p:cNvSpPr>
            <p:nvPr/>
          </p:nvSpPr>
          <p:spPr bwMode="auto">
            <a:xfrm>
              <a:off x="4930231" y="1508048"/>
              <a:ext cx="38301" cy="0"/>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55" name="Line 47"/>
            <p:cNvSpPr>
              <a:spLocks noChangeShapeType="1"/>
            </p:cNvSpPr>
            <p:nvPr/>
          </p:nvSpPr>
          <p:spPr bwMode="auto">
            <a:xfrm>
              <a:off x="4930231" y="1245052"/>
              <a:ext cx="38301" cy="0"/>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58" name="Rectangle 17"/>
            <p:cNvSpPr>
              <a:spLocks noChangeArrowheads="1"/>
            </p:cNvSpPr>
            <p:nvPr/>
          </p:nvSpPr>
          <p:spPr bwMode="auto">
            <a:xfrm>
              <a:off x="4950858" y="3961218"/>
              <a:ext cx="70533"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dirty="0">
                  <a:solidFill>
                    <a:srgbClr val="000000"/>
                  </a:solidFill>
                  <a:ea typeface="+mn-ea"/>
                  <a:cs typeface="+mn-cs"/>
                </a:rPr>
                <a:t>0</a:t>
              </a:r>
            </a:p>
          </p:txBody>
        </p:sp>
        <p:sp>
          <p:nvSpPr>
            <p:cNvPr id="459" name="Rectangle 18"/>
            <p:cNvSpPr>
              <a:spLocks noChangeArrowheads="1"/>
            </p:cNvSpPr>
            <p:nvPr/>
          </p:nvSpPr>
          <p:spPr bwMode="auto">
            <a:xfrm>
              <a:off x="5374436" y="3961218"/>
              <a:ext cx="70533"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dirty="0">
                  <a:solidFill>
                    <a:srgbClr val="000000"/>
                  </a:solidFill>
                  <a:ea typeface="+mn-ea"/>
                  <a:cs typeface="+mn-cs"/>
                </a:rPr>
                <a:t>3</a:t>
              </a:r>
            </a:p>
          </p:txBody>
        </p:sp>
        <p:sp>
          <p:nvSpPr>
            <p:cNvPr id="460" name="Rectangle 19"/>
            <p:cNvSpPr>
              <a:spLocks noChangeArrowheads="1"/>
            </p:cNvSpPr>
            <p:nvPr/>
          </p:nvSpPr>
          <p:spPr bwMode="auto">
            <a:xfrm>
              <a:off x="5857980" y="3961218"/>
              <a:ext cx="70533"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dirty="0">
                  <a:solidFill>
                    <a:srgbClr val="000000"/>
                  </a:solidFill>
                  <a:ea typeface="+mn-ea"/>
                  <a:cs typeface="+mn-cs"/>
                </a:rPr>
                <a:t>6</a:t>
              </a:r>
            </a:p>
          </p:txBody>
        </p:sp>
        <p:sp>
          <p:nvSpPr>
            <p:cNvPr id="461" name="Rectangle 20"/>
            <p:cNvSpPr>
              <a:spLocks noChangeArrowheads="1"/>
            </p:cNvSpPr>
            <p:nvPr/>
          </p:nvSpPr>
          <p:spPr bwMode="auto">
            <a:xfrm>
              <a:off x="6342800" y="3961218"/>
              <a:ext cx="70533"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dirty="0">
                  <a:solidFill>
                    <a:srgbClr val="000000"/>
                  </a:solidFill>
                  <a:ea typeface="+mn-ea"/>
                  <a:cs typeface="+mn-cs"/>
                </a:rPr>
                <a:t>9</a:t>
              </a:r>
            </a:p>
          </p:txBody>
        </p:sp>
        <p:sp>
          <p:nvSpPr>
            <p:cNvPr id="462" name="Rectangle 21"/>
            <p:cNvSpPr>
              <a:spLocks noChangeArrowheads="1"/>
            </p:cNvSpPr>
            <p:nvPr/>
          </p:nvSpPr>
          <p:spPr bwMode="auto">
            <a:xfrm>
              <a:off x="6792358" y="3961218"/>
              <a:ext cx="141064"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dirty="0">
                  <a:solidFill>
                    <a:srgbClr val="000000"/>
                  </a:solidFill>
                  <a:ea typeface="+mn-ea"/>
                  <a:cs typeface="+mn-cs"/>
                </a:rPr>
                <a:t>12</a:t>
              </a:r>
            </a:p>
          </p:txBody>
        </p:sp>
        <p:sp>
          <p:nvSpPr>
            <p:cNvPr id="463" name="Rectangle 22"/>
            <p:cNvSpPr>
              <a:spLocks noChangeArrowheads="1"/>
            </p:cNvSpPr>
            <p:nvPr/>
          </p:nvSpPr>
          <p:spPr bwMode="auto">
            <a:xfrm>
              <a:off x="6646554" y="4126973"/>
              <a:ext cx="448843"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b="1" dirty="0">
                  <a:solidFill>
                    <a:srgbClr val="000000"/>
                  </a:solidFill>
                  <a:ea typeface="+mn-ea"/>
                  <a:cs typeface="+mn-cs"/>
                </a:rPr>
                <a:t>Months</a:t>
              </a:r>
              <a:endParaRPr lang="en-US" altLang="en-US" sz="734" dirty="0">
                <a:solidFill>
                  <a:srgbClr val="000000"/>
                </a:solidFill>
                <a:ea typeface="+mn-ea"/>
                <a:cs typeface="+mn-cs"/>
              </a:endParaRPr>
            </a:p>
          </p:txBody>
        </p:sp>
        <p:sp>
          <p:nvSpPr>
            <p:cNvPr id="464" name="Rectangle 23"/>
            <p:cNvSpPr>
              <a:spLocks noChangeArrowheads="1"/>
            </p:cNvSpPr>
            <p:nvPr/>
          </p:nvSpPr>
          <p:spPr bwMode="auto">
            <a:xfrm>
              <a:off x="7278454" y="3961218"/>
              <a:ext cx="141064"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dirty="0">
                  <a:solidFill>
                    <a:srgbClr val="000000"/>
                  </a:solidFill>
                  <a:ea typeface="+mn-ea"/>
                  <a:cs typeface="+mn-cs"/>
                </a:rPr>
                <a:t>15</a:t>
              </a:r>
            </a:p>
          </p:txBody>
        </p:sp>
        <p:sp>
          <p:nvSpPr>
            <p:cNvPr id="465" name="Rectangle 24"/>
            <p:cNvSpPr>
              <a:spLocks noChangeArrowheads="1"/>
            </p:cNvSpPr>
            <p:nvPr/>
          </p:nvSpPr>
          <p:spPr bwMode="auto">
            <a:xfrm>
              <a:off x="7763274" y="3961218"/>
              <a:ext cx="141064"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dirty="0">
                  <a:solidFill>
                    <a:srgbClr val="000000"/>
                  </a:solidFill>
                  <a:ea typeface="+mn-ea"/>
                  <a:cs typeface="+mn-cs"/>
                </a:rPr>
                <a:t>18</a:t>
              </a:r>
            </a:p>
          </p:txBody>
        </p:sp>
        <p:sp>
          <p:nvSpPr>
            <p:cNvPr id="466" name="Line 28"/>
            <p:cNvSpPr>
              <a:spLocks noChangeShapeType="1"/>
            </p:cNvSpPr>
            <p:nvPr/>
          </p:nvSpPr>
          <p:spPr bwMode="auto">
            <a:xfrm flipV="1">
              <a:off x="5410344" y="3899979"/>
              <a:ext cx="0" cy="35723"/>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67" name="Line 29"/>
            <p:cNvSpPr>
              <a:spLocks noChangeShapeType="1"/>
            </p:cNvSpPr>
            <p:nvPr/>
          </p:nvSpPr>
          <p:spPr bwMode="auto">
            <a:xfrm flipV="1">
              <a:off x="5893887" y="3899979"/>
              <a:ext cx="0" cy="35723"/>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68" name="Line 30"/>
            <p:cNvSpPr>
              <a:spLocks noChangeShapeType="1"/>
            </p:cNvSpPr>
            <p:nvPr/>
          </p:nvSpPr>
          <p:spPr bwMode="auto">
            <a:xfrm flipV="1">
              <a:off x="6378707" y="3899979"/>
              <a:ext cx="0" cy="35723"/>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69" name="Line 31"/>
            <p:cNvSpPr>
              <a:spLocks noChangeShapeType="1"/>
            </p:cNvSpPr>
            <p:nvPr/>
          </p:nvSpPr>
          <p:spPr bwMode="auto">
            <a:xfrm flipV="1">
              <a:off x="6866079" y="3899979"/>
              <a:ext cx="0" cy="35723"/>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70" name="Line 32"/>
            <p:cNvSpPr>
              <a:spLocks noChangeShapeType="1"/>
            </p:cNvSpPr>
            <p:nvPr/>
          </p:nvSpPr>
          <p:spPr bwMode="auto">
            <a:xfrm flipV="1">
              <a:off x="7349623" y="3899979"/>
              <a:ext cx="0" cy="35723"/>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71" name="Line 33"/>
            <p:cNvSpPr>
              <a:spLocks noChangeShapeType="1"/>
            </p:cNvSpPr>
            <p:nvPr/>
          </p:nvSpPr>
          <p:spPr bwMode="auto">
            <a:xfrm flipV="1">
              <a:off x="7834443" y="3899979"/>
              <a:ext cx="0" cy="35723"/>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72" name="Rectangle 46"/>
            <p:cNvSpPr>
              <a:spLocks noChangeArrowheads="1"/>
            </p:cNvSpPr>
            <p:nvPr/>
          </p:nvSpPr>
          <p:spPr bwMode="auto">
            <a:xfrm>
              <a:off x="8445572" y="3477356"/>
              <a:ext cx="309915" cy="125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745514"/>
              <a:r>
                <a:rPr lang="en-US" altLang="en-US" sz="818" b="1" dirty="0">
                  <a:solidFill>
                    <a:srgbClr val="0065A4"/>
                  </a:solidFill>
                  <a:ea typeface="+mn-ea"/>
                  <a:cs typeface="+mn-cs"/>
                </a:rPr>
                <a:t>High</a:t>
              </a:r>
              <a:endParaRPr lang="en-US" altLang="en-US" sz="818" dirty="0">
                <a:solidFill>
                  <a:srgbClr val="000000"/>
                </a:solidFill>
                <a:ea typeface="+mn-ea"/>
                <a:cs typeface="+mn-cs"/>
              </a:endParaRPr>
            </a:p>
          </p:txBody>
        </p:sp>
        <p:sp>
          <p:nvSpPr>
            <p:cNvPr id="473" name="Rectangle 47"/>
            <p:cNvSpPr>
              <a:spLocks noChangeArrowheads="1"/>
            </p:cNvSpPr>
            <p:nvPr/>
          </p:nvSpPr>
          <p:spPr bwMode="auto">
            <a:xfrm>
              <a:off x="8025820" y="2727161"/>
              <a:ext cx="279992" cy="125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745514"/>
              <a:r>
                <a:rPr lang="en-US" altLang="en-US" sz="818" b="1" dirty="0">
                  <a:solidFill>
                    <a:srgbClr val="F15A22"/>
                  </a:solidFill>
                  <a:ea typeface="+mn-ea"/>
                  <a:cs typeface="+mn-cs"/>
                </a:rPr>
                <a:t>Low</a:t>
              </a:r>
              <a:endParaRPr lang="en-US" altLang="en-US" sz="818" dirty="0">
                <a:solidFill>
                  <a:srgbClr val="000000"/>
                </a:solidFill>
                <a:ea typeface="+mn-ea"/>
                <a:cs typeface="+mn-cs"/>
              </a:endParaRPr>
            </a:p>
          </p:txBody>
        </p:sp>
        <p:sp>
          <p:nvSpPr>
            <p:cNvPr id="474" name="Rectangle 48"/>
            <p:cNvSpPr>
              <a:spLocks noChangeArrowheads="1"/>
            </p:cNvSpPr>
            <p:nvPr/>
          </p:nvSpPr>
          <p:spPr bwMode="auto">
            <a:xfrm>
              <a:off x="8287370" y="3709878"/>
              <a:ext cx="527923" cy="125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745514"/>
              <a:r>
                <a:rPr lang="en-US" altLang="en-US" sz="818" b="1" dirty="0">
                  <a:solidFill>
                    <a:srgbClr val="00B14F"/>
                  </a:solidFill>
                  <a:ea typeface="+mn-ea"/>
                  <a:cs typeface="+mn-cs"/>
                </a:rPr>
                <a:t>Medium</a:t>
              </a:r>
              <a:endParaRPr lang="en-US" altLang="en-US" sz="818" dirty="0">
                <a:solidFill>
                  <a:srgbClr val="000000"/>
                </a:solidFill>
                <a:ea typeface="+mn-ea"/>
                <a:cs typeface="+mn-cs"/>
              </a:endParaRPr>
            </a:p>
          </p:txBody>
        </p:sp>
        <p:sp>
          <p:nvSpPr>
            <p:cNvPr id="475" name="Freeform 50"/>
            <p:cNvSpPr>
              <a:spLocks/>
            </p:cNvSpPr>
            <p:nvPr/>
          </p:nvSpPr>
          <p:spPr bwMode="auto">
            <a:xfrm>
              <a:off x="4989317" y="1251334"/>
              <a:ext cx="3156434" cy="1680283"/>
            </a:xfrm>
            <a:custGeom>
              <a:avLst/>
              <a:gdLst>
                <a:gd name="T0" fmla="*/ 0 w 2474"/>
                <a:gd name="T1" fmla="*/ 0 h 1317"/>
                <a:gd name="T2" fmla="*/ 50 w 2474"/>
                <a:gd name="T3" fmla="*/ 0 h 1317"/>
                <a:gd name="T4" fmla="*/ 50 w 2474"/>
                <a:gd name="T5" fmla="*/ 48 h 1317"/>
                <a:gd name="T6" fmla="*/ 112 w 2474"/>
                <a:gd name="T7" fmla="*/ 48 h 1317"/>
                <a:gd name="T8" fmla="*/ 112 w 2474"/>
                <a:gd name="T9" fmla="*/ 104 h 1317"/>
                <a:gd name="T10" fmla="*/ 154 w 2474"/>
                <a:gd name="T11" fmla="*/ 104 h 1317"/>
                <a:gd name="T12" fmla="*/ 154 w 2474"/>
                <a:gd name="T13" fmla="*/ 150 h 1317"/>
                <a:gd name="T14" fmla="*/ 174 w 2474"/>
                <a:gd name="T15" fmla="*/ 150 h 1317"/>
                <a:gd name="T16" fmla="*/ 174 w 2474"/>
                <a:gd name="T17" fmla="*/ 210 h 1317"/>
                <a:gd name="T18" fmla="*/ 266 w 2474"/>
                <a:gd name="T19" fmla="*/ 210 h 1317"/>
                <a:gd name="T20" fmla="*/ 266 w 2474"/>
                <a:gd name="T21" fmla="*/ 256 h 1317"/>
                <a:gd name="T22" fmla="*/ 340 w 2474"/>
                <a:gd name="T23" fmla="*/ 256 h 1317"/>
                <a:gd name="T24" fmla="*/ 340 w 2474"/>
                <a:gd name="T25" fmla="*/ 312 h 1317"/>
                <a:gd name="T26" fmla="*/ 358 w 2474"/>
                <a:gd name="T27" fmla="*/ 312 h 1317"/>
                <a:gd name="T28" fmla="*/ 358 w 2474"/>
                <a:gd name="T29" fmla="*/ 364 h 1317"/>
                <a:gd name="T30" fmla="*/ 366 w 2474"/>
                <a:gd name="T31" fmla="*/ 364 h 1317"/>
                <a:gd name="T32" fmla="*/ 366 w 2474"/>
                <a:gd name="T33" fmla="*/ 392 h 1317"/>
                <a:gd name="T34" fmla="*/ 374 w 2474"/>
                <a:gd name="T35" fmla="*/ 392 h 1317"/>
                <a:gd name="T36" fmla="*/ 374 w 2474"/>
                <a:gd name="T37" fmla="*/ 416 h 1317"/>
                <a:gd name="T38" fmla="*/ 434 w 2474"/>
                <a:gd name="T39" fmla="*/ 416 h 1317"/>
                <a:gd name="T40" fmla="*/ 434 w 2474"/>
                <a:gd name="T41" fmla="*/ 468 h 1317"/>
                <a:gd name="T42" fmla="*/ 460 w 2474"/>
                <a:gd name="T43" fmla="*/ 468 h 1317"/>
                <a:gd name="T44" fmla="*/ 460 w 2474"/>
                <a:gd name="T45" fmla="*/ 522 h 1317"/>
                <a:gd name="T46" fmla="*/ 486 w 2474"/>
                <a:gd name="T47" fmla="*/ 522 h 1317"/>
                <a:gd name="T48" fmla="*/ 486 w 2474"/>
                <a:gd name="T49" fmla="*/ 571 h 1317"/>
                <a:gd name="T50" fmla="*/ 508 w 2474"/>
                <a:gd name="T51" fmla="*/ 571 h 1317"/>
                <a:gd name="T52" fmla="*/ 508 w 2474"/>
                <a:gd name="T53" fmla="*/ 615 h 1317"/>
                <a:gd name="T54" fmla="*/ 516 w 2474"/>
                <a:gd name="T55" fmla="*/ 615 h 1317"/>
                <a:gd name="T56" fmla="*/ 516 w 2474"/>
                <a:gd name="T57" fmla="*/ 631 h 1317"/>
                <a:gd name="T58" fmla="*/ 661 w 2474"/>
                <a:gd name="T59" fmla="*/ 631 h 1317"/>
                <a:gd name="T60" fmla="*/ 661 w 2474"/>
                <a:gd name="T61" fmla="*/ 687 h 1317"/>
                <a:gd name="T62" fmla="*/ 679 w 2474"/>
                <a:gd name="T63" fmla="*/ 687 h 1317"/>
                <a:gd name="T64" fmla="*/ 679 w 2474"/>
                <a:gd name="T65" fmla="*/ 743 h 1317"/>
                <a:gd name="T66" fmla="*/ 715 w 2474"/>
                <a:gd name="T67" fmla="*/ 743 h 1317"/>
                <a:gd name="T68" fmla="*/ 715 w 2474"/>
                <a:gd name="T69" fmla="*/ 863 h 1317"/>
                <a:gd name="T70" fmla="*/ 741 w 2474"/>
                <a:gd name="T71" fmla="*/ 863 h 1317"/>
                <a:gd name="T72" fmla="*/ 741 w 2474"/>
                <a:gd name="T73" fmla="*/ 921 h 1317"/>
                <a:gd name="T74" fmla="*/ 809 w 2474"/>
                <a:gd name="T75" fmla="*/ 921 h 1317"/>
                <a:gd name="T76" fmla="*/ 809 w 2474"/>
                <a:gd name="T77" fmla="*/ 981 h 1317"/>
                <a:gd name="T78" fmla="*/ 855 w 2474"/>
                <a:gd name="T79" fmla="*/ 981 h 1317"/>
                <a:gd name="T80" fmla="*/ 855 w 2474"/>
                <a:gd name="T81" fmla="*/ 1049 h 1317"/>
                <a:gd name="T82" fmla="*/ 855 w 2474"/>
                <a:gd name="T83" fmla="*/ 1101 h 1317"/>
                <a:gd name="T84" fmla="*/ 1005 w 2474"/>
                <a:gd name="T85" fmla="*/ 1101 h 1317"/>
                <a:gd name="T86" fmla="*/ 1005 w 2474"/>
                <a:gd name="T87" fmla="*/ 1159 h 1317"/>
                <a:gd name="T88" fmla="*/ 1095 w 2474"/>
                <a:gd name="T89" fmla="*/ 1159 h 1317"/>
                <a:gd name="T90" fmla="*/ 1095 w 2474"/>
                <a:gd name="T91" fmla="*/ 1225 h 1317"/>
                <a:gd name="T92" fmla="*/ 1804 w 2474"/>
                <a:gd name="T93" fmla="*/ 1225 h 1317"/>
                <a:gd name="T94" fmla="*/ 1804 w 2474"/>
                <a:gd name="T95" fmla="*/ 1317 h 1317"/>
                <a:gd name="T96" fmla="*/ 2474 w 2474"/>
                <a:gd name="T97" fmla="*/ 1317 h 1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74" h="1317">
                  <a:moveTo>
                    <a:pt x="0" y="0"/>
                  </a:moveTo>
                  <a:lnTo>
                    <a:pt x="50" y="0"/>
                  </a:lnTo>
                  <a:lnTo>
                    <a:pt x="50" y="48"/>
                  </a:lnTo>
                  <a:lnTo>
                    <a:pt x="112" y="48"/>
                  </a:lnTo>
                  <a:lnTo>
                    <a:pt x="112" y="104"/>
                  </a:lnTo>
                  <a:lnTo>
                    <a:pt x="154" y="104"/>
                  </a:lnTo>
                  <a:lnTo>
                    <a:pt x="154" y="150"/>
                  </a:lnTo>
                  <a:lnTo>
                    <a:pt x="174" y="150"/>
                  </a:lnTo>
                  <a:lnTo>
                    <a:pt x="174" y="210"/>
                  </a:lnTo>
                  <a:lnTo>
                    <a:pt x="266" y="210"/>
                  </a:lnTo>
                  <a:lnTo>
                    <a:pt x="266" y="256"/>
                  </a:lnTo>
                  <a:lnTo>
                    <a:pt x="340" y="256"/>
                  </a:lnTo>
                  <a:lnTo>
                    <a:pt x="340" y="312"/>
                  </a:lnTo>
                  <a:lnTo>
                    <a:pt x="358" y="312"/>
                  </a:lnTo>
                  <a:lnTo>
                    <a:pt x="358" y="364"/>
                  </a:lnTo>
                  <a:lnTo>
                    <a:pt x="366" y="364"/>
                  </a:lnTo>
                  <a:lnTo>
                    <a:pt x="366" y="392"/>
                  </a:lnTo>
                  <a:lnTo>
                    <a:pt x="374" y="392"/>
                  </a:lnTo>
                  <a:lnTo>
                    <a:pt x="374" y="416"/>
                  </a:lnTo>
                  <a:lnTo>
                    <a:pt x="434" y="416"/>
                  </a:lnTo>
                  <a:lnTo>
                    <a:pt x="434" y="468"/>
                  </a:lnTo>
                  <a:lnTo>
                    <a:pt x="460" y="468"/>
                  </a:lnTo>
                  <a:lnTo>
                    <a:pt x="460" y="522"/>
                  </a:lnTo>
                  <a:lnTo>
                    <a:pt x="486" y="522"/>
                  </a:lnTo>
                  <a:lnTo>
                    <a:pt x="486" y="571"/>
                  </a:lnTo>
                  <a:lnTo>
                    <a:pt x="508" y="571"/>
                  </a:lnTo>
                  <a:lnTo>
                    <a:pt x="508" y="615"/>
                  </a:lnTo>
                  <a:lnTo>
                    <a:pt x="516" y="615"/>
                  </a:lnTo>
                  <a:lnTo>
                    <a:pt x="516" y="631"/>
                  </a:lnTo>
                  <a:lnTo>
                    <a:pt x="661" y="631"/>
                  </a:lnTo>
                  <a:lnTo>
                    <a:pt x="661" y="687"/>
                  </a:lnTo>
                  <a:lnTo>
                    <a:pt x="679" y="687"/>
                  </a:lnTo>
                  <a:lnTo>
                    <a:pt x="679" y="743"/>
                  </a:lnTo>
                  <a:lnTo>
                    <a:pt x="715" y="743"/>
                  </a:lnTo>
                  <a:lnTo>
                    <a:pt x="715" y="863"/>
                  </a:lnTo>
                  <a:lnTo>
                    <a:pt x="741" y="863"/>
                  </a:lnTo>
                  <a:lnTo>
                    <a:pt x="741" y="921"/>
                  </a:lnTo>
                  <a:lnTo>
                    <a:pt x="809" y="921"/>
                  </a:lnTo>
                  <a:lnTo>
                    <a:pt x="809" y="981"/>
                  </a:lnTo>
                  <a:lnTo>
                    <a:pt x="855" y="981"/>
                  </a:lnTo>
                  <a:lnTo>
                    <a:pt x="855" y="1049"/>
                  </a:lnTo>
                  <a:lnTo>
                    <a:pt x="855" y="1101"/>
                  </a:lnTo>
                  <a:lnTo>
                    <a:pt x="1005" y="1101"/>
                  </a:lnTo>
                  <a:lnTo>
                    <a:pt x="1005" y="1159"/>
                  </a:lnTo>
                  <a:lnTo>
                    <a:pt x="1095" y="1159"/>
                  </a:lnTo>
                  <a:lnTo>
                    <a:pt x="1095" y="1225"/>
                  </a:lnTo>
                  <a:lnTo>
                    <a:pt x="1804" y="1225"/>
                  </a:lnTo>
                  <a:lnTo>
                    <a:pt x="1804" y="1317"/>
                  </a:lnTo>
                  <a:lnTo>
                    <a:pt x="2474" y="1317"/>
                  </a:lnTo>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76" name="Freeform 51"/>
            <p:cNvSpPr>
              <a:spLocks/>
            </p:cNvSpPr>
            <p:nvPr/>
          </p:nvSpPr>
          <p:spPr bwMode="auto">
            <a:xfrm>
              <a:off x="8097268" y="2900998"/>
              <a:ext cx="53585" cy="56137"/>
            </a:xfrm>
            <a:custGeom>
              <a:avLst/>
              <a:gdLst>
                <a:gd name="T0" fmla="*/ 24 w 42"/>
                <a:gd name="T1" fmla="*/ 0 h 44"/>
                <a:gd name="T2" fmla="*/ 42 w 42"/>
                <a:gd name="T3" fmla="*/ 44 h 44"/>
                <a:gd name="T4" fmla="*/ 0 w 42"/>
                <a:gd name="T5" fmla="*/ 44 h 44"/>
                <a:gd name="T6" fmla="*/ 24 w 42"/>
                <a:gd name="T7" fmla="*/ 0 h 44"/>
              </a:gdLst>
              <a:ahLst/>
              <a:cxnLst>
                <a:cxn ang="0">
                  <a:pos x="T0" y="T1"/>
                </a:cxn>
                <a:cxn ang="0">
                  <a:pos x="T2" y="T3"/>
                </a:cxn>
                <a:cxn ang="0">
                  <a:pos x="T4" y="T5"/>
                </a:cxn>
                <a:cxn ang="0">
                  <a:pos x="T6" y="T7"/>
                </a:cxn>
              </a:cxnLst>
              <a:rect l="0" t="0" r="r" b="b"/>
              <a:pathLst>
                <a:path w="42" h="44">
                  <a:moveTo>
                    <a:pt x="24" y="0"/>
                  </a:moveTo>
                  <a:lnTo>
                    <a:pt x="42" y="44"/>
                  </a:lnTo>
                  <a:lnTo>
                    <a:pt x="0" y="44"/>
                  </a:lnTo>
                  <a:lnTo>
                    <a:pt x="24" y="0"/>
                  </a:lnTo>
                  <a:close/>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77" name="Freeform 52"/>
            <p:cNvSpPr>
              <a:spLocks/>
            </p:cNvSpPr>
            <p:nvPr/>
          </p:nvSpPr>
          <p:spPr bwMode="auto">
            <a:xfrm>
              <a:off x="8028374" y="2900998"/>
              <a:ext cx="53585" cy="56137"/>
            </a:xfrm>
            <a:custGeom>
              <a:avLst/>
              <a:gdLst>
                <a:gd name="T0" fmla="*/ 22 w 42"/>
                <a:gd name="T1" fmla="*/ 0 h 44"/>
                <a:gd name="T2" fmla="*/ 42 w 42"/>
                <a:gd name="T3" fmla="*/ 44 h 44"/>
                <a:gd name="T4" fmla="*/ 0 w 42"/>
                <a:gd name="T5" fmla="*/ 44 h 44"/>
                <a:gd name="T6" fmla="*/ 22 w 42"/>
                <a:gd name="T7" fmla="*/ 0 h 44"/>
              </a:gdLst>
              <a:ahLst/>
              <a:cxnLst>
                <a:cxn ang="0">
                  <a:pos x="T0" y="T1"/>
                </a:cxn>
                <a:cxn ang="0">
                  <a:pos x="T2" y="T3"/>
                </a:cxn>
                <a:cxn ang="0">
                  <a:pos x="T4" y="T5"/>
                </a:cxn>
                <a:cxn ang="0">
                  <a:pos x="T6" y="T7"/>
                </a:cxn>
              </a:cxnLst>
              <a:rect l="0" t="0" r="r" b="b"/>
              <a:pathLst>
                <a:path w="42" h="44">
                  <a:moveTo>
                    <a:pt x="22" y="0"/>
                  </a:moveTo>
                  <a:lnTo>
                    <a:pt x="42" y="44"/>
                  </a:lnTo>
                  <a:lnTo>
                    <a:pt x="0" y="44"/>
                  </a:lnTo>
                  <a:lnTo>
                    <a:pt x="22" y="0"/>
                  </a:lnTo>
                  <a:close/>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78" name="Freeform 53"/>
            <p:cNvSpPr>
              <a:spLocks/>
            </p:cNvSpPr>
            <p:nvPr/>
          </p:nvSpPr>
          <p:spPr bwMode="auto">
            <a:xfrm>
              <a:off x="7722171" y="2900998"/>
              <a:ext cx="53585" cy="56137"/>
            </a:xfrm>
            <a:custGeom>
              <a:avLst/>
              <a:gdLst>
                <a:gd name="T0" fmla="*/ 22 w 42"/>
                <a:gd name="T1" fmla="*/ 0 h 44"/>
                <a:gd name="T2" fmla="*/ 42 w 42"/>
                <a:gd name="T3" fmla="*/ 44 h 44"/>
                <a:gd name="T4" fmla="*/ 0 w 42"/>
                <a:gd name="T5" fmla="*/ 44 h 44"/>
                <a:gd name="T6" fmla="*/ 22 w 42"/>
                <a:gd name="T7" fmla="*/ 0 h 44"/>
              </a:gdLst>
              <a:ahLst/>
              <a:cxnLst>
                <a:cxn ang="0">
                  <a:pos x="T0" y="T1"/>
                </a:cxn>
                <a:cxn ang="0">
                  <a:pos x="T2" y="T3"/>
                </a:cxn>
                <a:cxn ang="0">
                  <a:pos x="T4" y="T5"/>
                </a:cxn>
                <a:cxn ang="0">
                  <a:pos x="T6" y="T7"/>
                </a:cxn>
              </a:cxnLst>
              <a:rect l="0" t="0" r="r" b="b"/>
              <a:pathLst>
                <a:path w="42" h="44">
                  <a:moveTo>
                    <a:pt x="22" y="0"/>
                  </a:moveTo>
                  <a:lnTo>
                    <a:pt x="42" y="44"/>
                  </a:lnTo>
                  <a:lnTo>
                    <a:pt x="0" y="44"/>
                  </a:lnTo>
                  <a:lnTo>
                    <a:pt x="22" y="0"/>
                  </a:lnTo>
                  <a:close/>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79" name="Freeform 54"/>
            <p:cNvSpPr>
              <a:spLocks/>
            </p:cNvSpPr>
            <p:nvPr/>
          </p:nvSpPr>
          <p:spPr bwMode="auto">
            <a:xfrm>
              <a:off x="7609896" y="2900998"/>
              <a:ext cx="53585" cy="56137"/>
            </a:xfrm>
            <a:custGeom>
              <a:avLst/>
              <a:gdLst>
                <a:gd name="T0" fmla="*/ 22 w 42"/>
                <a:gd name="T1" fmla="*/ 0 h 44"/>
                <a:gd name="T2" fmla="*/ 42 w 42"/>
                <a:gd name="T3" fmla="*/ 44 h 44"/>
                <a:gd name="T4" fmla="*/ 0 w 42"/>
                <a:gd name="T5" fmla="*/ 44 h 44"/>
                <a:gd name="T6" fmla="*/ 22 w 42"/>
                <a:gd name="T7" fmla="*/ 0 h 44"/>
              </a:gdLst>
              <a:ahLst/>
              <a:cxnLst>
                <a:cxn ang="0">
                  <a:pos x="T0" y="T1"/>
                </a:cxn>
                <a:cxn ang="0">
                  <a:pos x="T2" y="T3"/>
                </a:cxn>
                <a:cxn ang="0">
                  <a:pos x="T4" y="T5"/>
                </a:cxn>
                <a:cxn ang="0">
                  <a:pos x="T6" y="T7"/>
                </a:cxn>
              </a:cxnLst>
              <a:rect l="0" t="0" r="r" b="b"/>
              <a:pathLst>
                <a:path w="42" h="44">
                  <a:moveTo>
                    <a:pt x="22" y="0"/>
                  </a:moveTo>
                  <a:lnTo>
                    <a:pt x="42" y="44"/>
                  </a:lnTo>
                  <a:lnTo>
                    <a:pt x="0" y="44"/>
                  </a:lnTo>
                  <a:lnTo>
                    <a:pt x="22" y="0"/>
                  </a:lnTo>
                  <a:close/>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80" name="Freeform 55"/>
            <p:cNvSpPr>
              <a:spLocks/>
            </p:cNvSpPr>
            <p:nvPr/>
          </p:nvSpPr>
          <p:spPr bwMode="auto">
            <a:xfrm>
              <a:off x="7441485" y="2900998"/>
              <a:ext cx="53585" cy="56137"/>
            </a:xfrm>
            <a:custGeom>
              <a:avLst/>
              <a:gdLst>
                <a:gd name="T0" fmla="*/ 22 w 42"/>
                <a:gd name="T1" fmla="*/ 0 h 44"/>
                <a:gd name="T2" fmla="*/ 42 w 42"/>
                <a:gd name="T3" fmla="*/ 44 h 44"/>
                <a:gd name="T4" fmla="*/ 0 w 42"/>
                <a:gd name="T5" fmla="*/ 44 h 44"/>
                <a:gd name="T6" fmla="*/ 22 w 42"/>
                <a:gd name="T7" fmla="*/ 0 h 44"/>
              </a:gdLst>
              <a:ahLst/>
              <a:cxnLst>
                <a:cxn ang="0">
                  <a:pos x="T0" y="T1"/>
                </a:cxn>
                <a:cxn ang="0">
                  <a:pos x="T2" y="T3"/>
                </a:cxn>
                <a:cxn ang="0">
                  <a:pos x="T4" y="T5"/>
                </a:cxn>
                <a:cxn ang="0">
                  <a:pos x="T6" y="T7"/>
                </a:cxn>
              </a:cxnLst>
              <a:rect l="0" t="0" r="r" b="b"/>
              <a:pathLst>
                <a:path w="42" h="44">
                  <a:moveTo>
                    <a:pt x="22" y="0"/>
                  </a:moveTo>
                  <a:lnTo>
                    <a:pt x="42" y="44"/>
                  </a:lnTo>
                  <a:lnTo>
                    <a:pt x="0" y="44"/>
                  </a:lnTo>
                  <a:lnTo>
                    <a:pt x="22" y="0"/>
                  </a:lnTo>
                  <a:close/>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81" name="Freeform 56"/>
            <p:cNvSpPr>
              <a:spLocks/>
            </p:cNvSpPr>
            <p:nvPr/>
          </p:nvSpPr>
          <p:spPr bwMode="auto">
            <a:xfrm>
              <a:off x="7410866" y="2900998"/>
              <a:ext cx="53585" cy="56137"/>
            </a:xfrm>
            <a:custGeom>
              <a:avLst/>
              <a:gdLst>
                <a:gd name="T0" fmla="*/ 22 w 42"/>
                <a:gd name="T1" fmla="*/ 0 h 44"/>
                <a:gd name="T2" fmla="*/ 42 w 42"/>
                <a:gd name="T3" fmla="*/ 44 h 44"/>
                <a:gd name="T4" fmla="*/ 0 w 42"/>
                <a:gd name="T5" fmla="*/ 44 h 44"/>
                <a:gd name="T6" fmla="*/ 22 w 42"/>
                <a:gd name="T7" fmla="*/ 0 h 44"/>
              </a:gdLst>
              <a:ahLst/>
              <a:cxnLst>
                <a:cxn ang="0">
                  <a:pos x="T0" y="T1"/>
                </a:cxn>
                <a:cxn ang="0">
                  <a:pos x="T2" y="T3"/>
                </a:cxn>
                <a:cxn ang="0">
                  <a:pos x="T4" y="T5"/>
                </a:cxn>
                <a:cxn ang="0">
                  <a:pos x="T6" y="T7"/>
                </a:cxn>
              </a:cxnLst>
              <a:rect l="0" t="0" r="r" b="b"/>
              <a:pathLst>
                <a:path w="42" h="44">
                  <a:moveTo>
                    <a:pt x="22" y="0"/>
                  </a:moveTo>
                  <a:lnTo>
                    <a:pt x="42" y="44"/>
                  </a:lnTo>
                  <a:lnTo>
                    <a:pt x="0" y="44"/>
                  </a:lnTo>
                  <a:lnTo>
                    <a:pt x="22" y="0"/>
                  </a:lnTo>
                  <a:close/>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82" name="Freeform 57"/>
            <p:cNvSpPr>
              <a:spLocks/>
            </p:cNvSpPr>
            <p:nvPr/>
          </p:nvSpPr>
          <p:spPr bwMode="auto">
            <a:xfrm>
              <a:off x="7183766" y="2783620"/>
              <a:ext cx="53585" cy="56137"/>
            </a:xfrm>
            <a:custGeom>
              <a:avLst/>
              <a:gdLst>
                <a:gd name="T0" fmla="*/ 22 w 42"/>
                <a:gd name="T1" fmla="*/ 0 h 44"/>
                <a:gd name="T2" fmla="*/ 42 w 42"/>
                <a:gd name="T3" fmla="*/ 44 h 44"/>
                <a:gd name="T4" fmla="*/ 0 w 42"/>
                <a:gd name="T5" fmla="*/ 44 h 44"/>
                <a:gd name="T6" fmla="*/ 22 w 42"/>
                <a:gd name="T7" fmla="*/ 0 h 44"/>
              </a:gdLst>
              <a:ahLst/>
              <a:cxnLst>
                <a:cxn ang="0">
                  <a:pos x="T0" y="T1"/>
                </a:cxn>
                <a:cxn ang="0">
                  <a:pos x="T2" y="T3"/>
                </a:cxn>
                <a:cxn ang="0">
                  <a:pos x="T4" y="T5"/>
                </a:cxn>
                <a:cxn ang="0">
                  <a:pos x="T6" y="T7"/>
                </a:cxn>
              </a:cxnLst>
              <a:rect l="0" t="0" r="r" b="b"/>
              <a:pathLst>
                <a:path w="42" h="44">
                  <a:moveTo>
                    <a:pt x="22" y="0"/>
                  </a:moveTo>
                  <a:lnTo>
                    <a:pt x="42" y="44"/>
                  </a:lnTo>
                  <a:lnTo>
                    <a:pt x="0" y="44"/>
                  </a:lnTo>
                  <a:lnTo>
                    <a:pt x="22" y="0"/>
                  </a:lnTo>
                  <a:close/>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83" name="Freeform 58"/>
            <p:cNvSpPr>
              <a:spLocks/>
            </p:cNvSpPr>
            <p:nvPr/>
          </p:nvSpPr>
          <p:spPr bwMode="auto">
            <a:xfrm>
              <a:off x="7176111" y="2783620"/>
              <a:ext cx="53585" cy="56137"/>
            </a:xfrm>
            <a:custGeom>
              <a:avLst/>
              <a:gdLst>
                <a:gd name="T0" fmla="*/ 22 w 42"/>
                <a:gd name="T1" fmla="*/ 0 h 44"/>
                <a:gd name="T2" fmla="*/ 42 w 42"/>
                <a:gd name="T3" fmla="*/ 44 h 44"/>
                <a:gd name="T4" fmla="*/ 0 w 42"/>
                <a:gd name="T5" fmla="*/ 44 h 44"/>
                <a:gd name="T6" fmla="*/ 22 w 42"/>
                <a:gd name="T7" fmla="*/ 0 h 44"/>
              </a:gdLst>
              <a:ahLst/>
              <a:cxnLst>
                <a:cxn ang="0">
                  <a:pos x="T0" y="T1"/>
                </a:cxn>
                <a:cxn ang="0">
                  <a:pos x="T2" y="T3"/>
                </a:cxn>
                <a:cxn ang="0">
                  <a:pos x="T4" y="T5"/>
                </a:cxn>
                <a:cxn ang="0">
                  <a:pos x="T6" y="T7"/>
                </a:cxn>
              </a:cxnLst>
              <a:rect l="0" t="0" r="r" b="b"/>
              <a:pathLst>
                <a:path w="42" h="44">
                  <a:moveTo>
                    <a:pt x="22" y="0"/>
                  </a:moveTo>
                  <a:lnTo>
                    <a:pt x="42" y="44"/>
                  </a:lnTo>
                  <a:lnTo>
                    <a:pt x="0" y="44"/>
                  </a:lnTo>
                  <a:lnTo>
                    <a:pt x="22" y="0"/>
                  </a:lnTo>
                  <a:close/>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84" name="Freeform 59"/>
            <p:cNvSpPr>
              <a:spLocks/>
            </p:cNvSpPr>
            <p:nvPr/>
          </p:nvSpPr>
          <p:spPr bwMode="auto">
            <a:xfrm>
              <a:off x="7171007" y="2783620"/>
              <a:ext cx="53585" cy="56137"/>
            </a:xfrm>
            <a:custGeom>
              <a:avLst/>
              <a:gdLst>
                <a:gd name="T0" fmla="*/ 22 w 42"/>
                <a:gd name="T1" fmla="*/ 0 h 44"/>
                <a:gd name="T2" fmla="*/ 42 w 42"/>
                <a:gd name="T3" fmla="*/ 44 h 44"/>
                <a:gd name="T4" fmla="*/ 0 w 42"/>
                <a:gd name="T5" fmla="*/ 44 h 44"/>
                <a:gd name="T6" fmla="*/ 22 w 42"/>
                <a:gd name="T7" fmla="*/ 0 h 44"/>
              </a:gdLst>
              <a:ahLst/>
              <a:cxnLst>
                <a:cxn ang="0">
                  <a:pos x="T0" y="T1"/>
                </a:cxn>
                <a:cxn ang="0">
                  <a:pos x="T2" y="T3"/>
                </a:cxn>
                <a:cxn ang="0">
                  <a:pos x="T4" y="T5"/>
                </a:cxn>
                <a:cxn ang="0">
                  <a:pos x="T6" y="T7"/>
                </a:cxn>
              </a:cxnLst>
              <a:rect l="0" t="0" r="r" b="b"/>
              <a:pathLst>
                <a:path w="42" h="44">
                  <a:moveTo>
                    <a:pt x="22" y="0"/>
                  </a:moveTo>
                  <a:lnTo>
                    <a:pt x="42" y="44"/>
                  </a:lnTo>
                  <a:lnTo>
                    <a:pt x="0" y="44"/>
                  </a:lnTo>
                  <a:lnTo>
                    <a:pt x="22" y="0"/>
                  </a:lnTo>
                  <a:close/>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85" name="Freeform 60"/>
            <p:cNvSpPr>
              <a:spLocks/>
            </p:cNvSpPr>
            <p:nvPr/>
          </p:nvSpPr>
          <p:spPr bwMode="auto">
            <a:xfrm>
              <a:off x="6758910" y="2783620"/>
              <a:ext cx="53585" cy="56137"/>
            </a:xfrm>
            <a:custGeom>
              <a:avLst/>
              <a:gdLst>
                <a:gd name="T0" fmla="*/ 22 w 42"/>
                <a:gd name="T1" fmla="*/ 0 h 44"/>
                <a:gd name="T2" fmla="*/ 42 w 42"/>
                <a:gd name="T3" fmla="*/ 44 h 44"/>
                <a:gd name="T4" fmla="*/ 0 w 42"/>
                <a:gd name="T5" fmla="*/ 44 h 44"/>
                <a:gd name="T6" fmla="*/ 22 w 42"/>
                <a:gd name="T7" fmla="*/ 0 h 44"/>
              </a:gdLst>
              <a:ahLst/>
              <a:cxnLst>
                <a:cxn ang="0">
                  <a:pos x="T0" y="T1"/>
                </a:cxn>
                <a:cxn ang="0">
                  <a:pos x="T2" y="T3"/>
                </a:cxn>
                <a:cxn ang="0">
                  <a:pos x="T4" y="T5"/>
                </a:cxn>
                <a:cxn ang="0">
                  <a:pos x="T6" y="T7"/>
                </a:cxn>
              </a:cxnLst>
              <a:rect l="0" t="0" r="r" b="b"/>
              <a:pathLst>
                <a:path w="42" h="44">
                  <a:moveTo>
                    <a:pt x="22" y="0"/>
                  </a:moveTo>
                  <a:lnTo>
                    <a:pt x="42" y="44"/>
                  </a:lnTo>
                  <a:lnTo>
                    <a:pt x="0" y="44"/>
                  </a:lnTo>
                  <a:lnTo>
                    <a:pt x="22" y="0"/>
                  </a:lnTo>
                  <a:close/>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86" name="Freeform 61"/>
            <p:cNvSpPr>
              <a:spLocks/>
            </p:cNvSpPr>
            <p:nvPr/>
          </p:nvSpPr>
          <p:spPr bwMode="auto">
            <a:xfrm>
              <a:off x="6718083" y="2783620"/>
              <a:ext cx="53585" cy="56137"/>
            </a:xfrm>
            <a:custGeom>
              <a:avLst/>
              <a:gdLst>
                <a:gd name="T0" fmla="*/ 22 w 42"/>
                <a:gd name="T1" fmla="*/ 0 h 44"/>
                <a:gd name="T2" fmla="*/ 42 w 42"/>
                <a:gd name="T3" fmla="*/ 44 h 44"/>
                <a:gd name="T4" fmla="*/ 0 w 42"/>
                <a:gd name="T5" fmla="*/ 44 h 44"/>
                <a:gd name="T6" fmla="*/ 22 w 42"/>
                <a:gd name="T7" fmla="*/ 0 h 44"/>
              </a:gdLst>
              <a:ahLst/>
              <a:cxnLst>
                <a:cxn ang="0">
                  <a:pos x="T0" y="T1"/>
                </a:cxn>
                <a:cxn ang="0">
                  <a:pos x="T2" y="T3"/>
                </a:cxn>
                <a:cxn ang="0">
                  <a:pos x="T4" y="T5"/>
                </a:cxn>
                <a:cxn ang="0">
                  <a:pos x="T6" y="T7"/>
                </a:cxn>
              </a:cxnLst>
              <a:rect l="0" t="0" r="r" b="b"/>
              <a:pathLst>
                <a:path w="42" h="44">
                  <a:moveTo>
                    <a:pt x="22" y="0"/>
                  </a:moveTo>
                  <a:lnTo>
                    <a:pt x="42" y="44"/>
                  </a:lnTo>
                  <a:lnTo>
                    <a:pt x="0" y="44"/>
                  </a:lnTo>
                  <a:lnTo>
                    <a:pt x="22" y="0"/>
                  </a:lnTo>
                  <a:close/>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87" name="Freeform 62"/>
            <p:cNvSpPr>
              <a:spLocks/>
            </p:cNvSpPr>
            <p:nvPr/>
          </p:nvSpPr>
          <p:spPr bwMode="auto">
            <a:xfrm>
              <a:off x="6087816" y="2620313"/>
              <a:ext cx="53585" cy="56137"/>
            </a:xfrm>
            <a:custGeom>
              <a:avLst/>
              <a:gdLst>
                <a:gd name="T0" fmla="*/ 22 w 42"/>
                <a:gd name="T1" fmla="*/ 0 h 44"/>
                <a:gd name="T2" fmla="*/ 42 w 42"/>
                <a:gd name="T3" fmla="*/ 44 h 44"/>
                <a:gd name="T4" fmla="*/ 0 w 42"/>
                <a:gd name="T5" fmla="*/ 44 h 44"/>
                <a:gd name="T6" fmla="*/ 22 w 42"/>
                <a:gd name="T7" fmla="*/ 0 h 44"/>
              </a:gdLst>
              <a:ahLst/>
              <a:cxnLst>
                <a:cxn ang="0">
                  <a:pos x="T0" y="T1"/>
                </a:cxn>
                <a:cxn ang="0">
                  <a:pos x="T2" y="T3"/>
                </a:cxn>
                <a:cxn ang="0">
                  <a:pos x="T4" y="T5"/>
                </a:cxn>
                <a:cxn ang="0">
                  <a:pos x="T6" y="T7"/>
                </a:cxn>
              </a:cxnLst>
              <a:rect l="0" t="0" r="r" b="b"/>
              <a:pathLst>
                <a:path w="42" h="44">
                  <a:moveTo>
                    <a:pt x="22" y="0"/>
                  </a:moveTo>
                  <a:lnTo>
                    <a:pt x="42" y="44"/>
                  </a:lnTo>
                  <a:lnTo>
                    <a:pt x="0" y="44"/>
                  </a:lnTo>
                  <a:lnTo>
                    <a:pt x="22" y="0"/>
                  </a:lnTo>
                  <a:close/>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88" name="Freeform 63"/>
            <p:cNvSpPr>
              <a:spLocks/>
            </p:cNvSpPr>
            <p:nvPr/>
          </p:nvSpPr>
          <p:spPr bwMode="auto">
            <a:xfrm>
              <a:off x="5807130" y="2089563"/>
              <a:ext cx="53585" cy="56137"/>
            </a:xfrm>
            <a:custGeom>
              <a:avLst/>
              <a:gdLst>
                <a:gd name="T0" fmla="*/ 22 w 42"/>
                <a:gd name="T1" fmla="*/ 0 h 44"/>
                <a:gd name="T2" fmla="*/ 42 w 42"/>
                <a:gd name="T3" fmla="*/ 44 h 44"/>
                <a:gd name="T4" fmla="*/ 0 w 42"/>
                <a:gd name="T5" fmla="*/ 44 h 44"/>
                <a:gd name="T6" fmla="*/ 22 w 42"/>
                <a:gd name="T7" fmla="*/ 0 h 44"/>
              </a:gdLst>
              <a:ahLst/>
              <a:cxnLst>
                <a:cxn ang="0">
                  <a:pos x="T0" y="T1"/>
                </a:cxn>
                <a:cxn ang="0">
                  <a:pos x="T2" y="T3"/>
                </a:cxn>
                <a:cxn ang="0">
                  <a:pos x="T4" y="T5"/>
                </a:cxn>
                <a:cxn ang="0">
                  <a:pos x="T6" y="T7"/>
                </a:cxn>
              </a:cxnLst>
              <a:rect l="0" t="0" r="r" b="b"/>
              <a:pathLst>
                <a:path w="42" h="44">
                  <a:moveTo>
                    <a:pt x="22" y="0"/>
                  </a:moveTo>
                  <a:lnTo>
                    <a:pt x="42" y="44"/>
                  </a:lnTo>
                  <a:lnTo>
                    <a:pt x="0" y="44"/>
                  </a:lnTo>
                  <a:lnTo>
                    <a:pt x="22" y="0"/>
                  </a:lnTo>
                  <a:close/>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89" name="Freeform 64"/>
            <p:cNvSpPr>
              <a:spLocks/>
            </p:cNvSpPr>
            <p:nvPr/>
          </p:nvSpPr>
          <p:spPr bwMode="auto">
            <a:xfrm>
              <a:off x="5435861" y="1746361"/>
              <a:ext cx="53585" cy="56137"/>
            </a:xfrm>
            <a:custGeom>
              <a:avLst/>
              <a:gdLst>
                <a:gd name="T0" fmla="*/ 22 w 42"/>
                <a:gd name="T1" fmla="*/ 0 h 44"/>
                <a:gd name="T2" fmla="*/ 42 w 42"/>
                <a:gd name="T3" fmla="*/ 44 h 44"/>
                <a:gd name="T4" fmla="*/ 0 w 42"/>
                <a:gd name="T5" fmla="*/ 44 h 44"/>
                <a:gd name="T6" fmla="*/ 22 w 42"/>
                <a:gd name="T7" fmla="*/ 0 h 44"/>
              </a:gdLst>
              <a:ahLst/>
              <a:cxnLst>
                <a:cxn ang="0">
                  <a:pos x="T0" y="T1"/>
                </a:cxn>
                <a:cxn ang="0">
                  <a:pos x="T2" y="T3"/>
                </a:cxn>
                <a:cxn ang="0">
                  <a:pos x="T4" y="T5"/>
                </a:cxn>
                <a:cxn ang="0">
                  <a:pos x="T6" y="T7"/>
                </a:cxn>
              </a:cxnLst>
              <a:rect l="0" t="0" r="r" b="b"/>
              <a:pathLst>
                <a:path w="42" h="44">
                  <a:moveTo>
                    <a:pt x="22" y="0"/>
                  </a:moveTo>
                  <a:lnTo>
                    <a:pt x="42" y="44"/>
                  </a:lnTo>
                  <a:lnTo>
                    <a:pt x="0" y="44"/>
                  </a:lnTo>
                  <a:lnTo>
                    <a:pt x="22" y="0"/>
                  </a:lnTo>
                  <a:close/>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90" name="Freeform 65"/>
            <p:cNvSpPr>
              <a:spLocks/>
            </p:cNvSpPr>
            <p:nvPr/>
          </p:nvSpPr>
          <p:spPr bwMode="auto">
            <a:xfrm>
              <a:off x="5127107" y="1363608"/>
              <a:ext cx="53585" cy="56137"/>
            </a:xfrm>
            <a:custGeom>
              <a:avLst/>
              <a:gdLst>
                <a:gd name="T0" fmla="*/ 22 w 42"/>
                <a:gd name="T1" fmla="*/ 0 h 44"/>
                <a:gd name="T2" fmla="*/ 42 w 42"/>
                <a:gd name="T3" fmla="*/ 44 h 44"/>
                <a:gd name="T4" fmla="*/ 0 w 42"/>
                <a:gd name="T5" fmla="*/ 44 h 44"/>
                <a:gd name="T6" fmla="*/ 22 w 42"/>
                <a:gd name="T7" fmla="*/ 0 h 44"/>
              </a:gdLst>
              <a:ahLst/>
              <a:cxnLst>
                <a:cxn ang="0">
                  <a:pos x="T0" y="T1"/>
                </a:cxn>
                <a:cxn ang="0">
                  <a:pos x="T2" y="T3"/>
                </a:cxn>
                <a:cxn ang="0">
                  <a:pos x="T4" y="T5"/>
                </a:cxn>
                <a:cxn ang="0">
                  <a:pos x="T6" y="T7"/>
                </a:cxn>
              </a:cxnLst>
              <a:rect l="0" t="0" r="r" b="b"/>
              <a:pathLst>
                <a:path w="42" h="44">
                  <a:moveTo>
                    <a:pt x="22" y="0"/>
                  </a:moveTo>
                  <a:lnTo>
                    <a:pt x="42" y="44"/>
                  </a:lnTo>
                  <a:lnTo>
                    <a:pt x="0" y="44"/>
                  </a:lnTo>
                  <a:lnTo>
                    <a:pt x="22" y="0"/>
                  </a:lnTo>
                  <a:close/>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91" name="Freeform 66"/>
            <p:cNvSpPr>
              <a:spLocks/>
            </p:cNvSpPr>
            <p:nvPr/>
          </p:nvSpPr>
          <p:spPr bwMode="auto">
            <a:xfrm>
              <a:off x="5104143" y="1279404"/>
              <a:ext cx="53585" cy="56137"/>
            </a:xfrm>
            <a:custGeom>
              <a:avLst/>
              <a:gdLst>
                <a:gd name="T0" fmla="*/ 22 w 42"/>
                <a:gd name="T1" fmla="*/ 0 h 44"/>
                <a:gd name="T2" fmla="*/ 42 w 42"/>
                <a:gd name="T3" fmla="*/ 44 h 44"/>
                <a:gd name="T4" fmla="*/ 0 w 42"/>
                <a:gd name="T5" fmla="*/ 44 h 44"/>
                <a:gd name="T6" fmla="*/ 22 w 42"/>
                <a:gd name="T7" fmla="*/ 0 h 44"/>
              </a:gdLst>
              <a:ahLst/>
              <a:cxnLst>
                <a:cxn ang="0">
                  <a:pos x="T0" y="T1"/>
                </a:cxn>
                <a:cxn ang="0">
                  <a:pos x="T2" y="T3"/>
                </a:cxn>
                <a:cxn ang="0">
                  <a:pos x="T4" y="T5"/>
                </a:cxn>
                <a:cxn ang="0">
                  <a:pos x="T6" y="T7"/>
                </a:cxn>
              </a:cxnLst>
              <a:rect l="0" t="0" r="r" b="b"/>
              <a:pathLst>
                <a:path w="42" h="44">
                  <a:moveTo>
                    <a:pt x="22" y="0"/>
                  </a:moveTo>
                  <a:lnTo>
                    <a:pt x="42" y="44"/>
                  </a:lnTo>
                  <a:lnTo>
                    <a:pt x="0" y="44"/>
                  </a:lnTo>
                  <a:lnTo>
                    <a:pt x="22" y="0"/>
                  </a:lnTo>
                  <a:close/>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92" name="Freeform 67"/>
            <p:cNvSpPr>
              <a:spLocks/>
            </p:cNvSpPr>
            <p:nvPr/>
          </p:nvSpPr>
          <p:spPr bwMode="auto">
            <a:xfrm>
              <a:off x="7370039" y="2900998"/>
              <a:ext cx="53585" cy="56137"/>
            </a:xfrm>
            <a:custGeom>
              <a:avLst/>
              <a:gdLst>
                <a:gd name="T0" fmla="*/ 22 w 42"/>
                <a:gd name="T1" fmla="*/ 0 h 44"/>
                <a:gd name="T2" fmla="*/ 42 w 42"/>
                <a:gd name="T3" fmla="*/ 44 h 44"/>
                <a:gd name="T4" fmla="*/ 0 w 42"/>
                <a:gd name="T5" fmla="*/ 44 h 44"/>
                <a:gd name="T6" fmla="*/ 22 w 42"/>
                <a:gd name="T7" fmla="*/ 0 h 44"/>
              </a:gdLst>
              <a:ahLst/>
              <a:cxnLst>
                <a:cxn ang="0">
                  <a:pos x="T0" y="T1"/>
                </a:cxn>
                <a:cxn ang="0">
                  <a:pos x="T2" y="T3"/>
                </a:cxn>
                <a:cxn ang="0">
                  <a:pos x="T4" y="T5"/>
                </a:cxn>
                <a:cxn ang="0">
                  <a:pos x="T6" y="T7"/>
                </a:cxn>
              </a:cxnLst>
              <a:rect l="0" t="0" r="r" b="b"/>
              <a:pathLst>
                <a:path w="42" h="44">
                  <a:moveTo>
                    <a:pt x="22" y="0"/>
                  </a:moveTo>
                  <a:lnTo>
                    <a:pt x="42" y="44"/>
                  </a:lnTo>
                  <a:lnTo>
                    <a:pt x="0" y="44"/>
                  </a:lnTo>
                  <a:lnTo>
                    <a:pt x="22" y="0"/>
                  </a:lnTo>
                  <a:close/>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93" name="Freeform 68"/>
            <p:cNvSpPr>
              <a:spLocks/>
            </p:cNvSpPr>
            <p:nvPr/>
          </p:nvSpPr>
          <p:spPr bwMode="auto">
            <a:xfrm>
              <a:off x="7362383" y="2900998"/>
              <a:ext cx="53585" cy="56137"/>
            </a:xfrm>
            <a:custGeom>
              <a:avLst/>
              <a:gdLst>
                <a:gd name="T0" fmla="*/ 22 w 42"/>
                <a:gd name="T1" fmla="*/ 0 h 44"/>
                <a:gd name="T2" fmla="*/ 42 w 42"/>
                <a:gd name="T3" fmla="*/ 44 h 44"/>
                <a:gd name="T4" fmla="*/ 0 w 42"/>
                <a:gd name="T5" fmla="*/ 44 h 44"/>
                <a:gd name="T6" fmla="*/ 22 w 42"/>
                <a:gd name="T7" fmla="*/ 0 h 44"/>
              </a:gdLst>
              <a:ahLst/>
              <a:cxnLst>
                <a:cxn ang="0">
                  <a:pos x="T0" y="T1"/>
                </a:cxn>
                <a:cxn ang="0">
                  <a:pos x="T2" y="T3"/>
                </a:cxn>
                <a:cxn ang="0">
                  <a:pos x="T4" y="T5"/>
                </a:cxn>
                <a:cxn ang="0">
                  <a:pos x="T6" y="T7"/>
                </a:cxn>
              </a:cxnLst>
              <a:rect l="0" t="0" r="r" b="b"/>
              <a:pathLst>
                <a:path w="42" h="44">
                  <a:moveTo>
                    <a:pt x="22" y="0"/>
                  </a:moveTo>
                  <a:lnTo>
                    <a:pt x="42" y="44"/>
                  </a:lnTo>
                  <a:lnTo>
                    <a:pt x="0" y="44"/>
                  </a:lnTo>
                  <a:lnTo>
                    <a:pt x="22" y="0"/>
                  </a:lnTo>
                  <a:close/>
                </a:path>
              </a:pathLst>
            </a:custGeom>
            <a:noFill/>
            <a:ln w="1270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94" name="Oval 69"/>
            <p:cNvSpPr>
              <a:spLocks noChangeArrowheads="1"/>
            </p:cNvSpPr>
            <p:nvPr/>
          </p:nvSpPr>
          <p:spPr bwMode="auto">
            <a:xfrm>
              <a:off x="8005409" y="3597607"/>
              <a:ext cx="48482" cy="48482"/>
            </a:xfrm>
            <a:prstGeom prst="ellipse">
              <a:avLst/>
            </a:prstGeom>
            <a:noFill/>
            <a:ln w="12700" cap="flat">
              <a:solidFill>
                <a:srgbClr val="26B46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95" name="Oval 70"/>
            <p:cNvSpPr>
              <a:spLocks noChangeArrowheads="1"/>
            </p:cNvSpPr>
            <p:nvPr/>
          </p:nvSpPr>
          <p:spPr bwMode="auto">
            <a:xfrm>
              <a:off x="6761462" y="3265888"/>
              <a:ext cx="48482" cy="48482"/>
            </a:xfrm>
            <a:prstGeom prst="ellipse">
              <a:avLst/>
            </a:prstGeom>
            <a:noFill/>
            <a:ln w="12700" cap="flat">
              <a:solidFill>
                <a:srgbClr val="26B46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96" name="Oval 71"/>
            <p:cNvSpPr>
              <a:spLocks noChangeArrowheads="1"/>
            </p:cNvSpPr>
            <p:nvPr/>
          </p:nvSpPr>
          <p:spPr bwMode="auto">
            <a:xfrm>
              <a:off x="6501190" y="2982651"/>
              <a:ext cx="48482" cy="48482"/>
            </a:xfrm>
            <a:prstGeom prst="ellipse">
              <a:avLst/>
            </a:prstGeom>
            <a:noFill/>
            <a:ln w="12700" cap="flat">
              <a:solidFill>
                <a:srgbClr val="26B46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97" name="Oval 72"/>
            <p:cNvSpPr>
              <a:spLocks noChangeArrowheads="1"/>
            </p:cNvSpPr>
            <p:nvPr/>
          </p:nvSpPr>
          <p:spPr bwMode="auto">
            <a:xfrm>
              <a:off x="6057197" y="2643278"/>
              <a:ext cx="48482" cy="48482"/>
            </a:xfrm>
            <a:prstGeom prst="ellipse">
              <a:avLst/>
            </a:prstGeom>
            <a:noFill/>
            <a:ln w="12700" cap="flat">
              <a:solidFill>
                <a:srgbClr val="26B46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98" name="Oval 73"/>
            <p:cNvSpPr>
              <a:spLocks noChangeArrowheads="1"/>
            </p:cNvSpPr>
            <p:nvPr/>
          </p:nvSpPr>
          <p:spPr bwMode="auto">
            <a:xfrm>
              <a:off x="5855614" y="2408522"/>
              <a:ext cx="48482" cy="48482"/>
            </a:xfrm>
            <a:prstGeom prst="ellipse">
              <a:avLst/>
            </a:prstGeom>
            <a:noFill/>
            <a:ln w="12700" cap="flat">
              <a:solidFill>
                <a:srgbClr val="26B46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499" name="Oval 74"/>
            <p:cNvSpPr>
              <a:spLocks noChangeArrowheads="1"/>
            </p:cNvSpPr>
            <p:nvPr/>
          </p:nvSpPr>
          <p:spPr bwMode="auto">
            <a:xfrm>
              <a:off x="5688479" y="2115080"/>
              <a:ext cx="48482" cy="48482"/>
            </a:xfrm>
            <a:prstGeom prst="ellipse">
              <a:avLst/>
            </a:prstGeom>
            <a:noFill/>
            <a:ln w="12700" cap="flat">
              <a:solidFill>
                <a:srgbClr val="26B46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00" name="Oval 75"/>
            <p:cNvSpPr>
              <a:spLocks noChangeArrowheads="1"/>
            </p:cNvSpPr>
            <p:nvPr/>
          </p:nvSpPr>
          <p:spPr bwMode="auto">
            <a:xfrm>
              <a:off x="5647651" y="2104873"/>
              <a:ext cx="48482" cy="48482"/>
            </a:xfrm>
            <a:prstGeom prst="ellipse">
              <a:avLst/>
            </a:prstGeom>
            <a:noFill/>
            <a:ln w="12700" cap="flat">
              <a:solidFill>
                <a:srgbClr val="26B46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01" name="Oval 76"/>
            <p:cNvSpPr>
              <a:spLocks noChangeArrowheads="1"/>
            </p:cNvSpPr>
            <p:nvPr/>
          </p:nvSpPr>
          <p:spPr bwMode="auto">
            <a:xfrm>
              <a:off x="5586411" y="1848428"/>
              <a:ext cx="48482" cy="51034"/>
            </a:xfrm>
            <a:prstGeom prst="ellipse">
              <a:avLst/>
            </a:prstGeom>
            <a:noFill/>
            <a:ln w="12700" cap="flat">
              <a:solidFill>
                <a:srgbClr val="26B46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02" name="Oval 77"/>
            <p:cNvSpPr>
              <a:spLocks noChangeArrowheads="1"/>
            </p:cNvSpPr>
            <p:nvPr/>
          </p:nvSpPr>
          <p:spPr bwMode="auto">
            <a:xfrm>
              <a:off x="5527723" y="1833119"/>
              <a:ext cx="48482" cy="48482"/>
            </a:xfrm>
            <a:prstGeom prst="ellipse">
              <a:avLst/>
            </a:prstGeom>
            <a:noFill/>
            <a:ln w="12700" cap="flat">
              <a:solidFill>
                <a:srgbClr val="26B46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03" name="Oval 78"/>
            <p:cNvSpPr>
              <a:spLocks noChangeArrowheads="1"/>
            </p:cNvSpPr>
            <p:nvPr/>
          </p:nvSpPr>
          <p:spPr bwMode="auto">
            <a:xfrm>
              <a:off x="5435863" y="1789739"/>
              <a:ext cx="48482" cy="48482"/>
            </a:xfrm>
            <a:prstGeom prst="ellipse">
              <a:avLst/>
            </a:prstGeom>
            <a:noFill/>
            <a:ln w="12700" cap="flat">
              <a:solidFill>
                <a:srgbClr val="26B46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04" name="Oval 79"/>
            <p:cNvSpPr>
              <a:spLocks noChangeArrowheads="1"/>
            </p:cNvSpPr>
            <p:nvPr/>
          </p:nvSpPr>
          <p:spPr bwMode="auto">
            <a:xfrm>
              <a:off x="5400138" y="1779534"/>
              <a:ext cx="48482" cy="48482"/>
            </a:xfrm>
            <a:prstGeom prst="ellipse">
              <a:avLst/>
            </a:prstGeom>
            <a:noFill/>
            <a:ln w="12700" cap="flat">
              <a:solidFill>
                <a:srgbClr val="26B46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05" name="Oval 80"/>
            <p:cNvSpPr>
              <a:spLocks noChangeArrowheads="1"/>
            </p:cNvSpPr>
            <p:nvPr/>
          </p:nvSpPr>
          <p:spPr bwMode="auto">
            <a:xfrm>
              <a:off x="5392484" y="1544778"/>
              <a:ext cx="48482" cy="48482"/>
            </a:xfrm>
            <a:prstGeom prst="ellipse">
              <a:avLst/>
            </a:prstGeom>
            <a:noFill/>
            <a:ln w="12700" cap="flat">
              <a:solidFill>
                <a:srgbClr val="26B46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06" name="Oval 81"/>
            <p:cNvSpPr>
              <a:spLocks noChangeArrowheads="1"/>
            </p:cNvSpPr>
            <p:nvPr/>
          </p:nvSpPr>
          <p:spPr bwMode="auto">
            <a:xfrm>
              <a:off x="5377173" y="1486088"/>
              <a:ext cx="48482" cy="48482"/>
            </a:xfrm>
            <a:prstGeom prst="ellipse">
              <a:avLst/>
            </a:prstGeom>
            <a:noFill/>
            <a:ln w="12700" cap="flat">
              <a:solidFill>
                <a:srgbClr val="26B46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07" name="Oval 82"/>
            <p:cNvSpPr>
              <a:spLocks noChangeArrowheads="1"/>
            </p:cNvSpPr>
            <p:nvPr/>
          </p:nvSpPr>
          <p:spPr bwMode="auto">
            <a:xfrm>
              <a:off x="5361863" y="1486088"/>
              <a:ext cx="48482" cy="48482"/>
            </a:xfrm>
            <a:prstGeom prst="ellipse">
              <a:avLst/>
            </a:prstGeom>
            <a:noFill/>
            <a:ln w="12700" cap="flat">
              <a:solidFill>
                <a:srgbClr val="26B46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08" name="Oval 83"/>
            <p:cNvSpPr>
              <a:spLocks noChangeArrowheads="1"/>
            </p:cNvSpPr>
            <p:nvPr/>
          </p:nvSpPr>
          <p:spPr bwMode="auto">
            <a:xfrm>
              <a:off x="5384828" y="1486088"/>
              <a:ext cx="51034" cy="48482"/>
            </a:xfrm>
            <a:prstGeom prst="ellipse">
              <a:avLst/>
            </a:prstGeom>
            <a:noFill/>
            <a:ln w="12700" cap="flat">
              <a:solidFill>
                <a:srgbClr val="26B46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09" name="Oval 84"/>
            <p:cNvSpPr>
              <a:spLocks noChangeArrowheads="1"/>
            </p:cNvSpPr>
            <p:nvPr/>
          </p:nvSpPr>
          <p:spPr bwMode="auto">
            <a:xfrm>
              <a:off x="5147522" y="1343195"/>
              <a:ext cx="48482" cy="48482"/>
            </a:xfrm>
            <a:prstGeom prst="ellipse">
              <a:avLst/>
            </a:prstGeom>
            <a:noFill/>
            <a:ln w="12700" cap="flat">
              <a:solidFill>
                <a:srgbClr val="26B46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10" name="Oval 85"/>
            <p:cNvSpPr>
              <a:spLocks noChangeArrowheads="1"/>
            </p:cNvSpPr>
            <p:nvPr/>
          </p:nvSpPr>
          <p:spPr bwMode="auto">
            <a:xfrm>
              <a:off x="5014834" y="1228370"/>
              <a:ext cx="48482" cy="48482"/>
            </a:xfrm>
            <a:prstGeom prst="ellipse">
              <a:avLst/>
            </a:prstGeom>
            <a:noFill/>
            <a:ln w="12700" cap="flat">
              <a:solidFill>
                <a:srgbClr val="26B46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11" name="Oval 86"/>
            <p:cNvSpPr>
              <a:spLocks noChangeArrowheads="1"/>
            </p:cNvSpPr>
            <p:nvPr/>
          </p:nvSpPr>
          <p:spPr bwMode="auto">
            <a:xfrm>
              <a:off x="5417999" y="1779534"/>
              <a:ext cx="48482" cy="48482"/>
            </a:xfrm>
            <a:prstGeom prst="ellipse">
              <a:avLst/>
            </a:prstGeom>
            <a:noFill/>
            <a:ln w="12700" cap="flat">
              <a:solidFill>
                <a:srgbClr val="26B46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12" name="Oval 87"/>
            <p:cNvSpPr>
              <a:spLocks noChangeArrowheads="1"/>
            </p:cNvSpPr>
            <p:nvPr/>
          </p:nvSpPr>
          <p:spPr bwMode="auto">
            <a:xfrm>
              <a:off x="5461379" y="1833119"/>
              <a:ext cx="48482" cy="48482"/>
            </a:xfrm>
            <a:prstGeom prst="ellipse">
              <a:avLst/>
            </a:prstGeom>
            <a:noFill/>
            <a:ln w="12700" cap="flat">
              <a:solidFill>
                <a:srgbClr val="26B46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13" name="Rectangle 88"/>
            <p:cNvSpPr>
              <a:spLocks noChangeArrowheads="1"/>
            </p:cNvSpPr>
            <p:nvPr/>
          </p:nvSpPr>
          <p:spPr bwMode="auto">
            <a:xfrm>
              <a:off x="8473642" y="3656294"/>
              <a:ext cx="51034" cy="48482"/>
            </a:xfrm>
            <a:prstGeom prst="rect">
              <a:avLst/>
            </a:pr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14" name="Rectangle 89"/>
            <p:cNvSpPr>
              <a:spLocks noChangeArrowheads="1"/>
            </p:cNvSpPr>
            <p:nvPr/>
          </p:nvSpPr>
          <p:spPr bwMode="auto">
            <a:xfrm>
              <a:off x="8148303" y="3656294"/>
              <a:ext cx="51034" cy="48482"/>
            </a:xfrm>
            <a:prstGeom prst="rect">
              <a:avLst/>
            </a:pr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15" name="Freeform 90"/>
            <p:cNvSpPr>
              <a:spLocks/>
            </p:cNvSpPr>
            <p:nvPr/>
          </p:nvSpPr>
          <p:spPr bwMode="auto">
            <a:xfrm>
              <a:off x="4989317" y="1251334"/>
              <a:ext cx="3273811" cy="2600163"/>
            </a:xfrm>
            <a:custGeom>
              <a:avLst/>
              <a:gdLst>
                <a:gd name="T0" fmla="*/ 2566 w 2566"/>
                <a:gd name="T1" fmla="*/ 2038 h 2038"/>
                <a:gd name="T2" fmla="*/ 2566 w 2566"/>
                <a:gd name="T3" fmla="*/ 1861 h 2038"/>
                <a:gd name="T4" fmla="*/ 2244 w 2566"/>
                <a:gd name="T5" fmla="*/ 1861 h 2038"/>
                <a:gd name="T6" fmla="*/ 2244 w 2566"/>
                <a:gd name="T7" fmla="*/ 1775 h 2038"/>
                <a:gd name="T8" fmla="*/ 2040 w 2566"/>
                <a:gd name="T9" fmla="*/ 1775 h 2038"/>
                <a:gd name="T10" fmla="*/ 2040 w 2566"/>
                <a:gd name="T11" fmla="*/ 1685 h 2038"/>
                <a:gd name="T12" fmla="*/ 1467 w 2566"/>
                <a:gd name="T13" fmla="*/ 1685 h 2038"/>
                <a:gd name="T14" fmla="*/ 1467 w 2566"/>
                <a:gd name="T15" fmla="*/ 1599 h 2038"/>
                <a:gd name="T16" fmla="*/ 1403 w 2566"/>
                <a:gd name="T17" fmla="*/ 1599 h 2038"/>
                <a:gd name="T18" fmla="*/ 1403 w 2566"/>
                <a:gd name="T19" fmla="*/ 1527 h 2038"/>
                <a:gd name="T20" fmla="*/ 1291 w 2566"/>
                <a:gd name="T21" fmla="*/ 1527 h 2038"/>
                <a:gd name="T22" fmla="*/ 1291 w 2566"/>
                <a:gd name="T23" fmla="*/ 1451 h 2038"/>
                <a:gd name="T24" fmla="*/ 1223 w 2566"/>
                <a:gd name="T25" fmla="*/ 1451 h 2038"/>
                <a:gd name="T26" fmla="*/ 1223 w 2566"/>
                <a:gd name="T27" fmla="*/ 1377 h 2038"/>
                <a:gd name="T28" fmla="*/ 1059 w 2566"/>
                <a:gd name="T29" fmla="*/ 1377 h 2038"/>
                <a:gd name="T30" fmla="*/ 1059 w 2566"/>
                <a:gd name="T31" fmla="*/ 1311 h 2038"/>
                <a:gd name="T32" fmla="*/ 913 w 2566"/>
                <a:gd name="T33" fmla="*/ 1311 h 2038"/>
                <a:gd name="T34" fmla="*/ 913 w 2566"/>
                <a:gd name="T35" fmla="*/ 1245 h 2038"/>
                <a:gd name="T36" fmla="*/ 877 w 2566"/>
                <a:gd name="T37" fmla="*/ 1245 h 2038"/>
                <a:gd name="T38" fmla="*/ 877 w 2566"/>
                <a:gd name="T39" fmla="*/ 1109 h 2038"/>
                <a:gd name="T40" fmla="*/ 853 w 2566"/>
                <a:gd name="T41" fmla="*/ 1109 h 2038"/>
                <a:gd name="T42" fmla="*/ 853 w 2566"/>
                <a:gd name="T43" fmla="*/ 1049 h 2038"/>
                <a:gd name="T44" fmla="*/ 809 w 2566"/>
                <a:gd name="T45" fmla="*/ 1049 h 2038"/>
                <a:gd name="T46" fmla="*/ 809 w 2566"/>
                <a:gd name="T47" fmla="*/ 989 h 2038"/>
                <a:gd name="T48" fmla="*/ 699 w 2566"/>
                <a:gd name="T49" fmla="*/ 989 h 2038"/>
                <a:gd name="T50" fmla="*/ 699 w 2566"/>
                <a:gd name="T51" fmla="*/ 923 h 2038"/>
                <a:gd name="T52" fmla="*/ 685 w 2566"/>
                <a:gd name="T53" fmla="*/ 923 h 2038"/>
                <a:gd name="T54" fmla="*/ 685 w 2566"/>
                <a:gd name="T55" fmla="*/ 865 h 2038"/>
                <a:gd name="T56" fmla="*/ 623 w 2566"/>
                <a:gd name="T57" fmla="*/ 865 h 2038"/>
                <a:gd name="T58" fmla="*/ 623 w 2566"/>
                <a:gd name="T59" fmla="*/ 811 h 2038"/>
                <a:gd name="T60" fmla="*/ 584 w 2566"/>
                <a:gd name="T61" fmla="*/ 811 h 2038"/>
                <a:gd name="T62" fmla="*/ 584 w 2566"/>
                <a:gd name="T63" fmla="*/ 747 h 2038"/>
                <a:gd name="T64" fmla="*/ 566 w 2566"/>
                <a:gd name="T65" fmla="*/ 747 h 2038"/>
                <a:gd name="T66" fmla="*/ 566 w 2566"/>
                <a:gd name="T67" fmla="*/ 687 h 2038"/>
                <a:gd name="T68" fmla="*/ 528 w 2566"/>
                <a:gd name="T69" fmla="*/ 687 h 2038"/>
                <a:gd name="T70" fmla="*/ 528 w 2566"/>
                <a:gd name="T71" fmla="*/ 637 h 2038"/>
                <a:gd name="T72" fmla="*/ 516 w 2566"/>
                <a:gd name="T73" fmla="*/ 637 h 2038"/>
                <a:gd name="T74" fmla="*/ 516 w 2566"/>
                <a:gd name="T75" fmla="*/ 585 h 2038"/>
                <a:gd name="T76" fmla="*/ 494 w 2566"/>
                <a:gd name="T77" fmla="*/ 585 h 2038"/>
                <a:gd name="T78" fmla="*/ 494 w 2566"/>
                <a:gd name="T79" fmla="*/ 532 h 2038"/>
                <a:gd name="T80" fmla="*/ 486 w 2566"/>
                <a:gd name="T81" fmla="*/ 532 h 2038"/>
                <a:gd name="T82" fmla="*/ 486 w 2566"/>
                <a:gd name="T83" fmla="*/ 478 h 2038"/>
                <a:gd name="T84" fmla="*/ 374 w 2566"/>
                <a:gd name="T85" fmla="*/ 478 h 2038"/>
                <a:gd name="T86" fmla="*/ 374 w 2566"/>
                <a:gd name="T87" fmla="*/ 434 h 2038"/>
                <a:gd name="T88" fmla="*/ 344 w 2566"/>
                <a:gd name="T89" fmla="*/ 434 h 2038"/>
                <a:gd name="T90" fmla="*/ 344 w 2566"/>
                <a:gd name="T91" fmla="*/ 358 h 2038"/>
                <a:gd name="T92" fmla="*/ 334 w 2566"/>
                <a:gd name="T93" fmla="*/ 358 h 2038"/>
                <a:gd name="T94" fmla="*/ 334 w 2566"/>
                <a:gd name="T95" fmla="*/ 248 h 2038"/>
                <a:gd name="T96" fmla="*/ 330 w 2566"/>
                <a:gd name="T97" fmla="*/ 248 h 2038"/>
                <a:gd name="T98" fmla="*/ 330 w 2566"/>
                <a:gd name="T99" fmla="*/ 204 h 2038"/>
                <a:gd name="T100" fmla="*/ 226 w 2566"/>
                <a:gd name="T101" fmla="*/ 204 h 2038"/>
                <a:gd name="T102" fmla="*/ 226 w 2566"/>
                <a:gd name="T103" fmla="*/ 168 h 2038"/>
                <a:gd name="T104" fmla="*/ 188 w 2566"/>
                <a:gd name="T105" fmla="*/ 168 h 2038"/>
                <a:gd name="T106" fmla="*/ 188 w 2566"/>
                <a:gd name="T107" fmla="*/ 124 h 2038"/>
                <a:gd name="T108" fmla="*/ 188 w 2566"/>
                <a:gd name="T109" fmla="*/ 116 h 2038"/>
                <a:gd name="T110" fmla="*/ 170 w 2566"/>
                <a:gd name="T111" fmla="*/ 116 h 2038"/>
                <a:gd name="T112" fmla="*/ 170 w 2566"/>
                <a:gd name="T113" fmla="*/ 92 h 2038"/>
                <a:gd name="T114" fmla="*/ 122 w 2566"/>
                <a:gd name="T115" fmla="*/ 92 h 2038"/>
                <a:gd name="T116" fmla="*/ 122 w 2566"/>
                <a:gd name="T117" fmla="*/ 36 h 2038"/>
                <a:gd name="T118" fmla="*/ 70 w 2566"/>
                <a:gd name="T119" fmla="*/ 36 h 2038"/>
                <a:gd name="T120" fmla="*/ 70 w 2566"/>
                <a:gd name="T121" fmla="*/ 0 h 2038"/>
                <a:gd name="T122" fmla="*/ 0 w 2566"/>
                <a:gd name="T123" fmla="*/ 0 h 2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66" h="2038">
                  <a:moveTo>
                    <a:pt x="2566" y="2038"/>
                  </a:moveTo>
                  <a:lnTo>
                    <a:pt x="2566" y="1861"/>
                  </a:lnTo>
                  <a:lnTo>
                    <a:pt x="2244" y="1861"/>
                  </a:lnTo>
                  <a:lnTo>
                    <a:pt x="2244" y="1775"/>
                  </a:lnTo>
                  <a:lnTo>
                    <a:pt x="2040" y="1775"/>
                  </a:lnTo>
                  <a:lnTo>
                    <a:pt x="2040" y="1685"/>
                  </a:lnTo>
                  <a:lnTo>
                    <a:pt x="1467" y="1685"/>
                  </a:lnTo>
                  <a:lnTo>
                    <a:pt x="1467" y="1599"/>
                  </a:lnTo>
                  <a:lnTo>
                    <a:pt x="1403" y="1599"/>
                  </a:lnTo>
                  <a:lnTo>
                    <a:pt x="1403" y="1527"/>
                  </a:lnTo>
                  <a:lnTo>
                    <a:pt x="1291" y="1527"/>
                  </a:lnTo>
                  <a:lnTo>
                    <a:pt x="1291" y="1451"/>
                  </a:lnTo>
                  <a:lnTo>
                    <a:pt x="1223" y="1451"/>
                  </a:lnTo>
                  <a:lnTo>
                    <a:pt x="1223" y="1377"/>
                  </a:lnTo>
                  <a:lnTo>
                    <a:pt x="1059" y="1377"/>
                  </a:lnTo>
                  <a:lnTo>
                    <a:pt x="1059" y="1311"/>
                  </a:lnTo>
                  <a:lnTo>
                    <a:pt x="913" y="1311"/>
                  </a:lnTo>
                  <a:lnTo>
                    <a:pt x="913" y="1245"/>
                  </a:lnTo>
                  <a:lnTo>
                    <a:pt x="877" y="1245"/>
                  </a:lnTo>
                  <a:lnTo>
                    <a:pt x="877" y="1109"/>
                  </a:lnTo>
                  <a:lnTo>
                    <a:pt x="853" y="1109"/>
                  </a:lnTo>
                  <a:lnTo>
                    <a:pt x="853" y="1049"/>
                  </a:lnTo>
                  <a:lnTo>
                    <a:pt x="809" y="1049"/>
                  </a:lnTo>
                  <a:lnTo>
                    <a:pt x="809" y="989"/>
                  </a:lnTo>
                  <a:lnTo>
                    <a:pt x="699" y="989"/>
                  </a:lnTo>
                  <a:lnTo>
                    <a:pt x="699" y="923"/>
                  </a:lnTo>
                  <a:lnTo>
                    <a:pt x="685" y="923"/>
                  </a:lnTo>
                  <a:lnTo>
                    <a:pt x="685" y="865"/>
                  </a:lnTo>
                  <a:lnTo>
                    <a:pt x="623" y="865"/>
                  </a:lnTo>
                  <a:lnTo>
                    <a:pt x="623" y="811"/>
                  </a:lnTo>
                  <a:lnTo>
                    <a:pt x="584" y="811"/>
                  </a:lnTo>
                  <a:lnTo>
                    <a:pt x="584" y="747"/>
                  </a:lnTo>
                  <a:lnTo>
                    <a:pt x="566" y="747"/>
                  </a:lnTo>
                  <a:lnTo>
                    <a:pt x="566" y="687"/>
                  </a:lnTo>
                  <a:lnTo>
                    <a:pt x="528" y="687"/>
                  </a:lnTo>
                  <a:lnTo>
                    <a:pt x="528" y="637"/>
                  </a:lnTo>
                  <a:lnTo>
                    <a:pt x="516" y="637"/>
                  </a:lnTo>
                  <a:lnTo>
                    <a:pt x="516" y="585"/>
                  </a:lnTo>
                  <a:lnTo>
                    <a:pt x="494" y="585"/>
                  </a:lnTo>
                  <a:lnTo>
                    <a:pt x="494" y="532"/>
                  </a:lnTo>
                  <a:lnTo>
                    <a:pt x="486" y="532"/>
                  </a:lnTo>
                  <a:lnTo>
                    <a:pt x="486" y="478"/>
                  </a:lnTo>
                  <a:lnTo>
                    <a:pt x="374" y="478"/>
                  </a:lnTo>
                  <a:lnTo>
                    <a:pt x="374" y="434"/>
                  </a:lnTo>
                  <a:lnTo>
                    <a:pt x="344" y="434"/>
                  </a:lnTo>
                  <a:lnTo>
                    <a:pt x="344" y="358"/>
                  </a:lnTo>
                  <a:lnTo>
                    <a:pt x="334" y="358"/>
                  </a:lnTo>
                  <a:lnTo>
                    <a:pt x="334" y="248"/>
                  </a:lnTo>
                  <a:lnTo>
                    <a:pt x="330" y="248"/>
                  </a:lnTo>
                  <a:lnTo>
                    <a:pt x="330" y="204"/>
                  </a:lnTo>
                  <a:lnTo>
                    <a:pt x="226" y="204"/>
                  </a:lnTo>
                  <a:lnTo>
                    <a:pt x="226" y="168"/>
                  </a:lnTo>
                  <a:lnTo>
                    <a:pt x="188" y="168"/>
                  </a:lnTo>
                  <a:lnTo>
                    <a:pt x="188" y="124"/>
                  </a:lnTo>
                  <a:lnTo>
                    <a:pt x="188" y="116"/>
                  </a:lnTo>
                  <a:lnTo>
                    <a:pt x="170" y="116"/>
                  </a:lnTo>
                  <a:lnTo>
                    <a:pt x="170" y="92"/>
                  </a:lnTo>
                  <a:lnTo>
                    <a:pt x="122" y="92"/>
                  </a:lnTo>
                  <a:lnTo>
                    <a:pt x="122" y="36"/>
                  </a:lnTo>
                  <a:lnTo>
                    <a:pt x="70" y="36"/>
                  </a:lnTo>
                  <a:lnTo>
                    <a:pt x="70" y="0"/>
                  </a:lnTo>
                  <a:lnTo>
                    <a:pt x="0" y="0"/>
                  </a:lnTo>
                </a:path>
              </a:pathLst>
            </a:custGeom>
            <a:noFill/>
            <a:ln w="12700" cap="flat">
              <a:solidFill>
                <a:srgbClr val="26B46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16" name="Freeform 91"/>
            <p:cNvSpPr>
              <a:spLocks/>
            </p:cNvSpPr>
            <p:nvPr/>
          </p:nvSpPr>
          <p:spPr bwMode="auto">
            <a:xfrm>
              <a:off x="4984212" y="1251333"/>
              <a:ext cx="3543015" cy="2435581"/>
            </a:xfrm>
            <a:custGeom>
              <a:avLst/>
              <a:gdLst>
                <a:gd name="T0" fmla="*/ 2422 w 2777"/>
                <a:gd name="T1" fmla="*/ 1909 h 1909"/>
                <a:gd name="T2" fmla="*/ 2384 w 2777"/>
                <a:gd name="T3" fmla="*/ 1839 h 1909"/>
                <a:gd name="T4" fmla="*/ 1928 w 2777"/>
                <a:gd name="T5" fmla="*/ 1773 h 1909"/>
                <a:gd name="T6" fmla="*/ 1874 w 2777"/>
                <a:gd name="T7" fmla="*/ 1719 h 1909"/>
                <a:gd name="T8" fmla="*/ 1736 w 2777"/>
                <a:gd name="T9" fmla="*/ 1665 h 1909"/>
                <a:gd name="T10" fmla="*/ 1459 w 2777"/>
                <a:gd name="T11" fmla="*/ 1623 h 1909"/>
                <a:gd name="T12" fmla="*/ 1431 w 2777"/>
                <a:gd name="T13" fmla="*/ 1575 h 1909"/>
                <a:gd name="T14" fmla="*/ 1355 w 2777"/>
                <a:gd name="T15" fmla="*/ 1533 h 1909"/>
                <a:gd name="T16" fmla="*/ 1213 w 2777"/>
                <a:gd name="T17" fmla="*/ 1481 h 1909"/>
                <a:gd name="T18" fmla="*/ 1177 w 2777"/>
                <a:gd name="T19" fmla="*/ 1437 h 1909"/>
                <a:gd name="T20" fmla="*/ 1127 w 2777"/>
                <a:gd name="T21" fmla="*/ 1387 h 1909"/>
                <a:gd name="T22" fmla="*/ 1081 w 2777"/>
                <a:gd name="T23" fmla="*/ 1345 h 1909"/>
                <a:gd name="T24" fmla="*/ 1053 w 2777"/>
                <a:gd name="T25" fmla="*/ 1297 h 1909"/>
                <a:gd name="T26" fmla="*/ 1037 w 2777"/>
                <a:gd name="T27" fmla="*/ 1249 h 1909"/>
                <a:gd name="T28" fmla="*/ 887 w 2777"/>
                <a:gd name="T29" fmla="*/ 1203 h 1909"/>
                <a:gd name="T30" fmla="*/ 859 w 2777"/>
                <a:gd name="T31" fmla="*/ 1157 h 1909"/>
                <a:gd name="T32" fmla="*/ 745 w 2777"/>
                <a:gd name="T33" fmla="*/ 1073 h 1909"/>
                <a:gd name="T34" fmla="*/ 717 w 2777"/>
                <a:gd name="T35" fmla="*/ 1027 h 1909"/>
                <a:gd name="T36" fmla="*/ 707 w 2777"/>
                <a:gd name="T37" fmla="*/ 979 h 1909"/>
                <a:gd name="T38" fmla="*/ 673 w 2777"/>
                <a:gd name="T39" fmla="*/ 943 h 1909"/>
                <a:gd name="T40" fmla="*/ 582 w 2777"/>
                <a:gd name="T41" fmla="*/ 897 h 1909"/>
                <a:gd name="T42" fmla="*/ 556 w 2777"/>
                <a:gd name="T43" fmla="*/ 851 h 1909"/>
                <a:gd name="T44" fmla="*/ 548 w 2777"/>
                <a:gd name="T45" fmla="*/ 827 h 1909"/>
                <a:gd name="T46" fmla="*/ 538 w 2777"/>
                <a:gd name="T47" fmla="*/ 773 h 1909"/>
                <a:gd name="T48" fmla="*/ 516 w 2777"/>
                <a:gd name="T49" fmla="*/ 733 h 1909"/>
                <a:gd name="T50" fmla="*/ 508 w 2777"/>
                <a:gd name="T51" fmla="*/ 615 h 1909"/>
                <a:gd name="T52" fmla="*/ 490 w 2777"/>
                <a:gd name="T53" fmla="*/ 571 h 1909"/>
                <a:gd name="T54" fmla="*/ 482 w 2777"/>
                <a:gd name="T55" fmla="*/ 526 h 1909"/>
                <a:gd name="T56" fmla="*/ 434 w 2777"/>
                <a:gd name="T57" fmla="*/ 492 h 1909"/>
                <a:gd name="T58" fmla="*/ 396 w 2777"/>
                <a:gd name="T59" fmla="*/ 474 h 1909"/>
                <a:gd name="T60" fmla="*/ 378 w 2777"/>
                <a:gd name="T61" fmla="*/ 434 h 1909"/>
                <a:gd name="T62" fmla="*/ 352 w 2777"/>
                <a:gd name="T63" fmla="*/ 372 h 1909"/>
                <a:gd name="T64" fmla="*/ 342 w 2777"/>
                <a:gd name="T65" fmla="*/ 336 h 1909"/>
                <a:gd name="T66" fmla="*/ 332 w 2777"/>
                <a:gd name="T67" fmla="*/ 298 h 1909"/>
                <a:gd name="T68" fmla="*/ 240 w 2777"/>
                <a:gd name="T69" fmla="*/ 258 h 1909"/>
                <a:gd name="T70" fmla="*/ 204 w 2777"/>
                <a:gd name="T71" fmla="*/ 216 h 1909"/>
                <a:gd name="T72" fmla="*/ 196 w 2777"/>
                <a:gd name="T73" fmla="*/ 174 h 1909"/>
                <a:gd name="T74" fmla="*/ 188 w 2777"/>
                <a:gd name="T75" fmla="*/ 128 h 1909"/>
                <a:gd name="T76" fmla="*/ 178 w 2777"/>
                <a:gd name="T77" fmla="*/ 104 h 1909"/>
                <a:gd name="T78" fmla="*/ 172 w 2777"/>
                <a:gd name="T79" fmla="*/ 52 h 1909"/>
                <a:gd name="T80" fmla="*/ 158 w 2777"/>
                <a:gd name="T81" fmla="*/ 36 h 1909"/>
                <a:gd name="T82" fmla="*/ 0 w 2777"/>
                <a:gd name="T83" fmla="*/ 0 h 1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77" h="1909">
                  <a:moveTo>
                    <a:pt x="2777" y="1909"/>
                  </a:moveTo>
                  <a:lnTo>
                    <a:pt x="2422" y="1909"/>
                  </a:lnTo>
                  <a:lnTo>
                    <a:pt x="2422" y="1839"/>
                  </a:lnTo>
                  <a:lnTo>
                    <a:pt x="2384" y="1839"/>
                  </a:lnTo>
                  <a:lnTo>
                    <a:pt x="2384" y="1773"/>
                  </a:lnTo>
                  <a:lnTo>
                    <a:pt x="1928" y="1773"/>
                  </a:lnTo>
                  <a:lnTo>
                    <a:pt x="1928" y="1719"/>
                  </a:lnTo>
                  <a:lnTo>
                    <a:pt x="1874" y="1719"/>
                  </a:lnTo>
                  <a:lnTo>
                    <a:pt x="1874" y="1665"/>
                  </a:lnTo>
                  <a:lnTo>
                    <a:pt x="1736" y="1665"/>
                  </a:lnTo>
                  <a:lnTo>
                    <a:pt x="1736" y="1623"/>
                  </a:lnTo>
                  <a:lnTo>
                    <a:pt x="1459" y="1623"/>
                  </a:lnTo>
                  <a:lnTo>
                    <a:pt x="1459" y="1575"/>
                  </a:lnTo>
                  <a:lnTo>
                    <a:pt x="1431" y="1575"/>
                  </a:lnTo>
                  <a:lnTo>
                    <a:pt x="1431" y="1533"/>
                  </a:lnTo>
                  <a:lnTo>
                    <a:pt x="1355" y="1533"/>
                  </a:lnTo>
                  <a:lnTo>
                    <a:pt x="1355" y="1481"/>
                  </a:lnTo>
                  <a:lnTo>
                    <a:pt x="1213" y="1481"/>
                  </a:lnTo>
                  <a:lnTo>
                    <a:pt x="1213" y="1437"/>
                  </a:lnTo>
                  <a:lnTo>
                    <a:pt x="1177" y="1437"/>
                  </a:lnTo>
                  <a:lnTo>
                    <a:pt x="1177" y="1387"/>
                  </a:lnTo>
                  <a:lnTo>
                    <a:pt x="1127" y="1387"/>
                  </a:lnTo>
                  <a:lnTo>
                    <a:pt x="1127" y="1345"/>
                  </a:lnTo>
                  <a:lnTo>
                    <a:pt x="1081" y="1345"/>
                  </a:lnTo>
                  <a:lnTo>
                    <a:pt x="1081" y="1297"/>
                  </a:lnTo>
                  <a:lnTo>
                    <a:pt x="1053" y="1297"/>
                  </a:lnTo>
                  <a:lnTo>
                    <a:pt x="1053" y="1249"/>
                  </a:lnTo>
                  <a:lnTo>
                    <a:pt x="1037" y="1249"/>
                  </a:lnTo>
                  <a:lnTo>
                    <a:pt x="1037" y="1203"/>
                  </a:lnTo>
                  <a:lnTo>
                    <a:pt x="887" y="1203"/>
                  </a:lnTo>
                  <a:lnTo>
                    <a:pt x="887" y="1157"/>
                  </a:lnTo>
                  <a:lnTo>
                    <a:pt x="859" y="1157"/>
                  </a:lnTo>
                  <a:lnTo>
                    <a:pt x="859" y="1073"/>
                  </a:lnTo>
                  <a:lnTo>
                    <a:pt x="745" y="1073"/>
                  </a:lnTo>
                  <a:lnTo>
                    <a:pt x="745" y="1027"/>
                  </a:lnTo>
                  <a:lnTo>
                    <a:pt x="717" y="1027"/>
                  </a:lnTo>
                  <a:lnTo>
                    <a:pt x="717" y="979"/>
                  </a:lnTo>
                  <a:lnTo>
                    <a:pt x="707" y="979"/>
                  </a:lnTo>
                  <a:lnTo>
                    <a:pt x="707" y="943"/>
                  </a:lnTo>
                  <a:lnTo>
                    <a:pt x="673" y="943"/>
                  </a:lnTo>
                  <a:lnTo>
                    <a:pt x="673" y="897"/>
                  </a:lnTo>
                  <a:lnTo>
                    <a:pt x="582" y="897"/>
                  </a:lnTo>
                  <a:lnTo>
                    <a:pt x="582" y="851"/>
                  </a:lnTo>
                  <a:lnTo>
                    <a:pt x="556" y="851"/>
                  </a:lnTo>
                  <a:lnTo>
                    <a:pt x="556" y="827"/>
                  </a:lnTo>
                  <a:lnTo>
                    <a:pt x="548" y="827"/>
                  </a:lnTo>
                  <a:lnTo>
                    <a:pt x="548" y="773"/>
                  </a:lnTo>
                  <a:lnTo>
                    <a:pt x="538" y="773"/>
                  </a:lnTo>
                  <a:lnTo>
                    <a:pt x="538" y="733"/>
                  </a:lnTo>
                  <a:lnTo>
                    <a:pt x="516" y="733"/>
                  </a:lnTo>
                  <a:lnTo>
                    <a:pt x="516" y="615"/>
                  </a:lnTo>
                  <a:lnTo>
                    <a:pt x="508" y="615"/>
                  </a:lnTo>
                  <a:lnTo>
                    <a:pt x="508" y="571"/>
                  </a:lnTo>
                  <a:lnTo>
                    <a:pt x="490" y="571"/>
                  </a:lnTo>
                  <a:lnTo>
                    <a:pt x="482" y="571"/>
                  </a:lnTo>
                  <a:lnTo>
                    <a:pt x="482" y="526"/>
                  </a:lnTo>
                  <a:lnTo>
                    <a:pt x="434" y="526"/>
                  </a:lnTo>
                  <a:lnTo>
                    <a:pt x="434" y="492"/>
                  </a:lnTo>
                  <a:lnTo>
                    <a:pt x="396" y="492"/>
                  </a:lnTo>
                  <a:lnTo>
                    <a:pt x="396" y="474"/>
                  </a:lnTo>
                  <a:lnTo>
                    <a:pt x="378" y="474"/>
                  </a:lnTo>
                  <a:lnTo>
                    <a:pt x="378" y="434"/>
                  </a:lnTo>
                  <a:lnTo>
                    <a:pt x="352" y="434"/>
                  </a:lnTo>
                  <a:lnTo>
                    <a:pt x="352" y="372"/>
                  </a:lnTo>
                  <a:lnTo>
                    <a:pt x="342" y="372"/>
                  </a:lnTo>
                  <a:lnTo>
                    <a:pt x="342" y="336"/>
                  </a:lnTo>
                  <a:lnTo>
                    <a:pt x="332" y="336"/>
                  </a:lnTo>
                  <a:lnTo>
                    <a:pt x="332" y="298"/>
                  </a:lnTo>
                  <a:lnTo>
                    <a:pt x="240" y="298"/>
                  </a:lnTo>
                  <a:lnTo>
                    <a:pt x="240" y="258"/>
                  </a:lnTo>
                  <a:lnTo>
                    <a:pt x="204" y="258"/>
                  </a:lnTo>
                  <a:lnTo>
                    <a:pt x="204" y="216"/>
                  </a:lnTo>
                  <a:lnTo>
                    <a:pt x="196" y="216"/>
                  </a:lnTo>
                  <a:lnTo>
                    <a:pt x="196" y="174"/>
                  </a:lnTo>
                  <a:lnTo>
                    <a:pt x="188" y="174"/>
                  </a:lnTo>
                  <a:lnTo>
                    <a:pt x="188" y="128"/>
                  </a:lnTo>
                  <a:lnTo>
                    <a:pt x="178" y="128"/>
                  </a:lnTo>
                  <a:lnTo>
                    <a:pt x="178" y="104"/>
                  </a:lnTo>
                  <a:lnTo>
                    <a:pt x="172" y="104"/>
                  </a:lnTo>
                  <a:lnTo>
                    <a:pt x="172" y="52"/>
                  </a:lnTo>
                  <a:lnTo>
                    <a:pt x="172" y="36"/>
                  </a:lnTo>
                  <a:lnTo>
                    <a:pt x="158" y="36"/>
                  </a:lnTo>
                  <a:lnTo>
                    <a:pt x="158" y="0"/>
                  </a:lnTo>
                  <a:lnTo>
                    <a:pt x="0" y="0"/>
                  </a:lnTo>
                </a:path>
              </a:pathLst>
            </a:cu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17" name="Rectangle 92"/>
            <p:cNvSpPr>
              <a:spLocks noChangeArrowheads="1"/>
            </p:cNvSpPr>
            <p:nvPr/>
          </p:nvSpPr>
          <p:spPr bwMode="auto">
            <a:xfrm>
              <a:off x="7811480" y="3487883"/>
              <a:ext cx="51034" cy="51034"/>
            </a:xfrm>
            <a:prstGeom prst="rect">
              <a:avLst/>
            </a:pr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18" name="Rectangle 93"/>
            <p:cNvSpPr>
              <a:spLocks noChangeArrowheads="1"/>
            </p:cNvSpPr>
            <p:nvPr/>
          </p:nvSpPr>
          <p:spPr bwMode="auto">
            <a:xfrm>
              <a:off x="7191421" y="3347541"/>
              <a:ext cx="51034" cy="51034"/>
            </a:xfrm>
            <a:prstGeom prst="rect">
              <a:avLst/>
            </a:pr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19" name="Rectangle 94"/>
            <p:cNvSpPr>
              <a:spLocks noChangeArrowheads="1"/>
            </p:cNvSpPr>
            <p:nvPr/>
          </p:nvSpPr>
          <p:spPr bwMode="auto">
            <a:xfrm>
              <a:off x="6118437" y="2765757"/>
              <a:ext cx="51034" cy="51034"/>
            </a:xfrm>
            <a:prstGeom prst="rect">
              <a:avLst/>
            </a:pr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20" name="Rectangle 95"/>
            <p:cNvSpPr>
              <a:spLocks noChangeArrowheads="1"/>
            </p:cNvSpPr>
            <p:nvPr/>
          </p:nvSpPr>
          <p:spPr bwMode="auto">
            <a:xfrm>
              <a:off x="5716545" y="2372799"/>
              <a:ext cx="51034" cy="51034"/>
            </a:xfrm>
            <a:prstGeom prst="rect">
              <a:avLst/>
            </a:pr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21" name="Rectangle 96"/>
            <p:cNvSpPr>
              <a:spLocks noChangeArrowheads="1"/>
            </p:cNvSpPr>
            <p:nvPr/>
          </p:nvSpPr>
          <p:spPr bwMode="auto">
            <a:xfrm>
              <a:off x="5678271" y="2311559"/>
              <a:ext cx="51034" cy="51034"/>
            </a:xfrm>
            <a:prstGeom prst="rect">
              <a:avLst/>
            </a:pr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22" name="Rectangle 97"/>
            <p:cNvSpPr>
              <a:spLocks noChangeArrowheads="1"/>
            </p:cNvSpPr>
            <p:nvPr/>
          </p:nvSpPr>
          <p:spPr bwMode="auto">
            <a:xfrm>
              <a:off x="5471585" y="1848428"/>
              <a:ext cx="51034" cy="51034"/>
            </a:xfrm>
            <a:prstGeom prst="rect">
              <a:avLst/>
            </a:pr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23" name="Rectangle 98"/>
            <p:cNvSpPr>
              <a:spLocks noChangeArrowheads="1"/>
            </p:cNvSpPr>
            <p:nvPr/>
          </p:nvSpPr>
          <p:spPr bwMode="auto">
            <a:xfrm>
              <a:off x="5583859" y="1956874"/>
              <a:ext cx="51034" cy="51034"/>
            </a:xfrm>
            <a:prstGeom prst="rect">
              <a:avLst/>
            </a:pr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24" name="Rectangle 99"/>
            <p:cNvSpPr>
              <a:spLocks noChangeArrowheads="1"/>
            </p:cNvSpPr>
            <p:nvPr/>
          </p:nvSpPr>
          <p:spPr bwMode="auto">
            <a:xfrm>
              <a:off x="5446068" y="1828013"/>
              <a:ext cx="51034" cy="51034"/>
            </a:xfrm>
            <a:prstGeom prst="rect">
              <a:avLst/>
            </a:pr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25" name="Rectangle 100"/>
            <p:cNvSpPr>
              <a:spLocks noChangeArrowheads="1"/>
            </p:cNvSpPr>
            <p:nvPr/>
          </p:nvSpPr>
          <p:spPr bwMode="auto">
            <a:xfrm>
              <a:off x="5395035" y="1654500"/>
              <a:ext cx="51034" cy="51034"/>
            </a:xfrm>
            <a:prstGeom prst="rect">
              <a:avLst/>
            </a:pr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26" name="Rectangle 101"/>
            <p:cNvSpPr>
              <a:spLocks noChangeArrowheads="1"/>
            </p:cNvSpPr>
            <p:nvPr/>
          </p:nvSpPr>
          <p:spPr bwMode="auto">
            <a:xfrm>
              <a:off x="5178140" y="1320230"/>
              <a:ext cx="51034" cy="48482"/>
            </a:xfrm>
            <a:prstGeom prst="rect">
              <a:avLst/>
            </a:pr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27" name="Rectangle 102"/>
            <p:cNvSpPr>
              <a:spLocks noChangeArrowheads="1"/>
            </p:cNvSpPr>
            <p:nvPr/>
          </p:nvSpPr>
          <p:spPr bwMode="auto">
            <a:xfrm>
              <a:off x="5190899" y="1363608"/>
              <a:ext cx="51034" cy="51034"/>
            </a:xfrm>
            <a:prstGeom prst="rect">
              <a:avLst/>
            </a:pr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28" name="Rectangle 103"/>
            <p:cNvSpPr>
              <a:spLocks noChangeArrowheads="1"/>
            </p:cNvSpPr>
            <p:nvPr/>
          </p:nvSpPr>
          <p:spPr bwMode="auto">
            <a:xfrm>
              <a:off x="5037798" y="1225817"/>
              <a:ext cx="51034" cy="51034"/>
            </a:xfrm>
            <a:prstGeom prst="rect">
              <a:avLst/>
            </a:prstGeom>
            <a:noFill/>
            <a:ln w="1270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29" name="Rectangle 104"/>
            <p:cNvSpPr>
              <a:spLocks noChangeArrowheads="1"/>
            </p:cNvSpPr>
            <p:nvPr/>
          </p:nvSpPr>
          <p:spPr bwMode="auto">
            <a:xfrm>
              <a:off x="4976559" y="1225817"/>
              <a:ext cx="48482" cy="51034"/>
            </a:xfrm>
            <a:prstGeom prst="rect">
              <a:avLst/>
            </a:prstGeom>
            <a:noFill/>
            <a:ln w="11113"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55" name="Line 29"/>
            <p:cNvSpPr>
              <a:spLocks noChangeShapeType="1"/>
            </p:cNvSpPr>
            <p:nvPr/>
          </p:nvSpPr>
          <p:spPr bwMode="auto">
            <a:xfrm flipV="1">
              <a:off x="4986763" y="3899979"/>
              <a:ext cx="0" cy="35723"/>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56" name="Rectangle 26"/>
            <p:cNvSpPr>
              <a:spLocks noChangeArrowheads="1"/>
            </p:cNvSpPr>
            <p:nvPr/>
          </p:nvSpPr>
          <p:spPr bwMode="auto">
            <a:xfrm>
              <a:off x="8250776" y="3961218"/>
              <a:ext cx="141064" cy="112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745514"/>
              <a:r>
                <a:rPr lang="en-US" altLang="en-US" sz="734" dirty="0">
                  <a:solidFill>
                    <a:srgbClr val="000000"/>
                  </a:solidFill>
                  <a:ea typeface="+mn-ea"/>
                  <a:cs typeface="+mn-cs"/>
                </a:rPr>
                <a:t>21</a:t>
              </a:r>
            </a:p>
          </p:txBody>
        </p:sp>
        <p:sp>
          <p:nvSpPr>
            <p:cNvPr id="557" name="Line 37"/>
            <p:cNvSpPr>
              <a:spLocks noChangeShapeType="1"/>
            </p:cNvSpPr>
            <p:nvPr/>
          </p:nvSpPr>
          <p:spPr bwMode="auto">
            <a:xfrm flipV="1">
              <a:off x="8319263" y="3899979"/>
              <a:ext cx="0" cy="35723"/>
            </a:xfrm>
            <a:prstGeom prst="line">
              <a:avLst/>
            </a:prstGeom>
            <a:noFill/>
            <a:ln w="9525" cap="flat">
              <a:solidFill>
                <a:srgbClr val="010101"/>
              </a:solidFill>
              <a:prstDash val="solid"/>
              <a:miter lim="800000"/>
              <a:headEnd/>
              <a:tailEnd/>
            </a:ln>
            <a:extLst>
              <a:ext uri="{909E8E84-426E-40dd-AFC4-6F175D3DCCD1}">
                <a14:hiddenFill xmlns:a14="http://schemas.microsoft.com/office/drawing/2010/main" xmlns="">
                  <a:no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sp>
          <p:nvSpPr>
            <p:cNvPr id="558" name="Freeform 48"/>
            <p:cNvSpPr>
              <a:spLocks/>
            </p:cNvSpPr>
            <p:nvPr/>
          </p:nvSpPr>
          <p:spPr bwMode="auto">
            <a:xfrm>
              <a:off x="4966619" y="1195045"/>
              <a:ext cx="3822751" cy="2699311"/>
            </a:xfrm>
            <a:custGeom>
              <a:avLst/>
              <a:gdLst>
                <a:gd name="T0" fmla="*/ 2991 w 2991"/>
                <a:gd name="T1" fmla="*/ 2112 h 2112"/>
                <a:gd name="T2" fmla="*/ 0 w 2991"/>
                <a:gd name="T3" fmla="*/ 2112 h 2112"/>
                <a:gd name="T4" fmla="*/ 0 w 2991"/>
                <a:gd name="T5" fmla="*/ 0 h 2112"/>
              </a:gdLst>
              <a:ahLst/>
              <a:cxnLst>
                <a:cxn ang="0">
                  <a:pos x="T0" y="T1"/>
                </a:cxn>
                <a:cxn ang="0">
                  <a:pos x="T2" y="T3"/>
                </a:cxn>
                <a:cxn ang="0">
                  <a:pos x="T4" y="T5"/>
                </a:cxn>
              </a:cxnLst>
              <a:rect l="0" t="0" r="r" b="b"/>
              <a:pathLst>
                <a:path w="2991" h="2112">
                  <a:moveTo>
                    <a:pt x="2991" y="2112"/>
                  </a:moveTo>
                  <a:lnTo>
                    <a:pt x="0" y="2112"/>
                  </a:lnTo>
                  <a:lnTo>
                    <a:pt x="0" y="0"/>
                  </a:lnTo>
                </a:path>
              </a:pathLst>
            </a:custGeom>
            <a:noFill/>
            <a:ln w="9525" cap="flat">
              <a:solidFill>
                <a:srgbClr val="01010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74551" tIns="37276" rIns="74551" bIns="37276" numCol="1" anchor="t" anchorCtr="0" compatLnSpc="1">
              <a:prstTxWarp prst="textNoShape">
                <a:avLst/>
              </a:prstTxWarp>
            </a:bodyPr>
            <a:lstStyle/>
            <a:p>
              <a:pPr defTabSz="914400" fontAlgn="auto">
                <a:spcBef>
                  <a:spcPts val="0"/>
                </a:spcBef>
                <a:spcAft>
                  <a:spcPts val="0"/>
                </a:spcAft>
              </a:pPr>
              <a:endParaRPr lang="en-US" sz="1468" dirty="0">
                <a:solidFill>
                  <a:srgbClr val="000000"/>
                </a:solidFill>
                <a:latin typeface="Arial"/>
                <a:ea typeface="+mn-ea"/>
                <a:cs typeface="+mn-cs"/>
              </a:endParaRPr>
            </a:p>
          </p:txBody>
        </p:sp>
      </p:grpSp>
      <p:sp>
        <p:nvSpPr>
          <p:cNvPr id="309" name="Content Placeholder 3"/>
          <p:cNvSpPr>
            <a:spLocks noGrp="1"/>
          </p:cNvSpPr>
          <p:nvPr>
            <p:ph sz="half" idx="4294967295"/>
          </p:nvPr>
        </p:nvSpPr>
        <p:spPr>
          <a:xfrm>
            <a:off x="2620158" y="5965485"/>
            <a:ext cx="8020138" cy="435000"/>
          </a:xfrm>
          <a:prstGeom prst="rect">
            <a:avLst/>
          </a:prstGeom>
        </p:spPr>
        <p:txBody>
          <a:bodyPr>
            <a:noAutofit/>
          </a:bodyPr>
          <a:lstStyle/>
          <a:p>
            <a:pPr>
              <a:lnSpc>
                <a:spcPct val="100000"/>
              </a:lnSpc>
              <a:spcAft>
                <a:spcPts val="225"/>
              </a:spcAft>
            </a:pPr>
            <a:r>
              <a:rPr lang="en-US" sz="1050" dirty="0">
                <a:latin typeface="Arial" panose="020B0604020202020204" pitchFamily="34" charset="0"/>
                <a:cs typeface="Arial" panose="020B0604020202020204" pitchFamily="34" charset="0"/>
              </a:rPr>
              <a:t>Data for patients with low and medium TMB were pooled in subsequent </a:t>
            </a:r>
            <a:r>
              <a:rPr lang="en-US" sz="1050" dirty="0" smtClean="0">
                <a:latin typeface="Arial" panose="020B0604020202020204" pitchFamily="34" charset="0"/>
                <a:cs typeface="Arial" panose="020B0604020202020204" pitchFamily="34" charset="0"/>
              </a:rPr>
              <a:t>analyses</a:t>
            </a:r>
            <a:endParaRPr lang="en-US" sz="1050" dirty="0">
              <a:latin typeface="Arial" panose="020B0604020202020204" pitchFamily="34" charset="0"/>
              <a:cs typeface="Arial" panose="020B0604020202020204" pitchFamily="34" charset="0"/>
            </a:endParaRPr>
          </a:p>
          <a:p>
            <a:pPr marL="0" indent="0">
              <a:buNone/>
            </a:pPr>
            <a:endParaRPr lang="en-US" sz="1050" dirty="0">
              <a:latin typeface="Arial" panose="020B0604020202020204" pitchFamily="34" charset="0"/>
              <a:cs typeface="Arial" panose="020B0604020202020204" pitchFamily="34" charset="0"/>
            </a:endParaRPr>
          </a:p>
        </p:txBody>
      </p:sp>
      <p:sp>
        <p:nvSpPr>
          <p:cNvPr id="261" name="Slide Number Placeholder 3"/>
          <p:cNvSpPr>
            <a:spLocks noGrp="1"/>
          </p:cNvSpPr>
          <p:nvPr>
            <p:ph type="sldNum" sz="quarter" idx="4294967295"/>
          </p:nvPr>
        </p:nvSpPr>
        <p:spPr>
          <a:xfrm>
            <a:off x="9677400" y="6400800"/>
            <a:ext cx="2057400" cy="273844"/>
          </a:xfrm>
          <a:prstGeom prst="rect">
            <a:avLst/>
          </a:prstGeom>
        </p:spPr>
        <p:txBody>
          <a:bodyPr/>
          <a:lstStyle/>
          <a:p>
            <a:pPr defTabSz="914400" fontAlgn="auto">
              <a:spcBef>
                <a:spcPts val="0"/>
              </a:spcBef>
              <a:spcAft>
                <a:spcPts val="0"/>
              </a:spcAft>
            </a:pPr>
            <a:r>
              <a:rPr lang="en-US" dirty="0">
                <a:solidFill>
                  <a:srgbClr val="000000"/>
                </a:solidFill>
                <a:latin typeface="Arial"/>
                <a:ea typeface="+mn-ea"/>
                <a:cs typeface="+mn-cs"/>
              </a:rPr>
              <a:t>Peters et al, AACR 2017</a:t>
            </a:r>
          </a:p>
          <a:p>
            <a:pPr defTabSz="914400" fontAlgn="auto">
              <a:spcBef>
                <a:spcPts val="0"/>
              </a:spcBef>
              <a:spcAft>
                <a:spcPts val="0"/>
              </a:spcAft>
            </a:pPr>
            <a:r>
              <a:rPr lang="en-US" dirty="0">
                <a:solidFill>
                  <a:srgbClr val="000000"/>
                </a:solidFill>
                <a:latin typeface="Arial"/>
                <a:ea typeface="+mn-ea"/>
                <a:cs typeface="+mn-cs"/>
              </a:rPr>
              <a:t>Carbone et al, NEJM 2017</a:t>
            </a:r>
          </a:p>
        </p:txBody>
      </p:sp>
      <p:sp>
        <p:nvSpPr>
          <p:cNvPr id="262" name="Title 1"/>
          <p:cNvSpPr txBox="1">
            <a:spLocks/>
          </p:cNvSpPr>
          <p:nvPr/>
        </p:nvSpPr>
        <p:spPr>
          <a:xfrm>
            <a:off x="2022765" y="425161"/>
            <a:ext cx="7897091" cy="6666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34290" tIns="34529" rIns="34290" bIns="34529" numCol="1" anchor="b" anchorCtr="0" compatLnSpc="1">
            <a:prstTxWarp prst="textNoShape">
              <a:avLst/>
            </a:prstTxWarp>
          </a:bodyPr>
          <a:lstStyle>
            <a:lvl1pPr algn="ctr" defTabSz="685783" rtl="0" eaLnBrk="1" latinLnBrk="0" hangingPunct="1">
              <a:lnSpc>
                <a:spcPct val="90000"/>
              </a:lnSpc>
              <a:spcBef>
                <a:spcPct val="0"/>
              </a:spcBef>
              <a:buNone/>
              <a:defRPr lang="en-US" sz="1950" b="1" kern="1200">
                <a:solidFill>
                  <a:srgbClr val="0D5CAB"/>
                </a:solidFill>
                <a:latin typeface="+mj-lt"/>
                <a:ea typeface="+mj-ea"/>
                <a:cs typeface="+mj-cs"/>
              </a:defRPr>
            </a:lvl1pPr>
          </a:lstStyle>
          <a:p>
            <a:pPr fontAlgn="auto">
              <a:spcAft>
                <a:spcPts val="0"/>
              </a:spcAft>
            </a:pPr>
            <a:r>
              <a:rPr lang="en-US" sz="2000" b="0" dirty="0">
                <a:latin typeface="Arial"/>
              </a:rPr>
              <a:t/>
            </a:r>
            <a:br>
              <a:rPr lang="en-US" sz="2000" b="0" dirty="0">
                <a:latin typeface="Arial"/>
              </a:rPr>
            </a:br>
            <a:r>
              <a:rPr lang="en-US" sz="2000" b="0" dirty="0">
                <a:latin typeface="Arial"/>
              </a:rPr>
              <a:t>CheckMate 026 TMB Analysis: Nivolumab in First-line NSCLC</a:t>
            </a:r>
          </a:p>
        </p:txBody>
      </p:sp>
    </p:spTree>
    <p:extLst>
      <p:ext uri="{BB962C8B-B14F-4D97-AF65-F5344CB8AC3E}">
        <p14:creationId xmlns:p14="http://schemas.microsoft.com/office/powerpoint/2010/main" val="4275564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33400" y="76200"/>
            <a:ext cx="11228388"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latin typeface="Arial" panose="020B0604020202020204" pitchFamily="34" charset="0"/>
                <a:cs typeface="Arial" panose="020B0604020202020204" pitchFamily="34" charset="0"/>
              </a:rPr>
              <a:t>The T cell-inflamed tumor microenvironment is characterized </a:t>
            </a:r>
            <a:r>
              <a:rPr lang="en-US" sz="2400" b="1" dirty="0" smtClean="0">
                <a:latin typeface="Arial" panose="020B0604020202020204" pitchFamily="34" charset="0"/>
                <a:cs typeface="Arial" panose="020B0604020202020204" pitchFamily="34" charset="0"/>
              </a:rPr>
              <a:t/>
            </a:r>
            <a:br>
              <a:rPr lang="en-US" sz="2400" b="1" dirty="0" smtClean="0">
                <a:latin typeface="Arial" panose="020B0604020202020204" pitchFamily="34" charset="0"/>
                <a:cs typeface="Arial" panose="020B0604020202020204" pitchFamily="34" charset="0"/>
              </a:rPr>
            </a:br>
            <a:r>
              <a:rPr lang="en-US" sz="2400" b="1" dirty="0" smtClean="0">
                <a:latin typeface="Arial" panose="020B0604020202020204" pitchFamily="34" charset="0"/>
                <a:cs typeface="Arial" panose="020B0604020202020204" pitchFamily="34" charset="0"/>
              </a:rPr>
              <a:t>by </a:t>
            </a:r>
            <a:r>
              <a:rPr lang="en-US" sz="2400" b="1" dirty="0">
                <a:latin typeface="Arial" panose="020B0604020202020204" pitchFamily="34" charset="0"/>
                <a:cs typeface="Arial" panose="020B0604020202020204" pitchFamily="34" charset="0"/>
              </a:rPr>
              <a:t>expression of immune-inhibitory pathways and </a:t>
            </a:r>
            <a:r>
              <a:rPr lang="en-US" sz="2400" b="1" dirty="0" smtClean="0">
                <a:latin typeface="Arial" panose="020B0604020202020204" pitchFamily="34" charset="0"/>
                <a:cs typeface="Arial" panose="020B0604020202020204" pitchFamily="34" charset="0"/>
              </a:rPr>
              <a:t/>
            </a:r>
            <a:br>
              <a:rPr lang="en-US" sz="2400" b="1" dirty="0" smtClean="0">
                <a:latin typeface="Arial" panose="020B0604020202020204" pitchFamily="34" charset="0"/>
                <a:cs typeface="Arial" panose="020B0604020202020204" pitchFamily="34" charset="0"/>
              </a:rPr>
            </a:br>
            <a:r>
              <a:rPr lang="en-US" sz="2400" b="1" dirty="0" smtClean="0">
                <a:latin typeface="Arial" panose="020B0604020202020204" pitchFamily="34" charset="0"/>
                <a:cs typeface="Arial" panose="020B0604020202020204" pitchFamily="34" charset="0"/>
              </a:rPr>
              <a:t>predicts </a:t>
            </a:r>
            <a:r>
              <a:rPr lang="en-US" sz="2400" b="1" dirty="0">
                <a:latin typeface="Arial" panose="020B0604020202020204" pitchFamily="34" charset="0"/>
                <a:cs typeface="Arial" panose="020B0604020202020204" pitchFamily="34" charset="0"/>
              </a:rPr>
              <a:t>patient outcomes to immunotherapy</a:t>
            </a:r>
          </a:p>
        </p:txBody>
      </p:sp>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524000"/>
            <a:ext cx="3962400" cy="4267200"/>
          </a:xfrm>
          <a:prstGeom prst="rect">
            <a:avLst/>
          </a:prstGeom>
          <a:noFill/>
          <a:ln>
            <a:noFill/>
          </a:ln>
        </p:spPr>
      </p:pic>
      <p:sp>
        <p:nvSpPr>
          <p:cNvPr id="10" name="Title 1"/>
          <p:cNvSpPr txBox="1">
            <a:spLocks/>
          </p:cNvSpPr>
          <p:nvPr/>
        </p:nvSpPr>
        <p:spPr bwMode="auto">
          <a:xfrm>
            <a:off x="6248400" y="6286500"/>
            <a:ext cx="5513388" cy="381000"/>
          </a:xfrm>
          <a:prstGeom prst="rect">
            <a:avLst/>
          </a:prstGeom>
          <a:noFill/>
          <a:ln>
            <a:noFill/>
          </a:ln>
          <a:effectLst/>
          <a:extLst/>
        </p:spPr>
        <p:txBody>
          <a:bodyPr lIns="0" tIns="0" rIns="0" bIns="0" anchor="ct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algn="r">
              <a:defRPr/>
            </a:pPr>
            <a:r>
              <a:rPr lang="en-US" sz="1100" dirty="0">
                <a:solidFill>
                  <a:schemeClr val="tx1"/>
                </a:solidFill>
                <a:latin typeface="Arial" charset="0"/>
                <a:ea typeface="+mn-ea"/>
                <a:cs typeface="+mn-cs"/>
              </a:rPr>
              <a:t>Gajewski </a:t>
            </a:r>
            <a:r>
              <a:rPr lang="en-US" sz="1100" i="1" dirty="0">
                <a:solidFill>
                  <a:schemeClr val="tx1"/>
                </a:solidFill>
                <a:latin typeface="Arial" charset="0"/>
                <a:ea typeface="+mn-ea"/>
                <a:cs typeface="+mn-cs"/>
              </a:rPr>
              <a:t>et al</a:t>
            </a:r>
            <a:r>
              <a:rPr lang="en-US" sz="1100" dirty="0">
                <a:solidFill>
                  <a:schemeClr val="tx1"/>
                </a:solidFill>
                <a:latin typeface="Arial" charset="0"/>
                <a:ea typeface="+mn-ea"/>
                <a:cs typeface="+mn-cs"/>
              </a:rPr>
              <a:t>. J </a:t>
            </a:r>
            <a:r>
              <a:rPr lang="en-US" sz="1100" dirty="0" err="1">
                <a:solidFill>
                  <a:schemeClr val="tx1"/>
                </a:solidFill>
                <a:latin typeface="Arial" charset="0"/>
                <a:ea typeface="+mn-ea"/>
                <a:cs typeface="+mn-cs"/>
              </a:rPr>
              <a:t>Clin</a:t>
            </a:r>
            <a:r>
              <a:rPr lang="en-US" sz="1100" dirty="0">
                <a:solidFill>
                  <a:schemeClr val="tx1"/>
                </a:solidFill>
                <a:latin typeface="Arial" charset="0"/>
                <a:ea typeface="+mn-ea"/>
                <a:cs typeface="+mn-cs"/>
              </a:rPr>
              <a:t> </a:t>
            </a:r>
            <a:r>
              <a:rPr lang="en-US" sz="1100" dirty="0" err="1">
                <a:solidFill>
                  <a:schemeClr val="tx1"/>
                </a:solidFill>
                <a:latin typeface="Arial" charset="0"/>
                <a:ea typeface="+mn-ea"/>
                <a:cs typeface="+mn-cs"/>
              </a:rPr>
              <a:t>Oncol</a:t>
            </a:r>
            <a:r>
              <a:rPr lang="en-US" sz="1100" dirty="0">
                <a:solidFill>
                  <a:schemeClr val="tx1"/>
                </a:solidFill>
                <a:latin typeface="Arial" charset="0"/>
                <a:ea typeface="+mn-ea"/>
                <a:cs typeface="+mn-cs"/>
              </a:rPr>
              <a:t> 33, 2015 (</a:t>
            </a:r>
            <a:r>
              <a:rPr lang="en-US" sz="1100" dirty="0" err="1">
                <a:solidFill>
                  <a:schemeClr val="tx1"/>
                </a:solidFill>
                <a:latin typeface="Arial" charset="0"/>
                <a:ea typeface="+mn-ea"/>
                <a:cs typeface="+mn-cs"/>
              </a:rPr>
              <a:t>suppl</a:t>
            </a:r>
            <a:r>
              <a:rPr lang="en-US" sz="1100" dirty="0">
                <a:solidFill>
                  <a:schemeClr val="tx1"/>
                </a:solidFill>
                <a:latin typeface="Arial" charset="0"/>
                <a:ea typeface="+mn-ea"/>
                <a:cs typeface="+mn-cs"/>
              </a:rPr>
              <a:t>; </a:t>
            </a:r>
            <a:r>
              <a:rPr lang="en-US" sz="1100" dirty="0" err="1">
                <a:solidFill>
                  <a:schemeClr val="tx1"/>
                </a:solidFill>
                <a:latin typeface="Arial" charset="0"/>
                <a:ea typeface="+mn-ea"/>
                <a:cs typeface="+mn-cs"/>
              </a:rPr>
              <a:t>abstr</a:t>
            </a:r>
            <a:r>
              <a:rPr lang="en-US" sz="1100" dirty="0">
                <a:solidFill>
                  <a:schemeClr val="tx1"/>
                </a:solidFill>
                <a:latin typeface="Arial" charset="0"/>
                <a:ea typeface="+mn-ea"/>
                <a:cs typeface="+mn-cs"/>
              </a:rPr>
              <a:t> 3002)</a:t>
            </a:r>
          </a:p>
          <a:p>
            <a:pPr algn="r">
              <a:defRPr/>
            </a:pPr>
            <a:r>
              <a:rPr lang="en-US" sz="1100" dirty="0" err="1">
                <a:solidFill>
                  <a:schemeClr val="tx1"/>
                </a:solidFill>
                <a:latin typeface="Arial" charset="0"/>
              </a:rPr>
              <a:t>Harlin</a:t>
            </a:r>
            <a:r>
              <a:rPr lang="en-US" sz="1100" dirty="0">
                <a:solidFill>
                  <a:schemeClr val="tx1"/>
                </a:solidFill>
                <a:latin typeface="Arial" charset="0"/>
              </a:rPr>
              <a:t> </a:t>
            </a:r>
            <a:r>
              <a:rPr lang="en-US" sz="1100" i="1" dirty="0">
                <a:solidFill>
                  <a:schemeClr val="tx1"/>
                </a:solidFill>
                <a:latin typeface="Arial" charset="0"/>
              </a:rPr>
              <a:t>et al</a:t>
            </a:r>
            <a:r>
              <a:rPr lang="en-US" sz="1100" dirty="0">
                <a:solidFill>
                  <a:schemeClr val="tx1"/>
                </a:solidFill>
                <a:latin typeface="Arial" charset="0"/>
              </a:rPr>
              <a:t>. </a:t>
            </a:r>
            <a:r>
              <a:rPr lang="en-US" sz="1100" dirty="0" err="1">
                <a:solidFill>
                  <a:schemeClr val="tx1"/>
                </a:solidFill>
                <a:latin typeface="Arial" charset="0"/>
              </a:rPr>
              <a:t>Clin</a:t>
            </a:r>
            <a:r>
              <a:rPr lang="en-US" sz="1100" dirty="0">
                <a:solidFill>
                  <a:schemeClr val="tx1"/>
                </a:solidFill>
                <a:latin typeface="Arial" charset="0"/>
              </a:rPr>
              <a:t> Can Res 2009</a:t>
            </a:r>
          </a:p>
          <a:p>
            <a:pPr algn="r">
              <a:defRPr/>
            </a:pPr>
            <a:r>
              <a:rPr lang="en-US" sz="1100" dirty="0">
                <a:solidFill>
                  <a:schemeClr val="tx1"/>
                </a:solidFill>
                <a:latin typeface="Arial" charset="0"/>
              </a:rPr>
              <a:t>Ribas </a:t>
            </a:r>
            <a:r>
              <a:rPr lang="en-US" sz="1100" i="1" dirty="0">
                <a:solidFill>
                  <a:schemeClr val="tx1"/>
                </a:solidFill>
                <a:latin typeface="Arial" charset="0"/>
              </a:rPr>
              <a:t>et al</a:t>
            </a:r>
            <a:r>
              <a:rPr lang="en-US" sz="1100" dirty="0">
                <a:solidFill>
                  <a:schemeClr val="tx1"/>
                </a:solidFill>
                <a:latin typeface="Arial" charset="0"/>
              </a:rPr>
              <a:t>. J </a:t>
            </a:r>
            <a:r>
              <a:rPr lang="en-US" sz="1100" dirty="0" err="1">
                <a:solidFill>
                  <a:schemeClr val="tx1"/>
                </a:solidFill>
                <a:latin typeface="Arial" charset="0"/>
              </a:rPr>
              <a:t>Clin</a:t>
            </a:r>
            <a:r>
              <a:rPr lang="en-US" sz="1100" dirty="0">
                <a:solidFill>
                  <a:schemeClr val="tx1"/>
                </a:solidFill>
                <a:latin typeface="Arial" charset="0"/>
              </a:rPr>
              <a:t> </a:t>
            </a:r>
            <a:r>
              <a:rPr lang="en-US" sz="1100" dirty="0" err="1">
                <a:solidFill>
                  <a:schemeClr val="tx1"/>
                </a:solidFill>
                <a:latin typeface="Arial" charset="0"/>
              </a:rPr>
              <a:t>Oncol</a:t>
            </a:r>
            <a:r>
              <a:rPr lang="en-US" sz="1100" dirty="0">
                <a:solidFill>
                  <a:schemeClr val="tx1"/>
                </a:solidFill>
                <a:latin typeface="Arial" charset="0"/>
              </a:rPr>
              <a:t> 33, 2015 (</a:t>
            </a:r>
            <a:r>
              <a:rPr lang="en-US" sz="1100" dirty="0" err="1">
                <a:solidFill>
                  <a:schemeClr val="tx1"/>
                </a:solidFill>
                <a:latin typeface="Arial" charset="0"/>
              </a:rPr>
              <a:t>suppl</a:t>
            </a:r>
            <a:r>
              <a:rPr lang="en-US" sz="1100" dirty="0">
                <a:solidFill>
                  <a:schemeClr val="tx1"/>
                </a:solidFill>
                <a:latin typeface="Arial" charset="0"/>
              </a:rPr>
              <a:t>; </a:t>
            </a:r>
            <a:r>
              <a:rPr lang="en-US" sz="1100" dirty="0" err="1">
                <a:solidFill>
                  <a:schemeClr val="tx1"/>
                </a:solidFill>
                <a:latin typeface="Arial" charset="0"/>
              </a:rPr>
              <a:t>abstr</a:t>
            </a:r>
            <a:r>
              <a:rPr lang="en-US" sz="1100" dirty="0">
                <a:solidFill>
                  <a:schemeClr val="tx1"/>
                </a:solidFill>
                <a:latin typeface="Arial" charset="0"/>
              </a:rPr>
              <a:t> 3001)</a:t>
            </a:r>
          </a:p>
        </p:txBody>
      </p:sp>
    </p:spTree>
    <p:extLst>
      <p:ext uri="{BB962C8B-B14F-4D97-AF65-F5344CB8AC3E}">
        <p14:creationId xmlns:p14="http://schemas.microsoft.com/office/powerpoint/2010/main" val="2474205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Title 1"/>
          <p:cNvSpPr txBox="1">
            <a:spLocks/>
          </p:cNvSpPr>
          <p:nvPr/>
        </p:nvSpPr>
        <p:spPr>
          <a:xfrm>
            <a:off x="1454871" y="594280"/>
            <a:ext cx="9079628" cy="562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46038" rIns="45720" bIns="46038" numCol="1" anchor="b" anchorCtr="0" compatLnSpc="1">
            <a:prstTxWarp prst="textNoShape">
              <a:avLst/>
            </a:prstTxWarp>
          </a:bodyPr>
          <a:lstStyle>
            <a:lvl1pPr algn="ctr" defTabSz="685783" rtl="0" eaLnBrk="1" latinLnBrk="0" hangingPunct="1">
              <a:lnSpc>
                <a:spcPct val="90000"/>
              </a:lnSpc>
              <a:spcBef>
                <a:spcPct val="0"/>
              </a:spcBef>
              <a:buNone/>
              <a:defRPr lang="en-US" sz="1950" b="1" kern="1200">
                <a:solidFill>
                  <a:srgbClr val="0D5CAB"/>
                </a:solidFill>
                <a:latin typeface="+mj-lt"/>
                <a:ea typeface="+mj-ea"/>
                <a:cs typeface="+mj-cs"/>
              </a:defRPr>
            </a:lvl1pPr>
          </a:lstStyle>
          <a:p>
            <a:pPr fontAlgn="auto">
              <a:spcAft>
                <a:spcPts val="0"/>
              </a:spcAft>
            </a:pPr>
            <a:r>
              <a:rPr lang="en-US" sz="2400" b="0" smtClean="0">
                <a:solidFill>
                  <a:srgbClr val="000000"/>
                </a:solidFill>
                <a:latin typeface="Comic Sans MS"/>
                <a:cs typeface="Comic Sans MS"/>
              </a:rPr>
              <a:t>CheckMate</a:t>
            </a:r>
            <a:r>
              <a:rPr lang="en-US" sz="2400" b="0" dirty="0" smtClean="0">
                <a:solidFill>
                  <a:srgbClr val="000000"/>
                </a:solidFill>
                <a:latin typeface="Comic Sans MS"/>
                <a:cs typeface="Comic Sans MS"/>
              </a:rPr>
              <a:t> </a:t>
            </a:r>
            <a:r>
              <a:rPr lang="en-US" sz="2400" b="0" dirty="0">
                <a:solidFill>
                  <a:srgbClr val="000000"/>
                </a:solidFill>
                <a:latin typeface="Comic Sans MS"/>
                <a:cs typeface="Comic Sans MS"/>
              </a:rPr>
              <a:t>026: PFS by TMB Subgroup </a:t>
            </a:r>
            <a:r>
              <a:rPr lang="en-US" sz="2400" b="0" u="sng" dirty="0">
                <a:solidFill>
                  <a:srgbClr val="000000"/>
                </a:solidFill>
                <a:latin typeface="Comic Sans MS"/>
                <a:cs typeface="Comic Sans MS"/>
              </a:rPr>
              <a:t>and</a:t>
            </a:r>
            <a:r>
              <a:rPr lang="en-US" sz="2400" b="0" dirty="0">
                <a:solidFill>
                  <a:srgbClr val="000000"/>
                </a:solidFill>
                <a:latin typeface="Comic Sans MS"/>
                <a:cs typeface="Comic Sans MS"/>
              </a:rPr>
              <a:t> PD-L1 Expression </a:t>
            </a:r>
          </a:p>
        </p:txBody>
      </p:sp>
      <p:grpSp>
        <p:nvGrpSpPr>
          <p:cNvPr id="6" name="Group 5"/>
          <p:cNvGrpSpPr/>
          <p:nvPr/>
        </p:nvGrpSpPr>
        <p:grpSpPr>
          <a:xfrm>
            <a:off x="1110297" y="1651228"/>
            <a:ext cx="9904282" cy="3901690"/>
            <a:chOff x="1286950" y="902006"/>
            <a:chExt cx="7842180" cy="3089344"/>
          </a:xfrm>
        </p:grpSpPr>
        <p:grpSp>
          <p:nvGrpSpPr>
            <p:cNvPr id="5" name="Group 4"/>
            <p:cNvGrpSpPr/>
            <p:nvPr/>
          </p:nvGrpSpPr>
          <p:grpSpPr>
            <a:xfrm>
              <a:off x="1286950" y="902006"/>
              <a:ext cx="7842180" cy="3089344"/>
              <a:chOff x="1286950" y="902006"/>
              <a:chExt cx="7842180" cy="3089344"/>
            </a:xfrm>
          </p:grpSpPr>
          <p:sp>
            <p:nvSpPr>
              <p:cNvPr id="9" name="Rectangle 8"/>
              <p:cNvSpPr>
                <a:spLocks noChangeArrowheads="1"/>
              </p:cNvSpPr>
              <p:nvPr/>
            </p:nvSpPr>
            <p:spPr bwMode="auto">
              <a:xfrm>
                <a:off x="5174003" y="3837462"/>
                <a:ext cx="3206783"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1000" b="1" dirty="0">
                    <a:solidFill>
                      <a:srgbClr val="000000"/>
                    </a:solidFill>
                    <a:latin typeface="Comic Sans MS"/>
                    <a:ea typeface="+mn-ea"/>
                    <a:cs typeface="Comic Sans MS"/>
                  </a:rPr>
                  <a:t>Months</a:t>
                </a:r>
              </a:p>
            </p:txBody>
          </p:sp>
          <p:sp>
            <p:nvSpPr>
              <p:cNvPr id="11" name="Rectangle 31"/>
              <p:cNvSpPr>
                <a:spLocks noChangeArrowheads="1"/>
              </p:cNvSpPr>
              <p:nvPr/>
            </p:nvSpPr>
            <p:spPr bwMode="auto">
              <a:xfrm>
                <a:off x="4892819" y="997539"/>
                <a:ext cx="192360"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783"/>
                <a:r>
                  <a:rPr lang="en-US" altLang="en-US" sz="900" dirty="0">
                    <a:solidFill>
                      <a:srgbClr val="000000"/>
                    </a:solidFill>
                    <a:latin typeface="Comic Sans MS"/>
                    <a:ea typeface="+mn-ea"/>
                    <a:cs typeface="Comic Sans MS"/>
                  </a:rPr>
                  <a:t>100</a:t>
                </a:r>
              </a:p>
            </p:txBody>
          </p:sp>
          <p:sp>
            <p:nvSpPr>
              <p:cNvPr id="12" name="Rectangle 33"/>
              <p:cNvSpPr>
                <a:spLocks noChangeArrowheads="1"/>
              </p:cNvSpPr>
              <p:nvPr/>
            </p:nvSpPr>
            <p:spPr bwMode="auto">
              <a:xfrm>
                <a:off x="4958983" y="1618911"/>
                <a:ext cx="141064"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783"/>
                <a:r>
                  <a:rPr lang="en-US" altLang="en-US" sz="900" dirty="0">
                    <a:solidFill>
                      <a:srgbClr val="000000"/>
                    </a:solidFill>
                    <a:latin typeface="Comic Sans MS"/>
                    <a:ea typeface="+mn-ea"/>
                    <a:cs typeface="Comic Sans MS"/>
                  </a:rPr>
                  <a:t>75</a:t>
                </a:r>
              </a:p>
            </p:txBody>
          </p:sp>
          <p:sp>
            <p:nvSpPr>
              <p:cNvPr id="13" name="Rectangle 34"/>
              <p:cNvSpPr>
                <a:spLocks noChangeArrowheads="1"/>
              </p:cNvSpPr>
              <p:nvPr/>
            </p:nvSpPr>
            <p:spPr bwMode="auto">
              <a:xfrm>
                <a:off x="4958983" y="2240281"/>
                <a:ext cx="141064"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783"/>
                <a:r>
                  <a:rPr lang="en-US" altLang="en-US" sz="900" dirty="0">
                    <a:solidFill>
                      <a:srgbClr val="000000"/>
                    </a:solidFill>
                    <a:latin typeface="Comic Sans MS"/>
                    <a:ea typeface="+mn-ea"/>
                    <a:cs typeface="Comic Sans MS"/>
                  </a:rPr>
                  <a:t>50</a:t>
                </a:r>
              </a:p>
            </p:txBody>
          </p:sp>
          <p:sp>
            <p:nvSpPr>
              <p:cNvPr id="14" name="Rectangle 35"/>
              <p:cNvSpPr>
                <a:spLocks noChangeArrowheads="1"/>
              </p:cNvSpPr>
              <p:nvPr/>
            </p:nvSpPr>
            <p:spPr bwMode="auto">
              <a:xfrm>
                <a:off x="4958983" y="2861654"/>
                <a:ext cx="141064"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783"/>
                <a:r>
                  <a:rPr lang="en-US" altLang="en-US" sz="900" dirty="0">
                    <a:solidFill>
                      <a:srgbClr val="000000"/>
                    </a:solidFill>
                    <a:latin typeface="Comic Sans MS"/>
                    <a:ea typeface="+mn-ea"/>
                    <a:cs typeface="Comic Sans MS"/>
                  </a:rPr>
                  <a:t>25</a:t>
                </a:r>
              </a:p>
            </p:txBody>
          </p:sp>
          <p:sp>
            <p:nvSpPr>
              <p:cNvPr id="15" name="Rectangle 36"/>
              <p:cNvSpPr>
                <a:spLocks noChangeArrowheads="1"/>
              </p:cNvSpPr>
              <p:nvPr/>
            </p:nvSpPr>
            <p:spPr bwMode="auto">
              <a:xfrm>
                <a:off x="5027942" y="3483026"/>
                <a:ext cx="70533"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783"/>
                <a:r>
                  <a:rPr lang="en-US" altLang="en-US" sz="900" dirty="0">
                    <a:solidFill>
                      <a:srgbClr val="000000"/>
                    </a:solidFill>
                    <a:latin typeface="Comic Sans MS"/>
                    <a:ea typeface="+mn-ea"/>
                    <a:cs typeface="Comic Sans MS"/>
                  </a:rPr>
                  <a:t>0</a:t>
                </a:r>
              </a:p>
            </p:txBody>
          </p:sp>
          <p:sp>
            <p:nvSpPr>
              <p:cNvPr id="16" name="Rectangle 37"/>
              <p:cNvSpPr>
                <a:spLocks noChangeArrowheads="1"/>
              </p:cNvSpPr>
              <p:nvPr/>
            </p:nvSpPr>
            <p:spPr bwMode="auto">
              <a:xfrm>
                <a:off x="6058949" y="3674272"/>
                <a:ext cx="70533"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6</a:t>
                </a:r>
              </a:p>
            </p:txBody>
          </p:sp>
          <p:sp>
            <p:nvSpPr>
              <p:cNvPr id="17" name="Rectangle 38"/>
              <p:cNvSpPr>
                <a:spLocks noChangeArrowheads="1"/>
              </p:cNvSpPr>
              <p:nvPr/>
            </p:nvSpPr>
            <p:spPr bwMode="auto">
              <a:xfrm>
                <a:off x="7859734" y="3674272"/>
                <a:ext cx="121829"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18</a:t>
                </a:r>
              </a:p>
            </p:txBody>
          </p:sp>
          <p:sp>
            <p:nvSpPr>
              <p:cNvPr id="18" name="Rectangle 40"/>
              <p:cNvSpPr>
                <a:spLocks noChangeArrowheads="1"/>
              </p:cNvSpPr>
              <p:nvPr/>
            </p:nvSpPr>
            <p:spPr bwMode="auto">
              <a:xfrm>
                <a:off x="6515465" y="3674272"/>
                <a:ext cx="70533"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9</a:t>
                </a:r>
              </a:p>
            </p:txBody>
          </p:sp>
          <p:sp>
            <p:nvSpPr>
              <p:cNvPr id="19" name="Rectangle 41"/>
              <p:cNvSpPr>
                <a:spLocks noChangeArrowheads="1"/>
              </p:cNvSpPr>
              <p:nvPr/>
            </p:nvSpPr>
            <p:spPr bwMode="auto">
              <a:xfrm>
                <a:off x="5599166" y="3674272"/>
                <a:ext cx="70533"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3</a:t>
                </a:r>
              </a:p>
            </p:txBody>
          </p:sp>
          <p:sp>
            <p:nvSpPr>
              <p:cNvPr id="21" name="Freeform 50"/>
              <p:cNvSpPr>
                <a:spLocks/>
              </p:cNvSpPr>
              <p:nvPr/>
            </p:nvSpPr>
            <p:spPr bwMode="auto">
              <a:xfrm>
                <a:off x="5126423" y="916307"/>
                <a:ext cx="3504758" cy="2726327"/>
              </a:xfrm>
              <a:custGeom>
                <a:avLst/>
                <a:gdLst>
                  <a:gd name="T0" fmla="*/ 3577 w 3577"/>
                  <a:gd name="T1" fmla="*/ 1456 h 1456"/>
                  <a:gd name="T2" fmla="*/ 0 w 3577"/>
                  <a:gd name="T3" fmla="*/ 1456 h 1456"/>
                  <a:gd name="T4" fmla="*/ 0 w 3577"/>
                  <a:gd name="T5" fmla="*/ 0 h 1456"/>
                </a:gdLst>
                <a:ahLst/>
                <a:cxnLst>
                  <a:cxn ang="0">
                    <a:pos x="T0" y="T1"/>
                  </a:cxn>
                  <a:cxn ang="0">
                    <a:pos x="T2" y="T3"/>
                  </a:cxn>
                  <a:cxn ang="0">
                    <a:pos x="T4" y="T5"/>
                  </a:cxn>
                </a:cxnLst>
                <a:rect l="0" t="0" r="r" b="b"/>
                <a:pathLst>
                  <a:path w="3577" h="1456">
                    <a:moveTo>
                      <a:pt x="3577" y="1456"/>
                    </a:moveTo>
                    <a:lnTo>
                      <a:pt x="0" y="1456"/>
                    </a:lnTo>
                    <a:lnTo>
                      <a:pt x="0" y="0"/>
                    </a:lnTo>
                  </a:path>
                </a:pathLst>
              </a:custGeom>
              <a:noFill/>
              <a:ln w="6350" cap="sq">
                <a:solidFill>
                  <a:schemeClr val="tx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GB" sz="900">
                  <a:solidFill>
                    <a:srgbClr val="000000"/>
                  </a:solidFill>
                  <a:latin typeface="Comic Sans MS"/>
                  <a:ea typeface="+mn-ea"/>
                  <a:cs typeface="Comic Sans MS"/>
                </a:endParaRPr>
              </a:p>
            </p:txBody>
          </p:sp>
          <p:sp>
            <p:nvSpPr>
              <p:cNvPr id="22" name="Rectangle 41"/>
              <p:cNvSpPr>
                <a:spLocks noChangeArrowheads="1"/>
              </p:cNvSpPr>
              <p:nvPr/>
            </p:nvSpPr>
            <p:spPr bwMode="auto">
              <a:xfrm>
                <a:off x="5144701" y="3674272"/>
                <a:ext cx="70533"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0</a:t>
                </a:r>
              </a:p>
            </p:txBody>
          </p:sp>
          <p:sp>
            <p:nvSpPr>
              <p:cNvPr id="23" name="Rectangle 38"/>
              <p:cNvSpPr>
                <a:spLocks noChangeArrowheads="1"/>
              </p:cNvSpPr>
              <p:nvPr/>
            </p:nvSpPr>
            <p:spPr bwMode="auto">
              <a:xfrm>
                <a:off x="6946629" y="3674272"/>
                <a:ext cx="121829"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12</a:t>
                </a:r>
              </a:p>
            </p:txBody>
          </p:sp>
          <p:sp>
            <p:nvSpPr>
              <p:cNvPr id="24" name="Rectangle 38"/>
              <p:cNvSpPr>
                <a:spLocks noChangeArrowheads="1"/>
              </p:cNvSpPr>
              <p:nvPr/>
            </p:nvSpPr>
            <p:spPr bwMode="auto">
              <a:xfrm>
                <a:off x="7396110" y="3674272"/>
                <a:ext cx="121829"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15</a:t>
                </a:r>
              </a:p>
            </p:txBody>
          </p:sp>
          <p:sp>
            <p:nvSpPr>
              <p:cNvPr id="25" name="Rectangle 38"/>
              <p:cNvSpPr>
                <a:spLocks noChangeArrowheads="1"/>
              </p:cNvSpPr>
              <p:nvPr/>
            </p:nvSpPr>
            <p:spPr bwMode="auto">
              <a:xfrm>
                <a:off x="8314006" y="3674272"/>
                <a:ext cx="121829"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21</a:t>
                </a:r>
              </a:p>
            </p:txBody>
          </p:sp>
          <p:cxnSp>
            <p:nvCxnSpPr>
              <p:cNvPr id="26" name="Straight Connector 25"/>
              <p:cNvCxnSpPr/>
              <p:nvPr/>
            </p:nvCxnSpPr>
            <p:spPr>
              <a:xfrm>
                <a:off x="5106421" y="3552198"/>
                <a:ext cx="204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106421" y="2930925"/>
                <a:ext cx="204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106421" y="2309651"/>
                <a:ext cx="204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106421" y="1688378"/>
                <a:ext cx="204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106421" y="1067103"/>
                <a:ext cx="204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5162964" y="3658710"/>
                <a:ext cx="353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5617896" y="3658711"/>
                <a:ext cx="353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6075343" y="3658711"/>
                <a:ext cx="353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6531402" y="3658712"/>
                <a:ext cx="353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6987722" y="3658713"/>
                <a:ext cx="353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7440119" y="3658714"/>
                <a:ext cx="353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7900105" y="3658715"/>
                <a:ext cx="353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8357866" y="3658716"/>
                <a:ext cx="353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5154698" y="1031596"/>
                <a:ext cx="3422206" cy="2535970"/>
                <a:chOff x="6680976" y="1883478"/>
                <a:chExt cx="5167804" cy="2217135"/>
              </a:xfrm>
            </p:grpSpPr>
            <p:sp>
              <p:nvSpPr>
                <p:cNvPr id="10" name="Rectangle 17"/>
                <p:cNvSpPr>
                  <a:spLocks noChangeArrowheads="1"/>
                </p:cNvSpPr>
                <p:nvPr/>
              </p:nvSpPr>
              <p:spPr bwMode="auto">
                <a:xfrm>
                  <a:off x="6699656" y="3722349"/>
                  <a:ext cx="98" cy="121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783"/>
                  <a:endParaRPr lang="en-US" altLang="en-US" sz="900" dirty="0">
                    <a:solidFill>
                      <a:srgbClr val="000000"/>
                    </a:solidFill>
                    <a:latin typeface="Comic Sans MS"/>
                    <a:ea typeface="+mn-ea"/>
                    <a:cs typeface="Comic Sans MS"/>
                  </a:endParaRPr>
                </a:p>
              </p:txBody>
            </p:sp>
            <p:sp>
              <p:nvSpPr>
                <p:cNvPr id="98" name="Freeform 5"/>
                <p:cNvSpPr>
                  <a:spLocks/>
                </p:cNvSpPr>
                <p:nvPr/>
              </p:nvSpPr>
              <p:spPr bwMode="auto">
                <a:xfrm>
                  <a:off x="6719115" y="1921617"/>
                  <a:ext cx="4619877" cy="2049324"/>
                </a:xfrm>
                <a:custGeom>
                  <a:avLst/>
                  <a:gdLst>
                    <a:gd name="T0" fmla="*/ 0 w 3634"/>
                    <a:gd name="T1" fmla="*/ 0 h 1612"/>
                    <a:gd name="T2" fmla="*/ 225 w 3634"/>
                    <a:gd name="T3" fmla="*/ 0 h 1612"/>
                    <a:gd name="T4" fmla="*/ 225 w 3634"/>
                    <a:gd name="T5" fmla="*/ 62 h 1612"/>
                    <a:gd name="T6" fmla="*/ 241 w 3634"/>
                    <a:gd name="T7" fmla="*/ 62 h 1612"/>
                    <a:gd name="T8" fmla="*/ 241 w 3634"/>
                    <a:gd name="T9" fmla="*/ 125 h 1612"/>
                    <a:gd name="T10" fmla="*/ 251 w 3634"/>
                    <a:gd name="T11" fmla="*/ 125 h 1612"/>
                    <a:gd name="T12" fmla="*/ 251 w 3634"/>
                    <a:gd name="T13" fmla="*/ 193 h 1612"/>
                    <a:gd name="T14" fmla="*/ 265 w 3634"/>
                    <a:gd name="T15" fmla="*/ 193 h 1612"/>
                    <a:gd name="T16" fmla="*/ 265 w 3634"/>
                    <a:gd name="T17" fmla="*/ 251 h 1612"/>
                    <a:gd name="T18" fmla="*/ 275 w 3634"/>
                    <a:gd name="T19" fmla="*/ 251 h 1612"/>
                    <a:gd name="T20" fmla="*/ 275 w 3634"/>
                    <a:gd name="T21" fmla="*/ 316 h 1612"/>
                    <a:gd name="T22" fmla="*/ 291 w 3634"/>
                    <a:gd name="T23" fmla="*/ 316 h 1612"/>
                    <a:gd name="T24" fmla="*/ 291 w 3634"/>
                    <a:gd name="T25" fmla="*/ 378 h 1612"/>
                    <a:gd name="T26" fmla="*/ 492 w 3634"/>
                    <a:gd name="T27" fmla="*/ 378 h 1612"/>
                    <a:gd name="T28" fmla="*/ 492 w 3634"/>
                    <a:gd name="T29" fmla="*/ 446 h 1612"/>
                    <a:gd name="T30" fmla="*/ 508 w 3634"/>
                    <a:gd name="T31" fmla="*/ 446 h 1612"/>
                    <a:gd name="T32" fmla="*/ 508 w 3634"/>
                    <a:gd name="T33" fmla="*/ 513 h 1612"/>
                    <a:gd name="T34" fmla="*/ 620 w 3634"/>
                    <a:gd name="T35" fmla="*/ 513 h 1612"/>
                    <a:gd name="T36" fmla="*/ 620 w 3634"/>
                    <a:gd name="T37" fmla="*/ 583 h 1612"/>
                    <a:gd name="T38" fmla="*/ 699 w 3634"/>
                    <a:gd name="T39" fmla="*/ 583 h 1612"/>
                    <a:gd name="T40" fmla="*/ 699 w 3634"/>
                    <a:gd name="T41" fmla="*/ 653 h 1612"/>
                    <a:gd name="T42" fmla="*/ 735 w 3634"/>
                    <a:gd name="T43" fmla="*/ 653 h 1612"/>
                    <a:gd name="T44" fmla="*/ 735 w 3634"/>
                    <a:gd name="T45" fmla="*/ 728 h 1612"/>
                    <a:gd name="T46" fmla="*/ 747 w 3634"/>
                    <a:gd name="T47" fmla="*/ 728 h 1612"/>
                    <a:gd name="T48" fmla="*/ 747 w 3634"/>
                    <a:gd name="T49" fmla="*/ 798 h 1612"/>
                    <a:gd name="T50" fmla="*/ 795 w 3634"/>
                    <a:gd name="T51" fmla="*/ 798 h 1612"/>
                    <a:gd name="T52" fmla="*/ 795 w 3634"/>
                    <a:gd name="T53" fmla="*/ 870 h 1612"/>
                    <a:gd name="T54" fmla="*/ 1026 w 3634"/>
                    <a:gd name="T55" fmla="*/ 870 h 1612"/>
                    <a:gd name="T56" fmla="*/ 1026 w 3634"/>
                    <a:gd name="T57" fmla="*/ 953 h 1612"/>
                    <a:gd name="T58" fmla="*/ 1247 w 3634"/>
                    <a:gd name="T59" fmla="*/ 953 h 1612"/>
                    <a:gd name="T60" fmla="*/ 1247 w 3634"/>
                    <a:gd name="T61" fmla="*/ 1125 h 1612"/>
                    <a:gd name="T62" fmla="*/ 1287 w 3634"/>
                    <a:gd name="T63" fmla="*/ 1125 h 1612"/>
                    <a:gd name="T64" fmla="*/ 1287 w 3634"/>
                    <a:gd name="T65" fmla="*/ 1210 h 1612"/>
                    <a:gd name="T66" fmla="*/ 1504 w 3634"/>
                    <a:gd name="T67" fmla="*/ 1210 h 1612"/>
                    <a:gd name="T68" fmla="*/ 1504 w 3634"/>
                    <a:gd name="T69" fmla="*/ 1310 h 1612"/>
                    <a:gd name="T70" fmla="*/ 1526 w 3634"/>
                    <a:gd name="T71" fmla="*/ 1310 h 1612"/>
                    <a:gd name="T72" fmla="*/ 1526 w 3634"/>
                    <a:gd name="T73" fmla="*/ 1413 h 1612"/>
                    <a:gd name="T74" fmla="*/ 2074 w 3634"/>
                    <a:gd name="T75" fmla="*/ 1413 h 1612"/>
                    <a:gd name="T76" fmla="*/ 2074 w 3634"/>
                    <a:gd name="T77" fmla="*/ 1513 h 1612"/>
                    <a:gd name="T78" fmla="*/ 3515 w 3634"/>
                    <a:gd name="T79" fmla="*/ 1513 h 1612"/>
                    <a:gd name="T80" fmla="*/ 3515 w 3634"/>
                    <a:gd name="T81" fmla="*/ 1612 h 1612"/>
                    <a:gd name="T82" fmla="*/ 3634 w 3634"/>
                    <a:gd name="T83" fmla="*/ 1612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34" h="1612">
                      <a:moveTo>
                        <a:pt x="0" y="0"/>
                      </a:moveTo>
                      <a:lnTo>
                        <a:pt x="225" y="0"/>
                      </a:lnTo>
                      <a:lnTo>
                        <a:pt x="225" y="62"/>
                      </a:lnTo>
                      <a:lnTo>
                        <a:pt x="241" y="62"/>
                      </a:lnTo>
                      <a:lnTo>
                        <a:pt x="241" y="125"/>
                      </a:lnTo>
                      <a:lnTo>
                        <a:pt x="251" y="125"/>
                      </a:lnTo>
                      <a:lnTo>
                        <a:pt x="251" y="193"/>
                      </a:lnTo>
                      <a:lnTo>
                        <a:pt x="265" y="193"/>
                      </a:lnTo>
                      <a:lnTo>
                        <a:pt x="265" y="251"/>
                      </a:lnTo>
                      <a:lnTo>
                        <a:pt x="275" y="251"/>
                      </a:lnTo>
                      <a:lnTo>
                        <a:pt x="275" y="316"/>
                      </a:lnTo>
                      <a:lnTo>
                        <a:pt x="291" y="316"/>
                      </a:lnTo>
                      <a:lnTo>
                        <a:pt x="291" y="378"/>
                      </a:lnTo>
                      <a:lnTo>
                        <a:pt x="492" y="378"/>
                      </a:lnTo>
                      <a:lnTo>
                        <a:pt x="492" y="446"/>
                      </a:lnTo>
                      <a:lnTo>
                        <a:pt x="508" y="446"/>
                      </a:lnTo>
                      <a:lnTo>
                        <a:pt x="508" y="513"/>
                      </a:lnTo>
                      <a:lnTo>
                        <a:pt x="620" y="513"/>
                      </a:lnTo>
                      <a:lnTo>
                        <a:pt x="620" y="583"/>
                      </a:lnTo>
                      <a:lnTo>
                        <a:pt x="699" y="583"/>
                      </a:lnTo>
                      <a:lnTo>
                        <a:pt x="699" y="653"/>
                      </a:lnTo>
                      <a:lnTo>
                        <a:pt x="735" y="653"/>
                      </a:lnTo>
                      <a:lnTo>
                        <a:pt x="735" y="728"/>
                      </a:lnTo>
                      <a:lnTo>
                        <a:pt x="747" y="728"/>
                      </a:lnTo>
                      <a:lnTo>
                        <a:pt x="747" y="798"/>
                      </a:lnTo>
                      <a:lnTo>
                        <a:pt x="795" y="798"/>
                      </a:lnTo>
                      <a:lnTo>
                        <a:pt x="795" y="870"/>
                      </a:lnTo>
                      <a:lnTo>
                        <a:pt x="1026" y="870"/>
                      </a:lnTo>
                      <a:lnTo>
                        <a:pt x="1026" y="953"/>
                      </a:lnTo>
                      <a:lnTo>
                        <a:pt x="1247" y="953"/>
                      </a:lnTo>
                      <a:lnTo>
                        <a:pt x="1247" y="1125"/>
                      </a:lnTo>
                      <a:lnTo>
                        <a:pt x="1287" y="1125"/>
                      </a:lnTo>
                      <a:lnTo>
                        <a:pt x="1287" y="1210"/>
                      </a:lnTo>
                      <a:lnTo>
                        <a:pt x="1504" y="1210"/>
                      </a:lnTo>
                      <a:lnTo>
                        <a:pt x="1504" y="1310"/>
                      </a:lnTo>
                      <a:lnTo>
                        <a:pt x="1526" y="1310"/>
                      </a:lnTo>
                      <a:lnTo>
                        <a:pt x="1526" y="1413"/>
                      </a:lnTo>
                      <a:lnTo>
                        <a:pt x="2074" y="1413"/>
                      </a:lnTo>
                      <a:lnTo>
                        <a:pt x="2074" y="1513"/>
                      </a:lnTo>
                      <a:lnTo>
                        <a:pt x="3515" y="1513"/>
                      </a:lnTo>
                      <a:lnTo>
                        <a:pt x="3515" y="1612"/>
                      </a:lnTo>
                      <a:lnTo>
                        <a:pt x="3634" y="1612"/>
                      </a:lnTo>
                    </a:path>
                  </a:pathLst>
                </a:custGeom>
                <a:noFill/>
                <a:ln w="1905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99" name="Freeform 6"/>
                <p:cNvSpPr>
                  <a:spLocks/>
                </p:cNvSpPr>
                <p:nvPr/>
              </p:nvSpPr>
              <p:spPr bwMode="auto">
                <a:xfrm>
                  <a:off x="6711487" y="1921617"/>
                  <a:ext cx="5101696" cy="2031526"/>
                </a:xfrm>
                <a:custGeom>
                  <a:avLst/>
                  <a:gdLst>
                    <a:gd name="T0" fmla="*/ 0 w 4013"/>
                    <a:gd name="T1" fmla="*/ 0 h 1598"/>
                    <a:gd name="T2" fmla="*/ 287 w 4013"/>
                    <a:gd name="T3" fmla="*/ 0 h 1598"/>
                    <a:gd name="T4" fmla="*/ 287 w 4013"/>
                    <a:gd name="T5" fmla="*/ 67 h 1598"/>
                    <a:gd name="T6" fmla="*/ 347 w 4013"/>
                    <a:gd name="T7" fmla="*/ 67 h 1598"/>
                    <a:gd name="T8" fmla="*/ 347 w 4013"/>
                    <a:gd name="T9" fmla="*/ 127 h 1598"/>
                    <a:gd name="T10" fmla="*/ 488 w 4013"/>
                    <a:gd name="T11" fmla="*/ 127 h 1598"/>
                    <a:gd name="T12" fmla="*/ 488 w 4013"/>
                    <a:gd name="T13" fmla="*/ 195 h 1598"/>
                    <a:gd name="T14" fmla="*/ 550 w 4013"/>
                    <a:gd name="T15" fmla="*/ 195 h 1598"/>
                    <a:gd name="T16" fmla="*/ 550 w 4013"/>
                    <a:gd name="T17" fmla="*/ 255 h 1598"/>
                    <a:gd name="T18" fmla="*/ 562 w 4013"/>
                    <a:gd name="T19" fmla="*/ 255 h 1598"/>
                    <a:gd name="T20" fmla="*/ 562 w 4013"/>
                    <a:gd name="T21" fmla="*/ 320 h 1598"/>
                    <a:gd name="T22" fmla="*/ 751 w 4013"/>
                    <a:gd name="T23" fmla="*/ 320 h 1598"/>
                    <a:gd name="T24" fmla="*/ 751 w 4013"/>
                    <a:gd name="T25" fmla="*/ 450 h 1598"/>
                    <a:gd name="T26" fmla="*/ 789 w 4013"/>
                    <a:gd name="T27" fmla="*/ 450 h 1598"/>
                    <a:gd name="T28" fmla="*/ 789 w 4013"/>
                    <a:gd name="T29" fmla="*/ 527 h 1598"/>
                    <a:gd name="T30" fmla="*/ 797 w 4013"/>
                    <a:gd name="T31" fmla="*/ 527 h 1598"/>
                    <a:gd name="T32" fmla="*/ 797 w 4013"/>
                    <a:gd name="T33" fmla="*/ 583 h 1598"/>
                    <a:gd name="T34" fmla="*/ 849 w 4013"/>
                    <a:gd name="T35" fmla="*/ 583 h 1598"/>
                    <a:gd name="T36" fmla="*/ 849 w 4013"/>
                    <a:gd name="T37" fmla="*/ 657 h 1598"/>
                    <a:gd name="T38" fmla="*/ 986 w 4013"/>
                    <a:gd name="T39" fmla="*/ 657 h 1598"/>
                    <a:gd name="T40" fmla="*/ 986 w 4013"/>
                    <a:gd name="T41" fmla="*/ 714 h 1598"/>
                    <a:gd name="T42" fmla="*/ 1052 w 4013"/>
                    <a:gd name="T43" fmla="*/ 714 h 1598"/>
                    <a:gd name="T44" fmla="*/ 1052 w 4013"/>
                    <a:gd name="T45" fmla="*/ 786 h 1598"/>
                    <a:gd name="T46" fmla="*/ 1084 w 4013"/>
                    <a:gd name="T47" fmla="*/ 786 h 1598"/>
                    <a:gd name="T48" fmla="*/ 1084 w 4013"/>
                    <a:gd name="T49" fmla="*/ 856 h 1598"/>
                    <a:gd name="T50" fmla="*/ 1572 w 4013"/>
                    <a:gd name="T51" fmla="*/ 856 h 1598"/>
                    <a:gd name="T52" fmla="*/ 1572 w 4013"/>
                    <a:gd name="T53" fmla="*/ 920 h 1598"/>
                    <a:gd name="T54" fmla="*/ 1638 w 4013"/>
                    <a:gd name="T55" fmla="*/ 920 h 1598"/>
                    <a:gd name="T56" fmla="*/ 1638 w 4013"/>
                    <a:gd name="T57" fmla="*/ 985 h 1598"/>
                    <a:gd name="T58" fmla="*/ 1714 w 4013"/>
                    <a:gd name="T59" fmla="*/ 985 h 1598"/>
                    <a:gd name="T60" fmla="*/ 1714 w 4013"/>
                    <a:gd name="T61" fmla="*/ 1049 h 1598"/>
                    <a:gd name="T62" fmla="*/ 1765 w 4013"/>
                    <a:gd name="T63" fmla="*/ 1049 h 1598"/>
                    <a:gd name="T64" fmla="*/ 1765 w 4013"/>
                    <a:gd name="T65" fmla="*/ 1123 h 1598"/>
                    <a:gd name="T66" fmla="*/ 1975 w 4013"/>
                    <a:gd name="T67" fmla="*/ 1123 h 1598"/>
                    <a:gd name="T68" fmla="*/ 1975 w 4013"/>
                    <a:gd name="T69" fmla="*/ 1186 h 1598"/>
                    <a:gd name="T70" fmla="*/ 2128 w 4013"/>
                    <a:gd name="T71" fmla="*/ 1186 h 1598"/>
                    <a:gd name="T72" fmla="*/ 2128 w 4013"/>
                    <a:gd name="T73" fmla="*/ 1250 h 1598"/>
                    <a:gd name="T74" fmla="*/ 2527 w 4013"/>
                    <a:gd name="T75" fmla="*/ 1250 h 1598"/>
                    <a:gd name="T76" fmla="*/ 2527 w 4013"/>
                    <a:gd name="T77" fmla="*/ 1316 h 1598"/>
                    <a:gd name="T78" fmla="*/ 2730 w 4013"/>
                    <a:gd name="T79" fmla="*/ 1316 h 1598"/>
                    <a:gd name="T80" fmla="*/ 2730 w 4013"/>
                    <a:gd name="T81" fmla="*/ 1397 h 1598"/>
                    <a:gd name="T82" fmla="*/ 2808 w 4013"/>
                    <a:gd name="T83" fmla="*/ 1397 h 1598"/>
                    <a:gd name="T84" fmla="*/ 2808 w 4013"/>
                    <a:gd name="T85" fmla="*/ 1479 h 1598"/>
                    <a:gd name="T86" fmla="*/ 3469 w 4013"/>
                    <a:gd name="T87" fmla="*/ 1479 h 1598"/>
                    <a:gd name="T88" fmla="*/ 3469 w 4013"/>
                    <a:gd name="T89" fmla="*/ 1598 h 1598"/>
                    <a:gd name="T90" fmla="*/ 4013 w 4013"/>
                    <a:gd name="T91" fmla="*/ 1598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13" h="1598">
                      <a:moveTo>
                        <a:pt x="0" y="0"/>
                      </a:moveTo>
                      <a:lnTo>
                        <a:pt x="287" y="0"/>
                      </a:lnTo>
                      <a:lnTo>
                        <a:pt x="287" y="67"/>
                      </a:lnTo>
                      <a:lnTo>
                        <a:pt x="347" y="67"/>
                      </a:lnTo>
                      <a:lnTo>
                        <a:pt x="347" y="127"/>
                      </a:lnTo>
                      <a:lnTo>
                        <a:pt x="488" y="127"/>
                      </a:lnTo>
                      <a:lnTo>
                        <a:pt x="488" y="195"/>
                      </a:lnTo>
                      <a:lnTo>
                        <a:pt x="550" y="195"/>
                      </a:lnTo>
                      <a:lnTo>
                        <a:pt x="550" y="255"/>
                      </a:lnTo>
                      <a:lnTo>
                        <a:pt x="562" y="255"/>
                      </a:lnTo>
                      <a:lnTo>
                        <a:pt x="562" y="320"/>
                      </a:lnTo>
                      <a:lnTo>
                        <a:pt x="751" y="320"/>
                      </a:lnTo>
                      <a:lnTo>
                        <a:pt x="751" y="450"/>
                      </a:lnTo>
                      <a:lnTo>
                        <a:pt x="789" y="450"/>
                      </a:lnTo>
                      <a:lnTo>
                        <a:pt x="789" y="527"/>
                      </a:lnTo>
                      <a:lnTo>
                        <a:pt x="797" y="527"/>
                      </a:lnTo>
                      <a:lnTo>
                        <a:pt x="797" y="583"/>
                      </a:lnTo>
                      <a:lnTo>
                        <a:pt x="849" y="583"/>
                      </a:lnTo>
                      <a:lnTo>
                        <a:pt x="849" y="657"/>
                      </a:lnTo>
                      <a:lnTo>
                        <a:pt x="986" y="657"/>
                      </a:lnTo>
                      <a:lnTo>
                        <a:pt x="986" y="714"/>
                      </a:lnTo>
                      <a:lnTo>
                        <a:pt x="1052" y="714"/>
                      </a:lnTo>
                      <a:lnTo>
                        <a:pt x="1052" y="786"/>
                      </a:lnTo>
                      <a:lnTo>
                        <a:pt x="1084" y="786"/>
                      </a:lnTo>
                      <a:lnTo>
                        <a:pt x="1084" y="856"/>
                      </a:lnTo>
                      <a:lnTo>
                        <a:pt x="1572" y="856"/>
                      </a:lnTo>
                      <a:lnTo>
                        <a:pt x="1572" y="920"/>
                      </a:lnTo>
                      <a:lnTo>
                        <a:pt x="1638" y="920"/>
                      </a:lnTo>
                      <a:lnTo>
                        <a:pt x="1638" y="985"/>
                      </a:lnTo>
                      <a:lnTo>
                        <a:pt x="1714" y="985"/>
                      </a:lnTo>
                      <a:lnTo>
                        <a:pt x="1714" y="1049"/>
                      </a:lnTo>
                      <a:lnTo>
                        <a:pt x="1765" y="1049"/>
                      </a:lnTo>
                      <a:lnTo>
                        <a:pt x="1765" y="1123"/>
                      </a:lnTo>
                      <a:lnTo>
                        <a:pt x="1975" y="1123"/>
                      </a:lnTo>
                      <a:lnTo>
                        <a:pt x="1975" y="1186"/>
                      </a:lnTo>
                      <a:lnTo>
                        <a:pt x="2128" y="1186"/>
                      </a:lnTo>
                      <a:lnTo>
                        <a:pt x="2128" y="1250"/>
                      </a:lnTo>
                      <a:lnTo>
                        <a:pt x="2527" y="1250"/>
                      </a:lnTo>
                      <a:lnTo>
                        <a:pt x="2527" y="1316"/>
                      </a:lnTo>
                      <a:lnTo>
                        <a:pt x="2730" y="1316"/>
                      </a:lnTo>
                      <a:lnTo>
                        <a:pt x="2730" y="1397"/>
                      </a:lnTo>
                      <a:lnTo>
                        <a:pt x="2808" y="1397"/>
                      </a:lnTo>
                      <a:lnTo>
                        <a:pt x="2808" y="1479"/>
                      </a:lnTo>
                      <a:lnTo>
                        <a:pt x="3469" y="1479"/>
                      </a:lnTo>
                      <a:lnTo>
                        <a:pt x="3469" y="1598"/>
                      </a:lnTo>
                      <a:lnTo>
                        <a:pt x="4013" y="1598"/>
                      </a:lnTo>
                    </a:path>
                  </a:pathLst>
                </a:custGeom>
                <a:noFill/>
                <a:ln w="19050" cap="flat">
                  <a:solidFill>
                    <a:srgbClr val="B9539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nvGrpSpPr>
                <p:cNvPr id="190" name="Group 189"/>
                <p:cNvGrpSpPr/>
                <p:nvPr/>
              </p:nvGrpSpPr>
              <p:grpSpPr>
                <a:xfrm>
                  <a:off x="11775045" y="3913733"/>
                  <a:ext cx="73735" cy="77549"/>
                  <a:chOff x="9982200" y="4202113"/>
                  <a:chExt cx="92075" cy="96838"/>
                </a:xfrm>
              </p:grpSpPr>
              <p:sp>
                <p:nvSpPr>
                  <p:cNvPr id="100" name="Line 7"/>
                  <p:cNvSpPr>
                    <a:spLocks noChangeShapeType="1"/>
                  </p:cNvSpPr>
                  <p:nvPr/>
                </p:nvSpPr>
                <p:spPr bwMode="auto">
                  <a:xfrm flipV="1">
                    <a:off x="10029825" y="4202113"/>
                    <a:ext cx="0" cy="96838"/>
                  </a:xfrm>
                  <a:prstGeom prst="line">
                    <a:avLst/>
                  </a:prstGeom>
                  <a:noFill/>
                  <a:ln w="9525"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01" name="Line 8"/>
                  <p:cNvSpPr>
                    <a:spLocks noChangeShapeType="1"/>
                  </p:cNvSpPr>
                  <p:nvPr/>
                </p:nvSpPr>
                <p:spPr bwMode="auto">
                  <a:xfrm>
                    <a:off x="9982200" y="4251325"/>
                    <a:ext cx="92075" cy="0"/>
                  </a:xfrm>
                  <a:prstGeom prst="line">
                    <a:avLst/>
                  </a:prstGeom>
                  <a:noFill/>
                  <a:ln w="9525"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03" name="Group 202"/>
                <p:cNvGrpSpPr/>
                <p:nvPr/>
              </p:nvGrpSpPr>
              <p:grpSpPr>
                <a:xfrm>
                  <a:off x="9903702" y="3556500"/>
                  <a:ext cx="77548" cy="76278"/>
                  <a:chOff x="7645400" y="3756025"/>
                  <a:chExt cx="96837" cy="95250"/>
                </a:xfrm>
              </p:grpSpPr>
              <p:sp>
                <p:nvSpPr>
                  <p:cNvPr id="102" name="Line 9"/>
                  <p:cNvSpPr>
                    <a:spLocks noChangeShapeType="1"/>
                  </p:cNvSpPr>
                  <p:nvPr/>
                </p:nvSpPr>
                <p:spPr bwMode="auto">
                  <a:xfrm flipV="1">
                    <a:off x="7694613" y="3756025"/>
                    <a:ext cx="0" cy="95250"/>
                  </a:xfrm>
                  <a:prstGeom prst="line">
                    <a:avLst/>
                  </a:prstGeom>
                  <a:noFill/>
                  <a:ln w="9525"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03" name="Line 10"/>
                  <p:cNvSpPr>
                    <a:spLocks noChangeShapeType="1"/>
                  </p:cNvSpPr>
                  <p:nvPr/>
                </p:nvSpPr>
                <p:spPr bwMode="auto">
                  <a:xfrm>
                    <a:off x="7645400" y="3803650"/>
                    <a:ext cx="96837" cy="0"/>
                  </a:xfrm>
                  <a:prstGeom prst="line">
                    <a:avLst/>
                  </a:prstGeom>
                  <a:noFill/>
                  <a:ln w="9525"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197" name="Group 196"/>
                <p:cNvGrpSpPr/>
                <p:nvPr/>
              </p:nvGrpSpPr>
              <p:grpSpPr>
                <a:xfrm>
                  <a:off x="10817762" y="3763721"/>
                  <a:ext cx="73735" cy="73735"/>
                  <a:chOff x="8786813" y="4014788"/>
                  <a:chExt cx="92075" cy="92075"/>
                </a:xfrm>
              </p:grpSpPr>
              <p:sp>
                <p:nvSpPr>
                  <p:cNvPr id="104" name="Line 11"/>
                  <p:cNvSpPr>
                    <a:spLocks noChangeShapeType="1"/>
                  </p:cNvSpPr>
                  <p:nvPr/>
                </p:nvSpPr>
                <p:spPr bwMode="auto">
                  <a:xfrm flipV="1">
                    <a:off x="8834438" y="4014788"/>
                    <a:ext cx="0" cy="92075"/>
                  </a:xfrm>
                  <a:prstGeom prst="line">
                    <a:avLst/>
                  </a:prstGeom>
                  <a:noFill/>
                  <a:ln w="9525"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05" name="Line 12"/>
                  <p:cNvSpPr>
                    <a:spLocks noChangeShapeType="1"/>
                  </p:cNvSpPr>
                  <p:nvPr/>
                </p:nvSpPr>
                <p:spPr bwMode="auto">
                  <a:xfrm>
                    <a:off x="8786813" y="4062413"/>
                    <a:ext cx="92075" cy="0"/>
                  </a:xfrm>
                  <a:prstGeom prst="line">
                    <a:avLst/>
                  </a:prstGeom>
                  <a:noFill/>
                  <a:ln w="9525"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34" name="Group 233"/>
                <p:cNvGrpSpPr/>
                <p:nvPr/>
              </p:nvGrpSpPr>
              <p:grpSpPr>
                <a:xfrm>
                  <a:off x="6680976" y="1883478"/>
                  <a:ext cx="73735" cy="73735"/>
                  <a:chOff x="3621088" y="1666875"/>
                  <a:chExt cx="92075" cy="92075"/>
                </a:xfrm>
              </p:grpSpPr>
              <p:sp>
                <p:nvSpPr>
                  <p:cNvPr id="106" name="Line 13"/>
                  <p:cNvSpPr>
                    <a:spLocks noChangeShapeType="1"/>
                  </p:cNvSpPr>
                  <p:nvPr/>
                </p:nvSpPr>
                <p:spPr bwMode="auto">
                  <a:xfrm flipV="1">
                    <a:off x="3668713" y="1666875"/>
                    <a:ext cx="0" cy="92075"/>
                  </a:xfrm>
                  <a:prstGeom prst="line">
                    <a:avLst/>
                  </a:prstGeom>
                  <a:noFill/>
                  <a:ln w="9525"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07" name="Line 14"/>
                  <p:cNvSpPr>
                    <a:spLocks noChangeShapeType="1"/>
                  </p:cNvSpPr>
                  <p:nvPr/>
                </p:nvSpPr>
                <p:spPr bwMode="auto">
                  <a:xfrm>
                    <a:off x="3621088" y="1714500"/>
                    <a:ext cx="92075" cy="0"/>
                  </a:xfrm>
                  <a:prstGeom prst="line">
                    <a:avLst/>
                  </a:prstGeom>
                  <a:noFill/>
                  <a:ln w="9525"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32" name="Group 231"/>
                <p:cNvGrpSpPr/>
                <p:nvPr/>
              </p:nvGrpSpPr>
              <p:grpSpPr>
                <a:xfrm>
                  <a:off x="6792850" y="1883478"/>
                  <a:ext cx="77548" cy="73735"/>
                  <a:chOff x="3760788" y="1666875"/>
                  <a:chExt cx="96837" cy="92075"/>
                </a:xfrm>
              </p:grpSpPr>
              <p:sp>
                <p:nvSpPr>
                  <p:cNvPr id="108" name="Line 15"/>
                  <p:cNvSpPr>
                    <a:spLocks noChangeShapeType="1"/>
                  </p:cNvSpPr>
                  <p:nvPr/>
                </p:nvSpPr>
                <p:spPr bwMode="auto">
                  <a:xfrm flipV="1">
                    <a:off x="3810000" y="1666875"/>
                    <a:ext cx="0" cy="92075"/>
                  </a:xfrm>
                  <a:prstGeom prst="line">
                    <a:avLst/>
                  </a:prstGeom>
                  <a:noFill/>
                  <a:ln w="9525"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09" name="Line 16"/>
                  <p:cNvSpPr>
                    <a:spLocks noChangeShapeType="1"/>
                  </p:cNvSpPr>
                  <p:nvPr/>
                </p:nvSpPr>
                <p:spPr bwMode="auto">
                  <a:xfrm>
                    <a:off x="3760788" y="1714500"/>
                    <a:ext cx="96837" cy="0"/>
                  </a:xfrm>
                  <a:prstGeom prst="line">
                    <a:avLst/>
                  </a:prstGeom>
                  <a:noFill/>
                  <a:ln w="9525" cap="flat">
                    <a:solidFill>
                      <a:srgbClr val="662483"/>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31" name="Group 230"/>
                <p:cNvGrpSpPr/>
                <p:nvPr/>
              </p:nvGrpSpPr>
              <p:grpSpPr>
                <a:xfrm>
                  <a:off x="6994985" y="1883478"/>
                  <a:ext cx="76278" cy="73735"/>
                  <a:chOff x="4013200" y="1666875"/>
                  <a:chExt cx="95250" cy="92075"/>
                </a:xfrm>
              </p:grpSpPr>
              <p:sp>
                <p:nvSpPr>
                  <p:cNvPr id="110" name="Line 17"/>
                  <p:cNvSpPr>
                    <a:spLocks noChangeShapeType="1"/>
                  </p:cNvSpPr>
                  <p:nvPr/>
                </p:nvSpPr>
                <p:spPr bwMode="auto">
                  <a:xfrm flipV="1">
                    <a:off x="4060825" y="1666875"/>
                    <a:ext cx="0" cy="92075"/>
                  </a:xfrm>
                  <a:prstGeom prst="line">
                    <a:avLst/>
                  </a:prstGeom>
                  <a:noFill/>
                  <a:ln w="9525"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11" name="Line 18"/>
                  <p:cNvSpPr>
                    <a:spLocks noChangeShapeType="1"/>
                  </p:cNvSpPr>
                  <p:nvPr/>
                </p:nvSpPr>
                <p:spPr bwMode="auto">
                  <a:xfrm>
                    <a:off x="4013200" y="1714500"/>
                    <a:ext cx="95250" cy="0"/>
                  </a:xfrm>
                  <a:prstGeom prst="line">
                    <a:avLst/>
                  </a:prstGeom>
                  <a:noFill/>
                  <a:ln w="9525" cap="flat">
                    <a:solidFill>
                      <a:srgbClr val="662483"/>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17" name="Group 216"/>
                <p:cNvGrpSpPr/>
                <p:nvPr/>
              </p:nvGrpSpPr>
              <p:grpSpPr>
                <a:xfrm>
                  <a:off x="7591857" y="2290292"/>
                  <a:ext cx="73735" cy="76278"/>
                  <a:chOff x="4756150" y="2174875"/>
                  <a:chExt cx="92075" cy="95250"/>
                </a:xfrm>
              </p:grpSpPr>
              <p:sp>
                <p:nvSpPr>
                  <p:cNvPr id="112" name="Line 19"/>
                  <p:cNvSpPr>
                    <a:spLocks noChangeShapeType="1"/>
                  </p:cNvSpPr>
                  <p:nvPr/>
                </p:nvSpPr>
                <p:spPr bwMode="auto">
                  <a:xfrm flipV="1">
                    <a:off x="4800600" y="2174875"/>
                    <a:ext cx="0" cy="95250"/>
                  </a:xfrm>
                  <a:prstGeom prst="line">
                    <a:avLst/>
                  </a:prstGeom>
                  <a:noFill/>
                  <a:ln w="9525" cap="flat">
                    <a:solidFill>
                      <a:srgbClr val="662483"/>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13" name="Line 20"/>
                  <p:cNvSpPr>
                    <a:spLocks noChangeShapeType="1"/>
                  </p:cNvSpPr>
                  <p:nvPr/>
                </p:nvSpPr>
                <p:spPr bwMode="auto">
                  <a:xfrm>
                    <a:off x="4756150" y="2222500"/>
                    <a:ext cx="92075" cy="0"/>
                  </a:xfrm>
                  <a:prstGeom prst="line">
                    <a:avLst/>
                  </a:prstGeom>
                  <a:noFill/>
                  <a:ln w="9525"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09" name="Group 208"/>
                <p:cNvGrpSpPr/>
                <p:nvPr/>
              </p:nvGrpSpPr>
              <p:grpSpPr>
                <a:xfrm>
                  <a:off x="8355268" y="3421743"/>
                  <a:ext cx="76278" cy="76278"/>
                  <a:chOff x="5711825" y="3587750"/>
                  <a:chExt cx="95250" cy="95250"/>
                </a:xfrm>
              </p:grpSpPr>
              <p:sp>
                <p:nvSpPr>
                  <p:cNvPr id="114" name="Line 21"/>
                  <p:cNvSpPr>
                    <a:spLocks noChangeShapeType="1"/>
                  </p:cNvSpPr>
                  <p:nvPr/>
                </p:nvSpPr>
                <p:spPr bwMode="auto">
                  <a:xfrm flipV="1">
                    <a:off x="5759450" y="3587750"/>
                    <a:ext cx="0" cy="95250"/>
                  </a:xfrm>
                  <a:prstGeom prst="line">
                    <a:avLst/>
                  </a:prstGeom>
                  <a:noFill/>
                  <a:ln w="9525"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15" name="Line 22"/>
                  <p:cNvSpPr>
                    <a:spLocks noChangeShapeType="1"/>
                  </p:cNvSpPr>
                  <p:nvPr/>
                </p:nvSpPr>
                <p:spPr bwMode="auto">
                  <a:xfrm>
                    <a:off x="5711825" y="3635375"/>
                    <a:ext cx="95250" cy="0"/>
                  </a:xfrm>
                  <a:prstGeom prst="line">
                    <a:avLst/>
                  </a:prstGeom>
                  <a:noFill/>
                  <a:ln w="9525"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12" name="Group 211"/>
                <p:cNvGrpSpPr/>
                <p:nvPr/>
              </p:nvGrpSpPr>
              <p:grpSpPr>
                <a:xfrm>
                  <a:off x="7765389" y="2986960"/>
                  <a:ext cx="76278" cy="73735"/>
                  <a:chOff x="4975225" y="3044825"/>
                  <a:chExt cx="95250" cy="92075"/>
                </a:xfrm>
              </p:grpSpPr>
              <p:sp>
                <p:nvSpPr>
                  <p:cNvPr id="116" name="Line 23"/>
                  <p:cNvSpPr>
                    <a:spLocks noChangeShapeType="1"/>
                  </p:cNvSpPr>
                  <p:nvPr/>
                </p:nvSpPr>
                <p:spPr bwMode="auto">
                  <a:xfrm flipV="1">
                    <a:off x="5022850" y="3044825"/>
                    <a:ext cx="0" cy="92075"/>
                  </a:xfrm>
                  <a:prstGeom prst="line">
                    <a:avLst/>
                  </a:prstGeom>
                  <a:noFill/>
                  <a:ln w="9525"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17" name="Line 24"/>
                  <p:cNvSpPr>
                    <a:spLocks noChangeShapeType="1"/>
                  </p:cNvSpPr>
                  <p:nvPr/>
                </p:nvSpPr>
                <p:spPr bwMode="auto">
                  <a:xfrm>
                    <a:off x="4975225" y="3092450"/>
                    <a:ext cx="95250" cy="0"/>
                  </a:xfrm>
                  <a:prstGeom prst="line">
                    <a:avLst/>
                  </a:prstGeom>
                  <a:noFill/>
                  <a:ln w="9525"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13" name="Group 212"/>
                <p:cNvGrpSpPr/>
                <p:nvPr/>
              </p:nvGrpSpPr>
              <p:grpSpPr>
                <a:xfrm>
                  <a:off x="8686510" y="2986960"/>
                  <a:ext cx="95250" cy="73735"/>
                  <a:chOff x="4905375" y="3044825"/>
                  <a:chExt cx="95250" cy="92075"/>
                </a:xfrm>
              </p:grpSpPr>
              <p:sp>
                <p:nvSpPr>
                  <p:cNvPr id="118" name="Line 25"/>
                  <p:cNvSpPr>
                    <a:spLocks noChangeShapeType="1"/>
                  </p:cNvSpPr>
                  <p:nvPr/>
                </p:nvSpPr>
                <p:spPr bwMode="auto">
                  <a:xfrm flipV="1">
                    <a:off x="4953000" y="3044825"/>
                    <a:ext cx="0" cy="92075"/>
                  </a:xfrm>
                  <a:prstGeom prst="line">
                    <a:avLst/>
                  </a:prstGeom>
                  <a:noFill/>
                  <a:ln w="9525"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19" name="Line 26"/>
                  <p:cNvSpPr>
                    <a:spLocks noChangeShapeType="1"/>
                  </p:cNvSpPr>
                  <p:nvPr/>
                </p:nvSpPr>
                <p:spPr bwMode="auto">
                  <a:xfrm>
                    <a:off x="4905375" y="3092450"/>
                    <a:ext cx="95250" cy="0"/>
                  </a:xfrm>
                  <a:prstGeom prst="line">
                    <a:avLst/>
                  </a:prstGeom>
                  <a:noFill/>
                  <a:ln w="9525"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19" name="Group 218"/>
                <p:cNvGrpSpPr/>
                <p:nvPr/>
              </p:nvGrpSpPr>
              <p:grpSpPr>
                <a:xfrm>
                  <a:off x="7408156" y="2536923"/>
                  <a:ext cx="76278" cy="75007"/>
                  <a:chOff x="4529138" y="2482850"/>
                  <a:chExt cx="95250" cy="93663"/>
                </a:xfrm>
              </p:grpSpPr>
              <p:sp>
                <p:nvSpPr>
                  <p:cNvPr id="120" name="Line 27"/>
                  <p:cNvSpPr>
                    <a:spLocks noChangeShapeType="1"/>
                  </p:cNvSpPr>
                  <p:nvPr/>
                </p:nvSpPr>
                <p:spPr bwMode="auto">
                  <a:xfrm flipV="1">
                    <a:off x="4576763" y="2482850"/>
                    <a:ext cx="0" cy="93663"/>
                  </a:xfrm>
                  <a:prstGeom prst="line">
                    <a:avLst/>
                  </a:prstGeom>
                  <a:noFill/>
                  <a:ln w="9525"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21" name="Line 28"/>
                  <p:cNvSpPr>
                    <a:spLocks noChangeShapeType="1"/>
                  </p:cNvSpPr>
                  <p:nvPr/>
                </p:nvSpPr>
                <p:spPr bwMode="auto">
                  <a:xfrm>
                    <a:off x="4529138" y="2532063"/>
                    <a:ext cx="95250" cy="0"/>
                  </a:xfrm>
                  <a:prstGeom prst="line">
                    <a:avLst/>
                  </a:prstGeom>
                  <a:noFill/>
                  <a:ln w="9525"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22" name="Group 221"/>
                <p:cNvGrpSpPr/>
                <p:nvPr/>
              </p:nvGrpSpPr>
              <p:grpSpPr>
                <a:xfrm>
                  <a:off x="7301367" y="2369112"/>
                  <a:ext cx="76278" cy="73735"/>
                  <a:chOff x="4395788" y="2273300"/>
                  <a:chExt cx="95250" cy="92075"/>
                </a:xfrm>
              </p:grpSpPr>
              <p:sp>
                <p:nvSpPr>
                  <p:cNvPr id="122" name="Line 29"/>
                  <p:cNvSpPr>
                    <a:spLocks noChangeShapeType="1"/>
                  </p:cNvSpPr>
                  <p:nvPr/>
                </p:nvSpPr>
                <p:spPr bwMode="auto">
                  <a:xfrm flipV="1">
                    <a:off x="4443413" y="2273300"/>
                    <a:ext cx="0" cy="92075"/>
                  </a:xfrm>
                  <a:prstGeom prst="line">
                    <a:avLst/>
                  </a:prstGeom>
                  <a:noFill/>
                  <a:ln w="9525"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23" name="Line 30"/>
                  <p:cNvSpPr>
                    <a:spLocks noChangeShapeType="1"/>
                  </p:cNvSpPr>
                  <p:nvPr/>
                </p:nvSpPr>
                <p:spPr bwMode="auto">
                  <a:xfrm>
                    <a:off x="4395788" y="2320925"/>
                    <a:ext cx="95250" cy="0"/>
                  </a:xfrm>
                  <a:prstGeom prst="line">
                    <a:avLst/>
                  </a:prstGeom>
                  <a:noFill/>
                  <a:ln w="9525"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28" name="Group 227"/>
                <p:cNvGrpSpPr/>
                <p:nvPr/>
              </p:nvGrpSpPr>
              <p:grpSpPr>
                <a:xfrm>
                  <a:off x="6994985" y="2047476"/>
                  <a:ext cx="76278" cy="73735"/>
                  <a:chOff x="4013200" y="1871663"/>
                  <a:chExt cx="95250" cy="92075"/>
                </a:xfrm>
              </p:grpSpPr>
              <p:sp>
                <p:nvSpPr>
                  <p:cNvPr id="124" name="Line 31"/>
                  <p:cNvSpPr>
                    <a:spLocks noChangeShapeType="1"/>
                  </p:cNvSpPr>
                  <p:nvPr/>
                </p:nvSpPr>
                <p:spPr bwMode="auto">
                  <a:xfrm flipV="1">
                    <a:off x="4060825" y="1871663"/>
                    <a:ext cx="0" cy="92075"/>
                  </a:xfrm>
                  <a:prstGeom prst="line">
                    <a:avLst/>
                  </a:prstGeom>
                  <a:noFill/>
                  <a:ln w="9525"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25" name="Line 32"/>
                  <p:cNvSpPr>
                    <a:spLocks noChangeShapeType="1"/>
                  </p:cNvSpPr>
                  <p:nvPr/>
                </p:nvSpPr>
                <p:spPr bwMode="auto">
                  <a:xfrm>
                    <a:off x="4013200" y="1919288"/>
                    <a:ext cx="95250" cy="0"/>
                  </a:xfrm>
                  <a:prstGeom prst="line">
                    <a:avLst/>
                  </a:prstGeom>
                  <a:noFill/>
                  <a:ln w="9525"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sp>
              <p:nvSpPr>
                <p:cNvPr id="126" name="Freeform 33"/>
                <p:cNvSpPr>
                  <a:spLocks/>
                </p:cNvSpPr>
                <p:nvPr/>
              </p:nvSpPr>
              <p:spPr bwMode="auto">
                <a:xfrm>
                  <a:off x="6711487" y="1921617"/>
                  <a:ext cx="4757176" cy="2178996"/>
                </a:xfrm>
                <a:custGeom>
                  <a:avLst/>
                  <a:gdLst>
                    <a:gd name="T0" fmla="*/ 0 w 3742"/>
                    <a:gd name="T1" fmla="*/ 0 h 1714"/>
                    <a:gd name="T2" fmla="*/ 337 w 3742"/>
                    <a:gd name="T3" fmla="*/ 0 h 1714"/>
                    <a:gd name="T4" fmla="*/ 337 w 3742"/>
                    <a:gd name="T5" fmla="*/ 46 h 1714"/>
                    <a:gd name="T6" fmla="*/ 392 w 3742"/>
                    <a:gd name="T7" fmla="*/ 46 h 1714"/>
                    <a:gd name="T8" fmla="*/ 392 w 3742"/>
                    <a:gd name="T9" fmla="*/ 89 h 1714"/>
                    <a:gd name="T10" fmla="*/ 496 w 3742"/>
                    <a:gd name="T11" fmla="*/ 89 h 1714"/>
                    <a:gd name="T12" fmla="*/ 496 w 3742"/>
                    <a:gd name="T13" fmla="*/ 181 h 1714"/>
                    <a:gd name="T14" fmla="*/ 508 w 3742"/>
                    <a:gd name="T15" fmla="*/ 181 h 1714"/>
                    <a:gd name="T16" fmla="*/ 508 w 3742"/>
                    <a:gd name="T17" fmla="*/ 195 h 1714"/>
                    <a:gd name="T18" fmla="*/ 520 w 3742"/>
                    <a:gd name="T19" fmla="*/ 195 h 1714"/>
                    <a:gd name="T20" fmla="*/ 520 w 3742"/>
                    <a:gd name="T21" fmla="*/ 203 h 1714"/>
                    <a:gd name="T22" fmla="*/ 532 w 3742"/>
                    <a:gd name="T23" fmla="*/ 203 h 1714"/>
                    <a:gd name="T24" fmla="*/ 532 w 3742"/>
                    <a:gd name="T25" fmla="*/ 235 h 1714"/>
                    <a:gd name="T26" fmla="*/ 677 w 3742"/>
                    <a:gd name="T27" fmla="*/ 235 h 1714"/>
                    <a:gd name="T28" fmla="*/ 677 w 3742"/>
                    <a:gd name="T29" fmla="*/ 292 h 1714"/>
                    <a:gd name="T30" fmla="*/ 715 w 3742"/>
                    <a:gd name="T31" fmla="*/ 292 h 1714"/>
                    <a:gd name="T32" fmla="*/ 715 w 3742"/>
                    <a:gd name="T33" fmla="*/ 352 h 1714"/>
                    <a:gd name="T34" fmla="*/ 725 w 3742"/>
                    <a:gd name="T35" fmla="*/ 352 h 1714"/>
                    <a:gd name="T36" fmla="*/ 725 w 3742"/>
                    <a:gd name="T37" fmla="*/ 404 h 1714"/>
                    <a:gd name="T38" fmla="*/ 769 w 3742"/>
                    <a:gd name="T39" fmla="*/ 404 h 1714"/>
                    <a:gd name="T40" fmla="*/ 769 w 3742"/>
                    <a:gd name="T41" fmla="*/ 450 h 1714"/>
                    <a:gd name="T42" fmla="*/ 777 w 3742"/>
                    <a:gd name="T43" fmla="*/ 450 h 1714"/>
                    <a:gd name="T44" fmla="*/ 777 w 3742"/>
                    <a:gd name="T45" fmla="*/ 462 h 1714"/>
                    <a:gd name="T46" fmla="*/ 833 w 3742"/>
                    <a:gd name="T47" fmla="*/ 462 h 1714"/>
                    <a:gd name="T48" fmla="*/ 833 w 3742"/>
                    <a:gd name="T49" fmla="*/ 523 h 1714"/>
                    <a:gd name="T50" fmla="*/ 966 w 3742"/>
                    <a:gd name="T51" fmla="*/ 523 h 1714"/>
                    <a:gd name="T52" fmla="*/ 966 w 3742"/>
                    <a:gd name="T53" fmla="*/ 589 h 1714"/>
                    <a:gd name="T54" fmla="*/ 996 w 3742"/>
                    <a:gd name="T55" fmla="*/ 589 h 1714"/>
                    <a:gd name="T56" fmla="*/ 996 w 3742"/>
                    <a:gd name="T57" fmla="*/ 655 h 1714"/>
                    <a:gd name="T58" fmla="*/ 1010 w 3742"/>
                    <a:gd name="T59" fmla="*/ 655 h 1714"/>
                    <a:gd name="T60" fmla="*/ 1010 w 3742"/>
                    <a:gd name="T61" fmla="*/ 714 h 1714"/>
                    <a:gd name="T62" fmla="*/ 1026 w 3742"/>
                    <a:gd name="T63" fmla="*/ 714 h 1714"/>
                    <a:gd name="T64" fmla="*/ 1026 w 3742"/>
                    <a:gd name="T65" fmla="*/ 722 h 1714"/>
                    <a:gd name="T66" fmla="*/ 1183 w 3742"/>
                    <a:gd name="T67" fmla="*/ 722 h 1714"/>
                    <a:gd name="T68" fmla="*/ 1183 w 3742"/>
                    <a:gd name="T69" fmla="*/ 790 h 1714"/>
                    <a:gd name="T70" fmla="*/ 1247 w 3742"/>
                    <a:gd name="T71" fmla="*/ 790 h 1714"/>
                    <a:gd name="T72" fmla="*/ 1247 w 3742"/>
                    <a:gd name="T73" fmla="*/ 860 h 1714"/>
                    <a:gd name="T74" fmla="*/ 1281 w 3742"/>
                    <a:gd name="T75" fmla="*/ 860 h 1714"/>
                    <a:gd name="T76" fmla="*/ 1281 w 3742"/>
                    <a:gd name="T77" fmla="*/ 933 h 1714"/>
                    <a:gd name="T78" fmla="*/ 1329 w 3742"/>
                    <a:gd name="T79" fmla="*/ 933 h 1714"/>
                    <a:gd name="T80" fmla="*/ 1329 w 3742"/>
                    <a:gd name="T81" fmla="*/ 1005 h 1714"/>
                    <a:gd name="T82" fmla="*/ 1785 w 3742"/>
                    <a:gd name="T83" fmla="*/ 1005 h 1714"/>
                    <a:gd name="T84" fmla="*/ 1785 w 3742"/>
                    <a:gd name="T85" fmla="*/ 1079 h 1714"/>
                    <a:gd name="T86" fmla="*/ 1887 w 3742"/>
                    <a:gd name="T87" fmla="*/ 1079 h 1714"/>
                    <a:gd name="T88" fmla="*/ 1887 w 3742"/>
                    <a:gd name="T89" fmla="*/ 1152 h 1714"/>
                    <a:gd name="T90" fmla="*/ 2142 w 3742"/>
                    <a:gd name="T91" fmla="*/ 1152 h 1714"/>
                    <a:gd name="T92" fmla="*/ 2142 w 3742"/>
                    <a:gd name="T93" fmla="*/ 1242 h 1714"/>
                    <a:gd name="T94" fmla="*/ 3742 w 3742"/>
                    <a:gd name="T95" fmla="*/ 1242 h 1714"/>
                    <a:gd name="T96" fmla="*/ 3742 w 3742"/>
                    <a:gd name="T97" fmla="*/ 1714 h 1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42" h="1714">
                      <a:moveTo>
                        <a:pt x="0" y="0"/>
                      </a:moveTo>
                      <a:lnTo>
                        <a:pt x="337" y="0"/>
                      </a:lnTo>
                      <a:lnTo>
                        <a:pt x="337" y="46"/>
                      </a:lnTo>
                      <a:lnTo>
                        <a:pt x="392" y="46"/>
                      </a:lnTo>
                      <a:lnTo>
                        <a:pt x="392" y="89"/>
                      </a:lnTo>
                      <a:lnTo>
                        <a:pt x="496" y="89"/>
                      </a:lnTo>
                      <a:lnTo>
                        <a:pt x="496" y="181"/>
                      </a:lnTo>
                      <a:lnTo>
                        <a:pt x="508" y="181"/>
                      </a:lnTo>
                      <a:lnTo>
                        <a:pt x="508" y="195"/>
                      </a:lnTo>
                      <a:lnTo>
                        <a:pt x="520" y="195"/>
                      </a:lnTo>
                      <a:lnTo>
                        <a:pt x="520" y="203"/>
                      </a:lnTo>
                      <a:lnTo>
                        <a:pt x="532" y="203"/>
                      </a:lnTo>
                      <a:lnTo>
                        <a:pt x="532" y="235"/>
                      </a:lnTo>
                      <a:lnTo>
                        <a:pt x="677" y="235"/>
                      </a:lnTo>
                      <a:lnTo>
                        <a:pt x="677" y="292"/>
                      </a:lnTo>
                      <a:lnTo>
                        <a:pt x="715" y="292"/>
                      </a:lnTo>
                      <a:lnTo>
                        <a:pt x="715" y="352"/>
                      </a:lnTo>
                      <a:lnTo>
                        <a:pt x="725" y="352"/>
                      </a:lnTo>
                      <a:lnTo>
                        <a:pt x="725" y="404"/>
                      </a:lnTo>
                      <a:lnTo>
                        <a:pt x="769" y="404"/>
                      </a:lnTo>
                      <a:lnTo>
                        <a:pt x="769" y="450"/>
                      </a:lnTo>
                      <a:lnTo>
                        <a:pt x="777" y="450"/>
                      </a:lnTo>
                      <a:lnTo>
                        <a:pt x="777" y="462"/>
                      </a:lnTo>
                      <a:lnTo>
                        <a:pt x="833" y="462"/>
                      </a:lnTo>
                      <a:lnTo>
                        <a:pt x="833" y="523"/>
                      </a:lnTo>
                      <a:lnTo>
                        <a:pt x="966" y="523"/>
                      </a:lnTo>
                      <a:lnTo>
                        <a:pt x="966" y="589"/>
                      </a:lnTo>
                      <a:lnTo>
                        <a:pt x="996" y="589"/>
                      </a:lnTo>
                      <a:lnTo>
                        <a:pt x="996" y="655"/>
                      </a:lnTo>
                      <a:lnTo>
                        <a:pt x="1010" y="655"/>
                      </a:lnTo>
                      <a:lnTo>
                        <a:pt x="1010" y="714"/>
                      </a:lnTo>
                      <a:lnTo>
                        <a:pt x="1026" y="714"/>
                      </a:lnTo>
                      <a:lnTo>
                        <a:pt x="1026" y="722"/>
                      </a:lnTo>
                      <a:lnTo>
                        <a:pt x="1183" y="722"/>
                      </a:lnTo>
                      <a:lnTo>
                        <a:pt x="1183" y="790"/>
                      </a:lnTo>
                      <a:lnTo>
                        <a:pt x="1247" y="790"/>
                      </a:lnTo>
                      <a:lnTo>
                        <a:pt x="1247" y="860"/>
                      </a:lnTo>
                      <a:lnTo>
                        <a:pt x="1281" y="860"/>
                      </a:lnTo>
                      <a:lnTo>
                        <a:pt x="1281" y="933"/>
                      </a:lnTo>
                      <a:lnTo>
                        <a:pt x="1329" y="933"/>
                      </a:lnTo>
                      <a:lnTo>
                        <a:pt x="1329" y="1005"/>
                      </a:lnTo>
                      <a:lnTo>
                        <a:pt x="1785" y="1005"/>
                      </a:lnTo>
                      <a:lnTo>
                        <a:pt x="1785" y="1079"/>
                      </a:lnTo>
                      <a:lnTo>
                        <a:pt x="1887" y="1079"/>
                      </a:lnTo>
                      <a:lnTo>
                        <a:pt x="1887" y="1152"/>
                      </a:lnTo>
                      <a:lnTo>
                        <a:pt x="2142" y="1152"/>
                      </a:lnTo>
                      <a:lnTo>
                        <a:pt x="2142" y="1242"/>
                      </a:lnTo>
                      <a:lnTo>
                        <a:pt x="3742" y="1242"/>
                      </a:lnTo>
                      <a:lnTo>
                        <a:pt x="3742" y="1714"/>
                      </a:lnTo>
                    </a:path>
                  </a:pathLst>
                </a:custGeom>
                <a:noFill/>
                <a:ln w="19050" cap="flat">
                  <a:solidFill>
                    <a:srgbClr val="00B14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nvGrpSpPr>
                <p:cNvPr id="227" name="Group 226"/>
                <p:cNvGrpSpPr/>
                <p:nvPr/>
              </p:nvGrpSpPr>
              <p:grpSpPr>
                <a:xfrm>
                  <a:off x="7275941" y="1994717"/>
                  <a:ext cx="76278" cy="75007"/>
                  <a:chOff x="4364038" y="1812925"/>
                  <a:chExt cx="95250" cy="93663"/>
                </a:xfrm>
              </p:grpSpPr>
              <p:sp>
                <p:nvSpPr>
                  <p:cNvPr id="127" name="Line 34"/>
                  <p:cNvSpPr>
                    <a:spLocks noChangeShapeType="1"/>
                  </p:cNvSpPr>
                  <p:nvPr/>
                </p:nvSpPr>
                <p:spPr bwMode="auto">
                  <a:xfrm flipV="1">
                    <a:off x="4411663" y="1812925"/>
                    <a:ext cx="0" cy="93663"/>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28" name="Line 35"/>
                  <p:cNvSpPr>
                    <a:spLocks noChangeShapeType="1"/>
                  </p:cNvSpPr>
                  <p:nvPr/>
                </p:nvSpPr>
                <p:spPr bwMode="auto">
                  <a:xfrm>
                    <a:off x="4364038" y="1862138"/>
                    <a:ext cx="95250" cy="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26" name="Group 225"/>
                <p:cNvGrpSpPr/>
                <p:nvPr/>
              </p:nvGrpSpPr>
              <p:grpSpPr>
                <a:xfrm>
                  <a:off x="7308360" y="1994717"/>
                  <a:ext cx="73735" cy="75007"/>
                  <a:chOff x="4411663" y="1812925"/>
                  <a:chExt cx="92075" cy="93663"/>
                </a:xfrm>
              </p:grpSpPr>
              <p:sp>
                <p:nvSpPr>
                  <p:cNvPr id="129" name="Line 36"/>
                  <p:cNvSpPr>
                    <a:spLocks noChangeShapeType="1"/>
                  </p:cNvSpPr>
                  <p:nvPr/>
                </p:nvSpPr>
                <p:spPr bwMode="auto">
                  <a:xfrm flipV="1">
                    <a:off x="4459288" y="1812925"/>
                    <a:ext cx="0" cy="93663"/>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30" name="Line 37"/>
                  <p:cNvSpPr>
                    <a:spLocks noChangeShapeType="1"/>
                  </p:cNvSpPr>
                  <p:nvPr/>
                </p:nvSpPr>
                <p:spPr bwMode="auto">
                  <a:xfrm>
                    <a:off x="4411663" y="1862138"/>
                    <a:ext cx="92075" cy="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24" name="Group 223"/>
                <p:cNvGrpSpPr/>
                <p:nvPr/>
              </p:nvGrpSpPr>
              <p:grpSpPr>
                <a:xfrm>
                  <a:off x="7408156" y="2182233"/>
                  <a:ext cx="76278" cy="76278"/>
                  <a:chOff x="4529138" y="2039938"/>
                  <a:chExt cx="95250" cy="95250"/>
                </a:xfrm>
              </p:grpSpPr>
              <p:sp>
                <p:nvSpPr>
                  <p:cNvPr id="131" name="Line 38"/>
                  <p:cNvSpPr>
                    <a:spLocks noChangeShapeType="1"/>
                  </p:cNvSpPr>
                  <p:nvPr/>
                </p:nvSpPr>
                <p:spPr bwMode="auto">
                  <a:xfrm flipV="1">
                    <a:off x="4576763" y="2039938"/>
                    <a:ext cx="0" cy="9525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32" name="Line 39"/>
                  <p:cNvSpPr>
                    <a:spLocks noChangeShapeType="1"/>
                  </p:cNvSpPr>
                  <p:nvPr/>
                </p:nvSpPr>
                <p:spPr bwMode="auto">
                  <a:xfrm>
                    <a:off x="4529138" y="2087563"/>
                    <a:ext cx="95250" cy="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23" name="Group 222"/>
                <p:cNvGrpSpPr/>
                <p:nvPr/>
              </p:nvGrpSpPr>
              <p:grpSpPr>
                <a:xfrm>
                  <a:off x="7497146" y="2182233"/>
                  <a:ext cx="77548" cy="76278"/>
                  <a:chOff x="4640263" y="2039938"/>
                  <a:chExt cx="96837" cy="95250"/>
                </a:xfrm>
              </p:grpSpPr>
              <p:sp>
                <p:nvSpPr>
                  <p:cNvPr id="133" name="Line 40"/>
                  <p:cNvSpPr>
                    <a:spLocks noChangeShapeType="1"/>
                  </p:cNvSpPr>
                  <p:nvPr/>
                </p:nvSpPr>
                <p:spPr bwMode="auto">
                  <a:xfrm flipV="1">
                    <a:off x="4689475" y="2039938"/>
                    <a:ext cx="0" cy="9525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34" name="Line 41"/>
                  <p:cNvSpPr>
                    <a:spLocks noChangeShapeType="1"/>
                  </p:cNvSpPr>
                  <p:nvPr/>
                </p:nvSpPr>
                <p:spPr bwMode="auto">
                  <a:xfrm>
                    <a:off x="4640263" y="2087563"/>
                    <a:ext cx="96837" cy="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18" name="Group 217"/>
                <p:cNvGrpSpPr/>
                <p:nvPr/>
              </p:nvGrpSpPr>
              <p:grpSpPr>
                <a:xfrm>
                  <a:off x="7584865" y="2258510"/>
                  <a:ext cx="73735" cy="75007"/>
                  <a:chOff x="4749800" y="2135188"/>
                  <a:chExt cx="92075" cy="93663"/>
                </a:xfrm>
              </p:grpSpPr>
              <p:sp>
                <p:nvSpPr>
                  <p:cNvPr id="135" name="Line 42"/>
                  <p:cNvSpPr>
                    <a:spLocks noChangeShapeType="1"/>
                  </p:cNvSpPr>
                  <p:nvPr/>
                </p:nvSpPr>
                <p:spPr bwMode="auto">
                  <a:xfrm flipV="1">
                    <a:off x="4794250" y="2135188"/>
                    <a:ext cx="0" cy="93663"/>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36" name="Line 43"/>
                  <p:cNvSpPr>
                    <a:spLocks noChangeShapeType="1"/>
                  </p:cNvSpPr>
                  <p:nvPr/>
                </p:nvSpPr>
                <p:spPr bwMode="auto">
                  <a:xfrm>
                    <a:off x="4749800" y="2181225"/>
                    <a:ext cx="92075" cy="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16" name="Group 215"/>
                <p:cNvGrpSpPr/>
                <p:nvPr/>
              </p:nvGrpSpPr>
              <p:grpSpPr>
                <a:xfrm>
                  <a:off x="7738056" y="2473358"/>
                  <a:ext cx="73735" cy="76278"/>
                  <a:chOff x="4943475" y="2403475"/>
                  <a:chExt cx="92075" cy="95250"/>
                </a:xfrm>
              </p:grpSpPr>
              <p:sp>
                <p:nvSpPr>
                  <p:cNvPr id="137" name="Line 44"/>
                  <p:cNvSpPr>
                    <a:spLocks noChangeShapeType="1"/>
                  </p:cNvSpPr>
                  <p:nvPr/>
                </p:nvSpPr>
                <p:spPr bwMode="auto">
                  <a:xfrm flipV="1">
                    <a:off x="4987925" y="2403475"/>
                    <a:ext cx="0" cy="9525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38" name="Line 45"/>
                  <p:cNvSpPr>
                    <a:spLocks noChangeShapeType="1"/>
                  </p:cNvSpPr>
                  <p:nvPr/>
                </p:nvSpPr>
                <p:spPr bwMode="auto">
                  <a:xfrm>
                    <a:off x="4943475" y="2451100"/>
                    <a:ext cx="92075" cy="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15" name="Group 214"/>
                <p:cNvGrpSpPr/>
                <p:nvPr/>
              </p:nvGrpSpPr>
              <p:grpSpPr>
                <a:xfrm>
                  <a:off x="7906502" y="2634813"/>
                  <a:ext cx="73735" cy="73735"/>
                  <a:chOff x="5151438" y="2605088"/>
                  <a:chExt cx="92075" cy="92075"/>
                </a:xfrm>
              </p:grpSpPr>
              <p:sp>
                <p:nvSpPr>
                  <p:cNvPr id="139" name="Line 46"/>
                  <p:cNvSpPr>
                    <a:spLocks noChangeShapeType="1"/>
                  </p:cNvSpPr>
                  <p:nvPr/>
                </p:nvSpPr>
                <p:spPr bwMode="auto">
                  <a:xfrm flipV="1">
                    <a:off x="5195888" y="2605088"/>
                    <a:ext cx="0" cy="92075"/>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40" name="Line 47"/>
                  <p:cNvSpPr>
                    <a:spLocks noChangeShapeType="1"/>
                  </p:cNvSpPr>
                  <p:nvPr/>
                </p:nvSpPr>
                <p:spPr bwMode="auto">
                  <a:xfrm>
                    <a:off x="5151438" y="2649538"/>
                    <a:ext cx="92075" cy="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07" name="Group 206"/>
                <p:cNvGrpSpPr/>
                <p:nvPr/>
              </p:nvGrpSpPr>
              <p:grpSpPr>
                <a:xfrm>
                  <a:off x="9224832" y="3346737"/>
                  <a:ext cx="75006" cy="75007"/>
                  <a:chOff x="6797675" y="3494088"/>
                  <a:chExt cx="93662" cy="93663"/>
                </a:xfrm>
              </p:grpSpPr>
              <p:sp>
                <p:nvSpPr>
                  <p:cNvPr id="141" name="Line 48"/>
                  <p:cNvSpPr>
                    <a:spLocks noChangeShapeType="1"/>
                  </p:cNvSpPr>
                  <p:nvPr/>
                </p:nvSpPr>
                <p:spPr bwMode="auto">
                  <a:xfrm flipV="1">
                    <a:off x="6843713" y="3494088"/>
                    <a:ext cx="0" cy="93663"/>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42" name="Line 49"/>
                  <p:cNvSpPr>
                    <a:spLocks noChangeShapeType="1"/>
                  </p:cNvSpPr>
                  <p:nvPr/>
                </p:nvSpPr>
                <p:spPr bwMode="auto">
                  <a:xfrm>
                    <a:off x="6797675" y="3543300"/>
                    <a:ext cx="93662" cy="0"/>
                  </a:xfrm>
                  <a:prstGeom prst="line">
                    <a:avLst/>
                  </a:prstGeom>
                  <a:noFill/>
                  <a:ln w="9525" cap="flat">
                    <a:solidFill>
                      <a:srgbClr val="95C11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06" name="Group 205"/>
                <p:cNvGrpSpPr/>
                <p:nvPr/>
              </p:nvGrpSpPr>
              <p:grpSpPr>
                <a:xfrm>
                  <a:off x="9282041" y="3346737"/>
                  <a:ext cx="73735" cy="75007"/>
                  <a:chOff x="6869113" y="3494088"/>
                  <a:chExt cx="92075" cy="93663"/>
                </a:xfrm>
              </p:grpSpPr>
              <p:sp>
                <p:nvSpPr>
                  <p:cNvPr id="143" name="Line 50"/>
                  <p:cNvSpPr>
                    <a:spLocks noChangeShapeType="1"/>
                  </p:cNvSpPr>
                  <p:nvPr/>
                </p:nvSpPr>
                <p:spPr bwMode="auto">
                  <a:xfrm flipV="1">
                    <a:off x="6913563" y="3494088"/>
                    <a:ext cx="0" cy="93663"/>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44" name="Line 51"/>
                  <p:cNvSpPr>
                    <a:spLocks noChangeShapeType="1"/>
                  </p:cNvSpPr>
                  <p:nvPr/>
                </p:nvSpPr>
                <p:spPr bwMode="auto">
                  <a:xfrm>
                    <a:off x="6869113" y="3543300"/>
                    <a:ext cx="92075" cy="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04" name="Group 203"/>
                <p:cNvGrpSpPr/>
                <p:nvPr/>
              </p:nvGrpSpPr>
              <p:grpSpPr>
                <a:xfrm>
                  <a:off x="9880819" y="3467509"/>
                  <a:ext cx="77548" cy="76278"/>
                  <a:chOff x="7616825" y="3644900"/>
                  <a:chExt cx="96837" cy="95250"/>
                </a:xfrm>
              </p:grpSpPr>
              <p:sp>
                <p:nvSpPr>
                  <p:cNvPr id="145" name="Line 52"/>
                  <p:cNvSpPr>
                    <a:spLocks noChangeShapeType="1"/>
                  </p:cNvSpPr>
                  <p:nvPr/>
                </p:nvSpPr>
                <p:spPr bwMode="auto">
                  <a:xfrm flipV="1">
                    <a:off x="7664450" y="3644900"/>
                    <a:ext cx="0" cy="9525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46" name="Line 53"/>
                  <p:cNvSpPr>
                    <a:spLocks noChangeShapeType="1"/>
                  </p:cNvSpPr>
                  <p:nvPr/>
                </p:nvSpPr>
                <p:spPr bwMode="auto">
                  <a:xfrm>
                    <a:off x="7616825" y="3692525"/>
                    <a:ext cx="96837" cy="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00" name="Group 199"/>
                <p:cNvGrpSpPr/>
                <p:nvPr/>
              </p:nvGrpSpPr>
              <p:grpSpPr>
                <a:xfrm>
                  <a:off x="10169403" y="3459882"/>
                  <a:ext cx="73735" cy="76278"/>
                  <a:chOff x="7977188" y="3635376"/>
                  <a:chExt cx="92075" cy="95250"/>
                </a:xfrm>
              </p:grpSpPr>
              <p:sp>
                <p:nvSpPr>
                  <p:cNvPr id="147" name="Line 54"/>
                  <p:cNvSpPr>
                    <a:spLocks noChangeShapeType="1"/>
                  </p:cNvSpPr>
                  <p:nvPr/>
                </p:nvSpPr>
                <p:spPr bwMode="auto">
                  <a:xfrm flipV="1">
                    <a:off x="8024813" y="3635376"/>
                    <a:ext cx="0" cy="9525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baseline="-25000">
                      <a:solidFill>
                        <a:srgbClr val="000000"/>
                      </a:solidFill>
                      <a:latin typeface="Comic Sans MS"/>
                      <a:ea typeface="+mn-ea"/>
                      <a:cs typeface="Comic Sans MS"/>
                    </a:endParaRPr>
                  </a:p>
                </p:txBody>
              </p:sp>
              <p:sp>
                <p:nvSpPr>
                  <p:cNvPr id="148" name="Line 55"/>
                  <p:cNvSpPr>
                    <a:spLocks noChangeShapeType="1"/>
                  </p:cNvSpPr>
                  <p:nvPr/>
                </p:nvSpPr>
                <p:spPr bwMode="auto">
                  <a:xfrm>
                    <a:off x="7977188" y="3683001"/>
                    <a:ext cx="92075" cy="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195" name="Group 194"/>
                <p:cNvGrpSpPr/>
                <p:nvPr/>
              </p:nvGrpSpPr>
              <p:grpSpPr>
                <a:xfrm>
                  <a:off x="10516465" y="3463695"/>
                  <a:ext cx="76278" cy="76278"/>
                  <a:chOff x="8410575" y="3640137"/>
                  <a:chExt cx="95250" cy="95250"/>
                </a:xfrm>
              </p:grpSpPr>
              <p:sp>
                <p:nvSpPr>
                  <p:cNvPr id="149" name="Line 56"/>
                  <p:cNvSpPr>
                    <a:spLocks noChangeShapeType="1"/>
                  </p:cNvSpPr>
                  <p:nvPr/>
                </p:nvSpPr>
                <p:spPr bwMode="auto">
                  <a:xfrm flipV="1">
                    <a:off x="8458200" y="3640137"/>
                    <a:ext cx="0" cy="9525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50" name="Line 57"/>
                  <p:cNvSpPr>
                    <a:spLocks noChangeShapeType="1"/>
                  </p:cNvSpPr>
                  <p:nvPr/>
                </p:nvSpPr>
                <p:spPr bwMode="auto">
                  <a:xfrm>
                    <a:off x="8410575" y="3687762"/>
                    <a:ext cx="95250" cy="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194" name="Group 193"/>
                <p:cNvGrpSpPr/>
                <p:nvPr/>
              </p:nvGrpSpPr>
              <p:grpSpPr>
                <a:xfrm>
                  <a:off x="11124143" y="3463695"/>
                  <a:ext cx="76278" cy="76278"/>
                  <a:chOff x="9169400" y="3640137"/>
                  <a:chExt cx="95250" cy="95250"/>
                </a:xfrm>
              </p:grpSpPr>
              <p:sp>
                <p:nvSpPr>
                  <p:cNvPr id="151" name="Line 58"/>
                  <p:cNvSpPr>
                    <a:spLocks noChangeShapeType="1"/>
                  </p:cNvSpPr>
                  <p:nvPr/>
                </p:nvSpPr>
                <p:spPr bwMode="auto">
                  <a:xfrm flipV="1">
                    <a:off x="9217025" y="3640137"/>
                    <a:ext cx="0" cy="9525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52" name="Line 59"/>
                  <p:cNvSpPr>
                    <a:spLocks noChangeShapeType="1"/>
                  </p:cNvSpPr>
                  <p:nvPr/>
                </p:nvSpPr>
                <p:spPr bwMode="auto">
                  <a:xfrm>
                    <a:off x="9169400" y="3687762"/>
                    <a:ext cx="95250" cy="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sp>
              <p:nvSpPr>
                <p:cNvPr id="153" name="Freeform 60"/>
                <p:cNvSpPr>
                  <a:spLocks/>
                </p:cNvSpPr>
                <p:nvPr/>
              </p:nvSpPr>
              <p:spPr bwMode="auto">
                <a:xfrm>
                  <a:off x="6711487" y="1921617"/>
                  <a:ext cx="4560126" cy="1870072"/>
                </a:xfrm>
                <a:custGeom>
                  <a:avLst/>
                  <a:gdLst>
                    <a:gd name="T0" fmla="*/ 62 w 3587"/>
                    <a:gd name="T1" fmla="*/ 0 h 1471"/>
                    <a:gd name="T2" fmla="*/ 82 w 3587"/>
                    <a:gd name="T3" fmla="*/ 20 h 1471"/>
                    <a:gd name="T4" fmla="*/ 109 w 3587"/>
                    <a:gd name="T5" fmla="*/ 38 h 1471"/>
                    <a:gd name="T6" fmla="*/ 167 w 3587"/>
                    <a:gd name="T7" fmla="*/ 69 h 1471"/>
                    <a:gd name="T8" fmla="*/ 179 w 3587"/>
                    <a:gd name="T9" fmla="*/ 105 h 1471"/>
                    <a:gd name="T10" fmla="*/ 231 w 3587"/>
                    <a:gd name="T11" fmla="*/ 135 h 1471"/>
                    <a:gd name="T12" fmla="*/ 257 w 3587"/>
                    <a:gd name="T13" fmla="*/ 173 h 1471"/>
                    <a:gd name="T14" fmla="*/ 267 w 3587"/>
                    <a:gd name="T15" fmla="*/ 203 h 1471"/>
                    <a:gd name="T16" fmla="*/ 285 w 3587"/>
                    <a:gd name="T17" fmla="*/ 241 h 1471"/>
                    <a:gd name="T18" fmla="*/ 492 w 3587"/>
                    <a:gd name="T19" fmla="*/ 275 h 1471"/>
                    <a:gd name="T20" fmla="*/ 500 w 3587"/>
                    <a:gd name="T21" fmla="*/ 314 h 1471"/>
                    <a:gd name="T22" fmla="*/ 506 w 3587"/>
                    <a:gd name="T23" fmla="*/ 346 h 1471"/>
                    <a:gd name="T24" fmla="*/ 536 w 3587"/>
                    <a:gd name="T25" fmla="*/ 414 h 1471"/>
                    <a:gd name="T26" fmla="*/ 550 w 3587"/>
                    <a:gd name="T27" fmla="*/ 452 h 1471"/>
                    <a:gd name="T28" fmla="*/ 632 w 3587"/>
                    <a:gd name="T29" fmla="*/ 486 h 1471"/>
                    <a:gd name="T30" fmla="*/ 725 w 3587"/>
                    <a:gd name="T31" fmla="*/ 523 h 1471"/>
                    <a:gd name="T32" fmla="*/ 757 w 3587"/>
                    <a:gd name="T33" fmla="*/ 563 h 1471"/>
                    <a:gd name="T34" fmla="*/ 855 w 3587"/>
                    <a:gd name="T35" fmla="*/ 635 h 1471"/>
                    <a:gd name="T36" fmla="*/ 914 w 3587"/>
                    <a:gd name="T37" fmla="*/ 673 h 1471"/>
                    <a:gd name="T38" fmla="*/ 1026 w 3587"/>
                    <a:gd name="T39" fmla="*/ 716 h 1471"/>
                    <a:gd name="T40" fmla="*/ 1052 w 3587"/>
                    <a:gd name="T41" fmla="*/ 752 h 1471"/>
                    <a:gd name="T42" fmla="*/ 1084 w 3587"/>
                    <a:gd name="T43" fmla="*/ 828 h 1471"/>
                    <a:gd name="T44" fmla="*/ 1185 w 3587"/>
                    <a:gd name="T45" fmla="*/ 864 h 1471"/>
                    <a:gd name="T46" fmla="*/ 1249 w 3587"/>
                    <a:gd name="T47" fmla="*/ 904 h 1471"/>
                    <a:gd name="T48" fmla="*/ 1259 w 3587"/>
                    <a:gd name="T49" fmla="*/ 953 h 1471"/>
                    <a:gd name="T50" fmla="*/ 1283 w 3587"/>
                    <a:gd name="T51" fmla="*/ 983 h 1471"/>
                    <a:gd name="T52" fmla="*/ 1472 w 3587"/>
                    <a:gd name="T53" fmla="*/ 1023 h 1471"/>
                    <a:gd name="T54" fmla="*/ 1550 w 3587"/>
                    <a:gd name="T55" fmla="*/ 1067 h 1471"/>
                    <a:gd name="T56" fmla="*/ 1600 w 3587"/>
                    <a:gd name="T57" fmla="*/ 1111 h 1471"/>
                    <a:gd name="T58" fmla="*/ 2042 w 3587"/>
                    <a:gd name="T59" fmla="*/ 1154 h 1471"/>
                    <a:gd name="T60" fmla="*/ 2632 w 3587"/>
                    <a:gd name="T61" fmla="*/ 1200 h 1471"/>
                    <a:gd name="T62" fmla="*/ 2973 w 3587"/>
                    <a:gd name="T63" fmla="*/ 1258 h 1471"/>
                    <a:gd name="T64" fmla="*/ 3270 w 3587"/>
                    <a:gd name="T65" fmla="*/ 1350 h 1471"/>
                    <a:gd name="T66" fmla="*/ 3587 w 3587"/>
                    <a:gd name="T67" fmla="*/ 1471 h 1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7" h="1471">
                      <a:moveTo>
                        <a:pt x="0" y="0"/>
                      </a:moveTo>
                      <a:lnTo>
                        <a:pt x="62" y="0"/>
                      </a:lnTo>
                      <a:lnTo>
                        <a:pt x="62" y="20"/>
                      </a:lnTo>
                      <a:lnTo>
                        <a:pt x="82" y="20"/>
                      </a:lnTo>
                      <a:lnTo>
                        <a:pt x="82" y="38"/>
                      </a:lnTo>
                      <a:lnTo>
                        <a:pt x="109" y="38"/>
                      </a:lnTo>
                      <a:lnTo>
                        <a:pt x="109" y="69"/>
                      </a:lnTo>
                      <a:lnTo>
                        <a:pt x="167" y="69"/>
                      </a:lnTo>
                      <a:lnTo>
                        <a:pt x="167" y="105"/>
                      </a:lnTo>
                      <a:lnTo>
                        <a:pt x="179" y="105"/>
                      </a:lnTo>
                      <a:lnTo>
                        <a:pt x="179" y="135"/>
                      </a:lnTo>
                      <a:lnTo>
                        <a:pt x="231" y="135"/>
                      </a:lnTo>
                      <a:lnTo>
                        <a:pt x="231" y="173"/>
                      </a:lnTo>
                      <a:lnTo>
                        <a:pt x="257" y="173"/>
                      </a:lnTo>
                      <a:lnTo>
                        <a:pt x="257" y="203"/>
                      </a:lnTo>
                      <a:lnTo>
                        <a:pt x="267" y="203"/>
                      </a:lnTo>
                      <a:lnTo>
                        <a:pt x="267" y="241"/>
                      </a:lnTo>
                      <a:lnTo>
                        <a:pt x="285" y="241"/>
                      </a:lnTo>
                      <a:lnTo>
                        <a:pt x="285" y="275"/>
                      </a:lnTo>
                      <a:lnTo>
                        <a:pt x="492" y="275"/>
                      </a:lnTo>
                      <a:lnTo>
                        <a:pt x="492" y="314"/>
                      </a:lnTo>
                      <a:lnTo>
                        <a:pt x="500" y="314"/>
                      </a:lnTo>
                      <a:lnTo>
                        <a:pt x="500" y="346"/>
                      </a:lnTo>
                      <a:lnTo>
                        <a:pt x="506" y="346"/>
                      </a:lnTo>
                      <a:lnTo>
                        <a:pt x="506" y="414"/>
                      </a:lnTo>
                      <a:lnTo>
                        <a:pt x="536" y="414"/>
                      </a:lnTo>
                      <a:lnTo>
                        <a:pt x="536" y="452"/>
                      </a:lnTo>
                      <a:lnTo>
                        <a:pt x="550" y="452"/>
                      </a:lnTo>
                      <a:lnTo>
                        <a:pt x="550" y="486"/>
                      </a:lnTo>
                      <a:lnTo>
                        <a:pt x="632" y="486"/>
                      </a:lnTo>
                      <a:lnTo>
                        <a:pt x="632" y="523"/>
                      </a:lnTo>
                      <a:lnTo>
                        <a:pt x="725" y="523"/>
                      </a:lnTo>
                      <a:lnTo>
                        <a:pt x="725" y="563"/>
                      </a:lnTo>
                      <a:lnTo>
                        <a:pt x="757" y="563"/>
                      </a:lnTo>
                      <a:lnTo>
                        <a:pt x="757" y="635"/>
                      </a:lnTo>
                      <a:lnTo>
                        <a:pt x="855" y="635"/>
                      </a:lnTo>
                      <a:lnTo>
                        <a:pt x="855" y="673"/>
                      </a:lnTo>
                      <a:lnTo>
                        <a:pt x="914" y="673"/>
                      </a:lnTo>
                      <a:lnTo>
                        <a:pt x="914" y="716"/>
                      </a:lnTo>
                      <a:lnTo>
                        <a:pt x="1026" y="716"/>
                      </a:lnTo>
                      <a:lnTo>
                        <a:pt x="1026" y="752"/>
                      </a:lnTo>
                      <a:lnTo>
                        <a:pt x="1052" y="752"/>
                      </a:lnTo>
                      <a:lnTo>
                        <a:pt x="1052" y="828"/>
                      </a:lnTo>
                      <a:lnTo>
                        <a:pt x="1084" y="828"/>
                      </a:lnTo>
                      <a:lnTo>
                        <a:pt x="1084" y="864"/>
                      </a:lnTo>
                      <a:lnTo>
                        <a:pt x="1185" y="864"/>
                      </a:lnTo>
                      <a:lnTo>
                        <a:pt x="1185" y="904"/>
                      </a:lnTo>
                      <a:lnTo>
                        <a:pt x="1249" y="904"/>
                      </a:lnTo>
                      <a:lnTo>
                        <a:pt x="1249" y="953"/>
                      </a:lnTo>
                      <a:lnTo>
                        <a:pt x="1259" y="953"/>
                      </a:lnTo>
                      <a:lnTo>
                        <a:pt x="1259" y="983"/>
                      </a:lnTo>
                      <a:lnTo>
                        <a:pt x="1283" y="983"/>
                      </a:lnTo>
                      <a:lnTo>
                        <a:pt x="1283" y="1023"/>
                      </a:lnTo>
                      <a:lnTo>
                        <a:pt x="1472" y="1023"/>
                      </a:lnTo>
                      <a:lnTo>
                        <a:pt x="1472" y="1067"/>
                      </a:lnTo>
                      <a:lnTo>
                        <a:pt x="1550" y="1067"/>
                      </a:lnTo>
                      <a:lnTo>
                        <a:pt x="1550" y="1111"/>
                      </a:lnTo>
                      <a:lnTo>
                        <a:pt x="1600" y="1111"/>
                      </a:lnTo>
                      <a:lnTo>
                        <a:pt x="1600" y="1154"/>
                      </a:lnTo>
                      <a:lnTo>
                        <a:pt x="2042" y="1154"/>
                      </a:lnTo>
                      <a:lnTo>
                        <a:pt x="2042" y="1200"/>
                      </a:lnTo>
                      <a:lnTo>
                        <a:pt x="2632" y="1200"/>
                      </a:lnTo>
                      <a:lnTo>
                        <a:pt x="2632" y="1258"/>
                      </a:lnTo>
                      <a:lnTo>
                        <a:pt x="2973" y="1258"/>
                      </a:lnTo>
                      <a:lnTo>
                        <a:pt x="2973" y="1350"/>
                      </a:lnTo>
                      <a:lnTo>
                        <a:pt x="3270" y="1350"/>
                      </a:lnTo>
                      <a:lnTo>
                        <a:pt x="3270" y="1471"/>
                      </a:lnTo>
                      <a:lnTo>
                        <a:pt x="3587" y="1471"/>
                      </a:lnTo>
                    </a:path>
                  </a:pathLst>
                </a:custGeom>
                <a:noFill/>
                <a:ln w="1905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nvGrpSpPr>
                <p:cNvPr id="192" name="Group 191"/>
                <p:cNvGrpSpPr/>
                <p:nvPr/>
              </p:nvGrpSpPr>
              <p:grpSpPr>
                <a:xfrm>
                  <a:off x="11236017" y="3753550"/>
                  <a:ext cx="73735" cy="73735"/>
                  <a:chOff x="9309100" y="4002088"/>
                  <a:chExt cx="92075" cy="92075"/>
                </a:xfrm>
              </p:grpSpPr>
              <p:sp>
                <p:nvSpPr>
                  <p:cNvPr id="154" name="Line 61"/>
                  <p:cNvSpPr>
                    <a:spLocks noChangeShapeType="1"/>
                  </p:cNvSpPr>
                  <p:nvPr/>
                </p:nvSpPr>
                <p:spPr bwMode="auto">
                  <a:xfrm flipV="1">
                    <a:off x="9353550" y="4002088"/>
                    <a:ext cx="0" cy="92075"/>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55" name="Line 62"/>
                  <p:cNvSpPr>
                    <a:spLocks noChangeShapeType="1"/>
                  </p:cNvSpPr>
                  <p:nvPr/>
                </p:nvSpPr>
                <p:spPr bwMode="auto">
                  <a:xfrm>
                    <a:off x="9309100" y="4049713"/>
                    <a:ext cx="92075"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196" name="Group 195"/>
                <p:cNvGrpSpPr/>
                <p:nvPr/>
              </p:nvGrpSpPr>
              <p:grpSpPr>
                <a:xfrm>
                  <a:off x="10685548" y="3597181"/>
                  <a:ext cx="73735" cy="77549"/>
                  <a:chOff x="8621713" y="3806825"/>
                  <a:chExt cx="92075" cy="96838"/>
                </a:xfrm>
              </p:grpSpPr>
              <p:sp>
                <p:nvSpPr>
                  <p:cNvPr id="156" name="Line 63"/>
                  <p:cNvSpPr>
                    <a:spLocks noChangeShapeType="1"/>
                  </p:cNvSpPr>
                  <p:nvPr/>
                </p:nvSpPr>
                <p:spPr bwMode="auto">
                  <a:xfrm flipV="1">
                    <a:off x="8669338" y="3806825"/>
                    <a:ext cx="0" cy="96838"/>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57" name="Line 64"/>
                  <p:cNvSpPr>
                    <a:spLocks noChangeShapeType="1"/>
                  </p:cNvSpPr>
                  <p:nvPr/>
                </p:nvSpPr>
                <p:spPr bwMode="auto">
                  <a:xfrm>
                    <a:off x="8621713" y="3854450"/>
                    <a:ext cx="92075"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198" name="Group 197"/>
                <p:cNvGrpSpPr/>
                <p:nvPr/>
              </p:nvGrpSpPr>
              <p:grpSpPr>
                <a:xfrm>
                  <a:off x="10276192" y="3482765"/>
                  <a:ext cx="77548" cy="73735"/>
                  <a:chOff x="8110538" y="3663950"/>
                  <a:chExt cx="96837" cy="92075"/>
                </a:xfrm>
              </p:grpSpPr>
              <p:sp>
                <p:nvSpPr>
                  <p:cNvPr id="158" name="Line 65"/>
                  <p:cNvSpPr>
                    <a:spLocks noChangeShapeType="1"/>
                  </p:cNvSpPr>
                  <p:nvPr/>
                </p:nvSpPr>
                <p:spPr bwMode="auto">
                  <a:xfrm flipV="1">
                    <a:off x="8159750" y="3663950"/>
                    <a:ext cx="0" cy="92075"/>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59" name="Line 66"/>
                  <p:cNvSpPr>
                    <a:spLocks noChangeShapeType="1"/>
                  </p:cNvSpPr>
                  <p:nvPr/>
                </p:nvSpPr>
                <p:spPr bwMode="auto">
                  <a:xfrm>
                    <a:off x="8110538" y="3711575"/>
                    <a:ext cx="96837"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199" name="Group 198"/>
                <p:cNvGrpSpPr/>
                <p:nvPr/>
              </p:nvGrpSpPr>
              <p:grpSpPr>
                <a:xfrm>
                  <a:off x="10227882" y="3482765"/>
                  <a:ext cx="77548" cy="73735"/>
                  <a:chOff x="8050213" y="3663950"/>
                  <a:chExt cx="96837" cy="92075"/>
                </a:xfrm>
              </p:grpSpPr>
              <p:sp>
                <p:nvSpPr>
                  <p:cNvPr id="160" name="Line 67"/>
                  <p:cNvSpPr>
                    <a:spLocks noChangeShapeType="1"/>
                  </p:cNvSpPr>
                  <p:nvPr/>
                </p:nvSpPr>
                <p:spPr bwMode="auto">
                  <a:xfrm flipV="1">
                    <a:off x="8097838" y="3663950"/>
                    <a:ext cx="0" cy="92075"/>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61" name="Line 68"/>
                  <p:cNvSpPr>
                    <a:spLocks noChangeShapeType="1"/>
                  </p:cNvSpPr>
                  <p:nvPr/>
                </p:nvSpPr>
                <p:spPr bwMode="auto">
                  <a:xfrm>
                    <a:off x="8050213" y="3711575"/>
                    <a:ext cx="96837"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01" name="Group 200"/>
                <p:cNvGrpSpPr/>
                <p:nvPr/>
              </p:nvGrpSpPr>
              <p:grpSpPr>
                <a:xfrm>
                  <a:off x="10161775" y="3482765"/>
                  <a:ext cx="73735" cy="73735"/>
                  <a:chOff x="7967663" y="3663950"/>
                  <a:chExt cx="92075" cy="92075"/>
                </a:xfrm>
              </p:grpSpPr>
              <p:sp>
                <p:nvSpPr>
                  <p:cNvPr id="162" name="Line 69"/>
                  <p:cNvSpPr>
                    <a:spLocks noChangeShapeType="1"/>
                  </p:cNvSpPr>
                  <p:nvPr/>
                </p:nvSpPr>
                <p:spPr bwMode="auto">
                  <a:xfrm flipV="1">
                    <a:off x="8015288" y="3663950"/>
                    <a:ext cx="0" cy="92075"/>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baseline="-25000">
                      <a:solidFill>
                        <a:srgbClr val="000000"/>
                      </a:solidFill>
                      <a:latin typeface="Comic Sans MS"/>
                      <a:ea typeface="+mn-ea"/>
                      <a:cs typeface="Comic Sans MS"/>
                    </a:endParaRPr>
                  </a:p>
                </p:txBody>
              </p:sp>
              <p:sp>
                <p:nvSpPr>
                  <p:cNvPr id="163" name="Line 70"/>
                  <p:cNvSpPr>
                    <a:spLocks noChangeShapeType="1"/>
                  </p:cNvSpPr>
                  <p:nvPr/>
                </p:nvSpPr>
                <p:spPr bwMode="auto">
                  <a:xfrm>
                    <a:off x="7967663" y="3711575"/>
                    <a:ext cx="92075"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baseline="-25000">
                      <a:solidFill>
                        <a:srgbClr val="000000"/>
                      </a:solidFill>
                      <a:latin typeface="Comic Sans MS"/>
                      <a:ea typeface="+mn-ea"/>
                      <a:cs typeface="Comic Sans MS"/>
                    </a:endParaRPr>
                  </a:p>
                </p:txBody>
              </p:sp>
            </p:grpSp>
            <p:grpSp>
              <p:nvGrpSpPr>
                <p:cNvPr id="202" name="Group 201"/>
                <p:cNvGrpSpPr/>
                <p:nvPr/>
              </p:nvGrpSpPr>
              <p:grpSpPr>
                <a:xfrm>
                  <a:off x="9898617" y="3411572"/>
                  <a:ext cx="75006" cy="73735"/>
                  <a:chOff x="7639050" y="3575050"/>
                  <a:chExt cx="93662" cy="92075"/>
                </a:xfrm>
              </p:grpSpPr>
              <p:sp>
                <p:nvSpPr>
                  <p:cNvPr id="164" name="Line 71"/>
                  <p:cNvSpPr>
                    <a:spLocks noChangeShapeType="1"/>
                  </p:cNvSpPr>
                  <p:nvPr/>
                </p:nvSpPr>
                <p:spPr bwMode="auto">
                  <a:xfrm flipV="1">
                    <a:off x="7686675" y="3575050"/>
                    <a:ext cx="0" cy="92075"/>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65" name="Line 72"/>
                  <p:cNvSpPr>
                    <a:spLocks noChangeShapeType="1"/>
                  </p:cNvSpPr>
                  <p:nvPr/>
                </p:nvSpPr>
                <p:spPr bwMode="auto">
                  <a:xfrm>
                    <a:off x="7639050" y="3619500"/>
                    <a:ext cx="93662"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05" name="Group 204"/>
                <p:cNvGrpSpPr/>
                <p:nvPr/>
              </p:nvGrpSpPr>
              <p:grpSpPr>
                <a:xfrm>
                  <a:off x="9271871" y="3411572"/>
                  <a:ext cx="73735" cy="73735"/>
                  <a:chOff x="6856413" y="3575050"/>
                  <a:chExt cx="92075" cy="92075"/>
                </a:xfrm>
              </p:grpSpPr>
              <p:sp>
                <p:nvSpPr>
                  <p:cNvPr id="166" name="Line 73"/>
                  <p:cNvSpPr>
                    <a:spLocks noChangeShapeType="1"/>
                  </p:cNvSpPr>
                  <p:nvPr/>
                </p:nvSpPr>
                <p:spPr bwMode="auto">
                  <a:xfrm flipV="1">
                    <a:off x="6904038" y="3575050"/>
                    <a:ext cx="0" cy="92075"/>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67" name="Line 74"/>
                  <p:cNvSpPr>
                    <a:spLocks noChangeShapeType="1"/>
                  </p:cNvSpPr>
                  <p:nvPr/>
                </p:nvSpPr>
                <p:spPr bwMode="auto">
                  <a:xfrm>
                    <a:off x="6856413" y="3619500"/>
                    <a:ext cx="92075"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08" name="Group 207"/>
                <p:cNvGrpSpPr/>
                <p:nvPr/>
              </p:nvGrpSpPr>
              <p:grpSpPr>
                <a:xfrm>
                  <a:off x="8914637" y="3351822"/>
                  <a:ext cx="76278" cy="75007"/>
                  <a:chOff x="6410325" y="3500438"/>
                  <a:chExt cx="95250" cy="93663"/>
                </a:xfrm>
              </p:grpSpPr>
              <p:sp>
                <p:nvSpPr>
                  <p:cNvPr id="168" name="Line 75"/>
                  <p:cNvSpPr>
                    <a:spLocks noChangeShapeType="1"/>
                  </p:cNvSpPr>
                  <p:nvPr/>
                </p:nvSpPr>
                <p:spPr bwMode="auto">
                  <a:xfrm flipV="1">
                    <a:off x="6457950" y="3500438"/>
                    <a:ext cx="0" cy="93663"/>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69" name="Line 76"/>
                  <p:cNvSpPr>
                    <a:spLocks noChangeShapeType="1"/>
                  </p:cNvSpPr>
                  <p:nvPr/>
                </p:nvSpPr>
                <p:spPr bwMode="auto">
                  <a:xfrm>
                    <a:off x="6410325" y="3549650"/>
                    <a:ext cx="95250"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10" name="Group 209"/>
                <p:cNvGrpSpPr/>
                <p:nvPr/>
              </p:nvGrpSpPr>
              <p:grpSpPr>
                <a:xfrm>
                  <a:off x="8319672" y="3186554"/>
                  <a:ext cx="73735" cy="73735"/>
                  <a:chOff x="5667375" y="3294063"/>
                  <a:chExt cx="92075" cy="92075"/>
                </a:xfrm>
              </p:grpSpPr>
              <p:sp>
                <p:nvSpPr>
                  <p:cNvPr id="170" name="Line 77"/>
                  <p:cNvSpPr>
                    <a:spLocks noChangeShapeType="1"/>
                  </p:cNvSpPr>
                  <p:nvPr/>
                </p:nvSpPr>
                <p:spPr bwMode="auto">
                  <a:xfrm flipV="1">
                    <a:off x="5711825" y="3294063"/>
                    <a:ext cx="0" cy="92075"/>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71" name="Line 78"/>
                  <p:cNvSpPr>
                    <a:spLocks noChangeShapeType="1"/>
                  </p:cNvSpPr>
                  <p:nvPr/>
                </p:nvSpPr>
                <p:spPr bwMode="auto">
                  <a:xfrm>
                    <a:off x="5667375" y="3341688"/>
                    <a:ext cx="92075"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11" name="Group 210"/>
                <p:cNvGrpSpPr/>
                <p:nvPr/>
              </p:nvGrpSpPr>
              <p:grpSpPr>
                <a:xfrm>
                  <a:off x="8268820" y="3135702"/>
                  <a:ext cx="73735" cy="73735"/>
                  <a:chOff x="5603875" y="3230563"/>
                  <a:chExt cx="92075" cy="92075"/>
                </a:xfrm>
              </p:grpSpPr>
              <p:sp>
                <p:nvSpPr>
                  <p:cNvPr id="172" name="Line 79"/>
                  <p:cNvSpPr>
                    <a:spLocks noChangeShapeType="1"/>
                  </p:cNvSpPr>
                  <p:nvPr/>
                </p:nvSpPr>
                <p:spPr bwMode="auto">
                  <a:xfrm flipV="1">
                    <a:off x="5651500" y="3230563"/>
                    <a:ext cx="0" cy="92075"/>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73" name="Line 80"/>
                  <p:cNvSpPr>
                    <a:spLocks noChangeShapeType="1"/>
                  </p:cNvSpPr>
                  <p:nvPr/>
                </p:nvSpPr>
                <p:spPr bwMode="auto">
                  <a:xfrm>
                    <a:off x="5603875" y="3278188"/>
                    <a:ext cx="92075"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14" name="Group 213"/>
                <p:cNvGrpSpPr/>
                <p:nvPr/>
              </p:nvGrpSpPr>
              <p:grpSpPr>
                <a:xfrm>
                  <a:off x="8932593" y="2792453"/>
                  <a:ext cx="92075" cy="77549"/>
                  <a:chOff x="5151438" y="2801938"/>
                  <a:chExt cx="92075" cy="96838"/>
                </a:xfrm>
              </p:grpSpPr>
              <p:sp>
                <p:nvSpPr>
                  <p:cNvPr id="174" name="Line 81"/>
                  <p:cNvSpPr>
                    <a:spLocks noChangeShapeType="1"/>
                  </p:cNvSpPr>
                  <p:nvPr/>
                </p:nvSpPr>
                <p:spPr bwMode="auto">
                  <a:xfrm flipV="1">
                    <a:off x="5195888" y="2801938"/>
                    <a:ext cx="0" cy="96838"/>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75" name="Line 82"/>
                  <p:cNvSpPr>
                    <a:spLocks noChangeShapeType="1"/>
                  </p:cNvSpPr>
                  <p:nvPr/>
                </p:nvSpPr>
                <p:spPr bwMode="auto">
                  <a:xfrm>
                    <a:off x="5151438" y="2851150"/>
                    <a:ext cx="92075"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20" name="Group 219"/>
                <p:cNvGrpSpPr/>
                <p:nvPr/>
              </p:nvGrpSpPr>
              <p:grpSpPr>
                <a:xfrm>
                  <a:off x="7408156" y="2498784"/>
                  <a:ext cx="76278" cy="77549"/>
                  <a:chOff x="4529138" y="2435225"/>
                  <a:chExt cx="95250" cy="96838"/>
                </a:xfrm>
              </p:grpSpPr>
              <p:sp>
                <p:nvSpPr>
                  <p:cNvPr id="176" name="Line 83"/>
                  <p:cNvSpPr>
                    <a:spLocks noChangeShapeType="1"/>
                  </p:cNvSpPr>
                  <p:nvPr/>
                </p:nvSpPr>
                <p:spPr bwMode="auto">
                  <a:xfrm flipV="1">
                    <a:off x="4576763" y="2435225"/>
                    <a:ext cx="0" cy="96838"/>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77" name="Line 84"/>
                  <p:cNvSpPr>
                    <a:spLocks noChangeShapeType="1"/>
                  </p:cNvSpPr>
                  <p:nvPr/>
                </p:nvSpPr>
                <p:spPr bwMode="auto">
                  <a:xfrm>
                    <a:off x="4529138" y="2482850"/>
                    <a:ext cx="95250"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21" name="Group 220"/>
                <p:cNvGrpSpPr/>
                <p:nvPr/>
              </p:nvGrpSpPr>
              <p:grpSpPr>
                <a:xfrm>
                  <a:off x="7352219" y="2412336"/>
                  <a:ext cx="73735" cy="76278"/>
                  <a:chOff x="4459288" y="2327275"/>
                  <a:chExt cx="92075" cy="95250"/>
                </a:xfrm>
              </p:grpSpPr>
              <p:sp>
                <p:nvSpPr>
                  <p:cNvPr id="178" name="Line 85"/>
                  <p:cNvSpPr>
                    <a:spLocks noChangeShapeType="1"/>
                  </p:cNvSpPr>
                  <p:nvPr/>
                </p:nvSpPr>
                <p:spPr bwMode="auto">
                  <a:xfrm flipV="1">
                    <a:off x="4503738" y="2327275"/>
                    <a:ext cx="0" cy="9525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79" name="Line 86"/>
                  <p:cNvSpPr>
                    <a:spLocks noChangeShapeType="1"/>
                  </p:cNvSpPr>
                  <p:nvPr/>
                </p:nvSpPr>
                <p:spPr bwMode="auto">
                  <a:xfrm>
                    <a:off x="4459288" y="2374900"/>
                    <a:ext cx="92075"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25" name="Group 224"/>
                <p:cNvGrpSpPr/>
                <p:nvPr/>
              </p:nvGrpSpPr>
              <p:grpSpPr>
                <a:xfrm>
                  <a:off x="7240345" y="2233084"/>
                  <a:ext cx="73735" cy="75007"/>
                  <a:chOff x="4319588" y="2103438"/>
                  <a:chExt cx="92075" cy="93663"/>
                </a:xfrm>
              </p:grpSpPr>
              <p:sp>
                <p:nvSpPr>
                  <p:cNvPr id="180" name="Line 87"/>
                  <p:cNvSpPr>
                    <a:spLocks noChangeShapeType="1"/>
                  </p:cNvSpPr>
                  <p:nvPr/>
                </p:nvSpPr>
                <p:spPr bwMode="auto">
                  <a:xfrm flipV="1">
                    <a:off x="4364038" y="2103438"/>
                    <a:ext cx="0" cy="93663"/>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81" name="Line 88"/>
                  <p:cNvSpPr>
                    <a:spLocks noChangeShapeType="1"/>
                  </p:cNvSpPr>
                  <p:nvPr/>
                </p:nvSpPr>
                <p:spPr bwMode="auto">
                  <a:xfrm>
                    <a:off x="4319588" y="2147888"/>
                    <a:ext cx="92075"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29" name="Group 228"/>
                <p:cNvGrpSpPr/>
                <p:nvPr/>
              </p:nvGrpSpPr>
              <p:grpSpPr>
                <a:xfrm>
                  <a:off x="6926335" y="2055103"/>
                  <a:ext cx="76278" cy="73735"/>
                  <a:chOff x="3927475" y="1881188"/>
                  <a:chExt cx="95250" cy="92075"/>
                </a:xfrm>
              </p:grpSpPr>
              <p:sp>
                <p:nvSpPr>
                  <p:cNvPr id="182" name="Line 89"/>
                  <p:cNvSpPr>
                    <a:spLocks noChangeShapeType="1"/>
                  </p:cNvSpPr>
                  <p:nvPr/>
                </p:nvSpPr>
                <p:spPr bwMode="auto">
                  <a:xfrm flipV="1">
                    <a:off x="3975100" y="1881188"/>
                    <a:ext cx="0" cy="92075"/>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83" name="Line 90"/>
                  <p:cNvSpPr>
                    <a:spLocks noChangeShapeType="1"/>
                  </p:cNvSpPr>
                  <p:nvPr/>
                </p:nvSpPr>
                <p:spPr bwMode="auto">
                  <a:xfrm>
                    <a:off x="3927475" y="1925638"/>
                    <a:ext cx="95250"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30" name="Group 229"/>
                <p:cNvGrpSpPr/>
                <p:nvPr/>
              </p:nvGrpSpPr>
              <p:grpSpPr>
                <a:xfrm>
                  <a:off x="6890739" y="1972469"/>
                  <a:ext cx="73735" cy="75007"/>
                  <a:chOff x="3883025" y="1778000"/>
                  <a:chExt cx="92075" cy="93663"/>
                </a:xfrm>
              </p:grpSpPr>
              <p:sp>
                <p:nvSpPr>
                  <p:cNvPr id="184" name="Line 91"/>
                  <p:cNvSpPr>
                    <a:spLocks noChangeShapeType="1"/>
                  </p:cNvSpPr>
                  <p:nvPr/>
                </p:nvSpPr>
                <p:spPr bwMode="auto">
                  <a:xfrm flipV="1">
                    <a:off x="3927475" y="1778000"/>
                    <a:ext cx="0" cy="93663"/>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85" name="Line 92"/>
                  <p:cNvSpPr>
                    <a:spLocks noChangeShapeType="1"/>
                  </p:cNvSpPr>
                  <p:nvPr/>
                </p:nvSpPr>
                <p:spPr bwMode="auto">
                  <a:xfrm>
                    <a:off x="3883025" y="1824038"/>
                    <a:ext cx="92075"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33" name="Group 232"/>
                <p:cNvGrpSpPr/>
                <p:nvPr/>
              </p:nvGrpSpPr>
              <p:grpSpPr>
                <a:xfrm>
                  <a:off x="6757254" y="1883478"/>
                  <a:ext cx="75006" cy="73735"/>
                  <a:chOff x="3716338" y="1666875"/>
                  <a:chExt cx="93662" cy="92075"/>
                </a:xfrm>
              </p:grpSpPr>
              <p:sp>
                <p:nvSpPr>
                  <p:cNvPr id="186" name="Line 93"/>
                  <p:cNvSpPr>
                    <a:spLocks noChangeShapeType="1"/>
                  </p:cNvSpPr>
                  <p:nvPr/>
                </p:nvSpPr>
                <p:spPr bwMode="auto">
                  <a:xfrm flipV="1">
                    <a:off x="3760788" y="1666875"/>
                    <a:ext cx="0" cy="92075"/>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87" name="Line 94"/>
                  <p:cNvSpPr>
                    <a:spLocks noChangeShapeType="1"/>
                  </p:cNvSpPr>
                  <p:nvPr/>
                </p:nvSpPr>
                <p:spPr bwMode="auto">
                  <a:xfrm>
                    <a:off x="3716338" y="1714500"/>
                    <a:ext cx="93662"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193" name="Group 192"/>
                <p:cNvGrpSpPr/>
                <p:nvPr/>
              </p:nvGrpSpPr>
              <p:grpSpPr>
                <a:xfrm>
                  <a:off x="11098717" y="3753550"/>
                  <a:ext cx="76278" cy="73735"/>
                  <a:chOff x="9137650" y="4002088"/>
                  <a:chExt cx="95250" cy="92075"/>
                </a:xfrm>
              </p:grpSpPr>
              <p:sp>
                <p:nvSpPr>
                  <p:cNvPr id="188" name="Line 95"/>
                  <p:cNvSpPr>
                    <a:spLocks noChangeShapeType="1"/>
                  </p:cNvSpPr>
                  <p:nvPr/>
                </p:nvSpPr>
                <p:spPr bwMode="auto">
                  <a:xfrm flipV="1">
                    <a:off x="9185275" y="4002088"/>
                    <a:ext cx="0" cy="92075"/>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89" name="Line 96"/>
                  <p:cNvSpPr>
                    <a:spLocks noChangeShapeType="1"/>
                  </p:cNvSpPr>
                  <p:nvPr/>
                </p:nvSpPr>
                <p:spPr bwMode="auto">
                  <a:xfrm>
                    <a:off x="9137650" y="4049713"/>
                    <a:ext cx="95250"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sp>
            <p:nvSpPr>
              <p:cNvPr id="409" name="Line 18"/>
              <p:cNvSpPr>
                <a:spLocks noChangeShapeType="1"/>
              </p:cNvSpPr>
              <p:nvPr/>
            </p:nvSpPr>
            <p:spPr bwMode="auto">
              <a:xfrm flipH="1">
                <a:off x="1821077" y="1307733"/>
                <a:ext cx="59335" cy="0"/>
              </a:xfrm>
              <a:prstGeom prst="line">
                <a:avLst/>
              </a:prstGeom>
              <a:noFill/>
              <a:ln w="11113"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10" name="Rectangle 8"/>
              <p:cNvSpPr>
                <a:spLocks noChangeArrowheads="1"/>
              </p:cNvSpPr>
              <p:nvPr/>
            </p:nvSpPr>
            <p:spPr bwMode="auto">
              <a:xfrm>
                <a:off x="1691127" y="3837462"/>
                <a:ext cx="3054267"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1000" b="1" dirty="0">
                    <a:solidFill>
                      <a:srgbClr val="000000"/>
                    </a:solidFill>
                    <a:latin typeface="Comic Sans MS"/>
                    <a:ea typeface="+mn-ea"/>
                    <a:cs typeface="Comic Sans MS"/>
                  </a:rPr>
                  <a:t>Months</a:t>
                </a:r>
              </a:p>
            </p:txBody>
          </p:sp>
          <p:sp>
            <p:nvSpPr>
              <p:cNvPr id="411" name="Rectangle 17"/>
              <p:cNvSpPr>
                <a:spLocks noChangeArrowheads="1"/>
              </p:cNvSpPr>
              <p:nvPr/>
            </p:nvSpPr>
            <p:spPr bwMode="auto">
              <a:xfrm>
                <a:off x="1684521" y="3132437"/>
                <a:ext cx="65"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783"/>
                <a:endParaRPr lang="en-US" altLang="en-US" sz="800" dirty="0">
                  <a:solidFill>
                    <a:srgbClr val="000000"/>
                  </a:solidFill>
                  <a:latin typeface="Comic Sans MS"/>
                  <a:ea typeface="+mn-ea"/>
                  <a:cs typeface="Comic Sans MS"/>
                </a:endParaRPr>
              </a:p>
            </p:txBody>
          </p:sp>
          <p:sp>
            <p:nvSpPr>
              <p:cNvPr id="412" name="Rectangle 31"/>
              <p:cNvSpPr>
                <a:spLocks noChangeArrowheads="1"/>
              </p:cNvSpPr>
              <p:nvPr/>
            </p:nvSpPr>
            <p:spPr bwMode="auto">
              <a:xfrm>
                <a:off x="1428328" y="984598"/>
                <a:ext cx="192360"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783"/>
                <a:r>
                  <a:rPr lang="en-US" altLang="en-US" sz="900" dirty="0">
                    <a:solidFill>
                      <a:srgbClr val="000000"/>
                    </a:solidFill>
                    <a:latin typeface="Comic Sans MS"/>
                    <a:ea typeface="+mn-ea"/>
                    <a:cs typeface="Comic Sans MS"/>
                  </a:rPr>
                  <a:t>100</a:t>
                </a:r>
              </a:p>
            </p:txBody>
          </p:sp>
          <p:sp>
            <p:nvSpPr>
              <p:cNvPr id="413" name="Rectangle 33"/>
              <p:cNvSpPr>
                <a:spLocks noChangeArrowheads="1"/>
              </p:cNvSpPr>
              <p:nvPr/>
            </p:nvSpPr>
            <p:spPr bwMode="auto">
              <a:xfrm>
                <a:off x="1479625" y="1609015"/>
                <a:ext cx="141064"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783"/>
                <a:r>
                  <a:rPr lang="en-US" altLang="en-US" sz="900" dirty="0">
                    <a:solidFill>
                      <a:srgbClr val="000000"/>
                    </a:solidFill>
                    <a:latin typeface="Comic Sans MS"/>
                    <a:ea typeface="+mn-ea"/>
                    <a:cs typeface="Comic Sans MS"/>
                  </a:rPr>
                  <a:t>75</a:t>
                </a:r>
              </a:p>
            </p:txBody>
          </p:sp>
          <p:sp>
            <p:nvSpPr>
              <p:cNvPr id="414" name="Rectangle 34"/>
              <p:cNvSpPr>
                <a:spLocks noChangeArrowheads="1"/>
              </p:cNvSpPr>
              <p:nvPr/>
            </p:nvSpPr>
            <p:spPr bwMode="auto">
              <a:xfrm>
                <a:off x="1479625" y="2233431"/>
                <a:ext cx="141064"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783"/>
                <a:r>
                  <a:rPr lang="en-US" altLang="en-US" sz="900" dirty="0">
                    <a:solidFill>
                      <a:srgbClr val="000000"/>
                    </a:solidFill>
                    <a:latin typeface="Comic Sans MS"/>
                    <a:ea typeface="+mn-ea"/>
                    <a:cs typeface="Comic Sans MS"/>
                  </a:rPr>
                  <a:t>50</a:t>
                </a:r>
              </a:p>
            </p:txBody>
          </p:sp>
          <p:sp>
            <p:nvSpPr>
              <p:cNvPr id="415" name="Rectangle 35"/>
              <p:cNvSpPr>
                <a:spLocks noChangeArrowheads="1"/>
              </p:cNvSpPr>
              <p:nvPr/>
            </p:nvSpPr>
            <p:spPr bwMode="auto">
              <a:xfrm>
                <a:off x="1479625" y="2857846"/>
                <a:ext cx="141064"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783"/>
                <a:r>
                  <a:rPr lang="en-US" altLang="en-US" sz="900" dirty="0">
                    <a:solidFill>
                      <a:srgbClr val="000000"/>
                    </a:solidFill>
                    <a:latin typeface="Comic Sans MS"/>
                    <a:ea typeface="+mn-ea"/>
                    <a:cs typeface="Comic Sans MS"/>
                  </a:rPr>
                  <a:t>25</a:t>
                </a:r>
              </a:p>
            </p:txBody>
          </p:sp>
          <p:sp>
            <p:nvSpPr>
              <p:cNvPr id="416" name="Rectangle 36"/>
              <p:cNvSpPr>
                <a:spLocks noChangeArrowheads="1"/>
              </p:cNvSpPr>
              <p:nvPr/>
            </p:nvSpPr>
            <p:spPr bwMode="auto">
              <a:xfrm>
                <a:off x="1548657" y="3482263"/>
                <a:ext cx="70533"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783"/>
                <a:r>
                  <a:rPr lang="en-US" altLang="en-US" sz="900" dirty="0">
                    <a:solidFill>
                      <a:srgbClr val="000000"/>
                    </a:solidFill>
                    <a:latin typeface="Comic Sans MS"/>
                    <a:ea typeface="+mn-ea"/>
                    <a:cs typeface="Comic Sans MS"/>
                  </a:rPr>
                  <a:t>0</a:t>
                </a:r>
              </a:p>
            </p:txBody>
          </p:sp>
          <p:sp>
            <p:nvSpPr>
              <p:cNvPr id="417" name="Rectangle 37"/>
              <p:cNvSpPr>
                <a:spLocks noChangeArrowheads="1"/>
              </p:cNvSpPr>
              <p:nvPr/>
            </p:nvSpPr>
            <p:spPr bwMode="auto">
              <a:xfrm>
                <a:off x="2426143" y="3674448"/>
                <a:ext cx="70533"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6</a:t>
                </a:r>
              </a:p>
            </p:txBody>
          </p:sp>
          <p:sp>
            <p:nvSpPr>
              <p:cNvPr id="418" name="Rectangle 38"/>
              <p:cNvSpPr>
                <a:spLocks noChangeArrowheads="1"/>
              </p:cNvSpPr>
              <p:nvPr/>
            </p:nvSpPr>
            <p:spPr bwMode="auto">
              <a:xfrm>
                <a:off x="3921478" y="3674272"/>
                <a:ext cx="121829"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18</a:t>
                </a:r>
              </a:p>
            </p:txBody>
          </p:sp>
          <p:sp>
            <p:nvSpPr>
              <p:cNvPr id="419" name="Rectangle 40"/>
              <p:cNvSpPr>
                <a:spLocks noChangeArrowheads="1"/>
              </p:cNvSpPr>
              <p:nvPr/>
            </p:nvSpPr>
            <p:spPr bwMode="auto">
              <a:xfrm>
                <a:off x="2803477" y="3674448"/>
                <a:ext cx="70533"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9</a:t>
                </a:r>
              </a:p>
            </p:txBody>
          </p:sp>
          <p:sp>
            <p:nvSpPr>
              <p:cNvPr id="420" name="Rectangle 41"/>
              <p:cNvSpPr>
                <a:spLocks noChangeArrowheads="1"/>
              </p:cNvSpPr>
              <p:nvPr/>
            </p:nvSpPr>
            <p:spPr bwMode="auto">
              <a:xfrm>
                <a:off x="2038872" y="3674448"/>
                <a:ext cx="70533"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3</a:t>
                </a:r>
              </a:p>
            </p:txBody>
          </p:sp>
          <p:sp>
            <p:nvSpPr>
              <p:cNvPr id="421" name="Rectangle 13"/>
              <p:cNvSpPr>
                <a:spLocks noChangeArrowheads="1"/>
              </p:cNvSpPr>
              <p:nvPr/>
            </p:nvSpPr>
            <p:spPr bwMode="auto">
              <a:xfrm rot="16200000">
                <a:off x="536779" y="2206917"/>
                <a:ext cx="1654229"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400" fontAlgn="auto">
                  <a:spcBef>
                    <a:spcPts val="0"/>
                  </a:spcBef>
                  <a:spcAft>
                    <a:spcPts val="0"/>
                  </a:spcAft>
                </a:pPr>
                <a:r>
                  <a:rPr lang="en-GB" sz="1000" b="1" dirty="0">
                    <a:solidFill>
                      <a:srgbClr val="000000"/>
                    </a:solidFill>
                    <a:latin typeface="Comic Sans MS"/>
                    <a:ea typeface="+mn-ea"/>
                    <a:cs typeface="Comic Sans MS"/>
                  </a:rPr>
                  <a:t>PFS (%)</a:t>
                </a:r>
                <a:endParaRPr lang="en-US" altLang="en-US" sz="1000" b="1" dirty="0">
                  <a:solidFill>
                    <a:srgbClr val="000000"/>
                  </a:solidFill>
                  <a:latin typeface="Comic Sans MS"/>
                  <a:ea typeface="+mn-ea"/>
                  <a:cs typeface="Comic Sans MS"/>
                </a:endParaRPr>
              </a:p>
            </p:txBody>
          </p:sp>
          <p:sp>
            <p:nvSpPr>
              <p:cNvPr id="422" name="Freeform 50"/>
              <p:cNvSpPr>
                <a:spLocks/>
              </p:cNvSpPr>
              <p:nvPr/>
            </p:nvSpPr>
            <p:spPr bwMode="auto">
              <a:xfrm>
                <a:off x="1645809" y="902970"/>
                <a:ext cx="3227791" cy="2739684"/>
              </a:xfrm>
              <a:custGeom>
                <a:avLst/>
                <a:gdLst>
                  <a:gd name="T0" fmla="*/ 3577 w 3577"/>
                  <a:gd name="T1" fmla="*/ 1456 h 1456"/>
                  <a:gd name="T2" fmla="*/ 0 w 3577"/>
                  <a:gd name="T3" fmla="*/ 1456 h 1456"/>
                  <a:gd name="T4" fmla="*/ 0 w 3577"/>
                  <a:gd name="T5" fmla="*/ 0 h 1456"/>
                </a:gdLst>
                <a:ahLst/>
                <a:cxnLst>
                  <a:cxn ang="0">
                    <a:pos x="T0" y="T1"/>
                  </a:cxn>
                  <a:cxn ang="0">
                    <a:pos x="T2" y="T3"/>
                  </a:cxn>
                  <a:cxn ang="0">
                    <a:pos x="T4" y="T5"/>
                  </a:cxn>
                </a:cxnLst>
                <a:rect l="0" t="0" r="r" b="b"/>
                <a:pathLst>
                  <a:path w="3577" h="1456">
                    <a:moveTo>
                      <a:pt x="3577" y="1456"/>
                    </a:moveTo>
                    <a:lnTo>
                      <a:pt x="0" y="1456"/>
                    </a:lnTo>
                    <a:lnTo>
                      <a:pt x="0" y="0"/>
                    </a:lnTo>
                  </a:path>
                </a:pathLst>
              </a:custGeom>
              <a:noFill/>
              <a:ln w="6350" cap="sq">
                <a:solidFill>
                  <a:schemeClr val="tx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GB" sz="800">
                  <a:solidFill>
                    <a:srgbClr val="000000"/>
                  </a:solidFill>
                  <a:latin typeface="Comic Sans MS"/>
                  <a:ea typeface="+mn-ea"/>
                  <a:cs typeface="Comic Sans MS"/>
                </a:endParaRPr>
              </a:p>
            </p:txBody>
          </p:sp>
          <p:sp>
            <p:nvSpPr>
              <p:cNvPr id="423" name="Rectangle 41"/>
              <p:cNvSpPr>
                <a:spLocks noChangeArrowheads="1"/>
              </p:cNvSpPr>
              <p:nvPr/>
            </p:nvSpPr>
            <p:spPr bwMode="auto">
              <a:xfrm>
                <a:off x="1659035" y="3674448"/>
                <a:ext cx="70533"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0</a:t>
                </a:r>
              </a:p>
            </p:txBody>
          </p:sp>
          <p:sp>
            <p:nvSpPr>
              <p:cNvPr id="424" name="Rectangle 38"/>
              <p:cNvSpPr>
                <a:spLocks noChangeArrowheads="1"/>
              </p:cNvSpPr>
              <p:nvPr/>
            </p:nvSpPr>
            <p:spPr bwMode="auto">
              <a:xfrm>
                <a:off x="3160052" y="3674272"/>
                <a:ext cx="121829"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12</a:t>
                </a:r>
              </a:p>
            </p:txBody>
          </p:sp>
          <p:sp>
            <p:nvSpPr>
              <p:cNvPr id="425" name="Rectangle 38"/>
              <p:cNvSpPr>
                <a:spLocks noChangeArrowheads="1"/>
              </p:cNvSpPr>
              <p:nvPr/>
            </p:nvSpPr>
            <p:spPr bwMode="auto">
              <a:xfrm>
                <a:off x="3541568" y="3674272"/>
                <a:ext cx="121829"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15</a:t>
                </a:r>
              </a:p>
            </p:txBody>
          </p:sp>
          <p:sp>
            <p:nvSpPr>
              <p:cNvPr id="426" name="Rectangle 38"/>
              <p:cNvSpPr>
                <a:spLocks noChangeArrowheads="1"/>
              </p:cNvSpPr>
              <p:nvPr/>
            </p:nvSpPr>
            <p:spPr bwMode="auto">
              <a:xfrm>
                <a:off x="4669276" y="3674272"/>
                <a:ext cx="141065"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24</a:t>
                </a:r>
              </a:p>
            </p:txBody>
          </p:sp>
          <p:cxnSp>
            <p:nvCxnSpPr>
              <p:cNvPr id="427" name="Straight Connector 426"/>
              <p:cNvCxnSpPr/>
              <p:nvPr/>
            </p:nvCxnSpPr>
            <p:spPr>
              <a:xfrm>
                <a:off x="1626758" y="3551775"/>
                <a:ext cx="194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p:cNvCxnSpPr/>
              <p:nvPr/>
            </p:nvCxnSpPr>
            <p:spPr>
              <a:xfrm>
                <a:off x="1626758" y="2927458"/>
                <a:ext cx="194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p:cNvCxnSpPr/>
              <p:nvPr/>
            </p:nvCxnSpPr>
            <p:spPr>
              <a:xfrm>
                <a:off x="1626758" y="2303140"/>
                <a:ext cx="194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p:cNvCxnSpPr/>
              <p:nvPr/>
            </p:nvCxnSpPr>
            <p:spPr>
              <a:xfrm>
                <a:off x="1626758" y="1678822"/>
                <a:ext cx="194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a:off x="1626758" y="1054505"/>
                <a:ext cx="194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p:nvPr/>
            </p:nvCxnSpPr>
            <p:spPr>
              <a:xfrm rot="5400000">
                <a:off x="1679687" y="3658808"/>
                <a:ext cx="355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3" name="Rectangle 38"/>
              <p:cNvSpPr>
                <a:spLocks noChangeArrowheads="1"/>
              </p:cNvSpPr>
              <p:nvPr/>
            </p:nvSpPr>
            <p:spPr bwMode="auto">
              <a:xfrm>
                <a:off x="4298984" y="3674272"/>
                <a:ext cx="121829"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21</a:t>
                </a:r>
              </a:p>
            </p:txBody>
          </p:sp>
          <p:cxnSp>
            <p:nvCxnSpPr>
              <p:cNvPr id="434" name="Straight Connector 433"/>
              <p:cNvCxnSpPr/>
              <p:nvPr/>
            </p:nvCxnSpPr>
            <p:spPr>
              <a:xfrm rot="5400000">
                <a:off x="2060055" y="3658809"/>
                <a:ext cx="355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p:cNvCxnSpPr/>
              <p:nvPr/>
            </p:nvCxnSpPr>
            <p:spPr>
              <a:xfrm rot="5400000">
                <a:off x="2440423" y="3658810"/>
                <a:ext cx="355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p:cNvCxnSpPr/>
              <p:nvPr/>
            </p:nvCxnSpPr>
            <p:spPr>
              <a:xfrm rot="5400000">
                <a:off x="2820792" y="3658810"/>
                <a:ext cx="355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p:cNvCxnSpPr/>
              <p:nvPr/>
            </p:nvCxnSpPr>
            <p:spPr>
              <a:xfrm rot="5400000">
                <a:off x="3201161" y="3658811"/>
                <a:ext cx="355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p:cNvCxnSpPr/>
              <p:nvPr/>
            </p:nvCxnSpPr>
            <p:spPr>
              <a:xfrm rot="5400000">
                <a:off x="3581530" y="3658812"/>
                <a:ext cx="355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p:cNvCxnSpPr/>
              <p:nvPr/>
            </p:nvCxnSpPr>
            <p:spPr>
              <a:xfrm rot="5400000">
                <a:off x="3961898" y="3658814"/>
                <a:ext cx="355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p:cNvCxnSpPr/>
              <p:nvPr/>
            </p:nvCxnSpPr>
            <p:spPr>
              <a:xfrm rot="5400000">
                <a:off x="4342268" y="3658814"/>
                <a:ext cx="355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p:cNvCxnSpPr/>
              <p:nvPr/>
            </p:nvCxnSpPr>
            <p:spPr>
              <a:xfrm rot="5400000">
                <a:off x="4722637" y="3658815"/>
                <a:ext cx="355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1" name="Freeform 5"/>
              <p:cNvSpPr>
                <a:spLocks/>
              </p:cNvSpPr>
              <p:nvPr/>
            </p:nvSpPr>
            <p:spPr bwMode="auto">
              <a:xfrm>
                <a:off x="1697597" y="1056400"/>
                <a:ext cx="2827257" cy="1956593"/>
              </a:xfrm>
              <a:custGeom>
                <a:avLst/>
                <a:gdLst>
                  <a:gd name="T0" fmla="*/ 3526 w 3526"/>
                  <a:gd name="T1" fmla="*/ 1339 h 1339"/>
                  <a:gd name="T2" fmla="*/ 2605 w 3526"/>
                  <a:gd name="T3" fmla="*/ 1339 h 1339"/>
                  <a:gd name="T4" fmla="*/ 2605 w 3526"/>
                  <a:gd name="T5" fmla="*/ 1266 h 1339"/>
                  <a:gd name="T6" fmla="*/ 2149 w 3526"/>
                  <a:gd name="T7" fmla="*/ 1266 h 1339"/>
                  <a:gd name="T8" fmla="*/ 2149 w 3526"/>
                  <a:gd name="T9" fmla="*/ 1192 h 1339"/>
                  <a:gd name="T10" fmla="*/ 1737 w 3526"/>
                  <a:gd name="T11" fmla="*/ 1192 h 1339"/>
                  <a:gd name="T12" fmla="*/ 1737 w 3526"/>
                  <a:gd name="T13" fmla="*/ 1124 h 1339"/>
                  <a:gd name="T14" fmla="*/ 1699 w 3526"/>
                  <a:gd name="T15" fmla="*/ 1124 h 1339"/>
                  <a:gd name="T16" fmla="*/ 1699 w 3526"/>
                  <a:gd name="T17" fmla="*/ 1056 h 1339"/>
                  <a:gd name="T18" fmla="*/ 1543 w 3526"/>
                  <a:gd name="T19" fmla="*/ 1056 h 1339"/>
                  <a:gd name="T20" fmla="*/ 1543 w 3526"/>
                  <a:gd name="T21" fmla="*/ 996 h 1339"/>
                  <a:gd name="T22" fmla="*/ 1529 w 3526"/>
                  <a:gd name="T23" fmla="*/ 996 h 1339"/>
                  <a:gd name="T24" fmla="*/ 1529 w 3526"/>
                  <a:gd name="T25" fmla="*/ 941 h 1339"/>
                  <a:gd name="T26" fmla="*/ 1132 w 3526"/>
                  <a:gd name="T27" fmla="*/ 941 h 1339"/>
                  <a:gd name="T28" fmla="*/ 1132 w 3526"/>
                  <a:gd name="T29" fmla="*/ 878 h 1339"/>
                  <a:gd name="T30" fmla="*/ 1075 w 3526"/>
                  <a:gd name="T31" fmla="*/ 878 h 1339"/>
                  <a:gd name="T32" fmla="*/ 1075 w 3526"/>
                  <a:gd name="T33" fmla="*/ 820 h 1339"/>
                  <a:gd name="T34" fmla="*/ 1013 w 3526"/>
                  <a:gd name="T35" fmla="*/ 820 h 1339"/>
                  <a:gd name="T36" fmla="*/ 1013 w 3526"/>
                  <a:gd name="T37" fmla="*/ 754 h 1339"/>
                  <a:gd name="T38" fmla="*/ 802 w 3526"/>
                  <a:gd name="T39" fmla="*/ 754 h 1339"/>
                  <a:gd name="T40" fmla="*/ 802 w 3526"/>
                  <a:gd name="T41" fmla="*/ 697 h 1339"/>
                  <a:gd name="T42" fmla="*/ 448 w 3526"/>
                  <a:gd name="T43" fmla="*/ 697 h 1339"/>
                  <a:gd name="T44" fmla="*/ 448 w 3526"/>
                  <a:gd name="T45" fmla="*/ 576 h 1339"/>
                  <a:gd name="T46" fmla="*/ 433 w 3526"/>
                  <a:gd name="T47" fmla="*/ 576 h 1339"/>
                  <a:gd name="T48" fmla="*/ 433 w 3526"/>
                  <a:gd name="T49" fmla="*/ 518 h 1339"/>
                  <a:gd name="T50" fmla="*/ 258 w 3526"/>
                  <a:gd name="T51" fmla="*/ 518 h 1339"/>
                  <a:gd name="T52" fmla="*/ 258 w 3526"/>
                  <a:gd name="T53" fmla="*/ 455 h 1339"/>
                  <a:gd name="T54" fmla="*/ 247 w 3526"/>
                  <a:gd name="T55" fmla="*/ 455 h 1339"/>
                  <a:gd name="T56" fmla="*/ 247 w 3526"/>
                  <a:gd name="T57" fmla="*/ 403 h 1339"/>
                  <a:gd name="T58" fmla="*/ 228 w 3526"/>
                  <a:gd name="T59" fmla="*/ 403 h 1339"/>
                  <a:gd name="T60" fmla="*/ 228 w 3526"/>
                  <a:gd name="T61" fmla="*/ 342 h 1339"/>
                  <a:gd name="T62" fmla="*/ 220 w 3526"/>
                  <a:gd name="T63" fmla="*/ 342 h 1339"/>
                  <a:gd name="T64" fmla="*/ 220 w 3526"/>
                  <a:gd name="T65" fmla="*/ 223 h 1339"/>
                  <a:gd name="T66" fmla="*/ 207 w 3526"/>
                  <a:gd name="T67" fmla="*/ 223 h 1339"/>
                  <a:gd name="T68" fmla="*/ 198 w 3526"/>
                  <a:gd name="T69" fmla="*/ 223 h 1339"/>
                  <a:gd name="T70" fmla="*/ 198 w 3526"/>
                  <a:gd name="T71" fmla="*/ 166 h 1339"/>
                  <a:gd name="T72" fmla="*/ 181 w 3526"/>
                  <a:gd name="T73" fmla="*/ 166 h 1339"/>
                  <a:gd name="T74" fmla="*/ 181 w 3526"/>
                  <a:gd name="T75" fmla="*/ 119 h 1339"/>
                  <a:gd name="T76" fmla="*/ 103 w 3526"/>
                  <a:gd name="T77" fmla="*/ 119 h 1339"/>
                  <a:gd name="T78" fmla="*/ 103 w 3526"/>
                  <a:gd name="T79" fmla="*/ 63 h 1339"/>
                  <a:gd name="T80" fmla="*/ 87 w 3526"/>
                  <a:gd name="T81" fmla="*/ 63 h 1339"/>
                  <a:gd name="T82" fmla="*/ 87 w 3526"/>
                  <a:gd name="T83" fmla="*/ 0 h 1339"/>
                  <a:gd name="T84" fmla="*/ 0 w 3526"/>
                  <a:gd name="T85" fmla="*/ 0 h 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26" h="1339">
                    <a:moveTo>
                      <a:pt x="3526" y="1339"/>
                    </a:moveTo>
                    <a:lnTo>
                      <a:pt x="2605" y="1339"/>
                    </a:lnTo>
                    <a:lnTo>
                      <a:pt x="2605" y="1266"/>
                    </a:lnTo>
                    <a:lnTo>
                      <a:pt x="2149" y="1266"/>
                    </a:lnTo>
                    <a:lnTo>
                      <a:pt x="2149" y="1192"/>
                    </a:lnTo>
                    <a:lnTo>
                      <a:pt x="1737" y="1192"/>
                    </a:lnTo>
                    <a:lnTo>
                      <a:pt x="1737" y="1124"/>
                    </a:lnTo>
                    <a:lnTo>
                      <a:pt x="1699" y="1124"/>
                    </a:lnTo>
                    <a:lnTo>
                      <a:pt x="1699" y="1056"/>
                    </a:lnTo>
                    <a:lnTo>
                      <a:pt x="1543" y="1056"/>
                    </a:lnTo>
                    <a:lnTo>
                      <a:pt x="1543" y="996"/>
                    </a:lnTo>
                    <a:lnTo>
                      <a:pt x="1529" y="996"/>
                    </a:lnTo>
                    <a:lnTo>
                      <a:pt x="1529" y="941"/>
                    </a:lnTo>
                    <a:lnTo>
                      <a:pt x="1132" y="941"/>
                    </a:lnTo>
                    <a:lnTo>
                      <a:pt x="1132" y="878"/>
                    </a:lnTo>
                    <a:lnTo>
                      <a:pt x="1075" y="878"/>
                    </a:lnTo>
                    <a:lnTo>
                      <a:pt x="1075" y="820"/>
                    </a:lnTo>
                    <a:lnTo>
                      <a:pt x="1013" y="820"/>
                    </a:lnTo>
                    <a:lnTo>
                      <a:pt x="1013" y="754"/>
                    </a:lnTo>
                    <a:lnTo>
                      <a:pt x="802" y="754"/>
                    </a:lnTo>
                    <a:lnTo>
                      <a:pt x="802" y="697"/>
                    </a:lnTo>
                    <a:lnTo>
                      <a:pt x="448" y="697"/>
                    </a:lnTo>
                    <a:lnTo>
                      <a:pt x="448" y="576"/>
                    </a:lnTo>
                    <a:lnTo>
                      <a:pt x="433" y="576"/>
                    </a:lnTo>
                    <a:lnTo>
                      <a:pt x="433" y="518"/>
                    </a:lnTo>
                    <a:lnTo>
                      <a:pt x="258" y="518"/>
                    </a:lnTo>
                    <a:lnTo>
                      <a:pt x="258" y="455"/>
                    </a:lnTo>
                    <a:lnTo>
                      <a:pt x="247" y="455"/>
                    </a:lnTo>
                    <a:lnTo>
                      <a:pt x="247" y="403"/>
                    </a:lnTo>
                    <a:lnTo>
                      <a:pt x="228" y="403"/>
                    </a:lnTo>
                    <a:lnTo>
                      <a:pt x="228" y="342"/>
                    </a:lnTo>
                    <a:lnTo>
                      <a:pt x="220" y="342"/>
                    </a:lnTo>
                    <a:lnTo>
                      <a:pt x="220" y="223"/>
                    </a:lnTo>
                    <a:lnTo>
                      <a:pt x="207" y="223"/>
                    </a:lnTo>
                    <a:lnTo>
                      <a:pt x="198" y="223"/>
                    </a:lnTo>
                    <a:lnTo>
                      <a:pt x="198" y="166"/>
                    </a:lnTo>
                    <a:lnTo>
                      <a:pt x="181" y="166"/>
                    </a:lnTo>
                    <a:lnTo>
                      <a:pt x="181" y="119"/>
                    </a:lnTo>
                    <a:lnTo>
                      <a:pt x="103" y="119"/>
                    </a:lnTo>
                    <a:lnTo>
                      <a:pt x="103" y="63"/>
                    </a:lnTo>
                    <a:lnTo>
                      <a:pt x="87" y="63"/>
                    </a:lnTo>
                    <a:lnTo>
                      <a:pt x="87" y="0"/>
                    </a:lnTo>
                    <a:lnTo>
                      <a:pt x="0" y="0"/>
                    </a:lnTo>
                  </a:path>
                </a:pathLst>
              </a:custGeom>
              <a:noFill/>
              <a:ln w="1905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52" name="Line 6"/>
              <p:cNvSpPr>
                <a:spLocks noChangeShapeType="1"/>
              </p:cNvSpPr>
              <p:nvPr/>
            </p:nvSpPr>
            <p:spPr bwMode="auto">
              <a:xfrm>
                <a:off x="1882018" y="1718339"/>
                <a:ext cx="43298" cy="0"/>
              </a:xfrm>
              <a:prstGeom prst="line">
                <a:avLst/>
              </a:prstGeom>
              <a:noFill/>
              <a:ln w="11113"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53" name="Line 7"/>
              <p:cNvSpPr>
                <a:spLocks noChangeShapeType="1"/>
              </p:cNvSpPr>
              <p:nvPr/>
            </p:nvSpPr>
            <p:spPr bwMode="auto">
              <a:xfrm>
                <a:off x="1821078" y="1301887"/>
                <a:ext cx="45705" cy="0"/>
              </a:xfrm>
              <a:prstGeom prst="line">
                <a:avLst/>
              </a:prstGeom>
              <a:noFill/>
              <a:ln w="11113"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54" name="Line 8"/>
              <p:cNvSpPr>
                <a:spLocks noChangeShapeType="1"/>
              </p:cNvSpPr>
              <p:nvPr/>
            </p:nvSpPr>
            <p:spPr bwMode="auto">
              <a:xfrm>
                <a:off x="1836314" y="1301887"/>
                <a:ext cx="44101" cy="0"/>
              </a:xfrm>
              <a:prstGeom prst="line">
                <a:avLst/>
              </a:prstGeom>
              <a:noFill/>
              <a:ln w="11113"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55" name="Line 9"/>
              <p:cNvSpPr>
                <a:spLocks noChangeShapeType="1"/>
              </p:cNvSpPr>
              <p:nvPr/>
            </p:nvSpPr>
            <p:spPr bwMode="auto">
              <a:xfrm flipV="1">
                <a:off x="2962886" y="2565855"/>
                <a:ext cx="0" cy="80368"/>
              </a:xfrm>
              <a:prstGeom prst="line">
                <a:avLst/>
              </a:prstGeom>
              <a:noFill/>
              <a:ln w="11113"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56" name="Line 10"/>
              <p:cNvSpPr>
                <a:spLocks noChangeShapeType="1"/>
              </p:cNvSpPr>
              <p:nvPr/>
            </p:nvSpPr>
            <p:spPr bwMode="auto">
              <a:xfrm flipV="1">
                <a:off x="3420732" y="2751432"/>
                <a:ext cx="0" cy="83290"/>
              </a:xfrm>
              <a:prstGeom prst="line">
                <a:avLst/>
              </a:prstGeom>
              <a:noFill/>
              <a:ln w="11113"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57" name="Line 11"/>
              <p:cNvSpPr>
                <a:spLocks noChangeShapeType="1"/>
              </p:cNvSpPr>
              <p:nvPr/>
            </p:nvSpPr>
            <p:spPr bwMode="auto">
              <a:xfrm flipV="1">
                <a:off x="3799999" y="2972078"/>
                <a:ext cx="0" cy="83290"/>
              </a:xfrm>
              <a:prstGeom prst="line">
                <a:avLst/>
              </a:prstGeom>
              <a:noFill/>
              <a:ln w="11113"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58" name="Line 12"/>
              <p:cNvSpPr>
                <a:spLocks noChangeShapeType="1"/>
              </p:cNvSpPr>
              <p:nvPr/>
            </p:nvSpPr>
            <p:spPr bwMode="auto">
              <a:xfrm flipV="1">
                <a:off x="3836081" y="2972078"/>
                <a:ext cx="0" cy="83290"/>
              </a:xfrm>
              <a:prstGeom prst="line">
                <a:avLst/>
              </a:prstGeom>
              <a:noFill/>
              <a:ln w="11113"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59" name="Line 13"/>
              <p:cNvSpPr>
                <a:spLocks noChangeShapeType="1"/>
              </p:cNvSpPr>
              <p:nvPr/>
            </p:nvSpPr>
            <p:spPr bwMode="auto">
              <a:xfrm flipV="1">
                <a:off x="3873766" y="2972078"/>
                <a:ext cx="0" cy="83290"/>
              </a:xfrm>
              <a:prstGeom prst="line">
                <a:avLst/>
              </a:prstGeom>
              <a:noFill/>
              <a:ln w="11113"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60" name="Line 14"/>
              <p:cNvSpPr>
                <a:spLocks noChangeShapeType="1"/>
              </p:cNvSpPr>
              <p:nvPr/>
            </p:nvSpPr>
            <p:spPr bwMode="auto">
              <a:xfrm flipV="1">
                <a:off x="4244213" y="2972078"/>
                <a:ext cx="0" cy="83290"/>
              </a:xfrm>
              <a:prstGeom prst="line">
                <a:avLst/>
              </a:prstGeom>
              <a:noFill/>
              <a:ln w="11113"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61" name="Line 15"/>
              <p:cNvSpPr>
                <a:spLocks noChangeShapeType="1"/>
              </p:cNvSpPr>
              <p:nvPr/>
            </p:nvSpPr>
            <p:spPr bwMode="auto">
              <a:xfrm flipV="1">
                <a:off x="4523250" y="2972078"/>
                <a:ext cx="0" cy="83290"/>
              </a:xfrm>
              <a:prstGeom prst="line">
                <a:avLst/>
              </a:prstGeom>
              <a:noFill/>
              <a:ln w="11113"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62" name="Line 16"/>
              <p:cNvSpPr>
                <a:spLocks noChangeShapeType="1"/>
              </p:cNvSpPr>
              <p:nvPr/>
            </p:nvSpPr>
            <p:spPr bwMode="auto">
              <a:xfrm flipH="1">
                <a:off x="4502403" y="3012993"/>
                <a:ext cx="44101" cy="0"/>
              </a:xfrm>
              <a:prstGeom prst="line">
                <a:avLst/>
              </a:prstGeom>
              <a:noFill/>
              <a:ln w="11113"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63" name="Line 17"/>
              <p:cNvSpPr>
                <a:spLocks noChangeShapeType="1"/>
              </p:cNvSpPr>
              <p:nvPr/>
            </p:nvSpPr>
            <p:spPr bwMode="auto">
              <a:xfrm flipH="1">
                <a:off x="3407101" y="2798192"/>
                <a:ext cx="44101" cy="0"/>
              </a:xfrm>
              <a:prstGeom prst="line">
                <a:avLst/>
              </a:prstGeom>
              <a:noFill/>
              <a:ln w="11113"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64" name="Freeform 19"/>
              <p:cNvSpPr>
                <a:spLocks/>
              </p:cNvSpPr>
              <p:nvPr/>
            </p:nvSpPr>
            <p:spPr bwMode="auto">
              <a:xfrm>
                <a:off x="1697597" y="1049093"/>
                <a:ext cx="2445586" cy="2425650"/>
              </a:xfrm>
              <a:custGeom>
                <a:avLst/>
                <a:gdLst>
                  <a:gd name="T0" fmla="*/ 3050 w 3050"/>
                  <a:gd name="T1" fmla="*/ 1660 h 1660"/>
                  <a:gd name="T2" fmla="*/ 2805 w 3050"/>
                  <a:gd name="T3" fmla="*/ 1660 h 1660"/>
                  <a:gd name="T4" fmla="*/ 2805 w 3050"/>
                  <a:gd name="T5" fmla="*/ 1594 h 1660"/>
                  <a:gd name="T6" fmla="*/ 1788 w 3050"/>
                  <a:gd name="T7" fmla="*/ 1594 h 1660"/>
                  <a:gd name="T8" fmla="*/ 1788 w 3050"/>
                  <a:gd name="T9" fmla="*/ 1522 h 1660"/>
                  <a:gd name="T10" fmla="*/ 1759 w 3050"/>
                  <a:gd name="T11" fmla="*/ 1522 h 1660"/>
                  <a:gd name="T12" fmla="*/ 1759 w 3050"/>
                  <a:gd name="T13" fmla="*/ 1458 h 1660"/>
                  <a:gd name="T14" fmla="*/ 1744 w 3050"/>
                  <a:gd name="T15" fmla="*/ 1458 h 1660"/>
                  <a:gd name="T16" fmla="*/ 1744 w 3050"/>
                  <a:gd name="T17" fmla="*/ 1393 h 1660"/>
                  <a:gd name="T18" fmla="*/ 1384 w 3050"/>
                  <a:gd name="T19" fmla="*/ 1393 h 1660"/>
                  <a:gd name="T20" fmla="*/ 1384 w 3050"/>
                  <a:gd name="T21" fmla="*/ 1339 h 1660"/>
                  <a:gd name="T22" fmla="*/ 1326 w 3050"/>
                  <a:gd name="T23" fmla="*/ 1339 h 1660"/>
                  <a:gd name="T24" fmla="*/ 1326 w 3050"/>
                  <a:gd name="T25" fmla="*/ 1282 h 1660"/>
                  <a:gd name="T26" fmla="*/ 1296 w 3050"/>
                  <a:gd name="T27" fmla="*/ 1282 h 1660"/>
                  <a:gd name="T28" fmla="*/ 1296 w 3050"/>
                  <a:gd name="T29" fmla="*/ 1222 h 1660"/>
                  <a:gd name="T30" fmla="*/ 1207 w 3050"/>
                  <a:gd name="T31" fmla="*/ 1222 h 1660"/>
                  <a:gd name="T32" fmla="*/ 1207 w 3050"/>
                  <a:gd name="T33" fmla="*/ 1169 h 1660"/>
                  <a:gd name="T34" fmla="*/ 1092 w 3050"/>
                  <a:gd name="T35" fmla="*/ 1169 h 1660"/>
                  <a:gd name="T36" fmla="*/ 1092 w 3050"/>
                  <a:gd name="T37" fmla="*/ 1112 h 1660"/>
                  <a:gd name="T38" fmla="*/ 1032 w 3050"/>
                  <a:gd name="T39" fmla="*/ 1112 h 1660"/>
                  <a:gd name="T40" fmla="*/ 1032 w 3050"/>
                  <a:gd name="T41" fmla="*/ 1055 h 1660"/>
                  <a:gd name="T42" fmla="*/ 863 w 3050"/>
                  <a:gd name="T43" fmla="*/ 1055 h 1660"/>
                  <a:gd name="T44" fmla="*/ 863 w 3050"/>
                  <a:gd name="T45" fmla="*/ 1001 h 1660"/>
                  <a:gd name="T46" fmla="*/ 840 w 3050"/>
                  <a:gd name="T47" fmla="*/ 1001 h 1660"/>
                  <a:gd name="T48" fmla="*/ 840 w 3050"/>
                  <a:gd name="T49" fmla="*/ 944 h 1660"/>
                  <a:gd name="T50" fmla="*/ 761 w 3050"/>
                  <a:gd name="T51" fmla="*/ 944 h 1660"/>
                  <a:gd name="T52" fmla="*/ 761 w 3050"/>
                  <a:gd name="T53" fmla="*/ 897 h 1660"/>
                  <a:gd name="T54" fmla="*/ 667 w 3050"/>
                  <a:gd name="T55" fmla="*/ 897 h 1660"/>
                  <a:gd name="T56" fmla="*/ 667 w 3050"/>
                  <a:gd name="T57" fmla="*/ 870 h 1660"/>
                  <a:gd name="T58" fmla="*/ 646 w 3050"/>
                  <a:gd name="T59" fmla="*/ 870 h 1660"/>
                  <a:gd name="T60" fmla="*/ 646 w 3050"/>
                  <a:gd name="T61" fmla="*/ 804 h 1660"/>
                  <a:gd name="T62" fmla="*/ 518 w 3050"/>
                  <a:gd name="T63" fmla="*/ 804 h 1660"/>
                  <a:gd name="T64" fmla="*/ 518 w 3050"/>
                  <a:gd name="T65" fmla="*/ 757 h 1660"/>
                  <a:gd name="T66" fmla="*/ 443 w 3050"/>
                  <a:gd name="T67" fmla="*/ 757 h 1660"/>
                  <a:gd name="T68" fmla="*/ 443 w 3050"/>
                  <a:gd name="T69" fmla="*/ 702 h 1660"/>
                  <a:gd name="T70" fmla="*/ 431 w 3050"/>
                  <a:gd name="T71" fmla="*/ 702 h 1660"/>
                  <a:gd name="T72" fmla="*/ 431 w 3050"/>
                  <a:gd name="T73" fmla="*/ 576 h 1660"/>
                  <a:gd name="T74" fmla="*/ 328 w 3050"/>
                  <a:gd name="T75" fmla="*/ 576 h 1660"/>
                  <a:gd name="T76" fmla="*/ 328 w 3050"/>
                  <a:gd name="T77" fmla="*/ 536 h 1660"/>
                  <a:gd name="T78" fmla="*/ 230 w 3050"/>
                  <a:gd name="T79" fmla="*/ 536 h 1660"/>
                  <a:gd name="T80" fmla="*/ 230 w 3050"/>
                  <a:gd name="T81" fmla="*/ 445 h 1660"/>
                  <a:gd name="T82" fmla="*/ 200 w 3050"/>
                  <a:gd name="T83" fmla="*/ 445 h 1660"/>
                  <a:gd name="T84" fmla="*/ 200 w 3050"/>
                  <a:gd name="T85" fmla="*/ 408 h 1660"/>
                  <a:gd name="T86" fmla="*/ 183 w 3050"/>
                  <a:gd name="T87" fmla="*/ 408 h 1660"/>
                  <a:gd name="T88" fmla="*/ 183 w 3050"/>
                  <a:gd name="T89" fmla="*/ 358 h 1660"/>
                  <a:gd name="T90" fmla="*/ 173 w 3050"/>
                  <a:gd name="T91" fmla="*/ 358 h 1660"/>
                  <a:gd name="T92" fmla="*/ 173 w 3050"/>
                  <a:gd name="T93" fmla="*/ 313 h 1660"/>
                  <a:gd name="T94" fmla="*/ 158 w 3050"/>
                  <a:gd name="T95" fmla="*/ 313 h 1660"/>
                  <a:gd name="T96" fmla="*/ 158 w 3050"/>
                  <a:gd name="T97" fmla="*/ 270 h 1660"/>
                  <a:gd name="T98" fmla="*/ 96 w 3050"/>
                  <a:gd name="T99" fmla="*/ 270 h 1660"/>
                  <a:gd name="T100" fmla="*/ 96 w 3050"/>
                  <a:gd name="T101" fmla="*/ 232 h 1660"/>
                  <a:gd name="T102" fmla="*/ 96 w 3050"/>
                  <a:gd name="T103" fmla="*/ 187 h 1660"/>
                  <a:gd name="T104" fmla="*/ 71 w 3050"/>
                  <a:gd name="T105" fmla="*/ 187 h 1660"/>
                  <a:gd name="T106" fmla="*/ 71 w 3050"/>
                  <a:gd name="T107" fmla="*/ 145 h 1660"/>
                  <a:gd name="T108" fmla="*/ 53 w 3050"/>
                  <a:gd name="T109" fmla="*/ 145 h 1660"/>
                  <a:gd name="T110" fmla="*/ 53 w 3050"/>
                  <a:gd name="T111" fmla="*/ 49 h 1660"/>
                  <a:gd name="T112" fmla="*/ 41 w 3050"/>
                  <a:gd name="T113" fmla="*/ 49 h 1660"/>
                  <a:gd name="T114" fmla="*/ 41 w 3050"/>
                  <a:gd name="T115" fmla="*/ 0 h 1660"/>
                  <a:gd name="T116" fmla="*/ 0 w 3050"/>
                  <a:gd name="T117" fmla="*/ 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50" h="1660">
                    <a:moveTo>
                      <a:pt x="3050" y="1660"/>
                    </a:moveTo>
                    <a:lnTo>
                      <a:pt x="2805" y="1660"/>
                    </a:lnTo>
                    <a:lnTo>
                      <a:pt x="2805" y="1594"/>
                    </a:lnTo>
                    <a:lnTo>
                      <a:pt x="1788" y="1594"/>
                    </a:lnTo>
                    <a:lnTo>
                      <a:pt x="1788" y="1522"/>
                    </a:lnTo>
                    <a:lnTo>
                      <a:pt x="1759" y="1522"/>
                    </a:lnTo>
                    <a:lnTo>
                      <a:pt x="1759" y="1458"/>
                    </a:lnTo>
                    <a:lnTo>
                      <a:pt x="1744" y="1458"/>
                    </a:lnTo>
                    <a:lnTo>
                      <a:pt x="1744" y="1393"/>
                    </a:lnTo>
                    <a:lnTo>
                      <a:pt x="1384" y="1393"/>
                    </a:lnTo>
                    <a:lnTo>
                      <a:pt x="1384" y="1339"/>
                    </a:lnTo>
                    <a:lnTo>
                      <a:pt x="1326" y="1339"/>
                    </a:lnTo>
                    <a:lnTo>
                      <a:pt x="1326" y="1282"/>
                    </a:lnTo>
                    <a:lnTo>
                      <a:pt x="1296" y="1282"/>
                    </a:lnTo>
                    <a:lnTo>
                      <a:pt x="1296" y="1222"/>
                    </a:lnTo>
                    <a:lnTo>
                      <a:pt x="1207" y="1222"/>
                    </a:lnTo>
                    <a:lnTo>
                      <a:pt x="1207" y="1169"/>
                    </a:lnTo>
                    <a:lnTo>
                      <a:pt x="1092" y="1169"/>
                    </a:lnTo>
                    <a:lnTo>
                      <a:pt x="1092" y="1112"/>
                    </a:lnTo>
                    <a:lnTo>
                      <a:pt x="1032" y="1112"/>
                    </a:lnTo>
                    <a:lnTo>
                      <a:pt x="1032" y="1055"/>
                    </a:lnTo>
                    <a:lnTo>
                      <a:pt x="863" y="1055"/>
                    </a:lnTo>
                    <a:lnTo>
                      <a:pt x="863" y="1001"/>
                    </a:lnTo>
                    <a:lnTo>
                      <a:pt x="840" y="1001"/>
                    </a:lnTo>
                    <a:lnTo>
                      <a:pt x="840" y="944"/>
                    </a:lnTo>
                    <a:lnTo>
                      <a:pt x="761" y="944"/>
                    </a:lnTo>
                    <a:lnTo>
                      <a:pt x="761" y="897"/>
                    </a:lnTo>
                    <a:lnTo>
                      <a:pt x="667" y="897"/>
                    </a:lnTo>
                    <a:lnTo>
                      <a:pt x="667" y="870"/>
                    </a:lnTo>
                    <a:lnTo>
                      <a:pt x="646" y="870"/>
                    </a:lnTo>
                    <a:lnTo>
                      <a:pt x="646" y="804"/>
                    </a:lnTo>
                    <a:lnTo>
                      <a:pt x="518" y="804"/>
                    </a:lnTo>
                    <a:lnTo>
                      <a:pt x="518" y="757"/>
                    </a:lnTo>
                    <a:lnTo>
                      <a:pt x="443" y="757"/>
                    </a:lnTo>
                    <a:lnTo>
                      <a:pt x="443" y="702"/>
                    </a:lnTo>
                    <a:lnTo>
                      <a:pt x="431" y="702"/>
                    </a:lnTo>
                    <a:lnTo>
                      <a:pt x="431" y="576"/>
                    </a:lnTo>
                    <a:lnTo>
                      <a:pt x="328" y="576"/>
                    </a:lnTo>
                    <a:lnTo>
                      <a:pt x="328" y="536"/>
                    </a:lnTo>
                    <a:lnTo>
                      <a:pt x="230" y="536"/>
                    </a:lnTo>
                    <a:lnTo>
                      <a:pt x="230" y="445"/>
                    </a:lnTo>
                    <a:lnTo>
                      <a:pt x="200" y="445"/>
                    </a:lnTo>
                    <a:lnTo>
                      <a:pt x="200" y="408"/>
                    </a:lnTo>
                    <a:lnTo>
                      <a:pt x="183" y="408"/>
                    </a:lnTo>
                    <a:lnTo>
                      <a:pt x="183" y="358"/>
                    </a:lnTo>
                    <a:lnTo>
                      <a:pt x="173" y="358"/>
                    </a:lnTo>
                    <a:lnTo>
                      <a:pt x="173" y="313"/>
                    </a:lnTo>
                    <a:lnTo>
                      <a:pt x="158" y="313"/>
                    </a:lnTo>
                    <a:lnTo>
                      <a:pt x="158" y="270"/>
                    </a:lnTo>
                    <a:lnTo>
                      <a:pt x="96" y="270"/>
                    </a:lnTo>
                    <a:lnTo>
                      <a:pt x="96" y="232"/>
                    </a:lnTo>
                    <a:lnTo>
                      <a:pt x="96" y="187"/>
                    </a:lnTo>
                    <a:lnTo>
                      <a:pt x="71" y="187"/>
                    </a:lnTo>
                    <a:lnTo>
                      <a:pt x="71" y="145"/>
                    </a:lnTo>
                    <a:lnTo>
                      <a:pt x="53" y="145"/>
                    </a:lnTo>
                    <a:lnTo>
                      <a:pt x="53" y="49"/>
                    </a:lnTo>
                    <a:lnTo>
                      <a:pt x="41" y="49"/>
                    </a:lnTo>
                    <a:lnTo>
                      <a:pt x="41" y="0"/>
                    </a:lnTo>
                    <a:lnTo>
                      <a:pt x="0" y="0"/>
                    </a:lnTo>
                  </a:path>
                </a:pathLst>
              </a:custGeom>
              <a:noFill/>
              <a:ln w="19050" cap="flat">
                <a:solidFill>
                  <a:srgbClr val="00B14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65" name="Line 20"/>
              <p:cNvSpPr>
                <a:spLocks noChangeShapeType="1"/>
              </p:cNvSpPr>
              <p:nvPr/>
            </p:nvSpPr>
            <p:spPr bwMode="auto">
              <a:xfrm flipV="1">
                <a:off x="4141579" y="3438212"/>
                <a:ext cx="0" cy="80368"/>
              </a:xfrm>
              <a:prstGeom prst="line">
                <a:avLst/>
              </a:prstGeom>
              <a:noFill/>
              <a:ln w="11113"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66" name="Line 21"/>
              <p:cNvSpPr>
                <a:spLocks noChangeShapeType="1"/>
              </p:cNvSpPr>
              <p:nvPr/>
            </p:nvSpPr>
            <p:spPr bwMode="auto">
              <a:xfrm flipV="1">
                <a:off x="2901146" y="3046601"/>
                <a:ext cx="0" cy="80368"/>
              </a:xfrm>
              <a:prstGeom prst="line">
                <a:avLst/>
              </a:prstGeom>
              <a:noFill/>
              <a:ln w="11113"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67" name="Line 22"/>
              <p:cNvSpPr>
                <a:spLocks noChangeShapeType="1"/>
              </p:cNvSpPr>
              <p:nvPr/>
            </p:nvSpPr>
            <p:spPr bwMode="auto">
              <a:xfrm flipV="1">
                <a:off x="1700803" y="1018408"/>
                <a:ext cx="0" cy="81829"/>
              </a:xfrm>
              <a:prstGeom prst="line">
                <a:avLst/>
              </a:prstGeom>
              <a:noFill/>
              <a:ln w="11113"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68" name="Line 23"/>
              <p:cNvSpPr>
                <a:spLocks noChangeShapeType="1"/>
              </p:cNvSpPr>
              <p:nvPr/>
            </p:nvSpPr>
            <p:spPr bwMode="auto">
              <a:xfrm flipV="1">
                <a:off x="2389577" y="2472336"/>
                <a:ext cx="0" cy="83290"/>
              </a:xfrm>
              <a:prstGeom prst="line">
                <a:avLst/>
              </a:prstGeom>
              <a:noFill/>
              <a:ln w="11113"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69" name="Line 24"/>
              <p:cNvSpPr>
                <a:spLocks noChangeShapeType="1"/>
              </p:cNvSpPr>
              <p:nvPr/>
            </p:nvSpPr>
            <p:spPr bwMode="auto">
              <a:xfrm flipV="1">
                <a:off x="2242842" y="2326212"/>
                <a:ext cx="0" cy="83290"/>
              </a:xfrm>
              <a:prstGeom prst="line">
                <a:avLst/>
              </a:prstGeom>
              <a:noFill/>
              <a:ln w="11113"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70" name="Line 25"/>
              <p:cNvSpPr>
                <a:spLocks noChangeShapeType="1"/>
              </p:cNvSpPr>
              <p:nvPr/>
            </p:nvSpPr>
            <p:spPr bwMode="auto">
              <a:xfrm flipV="1">
                <a:off x="2079269" y="2114334"/>
                <a:ext cx="0" cy="78907"/>
              </a:xfrm>
              <a:prstGeom prst="line">
                <a:avLst/>
              </a:prstGeom>
              <a:noFill/>
              <a:ln w="11113"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71" name="Line 26"/>
              <p:cNvSpPr>
                <a:spLocks noChangeShapeType="1"/>
              </p:cNvSpPr>
              <p:nvPr/>
            </p:nvSpPr>
            <p:spPr bwMode="auto">
              <a:xfrm flipH="1">
                <a:off x="2360712" y="2513250"/>
                <a:ext cx="48110" cy="0"/>
              </a:xfrm>
              <a:prstGeom prst="line">
                <a:avLst/>
              </a:prstGeom>
              <a:noFill/>
              <a:ln w="11113"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72" name="Line 27"/>
              <p:cNvSpPr>
                <a:spLocks noChangeShapeType="1"/>
              </p:cNvSpPr>
              <p:nvPr/>
            </p:nvSpPr>
            <p:spPr bwMode="auto">
              <a:xfrm flipH="1">
                <a:off x="1670334" y="1049093"/>
                <a:ext cx="49714" cy="0"/>
              </a:xfrm>
              <a:prstGeom prst="line">
                <a:avLst/>
              </a:prstGeom>
              <a:noFill/>
              <a:ln w="11113"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73" name="Line 28"/>
              <p:cNvSpPr>
                <a:spLocks noChangeShapeType="1"/>
              </p:cNvSpPr>
              <p:nvPr/>
            </p:nvSpPr>
            <p:spPr bwMode="auto">
              <a:xfrm flipH="1">
                <a:off x="2201948" y="2292605"/>
                <a:ext cx="48110" cy="0"/>
              </a:xfrm>
              <a:prstGeom prst="line">
                <a:avLst/>
              </a:prstGeom>
              <a:noFill/>
              <a:ln w="11113"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74" name="Line 29"/>
              <p:cNvSpPr>
                <a:spLocks noChangeShapeType="1"/>
              </p:cNvSpPr>
              <p:nvPr/>
            </p:nvSpPr>
            <p:spPr bwMode="auto">
              <a:xfrm flipH="1">
                <a:off x="4117523" y="3474743"/>
                <a:ext cx="48110" cy="0"/>
              </a:xfrm>
              <a:prstGeom prst="line">
                <a:avLst/>
              </a:prstGeom>
              <a:noFill/>
              <a:ln w="11113"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75" name="Freeform 30"/>
              <p:cNvSpPr>
                <a:spLocks/>
              </p:cNvSpPr>
              <p:nvPr/>
            </p:nvSpPr>
            <p:spPr bwMode="auto">
              <a:xfrm>
                <a:off x="1697597" y="1053477"/>
                <a:ext cx="2545013" cy="886969"/>
              </a:xfrm>
              <a:custGeom>
                <a:avLst/>
                <a:gdLst>
                  <a:gd name="T0" fmla="*/ 0 w 3174"/>
                  <a:gd name="T1" fmla="*/ 0 h 607"/>
                  <a:gd name="T2" fmla="*/ 98 w 3174"/>
                  <a:gd name="T3" fmla="*/ 0 h 607"/>
                  <a:gd name="T4" fmla="*/ 98 w 3174"/>
                  <a:gd name="T5" fmla="*/ 110 h 607"/>
                  <a:gd name="T6" fmla="*/ 218 w 3174"/>
                  <a:gd name="T7" fmla="*/ 110 h 607"/>
                  <a:gd name="T8" fmla="*/ 218 w 3174"/>
                  <a:gd name="T9" fmla="*/ 227 h 607"/>
                  <a:gd name="T10" fmla="*/ 614 w 3174"/>
                  <a:gd name="T11" fmla="*/ 227 h 607"/>
                  <a:gd name="T12" fmla="*/ 614 w 3174"/>
                  <a:gd name="T13" fmla="*/ 340 h 607"/>
                  <a:gd name="T14" fmla="*/ 868 w 3174"/>
                  <a:gd name="T15" fmla="*/ 340 h 607"/>
                  <a:gd name="T16" fmla="*/ 868 w 3174"/>
                  <a:gd name="T17" fmla="*/ 469 h 607"/>
                  <a:gd name="T18" fmla="*/ 1392 w 3174"/>
                  <a:gd name="T19" fmla="*/ 469 h 607"/>
                  <a:gd name="T20" fmla="*/ 1392 w 3174"/>
                  <a:gd name="T21" fmla="*/ 607 h 607"/>
                  <a:gd name="T22" fmla="*/ 3174 w 3174"/>
                  <a:gd name="T23" fmla="*/ 607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74" h="607">
                    <a:moveTo>
                      <a:pt x="0" y="0"/>
                    </a:moveTo>
                    <a:lnTo>
                      <a:pt x="98" y="0"/>
                    </a:lnTo>
                    <a:lnTo>
                      <a:pt x="98" y="110"/>
                    </a:lnTo>
                    <a:lnTo>
                      <a:pt x="218" y="110"/>
                    </a:lnTo>
                    <a:lnTo>
                      <a:pt x="218" y="227"/>
                    </a:lnTo>
                    <a:lnTo>
                      <a:pt x="614" y="227"/>
                    </a:lnTo>
                    <a:lnTo>
                      <a:pt x="614" y="340"/>
                    </a:lnTo>
                    <a:lnTo>
                      <a:pt x="868" y="340"/>
                    </a:lnTo>
                    <a:lnTo>
                      <a:pt x="868" y="469"/>
                    </a:lnTo>
                    <a:lnTo>
                      <a:pt x="1392" y="469"/>
                    </a:lnTo>
                    <a:lnTo>
                      <a:pt x="1392" y="607"/>
                    </a:lnTo>
                    <a:lnTo>
                      <a:pt x="3174" y="607"/>
                    </a:lnTo>
                  </a:path>
                </a:pathLst>
              </a:custGeom>
              <a:noFill/>
              <a:ln w="19050" cap="flat">
                <a:solidFill>
                  <a:srgbClr val="B9539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76" name="Line 31"/>
              <p:cNvSpPr>
                <a:spLocks noChangeShapeType="1"/>
              </p:cNvSpPr>
              <p:nvPr/>
            </p:nvSpPr>
            <p:spPr bwMode="auto">
              <a:xfrm>
                <a:off x="3848108" y="1900994"/>
                <a:ext cx="0" cy="83290"/>
              </a:xfrm>
              <a:prstGeom prst="line">
                <a:avLst/>
              </a:prstGeom>
              <a:noFill/>
              <a:ln w="11113"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77" name="Line 32"/>
              <p:cNvSpPr>
                <a:spLocks noChangeShapeType="1"/>
              </p:cNvSpPr>
              <p:nvPr/>
            </p:nvSpPr>
            <p:spPr bwMode="auto">
              <a:xfrm>
                <a:off x="3487284" y="1900994"/>
                <a:ext cx="0" cy="83290"/>
              </a:xfrm>
              <a:prstGeom prst="line">
                <a:avLst/>
              </a:prstGeom>
              <a:noFill/>
              <a:ln w="11113"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78" name="Line 33"/>
              <p:cNvSpPr>
                <a:spLocks noChangeShapeType="1"/>
              </p:cNvSpPr>
              <p:nvPr/>
            </p:nvSpPr>
            <p:spPr bwMode="auto">
              <a:xfrm>
                <a:off x="3451201" y="1900994"/>
                <a:ext cx="0" cy="83290"/>
              </a:xfrm>
              <a:prstGeom prst="line">
                <a:avLst/>
              </a:prstGeom>
              <a:noFill/>
              <a:ln w="11113"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79" name="Line 34"/>
              <p:cNvSpPr>
                <a:spLocks noChangeShapeType="1"/>
              </p:cNvSpPr>
              <p:nvPr/>
            </p:nvSpPr>
            <p:spPr bwMode="auto">
              <a:xfrm>
                <a:off x="2586828" y="1693499"/>
                <a:ext cx="0" cy="83290"/>
              </a:xfrm>
              <a:prstGeom prst="line">
                <a:avLst/>
              </a:prstGeom>
              <a:noFill/>
              <a:ln w="11113"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80" name="Line 35"/>
              <p:cNvSpPr>
                <a:spLocks noChangeShapeType="1"/>
              </p:cNvSpPr>
              <p:nvPr/>
            </p:nvSpPr>
            <p:spPr bwMode="auto">
              <a:xfrm>
                <a:off x="2241238" y="1509383"/>
                <a:ext cx="0" cy="83290"/>
              </a:xfrm>
              <a:prstGeom prst="line">
                <a:avLst/>
              </a:prstGeom>
              <a:noFill/>
              <a:ln w="11113"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81" name="Line 36"/>
              <p:cNvSpPr>
                <a:spLocks noChangeShapeType="1"/>
              </p:cNvSpPr>
              <p:nvPr/>
            </p:nvSpPr>
            <p:spPr bwMode="auto">
              <a:xfrm>
                <a:off x="1851547" y="1177682"/>
                <a:ext cx="0" cy="83290"/>
              </a:xfrm>
              <a:prstGeom prst="line">
                <a:avLst/>
              </a:prstGeom>
              <a:noFill/>
              <a:ln w="11113"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82" name="Line 37"/>
              <p:cNvSpPr>
                <a:spLocks noChangeShapeType="1"/>
              </p:cNvSpPr>
              <p:nvPr/>
            </p:nvSpPr>
            <p:spPr bwMode="auto">
              <a:xfrm>
                <a:off x="4242609" y="1900994"/>
                <a:ext cx="0" cy="83290"/>
              </a:xfrm>
              <a:prstGeom prst="line">
                <a:avLst/>
              </a:prstGeom>
              <a:noFill/>
              <a:ln w="11113"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83" name="Line 38"/>
              <p:cNvSpPr>
                <a:spLocks noChangeShapeType="1"/>
              </p:cNvSpPr>
              <p:nvPr/>
            </p:nvSpPr>
            <p:spPr bwMode="auto">
              <a:xfrm>
                <a:off x="4153607" y="1900994"/>
                <a:ext cx="0" cy="83290"/>
              </a:xfrm>
              <a:prstGeom prst="line">
                <a:avLst/>
              </a:prstGeom>
              <a:noFill/>
              <a:ln w="11113"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84" name="Line 39"/>
              <p:cNvSpPr>
                <a:spLocks noChangeShapeType="1"/>
              </p:cNvSpPr>
              <p:nvPr/>
            </p:nvSpPr>
            <p:spPr bwMode="auto">
              <a:xfrm>
                <a:off x="3824053" y="1900994"/>
                <a:ext cx="0" cy="83290"/>
              </a:xfrm>
              <a:prstGeom prst="line">
                <a:avLst/>
              </a:prstGeom>
              <a:noFill/>
              <a:ln w="11113"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85" name="Line 40"/>
              <p:cNvSpPr>
                <a:spLocks noChangeShapeType="1"/>
              </p:cNvSpPr>
              <p:nvPr/>
            </p:nvSpPr>
            <p:spPr bwMode="auto">
              <a:xfrm>
                <a:off x="3812026" y="1900994"/>
                <a:ext cx="0" cy="83290"/>
              </a:xfrm>
              <a:prstGeom prst="line">
                <a:avLst/>
              </a:prstGeom>
              <a:noFill/>
              <a:ln w="11113"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86" name="Line 41"/>
              <p:cNvSpPr>
                <a:spLocks noChangeShapeType="1"/>
              </p:cNvSpPr>
              <p:nvPr/>
            </p:nvSpPr>
            <p:spPr bwMode="auto">
              <a:xfrm flipH="1">
                <a:off x="4220158" y="1940447"/>
                <a:ext cx="44903" cy="0"/>
              </a:xfrm>
              <a:prstGeom prst="line">
                <a:avLst/>
              </a:prstGeom>
              <a:noFill/>
              <a:ln w="11113"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87" name="Line 42"/>
              <p:cNvSpPr>
                <a:spLocks noChangeShapeType="1"/>
              </p:cNvSpPr>
              <p:nvPr/>
            </p:nvSpPr>
            <p:spPr bwMode="auto">
              <a:xfrm flipV="1">
                <a:off x="3844099" y="3300857"/>
                <a:ext cx="0" cy="81829"/>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88" name="Line 43"/>
              <p:cNvSpPr>
                <a:spLocks noChangeShapeType="1"/>
              </p:cNvSpPr>
              <p:nvPr/>
            </p:nvSpPr>
            <p:spPr bwMode="auto">
              <a:xfrm flipV="1">
                <a:off x="3807215" y="3300857"/>
                <a:ext cx="0" cy="81829"/>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89" name="Line 44"/>
              <p:cNvSpPr>
                <a:spLocks noChangeShapeType="1"/>
              </p:cNvSpPr>
              <p:nvPr/>
            </p:nvSpPr>
            <p:spPr bwMode="auto">
              <a:xfrm flipV="1">
                <a:off x="3723022" y="3300857"/>
                <a:ext cx="0" cy="81829"/>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90" name="Line 45"/>
              <p:cNvSpPr>
                <a:spLocks noChangeShapeType="1"/>
              </p:cNvSpPr>
              <p:nvPr/>
            </p:nvSpPr>
            <p:spPr bwMode="auto">
              <a:xfrm flipV="1">
                <a:off x="3114432" y="3062674"/>
                <a:ext cx="0" cy="83290"/>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91" name="Line 46"/>
              <p:cNvSpPr>
                <a:spLocks noChangeShapeType="1"/>
              </p:cNvSpPr>
              <p:nvPr/>
            </p:nvSpPr>
            <p:spPr bwMode="auto">
              <a:xfrm flipV="1">
                <a:off x="2546736" y="2711978"/>
                <a:ext cx="0" cy="83290"/>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92" name="Line 47"/>
              <p:cNvSpPr>
                <a:spLocks noChangeShapeType="1"/>
              </p:cNvSpPr>
              <p:nvPr/>
            </p:nvSpPr>
            <p:spPr bwMode="auto">
              <a:xfrm flipV="1">
                <a:off x="1972625" y="1857157"/>
                <a:ext cx="0" cy="83290"/>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93" name="Line 48"/>
              <p:cNvSpPr>
                <a:spLocks noChangeShapeType="1"/>
              </p:cNvSpPr>
              <p:nvPr/>
            </p:nvSpPr>
            <p:spPr bwMode="auto">
              <a:xfrm flipV="1">
                <a:off x="1948570" y="1857157"/>
                <a:ext cx="0" cy="83290"/>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94" name="Line 49"/>
              <p:cNvSpPr>
                <a:spLocks noChangeShapeType="1"/>
              </p:cNvSpPr>
              <p:nvPr/>
            </p:nvSpPr>
            <p:spPr bwMode="auto">
              <a:xfrm flipV="1">
                <a:off x="2145820" y="2188856"/>
                <a:ext cx="0" cy="78907"/>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95" name="Line 50"/>
              <p:cNvSpPr>
                <a:spLocks noChangeShapeType="1"/>
              </p:cNvSpPr>
              <p:nvPr/>
            </p:nvSpPr>
            <p:spPr bwMode="auto">
              <a:xfrm flipV="1">
                <a:off x="2576404" y="2754355"/>
                <a:ext cx="0" cy="81829"/>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96" name="Line 51"/>
              <p:cNvSpPr>
                <a:spLocks noChangeShapeType="1"/>
              </p:cNvSpPr>
              <p:nvPr/>
            </p:nvSpPr>
            <p:spPr bwMode="auto">
              <a:xfrm flipV="1">
                <a:off x="2395190" y="2580467"/>
                <a:ext cx="0" cy="80368"/>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97" name="Line 52"/>
              <p:cNvSpPr>
                <a:spLocks noChangeShapeType="1"/>
              </p:cNvSpPr>
              <p:nvPr/>
            </p:nvSpPr>
            <p:spPr bwMode="auto">
              <a:xfrm flipH="1">
                <a:off x="3819242" y="3341771"/>
                <a:ext cx="48912" cy="0"/>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98" name="Line 53"/>
              <p:cNvSpPr>
                <a:spLocks noChangeShapeType="1"/>
              </p:cNvSpPr>
              <p:nvPr/>
            </p:nvSpPr>
            <p:spPr bwMode="auto">
              <a:xfrm flipV="1">
                <a:off x="4848585" y="3300857"/>
                <a:ext cx="0" cy="78907"/>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99" name="Line 54"/>
              <p:cNvSpPr>
                <a:spLocks noChangeShapeType="1"/>
              </p:cNvSpPr>
              <p:nvPr/>
            </p:nvSpPr>
            <p:spPr bwMode="auto">
              <a:xfrm flipH="1">
                <a:off x="4828932" y="3338848"/>
                <a:ext cx="48110" cy="0"/>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500" name="Freeform 55"/>
              <p:cNvSpPr>
                <a:spLocks/>
              </p:cNvSpPr>
              <p:nvPr/>
            </p:nvSpPr>
            <p:spPr bwMode="auto">
              <a:xfrm>
                <a:off x="1697597" y="1056400"/>
                <a:ext cx="3147990" cy="2282448"/>
              </a:xfrm>
              <a:custGeom>
                <a:avLst/>
                <a:gdLst>
                  <a:gd name="T0" fmla="*/ 2481 w 3926"/>
                  <a:gd name="T1" fmla="*/ 1562 h 1562"/>
                  <a:gd name="T2" fmla="*/ 2179 w 3926"/>
                  <a:gd name="T3" fmla="*/ 1519 h 1562"/>
                  <a:gd name="T4" fmla="*/ 2008 w 3926"/>
                  <a:gd name="T5" fmla="*/ 1485 h 1562"/>
                  <a:gd name="T6" fmla="*/ 1776 w 3926"/>
                  <a:gd name="T7" fmla="*/ 1441 h 1562"/>
                  <a:gd name="T8" fmla="*/ 1776 w 3926"/>
                  <a:gd name="T9" fmla="*/ 1403 h 1562"/>
                  <a:gd name="T10" fmla="*/ 1356 w 3926"/>
                  <a:gd name="T11" fmla="*/ 1403 h 1562"/>
                  <a:gd name="T12" fmla="*/ 1349 w 3926"/>
                  <a:gd name="T13" fmla="*/ 1369 h 1562"/>
                  <a:gd name="T14" fmla="*/ 1332 w 3926"/>
                  <a:gd name="T15" fmla="*/ 1330 h 1562"/>
                  <a:gd name="T16" fmla="*/ 1145 w 3926"/>
                  <a:gd name="T17" fmla="*/ 1300 h 1562"/>
                  <a:gd name="T18" fmla="*/ 1117 w 3926"/>
                  <a:gd name="T19" fmla="*/ 1266 h 1562"/>
                  <a:gd name="T20" fmla="*/ 1109 w 3926"/>
                  <a:gd name="T21" fmla="*/ 1232 h 1562"/>
                  <a:gd name="T22" fmla="*/ 1064 w 3926"/>
                  <a:gd name="T23" fmla="*/ 1198 h 1562"/>
                  <a:gd name="T24" fmla="*/ 910 w 3926"/>
                  <a:gd name="T25" fmla="*/ 1158 h 1562"/>
                  <a:gd name="T26" fmla="*/ 881 w 3926"/>
                  <a:gd name="T27" fmla="*/ 1128 h 1562"/>
                  <a:gd name="T28" fmla="*/ 861 w 3926"/>
                  <a:gd name="T29" fmla="*/ 1065 h 1562"/>
                  <a:gd name="T30" fmla="*/ 767 w 3926"/>
                  <a:gd name="T31" fmla="*/ 1033 h 1562"/>
                  <a:gd name="T32" fmla="*/ 746 w 3926"/>
                  <a:gd name="T33" fmla="*/ 1005 h 1562"/>
                  <a:gd name="T34" fmla="*/ 736 w 3926"/>
                  <a:gd name="T35" fmla="*/ 977 h 1562"/>
                  <a:gd name="T36" fmla="*/ 712 w 3926"/>
                  <a:gd name="T37" fmla="*/ 950 h 1562"/>
                  <a:gd name="T38" fmla="*/ 670 w 3926"/>
                  <a:gd name="T39" fmla="*/ 920 h 1562"/>
                  <a:gd name="T40" fmla="*/ 659 w 3926"/>
                  <a:gd name="T41" fmla="*/ 894 h 1562"/>
                  <a:gd name="T42" fmla="*/ 627 w 3926"/>
                  <a:gd name="T43" fmla="*/ 884 h 1562"/>
                  <a:gd name="T44" fmla="*/ 559 w 3926"/>
                  <a:gd name="T45" fmla="*/ 829 h 1562"/>
                  <a:gd name="T46" fmla="*/ 482 w 3926"/>
                  <a:gd name="T47" fmla="*/ 799 h 1562"/>
                  <a:gd name="T48" fmla="*/ 456 w 3926"/>
                  <a:gd name="T49" fmla="*/ 769 h 1562"/>
                  <a:gd name="T50" fmla="*/ 441 w 3926"/>
                  <a:gd name="T51" fmla="*/ 737 h 1562"/>
                  <a:gd name="T52" fmla="*/ 441 w 3926"/>
                  <a:gd name="T53" fmla="*/ 661 h 1562"/>
                  <a:gd name="T54" fmla="*/ 441 w 3926"/>
                  <a:gd name="T55" fmla="*/ 599 h 1562"/>
                  <a:gd name="T56" fmla="*/ 380 w 3926"/>
                  <a:gd name="T57" fmla="*/ 571 h 1562"/>
                  <a:gd name="T58" fmla="*/ 252 w 3926"/>
                  <a:gd name="T59" fmla="*/ 544 h 1562"/>
                  <a:gd name="T60" fmla="*/ 226 w 3926"/>
                  <a:gd name="T61" fmla="*/ 497 h 1562"/>
                  <a:gd name="T62" fmla="*/ 213 w 3926"/>
                  <a:gd name="T63" fmla="*/ 406 h 1562"/>
                  <a:gd name="T64" fmla="*/ 201 w 3926"/>
                  <a:gd name="T65" fmla="*/ 393 h 1562"/>
                  <a:gd name="T66" fmla="*/ 201 w 3926"/>
                  <a:gd name="T67" fmla="*/ 204 h 1562"/>
                  <a:gd name="T68" fmla="*/ 190 w 3926"/>
                  <a:gd name="T69" fmla="*/ 170 h 1562"/>
                  <a:gd name="T70" fmla="*/ 164 w 3926"/>
                  <a:gd name="T71" fmla="*/ 123 h 1562"/>
                  <a:gd name="T72" fmla="*/ 151 w 3926"/>
                  <a:gd name="T73" fmla="*/ 81 h 1562"/>
                  <a:gd name="T74" fmla="*/ 92 w 3926"/>
                  <a:gd name="T75" fmla="*/ 76 h 1562"/>
                  <a:gd name="T76" fmla="*/ 81 w 3926"/>
                  <a:gd name="T77" fmla="*/ 53 h 1562"/>
                  <a:gd name="T78" fmla="*/ 68 w 3926"/>
                  <a:gd name="T79" fmla="*/ 29 h 1562"/>
                  <a:gd name="T80" fmla="*/ 54 w 3926"/>
                  <a:gd name="T81" fmla="*/ 0 h 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926" h="1562">
                    <a:moveTo>
                      <a:pt x="3926" y="1562"/>
                    </a:moveTo>
                    <a:lnTo>
                      <a:pt x="2481" y="1562"/>
                    </a:lnTo>
                    <a:lnTo>
                      <a:pt x="2481" y="1519"/>
                    </a:lnTo>
                    <a:lnTo>
                      <a:pt x="2179" y="1519"/>
                    </a:lnTo>
                    <a:lnTo>
                      <a:pt x="2179" y="1485"/>
                    </a:lnTo>
                    <a:lnTo>
                      <a:pt x="2008" y="1485"/>
                    </a:lnTo>
                    <a:lnTo>
                      <a:pt x="2008" y="1441"/>
                    </a:lnTo>
                    <a:lnTo>
                      <a:pt x="1776" y="1441"/>
                    </a:lnTo>
                    <a:lnTo>
                      <a:pt x="1776" y="1411"/>
                    </a:lnTo>
                    <a:lnTo>
                      <a:pt x="1776" y="1403"/>
                    </a:lnTo>
                    <a:lnTo>
                      <a:pt x="1676" y="1403"/>
                    </a:lnTo>
                    <a:lnTo>
                      <a:pt x="1356" y="1403"/>
                    </a:lnTo>
                    <a:lnTo>
                      <a:pt x="1356" y="1369"/>
                    </a:lnTo>
                    <a:lnTo>
                      <a:pt x="1349" y="1369"/>
                    </a:lnTo>
                    <a:lnTo>
                      <a:pt x="1349" y="1330"/>
                    </a:lnTo>
                    <a:lnTo>
                      <a:pt x="1332" y="1330"/>
                    </a:lnTo>
                    <a:lnTo>
                      <a:pt x="1332" y="1300"/>
                    </a:lnTo>
                    <a:lnTo>
                      <a:pt x="1145" y="1300"/>
                    </a:lnTo>
                    <a:lnTo>
                      <a:pt x="1145" y="1266"/>
                    </a:lnTo>
                    <a:lnTo>
                      <a:pt x="1117" y="1266"/>
                    </a:lnTo>
                    <a:lnTo>
                      <a:pt x="1117" y="1232"/>
                    </a:lnTo>
                    <a:lnTo>
                      <a:pt x="1109" y="1232"/>
                    </a:lnTo>
                    <a:lnTo>
                      <a:pt x="1109" y="1198"/>
                    </a:lnTo>
                    <a:lnTo>
                      <a:pt x="1064" y="1198"/>
                    </a:lnTo>
                    <a:lnTo>
                      <a:pt x="1064" y="1158"/>
                    </a:lnTo>
                    <a:lnTo>
                      <a:pt x="910" y="1158"/>
                    </a:lnTo>
                    <a:lnTo>
                      <a:pt x="910" y="1128"/>
                    </a:lnTo>
                    <a:lnTo>
                      <a:pt x="881" y="1128"/>
                    </a:lnTo>
                    <a:lnTo>
                      <a:pt x="881" y="1065"/>
                    </a:lnTo>
                    <a:lnTo>
                      <a:pt x="861" y="1065"/>
                    </a:lnTo>
                    <a:lnTo>
                      <a:pt x="861" y="1033"/>
                    </a:lnTo>
                    <a:lnTo>
                      <a:pt x="767" y="1033"/>
                    </a:lnTo>
                    <a:lnTo>
                      <a:pt x="746" y="1033"/>
                    </a:lnTo>
                    <a:lnTo>
                      <a:pt x="746" y="1005"/>
                    </a:lnTo>
                    <a:lnTo>
                      <a:pt x="736" y="1005"/>
                    </a:lnTo>
                    <a:lnTo>
                      <a:pt x="736" y="977"/>
                    </a:lnTo>
                    <a:lnTo>
                      <a:pt x="712" y="977"/>
                    </a:lnTo>
                    <a:lnTo>
                      <a:pt x="712" y="950"/>
                    </a:lnTo>
                    <a:lnTo>
                      <a:pt x="670" y="950"/>
                    </a:lnTo>
                    <a:lnTo>
                      <a:pt x="670" y="920"/>
                    </a:lnTo>
                    <a:lnTo>
                      <a:pt x="659" y="920"/>
                    </a:lnTo>
                    <a:lnTo>
                      <a:pt x="659" y="894"/>
                    </a:lnTo>
                    <a:lnTo>
                      <a:pt x="659" y="884"/>
                    </a:lnTo>
                    <a:lnTo>
                      <a:pt x="627" y="884"/>
                    </a:lnTo>
                    <a:lnTo>
                      <a:pt x="627" y="829"/>
                    </a:lnTo>
                    <a:lnTo>
                      <a:pt x="559" y="829"/>
                    </a:lnTo>
                    <a:lnTo>
                      <a:pt x="559" y="799"/>
                    </a:lnTo>
                    <a:lnTo>
                      <a:pt x="482" y="799"/>
                    </a:lnTo>
                    <a:lnTo>
                      <a:pt x="482" y="769"/>
                    </a:lnTo>
                    <a:lnTo>
                      <a:pt x="456" y="769"/>
                    </a:lnTo>
                    <a:lnTo>
                      <a:pt x="456" y="737"/>
                    </a:lnTo>
                    <a:lnTo>
                      <a:pt x="441" y="737"/>
                    </a:lnTo>
                    <a:lnTo>
                      <a:pt x="441" y="682"/>
                    </a:lnTo>
                    <a:lnTo>
                      <a:pt x="441" y="661"/>
                    </a:lnTo>
                    <a:lnTo>
                      <a:pt x="441" y="614"/>
                    </a:lnTo>
                    <a:lnTo>
                      <a:pt x="441" y="599"/>
                    </a:lnTo>
                    <a:lnTo>
                      <a:pt x="380" y="599"/>
                    </a:lnTo>
                    <a:lnTo>
                      <a:pt x="380" y="571"/>
                    </a:lnTo>
                    <a:lnTo>
                      <a:pt x="252" y="571"/>
                    </a:lnTo>
                    <a:lnTo>
                      <a:pt x="252" y="544"/>
                    </a:lnTo>
                    <a:lnTo>
                      <a:pt x="226" y="544"/>
                    </a:lnTo>
                    <a:lnTo>
                      <a:pt x="226" y="497"/>
                    </a:lnTo>
                    <a:lnTo>
                      <a:pt x="213" y="497"/>
                    </a:lnTo>
                    <a:lnTo>
                      <a:pt x="213" y="406"/>
                    </a:lnTo>
                    <a:lnTo>
                      <a:pt x="213" y="393"/>
                    </a:lnTo>
                    <a:lnTo>
                      <a:pt x="201" y="393"/>
                    </a:lnTo>
                    <a:lnTo>
                      <a:pt x="201" y="308"/>
                    </a:lnTo>
                    <a:lnTo>
                      <a:pt x="201" y="204"/>
                    </a:lnTo>
                    <a:lnTo>
                      <a:pt x="201" y="170"/>
                    </a:lnTo>
                    <a:lnTo>
                      <a:pt x="190" y="170"/>
                    </a:lnTo>
                    <a:lnTo>
                      <a:pt x="190" y="123"/>
                    </a:lnTo>
                    <a:lnTo>
                      <a:pt x="164" y="123"/>
                    </a:lnTo>
                    <a:lnTo>
                      <a:pt x="164" y="81"/>
                    </a:lnTo>
                    <a:lnTo>
                      <a:pt x="151" y="81"/>
                    </a:lnTo>
                    <a:lnTo>
                      <a:pt x="151" y="76"/>
                    </a:lnTo>
                    <a:lnTo>
                      <a:pt x="92" y="76"/>
                    </a:lnTo>
                    <a:lnTo>
                      <a:pt x="81" y="76"/>
                    </a:lnTo>
                    <a:lnTo>
                      <a:pt x="81" y="53"/>
                    </a:lnTo>
                    <a:lnTo>
                      <a:pt x="68" y="53"/>
                    </a:lnTo>
                    <a:lnTo>
                      <a:pt x="68" y="29"/>
                    </a:lnTo>
                    <a:lnTo>
                      <a:pt x="54" y="29"/>
                    </a:lnTo>
                    <a:lnTo>
                      <a:pt x="54" y="0"/>
                    </a:lnTo>
                    <a:lnTo>
                      <a:pt x="0" y="0"/>
                    </a:lnTo>
                  </a:path>
                </a:pathLst>
              </a:custGeom>
              <a:noFill/>
              <a:ln w="1905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501" name="Line 56"/>
              <p:cNvSpPr>
                <a:spLocks noChangeShapeType="1"/>
              </p:cNvSpPr>
              <p:nvPr/>
            </p:nvSpPr>
            <p:spPr bwMode="auto">
              <a:xfrm flipH="1">
                <a:off x="3097594" y="3106512"/>
                <a:ext cx="44101" cy="0"/>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502" name="Line 57"/>
              <p:cNvSpPr>
                <a:spLocks noChangeShapeType="1"/>
              </p:cNvSpPr>
              <p:nvPr/>
            </p:nvSpPr>
            <p:spPr bwMode="auto">
              <a:xfrm flipH="1">
                <a:off x="2562772" y="2806960"/>
                <a:ext cx="45705" cy="0"/>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503" name="Line 58"/>
              <p:cNvSpPr>
                <a:spLocks noChangeShapeType="1"/>
              </p:cNvSpPr>
              <p:nvPr/>
            </p:nvSpPr>
            <p:spPr bwMode="auto">
              <a:xfrm flipH="1">
                <a:off x="2526689" y="2751432"/>
                <a:ext cx="45705" cy="0"/>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504" name="Line 59"/>
              <p:cNvSpPr>
                <a:spLocks noChangeShapeType="1"/>
              </p:cNvSpPr>
              <p:nvPr/>
            </p:nvSpPr>
            <p:spPr bwMode="auto">
              <a:xfrm flipH="1">
                <a:off x="2375946" y="2621382"/>
                <a:ext cx="44903" cy="0"/>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505" name="Line 60"/>
              <p:cNvSpPr>
                <a:spLocks noChangeShapeType="1"/>
              </p:cNvSpPr>
              <p:nvPr/>
            </p:nvSpPr>
            <p:spPr bwMode="auto">
              <a:xfrm flipH="1">
                <a:off x="2027148" y="2055885"/>
                <a:ext cx="53723" cy="0"/>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506" name="Line 61"/>
              <p:cNvSpPr>
                <a:spLocks noChangeShapeType="1"/>
              </p:cNvSpPr>
              <p:nvPr/>
            </p:nvSpPr>
            <p:spPr bwMode="auto">
              <a:xfrm flipH="1">
                <a:off x="1849944" y="1817703"/>
                <a:ext cx="54524" cy="0"/>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507" name="Line 62"/>
              <p:cNvSpPr>
                <a:spLocks noChangeShapeType="1"/>
              </p:cNvSpPr>
              <p:nvPr/>
            </p:nvSpPr>
            <p:spPr bwMode="auto">
              <a:xfrm flipH="1">
                <a:off x="1832303" y="1363260"/>
                <a:ext cx="53723" cy="0"/>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00" name="Rectangle 399"/>
              <p:cNvSpPr/>
              <p:nvPr/>
            </p:nvSpPr>
            <p:spPr>
              <a:xfrm>
                <a:off x="3581914" y="1625399"/>
                <a:ext cx="811441" cy="313932"/>
              </a:xfrm>
              <a:prstGeom prst="rect">
                <a:avLst/>
              </a:prstGeom>
            </p:spPr>
            <p:txBody>
              <a:bodyPr wrap="none">
                <a:spAutoFit/>
              </a:bodyPr>
              <a:lstStyle/>
              <a:p>
                <a:pPr algn="ctr" defTabSz="914400" eaLnBrk="0" hangingPunct="0">
                  <a:lnSpc>
                    <a:spcPct val="90000"/>
                  </a:lnSpc>
                </a:pPr>
                <a:r>
                  <a:rPr lang="en-US" altLang="en-US" sz="800" b="1" dirty="0">
                    <a:solidFill>
                      <a:srgbClr val="B9539F"/>
                    </a:solidFill>
                    <a:latin typeface="Comic Sans MS"/>
                    <a:ea typeface="+mn-ea"/>
                    <a:cs typeface="Comic Sans MS"/>
                  </a:rPr>
                  <a:t>High TMB, </a:t>
                </a:r>
                <a:br>
                  <a:rPr lang="en-US" altLang="en-US" sz="800" b="1" dirty="0">
                    <a:solidFill>
                      <a:srgbClr val="B9539F"/>
                    </a:solidFill>
                    <a:latin typeface="Comic Sans MS"/>
                    <a:ea typeface="+mn-ea"/>
                    <a:cs typeface="Comic Sans MS"/>
                  </a:rPr>
                </a:br>
                <a:r>
                  <a:rPr lang="en-US" altLang="en-US" sz="800" b="1" dirty="0">
                    <a:solidFill>
                      <a:srgbClr val="B9539F"/>
                    </a:solidFill>
                    <a:latin typeface="Comic Sans MS"/>
                    <a:ea typeface="+mn-ea"/>
                    <a:cs typeface="Comic Sans MS"/>
                  </a:rPr>
                  <a:t>PD-L1 ≥50%</a:t>
                </a:r>
              </a:p>
            </p:txBody>
          </p:sp>
          <p:sp>
            <p:nvSpPr>
              <p:cNvPr id="401" name="Rectangle 400"/>
              <p:cNvSpPr/>
              <p:nvPr/>
            </p:nvSpPr>
            <p:spPr>
              <a:xfrm>
                <a:off x="4178344" y="2713229"/>
                <a:ext cx="856325" cy="313932"/>
              </a:xfrm>
              <a:prstGeom prst="rect">
                <a:avLst/>
              </a:prstGeom>
            </p:spPr>
            <p:txBody>
              <a:bodyPr wrap="none">
                <a:spAutoFit/>
              </a:bodyPr>
              <a:lstStyle/>
              <a:p>
                <a:pPr algn="ctr" defTabSz="914400" fontAlgn="auto">
                  <a:lnSpc>
                    <a:spcPct val="90000"/>
                  </a:lnSpc>
                  <a:spcBef>
                    <a:spcPts val="0"/>
                  </a:spcBef>
                  <a:spcAft>
                    <a:spcPts val="0"/>
                  </a:spcAft>
                </a:pPr>
                <a:r>
                  <a:rPr lang="en-US" altLang="en-US" sz="800" b="1" dirty="0">
                    <a:solidFill>
                      <a:srgbClr val="0065A4"/>
                    </a:solidFill>
                    <a:latin typeface="Comic Sans MS"/>
                    <a:ea typeface="+mn-ea"/>
                    <a:cs typeface="Comic Sans MS"/>
                  </a:rPr>
                  <a:t>High TMB, </a:t>
                </a:r>
                <a:br>
                  <a:rPr lang="en-US" altLang="en-US" sz="800" b="1" dirty="0">
                    <a:solidFill>
                      <a:srgbClr val="0065A4"/>
                    </a:solidFill>
                    <a:latin typeface="Comic Sans MS"/>
                    <a:ea typeface="+mn-ea"/>
                    <a:cs typeface="Comic Sans MS"/>
                  </a:rPr>
                </a:br>
                <a:r>
                  <a:rPr lang="en-US" altLang="en-US" sz="800" b="1" dirty="0">
                    <a:solidFill>
                      <a:srgbClr val="0065A4"/>
                    </a:solidFill>
                    <a:latin typeface="Comic Sans MS"/>
                    <a:ea typeface="+mn-ea"/>
                    <a:cs typeface="Comic Sans MS"/>
                  </a:rPr>
                  <a:t>PD-L1 1–49%</a:t>
                </a:r>
              </a:p>
            </p:txBody>
          </p:sp>
          <p:sp>
            <p:nvSpPr>
              <p:cNvPr id="402" name="Rectangle 401"/>
              <p:cNvSpPr/>
              <p:nvPr/>
            </p:nvSpPr>
            <p:spPr>
              <a:xfrm>
                <a:off x="3901537" y="3058583"/>
                <a:ext cx="1141659" cy="313932"/>
              </a:xfrm>
              <a:prstGeom prst="rect">
                <a:avLst/>
              </a:prstGeom>
            </p:spPr>
            <p:txBody>
              <a:bodyPr wrap="none">
                <a:spAutoFit/>
              </a:bodyPr>
              <a:lstStyle/>
              <a:p>
                <a:pPr algn="ctr" defTabSz="914400" fontAlgn="auto">
                  <a:lnSpc>
                    <a:spcPct val="90000"/>
                  </a:lnSpc>
                  <a:spcBef>
                    <a:spcPts val="0"/>
                  </a:spcBef>
                  <a:spcAft>
                    <a:spcPts val="0"/>
                  </a:spcAft>
                </a:pPr>
                <a:r>
                  <a:rPr lang="en-US" altLang="en-US" sz="800" b="1" dirty="0">
                    <a:solidFill>
                      <a:srgbClr val="F15A22"/>
                    </a:solidFill>
                    <a:latin typeface="Comic Sans MS"/>
                    <a:ea typeface="+mn-ea"/>
                    <a:cs typeface="Comic Sans MS"/>
                  </a:rPr>
                  <a:t>Low/medium TMB, </a:t>
                </a:r>
                <a:br>
                  <a:rPr lang="en-US" altLang="en-US" sz="800" b="1" dirty="0">
                    <a:solidFill>
                      <a:srgbClr val="F15A22"/>
                    </a:solidFill>
                    <a:latin typeface="Comic Sans MS"/>
                    <a:ea typeface="+mn-ea"/>
                    <a:cs typeface="Comic Sans MS"/>
                  </a:rPr>
                </a:br>
                <a:r>
                  <a:rPr lang="en-US" altLang="en-US" sz="800" b="1" dirty="0">
                    <a:solidFill>
                      <a:srgbClr val="F15A22"/>
                    </a:solidFill>
                    <a:latin typeface="Comic Sans MS"/>
                    <a:ea typeface="+mn-ea"/>
                    <a:cs typeface="Comic Sans MS"/>
                  </a:rPr>
                  <a:t>PD-L1 1–49%</a:t>
                </a:r>
              </a:p>
            </p:txBody>
          </p:sp>
          <p:sp>
            <p:nvSpPr>
              <p:cNvPr id="403" name="Rectangle 402"/>
              <p:cNvSpPr/>
              <p:nvPr/>
            </p:nvSpPr>
            <p:spPr>
              <a:xfrm>
                <a:off x="2848410" y="3370969"/>
                <a:ext cx="1141659" cy="313932"/>
              </a:xfrm>
              <a:prstGeom prst="rect">
                <a:avLst/>
              </a:prstGeom>
            </p:spPr>
            <p:txBody>
              <a:bodyPr wrap="none">
                <a:spAutoFit/>
              </a:bodyPr>
              <a:lstStyle/>
              <a:p>
                <a:pPr algn="ctr" defTabSz="914400" fontAlgn="auto">
                  <a:lnSpc>
                    <a:spcPct val="90000"/>
                  </a:lnSpc>
                  <a:spcBef>
                    <a:spcPts val="0"/>
                  </a:spcBef>
                  <a:spcAft>
                    <a:spcPts val="0"/>
                  </a:spcAft>
                </a:pPr>
                <a:r>
                  <a:rPr lang="en-US" altLang="en-US" sz="800" b="1" dirty="0">
                    <a:solidFill>
                      <a:srgbClr val="00B14F"/>
                    </a:solidFill>
                    <a:latin typeface="Comic Sans MS"/>
                    <a:ea typeface="+mn-ea"/>
                    <a:cs typeface="Comic Sans MS"/>
                  </a:rPr>
                  <a:t>Low/medium TMB, </a:t>
                </a:r>
                <a:br>
                  <a:rPr lang="en-US" altLang="en-US" sz="800" b="1" dirty="0">
                    <a:solidFill>
                      <a:srgbClr val="00B14F"/>
                    </a:solidFill>
                    <a:latin typeface="Comic Sans MS"/>
                    <a:ea typeface="+mn-ea"/>
                    <a:cs typeface="Comic Sans MS"/>
                  </a:rPr>
                </a:br>
                <a:r>
                  <a:rPr lang="en-US" altLang="en-US" sz="800" b="1" dirty="0">
                    <a:solidFill>
                      <a:srgbClr val="00B14F"/>
                    </a:solidFill>
                    <a:latin typeface="Comic Sans MS"/>
                    <a:ea typeface="+mn-ea"/>
                    <a:cs typeface="Comic Sans MS"/>
                  </a:rPr>
                  <a:t>PD-L1 ≥50%</a:t>
                </a:r>
              </a:p>
            </p:txBody>
          </p:sp>
          <p:sp>
            <p:nvSpPr>
              <p:cNvPr id="509" name="Rectangle 508"/>
              <p:cNvSpPr/>
              <p:nvPr/>
            </p:nvSpPr>
            <p:spPr>
              <a:xfrm>
                <a:off x="7550998" y="2571893"/>
                <a:ext cx="1141659" cy="313932"/>
              </a:xfrm>
              <a:prstGeom prst="rect">
                <a:avLst/>
              </a:prstGeom>
            </p:spPr>
            <p:txBody>
              <a:bodyPr wrap="none">
                <a:spAutoFit/>
              </a:bodyPr>
              <a:lstStyle/>
              <a:p>
                <a:pPr algn="ctr" defTabSz="914400" fontAlgn="auto">
                  <a:lnSpc>
                    <a:spcPct val="90000"/>
                  </a:lnSpc>
                  <a:spcBef>
                    <a:spcPts val="0"/>
                  </a:spcBef>
                  <a:spcAft>
                    <a:spcPts val="0"/>
                  </a:spcAft>
                </a:pPr>
                <a:r>
                  <a:rPr lang="en-US" altLang="en-US" sz="800" b="1" dirty="0">
                    <a:solidFill>
                      <a:srgbClr val="00B14F"/>
                    </a:solidFill>
                    <a:latin typeface="Comic Sans MS"/>
                    <a:ea typeface="+mn-ea"/>
                    <a:cs typeface="Comic Sans MS"/>
                  </a:rPr>
                  <a:t>Low/medium TMB, </a:t>
                </a:r>
                <a:br>
                  <a:rPr lang="en-US" altLang="en-US" sz="800" b="1" dirty="0">
                    <a:solidFill>
                      <a:srgbClr val="00B14F"/>
                    </a:solidFill>
                    <a:latin typeface="Comic Sans MS"/>
                    <a:ea typeface="+mn-ea"/>
                    <a:cs typeface="Comic Sans MS"/>
                  </a:rPr>
                </a:br>
                <a:r>
                  <a:rPr lang="en-US" altLang="en-US" sz="800" b="1" dirty="0">
                    <a:solidFill>
                      <a:srgbClr val="00B14F"/>
                    </a:solidFill>
                    <a:latin typeface="Comic Sans MS"/>
                    <a:ea typeface="+mn-ea"/>
                    <a:cs typeface="Comic Sans MS"/>
                  </a:rPr>
                  <a:t>PD-L1 ≥50%</a:t>
                </a:r>
              </a:p>
            </p:txBody>
          </p:sp>
          <p:sp>
            <p:nvSpPr>
              <p:cNvPr id="510" name="Rectangle 509"/>
              <p:cNvSpPr/>
              <p:nvPr/>
            </p:nvSpPr>
            <p:spPr>
              <a:xfrm>
                <a:off x="7165211" y="3286182"/>
                <a:ext cx="856325" cy="313932"/>
              </a:xfrm>
              <a:prstGeom prst="rect">
                <a:avLst/>
              </a:prstGeom>
            </p:spPr>
            <p:txBody>
              <a:bodyPr wrap="none">
                <a:spAutoFit/>
              </a:bodyPr>
              <a:lstStyle/>
              <a:p>
                <a:pPr algn="ctr" defTabSz="914400" fontAlgn="auto">
                  <a:lnSpc>
                    <a:spcPct val="90000"/>
                  </a:lnSpc>
                  <a:spcBef>
                    <a:spcPts val="0"/>
                  </a:spcBef>
                  <a:spcAft>
                    <a:spcPts val="0"/>
                  </a:spcAft>
                </a:pPr>
                <a:r>
                  <a:rPr lang="en-US" altLang="en-US" sz="800" b="1" dirty="0">
                    <a:solidFill>
                      <a:srgbClr val="0065A4"/>
                    </a:solidFill>
                    <a:latin typeface="Comic Sans MS"/>
                    <a:ea typeface="+mn-ea"/>
                    <a:cs typeface="Comic Sans MS"/>
                  </a:rPr>
                  <a:t>High TMB, </a:t>
                </a:r>
                <a:br>
                  <a:rPr lang="en-US" altLang="en-US" sz="800" b="1" dirty="0">
                    <a:solidFill>
                      <a:srgbClr val="0065A4"/>
                    </a:solidFill>
                    <a:latin typeface="Comic Sans MS"/>
                    <a:ea typeface="+mn-ea"/>
                    <a:cs typeface="Comic Sans MS"/>
                  </a:rPr>
                </a:br>
                <a:r>
                  <a:rPr lang="en-US" altLang="en-US" sz="800" b="1" dirty="0">
                    <a:solidFill>
                      <a:srgbClr val="0065A4"/>
                    </a:solidFill>
                    <a:latin typeface="Comic Sans MS"/>
                    <a:ea typeface="+mn-ea"/>
                    <a:cs typeface="Comic Sans MS"/>
                  </a:rPr>
                  <a:t>PD-L1 1–49%</a:t>
                </a:r>
              </a:p>
            </p:txBody>
          </p:sp>
          <p:sp>
            <p:nvSpPr>
              <p:cNvPr id="511" name="Rectangle 510"/>
              <p:cNvSpPr/>
              <p:nvPr/>
            </p:nvSpPr>
            <p:spPr>
              <a:xfrm>
                <a:off x="8278506" y="2991532"/>
                <a:ext cx="850624" cy="424732"/>
              </a:xfrm>
              <a:prstGeom prst="rect">
                <a:avLst/>
              </a:prstGeom>
            </p:spPr>
            <p:txBody>
              <a:bodyPr wrap="square">
                <a:spAutoFit/>
              </a:bodyPr>
              <a:lstStyle/>
              <a:p>
                <a:pPr algn="ctr" defTabSz="914400" fontAlgn="auto">
                  <a:lnSpc>
                    <a:spcPct val="90000"/>
                  </a:lnSpc>
                  <a:spcBef>
                    <a:spcPts val="0"/>
                  </a:spcBef>
                  <a:spcAft>
                    <a:spcPts val="0"/>
                  </a:spcAft>
                </a:pPr>
                <a:r>
                  <a:rPr lang="en-US" altLang="en-US" sz="800" b="1" dirty="0">
                    <a:solidFill>
                      <a:srgbClr val="F15A22"/>
                    </a:solidFill>
                    <a:latin typeface="Comic Sans MS"/>
                    <a:ea typeface="+mn-ea"/>
                    <a:cs typeface="Comic Sans MS"/>
                  </a:rPr>
                  <a:t>Low/medium TMB, </a:t>
                </a:r>
                <a:br>
                  <a:rPr lang="en-US" altLang="en-US" sz="800" b="1" dirty="0">
                    <a:solidFill>
                      <a:srgbClr val="F15A22"/>
                    </a:solidFill>
                    <a:latin typeface="Comic Sans MS"/>
                    <a:ea typeface="+mn-ea"/>
                    <a:cs typeface="Comic Sans MS"/>
                  </a:rPr>
                </a:br>
                <a:r>
                  <a:rPr lang="en-US" altLang="en-US" sz="800" b="1" dirty="0">
                    <a:solidFill>
                      <a:srgbClr val="F15A22"/>
                    </a:solidFill>
                    <a:latin typeface="Comic Sans MS"/>
                    <a:ea typeface="+mn-ea"/>
                    <a:cs typeface="Comic Sans MS"/>
                  </a:rPr>
                  <a:t>PD-L1 1–49%</a:t>
                </a:r>
              </a:p>
            </p:txBody>
          </p:sp>
          <p:sp>
            <p:nvSpPr>
              <p:cNvPr id="512" name="Rectangle 511"/>
              <p:cNvSpPr/>
              <p:nvPr/>
            </p:nvSpPr>
            <p:spPr>
              <a:xfrm>
                <a:off x="8270010" y="3389512"/>
                <a:ext cx="811441" cy="313932"/>
              </a:xfrm>
              <a:prstGeom prst="rect">
                <a:avLst/>
              </a:prstGeom>
            </p:spPr>
            <p:txBody>
              <a:bodyPr wrap="none">
                <a:spAutoFit/>
              </a:bodyPr>
              <a:lstStyle/>
              <a:p>
                <a:pPr algn="ctr" defTabSz="914400" eaLnBrk="0" hangingPunct="0">
                  <a:lnSpc>
                    <a:spcPct val="90000"/>
                  </a:lnSpc>
                </a:pPr>
                <a:r>
                  <a:rPr lang="en-US" altLang="en-US" sz="800" b="1" dirty="0">
                    <a:solidFill>
                      <a:srgbClr val="B9539F"/>
                    </a:solidFill>
                    <a:latin typeface="Comic Sans MS"/>
                    <a:ea typeface="+mn-ea"/>
                    <a:cs typeface="Comic Sans MS"/>
                  </a:rPr>
                  <a:t>High TMB, </a:t>
                </a:r>
                <a:br>
                  <a:rPr lang="en-US" altLang="en-US" sz="800" b="1" dirty="0">
                    <a:solidFill>
                      <a:srgbClr val="B9539F"/>
                    </a:solidFill>
                    <a:latin typeface="Comic Sans MS"/>
                    <a:ea typeface="+mn-ea"/>
                    <a:cs typeface="Comic Sans MS"/>
                  </a:rPr>
                </a:br>
                <a:r>
                  <a:rPr lang="en-US" altLang="en-US" sz="800" b="1" dirty="0">
                    <a:solidFill>
                      <a:srgbClr val="B9539F"/>
                    </a:solidFill>
                    <a:latin typeface="Comic Sans MS"/>
                    <a:ea typeface="+mn-ea"/>
                    <a:cs typeface="Comic Sans MS"/>
                  </a:rPr>
                  <a:t>PD-L1 ≥50%</a:t>
                </a:r>
              </a:p>
            </p:txBody>
          </p:sp>
          <p:sp>
            <p:nvSpPr>
              <p:cNvPr id="298" name="Rectangle 8"/>
              <p:cNvSpPr/>
              <p:nvPr/>
            </p:nvSpPr>
            <p:spPr>
              <a:xfrm>
                <a:off x="2311155" y="902007"/>
                <a:ext cx="1814210" cy="215444"/>
              </a:xfrm>
              <a:prstGeom prst="rect">
                <a:avLst/>
              </a:prstGeom>
            </p:spPr>
            <p:txBody>
              <a:bodyPr wrap="square" lIns="0" tIns="0" rIns="0" bIns="0" anchor="ctr">
                <a:spAutoFit/>
              </a:bodyPr>
              <a:lstStyle/>
              <a:p>
                <a:pPr algn="ctr" defTabSz="685766" fontAlgn="auto">
                  <a:spcBef>
                    <a:spcPts val="0"/>
                  </a:spcBef>
                  <a:spcAft>
                    <a:spcPts val="0"/>
                  </a:spcAft>
                </a:pPr>
                <a:r>
                  <a:rPr lang="en-US" sz="1400" b="1" dirty="0">
                    <a:solidFill>
                      <a:srgbClr val="005991"/>
                    </a:solidFill>
                    <a:latin typeface="Comic Sans MS"/>
                    <a:ea typeface="+mn-ea"/>
                    <a:cs typeface="Comic Sans MS"/>
                  </a:rPr>
                  <a:t>Nivolumab Arm</a:t>
                </a:r>
              </a:p>
            </p:txBody>
          </p:sp>
          <p:sp>
            <p:nvSpPr>
              <p:cNvPr id="299" name="Rectangle 8"/>
              <p:cNvSpPr/>
              <p:nvPr/>
            </p:nvSpPr>
            <p:spPr>
              <a:xfrm>
                <a:off x="5826355" y="902006"/>
                <a:ext cx="1902078" cy="215444"/>
              </a:xfrm>
              <a:prstGeom prst="rect">
                <a:avLst/>
              </a:prstGeom>
            </p:spPr>
            <p:txBody>
              <a:bodyPr wrap="square" lIns="0" tIns="0" rIns="0" bIns="0" anchor="ctr">
                <a:spAutoFit/>
              </a:bodyPr>
              <a:lstStyle/>
              <a:p>
                <a:pPr algn="ctr" defTabSz="685766" fontAlgn="auto">
                  <a:spcBef>
                    <a:spcPts val="0"/>
                  </a:spcBef>
                  <a:spcAft>
                    <a:spcPts val="0"/>
                  </a:spcAft>
                </a:pPr>
                <a:r>
                  <a:rPr lang="en-US" sz="1400" b="1" dirty="0">
                    <a:solidFill>
                      <a:srgbClr val="00A242"/>
                    </a:solidFill>
                    <a:latin typeface="Comic Sans MS"/>
                    <a:ea typeface="+mn-ea"/>
                    <a:cs typeface="Comic Sans MS"/>
                  </a:rPr>
                  <a:t>Chemotherapy Arm</a:t>
                </a:r>
              </a:p>
            </p:txBody>
          </p:sp>
        </p:grpSp>
        <p:sp>
          <p:nvSpPr>
            <p:cNvPr id="385" name="Line 21"/>
            <p:cNvSpPr>
              <a:spLocks noChangeShapeType="1"/>
            </p:cNvSpPr>
            <p:nvPr/>
          </p:nvSpPr>
          <p:spPr bwMode="auto">
            <a:xfrm flipV="1">
              <a:off x="8218953" y="3383861"/>
              <a:ext cx="0" cy="87247"/>
            </a:xfrm>
            <a:prstGeom prst="line">
              <a:avLst/>
            </a:prstGeom>
            <a:noFill/>
            <a:ln w="9525"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sp>
        <p:nvSpPr>
          <p:cNvPr id="273" name="Slide Number Placeholder 3"/>
          <p:cNvSpPr txBox="1">
            <a:spLocks/>
          </p:cNvSpPr>
          <p:nvPr/>
        </p:nvSpPr>
        <p:spPr>
          <a:xfrm>
            <a:off x="9678748" y="6324740"/>
            <a:ext cx="2057400"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900">
                <a:solidFill>
                  <a:srgbClr val="000000"/>
                </a:solidFill>
                <a:latin typeface="Arial"/>
              </a:rPr>
              <a:t>Peters et al, AACR 2017</a:t>
            </a:r>
          </a:p>
          <a:p>
            <a:pPr fontAlgn="auto">
              <a:spcBef>
                <a:spcPts val="0"/>
              </a:spcBef>
              <a:spcAft>
                <a:spcPts val="0"/>
              </a:spcAft>
            </a:pPr>
            <a:r>
              <a:rPr lang="en-US" sz="900">
                <a:solidFill>
                  <a:srgbClr val="000000"/>
                </a:solidFill>
                <a:latin typeface="Arial"/>
              </a:rPr>
              <a:t>Carbone et al, NEJM 2017</a:t>
            </a:r>
            <a:endParaRPr lang="en-US" sz="900" dirty="0">
              <a:solidFill>
                <a:srgbClr val="000000"/>
              </a:solidFill>
              <a:latin typeface="Arial"/>
            </a:endParaRPr>
          </a:p>
        </p:txBody>
      </p:sp>
    </p:spTree>
    <p:extLst>
      <p:ext uri="{BB962C8B-B14F-4D97-AF65-F5344CB8AC3E}">
        <p14:creationId xmlns:p14="http://schemas.microsoft.com/office/powerpoint/2010/main" val="10750203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itle 1"/>
          <p:cNvSpPr>
            <a:spLocks noGrp="1"/>
          </p:cNvSpPr>
          <p:nvPr>
            <p:ph type="title"/>
          </p:nvPr>
        </p:nvSpPr>
        <p:spPr>
          <a:xfrm>
            <a:off x="611560" y="680676"/>
            <a:ext cx="11125200" cy="639653"/>
          </a:xfrm>
        </p:spPr>
        <p:txBody>
          <a:bodyPr/>
          <a:lstStyle/>
          <a:p>
            <a:pPr>
              <a:lnSpc>
                <a:spcPct val="100000"/>
              </a:lnSpc>
            </a:pPr>
            <a:r>
              <a:rPr lang="en-US" sz="2400" dirty="0"/>
              <a:t>Total Exome Mutations vs Genes in FoundationOne Panel</a:t>
            </a:r>
            <a:r>
              <a:rPr lang="en-US" sz="2400" baseline="30000" dirty="0"/>
              <a:t>a</a:t>
            </a:r>
            <a:r>
              <a:rPr lang="en-US" sz="2400" dirty="0"/>
              <a:t/>
            </a:r>
            <a:br>
              <a:rPr lang="en-US" sz="2400" dirty="0"/>
            </a:br>
            <a:r>
              <a:rPr lang="en-US" sz="2400" dirty="0"/>
              <a:t>CheckMate 026 TMB Analysis: Nivolumab in First-line NSCLC</a:t>
            </a:r>
          </a:p>
        </p:txBody>
      </p:sp>
      <p:sp>
        <p:nvSpPr>
          <p:cNvPr id="23" name="Content Placeholder 2"/>
          <p:cNvSpPr>
            <a:spLocks noGrp="1"/>
          </p:cNvSpPr>
          <p:nvPr>
            <p:ph sz="half" idx="1"/>
          </p:nvPr>
        </p:nvSpPr>
        <p:spPr>
          <a:xfrm>
            <a:off x="408842" y="6310702"/>
            <a:ext cx="7614605" cy="363421"/>
          </a:xfrm>
        </p:spPr>
        <p:txBody>
          <a:bodyPr>
            <a:noAutofit/>
          </a:bodyPr>
          <a:lstStyle/>
          <a:p>
            <a:pPr marL="0" indent="0">
              <a:lnSpc>
                <a:spcPct val="100000"/>
              </a:lnSpc>
              <a:buNone/>
            </a:pPr>
            <a:r>
              <a:rPr lang="en-US" sz="1200" baseline="30000" dirty="0">
                <a:latin typeface="+mj-lt"/>
              </a:rPr>
              <a:t>a</a:t>
            </a:r>
            <a:r>
              <a:rPr lang="en-US" sz="1200" dirty="0">
                <a:latin typeface="+mj-lt"/>
              </a:rPr>
              <a:t>Based on in silico analysis filtering on 315 genes in FoundationOne comprehensive genomic profile (Foundation Medicine, Inc, Cambridge, MA, USA)</a:t>
            </a:r>
            <a:r>
              <a:rPr lang="en-US" sz="1200" baseline="30000" dirty="0">
                <a:latin typeface="+mj-lt"/>
              </a:rPr>
              <a:t>1</a:t>
            </a:r>
          </a:p>
          <a:p>
            <a:pPr marL="0" indent="0">
              <a:buNone/>
            </a:pPr>
            <a:endParaRPr lang="en-US" sz="1200" baseline="30000" dirty="0">
              <a:latin typeface="+mj-lt"/>
            </a:endParaRPr>
          </a:p>
        </p:txBody>
      </p:sp>
      <p:sp>
        <p:nvSpPr>
          <p:cNvPr id="4" name="Rectangle 3"/>
          <p:cNvSpPr/>
          <p:nvPr/>
        </p:nvSpPr>
        <p:spPr>
          <a:xfrm>
            <a:off x="423618" y="5940202"/>
            <a:ext cx="4820324" cy="276999"/>
          </a:xfrm>
          <a:prstGeom prst="rect">
            <a:avLst/>
          </a:prstGeom>
        </p:spPr>
        <p:txBody>
          <a:bodyPr wrap="square">
            <a:spAutoFit/>
          </a:bodyPr>
          <a:lstStyle/>
          <a:p>
            <a:pPr marL="68580" indent="-68580" defTabSz="914400" fontAlgn="auto">
              <a:spcBef>
                <a:spcPts val="0"/>
              </a:spcBef>
              <a:spcAft>
                <a:spcPts val="0"/>
              </a:spcAft>
              <a:buFont typeface="Arial" panose="020B0604020202020204" pitchFamily="34" charset="0"/>
              <a:buAutoNum type="arabicPeriod"/>
            </a:pPr>
            <a:r>
              <a:rPr lang="en-US" sz="1200" dirty="0">
                <a:solidFill>
                  <a:srgbClr val="000000"/>
                </a:solidFill>
                <a:latin typeface="Arial" panose="020B0604020202020204" pitchFamily="34" charset="0"/>
                <a:ea typeface="+mn-ea"/>
                <a:cs typeface="Arial" panose="020B0604020202020204" pitchFamily="34" charset="0"/>
              </a:rPr>
              <a:t>Frampton GM, et al. </a:t>
            </a:r>
            <a:r>
              <a:rPr lang="en-US" sz="1200" i="1" dirty="0">
                <a:solidFill>
                  <a:srgbClr val="000000"/>
                </a:solidFill>
                <a:latin typeface="Arial" panose="020B0604020202020204" pitchFamily="34" charset="0"/>
                <a:ea typeface="+mn-ea"/>
                <a:cs typeface="Arial" panose="020B0604020202020204" pitchFamily="34" charset="0"/>
              </a:rPr>
              <a:t>Nat </a:t>
            </a:r>
            <a:r>
              <a:rPr lang="en-US" sz="1200" i="1" dirty="0" err="1">
                <a:solidFill>
                  <a:srgbClr val="000000"/>
                </a:solidFill>
                <a:latin typeface="Arial" panose="020B0604020202020204" pitchFamily="34" charset="0"/>
                <a:ea typeface="+mn-ea"/>
                <a:cs typeface="Arial" panose="020B0604020202020204" pitchFamily="34" charset="0"/>
              </a:rPr>
              <a:t>Biotechnol</a:t>
            </a:r>
            <a:r>
              <a:rPr lang="en-US" sz="1200" i="1" dirty="0">
                <a:solidFill>
                  <a:srgbClr val="000000"/>
                </a:solidFill>
                <a:latin typeface="Arial" panose="020B0604020202020204" pitchFamily="34" charset="0"/>
                <a:ea typeface="+mn-ea"/>
                <a:cs typeface="Arial" panose="020B0604020202020204" pitchFamily="34" charset="0"/>
              </a:rPr>
              <a:t> </a:t>
            </a:r>
            <a:r>
              <a:rPr lang="en-US" sz="1200" dirty="0">
                <a:solidFill>
                  <a:srgbClr val="000000"/>
                </a:solidFill>
                <a:latin typeface="Arial" panose="020B0604020202020204" pitchFamily="34" charset="0"/>
                <a:ea typeface="+mn-ea"/>
                <a:cs typeface="Arial" panose="020B0604020202020204" pitchFamily="34" charset="0"/>
              </a:rPr>
              <a:t>2013;31:1023–1031</a:t>
            </a:r>
            <a:endParaRPr lang="en-US" sz="1200" dirty="0">
              <a:solidFill>
                <a:srgbClr val="000000"/>
              </a:solidFill>
              <a:latin typeface="Arial"/>
              <a:ea typeface="+mn-ea"/>
              <a:cs typeface="+mn-cs"/>
            </a:endParaRPr>
          </a:p>
        </p:txBody>
      </p:sp>
      <p:grpSp>
        <p:nvGrpSpPr>
          <p:cNvPr id="3" name="Group 2"/>
          <p:cNvGrpSpPr/>
          <p:nvPr/>
        </p:nvGrpSpPr>
        <p:grpSpPr>
          <a:xfrm>
            <a:off x="3962400" y="1659620"/>
            <a:ext cx="4996200" cy="4348685"/>
            <a:chOff x="1736163" y="963279"/>
            <a:chExt cx="5405764" cy="3528877"/>
          </a:xfrm>
        </p:grpSpPr>
        <p:sp>
          <p:nvSpPr>
            <p:cNvPr id="277" name="Rectangle 8"/>
            <p:cNvSpPr>
              <a:spLocks noChangeArrowheads="1"/>
            </p:cNvSpPr>
            <p:nvPr/>
          </p:nvSpPr>
          <p:spPr bwMode="auto">
            <a:xfrm>
              <a:off x="2231944" y="1170301"/>
              <a:ext cx="322602" cy="174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914400"/>
              <a:r>
                <a:rPr lang="en-US" altLang="en-US" sz="1400" dirty="0">
                  <a:solidFill>
                    <a:srgbClr val="010101"/>
                  </a:solidFill>
                  <a:ea typeface="+mn-ea"/>
                  <a:cs typeface="+mn-cs"/>
                </a:rPr>
                <a:t>100</a:t>
              </a:r>
              <a:endParaRPr lang="en-US" altLang="en-US" sz="1400" dirty="0">
                <a:solidFill>
                  <a:srgbClr val="000000"/>
                </a:solidFill>
                <a:ea typeface="+mn-ea"/>
                <a:cs typeface="+mn-cs"/>
              </a:endParaRPr>
            </a:p>
          </p:txBody>
        </p:sp>
        <p:sp>
          <p:nvSpPr>
            <p:cNvPr id="278" name="Rectangle 9"/>
            <p:cNvSpPr>
              <a:spLocks noChangeArrowheads="1"/>
            </p:cNvSpPr>
            <p:nvPr/>
          </p:nvSpPr>
          <p:spPr bwMode="auto">
            <a:xfrm>
              <a:off x="2339481" y="1602493"/>
              <a:ext cx="215066" cy="174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914400"/>
              <a:r>
                <a:rPr lang="en-US" altLang="en-US" sz="1400" dirty="0">
                  <a:solidFill>
                    <a:srgbClr val="010101"/>
                  </a:solidFill>
                  <a:ea typeface="+mn-ea"/>
                  <a:cs typeface="+mn-cs"/>
                </a:rPr>
                <a:t>50</a:t>
              </a:r>
              <a:endParaRPr lang="en-US" altLang="en-US" sz="1400" dirty="0">
                <a:solidFill>
                  <a:srgbClr val="000000"/>
                </a:solidFill>
                <a:ea typeface="+mn-ea"/>
                <a:cs typeface="+mn-cs"/>
              </a:endParaRPr>
            </a:p>
          </p:txBody>
        </p:sp>
        <p:sp>
          <p:nvSpPr>
            <p:cNvPr id="279" name="Rectangle 11"/>
            <p:cNvSpPr>
              <a:spLocks noChangeArrowheads="1"/>
            </p:cNvSpPr>
            <p:nvPr/>
          </p:nvSpPr>
          <p:spPr bwMode="auto">
            <a:xfrm>
              <a:off x="2447011" y="3958867"/>
              <a:ext cx="107534" cy="174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914400"/>
              <a:r>
                <a:rPr lang="en-US" altLang="en-US" sz="1400" dirty="0">
                  <a:solidFill>
                    <a:srgbClr val="010101"/>
                  </a:solidFill>
                  <a:ea typeface="+mn-ea"/>
                  <a:cs typeface="+mn-cs"/>
                </a:rPr>
                <a:t>1</a:t>
              </a:r>
              <a:endParaRPr lang="en-US" altLang="en-US" sz="1400" dirty="0">
                <a:solidFill>
                  <a:srgbClr val="000000"/>
                </a:solidFill>
                <a:ea typeface="+mn-ea"/>
                <a:cs typeface="+mn-cs"/>
              </a:endParaRPr>
            </a:p>
          </p:txBody>
        </p:sp>
        <p:sp>
          <p:nvSpPr>
            <p:cNvPr id="282" name="Rectangle 17"/>
            <p:cNvSpPr>
              <a:spLocks noChangeArrowheads="1"/>
            </p:cNvSpPr>
            <p:nvPr/>
          </p:nvSpPr>
          <p:spPr bwMode="auto">
            <a:xfrm>
              <a:off x="3128007" y="4317327"/>
              <a:ext cx="3520852" cy="174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914400"/>
              <a:r>
                <a:rPr lang="en-US" altLang="en-US" sz="1400" b="1" dirty="0">
                  <a:solidFill>
                    <a:srgbClr val="000000"/>
                  </a:solidFill>
                  <a:ea typeface="+mn-ea"/>
                  <a:cs typeface="+mn-cs"/>
                </a:rPr>
                <a:t>FoundationOne panel</a:t>
              </a:r>
              <a:r>
                <a:rPr lang="en-US" altLang="en-US" sz="1400" b="1" baseline="30000" dirty="0">
                  <a:solidFill>
                    <a:srgbClr val="000000"/>
                  </a:solidFill>
                  <a:ea typeface="+mn-ea"/>
                  <a:cs typeface="+mn-cs"/>
                </a:rPr>
                <a:t>a</a:t>
              </a:r>
              <a:r>
                <a:rPr lang="en-US" altLang="en-US" sz="1400" b="1" dirty="0">
                  <a:solidFill>
                    <a:srgbClr val="000000"/>
                  </a:solidFill>
                  <a:ea typeface="+mn-ea"/>
                  <a:cs typeface="+mn-cs"/>
                </a:rPr>
                <a:t> (mutations/MB)</a:t>
              </a:r>
              <a:endParaRPr lang="en-US" altLang="en-US" sz="1400" dirty="0">
                <a:solidFill>
                  <a:srgbClr val="000000"/>
                </a:solidFill>
                <a:ea typeface="+mn-ea"/>
                <a:cs typeface="+mn-cs"/>
              </a:endParaRPr>
            </a:p>
          </p:txBody>
        </p:sp>
        <p:sp>
          <p:nvSpPr>
            <p:cNvPr id="284" name="Rectangle 27"/>
            <p:cNvSpPr>
              <a:spLocks noChangeArrowheads="1"/>
            </p:cNvSpPr>
            <p:nvPr/>
          </p:nvSpPr>
          <p:spPr bwMode="auto">
            <a:xfrm rot="16200000">
              <a:off x="1184412" y="2237677"/>
              <a:ext cx="1569711" cy="466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914400"/>
              <a:r>
                <a:rPr lang="en-US" altLang="en-US" sz="1400" b="1" dirty="0">
                  <a:solidFill>
                    <a:srgbClr val="000000"/>
                  </a:solidFill>
                  <a:ea typeface="+mn-ea"/>
                  <a:cs typeface="+mn-cs"/>
                </a:rPr>
                <a:t>Total exome mutations</a:t>
              </a:r>
              <a:endParaRPr lang="en-US" altLang="en-US" sz="1400" b="1" baseline="30000" dirty="0">
                <a:solidFill>
                  <a:srgbClr val="000000"/>
                </a:solidFill>
                <a:ea typeface="+mn-ea"/>
                <a:cs typeface="+mn-cs"/>
              </a:endParaRPr>
            </a:p>
            <a:p>
              <a:pPr algn="ctr" defTabSz="914400">
                <a:tabLst>
                  <a:tab pos="600075" algn="l"/>
                </a:tabLst>
              </a:pPr>
              <a:r>
                <a:rPr lang="en-US" altLang="en-US" sz="1400" b="1" dirty="0">
                  <a:solidFill>
                    <a:srgbClr val="000000"/>
                  </a:solidFill>
                  <a:ea typeface="+mn-ea"/>
                  <a:cs typeface="+mn-cs"/>
                </a:rPr>
                <a:t>(mutations/MB)</a:t>
              </a:r>
              <a:endParaRPr lang="en-US" altLang="en-US" sz="1400" dirty="0">
                <a:solidFill>
                  <a:srgbClr val="000000"/>
                </a:solidFill>
                <a:ea typeface="+mn-ea"/>
                <a:cs typeface="+mn-cs"/>
              </a:endParaRPr>
            </a:p>
          </p:txBody>
        </p:sp>
        <p:sp>
          <p:nvSpPr>
            <p:cNvPr id="294" name="Rectangle 41"/>
            <p:cNvSpPr>
              <a:spLocks noChangeArrowheads="1"/>
            </p:cNvSpPr>
            <p:nvPr/>
          </p:nvSpPr>
          <p:spPr bwMode="auto">
            <a:xfrm>
              <a:off x="2587205" y="4046461"/>
              <a:ext cx="43051" cy="8610"/>
            </a:xfrm>
            <a:prstGeom prst="rect">
              <a:avLst/>
            </a:prstGeom>
            <a:solidFill>
              <a:srgbClr val="0101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297" name="Freeform 51"/>
            <p:cNvSpPr>
              <a:spLocks/>
            </p:cNvSpPr>
            <p:nvPr/>
          </p:nvSpPr>
          <p:spPr bwMode="auto">
            <a:xfrm>
              <a:off x="2627386" y="963279"/>
              <a:ext cx="4514541" cy="3091792"/>
            </a:xfrm>
            <a:custGeom>
              <a:avLst/>
              <a:gdLst>
                <a:gd name="T0" fmla="*/ 3602 w 3602"/>
                <a:gd name="T1" fmla="*/ 3132 h 3138"/>
                <a:gd name="T2" fmla="*/ 6 w 3602"/>
                <a:gd name="T3" fmla="*/ 3132 h 3138"/>
                <a:gd name="T4" fmla="*/ 6 w 3602"/>
                <a:gd name="T5" fmla="*/ 0 h 3138"/>
                <a:gd name="T6" fmla="*/ 0 w 3602"/>
                <a:gd name="T7" fmla="*/ 0 h 3138"/>
                <a:gd name="T8" fmla="*/ 0 w 3602"/>
                <a:gd name="T9" fmla="*/ 3138 h 3138"/>
                <a:gd name="T10" fmla="*/ 3602 w 3602"/>
                <a:gd name="T11" fmla="*/ 3138 h 3138"/>
                <a:gd name="T12" fmla="*/ 3602 w 3602"/>
                <a:gd name="T13" fmla="*/ 3132 h 3138"/>
                <a:gd name="T14" fmla="*/ 3602 w 3602"/>
                <a:gd name="T15" fmla="*/ 3132 h 3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02" h="3138">
                  <a:moveTo>
                    <a:pt x="3602" y="3132"/>
                  </a:moveTo>
                  <a:lnTo>
                    <a:pt x="6" y="3132"/>
                  </a:lnTo>
                  <a:lnTo>
                    <a:pt x="6" y="0"/>
                  </a:lnTo>
                  <a:lnTo>
                    <a:pt x="0" y="0"/>
                  </a:lnTo>
                  <a:lnTo>
                    <a:pt x="0" y="3138"/>
                  </a:lnTo>
                  <a:lnTo>
                    <a:pt x="3602" y="3138"/>
                  </a:lnTo>
                  <a:lnTo>
                    <a:pt x="3602" y="3132"/>
                  </a:lnTo>
                  <a:lnTo>
                    <a:pt x="3602" y="3132"/>
                  </a:lnTo>
                  <a:close/>
                </a:path>
              </a:pathLst>
            </a:custGeom>
            <a:solidFill>
              <a:schemeClr val="tx1"/>
            </a:solidFill>
            <a:ln w="3175" cap="sq">
              <a:noFill/>
              <a:miter lim="800000"/>
              <a:headEnd/>
              <a:tailEnd/>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295" name="Freeform 42"/>
            <p:cNvSpPr>
              <a:spLocks/>
            </p:cNvSpPr>
            <p:nvPr/>
          </p:nvSpPr>
          <p:spPr bwMode="auto">
            <a:xfrm>
              <a:off x="2587205" y="3346176"/>
              <a:ext cx="43051" cy="8610"/>
            </a:xfrm>
            <a:custGeom>
              <a:avLst/>
              <a:gdLst>
                <a:gd name="T0" fmla="*/ 0 w 30"/>
                <a:gd name="T1" fmla="*/ 6 h 6"/>
                <a:gd name="T2" fmla="*/ 30 w 30"/>
                <a:gd name="T3" fmla="*/ 6 h 6"/>
                <a:gd name="T4" fmla="*/ 30 w 30"/>
                <a:gd name="T5" fmla="*/ 0 h 6"/>
                <a:gd name="T6" fmla="*/ 0 w 30"/>
                <a:gd name="T7" fmla="*/ 0 h 6"/>
              </a:gdLst>
              <a:ahLst/>
              <a:cxnLst>
                <a:cxn ang="0">
                  <a:pos x="T0" y="T1"/>
                </a:cxn>
                <a:cxn ang="0">
                  <a:pos x="T2" y="T3"/>
                </a:cxn>
                <a:cxn ang="0">
                  <a:pos x="T4" y="T5"/>
                </a:cxn>
                <a:cxn ang="0">
                  <a:pos x="T6" y="T7"/>
                </a:cxn>
              </a:cxnLst>
              <a:rect l="0" t="0" r="r" b="b"/>
              <a:pathLst>
                <a:path w="30" h="6">
                  <a:moveTo>
                    <a:pt x="0" y="6"/>
                  </a:moveTo>
                  <a:lnTo>
                    <a:pt x="30" y="6"/>
                  </a:lnTo>
                  <a:lnTo>
                    <a:pt x="3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299" name="Rectangle 9"/>
            <p:cNvSpPr>
              <a:spLocks noChangeArrowheads="1"/>
            </p:cNvSpPr>
            <p:nvPr/>
          </p:nvSpPr>
          <p:spPr bwMode="auto">
            <a:xfrm>
              <a:off x="2339481" y="2557672"/>
              <a:ext cx="215066" cy="174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r" defTabSz="914400"/>
              <a:r>
                <a:rPr lang="en-US" altLang="en-US" sz="1400" dirty="0">
                  <a:solidFill>
                    <a:srgbClr val="010101"/>
                  </a:solidFill>
                  <a:ea typeface="+mn-ea"/>
                  <a:cs typeface="+mn-cs"/>
                </a:rPr>
                <a:t>10</a:t>
              </a:r>
              <a:endParaRPr lang="en-US" altLang="en-US" sz="1400" dirty="0">
                <a:solidFill>
                  <a:srgbClr val="000000"/>
                </a:solidFill>
                <a:ea typeface="+mn-ea"/>
                <a:cs typeface="+mn-cs"/>
              </a:endParaRPr>
            </a:p>
          </p:txBody>
        </p:sp>
        <p:grpSp>
          <p:nvGrpSpPr>
            <p:cNvPr id="6" name="Group 5"/>
            <p:cNvGrpSpPr/>
            <p:nvPr/>
          </p:nvGrpSpPr>
          <p:grpSpPr>
            <a:xfrm>
              <a:off x="2782247" y="1094917"/>
              <a:ext cx="4191975" cy="3183772"/>
              <a:chOff x="5001833" y="1380081"/>
              <a:chExt cx="3517269" cy="2671337"/>
            </a:xfrm>
          </p:grpSpPr>
          <p:pic>
            <p:nvPicPr>
              <p:cNvPr id="275" name="Picture 27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3353" y="1380081"/>
                <a:ext cx="3433174" cy="2389737"/>
              </a:xfrm>
              <a:prstGeom prst="rect">
                <a:avLst/>
              </a:prstGeom>
            </p:spPr>
          </p:pic>
          <p:sp>
            <p:nvSpPr>
              <p:cNvPr id="276" name="Rectangle 22"/>
              <p:cNvSpPr>
                <a:spLocks noChangeArrowheads="1"/>
              </p:cNvSpPr>
              <p:nvPr/>
            </p:nvSpPr>
            <p:spPr bwMode="auto">
              <a:xfrm>
                <a:off x="7699948" y="3904728"/>
                <a:ext cx="180452" cy="146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914400"/>
                <a:r>
                  <a:rPr lang="en-US" altLang="en-US" sz="1400" dirty="0">
                    <a:solidFill>
                      <a:srgbClr val="000000"/>
                    </a:solidFill>
                    <a:ea typeface="+mn-ea"/>
                    <a:cs typeface="+mn-cs"/>
                  </a:rPr>
                  <a:t>50</a:t>
                </a:r>
              </a:p>
            </p:txBody>
          </p:sp>
          <p:sp>
            <p:nvSpPr>
              <p:cNvPr id="280" name="Rectangle 12"/>
              <p:cNvSpPr>
                <a:spLocks noChangeArrowheads="1"/>
              </p:cNvSpPr>
              <p:nvPr/>
            </p:nvSpPr>
            <p:spPr bwMode="auto">
              <a:xfrm>
                <a:off x="5001833" y="3904728"/>
                <a:ext cx="90226" cy="146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914400"/>
                <a:r>
                  <a:rPr lang="en-US" altLang="en-US" sz="1400" dirty="0">
                    <a:solidFill>
                      <a:srgbClr val="000000"/>
                    </a:solidFill>
                    <a:ea typeface="+mn-ea"/>
                    <a:cs typeface="+mn-cs"/>
                  </a:rPr>
                  <a:t>1</a:t>
                </a:r>
              </a:p>
            </p:txBody>
          </p:sp>
          <p:sp>
            <p:nvSpPr>
              <p:cNvPr id="281" name="Rectangle 13"/>
              <p:cNvSpPr>
                <a:spLocks noChangeArrowheads="1"/>
              </p:cNvSpPr>
              <p:nvPr/>
            </p:nvSpPr>
            <p:spPr bwMode="auto">
              <a:xfrm>
                <a:off x="6572052" y="3904728"/>
                <a:ext cx="180452" cy="146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914400"/>
                <a:r>
                  <a:rPr lang="en-US" altLang="en-US" sz="1400" dirty="0">
                    <a:solidFill>
                      <a:srgbClr val="000000"/>
                    </a:solidFill>
                    <a:ea typeface="+mn-ea"/>
                    <a:cs typeface="+mn-cs"/>
                  </a:rPr>
                  <a:t>10</a:t>
                </a:r>
              </a:p>
            </p:txBody>
          </p:sp>
          <p:sp>
            <p:nvSpPr>
              <p:cNvPr id="283" name="Rectangle 24"/>
              <p:cNvSpPr>
                <a:spLocks noChangeArrowheads="1"/>
              </p:cNvSpPr>
              <p:nvPr/>
            </p:nvSpPr>
            <p:spPr bwMode="auto">
              <a:xfrm>
                <a:off x="8138207" y="3904728"/>
                <a:ext cx="270678" cy="146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914400"/>
                <a:r>
                  <a:rPr lang="en-US" altLang="en-US" sz="1400" dirty="0">
                    <a:solidFill>
                      <a:srgbClr val="000000"/>
                    </a:solidFill>
                    <a:ea typeface="+mn-ea"/>
                    <a:cs typeface="+mn-cs"/>
                  </a:rPr>
                  <a:t>100</a:t>
                </a:r>
              </a:p>
            </p:txBody>
          </p:sp>
          <p:sp>
            <p:nvSpPr>
              <p:cNvPr id="285" name="Rectangle 31"/>
              <p:cNvSpPr>
                <a:spLocks noChangeArrowheads="1"/>
              </p:cNvSpPr>
              <p:nvPr/>
            </p:nvSpPr>
            <p:spPr bwMode="auto">
              <a:xfrm>
                <a:off x="5044280" y="3863792"/>
                <a:ext cx="7224" cy="36121"/>
              </a:xfrm>
              <a:prstGeom prst="rect">
                <a:avLst/>
              </a:prstGeom>
              <a:solidFill>
                <a:srgbClr val="0101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286" name="Freeform 32"/>
              <p:cNvSpPr>
                <a:spLocks/>
              </p:cNvSpPr>
              <p:nvPr/>
            </p:nvSpPr>
            <p:spPr bwMode="auto">
              <a:xfrm>
                <a:off x="5028423" y="3863792"/>
                <a:ext cx="7224" cy="36121"/>
              </a:xfrm>
              <a:custGeom>
                <a:avLst/>
                <a:gdLst>
                  <a:gd name="T0" fmla="*/ 6 w 6"/>
                  <a:gd name="T1" fmla="*/ 30 h 30"/>
                  <a:gd name="T2" fmla="*/ 6 w 6"/>
                  <a:gd name="T3" fmla="*/ 0 h 30"/>
                  <a:gd name="T4" fmla="*/ 0 w 6"/>
                  <a:gd name="T5" fmla="*/ 0 h 30"/>
                  <a:gd name="T6" fmla="*/ 0 w 6"/>
                  <a:gd name="T7" fmla="*/ 30 h 30"/>
                </a:gdLst>
                <a:ahLst/>
                <a:cxnLst>
                  <a:cxn ang="0">
                    <a:pos x="T0" y="T1"/>
                  </a:cxn>
                  <a:cxn ang="0">
                    <a:pos x="T2" y="T3"/>
                  </a:cxn>
                  <a:cxn ang="0">
                    <a:pos x="T4" y="T5"/>
                  </a:cxn>
                  <a:cxn ang="0">
                    <a:pos x="T6" y="T7"/>
                  </a:cxn>
                </a:cxnLst>
                <a:rect l="0" t="0" r="r" b="b"/>
                <a:pathLst>
                  <a:path w="6" h="30">
                    <a:moveTo>
                      <a:pt x="6" y="30"/>
                    </a:moveTo>
                    <a:lnTo>
                      <a:pt x="6" y="0"/>
                    </a:lnTo>
                    <a:lnTo>
                      <a:pt x="0" y="0"/>
                    </a:lnTo>
                    <a:lnTo>
                      <a:pt x="0" y="3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287" name="Rectangle 33"/>
              <p:cNvSpPr>
                <a:spLocks noChangeArrowheads="1"/>
              </p:cNvSpPr>
              <p:nvPr/>
            </p:nvSpPr>
            <p:spPr bwMode="auto">
              <a:xfrm>
                <a:off x="6658967" y="3863792"/>
                <a:ext cx="7224" cy="36121"/>
              </a:xfrm>
              <a:prstGeom prst="rect">
                <a:avLst/>
              </a:prstGeom>
              <a:solidFill>
                <a:srgbClr val="0101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288" name="Freeform 34"/>
              <p:cNvSpPr>
                <a:spLocks/>
              </p:cNvSpPr>
              <p:nvPr/>
            </p:nvSpPr>
            <p:spPr bwMode="auto">
              <a:xfrm>
                <a:off x="6658967" y="3863792"/>
                <a:ext cx="7224" cy="36121"/>
              </a:xfrm>
              <a:custGeom>
                <a:avLst/>
                <a:gdLst>
                  <a:gd name="T0" fmla="*/ 6 w 6"/>
                  <a:gd name="T1" fmla="*/ 30 h 30"/>
                  <a:gd name="T2" fmla="*/ 6 w 6"/>
                  <a:gd name="T3" fmla="*/ 0 h 30"/>
                  <a:gd name="T4" fmla="*/ 0 w 6"/>
                  <a:gd name="T5" fmla="*/ 0 h 30"/>
                  <a:gd name="T6" fmla="*/ 0 w 6"/>
                  <a:gd name="T7" fmla="*/ 30 h 30"/>
                </a:gdLst>
                <a:ahLst/>
                <a:cxnLst>
                  <a:cxn ang="0">
                    <a:pos x="T0" y="T1"/>
                  </a:cxn>
                  <a:cxn ang="0">
                    <a:pos x="T2" y="T3"/>
                  </a:cxn>
                  <a:cxn ang="0">
                    <a:pos x="T4" y="T5"/>
                  </a:cxn>
                  <a:cxn ang="0">
                    <a:pos x="T6" y="T7"/>
                  </a:cxn>
                </a:cxnLst>
                <a:rect l="0" t="0" r="r" b="b"/>
                <a:pathLst>
                  <a:path w="6" h="30">
                    <a:moveTo>
                      <a:pt x="6" y="30"/>
                    </a:moveTo>
                    <a:lnTo>
                      <a:pt x="6" y="0"/>
                    </a:lnTo>
                    <a:lnTo>
                      <a:pt x="0" y="0"/>
                    </a:lnTo>
                    <a:lnTo>
                      <a:pt x="0" y="3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289" name="Freeform 36"/>
              <p:cNvSpPr>
                <a:spLocks/>
              </p:cNvSpPr>
              <p:nvPr/>
            </p:nvSpPr>
            <p:spPr bwMode="auto">
              <a:xfrm>
                <a:off x="7034358" y="3863792"/>
                <a:ext cx="7224" cy="36121"/>
              </a:xfrm>
              <a:custGeom>
                <a:avLst/>
                <a:gdLst>
                  <a:gd name="T0" fmla="*/ 6 w 6"/>
                  <a:gd name="T1" fmla="*/ 30 h 30"/>
                  <a:gd name="T2" fmla="*/ 6 w 6"/>
                  <a:gd name="T3" fmla="*/ 0 h 30"/>
                  <a:gd name="T4" fmla="*/ 0 w 6"/>
                  <a:gd name="T5" fmla="*/ 0 h 30"/>
                  <a:gd name="T6" fmla="*/ 0 w 6"/>
                  <a:gd name="T7" fmla="*/ 30 h 30"/>
                </a:gdLst>
                <a:ahLst/>
                <a:cxnLst>
                  <a:cxn ang="0">
                    <a:pos x="T0" y="T1"/>
                  </a:cxn>
                  <a:cxn ang="0">
                    <a:pos x="T2" y="T3"/>
                  </a:cxn>
                  <a:cxn ang="0">
                    <a:pos x="T4" y="T5"/>
                  </a:cxn>
                  <a:cxn ang="0">
                    <a:pos x="T6" y="T7"/>
                  </a:cxn>
                </a:cxnLst>
                <a:rect l="0" t="0" r="r" b="b"/>
                <a:pathLst>
                  <a:path w="6" h="30">
                    <a:moveTo>
                      <a:pt x="6" y="30"/>
                    </a:moveTo>
                    <a:lnTo>
                      <a:pt x="6" y="0"/>
                    </a:lnTo>
                    <a:lnTo>
                      <a:pt x="0" y="0"/>
                    </a:lnTo>
                    <a:lnTo>
                      <a:pt x="0" y="3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290" name="Rectangle 37"/>
              <p:cNvSpPr>
                <a:spLocks noChangeArrowheads="1"/>
              </p:cNvSpPr>
              <p:nvPr/>
            </p:nvSpPr>
            <p:spPr bwMode="auto">
              <a:xfrm>
                <a:off x="7786864" y="3863792"/>
                <a:ext cx="7224" cy="36121"/>
              </a:xfrm>
              <a:prstGeom prst="rect">
                <a:avLst/>
              </a:prstGeom>
              <a:solidFill>
                <a:srgbClr val="0101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291" name="Freeform 38"/>
              <p:cNvSpPr>
                <a:spLocks/>
              </p:cNvSpPr>
              <p:nvPr/>
            </p:nvSpPr>
            <p:spPr bwMode="auto">
              <a:xfrm>
                <a:off x="7786864" y="3863792"/>
                <a:ext cx="7224" cy="36121"/>
              </a:xfrm>
              <a:custGeom>
                <a:avLst/>
                <a:gdLst>
                  <a:gd name="T0" fmla="*/ 6 w 6"/>
                  <a:gd name="T1" fmla="*/ 30 h 30"/>
                  <a:gd name="T2" fmla="*/ 6 w 6"/>
                  <a:gd name="T3" fmla="*/ 0 h 30"/>
                  <a:gd name="T4" fmla="*/ 0 w 6"/>
                  <a:gd name="T5" fmla="*/ 0 h 30"/>
                  <a:gd name="T6" fmla="*/ 0 w 6"/>
                  <a:gd name="T7" fmla="*/ 30 h 30"/>
                </a:gdLst>
                <a:ahLst/>
                <a:cxnLst>
                  <a:cxn ang="0">
                    <a:pos x="T0" y="T1"/>
                  </a:cxn>
                  <a:cxn ang="0">
                    <a:pos x="T2" y="T3"/>
                  </a:cxn>
                  <a:cxn ang="0">
                    <a:pos x="T4" y="T5"/>
                  </a:cxn>
                  <a:cxn ang="0">
                    <a:pos x="T6" y="T7"/>
                  </a:cxn>
                </a:cxnLst>
                <a:rect l="0" t="0" r="r" b="b"/>
                <a:pathLst>
                  <a:path w="6" h="30">
                    <a:moveTo>
                      <a:pt x="6" y="30"/>
                    </a:moveTo>
                    <a:lnTo>
                      <a:pt x="6" y="0"/>
                    </a:lnTo>
                    <a:lnTo>
                      <a:pt x="0" y="0"/>
                    </a:lnTo>
                    <a:lnTo>
                      <a:pt x="0" y="3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292" name="Rectangle 39"/>
              <p:cNvSpPr>
                <a:spLocks noChangeArrowheads="1"/>
              </p:cNvSpPr>
              <p:nvPr/>
            </p:nvSpPr>
            <p:spPr bwMode="auto">
              <a:xfrm>
                <a:off x="8270555" y="3863792"/>
                <a:ext cx="7224" cy="36121"/>
              </a:xfrm>
              <a:prstGeom prst="rect">
                <a:avLst/>
              </a:prstGeom>
              <a:solidFill>
                <a:srgbClr val="0101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293" name="Freeform 40"/>
              <p:cNvSpPr>
                <a:spLocks/>
              </p:cNvSpPr>
              <p:nvPr/>
            </p:nvSpPr>
            <p:spPr bwMode="auto">
              <a:xfrm>
                <a:off x="8270555" y="3863792"/>
                <a:ext cx="7224" cy="36121"/>
              </a:xfrm>
              <a:custGeom>
                <a:avLst/>
                <a:gdLst>
                  <a:gd name="T0" fmla="*/ 6 w 6"/>
                  <a:gd name="T1" fmla="*/ 30 h 30"/>
                  <a:gd name="T2" fmla="*/ 6 w 6"/>
                  <a:gd name="T3" fmla="*/ 0 h 30"/>
                  <a:gd name="T4" fmla="*/ 0 w 6"/>
                  <a:gd name="T5" fmla="*/ 0 h 30"/>
                  <a:gd name="T6" fmla="*/ 0 w 6"/>
                  <a:gd name="T7" fmla="*/ 30 h 30"/>
                </a:gdLst>
                <a:ahLst/>
                <a:cxnLst>
                  <a:cxn ang="0">
                    <a:pos x="T0" y="T1"/>
                  </a:cxn>
                  <a:cxn ang="0">
                    <a:pos x="T2" y="T3"/>
                  </a:cxn>
                  <a:cxn ang="0">
                    <a:pos x="T4" y="T5"/>
                  </a:cxn>
                  <a:cxn ang="0">
                    <a:pos x="T6" y="T7"/>
                  </a:cxn>
                </a:cxnLst>
                <a:rect l="0" t="0" r="r" b="b"/>
                <a:pathLst>
                  <a:path w="6" h="30">
                    <a:moveTo>
                      <a:pt x="6" y="30"/>
                    </a:moveTo>
                    <a:lnTo>
                      <a:pt x="6" y="0"/>
                    </a:lnTo>
                    <a:lnTo>
                      <a:pt x="0" y="0"/>
                    </a:lnTo>
                    <a:lnTo>
                      <a:pt x="0" y="3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298" name="Oval 265"/>
              <p:cNvSpPr>
                <a:spLocks noChangeArrowheads="1"/>
              </p:cNvSpPr>
              <p:nvPr/>
            </p:nvSpPr>
            <p:spPr bwMode="auto">
              <a:xfrm>
                <a:off x="5018930" y="3020377"/>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00" name="Oval 265"/>
              <p:cNvSpPr>
                <a:spLocks noChangeArrowheads="1"/>
              </p:cNvSpPr>
              <p:nvPr/>
            </p:nvSpPr>
            <p:spPr bwMode="auto">
              <a:xfrm>
                <a:off x="5018930" y="3293502"/>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01" name="Oval 265"/>
              <p:cNvSpPr>
                <a:spLocks noChangeArrowheads="1"/>
              </p:cNvSpPr>
              <p:nvPr/>
            </p:nvSpPr>
            <p:spPr bwMode="auto">
              <a:xfrm>
                <a:off x="5018930" y="332937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02" name="Oval 265"/>
              <p:cNvSpPr>
                <a:spLocks noChangeArrowheads="1"/>
              </p:cNvSpPr>
              <p:nvPr/>
            </p:nvSpPr>
            <p:spPr bwMode="auto">
              <a:xfrm>
                <a:off x="5018930" y="3389684"/>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03" name="Oval 265"/>
              <p:cNvSpPr>
                <a:spLocks noChangeArrowheads="1"/>
              </p:cNvSpPr>
              <p:nvPr/>
            </p:nvSpPr>
            <p:spPr bwMode="auto">
              <a:xfrm>
                <a:off x="5018930" y="3401861"/>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04" name="Oval 265"/>
              <p:cNvSpPr>
                <a:spLocks noChangeArrowheads="1"/>
              </p:cNvSpPr>
              <p:nvPr/>
            </p:nvSpPr>
            <p:spPr bwMode="auto">
              <a:xfrm>
                <a:off x="5018930" y="3492902"/>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05" name="Oval 265"/>
              <p:cNvSpPr>
                <a:spLocks noChangeArrowheads="1"/>
              </p:cNvSpPr>
              <p:nvPr/>
            </p:nvSpPr>
            <p:spPr bwMode="auto">
              <a:xfrm>
                <a:off x="5487203" y="2748047"/>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06" name="Oval 265"/>
              <p:cNvSpPr>
                <a:spLocks noChangeArrowheads="1"/>
              </p:cNvSpPr>
              <p:nvPr/>
            </p:nvSpPr>
            <p:spPr bwMode="auto">
              <a:xfrm>
                <a:off x="5487203" y="285210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07" name="Oval 265"/>
              <p:cNvSpPr>
                <a:spLocks noChangeArrowheads="1"/>
              </p:cNvSpPr>
              <p:nvPr/>
            </p:nvSpPr>
            <p:spPr bwMode="auto">
              <a:xfrm>
                <a:off x="5487203" y="3114607"/>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08" name="Oval 265"/>
              <p:cNvSpPr>
                <a:spLocks noChangeArrowheads="1"/>
              </p:cNvSpPr>
              <p:nvPr/>
            </p:nvSpPr>
            <p:spPr bwMode="auto">
              <a:xfrm>
                <a:off x="5487203" y="3146154"/>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09" name="Oval 265"/>
              <p:cNvSpPr>
                <a:spLocks noChangeArrowheads="1"/>
              </p:cNvSpPr>
              <p:nvPr/>
            </p:nvSpPr>
            <p:spPr bwMode="auto">
              <a:xfrm>
                <a:off x="5487203" y="3193029"/>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10" name="Oval 265"/>
              <p:cNvSpPr>
                <a:spLocks noChangeArrowheads="1"/>
              </p:cNvSpPr>
              <p:nvPr/>
            </p:nvSpPr>
            <p:spPr bwMode="auto">
              <a:xfrm>
                <a:off x="5487203" y="324642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11" name="Oval 265"/>
              <p:cNvSpPr>
                <a:spLocks noChangeArrowheads="1"/>
              </p:cNvSpPr>
              <p:nvPr/>
            </p:nvSpPr>
            <p:spPr bwMode="auto">
              <a:xfrm>
                <a:off x="5487203" y="3328092"/>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12" name="Oval 265"/>
              <p:cNvSpPr>
                <a:spLocks noChangeArrowheads="1"/>
              </p:cNvSpPr>
              <p:nvPr/>
            </p:nvSpPr>
            <p:spPr bwMode="auto">
              <a:xfrm>
                <a:off x="5487203" y="3385413"/>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13" name="Oval 265"/>
              <p:cNvSpPr>
                <a:spLocks noChangeArrowheads="1"/>
              </p:cNvSpPr>
              <p:nvPr/>
            </p:nvSpPr>
            <p:spPr bwMode="auto">
              <a:xfrm>
                <a:off x="5487203" y="3476020"/>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14" name="Oval 265"/>
              <p:cNvSpPr>
                <a:spLocks noChangeArrowheads="1"/>
              </p:cNvSpPr>
              <p:nvPr/>
            </p:nvSpPr>
            <p:spPr bwMode="auto">
              <a:xfrm>
                <a:off x="5487203" y="3519333"/>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15" name="Oval 265"/>
              <p:cNvSpPr>
                <a:spLocks noChangeArrowheads="1"/>
              </p:cNvSpPr>
              <p:nvPr/>
            </p:nvSpPr>
            <p:spPr bwMode="auto">
              <a:xfrm>
                <a:off x="5487203" y="3499667"/>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16" name="Oval 265"/>
              <p:cNvSpPr>
                <a:spLocks noChangeArrowheads="1"/>
              </p:cNvSpPr>
              <p:nvPr/>
            </p:nvSpPr>
            <p:spPr bwMode="auto">
              <a:xfrm>
                <a:off x="5763786" y="3020377"/>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17" name="Oval 265"/>
              <p:cNvSpPr>
                <a:spLocks noChangeArrowheads="1"/>
              </p:cNvSpPr>
              <p:nvPr/>
            </p:nvSpPr>
            <p:spPr bwMode="auto">
              <a:xfrm>
                <a:off x="5763786" y="3077771"/>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18" name="Oval 265"/>
              <p:cNvSpPr>
                <a:spLocks noChangeArrowheads="1"/>
              </p:cNvSpPr>
              <p:nvPr/>
            </p:nvSpPr>
            <p:spPr bwMode="auto">
              <a:xfrm>
                <a:off x="5763786" y="3137412"/>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19" name="Oval 265"/>
              <p:cNvSpPr>
                <a:spLocks noChangeArrowheads="1"/>
              </p:cNvSpPr>
              <p:nvPr/>
            </p:nvSpPr>
            <p:spPr bwMode="auto">
              <a:xfrm>
                <a:off x="5763786" y="322288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20" name="Oval 265"/>
              <p:cNvSpPr>
                <a:spLocks noChangeArrowheads="1"/>
              </p:cNvSpPr>
              <p:nvPr/>
            </p:nvSpPr>
            <p:spPr bwMode="auto">
              <a:xfrm>
                <a:off x="5763786" y="3272141"/>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21" name="Oval 265"/>
              <p:cNvSpPr>
                <a:spLocks noChangeArrowheads="1"/>
              </p:cNvSpPr>
              <p:nvPr/>
            </p:nvSpPr>
            <p:spPr bwMode="auto">
              <a:xfrm>
                <a:off x="5763786" y="3356596"/>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22" name="Oval 265"/>
              <p:cNvSpPr>
                <a:spLocks noChangeArrowheads="1"/>
              </p:cNvSpPr>
              <p:nvPr/>
            </p:nvSpPr>
            <p:spPr bwMode="auto">
              <a:xfrm>
                <a:off x="5763786" y="3385413"/>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23" name="Oval 265"/>
              <p:cNvSpPr>
                <a:spLocks noChangeArrowheads="1"/>
              </p:cNvSpPr>
              <p:nvPr/>
            </p:nvSpPr>
            <p:spPr bwMode="auto">
              <a:xfrm>
                <a:off x="5763786" y="3442083"/>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24" name="Oval 265"/>
              <p:cNvSpPr>
                <a:spLocks noChangeArrowheads="1"/>
              </p:cNvSpPr>
              <p:nvPr/>
            </p:nvSpPr>
            <p:spPr bwMode="auto">
              <a:xfrm>
                <a:off x="5763786" y="3491691"/>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25" name="Oval 265"/>
              <p:cNvSpPr>
                <a:spLocks noChangeArrowheads="1"/>
              </p:cNvSpPr>
              <p:nvPr/>
            </p:nvSpPr>
            <p:spPr bwMode="auto">
              <a:xfrm>
                <a:off x="5763786" y="3374415"/>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26" name="Oval 265"/>
              <p:cNvSpPr>
                <a:spLocks noChangeArrowheads="1"/>
              </p:cNvSpPr>
              <p:nvPr/>
            </p:nvSpPr>
            <p:spPr bwMode="auto">
              <a:xfrm>
                <a:off x="5966105" y="2506722"/>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27" name="Oval 265"/>
              <p:cNvSpPr>
                <a:spLocks noChangeArrowheads="1"/>
              </p:cNvSpPr>
              <p:nvPr/>
            </p:nvSpPr>
            <p:spPr bwMode="auto">
              <a:xfrm>
                <a:off x="5966105" y="2652781"/>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28" name="Oval 265"/>
              <p:cNvSpPr>
                <a:spLocks noChangeArrowheads="1"/>
              </p:cNvSpPr>
              <p:nvPr/>
            </p:nvSpPr>
            <p:spPr bwMode="auto">
              <a:xfrm>
                <a:off x="5966105" y="2797765"/>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29" name="Oval 265"/>
              <p:cNvSpPr>
                <a:spLocks noChangeArrowheads="1"/>
              </p:cNvSpPr>
              <p:nvPr/>
            </p:nvSpPr>
            <p:spPr bwMode="auto">
              <a:xfrm>
                <a:off x="5966105" y="2904373"/>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30" name="Oval 265"/>
              <p:cNvSpPr>
                <a:spLocks noChangeArrowheads="1"/>
              </p:cNvSpPr>
              <p:nvPr/>
            </p:nvSpPr>
            <p:spPr bwMode="auto">
              <a:xfrm>
                <a:off x="5966105" y="2967467"/>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31" name="Oval 265"/>
              <p:cNvSpPr>
                <a:spLocks noChangeArrowheads="1"/>
              </p:cNvSpPr>
              <p:nvPr/>
            </p:nvSpPr>
            <p:spPr bwMode="auto">
              <a:xfrm>
                <a:off x="5966105" y="3000443"/>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32" name="Oval 265"/>
              <p:cNvSpPr>
                <a:spLocks noChangeArrowheads="1"/>
              </p:cNvSpPr>
              <p:nvPr/>
            </p:nvSpPr>
            <p:spPr bwMode="auto">
              <a:xfrm>
                <a:off x="5966105" y="3054384"/>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33" name="Oval 265"/>
              <p:cNvSpPr>
                <a:spLocks noChangeArrowheads="1"/>
              </p:cNvSpPr>
              <p:nvPr/>
            </p:nvSpPr>
            <p:spPr bwMode="auto">
              <a:xfrm>
                <a:off x="5966105" y="3137313"/>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34" name="Oval 265"/>
              <p:cNvSpPr>
                <a:spLocks noChangeArrowheads="1"/>
              </p:cNvSpPr>
              <p:nvPr/>
            </p:nvSpPr>
            <p:spPr bwMode="auto">
              <a:xfrm>
                <a:off x="5966105" y="3227726"/>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35" name="Oval 265"/>
              <p:cNvSpPr>
                <a:spLocks noChangeArrowheads="1"/>
              </p:cNvSpPr>
              <p:nvPr/>
            </p:nvSpPr>
            <p:spPr bwMode="auto">
              <a:xfrm>
                <a:off x="5966105" y="3191341"/>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36" name="Oval 265"/>
              <p:cNvSpPr>
                <a:spLocks noChangeArrowheads="1"/>
              </p:cNvSpPr>
              <p:nvPr/>
            </p:nvSpPr>
            <p:spPr bwMode="auto">
              <a:xfrm>
                <a:off x="6119458" y="256101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37" name="Oval 265"/>
              <p:cNvSpPr>
                <a:spLocks noChangeArrowheads="1"/>
              </p:cNvSpPr>
              <p:nvPr/>
            </p:nvSpPr>
            <p:spPr bwMode="auto">
              <a:xfrm>
                <a:off x="6119458" y="2703582"/>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38" name="Oval 265"/>
              <p:cNvSpPr>
                <a:spLocks noChangeArrowheads="1"/>
              </p:cNvSpPr>
              <p:nvPr/>
            </p:nvSpPr>
            <p:spPr bwMode="auto">
              <a:xfrm>
                <a:off x="6119458" y="2740582"/>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39" name="Oval 265"/>
              <p:cNvSpPr>
                <a:spLocks noChangeArrowheads="1"/>
              </p:cNvSpPr>
              <p:nvPr/>
            </p:nvSpPr>
            <p:spPr bwMode="auto">
              <a:xfrm>
                <a:off x="6119458" y="2904373"/>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40" name="Oval 265"/>
              <p:cNvSpPr>
                <a:spLocks noChangeArrowheads="1"/>
              </p:cNvSpPr>
              <p:nvPr/>
            </p:nvSpPr>
            <p:spPr bwMode="auto">
              <a:xfrm>
                <a:off x="6119458" y="2938426"/>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41" name="Oval 265"/>
              <p:cNvSpPr>
                <a:spLocks noChangeArrowheads="1"/>
              </p:cNvSpPr>
              <p:nvPr/>
            </p:nvSpPr>
            <p:spPr bwMode="auto">
              <a:xfrm>
                <a:off x="6119458" y="2967467"/>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42" name="Oval 265"/>
              <p:cNvSpPr>
                <a:spLocks noChangeArrowheads="1"/>
              </p:cNvSpPr>
              <p:nvPr/>
            </p:nvSpPr>
            <p:spPr bwMode="auto">
              <a:xfrm>
                <a:off x="6119458" y="2997381"/>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43" name="Oval 265"/>
              <p:cNvSpPr>
                <a:spLocks noChangeArrowheads="1"/>
              </p:cNvSpPr>
              <p:nvPr/>
            </p:nvSpPr>
            <p:spPr bwMode="auto">
              <a:xfrm>
                <a:off x="6119458" y="3031990"/>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44" name="Oval 265"/>
              <p:cNvSpPr>
                <a:spLocks noChangeArrowheads="1"/>
              </p:cNvSpPr>
              <p:nvPr/>
            </p:nvSpPr>
            <p:spPr bwMode="auto">
              <a:xfrm>
                <a:off x="6119458" y="3053677"/>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45" name="Oval 265"/>
              <p:cNvSpPr>
                <a:spLocks noChangeArrowheads="1"/>
              </p:cNvSpPr>
              <p:nvPr/>
            </p:nvSpPr>
            <p:spPr bwMode="auto">
              <a:xfrm>
                <a:off x="6119458" y="3089350"/>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46" name="Oval 265"/>
              <p:cNvSpPr>
                <a:spLocks noChangeArrowheads="1"/>
              </p:cNvSpPr>
              <p:nvPr/>
            </p:nvSpPr>
            <p:spPr bwMode="auto">
              <a:xfrm>
                <a:off x="6119458" y="3110990"/>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47" name="Oval 265"/>
              <p:cNvSpPr>
                <a:spLocks noChangeArrowheads="1"/>
              </p:cNvSpPr>
              <p:nvPr/>
            </p:nvSpPr>
            <p:spPr bwMode="auto">
              <a:xfrm>
                <a:off x="6119458" y="3136183"/>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48" name="Oval 265"/>
              <p:cNvSpPr>
                <a:spLocks noChangeArrowheads="1"/>
              </p:cNvSpPr>
              <p:nvPr/>
            </p:nvSpPr>
            <p:spPr bwMode="auto">
              <a:xfrm>
                <a:off x="6119458" y="3156569"/>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49" name="Oval 265"/>
              <p:cNvSpPr>
                <a:spLocks noChangeArrowheads="1"/>
              </p:cNvSpPr>
              <p:nvPr/>
            </p:nvSpPr>
            <p:spPr bwMode="auto">
              <a:xfrm>
                <a:off x="6119458" y="3178210"/>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50" name="Oval 265"/>
              <p:cNvSpPr>
                <a:spLocks noChangeArrowheads="1"/>
              </p:cNvSpPr>
              <p:nvPr/>
            </p:nvSpPr>
            <p:spPr bwMode="auto">
              <a:xfrm>
                <a:off x="6119458" y="3196179"/>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51" name="Oval 265"/>
              <p:cNvSpPr>
                <a:spLocks noChangeArrowheads="1"/>
              </p:cNvSpPr>
              <p:nvPr/>
            </p:nvSpPr>
            <p:spPr bwMode="auto">
              <a:xfrm>
                <a:off x="6119458" y="3208585"/>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52" name="Oval 265"/>
              <p:cNvSpPr>
                <a:spLocks noChangeArrowheads="1"/>
              </p:cNvSpPr>
              <p:nvPr/>
            </p:nvSpPr>
            <p:spPr bwMode="auto">
              <a:xfrm>
                <a:off x="6119458" y="322288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53" name="Oval 265"/>
              <p:cNvSpPr>
                <a:spLocks noChangeArrowheads="1"/>
              </p:cNvSpPr>
              <p:nvPr/>
            </p:nvSpPr>
            <p:spPr bwMode="auto">
              <a:xfrm>
                <a:off x="6119458" y="323926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54" name="Oval 265"/>
              <p:cNvSpPr>
                <a:spLocks noChangeArrowheads="1"/>
              </p:cNvSpPr>
              <p:nvPr/>
            </p:nvSpPr>
            <p:spPr bwMode="auto">
              <a:xfrm>
                <a:off x="6244002" y="3193441"/>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55" name="Oval 265"/>
              <p:cNvSpPr>
                <a:spLocks noChangeArrowheads="1"/>
              </p:cNvSpPr>
              <p:nvPr/>
            </p:nvSpPr>
            <p:spPr bwMode="auto">
              <a:xfrm>
                <a:off x="6244002" y="3023115"/>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56" name="Oval 265"/>
              <p:cNvSpPr>
                <a:spLocks noChangeArrowheads="1"/>
              </p:cNvSpPr>
              <p:nvPr/>
            </p:nvSpPr>
            <p:spPr bwMode="auto">
              <a:xfrm>
                <a:off x="6244002" y="2981651"/>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57" name="Oval 265"/>
              <p:cNvSpPr>
                <a:spLocks noChangeArrowheads="1"/>
              </p:cNvSpPr>
              <p:nvPr/>
            </p:nvSpPr>
            <p:spPr bwMode="auto">
              <a:xfrm>
                <a:off x="6244002" y="2945529"/>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58" name="Oval 265"/>
              <p:cNvSpPr>
                <a:spLocks noChangeArrowheads="1"/>
              </p:cNvSpPr>
              <p:nvPr/>
            </p:nvSpPr>
            <p:spPr bwMode="auto">
              <a:xfrm>
                <a:off x="6244002" y="2882043"/>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59" name="Oval 265"/>
              <p:cNvSpPr>
                <a:spLocks noChangeArrowheads="1"/>
              </p:cNvSpPr>
              <p:nvPr/>
            </p:nvSpPr>
            <p:spPr bwMode="auto">
              <a:xfrm>
                <a:off x="6244002" y="2748047"/>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60" name="Oval 265"/>
              <p:cNvSpPr>
                <a:spLocks noChangeArrowheads="1"/>
              </p:cNvSpPr>
              <p:nvPr/>
            </p:nvSpPr>
            <p:spPr bwMode="auto">
              <a:xfrm>
                <a:off x="6244002" y="2698439"/>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61" name="Oval 265"/>
              <p:cNvSpPr>
                <a:spLocks noChangeArrowheads="1"/>
              </p:cNvSpPr>
              <p:nvPr/>
            </p:nvSpPr>
            <p:spPr bwMode="auto">
              <a:xfrm>
                <a:off x="6351635" y="268318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62" name="Oval 265"/>
              <p:cNvSpPr>
                <a:spLocks noChangeArrowheads="1"/>
              </p:cNvSpPr>
              <p:nvPr/>
            </p:nvSpPr>
            <p:spPr bwMode="auto">
              <a:xfrm>
                <a:off x="6351635" y="2807611"/>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63" name="Oval 265"/>
              <p:cNvSpPr>
                <a:spLocks noChangeArrowheads="1"/>
              </p:cNvSpPr>
              <p:nvPr/>
            </p:nvSpPr>
            <p:spPr bwMode="auto">
              <a:xfrm>
                <a:off x="6351635" y="2921665"/>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64" name="Oval 265"/>
              <p:cNvSpPr>
                <a:spLocks noChangeArrowheads="1"/>
              </p:cNvSpPr>
              <p:nvPr/>
            </p:nvSpPr>
            <p:spPr bwMode="auto">
              <a:xfrm>
                <a:off x="6351635" y="2880200"/>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65" name="Oval 265"/>
              <p:cNvSpPr>
                <a:spLocks noChangeArrowheads="1"/>
              </p:cNvSpPr>
              <p:nvPr/>
            </p:nvSpPr>
            <p:spPr bwMode="auto">
              <a:xfrm>
                <a:off x="6351635" y="284770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66" name="Oval 265"/>
              <p:cNvSpPr>
                <a:spLocks noChangeArrowheads="1"/>
              </p:cNvSpPr>
              <p:nvPr/>
            </p:nvSpPr>
            <p:spPr bwMode="auto">
              <a:xfrm>
                <a:off x="6351635" y="3063179"/>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67" name="Oval 265"/>
              <p:cNvSpPr>
                <a:spLocks noChangeArrowheads="1"/>
              </p:cNvSpPr>
              <p:nvPr/>
            </p:nvSpPr>
            <p:spPr bwMode="auto">
              <a:xfrm>
                <a:off x="6351635" y="3090646"/>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68" name="Oval 265"/>
              <p:cNvSpPr>
                <a:spLocks noChangeArrowheads="1"/>
              </p:cNvSpPr>
              <p:nvPr/>
            </p:nvSpPr>
            <p:spPr bwMode="auto">
              <a:xfrm>
                <a:off x="6351635" y="3107930"/>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69" name="Oval 265"/>
              <p:cNvSpPr>
                <a:spLocks noChangeArrowheads="1"/>
              </p:cNvSpPr>
              <p:nvPr/>
            </p:nvSpPr>
            <p:spPr bwMode="auto">
              <a:xfrm>
                <a:off x="6445549" y="3261955"/>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70" name="Oval 265"/>
              <p:cNvSpPr>
                <a:spLocks noChangeArrowheads="1"/>
              </p:cNvSpPr>
              <p:nvPr/>
            </p:nvSpPr>
            <p:spPr bwMode="auto">
              <a:xfrm>
                <a:off x="6445549" y="3042959"/>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71" name="Oval 265"/>
              <p:cNvSpPr>
                <a:spLocks noChangeArrowheads="1"/>
              </p:cNvSpPr>
              <p:nvPr/>
            </p:nvSpPr>
            <p:spPr bwMode="auto">
              <a:xfrm>
                <a:off x="6445549" y="3017133"/>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72" name="Oval 265"/>
              <p:cNvSpPr>
                <a:spLocks noChangeArrowheads="1"/>
              </p:cNvSpPr>
              <p:nvPr/>
            </p:nvSpPr>
            <p:spPr bwMode="auto">
              <a:xfrm>
                <a:off x="6445549" y="288482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73" name="Oval 265"/>
              <p:cNvSpPr>
                <a:spLocks noChangeArrowheads="1"/>
              </p:cNvSpPr>
              <p:nvPr/>
            </p:nvSpPr>
            <p:spPr bwMode="auto">
              <a:xfrm>
                <a:off x="6445549" y="2838437"/>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74" name="Oval 265"/>
              <p:cNvSpPr>
                <a:spLocks noChangeArrowheads="1"/>
              </p:cNvSpPr>
              <p:nvPr/>
            </p:nvSpPr>
            <p:spPr bwMode="auto">
              <a:xfrm>
                <a:off x="6445549" y="279424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75" name="Oval 265"/>
              <p:cNvSpPr>
                <a:spLocks noChangeArrowheads="1"/>
              </p:cNvSpPr>
              <p:nvPr/>
            </p:nvSpPr>
            <p:spPr bwMode="auto">
              <a:xfrm>
                <a:off x="6445549" y="2750046"/>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76" name="Oval 265"/>
              <p:cNvSpPr>
                <a:spLocks noChangeArrowheads="1"/>
              </p:cNvSpPr>
              <p:nvPr/>
            </p:nvSpPr>
            <p:spPr bwMode="auto">
              <a:xfrm>
                <a:off x="6445549" y="269249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77" name="Oval 265"/>
              <p:cNvSpPr>
                <a:spLocks noChangeArrowheads="1"/>
              </p:cNvSpPr>
              <p:nvPr/>
            </p:nvSpPr>
            <p:spPr bwMode="auto">
              <a:xfrm>
                <a:off x="6445549" y="2538269"/>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78" name="Oval 265"/>
              <p:cNvSpPr>
                <a:spLocks noChangeArrowheads="1"/>
              </p:cNvSpPr>
              <p:nvPr/>
            </p:nvSpPr>
            <p:spPr bwMode="auto">
              <a:xfrm>
                <a:off x="6445549" y="250112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79" name="Oval 265"/>
              <p:cNvSpPr>
                <a:spLocks noChangeArrowheads="1"/>
              </p:cNvSpPr>
              <p:nvPr/>
            </p:nvSpPr>
            <p:spPr bwMode="auto">
              <a:xfrm>
                <a:off x="6527867" y="2524736"/>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80" name="Oval 265"/>
              <p:cNvSpPr>
                <a:spLocks noChangeArrowheads="1"/>
              </p:cNvSpPr>
              <p:nvPr/>
            </p:nvSpPr>
            <p:spPr bwMode="auto">
              <a:xfrm>
                <a:off x="6527867" y="2558609"/>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81" name="Oval 265"/>
              <p:cNvSpPr>
                <a:spLocks noChangeArrowheads="1"/>
              </p:cNvSpPr>
              <p:nvPr/>
            </p:nvSpPr>
            <p:spPr bwMode="auto">
              <a:xfrm>
                <a:off x="6527867" y="2612441"/>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82" name="Oval 265"/>
              <p:cNvSpPr>
                <a:spLocks noChangeArrowheads="1"/>
              </p:cNvSpPr>
              <p:nvPr/>
            </p:nvSpPr>
            <p:spPr bwMode="auto">
              <a:xfrm>
                <a:off x="6527867" y="2680350"/>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83" name="Oval 265"/>
              <p:cNvSpPr>
                <a:spLocks noChangeArrowheads="1"/>
              </p:cNvSpPr>
              <p:nvPr/>
            </p:nvSpPr>
            <p:spPr bwMode="auto">
              <a:xfrm>
                <a:off x="6527867" y="280249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84" name="Oval 265"/>
              <p:cNvSpPr>
                <a:spLocks noChangeArrowheads="1"/>
              </p:cNvSpPr>
              <p:nvPr/>
            </p:nvSpPr>
            <p:spPr bwMode="auto">
              <a:xfrm>
                <a:off x="6527867" y="2758772"/>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85" name="Oval 265"/>
              <p:cNvSpPr>
                <a:spLocks noChangeArrowheads="1"/>
              </p:cNvSpPr>
              <p:nvPr/>
            </p:nvSpPr>
            <p:spPr bwMode="auto">
              <a:xfrm>
                <a:off x="6527867" y="2736734"/>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86" name="Oval 265"/>
              <p:cNvSpPr>
                <a:spLocks noChangeArrowheads="1"/>
              </p:cNvSpPr>
              <p:nvPr/>
            </p:nvSpPr>
            <p:spPr bwMode="auto">
              <a:xfrm>
                <a:off x="6527867" y="2918986"/>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87" name="Oval 265"/>
              <p:cNvSpPr>
                <a:spLocks noChangeArrowheads="1"/>
              </p:cNvSpPr>
              <p:nvPr/>
            </p:nvSpPr>
            <p:spPr bwMode="auto">
              <a:xfrm>
                <a:off x="6603097" y="3020377"/>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88" name="Oval 265"/>
              <p:cNvSpPr>
                <a:spLocks noChangeArrowheads="1"/>
              </p:cNvSpPr>
              <p:nvPr/>
            </p:nvSpPr>
            <p:spPr bwMode="auto">
              <a:xfrm>
                <a:off x="6603097" y="284770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89" name="Oval 265"/>
              <p:cNvSpPr>
                <a:spLocks noChangeArrowheads="1"/>
              </p:cNvSpPr>
              <p:nvPr/>
            </p:nvSpPr>
            <p:spPr bwMode="auto">
              <a:xfrm>
                <a:off x="6603097" y="280295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90" name="Oval 265"/>
              <p:cNvSpPr>
                <a:spLocks noChangeArrowheads="1"/>
              </p:cNvSpPr>
              <p:nvPr/>
            </p:nvSpPr>
            <p:spPr bwMode="auto">
              <a:xfrm>
                <a:off x="6603097" y="2776362"/>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91" name="Oval 265"/>
              <p:cNvSpPr>
                <a:spLocks noChangeArrowheads="1"/>
              </p:cNvSpPr>
              <p:nvPr/>
            </p:nvSpPr>
            <p:spPr bwMode="auto">
              <a:xfrm>
                <a:off x="6603097" y="2743280"/>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92" name="Oval 265"/>
              <p:cNvSpPr>
                <a:spLocks noChangeArrowheads="1"/>
              </p:cNvSpPr>
              <p:nvPr/>
            </p:nvSpPr>
            <p:spPr bwMode="auto">
              <a:xfrm>
                <a:off x="6603097" y="2640306"/>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93" name="Oval 265"/>
              <p:cNvSpPr>
                <a:spLocks noChangeArrowheads="1"/>
              </p:cNvSpPr>
              <p:nvPr/>
            </p:nvSpPr>
            <p:spPr bwMode="auto">
              <a:xfrm>
                <a:off x="6603097" y="262638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94" name="Oval 265"/>
              <p:cNvSpPr>
                <a:spLocks noChangeArrowheads="1"/>
              </p:cNvSpPr>
              <p:nvPr/>
            </p:nvSpPr>
            <p:spPr bwMode="auto">
              <a:xfrm>
                <a:off x="6603097" y="2554472"/>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95" name="Oval 265"/>
              <p:cNvSpPr>
                <a:spLocks noChangeArrowheads="1"/>
              </p:cNvSpPr>
              <p:nvPr/>
            </p:nvSpPr>
            <p:spPr bwMode="auto">
              <a:xfrm>
                <a:off x="6603097" y="244727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96" name="Oval 265"/>
              <p:cNvSpPr>
                <a:spLocks noChangeArrowheads="1"/>
              </p:cNvSpPr>
              <p:nvPr/>
            </p:nvSpPr>
            <p:spPr bwMode="auto">
              <a:xfrm>
                <a:off x="6603097" y="2420032"/>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97" name="Oval 265"/>
              <p:cNvSpPr>
                <a:spLocks noChangeArrowheads="1"/>
              </p:cNvSpPr>
              <p:nvPr/>
            </p:nvSpPr>
            <p:spPr bwMode="auto">
              <a:xfrm>
                <a:off x="6669341" y="2312839"/>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98" name="Oval 265"/>
              <p:cNvSpPr>
                <a:spLocks noChangeArrowheads="1"/>
              </p:cNvSpPr>
              <p:nvPr/>
            </p:nvSpPr>
            <p:spPr bwMode="auto">
              <a:xfrm>
                <a:off x="6669341" y="2455257"/>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399" name="Oval 265"/>
              <p:cNvSpPr>
                <a:spLocks noChangeArrowheads="1"/>
              </p:cNvSpPr>
              <p:nvPr/>
            </p:nvSpPr>
            <p:spPr bwMode="auto">
              <a:xfrm>
                <a:off x="6669341" y="2480169"/>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00" name="Oval 265"/>
              <p:cNvSpPr>
                <a:spLocks noChangeArrowheads="1"/>
              </p:cNvSpPr>
              <p:nvPr/>
            </p:nvSpPr>
            <p:spPr bwMode="auto">
              <a:xfrm>
                <a:off x="6669341" y="2518494"/>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01" name="Oval 265"/>
              <p:cNvSpPr>
                <a:spLocks noChangeArrowheads="1"/>
              </p:cNvSpPr>
              <p:nvPr/>
            </p:nvSpPr>
            <p:spPr bwMode="auto">
              <a:xfrm>
                <a:off x="6669341" y="2622830"/>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02" name="Oval 265"/>
              <p:cNvSpPr>
                <a:spLocks noChangeArrowheads="1"/>
              </p:cNvSpPr>
              <p:nvPr/>
            </p:nvSpPr>
            <p:spPr bwMode="auto">
              <a:xfrm>
                <a:off x="6669341" y="2916375"/>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03" name="Oval 265"/>
              <p:cNvSpPr>
                <a:spLocks noChangeArrowheads="1"/>
              </p:cNvSpPr>
              <p:nvPr/>
            </p:nvSpPr>
            <p:spPr bwMode="auto">
              <a:xfrm>
                <a:off x="6669341" y="285210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04" name="Oval 265"/>
              <p:cNvSpPr>
                <a:spLocks noChangeArrowheads="1"/>
              </p:cNvSpPr>
              <p:nvPr/>
            </p:nvSpPr>
            <p:spPr bwMode="auto">
              <a:xfrm>
                <a:off x="6669341" y="275646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05" name="Oval 265"/>
              <p:cNvSpPr>
                <a:spLocks noChangeArrowheads="1"/>
              </p:cNvSpPr>
              <p:nvPr/>
            </p:nvSpPr>
            <p:spPr bwMode="auto">
              <a:xfrm>
                <a:off x="6669341" y="2700481"/>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06" name="Oval 265"/>
              <p:cNvSpPr>
                <a:spLocks noChangeArrowheads="1"/>
              </p:cNvSpPr>
              <p:nvPr/>
            </p:nvSpPr>
            <p:spPr bwMode="auto">
              <a:xfrm>
                <a:off x="6669341" y="2658935"/>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07" name="Oval 265"/>
              <p:cNvSpPr>
                <a:spLocks noChangeArrowheads="1"/>
              </p:cNvSpPr>
              <p:nvPr/>
            </p:nvSpPr>
            <p:spPr bwMode="auto">
              <a:xfrm>
                <a:off x="6728380" y="2309193"/>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08" name="Oval 265"/>
              <p:cNvSpPr>
                <a:spLocks noChangeArrowheads="1"/>
              </p:cNvSpPr>
              <p:nvPr/>
            </p:nvSpPr>
            <p:spPr bwMode="auto">
              <a:xfrm>
                <a:off x="6728380" y="2855893"/>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09" name="Oval 265"/>
              <p:cNvSpPr>
                <a:spLocks noChangeArrowheads="1"/>
              </p:cNvSpPr>
              <p:nvPr/>
            </p:nvSpPr>
            <p:spPr bwMode="auto">
              <a:xfrm>
                <a:off x="6728380" y="2767359"/>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10" name="Oval 265"/>
              <p:cNvSpPr>
                <a:spLocks noChangeArrowheads="1"/>
              </p:cNvSpPr>
              <p:nvPr/>
            </p:nvSpPr>
            <p:spPr bwMode="auto">
              <a:xfrm>
                <a:off x="6728380" y="2737469"/>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11" name="Oval 265"/>
              <p:cNvSpPr>
                <a:spLocks noChangeArrowheads="1"/>
              </p:cNvSpPr>
              <p:nvPr/>
            </p:nvSpPr>
            <p:spPr bwMode="auto">
              <a:xfrm>
                <a:off x="6728380" y="2681120"/>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12" name="Oval 265"/>
              <p:cNvSpPr>
                <a:spLocks noChangeArrowheads="1"/>
              </p:cNvSpPr>
              <p:nvPr/>
            </p:nvSpPr>
            <p:spPr bwMode="auto">
              <a:xfrm>
                <a:off x="6728380" y="2658777"/>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13" name="Oval 265"/>
              <p:cNvSpPr>
                <a:spLocks noChangeArrowheads="1"/>
              </p:cNvSpPr>
              <p:nvPr/>
            </p:nvSpPr>
            <p:spPr bwMode="auto">
              <a:xfrm>
                <a:off x="6728380" y="2592941"/>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14" name="Oval 265"/>
              <p:cNvSpPr>
                <a:spLocks noChangeArrowheads="1"/>
              </p:cNvSpPr>
              <p:nvPr/>
            </p:nvSpPr>
            <p:spPr bwMode="auto">
              <a:xfrm>
                <a:off x="6728380" y="2555486"/>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15" name="Oval 265"/>
              <p:cNvSpPr>
                <a:spLocks noChangeArrowheads="1"/>
              </p:cNvSpPr>
              <p:nvPr/>
            </p:nvSpPr>
            <p:spPr bwMode="auto">
              <a:xfrm>
                <a:off x="6728380" y="250884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16" name="Oval 265"/>
              <p:cNvSpPr>
                <a:spLocks noChangeArrowheads="1"/>
              </p:cNvSpPr>
              <p:nvPr/>
            </p:nvSpPr>
            <p:spPr bwMode="auto">
              <a:xfrm>
                <a:off x="6728380" y="244367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17" name="Oval 265"/>
              <p:cNvSpPr>
                <a:spLocks noChangeArrowheads="1"/>
              </p:cNvSpPr>
              <p:nvPr/>
            </p:nvSpPr>
            <p:spPr bwMode="auto">
              <a:xfrm>
                <a:off x="6728380" y="2413529"/>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18" name="Oval 265"/>
              <p:cNvSpPr>
                <a:spLocks noChangeArrowheads="1"/>
              </p:cNvSpPr>
              <p:nvPr/>
            </p:nvSpPr>
            <p:spPr bwMode="auto">
              <a:xfrm>
                <a:off x="6728380" y="2359812"/>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19" name="Oval 265"/>
              <p:cNvSpPr>
                <a:spLocks noChangeArrowheads="1"/>
              </p:cNvSpPr>
              <p:nvPr/>
            </p:nvSpPr>
            <p:spPr bwMode="auto">
              <a:xfrm>
                <a:off x="6785997" y="2235396"/>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20" name="Oval 265"/>
              <p:cNvSpPr>
                <a:spLocks noChangeArrowheads="1"/>
              </p:cNvSpPr>
              <p:nvPr/>
            </p:nvSpPr>
            <p:spPr bwMode="auto">
              <a:xfrm>
                <a:off x="6785997" y="2350706"/>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21" name="Oval 265"/>
              <p:cNvSpPr>
                <a:spLocks noChangeArrowheads="1"/>
              </p:cNvSpPr>
              <p:nvPr/>
            </p:nvSpPr>
            <p:spPr bwMode="auto">
              <a:xfrm>
                <a:off x="6785997" y="2445597"/>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22" name="Oval 265"/>
              <p:cNvSpPr>
                <a:spLocks noChangeArrowheads="1"/>
              </p:cNvSpPr>
              <p:nvPr/>
            </p:nvSpPr>
            <p:spPr bwMode="auto">
              <a:xfrm>
                <a:off x="6785997" y="249953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23" name="Oval 265"/>
              <p:cNvSpPr>
                <a:spLocks noChangeArrowheads="1"/>
              </p:cNvSpPr>
              <p:nvPr/>
            </p:nvSpPr>
            <p:spPr bwMode="auto">
              <a:xfrm>
                <a:off x="6785997" y="2548983"/>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24" name="Oval 265"/>
              <p:cNvSpPr>
                <a:spLocks noChangeArrowheads="1"/>
              </p:cNvSpPr>
              <p:nvPr/>
            </p:nvSpPr>
            <p:spPr bwMode="auto">
              <a:xfrm>
                <a:off x="6785997" y="2594842"/>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25" name="Oval 265"/>
              <p:cNvSpPr>
                <a:spLocks noChangeArrowheads="1"/>
              </p:cNvSpPr>
              <p:nvPr/>
            </p:nvSpPr>
            <p:spPr bwMode="auto">
              <a:xfrm>
                <a:off x="6836263" y="2705922"/>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26" name="Oval 265"/>
              <p:cNvSpPr>
                <a:spLocks noChangeArrowheads="1"/>
              </p:cNvSpPr>
              <p:nvPr/>
            </p:nvSpPr>
            <p:spPr bwMode="auto">
              <a:xfrm>
                <a:off x="6836263" y="2580940"/>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27" name="Oval 265"/>
              <p:cNvSpPr>
                <a:spLocks noChangeArrowheads="1"/>
              </p:cNvSpPr>
              <p:nvPr/>
            </p:nvSpPr>
            <p:spPr bwMode="auto">
              <a:xfrm>
                <a:off x="6836263" y="2537169"/>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28" name="Oval 265"/>
              <p:cNvSpPr>
                <a:spLocks noChangeArrowheads="1"/>
              </p:cNvSpPr>
              <p:nvPr/>
            </p:nvSpPr>
            <p:spPr bwMode="auto">
              <a:xfrm>
                <a:off x="6836263" y="250956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29" name="Oval 265"/>
              <p:cNvSpPr>
                <a:spLocks noChangeArrowheads="1"/>
              </p:cNvSpPr>
              <p:nvPr/>
            </p:nvSpPr>
            <p:spPr bwMode="auto">
              <a:xfrm>
                <a:off x="6836263" y="2476353"/>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30" name="Oval 265"/>
              <p:cNvSpPr>
                <a:spLocks noChangeArrowheads="1"/>
              </p:cNvSpPr>
              <p:nvPr/>
            </p:nvSpPr>
            <p:spPr bwMode="auto">
              <a:xfrm>
                <a:off x="6836263" y="2443803"/>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31" name="Oval 265"/>
              <p:cNvSpPr>
                <a:spLocks noChangeArrowheads="1"/>
              </p:cNvSpPr>
              <p:nvPr/>
            </p:nvSpPr>
            <p:spPr bwMode="auto">
              <a:xfrm>
                <a:off x="6836263" y="2393497"/>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32" name="Oval 265"/>
              <p:cNvSpPr>
                <a:spLocks noChangeArrowheads="1"/>
              </p:cNvSpPr>
              <p:nvPr/>
            </p:nvSpPr>
            <p:spPr bwMode="auto">
              <a:xfrm>
                <a:off x="6836263" y="2357524"/>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33" name="Oval 265"/>
              <p:cNvSpPr>
                <a:spLocks noChangeArrowheads="1"/>
              </p:cNvSpPr>
              <p:nvPr/>
            </p:nvSpPr>
            <p:spPr bwMode="auto">
              <a:xfrm>
                <a:off x="6836263" y="2192036"/>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34" name="Oval 265"/>
              <p:cNvSpPr>
                <a:spLocks noChangeArrowheads="1"/>
              </p:cNvSpPr>
              <p:nvPr/>
            </p:nvSpPr>
            <p:spPr bwMode="auto">
              <a:xfrm>
                <a:off x="6931794" y="2734671"/>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35" name="Oval 265"/>
              <p:cNvSpPr>
                <a:spLocks noChangeArrowheads="1"/>
              </p:cNvSpPr>
              <p:nvPr/>
            </p:nvSpPr>
            <p:spPr bwMode="auto">
              <a:xfrm>
                <a:off x="6880706" y="2586019"/>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36" name="Oval 265"/>
              <p:cNvSpPr>
                <a:spLocks noChangeArrowheads="1"/>
              </p:cNvSpPr>
              <p:nvPr/>
            </p:nvSpPr>
            <p:spPr bwMode="auto">
              <a:xfrm>
                <a:off x="5966105" y="3304444"/>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37" name="Oval 265"/>
              <p:cNvSpPr>
                <a:spLocks noChangeArrowheads="1"/>
              </p:cNvSpPr>
              <p:nvPr/>
            </p:nvSpPr>
            <p:spPr bwMode="auto">
              <a:xfrm>
                <a:off x="6669341" y="3179704"/>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38" name="Oval 265"/>
              <p:cNvSpPr>
                <a:spLocks noChangeArrowheads="1"/>
              </p:cNvSpPr>
              <p:nvPr/>
            </p:nvSpPr>
            <p:spPr bwMode="auto">
              <a:xfrm>
                <a:off x="6669341" y="3218092"/>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39" name="Oval 265"/>
              <p:cNvSpPr>
                <a:spLocks noChangeArrowheads="1"/>
              </p:cNvSpPr>
              <p:nvPr/>
            </p:nvSpPr>
            <p:spPr bwMode="auto">
              <a:xfrm>
                <a:off x="6730456" y="2475047"/>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40" name="Oval 265"/>
              <p:cNvSpPr>
                <a:spLocks noChangeArrowheads="1"/>
              </p:cNvSpPr>
              <p:nvPr/>
            </p:nvSpPr>
            <p:spPr bwMode="auto">
              <a:xfrm>
                <a:off x="6927624" y="2151911"/>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41" name="Oval 265"/>
              <p:cNvSpPr>
                <a:spLocks noChangeArrowheads="1"/>
              </p:cNvSpPr>
              <p:nvPr/>
            </p:nvSpPr>
            <p:spPr bwMode="auto">
              <a:xfrm>
                <a:off x="6880706" y="225749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42" name="Oval 265"/>
              <p:cNvSpPr>
                <a:spLocks noChangeArrowheads="1"/>
              </p:cNvSpPr>
              <p:nvPr/>
            </p:nvSpPr>
            <p:spPr bwMode="auto">
              <a:xfrm>
                <a:off x="6880706" y="2320486"/>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43" name="Oval 265"/>
              <p:cNvSpPr>
                <a:spLocks noChangeArrowheads="1"/>
              </p:cNvSpPr>
              <p:nvPr/>
            </p:nvSpPr>
            <p:spPr bwMode="auto">
              <a:xfrm>
                <a:off x="6880706" y="2371484"/>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44" name="Oval 265"/>
              <p:cNvSpPr>
                <a:spLocks noChangeArrowheads="1"/>
              </p:cNvSpPr>
              <p:nvPr/>
            </p:nvSpPr>
            <p:spPr bwMode="auto">
              <a:xfrm>
                <a:off x="6880706" y="238467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45" name="Oval 265"/>
              <p:cNvSpPr>
                <a:spLocks noChangeArrowheads="1"/>
              </p:cNvSpPr>
              <p:nvPr/>
            </p:nvSpPr>
            <p:spPr bwMode="auto">
              <a:xfrm>
                <a:off x="6972441" y="2605317"/>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46" name="Oval 265"/>
              <p:cNvSpPr>
                <a:spLocks noChangeArrowheads="1"/>
              </p:cNvSpPr>
              <p:nvPr/>
            </p:nvSpPr>
            <p:spPr bwMode="auto">
              <a:xfrm>
                <a:off x="7011091" y="2597730"/>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47" name="Oval 265"/>
              <p:cNvSpPr>
                <a:spLocks noChangeArrowheads="1"/>
              </p:cNvSpPr>
              <p:nvPr/>
            </p:nvSpPr>
            <p:spPr bwMode="auto">
              <a:xfrm>
                <a:off x="7052168" y="2534747"/>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48" name="Oval 265"/>
              <p:cNvSpPr>
                <a:spLocks noChangeArrowheads="1"/>
              </p:cNvSpPr>
              <p:nvPr/>
            </p:nvSpPr>
            <p:spPr bwMode="auto">
              <a:xfrm>
                <a:off x="7011091" y="2490721"/>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49" name="Oval 265"/>
              <p:cNvSpPr>
                <a:spLocks noChangeArrowheads="1"/>
              </p:cNvSpPr>
              <p:nvPr/>
            </p:nvSpPr>
            <p:spPr bwMode="auto">
              <a:xfrm>
                <a:off x="6974867" y="2501764"/>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50" name="Oval 265"/>
              <p:cNvSpPr>
                <a:spLocks noChangeArrowheads="1"/>
              </p:cNvSpPr>
              <p:nvPr/>
            </p:nvSpPr>
            <p:spPr bwMode="auto">
              <a:xfrm>
                <a:off x="6931141" y="2481551"/>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51" name="Oval 265"/>
              <p:cNvSpPr>
                <a:spLocks noChangeArrowheads="1"/>
              </p:cNvSpPr>
              <p:nvPr/>
            </p:nvSpPr>
            <p:spPr bwMode="auto">
              <a:xfrm>
                <a:off x="6974867" y="2462631"/>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52" name="Oval 265"/>
              <p:cNvSpPr>
                <a:spLocks noChangeArrowheads="1"/>
              </p:cNvSpPr>
              <p:nvPr/>
            </p:nvSpPr>
            <p:spPr bwMode="auto">
              <a:xfrm>
                <a:off x="6930944" y="2446474"/>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53" name="Oval 265"/>
              <p:cNvSpPr>
                <a:spLocks noChangeArrowheads="1"/>
              </p:cNvSpPr>
              <p:nvPr/>
            </p:nvSpPr>
            <p:spPr bwMode="auto">
              <a:xfrm>
                <a:off x="6924054" y="2405504"/>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54" name="Oval 265"/>
              <p:cNvSpPr>
                <a:spLocks noChangeArrowheads="1"/>
              </p:cNvSpPr>
              <p:nvPr/>
            </p:nvSpPr>
            <p:spPr bwMode="auto">
              <a:xfrm>
                <a:off x="6970269" y="2179074"/>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55" name="Oval 265"/>
              <p:cNvSpPr>
                <a:spLocks noChangeArrowheads="1"/>
              </p:cNvSpPr>
              <p:nvPr/>
            </p:nvSpPr>
            <p:spPr bwMode="auto">
              <a:xfrm>
                <a:off x="7008920" y="2228561"/>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56" name="Oval 265"/>
              <p:cNvSpPr>
                <a:spLocks noChangeArrowheads="1"/>
              </p:cNvSpPr>
              <p:nvPr/>
            </p:nvSpPr>
            <p:spPr bwMode="auto">
              <a:xfrm>
                <a:off x="6932680" y="2221156"/>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57" name="Oval 265"/>
              <p:cNvSpPr>
                <a:spLocks noChangeArrowheads="1"/>
              </p:cNvSpPr>
              <p:nvPr/>
            </p:nvSpPr>
            <p:spPr bwMode="auto">
              <a:xfrm>
                <a:off x="6962491" y="2242552"/>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58" name="Oval 265"/>
              <p:cNvSpPr>
                <a:spLocks noChangeArrowheads="1"/>
              </p:cNvSpPr>
              <p:nvPr/>
            </p:nvSpPr>
            <p:spPr bwMode="auto">
              <a:xfrm>
                <a:off x="6970269" y="2255975"/>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59" name="Oval 265"/>
              <p:cNvSpPr>
                <a:spLocks noChangeArrowheads="1"/>
              </p:cNvSpPr>
              <p:nvPr/>
            </p:nvSpPr>
            <p:spPr bwMode="auto">
              <a:xfrm>
                <a:off x="6925555" y="229245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60" name="Oval 265"/>
              <p:cNvSpPr>
                <a:spLocks noChangeArrowheads="1"/>
              </p:cNvSpPr>
              <p:nvPr/>
            </p:nvSpPr>
            <p:spPr bwMode="auto">
              <a:xfrm>
                <a:off x="6921599" y="2316776"/>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61" name="Oval 265"/>
              <p:cNvSpPr>
                <a:spLocks noChangeArrowheads="1"/>
              </p:cNvSpPr>
              <p:nvPr/>
            </p:nvSpPr>
            <p:spPr bwMode="auto">
              <a:xfrm>
                <a:off x="6976103" y="2334024"/>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62" name="Oval 265"/>
              <p:cNvSpPr>
                <a:spLocks noChangeArrowheads="1"/>
              </p:cNvSpPr>
              <p:nvPr/>
            </p:nvSpPr>
            <p:spPr bwMode="auto">
              <a:xfrm>
                <a:off x="6969352" y="235917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63" name="Oval 265"/>
              <p:cNvSpPr>
                <a:spLocks noChangeArrowheads="1"/>
              </p:cNvSpPr>
              <p:nvPr/>
            </p:nvSpPr>
            <p:spPr bwMode="auto">
              <a:xfrm>
                <a:off x="7011091" y="2388509"/>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64" name="Oval 265"/>
              <p:cNvSpPr>
                <a:spLocks noChangeArrowheads="1"/>
              </p:cNvSpPr>
              <p:nvPr/>
            </p:nvSpPr>
            <p:spPr bwMode="auto">
              <a:xfrm>
                <a:off x="7052168" y="2407791"/>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65" name="Oval 265"/>
              <p:cNvSpPr>
                <a:spLocks noChangeArrowheads="1"/>
              </p:cNvSpPr>
              <p:nvPr/>
            </p:nvSpPr>
            <p:spPr bwMode="auto">
              <a:xfrm>
                <a:off x="7083715" y="2416225"/>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66" name="Oval 265"/>
              <p:cNvSpPr>
                <a:spLocks noChangeArrowheads="1"/>
              </p:cNvSpPr>
              <p:nvPr/>
            </p:nvSpPr>
            <p:spPr bwMode="auto">
              <a:xfrm>
                <a:off x="7087768" y="2451579"/>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67" name="Oval 265"/>
              <p:cNvSpPr>
                <a:spLocks noChangeArrowheads="1"/>
              </p:cNvSpPr>
              <p:nvPr/>
            </p:nvSpPr>
            <p:spPr bwMode="auto">
              <a:xfrm>
                <a:off x="7042638" y="2361204"/>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68" name="Oval 265"/>
              <p:cNvSpPr>
                <a:spLocks noChangeArrowheads="1"/>
              </p:cNvSpPr>
              <p:nvPr/>
            </p:nvSpPr>
            <p:spPr bwMode="auto">
              <a:xfrm>
                <a:off x="7072246" y="2364002"/>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69" name="Oval 265"/>
              <p:cNvSpPr>
                <a:spLocks noChangeArrowheads="1"/>
              </p:cNvSpPr>
              <p:nvPr/>
            </p:nvSpPr>
            <p:spPr bwMode="auto">
              <a:xfrm>
                <a:off x="7123407" y="2350706"/>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70" name="Oval 265"/>
              <p:cNvSpPr>
                <a:spLocks noChangeArrowheads="1"/>
              </p:cNvSpPr>
              <p:nvPr/>
            </p:nvSpPr>
            <p:spPr bwMode="auto">
              <a:xfrm>
                <a:off x="7184849" y="2350436"/>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71" name="Oval 265"/>
              <p:cNvSpPr>
                <a:spLocks noChangeArrowheads="1"/>
              </p:cNvSpPr>
              <p:nvPr/>
            </p:nvSpPr>
            <p:spPr bwMode="auto">
              <a:xfrm>
                <a:off x="7184849" y="2413529"/>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72" name="Oval 265"/>
              <p:cNvSpPr>
                <a:spLocks noChangeArrowheads="1"/>
              </p:cNvSpPr>
              <p:nvPr/>
            </p:nvSpPr>
            <p:spPr bwMode="auto">
              <a:xfrm>
                <a:off x="7154128" y="2311667"/>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73" name="Oval 265"/>
              <p:cNvSpPr>
                <a:spLocks noChangeArrowheads="1"/>
              </p:cNvSpPr>
              <p:nvPr/>
            </p:nvSpPr>
            <p:spPr bwMode="auto">
              <a:xfrm>
                <a:off x="7091198" y="2310987"/>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74" name="Oval 265"/>
              <p:cNvSpPr>
                <a:spLocks noChangeArrowheads="1"/>
              </p:cNvSpPr>
              <p:nvPr/>
            </p:nvSpPr>
            <p:spPr bwMode="auto">
              <a:xfrm>
                <a:off x="7087768" y="2275223"/>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75" name="Oval 265"/>
              <p:cNvSpPr>
                <a:spLocks noChangeArrowheads="1"/>
              </p:cNvSpPr>
              <p:nvPr/>
            </p:nvSpPr>
            <p:spPr bwMode="auto">
              <a:xfrm>
                <a:off x="7091008" y="2220589"/>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76" name="Oval 265"/>
              <p:cNvSpPr>
                <a:spLocks noChangeArrowheads="1"/>
              </p:cNvSpPr>
              <p:nvPr/>
            </p:nvSpPr>
            <p:spPr bwMode="auto">
              <a:xfrm>
                <a:off x="7150523" y="2279440"/>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77" name="Oval 265"/>
              <p:cNvSpPr>
                <a:spLocks noChangeArrowheads="1"/>
              </p:cNvSpPr>
              <p:nvPr/>
            </p:nvSpPr>
            <p:spPr bwMode="auto">
              <a:xfrm>
                <a:off x="7124548" y="2249107"/>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78" name="Oval 265"/>
              <p:cNvSpPr>
                <a:spLocks noChangeArrowheads="1"/>
              </p:cNvSpPr>
              <p:nvPr/>
            </p:nvSpPr>
            <p:spPr bwMode="auto">
              <a:xfrm>
                <a:off x="7154128" y="2186551"/>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79" name="Oval 265"/>
              <p:cNvSpPr>
                <a:spLocks noChangeArrowheads="1"/>
              </p:cNvSpPr>
              <p:nvPr/>
            </p:nvSpPr>
            <p:spPr bwMode="auto">
              <a:xfrm>
                <a:off x="7149643" y="2214327"/>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80" name="Oval 265"/>
              <p:cNvSpPr>
                <a:spLocks noChangeArrowheads="1"/>
              </p:cNvSpPr>
              <p:nvPr/>
            </p:nvSpPr>
            <p:spPr bwMode="auto">
              <a:xfrm>
                <a:off x="7174700" y="2236159"/>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81" name="Oval 265"/>
              <p:cNvSpPr>
                <a:spLocks noChangeArrowheads="1"/>
              </p:cNvSpPr>
              <p:nvPr/>
            </p:nvSpPr>
            <p:spPr bwMode="auto">
              <a:xfrm>
                <a:off x="7248757" y="2236159"/>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82" name="Oval 265"/>
              <p:cNvSpPr>
                <a:spLocks noChangeArrowheads="1"/>
              </p:cNvSpPr>
              <p:nvPr/>
            </p:nvSpPr>
            <p:spPr bwMode="auto">
              <a:xfrm>
                <a:off x="7345564" y="2212130"/>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83" name="Oval 265"/>
              <p:cNvSpPr>
                <a:spLocks noChangeArrowheads="1"/>
              </p:cNvSpPr>
              <p:nvPr/>
            </p:nvSpPr>
            <p:spPr bwMode="auto">
              <a:xfrm>
                <a:off x="7368162" y="235917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84" name="Oval 265"/>
              <p:cNvSpPr>
                <a:spLocks noChangeArrowheads="1"/>
              </p:cNvSpPr>
              <p:nvPr/>
            </p:nvSpPr>
            <p:spPr bwMode="auto">
              <a:xfrm>
                <a:off x="7118976" y="2106951"/>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85" name="Oval 265"/>
              <p:cNvSpPr>
                <a:spLocks noChangeArrowheads="1"/>
              </p:cNvSpPr>
              <p:nvPr/>
            </p:nvSpPr>
            <p:spPr bwMode="auto">
              <a:xfrm>
                <a:off x="7050649" y="2076803"/>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86" name="Oval 265"/>
              <p:cNvSpPr>
                <a:spLocks noChangeArrowheads="1"/>
              </p:cNvSpPr>
              <p:nvPr/>
            </p:nvSpPr>
            <p:spPr bwMode="auto">
              <a:xfrm>
                <a:off x="7083715" y="2005096"/>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87" name="Oval 265"/>
              <p:cNvSpPr>
                <a:spLocks noChangeArrowheads="1"/>
              </p:cNvSpPr>
              <p:nvPr/>
            </p:nvSpPr>
            <p:spPr bwMode="auto">
              <a:xfrm>
                <a:off x="7150535" y="2081575"/>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88" name="Oval 265"/>
              <p:cNvSpPr>
                <a:spLocks noChangeArrowheads="1"/>
              </p:cNvSpPr>
              <p:nvPr/>
            </p:nvSpPr>
            <p:spPr bwMode="auto">
              <a:xfrm>
                <a:off x="7182095" y="2104790"/>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89" name="Oval 265"/>
              <p:cNvSpPr>
                <a:spLocks noChangeArrowheads="1"/>
              </p:cNvSpPr>
              <p:nvPr/>
            </p:nvSpPr>
            <p:spPr bwMode="auto">
              <a:xfrm>
                <a:off x="7213616" y="2102629"/>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90" name="Oval 265"/>
              <p:cNvSpPr>
                <a:spLocks noChangeArrowheads="1"/>
              </p:cNvSpPr>
              <p:nvPr/>
            </p:nvSpPr>
            <p:spPr bwMode="auto">
              <a:xfrm>
                <a:off x="7208983" y="2182781"/>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91" name="Oval 265"/>
              <p:cNvSpPr>
                <a:spLocks noChangeArrowheads="1"/>
              </p:cNvSpPr>
              <p:nvPr/>
            </p:nvSpPr>
            <p:spPr bwMode="auto">
              <a:xfrm>
                <a:off x="7242001" y="213085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92" name="Oval 265"/>
              <p:cNvSpPr>
                <a:spLocks noChangeArrowheads="1"/>
              </p:cNvSpPr>
              <p:nvPr/>
            </p:nvSpPr>
            <p:spPr bwMode="auto">
              <a:xfrm>
                <a:off x="7230827" y="2134351"/>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93" name="Oval 265"/>
              <p:cNvSpPr>
                <a:spLocks noChangeArrowheads="1"/>
              </p:cNvSpPr>
              <p:nvPr/>
            </p:nvSpPr>
            <p:spPr bwMode="auto">
              <a:xfrm>
                <a:off x="7266183" y="2162405"/>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94" name="Oval 265"/>
              <p:cNvSpPr>
                <a:spLocks noChangeArrowheads="1"/>
              </p:cNvSpPr>
              <p:nvPr/>
            </p:nvSpPr>
            <p:spPr bwMode="auto">
              <a:xfrm>
                <a:off x="7241659" y="2025421"/>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95" name="Oval 265"/>
              <p:cNvSpPr>
                <a:spLocks noChangeArrowheads="1"/>
              </p:cNvSpPr>
              <p:nvPr/>
            </p:nvSpPr>
            <p:spPr bwMode="auto">
              <a:xfrm>
                <a:off x="7269477" y="2072163"/>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96" name="Oval 265"/>
              <p:cNvSpPr>
                <a:spLocks noChangeArrowheads="1"/>
              </p:cNvSpPr>
              <p:nvPr/>
            </p:nvSpPr>
            <p:spPr bwMode="auto">
              <a:xfrm>
                <a:off x="7297704" y="2088161"/>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97" name="Oval 265"/>
              <p:cNvSpPr>
                <a:spLocks noChangeArrowheads="1"/>
              </p:cNvSpPr>
              <p:nvPr/>
            </p:nvSpPr>
            <p:spPr bwMode="auto">
              <a:xfrm>
                <a:off x="7349204" y="2112915"/>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98" name="Oval 265"/>
              <p:cNvSpPr>
                <a:spLocks noChangeArrowheads="1"/>
              </p:cNvSpPr>
              <p:nvPr/>
            </p:nvSpPr>
            <p:spPr bwMode="auto">
              <a:xfrm>
                <a:off x="7368162" y="2104790"/>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499" name="Oval 265"/>
              <p:cNvSpPr>
                <a:spLocks noChangeArrowheads="1"/>
              </p:cNvSpPr>
              <p:nvPr/>
            </p:nvSpPr>
            <p:spPr bwMode="auto">
              <a:xfrm>
                <a:off x="7345564" y="2048616"/>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500" name="Oval 265"/>
              <p:cNvSpPr>
                <a:spLocks noChangeArrowheads="1"/>
              </p:cNvSpPr>
              <p:nvPr/>
            </p:nvSpPr>
            <p:spPr bwMode="auto">
              <a:xfrm>
                <a:off x="7271297" y="1915517"/>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501" name="Oval 265"/>
              <p:cNvSpPr>
                <a:spLocks noChangeArrowheads="1"/>
              </p:cNvSpPr>
              <p:nvPr/>
            </p:nvSpPr>
            <p:spPr bwMode="auto">
              <a:xfrm>
                <a:off x="7345564" y="192371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502" name="Oval 265"/>
              <p:cNvSpPr>
                <a:spLocks noChangeArrowheads="1"/>
              </p:cNvSpPr>
              <p:nvPr/>
            </p:nvSpPr>
            <p:spPr bwMode="auto">
              <a:xfrm>
                <a:off x="7317657" y="1911892"/>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503" name="Oval 265"/>
              <p:cNvSpPr>
                <a:spLocks noChangeArrowheads="1"/>
              </p:cNvSpPr>
              <p:nvPr/>
            </p:nvSpPr>
            <p:spPr bwMode="auto">
              <a:xfrm>
                <a:off x="7419600" y="1892171"/>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504" name="Oval 265"/>
              <p:cNvSpPr>
                <a:spLocks noChangeArrowheads="1"/>
              </p:cNvSpPr>
              <p:nvPr/>
            </p:nvSpPr>
            <p:spPr bwMode="auto">
              <a:xfrm>
                <a:off x="7419600" y="1928795"/>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505" name="Oval 265"/>
              <p:cNvSpPr>
                <a:spLocks noChangeArrowheads="1"/>
              </p:cNvSpPr>
              <p:nvPr/>
            </p:nvSpPr>
            <p:spPr bwMode="auto">
              <a:xfrm>
                <a:off x="7536356" y="1945852"/>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506" name="Oval 265"/>
              <p:cNvSpPr>
                <a:spLocks noChangeArrowheads="1"/>
              </p:cNvSpPr>
              <p:nvPr/>
            </p:nvSpPr>
            <p:spPr bwMode="auto">
              <a:xfrm>
                <a:off x="7552731" y="192371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507" name="Oval 265"/>
              <p:cNvSpPr>
                <a:spLocks noChangeArrowheads="1"/>
              </p:cNvSpPr>
              <p:nvPr/>
            </p:nvSpPr>
            <p:spPr bwMode="auto">
              <a:xfrm>
                <a:off x="7576090" y="1939418"/>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508" name="Oval 265"/>
              <p:cNvSpPr>
                <a:spLocks noChangeArrowheads="1"/>
              </p:cNvSpPr>
              <p:nvPr/>
            </p:nvSpPr>
            <p:spPr bwMode="auto">
              <a:xfrm>
                <a:off x="7493635" y="1841453"/>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509" name="Oval 265"/>
              <p:cNvSpPr>
                <a:spLocks noChangeArrowheads="1"/>
              </p:cNvSpPr>
              <p:nvPr/>
            </p:nvSpPr>
            <p:spPr bwMode="auto">
              <a:xfrm>
                <a:off x="7532286" y="1832362"/>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510" name="Oval 265"/>
              <p:cNvSpPr>
                <a:spLocks noChangeArrowheads="1"/>
              </p:cNvSpPr>
              <p:nvPr/>
            </p:nvSpPr>
            <p:spPr bwMode="auto">
              <a:xfrm>
                <a:off x="7618930" y="1778359"/>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511" name="Oval 265"/>
              <p:cNvSpPr>
                <a:spLocks noChangeArrowheads="1"/>
              </p:cNvSpPr>
              <p:nvPr/>
            </p:nvSpPr>
            <p:spPr bwMode="auto">
              <a:xfrm>
                <a:off x="7669255" y="1823365"/>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512" name="Oval 265"/>
              <p:cNvSpPr>
                <a:spLocks noChangeArrowheads="1"/>
              </p:cNvSpPr>
              <p:nvPr/>
            </p:nvSpPr>
            <p:spPr bwMode="auto">
              <a:xfrm>
                <a:off x="7682024" y="1801245"/>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513" name="Oval 265"/>
              <p:cNvSpPr>
                <a:spLocks noChangeArrowheads="1"/>
              </p:cNvSpPr>
              <p:nvPr/>
            </p:nvSpPr>
            <p:spPr bwMode="auto">
              <a:xfrm>
                <a:off x="7933960" y="1552047"/>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514" name="Oval 265"/>
              <p:cNvSpPr>
                <a:spLocks noChangeArrowheads="1"/>
              </p:cNvSpPr>
              <p:nvPr/>
            </p:nvSpPr>
            <p:spPr bwMode="auto">
              <a:xfrm>
                <a:off x="7996944" y="1606816"/>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515" name="Oval 265"/>
              <p:cNvSpPr>
                <a:spLocks noChangeArrowheads="1"/>
              </p:cNvSpPr>
              <p:nvPr/>
            </p:nvSpPr>
            <p:spPr bwMode="auto">
              <a:xfrm>
                <a:off x="8456008" y="1552047"/>
                <a:ext cx="63094" cy="63094"/>
              </a:xfrm>
              <a:prstGeom prst="ellipse">
                <a:avLst/>
              </a:prstGeom>
              <a:solidFill>
                <a:schemeClr val="tx1"/>
              </a:solidFill>
              <a:ln>
                <a:noFill/>
              </a:ln>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cxnSp>
            <p:nvCxnSpPr>
              <p:cNvPr id="516" name="Straight Connector 515"/>
              <p:cNvCxnSpPr/>
              <p:nvPr/>
            </p:nvCxnSpPr>
            <p:spPr>
              <a:xfrm flipV="1">
                <a:off x="5051505" y="1449522"/>
                <a:ext cx="3435022" cy="2243293"/>
              </a:xfrm>
              <a:prstGeom prst="line">
                <a:avLst/>
              </a:prstGeom>
              <a:ln w="19050">
                <a:solidFill>
                  <a:srgbClr val="3567FE"/>
                </a:solidFill>
              </a:ln>
            </p:spPr>
            <p:style>
              <a:lnRef idx="1">
                <a:schemeClr val="accent1"/>
              </a:lnRef>
              <a:fillRef idx="0">
                <a:schemeClr val="accent1"/>
              </a:fillRef>
              <a:effectRef idx="0">
                <a:schemeClr val="accent1"/>
              </a:effectRef>
              <a:fontRef idx="minor">
                <a:schemeClr val="tx1"/>
              </a:fontRef>
            </p:style>
          </p:cxnSp>
        </p:grpSp>
        <p:sp>
          <p:nvSpPr>
            <p:cNvPr id="519" name="Rectangle 43"/>
            <p:cNvSpPr>
              <a:spLocks noChangeArrowheads="1"/>
            </p:cNvSpPr>
            <p:nvPr/>
          </p:nvSpPr>
          <p:spPr bwMode="auto">
            <a:xfrm>
              <a:off x="2587205" y="1678087"/>
              <a:ext cx="43051" cy="8610"/>
            </a:xfrm>
            <a:prstGeom prst="rect">
              <a:avLst/>
            </a:prstGeom>
            <a:solidFill>
              <a:srgbClr val="0101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296" name="Rectangle 43"/>
            <p:cNvSpPr>
              <a:spLocks noChangeArrowheads="1"/>
            </p:cNvSpPr>
            <p:nvPr/>
          </p:nvSpPr>
          <p:spPr bwMode="auto">
            <a:xfrm>
              <a:off x="2587205" y="2645071"/>
              <a:ext cx="43051" cy="8610"/>
            </a:xfrm>
            <a:prstGeom prst="rect">
              <a:avLst/>
            </a:prstGeom>
            <a:solidFill>
              <a:srgbClr val="0101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262" name="Rectangle 43"/>
            <p:cNvSpPr>
              <a:spLocks noChangeArrowheads="1"/>
            </p:cNvSpPr>
            <p:nvPr/>
          </p:nvSpPr>
          <p:spPr bwMode="auto">
            <a:xfrm>
              <a:off x="2587205" y="2645071"/>
              <a:ext cx="43051" cy="8610"/>
            </a:xfrm>
            <a:prstGeom prst="rect">
              <a:avLst/>
            </a:prstGeom>
            <a:solidFill>
              <a:srgbClr val="0101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sp>
          <p:nvSpPr>
            <p:cNvPr id="255" name="Rectangle 43"/>
            <p:cNvSpPr>
              <a:spLocks noChangeArrowheads="1"/>
            </p:cNvSpPr>
            <p:nvPr/>
          </p:nvSpPr>
          <p:spPr bwMode="auto">
            <a:xfrm>
              <a:off x="2587205" y="1251217"/>
              <a:ext cx="43051" cy="8610"/>
            </a:xfrm>
            <a:prstGeom prst="rect">
              <a:avLst/>
            </a:prstGeom>
            <a:solidFill>
              <a:srgbClr val="0101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1400" dirty="0">
                <a:solidFill>
                  <a:srgbClr val="000000"/>
                </a:solidFill>
                <a:latin typeface="Arial"/>
                <a:ea typeface="+mn-ea"/>
                <a:cs typeface="+mn-cs"/>
              </a:endParaRPr>
            </a:p>
          </p:txBody>
        </p:sp>
      </p:grpSp>
    </p:spTree>
    <p:extLst>
      <p:ext uri="{BB962C8B-B14F-4D97-AF65-F5344CB8AC3E}">
        <p14:creationId xmlns:p14="http://schemas.microsoft.com/office/powerpoint/2010/main" val="36411383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211" y="458710"/>
            <a:ext cx="11628428" cy="565151"/>
          </a:xfrm>
        </p:spPr>
        <p:txBody>
          <a:bodyPr>
            <a:normAutofit/>
          </a:bodyPr>
          <a:lstStyle/>
          <a:p>
            <a:r>
              <a:rPr lang="en-US" dirty="0"/>
              <a:t>Neoantigen clonality and PD-1 benefit</a:t>
            </a:r>
          </a:p>
        </p:txBody>
      </p:sp>
      <p:pic>
        <p:nvPicPr>
          <p:cNvPr id="8" name="Picture 7"/>
          <p:cNvPicPr>
            <a:picLocks noChangeAspect="1"/>
          </p:cNvPicPr>
          <p:nvPr/>
        </p:nvPicPr>
        <p:blipFill>
          <a:blip r:embed="rId2"/>
          <a:stretch>
            <a:fillRect/>
          </a:stretch>
        </p:blipFill>
        <p:spPr>
          <a:xfrm>
            <a:off x="7086600" y="3735816"/>
            <a:ext cx="2499361" cy="2446928"/>
          </a:xfrm>
          <a:prstGeom prst="rect">
            <a:avLst/>
          </a:prstGeom>
        </p:spPr>
      </p:pic>
      <p:grpSp>
        <p:nvGrpSpPr>
          <p:cNvPr id="12" name="Group 11"/>
          <p:cNvGrpSpPr/>
          <p:nvPr/>
        </p:nvGrpSpPr>
        <p:grpSpPr>
          <a:xfrm>
            <a:off x="2037615" y="1286278"/>
            <a:ext cx="8083620" cy="2231482"/>
            <a:chOff x="3009900" y="1831579"/>
            <a:chExt cx="6407264" cy="1768725"/>
          </a:xfrm>
        </p:grpSpPr>
        <p:grpSp>
          <p:nvGrpSpPr>
            <p:cNvPr id="6" name="Group 5"/>
            <p:cNvGrpSpPr/>
            <p:nvPr/>
          </p:nvGrpSpPr>
          <p:grpSpPr>
            <a:xfrm>
              <a:off x="3009900" y="1920481"/>
              <a:ext cx="6407264" cy="1679823"/>
              <a:chOff x="457200" y="1807345"/>
              <a:chExt cx="8543018" cy="2239764"/>
            </a:xfrm>
          </p:grpSpPr>
          <p:pic>
            <p:nvPicPr>
              <p:cNvPr id="4" name="Picture 3"/>
              <p:cNvPicPr>
                <a:picLocks noChangeAspect="1"/>
              </p:cNvPicPr>
              <p:nvPr/>
            </p:nvPicPr>
            <p:blipFill>
              <a:blip r:embed="rId3"/>
              <a:stretch>
                <a:fillRect/>
              </a:stretch>
            </p:blipFill>
            <p:spPr>
              <a:xfrm>
                <a:off x="457200" y="1807345"/>
                <a:ext cx="8415867" cy="1949023"/>
              </a:xfrm>
              <a:prstGeom prst="rect">
                <a:avLst/>
              </a:prstGeom>
            </p:spPr>
          </p:pic>
          <p:pic>
            <p:nvPicPr>
              <p:cNvPr id="5" name="Picture 4"/>
              <p:cNvPicPr>
                <a:picLocks noChangeAspect="1"/>
              </p:cNvPicPr>
              <p:nvPr/>
            </p:nvPicPr>
            <p:blipFill>
              <a:blip r:embed="rId4"/>
              <a:stretch>
                <a:fillRect/>
              </a:stretch>
            </p:blipFill>
            <p:spPr>
              <a:xfrm>
                <a:off x="457200" y="3804357"/>
                <a:ext cx="8543018" cy="242752"/>
              </a:xfrm>
              <a:prstGeom prst="rect">
                <a:avLst/>
              </a:prstGeom>
            </p:spPr>
          </p:pic>
        </p:grpSp>
        <p:cxnSp>
          <p:nvCxnSpPr>
            <p:cNvPr id="9" name="Straight Arrow Connector 8"/>
            <p:cNvCxnSpPr/>
            <p:nvPr/>
          </p:nvCxnSpPr>
          <p:spPr>
            <a:xfrm flipH="1">
              <a:off x="5880103" y="1831579"/>
              <a:ext cx="114299" cy="177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6019801" y="2396730"/>
              <a:ext cx="114299" cy="177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6267451" y="2942830"/>
              <a:ext cx="114299" cy="177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5" name="Rectangle 14"/>
          <p:cNvSpPr/>
          <p:nvPr/>
        </p:nvSpPr>
        <p:spPr>
          <a:xfrm>
            <a:off x="8532162" y="6400800"/>
            <a:ext cx="1579278" cy="207749"/>
          </a:xfrm>
          <a:prstGeom prst="rect">
            <a:avLst/>
          </a:prstGeom>
        </p:spPr>
        <p:txBody>
          <a:bodyPr wrap="none" anchor="b">
            <a:spAutoFit/>
          </a:bodyPr>
          <a:lstStyle/>
          <a:p>
            <a:pPr defTabSz="914400" fontAlgn="auto">
              <a:spcBef>
                <a:spcPts val="0"/>
              </a:spcBef>
              <a:spcAft>
                <a:spcPts val="0"/>
              </a:spcAft>
            </a:pPr>
            <a:r>
              <a:rPr lang="en-US" sz="750" dirty="0" err="1">
                <a:solidFill>
                  <a:srgbClr val="000000"/>
                </a:solidFill>
                <a:latin typeface="Arial"/>
                <a:ea typeface="+mn-ea"/>
                <a:cs typeface="+mn-cs"/>
              </a:rPr>
              <a:t>McGranahan</a:t>
            </a:r>
            <a:r>
              <a:rPr lang="en-US" sz="750" dirty="0">
                <a:solidFill>
                  <a:srgbClr val="000000"/>
                </a:solidFill>
                <a:latin typeface="Arial"/>
                <a:ea typeface="+mn-ea"/>
                <a:cs typeface="+mn-cs"/>
              </a:rPr>
              <a:t> et al, Science 2016</a:t>
            </a:r>
          </a:p>
        </p:txBody>
      </p:sp>
      <p:pic>
        <p:nvPicPr>
          <p:cNvPr id="3" name="Picture 2"/>
          <p:cNvPicPr>
            <a:picLocks noChangeAspect="1"/>
          </p:cNvPicPr>
          <p:nvPr/>
        </p:nvPicPr>
        <p:blipFill>
          <a:blip r:embed="rId5"/>
          <a:stretch>
            <a:fillRect/>
          </a:stretch>
        </p:blipFill>
        <p:spPr>
          <a:xfrm>
            <a:off x="2590800" y="3917872"/>
            <a:ext cx="1981200" cy="2551633"/>
          </a:xfrm>
          <a:prstGeom prst="rect">
            <a:avLst/>
          </a:prstGeom>
        </p:spPr>
      </p:pic>
    </p:spTree>
    <p:extLst>
      <p:ext uri="{BB962C8B-B14F-4D97-AF65-F5344CB8AC3E}">
        <p14:creationId xmlns:p14="http://schemas.microsoft.com/office/powerpoint/2010/main" val="39718267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87F89DBA-65D4-40F2-8AC9-8B5CDC03B9B3}"/>
              </a:ext>
            </a:extLst>
          </p:cNvPr>
          <p:cNvSpPr>
            <a:spLocks noGrp="1"/>
          </p:cNvSpPr>
          <p:nvPr>
            <p:ph type="title"/>
          </p:nvPr>
        </p:nvSpPr>
        <p:spPr/>
        <p:txBody>
          <a:bodyPr/>
          <a:lstStyle/>
          <a:p>
            <a:r>
              <a:rPr lang="en-US" dirty="0">
                <a:solidFill>
                  <a:srgbClr val="06559D"/>
                </a:solidFill>
              </a:rPr>
              <a:t>ORR by Tumor Mutation Burden Subgroup</a:t>
            </a:r>
            <a:br>
              <a:rPr lang="en-US" dirty="0">
                <a:solidFill>
                  <a:srgbClr val="06559D"/>
                </a:solidFill>
              </a:rPr>
            </a:br>
            <a:r>
              <a:rPr lang="en-GB" sz="1400" dirty="0">
                <a:solidFill>
                  <a:srgbClr val="06559D"/>
                </a:solidFill>
              </a:rPr>
              <a:t>CheckMate 032 Exploratory TMB Analysis </a:t>
            </a:r>
            <a:r>
              <a:rPr lang="en-GB" sz="1400" dirty="0" err="1">
                <a:solidFill>
                  <a:srgbClr val="06559D"/>
                </a:solidFill>
              </a:rPr>
              <a:t>Nivo</a:t>
            </a:r>
            <a:r>
              <a:rPr lang="en-US" sz="1400" dirty="0">
                <a:solidFill>
                  <a:srgbClr val="06559D"/>
                </a:solidFill>
              </a:rPr>
              <a:t> ± </a:t>
            </a:r>
            <a:r>
              <a:rPr lang="en-US" sz="1400" dirty="0" err="1">
                <a:solidFill>
                  <a:srgbClr val="06559D"/>
                </a:solidFill>
              </a:rPr>
              <a:t>Ipi</a:t>
            </a:r>
            <a:r>
              <a:rPr lang="en-US" sz="1400" dirty="0">
                <a:solidFill>
                  <a:srgbClr val="06559D"/>
                </a:solidFill>
              </a:rPr>
              <a:t> in Previously Treated SCLC</a:t>
            </a:r>
            <a:endParaRPr lang="en-US" dirty="0">
              <a:solidFill>
                <a:srgbClr val="06559D"/>
              </a:solidFill>
            </a:endParaRPr>
          </a:p>
        </p:txBody>
      </p:sp>
      <p:graphicFrame>
        <p:nvGraphicFramePr>
          <p:cNvPr id="6" name="Content Placeholder 15">
            <a:extLst>
              <a:ext uri="{FF2B5EF4-FFF2-40B4-BE49-F238E27FC236}">
                <a16:creationId xmlns="" xmlns:a16="http://schemas.microsoft.com/office/drawing/2014/main" id="{9CC3AC62-B6CB-4473-A3E6-5C44A2DF5657}"/>
              </a:ext>
            </a:extLst>
          </p:cNvPr>
          <p:cNvGraphicFramePr>
            <a:graphicFrameLocks/>
          </p:cNvGraphicFramePr>
          <p:nvPr>
            <p:extLst>
              <p:ext uri="{D42A27DB-BD31-4B8C-83A1-F6EECF244321}">
                <p14:modId xmlns:p14="http://schemas.microsoft.com/office/powerpoint/2010/main" val="1078227693"/>
              </p:ext>
            </p:extLst>
          </p:nvPr>
        </p:nvGraphicFramePr>
        <p:xfrm>
          <a:off x="1981200" y="2068728"/>
          <a:ext cx="7885994" cy="3301380"/>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p:cNvGrpSpPr/>
          <p:nvPr/>
        </p:nvGrpSpPr>
        <p:grpSpPr>
          <a:xfrm>
            <a:off x="4247259" y="5485352"/>
            <a:ext cx="3970695" cy="307777"/>
            <a:chOff x="2654200" y="762881"/>
            <a:chExt cx="3970695" cy="307777"/>
          </a:xfrm>
        </p:grpSpPr>
        <p:sp>
          <p:nvSpPr>
            <p:cNvPr id="2" name="Rectangle 1"/>
            <p:cNvSpPr/>
            <p:nvPr/>
          </p:nvSpPr>
          <p:spPr>
            <a:xfrm>
              <a:off x="2654200" y="820175"/>
              <a:ext cx="187055" cy="187055"/>
            </a:xfrm>
            <a:prstGeom prst="rect">
              <a:avLst/>
            </a:prstGeom>
            <a:solidFill>
              <a:srgbClr val="065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Arial"/>
              </a:endParaRPr>
            </a:p>
          </p:txBody>
        </p:sp>
        <p:sp>
          <p:nvSpPr>
            <p:cNvPr id="9" name="Rectangle 8"/>
            <p:cNvSpPr/>
            <p:nvPr/>
          </p:nvSpPr>
          <p:spPr>
            <a:xfrm>
              <a:off x="4347203" y="820175"/>
              <a:ext cx="187055" cy="187055"/>
            </a:xfrm>
            <a:prstGeom prst="rect">
              <a:avLst/>
            </a:prstGeom>
            <a:solidFill>
              <a:srgbClr val="F15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Arial"/>
              </a:endParaRPr>
            </a:p>
          </p:txBody>
        </p:sp>
        <p:sp>
          <p:nvSpPr>
            <p:cNvPr id="4" name="TextBox 3"/>
            <p:cNvSpPr txBox="1"/>
            <p:nvPr/>
          </p:nvSpPr>
          <p:spPr>
            <a:xfrm>
              <a:off x="2841255" y="762881"/>
              <a:ext cx="1031051" cy="307777"/>
            </a:xfrm>
            <a:prstGeom prst="rect">
              <a:avLst/>
            </a:prstGeom>
            <a:noFill/>
          </p:spPr>
          <p:txBody>
            <a:bodyPr wrap="none" rtlCol="0" anchor="ctr">
              <a:spAutoFit/>
            </a:bodyPr>
            <a:lstStyle/>
            <a:p>
              <a:pPr defTabSz="914400" fontAlgn="auto">
                <a:spcBef>
                  <a:spcPts val="0"/>
                </a:spcBef>
                <a:spcAft>
                  <a:spcPts val="0"/>
                </a:spcAft>
              </a:pPr>
              <a:r>
                <a:rPr lang="en-US" sz="1400" dirty="0">
                  <a:solidFill>
                    <a:srgbClr val="000000"/>
                  </a:solidFill>
                  <a:latin typeface="Arial"/>
                  <a:ea typeface="+mn-ea"/>
                  <a:cs typeface="+mn-cs"/>
                </a:rPr>
                <a:t>Nivolumab</a:t>
              </a:r>
            </a:p>
          </p:txBody>
        </p:sp>
        <p:sp>
          <p:nvSpPr>
            <p:cNvPr id="10" name="TextBox 9"/>
            <p:cNvSpPr txBox="1"/>
            <p:nvPr/>
          </p:nvSpPr>
          <p:spPr>
            <a:xfrm>
              <a:off x="4534258" y="762881"/>
              <a:ext cx="2090637" cy="307777"/>
            </a:xfrm>
            <a:prstGeom prst="rect">
              <a:avLst/>
            </a:prstGeom>
            <a:noFill/>
          </p:spPr>
          <p:txBody>
            <a:bodyPr wrap="none" rtlCol="0" anchor="ctr">
              <a:spAutoFit/>
            </a:bodyPr>
            <a:lstStyle/>
            <a:p>
              <a:pPr defTabSz="914400" fontAlgn="auto">
                <a:spcBef>
                  <a:spcPts val="0"/>
                </a:spcBef>
                <a:spcAft>
                  <a:spcPts val="0"/>
                </a:spcAft>
              </a:pPr>
              <a:r>
                <a:rPr lang="en-US" sz="1400" dirty="0">
                  <a:solidFill>
                    <a:srgbClr val="000000"/>
                  </a:solidFill>
                  <a:latin typeface="Arial"/>
                  <a:ea typeface="+mn-ea"/>
                  <a:cs typeface="+mn-cs"/>
                </a:rPr>
                <a:t>Nivolumab + ipilimumab</a:t>
              </a:r>
            </a:p>
          </p:txBody>
        </p:sp>
      </p:grpSp>
      <p:grpSp>
        <p:nvGrpSpPr>
          <p:cNvPr id="8" name="Group 7"/>
          <p:cNvGrpSpPr/>
          <p:nvPr/>
        </p:nvGrpSpPr>
        <p:grpSpPr>
          <a:xfrm>
            <a:off x="2701139" y="4859893"/>
            <a:ext cx="6664835" cy="253916"/>
            <a:chOff x="3046950" y="3545124"/>
            <a:chExt cx="5181623" cy="253916"/>
          </a:xfrm>
        </p:grpSpPr>
        <p:sp>
          <p:nvSpPr>
            <p:cNvPr id="13" name="TextBox 12"/>
            <p:cNvSpPr txBox="1"/>
            <p:nvPr/>
          </p:nvSpPr>
          <p:spPr>
            <a:xfrm>
              <a:off x="4701061" y="3545124"/>
              <a:ext cx="318314" cy="253916"/>
            </a:xfrm>
            <a:prstGeom prst="rect">
              <a:avLst/>
            </a:prstGeom>
            <a:noFill/>
          </p:spPr>
          <p:txBody>
            <a:bodyPr wrap="square" rtlCol="0" anchor="b">
              <a:spAutoFit/>
            </a:bodyPr>
            <a:lstStyle/>
            <a:p>
              <a:pPr algn="ctr" defTabSz="914400" fontAlgn="auto">
                <a:spcBef>
                  <a:spcPts val="0"/>
                </a:spcBef>
                <a:spcAft>
                  <a:spcPts val="0"/>
                </a:spcAft>
              </a:pPr>
              <a:r>
                <a:rPr lang="en-US" sz="1050" dirty="0">
                  <a:solidFill>
                    <a:srgbClr val="000000"/>
                  </a:solidFill>
                  <a:latin typeface="Arial"/>
                  <a:ea typeface="+mn-ea"/>
                  <a:cs typeface="+mn-cs"/>
                </a:rPr>
                <a:t>42</a:t>
              </a:r>
            </a:p>
          </p:txBody>
        </p:sp>
        <p:sp>
          <p:nvSpPr>
            <p:cNvPr id="14" name="TextBox 13"/>
            <p:cNvSpPr txBox="1"/>
            <p:nvPr/>
          </p:nvSpPr>
          <p:spPr>
            <a:xfrm>
              <a:off x="5103784" y="3545124"/>
              <a:ext cx="335910" cy="253916"/>
            </a:xfrm>
            <a:prstGeom prst="rect">
              <a:avLst/>
            </a:prstGeom>
            <a:noFill/>
          </p:spPr>
          <p:txBody>
            <a:bodyPr wrap="square" rtlCol="0" anchor="b">
              <a:spAutoFit/>
            </a:bodyPr>
            <a:lstStyle/>
            <a:p>
              <a:pPr algn="ctr" defTabSz="914400" fontAlgn="auto">
                <a:spcBef>
                  <a:spcPts val="0"/>
                </a:spcBef>
                <a:spcAft>
                  <a:spcPts val="0"/>
                </a:spcAft>
              </a:pPr>
              <a:r>
                <a:rPr lang="en-US" sz="1050" dirty="0">
                  <a:solidFill>
                    <a:srgbClr val="000000"/>
                  </a:solidFill>
                  <a:latin typeface="Arial"/>
                  <a:ea typeface="+mn-ea"/>
                  <a:cs typeface="+mn-cs"/>
                </a:rPr>
                <a:t>27</a:t>
              </a:r>
            </a:p>
          </p:txBody>
        </p:sp>
        <p:sp>
          <p:nvSpPr>
            <p:cNvPr id="16" name="TextBox 15"/>
            <p:cNvSpPr txBox="1"/>
            <p:nvPr/>
          </p:nvSpPr>
          <p:spPr>
            <a:xfrm>
              <a:off x="6033518" y="3545124"/>
              <a:ext cx="400744" cy="253916"/>
            </a:xfrm>
            <a:prstGeom prst="rect">
              <a:avLst/>
            </a:prstGeom>
            <a:noFill/>
          </p:spPr>
          <p:txBody>
            <a:bodyPr wrap="square" rtlCol="0" anchor="b">
              <a:spAutoFit/>
            </a:bodyPr>
            <a:lstStyle/>
            <a:p>
              <a:pPr algn="ctr" defTabSz="914400" fontAlgn="auto">
                <a:spcBef>
                  <a:spcPts val="0"/>
                </a:spcBef>
                <a:spcAft>
                  <a:spcPts val="0"/>
                </a:spcAft>
              </a:pPr>
              <a:r>
                <a:rPr lang="en-US" sz="1050" dirty="0">
                  <a:solidFill>
                    <a:srgbClr val="000000"/>
                  </a:solidFill>
                  <a:latin typeface="Arial"/>
                  <a:ea typeface="+mn-ea"/>
                  <a:cs typeface="+mn-cs"/>
                </a:rPr>
                <a:t>44</a:t>
              </a:r>
            </a:p>
          </p:txBody>
        </p:sp>
        <p:sp>
          <p:nvSpPr>
            <p:cNvPr id="17" name="TextBox 16"/>
            <p:cNvSpPr txBox="1"/>
            <p:nvPr/>
          </p:nvSpPr>
          <p:spPr>
            <a:xfrm>
              <a:off x="6460567" y="3545124"/>
              <a:ext cx="400744" cy="253916"/>
            </a:xfrm>
            <a:prstGeom prst="rect">
              <a:avLst/>
            </a:prstGeom>
            <a:noFill/>
          </p:spPr>
          <p:txBody>
            <a:bodyPr wrap="square" rtlCol="0" anchor="b">
              <a:spAutoFit/>
            </a:bodyPr>
            <a:lstStyle/>
            <a:p>
              <a:pPr algn="ctr" defTabSz="914400" fontAlgn="auto">
                <a:spcBef>
                  <a:spcPts val="0"/>
                </a:spcBef>
                <a:spcAft>
                  <a:spcPts val="0"/>
                </a:spcAft>
              </a:pPr>
              <a:r>
                <a:rPr lang="en-US" sz="1050" dirty="0">
                  <a:solidFill>
                    <a:srgbClr val="000000"/>
                  </a:solidFill>
                  <a:latin typeface="Arial"/>
                  <a:ea typeface="+mn-ea"/>
                  <a:cs typeface="+mn-cs"/>
                </a:rPr>
                <a:t>25</a:t>
              </a:r>
            </a:p>
          </p:txBody>
        </p:sp>
        <p:sp>
          <p:nvSpPr>
            <p:cNvPr id="19" name="TextBox 18"/>
            <p:cNvSpPr txBox="1"/>
            <p:nvPr/>
          </p:nvSpPr>
          <p:spPr>
            <a:xfrm>
              <a:off x="7415137" y="3545124"/>
              <a:ext cx="400744" cy="253916"/>
            </a:xfrm>
            <a:prstGeom prst="rect">
              <a:avLst/>
            </a:prstGeom>
            <a:noFill/>
          </p:spPr>
          <p:txBody>
            <a:bodyPr wrap="square" rtlCol="0" anchor="b">
              <a:spAutoFit/>
            </a:bodyPr>
            <a:lstStyle/>
            <a:p>
              <a:pPr algn="ctr" defTabSz="914400" fontAlgn="auto">
                <a:spcBef>
                  <a:spcPts val="0"/>
                </a:spcBef>
                <a:spcAft>
                  <a:spcPts val="0"/>
                </a:spcAft>
              </a:pPr>
              <a:r>
                <a:rPr lang="en-US" sz="1050" dirty="0">
                  <a:solidFill>
                    <a:srgbClr val="000000"/>
                  </a:solidFill>
                  <a:latin typeface="Arial"/>
                  <a:ea typeface="+mn-ea"/>
                  <a:cs typeface="+mn-cs"/>
                </a:rPr>
                <a:t>47</a:t>
              </a:r>
            </a:p>
          </p:txBody>
        </p:sp>
        <p:sp>
          <p:nvSpPr>
            <p:cNvPr id="20" name="TextBox 19"/>
            <p:cNvSpPr txBox="1"/>
            <p:nvPr/>
          </p:nvSpPr>
          <p:spPr>
            <a:xfrm>
              <a:off x="7827829" y="3545124"/>
              <a:ext cx="400744" cy="253916"/>
            </a:xfrm>
            <a:prstGeom prst="rect">
              <a:avLst/>
            </a:prstGeom>
            <a:noFill/>
          </p:spPr>
          <p:txBody>
            <a:bodyPr wrap="square" rtlCol="0" anchor="b">
              <a:spAutoFit/>
            </a:bodyPr>
            <a:lstStyle/>
            <a:p>
              <a:pPr algn="ctr" defTabSz="914400" fontAlgn="auto">
                <a:spcBef>
                  <a:spcPts val="0"/>
                </a:spcBef>
                <a:spcAft>
                  <a:spcPts val="0"/>
                </a:spcAft>
              </a:pPr>
              <a:r>
                <a:rPr lang="en-US" sz="1050" dirty="0">
                  <a:solidFill>
                    <a:srgbClr val="000000"/>
                  </a:solidFill>
                  <a:latin typeface="Arial"/>
                  <a:ea typeface="+mn-ea"/>
                  <a:cs typeface="+mn-cs"/>
                </a:rPr>
                <a:t>26</a:t>
              </a:r>
            </a:p>
          </p:txBody>
        </p:sp>
        <p:sp>
          <p:nvSpPr>
            <p:cNvPr id="21" name="TextBox 20"/>
            <p:cNvSpPr txBox="1"/>
            <p:nvPr/>
          </p:nvSpPr>
          <p:spPr>
            <a:xfrm>
              <a:off x="3046950" y="3545124"/>
              <a:ext cx="383602" cy="253916"/>
            </a:xfrm>
            <a:prstGeom prst="rect">
              <a:avLst/>
            </a:prstGeom>
            <a:noFill/>
          </p:spPr>
          <p:txBody>
            <a:bodyPr wrap="square" rtlCol="0" anchor="b">
              <a:spAutoFit/>
            </a:bodyPr>
            <a:lstStyle/>
            <a:p>
              <a:pPr defTabSz="914400" fontAlgn="auto">
                <a:spcBef>
                  <a:spcPts val="0"/>
                </a:spcBef>
                <a:spcAft>
                  <a:spcPts val="0"/>
                </a:spcAft>
              </a:pPr>
              <a:r>
                <a:rPr lang="en-US" sz="1050" dirty="0">
                  <a:solidFill>
                    <a:srgbClr val="000000"/>
                  </a:solidFill>
                  <a:latin typeface="Arial"/>
                  <a:ea typeface="+mn-ea"/>
                  <a:cs typeface="+mn-cs"/>
                </a:rPr>
                <a:t>n </a:t>
              </a:r>
            </a:p>
          </p:txBody>
        </p:sp>
        <p:sp>
          <p:nvSpPr>
            <p:cNvPr id="26" name="TextBox 25"/>
            <p:cNvSpPr txBox="1"/>
            <p:nvPr/>
          </p:nvSpPr>
          <p:spPr>
            <a:xfrm>
              <a:off x="3290306" y="3545124"/>
              <a:ext cx="400744" cy="253916"/>
            </a:xfrm>
            <a:prstGeom prst="rect">
              <a:avLst/>
            </a:prstGeom>
            <a:noFill/>
          </p:spPr>
          <p:txBody>
            <a:bodyPr wrap="square" rtlCol="0" anchor="b">
              <a:spAutoFit/>
            </a:bodyPr>
            <a:lstStyle/>
            <a:p>
              <a:pPr algn="ctr" defTabSz="914400" fontAlgn="auto">
                <a:spcBef>
                  <a:spcPts val="0"/>
                </a:spcBef>
                <a:spcAft>
                  <a:spcPts val="0"/>
                </a:spcAft>
              </a:pPr>
              <a:r>
                <a:rPr lang="en-US" sz="1050" dirty="0">
                  <a:solidFill>
                    <a:srgbClr val="000000"/>
                  </a:solidFill>
                  <a:latin typeface="Arial"/>
                  <a:ea typeface="+mn-ea"/>
                  <a:cs typeface="+mn-cs"/>
                </a:rPr>
                <a:t>133</a:t>
              </a:r>
            </a:p>
          </p:txBody>
        </p:sp>
        <p:sp>
          <p:nvSpPr>
            <p:cNvPr id="27" name="TextBox 26"/>
            <p:cNvSpPr txBox="1"/>
            <p:nvPr/>
          </p:nvSpPr>
          <p:spPr>
            <a:xfrm>
              <a:off x="3696701" y="3545124"/>
              <a:ext cx="400744" cy="253916"/>
            </a:xfrm>
            <a:prstGeom prst="rect">
              <a:avLst/>
            </a:prstGeom>
            <a:noFill/>
          </p:spPr>
          <p:txBody>
            <a:bodyPr wrap="square" rtlCol="0" anchor="b">
              <a:spAutoFit/>
            </a:bodyPr>
            <a:lstStyle/>
            <a:p>
              <a:pPr algn="ctr" defTabSz="914400" fontAlgn="auto">
                <a:spcBef>
                  <a:spcPts val="0"/>
                </a:spcBef>
                <a:spcAft>
                  <a:spcPts val="0"/>
                </a:spcAft>
              </a:pPr>
              <a:r>
                <a:rPr lang="en-US" sz="1050" dirty="0">
                  <a:solidFill>
                    <a:srgbClr val="000000"/>
                  </a:solidFill>
                  <a:latin typeface="Arial"/>
                  <a:ea typeface="+mn-ea"/>
                  <a:cs typeface="+mn-cs"/>
                </a:rPr>
                <a:t>78</a:t>
              </a:r>
            </a:p>
          </p:txBody>
        </p:sp>
      </p:grpSp>
      <p:cxnSp>
        <p:nvCxnSpPr>
          <p:cNvPr id="22" name="Straight Connector 21"/>
          <p:cNvCxnSpPr/>
          <p:nvPr/>
        </p:nvCxnSpPr>
        <p:spPr>
          <a:xfrm flipV="1">
            <a:off x="4416284" y="2246004"/>
            <a:ext cx="0" cy="256797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965496" y="5103646"/>
            <a:ext cx="1127615"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735340" y="5103646"/>
            <a:ext cx="1127615"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504479" y="5103646"/>
            <a:ext cx="1127615"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8278167" y="5103646"/>
            <a:ext cx="1127615"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3034160" y="3963047"/>
            <a:ext cx="471411" cy="276999"/>
          </a:xfrm>
          <a:prstGeom prst="rect">
            <a:avLst/>
          </a:prstGeom>
          <a:noFill/>
        </p:spPr>
        <p:txBody>
          <a:bodyPr wrap="none" rtlCol="0">
            <a:spAutoFit/>
          </a:bodyPr>
          <a:lstStyle/>
          <a:p>
            <a:pPr algn="ctr" defTabSz="914400" fontAlgn="auto">
              <a:spcBef>
                <a:spcPts val="0"/>
              </a:spcBef>
              <a:spcAft>
                <a:spcPts val="0"/>
              </a:spcAft>
            </a:pPr>
            <a:r>
              <a:rPr lang="en-US" sz="1200" dirty="0">
                <a:solidFill>
                  <a:srgbClr val="000000"/>
                </a:solidFill>
                <a:latin typeface="Arial"/>
                <a:ea typeface="+mn-ea"/>
                <a:cs typeface="+mn-cs"/>
              </a:rPr>
              <a:t>11.3</a:t>
            </a:r>
          </a:p>
        </p:txBody>
      </p:sp>
      <p:sp>
        <p:nvSpPr>
          <p:cNvPr id="31" name="TextBox 30"/>
          <p:cNvSpPr txBox="1"/>
          <p:nvPr/>
        </p:nvSpPr>
        <p:spPr>
          <a:xfrm>
            <a:off x="3563352" y="3069707"/>
            <a:ext cx="482825" cy="276999"/>
          </a:xfrm>
          <a:prstGeom prst="rect">
            <a:avLst/>
          </a:prstGeom>
          <a:noFill/>
        </p:spPr>
        <p:txBody>
          <a:bodyPr wrap="none" rtlCol="0">
            <a:spAutoFit/>
          </a:bodyPr>
          <a:lstStyle/>
          <a:p>
            <a:pPr algn="ctr" defTabSz="914400" fontAlgn="auto">
              <a:spcBef>
                <a:spcPts val="0"/>
              </a:spcBef>
              <a:spcAft>
                <a:spcPts val="0"/>
              </a:spcAft>
            </a:pPr>
            <a:r>
              <a:rPr lang="en-US" sz="1200" dirty="0">
                <a:solidFill>
                  <a:srgbClr val="000000"/>
                </a:solidFill>
                <a:latin typeface="Arial"/>
                <a:ea typeface="+mn-ea"/>
                <a:cs typeface="+mn-cs"/>
              </a:rPr>
              <a:t>28.2</a:t>
            </a:r>
          </a:p>
        </p:txBody>
      </p:sp>
      <p:sp>
        <p:nvSpPr>
          <p:cNvPr id="32" name="TextBox 31"/>
          <p:cNvSpPr txBox="1"/>
          <p:nvPr/>
        </p:nvSpPr>
        <p:spPr>
          <a:xfrm>
            <a:off x="4844669" y="4316433"/>
            <a:ext cx="403648" cy="276999"/>
          </a:xfrm>
          <a:prstGeom prst="rect">
            <a:avLst/>
          </a:prstGeom>
          <a:noFill/>
        </p:spPr>
        <p:txBody>
          <a:bodyPr wrap="square" rtlCol="0">
            <a:spAutoFit/>
          </a:bodyPr>
          <a:lstStyle/>
          <a:p>
            <a:pPr algn="ctr" defTabSz="914400" fontAlgn="auto">
              <a:spcBef>
                <a:spcPts val="0"/>
              </a:spcBef>
              <a:spcAft>
                <a:spcPts val="0"/>
              </a:spcAft>
            </a:pPr>
            <a:r>
              <a:rPr lang="en-US" sz="1200" dirty="0">
                <a:solidFill>
                  <a:srgbClr val="000000"/>
                </a:solidFill>
                <a:latin typeface="Arial"/>
                <a:ea typeface="+mn-ea"/>
                <a:cs typeface="+mn-cs"/>
              </a:rPr>
              <a:t>4.8</a:t>
            </a:r>
          </a:p>
        </p:txBody>
      </p:sp>
      <p:sp>
        <p:nvSpPr>
          <p:cNvPr id="33" name="TextBox 32"/>
          <p:cNvSpPr txBox="1"/>
          <p:nvPr/>
        </p:nvSpPr>
        <p:spPr>
          <a:xfrm>
            <a:off x="5296047" y="3391495"/>
            <a:ext cx="540890" cy="276999"/>
          </a:xfrm>
          <a:prstGeom prst="rect">
            <a:avLst/>
          </a:prstGeom>
          <a:noFill/>
        </p:spPr>
        <p:txBody>
          <a:bodyPr wrap="square" rtlCol="0">
            <a:spAutoFit/>
          </a:bodyPr>
          <a:lstStyle/>
          <a:p>
            <a:pPr algn="ctr" defTabSz="914400" fontAlgn="auto">
              <a:spcBef>
                <a:spcPts val="0"/>
              </a:spcBef>
              <a:spcAft>
                <a:spcPts val="0"/>
              </a:spcAft>
            </a:pPr>
            <a:r>
              <a:rPr lang="en-US" sz="1200" dirty="0">
                <a:solidFill>
                  <a:srgbClr val="000000"/>
                </a:solidFill>
                <a:latin typeface="Arial"/>
                <a:ea typeface="+mn-ea"/>
                <a:cs typeface="+mn-cs"/>
              </a:rPr>
              <a:t>22.2</a:t>
            </a:r>
          </a:p>
        </p:txBody>
      </p:sp>
      <p:sp>
        <p:nvSpPr>
          <p:cNvPr id="34" name="TextBox 33"/>
          <p:cNvSpPr txBox="1"/>
          <p:nvPr/>
        </p:nvSpPr>
        <p:spPr>
          <a:xfrm>
            <a:off x="6542594" y="4202553"/>
            <a:ext cx="540890" cy="276999"/>
          </a:xfrm>
          <a:prstGeom prst="rect">
            <a:avLst/>
          </a:prstGeom>
          <a:noFill/>
        </p:spPr>
        <p:txBody>
          <a:bodyPr wrap="square" rtlCol="0">
            <a:spAutoFit/>
          </a:bodyPr>
          <a:lstStyle/>
          <a:p>
            <a:pPr algn="ctr" defTabSz="914400" fontAlgn="auto">
              <a:spcBef>
                <a:spcPts val="0"/>
              </a:spcBef>
              <a:spcAft>
                <a:spcPts val="0"/>
              </a:spcAft>
            </a:pPr>
            <a:r>
              <a:rPr lang="en-US" sz="1200" dirty="0">
                <a:solidFill>
                  <a:srgbClr val="000000"/>
                </a:solidFill>
                <a:latin typeface="Arial"/>
                <a:ea typeface="+mn-ea"/>
                <a:cs typeface="+mn-cs"/>
              </a:rPr>
              <a:t>6.8</a:t>
            </a:r>
          </a:p>
        </p:txBody>
      </p:sp>
      <p:sp>
        <p:nvSpPr>
          <p:cNvPr id="35" name="TextBox 34"/>
          <p:cNvSpPr txBox="1"/>
          <p:nvPr/>
        </p:nvSpPr>
        <p:spPr>
          <a:xfrm>
            <a:off x="7066449" y="3713527"/>
            <a:ext cx="540890" cy="276999"/>
          </a:xfrm>
          <a:prstGeom prst="rect">
            <a:avLst/>
          </a:prstGeom>
          <a:noFill/>
        </p:spPr>
        <p:txBody>
          <a:bodyPr wrap="square" rtlCol="0">
            <a:spAutoFit/>
          </a:bodyPr>
          <a:lstStyle/>
          <a:p>
            <a:pPr algn="ctr" defTabSz="914400" fontAlgn="auto">
              <a:spcBef>
                <a:spcPts val="0"/>
              </a:spcBef>
              <a:spcAft>
                <a:spcPts val="0"/>
              </a:spcAft>
            </a:pPr>
            <a:r>
              <a:rPr lang="en-US" sz="1200" dirty="0">
                <a:solidFill>
                  <a:srgbClr val="000000"/>
                </a:solidFill>
                <a:latin typeface="Arial"/>
                <a:ea typeface="+mn-ea"/>
                <a:cs typeface="+mn-cs"/>
              </a:rPr>
              <a:t>16.0</a:t>
            </a:r>
          </a:p>
        </p:txBody>
      </p:sp>
      <p:sp>
        <p:nvSpPr>
          <p:cNvPr id="36" name="TextBox 35"/>
          <p:cNvSpPr txBox="1"/>
          <p:nvPr/>
        </p:nvSpPr>
        <p:spPr>
          <a:xfrm>
            <a:off x="8309534" y="3443687"/>
            <a:ext cx="540890" cy="276999"/>
          </a:xfrm>
          <a:prstGeom prst="rect">
            <a:avLst/>
          </a:prstGeom>
          <a:noFill/>
        </p:spPr>
        <p:txBody>
          <a:bodyPr wrap="square" rtlCol="0">
            <a:spAutoFit/>
          </a:bodyPr>
          <a:lstStyle/>
          <a:p>
            <a:pPr algn="ctr" defTabSz="914400" fontAlgn="auto">
              <a:spcBef>
                <a:spcPts val="0"/>
              </a:spcBef>
              <a:spcAft>
                <a:spcPts val="0"/>
              </a:spcAft>
            </a:pPr>
            <a:r>
              <a:rPr lang="en-US" sz="1200" dirty="0">
                <a:solidFill>
                  <a:srgbClr val="000000"/>
                </a:solidFill>
                <a:latin typeface="Arial"/>
                <a:ea typeface="+mn-ea"/>
                <a:cs typeface="+mn-cs"/>
              </a:rPr>
              <a:t>21.3</a:t>
            </a:r>
          </a:p>
        </p:txBody>
      </p:sp>
      <p:sp>
        <p:nvSpPr>
          <p:cNvPr id="37" name="TextBox 36"/>
          <p:cNvSpPr txBox="1"/>
          <p:nvPr/>
        </p:nvSpPr>
        <p:spPr>
          <a:xfrm>
            <a:off x="8835242" y="2130481"/>
            <a:ext cx="540890" cy="276999"/>
          </a:xfrm>
          <a:prstGeom prst="rect">
            <a:avLst/>
          </a:prstGeom>
          <a:noFill/>
        </p:spPr>
        <p:txBody>
          <a:bodyPr wrap="square" rtlCol="0">
            <a:spAutoFit/>
          </a:bodyPr>
          <a:lstStyle/>
          <a:p>
            <a:pPr algn="ctr" defTabSz="914400" fontAlgn="auto">
              <a:spcBef>
                <a:spcPts val="0"/>
              </a:spcBef>
              <a:spcAft>
                <a:spcPts val="0"/>
              </a:spcAft>
            </a:pPr>
            <a:r>
              <a:rPr lang="en-US" sz="1200" dirty="0">
                <a:solidFill>
                  <a:srgbClr val="000000"/>
                </a:solidFill>
                <a:latin typeface="Arial"/>
                <a:ea typeface="+mn-ea"/>
                <a:cs typeface="+mn-cs"/>
              </a:rPr>
              <a:t>46.2</a:t>
            </a:r>
          </a:p>
        </p:txBody>
      </p:sp>
      <p:sp>
        <p:nvSpPr>
          <p:cNvPr id="12" name="TextBox 11"/>
          <p:cNvSpPr txBox="1"/>
          <p:nvPr/>
        </p:nvSpPr>
        <p:spPr>
          <a:xfrm>
            <a:off x="9379868" y="6389817"/>
            <a:ext cx="2367028" cy="276999"/>
          </a:xfrm>
          <a:prstGeom prst="rect">
            <a:avLst/>
          </a:prstGeom>
          <a:noFill/>
        </p:spPr>
        <p:txBody>
          <a:bodyPr wrap="square" rtlCol="0">
            <a:spAutoFit/>
          </a:bodyPr>
          <a:lstStyle/>
          <a:p>
            <a:pPr defTabSz="914400" fontAlgn="auto">
              <a:spcBef>
                <a:spcPts val="0"/>
              </a:spcBef>
              <a:spcAft>
                <a:spcPts val="0"/>
              </a:spcAft>
            </a:pPr>
            <a:r>
              <a:rPr lang="en-US" sz="1200" dirty="0">
                <a:solidFill>
                  <a:srgbClr val="000000"/>
                </a:solidFill>
                <a:latin typeface="Arial"/>
                <a:ea typeface="+mn-ea"/>
                <a:cs typeface="+mn-cs"/>
              </a:rPr>
              <a:t>Antonia et al, WCLC 2017</a:t>
            </a:r>
          </a:p>
        </p:txBody>
      </p:sp>
    </p:spTree>
    <p:extLst>
      <p:ext uri="{BB962C8B-B14F-4D97-AF65-F5344CB8AC3E}">
        <p14:creationId xmlns:p14="http://schemas.microsoft.com/office/powerpoint/2010/main" val="24699967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406850" y="2375776"/>
            <a:ext cx="4098268" cy="2382023"/>
            <a:chOff x="4882850" y="1518523"/>
            <a:chExt cx="4098268" cy="2382023"/>
          </a:xfrm>
        </p:grpSpPr>
        <p:cxnSp>
          <p:nvCxnSpPr>
            <p:cNvPr id="324" name="Straight Connector 323">
              <a:extLst>
                <a:ext uri="{FF2B5EF4-FFF2-40B4-BE49-F238E27FC236}">
                  <a16:creationId xmlns="" xmlns:a16="http://schemas.microsoft.com/office/drawing/2014/main" id="{C4F3AD3E-534D-4D46-81EA-65C65A67E355}"/>
                </a:ext>
              </a:extLst>
            </p:cNvPr>
            <p:cNvCxnSpPr/>
            <p:nvPr/>
          </p:nvCxnSpPr>
          <p:spPr>
            <a:xfrm flipH="1">
              <a:off x="5181924" y="3393980"/>
              <a:ext cx="3799194" cy="0"/>
            </a:xfrm>
            <a:prstGeom prst="line">
              <a:avLst/>
            </a:prstGeom>
            <a:noFill/>
            <a:ln w="12700" cap="flat" cmpd="sng" algn="ctr">
              <a:solidFill>
                <a:srgbClr val="000000"/>
              </a:solidFill>
              <a:prstDash val="solid"/>
            </a:ln>
            <a:effectLst/>
          </p:spPr>
        </p:cxnSp>
        <p:grpSp>
          <p:nvGrpSpPr>
            <p:cNvPr id="7" name="Group 6"/>
            <p:cNvGrpSpPr/>
            <p:nvPr/>
          </p:nvGrpSpPr>
          <p:grpSpPr>
            <a:xfrm>
              <a:off x="4882850" y="1518523"/>
              <a:ext cx="4019249" cy="2382023"/>
              <a:chOff x="4869831" y="1639389"/>
              <a:chExt cx="3873959" cy="2328946"/>
            </a:xfrm>
          </p:grpSpPr>
          <p:sp>
            <p:nvSpPr>
              <p:cNvPr id="774" name="TextBox 773">
                <a:extLst>
                  <a:ext uri="{FF2B5EF4-FFF2-40B4-BE49-F238E27FC236}">
                    <a16:creationId xmlns="" xmlns:a16="http://schemas.microsoft.com/office/drawing/2014/main" id="{9B55ED57-BCD3-419B-B464-B3EB615A8347}"/>
                  </a:ext>
                </a:extLst>
              </p:cNvPr>
              <p:cNvSpPr txBox="1"/>
              <p:nvPr/>
            </p:nvSpPr>
            <p:spPr>
              <a:xfrm>
                <a:off x="4869831" y="1639389"/>
                <a:ext cx="227124" cy="165505"/>
              </a:xfrm>
              <a:prstGeom prst="rect">
                <a:avLst/>
              </a:prstGeom>
              <a:noFill/>
            </p:spPr>
            <p:txBody>
              <a:bodyPr wrap="none" lIns="0" tIns="0" rIns="0" bIns="0" rtlCol="0" anchor="ctr">
                <a:spAutoFit/>
              </a:bodyPr>
              <a:lstStyle/>
              <a:p>
                <a:pPr algn="r" defTabSz="914378" fontAlgn="auto">
                  <a:spcBef>
                    <a:spcPts val="0"/>
                  </a:spcBef>
                  <a:spcAft>
                    <a:spcPts val="0"/>
                  </a:spcAft>
                  <a:defRPr/>
                </a:pPr>
                <a:r>
                  <a:rPr lang="en-US" sz="1100" kern="0" dirty="0">
                    <a:solidFill>
                      <a:srgbClr val="000000"/>
                    </a:solidFill>
                    <a:latin typeface="Arial"/>
                    <a:ea typeface="+mn-ea"/>
                    <a:cs typeface="+mn-cs"/>
                  </a:rPr>
                  <a:t>100</a:t>
                </a:r>
              </a:p>
            </p:txBody>
          </p:sp>
          <p:sp>
            <p:nvSpPr>
              <p:cNvPr id="775" name="TextBox 774">
                <a:extLst>
                  <a:ext uri="{FF2B5EF4-FFF2-40B4-BE49-F238E27FC236}">
                    <a16:creationId xmlns="" xmlns:a16="http://schemas.microsoft.com/office/drawing/2014/main" id="{0106F580-E204-4E17-9688-02429B9DF38D}"/>
                  </a:ext>
                </a:extLst>
              </p:cNvPr>
              <p:cNvSpPr txBox="1"/>
              <p:nvPr/>
            </p:nvSpPr>
            <p:spPr>
              <a:xfrm>
                <a:off x="4945539" y="2065552"/>
                <a:ext cx="151415" cy="165505"/>
              </a:xfrm>
              <a:prstGeom prst="rect">
                <a:avLst/>
              </a:prstGeom>
              <a:noFill/>
            </p:spPr>
            <p:txBody>
              <a:bodyPr wrap="none" lIns="0" tIns="0" rIns="0" bIns="0" rtlCol="0" anchor="ctr">
                <a:spAutoFit/>
              </a:bodyPr>
              <a:lstStyle/>
              <a:p>
                <a:pPr algn="r" defTabSz="914378" fontAlgn="auto">
                  <a:spcBef>
                    <a:spcPts val="0"/>
                  </a:spcBef>
                  <a:spcAft>
                    <a:spcPts val="0"/>
                  </a:spcAft>
                  <a:defRPr/>
                </a:pPr>
                <a:r>
                  <a:rPr lang="en-US" sz="1100" kern="0" dirty="0">
                    <a:solidFill>
                      <a:srgbClr val="000000"/>
                    </a:solidFill>
                    <a:latin typeface="Arial"/>
                    <a:ea typeface="+mn-ea"/>
                    <a:cs typeface="+mn-cs"/>
                  </a:rPr>
                  <a:t>75</a:t>
                </a:r>
              </a:p>
            </p:txBody>
          </p:sp>
          <p:sp>
            <p:nvSpPr>
              <p:cNvPr id="776" name="TextBox 775">
                <a:extLst>
                  <a:ext uri="{FF2B5EF4-FFF2-40B4-BE49-F238E27FC236}">
                    <a16:creationId xmlns="" xmlns:a16="http://schemas.microsoft.com/office/drawing/2014/main" id="{40A47C87-BF7E-4F5F-BC25-5E3D053730C6}"/>
                  </a:ext>
                </a:extLst>
              </p:cNvPr>
              <p:cNvSpPr txBox="1"/>
              <p:nvPr/>
            </p:nvSpPr>
            <p:spPr>
              <a:xfrm>
                <a:off x="4945539" y="2501252"/>
                <a:ext cx="151415" cy="165505"/>
              </a:xfrm>
              <a:prstGeom prst="rect">
                <a:avLst/>
              </a:prstGeom>
              <a:noFill/>
            </p:spPr>
            <p:txBody>
              <a:bodyPr wrap="none" lIns="0" tIns="0" rIns="0" bIns="0" rtlCol="0" anchor="ctr">
                <a:spAutoFit/>
              </a:bodyPr>
              <a:lstStyle/>
              <a:p>
                <a:pPr algn="r" defTabSz="914378" fontAlgn="auto">
                  <a:spcBef>
                    <a:spcPts val="0"/>
                  </a:spcBef>
                  <a:spcAft>
                    <a:spcPts val="0"/>
                  </a:spcAft>
                  <a:defRPr/>
                </a:pPr>
                <a:r>
                  <a:rPr lang="en-US" sz="1100" kern="0" dirty="0">
                    <a:solidFill>
                      <a:srgbClr val="000000"/>
                    </a:solidFill>
                    <a:latin typeface="Arial"/>
                    <a:ea typeface="+mn-ea"/>
                    <a:cs typeface="+mn-cs"/>
                  </a:rPr>
                  <a:t>50</a:t>
                </a:r>
              </a:p>
            </p:txBody>
          </p:sp>
          <p:sp>
            <p:nvSpPr>
              <p:cNvPr id="777" name="TextBox 776">
                <a:extLst>
                  <a:ext uri="{FF2B5EF4-FFF2-40B4-BE49-F238E27FC236}">
                    <a16:creationId xmlns="" xmlns:a16="http://schemas.microsoft.com/office/drawing/2014/main" id="{6879B4FF-6427-413A-9CAA-5BD3B95306E9}"/>
                  </a:ext>
                </a:extLst>
              </p:cNvPr>
              <p:cNvSpPr txBox="1"/>
              <p:nvPr/>
            </p:nvSpPr>
            <p:spPr>
              <a:xfrm>
                <a:off x="4945539" y="2946493"/>
                <a:ext cx="151415" cy="165505"/>
              </a:xfrm>
              <a:prstGeom prst="rect">
                <a:avLst/>
              </a:prstGeom>
              <a:noFill/>
            </p:spPr>
            <p:txBody>
              <a:bodyPr wrap="none" lIns="0" tIns="0" rIns="0" bIns="0" rtlCol="0" anchor="ctr">
                <a:spAutoFit/>
              </a:bodyPr>
              <a:lstStyle/>
              <a:p>
                <a:pPr algn="r" defTabSz="914378" fontAlgn="auto">
                  <a:spcBef>
                    <a:spcPts val="0"/>
                  </a:spcBef>
                  <a:spcAft>
                    <a:spcPts val="0"/>
                  </a:spcAft>
                  <a:defRPr/>
                </a:pPr>
                <a:r>
                  <a:rPr lang="en-US" sz="1100" kern="0" dirty="0">
                    <a:solidFill>
                      <a:srgbClr val="000000"/>
                    </a:solidFill>
                    <a:latin typeface="Arial"/>
                    <a:ea typeface="+mn-ea"/>
                    <a:cs typeface="+mn-cs"/>
                  </a:rPr>
                  <a:t>25</a:t>
                </a:r>
              </a:p>
            </p:txBody>
          </p:sp>
          <p:sp>
            <p:nvSpPr>
              <p:cNvPr id="778" name="TextBox 777">
                <a:extLst>
                  <a:ext uri="{FF2B5EF4-FFF2-40B4-BE49-F238E27FC236}">
                    <a16:creationId xmlns="" xmlns:a16="http://schemas.microsoft.com/office/drawing/2014/main" id="{45D6BC3E-E8CB-4C86-BE0D-AB3EE8124309}"/>
                  </a:ext>
                </a:extLst>
              </p:cNvPr>
              <p:cNvSpPr txBox="1"/>
              <p:nvPr/>
            </p:nvSpPr>
            <p:spPr>
              <a:xfrm>
                <a:off x="5021245" y="3375834"/>
                <a:ext cx="75709" cy="165505"/>
              </a:xfrm>
              <a:prstGeom prst="rect">
                <a:avLst/>
              </a:prstGeom>
              <a:noFill/>
            </p:spPr>
            <p:txBody>
              <a:bodyPr wrap="none" lIns="0" tIns="0" rIns="0" bIns="0" rtlCol="0" anchor="ctr">
                <a:spAutoFit/>
              </a:bodyPr>
              <a:lstStyle/>
              <a:p>
                <a:pPr algn="r" defTabSz="914378" fontAlgn="auto">
                  <a:spcBef>
                    <a:spcPts val="0"/>
                  </a:spcBef>
                  <a:spcAft>
                    <a:spcPts val="0"/>
                  </a:spcAft>
                  <a:defRPr/>
                </a:pPr>
                <a:r>
                  <a:rPr lang="en-US" sz="1100" kern="0" dirty="0">
                    <a:solidFill>
                      <a:srgbClr val="000000"/>
                    </a:solidFill>
                    <a:latin typeface="Arial"/>
                    <a:ea typeface="+mn-ea"/>
                    <a:cs typeface="+mn-cs"/>
                  </a:rPr>
                  <a:t>0</a:t>
                </a:r>
              </a:p>
            </p:txBody>
          </p:sp>
          <p:cxnSp>
            <p:nvCxnSpPr>
              <p:cNvPr id="779" name="Straight Connector 778">
                <a:extLst>
                  <a:ext uri="{FF2B5EF4-FFF2-40B4-BE49-F238E27FC236}">
                    <a16:creationId xmlns="" xmlns:a16="http://schemas.microsoft.com/office/drawing/2014/main" id="{9A9B23E8-86DE-44E4-962D-AA8774855BFE}"/>
                  </a:ext>
                </a:extLst>
              </p:cNvPr>
              <p:cNvCxnSpPr/>
              <p:nvPr/>
            </p:nvCxnSpPr>
            <p:spPr>
              <a:xfrm flipH="1">
                <a:off x="5151077" y="1724738"/>
                <a:ext cx="45720" cy="0"/>
              </a:xfrm>
              <a:prstGeom prst="line">
                <a:avLst/>
              </a:prstGeom>
              <a:noFill/>
              <a:ln w="12700" cap="flat" cmpd="sng" algn="ctr">
                <a:solidFill>
                  <a:srgbClr val="000000"/>
                </a:solidFill>
                <a:prstDash val="solid"/>
              </a:ln>
              <a:effectLst/>
            </p:spPr>
          </p:cxnSp>
          <p:cxnSp>
            <p:nvCxnSpPr>
              <p:cNvPr id="780" name="Straight Connector 779">
                <a:extLst>
                  <a:ext uri="{FF2B5EF4-FFF2-40B4-BE49-F238E27FC236}">
                    <a16:creationId xmlns="" xmlns:a16="http://schemas.microsoft.com/office/drawing/2014/main" id="{F785BBE8-A0F4-4C3F-AC4F-0CEEC5B48D47}"/>
                  </a:ext>
                </a:extLst>
              </p:cNvPr>
              <p:cNvCxnSpPr/>
              <p:nvPr/>
            </p:nvCxnSpPr>
            <p:spPr>
              <a:xfrm flipH="1">
                <a:off x="5151077" y="2160439"/>
                <a:ext cx="45720" cy="0"/>
              </a:xfrm>
              <a:prstGeom prst="line">
                <a:avLst/>
              </a:prstGeom>
              <a:noFill/>
              <a:ln w="12700" cap="flat" cmpd="sng" algn="ctr">
                <a:solidFill>
                  <a:srgbClr val="000000"/>
                </a:solidFill>
                <a:prstDash val="solid"/>
              </a:ln>
              <a:effectLst/>
            </p:spPr>
          </p:cxnSp>
          <p:cxnSp>
            <p:nvCxnSpPr>
              <p:cNvPr id="781" name="Straight Connector 780">
                <a:extLst>
                  <a:ext uri="{FF2B5EF4-FFF2-40B4-BE49-F238E27FC236}">
                    <a16:creationId xmlns="" xmlns:a16="http://schemas.microsoft.com/office/drawing/2014/main" id="{DE80C740-D64C-4AB1-A4DD-8FBEF7A24DF9}"/>
                  </a:ext>
                </a:extLst>
              </p:cNvPr>
              <p:cNvCxnSpPr/>
              <p:nvPr/>
            </p:nvCxnSpPr>
            <p:spPr>
              <a:xfrm flipH="1">
                <a:off x="5151077" y="2592960"/>
                <a:ext cx="45720" cy="0"/>
              </a:xfrm>
              <a:prstGeom prst="line">
                <a:avLst/>
              </a:prstGeom>
              <a:noFill/>
              <a:ln w="12700" cap="flat" cmpd="sng" algn="ctr">
                <a:solidFill>
                  <a:srgbClr val="000000"/>
                </a:solidFill>
                <a:prstDash val="solid"/>
              </a:ln>
              <a:effectLst/>
            </p:spPr>
          </p:cxnSp>
          <p:cxnSp>
            <p:nvCxnSpPr>
              <p:cNvPr id="782" name="Straight Connector 781">
                <a:extLst>
                  <a:ext uri="{FF2B5EF4-FFF2-40B4-BE49-F238E27FC236}">
                    <a16:creationId xmlns="" xmlns:a16="http://schemas.microsoft.com/office/drawing/2014/main" id="{52736C63-87DA-4D6D-9A22-54FEDEF3E0BC}"/>
                  </a:ext>
                </a:extLst>
              </p:cNvPr>
              <p:cNvCxnSpPr/>
              <p:nvPr/>
            </p:nvCxnSpPr>
            <p:spPr>
              <a:xfrm flipH="1">
                <a:off x="5151077" y="3031840"/>
                <a:ext cx="45720" cy="0"/>
              </a:xfrm>
              <a:prstGeom prst="line">
                <a:avLst/>
              </a:prstGeom>
              <a:noFill/>
              <a:ln w="12700" cap="flat" cmpd="sng" algn="ctr">
                <a:solidFill>
                  <a:srgbClr val="000000"/>
                </a:solidFill>
                <a:prstDash val="solid"/>
              </a:ln>
              <a:effectLst/>
            </p:spPr>
          </p:cxnSp>
          <p:cxnSp>
            <p:nvCxnSpPr>
              <p:cNvPr id="784" name="Straight Connector 783">
                <a:extLst>
                  <a:ext uri="{FF2B5EF4-FFF2-40B4-BE49-F238E27FC236}">
                    <a16:creationId xmlns="" xmlns:a16="http://schemas.microsoft.com/office/drawing/2014/main" id="{305990A5-79B7-46F5-B0FA-9D8C2177A307}"/>
                  </a:ext>
                </a:extLst>
              </p:cNvPr>
              <p:cNvCxnSpPr>
                <a:cxnSpLocks/>
              </p:cNvCxnSpPr>
              <p:nvPr/>
            </p:nvCxnSpPr>
            <p:spPr>
              <a:xfrm flipV="1">
                <a:off x="5196797" y="1724738"/>
                <a:ext cx="0" cy="1788049"/>
              </a:xfrm>
              <a:prstGeom prst="line">
                <a:avLst/>
              </a:prstGeom>
              <a:noFill/>
              <a:ln w="12700" cap="flat" cmpd="sng" algn="ctr">
                <a:solidFill>
                  <a:srgbClr val="000000"/>
                </a:solidFill>
                <a:prstDash val="solid"/>
              </a:ln>
              <a:effectLst/>
            </p:spPr>
          </p:cxnSp>
          <p:cxnSp>
            <p:nvCxnSpPr>
              <p:cNvPr id="785" name="Straight Connector 784">
                <a:extLst>
                  <a:ext uri="{FF2B5EF4-FFF2-40B4-BE49-F238E27FC236}">
                    <a16:creationId xmlns="" xmlns:a16="http://schemas.microsoft.com/office/drawing/2014/main" id="{AC7E8BB6-F074-4919-A8DA-C8D0461E23E0}"/>
                  </a:ext>
                </a:extLst>
              </p:cNvPr>
              <p:cNvCxnSpPr>
                <a:cxnSpLocks/>
              </p:cNvCxnSpPr>
              <p:nvPr/>
            </p:nvCxnSpPr>
            <p:spPr>
              <a:xfrm rot="5400000" flipH="1">
                <a:off x="5464228" y="3491373"/>
                <a:ext cx="36637" cy="0"/>
              </a:xfrm>
              <a:prstGeom prst="line">
                <a:avLst/>
              </a:prstGeom>
              <a:noFill/>
              <a:ln w="12700" cap="flat" cmpd="sng" algn="ctr">
                <a:solidFill>
                  <a:srgbClr val="000000"/>
                </a:solidFill>
                <a:prstDash val="solid"/>
              </a:ln>
              <a:effectLst/>
            </p:spPr>
          </p:cxnSp>
          <p:cxnSp>
            <p:nvCxnSpPr>
              <p:cNvPr id="786" name="Straight Connector 785">
                <a:extLst>
                  <a:ext uri="{FF2B5EF4-FFF2-40B4-BE49-F238E27FC236}">
                    <a16:creationId xmlns="" xmlns:a16="http://schemas.microsoft.com/office/drawing/2014/main" id="{9468074F-B682-4E11-BE35-A91599EE4159}"/>
                  </a:ext>
                </a:extLst>
              </p:cNvPr>
              <p:cNvCxnSpPr>
                <a:cxnSpLocks/>
              </p:cNvCxnSpPr>
              <p:nvPr/>
            </p:nvCxnSpPr>
            <p:spPr>
              <a:xfrm rot="5400000" flipH="1">
                <a:off x="5754741" y="3491373"/>
                <a:ext cx="36637" cy="0"/>
              </a:xfrm>
              <a:prstGeom prst="line">
                <a:avLst/>
              </a:prstGeom>
              <a:noFill/>
              <a:ln w="12700" cap="flat" cmpd="sng" algn="ctr">
                <a:solidFill>
                  <a:srgbClr val="000000"/>
                </a:solidFill>
                <a:prstDash val="solid"/>
              </a:ln>
              <a:effectLst/>
            </p:spPr>
          </p:cxnSp>
          <p:cxnSp>
            <p:nvCxnSpPr>
              <p:cNvPr id="787" name="Straight Connector 786">
                <a:extLst>
                  <a:ext uri="{FF2B5EF4-FFF2-40B4-BE49-F238E27FC236}">
                    <a16:creationId xmlns="" xmlns:a16="http://schemas.microsoft.com/office/drawing/2014/main" id="{45A82DA9-CDBE-4CFF-A81D-8B74863976F4}"/>
                  </a:ext>
                </a:extLst>
              </p:cNvPr>
              <p:cNvCxnSpPr>
                <a:cxnSpLocks/>
              </p:cNvCxnSpPr>
              <p:nvPr/>
            </p:nvCxnSpPr>
            <p:spPr>
              <a:xfrm rot="5400000" flipH="1">
                <a:off x="6042872" y="3491373"/>
                <a:ext cx="36637" cy="0"/>
              </a:xfrm>
              <a:prstGeom prst="line">
                <a:avLst/>
              </a:prstGeom>
              <a:noFill/>
              <a:ln w="12700" cap="flat" cmpd="sng" algn="ctr">
                <a:solidFill>
                  <a:srgbClr val="000000"/>
                </a:solidFill>
                <a:prstDash val="solid"/>
              </a:ln>
              <a:effectLst/>
            </p:spPr>
          </p:cxnSp>
          <p:cxnSp>
            <p:nvCxnSpPr>
              <p:cNvPr id="788" name="Straight Connector 787">
                <a:extLst>
                  <a:ext uri="{FF2B5EF4-FFF2-40B4-BE49-F238E27FC236}">
                    <a16:creationId xmlns="" xmlns:a16="http://schemas.microsoft.com/office/drawing/2014/main" id="{DA3FC9A5-9BED-4C46-B9DC-9FC956C4F0BC}"/>
                  </a:ext>
                </a:extLst>
              </p:cNvPr>
              <p:cNvCxnSpPr>
                <a:cxnSpLocks/>
              </p:cNvCxnSpPr>
              <p:nvPr/>
            </p:nvCxnSpPr>
            <p:spPr>
              <a:xfrm rot="5400000" flipH="1">
                <a:off x="6332194" y="3491373"/>
                <a:ext cx="36637" cy="0"/>
              </a:xfrm>
              <a:prstGeom prst="line">
                <a:avLst/>
              </a:prstGeom>
              <a:noFill/>
              <a:ln w="12700" cap="flat" cmpd="sng" algn="ctr">
                <a:solidFill>
                  <a:srgbClr val="000000"/>
                </a:solidFill>
                <a:prstDash val="solid"/>
              </a:ln>
              <a:effectLst/>
            </p:spPr>
          </p:cxnSp>
          <p:cxnSp>
            <p:nvCxnSpPr>
              <p:cNvPr id="789" name="Straight Connector 788">
                <a:extLst>
                  <a:ext uri="{FF2B5EF4-FFF2-40B4-BE49-F238E27FC236}">
                    <a16:creationId xmlns="" xmlns:a16="http://schemas.microsoft.com/office/drawing/2014/main" id="{EBFD7749-7277-4CF1-BCFE-CA6F05FF7899}"/>
                  </a:ext>
                </a:extLst>
              </p:cNvPr>
              <p:cNvCxnSpPr>
                <a:cxnSpLocks/>
              </p:cNvCxnSpPr>
              <p:nvPr/>
            </p:nvCxnSpPr>
            <p:spPr>
              <a:xfrm rot="5400000" flipH="1">
                <a:off x="6621515" y="3491373"/>
                <a:ext cx="36637" cy="0"/>
              </a:xfrm>
              <a:prstGeom prst="line">
                <a:avLst/>
              </a:prstGeom>
              <a:noFill/>
              <a:ln w="12700" cap="flat" cmpd="sng" algn="ctr">
                <a:solidFill>
                  <a:srgbClr val="000000"/>
                </a:solidFill>
                <a:prstDash val="solid"/>
              </a:ln>
              <a:effectLst/>
            </p:spPr>
          </p:cxnSp>
          <p:cxnSp>
            <p:nvCxnSpPr>
              <p:cNvPr id="790" name="Straight Connector 789">
                <a:extLst>
                  <a:ext uri="{FF2B5EF4-FFF2-40B4-BE49-F238E27FC236}">
                    <a16:creationId xmlns="" xmlns:a16="http://schemas.microsoft.com/office/drawing/2014/main" id="{9B121C55-9ACD-44C3-9BC7-78C63F0EAE8C}"/>
                  </a:ext>
                </a:extLst>
              </p:cNvPr>
              <p:cNvCxnSpPr>
                <a:cxnSpLocks/>
              </p:cNvCxnSpPr>
              <p:nvPr/>
            </p:nvCxnSpPr>
            <p:spPr>
              <a:xfrm rot="5400000" flipH="1">
                <a:off x="6912027" y="3491373"/>
                <a:ext cx="36637" cy="0"/>
              </a:xfrm>
              <a:prstGeom prst="line">
                <a:avLst/>
              </a:prstGeom>
              <a:noFill/>
              <a:ln w="12700" cap="flat" cmpd="sng" algn="ctr">
                <a:solidFill>
                  <a:srgbClr val="000000"/>
                </a:solidFill>
                <a:prstDash val="solid"/>
              </a:ln>
              <a:effectLst/>
            </p:spPr>
          </p:cxnSp>
          <p:cxnSp>
            <p:nvCxnSpPr>
              <p:cNvPr id="791" name="Straight Connector 790">
                <a:extLst>
                  <a:ext uri="{FF2B5EF4-FFF2-40B4-BE49-F238E27FC236}">
                    <a16:creationId xmlns="" xmlns:a16="http://schemas.microsoft.com/office/drawing/2014/main" id="{96293D50-64C4-4EB6-86EA-A06F921524C0}"/>
                  </a:ext>
                </a:extLst>
              </p:cNvPr>
              <p:cNvCxnSpPr>
                <a:cxnSpLocks/>
              </p:cNvCxnSpPr>
              <p:nvPr/>
            </p:nvCxnSpPr>
            <p:spPr>
              <a:xfrm rot="5400000" flipH="1">
                <a:off x="7197777" y="3491373"/>
                <a:ext cx="36637" cy="0"/>
              </a:xfrm>
              <a:prstGeom prst="line">
                <a:avLst/>
              </a:prstGeom>
              <a:noFill/>
              <a:ln w="12700" cap="flat" cmpd="sng" algn="ctr">
                <a:solidFill>
                  <a:srgbClr val="000000"/>
                </a:solidFill>
                <a:prstDash val="solid"/>
              </a:ln>
              <a:effectLst/>
            </p:spPr>
          </p:cxnSp>
          <p:cxnSp>
            <p:nvCxnSpPr>
              <p:cNvPr id="792" name="Straight Connector 791">
                <a:extLst>
                  <a:ext uri="{FF2B5EF4-FFF2-40B4-BE49-F238E27FC236}">
                    <a16:creationId xmlns="" xmlns:a16="http://schemas.microsoft.com/office/drawing/2014/main" id="{19C6C91D-BB73-40BB-80A3-2EBE38838E47}"/>
                  </a:ext>
                </a:extLst>
              </p:cNvPr>
              <p:cNvCxnSpPr>
                <a:cxnSpLocks/>
              </p:cNvCxnSpPr>
              <p:nvPr/>
            </p:nvCxnSpPr>
            <p:spPr>
              <a:xfrm rot="5400000" flipH="1">
                <a:off x="7490671" y="3491373"/>
                <a:ext cx="36637" cy="0"/>
              </a:xfrm>
              <a:prstGeom prst="line">
                <a:avLst/>
              </a:prstGeom>
              <a:noFill/>
              <a:ln w="12700" cap="flat" cmpd="sng" algn="ctr">
                <a:solidFill>
                  <a:srgbClr val="000000"/>
                </a:solidFill>
                <a:prstDash val="solid"/>
              </a:ln>
              <a:effectLst/>
            </p:spPr>
          </p:cxnSp>
          <p:cxnSp>
            <p:nvCxnSpPr>
              <p:cNvPr id="793" name="Straight Connector 792">
                <a:extLst>
                  <a:ext uri="{FF2B5EF4-FFF2-40B4-BE49-F238E27FC236}">
                    <a16:creationId xmlns="" xmlns:a16="http://schemas.microsoft.com/office/drawing/2014/main" id="{2786ACB6-19E0-480A-A45F-54296316AACD}"/>
                  </a:ext>
                </a:extLst>
              </p:cNvPr>
              <p:cNvCxnSpPr>
                <a:cxnSpLocks/>
              </p:cNvCxnSpPr>
              <p:nvPr/>
            </p:nvCxnSpPr>
            <p:spPr>
              <a:xfrm rot="5400000" flipH="1">
                <a:off x="7778803" y="3491373"/>
                <a:ext cx="36637" cy="0"/>
              </a:xfrm>
              <a:prstGeom prst="line">
                <a:avLst/>
              </a:prstGeom>
              <a:noFill/>
              <a:ln w="12700" cap="flat" cmpd="sng" algn="ctr">
                <a:solidFill>
                  <a:srgbClr val="000000"/>
                </a:solidFill>
                <a:prstDash val="solid"/>
              </a:ln>
              <a:effectLst/>
            </p:spPr>
          </p:cxnSp>
          <p:cxnSp>
            <p:nvCxnSpPr>
              <p:cNvPr id="794" name="Straight Connector 793">
                <a:extLst>
                  <a:ext uri="{FF2B5EF4-FFF2-40B4-BE49-F238E27FC236}">
                    <a16:creationId xmlns="" xmlns:a16="http://schemas.microsoft.com/office/drawing/2014/main" id="{EA0EDC2C-4F18-45D1-8437-FB4E379FED8B}"/>
                  </a:ext>
                </a:extLst>
              </p:cNvPr>
              <p:cNvCxnSpPr>
                <a:cxnSpLocks/>
              </p:cNvCxnSpPr>
              <p:nvPr/>
            </p:nvCxnSpPr>
            <p:spPr>
              <a:xfrm rot="5400000" flipH="1">
                <a:off x="8066934" y="3491373"/>
                <a:ext cx="36637" cy="0"/>
              </a:xfrm>
              <a:prstGeom prst="line">
                <a:avLst/>
              </a:prstGeom>
              <a:noFill/>
              <a:ln w="12700" cap="flat" cmpd="sng" algn="ctr">
                <a:solidFill>
                  <a:srgbClr val="000000"/>
                </a:solidFill>
                <a:prstDash val="solid"/>
              </a:ln>
              <a:effectLst/>
            </p:spPr>
          </p:cxnSp>
          <p:cxnSp>
            <p:nvCxnSpPr>
              <p:cNvPr id="795" name="Straight Connector 794">
                <a:extLst>
                  <a:ext uri="{FF2B5EF4-FFF2-40B4-BE49-F238E27FC236}">
                    <a16:creationId xmlns="" xmlns:a16="http://schemas.microsoft.com/office/drawing/2014/main" id="{020B8A21-3C6F-47C4-8859-0531543F2715}"/>
                  </a:ext>
                </a:extLst>
              </p:cNvPr>
              <p:cNvCxnSpPr>
                <a:cxnSpLocks/>
              </p:cNvCxnSpPr>
              <p:nvPr/>
            </p:nvCxnSpPr>
            <p:spPr>
              <a:xfrm rot="5400000" flipH="1">
                <a:off x="8357447" y="3491373"/>
                <a:ext cx="36637" cy="0"/>
              </a:xfrm>
              <a:prstGeom prst="line">
                <a:avLst/>
              </a:prstGeom>
              <a:noFill/>
              <a:ln w="12700" cap="flat" cmpd="sng" algn="ctr">
                <a:solidFill>
                  <a:srgbClr val="000000"/>
                </a:solidFill>
                <a:prstDash val="solid"/>
              </a:ln>
              <a:effectLst/>
            </p:spPr>
          </p:cxnSp>
          <p:cxnSp>
            <p:nvCxnSpPr>
              <p:cNvPr id="796" name="Straight Connector 795">
                <a:extLst>
                  <a:ext uri="{FF2B5EF4-FFF2-40B4-BE49-F238E27FC236}">
                    <a16:creationId xmlns="" xmlns:a16="http://schemas.microsoft.com/office/drawing/2014/main" id="{AE720793-280B-4C20-81FA-B00F4160EA6C}"/>
                  </a:ext>
                </a:extLst>
              </p:cNvPr>
              <p:cNvCxnSpPr>
                <a:cxnSpLocks/>
              </p:cNvCxnSpPr>
              <p:nvPr/>
            </p:nvCxnSpPr>
            <p:spPr>
              <a:xfrm rot="5400000" flipH="1">
                <a:off x="8647960" y="3491373"/>
                <a:ext cx="36637" cy="0"/>
              </a:xfrm>
              <a:prstGeom prst="line">
                <a:avLst/>
              </a:prstGeom>
              <a:noFill/>
              <a:ln w="12700" cap="flat" cmpd="sng" algn="ctr">
                <a:solidFill>
                  <a:srgbClr val="000000"/>
                </a:solidFill>
                <a:prstDash val="solid"/>
              </a:ln>
              <a:effectLst/>
            </p:spPr>
          </p:cxnSp>
          <p:sp>
            <p:nvSpPr>
              <p:cNvPr id="797" name="TextBox 796">
                <a:extLst>
                  <a:ext uri="{FF2B5EF4-FFF2-40B4-BE49-F238E27FC236}">
                    <a16:creationId xmlns="" xmlns:a16="http://schemas.microsoft.com/office/drawing/2014/main" id="{C1B9C631-6BD6-4A63-B38B-CAB9D4B63420}"/>
                  </a:ext>
                </a:extLst>
              </p:cNvPr>
              <p:cNvSpPr txBox="1"/>
              <p:nvPr/>
            </p:nvSpPr>
            <p:spPr>
              <a:xfrm>
                <a:off x="5160751" y="3562249"/>
                <a:ext cx="75709" cy="165505"/>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0</a:t>
                </a:r>
              </a:p>
            </p:txBody>
          </p:sp>
          <p:sp>
            <p:nvSpPr>
              <p:cNvPr id="798" name="TextBox 797">
                <a:extLst>
                  <a:ext uri="{FF2B5EF4-FFF2-40B4-BE49-F238E27FC236}">
                    <a16:creationId xmlns="" xmlns:a16="http://schemas.microsoft.com/office/drawing/2014/main" id="{5A06DE6B-17CF-407B-9F2E-D61F6B2E0D59}"/>
                  </a:ext>
                </a:extLst>
              </p:cNvPr>
              <p:cNvSpPr txBox="1"/>
              <p:nvPr/>
            </p:nvSpPr>
            <p:spPr>
              <a:xfrm>
                <a:off x="5444118" y="3562249"/>
                <a:ext cx="75709" cy="165505"/>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3</a:t>
                </a:r>
              </a:p>
            </p:txBody>
          </p:sp>
          <p:sp>
            <p:nvSpPr>
              <p:cNvPr id="799" name="TextBox 798">
                <a:extLst>
                  <a:ext uri="{FF2B5EF4-FFF2-40B4-BE49-F238E27FC236}">
                    <a16:creationId xmlns="" xmlns:a16="http://schemas.microsoft.com/office/drawing/2014/main" id="{DD6298AE-67FD-4B44-A312-B796FC76FE71}"/>
                  </a:ext>
                </a:extLst>
              </p:cNvPr>
              <p:cNvSpPr txBox="1"/>
              <p:nvPr/>
            </p:nvSpPr>
            <p:spPr>
              <a:xfrm>
                <a:off x="5737011" y="3562249"/>
                <a:ext cx="75709" cy="165505"/>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6</a:t>
                </a:r>
              </a:p>
            </p:txBody>
          </p:sp>
          <p:sp>
            <p:nvSpPr>
              <p:cNvPr id="800" name="TextBox 799">
                <a:extLst>
                  <a:ext uri="{FF2B5EF4-FFF2-40B4-BE49-F238E27FC236}">
                    <a16:creationId xmlns="" xmlns:a16="http://schemas.microsoft.com/office/drawing/2014/main" id="{AC9B85E1-FF8F-46CD-8CD7-2A5E2FA2ED85}"/>
                  </a:ext>
                </a:extLst>
              </p:cNvPr>
              <p:cNvSpPr txBox="1"/>
              <p:nvPr/>
            </p:nvSpPr>
            <p:spPr>
              <a:xfrm>
                <a:off x="6025142" y="3562249"/>
                <a:ext cx="75709" cy="165505"/>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9</a:t>
                </a:r>
              </a:p>
            </p:txBody>
          </p:sp>
          <p:sp>
            <p:nvSpPr>
              <p:cNvPr id="801" name="TextBox 800">
                <a:extLst>
                  <a:ext uri="{FF2B5EF4-FFF2-40B4-BE49-F238E27FC236}">
                    <a16:creationId xmlns="" xmlns:a16="http://schemas.microsoft.com/office/drawing/2014/main" id="{6D57B819-8368-4755-8926-E0E11F5E4A9F}"/>
                  </a:ext>
                </a:extLst>
              </p:cNvPr>
              <p:cNvSpPr txBox="1"/>
              <p:nvPr/>
            </p:nvSpPr>
            <p:spPr>
              <a:xfrm>
                <a:off x="6275419" y="3562249"/>
                <a:ext cx="151415" cy="165505"/>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12</a:t>
                </a:r>
              </a:p>
            </p:txBody>
          </p:sp>
          <p:sp>
            <p:nvSpPr>
              <p:cNvPr id="802" name="TextBox 801">
                <a:extLst>
                  <a:ext uri="{FF2B5EF4-FFF2-40B4-BE49-F238E27FC236}">
                    <a16:creationId xmlns="" xmlns:a16="http://schemas.microsoft.com/office/drawing/2014/main" id="{B19DF68E-FABD-444C-A3A6-D648A9BAAE3C}"/>
                  </a:ext>
                </a:extLst>
              </p:cNvPr>
              <p:cNvSpPr txBox="1"/>
              <p:nvPr/>
            </p:nvSpPr>
            <p:spPr>
              <a:xfrm>
                <a:off x="6565932" y="3562249"/>
                <a:ext cx="151415" cy="165505"/>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15</a:t>
                </a:r>
              </a:p>
            </p:txBody>
          </p:sp>
          <p:sp>
            <p:nvSpPr>
              <p:cNvPr id="803" name="TextBox 802">
                <a:extLst>
                  <a:ext uri="{FF2B5EF4-FFF2-40B4-BE49-F238E27FC236}">
                    <a16:creationId xmlns="" xmlns:a16="http://schemas.microsoft.com/office/drawing/2014/main" id="{EA6648A0-72E7-41C9-851C-9AFCBFBE17D5}"/>
                  </a:ext>
                </a:extLst>
              </p:cNvPr>
              <p:cNvSpPr txBox="1"/>
              <p:nvPr/>
            </p:nvSpPr>
            <p:spPr>
              <a:xfrm>
                <a:off x="6856445" y="3562249"/>
                <a:ext cx="151415" cy="165505"/>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18</a:t>
                </a:r>
              </a:p>
            </p:txBody>
          </p:sp>
          <p:sp>
            <p:nvSpPr>
              <p:cNvPr id="804" name="TextBox 803">
                <a:extLst>
                  <a:ext uri="{FF2B5EF4-FFF2-40B4-BE49-F238E27FC236}">
                    <a16:creationId xmlns="" xmlns:a16="http://schemas.microsoft.com/office/drawing/2014/main" id="{71558707-E0B0-48AC-A6D1-9A9C62EE6060}"/>
                  </a:ext>
                </a:extLst>
              </p:cNvPr>
              <p:cNvSpPr txBox="1"/>
              <p:nvPr/>
            </p:nvSpPr>
            <p:spPr>
              <a:xfrm>
                <a:off x="7142195" y="3562249"/>
                <a:ext cx="151415" cy="165505"/>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21</a:t>
                </a:r>
              </a:p>
            </p:txBody>
          </p:sp>
          <p:sp>
            <p:nvSpPr>
              <p:cNvPr id="805" name="TextBox 804">
                <a:extLst>
                  <a:ext uri="{FF2B5EF4-FFF2-40B4-BE49-F238E27FC236}">
                    <a16:creationId xmlns="" xmlns:a16="http://schemas.microsoft.com/office/drawing/2014/main" id="{09122D7E-E094-4E82-85AE-AC03A90FC4C2}"/>
                  </a:ext>
                </a:extLst>
              </p:cNvPr>
              <p:cNvSpPr txBox="1"/>
              <p:nvPr/>
            </p:nvSpPr>
            <p:spPr>
              <a:xfrm>
                <a:off x="7435088" y="3562249"/>
                <a:ext cx="151415" cy="165505"/>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24</a:t>
                </a:r>
              </a:p>
            </p:txBody>
          </p:sp>
          <p:sp>
            <p:nvSpPr>
              <p:cNvPr id="806" name="TextBox 805">
                <a:extLst>
                  <a:ext uri="{FF2B5EF4-FFF2-40B4-BE49-F238E27FC236}">
                    <a16:creationId xmlns="" xmlns:a16="http://schemas.microsoft.com/office/drawing/2014/main" id="{38216929-F65A-4A81-929E-F2E1495EB30C}"/>
                  </a:ext>
                </a:extLst>
              </p:cNvPr>
              <p:cNvSpPr txBox="1"/>
              <p:nvPr/>
            </p:nvSpPr>
            <p:spPr>
              <a:xfrm>
                <a:off x="7723220" y="3562249"/>
                <a:ext cx="151415" cy="165505"/>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27</a:t>
                </a:r>
              </a:p>
            </p:txBody>
          </p:sp>
          <p:sp>
            <p:nvSpPr>
              <p:cNvPr id="807" name="TextBox 806">
                <a:extLst>
                  <a:ext uri="{FF2B5EF4-FFF2-40B4-BE49-F238E27FC236}">
                    <a16:creationId xmlns="" xmlns:a16="http://schemas.microsoft.com/office/drawing/2014/main" id="{D9C3B896-BEA4-49E3-B356-15EF187BEAE1}"/>
                  </a:ext>
                </a:extLst>
              </p:cNvPr>
              <p:cNvSpPr txBox="1"/>
              <p:nvPr/>
            </p:nvSpPr>
            <p:spPr>
              <a:xfrm>
                <a:off x="8011350" y="3562249"/>
                <a:ext cx="151415" cy="165505"/>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30</a:t>
                </a:r>
              </a:p>
            </p:txBody>
          </p:sp>
          <p:sp>
            <p:nvSpPr>
              <p:cNvPr id="808" name="TextBox 807">
                <a:extLst>
                  <a:ext uri="{FF2B5EF4-FFF2-40B4-BE49-F238E27FC236}">
                    <a16:creationId xmlns="" xmlns:a16="http://schemas.microsoft.com/office/drawing/2014/main" id="{1AE68DFA-1984-431E-A15C-E39151A4C4C7}"/>
                  </a:ext>
                </a:extLst>
              </p:cNvPr>
              <p:cNvSpPr txBox="1"/>
              <p:nvPr/>
            </p:nvSpPr>
            <p:spPr>
              <a:xfrm>
                <a:off x="8301862" y="3562249"/>
                <a:ext cx="151415" cy="165505"/>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33</a:t>
                </a:r>
              </a:p>
            </p:txBody>
          </p:sp>
          <p:sp>
            <p:nvSpPr>
              <p:cNvPr id="809" name="TextBox 808">
                <a:extLst>
                  <a:ext uri="{FF2B5EF4-FFF2-40B4-BE49-F238E27FC236}">
                    <a16:creationId xmlns="" xmlns:a16="http://schemas.microsoft.com/office/drawing/2014/main" id="{A2ED9A2E-E5FC-4687-8DAF-5A1237B44062}"/>
                  </a:ext>
                </a:extLst>
              </p:cNvPr>
              <p:cNvSpPr txBox="1"/>
              <p:nvPr/>
            </p:nvSpPr>
            <p:spPr>
              <a:xfrm>
                <a:off x="8592375" y="3562249"/>
                <a:ext cx="151415" cy="165505"/>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36</a:t>
                </a:r>
              </a:p>
            </p:txBody>
          </p:sp>
          <p:cxnSp>
            <p:nvCxnSpPr>
              <p:cNvPr id="810" name="Straight Connector 809">
                <a:extLst>
                  <a:ext uri="{FF2B5EF4-FFF2-40B4-BE49-F238E27FC236}">
                    <a16:creationId xmlns="" xmlns:a16="http://schemas.microsoft.com/office/drawing/2014/main" id="{BE5F9635-BBF2-4D98-9154-6B93280FD6D6}"/>
                  </a:ext>
                </a:extLst>
              </p:cNvPr>
              <p:cNvCxnSpPr>
                <a:cxnSpLocks/>
              </p:cNvCxnSpPr>
              <p:nvPr/>
            </p:nvCxnSpPr>
            <p:spPr>
              <a:xfrm>
                <a:off x="6348578" y="2424324"/>
                <a:ext cx="0" cy="1046397"/>
              </a:xfrm>
              <a:prstGeom prst="line">
                <a:avLst/>
              </a:prstGeom>
              <a:noFill/>
              <a:ln w="9525" cap="flat" cmpd="sng" algn="ctr">
                <a:solidFill>
                  <a:schemeClr val="bg1">
                    <a:lumMod val="50000"/>
                  </a:schemeClr>
                </a:solidFill>
                <a:prstDash val="dash"/>
              </a:ln>
              <a:effectLst/>
            </p:spPr>
          </p:cxnSp>
          <p:sp>
            <p:nvSpPr>
              <p:cNvPr id="811" name="TextBox 810">
                <a:extLst>
                  <a:ext uri="{FF2B5EF4-FFF2-40B4-BE49-F238E27FC236}">
                    <a16:creationId xmlns="" xmlns:a16="http://schemas.microsoft.com/office/drawing/2014/main" id="{3211A31E-2944-4295-91D2-A959257467FD}"/>
                  </a:ext>
                </a:extLst>
              </p:cNvPr>
              <p:cNvSpPr txBox="1"/>
              <p:nvPr/>
            </p:nvSpPr>
            <p:spPr>
              <a:xfrm>
                <a:off x="6394284" y="2191793"/>
                <a:ext cx="1050968" cy="165505"/>
              </a:xfrm>
              <a:prstGeom prst="rect">
                <a:avLst/>
              </a:prstGeom>
              <a:noFill/>
            </p:spPr>
            <p:txBody>
              <a:bodyPr wrap="square" lIns="0" tIns="0" rIns="0" bIns="0" rtlCol="0">
                <a:spAutoFit/>
              </a:bodyPr>
              <a:lstStyle/>
              <a:p>
                <a:pPr defTabSz="914378" fontAlgn="auto">
                  <a:spcBef>
                    <a:spcPts val="0"/>
                  </a:spcBef>
                  <a:spcAft>
                    <a:spcPts val="0"/>
                  </a:spcAft>
                  <a:defRPr/>
                </a:pPr>
                <a:r>
                  <a:rPr lang="en-US" sz="1100" b="1" kern="0" dirty="0">
                    <a:solidFill>
                      <a:srgbClr val="F15922">
                        <a:lumMod val="50000"/>
                      </a:srgbClr>
                    </a:solidFill>
                    <a:latin typeface="Arial"/>
                    <a:ea typeface="+mn-ea"/>
                    <a:cs typeface="+mn-cs"/>
                  </a:rPr>
                  <a:t>1-y OS = 62.4%</a:t>
                </a:r>
              </a:p>
            </p:txBody>
          </p:sp>
          <p:grpSp>
            <p:nvGrpSpPr>
              <p:cNvPr id="812" name="Group 811">
                <a:extLst>
                  <a:ext uri="{FF2B5EF4-FFF2-40B4-BE49-F238E27FC236}">
                    <a16:creationId xmlns="" xmlns:a16="http://schemas.microsoft.com/office/drawing/2014/main" id="{35359087-3D50-45FF-9C43-B5C09410CB5C}"/>
                  </a:ext>
                </a:extLst>
              </p:cNvPr>
              <p:cNvGrpSpPr/>
              <p:nvPr/>
            </p:nvGrpSpPr>
            <p:grpSpPr>
              <a:xfrm>
                <a:off x="5188858" y="1747882"/>
                <a:ext cx="2627313" cy="1335867"/>
                <a:chOff x="638175" y="2192264"/>
                <a:chExt cx="2627313" cy="1000230"/>
              </a:xfrm>
            </p:grpSpPr>
            <p:sp>
              <p:nvSpPr>
                <p:cNvPr id="813" name="Freeform 5">
                  <a:extLst>
                    <a:ext uri="{FF2B5EF4-FFF2-40B4-BE49-F238E27FC236}">
                      <a16:creationId xmlns="" xmlns:a16="http://schemas.microsoft.com/office/drawing/2014/main" id="{CBABC796-2CCE-41E6-BFE5-4BC6C2513C30}"/>
                    </a:ext>
                  </a:extLst>
                </p:cNvPr>
                <p:cNvSpPr>
                  <a:spLocks/>
                </p:cNvSpPr>
                <p:nvPr/>
              </p:nvSpPr>
              <p:spPr bwMode="auto">
                <a:xfrm>
                  <a:off x="638175" y="2192264"/>
                  <a:ext cx="2600325" cy="984502"/>
                </a:xfrm>
                <a:custGeom>
                  <a:avLst/>
                  <a:gdLst>
                    <a:gd name="T0" fmla="*/ 1638 w 1638"/>
                    <a:gd name="T1" fmla="*/ 626 h 626"/>
                    <a:gd name="T2" fmla="*/ 1540 w 1638"/>
                    <a:gd name="T3" fmla="*/ 626 h 626"/>
                    <a:gd name="T4" fmla="*/ 1540 w 1638"/>
                    <a:gd name="T5" fmla="*/ 532 h 626"/>
                    <a:gd name="T6" fmla="*/ 1518 w 1638"/>
                    <a:gd name="T7" fmla="*/ 532 h 626"/>
                    <a:gd name="T8" fmla="*/ 1518 w 1638"/>
                    <a:gd name="T9" fmla="*/ 437 h 626"/>
                    <a:gd name="T10" fmla="*/ 1272 w 1638"/>
                    <a:gd name="T11" fmla="*/ 437 h 626"/>
                    <a:gd name="T12" fmla="*/ 1272 w 1638"/>
                    <a:gd name="T13" fmla="*/ 373 h 626"/>
                    <a:gd name="T14" fmla="*/ 1254 w 1638"/>
                    <a:gd name="T15" fmla="*/ 373 h 626"/>
                    <a:gd name="T16" fmla="*/ 1254 w 1638"/>
                    <a:gd name="T17" fmla="*/ 306 h 626"/>
                    <a:gd name="T18" fmla="*/ 620 w 1638"/>
                    <a:gd name="T19" fmla="*/ 306 h 626"/>
                    <a:gd name="T20" fmla="*/ 620 w 1638"/>
                    <a:gd name="T21" fmla="*/ 269 h 626"/>
                    <a:gd name="T22" fmla="*/ 474 w 1638"/>
                    <a:gd name="T23" fmla="*/ 269 h 626"/>
                    <a:gd name="T24" fmla="*/ 474 w 1638"/>
                    <a:gd name="T25" fmla="*/ 228 h 626"/>
                    <a:gd name="T26" fmla="*/ 451 w 1638"/>
                    <a:gd name="T27" fmla="*/ 228 h 626"/>
                    <a:gd name="T28" fmla="*/ 451 w 1638"/>
                    <a:gd name="T29" fmla="*/ 192 h 626"/>
                    <a:gd name="T30" fmla="*/ 183 w 1638"/>
                    <a:gd name="T31" fmla="*/ 192 h 626"/>
                    <a:gd name="T32" fmla="*/ 183 w 1638"/>
                    <a:gd name="T33" fmla="*/ 158 h 626"/>
                    <a:gd name="T34" fmla="*/ 100 w 1638"/>
                    <a:gd name="T35" fmla="*/ 158 h 626"/>
                    <a:gd name="T36" fmla="*/ 100 w 1638"/>
                    <a:gd name="T37" fmla="*/ 126 h 626"/>
                    <a:gd name="T38" fmla="*/ 86 w 1638"/>
                    <a:gd name="T39" fmla="*/ 126 h 626"/>
                    <a:gd name="T40" fmla="*/ 86 w 1638"/>
                    <a:gd name="T41" fmla="*/ 94 h 626"/>
                    <a:gd name="T42" fmla="*/ 71 w 1638"/>
                    <a:gd name="T43" fmla="*/ 94 h 626"/>
                    <a:gd name="T44" fmla="*/ 71 w 1638"/>
                    <a:gd name="T45" fmla="*/ 63 h 626"/>
                    <a:gd name="T46" fmla="*/ 58 w 1638"/>
                    <a:gd name="T47" fmla="*/ 63 h 626"/>
                    <a:gd name="T48" fmla="*/ 58 w 1638"/>
                    <a:gd name="T49" fmla="*/ 31 h 626"/>
                    <a:gd name="T50" fmla="*/ 34 w 1638"/>
                    <a:gd name="T51" fmla="*/ 31 h 626"/>
                    <a:gd name="T52" fmla="*/ 34 w 1638"/>
                    <a:gd name="T53" fmla="*/ 0 h 626"/>
                    <a:gd name="T54" fmla="*/ 0 w 1638"/>
                    <a:gd name="T55"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38" h="626">
                      <a:moveTo>
                        <a:pt x="1638" y="626"/>
                      </a:moveTo>
                      <a:lnTo>
                        <a:pt x="1540" y="626"/>
                      </a:lnTo>
                      <a:lnTo>
                        <a:pt x="1540" y="532"/>
                      </a:lnTo>
                      <a:lnTo>
                        <a:pt x="1518" y="532"/>
                      </a:lnTo>
                      <a:lnTo>
                        <a:pt x="1518" y="437"/>
                      </a:lnTo>
                      <a:lnTo>
                        <a:pt x="1272" y="437"/>
                      </a:lnTo>
                      <a:lnTo>
                        <a:pt x="1272" y="373"/>
                      </a:lnTo>
                      <a:lnTo>
                        <a:pt x="1254" y="373"/>
                      </a:lnTo>
                      <a:lnTo>
                        <a:pt x="1254" y="306"/>
                      </a:lnTo>
                      <a:lnTo>
                        <a:pt x="620" y="306"/>
                      </a:lnTo>
                      <a:lnTo>
                        <a:pt x="620" y="269"/>
                      </a:lnTo>
                      <a:lnTo>
                        <a:pt x="474" y="269"/>
                      </a:lnTo>
                      <a:lnTo>
                        <a:pt x="474" y="228"/>
                      </a:lnTo>
                      <a:lnTo>
                        <a:pt x="451" y="228"/>
                      </a:lnTo>
                      <a:lnTo>
                        <a:pt x="451" y="192"/>
                      </a:lnTo>
                      <a:lnTo>
                        <a:pt x="183" y="192"/>
                      </a:lnTo>
                      <a:lnTo>
                        <a:pt x="183" y="158"/>
                      </a:lnTo>
                      <a:lnTo>
                        <a:pt x="100" y="158"/>
                      </a:lnTo>
                      <a:lnTo>
                        <a:pt x="100" y="126"/>
                      </a:lnTo>
                      <a:lnTo>
                        <a:pt x="86" y="126"/>
                      </a:lnTo>
                      <a:lnTo>
                        <a:pt x="86" y="94"/>
                      </a:lnTo>
                      <a:lnTo>
                        <a:pt x="71" y="94"/>
                      </a:lnTo>
                      <a:lnTo>
                        <a:pt x="71" y="63"/>
                      </a:lnTo>
                      <a:lnTo>
                        <a:pt x="58" y="63"/>
                      </a:lnTo>
                      <a:lnTo>
                        <a:pt x="58" y="31"/>
                      </a:lnTo>
                      <a:lnTo>
                        <a:pt x="34" y="31"/>
                      </a:lnTo>
                      <a:lnTo>
                        <a:pt x="34" y="0"/>
                      </a:lnTo>
                      <a:lnTo>
                        <a:pt x="0" y="0"/>
                      </a:lnTo>
                    </a:path>
                  </a:pathLst>
                </a:custGeom>
                <a:noFill/>
                <a:ln w="19050" cap="flat">
                  <a:solidFill>
                    <a:srgbClr val="F15922">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14" name="Line 6">
                  <a:extLst>
                    <a:ext uri="{FF2B5EF4-FFF2-40B4-BE49-F238E27FC236}">
                      <a16:creationId xmlns="" xmlns:a16="http://schemas.microsoft.com/office/drawing/2014/main" id="{6DD186E4-6AD1-407A-945F-54CDE9ADC25A}"/>
                    </a:ext>
                  </a:extLst>
                </p:cNvPr>
                <p:cNvSpPr>
                  <a:spLocks noChangeShapeType="1"/>
                </p:cNvSpPr>
                <p:nvPr/>
              </p:nvSpPr>
              <p:spPr bwMode="auto">
                <a:xfrm>
                  <a:off x="1044575" y="2475348"/>
                  <a:ext cx="0" cy="36172"/>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15" name="Line 7">
                  <a:extLst>
                    <a:ext uri="{FF2B5EF4-FFF2-40B4-BE49-F238E27FC236}">
                      <a16:creationId xmlns="" xmlns:a16="http://schemas.microsoft.com/office/drawing/2014/main" id="{ACC94C69-008D-4935-9F5B-74B92C1200FD}"/>
                    </a:ext>
                  </a:extLst>
                </p:cNvPr>
                <p:cNvSpPr>
                  <a:spLocks noChangeShapeType="1"/>
                </p:cNvSpPr>
                <p:nvPr/>
              </p:nvSpPr>
              <p:spPr bwMode="auto">
                <a:xfrm flipH="1">
                  <a:off x="1025525" y="2492648"/>
                  <a:ext cx="38100" cy="0"/>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16" name="Line 8">
                  <a:extLst>
                    <a:ext uri="{FF2B5EF4-FFF2-40B4-BE49-F238E27FC236}">
                      <a16:creationId xmlns="" xmlns:a16="http://schemas.microsoft.com/office/drawing/2014/main" id="{416950D1-7285-40E5-8593-613E814805E4}"/>
                    </a:ext>
                  </a:extLst>
                </p:cNvPr>
                <p:cNvSpPr>
                  <a:spLocks noChangeShapeType="1"/>
                </p:cNvSpPr>
                <p:nvPr/>
              </p:nvSpPr>
              <p:spPr bwMode="auto">
                <a:xfrm>
                  <a:off x="1065213" y="2475348"/>
                  <a:ext cx="0" cy="36172"/>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17" name="Line 9">
                  <a:extLst>
                    <a:ext uri="{FF2B5EF4-FFF2-40B4-BE49-F238E27FC236}">
                      <a16:creationId xmlns="" xmlns:a16="http://schemas.microsoft.com/office/drawing/2014/main" id="{3773EC48-E9EB-4536-814F-5CC821A6A558}"/>
                    </a:ext>
                  </a:extLst>
                </p:cNvPr>
                <p:cNvSpPr>
                  <a:spLocks noChangeShapeType="1"/>
                </p:cNvSpPr>
                <p:nvPr/>
              </p:nvSpPr>
              <p:spPr bwMode="auto">
                <a:xfrm>
                  <a:off x="1370013" y="2535110"/>
                  <a:ext cx="0" cy="34599"/>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18" name="Line 10">
                  <a:extLst>
                    <a:ext uri="{FF2B5EF4-FFF2-40B4-BE49-F238E27FC236}">
                      <a16:creationId xmlns="" xmlns:a16="http://schemas.microsoft.com/office/drawing/2014/main" id="{37FF8DD5-87D9-48C1-8B01-A14269833E80}"/>
                    </a:ext>
                  </a:extLst>
                </p:cNvPr>
                <p:cNvSpPr>
                  <a:spLocks noChangeShapeType="1"/>
                </p:cNvSpPr>
                <p:nvPr/>
              </p:nvSpPr>
              <p:spPr bwMode="auto">
                <a:xfrm flipH="1">
                  <a:off x="1047750" y="2492648"/>
                  <a:ext cx="39688" cy="0"/>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19" name="Line 11">
                  <a:extLst>
                    <a:ext uri="{FF2B5EF4-FFF2-40B4-BE49-F238E27FC236}">
                      <a16:creationId xmlns="" xmlns:a16="http://schemas.microsoft.com/office/drawing/2014/main" id="{EBB1FE3E-7F6E-4ADE-B57F-0C2DC8676C0C}"/>
                    </a:ext>
                  </a:extLst>
                </p:cNvPr>
                <p:cNvSpPr>
                  <a:spLocks noChangeShapeType="1"/>
                </p:cNvSpPr>
                <p:nvPr/>
              </p:nvSpPr>
              <p:spPr bwMode="auto">
                <a:xfrm>
                  <a:off x="1654175" y="2660925"/>
                  <a:ext cx="0" cy="31454"/>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20" name="Line 12">
                  <a:extLst>
                    <a:ext uri="{FF2B5EF4-FFF2-40B4-BE49-F238E27FC236}">
                      <a16:creationId xmlns="" xmlns:a16="http://schemas.microsoft.com/office/drawing/2014/main" id="{B36B37E4-8453-4BBA-8998-3868E153CA58}"/>
                    </a:ext>
                  </a:extLst>
                </p:cNvPr>
                <p:cNvSpPr>
                  <a:spLocks noChangeShapeType="1"/>
                </p:cNvSpPr>
                <p:nvPr/>
              </p:nvSpPr>
              <p:spPr bwMode="auto">
                <a:xfrm flipH="1">
                  <a:off x="1638300" y="2676652"/>
                  <a:ext cx="38100" cy="0"/>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21" name="Line 13">
                  <a:extLst>
                    <a:ext uri="{FF2B5EF4-FFF2-40B4-BE49-F238E27FC236}">
                      <a16:creationId xmlns="" xmlns:a16="http://schemas.microsoft.com/office/drawing/2014/main" id="{B86AAFA6-79C3-45AB-BF06-4405D698BA53}"/>
                    </a:ext>
                  </a:extLst>
                </p:cNvPr>
                <p:cNvSpPr>
                  <a:spLocks noChangeShapeType="1"/>
                </p:cNvSpPr>
                <p:nvPr/>
              </p:nvSpPr>
              <p:spPr bwMode="auto">
                <a:xfrm>
                  <a:off x="1738313" y="2660925"/>
                  <a:ext cx="0" cy="31454"/>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22" name="Line 14">
                  <a:extLst>
                    <a:ext uri="{FF2B5EF4-FFF2-40B4-BE49-F238E27FC236}">
                      <a16:creationId xmlns="" xmlns:a16="http://schemas.microsoft.com/office/drawing/2014/main" id="{369EDCF4-6501-4C84-8E20-77A9B8A96378}"/>
                    </a:ext>
                  </a:extLst>
                </p:cNvPr>
                <p:cNvSpPr>
                  <a:spLocks noChangeShapeType="1"/>
                </p:cNvSpPr>
                <p:nvPr/>
              </p:nvSpPr>
              <p:spPr bwMode="auto">
                <a:xfrm flipH="1">
                  <a:off x="1719263" y="2676652"/>
                  <a:ext cx="39688" cy="0"/>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23" name="Line 15">
                  <a:extLst>
                    <a:ext uri="{FF2B5EF4-FFF2-40B4-BE49-F238E27FC236}">
                      <a16:creationId xmlns="" xmlns:a16="http://schemas.microsoft.com/office/drawing/2014/main" id="{2641B1AE-48A4-46BC-94EA-CDA89D4338AD}"/>
                    </a:ext>
                  </a:extLst>
                </p:cNvPr>
                <p:cNvSpPr>
                  <a:spLocks noChangeShapeType="1"/>
                </p:cNvSpPr>
                <p:nvPr/>
              </p:nvSpPr>
              <p:spPr bwMode="auto">
                <a:xfrm>
                  <a:off x="1963738" y="2660925"/>
                  <a:ext cx="0" cy="31454"/>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24" name="Line 16">
                  <a:extLst>
                    <a:ext uri="{FF2B5EF4-FFF2-40B4-BE49-F238E27FC236}">
                      <a16:creationId xmlns="" xmlns:a16="http://schemas.microsoft.com/office/drawing/2014/main" id="{21F31A88-5F59-4120-A378-043E8347365F}"/>
                    </a:ext>
                  </a:extLst>
                </p:cNvPr>
                <p:cNvSpPr>
                  <a:spLocks noChangeShapeType="1"/>
                </p:cNvSpPr>
                <p:nvPr/>
              </p:nvSpPr>
              <p:spPr bwMode="auto">
                <a:xfrm flipH="1">
                  <a:off x="1944688" y="2676652"/>
                  <a:ext cx="41275" cy="0"/>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25" name="Line 17">
                  <a:extLst>
                    <a:ext uri="{FF2B5EF4-FFF2-40B4-BE49-F238E27FC236}">
                      <a16:creationId xmlns="" xmlns:a16="http://schemas.microsoft.com/office/drawing/2014/main" id="{CC409E6A-8ECC-4A39-94A1-5C93F8A80475}"/>
                    </a:ext>
                  </a:extLst>
                </p:cNvPr>
                <p:cNvSpPr>
                  <a:spLocks noChangeShapeType="1"/>
                </p:cNvSpPr>
                <p:nvPr/>
              </p:nvSpPr>
              <p:spPr bwMode="auto">
                <a:xfrm>
                  <a:off x="2087563" y="2660925"/>
                  <a:ext cx="0" cy="31454"/>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26" name="Line 18">
                  <a:extLst>
                    <a:ext uri="{FF2B5EF4-FFF2-40B4-BE49-F238E27FC236}">
                      <a16:creationId xmlns="" xmlns:a16="http://schemas.microsoft.com/office/drawing/2014/main" id="{FA1EE16B-EDF5-4D0A-B760-BCBE23CCBC76}"/>
                    </a:ext>
                  </a:extLst>
                </p:cNvPr>
                <p:cNvSpPr>
                  <a:spLocks noChangeShapeType="1"/>
                </p:cNvSpPr>
                <p:nvPr/>
              </p:nvSpPr>
              <p:spPr bwMode="auto">
                <a:xfrm flipH="1">
                  <a:off x="2068513" y="2676652"/>
                  <a:ext cx="38100" cy="0"/>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27" name="Line 19">
                  <a:extLst>
                    <a:ext uri="{FF2B5EF4-FFF2-40B4-BE49-F238E27FC236}">
                      <a16:creationId xmlns="" xmlns:a16="http://schemas.microsoft.com/office/drawing/2014/main" id="{B7E897CE-3F27-455E-A25F-265F5FB73C4C}"/>
                    </a:ext>
                  </a:extLst>
                </p:cNvPr>
                <p:cNvSpPr>
                  <a:spLocks noChangeShapeType="1"/>
                </p:cNvSpPr>
                <p:nvPr/>
              </p:nvSpPr>
              <p:spPr bwMode="auto">
                <a:xfrm>
                  <a:off x="2900363" y="2863802"/>
                  <a:ext cx="0" cy="31454"/>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28" name="Line 20">
                  <a:extLst>
                    <a:ext uri="{FF2B5EF4-FFF2-40B4-BE49-F238E27FC236}">
                      <a16:creationId xmlns="" xmlns:a16="http://schemas.microsoft.com/office/drawing/2014/main" id="{EDD3B274-78E3-4644-AD92-94E98A6ADE11}"/>
                    </a:ext>
                  </a:extLst>
                </p:cNvPr>
                <p:cNvSpPr>
                  <a:spLocks noChangeShapeType="1"/>
                </p:cNvSpPr>
                <p:nvPr/>
              </p:nvSpPr>
              <p:spPr bwMode="auto">
                <a:xfrm flipH="1">
                  <a:off x="2884488" y="2879529"/>
                  <a:ext cx="36513" cy="0"/>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29" name="Line 21">
                  <a:extLst>
                    <a:ext uri="{FF2B5EF4-FFF2-40B4-BE49-F238E27FC236}">
                      <a16:creationId xmlns="" xmlns:a16="http://schemas.microsoft.com/office/drawing/2014/main" id="{A0ED22C4-7243-43E5-BBD9-0061DDAD8A20}"/>
                    </a:ext>
                  </a:extLst>
                </p:cNvPr>
                <p:cNvSpPr>
                  <a:spLocks noChangeShapeType="1"/>
                </p:cNvSpPr>
                <p:nvPr/>
              </p:nvSpPr>
              <p:spPr bwMode="auto">
                <a:xfrm>
                  <a:off x="2967038" y="2863802"/>
                  <a:ext cx="0" cy="31454"/>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30" name="Line 22">
                  <a:extLst>
                    <a:ext uri="{FF2B5EF4-FFF2-40B4-BE49-F238E27FC236}">
                      <a16:creationId xmlns="" xmlns:a16="http://schemas.microsoft.com/office/drawing/2014/main" id="{64D273C5-E8E9-4681-B65F-73409524407D}"/>
                    </a:ext>
                  </a:extLst>
                </p:cNvPr>
                <p:cNvSpPr>
                  <a:spLocks noChangeShapeType="1"/>
                </p:cNvSpPr>
                <p:nvPr/>
              </p:nvSpPr>
              <p:spPr bwMode="auto">
                <a:xfrm flipH="1">
                  <a:off x="2947988" y="2879529"/>
                  <a:ext cx="41275" cy="0"/>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31" name="Line 23">
                  <a:extLst>
                    <a:ext uri="{FF2B5EF4-FFF2-40B4-BE49-F238E27FC236}">
                      <a16:creationId xmlns="" xmlns:a16="http://schemas.microsoft.com/office/drawing/2014/main" id="{EDC5B93B-940E-4D7B-BD6C-25C1652CBC20}"/>
                    </a:ext>
                  </a:extLst>
                </p:cNvPr>
                <p:cNvSpPr>
                  <a:spLocks noChangeShapeType="1"/>
                </p:cNvSpPr>
                <p:nvPr/>
              </p:nvSpPr>
              <p:spPr bwMode="auto">
                <a:xfrm>
                  <a:off x="3201988" y="3161040"/>
                  <a:ext cx="0" cy="31454"/>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32" name="Line 24">
                  <a:extLst>
                    <a:ext uri="{FF2B5EF4-FFF2-40B4-BE49-F238E27FC236}">
                      <a16:creationId xmlns="" xmlns:a16="http://schemas.microsoft.com/office/drawing/2014/main" id="{01A0DA55-1118-4C06-9ACE-41695AF4C837}"/>
                    </a:ext>
                  </a:extLst>
                </p:cNvPr>
                <p:cNvSpPr>
                  <a:spLocks noChangeShapeType="1"/>
                </p:cNvSpPr>
                <p:nvPr/>
              </p:nvSpPr>
              <p:spPr bwMode="auto">
                <a:xfrm flipH="1">
                  <a:off x="3182938" y="3176767"/>
                  <a:ext cx="39688" cy="0"/>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33" name="Line 25">
                  <a:extLst>
                    <a:ext uri="{FF2B5EF4-FFF2-40B4-BE49-F238E27FC236}">
                      <a16:creationId xmlns="" xmlns:a16="http://schemas.microsoft.com/office/drawing/2014/main" id="{422526EC-66D0-49F2-AF19-CB1B520987C1}"/>
                    </a:ext>
                  </a:extLst>
                </p:cNvPr>
                <p:cNvSpPr>
                  <a:spLocks noChangeShapeType="1"/>
                </p:cNvSpPr>
                <p:nvPr/>
              </p:nvSpPr>
              <p:spPr bwMode="auto">
                <a:xfrm>
                  <a:off x="3244850" y="3161040"/>
                  <a:ext cx="0" cy="31454"/>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34" name="Line 26">
                  <a:extLst>
                    <a:ext uri="{FF2B5EF4-FFF2-40B4-BE49-F238E27FC236}">
                      <a16:creationId xmlns="" xmlns:a16="http://schemas.microsoft.com/office/drawing/2014/main" id="{26DDDF5E-2E59-4EC5-B768-D0EEF8943173}"/>
                    </a:ext>
                  </a:extLst>
                </p:cNvPr>
                <p:cNvSpPr>
                  <a:spLocks noChangeShapeType="1"/>
                </p:cNvSpPr>
                <p:nvPr/>
              </p:nvSpPr>
              <p:spPr bwMode="auto">
                <a:xfrm flipH="1">
                  <a:off x="3225800" y="3176767"/>
                  <a:ext cx="39688" cy="0"/>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grpSp>
          <p:grpSp>
            <p:nvGrpSpPr>
              <p:cNvPr id="835" name="Group 834">
                <a:extLst>
                  <a:ext uri="{FF2B5EF4-FFF2-40B4-BE49-F238E27FC236}">
                    <a16:creationId xmlns="" xmlns:a16="http://schemas.microsoft.com/office/drawing/2014/main" id="{3DBB1BAA-05F2-4969-A4D7-42C94BE02451}"/>
                  </a:ext>
                </a:extLst>
              </p:cNvPr>
              <p:cNvGrpSpPr/>
              <p:nvPr/>
            </p:nvGrpSpPr>
            <p:grpSpPr>
              <a:xfrm>
                <a:off x="5188858" y="1735259"/>
                <a:ext cx="3028950" cy="1537145"/>
                <a:chOff x="631825" y="2182813"/>
                <a:chExt cx="3028950" cy="1150937"/>
              </a:xfrm>
            </p:grpSpPr>
            <p:sp>
              <p:nvSpPr>
                <p:cNvPr id="836" name="Freeform 5">
                  <a:extLst>
                    <a:ext uri="{FF2B5EF4-FFF2-40B4-BE49-F238E27FC236}">
                      <a16:creationId xmlns="" xmlns:a16="http://schemas.microsoft.com/office/drawing/2014/main" id="{7B23020C-5A8C-481A-A5E6-CC626E2E4409}"/>
                    </a:ext>
                  </a:extLst>
                </p:cNvPr>
                <p:cNvSpPr>
                  <a:spLocks/>
                </p:cNvSpPr>
                <p:nvPr/>
              </p:nvSpPr>
              <p:spPr bwMode="auto">
                <a:xfrm>
                  <a:off x="631825" y="2182813"/>
                  <a:ext cx="3005138" cy="1131888"/>
                </a:xfrm>
                <a:custGeom>
                  <a:avLst/>
                  <a:gdLst>
                    <a:gd name="T0" fmla="*/ 1893 w 1893"/>
                    <a:gd name="T1" fmla="*/ 713 h 713"/>
                    <a:gd name="T2" fmla="*/ 752 w 1893"/>
                    <a:gd name="T3" fmla="*/ 713 h 713"/>
                    <a:gd name="T4" fmla="*/ 752 w 1893"/>
                    <a:gd name="T5" fmla="*/ 661 h 713"/>
                    <a:gd name="T6" fmla="*/ 489 w 1893"/>
                    <a:gd name="T7" fmla="*/ 661 h 713"/>
                    <a:gd name="T8" fmla="*/ 489 w 1893"/>
                    <a:gd name="T9" fmla="*/ 622 h 713"/>
                    <a:gd name="T10" fmla="*/ 465 w 1893"/>
                    <a:gd name="T11" fmla="*/ 622 h 713"/>
                    <a:gd name="T12" fmla="*/ 465 w 1893"/>
                    <a:gd name="T13" fmla="*/ 579 h 713"/>
                    <a:gd name="T14" fmla="*/ 448 w 1893"/>
                    <a:gd name="T15" fmla="*/ 579 h 713"/>
                    <a:gd name="T16" fmla="*/ 448 w 1893"/>
                    <a:gd name="T17" fmla="*/ 540 h 713"/>
                    <a:gd name="T18" fmla="*/ 403 w 1893"/>
                    <a:gd name="T19" fmla="*/ 540 h 713"/>
                    <a:gd name="T20" fmla="*/ 403 w 1893"/>
                    <a:gd name="T21" fmla="*/ 498 h 713"/>
                    <a:gd name="T22" fmla="*/ 283 w 1893"/>
                    <a:gd name="T23" fmla="*/ 498 h 713"/>
                    <a:gd name="T24" fmla="*/ 283 w 1893"/>
                    <a:gd name="T25" fmla="*/ 462 h 713"/>
                    <a:gd name="T26" fmla="*/ 230 w 1893"/>
                    <a:gd name="T27" fmla="*/ 462 h 713"/>
                    <a:gd name="T28" fmla="*/ 230 w 1893"/>
                    <a:gd name="T29" fmla="*/ 428 h 713"/>
                    <a:gd name="T30" fmla="*/ 206 w 1893"/>
                    <a:gd name="T31" fmla="*/ 428 h 713"/>
                    <a:gd name="T32" fmla="*/ 206 w 1893"/>
                    <a:gd name="T33" fmla="*/ 394 h 713"/>
                    <a:gd name="T34" fmla="*/ 184 w 1893"/>
                    <a:gd name="T35" fmla="*/ 394 h 713"/>
                    <a:gd name="T36" fmla="*/ 184 w 1893"/>
                    <a:gd name="T37" fmla="*/ 362 h 713"/>
                    <a:gd name="T38" fmla="*/ 177 w 1893"/>
                    <a:gd name="T39" fmla="*/ 362 h 713"/>
                    <a:gd name="T40" fmla="*/ 177 w 1893"/>
                    <a:gd name="T41" fmla="*/ 328 h 713"/>
                    <a:gd name="T42" fmla="*/ 123 w 1893"/>
                    <a:gd name="T43" fmla="*/ 328 h 713"/>
                    <a:gd name="T44" fmla="*/ 123 w 1893"/>
                    <a:gd name="T45" fmla="*/ 297 h 713"/>
                    <a:gd name="T46" fmla="*/ 109 w 1893"/>
                    <a:gd name="T47" fmla="*/ 297 h 713"/>
                    <a:gd name="T48" fmla="*/ 109 w 1893"/>
                    <a:gd name="T49" fmla="*/ 263 h 713"/>
                    <a:gd name="T50" fmla="*/ 106 w 1893"/>
                    <a:gd name="T51" fmla="*/ 263 h 713"/>
                    <a:gd name="T52" fmla="*/ 106 w 1893"/>
                    <a:gd name="T53" fmla="*/ 230 h 713"/>
                    <a:gd name="T54" fmla="*/ 102 w 1893"/>
                    <a:gd name="T55" fmla="*/ 230 h 713"/>
                    <a:gd name="T56" fmla="*/ 102 w 1893"/>
                    <a:gd name="T57" fmla="*/ 199 h 713"/>
                    <a:gd name="T58" fmla="*/ 95 w 1893"/>
                    <a:gd name="T59" fmla="*/ 199 h 713"/>
                    <a:gd name="T60" fmla="*/ 95 w 1893"/>
                    <a:gd name="T61" fmla="*/ 165 h 713"/>
                    <a:gd name="T62" fmla="*/ 80 w 1893"/>
                    <a:gd name="T63" fmla="*/ 165 h 713"/>
                    <a:gd name="T64" fmla="*/ 80 w 1893"/>
                    <a:gd name="T65" fmla="*/ 131 h 713"/>
                    <a:gd name="T66" fmla="*/ 68 w 1893"/>
                    <a:gd name="T67" fmla="*/ 131 h 713"/>
                    <a:gd name="T68" fmla="*/ 68 w 1893"/>
                    <a:gd name="T69" fmla="*/ 101 h 713"/>
                    <a:gd name="T70" fmla="*/ 58 w 1893"/>
                    <a:gd name="T71" fmla="*/ 101 h 713"/>
                    <a:gd name="T72" fmla="*/ 58 w 1893"/>
                    <a:gd name="T73" fmla="*/ 67 h 713"/>
                    <a:gd name="T74" fmla="*/ 27 w 1893"/>
                    <a:gd name="T75" fmla="*/ 67 h 713"/>
                    <a:gd name="T76" fmla="*/ 27 w 1893"/>
                    <a:gd name="T77" fmla="*/ 33 h 713"/>
                    <a:gd name="T78" fmla="*/ 19 w 1893"/>
                    <a:gd name="T79" fmla="*/ 33 h 713"/>
                    <a:gd name="T80" fmla="*/ 19 w 1893"/>
                    <a:gd name="T81" fmla="*/ 0 h 713"/>
                    <a:gd name="T82" fmla="*/ 0 w 1893"/>
                    <a:gd name="T83" fmla="*/ 0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93" h="713">
                      <a:moveTo>
                        <a:pt x="1893" y="713"/>
                      </a:moveTo>
                      <a:lnTo>
                        <a:pt x="752" y="713"/>
                      </a:lnTo>
                      <a:lnTo>
                        <a:pt x="752" y="661"/>
                      </a:lnTo>
                      <a:lnTo>
                        <a:pt x="489" y="661"/>
                      </a:lnTo>
                      <a:lnTo>
                        <a:pt x="489" y="622"/>
                      </a:lnTo>
                      <a:lnTo>
                        <a:pt x="465" y="622"/>
                      </a:lnTo>
                      <a:lnTo>
                        <a:pt x="465" y="579"/>
                      </a:lnTo>
                      <a:lnTo>
                        <a:pt x="448" y="579"/>
                      </a:lnTo>
                      <a:lnTo>
                        <a:pt x="448" y="540"/>
                      </a:lnTo>
                      <a:lnTo>
                        <a:pt x="403" y="540"/>
                      </a:lnTo>
                      <a:lnTo>
                        <a:pt x="403" y="498"/>
                      </a:lnTo>
                      <a:lnTo>
                        <a:pt x="283" y="498"/>
                      </a:lnTo>
                      <a:lnTo>
                        <a:pt x="283" y="462"/>
                      </a:lnTo>
                      <a:lnTo>
                        <a:pt x="230" y="462"/>
                      </a:lnTo>
                      <a:lnTo>
                        <a:pt x="230" y="428"/>
                      </a:lnTo>
                      <a:lnTo>
                        <a:pt x="206" y="428"/>
                      </a:lnTo>
                      <a:lnTo>
                        <a:pt x="206" y="394"/>
                      </a:lnTo>
                      <a:lnTo>
                        <a:pt x="184" y="394"/>
                      </a:lnTo>
                      <a:lnTo>
                        <a:pt x="184" y="362"/>
                      </a:lnTo>
                      <a:lnTo>
                        <a:pt x="177" y="362"/>
                      </a:lnTo>
                      <a:lnTo>
                        <a:pt x="177" y="328"/>
                      </a:lnTo>
                      <a:lnTo>
                        <a:pt x="123" y="328"/>
                      </a:lnTo>
                      <a:lnTo>
                        <a:pt x="123" y="297"/>
                      </a:lnTo>
                      <a:lnTo>
                        <a:pt x="109" y="297"/>
                      </a:lnTo>
                      <a:lnTo>
                        <a:pt x="109" y="263"/>
                      </a:lnTo>
                      <a:lnTo>
                        <a:pt x="106" y="263"/>
                      </a:lnTo>
                      <a:lnTo>
                        <a:pt x="106" y="230"/>
                      </a:lnTo>
                      <a:lnTo>
                        <a:pt x="102" y="230"/>
                      </a:lnTo>
                      <a:lnTo>
                        <a:pt x="102" y="199"/>
                      </a:lnTo>
                      <a:lnTo>
                        <a:pt x="95" y="199"/>
                      </a:lnTo>
                      <a:lnTo>
                        <a:pt x="95" y="165"/>
                      </a:lnTo>
                      <a:lnTo>
                        <a:pt x="80" y="165"/>
                      </a:lnTo>
                      <a:lnTo>
                        <a:pt x="80" y="131"/>
                      </a:lnTo>
                      <a:lnTo>
                        <a:pt x="68" y="131"/>
                      </a:lnTo>
                      <a:lnTo>
                        <a:pt x="68" y="101"/>
                      </a:lnTo>
                      <a:lnTo>
                        <a:pt x="58" y="101"/>
                      </a:lnTo>
                      <a:lnTo>
                        <a:pt x="58" y="67"/>
                      </a:lnTo>
                      <a:lnTo>
                        <a:pt x="27" y="67"/>
                      </a:lnTo>
                      <a:lnTo>
                        <a:pt x="27" y="33"/>
                      </a:lnTo>
                      <a:lnTo>
                        <a:pt x="19" y="33"/>
                      </a:lnTo>
                      <a:lnTo>
                        <a:pt x="19" y="0"/>
                      </a:lnTo>
                      <a:lnTo>
                        <a:pt x="0" y="0"/>
                      </a:lnTo>
                    </a:path>
                  </a:pathLst>
                </a:custGeom>
                <a:noFill/>
                <a:ln w="19050" cap="flat">
                  <a:solidFill>
                    <a:srgbClr val="E0450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37" name="Line 6">
                  <a:extLst>
                    <a:ext uri="{FF2B5EF4-FFF2-40B4-BE49-F238E27FC236}">
                      <a16:creationId xmlns="" xmlns:a16="http://schemas.microsoft.com/office/drawing/2014/main" id="{AF64D4BB-7675-4ACE-83C8-63E872E3CB09}"/>
                    </a:ext>
                  </a:extLst>
                </p:cNvPr>
                <p:cNvSpPr>
                  <a:spLocks noChangeShapeType="1"/>
                </p:cNvSpPr>
                <p:nvPr/>
              </p:nvSpPr>
              <p:spPr bwMode="auto">
                <a:xfrm>
                  <a:off x="3641725" y="3298825"/>
                  <a:ext cx="0" cy="31750"/>
                </a:xfrm>
                <a:prstGeom prst="line">
                  <a:avLst/>
                </a:prstGeom>
                <a:noFill/>
                <a:ln w="19050" cap="flat">
                  <a:solidFill>
                    <a:srgbClr val="E0450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38" name="Line 7">
                  <a:extLst>
                    <a:ext uri="{FF2B5EF4-FFF2-40B4-BE49-F238E27FC236}">
                      <a16:creationId xmlns="" xmlns:a16="http://schemas.microsoft.com/office/drawing/2014/main" id="{87EF425E-BCCF-4DE6-AD4D-83E0A7CA5239}"/>
                    </a:ext>
                  </a:extLst>
                </p:cNvPr>
                <p:cNvSpPr>
                  <a:spLocks noChangeShapeType="1"/>
                </p:cNvSpPr>
                <p:nvPr/>
              </p:nvSpPr>
              <p:spPr bwMode="auto">
                <a:xfrm flipH="1">
                  <a:off x="3622675" y="3314700"/>
                  <a:ext cx="38100" cy="0"/>
                </a:xfrm>
                <a:prstGeom prst="line">
                  <a:avLst/>
                </a:prstGeom>
                <a:noFill/>
                <a:ln w="19050" cap="flat">
                  <a:solidFill>
                    <a:srgbClr val="E0450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39" name="Line 8">
                  <a:extLst>
                    <a:ext uri="{FF2B5EF4-FFF2-40B4-BE49-F238E27FC236}">
                      <a16:creationId xmlns="" xmlns:a16="http://schemas.microsoft.com/office/drawing/2014/main" id="{A2FCC871-830F-4536-A801-C2A4B8319CE1}"/>
                    </a:ext>
                  </a:extLst>
                </p:cNvPr>
                <p:cNvSpPr>
                  <a:spLocks noChangeShapeType="1"/>
                </p:cNvSpPr>
                <p:nvPr/>
              </p:nvSpPr>
              <p:spPr bwMode="auto">
                <a:xfrm>
                  <a:off x="3055938" y="3298825"/>
                  <a:ext cx="0" cy="34925"/>
                </a:xfrm>
                <a:prstGeom prst="line">
                  <a:avLst/>
                </a:prstGeom>
                <a:noFill/>
                <a:ln w="19050" cap="flat">
                  <a:solidFill>
                    <a:srgbClr val="E0450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40" name="Line 9">
                  <a:extLst>
                    <a:ext uri="{FF2B5EF4-FFF2-40B4-BE49-F238E27FC236}">
                      <a16:creationId xmlns="" xmlns:a16="http://schemas.microsoft.com/office/drawing/2014/main" id="{79385AB2-2FAE-4FAA-BFA0-391EBA8657A1}"/>
                    </a:ext>
                  </a:extLst>
                </p:cNvPr>
                <p:cNvSpPr>
                  <a:spLocks noChangeShapeType="1"/>
                </p:cNvSpPr>
                <p:nvPr/>
              </p:nvSpPr>
              <p:spPr bwMode="auto">
                <a:xfrm flipH="1">
                  <a:off x="3036888" y="3317875"/>
                  <a:ext cx="41275" cy="0"/>
                </a:xfrm>
                <a:prstGeom prst="line">
                  <a:avLst/>
                </a:prstGeom>
                <a:noFill/>
                <a:ln w="19050" cap="flat">
                  <a:solidFill>
                    <a:srgbClr val="E0450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41" name="Line 10">
                  <a:extLst>
                    <a:ext uri="{FF2B5EF4-FFF2-40B4-BE49-F238E27FC236}">
                      <a16:creationId xmlns="" xmlns:a16="http://schemas.microsoft.com/office/drawing/2014/main" id="{15AB47FB-8DEA-4167-9F60-87F6F058B02F}"/>
                    </a:ext>
                  </a:extLst>
                </p:cNvPr>
                <p:cNvSpPr>
                  <a:spLocks noChangeShapeType="1"/>
                </p:cNvSpPr>
                <p:nvPr/>
              </p:nvSpPr>
              <p:spPr bwMode="auto">
                <a:xfrm>
                  <a:off x="1725613" y="3213100"/>
                  <a:ext cx="0" cy="34925"/>
                </a:xfrm>
                <a:prstGeom prst="line">
                  <a:avLst/>
                </a:prstGeom>
                <a:noFill/>
                <a:ln w="19050" cap="flat">
                  <a:solidFill>
                    <a:srgbClr val="E0450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42" name="Line 11">
                  <a:extLst>
                    <a:ext uri="{FF2B5EF4-FFF2-40B4-BE49-F238E27FC236}">
                      <a16:creationId xmlns="" xmlns:a16="http://schemas.microsoft.com/office/drawing/2014/main" id="{8CB3A7A3-1189-4417-A33B-5E37C01BB998}"/>
                    </a:ext>
                  </a:extLst>
                </p:cNvPr>
                <p:cNvSpPr>
                  <a:spLocks noChangeShapeType="1"/>
                </p:cNvSpPr>
                <p:nvPr/>
              </p:nvSpPr>
              <p:spPr bwMode="auto">
                <a:xfrm flipH="1">
                  <a:off x="1708150" y="3228975"/>
                  <a:ext cx="39688" cy="0"/>
                </a:xfrm>
                <a:prstGeom prst="line">
                  <a:avLst/>
                </a:prstGeom>
                <a:noFill/>
                <a:ln w="19050" cap="flat">
                  <a:solidFill>
                    <a:srgbClr val="E0450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43" name="Line 12">
                  <a:extLst>
                    <a:ext uri="{FF2B5EF4-FFF2-40B4-BE49-F238E27FC236}">
                      <a16:creationId xmlns="" xmlns:a16="http://schemas.microsoft.com/office/drawing/2014/main" id="{5065F04E-D4C9-4A51-9637-2EC092D9D678}"/>
                    </a:ext>
                  </a:extLst>
                </p:cNvPr>
                <p:cNvSpPr>
                  <a:spLocks noChangeShapeType="1"/>
                </p:cNvSpPr>
                <p:nvPr/>
              </p:nvSpPr>
              <p:spPr bwMode="auto">
                <a:xfrm>
                  <a:off x="1212850" y="2959100"/>
                  <a:ext cx="0" cy="33338"/>
                </a:xfrm>
                <a:prstGeom prst="line">
                  <a:avLst/>
                </a:prstGeom>
                <a:noFill/>
                <a:ln w="19050" cap="flat">
                  <a:solidFill>
                    <a:srgbClr val="E0450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44" name="Line 13">
                  <a:extLst>
                    <a:ext uri="{FF2B5EF4-FFF2-40B4-BE49-F238E27FC236}">
                      <a16:creationId xmlns="" xmlns:a16="http://schemas.microsoft.com/office/drawing/2014/main" id="{D2268C82-4681-4970-A0AE-884B546E0860}"/>
                    </a:ext>
                  </a:extLst>
                </p:cNvPr>
                <p:cNvSpPr>
                  <a:spLocks noChangeShapeType="1"/>
                </p:cNvSpPr>
                <p:nvPr/>
              </p:nvSpPr>
              <p:spPr bwMode="auto">
                <a:xfrm flipH="1">
                  <a:off x="1196975" y="2974975"/>
                  <a:ext cx="38100" cy="0"/>
                </a:xfrm>
                <a:prstGeom prst="line">
                  <a:avLst/>
                </a:prstGeom>
                <a:noFill/>
                <a:ln w="19050" cap="flat">
                  <a:solidFill>
                    <a:srgbClr val="E0450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grpSp>
          <p:grpSp>
            <p:nvGrpSpPr>
              <p:cNvPr id="845" name="Group 844">
                <a:extLst>
                  <a:ext uri="{FF2B5EF4-FFF2-40B4-BE49-F238E27FC236}">
                    <a16:creationId xmlns="" xmlns:a16="http://schemas.microsoft.com/office/drawing/2014/main" id="{574EA847-1BAD-4CCF-A160-435574CAE8E5}"/>
                  </a:ext>
                </a:extLst>
              </p:cNvPr>
              <p:cNvGrpSpPr/>
              <p:nvPr/>
            </p:nvGrpSpPr>
            <p:grpSpPr>
              <a:xfrm>
                <a:off x="5188858" y="1733138"/>
                <a:ext cx="3381376" cy="1645276"/>
                <a:chOff x="631825" y="2181225"/>
                <a:chExt cx="3381376" cy="1231900"/>
              </a:xfrm>
            </p:grpSpPr>
            <p:sp>
              <p:nvSpPr>
                <p:cNvPr id="846" name="Freeform 5">
                  <a:extLst>
                    <a:ext uri="{FF2B5EF4-FFF2-40B4-BE49-F238E27FC236}">
                      <a16:creationId xmlns="" xmlns:a16="http://schemas.microsoft.com/office/drawing/2014/main" id="{D7263E9A-D8DE-4FDF-8339-EECB5FD75DAB}"/>
                    </a:ext>
                  </a:extLst>
                </p:cNvPr>
                <p:cNvSpPr>
                  <a:spLocks/>
                </p:cNvSpPr>
                <p:nvPr/>
              </p:nvSpPr>
              <p:spPr bwMode="auto">
                <a:xfrm>
                  <a:off x="631825" y="2181225"/>
                  <a:ext cx="3354388" cy="1212850"/>
                </a:xfrm>
                <a:custGeom>
                  <a:avLst/>
                  <a:gdLst>
                    <a:gd name="T0" fmla="*/ 2113 w 2113"/>
                    <a:gd name="T1" fmla="*/ 764 h 764"/>
                    <a:gd name="T2" fmla="*/ 1048 w 2113"/>
                    <a:gd name="T3" fmla="*/ 764 h 764"/>
                    <a:gd name="T4" fmla="*/ 1048 w 2113"/>
                    <a:gd name="T5" fmla="*/ 709 h 764"/>
                    <a:gd name="T6" fmla="*/ 823 w 2113"/>
                    <a:gd name="T7" fmla="*/ 709 h 764"/>
                    <a:gd name="T8" fmla="*/ 823 w 2113"/>
                    <a:gd name="T9" fmla="*/ 670 h 764"/>
                    <a:gd name="T10" fmla="*/ 733 w 2113"/>
                    <a:gd name="T11" fmla="*/ 670 h 764"/>
                    <a:gd name="T12" fmla="*/ 733 w 2113"/>
                    <a:gd name="T13" fmla="*/ 631 h 764"/>
                    <a:gd name="T14" fmla="*/ 561 w 2113"/>
                    <a:gd name="T15" fmla="*/ 631 h 764"/>
                    <a:gd name="T16" fmla="*/ 561 w 2113"/>
                    <a:gd name="T17" fmla="*/ 592 h 764"/>
                    <a:gd name="T18" fmla="*/ 513 w 2113"/>
                    <a:gd name="T19" fmla="*/ 592 h 764"/>
                    <a:gd name="T20" fmla="*/ 513 w 2113"/>
                    <a:gd name="T21" fmla="*/ 559 h 764"/>
                    <a:gd name="T22" fmla="*/ 426 w 2113"/>
                    <a:gd name="T23" fmla="*/ 559 h 764"/>
                    <a:gd name="T24" fmla="*/ 426 w 2113"/>
                    <a:gd name="T25" fmla="*/ 527 h 764"/>
                    <a:gd name="T26" fmla="*/ 314 w 2113"/>
                    <a:gd name="T27" fmla="*/ 527 h 764"/>
                    <a:gd name="T28" fmla="*/ 314 w 2113"/>
                    <a:gd name="T29" fmla="*/ 493 h 764"/>
                    <a:gd name="T30" fmla="*/ 288 w 2113"/>
                    <a:gd name="T31" fmla="*/ 493 h 764"/>
                    <a:gd name="T32" fmla="*/ 288 w 2113"/>
                    <a:gd name="T33" fmla="*/ 459 h 764"/>
                    <a:gd name="T34" fmla="*/ 210 w 2113"/>
                    <a:gd name="T35" fmla="*/ 459 h 764"/>
                    <a:gd name="T36" fmla="*/ 210 w 2113"/>
                    <a:gd name="T37" fmla="*/ 428 h 764"/>
                    <a:gd name="T38" fmla="*/ 196 w 2113"/>
                    <a:gd name="T39" fmla="*/ 428 h 764"/>
                    <a:gd name="T40" fmla="*/ 196 w 2113"/>
                    <a:gd name="T41" fmla="*/ 396 h 764"/>
                    <a:gd name="T42" fmla="*/ 177 w 2113"/>
                    <a:gd name="T43" fmla="*/ 396 h 764"/>
                    <a:gd name="T44" fmla="*/ 177 w 2113"/>
                    <a:gd name="T45" fmla="*/ 368 h 764"/>
                    <a:gd name="T46" fmla="*/ 172 w 2113"/>
                    <a:gd name="T47" fmla="*/ 368 h 764"/>
                    <a:gd name="T48" fmla="*/ 172 w 2113"/>
                    <a:gd name="T49" fmla="*/ 333 h 764"/>
                    <a:gd name="T50" fmla="*/ 167 w 2113"/>
                    <a:gd name="T51" fmla="*/ 333 h 764"/>
                    <a:gd name="T52" fmla="*/ 167 w 2113"/>
                    <a:gd name="T53" fmla="*/ 304 h 764"/>
                    <a:gd name="T54" fmla="*/ 162 w 2113"/>
                    <a:gd name="T55" fmla="*/ 304 h 764"/>
                    <a:gd name="T56" fmla="*/ 162 w 2113"/>
                    <a:gd name="T57" fmla="*/ 246 h 764"/>
                    <a:gd name="T58" fmla="*/ 158 w 2113"/>
                    <a:gd name="T59" fmla="*/ 246 h 764"/>
                    <a:gd name="T60" fmla="*/ 158 w 2113"/>
                    <a:gd name="T61" fmla="*/ 217 h 764"/>
                    <a:gd name="T62" fmla="*/ 153 w 2113"/>
                    <a:gd name="T63" fmla="*/ 217 h 764"/>
                    <a:gd name="T64" fmla="*/ 153 w 2113"/>
                    <a:gd name="T65" fmla="*/ 184 h 764"/>
                    <a:gd name="T66" fmla="*/ 112 w 2113"/>
                    <a:gd name="T67" fmla="*/ 184 h 764"/>
                    <a:gd name="T68" fmla="*/ 112 w 2113"/>
                    <a:gd name="T69" fmla="*/ 152 h 764"/>
                    <a:gd name="T70" fmla="*/ 92 w 2113"/>
                    <a:gd name="T71" fmla="*/ 152 h 764"/>
                    <a:gd name="T72" fmla="*/ 92 w 2113"/>
                    <a:gd name="T73" fmla="*/ 128 h 764"/>
                    <a:gd name="T74" fmla="*/ 83 w 2113"/>
                    <a:gd name="T75" fmla="*/ 128 h 764"/>
                    <a:gd name="T76" fmla="*/ 83 w 2113"/>
                    <a:gd name="T77" fmla="*/ 94 h 764"/>
                    <a:gd name="T78" fmla="*/ 63 w 2113"/>
                    <a:gd name="T79" fmla="*/ 94 h 764"/>
                    <a:gd name="T80" fmla="*/ 63 w 2113"/>
                    <a:gd name="T81" fmla="*/ 62 h 764"/>
                    <a:gd name="T82" fmla="*/ 26 w 2113"/>
                    <a:gd name="T83" fmla="*/ 62 h 764"/>
                    <a:gd name="T84" fmla="*/ 26 w 2113"/>
                    <a:gd name="T85" fmla="*/ 28 h 764"/>
                    <a:gd name="T86" fmla="*/ 19 w 2113"/>
                    <a:gd name="T87" fmla="*/ 28 h 764"/>
                    <a:gd name="T88" fmla="*/ 19 w 2113"/>
                    <a:gd name="T89" fmla="*/ 0 h 764"/>
                    <a:gd name="T90" fmla="*/ 0 w 2113"/>
                    <a:gd name="T91"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13" h="764">
                      <a:moveTo>
                        <a:pt x="2113" y="764"/>
                      </a:moveTo>
                      <a:lnTo>
                        <a:pt x="1048" y="764"/>
                      </a:lnTo>
                      <a:lnTo>
                        <a:pt x="1048" y="709"/>
                      </a:lnTo>
                      <a:lnTo>
                        <a:pt x="823" y="709"/>
                      </a:lnTo>
                      <a:lnTo>
                        <a:pt x="823" y="670"/>
                      </a:lnTo>
                      <a:lnTo>
                        <a:pt x="733" y="670"/>
                      </a:lnTo>
                      <a:lnTo>
                        <a:pt x="733" y="631"/>
                      </a:lnTo>
                      <a:lnTo>
                        <a:pt x="561" y="631"/>
                      </a:lnTo>
                      <a:lnTo>
                        <a:pt x="561" y="592"/>
                      </a:lnTo>
                      <a:lnTo>
                        <a:pt x="513" y="592"/>
                      </a:lnTo>
                      <a:lnTo>
                        <a:pt x="513" y="559"/>
                      </a:lnTo>
                      <a:lnTo>
                        <a:pt x="426" y="559"/>
                      </a:lnTo>
                      <a:lnTo>
                        <a:pt x="426" y="527"/>
                      </a:lnTo>
                      <a:lnTo>
                        <a:pt x="314" y="527"/>
                      </a:lnTo>
                      <a:lnTo>
                        <a:pt x="314" y="493"/>
                      </a:lnTo>
                      <a:lnTo>
                        <a:pt x="288" y="493"/>
                      </a:lnTo>
                      <a:lnTo>
                        <a:pt x="288" y="459"/>
                      </a:lnTo>
                      <a:lnTo>
                        <a:pt x="210" y="459"/>
                      </a:lnTo>
                      <a:lnTo>
                        <a:pt x="210" y="428"/>
                      </a:lnTo>
                      <a:lnTo>
                        <a:pt x="196" y="428"/>
                      </a:lnTo>
                      <a:lnTo>
                        <a:pt x="196" y="396"/>
                      </a:lnTo>
                      <a:lnTo>
                        <a:pt x="177" y="396"/>
                      </a:lnTo>
                      <a:lnTo>
                        <a:pt x="177" y="368"/>
                      </a:lnTo>
                      <a:lnTo>
                        <a:pt x="172" y="368"/>
                      </a:lnTo>
                      <a:lnTo>
                        <a:pt x="172" y="333"/>
                      </a:lnTo>
                      <a:lnTo>
                        <a:pt x="167" y="333"/>
                      </a:lnTo>
                      <a:lnTo>
                        <a:pt x="167" y="304"/>
                      </a:lnTo>
                      <a:lnTo>
                        <a:pt x="162" y="304"/>
                      </a:lnTo>
                      <a:lnTo>
                        <a:pt x="162" y="246"/>
                      </a:lnTo>
                      <a:lnTo>
                        <a:pt x="158" y="246"/>
                      </a:lnTo>
                      <a:lnTo>
                        <a:pt x="158" y="217"/>
                      </a:lnTo>
                      <a:lnTo>
                        <a:pt x="153" y="217"/>
                      </a:lnTo>
                      <a:lnTo>
                        <a:pt x="153" y="184"/>
                      </a:lnTo>
                      <a:lnTo>
                        <a:pt x="112" y="184"/>
                      </a:lnTo>
                      <a:lnTo>
                        <a:pt x="112" y="152"/>
                      </a:lnTo>
                      <a:lnTo>
                        <a:pt x="92" y="152"/>
                      </a:lnTo>
                      <a:lnTo>
                        <a:pt x="92" y="128"/>
                      </a:lnTo>
                      <a:lnTo>
                        <a:pt x="83" y="128"/>
                      </a:lnTo>
                      <a:lnTo>
                        <a:pt x="83" y="94"/>
                      </a:lnTo>
                      <a:lnTo>
                        <a:pt x="63" y="94"/>
                      </a:lnTo>
                      <a:lnTo>
                        <a:pt x="63" y="62"/>
                      </a:lnTo>
                      <a:lnTo>
                        <a:pt x="26" y="62"/>
                      </a:lnTo>
                      <a:lnTo>
                        <a:pt x="26" y="28"/>
                      </a:lnTo>
                      <a:lnTo>
                        <a:pt x="19" y="28"/>
                      </a:lnTo>
                      <a:lnTo>
                        <a:pt x="19" y="0"/>
                      </a:lnTo>
                      <a:lnTo>
                        <a:pt x="0" y="0"/>
                      </a:lnTo>
                    </a:path>
                  </a:pathLst>
                </a:custGeom>
                <a:noFill/>
                <a:ln w="19050" cap="flat">
                  <a:solidFill>
                    <a:srgbClr val="DD855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47" name="Line 6">
                  <a:extLst>
                    <a:ext uri="{FF2B5EF4-FFF2-40B4-BE49-F238E27FC236}">
                      <a16:creationId xmlns="" xmlns:a16="http://schemas.microsoft.com/office/drawing/2014/main" id="{6F8F2288-A7EC-4A79-BBA5-45C7FC8194F2}"/>
                    </a:ext>
                  </a:extLst>
                </p:cNvPr>
                <p:cNvSpPr>
                  <a:spLocks noChangeShapeType="1"/>
                </p:cNvSpPr>
                <p:nvPr/>
              </p:nvSpPr>
              <p:spPr bwMode="auto">
                <a:xfrm>
                  <a:off x="3992563" y="3379788"/>
                  <a:ext cx="0" cy="33337"/>
                </a:xfrm>
                <a:prstGeom prst="line">
                  <a:avLst/>
                </a:prstGeom>
                <a:noFill/>
                <a:ln w="19050" cap="flat">
                  <a:solidFill>
                    <a:srgbClr val="DD855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48" name="Line 7">
                  <a:extLst>
                    <a:ext uri="{FF2B5EF4-FFF2-40B4-BE49-F238E27FC236}">
                      <a16:creationId xmlns="" xmlns:a16="http://schemas.microsoft.com/office/drawing/2014/main" id="{ACE5A3C2-5DA7-4A92-8D69-103EC8E28457}"/>
                    </a:ext>
                  </a:extLst>
                </p:cNvPr>
                <p:cNvSpPr>
                  <a:spLocks noChangeShapeType="1"/>
                </p:cNvSpPr>
                <p:nvPr/>
              </p:nvSpPr>
              <p:spPr bwMode="auto">
                <a:xfrm flipH="1">
                  <a:off x="3973513" y="3395663"/>
                  <a:ext cx="39688" cy="0"/>
                </a:xfrm>
                <a:prstGeom prst="line">
                  <a:avLst/>
                </a:prstGeom>
                <a:noFill/>
                <a:ln w="19050" cap="flat">
                  <a:solidFill>
                    <a:srgbClr val="DD855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49" name="Line 8">
                  <a:extLst>
                    <a:ext uri="{FF2B5EF4-FFF2-40B4-BE49-F238E27FC236}">
                      <a16:creationId xmlns="" xmlns:a16="http://schemas.microsoft.com/office/drawing/2014/main" id="{5B93CB7B-C3CE-4C8D-9398-08377AD3A390}"/>
                    </a:ext>
                  </a:extLst>
                </p:cNvPr>
                <p:cNvSpPr>
                  <a:spLocks noChangeShapeType="1"/>
                </p:cNvSpPr>
                <p:nvPr/>
              </p:nvSpPr>
              <p:spPr bwMode="auto">
                <a:xfrm>
                  <a:off x="1503363" y="3103563"/>
                  <a:ext cx="0" cy="36512"/>
                </a:xfrm>
                <a:prstGeom prst="line">
                  <a:avLst/>
                </a:prstGeom>
                <a:noFill/>
                <a:ln w="19050" cap="flat">
                  <a:solidFill>
                    <a:srgbClr val="DD855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850" name="Line 9">
                  <a:extLst>
                    <a:ext uri="{FF2B5EF4-FFF2-40B4-BE49-F238E27FC236}">
                      <a16:creationId xmlns="" xmlns:a16="http://schemas.microsoft.com/office/drawing/2014/main" id="{6955F301-7182-43E4-BDCD-A10B35D718AC}"/>
                    </a:ext>
                  </a:extLst>
                </p:cNvPr>
                <p:cNvSpPr>
                  <a:spLocks noChangeShapeType="1"/>
                </p:cNvSpPr>
                <p:nvPr/>
              </p:nvSpPr>
              <p:spPr bwMode="auto">
                <a:xfrm flipH="1">
                  <a:off x="1487488" y="3122613"/>
                  <a:ext cx="36513" cy="0"/>
                </a:xfrm>
                <a:prstGeom prst="line">
                  <a:avLst/>
                </a:prstGeom>
                <a:noFill/>
                <a:ln w="19050" cap="flat">
                  <a:solidFill>
                    <a:srgbClr val="DD855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grpSp>
          <p:sp>
            <p:nvSpPr>
              <p:cNvPr id="853" name="TextBox 852">
                <a:extLst/>
              </p:cNvPr>
              <p:cNvSpPr txBox="1"/>
              <p:nvPr/>
            </p:nvSpPr>
            <p:spPr>
              <a:xfrm>
                <a:off x="6400635" y="2969406"/>
                <a:ext cx="1155997" cy="165505"/>
              </a:xfrm>
              <a:prstGeom prst="rect">
                <a:avLst/>
              </a:prstGeom>
              <a:noFill/>
            </p:spPr>
            <p:txBody>
              <a:bodyPr wrap="square" lIns="0" tIns="0" rIns="0" bIns="0" rtlCol="0">
                <a:spAutoFit/>
              </a:bodyPr>
              <a:lstStyle/>
              <a:p>
                <a:pPr defTabSz="914378" fontAlgn="auto">
                  <a:spcBef>
                    <a:spcPts val="0"/>
                  </a:spcBef>
                  <a:spcAft>
                    <a:spcPts val="0"/>
                  </a:spcAft>
                  <a:defRPr/>
                </a:pPr>
                <a:r>
                  <a:rPr lang="en-US" sz="1100" b="1" kern="0" dirty="0">
                    <a:solidFill>
                      <a:srgbClr val="E0450E"/>
                    </a:solidFill>
                    <a:latin typeface="Arial"/>
                    <a:ea typeface="+mn-ea"/>
                    <a:cs typeface="+mn-cs"/>
                  </a:rPr>
                  <a:t>1-y OS = 19.6%</a:t>
                </a:r>
              </a:p>
            </p:txBody>
          </p:sp>
          <p:sp>
            <p:nvSpPr>
              <p:cNvPr id="854" name="TextBox 853">
                <a:extLst/>
              </p:cNvPr>
              <p:cNvSpPr txBox="1"/>
              <p:nvPr/>
            </p:nvSpPr>
            <p:spPr>
              <a:xfrm>
                <a:off x="6404088" y="2808934"/>
                <a:ext cx="1344634" cy="165505"/>
              </a:xfrm>
              <a:prstGeom prst="rect">
                <a:avLst/>
              </a:prstGeom>
              <a:noFill/>
            </p:spPr>
            <p:txBody>
              <a:bodyPr wrap="square" lIns="0" tIns="0" rIns="0" bIns="0" rtlCol="0">
                <a:spAutoFit/>
              </a:bodyPr>
              <a:lstStyle/>
              <a:p>
                <a:pPr defTabSz="914378" fontAlgn="auto">
                  <a:spcBef>
                    <a:spcPts val="0"/>
                  </a:spcBef>
                  <a:spcAft>
                    <a:spcPts val="0"/>
                  </a:spcAft>
                  <a:defRPr/>
                </a:pPr>
                <a:r>
                  <a:rPr lang="en-US" sz="1100" b="1" kern="0" dirty="0">
                    <a:solidFill>
                      <a:srgbClr val="DD855D"/>
                    </a:solidFill>
                    <a:latin typeface="Arial"/>
                    <a:ea typeface="+mn-ea"/>
                    <a:cs typeface="+mn-cs"/>
                  </a:rPr>
                  <a:t>1-y OS = 23.4%</a:t>
                </a:r>
              </a:p>
            </p:txBody>
          </p:sp>
          <p:sp>
            <p:nvSpPr>
              <p:cNvPr id="857" name="TextBox 856">
                <a:extLst>
                  <a:ext uri="{FF2B5EF4-FFF2-40B4-BE49-F238E27FC236}">
                    <a16:creationId xmlns="" xmlns:a16="http://schemas.microsoft.com/office/drawing/2014/main" id="{65376629-E9E1-4B5C-9FEB-71B4B05E401F}"/>
                  </a:ext>
                </a:extLst>
              </p:cNvPr>
              <p:cNvSpPr txBox="1"/>
              <p:nvPr/>
            </p:nvSpPr>
            <p:spPr>
              <a:xfrm>
                <a:off x="6631726" y="3757692"/>
                <a:ext cx="611842" cy="210643"/>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400" b="1" kern="0" dirty="0">
                    <a:solidFill>
                      <a:srgbClr val="000000"/>
                    </a:solidFill>
                    <a:latin typeface="Arial"/>
                    <a:ea typeface="+mn-ea"/>
                    <a:cs typeface="+mn-cs"/>
                  </a:rPr>
                  <a:t>Months</a:t>
                </a:r>
              </a:p>
            </p:txBody>
          </p:sp>
        </p:grpSp>
      </p:grpSp>
      <p:sp>
        <p:nvSpPr>
          <p:cNvPr id="4" name="Title 3"/>
          <p:cNvSpPr>
            <a:spLocks noGrp="1"/>
          </p:cNvSpPr>
          <p:nvPr>
            <p:ph type="title"/>
          </p:nvPr>
        </p:nvSpPr>
        <p:spPr/>
        <p:txBody>
          <a:bodyPr/>
          <a:lstStyle/>
          <a:p>
            <a:r>
              <a:rPr lang="en-US" dirty="0">
                <a:solidFill>
                  <a:srgbClr val="06559D"/>
                </a:solidFill>
              </a:rPr>
              <a:t>OS by Tumor Mutation Burden Subgroup</a:t>
            </a:r>
            <a:br>
              <a:rPr lang="en-US" dirty="0">
                <a:solidFill>
                  <a:srgbClr val="06559D"/>
                </a:solidFill>
              </a:rPr>
            </a:br>
            <a:r>
              <a:rPr lang="en-GB" sz="1400" dirty="0">
                <a:solidFill>
                  <a:srgbClr val="06559D"/>
                </a:solidFill>
              </a:rPr>
              <a:t>CheckMate 032 Exploratory TMB Analysis </a:t>
            </a:r>
            <a:r>
              <a:rPr lang="en-GB" sz="1400" dirty="0" err="1">
                <a:solidFill>
                  <a:srgbClr val="06559D"/>
                </a:solidFill>
              </a:rPr>
              <a:t>Nivo</a:t>
            </a:r>
            <a:r>
              <a:rPr lang="en-US" sz="1400" dirty="0">
                <a:solidFill>
                  <a:srgbClr val="06559D"/>
                </a:solidFill>
              </a:rPr>
              <a:t> ± </a:t>
            </a:r>
            <a:r>
              <a:rPr lang="en-US" sz="1400" dirty="0" err="1">
                <a:solidFill>
                  <a:srgbClr val="06559D"/>
                </a:solidFill>
              </a:rPr>
              <a:t>Ipi</a:t>
            </a:r>
            <a:r>
              <a:rPr lang="en-US" sz="1400" dirty="0">
                <a:solidFill>
                  <a:srgbClr val="06559D"/>
                </a:solidFill>
              </a:rPr>
              <a:t> in Previously Treated SCLC</a:t>
            </a:r>
          </a:p>
        </p:txBody>
      </p:sp>
      <p:sp>
        <p:nvSpPr>
          <p:cNvPr id="578" name="TextBox 577">
            <a:extLst>
              <a:ext uri="{FF2B5EF4-FFF2-40B4-BE49-F238E27FC236}">
                <a16:creationId xmlns="" xmlns:a16="http://schemas.microsoft.com/office/drawing/2014/main" id="{E7348F00-D205-4421-BE2E-5C1076CB4CAA}"/>
              </a:ext>
            </a:extLst>
          </p:cNvPr>
          <p:cNvSpPr txBox="1"/>
          <p:nvPr/>
        </p:nvSpPr>
        <p:spPr>
          <a:xfrm>
            <a:off x="2404505" y="5111538"/>
            <a:ext cx="128240"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70C0"/>
                </a:solidFill>
                <a:latin typeface="Arial"/>
                <a:ea typeface="+mn-ea"/>
                <a:cs typeface="+mn-cs"/>
              </a:rPr>
              <a:t>44</a:t>
            </a:r>
          </a:p>
        </p:txBody>
      </p:sp>
      <p:sp>
        <p:nvSpPr>
          <p:cNvPr id="579" name="TextBox 578">
            <a:extLst>
              <a:ext uri="{FF2B5EF4-FFF2-40B4-BE49-F238E27FC236}">
                <a16:creationId xmlns="" xmlns:a16="http://schemas.microsoft.com/office/drawing/2014/main" id="{79F9B4DA-0B97-4C29-8E43-58799296086D}"/>
              </a:ext>
            </a:extLst>
          </p:cNvPr>
          <p:cNvSpPr txBox="1"/>
          <p:nvPr/>
        </p:nvSpPr>
        <p:spPr>
          <a:xfrm>
            <a:off x="2700099" y="5111538"/>
            <a:ext cx="128240"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70C0"/>
                </a:solidFill>
                <a:latin typeface="Arial"/>
                <a:ea typeface="+mn-ea"/>
                <a:cs typeface="+mn-cs"/>
              </a:rPr>
              <a:t>23</a:t>
            </a:r>
          </a:p>
        </p:txBody>
      </p:sp>
      <p:sp>
        <p:nvSpPr>
          <p:cNvPr id="580" name="TextBox 579">
            <a:extLst>
              <a:ext uri="{FF2B5EF4-FFF2-40B4-BE49-F238E27FC236}">
                <a16:creationId xmlns="" xmlns:a16="http://schemas.microsoft.com/office/drawing/2014/main" id="{EA73D1C9-830A-4CCF-83D9-77C6EFF4C261}"/>
              </a:ext>
            </a:extLst>
          </p:cNvPr>
          <p:cNvSpPr txBox="1"/>
          <p:nvPr/>
        </p:nvSpPr>
        <p:spPr>
          <a:xfrm>
            <a:off x="3005630" y="5111538"/>
            <a:ext cx="128240"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70C0"/>
                </a:solidFill>
                <a:latin typeface="Arial"/>
                <a:ea typeface="+mn-ea"/>
                <a:cs typeface="+mn-cs"/>
              </a:rPr>
              <a:t>17</a:t>
            </a:r>
          </a:p>
        </p:txBody>
      </p:sp>
      <p:sp>
        <p:nvSpPr>
          <p:cNvPr id="581" name="TextBox 580">
            <a:extLst>
              <a:ext uri="{FF2B5EF4-FFF2-40B4-BE49-F238E27FC236}">
                <a16:creationId xmlns="" xmlns:a16="http://schemas.microsoft.com/office/drawing/2014/main" id="{90441174-1B11-46AE-AE88-5BE5AFFD734F}"/>
              </a:ext>
            </a:extLst>
          </p:cNvPr>
          <p:cNvSpPr txBox="1"/>
          <p:nvPr/>
        </p:nvSpPr>
        <p:spPr>
          <a:xfrm>
            <a:off x="3306192" y="5111538"/>
            <a:ext cx="128240"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70C0"/>
                </a:solidFill>
                <a:latin typeface="Arial"/>
                <a:ea typeface="+mn-ea"/>
                <a:cs typeface="+mn-cs"/>
              </a:rPr>
              <a:t>12</a:t>
            </a:r>
          </a:p>
        </p:txBody>
      </p:sp>
      <p:sp>
        <p:nvSpPr>
          <p:cNvPr id="582" name="TextBox 581">
            <a:extLst>
              <a:ext uri="{FF2B5EF4-FFF2-40B4-BE49-F238E27FC236}">
                <a16:creationId xmlns="" xmlns:a16="http://schemas.microsoft.com/office/drawing/2014/main" id="{5359759C-AA78-4AAF-B574-F342B25988CD}"/>
              </a:ext>
            </a:extLst>
          </p:cNvPr>
          <p:cNvSpPr txBox="1"/>
          <p:nvPr/>
        </p:nvSpPr>
        <p:spPr>
          <a:xfrm>
            <a:off x="3638815"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70C0"/>
                </a:solidFill>
                <a:latin typeface="Arial"/>
                <a:ea typeface="+mn-ea"/>
                <a:cs typeface="+mn-cs"/>
              </a:rPr>
              <a:t>6</a:t>
            </a:r>
          </a:p>
        </p:txBody>
      </p:sp>
      <p:sp>
        <p:nvSpPr>
          <p:cNvPr id="583" name="TextBox 582">
            <a:extLst>
              <a:ext uri="{FF2B5EF4-FFF2-40B4-BE49-F238E27FC236}">
                <a16:creationId xmlns="" xmlns:a16="http://schemas.microsoft.com/office/drawing/2014/main" id="{BD795EAF-E6E1-4A04-ABAD-62A0CE25A513}"/>
              </a:ext>
            </a:extLst>
          </p:cNvPr>
          <p:cNvSpPr txBox="1"/>
          <p:nvPr/>
        </p:nvSpPr>
        <p:spPr>
          <a:xfrm>
            <a:off x="3941862"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70C0"/>
                </a:solidFill>
                <a:latin typeface="Arial"/>
                <a:ea typeface="+mn-ea"/>
                <a:cs typeface="+mn-cs"/>
              </a:rPr>
              <a:t>2</a:t>
            </a:r>
          </a:p>
        </p:txBody>
      </p:sp>
      <p:sp>
        <p:nvSpPr>
          <p:cNvPr id="584" name="TextBox 583">
            <a:extLst>
              <a:ext uri="{FF2B5EF4-FFF2-40B4-BE49-F238E27FC236}">
                <a16:creationId xmlns="" xmlns:a16="http://schemas.microsoft.com/office/drawing/2014/main" id="{2A270410-3883-431E-A840-D14BA4C924B2}"/>
              </a:ext>
            </a:extLst>
          </p:cNvPr>
          <p:cNvSpPr txBox="1"/>
          <p:nvPr/>
        </p:nvSpPr>
        <p:spPr>
          <a:xfrm>
            <a:off x="4244910"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70C0"/>
                </a:solidFill>
                <a:latin typeface="Arial"/>
                <a:ea typeface="+mn-ea"/>
                <a:cs typeface="+mn-cs"/>
              </a:rPr>
              <a:t>2</a:t>
            </a:r>
          </a:p>
        </p:txBody>
      </p:sp>
      <p:sp>
        <p:nvSpPr>
          <p:cNvPr id="585" name="TextBox 584">
            <a:extLst>
              <a:ext uri="{FF2B5EF4-FFF2-40B4-BE49-F238E27FC236}">
                <a16:creationId xmlns="" xmlns:a16="http://schemas.microsoft.com/office/drawing/2014/main" id="{67794254-2A96-4BDA-A6B3-970252CD3F7D}"/>
              </a:ext>
            </a:extLst>
          </p:cNvPr>
          <p:cNvSpPr txBox="1"/>
          <p:nvPr/>
        </p:nvSpPr>
        <p:spPr>
          <a:xfrm>
            <a:off x="4542989"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70C0"/>
                </a:solidFill>
                <a:latin typeface="Arial"/>
                <a:ea typeface="+mn-ea"/>
                <a:cs typeface="+mn-cs"/>
              </a:rPr>
              <a:t>1</a:t>
            </a:r>
          </a:p>
        </p:txBody>
      </p:sp>
      <p:sp>
        <p:nvSpPr>
          <p:cNvPr id="586" name="TextBox 585">
            <a:extLst>
              <a:ext uri="{FF2B5EF4-FFF2-40B4-BE49-F238E27FC236}">
                <a16:creationId xmlns="" xmlns:a16="http://schemas.microsoft.com/office/drawing/2014/main" id="{554F217E-78FC-4218-81FB-E195DF1EC6F2}"/>
              </a:ext>
            </a:extLst>
          </p:cNvPr>
          <p:cNvSpPr txBox="1"/>
          <p:nvPr/>
        </p:nvSpPr>
        <p:spPr>
          <a:xfrm>
            <a:off x="4848519"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70C0"/>
                </a:solidFill>
                <a:latin typeface="Arial"/>
                <a:ea typeface="+mn-ea"/>
                <a:cs typeface="+mn-cs"/>
              </a:rPr>
              <a:t>0</a:t>
            </a:r>
          </a:p>
        </p:txBody>
      </p:sp>
      <p:sp>
        <p:nvSpPr>
          <p:cNvPr id="587" name="TextBox 586">
            <a:extLst>
              <a:ext uri="{FF2B5EF4-FFF2-40B4-BE49-F238E27FC236}">
                <a16:creationId xmlns="" xmlns:a16="http://schemas.microsoft.com/office/drawing/2014/main" id="{E2EA8B8F-C693-4733-AD1C-EAB9D29FE157}"/>
              </a:ext>
            </a:extLst>
          </p:cNvPr>
          <p:cNvSpPr txBox="1"/>
          <p:nvPr/>
        </p:nvSpPr>
        <p:spPr>
          <a:xfrm>
            <a:off x="5149083"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70C0"/>
                </a:solidFill>
                <a:latin typeface="Arial"/>
                <a:ea typeface="+mn-ea"/>
                <a:cs typeface="+mn-cs"/>
              </a:rPr>
              <a:t>0</a:t>
            </a:r>
          </a:p>
        </p:txBody>
      </p:sp>
      <p:sp>
        <p:nvSpPr>
          <p:cNvPr id="588" name="TextBox 587">
            <a:extLst>
              <a:ext uri="{FF2B5EF4-FFF2-40B4-BE49-F238E27FC236}">
                <a16:creationId xmlns="" xmlns:a16="http://schemas.microsoft.com/office/drawing/2014/main" id="{953BF1E6-3BFE-4A79-AFAE-961CA7B407E2}"/>
              </a:ext>
            </a:extLst>
          </p:cNvPr>
          <p:cNvSpPr txBox="1"/>
          <p:nvPr/>
        </p:nvSpPr>
        <p:spPr>
          <a:xfrm>
            <a:off x="5449645"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70C0"/>
                </a:solidFill>
                <a:latin typeface="Arial"/>
                <a:ea typeface="+mn-ea"/>
                <a:cs typeface="+mn-cs"/>
              </a:rPr>
              <a:t>0</a:t>
            </a:r>
          </a:p>
        </p:txBody>
      </p:sp>
      <p:sp>
        <p:nvSpPr>
          <p:cNvPr id="589" name="TextBox 588">
            <a:extLst>
              <a:ext uri="{FF2B5EF4-FFF2-40B4-BE49-F238E27FC236}">
                <a16:creationId xmlns="" xmlns:a16="http://schemas.microsoft.com/office/drawing/2014/main" id="{A7E875AA-60B8-4033-A2FE-46D9E4134ABD}"/>
              </a:ext>
            </a:extLst>
          </p:cNvPr>
          <p:cNvSpPr txBox="1"/>
          <p:nvPr/>
        </p:nvSpPr>
        <p:spPr>
          <a:xfrm>
            <a:off x="5752691"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70C0"/>
                </a:solidFill>
                <a:latin typeface="Arial"/>
                <a:ea typeface="+mn-ea"/>
                <a:cs typeface="+mn-cs"/>
              </a:rPr>
              <a:t>0</a:t>
            </a:r>
          </a:p>
        </p:txBody>
      </p:sp>
      <p:sp>
        <p:nvSpPr>
          <p:cNvPr id="590" name="TextBox 589">
            <a:extLst>
              <a:ext uri="{FF2B5EF4-FFF2-40B4-BE49-F238E27FC236}">
                <a16:creationId xmlns="" xmlns:a16="http://schemas.microsoft.com/office/drawing/2014/main" id="{D63887D3-02B6-43EA-A92B-5464F558FD96}"/>
              </a:ext>
            </a:extLst>
          </p:cNvPr>
          <p:cNvSpPr txBox="1"/>
          <p:nvPr/>
        </p:nvSpPr>
        <p:spPr>
          <a:xfrm>
            <a:off x="6055739"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70C0"/>
                </a:solidFill>
                <a:latin typeface="Arial"/>
                <a:ea typeface="+mn-ea"/>
                <a:cs typeface="+mn-cs"/>
              </a:rPr>
              <a:t>0</a:t>
            </a:r>
          </a:p>
        </p:txBody>
      </p:sp>
      <p:sp>
        <p:nvSpPr>
          <p:cNvPr id="591" name="TextBox 590">
            <a:extLst>
              <a:ext uri="{FF2B5EF4-FFF2-40B4-BE49-F238E27FC236}">
                <a16:creationId xmlns="" xmlns:a16="http://schemas.microsoft.com/office/drawing/2014/main" id="{CD7F36B6-EE3E-48FB-BFAC-8B0C00D42449}"/>
              </a:ext>
            </a:extLst>
          </p:cNvPr>
          <p:cNvSpPr txBox="1"/>
          <p:nvPr/>
        </p:nvSpPr>
        <p:spPr>
          <a:xfrm>
            <a:off x="6648126" y="5111538"/>
            <a:ext cx="128240"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E0450E"/>
                </a:solidFill>
                <a:latin typeface="Arial"/>
                <a:ea typeface="+mn-ea"/>
                <a:cs typeface="+mn-cs"/>
              </a:rPr>
              <a:t>25</a:t>
            </a:r>
          </a:p>
        </p:txBody>
      </p:sp>
      <p:sp>
        <p:nvSpPr>
          <p:cNvPr id="592" name="TextBox 591">
            <a:extLst>
              <a:ext uri="{FF2B5EF4-FFF2-40B4-BE49-F238E27FC236}">
                <a16:creationId xmlns="" xmlns:a16="http://schemas.microsoft.com/office/drawing/2014/main" id="{49BB3FD9-5B6C-44DF-B1B5-0FC7FE85B43B}"/>
              </a:ext>
            </a:extLst>
          </p:cNvPr>
          <p:cNvSpPr txBox="1"/>
          <p:nvPr/>
        </p:nvSpPr>
        <p:spPr>
          <a:xfrm>
            <a:off x="6950159" y="5111538"/>
            <a:ext cx="128240"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E0450E"/>
                </a:solidFill>
                <a:latin typeface="Arial"/>
                <a:ea typeface="+mn-ea"/>
                <a:cs typeface="+mn-cs"/>
              </a:rPr>
              <a:t>15</a:t>
            </a:r>
          </a:p>
        </p:txBody>
      </p:sp>
      <p:sp>
        <p:nvSpPr>
          <p:cNvPr id="593" name="TextBox 592">
            <a:extLst>
              <a:ext uri="{FF2B5EF4-FFF2-40B4-BE49-F238E27FC236}">
                <a16:creationId xmlns="" xmlns:a16="http://schemas.microsoft.com/office/drawing/2014/main" id="{EBA90D15-4B7C-4CF4-8318-879376DFCDCD}"/>
              </a:ext>
            </a:extLst>
          </p:cNvPr>
          <p:cNvSpPr txBox="1"/>
          <p:nvPr/>
        </p:nvSpPr>
        <p:spPr>
          <a:xfrm>
            <a:off x="7294188"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E0450E"/>
                </a:solidFill>
                <a:latin typeface="Arial"/>
                <a:ea typeface="+mn-ea"/>
                <a:cs typeface="+mn-cs"/>
              </a:rPr>
              <a:t>9</a:t>
            </a:r>
          </a:p>
        </p:txBody>
      </p:sp>
      <p:sp>
        <p:nvSpPr>
          <p:cNvPr id="594" name="TextBox 593">
            <a:extLst>
              <a:ext uri="{FF2B5EF4-FFF2-40B4-BE49-F238E27FC236}">
                <a16:creationId xmlns="" xmlns:a16="http://schemas.microsoft.com/office/drawing/2014/main" id="{E5DF0B40-025D-45B4-B9BF-623C00102A50}"/>
              </a:ext>
            </a:extLst>
          </p:cNvPr>
          <p:cNvSpPr txBox="1"/>
          <p:nvPr/>
        </p:nvSpPr>
        <p:spPr>
          <a:xfrm>
            <a:off x="7594751"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E0450E"/>
                </a:solidFill>
                <a:latin typeface="Arial"/>
                <a:ea typeface="+mn-ea"/>
                <a:cs typeface="+mn-cs"/>
              </a:rPr>
              <a:t>4</a:t>
            </a:r>
          </a:p>
        </p:txBody>
      </p:sp>
      <p:sp>
        <p:nvSpPr>
          <p:cNvPr id="595" name="TextBox 594">
            <a:extLst>
              <a:ext uri="{FF2B5EF4-FFF2-40B4-BE49-F238E27FC236}">
                <a16:creationId xmlns="" xmlns:a16="http://schemas.microsoft.com/office/drawing/2014/main" id="{68CC03F9-AAAA-4A4C-93BA-EF0A1AA5E855}"/>
              </a:ext>
            </a:extLst>
          </p:cNvPr>
          <p:cNvSpPr txBox="1"/>
          <p:nvPr/>
        </p:nvSpPr>
        <p:spPr>
          <a:xfrm>
            <a:off x="7882436"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E0450E"/>
                </a:solidFill>
                <a:latin typeface="Arial"/>
                <a:ea typeface="+mn-ea"/>
                <a:cs typeface="+mn-cs"/>
              </a:rPr>
              <a:t>3</a:t>
            </a:r>
          </a:p>
        </p:txBody>
      </p:sp>
      <p:sp>
        <p:nvSpPr>
          <p:cNvPr id="596" name="TextBox 595">
            <a:extLst>
              <a:ext uri="{FF2B5EF4-FFF2-40B4-BE49-F238E27FC236}">
                <a16:creationId xmlns="" xmlns:a16="http://schemas.microsoft.com/office/drawing/2014/main" id="{CF3A386E-64D5-4DF6-94E9-8CE3E60F0B49}"/>
              </a:ext>
            </a:extLst>
          </p:cNvPr>
          <p:cNvSpPr txBox="1"/>
          <p:nvPr/>
        </p:nvSpPr>
        <p:spPr>
          <a:xfrm>
            <a:off x="8185483"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E0450E"/>
                </a:solidFill>
                <a:latin typeface="Arial"/>
                <a:ea typeface="+mn-ea"/>
                <a:cs typeface="+mn-cs"/>
              </a:rPr>
              <a:t>2</a:t>
            </a:r>
          </a:p>
        </p:txBody>
      </p:sp>
      <p:sp>
        <p:nvSpPr>
          <p:cNvPr id="597" name="TextBox 596">
            <a:extLst>
              <a:ext uri="{FF2B5EF4-FFF2-40B4-BE49-F238E27FC236}">
                <a16:creationId xmlns="" xmlns:a16="http://schemas.microsoft.com/office/drawing/2014/main" id="{1F1AE0AF-C532-4AE9-A9A7-9CE788864592}"/>
              </a:ext>
            </a:extLst>
          </p:cNvPr>
          <p:cNvSpPr txBox="1"/>
          <p:nvPr/>
        </p:nvSpPr>
        <p:spPr>
          <a:xfrm>
            <a:off x="8488530"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E0450E"/>
                </a:solidFill>
                <a:latin typeface="Arial"/>
                <a:ea typeface="+mn-ea"/>
                <a:cs typeface="+mn-cs"/>
              </a:rPr>
              <a:t>2</a:t>
            </a:r>
          </a:p>
        </p:txBody>
      </p:sp>
      <p:sp>
        <p:nvSpPr>
          <p:cNvPr id="598" name="TextBox 597">
            <a:extLst>
              <a:ext uri="{FF2B5EF4-FFF2-40B4-BE49-F238E27FC236}">
                <a16:creationId xmlns="" xmlns:a16="http://schemas.microsoft.com/office/drawing/2014/main" id="{B0A7ACFB-BE9C-44AE-87E1-DA2D0A9D21A3}"/>
              </a:ext>
            </a:extLst>
          </p:cNvPr>
          <p:cNvSpPr txBox="1"/>
          <p:nvPr/>
        </p:nvSpPr>
        <p:spPr>
          <a:xfrm>
            <a:off x="8786609"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E0450E"/>
                </a:solidFill>
                <a:latin typeface="Arial"/>
                <a:ea typeface="+mn-ea"/>
                <a:cs typeface="+mn-cs"/>
              </a:rPr>
              <a:t>2</a:t>
            </a:r>
          </a:p>
        </p:txBody>
      </p:sp>
      <p:sp>
        <p:nvSpPr>
          <p:cNvPr id="599" name="TextBox 598">
            <a:extLst>
              <a:ext uri="{FF2B5EF4-FFF2-40B4-BE49-F238E27FC236}">
                <a16:creationId xmlns="" xmlns:a16="http://schemas.microsoft.com/office/drawing/2014/main" id="{D1263479-6C76-4FC8-8032-E13126E14B84}"/>
              </a:ext>
            </a:extLst>
          </p:cNvPr>
          <p:cNvSpPr txBox="1"/>
          <p:nvPr/>
        </p:nvSpPr>
        <p:spPr>
          <a:xfrm>
            <a:off x="9092140"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E0450E"/>
                </a:solidFill>
                <a:latin typeface="Arial"/>
                <a:ea typeface="+mn-ea"/>
                <a:cs typeface="+mn-cs"/>
              </a:rPr>
              <a:t>2</a:t>
            </a:r>
          </a:p>
        </p:txBody>
      </p:sp>
      <p:sp>
        <p:nvSpPr>
          <p:cNvPr id="600" name="TextBox 599">
            <a:extLst>
              <a:ext uri="{FF2B5EF4-FFF2-40B4-BE49-F238E27FC236}">
                <a16:creationId xmlns="" xmlns:a16="http://schemas.microsoft.com/office/drawing/2014/main" id="{26A21BCF-6BC7-4F5C-A7EA-2CDF2B7A5165}"/>
              </a:ext>
            </a:extLst>
          </p:cNvPr>
          <p:cNvSpPr txBox="1"/>
          <p:nvPr/>
        </p:nvSpPr>
        <p:spPr>
          <a:xfrm>
            <a:off x="9392704"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E0450E"/>
                </a:solidFill>
                <a:latin typeface="Arial"/>
                <a:ea typeface="+mn-ea"/>
                <a:cs typeface="+mn-cs"/>
              </a:rPr>
              <a:t>1</a:t>
            </a:r>
          </a:p>
        </p:txBody>
      </p:sp>
      <p:sp>
        <p:nvSpPr>
          <p:cNvPr id="601" name="TextBox 600">
            <a:extLst>
              <a:ext uri="{FF2B5EF4-FFF2-40B4-BE49-F238E27FC236}">
                <a16:creationId xmlns="" xmlns:a16="http://schemas.microsoft.com/office/drawing/2014/main" id="{A9629FB8-28EE-46AE-843D-34B2749D0F6F}"/>
              </a:ext>
            </a:extLst>
          </p:cNvPr>
          <p:cNvSpPr txBox="1"/>
          <p:nvPr/>
        </p:nvSpPr>
        <p:spPr>
          <a:xfrm>
            <a:off x="9693265"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E0450E"/>
                </a:solidFill>
                <a:latin typeface="Arial"/>
                <a:ea typeface="+mn-ea"/>
                <a:cs typeface="+mn-cs"/>
              </a:rPr>
              <a:t>1</a:t>
            </a:r>
          </a:p>
        </p:txBody>
      </p:sp>
      <p:sp>
        <p:nvSpPr>
          <p:cNvPr id="602" name="TextBox 601">
            <a:extLst>
              <a:ext uri="{FF2B5EF4-FFF2-40B4-BE49-F238E27FC236}">
                <a16:creationId xmlns="" xmlns:a16="http://schemas.microsoft.com/office/drawing/2014/main" id="{D77D22B5-EB83-4E6C-B87C-536BA081D859}"/>
              </a:ext>
            </a:extLst>
          </p:cNvPr>
          <p:cNvSpPr txBox="1"/>
          <p:nvPr/>
        </p:nvSpPr>
        <p:spPr>
          <a:xfrm>
            <a:off x="9996312"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E0450E"/>
                </a:solidFill>
                <a:latin typeface="Arial"/>
                <a:ea typeface="+mn-ea"/>
                <a:cs typeface="+mn-cs"/>
              </a:rPr>
              <a:t>0</a:t>
            </a:r>
          </a:p>
        </p:txBody>
      </p:sp>
      <p:sp>
        <p:nvSpPr>
          <p:cNvPr id="603" name="TextBox 602">
            <a:extLst>
              <a:ext uri="{FF2B5EF4-FFF2-40B4-BE49-F238E27FC236}">
                <a16:creationId xmlns="" xmlns:a16="http://schemas.microsoft.com/office/drawing/2014/main" id="{E46848FF-5B30-41A2-A9EB-29F681608EBE}"/>
              </a:ext>
            </a:extLst>
          </p:cNvPr>
          <p:cNvSpPr txBox="1"/>
          <p:nvPr/>
        </p:nvSpPr>
        <p:spPr>
          <a:xfrm>
            <a:off x="10299359"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E0450E"/>
                </a:solidFill>
                <a:latin typeface="Arial"/>
                <a:ea typeface="+mn-ea"/>
                <a:cs typeface="+mn-cs"/>
              </a:rPr>
              <a:t>0</a:t>
            </a:r>
          </a:p>
        </p:txBody>
      </p:sp>
      <p:sp>
        <p:nvSpPr>
          <p:cNvPr id="604" name="TextBox 603">
            <a:extLst>
              <a:ext uri="{FF2B5EF4-FFF2-40B4-BE49-F238E27FC236}">
                <a16:creationId xmlns="" xmlns:a16="http://schemas.microsoft.com/office/drawing/2014/main" id="{B1FE4AD1-5E9D-4F8E-8996-ABE6C10D0971}"/>
              </a:ext>
            </a:extLst>
          </p:cNvPr>
          <p:cNvSpPr txBox="1"/>
          <p:nvPr/>
        </p:nvSpPr>
        <p:spPr>
          <a:xfrm>
            <a:off x="2404505" y="5269644"/>
            <a:ext cx="128240"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457C">
                    <a:lumMod val="75000"/>
                  </a:srgbClr>
                </a:solidFill>
                <a:latin typeface="Arial"/>
                <a:ea typeface="+mn-ea"/>
                <a:cs typeface="+mn-cs"/>
              </a:rPr>
              <a:t>47</a:t>
            </a:r>
          </a:p>
        </p:txBody>
      </p:sp>
      <p:sp>
        <p:nvSpPr>
          <p:cNvPr id="605" name="TextBox 604">
            <a:extLst>
              <a:ext uri="{FF2B5EF4-FFF2-40B4-BE49-F238E27FC236}">
                <a16:creationId xmlns="" xmlns:a16="http://schemas.microsoft.com/office/drawing/2014/main" id="{1ED05423-B5BC-4676-A3AE-F9DFC74AD148}"/>
              </a:ext>
            </a:extLst>
          </p:cNvPr>
          <p:cNvSpPr txBox="1"/>
          <p:nvPr/>
        </p:nvSpPr>
        <p:spPr>
          <a:xfrm>
            <a:off x="2700099" y="5269644"/>
            <a:ext cx="128240"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457C">
                    <a:lumMod val="75000"/>
                  </a:srgbClr>
                </a:solidFill>
                <a:latin typeface="Arial"/>
                <a:ea typeface="+mn-ea"/>
                <a:cs typeface="+mn-cs"/>
              </a:rPr>
              <a:t>29</a:t>
            </a:r>
          </a:p>
        </p:txBody>
      </p:sp>
      <p:sp>
        <p:nvSpPr>
          <p:cNvPr id="606" name="TextBox 605">
            <a:extLst>
              <a:ext uri="{FF2B5EF4-FFF2-40B4-BE49-F238E27FC236}">
                <a16:creationId xmlns="" xmlns:a16="http://schemas.microsoft.com/office/drawing/2014/main" id="{AB36C44D-8D7F-4B63-943D-002B2BD5D793}"/>
              </a:ext>
            </a:extLst>
          </p:cNvPr>
          <p:cNvSpPr txBox="1"/>
          <p:nvPr/>
        </p:nvSpPr>
        <p:spPr>
          <a:xfrm>
            <a:off x="3005630" y="5269644"/>
            <a:ext cx="128240"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457C">
                    <a:lumMod val="75000"/>
                  </a:srgbClr>
                </a:solidFill>
                <a:latin typeface="Arial"/>
                <a:ea typeface="+mn-ea"/>
                <a:cs typeface="+mn-cs"/>
              </a:rPr>
              <a:t>20</a:t>
            </a:r>
          </a:p>
        </p:txBody>
      </p:sp>
      <p:sp>
        <p:nvSpPr>
          <p:cNvPr id="607" name="TextBox 606">
            <a:extLst>
              <a:ext uri="{FF2B5EF4-FFF2-40B4-BE49-F238E27FC236}">
                <a16:creationId xmlns="" xmlns:a16="http://schemas.microsoft.com/office/drawing/2014/main" id="{D039C11E-2915-4C9F-80E1-EBCB6CB64810}"/>
              </a:ext>
            </a:extLst>
          </p:cNvPr>
          <p:cNvSpPr txBox="1"/>
          <p:nvPr/>
        </p:nvSpPr>
        <p:spPr>
          <a:xfrm>
            <a:off x="3306192" y="5269644"/>
            <a:ext cx="128240"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457C">
                    <a:lumMod val="75000"/>
                  </a:srgbClr>
                </a:solidFill>
                <a:latin typeface="Arial"/>
                <a:ea typeface="+mn-ea"/>
                <a:cs typeface="+mn-cs"/>
              </a:rPr>
              <a:t>14</a:t>
            </a:r>
          </a:p>
        </p:txBody>
      </p:sp>
      <p:sp>
        <p:nvSpPr>
          <p:cNvPr id="608" name="TextBox 607">
            <a:extLst>
              <a:ext uri="{FF2B5EF4-FFF2-40B4-BE49-F238E27FC236}">
                <a16:creationId xmlns="" xmlns:a16="http://schemas.microsoft.com/office/drawing/2014/main" id="{1F95DC75-E86E-483A-8B6D-E0365A49515F}"/>
              </a:ext>
            </a:extLst>
          </p:cNvPr>
          <p:cNvSpPr txBox="1"/>
          <p:nvPr/>
        </p:nvSpPr>
        <p:spPr>
          <a:xfrm>
            <a:off x="3638815"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457C">
                    <a:lumMod val="75000"/>
                  </a:srgbClr>
                </a:solidFill>
                <a:latin typeface="Arial"/>
                <a:ea typeface="+mn-ea"/>
                <a:cs typeface="+mn-cs"/>
              </a:rPr>
              <a:t>8</a:t>
            </a:r>
          </a:p>
        </p:txBody>
      </p:sp>
      <p:sp>
        <p:nvSpPr>
          <p:cNvPr id="609" name="TextBox 608">
            <a:extLst>
              <a:ext uri="{FF2B5EF4-FFF2-40B4-BE49-F238E27FC236}">
                <a16:creationId xmlns="" xmlns:a16="http://schemas.microsoft.com/office/drawing/2014/main" id="{69B14392-5491-4354-81CB-D841C8ED331B}"/>
              </a:ext>
            </a:extLst>
          </p:cNvPr>
          <p:cNvSpPr txBox="1"/>
          <p:nvPr/>
        </p:nvSpPr>
        <p:spPr>
          <a:xfrm>
            <a:off x="3941862"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457C">
                    <a:lumMod val="75000"/>
                  </a:srgbClr>
                </a:solidFill>
                <a:latin typeface="Arial"/>
                <a:ea typeface="+mn-ea"/>
                <a:cs typeface="+mn-cs"/>
              </a:rPr>
              <a:t>5</a:t>
            </a:r>
          </a:p>
        </p:txBody>
      </p:sp>
      <p:sp>
        <p:nvSpPr>
          <p:cNvPr id="610" name="TextBox 609">
            <a:extLst>
              <a:ext uri="{FF2B5EF4-FFF2-40B4-BE49-F238E27FC236}">
                <a16:creationId xmlns="" xmlns:a16="http://schemas.microsoft.com/office/drawing/2014/main" id="{A0CFFAAE-FB6A-4A90-9639-6756BC24B73C}"/>
              </a:ext>
            </a:extLst>
          </p:cNvPr>
          <p:cNvSpPr txBox="1"/>
          <p:nvPr/>
        </p:nvSpPr>
        <p:spPr>
          <a:xfrm>
            <a:off x="4244910"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457C">
                    <a:lumMod val="75000"/>
                  </a:srgbClr>
                </a:solidFill>
                <a:latin typeface="Arial"/>
                <a:ea typeface="+mn-ea"/>
                <a:cs typeface="+mn-cs"/>
              </a:rPr>
              <a:t>5</a:t>
            </a:r>
          </a:p>
        </p:txBody>
      </p:sp>
      <p:sp>
        <p:nvSpPr>
          <p:cNvPr id="611" name="TextBox 610">
            <a:extLst>
              <a:ext uri="{FF2B5EF4-FFF2-40B4-BE49-F238E27FC236}">
                <a16:creationId xmlns="" xmlns:a16="http://schemas.microsoft.com/office/drawing/2014/main" id="{C150FF65-4DD2-445F-B1E6-5F55122F9BF8}"/>
              </a:ext>
            </a:extLst>
          </p:cNvPr>
          <p:cNvSpPr txBox="1"/>
          <p:nvPr/>
        </p:nvSpPr>
        <p:spPr>
          <a:xfrm>
            <a:off x="4542989"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457C">
                    <a:lumMod val="75000"/>
                  </a:srgbClr>
                </a:solidFill>
                <a:latin typeface="Arial"/>
                <a:ea typeface="+mn-ea"/>
                <a:cs typeface="+mn-cs"/>
              </a:rPr>
              <a:t>5</a:t>
            </a:r>
          </a:p>
        </p:txBody>
      </p:sp>
      <p:sp>
        <p:nvSpPr>
          <p:cNvPr id="612" name="TextBox 611">
            <a:extLst>
              <a:ext uri="{FF2B5EF4-FFF2-40B4-BE49-F238E27FC236}">
                <a16:creationId xmlns="" xmlns:a16="http://schemas.microsoft.com/office/drawing/2014/main" id="{A8544E5F-9F7C-4F5E-9494-DC95E0D54819}"/>
              </a:ext>
            </a:extLst>
          </p:cNvPr>
          <p:cNvSpPr txBox="1"/>
          <p:nvPr/>
        </p:nvSpPr>
        <p:spPr>
          <a:xfrm>
            <a:off x="4848519"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457C">
                    <a:lumMod val="75000"/>
                  </a:srgbClr>
                </a:solidFill>
                <a:latin typeface="Arial"/>
                <a:ea typeface="+mn-ea"/>
                <a:cs typeface="+mn-cs"/>
              </a:rPr>
              <a:t>2</a:t>
            </a:r>
          </a:p>
        </p:txBody>
      </p:sp>
      <p:sp>
        <p:nvSpPr>
          <p:cNvPr id="613" name="TextBox 612">
            <a:extLst>
              <a:ext uri="{FF2B5EF4-FFF2-40B4-BE49-F238E27FC236}">
                <a16:creationId xmlns="" xmlns:a16="http://schemas.microsoft.com/office/drawing/2014/main" id="{C7B7A676-497E-4FB5-A663-F14DA4C067CF}"/>
              </a:ext>
            </a:extLst>
          </p:cNvPr>
          <p:cNvSpPr txBox="1"/>
          <p:nvPr/>
        </p:nvSpPr>
        <p:spPr>
          <a:xfrm>
            <a:off x="5149083"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457C">
                    <a:lumMod val="75000"/>
                  </a:srgbClr>
                </a:solidFill>
                <a:latin typeface="Arial"/>
                <a:ea typeface="+mn-ea"/>
                <a:cs typeface="+mn-cs"/>
              </a:rPr>
              <a:t>2</a:t>
            </a:r>
          </a:p>
        </p:txBody>
      </p:sp>
      <p:sp>
        <p:nvSpPr>
          <p:cNvPr id="614" name="TextBox 613">
            <a:extLst>
              <a:ext uri="{FF2B5EF4-FFF2-40B4-BE49-F238E27FC236}">
                <a16:creationId xmlns="" xmlns:a16="http://schemas.microsoft.com/office/drawing/2014/main" id="{BAE50E2C-3CBF-4164-9F75-227079FBD88D}"/>
              </a:ext>
            </a:extLst>
          </p:cNvPr>
          <p:cNvSpPr txBox="1"/>
          <p:nvPr/>
        </p:nvSpPr>
        <p:spPr>
          <a:xfrm>
            <a:off x="5449645"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457C">
                    <a:lumMod val="75000"/>
                  </a:srgbClr>
                </a:solidFill>
                <a:latin typeface="Arial"/>
                <a:ea typeface="+mn-ea"/>
                <a:cs typeface="+mn-cs"/>
              </a:rPr>
              <a:t>2</a:t>
            </a:r>
          </a:p>
        </p:txBody>
      </p:sp>
      <p:sp>
        <p:nvSpPr>
          <p:cNvPr id="615" name="TextBox 614">
            <a:extLst>
              <a:ext uri="{FF2B5EF4-FFF2-40B4-BE49-F238E27FC236}">
                <a16:creationId xmlns="" xmlns:a16="http://schemas.microsoft.com/office/drawing/2014/main" id="{293EA2F6-0401-44A7-978E-E5CB62C5FE13}"/>
              </a:ext>
            </a:extLst>
          </p:cNvPr>
          <p:cNvSpPr txBox="1"/>
          <p:nvPr/>
        </p:nvSpPr>
        <p:spPr>
          <a:xfrm>
            <a:off x="5752691"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457C">
                    <a:lumMod val="75000"/>
                  </a:srgbClr>
                </a:solidFill>
                <a:latin typeface="Arial"/>
                <a:ea typeface="+mn-ea"/>
                <a:cs typeface="+mn-cs"/>
              </a:rPr>
              <a:t>2</a:t>
            </a:r>
          </a:p>
        </p:txBody>
      </p:sp>
      <p:sp>
        <p:nvSpPr>
          <p:cNvPr id="616" name="TextBox 615">
            <a:extLst>
              <a:ext uri="{FF2B5EF4-FFF2-40B4-BE49-F238E27FC236}">
                <a16:creationId xmlns="" xmlns:a16="http://schemas.microsoft.com/office/drawing/2014/main" id="{E50ED66C-7AC5-4B9B-B75A-AE7937D3A31D}"/>
              </a:ext>
            </a:extLst>
          </p:cNvPr>
          <p:cNvSpPr txBox="1"/>
          <p:nvPr/>
        </p:nvSpPr>
        <p:spPr>
          <a:xfrm>
            <a:off x="6055739"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457C">
                    <a:lumMod val="75000"/>
                  </a:srgbClr>
                </a:solidFill>
                <a:latin typeface="Arial"/>
                <a:ea typeface="+mn-ea"/>
                <a:cs typeface="+mn-cs"/>
              </a:rPr>
              <a:t>2</a:t>
            </a:r>
          </a:p>
        </p:txBody>
      </p:sp>
      <p:sp>
        <p:nvSpPr>
          <p:cNvPr id="617" name="TextBox 616">
            <a:extLst>
              <a:ext uri="{FF2B5EF4-FFF2-40B4-BE49-F238E27FC236}">
                <a16:creationId xmlns="" xmlns:a16="http://schemas.microsoft.com/office/drawing/2014/main" id="{978EC163-7066-4CE8-AC74-372C95F12D16}"/>
              </a:ext>
            </a:extLst>
          </p:cNvPr>
          <p:cNvSpPr txBox="1"/>
          <p:nvPr/>
        </p:nvSpPr>
        <p:spPr>
          <a:xfrm>
            <a:off x="6648126" y="5269644"/>
            <a:ext cx="128240"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F15922">
                    <a:lumMod val="50000"/>
                  </a:srgbClr>
                </a:solidFill>
                <a:latin typeface="Arial"/>
                <a:ea typeface="+mn-ea"/>
                <a:cs typeface="+mn-cs"/>
              </a:rPr>
              <a:t>26</a:t>
            </a:r>
          </a:p>
        </p:txBody>
      </p:sp>
      <p:sp>
        <p:nvSpPr>
          <p:cNvPr id="618" name="TextBox 617">
            <a:extLst>
              <a:ext uri="{FF2B5EF4-FFF2-40B4-BE49-F238E27FC236}">
                <a16:creationId xmlns="" xmlns:a16="http://schemas.microsoft.com/office/drawing/2014/main" id="{5414F1AC-B1FB-4450-91B4-3100BCC4F387}"/>
              </a:ext>
            </a:extLst>
          </p:cNvPr>
          <p:cNvSpPr txBox="1"/>
          <p:nvPr/>
        </p:nvSpPr>
        <p:spPr>
          <a:xfrm>
            <a:off x="6950159" y="5269644"/>
            <a:ext cx="128240"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F15922">
                    <a:lumMod val="50000"/>
                  </a:srgbClr>
                </a:solidFill>
                <a:latin typeface="Arial"/>
                <a:ea typeface="+mn-ea"/>
                <a:cs typeface="+mn-cs"/>
              </a:rPr>
              <a:t>20</a:t>
            </a:r>
          </a:p>
        </p:txBody>
      </p:sp>
      <p:sp>
        <p:nvSpPr>
          <p:cNvPr id="619" name="TextBox 618">
            <a:extLst>
              <a:ext uri="{FF2B5EF4-FFF2-40B4-BE49-F238E27FC236}">
                <a16:creationId xmlns="" xmlns:a16="http://schemas.microsoft.com/office/drawing/2014/main" id="{44CE0C2A-A25F-46CB-92E5-5127EF320D4B}"/>
              </a:ext>
            </a:extLst>
          </p:cNvPr>
          <p:cNvSpPr txBox="1"/>
          <p:nvPr/>
        </p:nvSpPr>
        <p:spPr>
          <a:xfrm>
            <a:off x="7262128" y="5269644"/>
            <a:ext cx="128240"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F15922">
                    <a:lumMod val="50000"/>
                  </a:srgbClr>
                </a:solidFill>
                <a:latin typeface="Arial"/>
                <a:ea typeface="+mn-ea"/>
                <a:cs typeface="+mn-cs"/>
              </a:rPr>
              <a:t>17</a:t>
            </a:r>
          </a:p>
        </p:txBody>
      </p:sp>
      <p:sp>
        <p:nvSpPr>
          <p:cNvPr id="620" name="TextBox 619">
            <a:extLst>
              <a:ext uri="{FF2B5EF4-FFF2-40B4-BE49-F238E27FC236}">
                <a16:creationId xmlns="" xmlns:a16="http://schemas.microsoft.com/office/drawing/2014/main" id="{1BD8CC97-F1FE-43A5-8F4F-D9A2B0D15CBB}"/>
              </a:ext>
            </a:extLst>
          </p:cNvPr>
          <p:cNvSpPr txBox="1"/>
          <p:nvPr/>
        </p:nvSpPr>
        <p:spPr>
          <a:xfrm>
            <a:off x="7562691" y="5269644"/>
            <a:ext cx="128240"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F15922">
                    <a:lumMod val="50000"/>
                  </a:srgbClr>
                </a:solidFill>
                <a:latin typeface="Arial"/>
                <a:ea typeface="+mn-ea"/>
                <a:cs typeface="+mn-cs"/>
              </a:rPr>
              <a:t>14</a:t>
            </a:r>
          </a:p>
        </p:txBody>
      </p:sp>
      <p:sp>
        <p:nvSpPr>
          <p:cNvPr id="621" name="TextBox 620">
            <a:extLst>
              <a:ext uri="{FF2B5EF4-FFF2-40B4-BE49-F238E27FC236}">
                <a16:creationId xmlns="" xmlns:a16="http://schemas.microsoft.com/office/drawing/2014/main" id="{CBE9537B-1EFF-49E0-8495-3196FC2E42D4}"/>
              </a:ext>
            </a:extLst>
          </p:cNvPr>
          <p:cNvSpPr txBox="1"/>
          <p:nvPr/>
        </p:nvSpPr>
        <p:spPr>
          <a:xfrm>
            <a:off x="7850376" y="5269644"/>
            <a:ext cx="128240"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F15922">
                    <a:lumMod val="50000"/>
                  </a:srgbClr>
                </a:solidFill>
                <a:latin typeface="Arial"/>
                <a:ea typeface="+mn-ea"/>
                <a:cs typeface="+mn-cs"/>
              </a:rPr>
              <a:t>10</a:t>
            </a:r>
          </a:p>
        </p:txBody>
      </p:sp>
      <p:sp>
        <p:nvSpPr>
          <p:cNvPr id="622" name="TextBox 621">
            <a:extLst>
              <a:ext uri="{FF2B5EF4-FFF2-40B4-BE49-F238E27FC236}">
                <a16:creationId xmlns="" xmlns:a16="http://schemas.microsoft.com/office/drawing/2014/main" id="{BB37C21D-AC9F-4FAC-8AED-7A60A1C072CB}"/>
              </a:ext>
            </a:extLst>
          </p:cNvPr>
          <p:cNvSpPr txBox="1"/>
          <p:nvPr/>
        </p:nvSpPr>
        <p:spPr>
          <a:xfrm>
            <a:off x="8185483"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F15922">
                    <a:lumMod val="50000"/>
                  </a:srgbClr>
                </a:solidFill>
                <a:latin typeface="Arial"/>
                <a:ea typeface="+mn-ea"/>
                <a:cs typeface="+mn-cs"/>
              </a:rPr>
              <a:t>9</a:t>
            </a:r>
          </a:p>
        </p:txBody>
      </p:sp>
      <p:sp>
        <p:nvSpPr>
          <p:cNvPr id="623" name="TextBox 622">
            <a:extLst>
              <a:ext uri="{FF2B5EF4-FFF2-40B4-BE49-F238E27FC236}">
                <a16:creationId xmlns="" xmlns:a16="http://schemas.microsoft.com/office/drawing/2014/main" id="{B4C53682-239C-47DA-9D7B-DF5E87F65F34}"/>
              </a:ext>
            </a:extLst>
          </p:cNvPr>
          <p:cNvSpPr txBox="1"/>
          <p:nvPr/>
        </p:nvSpPr>
        <p:spPr>
          <a:xfrm>
            <a:off x="8488530"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F15922">
                    <a:lumMod val="50000"/>
                  </a:srgbClr>
                </a:solidFill>
                <a:latin typeface="Arial"/>
                <a:ea typeface="+mn-ea"/>
                <a:cs typeface="+mn-cs"/>
              </a:rPr>
              <a:t>8</a:t>
            </a:r>
          </a:p>
        </p:txBody>
      </p:sp>
      <p:sp>
        <p:nvSpPr>
          <p:cNvPr id="624" name="TextBox 623">
            <a:extLst>
              <a:ext uri="{FF2B5EF4-FFF2-40B4-BE49-F238E27FC236}">
                <a16:creationId xmlns="" xmlns:a16="http://schemas.microsoft.com/office/drawing/2014/main" id="{3B4CC6D2-6DA7-44E0-8793-A80B3BA26AD6}"/>
              </a:ext>
            </a:extLst>
          </p:cNvPr>
          <p:cNvSpPr txBox="1"/>
          <p:nvPr/>
        </p:nvSpPr>
        <p:spPr>
          <a:xfrm>
            <a:off x="8786609"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F15922">
                    <a:lumMod val="50000"/>
                  </a:srgbClr>
                </a:solidFill>
                <a:latin typeface="Arial"/>
                <a:ea typeface="+mn-ea"/>
                <a:cs typeface="+mn-cs"/>
              </a:rPr>
              <a:t>8</a:t>
            </a:r>
          </a:p>
        </p:txBody>
      </p:sp>
      <p:sp>
        <p:nvSpPr>
          <p:cNvPr id="625" name="TextBox 624">
            <a:extLst>
              <a:ext uri="{FF2B5EF4-FFF2-40B4-BE49-F238E27FC236}">
                <a16:creationId xmlns="" xmlns:a16="http://schemas.microsoft.com/office/drawing/2014/main" id="{D8CD3AEC-9128-45DB-B562-779D5A1F4254}"/>
              </a:ext>
            </a:extLst>
          </p:cNvPr>
          <p:cNvSpPr txBox="1"/>
          <p:nvPr/>
        </p:nvSpPr>
        <p:spPr>
          <a:xfrm>
            <a:off x="9092140"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F15922">
                    <a:lumMod val="50000"/>
                  </a:srgbClr>
                </a:solidFill>
                <a:latin typeface="Arial"/>
                <a:ea typeface="+mn-ea"/>
                <a:cs typeface="+mn-cs"/>
              </a:rPr>
              <a:t>6</a:t>
            </a:r>
          </a:p>
        </p:txBody>
      </p:sp>
      <p:sp>
        <p:nvSpPr>
          <p:cNvPr id="626" name="TextBox 625">
            <a:extLst>
              <a:ext uri="{FF2B5EF4-FFF2-40B4-BE49-F238E27FC236}">
                <a16:creationId xmlns="" xmlns:a16="http://schemas.microsoft.com/office/drawing/2014/main" id="{99496BAF-FD6B-4218-AFA7-AFE42A6DC5C6}"/>
              </a:ext>
            </a:extLst>
          </p:cNvPr>
          <p:cNvSpPr txBox="1"/>
          <p:nvPr/>
        </p:nvSpPr>
        <p:spPr>
          <a:xfrm>
            <a:off x="9392704"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F15922">
                    <a:lumMod val="50000"/>
                  </a:srgbClr>
                </a:solidFill>
                <a:latin typeface="Arial"/>
                <a:ea typeface="+mn-ea"/>
                <a:cs typeface="+mn-cs"/>
              </a:rPr>
              <a:t>2</a:t>
            </a:r>
          </a:p>
        </p:txBody>
      </p:sp>
      <p:sp>
        <p:nvSpPr>
          <p:cNvPr id="627" name="TextBox 626">
            <a:extLst>
              <a:ext uri="{FF2B5EF4-FFF2-40B4-BE49-F238E27FC236}">
                <a16:creationId xmlns="" xmlns:a16="http://schemas.microsoft.com/office/drawing/2014/main" id="{6DAB67BA-8CD2-45C6-A289-0BC8031BDC97}"/>
              </a:ext>
            </a:extLst>
          </p:cNvPr>
          <p:cNvSpPr txBox="1"/>
          <p:nvPr/>
        </p:nvSpPr>
        <p:spPr>
          <a:xfrm>
            <a:off x="9693265"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F15922">
                    <a:lumMod val="50000"/>
                  </a:srgbClr>
                </a:solidFill>
                <a:latin typeface="Arial"/>
                <a:ea typeface="+mn-ea"/>
                <a:cs typeface="+mn-cs"/>
              </a:rPr>
              <a:t>0</a:t>
            </a:r>
          </a:p>
        </p:txBody>
      </p:sp>
      <p:sp>
        <p:nvSpPr>
          <p:cNvPr id="628" name="TextBox 627">
            <a:extLst>
              <a:ext uri="{FF2B5EF4-FFF2-40B4-BE49-F238E27FC236}">
                <a16:creationId xmlns="" xmlns:a16="http://schemas.microsoft.com/office/drawing/2014/main" id="{6444A3B8-9CCF-487C-8B4A-A3BC5FB8B39F}"/>
              </a:ext>
            </a:extLst>
          </p:cNvPr>
          <p:cNvSpPr txBox="1"/>
          <p:nvPr/>
        </p:nvSpPr>
        <p:spPr>
          <a:xfrm>
            <a:off x="9996312"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F15922">
                    <a:lumMod val="50000"/>
                  </a:srgbClr>
                </a:solidFill>
                <a:latin typeface="Arial"/>
                <a:ea typeface="+mn-ea"/>
                <a:cs typeface="+mn-cs"/>
              </a:rPr>
              <a:t>0</a:t>
            </a:r>
          </a:p>
        </p:txBody>
      </p:sp>
      <p:sp>
        <p:nvSpPr>
          <p:cNvPr id="629" name="TextBox 628">
            <a:extLst>
              <a:ext uri="{FF2B5EF4-FFF2-40B4-BE49-F238E27FC236}">
                <a16:creationId xmlns="" xmlns:a16="http://schemas.microsoft.com/office/drawing/2014/main" id="{79B274B9-A1E6-45C3-BFB0-32A2EAEE452E}"/>
              </a:ext>
            </a:extLst>
          </p:cNvPr>
          <p:cNvSpPr txBox="1"/>
          <p:nvPr/>
        </p:nvSpPr>
        <p:spPr>
          <a:xfrm>
            <a:off x="10299359"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F15922">
                    <a:lumMod val="50000"/>
                  </a:srgbClr>
                </a:solidFill>
                <a:latin typeface="Arial"/>
                <a:ea typeface="+mn-ea"/>
                <a:cs typeface="+mn-cs"/>
              </a:rPr>
              <a:t>0</a:t>
            </a:r>
          </a:p>
        </p:txBody>
      </p:sp>
      <p:sp>
        <p:nvSpPr>
          <p:cNvPr id="630" name="TextBox 629">
            <a:extLst>
              <a:ext uri="{FF2B5EF4-FFF2-40B4-BE49-F238E27FC236}">
                <a16:creationId xmlns="" xmlns:a16="http://schemas.microsoft.com/office/drawing/2014/main" id="{8297E47A-F9F1-48EB-B6B1-05A8DE8A9828}"/>
              </a:ext>
            </a:extLst>
          </p:cNvPr>
          <p:cNvSpPr txBox="1"/>
          <p:nvPr/>
        </p:nvSpPr>
        <p:spPr>
          <a:xfrm>
            <a:off x="2404505" y="4953611"/>
            <a:ext cx="128240"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A7E2"/>
                </a:solidFill>
                <a:latin typeface="Arial"/>
                <a:ea typeface="+mn-ea"/>
                <a:cs typeface="+mn-cs"/>
              </a:rPr>
              <a:t>42</a:t>
            </a:r>
          </a:p>
        </p:txBody>
      </p:sp>
      <p:sp>
        <p:nvSpPr>
          <p:cNvPr id="631" name="TextBox 630">
            <a:extLst>
              <a:ext uri="{FF2B5EF4-FFF2-40B4-BE49-F238E27FC236}">
                <a16:creationId xmlns="" xmlns:a16="http://schemas.microsoft.com/office/drawing/2014/main" id="{C0805778-A6ED-4203-9F17-4260A9BD638A}"/>
              </a:ext>
            </a:extLst>
          </p:cNvPr>
          <p:cNvSpPr txBox="1"/>
          <p:nvPr/>
        </p:nvSpPr>
        <p:spPr>
          <a:xfrm>
            <a:off x="2700099" y="4953611"/>
            <a:ext cx="128240"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A7E2"/>
                </a:solidFill>
                <a:latin typeface="Arial"/>
                <a:ea typeface="+mn-ea"/>
                <a:cs typeface="+mn-cs"/>
              </a:rPr>
              <a:t>19</a:t>
            </a:r>
          </a:p>
        </p:txBody>
      </p:sp>
      <p:sp>
        <p:nvSpPr>
          <p:cNvPr id="632" name="TextBox 631">
            <a:extLst>
              <a:ext uri="{FF2B5EF4-FFF2-40B4-BE49-F238E27FC236}">
                <a16:creationId xmlns="" xmlns:a16="http://schemas.microsoft.com/office/drawing/2014/main" id="{14D4A734-5A66-4586-9372-EED547ED31D9}"/>
              </a:ext>
            </a:extLst>
          </p:cNvPr>
          <p:cNvSpPr txBox="1"/>
          <p:nvPr/>
        </p:nvSpPr>
        <p:spPr>
          <a:xfrm>
            <a:off x="3005630" y="4953611"/>
            <a:ext cx="128240"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A7E2"/>
                </a:solidFill>
                <a:latin typeface="Arial"/>
                <a:ea typeface="+mn-ea"/>
                <a:cs typeface="+mn-cs"/>
              </a:rPr>
              <a:t>13</a:t>
            </a:r>
          </a:p>
        </p:txBody>
      </p:sp>
      <p:sp>
        <p:nvSpPr>
          <p:cNvPr id="633" name="TextBox 632">
            <a:extLst>
              <a:ext uri="{FF2B5EF4-FFF2-40B4-BE49-F238E27FC236}">
                <a16:creationId xmlns="" xmlns:a16="http://schemas.microsoft.com/office/drawing/2014/main" id="{DA27D655-9AD7-4AAB-AA30-398AAA4F6AE7}"/>
              </a:ext>
            </a:extLst>
          </p:cNvPr>
          <p:cNvSpPr txBox="1"/>
          <p:nvPr/>
        </p:nvSpPr>
        <p:spPr>
          <a:xfrm>
            <a:off x="3338252"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A7E2"/>
                </a:solidFill>
                <a:latin typeface="Arial"/>
                <a:ea typeface="+mn-ea"/>
                <a:cs typeface="+mn-cs"/>
              </a:rPr>
              <a:t>9</a:t>
            </a:r>
          </a:p>
        </p:txBody>
      </p:sp>
      <p:sp>
        <p:nvSpPr>
          <p:cNvPr id="634" name="TextBox 633">
            <a:extLst>
              <a:ext uri="{FF2B5EF4-FFF2-40B4-BE49-F238E27FC236}">
                <a16:creationId xmlns="" xmlns:a16="http://schemas.microsoft.com/office/drawing/2014/main" id="{E3B50216-1573-458F-AC35-6832E3C674B4}"/>
              </a:ext>
            </a:extLst>
          </p:cNvPr>
          <p:cNvSpPr txBox="1"/>
          <p:nvPr/>
        </p:nvSpPr>
        <p:spPr>
          <a:xfrm>
            <a:off x="3638814"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A7E2"/>
                </a:solidFill>
                <a:latin typeface="Arial"/>
                <a:ea typeface="+mn-ea"/>
                <a:cs typeface="+mn-cs"/>
              </a:rPr>
              <a:t>4</a:t>
            </a:r>
          </a:p>
        </p:txBody>
      </p:sp>
      <p:sp>
        <p:nvSpPr>
          <p:cNvPr id="635" name="TextBox 634">
            <a:extLst>
              <a:ext uri="{FF2B5EF4-FFF2-40B4-BE49-F238E27FC236}">
                <a16:creationId xmlns="" xmlns:a16="http://schemas.microsoft.com/office/drawing/2014/main" id="{AEFF9865-FD8B-485D-B055-348B2D217213}"/>
              </a:ext>
            </a:extLst>
          </p:cNvPr>
          <p:cNvSpPr txBox="1"/>
          <p:nvPr/>
        </p:nvSpPr>
        <p:spPr>
          <a:xfrm>
            <a:off x="3941861"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A7E2"/>
                </a:solidFill>
                <a:latin typeface="Arial"/>
                <a:ea typeface="+mn-ea"/>
                <a:cs typeface="+mn-cs"/>
              </a:rPr>
              <a:t>3</a:t>
            </a:r>
          </a:p>
        </p:txBody>
      </p:sp>
      <p:sp>
        <p:nvSpPr>
          <p:cNvPr id="636" name="TextBox 635">
            <a:extLst>
              <a:ext uri="{FF2B5EF4-FFF2-40B4-BE49-F238E27FC236}">
                <a16:creationId xmlns="" xmlns:a16="http://schemas.microsoft.com/office/drawing/2014/main" id="{0DD354C1-57A7-433F-AE47-96842A402649}"/>
              </a:ext>
            </a:extLst>
          </p:cNvPr>
          <p:cNvSpPr txBox="1"/>
          <p:nvPr/>
        </p:nvSpPr>
        <p:spPr>
          <a:xfrm>
            <a:off x="4244909"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A7E2"/>
                </a:solidFill>
                <a:latin typeface="Arial"/>
                <a:ea typeface="+mn-ea"/>
                <a:cs typeface="+mn-cs"/>
              </a:rPr>
              <a:t>1</a:t>
            </a:r>
          </a:p>
        </p:txBody>
      </p:sp>
      <p:sp>
        <p:nvSpPr>
          <p:cNvPr id="637" name="TextBox 636">
            <a:extLst>
              <a:ext uri="{FF2B5EF4-FFF2-40B4-BE49-F238E27FC236}">
                <a16:creationId xmlns="" xmlns:a16="http://schemas.microsoft.com/office/drawing/2014/main" id="{1CB6D691-0C66-4D16-9176-E5D21D56E2BF}"/>
              </a:ext>
            </a:extLst>
          </p:cNvPr>
          <p:cNvSpPr txBox="1"/>
          <p:nvPr/>
        </p:nvSpPr>
        <p:spPr>
          <a:xfrm>
            <a:off x="4542988"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A7E2"/>
                </a:solidFill>
                <a:latin typeface="Arial"/>
                <a:ea typeface="+mn-ea"/>
                <a:cs typeface="+mn-cs"/>
              </a:rPr>
              <a:t>0</a:t>
            </a:r>
          </a:p>
        </p:txBody>
      </p:sp>
      <p:sp>
        <p:nvSpPr>
          <p:cNvPr id="638" name="TextBox 637">
            <a:extLst>
              <a:ext uri="{FF2B5EF4-FFF2-40B4-BE49-F238E27FC236}">
                <a16:creationId xmlns="" xmlns:a16="http://schemas.microsoft.com/office/drawing/2014/main" id="{67DD4854-EF03-4F8D-80D7-E040F5F9165F}"/>
              </a:ext>
            </a:extLst>
          </p:cNvPr>
          <p:cNvSpPr txBox="1"/>
          <p:nvPr/>
        </p:nvSpPr>
        <p:spPr>
          <a:xfrm>
            <a:off x="4848518"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A7E2"/>
                </a:solidFill>
                <a:latin typeface="Arial"/>
                <a:ea typeface="+mn-ea"/>
                <a:cs typeface="+mn-cs"/>
              </a:rPr>
              <a:t>0</a:t>
            </a:r>
          </a:p>
        </p:txBody>
      </p:sp>
      <p:sp>
        <p:nvSpPr>
          <p:cNvPr id="639" name="TextBox 638">
            <a:extLst>
              <a:ext uri="{FF2B5EF4-FFF2-40B4-BE49-F238E27FC236}">
                <a16:creationId xmlns="" xmlns:a16="http://schemas.microsoft.com/office/drawing/2014/main" id="{D8436658-4E58-4AFF-8928-8D12E796B267}"/>
              </a:ext>
            </a:extLst>
          </p:cNvPr>
          <p:cNvSpPr txBox="1"/>
          <p:nvPr/>
        </p:nvSpPr>
        <p:spPr>
          <a:xfrm>
            <a:off x="5149082"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A7E2"/>
                </a:solidFill>
                <a:latin typeface="Arial"/>
                <a:ea typeface="+mn-ea"/>
                <a:cs typeface="+mn-cs"/>
              </a:rPr>
              <a:t>0</a:t>
            </a:r>
          </a:p>
        </p:txBody>
      </p:sp>
      <p:sp>
        <p:nvSpPr>
          <p:cNvPr id="640" name="TextBox 639">
            <a:extLst>
              <a:ext uri="{FF2B5EF4-FFF2-40B4-BE49-F238E27FC236}">
                <a16:creationId xmlns="" xmlns:a16="http://schemas.microsoft.com/office/drawing/2014/main" id="{C15B2DE9-DB56-4FDD-985A-19DD8E382BC3}"/>
              </a:ext>
            </a:extLst>
          </p:cNvPr>
          <p:cNvSpPr txBox="1"/>
          <p:nvPr/>
        </p:nvSpPr>
        <p:spPr>
          <a:xfrm>
            <a:off x="5449644"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A7E2"/>
                </a:solidFill>
                <a:latin typeface="Arial"/>
                <a:ea typeface="+mn-ea"/>
                <a:cs typeface="+mn-cs"/>
              </a:rPr>
              <a:t>0</a:t>
            </a:r>
          </a:p>
        </p:txBody>
      </p:sp>
      <p:sp>
        <p:nvSpPr>
          <p:cNvPr id="641" name="TextBox 640">
            <a:extLst>
              <a:ext uri="{FF2B5EF4-FFF2-40B4-BE49-F238E27FC236}">
                <a16:creationId xmlns="" xmlns:a16="http://schemas.microsoft.com/office/drawing/2014/main" id="{E6FE0AD5-B5D6-4759-B7F1-83D6F45A2F00}"/>
              </a:ext>
            </a:extLst>
          </p:cNvPr>
          <p:cNvSpPr txBox="1"/>
          <p:nvPr/>
        </p:nvSpPr>
        <p:spPr>
          <a:xfrm>
            <a:off x="5752690"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A7E2"/>
                </a:solidFill>
                <a:latin typeface="Arial"/>
                <a:ea typeface="+mn-ea"/>
                <a:cs typeface="+mn-cs"/>
              </a:rPr>
              <a:t>0</a:t>
            </a:r>
          </a:p>
        </p:txBody>
      </p:sp>
      <p:sp>
        <p:nvSpPr>
          <p:cNvPr id="642" name="TextBox 641">
            <a:extLst>
              <a:ext uri="{FF2B5EF4-FFF2-40B4-BE49-F238E27FC236}">
                <a16:creationId xmlns="" xmlns:a16="http://schemas.microsoft.com/office/drawing/2014/main" id="{AF8934F2-7701-4124-84E0-4A5CFFA84B61}"/>
              </a:ext>
            </a:extLst>
          </p:cNvPr>
          <p:cNvSpPr txBox="1"/>
          <p:nvPr/>
        </p:nvSpPr>
        <p:spPr>
          <a:xfrm>
            <a:off x="6055738"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A7E2"/>
                </a:solidFill>
                <a:latin typeface="Arial"/>
                <a:ea typeface="+mn-ea"/>
                <a:cs typeface="+mn-cs"/>
              </a:rPr>
              <a:t>0</a:t>
            </a:r>
          </a:p>
        </p:txBody>
      </p:sp>
      <p:sp>
        <p:nvSpPr>
          <p:cNvPr id="643" name="TextBox 642">
            <a:extLst>
              <a:ext uri="{FF2B5EF4-FFF2-40B4-BE49-F238E27FC236}">
                <a16:creationId xmlns="" xmlns:a16="http://schemas.microsoft.com/office/drawing/2014/main" id="{6C315771-EC7D-4AEA-A440-D6F864CD6474}"/>
              </a:ext>
            </a:extLst>
          </p:cNvPr>
          <p:cNvSpPr txBox="1"/>
          <p:nvPr/>
        </p:nvSpPr>
        <p:spPr>
          <a:xfrm>
            <a:off x="6648126" y="4953611"/>
            <a:ext cx="128240"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D9774B"/>
                </a:solidFill>
                <a:latin typeface="Arial"/>
                <a:ea typeface="+mn-ea"/>
                <a:cs typeface="+mn-cs"/>
              </a:rPr>
              <a:t>27</a:t>
            </a:r>
          </a:p>
        </p:txBody>
      </p:sp>
      <p:sp>
        <p:nvSpPr>
          <p:cNvPr id="644" name="TextBox 643">
            <a:extLst>
              <a:ext uri="{FF2B5EF4-FFF2-40B4-BE49-F238E27FC236}">
                <a16:creationId xmlns="" xmlns:a16="http://schemas.microsoft.com/office/drawing/2014/main" id="{E709BB6D-1209-47B0-8BEE-DBFEEFFE6016}"/>
              </a:ext>
            </a:extLst>
          </p:cNvPr>
          <p:cNvSpPr txBox="1"/>
          <p:nvPr/>
        </p:nvSpPr>
        <p:spPr>
          <a:xfrm>
            <a:off x="6843442" y="4953611"/>
            <a:ext cx="341670" cy="138499"/>
          </a:xfrm>
          <a:prstGeom prst="rect">
            <a:avLst/>
          </a:prstGeom>
          <a:noFill/>
        </p:spPr>
        <p:txBody>
          <a:bodyPr wrap="square" lIns="0" tIns="0" rIns="0" bIns="0" rtlCol="0" anchor="ctr">
            <a:spAutoFit/>
          </a:bodyPr>
          <a:lstStyle/>
          <a:p>
            <a:pPr algn="ctr" defTabSz="914378" fontAlgn="auto">
              <a:spcBef>
                <a:spcPts val="0"/>
              </a:spcBef>
              <a:spcAft>
                <a:spcPts val="0"/>
              </a:spcAft>
              <a:defRPr/>
            </a:pPr>
            <a:r>
              <a:rPr lang="en-US" sz="900" kern="0" dirty="0">
                <a:solidFill>
                  <a:srgbClr val="D9774B"/>
                </a:solidFill>
                <a:latin typeface="Arial"/>
                <a:ea typeface="+mn-ea"/>
                <a:cs typeface="+mn-cs"/>
              </a:rPr>
              <a:t>15</a:t>
            </a:r>
          </a:p>
        </p:txBody>
      </p:sp>
      <p:sp>
        <p:nvSpPr>
          <p:cNvPr id="645" name="TextBox 644">
            <a:extLst>
              <a:ext uri="{FF2B5EF4-FFF2-40B4-BE49-F238E27FC236}">
                <a16:creationId xmlns="" xmlns:a16="http://schemas.microsoft.com/office/drawing/2014/main" id="{75A1C26A-72FA-4E30-8E1E-390EAAA9FD92}"/>
              </a:ext>
            </a:extLst>
          </p:cNvPr>
          <p:cNvSpPr txBox="1"/>
          <p:nvPr/>
        </p:nvSpPr>
        <p:spPr>
          <a:xfrm>
            <a:off x="7294187"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D9774B"/>
                </a:solidFill>
                <a:latin typeface="Arial"/>
                <a:ea typeface="+mn-ea"/>
                <a:cs typeface="+mn-cs"/>
              </a:rPr>
              <a:t>9</a:t>
            </a:r>
          </a:p>
        </p:txBody>
      </p:sp>
      <p:sp>
        <p:nvSpPr>
          <p:cNvPr id="646" name="TextBox 645">
            <a:extLst>
              <a:ext uri="{FF2B5EF4-FFF2-40B4-BE49-F238E27FC236}">
                <a16:creationId xmlns="" xmlns:a16="http://schemas.microsoft.com/office/drawing/2014/main" id="{EA70F60A-4F19-404E-8D55-BA338F63990D}"/>
              </a:ext>
            </a:extLst>
          </p:cNvPr>
          <p:cNvSpPr txBox="1"/>
          <p:nvPr/>
        </p:nvSpPr>
        <p:spPr>
          <a:xfrm>
            <a:off x="7594750"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D9774B"/>
                </a:solidFill>
                <a:latin typeface="Arial"/>
                <a:ea typeface="+mn-ea"/>
                <a:cs typeface="+mn-cs"/>
              </a:rPr>
              <a:t>7</a:t>
            </a:r>
          </a:p>
        </p:txBody>
      </p:sp>
      <p:sp>
        <p:nvSpPr>
          <p:cNvPr id="647" name="TextBox 646">
            <a:extLst>
              <a:ext uri="{FF2B5EF4-FFF2-40B4-BE49-F238E27FC236}">
                <a16:creationId xmlns="" xmlns:a16="http://schemas.microsoft.com/office/drawing/2014/main" id="{8F92537E-A6FF-43F2-8532-F836886B6919}"/>
              </a:ext>
            </a:extLst>
          </p:cNvPr>
          <p:cNvSpPr txBox="1"/>
          <p:nvPr/>
        </p:nvSpPr>
        <p:spPr>
          <a:xfrm>
            <a:off x="7882435"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D9774B"/>
                </a:solidFill>
                <a:latin typeface="Arial"/>
                <a:ea typeface="+mn-ea"/>
                <a:cs typeface="+mn-cs"/>
              </a:rPr>
              <a:t>5</a:t>
            </a:r>
          </a:p>
        </p:txBody>
      </p:sp>
      <p:sp>
        <p:nvSpPr>
          <p:cNvPr id="648" name="TextBox 647">
            <a:extLst>
              <a:ext uri="{FF2B5EF4-FFF2-40B4-BE49-F238E27FC236}">
                <a16:creationId xmlns="" xmlns:a16="http://schemas.microsoft.com/office/drawing/2014/main" id="{0E3D80AB-AA4F-42EA-BF62-75BA2EBB32A8}"/>
              </a:ext>
            </a:extLst>
          </p:cNvPr>
          <p:cNvSpPr txBox="1"/>
          <p:nvPr/>
        </p:nvSpPr>
        <p:spPr>
          <a:xfrm>
            <a:off x="8185482"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D9774B"/>
                </a:solidFill>
                <a:latin typeface="Arial"/>
                <a:ea typeface="+mn-ea"/>
                <a:cs typeface="+mn-cs"/>
              </a:rPr>
              <a:t>2</a:t>
            </a:r>
          </a:p>
        </p:txBody>
      </p:sp>
      <p:sp>
        <p:nvSpPr>
          <p:cNvPr id="649" name="TextBox 648">
            <a:extLst>
              <a:ext uri="{FF2B5EF4-FFF2-40B4-BE49-F238E27FC236}">
                <a16:creationId xmlns="" xmlns:a16="http://schemas.microsoft.com/office/drawing/2014/main" id="{04D75ACA-8D90-4D8A-BD63-E9C906D2073E}"/>
              </a:ext>
            </a:extLst>
          </p:cNvPr>
          <p:cNvSpPr txBox="1"/>
          <p:nvPr/>
        </p:nvSpPr>
        <p:spPr>
          <a:xfrm>
            <a:off x="8488529"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D9774B"/>
                </a:solidFill>
                <a:latin typeface="Arial"/>
                <a:ea typeface="+mn-ea"/>
                <a:cs typeface="+mn-cs"/>
              </a:rPr>
              <a:t>2</a:t>
            </a:r>
          </a:p>
        </p:txBody>
      </p:sp>
      <p:sp>
        <p:nvSpPr>
          <p:cNvPr id="650" name="TextBox 649">
            <a:extLst>
              <a:ext uri="{FF2B5EF4-FFF2-40B4-BE49-F238E27FC236}">
                <a16:creationId xmlns="" xmlns:a16="http://schemas.microsoft.com/office/drawing/2014/main" id="{40374AC6-07EB-4028-A7F2-A9DAF62CD171}"/>
              </a:ext>
            </a:extLst>
          </p:cNvPr>
          <p:cNvSpPr txBox="1"/>
          <p:nvPr/>
        </p:nvSpPr>
        <p:spPr>
          <a:xfrm>
            <a:off x="8786608"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D9774B"/>
                </a:solidFill>
                <a:latin typeface="Arial"/>
                <a:ea typeface="+mn-ea"/>
                <a:cs typeface="+mn-cs"/>
              </a:rPr>
              <a:t>1</a:t>
            </a:r>
          </a:p>
        </p:txBody>
      </p:sp>
      <p:sp>
        <p:nvSpPr>
          <p:cNvPr id="651" name="TextBox 650">
            <a:extLst>
              <a:ext uri="{FF2B5EF4-FFF2-40B4-BE49-F238E27FC236}">
                <a16:creationId xmlns="" xmlns:a16="http://schemas.microsoft.com/office/drawing/2014/main" id="{3ED2EC51-E43D-44C9-978D-800E939728D3}"/>
              </a:ext>
            </a:extLst>
          </p:cNvPr>
          <p:cNvSpPr txBox="1"/>
          <p:nvPr/>
        </p:nvSpPr>
        <p:spPr>
          <a:xfrm>
            <a:off x="9092139"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D9774B"/>
                </a:solidFill>
                <a:latin typeface="Arial"/>
                <a:ea typeface="+mn-ea"/>
                <a:cs typeface="+mn-cs"/>
              </a:rPr>
              <a:t>1</a:t>
            </a:r>
          </a:p>
        </p:txBody>
      </p:sp>
      <p:sp>
        <p:nvSpPr>
          <p:cNvPr id="652" name="TextBox 651">
            <a:extLst>
              <a:ext uri="{FF2B5EF4-FFF2-40B4-BE49-F238E27FC236}">
                <a16:creationId xmlns="" xmlns:a16="http://schemas.microsoft.com/office/drawing/2014/main" id="{D91F183A-6930-4EDD-99B2-1F0CED860486}"/>
              </a:ext>
            </a:extLst>
          </p:cNvPr>
          <p:cNvSpPr txBox="1"/>
          <p:nvPr/>
        </p:nvSpPr>
        <p:spPr>
          <a:xfrm>
            <a:off x="9392703"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D9774B"/>
                </a:solidFill>
                <a:latin typeface="Arial"/>
                <a:ea typeface="+mn-ea"/>
                <a:cs typeface="+mn-cs"/>
              </a:rPr>
              <a:t>1</a:t>
            </a:r>
          </a:p>
        </p:txBody>
      </p:sp>
      <p:sp>
        <p:nvSpPr>
          <p:cNvPr id="653" name="TextBox 652">
            <a:extLst>
              <a:ext uri="{FF2B5EF4-FFF2-40B4-BE49-F238E27FC236}">
                <a16:creationId xmlns="" xmlns:a16="http://schemas.microsoft.com/office/drawing/2014/main" id="{BF538949-7957-4D1C-837D-092644ED4552}"/>
              </a:ext>
            </a:extLst>
          </p:cNvPr>
          <p:cNvSpPr txBox="1"/>
          <p:nvPr/>
        </p:nvSpPr>
        <p:spPr>
          <a:xfrm>
            <a:off x="9693264"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D9774B"/>
                </a:solidFill>
                <a:latin typeface="Arial"/>
                <a:ea typeface="+mn-ea"/>
                <a:cs typeface="+mn-cs"/>
              </a:rPr>
              <a:t>1</a:t>
            </a:r>
          </a:p>
        </p:txBody>
      </p:sp>
      <p:sp>
        <p:nvSpPr>
          <p:cNvPr id="654" name="TextBox 653">
            <a:extLst>
              <a:ext uri="{FF2B5EF4-FFF2-40B4-BE49-F238E27FC236}">
                <a16:creationId xmlns="" xmlns:a16="http://schemas.microsoft.com/office/drawing/2014/main" id="{2226306C-0721-44EC-AB3D-ACD822637F9C}"/>
              </a:ext>
            </a:extLst>
          </p:cNvPr>
          <p:cNvSpPr txBox="1"/>
          <p:nvPr/>
        </p:nvSpPr>
        <p:spPr>
          <a:xfrm>
            <a:off x="9996311"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D9774B"/>
                </a:solidFill>
                <a:latin typeface="Arial"/>
                <a:ea typeface="+mn-ea"/>
                <a:cs typeface="+mn-cs"/>
              </a:rPr>
              <a:t>1</a:t>
            </a:r>
          </a:p>
        </p:txBody>
      </p:sp>
      <p:sp>
        <p:nvSpPr>
          <p:cNvPr id="655" name="TextBox 654">
            <a:extLst>
              <a:ext uri="{FF2B5EF4-FFF2-40B4-BE49-F238E27FC236}">
                <a16:creationId xmlns="" xmlns:a16="http://schemas.microsoft.com/office/drawing/2014/main" id="{86C5508B-B3FC-4571-8CDC-2017415D2E7F}"/>
              </a:ext>
            </a:extLst>
          </p:cNvPr>
          <p:cNvSpPr txBox="1"/>
          <p:nvPr/>
        </p:nvSpPr>
        <p:spPr>
          <a:xfrm>
            <a:off x="10299358"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D9774B"/>
                </a:solidFill>
                <a:latin typeface="Arial"/>
                <a:ea typeface="+mn-ea"/>
                <a:cs typeface="+mn-cs"/>
              </a:rPr>
              <a:t>1</a:t>
            </a:r>
          </a:p>
        </p:txBody>
      </p:sp>
      <p:grpSp>
        <p:nvGrpSpPr>
          <p:cNvPr id="6" name="Group 5"/>
          <p:cNvGrpSpPr/>
          <p:nvPr/>
        </p:nvGrpSpPr>
        <p:grpSpPr>
          <a:xfrm>
            <a:off x="1911042" y="2380012"/>
            <a:ext cx="4240129" cy="2382025"/>
            <a:chOff x="399595" y="1639391"/>
            <a:chExt cx="4087458" cy="2328944"/>
          </a:xfrm>
        </p:grpSpPr>
        <p:sp>
          <p:nvSpPr>
            <p:cNvPr id="656" name="TextBox 655">
              <a:extLst>
                <a:ext uri="{FF2B5EF4-FFF2-40B4-BE49-F238E27FC236}">
                  <a16:creationId xmlns="" xmlns:a16="http://schemas.microsoft.com/office/drawing/2014/main" id="{65376629-E9E1-4B5C-9FEB-71B4B05E401F}"/>
                </a:ext>
              </a:extLst>
            </p:cNvPr>
            <p:cNvSpPr txBox="1"/>
            <p:nvPr/>
          </p:nvSpPr>
          <p:spPr>
            <a:xfrm>
              <a:off x="2374933" y="3757692"/>
              <a:ext cx="611933" cy="210643"/>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400" b="1" kern="0" dirty="0">
                  <a:solidFill>
                    <a:srgbClr val="000000"/>
                  </a:solidFill>
                  <a:latin typeface="Arial"/>
                  <a:ea typeface="+mn-ea"/>
                  <a:cs typeface="+mn-cs"/>
                </a:rPr>
                <a:t>Months</a:t>
              </a:r>
            </a:p>
          </p:txBody>
        </p:sp>
        <p:sp>
          <p:nvSpPr>
            <p:cNvPr id="657" name="TextBox 656">
              <a:extLst>
                <a:ext uri="{FF2B5EF4-FFF2-40B4-BE49-F238E27FC236}">
                  <a16:creationId xmlns="" xmlns:a16="http://schemas.microsoft.com/office/drawing/2014/main" id="{35FA1FFE-5A80-4284-9527-342C8BF069DA}"/>
                </a:ext>
              </a:extLst>
            </p:cNvPr>
            <p:cNvSpPr txBox="1"/>
            <p:nvPr/>
          </p:nvSpPr>
          <p:spPr>
            <a:xfrm>
              <a:off x="620052" y="1639391"/>
              <a:ext cx="227157" cy="165505"/>
            </a:xfrm>
            <a:prstGeom prst="rect">
              <a:avLst/>
            </a:prstGeom>
            <a:noFill/>
          </p:spPr>
          <p:txBody>
            <a:bodyPr wrap="none" lIns="0" tIns="0" rIns="0" bIns="0" rtlCol="0" anchor="ctr">
              <a:spAutoFit/>
            </a:bodyPr>
            <a:lstStyle/>
            <a:p>
              <a:pPr algn="r" defTabSz="914378" fontAlgn="auto">
                <a:spcBef>
                  <a:spcPts val="0"/>
                </a:spcBef>
                <a:spcAft>
                  <a:spcPts val="0"/>
                </a:spcAft>
                <a:defRPr/>
              </a:pPr>
              <a:r>
                <a:rPr lang="en-US" sz="1100" kern="0" dirty="0">
                  <a:solidFill>
                    <a:srgbClr val="000000"/>
                  </a:solidFill>
                  <a:latin typeface="Arial"/>
                  <a:ea typeface="+mn-ea"/>
                  <a:cs typeface="+mn-cs"/>
                </a:rPr>
                <a:t>100</a:t>
              </a:r>
            </a:p>
          </p:txBody>
        </p:sp>
        <p:sp>
          <p:nvSpPr>
            <p:cNvPr id="658" name="TextBox 657">
              <a:extLst>
                <a:ext uri="{FF2B5EF4-FFF2-40B4-BE49-F238E27FC236}">
                  <a16:creationId xmlns="" xmlns:a16="http://schemas.microsoft.com/office/drawing/2014/main" id="{29FA4201-4C33-48AC-AC99-4E67FCEBDE12}"/>
                </a:ext>
              </a:extLst>
            </p:cNvPr>
            <p:cNvSpPr txBox="1"/>
            <p:nvPr/>
          </p:nvSpPr>
          <p:spPr>
            <a:xfrm>
              <a:off x="695773" y="2065552"/>
              <a:ext cx="151438" cy="165505"/>
            </a:xfrm>
            <a:prstGeom prst="rect">
              <a:avLst/>
            </a:prstGeom>
            <a:noFill/>
          </p:spPr>
          <p:txBody>
            <a:bodyPr wrap="none" lIns="0" tIns="0" rIns="0" bIns="0" rtlCol="0" anchor="ctr">
              <a:spAutoFit/>
            </a:bodyPr>
            <a:lstStyle/>
            <a:p>
              <a:pPr algn="r" defTabSz="914378" fontAlgn="auto">
                <a:spcBef>
                  <a:spcPts val="0"/>
                </a:spcBef>
                <a:spcAft>
                  <a:spcPts val="0"/>
                </a:spcAft>
                <a:defRPr/>
              </a:pPr>
              <a:r>
                <a:rPr lang="en-US" sz="1100" kern="0" dirty="0">
                  <a:solidFill>
                    <a:srgbClr val="000000"/>
                  </a:solidFill>
                  <a:latin typeface="Arial"/>
                  <a:ea typeface="+mn-ea"/>
                  <a:cs typeface="+mn-cs"/>
                </a:rPr>
                <a:t>75</a:t>
              </a:r>
            </a:p>
          </p:txBody>
        </p:sp>
        <p:sp>
          <p:nvSpPr>
            <p:cNvPr id="659" name="TextBox 658">
              <a:extLst>
                <a:ext uri="{FF2B5EF4-FFF2-40B4-BE49-F238E27FC236}">
                  <a16:creationId xmlns="" xmlns:a16="http://schemas.microsoft.com/office/drawing/2014/main" id="{337379FF-F376-47F7-81E1-546C376D3197}"/>
                </a:ext>
              </a:extLst>
            </p:cNvPr>
            <p:cNvSpPr txBox="1"/>
            <p:nvPr/>
          </p:nvSpPr>
          <p:spPr>
            <a:xfrm>
              <a:off x="695773" y="2501254"/>
              <a:ext cx="151438" cy="165505"/>
            </a:xfrm>
            <a:prstGeom prst="rect">
              <a:avLst/>
            </a:prstGeom>
            <a:noFill/>
          </p:spPr>
          <p:txBody>
            <a:bodyPr wrap="none" lIns="0" tIns="0" rIns="0" bIns="0" rtlCol="0" anchor="ctr">
              <a:spAutoFit/>
            </a:bodyPr>
            <a:lstStyle/>
            <a:p>
              <a:pPr algn="r" defTabSz="914378" fontAlgn="auto">
                <a:spcBef>
                  <a:spcPts val="0"/>
                </a:spcBef>
                <a:spcAft>
                  <a:spcPts val="0"/>
                </a:spcAft>
                <a:defRPr/>
              </a:pPr>
              <a:r>
                <a:rPr lang="en-US" sz="1100" kern="0" dirty="0">
                  <a:solidFill>
                    <a:srgbClr val="000000"/>
                  </a:solidFill>
                  <a:latin typeface="Arial"/>
                  <a:ea typeface="+mn-ea"/>
                  <a:cs typeface="+mn-cs"/>
                </a:rPr>
                <a:t>50</a:t>
              </a:r>
            </a:p>
          </p:txBody>
        </p:sp>
        <p:sp>
          <p:nvSpPr>
            <p:cNvPr id="660" name="TextBox 659">
              <a:extLst>
                <a:ext uri="{FF2B5EF4-FFF2-40B4-BE49-F238E27FC236}">
                  <a16:creationId xmlns="" xmlns:a16="http://schemas.microsoft.com/office/drawing/2014/main" id="{31E97A8B-5495-4BFD-B678-D19E93B6E4B0}"/>
                </a:ext>
              </a:extLst>
            </p:cNvPr>
            <p:cNvSpPr txBox="1"/>
            <p:nvPr/>
          </p:nvSpPr>
          <p:spPr>
            <a:xfrm>
              <a:off x="695773" y="2946496"/>
              <a:ext cx="151438" cy="165505"/>
            </a:xfrm>
            <a:prstGeom prst="rect">
              <a:avLst/>
            </a:prstGeom>
            <a:noFill/>
          </p:spPr>
          <p:txBody>
            <a:bodyPr wrap="none" lIns="0" tIns="0" rIns="0" bIns="0" rtlCol="0" anchor="ctr">
              <a:spAutoFit/>
            </a:bodyPr>
            <a:lstStyle/>
            <a:p>
              <a:pPr algn="r" defTabSz="914378" fontAlgn="auto">
                <a:spcBef>
                  <a:spcPts val="0"/>
                </a:spcBef>
                <a:spcAft>
                  <a:spcPts val="0"/>
                </a:spcAft>
                <a:defRPr/>
              </a:pPr>
              <a:r>
                <a:rPr lang="en-US" sz="1100" kern="0" dirty="0">
                  <a:solidFill>
                    <a:srgbClr val="000000"/>
                  </a:solidFill>
                  <a:latin typeface="Arial"/>
                  <a:ea typeface="+mn-ea"/>
                  <a:cs typeface="+mn-cs"/>
                </a:rPr>
                <a:t>25</a:t>
              </a:r>
            </a:p>
          </p:txBody>
        </p:sp>
        <p:sp>
          <p:nvSpPr>
            <p:cNvPr id="661" name="TextBox 660">
              <a:extLst>
                <a:ext uri="{FF2B5EF4-FFF2-40B4-BE49-F238E27FC236}">
                  <a16:creationId xmlns="" xmlns:a16="http://schemas.microsoft.com/office/drawing/2014/main" id="{6AC95869-1858-4CCE-8E78-67612AF92532}"/>
                </a:ext>
              </a:extLst>
            </p:cNvPr>
            <p:cNvSpPr txBox="1"/>
            <p:nvPr/>
          </p:nvSpPr>
          <p:spPr>
            <a:xfrm>
              <a:off x="771493" y="3375835"/>
              <a:ext cx="75720" cy="165505"/>
            </a:xfrm>
            <a:prstGeom prst="rect">
              <a:avLst/>
            </a:prstGeom>
            <a:noFill/>
          </p:spPr>
          <p:txBody>
            <a:bodyPr wrap="none" lIns="0" tIns="0" rIns="0" bIns="0" rtlCol="0" anchor="ctr">
              <a:spAutoFit/>
            </a:bodyPr>
            <a:lstStyle/>
            <a:p>
              <a:pPr algn="r" defTabSz="914378" fontAlgn="auto">
                <a:spcBef>
                  <a:spcPts val="0"/>
                </a:spcBef>
                <a:spcAft>
                  <a:spcPts val="0"/>
                </a:spcAft>
                <a:defRPr/>
              </a:pPr>
              <a:r>
                <a:rPr lang="en-US" sz="1100" kern="0" dirty="0">
                  <a:solidFill>
                    <a:srgbClr val="000000"/>
                  </a:solidFill>
                  <a:latin typeface="Arial"/>
                  <a:ea typeface="+mn-ea"/>
                  <a:cs typeface="+mn-cs"/>
                </a:rPr>
                <a:t>0</a:t>
              </a:r>
            </a:p>
          </p:txBody>
        </p:sp>
        <p:cxnSp>
          <p:nvCxnSpPr>
            <p:cNvPr id="662" name="Straight Connector 661">
              <a:extLst>
                <a:ext uri="{FF2B5EF4-FFF2-40B4-BE49-F238E27FC236}">
                  <a16:creationId xmlns="" xmlns:a16="http://schemas.microsoft.com/office/drawing/2014/main" id="{19C613DD-CAFF-4AD0-9518-22F0666E9853}"/>
                </a:ext>
              </a:extLst>
            </p:cNvPr>
            <p:cNvCxnSpPr/>
            <p:nvPr/>
          </p:nvCxnSpPr>
          <p:spPr>
            <a:xfrm flipH="1">
              <a:off x="894330" y="1724738"/>
              <a:ext cx="45720" cy="0"/>
            </a:xfrm>
            <a:prstGeom prst="line">
              <a:avLst/>
            </a:prstGeom>
            <a:noFill/>
            <a:ln w="12700" cap="flat" cmpd="sng" algn="ctr">
              <a:solidFill>
                <a:srgbClr val="000000"/>
              </a:solidFill>
              <a:prstDash val="solid"/>
            </a:ln>
            <a:effectLst/>
          </p:spPr>
        </p:cxnSp>
        <p:cxnSp>
          <p:nvCxnSpPr>
            <p:cNvPr id="663" name="Straight Connector 662">
              <a:extLst>
                <a:ext uri="{FF2B5EF4-FFF2-40B4-BE49-F238E27FC236}">
                  <a16:creationId xmlns="" xmlns:a16="http://schemas.microsoft.com/office/drawing/2014/main" id="{5BB858FC-CF63-482A-AA5D-E5F8BCAEF1D5}"/>
                </a:ext>
              </a:extLst>
            </p:cNvPr>
            <p:cNvCxnSpPr/>
            <p:nvPr/>
          </p:nvCxnSpPr>
          <p:spPr>
            <a:xfrm flipH="1">
              <a:off x="894330" y="2160439"/>
              <a:ext cx="45720" cy="0"/>
            </a:xfrm>
            <a:prstGeom prst="line">
              <a:avLst/>
            </a:prstGeom>
            <a:noFill/>
            <a:ln w="12700" cap="flat" cmpd="sng" algn="ctr">
              <a:solidFill>
                <a:srgbClr val="000000"/>
              </a:solidFill>
              <a:prstDash val="solid"/>
            </a:ln>
            <a:effectLst/>
          </p:spPr>
        </p:cxnSp>
        <p:cxnSp>
          <p:nvCxnSpPr>
            <p:cNvPr id="664" name="Straight Connector 663">
              <a:extLst>
                <a:ext uri="{FF2B5EF4-FFF2-40B4-BE49-F238E27FC236}">
                  <a16:creationId xmlns="" xmlns:a16="http://schemas.microsoft.com/office/drawing/2014/main" id="{3573DA1E-B17A-4BD3-A570-BA8FDAB1EAF9}"/>
                </a:ext>
              </a:extLst>
            </p:cNvPr>
            <p:cNvCxnSpPr/>
            <p:nvPr/>
          </p:nvCxnSpPr>
          <p:spPr>
            <a:xfrm flipH="1">
              <a:off x="894330" y="2592960"/>
              <a:ext cx="45720" cy="0"/>
            </a:xfrm>
            <a:prstGeom prst="line">
              <a:avLst/>
            </a:prstGeom>
            <a:noFill/>
            <a:ln w="12700" cap="flat" cmpd="sng" algn="ctr">
              <a:solidFill>
                <a:srgbClr val="000000"/>
              </a:solidFill>
              <a:prstDash val="solid"/>
            </a:ln>
            <a:effectLst/>
          </p:spPr>
        </p:cxnSp>
        <p:cxnSp>
          <p:nvCxnSpPr>
            <p:cNvPr id="665" name="Straight Connector 664">
              <a:extLst>
                <a:ext uri="{FF2B5EF4-FFF2-40B4-BE49-F238E27FC236}">
                  <a16:creationId xmlns="" xmlns:a16="http://schemas.microsoft.com/office/drawing/2014/main" id="{8163CA5E-2DB9-4AFB-9086-62E906030DE3}"/>
                </a:ext>
              </a:extLst>
            </p:cNvPr>
            <p:cNvCxnSpPr/>
            <p:nvPr/>
          </p:nvCxnSpPr>
          <p:spPr>
            <a:xfrm flipH="1">
              <a:off x="894330" y="3031840"/>
              <a:ext cx="45720" cy="0"/>
            </a:xfrm>
            <a:prstGeom prst="line">
              <a:avLst/>
            </a:prstGeom>
            <a:noFill/>
            <a:ln w="12700" cap="flat" cmpd="sng" algn="ctr">
              <a:solidFill>
                <a:srgbClr val="000000"/>
              </a:solidFill>
              <a:prstDash val="solid"/>
            </a:ln>
            <a:effectLst/>
          </p:spPr>
        </p:cxnSp>
        <p:cxnSp>
          <p:nvCxnSpPr>
            <p:cNvPr id="667" name="Straight Connector 666">
              <a:extLst>
                <a:ext uri="{FF2B5EF4-FFF2-40B4-BE49-F238E27FC236}">
                  <a16:creationId xmlns="" xmlns:a16="http://schemas.microsoft.com/office/drawing/2014/main" id="{17813800-F7AB-4BA1-B047-417BF9DE7EE1}"/>
                </a:ext>
              </a:extLst>
            </p:cNvPr>
            <p:cNvCxnSpPr>
              <a:cxnSpLocks/>
            </p:cNvCxnSpPr>
            <p:nvPr/>
          </p:nvCxnSpPr>
          <p:spPr>
            <a:xfrm flipV="1">
              <a:off x="940049" y="1718351"/>
              <a:ext cx="1" cy="1788047"/>
            </a:xfrm>
            <a:prstGeom prst="line">
              <a:avLst/>
            </a:prstGeom>
            <a:noFill/>
            <a:ln w="12700" cap="flat" cmpd="sng" algn="ctr">
              <a:solidFill>
                <a:srgbClr val="000000"/>
              </a:solidFill>
              <a:prstDash val="solid"/>
            </a:ln>
            <a:effectLst/>
          </p:spPr>
        </p:cxnSp>
        <p:cxnSp>
          <p:nvCxnSpPr>
            <p:cNvPr id="668" name="Straight Connector 667">
              <a:extLst>
                <a:ext uri="{FF2B5EF4-FFF2-40B4-BE49-F238E27FC236}">
                  <a16:creationId xmlns="" xmlns:a16="http://schemas.microsoft.com/office/drawing/2014/main" id="{5CD50EC2-BEA2-4A28-A1D6-A1ED33038C1B}"/>
                </a:ext>
              </a:extLst>
            </p:cNvPr>
            <p:cNvCxnSpPr>
              <a:cxnSpLocks/>
            </p:cNvCxnSpPr>
            <p:nvPr/>
          </p:nvCxnSpPr>
          <p:spPr>
            <a:xfrm rot="5400000" flipH="1">
              <a:off x="1207481" y="3489040"/>
              <a:ext cx="36637" cy="0"/>
            </a:xfrm>
            <a:prstGeom prst="line">
              <a:avLst/>
            </a:prstGeom>
            <a:noFill/>
            <a:ln w="12700" cap="flat" cmpd="sng" algn="ctr">
              <a:solidFill>
                <a:srgbClr val="000000"/>
              </a:solidFill>
              <a:prstDash val="solid"/>
            </a:ln>
            <a:effectLst/>
          </p:spPr>
        </p:cxnSp>
        <p:cxnSp>
          <p:nvCxnSpPr>
            <p:cNvPr id="669" name="Straight Connector 668">
              <a:extLst>
                <a:ext uri="{FF2B5EF4-FFF2-40B4-BE49-F238E27FC236}">
                  <a16:creationId xmlns="" xmlns:a16="http://schemas.microsoft.com/office/drawing/2014/main" id="{B2E790F4-F9F4-44F4-8C76-55DDE9546E96}"/>
                </a:ext>
              </a:extLst>
            </p:cNvPr>
            <p:cNvCxnSpPr>
              <a:cxnSpLocks/>
            </p:cNvCxnSpPr>
            <p:nvPr/>
          </p:nvCxnSpPr>
          <p:spPr>
            <a:xfrm rot="5400000" flipH="1">
              <a:off x="1497994" y="3489040"/>
              <a:ext cx="36637" cy="0"/>
            </a:xfrm>
            <a:prstGeom prst="line">
              <a:avLst/>
            </a:prstGeom>
            <a:noFill/>
            <a:ln w="12700" cap="flat" cmpd="sng" algn="ctr">
              <a:solidFill>
                <a:srgbClr val="000000"/>
              </a:solidFill>
              <a:prstDash val="solid"/>
            </a:ln>
            <a:effectLst/>
          </p:spPr>
        </p:cxnSp>
        <p:cxnSp>
          <p:nvCxnSpPr>
            <p:cNvPr id="670" name="Straight Connector 669">
              <a:extLst>
                <a:ext uri="{FF2B5EF4-FFF2-40B4-BE49-F238E27FC236}">
                  <a16:creationId xmlns="" xmlns:a16="http://schemas.microsoft.com/office/drawing/2014/main" id="{CE36E82F-6F5B-4BEC-B2A2-5C26464D7A4F}"/>
                </a:ext>
              </a:extLst>
            </p:cNvPr>
            <p:cNvCxnSpPr>
              <a:cxnSpLocks/>
            </p:cNvCxnSpPr>
            <p:nvPr/>
          </p:nvCxnSpPr>
          <p:spPr>
            <a:xfrm rot="5400000" flipH="1">
              <a:off x="1786125" y="3489040"/>
              <a:ext cx="36637" cy="0"/>
            </a:xfrm>
            <a:prstGeom prst="line">
              <a:avLst/>
            </a:prstGeom>
            <a:noFill/>
            <a:ln w="12700" cap="flat" cmpd="sng" algn="ctr">
              <a:solidFill>
                <a:srgbClr val="000000"/>
              </a:solidFill>
              <a:prstDash val="solid"/>
            </a:ln>
            <a:effectLst/>
          </p:spPr>
        </p:cxnSp>
        <p:cxnSp>
          <p:nvCxnSpPr>
            <p:cNvPr id="671" name="Straight Connector 670">
              <a:extLst>
                <a:ext uri="{FF2B5EF4-FFF2-40B4-BE49-F238E27FC236}">
                  <a16:creationId xmlns="" xmlns:a16="http://schemas.microsoft.com/office/drawing/2014/main" id="{F98D8F58-7335-46BE-825C-EE088A32C777}"/>
                </a:ext>
              </a:extLst>
            </p:cNvPr>
            <p:cNvCxnSpPr>
              <a:cxnSpLocks/>
            </p:cNvCxnSpPr>
            <p:nvPr/>
          </p:nvCxnSpPr>
          <p:spPr>
            <a:xfrm rot="5400000" flipH="1">
              <a:off x="2074256" y="3489040"/>
              <a:ext cx="36637" cy="0"/>
            </a:xfrm>
            <a:prstGeom prst="line">
              <a:avLst/>
            </a:prstGeom>
            <a:noFill/>
            <a:ln w="12700" cap="flat" cmpd="sng" algn="ctr">
              <a:solidFill>
                <a:srgbClr val="000000"/>
              </a:solidFill>
              <a:prstDash val="solid"/>
            </a:ln>
            <a:effectLst/>
          </p:spPr>
        </p:cxnSp>
        <p:cxnSp>
          <p:nvCxnSpPr>
            <p:cNvPr id="672" name="Straight Connector 671">
              <a:extLst>
                <a:ext uri="{FF2B5EF4-FFF2-40B4-BE49-F238E27FC236}">
                  <a16:creationId xmlns="" xmlns:a16="http://schemas.microsoft.com/office/drawing/2014/main" id="{655FB34B-8C32-455D-B964-AF75949CBA7C}"/>
                </a:ext>
              </a:extLst>
            </p:cNvPr>
            <p:cNvCxnSpPr>
              <a:cxnSpLocks/>
            </p:cNvCxnSpPr>
            <p:nvPr/>
          </p:nvCxnSpPr>
          <p:spPr>
            <a:xfrm rot="5400000" flipH="1">
              <a:off x="2364768" y="3489040"/>
              <a:ext cx="36637" cy="0"/>
            </a:xfrm>
            <a:prstGeom prst="line">
              <a:avLst/>
            </a:prstGeom>
            <a:noFill/>
            <a:ln w="12700" cap="flat" cmpd="sng" algn="ctr">
              <a:solidFill>
                <a:srgbClr val="000000"/>
              </a:solidFill>
              <a:prstDash val="solid"/>
            </a:ln>
            <a:effectLst/>
          </p:spPr>
        </p:cxnSp>
        <p:cxnSp>
          <p:nvCxnSpPr>
            <p:cNvPr id="673" name="Straight Connector 672">
              <a:extLst>
                <a:ext uri="{FF2B5EF4-FFF2-40B4-BE49-F238E27FC236}">
                  <a16:creationId xmlns="" xmlns:a16="http://schemas.microsoft.com/office/drawing/2014/main" id="{56CBE2F9-C97D-4FCF-ADAC-0C9779B8AB8D}"/>
                </a:ext>
              </a:extLst>
            </p:cNvPr>
            <p:cNvCxnSpPr>
              <a:cxnSpLocks/>
            </p:cNvCxnSpPr>
            <p:nvPr/>
          </p:nvCxnSpPr>
          <p:spPr>
            <a:xfrm rot="5400000" flipH="1">
              <a:off x="2655280" y="3489040"/>
              <a:ext cx="36637" cy="0"/>
            </a:xfrm>
            <a:prstGeom prst="line">
              <a:avLst/>
            </a:prstGeom>
            <a:noFill/>
            <a:ln w="12700" cap="flat" cmpd="sng" algn="ctr">
              <a:solidFill>
                <a:srgbClr val="000000"/>
              </a:solidFill>
              <a:prstDash val="solid"/>
            </a:ln>
            <a:effectLst/>
          </p:spPr>
        </p:cxnSp>
        <p:cxnSp>
          <p:nvCxnSpPr>
            <p:cNvPr id="674" name="Straight Connector 673">
              <a:extLst>
                <a:ext uri="{FF2B5EF4-FFF2-40B4-BE49-F238E27FC236}">
                  <a16:creationId xmlns="" xmlns:a16="http://schemas.microsoft.com/office/drawing/2014/main" id="{BF1266E2-D80E-499E-8902-B687AFF3E089}"/>
                </a:ext>
              </a:extLst>
            </p:cNvPr>
            <p:cNvCxnSpPr>
              <a:cxnSpLocks/>
            </p:cNvCxnSpPr>
            <p:nvPr/>
          </p:nvCxnSpPr>
          <p:spPr>
            <a:xfrm rot="5400000" flipH="1">
              <a:off x="2941030" y="3489040"/>
              <a:ext cx="36637" cy="0"/>
            </a:xfrm>
            <a:prstGeom prst="line">
              <a:avLst/>
            </a:prstGeom>
            <a:noFill/>
            <a:ln w="12700" cap="flat" cmpd="sng" algn="ctr">
              <a:solidFill>
                <a:srgbClr val="000000"/>
              </a:solidFill>
              <a:prstDash val="solid"/>
            </a:ln>
            <a:effectLst/>
          </p:spPr>
        </p:cxnSp>
        <p:cxnSp>
          <p:nvCxnSpPr>
            <p:cNvPr id="675" name="Straight Connector 674">
              <a:extLst>
                <a:ext uri="{FF2B5EF4-FFF2-40B4-BE49-F238E27FC236}">
                  <a16:creationId xmlns="" xmlns:a16="http://schemas.microsoft.com/office/drawing/2014/main" id="{6CB3DDD2-5551-4312-B67C-B825F17E303C}"/>
                </a:ext>
              </a:extLst>
            </p:cNvPr>
            <p:cNvCxnSpPr>
              <a:cxnSpLocks/>
            </p:cNvCxnSpPr>
            <p:nvPr/>
          </p:nvCxnSpPr>
          <p:spPr>
            <a:xfrm rot="5400000" flipH="1">
              <a:off x="3233924" y="3489040"/>
              <a:ext cx="36637" cy="0"/>
            </a:xfrm>
            <a:prstGeom prst="line">
              <a:avLst/>
            </a:prstGeom>
            <a:noFill/>
            <a:ln w="12700" cap="flat" cmpd="sng" algn="ctr">
              <a:solidFill>
                <a:srgbClr val="000000"/>
              </a:solidFill>
              <a:prstDash val="solid"/>
            </a:ln>
            <a:effectLst/>
          </p:spPr>
        </p:cxnSp>
        <p:cxnSp>
          <p:nvCxnSpPr>
            <p:cNvPr id="676" name="Straight Connector 675">
              <a:extLst>
                <a:ext uri="{FF2B5EF4-FFF2-40B4-BE49-F238E27FC236}">
                  <a16:creationId xmlns="" xmlns:a16="http://schemas.microsoft.com/office/drawing/2014/main" id="{D3F49B82-B8A6-4452-A3CA-9A3D79C69D1A}"/>
                </a:ext>
              </a:extLst>
            </p:cNvPr>
            <p:cNvCxnSpPr>
              <a:cxnSpLocks/>
            </p:cNvCxnSpPr>
            <p:nvPr/>
          </p:nvCxnSpPr>
          <p:spPr>
            <a:xfrm rot="5400000" flipH="1">
              <a:off x="3522056" y="3489040"/>
              <a:ext cx="36637" cy="0"/>
            </a:xfrm>
            <a:prstGeom prst="line">
              <a:avLst/>
            </a:prstGeom>
            <a:noFill/>
            <a:ln w="12700" cap="flat" cmpd="sng" algn="ctr">
              <a:solidFill>
                <a:srgbClr val="000000"/>
              </a:solidFill>
              <a:prstDash val="solid"/>
            </a:ln>
            <a:effectLst/>
          </p:spPr>
        </p:cxnSp>
        <p:cxnSp>
          <p:nvCxnSpPr>
            <p:cNvPr id="677" name="Straight Connector 676">
              <a:extLst>
                <a:ext uri="{FF2B5EF4-FFF2-40B4-BE49-F238E27FC236}">
                  <a16:creationId xmlns="" xmlns:a16="http://schemas.microsoft.com/office/drawing/2014/main" id="{0E0ED754-BAB4-4482-9E45-B0E561B63234}"/>
                </a:ext>
              </a:extLst>
            </p:cNvPr>
            <p:cNvCxnSpPr>
              <a:cxnSpLocks/>
            </p:cNvCxnSpPr>
            <p:nvPr/>
          </p:nvCxnSpPr>
          <p:spPr>
            <a:xfrm rot="5400000" flipH="1">
              <a:off x="3810187" y="3489040"/>
              <a:ext cx="36637" cy="0"/>
            </a:xfrm>
            <a:prstGeom prst="line">
              <a:avLst/>
            </a:prstGeom>
            <a:noFill/>
            <a:ln w="12700" cap="flat" cmpd="sng" algn="ctr">
              <a:solidFill>
                <a:srgbClr val="000000"/>
              </a:solidFill>
              <a:prstDash val="solid"/>
            </a:ln>
            <a:effectLst/>
          </p:spPr>
        </p:cxnSp>
        <p:cxnSp>
          <p:nvCxnSpPr>
            <p:cNvPr id="678" name="Straight Connector 677">
              <a:extLst>
                <a:ext uri="{FF2B5EF4-FFF2-40B4-BE49-F238E27FC236}">
                  <a16:creationId xmlns="" xmlns:a16="http://schemas.microsoft.com/office/drawing/2014/main" id="{7B2C37C1-09BC-448C-B9D5-13B9EE1FF6F0}"/>
                </a:ext>
              </a:extLst>
            </p:cNvPr>
            <p:cNvCxnSpPr>
              <a:cxnSpLocks/>
            </p:cNvCxnSpPr>
            <p:nvPr/>
          </p:nvCxnSpPr>
          <p:spPr>
            <a:xfrm rot="5400000" flipH="1">
              <a:off x="4100700" y="3489040"/>
              <a:ext cx="36637" cy="0"/>
            </a:xfrm>
            <a:prstGeom prst="line">
              <a:avLst/>
            </a:prstGeom>
            <a:noFill/>
            <a:ln w="12700" cap="flat" cmpd="sng" algn="ctr">
              <a:solidFill>
                <a:srgbClr val="000000"/>
              </a:solidFill>
              <a:prstDash val="solid"/>
            </a:ln>
            <a:effectLst/>
          </p:spPr>
        </p:cxnSp>
        <p:cxnSp>
          <p:nvCxnSpPr>
            <p:cNvPr id="679" name="Straight Connector 678">
              <a:extLst>
                <a:ext uri="{FF2B5EF4-FFF2-40B4-BE49-F238E27FC236}">
                  <a16:creationId xmlns="" xmlns:a16="http://schemas.microsoft.com/office/drawing/2014/main" id="{A8D14A85-26C0-4EFF-946B-5A3AC9D0B253}"/>
                </a:ext>
              </a:extLst>
            </p:cNvPr>
            <p:cNvCxnSpPr>
              <a:cxnSpLocks/>
            </p:cNvCxnSpPr>
            <p:nvPr/>
          </p:nvCxnSpPr>
          <p:spPr>
            <a:xfrm rot="5400000" flipH="1">
              <a:off x="4391213" y="3489040"/>
              <a:ext cx="36637" cy="0"/>
            </a:xfrm>
            <a:prstGeom prst="line">
              <a:avLst/>
            </a:prstGeom>
            <a:noFill/>
            <a:ln w="12700" cap="flat" cmpd="sng" algn="ctr">
              <a:solidFill>
                <a:srgbClr val="000000"/>
              </a:solidFill>
              <a:prstDash val="solid"/>
            </a:ln>
            <a:effectLst/>
          </p:spPr>
        </p:cxnSp>
        <p:sp>
          <p:nvSpPr>
            <p:cNvPr id="680" name="TextBox 679">
              <a:extLst>
                <a:ext uri="{FF2B5EF4-FFF2-40B4-BE49-F238E27FC236}">
                  <a16:creationId xmlns="" xmlns:a16="http://schemas.microsoft.com/office/drawing/2014/main" id="{636E1E0F-157C-4FDC-BCF7-CD9B8595E4CE}"/>
                </a:ext>
              </a:extLst>
            </p:cNvPr>
            <p:cNvSpPr txBox="1"/>
            <p:nvPr/>
          </p:nvSpPr>
          <p:spPr>
            <a:xfrm>
              <a:off x="903998" y="3562249"/>
              <a:ext cx="75720" cy="165505"/>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0</a:t>
              </a:r>
            </a:p>
          </p:txBody>
        </p:sp>
        <p:sp>
          <p:nvSpPr>
            <p:cNvPr id="681" name="TextBox 680">
              <a:extLst>
                <a:ext uri="{FF2B5EF4-FFF2-40B4-BE49-F238E27FC236}">
                  <a16:creationId xmlns="" xmlns:a16="http://schemas.microsoft.com/office/drawing/2014/main" id="{0C76C30E-E949-4136-ABAF-3F7AEE694C20}"/>
                </a:ext>
              </a:extLst>
            </p:cNvPr>
            <p:cNvSpPr txBox="1"/>
            <p:nvPr/>
          </p:nvSpPr>
          <p:spPr>
            <a:xfrm>
              <a:off x="1187366" y="3562249"/>
              <a:ext cx="75720" cy="165505"/>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3</a:t>
              </a:r>
            </a:p>
          </p:txBody>
        </p:sp>
        <p:sp>
          <p:nvSpPr>
            <p:cNvPr id="682" name="TextBox 681">
              <a:extLst>
                <a:ext uri="{FF2B5EF4-FFF2-40B4-BE49-F238E27FC236}">
                  <a16:creationId xmlns="" xmlns:a16="http://schemas.microsoft.com/office/drawing/2014/main" id="{105B7AA2-44B3-420B-BC6C-A5A1CBA0EB32}"/>
                </a:ext>
              </a:extLst>
            </p:cNvPr>
            <p:cNvSpPr txBox="1"/>
            <p:nvPr/>
          </p:nvSpPr>
          <p:spPr>
            <a:xfrm>
              <a:off x="1480258" y="3562249"/>
              <a:ext cx="75720" cy="165505"/>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6</a:t>
              </a:r>
            </a:p>
          </p:txBody>
        </p:sp>
        <p:sp>
          <p:nvSpPr>
            <p:cNvPr id="683" name="TextBox 682">
              <a:extLst>
                <a:ext uri="{FF2B5EF4-FFF2-40B4-BE49-F238E27FC236}">
                  <a16:creationId xmlns="" xmlns:a16="http://schemas.microsoft.com/office/drawing/2014/main" id="{B0317D68-47AD-440F-ADA0-5115C19532D5}"/>
                </a:ext>
              </a:extLst>
            </p:cNvPr>
            <p:cNvSpPr txBox="1"/>
            <p:nvPr/>
          </p:nvSpPr>
          <p:spPr>
            <a:xfrm>
              <a:off x="1768389" y="3562249"/>
              <a:ext cx="75720" cy="165505"/>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9</a:t>
              </a:r>
            </a:p>
          </p:txBody>
        </p:sp>
        <p:sp>
          <p:nvSpPr>
            <p:cNvPr id="684" name="TextBox 683">
              <a:extLst>
                <a:ext uri="{FF2B5EF4-FFF2-40B4-BE49-F238E27FC236}">
                  <a16:creationId xmlns="" xmlns:a16="http://schemas.microsoft.com/office/drawing/2014/main" id="{D6604E65-859C-44AC-829A-80E2E1DDA215}"/>
                </a:ext>
              </a:extLst>
            </p:cNvPr>
            <p:cNvSpPr txBox="1"/>
            <p:nvPr/>
          </p:nvSpPr>
          <p:spPr>
            <a:xfrm>
              <a:off x="2018661" y="3562249"/>
              <a:ext cx="151438" cy="165505"/>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12</a:t>
              </a:r>
            </a:p>
          </p:txBody>
        </p:sp>
        <p:sp>
          <p:nvSpPr>
            <p:cNvPr id="685" name="TextBox 684">
              <a:extLst>
                <a:ext uri="{FF2B5EF4-FFF2-40B4-BE49-F238E27FC236}">
                  <a16:creationId xmlns="" xmlns:a16="http://schemas.microsoft.com/office/drawing/2014/main" id="{9CF54DB6-12E7-4778-B5A6-28198C80FA4B}"/>
                </a:ext>
              </a:extLst>
            </p:cNvPr>
            <p:cNvSpPr txBox="1"/>
            <p:nvPr/>
          </p:nvSpPr>
          <p:spPr>
            <a:xfrm>
              <a:off x="2309174" y="3562249"/>
              <a:ext cx="151438" cy="165505"/>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15</a:t>
              </a:r>
            </a:p>
          </p:txBody>
        </p:sp>
        <p:sp>
          <p:nvSpPr>
            <p:cNvPr id="686" name="TextBox 685">
              <a:extLst>
                <a:ext uri="{FF2B5EF4-FFF2-40B4-BE49-F238E27FC236}">
                  <a16:creationId xmlns="" xmlns:a16="http://schemas.microsoft.com/office/drawing/2014/main" id="{FADEE74C-D367-4EF0-BC05-B75CC2596DF2}"/>
                </a:ext>
              </a:extLst>
            </p:cNvPr>
            <p:cNvSpPr txBox="1"/>
            <p:nvPr/>
          </p:nvSpPr>
          <p:spPr>
            <a:xfrm>
              <a:off x="2599686" y="3562249"/>
              <a:ext cx="151438" cy="165505"/>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18</a:t>
              </a:r>
            </a:p>
          </p:txBody>
        </p:sp>
        <p:sp>
          <p:nvSpPr>
            <p:cNvPr id="687" name="TextBox 686">
              <a:extLst>
                <a:ext uri="{FF2B5EF4-FFF2-40B4-BE49-F238E27FC236}">
                  <a16:creationId xmlns="" xmlns:a16="http://schemas.microsoft.com/office/drawing/2014/main" id="{D6FED6E9-B54F-4E56-98CD-D9DB0DA66BB9}"/>
                </a:ext>
              </a:extLst>
            </p:cNvPr>
            <p:cNvSpPr txBox="1"/>
            <p:nvPr/>
          </p:nvSpPr>
          <p:spPr>
            <a:xfrm>
              <a:off x="2885436" y="3562249"/>
              <a:ext cx="151438" cy="165505"/>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21</a:t>
              </a:r>
            </a:p>
          </p:txBody>
        </p:sp>
        <p:sp>
          <p:nvSpPr>
            <p:cNvPr id="688" name="TextBox 687">
              <a:extLst>
                <a:ext uri="{FF2B5EF4-FFF2-40B4-BE49-F238E27FC236}">
                  <a16:creationId xmlns="" xmlns:a16="http://schemas.microsoft.com/office/drawing/2014/main" id="{16F31762-649B-49EF-8A03-5823AFD6AAB6}"/>
                </a:ext>
              </a:extLst>
            </p:cNvPr>
            <p:cNvSpPr txBox="1"/>
            <p:nvPr/>
          </p:nvSpPr>
          <p:spPr>
            <a:xfrm>
              <a:off x="3178330" y="3562249"/>
              <a:ext cx="151438" cy="165505"/>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24</a:t>
              </a:r>
            </a:p>
          </p:txBody>
        </p:sp>
        <p:sp>
          <p:nvSpPr>
            <p:cNvPr id="689" name="TextBox 688">
              <a:extLst>
                <a:ext uri="{FF2B5EF4-FFF2-40B4-BE49-F238E27FC236}">
                  <a16:creationId xmlns="" xmlns:a16="http://schemas.microsoft.com/office/drawing/2014/main" id="{77064FEF-A088-4F93-A63B-8C69D13AD07F}"/>
                </a:ext>
              </a:extLst>
            </p:cNvPr>
            <p:cNvSpPr txBox="1"/>
            <p:nvPr/>
          </p:nvSpPr>
          <p:spPr>
            <a:xfrm>
              <a:off x="3466461" y="3562249"/>
              <a:ext cx="151438" cy="165505"/>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27</a:t>
              </a:r>
            </a:p>
          </p:txBody>
        </p:sp>
        <p:sp>
          <p:nvSpPr>
            <p:cNvPr id="690" name="TextBox 689">
              <a:extLst>
                <a:ext uri="{FF2B5EF4-FFF2-40B4-BE49-F238E27FC236}">
                  <a16:creationId xmlns="" xmlns:a16="http://schemas.microsoft.com/office/drawing/2014/main" id="{1AACF609-6BE1-4953-A7D6-02A923C83898}"/>
                </a:ext>
              </a:extLst>
            </p:cNvPr>
            <p:cNvSpPr txBox="1"/>
            <p:nvPr/>
          </p:nvSpPr>
          <p:spPr>
            <a:xfrm>
              <a:off x="3754592" y="3562249"/>
              <a:ext cx="151438" cy="165505"/>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30</a:t>
              </a:r>
            </a:p>
          </p:txBody>
        </p:sp>
        <p:sp>
          <p:nvSpPr>
            <p:cNvPr id="691" name="TextBox 690">
              <a:extLst>
                <a:ext uri="{FF2B5EF4-FFF2-40B4-BE49-F238E27FC236}">
                  <a16:creationId xmlns="" xmlns:a16="http://schemas.microsoft.com/office/drawing/2014/main" id="{B81C02ED-5497-4B85-A9EA-F88876D98F5F}"/>
                </a:ext>
              </a:extLst>
            </p:cNvPr>
            <p:cNvSpPr txBox="1"/>
            <p:nvPr/>
          </p:nvSpPr>
          <p:spPr>
            <a:xfrm>
              <a:off x="4045102" y="3562249"/>
              <a:ext cx="151438" cy="165505"/>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33</a:t>
              </a:r>
            </a:p>
          </p:txBody>
        </p:sp>
        <p:sp>
          <p:nvSpPr>
            <p:cNvPr id="692" name="TextBox 691">
              <a:extLst>
                <a:ext uri="{FF2B5EF4-FFF2-40B4-BE49-F238E27FC236}">
                  <a16:creationId xmlns="" xmlns:a16="http://schemas.microsoft.com/office/drawing/2014/main" id="{F9064103-BA8D-497D-87A6-76686CA88AC3}"/>
                </a:ext>
              </a:extLst>
            </p:cNvPr>
            <p:cNvSpPr txBox="1"/>
            <p:nvPr/>
          </p:nvSpPr>
          <p:spPr>
            <a:xfrm>
              <a:off x="4335615" y="3562249"/>
              <a:ext cx="151438" cy="165505"/>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36</a:t>
              </a:r>
            </a:p>
          </p:txBody>
        </p:sp>
        <p:cxnSp>
          <p:nvCxnSpPr>
            <p:cNvPr id="693" name="Straight Connector 692">
              <a:extLst>
                <a:ext uri="{FF2B5EF4-FFF2-40B4-BE49-F238E27FC236}">
                  <a16:creationId xmlns="" xmlns:a16="http://schemas.microsoft.com/office/drawing/2014/main" id="{E2B15A4E-4174-4679-8E9C-92583489B1FE}"/>
                </a:ext>
              </a:extLst>
            </p:cNvPr>
            <p:cNvCxnSpPr>
              <a:cxnSpLocks/>
            </p:cNvCxnSpPr>
            <p:nvPr/>
          </p:nvCxnSpPr>
          <p:spPr>
            <a:xfrm>
              <a:off x="2094402" y="2882287"/>
              <a:ext cx="0" cy="588434"/>
            </a:xfrm>
            <a:prstGeom prst="line">
              <a:avLst/>
            </a:prstGeom>
            <a:noFill/>
            <a:ln w="9525" cap="flat" cmpd="sng" algn="ctr">
              <a:solidFill>
                <a:schemeClr val="bg1">
                  <a:lumMod val="50000"/>
                </a:schemeClr>
              </a:solidFill>
              <a:prstDash val="dash"/>
            </a:ln>
            <a:effectLst/>
          </p:spPr>
        </p:cxnSp>
        <p:sp>
          <p:nvSpPr>
            <p:cNvPr id="694" name="TextBox 693">
              <a:extLst>
                <a:ext uri="{FF2B5EF4-FFF2-40B4-BE49-F238E27FC236}">
                  <a16:creationId xmlns="" xmlns:a16="http://schemas.microsoft.com/office/drawing/2014/main" id="{8957323B-20B5-45C9-A71D-0C7636D792AB}"/>
                </a:ext>
              </a:extLst>
            </p:cNvPr>
            <p:cNvSpPr txBox="1"/>
            <p:nvPr/>
          </p:nvSpPr>
          <p:spPr>
            <a:xfrm rot="16200000">
              <a:off x="249539" y="2429709"/>
              <a:ext cx="507800" cy="207687"/>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400" b="1" kern="0" dirty="0">
                  <a:solidFill>
                    <a:srgbClr val="000000"/>
                  </a:solidFill>
                  <a:latin typeface="Arial"/>
                  <a:ea typeface="+mn-ea"/>
                  <a:cs typeface="+mn-cs"/>
                </a:rPr>
                <a:t>OS, %</a:t>
              </a:r>
            </a:p>
          </p:txBody>
        </p:sp>
        <p:sp>
          <p:nvSpPr>
            <p:cNvPr id="695" name="TextBox 694">
              <a:extLst>
                <a:ext uri="{FF2B5EF4-FFF2-40B4-BE49-F238E27FC236}">
                  <a16:creationId xmlns="" xmlns:a16="http://schemas.microsoft.com/office/drawing/2014/main" id="{2173C38A-9ED7-4C77-9B62-EB35381872EB}"/>
                </a:ext>
              </a:extLst>
            </p:cNvPr>
            <p:cNvSpPr txBox="1"/>
            <p:nvPr/>
          </p:nvSpPr>
          <p:spPr>
            <a:xfrm>
              <a:off x="2159538" y="2613950"/>
              <a:ext cx="1014083" cy="165505"/>
            </a:xfrm>
            <a:prstGeom prst="rect">
              <a:avLst/>
            </a:prstGeom>
            <a:noFill/>
          </p:spPr>
          <p:txBody>
            <a:bodyPr wrap="square" lIns="0" tIns="0" rIns="0" bIns="0" rtlCol="0">
              <a:spAutoFit/>
            </a:bodyPr>
            <a:lstStyle/>
            <a:p>
              <a:pPr defTabSz="914378" fontAlgn="auto">
                <a:spcBef>
                  <a:spcPts val="0"/>
                </a:spcBef>
                <a:spcAft>
                  <a:spcPts val="0"/>
                </a:spcAft>
                <a:defRPr/>
              </a:pPr>
              <a:r>
                <a:rPr lang="en-US" sz="1100" b="1" kern="0" dirty="0">
                  <a:solidFill>
                    <a:srgbClr val="00457C">
                      <a:lumMod val="75000"/>
                    </a:srgbClr>
                  </a:solidFill>
                  <a:latin typeface="Arial"/>
                  <a:ea typeface="+mn-ea"/>
                  <a:cs typeface="+mn-cs"/>
                </a:rPr>
                <a:t>1-y OS = 35.2%</a:t>
              </a:r>
            </a:p>
          </p:txBody>
        </p:sp>
        <p:grpSp>
          <p:nvGrpSpPr>
            <p:cNvPr id="696" name="Group 695">
              <a:extLst>
                <a:ext uri="{FF2B5EF4-FFF2-40B4-BE49-F238E27FC236}">
                  <a16:creationId xmlns="" xmlns:a16="http://schemas.microsoft.com/office/drawing/2014/main" id="{46C6F91A-6B81-4448-B2EF-59841CBFD8C3}"/>
                </a:ext>
              </a:extLst>
            </p:cNvPr>
            <p:cNvGrpSpPr/>
            <p:nvPr/>
          </p:nvGrpSpPr>
          <p:grpSpPr>
            <a:xfrm>
              <a:off x="947351" y="1743740"/>
              <a:ext cx="3535362" cy="1147028"/>
              <a:chOff x="639763" y="2189163"/>
              <a:chExt cx="3535362" cy="858837"/>
            </a:xfrm>
          </p:grpSpPr>
          <p:sp>
            <p:nvSpPr>
              <p:cNvPr id="697" name="Freeform 30">
                <a:extLst>
                  <a:ext uri="{FF2B5EF4-FFF2-40B4-BE49-F238E27FC236}">
                    <a16:creationId xmlns="" xmlns:a16="http://schemas.microsoft.com/office/drawing/2014/main" id="{9419A836-338E-4511-909D-570A73196062}"/>
                  </a:ext>
                </a:extLst>
              </p:cNvPr>
              <p:cNvSpPr>
                <a:spLocks/>
              </p:cNvSpPr>
              <p:nvPr/>
            </p:nvSpPr>
            <p:spPr bwMode="auto">
              <a:xfrm>
                <a:off x="639763" y="2189163"/>
                <a:ext cx="3509962" cy="839788"/>
              </a:xfrm>
              <a:custGeom>
                <a:avLst/>
                <a:gdLst>
                  <a:gd name="T0" fmla="*/ 2211 w 2211"/>
                  <a:gd name="T1" fmla="*/ 529 h 529"/>
                  <a:gd name="T2" fmla="*/ 462 w 2211"/>
                  <a:gd name="T3" fmla="*/ 529 h 529"/>
                  <a:gd name="T4" fmla="*/ 462 w 2211"/>
                  <a:gd name="T5" fmla="*/ 512 h 529"/>
                  <a:gd name="T6" fmla="*/ 390 w 2211"/>
                  <a:gd name="T7" fmla="*/ 512 h 529"/>
                  <a:gd name="T8" fmla="*/ 390 w 2211"/>
                  <a:gd name="T9" fmla="*/ 492 h 529"/>
                  <a:gd name="T10" fmla="*/ 379 w 2211"/>
                  <a:gd name="T11" fmla="*/ 492 h 529"/>
                  <a:gd name="T12" fmla="*/ 379 w 2211"/>
                  <a:gd name="T13" fmla="*/ 471 h 529"/>
                  <a:gd name="T14" fmla="*/ 348 w 2211"/>
                  <a:gd name="T15" fmla="*/ 471 h 529"/>
                  <a:gd name="T16" fmla="*/ 348 w 2211"/>
                  <a:gd name="T17" fmla="*/ 456 h 529"/>
                  <a:gd name="T18" fmla="*/ 328 w 2211"/>
                  <a:gd name="T19" fmla="*/ 456 h 529"/>
                  <a:gd name="T20" fmla="*/ 328 w 2211"/>
                  <a:gd name="T21" fmla="*/ 437 h 529"/>
                  <a:gd name="T22" fmla="*/ 326 w 2211"/>
                  <a:gd name="T23" fmla="*/ 437 h 529"/>
                  <a:gd name="T24" fmla="*/ 326 w 2211"/>
                  <a:gd name="T25" fmla="*/ 420 h 529"/>
                  <a:gd name="T26" fmla="*/ 312 w 2211"/>
                  <a:gd name="T27" fmla="*/ 420 h 529"/>
                  <a:gd name="T28" fmla="*/ 312 w 2211"/>
                  <a:gd name="T29" fmla="*/ 402 h 529"/>
                  <a:gd name="T30" fmla="*/ 275 w 2211"/>
                  <a:gd name="T31" fmla="*/ 402 h 529"/>
                  <a:gd name="T32" fmla="*/ 275 w 2211"/>
                  <a:gd name="T33" fmla="*/ 384 h 529"/>
                  <a:gd name="T34" fmla="*/ 260 w 2211"/>
                  <a:gd name="T35" fmla="*/ 384 h 529"/>
                  <a:gd name="T36" fmla="*/ 260 w 2211"/>
                  <a:gd name="T37" fmla="*/ 366 h 529"/>
                  <a:gd name="T38" fmla="*/ 187 w 2211"/>
                  <a:gd name="T39" fmla="*/ 366 h 529"/>
                  <a:gd name="T40" fmla="*/ 187 w 2211"/>
                  <a:gd name="T41" fmla="*/ 349 h 529"/>
                  <a:gd name="T42" fmla="*/ 187 w 2211"/>
                  <a:gd name="T43" fmla="*/ 349 h 529"/>
                  <a:gd name="T44" fmla="*/ 187 w 2211"/>
                  <a:gd name="T45" fmla="*/ 332 h 529"/>
                  <a:gd name="T46" fmla="*/ 181 w 2211"/>
                  <a:gd name="T47" fmla="*/ 332 h 529"/>
                  <a:gd name="T48" fmla="*/ 181 w 2211"/>
                  <a:gd name="T49" fmla="*/ 313 h 529"/>
                  <a:gd name="T50" fmla="*/ 171 w 2211"/>
                  <a:gd name="T51" fmla="*/ 313 h 529"/>
                  <a:gd name="T52" fmla="*/ 171 w 2211"/>
                  <a:gd name="T53" fmla="*/ 296 h 529"/>
                  <a:gd name="T54" fmla="*/ 163 w 2211"/>
                  <a:gd name="T55" fmla="*/ 296 h 529"/>
                  <a:gd name="T56" fmla="*/ 163 w 2211"/>
                  <a:gd name="T57" fmla="*/ 277 h 529"/>
                  <a:gd name="T58" fmla="*/ 154 w 2211"/>
                  <a:gd name="T59" fmla="*/ 277 h 529"/>
                  <a:gd name="T60" fmla="*/ 154 w 2211"/>
                  <a:gd name="T61" fmla="*/ 264 h 529"/>
                  <a:gd name="T62" fmla="*/ 153 w 2211"/>
                  <a:gd name="T63" fmla="*/ 264 h 529"/>
                  <a:gd name="T64" fmla="*/ 153 w 2211"/>
                  <a:gd name="T65" fmla="*/ 260 h 529"/>
                  <a:gd name="T66" fmla="*/ 151 w 2211"/>
                  <a:gd name="T67" fmla="*/ 260 h 529"/>
                  <a:gd name="T68" fmla="*/ 151 w 2211"/>
                  <a:gd name="T69" fmla="*/ 243 h 529"/>
                  <a:gd name="T70" fmla="*/ 149 w 2211"/>
                  <a:gd name="T71" fmla="*/ 243 h 529"/>
                  <a:gd name="T72" fmla="*/ 149 w 2211"/>
                  <a:gd name="T73" fmla="*/ 228 h 529"/>
                  <a:gd name="T74" fmla="*/ 146 w 2211"/>
                  <a:gd name="T75" fmla="*/ 228 h 529"/>
                  <a:gd name="T76" fmla="*/ 146 w 2211"/>
                  <a:gd name="T77" fmla="*/ 209 h 529"/>
                  <a:gd name="T78" fmla="*/ 142 w 2211"/>
                  <a:gd name="T79" fmla="*/ 209 h 529"/>
                  <a:gd name="T80" fmla="*/ 142 w 2211"/>
                  <a:gd name="T81" fmla="*/ 192 h 529"/>
                  <a:gd name="T82" fmla="*/ 125 w 2211"/>
                  <a:gd name="T83" fmla="*/ 192 h 529"/>
                  <a:gd name="T84" fmla="*/ 125 w 2211"/>
                  <a:gd name="T85" fmla="*/ 175 h 529"/>
                  <a:gd name="T86" fmla="*/ 117 w 2211"/>
                  <a:gd name="T87" fmla="*/ 175 h 529"/>
                  <a:gd name="T88" fmla="*/ 117 w 2211"/>
                  <a:gd name="T89" fmla="*/ 140 h 529"/>
                  <a:gd name="T90" fmla="*/ 108 w 2211"/>
                  <a:gd name="T91" fmla="*/ 140 h 529"/>
                  <a:gd name="T92" fmla="*/ 108 w 2211"/>
                  <a:gd name="T93" fmla="*/ 123 h 529"/>
                  <a:gd name="T94" fmla="*/ 85 w 2211"/>
                  <a:gd name="T95" fmla="*/ 123 h 529"/>
                  <a:gd name="T96" fmla="*/ 85 w 2211"/>
                  <a:gd name="T97" fmla="*/ 87 h 529"/>
                  <a:gd name="T98" fmla="*/ 68 w 2211"/>
                  <a:gd name="T99" fmla="*/ 87 h 529"/>
                  <a:gd name="T100" fmla="*/ 68 w 2211"/>
                  <a:gd name="T101" fmla="*/ 70 h 529"/>
                  <a:gd name="T102" fmla="*/ 42 w 2211"/>
                  <a:gd name="T103" fmla="*/ 70 h 529"/>
                  <a:gd name="T104" fmla="*/ 42 w 2211"/>
                  <a:gd name="T105" fmla="*/ 53 h 529"/>
                  <a:gd name="T106" fmla="*/ 39 w 2211"/>
                  <a:gd name="T107" fmla="*/ 53 h 529"/>
                  <a:gd name="T108" fmla="*/ 39 w 2211"/>
                  <a:gd name="T109" fmla="*/ 19 h 529"/>
                  <a:gd name="T110" fmla="*/ 34 w 2211"/>
                  <a:gd name="T111" fmla="*/ 19 h 529"/>
                  <a:gd name="T112" fmla="*/ 34 w 2211"/>
                  <a:gd name="T113" fmla="*/ 0 h 529"/>
                  <a:gd name="T114" fmla="*/ 0 w 2211"/>
                  <a:gd name="T115"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11" h="529">
                    <a:moveTo>
                      <a:pt x="2211" y="529"/>
                    </a:moveTo>
                    <a:lnTo>
                      <a:pt x="462" y="529"/>
                    </a:lnTo>
                    <a:lnTo>
                      <a:pt x="462" y="512"/>
                    </a:lnTo>
                    <a:lnTo>
                      <a:pt x="390" y="512"/>
                    </a:lnTo>
                    <a:lnTo>
                      <a:pt x="390" y="492"/>
                    </a:lnTo>
                    <a:lnTo>
                      <a:pt x="379" y="492"/>
                    </a:lnTo>
                    <a:lnTo>
                      <a:pt x="379" y="471"/>
                    </a:lnTo>
                    <a:lnTo>
                      <a:pt x="348" y="471"/>
                    </a:lnTo>
                    <a:lnTo>
                      <a:pt x="348" y="456"/>
                    </a:lnTo>
                    <a:lnTo>
                      <a:pt x="328" y="456"/>
                    </a:lnTo>
                    <a:lnTo>
                      <a:pt x="328" y="437"/>
                    </a:lnTo>
                    <a:lnTo>
                      <a:pt x="326" y="437"/>
                    </a:lnTo>
                    <a:lnTo>
                      <a:pt x="326" y="420"/>
                    </a:lnTo>
                    <a:lnTo>
                      <a:pt x="312" y="420"/>
                    </a:lnTo>
                    <a:lnTo>
                      <a:pt x="312" y="402"/>
                    </a:lnTo>
                    <a:lnTo>
                      <a:pt x="275" y="402"/>
                    </a:lnTo>
                    <a:lnTo>
                      <a:pt x="275" y="384"/>
                    </a:lnTo>
                    <a:lnTo>
                      <a:pt x="260" y="384"/>
                    </a:lnTo>
                    <a:lnTo>
                      <a:pt x="260" y="366"/>
                    </a:lnTo>
                    <a:lnTo>
                      <a:pt x="187" y="366"/>
                    </a:lnTo>
                    <a:lnTo>
                      <a:pt x="187" y="349"/>
                    </a:lnTo>
                    <a:lnTo>
                      <a:pt x="187" y="349"/>
                    </a:lnTo>
                    <a:lnTo>
                      <a:pt x="187" y="332"/>
                    </a:lnTo>
                    <a:lnTo>
                      <a:pt x="181" y="332"/>
                    </a:lnTo>
                    <a:lnTo>
                      <a:pt x="181" y="313"/>
                    </a:lnTo>
                    <a:lnTo>
                      <a:pt x="171" y="313"/>
                    </a:lnTo>
                    <a:lnTo>
                      <a:pt x="171" y="296"/>
                    </a:lnTo>
                    <a:lnTo>
                      <a:pt x="163" y="296"/>
                    </a:lnTo>
                    <a:lnTo>
                      <a:pt x="163" y="277"/>
                    </a:lnTo>
                    <a:lnTo>
                      <a:pt x="154" y="277"/>
                    </a:lnTo>
                    <a:lnTo>
                      <a:pt x="154" y="264"/>
                    </a:lnTo>
                    <a:lnTo>
                      <a:pt x="153" y="264"/>
                    </a:lnTo>
                    <a:lnTo>
                      <a:pt x="153" y="260"/>
                    </a:lnTo>
                    <a:lnTo>
                      <a:pt x="151" y="260"/>
                    </a:lnTo>
                    <a:lnTo>
                      <a:pt x="151" y="243"/>
                    </a:lnTo>
                    <a:lnTo>
                      <a:pt x="149" y="243"/>
                    </a:lnTo>
                    <a:lnTo>
                      <a:pt x="149" y="228"/>
                    </a:lnTo>
                    <a:lnTo>
                      <a:pt x="146" y="228"/>
                    </a:lnTo>
                    <a:lnTo>
                      <a:pt x="146" y="209"/>
                    </a:lnTo>
                    <a:lnTo>
                      <a:pt x="142" y="209"/>
                    </a:lnTo>
                    <a:lnTo>
                      <a:pt x="142" y="192"/>
                    </a:lnTo>
                    <a:lnTo>
                      <a:pt x="125" y="192"/>
                    </a:lnTo>
                    <a:lnTo>
                      <a:pt x="125" y="175"/>
                    </a:lnTo>
                    <a:lnTo>
                      <a:pt x="117" y="175"/>
                    </a:lnTo>
                    <a:lnTo>
                      <a:pt x="117" y="140"/>
                    </a:lnTo>
                    <a:lnTo>
                      <a:pt x="108" y="140"/>
                    </a:lnTo>
                    <a:lnTo>
                      <a:pt x="108" y="123"/>
                    </a:lnTo>
                    <a:lnTo>
                      <a:pt x="85" y="123"/>
                    </a:lnTo>
                    <a:lnTo>
                      <a:pt x="85" y="87"/>
                    </a:lnTo>
                    <a:lnTo>
                      <a:pt x="68" y="87"/>
                    </a:lnTo>
                    <a:lnTo>
                      <a:pt x="68" y="70"/>
                    </a:lnTo>
                    <a:lnTo>
                      <a:pt x="42" y="70"/>
                    </a:lnTo>
                    <a:lnTo>
                      <a:pt x="42" y="53"/>
                    </a:lnTo>
                    <a:lnTo>
                      <a:pt x="39" y="53"/>
                    </a:lnTo>
                    <a:lnTo>
                      <a:pt x="39" y="19"/>
                    </a:lnTo>
                    <a:lnTo>
                      <a:pt x="34" y="19"/>
                    </a:lnTo>
                    <a:lnTo>
                      <a:pt x="34" y="0"/>
                    </a:lnTo>
                    <a:lnTo>
                      <a:pt x="0" y="0"/>
                    </a:lnTo>
                  </a:path>
                </a:pathLst>
              </a:custGeom>
              <a:noFill/>
              <a:ln w="19050" cap="flat">
                <a:solidFill>
                  <a:srgbClr val="00457C">
                    <a:lumMod val="7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698" name="Line 31">
                <a:extLst>
                  <a:ext uri="{FF2B5EF4-FFF2-40B4-BE49-F238E27FC236}">
                    <a16:creationId xmlns="" xmlns:a16="http://schemas.microsoft.com/office/drawing/2014/main" id="{59FF5D34-9A35-49FF-8A93-9CF44D691BFD}"/>
                  </a:ext>
                </a:extLst>
              </p:cNvPr>
              <p:cNvSpPr>
                <a:spLocks noChangeShapeType="1"/>
              </p:cNvSpPr>
              <p:nvPr/>
            </p:nvSpPr>
            <p:spPr bwMode="auto">
              <a:xfrm>
                <a:off x="4152900" y="3013075"/>
                <a:ext cx="0" cy="34925"/>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699" name="Line 32">
                <a:extLst>
                  <a:ext uri="{FF2B5EF4-FFF2-40B4-BE49-F238E27FC236}">
                    <a16:creationId xmlns="" xmlns:a16="http://schemas.microsoft.com/office/drawing/2014/main" id="{3233F231-9782-4314-881E-B7BB5654320F}"/>
                  </a:ext>
                </a:extLst>
              </p:cNvPr>
              <p:cNvSpPr>
                <a:spLocks noChangeShapeType="1"/>
              </p:cNvSpPr>
              <p:nvPr/>
            </p:nvSpPr>
            <p:spPr bwMode="auto">
              <a:xfrm flipH="1">
                <a:off x="4133850" y="3032125"/>
                <a:ext cx="41275" cy="0"/>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00" name="Line 33">
                <a:extLst>
                  <a:ext uri="{FF2B5EF4-FFF2-40B4-BE49-F238E27FC236}">
                    <a16:creationId xmlns="" xmlns:a16="http://schemas.microsoft.com/office/drawing/2014/main" id="{7CAA736B-EB02-42F5-9425-3C779B67BAA6}"/>
                  </a:ext>
                </a:extLst>
              </p:cNvPr>
              <p:cNvSpPr>
                <a:spLocks noChangeShapeType="1"/>
              </p:cNvSpPr>
              <p:nvPr/>
            </p:nvSpPr>
            <p:spPr bwMode="auto">
              <a:xfrm>
                <a:off x="3967163" y="3013075"/>
                <a:ext cx="0" cy="34925"/>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01" name="Line 34">
                <a:extLst>
                  <a:ext uri="{FF2B5EF4-FFF2-40B4-BE49-F238E27FC236}">
                    <a16:creationId xmlns="" xmlns:a16="http://schemas.microsoft.com/office/drawing/2014/main" id="{8823D51C-2468-4622-88F3-EA8ED4A56228}"/>
                  </a:ext>
                </a:extLst>
              </p:cNvPr>
              <p:cNvSpPr>
                <a:spLocks noChangeShapeType="1"/>
              </p:cNvSpPr>
              <p:nvPr/>
            </p:nvSpPr>
            <p:spPr bwMode="auto">
              <a:xfrm flipH="1">
                <a:off x="3948113" y="3032125"/>
                <a:ext cx="41275" cy="0"/>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02" name="Line 35">
                <a:extLst>
                  <a:ext uri="{FF2B5EF4-FFF2-40B4-BE49-F238E27FC236}">
                    <a16:creationId xmlns="" xmlns:a16="http://schemas.microsoft.com/office/drawing/2014/main" id="{BA750344-9177-4BEB-BBED-FF8612FB5A1B}"/>
                  </a:ext>
                </a:extLst>
              </p:cNvPr>
              <p:cNvSpPr>
                <a:spLocks noChangeShapeType="1"/>
              </p:cNvSpPr>
              <p:nvPr/>
            </p:nvSpPr>
            <p:spPr bwMode="auto">
              <a:xfrm>
                <a:off x="2655888" y="3013075"/>
                <a:ext cx="0" cy="34925"/>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03" name="Line 36">
                <a:extLst>
                  <a:ext uri="{FF2B5EF4-FFF2-40B4-BE49-F238E27FC236}">
                    <a16:creationId xmlns="" xmlns:a16="http://schemas.microsoft.com/office/drawing/2014/main" id="{49EC5D97-8889-46A7-9980-2FC0898D6202}"/>
                  </a:ext>
                </a:extLst>
              </p:cNvPr>
              <p:cNvSpPr>
                <a:spLocks noChangeShapeType="1"/>
              </p:cNvSpPr>
              <p:nvPr/>
            </p:nvSpPr>
            <p:spPr bwMode="auto">
              <a:xfrm flipH="1">
                <a:off x="2636838" y="3032125"/>
                <a:ext cx="41275" cy="0"/>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04" name="Line 37">
                <a:extLst>
                  <a:ext uri="{FF2B5EF4-FFF2-40B4-BE49-F238E27FC236}">
                    <a16:creationId xmlns="" xmlns:a16="http://schemas.microsoft.com/office/drawing/2014/main" id="{4B197DA1-E9A7-4C94-B8F1-24B35DC47C85}"/>
                  </a:ext>
                </a:extLst>
              </p:cNvPr>
              <p:cNvSpPr>
                <a:spLocks noChangeShapeType="1"/>
              </p:cNvSpPr>
              <p:nvPr/>
            </p:nvSpPr>
            <p:spPr bwMode="auto">
              <a:xfrm>
                <a:off x="2605088" y="3013075"/>
                <a:ext cx="0" cy="34925"/>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05" name="Line 38">
                <a:extLst>
                  <a:ext uri="{FF2B5EF4-FFF2-40B4-BE49-F238E27FC236}">
                    <a16:creationId xmlns="" xmlns:a16="http://schemas.microsoft.com/office/drawing/2014/main" id="{81D921DD-AD38-4977-AE88-FF53C3584D0A}"/>
                  </a:ext>
                </a:extLst>
              </p:cNvPr>
              <p:cNvSpPr>
                <a:spLocks noChangeShapeType="1"/>
              </p:cNvSpPr>
              <p:nvPr/>
            </p:nvSpPr>
            <p:spPr bwMode="auto">
              <a:xfrm flipH="1">
                <a:off x="2589213" y="3032125"/>
                <a:ext cx="38100" cy="0"/>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06" name="Line 39">
                <a:extLst>
                  <a:ext uri="{FF2B5EF4-FFF2-40B4-BE49-F238E27FC236}">
                    <a16:creationId xmlns="" xmlns:a16="http://schemas.microsoft.com/office/drawing/2014/main" id="{1C345591-0A35-4483-B902-369E909EDB59}"/>
                  </a:ext>
                </a:extLst>
              </p:cNvPr>
              <p:cNvSpPr>
                <a:spLocks noChangeShapeType="1"/>
              </p:cNvSpPr>
              <p:nvPr/>
            </p:nvSpPr>
            <p:spPr bwMode="auto">
              <a:xfrm>
                <a:off x="2593975" y="3013075"/>
                <a:ext cx="0" cy="34925"/>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07" name="Line 40">
                <a:extLst>
                  <a:ext uri="{FF2B5EF4-FFF2-40B4-BE49-F238E27FC236}">
                    <a16:creationId xmlns="" xmlns:a16="http://schemas.microsoft.com/office/drawing/2014/main" id="{A029E63A-44C7-4B5D-A614-1BDC9D7934EC}"/>
                  </a:ext>
                </a:extLst>
              </p:cNvPr>
              <p:cNvSpPr>
                <a:spLocks noChangeShapeType="1"/>
              </p:cNvSpPr>
              <p:nvPr/>
            </p:nvSpPr>
            <p:spPr bwMode="auto">
              <a:xfrm flipH="1">
                <a:off x="2578100" y="3032125"/>
                <a:ext cx="38100" cy="0"/>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08" name="Line 41">
                <a:extLst>
                  <a:ext uri="{FF2B5EF4-FFF2-40B4-BE49-F238E27FC236}">
                    <a16:creationId xmlns="" xmlns:a16="http://schemas.microsoft.com/office/drawing/2014/main" id="{124071D9-8F0F-44DA-9BFE-466E81820F5D}"/>
                  </a:ext>
                </a:extLst>
              </p:cNvPr>
              <p:cNvSpPr>
                <a:spLocks noChangeShapeType="1"/>
              </p:cNvSpPr>
              <p:nvPr/>
            </p:nvSpPr>
            <p:spPr bwMode="auto">
              <a:xfrm>
                <a:off x="1995488" y="3013075"/>
                <a:ext cx="0" cy="34925"/>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09" name="Line 42">
                <a:extLst>
                  <a:ext uri="{FF2B5EF4-FFF2-40B4-BE49-F238E27FC236}">
                    <a16:creationId xmlns="" xmlns:a16="http://schemas.microsoft.com/office/drawing/2014/main" id="{2B0D36D3-05DD-49C7-B510-849A4D83646F}"/>
                  </a:ext>
                </a:extLst>
              </p:cNvPr>
              <p:cNvSpPr>
                <a:spLocks noChangeShapeType="1"/>
              </p:cNvSpPr>
              <p:nvPr/>
            </p:nvSpPr>
            <p:spPr bwMode="auto">
              <a:xfrm flipH="1">
                <a:off x="1976438" y="3032125"/>
                <a:ext cx="41275" cy="0"/>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10" name="Line 43">
                <a:extLst>
                  <a:ext uri="{FF2B5EF4-FFF2-40B4-BE49-F238E27FC236}">
                    <a16:creationId xmlns="" xmlns:a16="http://schemas.microsoft.com/office/drawing/2014/main" id="{26CB89BB-DA86-48E5-B467-DE74C9E48641}"/>
                  </a:ext>
                </a:extLst>
              </p:cNvPr>
              <p:cNvSpPr>
                <a:spLocks noChangeShapeType="1"/>
              </p:cNvSpPr>
              <p:nvPr/>
            </p:nvSpPr>
            <p:spPr bwMode="auto">
              <a:xfrm>
                <a:off x="1933575" y="3013075"/>
                <a:ext cx="0" cy="34925"/>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11" name="Line 44">
                <a:extLst>
                  <a:ext uri="{FF2B5EF4-FFF2-40B4-BE49-F238E27FC236}">
                    <a16:creationId xmlns="" xmlns:a16="http://schemas.microsoft.com/office/drawing/2014/main" id="{7E2ED216-C157-49BB-AAC5-245D72BFA09B}"/>
                  </a:ext>
                </a:extLst>
              </p:cNvPr>
              <p:cNvSpPr>
                <a:spLocks noChangeShapeType="1"/>
              </p:cNvSpPr>
              <p:nvPr/>
            </p:nvSpPr>
            <p:spPr bwMode="auto">
              <a:xfrm flipH="1">
                <a:off x="1917700" y="3032125"/>
                <a:ext cx="38100" cy="0"/>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12" name="Line 45">
                <a:extLst>
                  <a:ext uri="{FF2B5EF4-FFF2-40B4-BE49-F238E27FC236}">
                    <a16:creationId xmlns="" xmlns:a16="http://schemas.microsoft.com/office/drawing/2014/main" id="{B7235B1D-F3F3-40C3-883C-E3370E2EEFFE}"/>
                  </a:ext>
                </a:extLst>
              </p:cNvPr>
              <p:cNvSpPr>
                <a:spLocks noChangeShapeType="1"/>
              </p:cNvSpPr>
              <p:nvPr/>
            </p:nvSpPr>
            <p:spPr bwMode="auto">
              <a:xfrm>
                <a:off x="1868488" y="3013075"/>
                <a:ext cx="0" cy="34925"/>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13" name="Line 46">
                <a:extLst>
                  <a:ext uri="{FF2B5EF4-FFF2-40B4-BE49-F238E27FC236}">
                    <a16:creationId xmlns="" xmlns:a16="http://schemas.microsoft.com/office/drawing/2014/main" id="{0DB3BAA9-DB2C-4D56-830D-C33BC01677D5}"/>
                  </a:ext>
                </a:extLst>
              </p:cNvPr>
              <p:cNvSpPr>
                <a:spLocks noChangeShapeType="1"/>
              </p:cNvSpPr>
              <p:nvPr/>
            </p:nvSpPr>
            <p:spPr bwMode="auto">
              <a:xfrm flipH="1">
                <a:off x="1852613" y="3032125"/>
                <a:ext cx="38100" cy="0"/>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14" name="Line 47">
                <a:extLst>
                  <a:ext uri="{FF2B5EF4-FFF2-40B4-BE49-F238E27FC236}">
                    <a16:creationId xmlns="" xmlns:a16="http://schemas.microsoft.com/office/drawing/2014/main" id="{944DA0DF-5DD1-4E83-A981-A1F945542EC4}"/>
                  </a:ext>
                </a:extLst>
              </p:cNvPr>
              <p:cNvSpPr>
                <a:spLocks noChangeShapeType="1"/>
              </p:cNvSpPr>
              <p:nvPr/>
            </p:nvSpPr>
            <p:spPr bwMode="auto">
              <a:xfrm>
                <a:off x="1739900" y="3013075"/>
                <a:ext cx="0" cy="34925"/>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15" name="Line 48">
                <a:extLst>
                  <a:ext uri="{FF2B5EF4-FFF2-40B4-BE49-F238E27FC236}">
                    <a16:creationId xmlns="" xmlns:a16="http://schemas.microsoft.com/office/drawing/2014/main" id="{22B2CBB4-04CB-4256-BE07-5CBEFF79EBB0}"/>
                  </a:ext>
                </a:extLst>
              </p:cNvPr>
              <p:cNvSpPr>
                <a:spLocks noChangeShapeType="1"/>
              </p:cNvSpPr>
              <p:nvPr/>
            </p:nvSpPr>
            <p:spPr bwMode="auto">
              <a:xfrm flipH="1">
                <a:off x="1724025" y="3032125"/>
                <a:ext cx="36512" cy="0"/>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16" name="Line 49">
                <a:extLst>
                  <a:ext uri="{FF2B5EF4-FFF2-40B4-BE49-F238E27FC236}">
                    <a16:creationId xmlns="" xmlns:a16="http://schemas.microsoft.com/office/drawing/2014/main" id="{934ED001-ED41-4639-8A8D-AE535F5EF653}"/>
                  </a:ext>
                </a:extLst>
              </p:cNvPr>
              <p:cNvSpPr>
                <a:spLocks noChangeShapeType="1"/>
              </p:cNvSpPr>
              <p:nvPr/>
            </p:nvSpPr>
            <p:spPr bwMode="auto">
              <a:xfrm>
                <a:off x="1720850" y="3013075"/>
                <a:ext cx="0" cy="34925"/>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17" name="Line 50">
                <a:extLst>
                  <a:ext uri="{FF2B5EF4-FFF2-40B4-BE49-F238E27FC236}">
                    <a16:creationId xmlns="" xmlns:a16="http://schemas.microsoft.com/office/drawing/2014/main" id="{E4C6BCB4-C8C3-4F9B-AB25-2CA4F984F1A9}"/>
                  </a:ext>
                </a:extLst>
              </p:cNvPr>
              <p:cNvSpPr>
                <a:spLocks noChangeShapeType="1"/>
              </p:cNvSpPr>
              <p:nvPr/>
            </p:nvSpPr>
            <p:spPr bwMode="auto">
              <a:xfrm flipH="1">
                <a:off x="1701800" y="3032125"/>
                <a:ext cx="38100" cy="0"/>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18" name="Line 51">
                <a:extLst>
                  <a:ext uri="{FF2B5EF4-FFF2-40B4-BE49-F238E27FC236}">
                    <a16:creationId xmlns="" xmlns:a16="http://schemas.microsoft.com/office/drawing/2014/main" id="{6FF0C40A-60B5-4236-AA6A-15AE3BFA53BB}"/>
                  </a:ext>
                </a:extLst>
              </p:cNvPr>
              <p:cNvSpPr>
                <a:spLocks noChangeShapeType="1"/>
              </p:cNvSpPr>
              <p:nvPr/>
            </p:nvSpPr>
            <p:spPr bwMode="auto">
              <a:xfrm>
                <a:off x="1677988" y="3013075"/>
                <a:ext cx="0" cy="34925"/>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19" name="Line 52">
                <a:extLst>
                  <a:ext uri="{FF2B5EF4-FFF2-40B4-BE49-F238E27FC236}">
                    <a16:creationId xmlns="" xmlns:a16="http://schemas.microsoft.com/office/drawing/2014/main" id="{4143B370-3169-4A2A-A59B-BFA6761978D6}"/>
                  </a:ext>
                </a:extLst>
              </p:cNvPr>
              <p:cNvSpPr>
                <a:spLocks noChangeShapeType="1"/>
              </p:cNvSpPr>
              <p:nvPr/>
            </p:nvSpPr>
            <p:spPr bwMode="auto">
              <a:xfrm flipH="1">
                <a:off x="1658938" y="3032125"/>
                <a:ext cx="38100" cy="0"/>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20" name="Line 53">
                <a:extLst>
                  <a:ext uri="{FF2B5EF4-FFF2-40B4-BE49-F238E27FC236}">
                    <a16:creationId xmlns="" xmlns:a16="http://schemas.microsoft.com/office/drawing/2014/main" id="{9D492E54-0896-4074-91B6-C5A93279C12D}"/>
                  </a:ext>
                </a:extLst>
              </p:cNvPr>
              <p:cNvSpPr>
                <a:spLocks noChangeShapeType="1"/>
              </p:cNvSpPr>
              <p:nvPr/>
            </p:nvSpPr>
            <p:spPr bwMode="auto">
              <a:xfrm>
                <a:off x="1655763" y="3013075"/>
                <a:ext cx="0" cy="34925"/>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21" name="Line 54">
                <a:extLst>
                  <a:ext uri="{FF2B5EF4-FFF2-40B4-BE49-F238E27FC236}">
                    <a16:creationId xmlns="" xmlns:a16="http://schemas.microsoft.com/office/drawing/2014/main" id="{79EF0D6D-EB97-460B-BD2C-91C61E2A7543}"/>
                  </a:ext>
                </a:extLst>
              </p:cNvPr>
              <p:cNvSpPr>
                <a:spLocks noChangeShapeType="1"/>
              </p:cNvSpPr>
              <p:nvPr/>
            </p:nvSpPr>
            <p:spPr bwMode="auto">
              <a:xfrm flipH="1">
                <a:off x="1636713" y="3032125"/>
                <a:ext cx="41275" cy="0"/>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22" name="Line 55">
                <a:extLst>
                  <a:ext uri="{FF2B5EF4-FFF2-40B4-BE49-F238E27FC236}">
                    <a16:creationId xmlns="" xmlns:a16="http://schemas.microsoft.com/office/drawing/2014/main" id="{3AFC4FF4-158E-4DC8-A184-01F9639F437A}"/>
                  </a:ext>
                </a:extLst>
              </p:cNvPr>
              <p:cNvSpPr>
                <a:spLocks noChangeShapeType="1"/>
              </p:cNvSpPr>
              <p:nvPr/>
            </p:nvSpPr>
            <p:spPr bwMode="auto">
              <a:xfrm>
                <a:off x="1512888" y="3013075"/>
                <a:ext cx="0" cy="34925"/>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23" name="Line 56">
                <a:extLst>
                  <a:ext uri="{FF2B5EF4-FFF2-40B4-BE49-F238E27FC236}">
                    <a16:creationId xmlns="" xmlns:a16="http://schemas.microsoft.com/office/drawing/2014/main" id="{F8252C87-A6A7-4238-8729-02E48188C937}"/>
                  </a:ext>
                </a:extLst>
              </p:cNvPr>
              <p:cNvSpPr>
                <a:spLocks noChangeShapeType="1"/>
              </p:cNvSpPr>
              <p:nvPr/>
            </p:nvSpPr>
            <p:spPr bwMode="auto">
              <a:xfrm flipH="1">
                <a:off x="1493838" y="3032125"/>
                <a:ext cx="41275" cy="0"/>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24" name="Line 57">
                <a:extLst>
                  <a:ext uri="{FF2B5EF4-FFF2-40B4-BE49-F238E27FC236}">
                    <a16:creationId xmlns="" xmlns:a16="http://schemas.microsoft.com/office/drawing/2014/main" id="{A26D5188-FEE4-4241-B090-DC110216FE38}"/>
                  </a:ext>
                </a:extLst>
              </p:cNvPr>
              <p:cNvSpPr>
                <a:spLocks noChangeShapeType="1"/>
              </p:cNvSpPr>
              <p:nvPr/>
            </p:nvSpPr>
            <p:spPr bwMode="auto">
              <a:xfrm>
                <a:off x="1473200" y="3013075"/>
                <a:ext cx="0" cy="34925"/>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25" name="Line 58">
                <a:extLst>
                  <a:ext uri="{FF2B5EF4-FFF2-40B4-BE49-F238E27FC236}">
                    <a16:creationId xmlns="" xmlns:a16="http://schemas.microsoft.com/office/drawing/2014/main" id="{A4716693-158A-4CB5-A3E8-79F082102857}"/>
                  </a:ext>
                </a:extLst>
              </p:cNvPr>
              <p:cNvSpPr>
                <a:spLocks noChangeShapeType="1"/>
              </p:cNvSpPr>
              <p:nvPr/>
            </p:nvSpPr>
            <p:spPr bwMode="auto">
              <a:xfrm flipH="1">
                <a:off x="1454150" y="3032125"/>
                <a:ext cx="39687" cy="0"/>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26" name="Line 59">
                <a:extLst>
                  <a:ext uri="{FF2B5EF4-FFF2-40B4-BE49-F238E27FC236}">
                    <a16:creationId xmlns="" xmlns:a16="http://schemas.microsoft.com/office/drawing/2014/main" id="{7CB1DDB7-6605-47CA-A7C0-780FA2427725}"/>
                  </a:ext>
                </a:extLst>
              </p:cNvPr>
              <p:cNvSpPr>
                <a:spLocks noChangeShapeType="1"/>
              </p:cNvSpPr>
              <p:nvPr/>
            </p:nvSpPr>
            <p:spPr bwMode="auto">
              <a:xfrm>
                <a:off x="1339850" y="2979738"/>
                <a:ext cx="0" cy="36513"/>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27" name="Line 60">
                <a:extLst>
                  <a:ext uri="{FF2B5EF4-FFF2-40B4-BE49-F238E27FC236}">
                    <a16:creationId xmlns="" xmlns:a16="http://schemas.microsoft.com/office/drawing/2014/main" id="{A1CD6FFA-FE68-41D7-8182-C94782B81F5C}"/>
                  </a:ext>
                </a:extLst>
              </p:cNvPr>
              <p:cNvSpPr>
                <a:spLocks noChangeShapeType="1"/>
              </p:cNvSpPr>
              <p:nvPr/>
            </p:nvSpPr>
            <p:spPr bwMode="auto">
              <a:xfrm flipH="1">
                <a:off x="1323975" y="2998788"/>
                <a:ext cx="38100" cy="0"/>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28" name="Line 61">
                <a:extLst>
                  <a:ext uri="{FF2B5EF4-FFF2-40B4-BE49-F238E27FC236}">
                    <a16:creationId xmlns="" xmlns:a16="http://schemas.microsoft.com/office/drawing/2014/main" id="{374D9458-B4E4-4CAE-8981-9846654D8410}"/>
                  </a:ext>
                </a:extLst>
              </p:cNvPr>
              <p:cNvSpPr>
                <a:spLocks noChangeShapeType="1"/>
              </p:cNvSpPr>
              <p:nvPr/>
            </p:nvSpPr>
            <p:spPr bwMode="auto">
              <a:xfrm>
                <a:off x="1323975" y="2979738"/>
                <a:ext cx="0" cy="36513"/>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29" name="Line 62">
                <a:extLst>
                  <a:ext uri="{FF2B5EF4-FFF2-40B4-BE49-F238E27FC236}">
                    <a16:creationId xmlns="" xmlns:a16="http://schemas.microsoft.com/office/drawing/2014/main" id="{E13610F5-9F79-47AD-B631-9ADDE4806789}"/>
                  </a:ext>
                </a:extLst>
              </p:cNvPr>
              <p:cNvSpPr>
                <a:spLocks noChangeShapeType="1"/>
              </p:cNvSpPr>
              <p:nvPr/>
            </p:nvSpPr>
            <p:spPr bwMode="auto">
              <a:xfrm flipH="1">
                <a:off x="1304925" y="2998788"/>
                <a:ext cx="41275" cy="0"/>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30" name="Line 63">
                <a:extLst>
                  <a:ext uri="{FF2B5EF4-FFF2-40B4-BE49-F238E27FC236}">
                    <a16:creationId xmlns="" xmlns:a16="http://schemas.microsoft.com/office/drawing/2014/main" id="{01550014-8816-412A-B9EA-B0B7CBF0BB7F}"/>
                  </a:ext>
                </a:extLst>
              </p:cNvPr>
              <p:cNvSpPr>
                <a:spLocks noChangeShapeType="1"/>
              </p:cNvSpPr>
              <p:nvPr/>
            </p:nvSpPr>
            <p:spPr bwMode="auto">
              <a:xfrm>
                <a:off x="1079500" y="2813050"/>
                <a:ext cx="0" cy="34925"/>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31" name="Line 64">
                <a:extLst>
                  <a:ext uri="{FF2B5EF4-FFF2-40B4-BE49-F238E27FC236}">
                    <a16:creationId xmlns="" xmlns:a16="http://schemas.microsoft.com/office/drawing/2014/main" id="{656C3172-90B1-474F-AE9A-F951ED04E537}"/>
                  </a:ext>
                </a:extLst>
              </p:cNvPr>
              <p:cNvSpPr>
                <a:spLocks noChangeShapeType="1"/>
              </p:cNvSpPr>
              <p:nvPr/>
            </p:nvSpPr>
            <p:spPr bwMode="auto">
              <a:xfrm flipH="1">
                <a:off x="1060450" y="2828925"/>
                <a:ext cx="39687" cy="0"/>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grpSp>
        <p:grpSp>
          <p:nvGrpSpPr>
            <p:cNvPr id="732" name="Group 731">
              <a:extLst>
                <a:ext uri="{FF2B5EF4-FFF2-40B4-BE49-F238E27FC236}">
                  <a16:creationId xmlns="" xmlns:a16="http://schemas.microsoft.com/office/drawing/2014/main" id="{2CB426B6-6D91-4AD9-9852-E733259663CF}"/>
                </a:ext>
              </a:extLst>
            </p:cNvPr>
            <p:cNvGrpSpPr/>
            <p:nvPr/>
          </p:nvGrpSpPr>
          <p:grpSpPr>
            <a:xfrm>
              <a:off x="939413" y="1758582"/>
              <a:ext cx="1846263" cy="1350567"/>
              <a:chOff x="631825" y="2200276"/>
              <a:chExt cx="1846263" cy="1011237"/>
            </a:xfrm>
          </p:grpSpPr>
          <p:sp>
            <p:nvSpPr>
              <p:cNvPr id="733" name="Freeform 68">
                <a:extLst>
                  <a:ext uri="{FF2B5EF4-FFF2-40B4-BE49-F238E27FC236}">
                    <a16:creationId xmlns="" xmlns:a16="http://schemas.microsoft.com/office/drawing/2014/main" id="{C9FA07C0-7201-4ADF-9D80-60924EA7B1FC}"/>
                  </a:ext>
                </a:extLst>
              </p:cNvPr>
              <p:cNvSpPr>
                <a:spLocks/>
              </p:cNvSpPr>
              <p:nvPr/>
            </p:nvSpPr>
            <p:spPr bwMode="auto">
              <a:xfrm>
                <a:off x="631825" y="2200276"/>
                <a:ext cx="1820863" cy="995363"/>
              </a:xfrm>
              <a:custGeom>
                <a:avLst/>
                <a:gdLst>
                  <a:gd name="T0" fmla="*/ 1147 w 1147"/>
                  <a:gd name="T1" fmla="*/ 627 h 627"/>
                  <a:gd name="T2" fmla="*/ 595 w 1147"/>
                  <a:gd name="T3" fmla="*/ 627 h 627"/>
                  <a:gd name="T4" fmla="*/ 595 w 1147"/>
                  <a:gd name="T5" fmla="*/ 599 h 627"/>
                  <a:gd name="T6" fmla="*/ 539 w 1147"/>
                  <a:gd name="T7" fmla="*/ 599 h 627"/>
                  <a:gd name="T8" fmla="*/ 539 w 1147"/>
                  <a:gd name="T9" fmla="*/ 572 h 627"/>
                  <a:gd name="T10" fmla="*/ 505 w 1147"/>
                  <a:gd name="T11" fmla="*/ 572 h 627"/>
                  <a:gd name="T12" fmla="*/ 505 w 1147"/>
                  <a:gd name="T13" fmla="*/ 545 h 627"/>
                  <a:gd name="T14" fmla="*/ 399 w 1147"/>
                  <a:gd name="T15" fmla="*/ 545 h 627"/>
                  <a:gd name="T16" fmla="*/ 399 w 1147"/>
                  <a:gd name="T17" fmla="*/ 522 h 627"/>
                  <a:gd name="T18" fmla="*/ 353 w 1147"/>
                  <a:gd name="T19" fmla="*/ 522 h 627"/>
                  <a:gd name="T20" fmla="*/ 353 w 1147"/>
                  <a:gd name="T21" fmla="*/ 498 h 627"/>
                  <a:gd name="T22" fmla="*/ 322 w 1147"/>
                  <a:gd name="T23" fmla="*/ 498 h 627"/>
                  <a:gd name="T24" fmla="*/ 322 w 1147"/>
                  <a:gd name="T25" fmla="*/ 478 h 627"/>
                  <a:gd name="T26" fmla="*/ 295 w 1147"/>
                  <a:gd name="T27" fmla="*/ 478 h 627"/>
                  <a:gd name="T28" fmla="*/ 295 w 1147"/>
                  <a:gd name="T29" fmla="*/ 455 h 627"/>
                  <a:gd name="T30" fmla="*/ 227 w 1147"/>
                  <a:gd name="T31" fmla="*/ 455 h 627"/>
                  <a:gd name="T32" fmla="*/ 227 w 1147"/>
                  <a:gd name="T33" fmla="*/ 410 h 627"/>
                  <a:gd name="T34" fmla="*/ 181 w 1147"/>
                  <a:gd name="T35" fmla="*/ 410 h 627"/>
                  <a:gd name="T36" fmla="*/ 181 w 1147"/>
                  <a:gd name="T37" fmla="*/ 388 h 627"/>
                  <a:gd name="T38" fmla="*/ 160 w 1147"/>
                  <a:gd name="T39" fmla="*/ 388 h 627"/>
                  <a:gd name="T40" fmla="*/ 160 w 1147"/>
                  <a:gd name="T41" fmla="*/ 366 h 627"/>
                  <a:gd name="T42" fmla="*/ 155 w 1147"/>
                  <a:gd name="T43" fmla="*/ 366 h 627"/>
                  <a:gd name="T44" fmla="*/ 155 w 1147"/>
                  <a:gd name="T45" fmla="*/ 343 h 627"/>
                  <a:gd name="T46" fmla="*/ 150 w 1147"/>
                  <a:gd name="T47" fmla="*/ 343 h 627"/>
                  <a:gd name="T48" fmla="*/ 150 w 1147"/>
                  <a:gd name="T49" fmla="*/ 299 h 627"/>
                  <a:gd name="T50" fmla="*/ 145 w 1147"/>
                  <a:gd name="T51" fmla="*/ 299 h 627"/>
                  <a:gd name="T52" fmla="*/ 145 w 1147"/>
                  <a:gd name="T53" fmla="*/ 271 h 627"/>
                  <a:gd name="T54" fmla="*/ 140 w 1147"/>
                  <a:gd name="T55" fmla="*/ 271 h 627"/>
                  <a:gd name="T56" fmla="*/ 140 w 1147"/>
                  <a:gd name="T57" fmla="*/ 266 h 627"/>
                  <a:gd name="T58" fmla="*/ 135 w 1147"/>
                  <a:gd name="T59" fmla="*/ 266 h 627"/>
                  <a:gd name="T60" fmla="*/ 135 w 1147"/>
                  <a:gd name="T61" fmla="*/ 256 h 627"/>
                  <a:gd name="T62" fmla="*/ 128 w 1147"/>
                  <a:gd name="T63" fmla="*/ 256 h 627"/>
                  <a:gd name="T64" fmla="*/ 128 w 1147"/>
                  <a:gd name="T65" fmla="*/ 214 h 627"/>
                  <a:gd name="T66" fmla="*/ 106 w 1147"/>
                  <a:gd name="T67" fmla="*/ 214 h 627"/>
                  <a:gd name="T68" fmla="*/ 106 w 1147"/>
                  <a:gd name="T69" fmla="*/ 194 h 627"/>
                  <a:gd name="T70" fmla="*/ 102 w 1147"/>
                  <a:gd name="T71" fmla="*/ 194 h 627"/>
                  <a:gd name="T72" fmla="*/ 102 w 1147"/>
                  <a:gd name="T73" fmla="*/ 174 h 627"/>
                  <a:gd name="T74" fmla="*/ 66 w 1147"/>
                  <a:gd name="T75" fmla="*/ 174 h 627"/>
                  <a:gd name="T76" fmla="*/ 66 w 1147"/>
                  <a:gd name="T77" fmla="*/ 154 h 627"/>
                  <a:gd name="T78" fmla="*/ 65 w 1147"/>
                  <a:gd name="T79" fmla="*/ 154 h 627"/>
                  <a:gd name="T80" fmla="*/ 65 w 1147"/>
                  <a:gd name="T81" fmla="*/ 134 h 627"/>
                  <a:gd name="T82" fmla="*/ 61 w 1147"/>
                  <a:gd name="T83" fmla="*/ 134 h 627"/>
                  <a:gd name="T84" fmla="*/ 61 w 1147"/>
                  <a:gd name="T85" fmla="*/ 114 h 627"/>
                  <a:gd name="T86" fmla="*/ 58 w 1147"/>
                  <a:gd name="T87" fmla="*/ 114 h 627"/>
                  <a:gd name="T88" fmla="*/ 58 w 1147"/>
                  <a:gd name="T89" fmla="*/ 95 h 627"/>
                  <a:gd name="T90" fmla="*/ 46 w 1147"/>
                  <a:gd name="T91" fmla="*/ 95 h 627"/>
                  <a:gd name="T92" fmla="*/ 46 w 1147"/>
                  <a:gd name="T93" fmla="*/ 62 h 627"/>
                  <a:gd name="T94" fmla="*/ 36 w 1147"/>
                  <a:gd name="T95" fmla="*/ 62 h 627"/>
                  <a:gd name="T96" fmla="*/ 36 w 1147"/>
                  <a:gd name="T97" fmla="*/ 37 h 627"/>
                  <a:gd name="T98" fmla="*/ 26 w 1147"/>
                  <a:gd name="T99" fmla="*/ 37 h 627"/>
                  <a:gd name="T100" fmla="*/ 26 w 1147"/>
                  <a:gd name="T101" fmla="*/ 0 h 627"/>
                  <a:gd name="T102" fmla="*/ 0 w 1147"/>
                  <a:gd name="T103" fmla="*/ 0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47" h="627">
                    <a:moveTo>
                      <a:pt x="1147" y="627"/>
                    </a:moveTo>
                    <a:lnTo>
                      <a:pt x="595" y="627"/>
                    </a:lnTo>
                    <a:lnTo>
                      <a:pt x="595" y="599"/>
                    </a:lnTo>
                    <a:lnTo>
                      <a:pt x="539" y="599"/>
                    </a:lnTo>
                    <a:lnTo>
                      <a:pt x="539" y="572"/>
                    </a:lnTo>
                    <a:lnTo>
                      <a:pt x="505" y="572"/>
                    </a:lnTo>
                    <a:lnTo>
                      <a:pt x="505" y="545"/>
                    </a:lnTo>
                    <a:lnTo>
                      <a:pt x="399" y="545"/>
                    </a:lnTo>
                    <a:lnTo>
                      <a:pt x="399" y="522"/>
                    </a:lnTo>
                    <a:lnTo>
                      <a:pt x="353" y="522"/>
                    </a:lnTo>
                    <a:lnTo>
                      <a:pt x="353" y="498"/>
                    </a:lnTo>
                    <a:lnTo>
                      <a:pt x="322" y="498"/>
                    </a:lnTo>
                    <a:lnTo>
                      <a:pt x="322" y="478"/>
                    </a:lnTo>
                    <a:lnTo>
                      <a:pt x="295" y="478"/>
                    </a:lnTo>
                    <a:lnTo>
                      <a:pt x="295" y="455"/>
                    </a:lnTo>
                    <a:lnTo>
                      <a:pt x="227" y="455"/>
                    </a:lnTo>
                    <a:lnTo>
                      <a:pt x="227" y="410"/>
                    </a:lnTo>
                    <a:lnTo>
                      <a:pt x="181" y="410"/>
                    </a:lnTo>
                    <a:lnTo>
                      <a:pt x="181" y="388"/>
                    </a:lnTo>
                    <a:lnTo>
                      <a:pt x="160" y="388"/>
                    </a:lnTo>
                    <a:lnTo>
                      <a:pt x="160" y="366"/>
                    </a:lnTo>
                    <a:lnTo>
                      <a:pt x="155" y="366"/>
                    </a:lnTo>
                    <a:lnTo>
                      <a:pt x="155" y="343"/>
                    </a:lnTo>
                    <a:lnTo>
                      <a:pt x="150" y="343"/>
                    </a:lnTo>
                    <a:lnTo>
                      <a:pt x="150" y="299"/>
                    </a:lnTo>
                    <a:lnTo>
                      <a:pt x="145" y="299"/>
                    </a:lnTo>
                    <a:lnTo>
                      <a:pt x="145" y="271"/>
                    </a:lnTo>
                    <a:lnTo>
                      <a:pt x="140" y="271"/>
                    </a:lnTo>
                    <a:lnTo>
                      <a:pt x="140" y="266"/>
                    </a:lnTo>
                    <a:lnTo>
                      <a:pt x="135" y="266"/>
                    </a:lnTo>
                    <a:lnTo>
                      <a:pt x="135" y="256"/>
                    </a:lnTo>
                    <a:lnTo>
                      <a:pt x="128" y="256"/>
                    </a:lnTo>
                    <a:lnTo>
                      <a:pt x="128" y="214"/>
                    </a:lnTo>
                    <a:lnTo>
                      <a:pt x="106" y="214"/>
                    </a:lnTo>
                    <a:lnTo>
                      <a:pt x="106" y="194"/>
                    </a:lnTo>
                    <a:lnTo>
                      <a:pt x="102" y="194"/>
                    </a:lnTo>
                    <a:lnTo>
                      <a:pt x="102" y="174"/>
                    </a:lnTo>
                    <a:lnTo>
                      <a:pt x="66" y="174"/>
                    </a:lnTo>
                    <a:lnTo>
                      <a:pt x="66" y="154"/>
                    </a:lnTo>
                    <a:lnTo>
                      <a:pt x="65" y="154"/>
                    </a:lnTo>
                    <a:lnTo>
                      <a:pt x="65" y="134"/>
                    </a:lnTo>
                    <a:lnTo>
                      <a:pt x="61" y="134"/>
                    </a:lnTo>
                    <a:lnTo>
                      <a:pt x="61" y="114"/>
                    </a:lnTo>
                    <a:lnTo>
                      <a:pt x="58" y="114"/>
                    </a:lnTo>
                    <a:lnTo>
                      <a:pt x="58" y="95"/>
                    </a:lnTo>
                    <a:lnTo>
                      <a:pt x="46" y="95"/>
                    </a:lnTo>
                    <a:lnTo>
                      <a:pt x="46" y="62"/>
                    </a:lnTo>
                    <a:lnTo>
                      <a:pt x="36" y="62"/>
                    </a:lnTo>
                    <a:lnTo>
                      <a:pt x="36" y="37"/>
                    </a:lnTo>
                    <a:lnTo>
                      <a:pt x="26" y="37"/>
                    </a:lnTo>
                    <a:lnTo>
                      <a:pt x="26" y="0"/>
                    </a:lnTo>
                    <a:lnTo>
                      <a:pt x="0" y="0"/>
                    </a:lnTo>
                  </a:path>
                </a:pathLst>
              </a:custGeom>
              <a:noFill/>
              <a:ln w="19050" cap="flat">
                <a:solidFill>
                  <a:srgbClr val="00A7E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34" name="Line 69">
                <a:extLst>
                  <a:ext uri="{FF2B5EF4-FFF2-40B4-BE49-F238E27FC236}">
                    <a16:creationId xmlns="" xmlns:a16="http://schemas.microsoft.com/office/drawing/2014/main" id="{8B2FC650-EC3C-4E3F-9F25-CDE8BBD695B8}"/>
                  </a:ext>
                </a:extLst>
              </p:cNvPr>
              <p:cNvSpPr>
                <a:spLocks noChangeShapeType="1"/>
              </p:cNvSpPr>
              <p:nvPr/>
            </p:nvSpPr>
            <p:spPr bwMode="auto">
              <a:xfrm>
                <a:off x="2455863" y="3176588"/>
                <a:ext cx="0" cy="34925"/>
              </a:xfrm>
              <a:prstGeom prst="line">
                <a:avLst/>
              </a:prstGeom>
              <a:noFill/>
              <a:ln w="19050" cap="flat">
                <a:solidFill>
                  <a:srgbClr val="00B0F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35" name="Line 70">
                <a:extLst>
                  <a:ext uri="{FF2B5EF4-FFF2-40B4-BE49-F238E27FC236}">
                    <a16:creationId xmlns="" xmlns:a16="http://schemas.microsoft.com/office/drawing/2014/main" id="{85F4C74B-560A-4BDC-9359-F640BEE43C33}"/>
                  </a:ext>
                </a:extLst>
              </p:cNvPr>
              <p:cNvSpPr>
                <a:spLocks noChangeShapeType="1"/>
              </p:cNvSpPr>
              <p:nvPr/>
            </p:nvSpPr>
            <p:spPr bwMode="auto">
              <a:xfrm flipH="1">
                <a:off x="2436813" y="3195638"/>
                <a:ext cx="41275" cy="0"/>
              </a:xfrm>
              <a:prstGeom prst="line">
                <a:avLst/>
              </a:prstGeom>
              <a:noFill/>
              <a:ln w="19050" cap="flat">
                <a:solidFill>
                  <a:srgbClr val="00B0F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36" name="Line 71">
                <a:extLst>
                  <a:ext uri="{FF2B5EF4-FFF2-40B4-BE49-F238E27FC236}">
                    <a16:creationId xmlns="" xmlns:a16="http://schemas.microsoft.com/office/drawing/2014/main" id="{16DD3EA0-7577-4968-8F96-E28C9A1F9480}"/>
                  </a:ext>
                </a:extLst>
              </p:cNvPr>
              <p:cNvSpPr>
                <a:spLocks noChangeShapeType="1"/>
              </p:cNvSpPr>
              <p:nvPr/>
            </p:nvSpPr>
            <p:spPr bwMode="auto">
              <a:xfrm>
                <a:off x="2147888" y="3176588"/>
                <a:ext cx="0" cy="34925"/>
              </a:xfrm>
              <a:prstGeom prst="line">
                <a:avLst/>
              </a:prstGeom>
              <a:noFill/>
              <a:ln w="19050" cap="flat">
                <a:solidFill>
                  <a:srgbClr val="00B0F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37" name="Line 72">
                <a:extLst>
                  <a:ext uri="{FF2B5EF4-FFF2-40B4-BE49-F238E27FC236}">
                    <a16:creationId xmlns="" xmlns:a16="http://schemas.microsoft.com/office/drawing/2014/main" id="{D184BE70-5EC7-4CBC-A9E9-A2E1D6F3F795}"/>
                  </a:ext>
                </a:extLst>
              </p:cNvPr>
              <p:cNvSpPr>
                <a:spLocks noChangeShapeType="1"/>
              </p:cNvSpPr>
              <p:nvPr/>
            </p:nvSpPr>
            <p:spPr bwMode="auto">
              <a:xfrm flipH="1">
                <a:off x="2128838" y="3195638"/>
                <a:ext cx="39688" cy="0"/>
              </a:xfrm>
              <a:prstGeom prst="line">
                <a:avLst/>
              </a:prstGeom>
              <a:noFill/>
              <a:ln w="19050" cap="flat">
                <a:solidFill>
                  <a:srgbClr val="00B0F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38" name="Line 73">
                <a:extLst>
                  <a:ext uri="{FF2B5EF4-FFF2-40B4-BE49-F238E27FC236}">
                    <a16:creationId xmlns="" xmlns:a16="http://schemas.microsoft.com/office/drawing/2014/main" id="{7CC57A74-A1B2-453B-A579-15CD0C8D6540}"/>
                  </a:ext>
                </a:extLst>
              </p:cNvPr>
              <p:cNvSpPr>
                <a:spLocks noChangeShapeType="1"/>
              </p:cNvSpPr>
              <p:nvPr/>
            </p:nvSpPr>
            <p:spPr bwMode="auto">
              <a:xfrm>
                <a:off x="2038350" y="3176588"/>
                <a:ext cx="0" cy="34925"/>
              </a:xfrm>
              <a:prstGeom prst="line">
                <a:avLst/>
              </a:prstGeom>
              <a:noFill/>
              <a:ln w="19050" cap="flat">
                <a:solidFill>
                  <a:srgbClr val="00B0F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39" name="Line 74">
                <a:extLst>
                  <a:ext uri="{FF2B5EF4-FFF2-40B4-BE49-F238E27FC236}">
                    <a16:creationId xmlns="" xmlns:a16="http://schemas.microsoft.com/office/drawing/2014/main" id="{3C8C2AB6-BB89-4FEE-AC42-FF68CD0CA8ED}"/>
                  </a:ext>
                </a:extLst>
              </p:cNvPr>
              <p:cNvSpPr>
                <a:spLocks noChangeShapeType="1"/>
              </p:cNvSpPr>
              <p:nvPr/>
            </p:nvSpPr>
            <p:spPr bwMode="auto">
              <a:xfrm flipH="1">
                <a:off x="2022475" y="3195638"/>
                <a:ext cx="38100" cy="0"/>
              </a:xfrm>
              <a:prstGeom prst="line">
                <a:avLst/>
              </a:prstGeom>
              <a:noFill/>
              <a:ln w="19050" cap="flat">
                <a:solidFill>
                  <a:srgbClr val="00B0F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40" name="Line 75">
                <a:extLst>
                  <a:ext uri="{FF2B5EF4-FFF2-40B4-BE49-F238E27FC236}">
                    <a16:creationId xmlns="" xmlns:a16="http://schemas.microsoft.com/office/drawing/2014/main" id="{6BE5548A-85FC-4321-90D8-97AA675F3623}"/>
                  </a:ext>
                </a:extLst>
              </p:cNvPr>
              <p:cNvSpPr>
                <a:spLocks noChangeShapeType="1"/>
              </p:cNvSpPr>
              <p:nvPr/>
            </p:nvSpPr>
            <p:spPr bwMode="auto">
              <a:xfrm>
                <a:off x="1817688" y="3176588"/>
                <a:ext cx="0" cy="34925"/>
              </a:xfrm>
              <a:prstGeom prst="line">
                <a:avLst/>
              </a:prstGeom>
              <a:noFill/>
              <a:ln w="19050" cap="flat">
                <a:solidFill>
                  <a:srgbClr val="00B0F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41" name="Line 76">
                <a:extLst>
                  <a:ext uri="{FF2B5EF4-FFF2-40B4-BE49-F238E27FC236}">
                    <a16:creationId xmlns="" xmlns:a16="http://schemas.microsoft.com/office/drawing/2014/main" id="{61587770-613D-46B6-8B3A-5BEE8193DE1C}"/>
                  </a:ext>
                </a:extLst>
              </p:cNvPr>
              <p:cNvSpPr>
                <a:spLocks noChangeShapeType="1"/>
              </p:cNvSpPr>
              <p:nvPr/>
            </p:nvSpPr>
            <p:spPr bwMode="auto">
              <a:xfrm flipH="1">
                <a:off x="1798638" y="3195638"/>
                <a:ext cx="39688" cy="0"/>
              </a:xfrm>
              <a:prstGeom prst="line">
                <a:avLst/>
              </a:prstGeom>
              <a:noFill/>
              <a:ln w="19050" cap="flat">
                <a:solidFill>
                  <a:srgbClr val="00B0F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42" name="Line 77">
                <a:extLst>
                  <a:ext uri="{FF2B5EF4-FFF2-40B4-BE49-F238E27FC236}">
                    <a16:creationId xmlns="" xmlns:a16="http://schemas.microsoft.com/office/drawing/2014/main" id="{30B79306-2056-4F0D-95F8-BE4489222FAD}"/>
                  </a:ext>
                </a:extLst>
              </p:cNvPr>
              <p:cNvSpPr>
                <a:spLocks noChangeShapeType="1"/>
              </p:cNvSpPr>
              <p:nvPr/>
            </p:nvSpPr>
            <p:spPr bwMode="auto">
              <a:xfrm>
                <a:off x="1719263" y="3176588"/>
                <a:ext cx="0" cy="34925"/>
              </a:xfrm>
              <a:prstGeom prst="line">
                <a:avLst/>
              </a:prstGeom>
              <a:noFill/>
              <a:ln w="19050" cap="flat">
                <a:solidFill>
                  <a:srgbClr val="00B0F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43" name="Line 78">
                <a:extLst>
                  <a:ext uri="{FF2B5EF4-FFF2-40B4-BE49-F238E27FC236}">
                    <a16:creationId xmlns="" xmlns:a16="http://schemas.microsoft.com/office/drawing/2014/main" id="{F9A06956-95C9-49BE-87BC-EF425CC7BCFD}"/>
                  </a:ext>
                </a:extLst>
              </p:cNvPr>
              <p:cNvSpPr>
                <a:spLocks noChangeShapeType="1"/>
              </p:cNvSpPr>
              <p:nvPr/>
            </p:nvSpPr>
            <p:spPr bwMode="auto">
              <a:xfrm flipH="1">
                <a:off x="1700213" y="3195638"/>
                <a:ext cx="41275" cy="0"/>
              </a:xfrm>
              <a:prstGeom prst="line">
                <a:avLst/>
              </a:prstGeom>
              <a:noFill/>
              <a:ln w="19050" cap="flat">
                <a:solidFill>
                  <a:srgbClr val="00B0F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44" name="Line 79">
                <a:extLst>
                  <a:ext uri="{FF2B5EF4-FFF2-40B4-BE49-F238E27FC236}">
                    <a16:creationId xmlns="" xmlns:a16="http://schemas.microsoft.com/office/drawing/2014/main" id="{DA07F78F-4D22-4A4E-96C9-EFDE7A0286A6}"/>
                  </a:ext>
                </a:extLst>
              </p:cNvPr>
              <p:cNvSpPr>
                <a:spLocks noChangeShapeType="1"/>
              </p:cNvSpPr>
              <p:nvPr/>
            </p:nvSpPr>
            <p:spPr bwMode="auto">
              <a:xfrm>
                <a:off x="1673225" y="3176588"/>
                <a:ext cx="0" cy="34925"/>
              </a:xfrm>
              <a:prstGeom prst="line">
                <a:avLst/>
              </a:prstGeom>
              <a:noFill/>
              <a:ln w="19050" cap="flat">
                <a:solidFill>
                  <a:srgbClr val="00B0F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45" name="Line 80">
                <a:extLst>
                  <a:ext uri="{FF2B5EF4-FFF2-40B4-BE49-F238E27FC236}">
                    <a16:creationId xmlns="" xmlns:a16="http://schemas.microsoft.com/office/drawing/2014/main" id="{ABBB205E-5252-443E-A4CF-5AE6B9E83D8A}"/>
                  </a:ext>
                </a:extLst>
              </p:cNvPr>
              <p:cNvSpPr>
                <a:spLocks noChangeShapeType="1"/>
              </p:cNvSpPr>
              <p:nvPr/>
            </p:nvSpPr>
            <p:spPr bwMode="auto">
              <a:xfrm flipH="1">
                <a:off x="1654175" y="3195638"/>
                <a:ext cx="41275" cy="0"/>
              </a:xfrm>
              <a:prstGeom prst="line">
                <a:avLst/>
              </a:prstGeom>
              <a:noFill/>
              <a:ln w="19050" cap="flat">
                <a:solidFill>
                  <a:srgbClr val="00B0F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46" name="Line 81">
                <a:extLst>
                  <a:ext uri="{FF2B5EF4-FFF2-40B4-BE49-F238E27FC236}">
                    <a16:creationId xmlns="" xmlns:a16="http://schemas.microsoft.com/office/drawing/2014/main" id="{157E5656-183D-4ED2-8DDE-1A0AAC32F157}"/>
                  </a:ext>
                </a:extLst>
              </p:cNvPr>
              <p:cNvSpPr>
                <a:spLocks noChangeShapeType="1"/>
              </p:cNvSpPr>
              <p:nvPr/>
            </p:nvSpPr>
            <p:spPr bwMode="auto">
              <a:xfrm>
                <a:off x="1265238" y="3049588"/>
                <a:ext cx="0" cy="34925"/>
              </a:xfrm>
              <a:prstGeom prst="line">
                <a:avLst/>
              </a:prstGeom>
              <a:noFill/>
              <a:ln w="19050" cap="flat">
                <a:solidFill>
                  <a:srgbClr val="00B0F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47" name="Line 82">
                <a:extLst>
                  <a:ext uri="{FF2B5EF4-FFF2-40B4-BE49-F238E27FC236}">
                    <a16:creationId xmlns="" xmlns:a16="http://schemas.microsoft.com/office/drawing/2014/main" id="{5691923F-6148-4FB9-86E5-58A21BE65FB0}"/>
                  </a:ext>
                </a:extLst>
              </p:cNvPr>
              <p:cNvSpPr>
                <a:spLocks noChangeShapeType="1"/>
              </p:cNvSpPr>
              <p:nvPr/>
            </p:nvSpPr>
            <p:spPr bwMode="auto">
              <a:xfrm flipH="1">
                <a:off x="1246188" y="3068638"/>
                <a:ext cx="41275" cy="0"/>
              </a:xfrm>
              <a:prstGeom prst="line">
                <a:avLst/>
              </a:prstGeom>
              <a:noFill/>
              <a:ln w="19050" cap="flat">
                <a:solidFill>
                  <a:srgbClr val="00B0F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grpSp>
        <p:grpSp>
          <p:nvGrpSpPr>
            <p:cNvPr id="748" name="Group 747">
              <a:extLst>
                <a:ext uri="{FF2B5EF4-FFF2-40B4-BE49-F238E27FC236}">
                  <a16:creationId xmlns="" xmlns:a16="http://schemas.microsoft.com/office/drawing/2014/main" id="{A817B64B-F8C5-4545-8F04-3F2D4A7B3B16}"/>
                </a:ext>
              </a:extLst>
            </p:cNvPr>
            <p:cNvGrpSpPr/>
            <p:nvPr/>
          </p:nvGrpSpPr>
          <p:grpSpPr>
            <a:xfrm>
              <a:off x="939413" y="1743740"/>
              <a:ext cx="1981200" cy="1465058"/>
              <a:chOff x="631825" y="2189163"/>
              <a:chExt cx="1981200" cy="1096962"/>
            </a:xfrm>
          </p:grpSpPr>
          <p:sp>
            <p:nvSpPr>
              <p:cNvPr id="749" name="Freeform 86">
                <a:extLst>
                  <a:ext uri="{FF2B5EF4-FFF2-40B4-BE49-F238E27FC236}">
                    <a16:creationId xmlns="" xmlns:a16="http://schemas.microsoft.com/office/drawing/2014/main" id="{3A623398-F9A4-4D14-AAEB-2FDEAAB740FB}"/>
                  </a:ext>
                </a:extLst>
              </p:cNvPr>
              <p:cNvSpPr>
                <a:spLocks/>
              </p:cNvSpPr>
              <p:nvPr/>
            </p:nvSpPr>
            <p:spPr bwMode="auto">
              <a:xfrm>
                <a:off x="631825" y="2189163"/>
                <a:ext cx="1958975" cy="1081088"/>
              </a:xfrm>
              <a:custGeom>
                <a:avLst/>
                <a:gdLst>
                  <a:gd name="T0" fmla="*/ 1234 w 1234"/>
                  <a:gd name="T1" fmla="*/ 681 h 681"/>
                  <a:gd name="T2" fmla="*/ 859 w 1234"/>
                  <a:gd name="T3" fmla="*/ 681 h 681"/>
                  <a:gd name="T4" fmla="*/ 859 w 1234"/>
                  <a:gd name="T5" fmla="*/ 636 h 681"/>
                  <a:gd name="T6" fmla="*/ 714 w 1234"/>
                  <a:gd name="T7" fmla="*/ 636 h 681"/>
                  <a:gd name="T8" fmla="*/ 714 w 1234"/>
                  <a:gd name="T9" fmla="*/ 602 h 681"/>
                  <a:gd name="T10" fmla="*/ 607 w 1234"/>
                  <a:gd name="T11" fmla="*/ 602 h 681"/>
                  <a:gd name="T12" fmla="*/ 607 w 1234"/>
                  <a:gd name="T13" fmla="*/ 565 h 681"/>
                  <a:gd name="T14" fmla="*/ 600 w 1234"/>
                  <a:gd name="T15" fmla="*/ 565 h 681"/>
                  <a:gd name="T16" fmla="*/ 600 w 1234"/>
                  <a:gd name="T17" fmla="*/ 536 h 681"/>
                  <a:gd name="T18" fmla="*/ 575 w 1234"/>
                  <a:gd name="T19" fmla="*/ 536 h 681"/>
                  <a:gd name="T20" fmla="*/ 575 w 1234"/>
                  <a:gd name="T21" fmla="*/ 508 h 681"/>
                  <a:gd name="T22" fmla="*/ 399 w 1234"/>
                  <a:gd name="T23" fmla="*/ 508 h 681"/>
                  <a:gd name="T24" fmla="*/ 399 w 1234"/>
                  <a:gd name="T25" fmla="*/ 484 h 681"/>
                  <a:gd name="T26" fmla="*/ 392 w 1234"/>
                  <a:gd name="T27" fmla="*/ 484 h 681"/>
                  <a:gd name="T28" fmla="*/ 392 w 1234"/>
                  <a:gd name="T29" fmla="*/ 464 h 681"/>
                  <a:gd name="T30" fmla="*/ 339 w 1234"/>
                  <a:gd name="T31" fmla="*/ 464 h 681"/>
                  <a:gd name="T32" fmla="*/ 339 w 1234"/>
                  <a:gd name="T33" fmla="*/ 442 h 681"/>
                  <a:gd name="T34" fmla="*/ 254 w 1234"/>
                  <a:gd name="T35" fmla="*/ 442 h 681"/>
                  <a:gd name="T36" fmla="*/ 254 w 1234"/>
                  <a:gd name="T37" fmla="*/ 427 h 681"/>
                  <a:gd name="T38" fmla="*/ 240 w 1234"/>
                  <a:gd name="T39" fmla="*/ 427 h 681"/>
                  <a:gd name="T40" fmla="*/ 240 w 1234"/>
                  <a:gd name="T41" fmla="*/ 406 h 681"/>
                  <a:gd name="T42" fmla="*/ 218 w 1234"/>
                  <a:gd name="T43" fmla="*/ 406 h 681"/>
                  <a:gd name="T44" fmla="*/ 218 w 1234"/>
                  <a:gd name="T45" fmla="*/ 388 h 681"/>
                  <a:gd name="T46" fmla="*/ 174 w 1234"/>
                  <a:gd name="T47" fmla="*/ 388 h 681"/>
                  <a:gd name="T48" fmla="*/ 174 w 1234"/>
                  <a:gd name="T49" fmla="*/ 369 h 681"/>
                  <a:gd name="T50" fmla="*/ 170 w 1234"/>
                  <a:gd name="T51" fmla="*/ 369 h 681"/>
                  <a:gd name="T52" fmla="*/ 170 w 1234"/>
                  <a:gd name="T53" fmla="*/ 351 h 681"/>
                  <a:gd name="T54" fmla="*/ 160 w 1234"/>
                  <a:gd name="T55" fmla="*/ 351 h 681"/>
                  <a:gd name="T56" fmla="*/ 160 w 1234"/>
                  <a:gd name="T57" fmla="*/ 329 h 681"/>
                  <a:gd name="T58" fmla="*/ 159 w 1234"/>
                  <a:gd name="T59" fmla="*/ 329 h 681"/>
                  <a:gd name="T60" fmla="*/ 159 w 1234"/>
                  <a:gd name="T61" fmla="*/ 314 h 681"/>
                  <a:gd name="T62" fmla="*/ 152 w 1234"/>
                  <a:gd name="T63" fmla="*/ 314 h 681"/>
                  <a:gd name="T64" fmla="*/ 152 w 1234"/>
                  <a:gd name="T65" fmla="*/ 295 h 681"/>
                  <a:gd name="T66" fmla="*/ 148 w 1234"/>
                  <a:gd name="T67" fmla="*/ 295 h 681"/>
                  <a:gd name="T68" fmla="*/ 148 w 1234"/>
                  <a:gd name="T69" fmla="*/ 278 h 681"/>
                  <a:gd name="T70" fmla="*/ 140 w 1234"/>
                  <a:gd name="T71" fmla="*/ 278 h 681"/>
                  <a:gd name="T72" fmla="*/ 140 w 1234"/>
                  <a:gd name="T73" fmla="*/ 260 h 681"/>
                  <a:gd name="T74" fmla="*/ 136 w 1234"/>
                  <a:gd name="T75" fmla="*/ 260 h 681"/>
                  <a:gd name="T76" fmla="*/ 136 w 1234"/>
                  <a:gd name="T77" fmla="*/ 239 h 681"/>
                  <a:gd name="T78" fmla="*/ 130 w 1234"/>
                  <a:gd name="T79" fmla="*/ 239 h 681"/>
                  <a:gd name="T80" fmla="*/ 130 w 1234"/>
                  <a:gd name="T81" fmla="*/ 204 h 681"/>
                  <a:gd name="T82" fmla="*/ 121 w 1234"/>
                  <a:gd name="T83" fmla="*/ 204 h 681"/>
                  <a:gd name="T84" fmla="*/ 121 w 1234"/>
                  <a:gd name="T85" fmla="*/ 180 h 681"/>
                  <a:gd name="T86" fmla="*/ 114 w 1234"/>
                  <a:gd name="T87" fmla="*/ 180 h 681"/>
                  <a:gd name="T88" fmla="*/ 114 w 1234"/>
                  <a:gd name="T89" fmla="*/ 164 h 681"/>
                  <a:gd name="T90" fmla="*/ 107 w 1234"/>
                  <a:gd name="T91" fmla="*/ 164 h 681"/>
                  <a:gd name="T92" fmla="*/ 107 w 1234"/>
                  <a:gd name="T93" fmla="*/ 147 h 681"/>
                  <a:gd name="T94" fmla="*/ 104 w 1234"/>
                  <a:gd name="T95" fmla="*/ 147 h 681"/>
                  <a:gd name="T96" fmla="*/ 104 w 1234"/>
                  <a:gd name="T97" fmla="*/ 130 h 681"/>
                  <a:gd name="T98" fmla="*/ 95 w 1234"/>
                  <a:gd name="T99" fmla="*/ 130 h 681"/>
                  <a:gd name="T100" fmla="*/ 95 w 1234"/>
                  <a:gd name="T101" fmla="*/ 113 h 681"/>
                  <a:gd name="T102" fmla="*/ 90 w 1234"/>
                  <a:gd name="T103" fmla="*/ 113 h 681"/>
                  <a:gd name="T104" fmla="*/ 90 w 1234"/>
                  <a:gd name="T105" fmla="*/ 93 h 681"/>
                  <a:gd name="T106" fmla="*/ 87 w 1234"/>
                  <a:gd name="T107" fmla="*/ 93 h 681"/>
                  <a:gd name="T108" fmla="*/ 87 w 1234"/>
                  <a:gd name="T109" fmla="*/ 74 h 681"/>
                  <a:gd name="T110" fmla="*/ 72 w 1234"/>
                  <a:gd name="T111" fmla="*/ 74 h 681"/>
                  <a:gd name="T112" fmla="*/ 72 w 1234"/>
                  <a:gd name="T113" fmla="*/ 37 h 681"/>
                  <a:gd name="T114" fmla="*/ 34 w 1234"/>
                  <a:gd name="T115" fmla="*/ 37 h 681"/>
                  <a:gd name="T116" fmla="*/ 34 w 1234"/>
                  <a:gd name="T117" fmla="*/ 19 h 681"/>
                  <a:gd name="T118" fmla="*/ 27 w 1234"/>
                  <a:gd name="T119" fmla="*/ 19 h 681"/>
                  <a:gd name="T120" fmla="*/ 27 w 1234"/>
                  <a:gd name="T121" fmla="*/ 0 h 681"/>
                  <a:gd name="T122" fmla="*/ 0 w 1234"/>
                  <a:gd name="T123" fmla="*/ 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4" h="681">
                    <a:moveTo>
                      <a:pt x="1234" y="681"/>
                    </a:moveTo>
                    <a:lnTo>
                      <a:pt x="859" y="681"/>
                    </a:lnTo>
                    <a:lnTo>
                      <a:pt x="859" y="636"/>
                    </a:lnTo>
                    <a:lnTo>
                      <a:pt x="714" y="636"/>
                    </a:lnTo>
                    <a:lnTo>
                      <a:pt x="714" y="602"/>
                    </a:lnTo>
                    <a:lnTo>
                      <a:pt x="607" y="602"/>
                    </a:lnTo>
                    <a:lnTo>
                      <a:pt x="607" y="565"/>
                    </a:lnTo>
                    <a:lnTo>
                      <a:pt x="600" y="565"/>
                    </a:lnTo>
                    <a:lnTo>
                      <a:pt x="600" y="536"/>
                    </a:lnTo>
                    <a:lnTo>
                      <a:pt x="575" y="536"/>
                    </a:lnTo>
                    <a:lnTo>
                      <a:pt x="575" y="508"/>
                    </a:lnTo>
                    <a:lnTo>
                      <a:pt x="399" y="508"/>
                    </a:lnTo>
                    <a:lnTo>
                      <a:pt x="399" y="484"/>
                    </a:lnTo>
                    <a:lnTo>
                      <a:pt x="392" y="484"/>
                    </a:lnTo>
                    <a:lnTo>
                      <a:pt x="392" y="464"/>
                    </a:lnTo>
                    <a:lnTo>
                      <a:pt x="339" y="464"/>
                    </a:lnTo>
                    <a:lnTo>
                      <a:pt x="339" y="442"/>
                    </a:lnTo>
                    <a:lnTo>
                      <a:pt x="254" y="442"/>
                    </a:lnTo>
                    <a:lnTo>
                      <a:pt x="254" y="427"/>
                    </a:lnTo>
                    <a:lnTo>
                      <a:pt x="240" y="427"/>
                    </a:lnTo>
                    <a:lnTo>
                      <a:pt x="240" y="406"/>
                    </a:lnTo>
                    <a:lnTo>
                      <a:pt x="218" y="406"/>
                    </a:lnTo>
                    <a:lnTo>
                      <a:pt x="218" y="388"/>
                    </a:lnTo>
                    <a:lnTo>
                      <a:pt x="174" y="388"/>
                    </a:lnTo>
                    <a:lnTo>
                      <a:pt x="174" y="369"/>
                    </a:lnTo>
                    <a:lnTo>
                      <a:pt x="170" y="369"/>
                    </a:lnTo>
                    <a:lnTo>
                      <a:pt x="170" y="351"/>
                    </a:lnTo>
                    <a:lnTo>
                      <a:pt x="160" y="351"/>
                    </a:lnTo>
                    <a:lnTo>
                      <a:pt x="160" y="329"/>
                    </a:lnTo>
                    <a:lnTo>
                      <a:pt x="159" y="329"/>
                    </a:lnTo>
                    <a:lnTo>
                      <a:pt x="159" y="314"/>
                    </a:lnTo>
                    <a:lnTo>
                      <a:pt x="152" y="314"/>
                    </a:lnTo>
                    <a:lnTo>
                      <a:pt x="152" y="295"/>
                    </a:lnTo>
                    <a:lnTo>
                      <a:pt x="148" y="295"/>
                    </a:lnTo>
                    <a:lnTo>
                      <a:pt x="148" y="278"/>
                    </a:lnTo>
                    <a:lnTo>
                      <a:pt x="140" y="278"/>
                    </a:lnTo>
                    <a:lnTo>
                      <a:pt x="140" y="260"/>
                    </a:lnTo>
                    <a:lnTo>
                      <a:pt x="136" y="260"/>
                    </a:lnTo>
                    <a:lnTo>
                      <a:pt x="136" y="239"/>
                    </a:lnTo>
                    <a:lnTo>
                      <a:pt x="130" y="239"/>
                    </a:lnTo>
                    <a:lnTo>
                      <a:pt x="130" y="204"/>
                    </a:lnTo>
                    <a:lnTo>
                      <a:pt x="121" y="204"/>
                    </a:lnTo>
                    <a:lnTo>
                      <a:pt x="121" y="180"/>
                    </a:lnTo>
                    <a:lnTo>
                      <a:pt x="114" y="180"/>
                    </a:lnTo>
                    <a:lnTo>
                      <a:pt x="114" y="164"/>
                    </a:lnTo>
                    <a:lnTo>
                      <a:pt x="107" y="164"/>
                    </a:lnTo>
                    <a:lnTo>
                      <a:pt x="107" y="147"/>
                    </a:lnTo>
                    <a:lnTo>
                      <a:pt x="104" y="147"/>
                    </a:lnTo>
                    <a:lnTo>
                      <a:pt x="104" y="130"/>
                    </a:lnTo>
                    <a:lnTo>
                      <a:pt x="95" y="130"/>
                    </a:lnTo>
                    <a:lnTo>
                      <a:pt x="95" y="113"/>
                    </a:lnTo>
                    <a:lnTo>
                      <a:pt x="90" y="113"/>
                    </a:lnTo>
                    <a:lnTo>
                      <a:pt x="90" y="93"/>
                    </a:lnTo>
                    <a:lnTo>
                      <a:pt x="87" y="93"/>
                    </a:lnTo>
                    <a:lnTo>
                      <a:pt x="87" y="74"/>
                    </a:lnTo>
                    <a:lnTo>
                      <a:pt x="72" y="74"/>
                    </a:lnTo>
                    <a:lnTo>
                      <a:pt x="72" y="37"/>
                    </a:lnTo>
                    <a:lnTo>
                      <a:pt x="34" y="37"/>
                    </a:lnTo>
                    <a:lnTo>
                      <a:pt x="34" y="19"/>
                    </a:lnTo>
                    <a:lnTo>
                      <a:pt x="27" y="19"/>
                    </a:lnTo>
                    <a:lnTo>
                      <a:pt x="27" y="0"/>
                    </a:lnTo>
                    <a:lnTo>
                      <a:pt x="0" y="0"/>
                    </a:lnTo>
                  </a:path>
                </a:pathLst>
              </a:custGeom>
              <a:noFill/>
              <a:ln w="1905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50" name="Line 87">
                <a:extLst>
                  <a:ext uri="{FF2B5EF4-FFF2-40B4-BE49-F238E27FC236}">
                    <a16:creationId xmlns="" xmlns:a16="http://schemas.microsoft.com/office/drawing/2014/main" id="{6F894500-FC98-426A-9C53-AB1859ACE737}"/>
                  </a:ext>
                </a:extLst>
              </p:cNvPr>
              <p:cNvSpPr>
                <a:spLocks noChangeShapeType="1"/>
              </p:cNvSpPr>
              <p:nvPr/>
            </p:nvSpPr>
            <p:spPr bwMode="auto">
              <a:xfrm>
                <a:off x="2593975" y="3251200"/>
                <a:ext cx="0" cy="34925"/>
              </a:xfrm>
              <a:prstGeom prst="line">
                <a:avLst/>
              </a:prstGeom>
              <a:noFill/>
              <a:ln w="19050" cap="flat">
                <a:solidFill>
                  <a:srgbClr val="0070C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51" name="Line 88">
                <a:extLst>
                  <a:ext uri="{FF2B5EF4-FFF2-40B4-BE49-F238E27FC236}">
                    <a16:creationId xmlns="" xmlns:a16="http://schemas.microsoft.com/office/drawing/2014/main" id="{E1ACD1D4-BB92-4EBD-B755-DEBFDA7CF758}"/>
                  </a:ext>
                </a:extLst>
              </p:cNvPr>
              <p:cNvSpPr>
                <a:spLocks noChangeShapeType="1"/>
              </p:cNvSpPr>
              <p:nvPr/>
            </p:nvSpPr>
            <p:spPr bwMode="auto">
              <a:xfrm flipH="1">
                <a:off x="2574925" y="3270250"/>
                <a:ext cx="38100" cy="0"/>
              </a:xfrm>
              <a:prstGeom prst="line">
                <a:avLst/>
              </a:prstGeom>
              <a:noFill/>
              <a:ln w="19050" cap="flat">
                <a:solidFill>
                  <a:srgbClr val="0070C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52" name="Line 89">
                <a:extLst>
                  <a:ext uri="{FF2B5EF4-FFF2-40B4-BE49-F238E27FC236}">
                    <a16:creationId xmlns="" xmlns:a16="http://schemas.microsoft.com/office/drawing/2014/main" id="{CB6BFFB1-E741-47D8-9949-99C00EA5A197}"/>
                  </a:ext>
                </a:extLst>
              </p:cNvPr>
              <p:cNvSpPr>
                <a:spLocks noChangeShapeType="1"/>
              </p:cNvSpPr>
              <p:nvPr/>
            </p:nvSpPr>
            <p:spPr bwMode="auto">
              <a:xfrm>
                <a:off x="2474913" y="3251200"/>
                <a:ext cx="0" cy="34925"/>
              </a:xfrm>
              <a:prstGeom prst="line">
                <a:avLst/>
              </a:prstGeom>
              <a:noFill/>
              <a:ln w="19050" cap="flat">
                <a:solidFill>
                  <a:srgbClr val="0070C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53" name="Line 90">
                <a:extLst>
                  <a:ext uri="{FF2B5EF4-FFF2-40B4-BE49-F238E27FC236}">
                    <a16:creationId xmlns="" xmlns:a16="http://schemas.microsoft.com/office/drawing/2014/main" id="{53624B12-B452-471B-BB91-2CCFDB341489}"/>
                  </a:ext>
                </a:extLst>
              </p:cNvPr>
              <p:cNvSpPr>
                <a:spLocks noChangeShapeType="1"/>
              </p:cNvSpPr>
              <p:nvPr/>
            </p:nvSpPr>
            <p:spPr bwMode="auto">
              <a:xfrm flipH="1">
                <a:off x="2455863" y="3270250"/>
                <a:ext cx="41275" cy="0"/>
              </a:xfrm>
              <a:prstGeom prst="line">
                <a:avLst/>
              </a:prstGeom>
              <a:noFill/>
              <a:ln w="19050" cap="flat">
                <a:solidFill>
                  <a:srgbClr val="0070C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54" name="Line 91">
                <a:extLst>
                  <a:ext uri="{FF2B5EF4-FFF2-40B4-BE49-F238E27FC236}">
                    <a16:creationId xmlns="" xmlns:a16="http://schemas.microsoft.com/office/drawing/2014/main" id="{4775939B-E4CF-4048-890C-D7071430EB49}"/>
                  </a:ext>
                </a:extLst>
              </p:cNvPr>
              <p:cNvSpPr>
                <a:spLocks noChangeShapeType="1"/>
              </p:cNvSpPr>
              <p:nvPr/>
            </p:nvSpPr>
            <p:spPr bwMode="auto">
              <a:xfrm>
                <a:off x="2006600" y="3251200"/>
                <a:ext cx="0" cy="34925"/>
              </a:xfrm>
              <a:prstGeom prst="line">
                <a:avLst/>
              </a:prstGeom>
              <a:noFill/>
              <a:ln w="19050" cap="flat">
                <a:solidFill>
                  <a:srgbClr val="0070C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55" name="Line 92">
                <a:extLst>
                  <a:ext uri="{FF2B5EF4-FFF2-40B4-BE49-F238E27FC236}">
                    <a16:creationId xmlns="" xmlns:a16="http://schemas.microsoft.com/office/drawing/2014/main" id="{876836ED-D60C-4459-9B20-0D70025A4AB8}"/>
                  </a:ext>
                </a:extLst>
              </p:cNvPr>
              <p:cNvSpPr>
                <a:spLocks noChangeShapeType="1"/>
              </p:cNvSpPr>
              <p:nvPr/>
            </p:nvSpPr>
            <p:spPr bwMode="auto">
              <a:xfrm flipH="1">
                <a:off x="1987550" y="3270250"/>
                <a:ext cx="38100" cy="0"/>
              </a:xfrm>
              <a:prstGeom prst="line">
                <a:avLst/>
              </a:prstGeom>
              <a:noFill/>
              <a:ln w="19050" cap="flat">
                <a:solidFill>
                  <a:srgbClr val="0070C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56" name="Line 93">
                <a:extLst>
                  <a:ext uri="{FF2B5EF4-FFF2-40B4-BE49-F238E27FC236}">
                    <a16:creationId xmlns="" xmlns:a16="http://schemas.microsoft.com/office/drawing/2014/main" id="{1DE967A3-14C3-439C-9B15-47DF161F167C}"/>
                  </a:ext>
                </a:extLst>
              </p:cNvPr>
              <p:cNvSpPr>
                <a:spLocks noChangeShapeType="1"/>
              </p:cNvSpPr>
              <p:nvPr/>
            </p:nvSpPr>
            <p:spPr bwMode="auto">
              <a:xfrm>
                <a:off x="1917700" y="3182938"/>
                <a:ext cx="0" cy="31750"/>
              </a:xfrm>
              <a:prstGeom prst="line">
                <a:avLst/>
              </a:prstGeom>
              <a:noFill/>
              <a:ln w="19050" cap="flat">
                <a:solidFill>
                  <a:srgbClr val="0070C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57" name="Line 94">
                <a:extLst>
                  <a:ext uri="{FF2B5EF4-FFF2-40B4-BE49-F238E27FC236}">
                    <a16:creationId xmlns="" xmlns:a16="http://schemas.microsoft.com/office/drawing/2014/main" id="{068F8621-296F-4488-9B0E-AE56432FF367}"/>
                  </a:ext>
                </a:extLst>
              </p:cNvPr>
              <p:cNvSpPr>
                <a:spLocks noChangeShapeType="1"/>
              </p:cNvSpPr>
              <p:nvPr/>
            </p:nvSpPr>
            <p:spPr bwMode="auto">
              <a:xfrm flipH="1">
                <a:off x="1898650" y="3198813"/>
                <a:ext cx="39688" cy="0"/>
              </a:xfrm>
              <a:prstGeom prst="line">
                <a:avLst/>
              </a:prstGeom>
              <a:noFill/>
              <a:ln w="19050" cap="flat">
                <a:solidFill>
                  <a:srgbClr val="0070C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58" name="Line 95">
                <a:extLst>
                  <a:ext uri="{FF2B5EF4-FFF2-40B4-BE49-F238E27FC236}">
                    <a16:creationId xmlns="" xmlns:a16="http://schemas.microsoft.com/office/drawing/2014/main" id="{CDEC0475-3DE5-47D3-A38A-45CA687BB664}"/>
                  </a:ext>
                </a:extLst>
              </p:cNvPr>
              <p:cNvSpPr>
                <a:spLocks noChangeShapeType="1"/>
              </p:cNvSpPr>
              <p:nvPr/>
            </p:nvSpPr>
            <p:spPr bwMode="auto">
              <a:xfrm>
                <a:off x="1590675" y="3070225"/>
                <a:ext cx="0" cy="34925"/>
              </a:xfrm>
              <a:prstGeom prst="line">
                <a:avLst/>
              </a:prstGeom>
              <a:noFill/>
              <a:ln w="19050" cap="flat">
                <a:solidFill>
                  <a:srgbClr val="0070C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59" name="Line 96">
                <a:extLst>
                  <a:ext uri="{FF2B5EF4-FFF2-40B4-BE49-F238E27FC236}">
                    <a16:creationId xmlns="" xmlns:a16="http://schemas.microsoft.com/office/drawing/2014/main" id="{4D41F933-283E-4AA1-A818-4D6E54B77348}"/>
                  </a:ext>
                </a:extLst>
              </p:cNvPr>
              <p:cNvSpPr>
                <a:spLocks noChangeShapeType="1"/>
              </p:cNvSpPr>
              <p:nvPr/>
            </p:nvSpPr>
            <p:spPr bwMode="auto">
              <a:xfrm flipH="1">
                <a:off x="1571625" y="3089275"/>
                <a:ext cx="39688" cy="0"/>
              </a:xfrm>
              <a:prstGeom prst="line">
                <a:avLst/>
              </a:prstGeom>
              <a:noFill/>
              <a:ln w="19050" cap="flat">
                <a:solidFill>
                  <a:srgbClr val="0070C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60" name="Line 97">
                <a:extLst>
                  <a:ext uri="{FF2B5EF4-FFF2-40B4-BE49-F238E27FC236}">
                    <a16:creationId xmlns="" xmlns:a16="http://schemas.microsoft.com/office/drawing/2014/main" id="{AED8EB34-4097-41AA-8AD1-C7C66A516217}"/>
                  </a:ext>
                </a:extLst>
              </p:cNvPr>
              <p:cNvSpPr>
                <a:spLocks noChangeShapeType="1"/>
              </p:cNvSpPr>
              <p:nvPr/>
            </p:nvSpPr>
            <p:spPr bwMode="auto">
              <a:xfrm>
                <a:off x="1562100" y="3021013"/>
                <a:ext cx="0" cy="34925"/>
              </a:xfrm>
              <a:prstGeom prst="line">
                <a:avLst/>
              </a:prstGeom>
              <a:noFill/>
              <a:ln w="19050" cap="flat">
                <a:solidFill>
                  <a:srgbClr val="0070C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61" name="Line 98">
                <a:extLst>
                  <a:ext uri="{FF2B5EF4-FFF2-40B4-BE49-F238E27FC236}">
                    <a16:creationId xmlns="" xmlns:a16="http://schemas.microsoft.com/office/drawing/2014/main" id="{A6217878-B646-49EB-A21C-B7520C8B8DD3}"/>
                  </a:ext>
                </a:extLst>
              </p:cNvPr>
              <p:cNvSpPr>
                <a:spLocks noChangeShapeType="1"/>
              </p:cNvSpPr>
              <p:nvPr/>
            </p:nvSpPr>
            <p:spPr bwMode="auto">
              <a:xfrm flipH="1">
                <a:off x="1544638" y="3038475"/>
                <a:ext cx="39688" cy="0"/>
              </a:xfrm>
              <a:prstGeom prst="line">
                <a:avLst/>
              </a:prstGeom>
              <a:noFill/>
              <a:ln w="19050" cap="flat">
                <a:solidFill>
                  <a:srgbClr val="0070C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62" name="Line 99">
                <a:extLst>
                  <a:ext uri="{FF2B5EF4-FFF2-40B4-BE49-F238E27FC236}">
                    <a16:creationId xmlns="" xmlns:a16="http://schemas.microsoft.com/office/drawing/2014/main" id="{B08D064A-4029-4CC1-80FD-86CBC21A05CA}"/>
                  </a:ext>
                </a:extLst>
              </p:cNvPr>
              <p:cNvSpPr>
                <a:spLocks noChangeShapeType="1"/>
              </p:cNvSpPr>
              <p:nvPr/>
            </p:nvSpPr>
            <p:spPr bwMode="auto">
              <a:xfrm>
                <a:off x="1511300" y="2976563"/>
                <a:ext cx="0" cy="34925"/>
              </a:xfrm>
              <a:prstGeom prst="line">
                <a:avLst/>
              </a:prstGeom>
              <a:noFill/>
              <a:ln w="19050" cap="flat">
                <a:solidFill>
                  <a:srgbClr val="0070C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63" name="Line 100">
                <a:extLst>
                  <a:ext uri="{FF2B5EF4-FFF2-40B4-BE49-F238E27FC236}">
                    <a16:creationId xmlns="" xmlns:a16="http://schemas.microsoft.com/office/drawing/2014/main" id="{97AAFD99-E646-447E-B731-124FA78F33EF}"/>
                  </a:ext>
                </a:extLst>
              </p:cNvPr>
              <p:cNvSpPr>
                <a:spLocks noChangeShapeType="1"/>
              </p:cNvSpPr>
              <p:nvPr/>
            </p:nvSpPr>
            <p:spPr bwMode="auto">
              <a:xfrm flipH="1">
                <a:off x="1492250" y="2995613"/>
                <a:ext cx="41275" cy="0"/>
              </a:xfrm>
              <a:prstGeom prst="line">
                <a:avLst/>
              </a:prstGeom>
              <a:noFill/>
              <a:ln w="19050" cap="flat">
                <a:solidFill>
                  <a:srgbClr val="0070C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64" name="Line 101">
                <a:extLst>
                  <a:ext uri="{FF2B5EF4-FFF2-40B4-BE49-F238E27FC236}">
                    <a16:creationId xmlns="" xmlns:a16="http://schemas.microsoft.com/office/drawing/2014/main" id="{B89F6F2B-2400-4615-B2F3-5D34C0037FBC}"/>
                  </a:ext>
                </a:extLst>
              </p:cNvPr>
              <p:cNvSpPr>
                <a:spLocks noChangeShapeType="1"/>
              </p:cNvSpPr>
              <p:nvPr/>
            </p:nvSpPr>
            <p:spPr bwMode="auto">
              <a:xfrm>
                <a:off x="1425575" y="2976563"/>
                <a:ext cx="0" cy="34925"/>
              </a:xfrm>
              <a:prstGeom prst="line">
                <a:avLst/>
              </a:prstGeom>
              <a:noFill/>
              <a:ln w="19050" cap="flat">
                <a:solidFill>
                  <a:srgbClr val="0070C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65" name="Line 102">
                <a:extLst>
                  <a:ext uri="{FF2B5EF4-FFF2-40B4-BE49-F238E27FC236}">
                    <a16:creationId xmlns="" xmlns:a16="http://schemas.microsoft.com/office/drawing/2014/main" id="{FF13243A-A8E3-4103-B38F-6046450135F8}"/>
                  </a:ext>
                </a:extLst>
              </p:cNvPr>
              <p:cNvSpPr>
                <a:spLocks noChangeShapeType="1"/>
              </p:cNvSpPr>
              <p:nvPr/>
            </p:nvSpPr>
            <p:spPr bwMode="auto">
              <a:xfrm flipH="1">
                <a:off x="1406525" y="2995613"/>
                <a:ext cx="39688" cy="0"/>
              </a:xfrm>
              <a:prstGeom prst="line">
                <a:avLst/>
              </a:prstGeom>
              <a:noFill/>
              <a:ln w="19050" cap="flat">
                <a:solidFill>
                  <a:srgbClr val="0070C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66" name="Line 103">
                <a:extLst>
                  <a:ext uri="{FF2B5EF4-FFF2-40B4-BE49-F238E27FC236}">
                    <a16:creationId xmlns="" xmlns:a16="http://schemas.microsoft.com/office/drawing/2014/main" id="{3899F350-6AD9-49D7-89E5-E14905CB59F8}"/>
                  </a:ext>
                </a:extLst>
              </p:cNvPr>
              <p:cNvSpPr>
                <a:spLocks noChangeShapeType="1"/>
              </p:cNvSpPr>
              <p:nvPr/>
            </p:nvSpPr>
            <p:spPr bwMode="auto">
              <a:xfrm>
                <a:off x="1330325" y="2976563"/>
                <a:ext cx="0" cy="34925"/>
              </a:xfrm>
              <a:prstGeom prst="line">
                <a:avLst/>
              </a:prstGeom>
              <a:noFill/>
              <a:ln w="19050" cap="flat">
                <a:solidFill>
                  <a:srgbClr val="0070C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67" name="Line 104">
                <a:extLst>
                  <a:ext uri="{FF2B5EF4-FFF2-40B4-BE49-F238E27FC236}">
                    <a16:creationId xmlns="" xmlns:a16="http://schemas.microsoft.com/office/drawing/2014/main" id="{20DDB8E2-C180-47B0-A4BC-38DAF66684E2}"/>
                  </a:ext>
                </a:extLst>
              </p:cNvPr>
              <p:cNvSpPr>
                <a:spLocks noChangeShapeType="1"/>
              </p:cNvSpPr>
              <p:nvPr/>
            </p:nvSpPr>
            <p:spPr bwMode="auto">
              <a:xfrm flipH="1">
                <a:off x="1311275" y="2995613"/>
                <a:ext cx="39688" cy="0"/>
              </a:xfrm>
              <a:prstGeom prst="line">
                <a:avLst/>
              </a:prstGeom>
              <a:noFill/>
              <a:ln w="19050" cap="flat">
                <a:solidFill>
                  <a:srgbClr val="0070C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68" name="Line 105">
                <a:extLst>
                  <a:ext uri="{FF2B5EF4-FFF2-40B4-BE49-F238E27FC236}">
                    <a16:creationId xmlns="" xmlns:a16="http://schemas.microsoft.com/office/drawing/2014/main" id="{E7A917EE-3540-4496-88B7-0E11605537F6}"/>
                  </a:ext>
                </a:extLst>
              </p:cNvPr>
              <p:cNvSpPr>
                <a:spLocks noChangeShapeType="1"/>
              </p:cNvSpPr>
              <p:nvPr/>
            </p:nvSpPr>
            <p:spPr bwMode="auto">
              <a:xfrm>
                <a:off x="1257300" y="2909888"/>
                <a:ext cx="0" cy="33338"/>
              </a:xfrm>
              <a:prstGeom prst="line">
                <a:avLst/>
              </a:prstGeom>
              <a:noFill/>
              <a:ln w="19050" cap="flat">
                <a:solidFill>
                  <a:srgbClr val="0070C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69" name="Line 106">
                <a:extLst>
                  <a:ext uri="{FF2B5EF4-FFF2-40B4-BE49-F238E27FC236}">
                    <a16:creationId xmlns="" xmlns:a16="http://schemas.microsoft.com/office/drawing/2014/main" id="{55881C4E-5F4B-4186-B7D8-01A52CC40B66}"/>
                  </a:ext>
                </a:extLst>
              </p:cNvPr>
              <p:cNvSpPr>
                <a:spLocks noChangeShapeType="1"/>
              </p:cNvSpPr>
              <p:nvPr/>
            </p:nvSpPr>
            <p:spPr bwMode="auto">
              <a:xfrm flipH="1">
                <a:off x="1238250" y="2925763"/>
                <a:ext cx="38100" cy="0"/>
              </a:xfrm>
              <a:prstGeom prst="line">
                <a:avLst/>
              </a:prstGeom>
              <a:noFill/>
              <a:ln w="19050" cap="flat">
                <a:solidFill>
                  <a:srgbClr val="0070C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70" name="Line 107">
                <a:extLst>
                  <a:ext uri="{FF2B5EF4-FFF2-40B4-BE49-F238E27FC236}">
                    <a16:creationId xmlns="" xmlns:a16="http://schemas.microsoft.com/office/drawing/2014/main" id="{A57086EB-256F-4943-921B-5F76189BCEE9}"/>
                  </a:ext>
                </a:extLst>
              </p:cNvPr>
              <p:cNvSpPr>
                <a:spLocks noChangeShapeType="1"/>
              </p:cNvSpPr>
              <p:nvPr/>
            </p:nvSpPr>
            <p:spPr bwMode="auto">
              <a:xfrm>
                <a:off x="1122363" y="2876550"/>
                <a:ext cx="0" cy="34925"/>
              </a:xfrm>
              <a:prstGeom prst="line">
                <a:avLst/>
              </a:prstGeom>
              <a:noFill/>
              <a:ln w="19050" cap="flat">
                <a:solidFill>
                  <a:srgbClr val="0070C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71" name="Line 108">
                <a:extLst>
                  <a:ext uri="{FF2B5EF4-FFF2-40B4-BE49-F238E27FC236}">
                    <a16:creationId xmlns="" xmlns:a16="http://schemas.microsoft.com/office/drawing/2014/main" id="{EC024C4C-27A4-4B69-B68D-30ECC05CF235}"/>
                  </a:ext>
                </a:extLst>
              </p:cNvPr>
              <p:cNvSpPr>
                <a:spLocks noChangeShapeType="1"/>
              </p:cNvSpPr>
              <p:nvPr/>
            </p:nvSpPr>
            <p:spPr bwMode="auto">
              <a:xfrm flipH="1">
                <a:off x="1103313" y="2895600"/>
                <a:ext cx="39688" cy="0"/>
              </a:xfrm>
              <a:prstGeom prst="line">
                <a:avLst/>
              </a:prstGeom>
              <a:noFill/>
              <a:ln w="19050" cap="flat">
                <a:solidFill>
                  <a:srgbClr val="0070C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72" name="Line 109">
                <a:extLst>
                  <a:ext uri="{FF2B5EF4-FFF2-40B4-BE49-F238E27FC236}">
                    <a16:creationId xmlns="" xmlns:a16="http://schemas.microsoft.com/office/drawing/2014/main" id="{B8D52C68-301C-4696-A9D1-AD110B558B3E}"/>
                  </a:ext>
                </a:extLst>
              </p:cNvPr>
              <p:cNvSpPr>
                <a:spLocks noChangeShapeType="1"/>
              </p:cNvSpPr>
              <p:nvPr/>
            </p:nvSpPr>
            <p:spPr bwMode="auto">
              <a:xfrm>
                <a:off x="1168400" y="2876550"/>
                <a:ext cx="0" cy="34925"/>
              </a:xfrm>
              <a:prstGeom prst="line">
                <a:avLst/>
              </a:prstGeom>
              <a:noFill/>
              <a:ln w="19050" cap="flat">
                <a:solidFill>
                  <a:srgbClr val="0070C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sp>
            <p:nvSpPr>
              <p:cNvPr id="773" name="Line 110">
                <a:extLst>
                  <a:ext uri="{FF2B5EF4-FFF2-40B4-BE49-F238E27FC236}">
                    <a16:creationId xmlns="" xmlns:a16="http://schemas.microsoft.com/office/drawing/2014/main" id="{7CA43E33-FF35-40F4-AFED-DDEDA624618A}"/>
                  </a:ext>
                </a:extLst>
              </p:cNvPr>
              <p:cNvSpPr>
                <a:spLocks noChangeShapeType="1"/>
              </p:cNvSpPr>
              <p:nvPr/>
            </p:nvSpPr>
            <p:spPr bwMode="auto">
              <a:xfrm flipH="1">
                <a:off x="1149350" y="2895600"/>
                <a:ext cx="39688" cy="0"/>
              </a:xfrm>
              <a:prstGeom prst="line">
                <a:avLst/>
              </a:prstGeom>
              <a:noFill/>
              <a:ln w="19050" cap="flat">
                <a:solidFill>
                  <a:srgbClr val="0070C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800" kern="0">
                  <a:solidFill>
                    <a:srgbClr val="000000"/>
                  </a:solidFill>
                  <a:latin typeface="Arial"/>
                  <a:ea typeface="+mn-ea"/>
                  <a:cs typeface="+mn-cs"/>
                </a:endParaRPr>
              </a:p>
            </p:txBody>
          </p:sp>
        </p:grpSp>
        <p:sp>
          <p:nvSpPr>
            <p:cNvPr id="851" name="TextBox 850">
              <a:extLst/>
            </p:cNvPr>
            <p:cNvSpPr txBox="1"/>
            <p:nvPr/>
          </p:nvSpPr>
          <p:spPr>
            <a:xfrm>
              <a:off x="2172901" y="3190018"/>
              <a:ext cx="1092970" cy="165505"/>
            </a:xfrm>
            <a:prstGeom prst="rect">
              <a:avLst/>
            </a:prstGeom>
            <a:noFill/>
          </p:spPr>
          <p:txBody>
            <a:bodyPr wrap="square" lIns="0" tIns="0" rIns="0" bIns="0" rtlCol="0">
              <a:spAutoFit/>
            </a:bodyPr>
            <a:lstStyle/>
            <a:p>
              <a:pPr defTabSz="914378" fontAlgn="auto">
                <a:spcBef>
                  <a:spcPts val="0"/>
                </a:spcBef>
                <a:spcAft>
                  <a:spcPts val="0"/>
                </a:spcAft>
                <a:defRPr/>
              </a:pPr>
              <a:r>
                <a:rPr lang="en-US" sz="1100" b="1" kern="0" dirty="0">
                  <a:solidFill>
                    <a:srgbClr val="00A7E2"/>
                  </a:solidFill>
                  <a:latin typeface="Arial"/>
                  <a:ea typeface="+mn-ea"/>
                  <a:cs typeface="+mn-cs"/>
                </a:rPr>
                <a:t>1-y OS = 22.1%</a:t>
              </a:r>
            </a:p>
          </p:txBody>
        </p:sp>
        <p:sp>
          <p:nvSpPr>
            <p:cNvPr id="852" name="TextBox 851">
              <a:extLst/>
            </p:cNvPr>
            <p:cNvSpPr txBox="1"/>
            <p:nvPr/>
          </p:nvSpPr>
          <p:spPr>
            <a:xfrm>
              <a:off x="2180706" y="2891884"/>
              <a:ext cx="1578308" cy="165505"/>
            </a:xfrm>
            <a:prstGeom prst="rect">
              <a:avLst/>
            </a:prstGeom>
            <a:noFill/>
          </p:spPr>
          <p:txBody>
            <a:bodyPr wrap="square" lIns="0" tIns="0" rIns="0" bIns="0" rtlCol="0">
              <a:spAutoFit/>
            </a:bodyPr>
            <a:lstStyle/>
            <a:p>
              <a:pPr defTabSz="914378" fontAlgn="auto">
                <a:spcBef>
                  <a:spcPts val="0"/>
                </a:spcBef>
                <a:spcAft>
                  <a:spcPts val="0"/>
                </a:spcAft>
                <a:defRPr/>
              </a:pPr>
              <a:r>
                <a:rPr lang="en-US" sz="1100" b="1" kern="0" dirty="0">
                  <a:solidFill>
                    <a:srgbClr val="0070C0"/>
                  </a:solidFill>
                  <a:latin typeface="Arial"/>
                  <a:ea typeface="+mn-ea"/>
                  <a:cs typeface="+mn-cs"/>
                </a:rPr>
                <a:t>1-y OS = 26.0%</a:t>
              </a:r>
            </a:p>
          </p:txBody>
        </p:sp>
      </p:grpSp>
      <p:graphicFrame>
        <p:nvGraphicFramePr>
          <p:cNvPr id="855" name="Table 854">
            <a:extLst/>
          </p:cNvPr>
          <p:cNvGraphicFramePr>
            <a:graphicFrameLocks noGrp="1"/>
          </p:cNvGraphicFramePr>
          <p:nvPr>
            <p:extLst/>
          </p:nvPr>
        </p:nvGraphicFramePr>
        <p:xfrm>
          <a:off x="3205598" y="2206409"/>
          <a:ext cx="2912110" cy="594360"/>
        </p:xfrm>
        <a:graphic>
          <a:graphicData uri="http://schemas.openxmlformats.org/drawingml/2006/table">
            <a:tbl>
              <a:tblPr/>
              <a:tblGrid>
                <a:gridCol w="808990">
                  <a:extLst>
                    <a:ext uri="{9D8B030D-6E8A-4147-A177-3AD203B41FA5}">
                      <a16:colId xmlns="" xmlns:a16="http://schemas.microsoft.com/office/drawing/2014/main" val="373568728"/>
                    </a:ext>
                  </a:extLst>
                </a:gridCol>
                <a:gridCol w="691515">
                  <a:extLst>
                    <a:ext uri="{9D8B030D-6E8A-4147-A177-3AD203B41FA5}">
                      <a16:colId xmlns="" xmlns:a16="http://schemas.microsoft.com/office/drawing/2014/main" val="4119875361"/>
                    </a:ext>
                  </a:extLst>
                </a:gridCol>
                <a:gridCol w="691515">
                  <a:extLst>
                    <a:ext uri="{9D8B030D-6E8A-4147-A177-3AD203B41FA5}">
                      <a16:colId xmlns="" xmlns:a16="http://schemas.microsoft.com/office/drawing/2014/main" val="2870726289"/>
                    </a:ext>
                  </a:extLst>
                </a:gridCol>
                <a:gridCol w="720090">
                  <a:extLst>
                    <a:ext uri="{9D8B030D-6E8A-4147-A177-3AD203B41FA5}">
                      <a16:colId xmlns="" xmlns:a16="http://schemas.microsoft.com/office/drawing/2014/main" val="3635456770"/>
                    </a:ext>
                  </a:extLst>
                </a:gridCol>
              </a:tblGrid>
              <a:tr h="22860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sz="900" b="1" dirty="0">
                        <a:solidFill>
                          <a:schemeClr val="tx1"/>
                        </a:solidFill>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b="1" dirty="0">
                          <a:solidFill>
                            <a:srgbClr val="00A7E2"/>
                          </a:solidFill>
                        </a:rPr>
                        <a:t>Low TMB</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b="1" dirty="0">
                          <a:solidFill>
                            <a:srgbClr val="0070C0"/>
                          </a:solidFill>
                        </a:rPr>
                        <a:t>Med TMB</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b="1" dirty="0">
                          <a:solidFill>
                            <a:srgbClr val="00345D"/>
                          </a:solidFill>
                        </a:rPr>
                        <a:t>High TMB</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152812407"/>
                  </a:ext>
                </a:extLst>
              </a:tr>
              <a:tr h="36576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900" b="1" dirty="0"/>
                        <a:t>Median OS</a:t>
                      </a:r>
                      <a:br>
                        <a:rPr lang="en-US" sz="900" b="1" dirty="0"/>
                      </a:br>
                      <a:r>
                        <a:rPr lang="en-US" sz="900" b="1" dirty="0"/>
                        <a:t>(95% CI), </a:t>
                      </a:r>
                      <a:r>
                        <a:rPr lang="en-US" sz="900" b="1" dirty="0" err="1"/>
                        <a:t>mo</a:t>
                      </a:r>
                      <a:endParaRPr lang="en-US" sz="900" b="1" dirty="0"/>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srgbClr val="00A7E2"/>
                          </a:solidFill>
                        </a:rPr>
                        <a:t>3.1</a:t>
                      </a:r>
                      <a:br>
                        <a:rPr lang="en-US" sz="900" dirty="0">
                          <a:solidFill>
                            <a:srgbClr val="00A7E2"/>
                          </a:solidFill>
                        </a:rPr>
                      </a:br>
                      <a:r>
                        <a:rPr lang="en-US" sz="900" dirty="0">
                          <a:solidFill>
                            <a:srgbClr val="00A7E2"/>
                          </a:solidFill>
                        </a:rPr>
                        <a:t>(2.4, 6.8)</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srgbClr val="0070C0"/>
                          </a:solidFill>
                        </a:rPr>
                        <a:t>3.9 </a:t>
                      </a:r>
                      <a:br>
                        <a:rPr lang="en-US" sz="900" dirty="0">
                          <a:solidFill>
                            <a:srgbClr val="0070C0"/>
                          </a:solidFill>
                        </a:rPr>
                      </a:br>
                      <a:r>
                        <a:rPr lang="en-US" sz="900" dirty="0">
                          <a:solidFill>
                            <a:srgbClr val="0070C0"/>
                          </a:solidFill>
                        </a:rPr>
                        <a:t>(2.4, 9.9)</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srgbClr val="00345D"/>
                          </a:solidFill>
                        </a:rPr>
                        <a:t>5.4 </a:t>
                      </a:r>
                      <a:br>
                        <a:rPr lang="en-US" sz="900" dirty="0">
                          <a:solidFill>
                            <a:srgbClr val="00345D"/>
                          </a:solidFill>
                        </a:rPr>
                      </a:br>
                      <a:r>
                        <a:rPr lang="en-US" sz="900" dirty="0">
                          <a:solidFill>
                            <a:srgbClr val="00345D"/>
                          </a:solidFill>
                        </a:rPr>
                        <a:t>(2.8, 8.0)</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262453989"/>
                  </a:ext>
                </a:extLst>
              </a:tr>
            </a:tbl>
          </a:graphicData>
        </a:graphic>
      </p:graphicFrame>
      <p:graphicFrame>
        <p:nvGraphicFramePr>
          <p:cNvPr id="856" name="Table 855">
            <a:extLst/>
          </p:cNvPr>
          <p:cNvGraphicFramePr>
            <a:graphicFrameLocks noGrp="1"/>
          </p:cNvGraphicFramePr>
          <p:nvPr>
            <p:extLst/>
          </p:nvPr>
        </p:nvGraphicFramePr>
        <p:xfrm>
          <a:off x="7557806" y="2206409"/>
          <a:ext cx="2912110" cy="594360"/>
        </p:xfrm>
        <a:graphic>
          <a:graphicData uri="http://schemas.openxmlformats.org/drawingml/2006/table">
            <a:tbl>
              <a:tblPr/>
              <a:tblGrid>
                <a:gridCol w="808990">
                  <a:extLst>
                    <a:ext uri="{9D8B030D-6E8A-4147-A177-3AD203B41FA5}">
                      <a16:colId xmlns="" xmlns:a16="http://schemas.microsoft.com/office/drawing/2014/main" val="373568728"/>
                    </a:ext>
                  </a:extLst>
                </a:gridCol>
                <a:gridCol w="691515">
                  <a:extLst>
                    <a:ext uri="{9D8B030D-6E8A-4147-A177-3AD203B41FA5}">
                      <a16:colId xmlns="" xmlns:a16="http://schemas.microsoft.com/office/drawing/2014/main" val="4119875361"/>
                    </a:ext>
                  </a:extLst>
                </a:gridCol>
                <a:gridCol w="691515">
                  <a:extLst>
                    <a:ext uri="{9D8B030D-6E8A-4147-A177-3AD203B41FA5}">
                      <a16:colId xmlns="" xmlns:a16="http://schemas.microsoft.com/office/drawing/2014/main" val="2870726289"/>
                    </a:ext>
                  </a:extLst>
                </a:gridCol>
                <a:gridCol w="720090">
                  <a:extLst>
                    <a:ext uri="{9D8B030D-6E8A-4147-A177-3AD203B41FA5}">
                      <a16:colId xmlns="" xmlns:a16="http://schemas.microsoft.com/office/drawing/2014/main" val="3635456770"/>
                    </a:ext>
                  </a:extLst>
                </a:gridCol>
              </a:tblGrid>
              <a:tr h="22860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sz="900" b="1" dirty="0">
                        <a:solidFill>
                          <a:schemeClr val="tx1"/>
                        </a:solidFill>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algn="ctr" defTabSz="457200" rtl="0" eaLnBrk="1" latinLnBrk="0" hangingPunct="1"/>
                      <a:r>
                        <a:rPr lang="en-US" sz="900" b="1" kern="1200" dirty="0">
                          <a:solidFill>
                            <a:srgbClr val="D9774B"/>
                          </a:solidFill>
                          <a:latin typeface="+mn-lt"/>
                          <a:ea typeface="+mn-ea"/>
                          <a:cs typeface="+mn-cs"/>
                        </a:rPr>
                        <a:t>Low TMB</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algn="ctr" defTabSz="457200" rtl="0" eaLnBrk="1" latinLnBrk="0" hangingPunct="1"/>
                      <a:r>
                        <a:rPr lang="en-US" sz="900" b="1" kern="1200" dirty="0">
                          <a:solidFill>
                            <a:srgbClr val="E0450E"/>
                          </a:solidFill>
                          <a:latin typeface="+mn-lt"/>
                          <a:ea typeface="+mn-ea"/>
                          <a:cs typeface="+mn-cs"/>
                        </a:rPr>
                        <a:t>Med TMB</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algn="ctr" defTabSz="457200" rtl="0" eaLnBrk="1" latinLnBrk="0" hangingPunct="1"/>
                      <a:r>
                        <a:rPr lang="en-US" sz="900" b="1" kern="1200" dirty="0">
                          <a:solidFill>
                            <a:srgbClr val="812808"/>
                          </a:solidFill>
                          <a:latin typeface="+mn-lt"/>
                          <a:ea typeface="+mn-ea"/>
                          <a:cs typeface="+mn-cs"/>
                        </a:rPr>
                        <a:t>High TMB</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152812407"/>
                  </a:ext>
                </a:extLst>
              </a:tr>
              <a:tr h="36576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900" b="1" dirty="0"/>
                        <a:t>Median OS</a:t>
                      </a:r>
                      <a:r>
                        <a:rPr lang="en-US" sz="900" b="1" baseline="0" dirty="0"/>
                        <a:t/>
                      </a:r>
                      <a:br>
                        <a:rPr lang="en-US" sz="900" b="1" baseline="0" dirty="0"/>
                      </a:br>
                      <a:r>
                        <a:rPr lang="en-US" sz="900" b="1" dirty="0"/>
                        <a:t>(95% CI), </a:t>
                      </a:r>
                      <a:r>
                        <a:rPr lang="en-US" sz="900" b="1" dirty="0" err="1"/>
                        <a:t>mo</a:t>
                      </a:r>
                      <a:endParaRPr lang="en-US" sz="900" b="1" dirty="0"/>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0" kern="1200" dirty="0">
                          <a:solidFill>
                            <a:srgbClr val="D9774B"/>
                          </a:solidFill>
                          <a:latin typeface="+mn-lt"/>
                          <a:ea typeface="+mn-ea"/>
                          <a:cs typeface="+mn-cs"/>
                        </a:rPr>
                        <a:t>3.4 </a:t>
                      </a:r>
                      <a:r>
                        <a:rPr lang="en-US" sz="900" b="1" kern="1200" dirty="0">
                          <a:solidFill>
                            <a:srgbClr val="D9774B"/>
                          </a:solidFill>
                          <a:latin typeface="+mn-lt"/>
                          <a:ea typeface="+mn-ea"/>
                          <a:cs typeface="+mn-cs"/>
                        </a:rPr>
                        <a:t/>
                      </a:r>
                      <a:br>
                        <a:rPr lang="en-US" sz="900" b="1" kern="1200" dirty="0">
                          <a:solidFill>
                            <a:srgbClr val="D9774B"/>
                          </a:solidFill>
                          <a:latin typeface="+mn-lt"/>
                          <a:ea typeface="+mn-ea"/>
                          <a:cs typeface="+mn-cs"/>
                        </a:rPr>
                      </a:br>
                      <a:r>
                        <a:rPr lang="en-US" sz="900" b="0" kern="1200" dirty="0">
                          <a:solidFill>
                            <a:srgbClr val="D9774B"/>
                          </a:solidFill>
                          <a:latin typeface="+mn-lt"/>
                          <a:ea typeface="+mn-ea"/>
                          <a:cs typeface="+mn-cs"/>
                        </a:rPr>
                        <a:t>(2.8, 7.3)</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0" kern="1200" dirty="0">
                          <a:solidFill>
                            <a:srgbClr val="E0450E"/>
                          </a:solidFill>
                          <a:latin typeface="+mn-lt"/>
                          <a:ea typeface="+mn-ea"/>
                          <a:cs typeface="+mn-cs"/>
                        </a:rPr>
                        <a:t>3.6 </a:t>
                      </a:r>
                      <a:r>
                        <a:rPr lang="en-US" sz="900" b="1" kern="1200" dirty="0">
                          <a:solidFill>
                            <a:srgbClr val="E0450E"/>
                          </a:solidFill>
                          <a:latin typeface="+mn-lt"/>
                          <a:ea typeface="+mn-ea"/>
                          <a:cs typeface="+mn-cs"/>
                        </a:rPr>
                        <a:t/>
                      </a:r>
                      <a:br>
                        <a:rPr lang="en-US" sz="900" b="1" kern="1200" dirty="0">
                          <a:solidFill>
                            <a:srgbClr val="E0450E"/>
                          </a:solidFill>
                          <a:latin typeface="+mn-lt"/>
                          <a:ea typeface="+mn-ea"/>
                          <a:cs typeface="+mn-cs"/>
                        </a:rPr>
                      </a:br>
                      <a:r>
                        <a:rPr lang="en-US" sz="900" b="0" kern="1200" dirty="0">
                          <a:solidFill>
                            <a:srgbClr val="E0450E"/>
                          </a:solidFill>
                          <a:latin typeface="+mn-lt"/>
                          <a:ea typeface="+mn-ea"/>
                          <a:cs typeface="+mn-cs"/>
                        </a:rPr>
                        <a:t>(1.8, 7.7)</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0" kern="1200" dirty="0">
                          <a:solidFill>
                            <a:srgbClr val="812808"/>
                          </a:solidFill>
                          <a:latin typeface="+mn-lt"/>
                          <a:ea typeface="+mn-ea"/>
                          <a:cs typeface="+mn-cs"/>
                        </a:rPr>
                        <a:t>22.0 </a:t>
                      </a:r>
                      <a:r>
                        <a:rPr lang="en-US" sz="900" b="1" kern="1200" dirty="0">
                          <a:solidFill>
                            <a:srgbClr val="812808"/>
                          </a:solidFill>
                          <a:latin typeface="+mn-lt"/>
                          <a:ea typeface="+mn-ea"/>
                          <a:cs typeface="+mn-cs"/>
                        </a:rPr>
                        <a:t/>
                      </a:r>
                      <a:br>
                        <a:rPr lang="en-US" sz="900" b="1" kern="1200" dirty="0">
                          <a:solidFill>
                            <a:srgbClr val="812808"/>
                          </a:solidFill>
                          <a:latin typeface="+mn-lt"/>
                          <a:ea typeface="+mn-ea"/>
                          <a:cs typeface="+mn-cs"/>
                        </a:rPr>
                      </a:br>
                      <a:r>
                        <a:rPr lang="en-US" sz="900" b="0" kern="1200" dirty="0">
                          <a:solidFill>
                            <a:srgbClr val="812808"/>
                          </a:solidFill>
                          <a:latin typeface="+mn-lt"/>
                          <a:ea typeface="+mn-ea"/>
                          <a:cs typeface="+mn-cs"/>
                        </a:rPr>
                        <a:t>(8.2, NR)</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262453989"/>
                  </a:ext>
                </a:extLst>
              </a:tr>
            </a:tbl>
          </a:graphicData>
        </a:graphic>
      </p:graphicFrame>
      <p:sp>
        <p:nvSpPr>
          <p:cNvPr id="858" name="TextBox 857"/>
          <p:cNvSpPr txBox="1"/>
          <p:nvPr/>
        </p:nvSpPr>
        <p:spPr>
          <a:xfrm>
            <a:off x="3756513" y="1947465"/>
            <a:ext cx="1099981" cy="215444"/>
          </a:xfrm>
          <a:prstGeom prst="rect">
            <a:avLst/>
          </a:prstGeom>
        </p:spPr>
        <p:txBody>
          <a:bodyPr wrap="square" lIns="0" tIns="0" rIns="0" bIns="0" anchor="ctr">
            <a:spAutoFit/>
          </a:bodyPr>
          <a:lstStyle>
            <a:defPPr>
              <a:defRPr lang="en-US"/>
            </a:defPPr>
            <a:lvl1pPr algn="ctr" defTabSz="685783">
              <a:defRPr sz="1400" b="1">
                <a:solidFill>
                  <a:srgbClr val="0D5CAB"/>
                </a:solidFill>
                <a:latin typeface="Arial" panose="020B0604020202020204" pitchFamily="34" charset="0"/>
                <a:cs typeface="Arial" panose="020B0604020202020204" pitchFamily="34" charset="0"/>
              </a:defRPr>
            </a:lvl1pPr>
          </a:lstStyle>
          <a:p>
            <a:pPr defTabSz="685766" fontAlgn="auto">
              <a:spcBef>
                <a:spcPts val="0"/>
              </a:spcBef>
              <a:spcAft>
                <a:spcPts val="0"/>
              </a:spcAft>
              <a:defRPr/>
            </a:pPr>
            <a:r>
              <a:rPr lang="en-US" kern="0" dirty="0">
                <a:solidFill>
                  <a:srgbClr val="000000"/>
                </a:solidFill>
                <a:ea typeface="+mn-ea"/>
              </a:rPr>
              <a:t>Nivolumab</a:t>
            </a:r>
          </a:p>
        </p:txBody>
      </p:sp>
      <p:sp>
        <p:nvSpPr>
          <p:cNvPr id="859" name="TextBox 858"/>
          <p:cNvSpPr txBox="1"/>
          <p:nvPr/>
        </p:nvSpPr>
        <p:spPr>
          <a:xfrm>
            <a:off x="7346456" y="1947465"/>
            <a:ext cx="2249334" cy="215444"/>
          </a:xfrm>
          <a:prstGeom prst="rect">
            <a:avLst/>
          </a:prstGeom>
        </p:spPr>
        <p:txBody>
          <a:bodyPr wrap="square" lIns="0" tIns="0" rIns="0" bIns="0" anchor="ctr">
            <a:spAutoFit/>
          </a:bodyPr>
          <a:lstStyle>
            <a:defPPr>
              <a:defRPr lang="en-US"/>
            </a:defPPr>
            <a:lvl1pPr algn="ctr" defTabSz="685783">
              <a:defRPr sz="1400" b="1">
                <a:solidFill>
                  <a:srgbClr val="0D5CAB"/>
                </a:solidFill>
                <a:latin typeface="Arial" panose="020B0604020202020204" pitchFamily="34" charset="0"/>
                <a:cs typeface="Arial" panose="020B0604020202020204" pitchFamily="34" charset="0"/>
              </a:defRPr>
            </a:lvl1pPr>
          </a:lstStyle>
          <a:p>
            <a:pPr defTabSz="685766" fontAlgn="auto">
              <a:spcBef>
                <a:spcPts val="0"/>
              </a:spcBef>
              <a:spcAft>
                <a:spcPts val="0"/>
              </a:spcAft>
              <a:defRPr/>
            </a:pPr>
            <a:r>
              <a:rPr lang="en-US" kern="0" dirty="0">
                <a:solidFill>
                  <a:srgbClr val="000000"/>
                </a:solidFill>
                <a:ea typeface="+mn-ea"/>
              </a:rPr>
              <a:t>Nivolumab + ipilimumab</a:t>
            </a:r>
          </a:p>
        </p:txBody>
      </p:sp>
      <p:sp>
        <p:nvSpPr>
          <p:cNvPr id="864" name="Content Placeholder 2"/>
          <p:cNvSpPr txBox="1">
            <a:spLocks/>
          </p:cNvSpPr>
          <p:nvPr/>
        </p:nvSpPr>
        <p:spPr>
          <a:xfrm>
            <a:off x="713296" y="6260046"/>
            <a:ext cx="8474727" cy="314958"/>
          </a:xfrm>
          <a:prstGeom prst="rect">
            <a:avLst/>
          </a:prstGeom>
        </p:spPr>
        <p:txBody>
          <a:bodyPr vert="horz" wrap="square" lIns="91440" tIns="45720" rIns="91440" bIns="45720" rtlCol="0" anchor="b" anchorCtr="0">
            <a:spAutoFit/>
          </a:bodyPr>
          <a:lstStyle>
            <a:defPPr>
              <a:defRPr lang="en-US"/>
            </a:defPPr>
            <a:lvl1pPr marL="111125" marR="0" lvl="0" indent="0" defTabSz="457200" fontAlgn="auto">
              <a:lnSpc>
                <a:spcPct val="80000"/>
              </a:lnSpc>
              <a:spcBef>
                <a:spcPts val="240"/>
              </a:spcBef>
              <a:spcAft>
                <a:spcPts val="0"/>
              </a:spcAft>
              <a:buClrTx/>
              <a:buSzTx/>
              <a:buFont typeface="Arial"/>
              <a:buNone/>
              <a:tabLst/>
              <a:defRPr kumimoji="0" sz="800" b="0" i="0" u="none" strike="noStrike" cap="none" spc="0" normalizeH="0" baseline="0">
                <a:ln>
                  <a:noFill/>
                </a:ln>
                <a:solidFill>
                  <a:srgbClr val="000000"/>
                </a:solidFill>
                <a:effectLst/>
                <a:uLnTx/>
                <a:uFillTx/>
                <a:latin typeface="Arial"/>
              </a:defRPr>
            </a:lvl1pPr>
            <a:lvl2pPr marL="742950" indent="-285750" defTabSz="457200">
              <a:spcBef>
                <a:spcPct val="20000"/>
              </a:spcBef>
              <a:buFont typeface="Arial"/>
              <a:buChar char="–"/>
            </a:lvl2pPr>
            <a:lvl3pPr marL="1143000" indent="-228600" defTabSz="457200">
              <a:spcBef>
                <a:spcPct val="20000"/>
              </a:spcBef>
              <a:buFont typeface="Arial"/>
              <a:buChar char="•"/>
            </a:lvl3pPr>
            <a:lvl4pPr marL="1600200" indent="-228600" defTabSz="457200">
              <a:spcBef>
                <a:spcPct val="20000"/>
              </a:spcBef>
              <a:buFont typeface="Arial"/>
              <a:buChar char="–"/>
              <a:defRPr sz="1600"/>
            </a:lvl4pPr>
            <a:lvl5pPr marL="2057400" indent="-228600" defTabSz="457200">
              <a:spcBef>
                <a:spcPct val="20000"/>
              </a:spcBef>
              <a:buFont typeface="Arial"/>
              <a:buChar char="»"/>
              <a:defRPr sz="16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ea typeface="+mn-ea"/>
                <a:cs typeface="+mn-cs"/>
              </a:rPr>
              <a:t>Median (95% CI) OS, overall TMB-evaluable population: 3.9 (2.8, 6.1) months for nivolumab and 7.0 (3.2, 8.8) months for nivolumab + ipilimumab</a:t>
            </a:r>
          </a:p>
          <a:p>
            <a:r>
              <a:rPr lang="en-US" dirty="0">
                <a:ea typeface="+mn-ea"/>
                <a:cs typeface="+mn-cs"/>
              </a:rPr>
              <a:t>NR = not reached</a:t>
            </a:r>
          </a:p>
        </p:txBody>
      </p:sp>
      <p:sp>
        <p:nvSpPr>
          <p:cNvPr id="312" name="TextBox 311">
            <a:extLst>
              <a:ext uri="{FF2B5EF4-FFF2-40B4-BE49-F238E27FC236}">
                <a16:creationId xmlns="" xmlns:a16="http://schemas.microsoft.com/office/drawing/2014/main" id="{08793406-7ACE-4C47-827A-6EC056F50522}"/>
              </a:ext>
            </a:extLst>
          </p:cNvPr>
          <p:cNvSpPr txBox="1"/>
          <p:nvPr/>
        </p:nvSpPr>
        <p:spPr>
          <a:xfrm>
            <a:off x="1783664" y="4824758"/>
            <a:ext cx="557845" cy="138499"/>
          </a:xfrm>
          <a:prstGeom prst="rect">
            <a:avLst/>
          </a:prstGeom>
          <a:noFill/>
        </p:spPr>
        <p:txBody>
          <a:bodyPr wrap="none" lIns="0" tIns="0" rIns="0" bIns="0" rtlCol="0" anchor="ctr">
            <a:spAutoFit/>
          </a:bodyPr>
          <a:lstStyle/>
          <a:p>
            <a:pPr defTabSz="914378" fontAlgn="auto">
              <a:spcBef>
                <a:spcPts val="0"/>
              </a:spcBef>
              <a:spcAft>
                <a:spcPts val="0"/>
              </a:spcAft>
              <a:defRPr/>
            </a:pPr>
            <a:r>
              <a:rPr lang="en-US" sz="900" b="1" kern="0" dirty="0">
                <a:solidFill>
                  <a:srgbClr val="000000"/>
                </a:solidFill>
                <a:latin typeface="Arial"/>
                <a:ea typeface="+mn-ea"/>
                <a:cs typeface="+mn-cs"/>
              </a:rPr>
              <a:t>No. at risk</a:t>
            </a:r>
          </a:p>
        </p:txBody>
      </p:sp>
      <p:sp>
        <p:nvSpPr>
          <p:cNvPr id="313" name="TextBox 312">
            <a:extLst>
              <a:ext uri="{FF2B5EF4-FFF2-40B4-BE49-F238E27FC236}">
                <a16:creationId xmlns="" xmlns:a16="http://schemas.microsoft.com/office/drawing/2014/main" id="{E7348F00-D205-4421-BE2E-5C1076CB4CAA}"/>
              </a:ext>
            </a:extLst>
          </p:cNvPr>
          <p:cNvSpPr txBox="1"/>
          <p:nvPr/>
        </p:nvSpPr>
        <p:spPr>
          <a:xfrm>
            <a:off x="1783663" y="5111538"/>
            <a:ext cx="436017" cy="138499"/>
          </a:xfrm>
          <a:prstGeom prst="rect">
            <a:avLst/>
          </a:prstGeom>
          <a:noFill/>
        </p:spPr>
        <p:txBody>
          <a:bodyPr wrap="none" lIns="0" tIns="0" rIns="0" bIns="0" rtlCol="0" anchor="ctr">
            <a:spAutoFit/>
          </a:bodyPr>
          <a:lstStyle/>
          <a:p>
            <a:pPr defTabSz="914378" fontAlgn="auto">
              <a:spcBef>
                <a:spcPts val="0"/>
              </a:spcBef>
              <a:spcAft>
                <a:spcPts val="0"/>
              </a:spcAft>
              <a:defRPr/>
            </a:pPr>
            <a:r>
              <a:rPr lang="en-US" sz="900" b="1" kern="0" dirty="0">
                <a:solidFill>
                  <a:srgbClr val="000000"/>
                </a:solidFill>
                <a:latin typeface="Arial"/>
                <a:ea typeface="+mn-ea"/>
                <a:cs typeface="+mn-cs"/>
              </a:rPr>
              <a:t>Medium</a:t>
            </a:r>
          </a:p>
        </p:txBody>
      </p:sp>
      <p:sp>
        <p:nvSpPr>
          <p:cNvPr id="314" name="TextBox 313">
            <a:extLst>
              <a:ext uri="{FF2B5EF4-FFF2-40B4-BE49-F238E27FC236}">
                <a16:creationId xmlns="" xmlns:a16="http://schemas.microsoft.com/office/drawing/2014/main" id="{B1FE4AD1-5E9D-4F8E-8996-ABE6C10D0971}"/>
              </a:ext>
            </a:extLst>
          </p:cNvPr>
          <p:cNvSpPr txBox="1"/>
          <p:nvPr/>
        </p:nvSpPr>
        <p:spPr>
          <a:xfrm>
            <a:off x="1783661" y="5269644"/>
            <a:ext cx="256480" cy="138499"/>
          </a:xfrm>
          <a:prstGeom prst="rect">
            <a:avLst/>
          </a:prstGeom>
          <a:noFill/>
        </p:spPr>
        <p:txBody>
          <a:bodyPr wrap="none" lIns="0" tIns="0" rIns="0" bIns="0" rtlCol="0" anchor="ctr">
            <a:spAutoFit/>
          </a:bodyPr>
          <a:lstStyle/>
          <a:p>
            <a:pPr defTabSz="914378" fontAlgn="auto">
              <a:spcBef>
                <a:spcPts val="0"/>
              </a:spcBef>
              <a:spcAft>
                <a:spcPts val="0"/>
              </a:spcAft>
              <a:defRPr/>
            </a:pPr>
            <a:r>
              <a:rPr lang="en-US" sz="900" b="1" kern="0" dirty="0">
                <a:solidFill>
                  <a:srgbClr val="000000"/>
                </a:solidFill>
                <a:latin typeface="Arial"/>
                <a:ea typeface="+mn-ea"/>
                <a:cs typeface="+mn-cs"/>
              </a:rPr>
              <a:t>High</a:t>
            </a:r>
          </a:p>
        </p:txBody>
      </p:sp>
      <p:sp>
        <p:nvSpPr>
          <p:cNvPr id="315" name="TextBox 314">
            <a:extLst>
              <a:ext uri="{FF2B5EF4-FFF2-40B4-BE49-F238E27FC236}">
                <a16:creationId xmlns="" xmlns:a16="http://schemas.microsoft.com/office/drawing/2014/main" id="{8297E47A-F9F1-48EB-B6B1-05A8DE8A9828}"/>
              </a:ext>
            </a:extLst>
          </p:cNvPr>
          <p:cNvSpPr txBox="1"/>
          <p:nvPr/>
        </p:nvSpPr>
        <p:spPr>
          <a:xfrm>
            <a:off x="1783661" y="4953611"/>
            <a:ext cx="230832" cy="138499"/>
          </a:xfrm>
          <a:prstGeom prst="rect">
            <a:avLst/>
          </a:prstGeom>
          <a:noFill/>
        </p:spPr>
        <p:txBody>
          <a:bodyPr wrap="none" lIns="0" tIns="0" rIns="0" bIns="0" rtlCol="0" anchor="ctr">
            <a:spAutoFit/>
          </a:bodyPr>
          <a:lstStyle/>
          <a:p>
            <a:pPr defTabSz="914378" fontAlgn="auto">
              <a:spcBef>
                <a:spcPts val="0"/>
              </a:spcBef>
              <a:spcAft>
                <a:spcPts val="0"/>
              </a:spcAft>
              <a:defRPr/>
            </a:pPr>
            <a:r>
              <a:rPr lang="en-US" sz="900" b="1" kern="0" dirty="0">
                <a:solidFill>
                  <a:srgbClr val="000000"/>
                </a:solidFill>
                <a:latin typeface="Arial"/>
                <a:ea typeface="+mn-ea"/>
                <a:cs typeface="+mn-cs"/>
              </a:rPr>
              <a:t>Low</a:t>
            </a:r>
          </a:p>
        </p:txBody>
      </p:sp>
      <p:cxnSp>
        <p:nvCxnSpPr>
          <p:cNvPr id="323" name="Straight Connector 322">
            <a:extLst>
              <a:ext uri="{FF2B5EF4-FFF2-40B4-BE49-F238E27FC236}">
                <a16:creationId xmlns="" xmlns:a16="http://schemas.microsoft.com/office/drawing/2014/main" id="{7E8E157F-3328-4DD9-BE97-CEF27645E0F8}"/>
              </a:ext>
            </a:extLst>
          </p:cNvPr>
          <p:cNvCxnSpPr/>
          <p:nvPr/>
        </p:nvCxnSpPr>
        <p:spPr>
          <a:xfrm flipH="1">
            <a:off x="2421646" y="4251230"/>
            <a:ext cx="3798614" cy="0"/>
          </a:xfrm>
          <a:prstGeom prst="line">
            <a:avLst/>
          </a:prstGeom>
          <a:noFill/>
          <a:ln w="12700" cap="flat" cmpd="sng" algn="ctr">
            <a:solidFill>
              <a:srgbClr val="000000"/>
            </a:solidFill>
            <a:prstDash val="solid"/>
          </a:ln>
          <a:effectLst/>
        </p:spPr>
      </p:cxnSp>
      <p:sp>
        <p:nvSpPr>
          <p:cNvPr id="294" name="TextBox 293"/>
          <p:cNvSpPr txBox="1"/>
          <p:nvPr/>
        </p:nvSpPr>
        <p:spPr>
          <a:xfrm>
            <a:off x="9771017" y="6436505"/>
            <a:ext cx="2367028" cy="276999"/>
          </a:xfrm>
          <a:prstGeom prst="rect">
            <a:avLst/>
          </a:prstGeom>
          <a:noFill/>
        </p:spPr>
        <p:txBody>
          <a:bodyPr wrap="square" rtlCol="0">
            <a:spAutoFit/>
          </a:bodyPr>
          <a:lstStyle/>
          <a:p>
            <a:pPr defTabSz="914400" fontAlgn="auto">
              <a:spcBef>
                <a:spcPts val="0"/>
              </a:spcBef>
              <a:spcAft>
                <a:spcPts val="0"/>
              </a:spcAft>
            </a:pPr>
            <a:r>
              <a:rPr lang="en-US" sz="1200" dirty="0">
                <a:solidFill>
                  <a:srgbClr val="000000"/>
                </a:solidFill>
                <a:latin typeface="Arial"/>
                <a:ea typeface="+mn-ea"/>
                <a:cs typeface="+mn-cs"/>
              </a:rPr>
              <a:t>Antonia et al, WCLC 2017</a:t>
            </a:r>
          </a:p>
        </p:txBody>
      </p:sp>
    </p:spTree>
    <p:extLst>
      <p:ext uri="{BB962C8B-B14F-4D97-AF65-F5344CB8AC3E}">
        <p14:creationId xmlns:p14="http://schemas.microsoft.com/office/powerpoint/2010/main" val="41145253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0" name="Straight Connector 299">
            <a:extLst>
              <a:ext uri="{FF2B5EF4-FFF2-40B4-BE49-F238E27FC236}">
                <a16:creationId xmlns="" xmlns:a16="http://schemas.microsoft.com/office/drawing/2014/main" id="{305990A5-79B7-46F5-B0FA-9D8C2177A307}"/>
              </a:ext>
            </a:extLst>
          </p:cNvPr>
          <p:cNvCxnSpPr>
            <a:cxnSpLocks/>
          </p:cNvCxnSpPr>
          <p:nvPr/>
        </p:nvCxnSpPr>
        <p:spPr>
          <a:xfrm flipV="1">
            <a:off x="6746079" y="2463068"/>
            <a:ext cx="0" cy="1828800"/>
          </a:xfrm>
          <a:prstGeom prst="line">
            <a:avLst/>
          </a:prstGeom>
          <a:noFill/>
          <a:ln w="12700" cap="flat" cmpd="sng" algn="ctr">
            <a:solidFill>
              <a:srgbClr val="000000"/>
            </a:solidFill>
            <a:prstDash val="solid"/>
          </a:ln>
          <a:effectLst/>
        </p:spPr>
      </p:cxnSp>
      <p:sp>
        <p:nvSpPr>
          <p:cNvPr id="4" name="Title 3"/>
          <p:cNvSpPr>
            <a:spLocks noGrp="1"/>
          </p:cNvSpPr>
          <p:nvPr>
            <p:ph type="title"/>
          </p:nvPr>
        </p:nvSpPr>
        <p:spPr/>
        <p:txBody>
          <a:bodyPr/>
          <a:lstStyle/>
          <a:p>
            <a:r>
              <a:rPr lang="en-US" dirty="0">
                <a:solidFill>
                  <a:srgbClr val="06559D"/>
                </a:solidFill>
              </a:rPr>
              <a:t>PFS by Tumor Mutation Burden Subgroup</a:t>
            </a:r>
            <a:br>
              <a:rPr lang="en-US" dirty="0">
                <a:solidFill>
                  <a:srgbClr val="06559D"/>
                </a:solidFill>
              </a:rPr>
            </a:br>
            <a:r>
              <a:rPr lang="en-GB" sz="1400" dirty="0" err="1">
                <a:solidFill>
                  <a:srgbClr val="06559D"/>
                </a:solidFill>
              </a:rPr>
              <a:t>CheckMate</a:t>
            </a:r>
            <a:r>
              <a:rPr lang="en-GB" sz="1400" dirty="0">
                <a:solidFill>
                  <a:srgbClr val="06559D"/>
                </a:solidFill>
              </a:rPr>
              <a:t> 032 Exploratory TMB Analysis </a:t>
            </a:r>
            <a:r>
              <a:rPr lang="en-GB" sz="1400" dirty="0" err="1">
                <a:solidFill>
                  <a:srgbClr val="06559D"/>
                </a:solidFill>
              </a:rPr>
              <a:t>Nivo</a:t>
            </a:r>
            <a:r>
              <a:rPr lang="en-US" sz="1400" dirty="0">
                <a:solidFill>
                  <a:srgbClr val="06559D"/>
                </a:solidFill>
              </a:rPr>
              <a:t> ± </a:t>
            </a:r>
            <a:r>
              <a:rPr lang="en-US" sz="1400" dirty="0" err="1">
                <a:solidFill>
                  <a:srgbClr val="06559D"/>
                </a:solidFill>
              </a:rPr>
              <a:t>Ipi</a:t>
            </a:r>
            <a:r>
              <a:rPr lang="en-US" sz="1400" dirty="0">
                <a:solidFill>
                  <a:srgbClr val="06559D"/>
                </a:solidFill>
              </a:rPr>
              <a:t> in Previously Treated SCLC</a:t>
            </a:r>
          </a:p>
        </p:txBody>
      </p:sp>
      <p:sp>
        <p:nvSpPr>
          <p:cNvPr id="2" name="Slide Number Placeholder 1"/>
          <p:cNvSpPr>
            <a:spLocks noGrp="1"/>
          </p:cNvSpPr>
          <p:nvPr>
            <p:ph type="sldNum" sz="quarter" idx="4294967295"/>
          </p:nvPr>
        </p:nvSpPr>
        <p:spPr>
          <a:xfrm>
            <a:off x="10210800" y="5726116"/>
            <a:ext cx="396240" cy="274637"/>
          </a:xfrm>
          <a:prstGeom prst="rect">
            <a:avLst/>
          </a:prstGeom>
        </p:spPr>
        <p:txBody>
          <a:bodyPr/>
          <a:lstStyle/>
          <a:p>
            <a:pPr defTabSz="914378" fontAlgn="auto">
              <a:spcBef>
                <a:spcPts val="0"/>
              </a:spcBef>
              <a:spcAft>
                <a:spcPts val="0"/>
              </a:spcAft>
              <a:defRPr/>
            </a:pPr>
            <a:fld id="{AF1AFCDA-ABCC-4704-AB71-48FDE4F2FA4C}" type="slidenum">
              <a:rPr lang="en-US">
                <a:solidFill>
                  <a:srgbClr val="000000"/>
                </a:solidFill>
                <a:latin typeface="Arial"/>
                <a:ea typeface="+mn-ea"/>
                <a:cs typeface="+mn-cs"/>
              </a:rPr>
              <a:pPr defTabSz="914378" fontAlgn="auto">
                <a:spcBef>
                  <a:spcPts val="0"/>
                </a:spcBef>
                <a:spcAft>
                  <a:spcPts val="0"/>
                </a:spcAft>
                <a:defRPr/>
              </a:pPr>
              <a:t>95</a:t>
            </a:fld>
            <a:endParaRPr lang="en-US">
              <a:solidFill>
                <a:srgbClr val="000000"/>
              </a:solidFill>
              <a:latin typeface="Arial"/>
              <a:ea typeface="+mn-ea"/>
              <a:cs typeface="+mn-cs"/>
            </a:endParaRPr>
          </a:p>
        </p:txBody>
      </p:sp>
      <p:sp>
        <p:nvSpPr>
          <p:cNvPr id="521" name="TextBox 520">
            <a:extLst>
              <a:ext uri="{FF2B5EF4-FFF2-40B4-BE49-F238E27FC236}">
                <a16:creationId xmlns="" xmlns:a16="http://schemas.microsoft.com/office/drawing/2014/main" id="{E7348F00-D205-4421-BE2E-5C1076CB4CAA}"/>
              </a:ext>
            </a:extLst>
          </p:cNvPr>
          <p:cNvSpPr txBox="1"/>
          <p:nvPr/>
        </p:nvSpPr>
        <p:spPr>
          <a:xfrm>
            <a:off x="2410273" y="5111538"/>
            <a:ext cx="128240"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70C0"/>
                </a:solidFill>
                <a:latin typeface="Arial"/>
                <a:ea typeface="+mn-ea"/>
                <a:cs typeface="+mn-cs"/>
              </a:rPr>
              <a:t>44</a:t>
            </a:r>
          </a:p>
        </p:txBody>
      </p:sp>
      <p:sp>
        <p:nvSpPr>
          <p:cNvPr id="522" name="TextBox 521">
            <a:extLst>
              <a:ext uri="{FF2B5EF4-FFF2-40B4-BE49-F238E27FC236}">
                <a16:creationId xmlns="" xmlns:a16="http://schemas.microsoft.com/office/drawing/2014/main" id="{79F9B4DA-0B97-4C29-8E43-58799296086D}"/>
              </a:ext>
            </a:extLst>
          </p:cNvPr>
          <p:cNvSpPr txBox="1"/>
          <p:nvPr/>
        </p:nvSpPr>
        <p:spPr>
          <a:xfrm>
            <a:off x="2736234"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70C0"/>
                </a:solidFill>
                <a:latin typeface="Arial"/>
                <a:ea typeface="+mn-ea"/>
                <a:cs typeface="+mn-cs"/>
              </a:rPr>
              <a:t>5</a:t>
            </a:r>
          </a:p>
        </p:txBody>
      </p:sp>
      <p:sp>
        <p:nvSpPr>
          <p:cNvPr id="523" name="TextBox 522">
            <a:extLst>
              <a:ext uri="{FF2B5EF4-FFF2-40B4-BE49-F238E27FC236}">
                <a16:creationId xmlns="" xmlns:a16="http://schemas.microsoft.com/office/drawing/2014/main" id="{EA73D1C9-830A-4CCF-83D9-77C6EFF4C261}"/>
              </a:ext>
            </a:extLst>
          </p:cNvPr>
          <p:cNvSpPr txBox="1"/>
          <p:nvPr/>
        </p:nvSpPr>
        <p:spPr>
          <a:xfrm>
            <a:off x="3040015"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70C0"/>
                </a:solidFill>
                <a:latin typeface="Arial"/>
                <a:ea typeface="+mn-ea"/>
                <a:cs typeface="+mn-cs"/>
              </a:rPr>
              <a:t>1</a:t>
            </a:r>
          </a:p>
        </p:txBody>
      </p:sp>
      <p:sp>
        <p:nvSpPr>
          <p:cNvPr id="524" name="TextBox 523">
            <a:extLst>
              <a:ext uri="{FF2B5EF4-FFF2-40B4-BE49-F238E27FC236}">
                <a16:creationId xmlns="" xmlns:a16="http://schemas.microsoft.com/office/drawing/2014/main" id="{90441174-1B11-46AE-AE88-5BE5AFFD734F}"/>
              </a:ext>
            </a:extLst>
          </p:cNvPr>
          <p:cNvSpPr txBox="1"/>
          <p:nvPr/>
        </p:nvSpPr>
        <p:spPr>
          <a:xfrm>
            <a:off x="3338857"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70C0"/>
                </a:solidFill>
                <a:latin typeface="Arial"/>
                <a:ea typeface="+mn-ea"/>
                <a:cs typeface="+mn-cs"/>
              </a:rPr>
              <a:t>1</a:t>
            </a:r>
          </a:p>
        </p:txBody>
      </p:sp>
      <p:sp>
        <p:nvSpPr>
          <p:cNvPr id="525" name="TextBox 524">
            <a:extLst>
              <a:ext uri="{FF2B5EF4-FFF2-40B4-BE49-F238E27FC236}">
                <a16:creationId xmlns="" xmlns:a16="http://schemas.microsoft.com/office/drawing/2014/main" id="{5359759C-AA78-4AAF-B574-F342B25988CD}"/>
              </a:ext>
            </a:extLst>
          </p:cNvPr>
          <p:cNvSpPr txBox="1"/>
          <p:nvPr/>
        </p:nvSpPr>
        <p:spPr>
          <a:xfrm>
            <a:off x="3637698"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70C0"/>
                </a:solidFill>
                <a:latin typeface="Arial"/>
                <a:ea typeface="+mn-ea"/>
                <a:cs typeface="+mn-cs"/>
              </a:rPr>
              <a:t>1</a:t>
            </a:r>
          </a:p>
        </p:txBody>
      </p:sp>
      <p:sp>
        <p:nvSpPr>
          <p:cNvPr id="526" name="TextBox 525">
            <a:extLst>
              <a:ext uri="{FF2B5EF4-FFF2-40B4-BE49-F238E27FC236}">
                <a16:creationId xmlns="" xmlns:a16="http://schemas.microsoft.com/office/drawing/2014/main" id="{BD795EAF-E6E1-4A04-ABAD-62A0CE25A513}"/>
              </a:ext>
            </a:extLst>
          </p:cNvPr>
          <p:cNvSpPr txBox="1"/>
          <p:nvPr/>
        </p:nvSpPr>
        <p:spPr>
          <a:xfrm>
            <a:off x="3939009"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70C0"/>
                </a:solidFill>
                <a:latin typeface="Arial"/>
                <a:ea typeface="+mn-ea"/>
                <a:cs typeface="+mn-cs"/>
              </a:rPr>
              <a:t>0</a:t>
            </a:r>
          </a:p>
        </p:txBody>
      </p:sp>
      <p:sp>
        <p:nvSpPr>
          <p:cNvPr id="527" name="TextBox 526">
            <a:extLst>
              <a:ext uri="{FF2B5EF4-FFF2-40B4-BE49-F238E27FC236}">
                <a16:creationId xmlns="" xmlns:a16="http://schemas.microsoft.com/office/drawing/2014/main" id="{2A270410-3883-431E-A840-D14BA4C924B2}"/>
              </a:ext>
            </a:extLst>
          </p:cNvPr>
          <p:cNvSpPr txBox="1"/>
          <p:nvPr/>
        </p:nvSpPr>
        <p:spPr>
          <a:xfrm>
            <a:off x="4240321"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70C0"/>
                </a:solidFill>
                <a:latin typeface="Arial"/>
                <a:ea typeface="+mn-ea"/>
                <a:cs typeface="+mn-cs"/>
              </a:rPr>
              <a:t>0</a:t>
            </a:r>
          </a:p>
        </p:txBody>
      </p:sp>
      <p:sp>
        <p:nvSpPr>
          <p:cNvPr id="528" name="TextBox 527">
            <a:extLst>
              <a:ext uri="{FF2B5EF4-FFF2-40B4-BE49-F238E27FC236}">
                <a16:creationId xmlns="" xmlns:a16="http://schemas.microsoft.com/office/drawing/2014/main" id="{67794254-2A96-4BDA-A6B3-970252CD3F7D}"/>
              </a:ext>
            </a:extLst>
          </p:cNvPr>
          <p:cNvSpPr txBox="1"/>
          <p:nvPr/>
        </p:nvSpPr>
        <p:spPr>
          <a:xfrm>
            <a:off x="4536693"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70C0"/>
                </a:solidFill>
                <a:latin typeface="Arial"/>
                <a:ea typeface="+mn-ea"/>
                <a:cs typeface="+mn-cs"/>
              </a:rPr>
              <a:t>0</a:t>
            </a:r>
          </a:p>
        </p:txBody>
      </p:sp>
      <p:sp>
        <p:nvSpPr>
          <p:cNvPr id="535" name="TextBox 534">
            <a:extLst>
              <a:ext uri="{FF2B5EF4-FFF2-40B4-BE49-F238E27FC236}">
                <a16:creationId xmlns="" xmlns:a16="http://schemas.microsoft.com/office/drawing/2014/main" id="{49BB3FD9-5B6C-44DF-B1B5-0FC7FE85B43B}"/>
              </a:ext>
            </a:extLst>
          </p:cNvPr>
          <p:cNvSpPr txBox="1"/>
          <p:nvPr/>
        </p:nvSpPr>
        <p:spPr>
          <a:xfrm>
            <a:off x="7010362"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E0450E"/>
                </a:solidFill>
                <a:latin typeface="Arial"/>
                <a:ea typeface="+mn-ea"/>
                <a:cs typeface="+mn-cs"/>
              </a:rPr>
              <a:t>5</a:t>
            </a:r>
          </a:p>
        </p:txBody>
      </p:sp>
      <p:sp>
        <p:nvSpPr>
          <p:cNvPr id="537" name="TextBox 536">
            <a:extLst>
              <a:ext uri="{FF2B5EF4-FFF2-40B4-BE49-F238E27FC236}">
                <a16:creationId xmlns="" xmlns:a16="http://schemas.microsoft.com/office/drawing/2014/main" id="{E5DF0B40-025D-45B4-B9BF-623C00102A50}"/>
              </a:ext>
            </a:extLst>
          </p:cNvPr>
          <p:cNvSpPr txBox="1"/>
          <p:nvPr/>
        </p:nvSpPr>
        <p:spPr>
          <a:xfrm>
            <a:off x="7606546"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E0450E"/>
                </a:solidFill>
                <a:latin typeface="Arial"/>
                <a:ea typeface="+mn-ea"/>
                <a:cs typeface="+mn-cs"/>
              </a:rPr>
              <a:t>2</a:t>
            </a:r>
          </a:p>
        </p:txBody>
      </p:sp>
      <p:sp>
        <p:nvSpPr>
          <p:cNvPr id="538" name="TextBox 537">
            <a:extLst>
              <a:ext uri="{FF2B5EF4-FFF2-40B4-BE49-F238E27FC236}">
                <a16:creationId xmlns="" xmlns:a16="http://schemas.microsoft.com/office/drawing/2014/main" id="{68CC03F9-AAAA-4A4C-93BA-EF0A1AA5E855}"/>
              </a:ext>
            </a:extLst>
          </p:cNvPr>
          <p:cNvSpPr txBox="1"/>
          <p:nvPr/>
        </p:nvSpPr>
        <p:spPr>
          <a:xfrm>
            <a:off x="7918265"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E0450E"/>
                </a:solidFill>
                <a:latin typeface="Arial"/>
                <a:ea typeface="+mn-ea"/>
                <a:cs typeface="+mn-cs"/>
              </a:rPr>
              <a:t>2</a:t>
            </a:r>
          </a:p>
        </p:txBody>
      </p:sp>
      <p:sp>
        <p:nvSpPr>
          <p:cNvPr id="539" name="TextBox 538">
            <a:extLst>
              <a:ext uri="{FF2B5EF4-FFF2-40B4-BE49-F238E27FC236}">
                <a16:creationId xmlns="" xmlns:a16="http://schemas.microsoft.com/office/drawing/2014/main" id="{CF3A386E-64D5-4DF6-94E9-8CE3E60F0B49}"/>
              </a:ext>
            </a:extLst>
          </p:cNvPr>
          <p:cNvSpPr txBox="1"/>
          <p:nvPr/>
        </p:nvSpPr>
        <p:spPr>
          <a:xfrm>
            <a:off x="8219576"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E0450E"/>
                </a:solidFill>
                <a:latin typeface="Arial"/>
                <a:ea typeface="+mn-ea"/>
                <a:cs typeface="+mn-cs"/>
              </a:rPr>
              <a:t>2</a:t>
            </a:r>
          </a:p>
        </p:txBody>
      </p:sp>
      <p:sp>
        <p:nvSpPr>
          <p:cNvPr id="540" name="TextBox 539">
            <a:extLst>
              <a:ext uri="{FF2B5EF4-FFF2-40B4-BE49-F238E27FC236}">
                <a16:creationId xmlns="" xmlns:a16="http://schemas.microsoft.com/office/drawing/2014/main" id="{1F1AE0AF-C532-4AE9-A9A7-9CE788864592}"/>
              </a:ext>
            </a:extLst>
          </p:cNvPr>
          <p:cNvSpPr txBox="1"/>
          <p:nvPr/>
        </p:nvSpPr>
        <p:spPr>
          <a:xfrm>
            <a:off x="8520888"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E0450E"/>
                </a:solidFill>
                <a:latin typeface="Arial"/>
                <a:ea typeface="+mn-ea"/>
                <a:cs typeface="+mn-cs"/>
              </a:rPr>
              <a:t>2</a:t>
            </a:r>
          </a:p>
        </p:txBody>
      </p:sp>
      <p:sp>
        <p:nvSpPr>
          <p:cNvPr id="541" name="TextBox 540">
            <a:extLst>
              <a:ext uri="{FF2B5EF4-FFF2-40B4-BE49-F238E27FC236}">
                <a16:creationId xmlns="" xmlns:a16="http://schemas.microsoft.com/office/drawing/2014/main" id="{B0A7ACFB-BE9C-44AE-87E1-DA2D0A9D21A3}"/>
              </a:ext>
            </a:extLst>
          </p:cNvPr>
          <p:cNvSpPr txBox="1"/>
          <p:nvPr/>
        </p:nvSpPr>
        <p:spPr>
          <a:xfrm>
            <a:off x="8817260"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E0450E"/>
                </a:solidFill>
                <a:latin typeface="Arial"/>
                <a:ea typeface="+mn-ea"/>
                <a:cs typeface="+mn-cs"/>
              </a:rPr>
              <a:t>1</a:t>
            </a:r>
          </a:p>
        </p:txBody>
      </p:sp>
      <p:sp>
        <p:nvSpPr>
          <p:cNvPr id="542" name="TextBox 541">
            <a:extLst>
              <a:ext uri="{FF2B5EF4-FFF2-40B4-BE49-F238E27FC236}">
                <a16:creationId xmlns="" xmlns:a16="http://schemas.microsoft.com/office/drawing/2014/main" id="{D1263479-6C76-4FC8-8032-E13126E14B84}"/>
              </a:ext>
            </a:extLst>
          </p:cNvPr>
          <p:cNvSpPr txBox="1"/>
          <p:nvPr/>
        </p:nvSpPr>
        <p:spPr>
          <a:xfrm>
            <a:off x="9121041"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E0450E"/>
                </a:solidFill>
                <a:latin typeface="Arial"/>
                <a:ea typeface="+mn-ea"/>
                <a:cs typeface="+mn-cs"/>
              </a:rPr>
              <a:t>1</a:t>
            </a:r>
          </a:p>
        </p:txBody>
      </p:sp>
      <p:sp>
        <p:nvSpPr>
          <p:cNvPr id="543" name="TextBox 542">
            <a:extLst>
              <a:ext uri="{FF2B5EF4-FFF2-40B4-BE49-F238E27FC236}">
                <a16:creationId xmlns="" xmlns:a16="http://schemas.microsoft.com/office/drawing/2014/main" id="{26A21BCF-6BC7-4F5C-A7EA-2CDF2B7A5165}"/>
              </a:ext>
            </a:extLst>
          </p:cNvPr>
          <p:cNvSpPr txBox="1"/>
          <p:nvPr/>
        </p:nvSpPr>
        <p:spPr>
          <a:xfrm>
            <a:off x="9413445"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E0450E"/>
                </a:solidFill>
                <a:latin typeface="Arial"/>
                <a:ea typeface="+mn-ea"/>
                <a:cs typeface="+mn-cs"/>
              </a:rPr>
              <a:t>0</a:t>
            </a:r>
          </a:p>
        </p:txBody>
      </p:sp>
      <p:sp>
        <p:nvSpPr>
          <p:cNvPr id="544" name="TextBox 543">
            <a:extLst>
              <a:ext uri="{FF2B5EF4-FFF2-40B4-BE49-F238E27FC236}">
                <a16:creationId xmlns="" xmlns:a16="http://schemas.microsoft.com/office/drawing/2014/main" id="{A9629FB8-28EE-46AE-843D-34B2749D0F6F}"/>
              </a:ext>
            </a:extLst>
          </p:cNvPr>
          <p:cNvSpPr txBox="1"/>
          <p:nvPr/>
        </p:nvSpPr>
        <p:spPr>
          <a:xfrm>
            <a:off x="9705846"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E0450E"/>
                </a:solidFill>
                <a:latin typeface="Arial"/>
                <a:ea typeface="+mn-ea"/>
                <a:cs typeface="+mn-cs"/>
              </a:rPr>
              <a:t>0</a:t>
            </a:r>
          </a:p>
        </p:txBody>
      </p:sp>
      <p:sp>
        <p:nvSpPr>
          <p:cNvPr id="545" name="TextBox 544">
            <a:extLst>
              <a:ext uri="{FF2B5EF4-FFF2-40B4-BE49-F238E27FC236}">
                <a16:creationId xmlns="" xmlns:a16="http://schemas.microsoft.com/office/drawing/2014/main" id="{D77D22B5-EB83-4E6C-B87C-536BA081D859}"/>
              </a:ext>
            </a:extLst>
          </p:cNvPr>
          <p:cNvSpPr txBox="1"/>
          <p:nvPr/>
        </p:nvSpPr>
        <p:spPr>
          <a:xfrm>
            <a:off x="10007157"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E0450E"/>
                </a:solidFill>
                <a:latin typeface="Arial"/>
                <a:ea typeface="+mn-ea"/>
                <a:cs typeface="+mn-cs"/>
              </a:rPr>
              <a:t>0</a:t>
            </a:r>
          </a:p>
        </p:txBody>
      </p:sp>
      <p:sp>
        <p:nvSpPr>
          <p:cNvPr id="547" name="TextBox 546">
            <a:extLst>
              <a:ext uri="{FF2B5EF4-FFF2-40B4-BE49-F238E27FC236}">
                <a16:creationId xmlns="" xmlns:a16="http://schemas.microsoft.com/office/drawing/2014/main" id="{B1FE4AD1-5E9D-4F8E-8996-ABE6C10D0971}"/>
              </a:ext>
            </a:extLst>
          </p:cNvPr>
          <p:cNvSpPr txBox="1"/>
          <p:nvPr/>
        </p:nvSpPr>
        <p:spPr>
          <a:xfrm>
            <a:off x="2410273" y="5269644"/>
            <a:ext cx="128240"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457C">
                    <a:lumMod val="75000"/>
                  </a:srgbClr>
                </a:solidFill>
                <a:latin typeface="Arial"/>
                <a:ea typeface="+mn-ea"/>
                <a:cs typeface="+mn-cs"/>
              </a:rPr>
              <a:t>47</a:t>
            </a:r>
          </a:p>
        </p:txBody>
      </p:sp>
      <p:sp>
        <p:nvSpPr>
          <p:cNvPr id="548" name="TextBox 547">
            <a:extLst>
              <a:ext uri="{FF2B5EF4-FFF2-40B4-BE49-F238E27FC236}">
                <a16:creationId xmlns="" xmlns:a16="http://schemas.microsoft.com/office/drawing/2014/main" id="{1ED05423-B5BC-4676-A3AE-F9DFC74AD148}"/>
              </a:ext>
            </a:extLst>
          </p:cNvPr>
          <p:cNvSpPr txBox="1"/>
          <p:nvPr/>
        </p:nvSpPr>
        <p:spPr>
          <a:xfrm>
            <a:off x="2704175" y="5269644"/>
            <a:ext cx="128240"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457C">
                    <a:lumMod val="75000"/>
                  </a:srgbClr>
                </a:solidFill>
                <a:latin typeface="Arial"/>
                <a:ea typeface="+mn-ea"/>
                <a:cs typeface="+mn-cs"/>
              </a:rPr>
              <a:t>15</a:t>
            </a:r>
          </a:p>
        </p:txBody>
      </p:sp>
      <p:sp>
        <p:nvSpPr>
          <p:cNvPr id="549" name="TextBox 548">
            <a:extLst>
              <a:ext uri="{FF2B5EF4-FFF2-40B4-BE49-F238E27FC236}">
                <a16:creationId xmlns="" xmlns:a16="http://schemas.microsoft.com/office/drawing/2014/main" id="{AB36C44D-8D7F-4B63-943D-002B2BD5D793}"/>
              </a:ext>
            </a:extLst>
          </p:cNvPr>
          <p:cNvSpPr txBox="1"/>
          <p:nvPr/>
        </p:nvSpPr>
        <p:spPr>
          <a:xfrm>
            <a:off x="3007955" y="5269644"/>
            <a:ext cx="128240"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457C">
                    <a:lumMod val="75000"/>
                  </a:srgbClr>
                </a:solidFill>
                <a:latin typeface="Arial"/>
                <a:ea typeface="+mn-ea"/>
                <a:cs typeface="+mn-cs"/>
              </a:rPr>
              <a:t>12</a:t>
            </a:r>
          </a:p>
        </p:txBody>
      </p:sp>
      <p:sp>
        <p:nvSpPr>
          <p:cNvPr id="550" name="TextBox 549">
            <a:extLst>
              <a:ext uri="{FF2B5EF4-FFF2-40B4-BE49-F238E27FC236}">
                <a16:creationId xmlns="" xmlns:a16="http://schemas.microsoft.com/office/drawing/2014/main" id="{D039C11E-2915-4C9F-80E1-EBCB6CB64810}"/>
              </a:ext>
            </a:extLst>
          </p:cNvPr>
          <p:cNvSpPr txBox="1"/>
          <p:nvPr/>
        </p:nvSpPr>
        <p:spPr>
          <a:xfrm>
            <a:off x="3338857"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457C">
                    <a:lumMod val="75000"/>
                  </a:srgbClr>
                </a:solidFill>
                <a:latin typeface="Arial"/>
                <a:ea typeface="+mn-ea"/>
                <a:cs typeface="+mn-cs"/>
              </a:rPr>
              <a:t>8</a:t>
            </a:r>
          </a:p>
        </p:txBody>
      </p:sp>
      <p:sp>
        <p:nvSpPr>
          <p:cNvPr id="551" name="TextBox 550">
            <a:extLst>
              <a:ext uri="{FF2B5EF4-FFF2-40B4-BE49-F238E27FC236}">
                <a16:creationId xmlns="" xmlns:a16="http://schemas.microsoft.com/office/drawing/2014/main" id="{1F95DC75-E86E-483A-8B6D-E0365A49515F}"/>
              </a:ext>
            </a:extLst>
          </p:cNvPr>
          <p:cNvSpPr txBox="1"/>
          <p:nvPr/>
        </p:nvSpPr>
        <p:spPr>
          <a:xfrm>
            <a:off x="3637698"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457C">
                    <a:lumMod val="75000"/>
                  </a:srgbClr>
                </a:solidFill>
                <a:latin typeface="Arial"/>
                <a:ea typeface="+mn-ea"/>
                <a:cs typeface="+mn-cs"/>
              </a:rPr>
              <a:t>5</a:t>
            </a:r>
          </a:p>
        </p:txBody>
      </p:sp>
      <p:sp>
        <p:nvSpPr>
          <p:cNvPr id="552" name="TextBox 551">
            <a:extLst>
              <a:ext uri="{FF2B5EF4-FFF2-40B4-BE49-F238E27FC236}">
                <a16:creationId xmlns="" xmlns:a16="http://schemas.microsoft.com/office/drawing/2014/main" id="{69B14392-5491-4354-81CB-D841C8ED331B}"/>
              </a:ext>
            </a:extLst>
          </p:cNvPr>
          <p:cNvSpPr txBox="1"/>
          <p:nvPr/>
        </p:nvSpPr>
        <p:spPr>
          <a:xfrm>
            <a:off x="3939009"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457C">
                    <a:lumMod val="75000"/>
                  </a:srgbClr>
                </a:solidFill>
                <a:latin typeface="Arial"/>
                <a:ea typeface="+mn-ea"/>
                <a:cs typeface="+mn-cs"/>
              </a:rPr>
              <a:t>5</a:t>
            </a:r>
          </a:p>
        </p:txBody>
      </p:sp>
      <p:sp>
        <p:nvSpPr>
          <p:cNvPr id="553" name="TextBox 552">
            <a:extLst>
              <a:ext uri="{FF2B5EF4-FFF2-40B4-BE49-F238E27FC236}">
                <a16:creationId xmlns="" xmlns:a16="http://schemas.microsoft.com/office/drawing/2014/main" id="{A0CFFAAE-FB6A-4A90-9639-6756BC24B73C}"/>
              </a:ext>
            </a:extLst>
          </p:cNvPr>
          <p:cNvSpPr txBox="1"/>
          <p:nvPr/>
        </p:nvSpPr>
        <p:spPr>
          <a:xfrm>
            <a:off x="4240321"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457C">
                    <a:lumMod val="75000"/>
                  </a:srgbClr>
                </a:solidFill>
                <a:latin typeface="Arial"/>
                <a:ea typeface="+mn-ea"/>
                <a:cs typeface="+mn-cs"/>
              </a:rPr>
              <a:t>5</a:t>
            </a:r>
          </a:p>
        </p:txBody>
      </p:sp>
      <p:sp>
        <p:nvSpPr>
          <p:cNvPr id="554" name="TextBox 553">
            <a:extLst>
              <a:ext uri="{FF2B5EF4-FFF2-40B4-BE49-F238E27FC236}">
                <a16:creationId xmlns="" xmlns:a16="http://schemas.microsoft.com/office/drawing/2014/main" id="{C150FF65-4DD2-445F-B1E6-5F55122F9BF8}"/>
              </a:ext>
            </a:extLst>
          </p:cNvPr>
          <p:cNvSpPr txBox="1"/>
          <p:nvPr/>
        </p:nvSpPr>
        <p:spPr>
          <a:xfrm>
            <a:off x="4536693"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457C">
                    <a:lumMod val="75000"/>
                  </a:srgbClr>
                </a:solidFill>
                <a:latin typeface="Arial"/>
                <a:ea typeface="+mn-ea"/>
                <a:cs typeface="+mn-cs"/>
              </a:rPr>
              <a:t>2</a:t>
            </a:r>
          </a:p>
        </p:txBody>
      </p:sp>
      <p:sp>
        <p:nvSpPr>
          <p:cNvPr id="561" name="TextBox 560">
            <a:extLst>
              <a:ext uri="{FF2B5EF4-FFF2-40B4-BE49-F238E27FC236}">
                <a16:creationId xmlns="" xmlns:a16="http://schemas.microsoft.com/office/drawing/2014/main" id="{5414F1AC-B1FB-4450-91B4-3100BCC4F387}"/>
              </a:ext>
            </a:extLst>
          </p:cNvPr>
          <p:cNvSpPr txBox="1"/>
          <p:nvPr/>
        </p:nvSpPr>
        <p:spPr>
          <a:xfrm>
            <a:off x="6978303" y="5269644"/>
            <a:ext cx="128240"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F15922">
                    <a:lumMod val="50000"/>
                  </a:srgbClr>
                </a:solidFill>
                <a:latin typeface="Arial"/>
                <a:ea typeface="+mn-ea"/>
                <a:cs typeface="+mn-cs"/>
              </a:rPr>
              <a:t>15</a:t>
            </a:r>
          </a:p>
        </p:txBody>
      </p:sp>
      <p:sp>
        <p:nvSpPr>
          <p:cNvPr id="563" name="TextBox 562">
            <a:extLst>
              <a:ext uri="{FF2B5EF4-FFF2-40B4-BE49-F238E27FC236}">
                <a16:creationId xmlns="" xmlns:a16="http://schemas.microsoft.com/office/drawing/2014/main" id="{1BD8CC97-F1FE-43A5-8F4F-D9A2B0D15CBB}"/>
              </a:ext>
            </a:extLst>
          </p:cNvPr>
          <p:cNvSpPr txBox="1"/>
          <p:nvPr/>
        </p:nvSpPr>
        <p:spPr>
          <a:xfrm>
            <a:off x="7574486" y="5269644"/>
            <a:ext cx="128240"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F15922">
                    <a:lumMod val="50000"/>
                  </a:srgbClr>
                </a:solidFill>
                <a:latin typeface="Arial"/>
                <a:ea typeface="+mn-ea"/>
                <a:cs typeface="+mn-cs"/>
              </a:rPr>
              <a:t>10</a:t>
            </a:r>
          </a:p>
        </p:txBody>
      </p:sp>
      <p:sp>
        <p:nvSpPr>
          <p:cNvPr id="564" name="TextBox 563">
            <a:extLst>
              <a:ext uri="{FF2B5EF4-FFF2-40B4-BE49-F238E27FC236}">
                <a16:creationId xmlns="" xmlns:a16="http://schemas.microsoft.com/office/drawing/2014/main" id="{CBE9537B-1EFF-49E0-8495-3196FC2E42D4}"/>
              </a:ext>
            </a:extLst>
          </p:cNvPr>
          <p:cNvSpPr txBox="1"/>
          <p:nvPr/>
        </p:nvSpPr>
        <p:spPr>
          <a:xfrm>
            <a:off x="7918265"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F15922">
                    <a:lumMod val="50000"/>
                  </a:srgbClr>
                </a:solidFill>
                <a:latin typeface="Arial"/>
                <a:ea typeface="+mn-ea"/>
                <a:cs typeface="+mn-cs"/>
              </a:rPr>
              <a:t>5</a:t>
            </a:r>
          </a:p>
        </p:txBody>
      </p:sp>
      <p:sp>
        <p:nvSpPr>
          <p:cNvPr id="565" name="TextBox 564">
            <a:extLst>
              <a:ext uri="{FF2B5EF4-FFF2-40B4-BE49-F238E27FC236}">
                <a16:creationId xmlns="" xmlns:a16="http://schemas.microsoft.com/office/drawing/2014/main" id="{BB37C21D-AC9F-4FAC-8AED-7A60A1C072CB}"/>
              </a:ext>
            </a:extLst>
          </p:cNvPr>
          <p:cNvSpPr txBox="1"/>
          <p:nvPr/>
        </p:nvSpPr>
        <p:spPr>
          <a:xfrm>
            <a:off x="8219576"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F15922">
                    <a:lumMod val="50000"/>
                  </a:srgbClr>
                </a:solidFill>
                <a:latin typeface="Arial"/>
                <a:ea typeface="+mn-ea"/>
                <a:cs typeface="+mn-cs"/>
              </a:rPr>
              <a:t>4</a:t>
            </a:r>
          </a:p>
        </p:txBody>
      </p:sp>
      <p:sp>
        <p:nvSpPr>
          <p:cNvPr id="566" name="TextBox 565">
            <a:extLst>
              <a:ext uri="{FF2B5EF4-FFF2-40B4-BE49-F238E27FC236}">
                <a16:creationId xmlns="" xmlns:a16="http://schemas.microsoft.com/office/drawing/2014/main" id="{B4C53682-239C-47DA-9D7B-DF5E87F65F34}"/>
              </a:ext>
            </a:extLst>
          </p:cNvPr>
          <p:cNvSpPr txBox="1"/>
          <p:nvPr/>
        </p:nvSpPr>
        <p:spPr>
          <a:xfrm>
            <a:off x="8520888"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F15922">
                    <a:lumMod val="50000"/>
                  </a:srgbClr>
                </a:solidFill>
                <a:latin typeface="Arial"/>
                <a:ea typeface="+mn-ea"/>
                <a:cs typeface="+mn-cs"/>
              </a:rPr>
              <a:t>4</a:t>
            </a:r>
          </a:p>
        </p:txBody>
      </p:sp>
      <p:sp>
        <p:nvSpPr>
          <p:cNvPr id="567" name="TextBox 566">
            <a:extLst>
              <a:ext uri="{FF2B5EF4-FFF2-40B4-BE49-F238E27FC236}">
                <a16:creationId xmlns="" xmlns:a16="http://schemas.microsoft.com/office/drawing/2014/main" id="{3B4CC6D2-6DA7-44E0-8793-A80B3BA26AD6}"/>
              </a:ext>
            </a:extLst>
          </p:cNvPr>
          <p:cNvSpPr txBox="1"/>
          <p:nvPr/>
        </p:nvSpPr>
        <p:spPr>
          <a:xfrm>
            <a:off x="8817260"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F15922">
                    <a:lumMod val="50000"/>
                  </a:srgbClr>
                </a:solidFill>
                <a:latin typeface="Arial"/>
                <a:ea typeface="+mn-ea"/>
                <a:cs typeface="+mn-cs"/>
              </a:rPr>
              <a:t>3</a:t>
            </a:r>
          </a:p>
        </p:txBody>
      </p:sp>
      <p:sp>
        <p:nvSpPr>
          <p:cNvPr id="568" name="TextBox 567">
            <a:extLst>
              <a:ext uri="{FF2B5EF4-FFF2-40B4-BE49-F238E27FC236}">
                <a16:creationId xmlns="" xmlns:a16="http://schemas.microsoft.com/office/drawing/2014/main" id="{D8CD3AEC-9128-45DB-B562-779D5A1F4254}"/>
              </a:ext>
            </a:extLst>
          </p:cNvPr>
          <p:cNvSpPr txBox="1"/>
          <p:nvPr/>
        </p:nvSpPr>
        <p:spPr>
          <a:xfrm>
            <a:off x="9121041"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F15922">
                    <a:lumMod val="50000"/>
                  </a:srgbClr>
                </a:solidFill>
                <a:latin typeface="Arial"/>
                <a:ea typeface="+mn-ea"/>
                <a:cs typeface="+mn-cs"/>
              </a:rPr>
              <a:t>2</a:t>
            </a:r>
          </a:p>
        </p:txBody>
      </p:sp>
      <p:sp>
        <p:nvSpPr>
          <p:cNvPr id="569" name="TextBox 568">
            <a:extLst>
              <a:ext uri="{FF2B5EF4-FFF2-40B4-BE49-F238E27FC236}">
                <a16:creationId xmlns="" xmlns:a16="http://schemas.microsoft.com/office/drawing/2014/main" id="{99496BAF-FD6B-4218-AFA7-AFE42A6DC5C6}"/>
              </a:ext>
            </a:extLst>
          </p:cNvPr>
          <p:cNvSpPr txBox="1"/>
          <p:nvPr/>
        </p:nvSpPr>
        <p:spPr>
          <a:xfrm>
            <a:off x="9413445"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F15922">
                    <a:lumMod val="50000"/>
                  </a:srgbClr>
                </a:solidFill>
                <a:latin typeface="Arial"/>
                <a:ea typeface="+mn-ea"/>
                <a:cs typeface="+mn-cs"/>
              </a:rPr>
              <a:t>1</a:t>
            </a:r>
          </a:p>
        </p:txBody>
      </p:sp>
      <p:sp>
        <p:nvSpPr>
          <p:cNvPr id="570" name="TextBox 569">
            <a:extLst>
              <a:ext uri="{FF2B5EF4-FFF2-40B4-BE49-F238E27FC236}">
                <a16:creationId xmlns="" xmlns:a16="http://schemas.microsoft.com/office/drawing/2014/main" id="{6DAB67BA-8CD2-45C6-A289-0BC8031BDC97}"/>
              </a:ext>
            </a:extLst>
          </p:cNvPr>
          <p:cNvSpPr txBox="1"/>
          <p:nvPr/>
        </p:nvSpPr>
        <p:spPr>
          <a:xfrm>
            <a:off x="9705846"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F15922">
                    <a:lumMod val="50000"/>
                  </a:srgbClr>
                </a:solidFill>
                <a:latin typeface="Arial"/>
                <a:ea typeface="+mn-ea"/>
                <a:cs typeface="+mn-cs"/>
              </a:rPr>
              <a:t>0</a:t>
            </a:r>
          </a:p>
        </p:txBody>
      </p:sp>
      <p:sp>
        <p:nvSpPr>
          <p:cNvPr id="571" name="TextBox 570">
            <a:extLst>
              <a:ext uri="{FF2B5EF4-FFF2-40B4-BE49-F238E27FC236}">
                <a16:creationId xmlns="" xmlns:a16="http://schemas.microsoft.com/office/drawing/2014/main" id="{6444A3B8-9CCF-487C-8B4A-A3BC5FB8B39F}"/>
              </a:ext>
            </a:extLst>
          </p:cNvPr>
          <p:cNvSpPr txBox="1"/>
          <p:nvPr/>
        </p:nvSpPr>
        <p:spPr>
          <a:xfrm>
            <a:off x="10007157"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F15922">
                    <a:lumMod val="50000"/>
                  </a:srgbClr>
                </a:solidFill>
                <a:latin typeface="Arial"/>
                <a:ea typeface="+mn-ea"/>
                <a:cs typeface="+mn-cs"/>
              </a:rPr>
              <a:t>0</a:t>
            </a:r>
          </a:p>
        </p:txBody>
      </p:sp>
      <p:sp>
        <p:nvSpPr>
          <p:cNvPr id="573" name="TextBox 572">
            <a:extLst>
              <a:ext uri="{FF2B5EF4-FFF2-40B4-BE49-F238E27FC236}">
                <a16:creationId xmlns="" xmlns:a16="http://schemas.microsoft.com/office/drawing/2014/main" id="{8297E47A-F9F1-48EB-B6B1-05A8DE8A9828}"/>
              </a:ext>
            </a:extLst>
          </p:cNvPr>
          <p:cNvSpPr txBox="1"/>
          <p:nvPr/>
        </p:nvSpPr>
        <p:spPr>
          <a:xfrm>
            <a:off x="2410274" y="4953611"/>
            <a:ext cx="128240"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A7E2"/>
                </a:solidFill>
                <a:latin typeface="Arial"/>
                <a:ea typeface="+mn-ea"/>
                <a:cs typeface="+mn-cs"/>
              </a:rPr>
              <a:t>42</a:t>
            </a:r>
          </a:p>
        </p:txBody>
      </p:sp>
      <p:sp>
        <p:nvSpPr>
          <p:cNvPr id="574" name="TextBox 573">
            <a:extLst>
              <a:ext uri="{FF2B5EF4-FFF2-40B4-BE49-F238E27FC236}">
                <a16:creationId xmlns="" xmlns:a16="http://schemas.microsoft.com/office/drawing/2014/main" id="{C0805778-A6ED-4203-9F17-4260A9BD638A}"/>
              </a:ext>
            </a:extLst>
          </p:cNvPr>
          <p:cNvSpPr txBox="1"/>
          <p:nvPr/>
        </p:nvSpPr>
        <p:spPr>
          <a:xfrm>
            <a:off x="2736235"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A7E2"/>
                </a:solidFill>
                <a:latin typeface="Arial"/>
                <a:ea typeface="+mn-ea"/>
                <a:cs typeface="+mn-cs"/>
              </a:rPr>
              <a:t>3</a:t>
            </a:r>
          </a:p>
        </p:txBody>
      </p:sp>
      <p:sp>
        <p:nvSpPr>
          <p:cNvPr id="575" name="TextBox 574">
            <a:extLst>
              <a:ext uri="{FF2B5EF4-FFF2-40B4-BE49-F238E27FC236}">
                <a16:creationId xmlns="" xmlns:a16="http://schemas.microsoft.com/office/drawing/2014/main" id="{14D4A734-5A66-4586-9372-EED547ED31D9}"/>
              </a:ext>
            </a:extLst>
          </p:cNvPr>
          <p:cNvSpPr txBox="1"/>
          <p:nvPr/>
        </p:nvSpPr>
        <p:spPr>
          <a:xfrm>
            <a:off x="3040016"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A7E2"/>
                </a:solidFill>
                <a:latin typeface="Arial"/>
                <a:ea typeface="+mn-ea"/>
                <a:cs typeface="+mn-cs"/>
              </a:rPr>
              <a:t>2</a:t>
            </a:r>
          </a:p>
        </p:txBody>
      </p:sp>
      <p:sp>
        <p:nvSpPr>
          <p:cNvPr id="576" name="TextBox 575">
            <a:extLst>
              <a:ext uri="{FF2B5EF4-FFF2-40B4-BE49-F238E27FC236}">
                <a16:creationId xmlns="" xmlns:a16="http://schemas.microsoft.com/office/drawing/2014/main" id="{DA27D655-9AD7-4AAB-AA30-398AAA4F6AE7}"/>
              </a:ext>
            </a:extLst>
          </p:cNvPr>
          <p:cNvSpPr txBox="1"/>
          <p:nvPr/>
        </p:nvSpPr>
        <p:spPr>
          <a:xfrm>
            <a:off x="3338857"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A7E2"/>
                </a:solidFill>
                <a:latin typeface="Arial"/>
                <a:ea typeface="+mn-ea"/>
                <a:cs typeface="+mn-cs"/>
              </a:rPr>
              <a:t>1</a:t>
            </a:r>
          </a:p>
        </p:txBody>
      </p:sp>
      <p:sp>
        <p:nvSpPr>
          <p:cNvPr id="577" name="TextBox 576">
            <a:extLst>
              <a:ext uri="{FF2B5EF4-FFF2-40B4-BE49-F238E27FC236}">
                <a16:creationId xmlns="" xmlns:a16="http://schemas.microsoft.com/office/drawing/2014/main" id="{E3B50216-1573-458F-AC35-6832E3C674B4}"/>
              </a:ext>
            </a:extLst>
          </p:cNvPr>
          <p:cNvSpPr txBox="1"/>
          <p:nvPr/>
        </p:nvSpPr>
        <p:spPr>
          <a:xfrm>
            <a:off x="3637699"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A7E2"/>
                </a:solidFill>
                <a:latin typeface="Arial"/>
                <a:ea typeface="+mn-ea"/>
                <a:cs typeface="+mn-cs"/>
              </a:rPr>
              <a:t>0</a:t>
            </a:r>
          </a:p>
        </p:txBody>
      </p:sp>
      <p:sp>
        <p:nvSpPr>
          <p:cNvPr id="865" name="TextBox 864">
            <a:extLst>
              <a:ext uri="{FF2B5EF4-FFF2-40B4-BE49-F238E27FC236}">
                <a16:creationId xmlns="" xmlns:a16="http://schemas.microsoft.com/office/drawing/2014/main" id="{AEFF9865-FD8B-485D-B055-348B2D217213}"/>
              </a:ext>
            </a:extLst>
          </p:cNvPr>
          <p:cNvSpPr txBox="1"/>
          <p:nvPr/>
        </p:nvSpPr>
        <p:spPr>
          <a:xfrm>
            <a:off x="3939010"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A7E2"/>
                </a:solidFill>
                <a:latin typeface="Arial"/>
                <a:ea typeface="+mn-ea"/>
                <a:cs typeface="+mn-cs"/>
              </a:rPr>
              <a:t>0</a:t>
            </a:r>
          </a:p>
        </p:txBody>
      </p:sp>
      <p:sp>
        <p:nvSpPr>
          <p:cNvPr id="866" name="TextBox 865">
            <a:extLst>
              <a:ext uri="{FF2B5EF4-FFF2-40B4-BE49-F238E27FC236}">
                <a16:creationId xmlns="" xmlns:a16="http://schemas.microsoft.com/office/drawing/2014/main" id="{0DD354C1-57A7-433F-AE47-96842A402649}"/>
              </a:ext>
            </a:extLst>
          </p:cNvPr>
          <p:cNvSpPr txBox="1"/>
          <p:nvPr/>
        </p:nvSpPr>
        <p:spPr>
          <a:xfrm>
            <a:off x="4240322"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A7E2"/>
                </a:solidFill>
                <a:latin typeface="Arial"/>
                <a:ea typeface="+mn-ea"/>
                <a:cs typeface="+mn-cs"/>
              </a:rPr>
              <a:t>0</a:t>
            </a:r>
          </a:p>
        </p:txBody>
      </p:sp>
      <p:sp>
        <p:nvSpPr>
          <p:cNvPr id="867" name="TextBox 866">
            <a:extLst>
              <a:ext uri="{FF2B5EF4-FFF2-40B4-BE49-F238E27FC236}">
                <a16:creationId xmlns="" xmlns:a16="http://schemas.microsoft.com/office/drawing/2014/main" id="{1CB6D691-0C66-4D16-9176-E5D21D56E2BF}"/>
              </a:ext>
            </a:extLst>
          </p:cNvPr>
          <p:cNvSpPr txBox="1"/>
          <p:nvPr/>
        </p:nvSpPr>
        <p:spPr>
          <a:xfrm>
            <a:off x="4536694"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A7E2"/>
                </a:solidFill>
                <a:latin typeface="Arial"/>
                <a:ea typeface="+mn-ea"/>
                <a:cs typeface="+mn-cs"/>
              </a:rPr>
              <a:t>0</a:t>
            </a:r>
          </a:p>
        </p:txBody>
      </p:sp>
      <p:sp>
        <p:nvSpPr>
          <p:cNvPr id="874" name="TextBox 873">
            <a:extLst>
              <a:ext uri="{FF2B5EF4-FFF2-40B4-BE49-F238E27FC236}">
                <a16:creationId xmlns="" xmlns:a16="http://schemas.microsoft.com/office/drawing/2014/main" id="{E709BB6D-1209-47B0-8BEE-DBFEEFFE6016}"/>
              </a:ext>
            </a:extLst>
          </p:cNvPr>
          <p:cNvSpPr txBox="1"/>
          <p:nvPr/>
        </p:nvSpPr>
        <p:spPr>
          <a:xfrm>
            <a:off x="7010363"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D9774B"/>
                </a:solidFill>
                <a:latin typeface="Arial"/>
                <a:ea typeface="+mn-ea"/>
                <a:cs typeface="+mn-cs"/>
              </a:rPr>
              <a:t>6</a:t>
            </a:r>
          </a:p>
        </p:txBody>
      </p:sp>
      <p:sp>
        <p:nvSpPr>
          <p:cNvPr id="876" name="TextBox 875">
            <a:extLst>
              <a:ext uri="{FF2B5EF4-FFF2-40B4-BE49-F238E27FC236}">
                <a16:creationId xmlns="" xmlns:a16="http://schemas.microsoft.com/office/drawing/2014/main" id="{EA70F60A-4F19-404E-8D55-BA338F63990D}"/>
              </a:ext>
            </a:extLst>
          </p:cNvPr>
          <p:cNvSpPr txBox="1"/>
          <p:nvPr/>
        </p:nvSpPr>
        <p:spPr>
          <a:xfrm>
            <a:off x="7606546"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D9774B"/>
                </a:solidFill>
                <a:latin typeface="Arial"/>
                <a:ea typeface="+mn-ea"/>
                <a:cs typeface="+mn-cs"/>
              </a:rPr>
              <a:t>2</a:t>
            </a:r>
          </a:p>
        </p:txBody>
      </p:sp>
      <p:sp>
        <p:nvSpPr>
          <p:cNvPr id="877" name="TextBox 876">
            <a:extLst>
              <a:ext uri="{FF2B5EF4-FFF2-40B4-BE49-F238E27FC236}">
                <a16:creationId xmlns="" xmlns:a16="http://schemas.microsoft.com/office/drawing/2014/main" id="{8F92537E-A6FF-43F2-8532-F836886B6919}"/>
              </a:ext>
            </a:extLst>
          </p:cNvPr>
          <p:cNvSpPr txBox="1"/>
          <p:nvPr/>
        </p:nvSpPr>
        <p:spPr>
          <a:xfrm>
            <a:off x="7918265"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D9774B"/>
                </a:solidFill>
                <a:latin typeface="Arial"/>
                <a:ea typeface="+mn-ea"/>
                <a:cs typeface="+mn-cs"/>
              </a:rPr>
              <a:t>1</a:t>
            </a:r>
          </a:p>
        </p:txBody>
      </p:sp>
      <p:sp>
        <p:nvSpPr>
          <p:cNvPr id="878" name="TextBox 877">
            <a:extLst>
              <a:ext uri="{FF2B5EF4-FFF2-40B4-BE49-F238E27FC236}">
                <a16:creationId xmlns="" xmlns:a16="http://schemas.microsoft.com/office/drawing/2014/main" id="{0E3D80AB-AA4F-42EA-BF62-75BA2EBB32A8}"/>
              </a:ext>
            </a:extLst>
          </p:cNvPr>
          <p:cNvSpPr txBox="1"/>
          <p:nvPr/>
        </p:nvSpPr>
        <p:spPr>
          <a:xfrm>
            <a:off x="8219576"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D9774B"/>
                </a:solidFill>
                <a:latin typeface="Arial"/>
                <a:ea typeface="+mn-ea"/>
                <a:cs typeface="+mn-cs"/>
              </a:rPr>
              <a:t>0</a:t>
            </a:r>
          </a:p>
        </p:txBody>
      </p:sp>
      <p:sp>
        <p:nvSpPr>
          <p:cNvPr id="879" name="TextBox 878">
            <a:extLst>
              <a:ext uri="{FF2B5EF4-FFF2-40B4-BE49-F238E27FC236}">
                <a16:creationId xmlns="" xmlns:a16="http://schemas.microsoft.com/office/drawing/2014/main" id="{04D75ACA-8D90-4D8A-BD63-E9C906D2073E}"/>
              </a:ext>
            </a:extLst>
          </p:cNvPr>
          <p:cNvSpPr txBox="1"/>
          <p:nvPr/>
        </p:nvSpPr>
        <p:spPr>
          <a:xfrm>
            <a:off x="8520889"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D9774B"/>
                </a:solidFill>
                <a:latin typeface="Arial"/>
                <a:ea typeface="+mn-ea"/>
                <a:cs typeface="+mn-cs"/>
              </a:rPr>
              <a:t>0</a:t>
            </a:r>
          </a:p>
        </p:txBody>
      </p:sp>
      <p:sp>
        <p:nvSpPr>
          <p:cNvPr id="880" name="TextBox 879">
            <a:extLst>
              <a:ext uri="{FF2B5EF4-FFF2-40B4-BE49-F238E27FC236}">
                <a16:creationId xmlns="" xmlns:a16="http://schemas.microsoft.com/office/drawing/2014/main" id="{40374AC6-07EB-4028-A7F2-A9DAF62CD171}"/>
              </a:ext>
            </a:extLst>
          </p:cNvPr>
          <p:cNvSpPr txBox="1"/>
          <p:nvPr/>
        </p:nvSpPr>
        <p:spPr>
          <a:xfrm>
            <a:off x="8817261"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D9774B"/>
                </a:solidFill>
                <a:latin typeface="Arial"/>
                <a:ea typeface="+mn-ea"/>
                <a:cs typeface="+mn-cs"/>
              </a:rPr>
              <a:t>0</a:t>
            </a:r>
          </a:p>
        </p:txBody>
      </p:sp>
      <p:sp>
        <p:nvSpPr>
          <p:cNvPr id="881" name="TextBox 880">
            <a:extLst>
              <a:ext uri="{FF2B5EF4-FFF2-40B4-BE49-F238E27FC236}">
                <a16:creationId xmlns="" xmlns:a16="http://schemas.microsoft.com/office/drawing/2014/main" id="{3ED2EC51-E43D-44C9-978D-800E939728D3}"/>
              </a:ext>
            </a:extLst>
          </p:cNvPr>
          <p:cNvSpPr txBox="1"/>
          <p:nvPr/>
        </p:nvSpPr>
        <p:spPr>
          <a:xfrm>
            <a:off x="9121041"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D9774B"/>
                </a:solidFill>
                <a:latin typeface="Arial"/>
                <a:ea typeface="+mn-ea"/>
                <a:cs typeface="+mn-cs"/>
              </a:rPr>
              <a:t>0</a:t>
            </a:r>
          </a:p>
        </p:txBody>
      </p:sp>
      <p:sp>
        <p:nvSpPr>
          <p:cNvPr id="882" name="TextBox 881">
            <a:extLst>
              <a:ext uri="{FF2B5EF4-FFF2-40B4-BE49-F238E27FC236}">
                <a16:creationId xmlns="" xmlns:a16="http://schemas.microsoft.com/office/drawing/2014/main" id="{D91F183A-6930-4EDD-99B2-1F0CED860486}"/>
              </a:ext>
            </a:extLst>
          </p:cNvPr>
          <p:cNvSpPr txBox="1"/>
          <p:nvPr/>
        </p:nvSpPr>
        <p:spPr>
          <a:xfrm>
            <a:off x="9413445"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D9774B"/>
                </a:solidFill>
                <a:latin typeface="Arial"/>
                <a:ea typeface="+mn-ea"/>
                <a:cs typeface="+mn-cs"/>
              </a:rPr>
              <a:t>0</a:t>
            </a:r>
          </a:p>
        </p:txBody>
      </p:sp>
      <p:sp>
        <p:nvSpPr>
          <p:cNvPr id="883" name="TextBox 882">
            <a:extLst>
              <a:ext uri="{FF2B5EF4-FFF2-40B4-BE49-F238E27FC236}">
                <a16:creationId xmlns="" xmlns:a16="http://schemas.microsoft.com/office/drawing/2014/main" id="{BF538949-7957-4D1C-837D-092644ED4552}"/>
              </a:ext>
            </a:extLst>
          </p:cNvPr>
          <p:cNvSpPr txBox="1"/>
          <p:nvPr/>
        </p:nvSpPr>
        <p:spPr>
          <a:xfrm>
            <a:off x="9705846"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D9774B"/>
                </a:solidFill>
                <a:latin typeface="Arial"/>
                <a:ea typeface="+mn-ea"/>
                <a:cs typeface="+mn-cs"/>
              </a:rPr>
              <a:t>0</a:t>
            </a:r>
          </a:p>
        </p:txBody>
      </p:sp>
      <p:sp>
        <p:nvSpPr>
          <p:cNvPr id="884" name="TextBox 883">
            <a:extLst>
              <a:ext uri="{FF2B5EF4-FFF2-40B4-BE49-F238E27FC236}">
                <a16:creationId xmlns="" xmlns:a16="http://schemas.microsoft.com/office/drawing/2014/main" id="{2226306C-0721-44EC-AB3D-ACD822637F9C}"/>
              </a:ext>
            </a:extLst>
          </p:cNvPr>
          <p:cNvSpPr txBox="1"/>
          <p:nvPr/>
        </p:nvSpPr>
        <p:spPr>
          <a:xfrm>
            <a:off x="10007157"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D9774B"/>
                </a:solidFill>
                <a:latin typeface="Arial"/>
                <a:ea typeface="+mn-ea"/>
                <a:cs typeface="+mn-cs"/>
              </a:rPr>
              <a:t>0</a:t>
            </a:r>
          </a:p>
        </p:txBody>
      </p:sp>
      <p:sp>
        <p:nvSpPr>
          <p:cNvPr id="886" name="TextBox 885">
            <a:extLst>
              <a:ext uri="{FF2B5EF4-FFF2-40B4-BE49-F238E27FC236}">
                <a16:creationId xmlns="" xmlns:a16="http://schemas.microsoft.com/office/drawing/2014/main" id="{08793406-7ACE-4C47-827A-6EC056F50522}"/>
              </a:ext>
            </a:extLst>
          </p:cNvPr>
          <p:cNvSpPr txBox="1"/>
          <p:nvPr/>
        </p:nvSpPr>
        <p:spPr>
          <a:xfrm>
            <a:off x="1783664" y="4824758"/>
            <a:ext cx="557845" cy="138499"/>
          </a:xfrm>
          <a:prstGeom prst="rect">
            <a:avLst/>
          </a:prstGeom>
          <a:noFill/>
        </p:spPr>
        <p:txBody>
          <a:bodyPr wrap="none" lIns="0" tIns="0" rIns="0" bIns="0" rtlCol="0" anchor="ctr">
            <a:spAutoFit/>
          </a:bodyPr>
          <a:lstStyle/>
          <a:p>
            <a:pPr defTabSz="914378" fontAlgn="auto">
              <a:spcBef>
                <a:spcPts val="0"/>
              </a:spcBef>
              <a:spcAft>
                <a:spcPts val="0"/>
              </a:spcAft>
              <a:defRPr/>
            </a:pPr>
            <a:r>
              <a:rPr lang="en-US" sz="900" b="1" kern="0" dirty="0">
                <a:solidFill>
                  <a:srgbClr val="000000"/>
                </a:solidFill>
                <a:latin typeface="Arial"/>
                <a:ea typeface="+mn-ea"/>
                <a:cs typeface="+mn-cs"/>
              </a:rPr>
              <a:t>No. at risk</a:t>
            </a:r>
          </a:p>
        </p:txBody>
      </p:sp>
      <p:cxnSp>
        <p:nvCxnSpPr>
          <p:cNvPr id="892" name="Straight Connector 891">
            <a:extLst>
              <a:ext uri="{FF2B5EF4-FFF2-40B4-BE49-F238E27FC236}">
                <a16:creationId xmlns="" xmlns:a16="http://schemas.microsoft.com/office/drawing/2014/main" id="{19C613DD-CAFF-4AD0-9518-22F0666E9853}"/>
              </a:ext>
            </a:extLst>
          </p:cNvPr>
          <p:cNvCxnSpPr/>
          <p:nvPr/>
        </p:nvCxnSpPr>
        <p:spPr>
          <a:xfrm flipH="1">
            <a:off x="2425099" y="2463289"/>
            <a:ext cx="47420" cy="0"/>
          </a:xfrm>
          <a:prstGeom prst="line">
            <a:avLst/>
          </a:prstGeom>
          <a:noFill/>
          <a:ln w="12700" cap="flat" cmpd="sng" algn="ctr">
            <a:solidFill>
              <a:srgbClr val="000000"/>
            </a:solidFill>
            <a:prstDash val="solid"/>
          </a:ln>
          <a:effectLst/>
        </p:spPr>
      </p:cxnSp>
      <p:cxnSp>
        <p:nvCxnSpPr>
          <p:cNvPr id="893" name="Straight Connector 892">
            <a:extLst>
              <a:ext uri="{FF2B5EF4-FFF2-40B4-BE49-F238E27FC236}">
                <a16:creationId xmlns="" xmlns:a16="http://schemas.microsoft.com/office/drawing/2014/main" id="{5BB858FC-CF63-482A-AA5D-E5F8BCAEF1D5}"/>
              </a:ext>
            </a:extLst>
          </p:cNvPr>
          <p:cNvCxnSpPr/>
          <p:nvPr/>
        </p:nvCxnSpPr>
        <p:spPr>
          <a:xfrm flipH="1">
            <a:off x="2425099" y="2909460"/>
            <a:ext cx="47420" cy="0"/>
          </a:xfrm>
          <a:prstGeom prst="line">
            <a:avLst/>
          </a:prstGeom>
          <a:noFill/>
          <a:ln w="12700" cap="flat" cmpd="sng" algn="ctr">
            <a:solidFill>
              <a:srgbClr val="000000"/>
            </a:solidFill>
            <a:prstDash val="solid"/>
          </a:ln>
          <a:effectLst/>
        </p:spPr>
      </p:cxnSp>
      <p:cxnSp>
        <p:nvCxnSpPr>
          <p:cNvPr id="894" name="Straight Connector 893">
            <a:extLst>
              <a:ext uri="{FF2B5EF4-FFF2-40B4-BE49-F238E27FC236}">
                <a16:creationId xmlns="" xmlns:a16="http://schemas.microsoft.com/office/drawing/2014/main" id="{3573DA1E-B17A-4BD3-A570-BA8FDAB1EAF9}"/>
              </a:ext>
            </a:extLst>
          </p:cNvPr>
          <p:cNvCxnSpPr/>
          <p:nvPr/>
        </p:nvCxnSpPr>
        <p:spPr>
          <a:xfrm flipH="1">
            <a:off x="2425099" y="3352375"/>
            <a:ext cx="47420" cy="0"/>
          </a:xfrm>
          <a:prstGeom prst="line">
            <a:avLst/>
          </a:prstGeom>
          <a:noFill/>
          <a:ln w="12700" cap="flat" cmpd="sng" algn="ctr">
            <a:solidFill>
              <a:srgbClr val="000000"/>
            </a:solidFill>
            <a:prstDash val="solid"/>
          </a:ln>
          <a:effectLst/>
        </p:spPr>
      </p:cxnSp>
      <p:cxnSp>
        <p:nvCxnSpPr>
          <p:cNvPr id="895" name="Straight Connector 894">
            <a:extLst>
              <a:ext uri="{FF2B5EF4-FFF2-40B4-BE49-F238E27FC236}">
                <a16:creationId xmlns="" xmlns:a16="http://schemas.microsoft.com/office/drawing/2014/main" id="{8163CA5E-2DB9-4AFB-9086-62E906030DE3}"/>
              </a:ext>
            </a:extLst>
          </p:cNvPr>
          <p:cNvCxnSpPr/>
          <p:nvPr/>
        </p:nvCxnSpPr>
        <p:spPr>
          <a:xfrm flipH="1">
            <a:off x="2425099" y="3801802"/>
            <a:ext cx="47420" cy="0"/>
          </a:xfrm>
          <a:prstGeom prst="line">
            <a:avLst/>
          </a:prstGeom>
          <a:noFill/>
          <a:ln w="12700" cap="flat" cmpd="sng" algn="ctr">
            <a:solidFill>
              <a:srgbClr val="000000"/>
            </a:solidFill>
            <a:prstDash val="solid"/>
          </a:ln>
          <a:effectLst/>
        </p:spPr>
      </p:cxnSp>
      <p:cxnSp>
        <p:nvCxnSpPr>
          <p:cNvPr id="896" name="Straight Connector 895">
            <a:extLst>
              <a:ext uri="{FF2B5EF4-FFF2-40B4-BE49-F238E27FC236}">
                <a16:creationId xmlns="" xmlns:a16="http://schemas.microsoft.com/office/drawing/2014/main" id="{7E8E157F-3328-4DD9-BE97-CEF27645E0F8}"/>
              </a:ext>
            </a:extLst>
          </p:cNvPr>
          <p:cNvCxnSpPr/>
          <p:nvPr/>
        </p:nvCxnSpPr>
        <p:spPr>
          <a:xfrm flipH="1">
            <a:off x="2421646" y="4251230"/>
            <a:ext cx="3798614" cy="0"/>
          </a:xfrm>
          <a:prstGeom prst="line">
            <a:avLst/>
          </a:prstGeom>
          <a:noFill/>
          <a:ln w="12700" cap="flat" cmpd="sng" algn="ctr">
            <a:solidFill>
              <a:srgbClr val="000000"/>
            </a:solidFill>
            <a:prstDash val="solid"/>
          </a:ln>
          <a:effectLst/>
        </p:spPr>
      </p:cxnSp>
      <p:cxnSp>
        <p:nvCxnSpPr>
          <p:cNvPr id="898" name="Straight Connector 897">
            <a:extLst>
              <a:ext uri="{FF2B5EF4-FFF2-40B4-BE49-F238E27FC236}">
                <a16:creationId xmlns="" xmlns:a16="http://schemas.microsoft.com/office/drawing/2014/main" id="{5CD50EC2-BEA2-4A28-A1D6-A1ED33038C1B}"/>
              </a:ext>
            </a:extLst>
          </p:cNvPr>
          <p:cNvCxnSpPr>
            <a:cxnSpLocks/>
          </p:cNvCxnSpPr>
          <p:nvPr/>
        </p:nvCxnSpPr>
        <p:spPr>
          <a:xfrm rot="5400000" flipH="1">
            <a:off x="2750131" y="4269989"/>
            <a:ext cx="37518" cy="0"/>
          </a:xfrm>
          <a:prstGeom prst="line">
            <a:avLst/>
          </a:prstGeom>
          <a:noFill/>
          <a:ln w="12700" cap="flat" cmpd="sng" algn="ctr">
            <a:solidFill>
              <a:srgbClr val="000000"/>
            </a:solidFill>
            <a:prstDash val="solid"/>
          </a:ln>
          <a:effectLst/>
        </p:spPr>
      </p:cxnSp>
      <p:cxnSp>
        <p:nvCxnSpPr>
          <p:cNvPr id="899" name="Straight Connector 898">
            <a:extLst>
              <a:ext uri="{FF2B5EF4-FFF2-40B4-BE49-F238E27FC236}">
                <a16:creationId xmlns="" xmlns:a16="http://schemas.microsoft.com/office/drawing/2014/main" id="{B2E790F4-F9F4-44F4-8C76-55DDE9546E96}"/>
              </a:ext>
            </a:extLst>
          </p:cNvPr>
          <p:cNvCxnSpPr>
            <a:cxnSpLocks/>
          </p:cNvCxnSpPr>
          <p:nvPr/>
        </p:nvCxnSpPr>
        <p:spPr>
          <a:xfrm rot="5400000" flipH="1">
            <a:off x="3051443" y="4269989"/>
            <a:ext cx="37518" cy="0"/>
          </a:xfrm>
          <a:prstGeom prst="line">
            <a:avLst/>
          </a:prstGeom>
          <a:noFill/>
          <a:ln w="12700" cap="flat" cmpd="sng" algn="ctr">
            <a:solidFill>
              <a:srgbClr val="000000"/>
            </a:solidFill>
            <a:prstDash val="solid"/>
          </a:ln>
          <a:effectLst/>
        </p:spPr>
      </p:cxnSp>
      <p:cxnSp>
        <p:nvCxnSpPr>
          <p:cNvPr id="900" name="Straight Connector 899">
            <a:extLst>
              <a:ext uri="{FF2B5EF4-FFF2-40B4-BE49-F238E27FC236}">
                <a16:creationId xmlns="" xmlns:a16="http://schemas.microsoft.com/office/drawing/2014/main" id="{CE36E82F-6F5B-4BEC-B2A2-5C26464D7A4F}"/>
              </a:ext>
            </a:extLst>
          </p:cNvPr>
          <p:cNvCxnSpPr>
            <a:cxnSpLocks/>
          </p:cNvCxnSpPr>
          <p:nvPr/>
        </p:nvCxnSpPr>
        <p:spPr>
          <a:xfrm rot="5400000" flipH="1">
            <a:off x="3350284" y="4269989"/>
            <a:ext cx="37518" cy="0"/>
          </a:xfrm>
          <a:prstGeom prst="line">
            <a:avLst/>
          </a:prstGeom>
          <a:noFill/>
          <a:ln w="12700" cap="flat" cmpd="sng" algn="ctr">
            <a:solidFill>
              <a:srgbClr val="000000"/>
            </a:solidFill>
            <a:prstDash val="solid"/>
          </a:ln>
          <a:effectLst/>
        </p:spPr>
      </p:cxnSp>
      <p:cxnSp>
        <p:nvCxnSpPr>
          <p:cNvPr id="901" name="Straight Connector 900">
            <a:extLst>
              <a:ext uri="{FF2B5EF4-FFF2-40B4-BE49-F238E27FC236}">
                <a16:creationId xmlns="" xmlns:a16="http://schemas.microsoft.com/office/drawing/2014/main" id="{F98D8F58-7335-46BE-825C-EE088A32C777}"/>
              </a:ext>
            </a:extLst>
          </p:cNvPr>
          <p:cNvCxnSpPr>
            <a:cxnSpLocks/>
          </p:cNvCxnSpPr>
          <p:nvPr/>
        </p:nvCxnSpPr>
        <p:spPr>
          <a:xfrm rot="5400000" flipH="1">
            <a:off x="3650361" y="4269989"/>
            <a:ext cx="37518" cy="0"/>
          </a:xfrm>
          <a:prstGeom prst="line">
            <a:avLst/>
          </a:prstGeom>
          <a:noFill/>
          <a:ln w="12700" cap="flat" cmpd="sng" algn="ctr">
            <a:solidFill>
              <a:srgbClr val="000000"/>
            </a:solidFill>
            <a:prstDash val="solid"/>
          </a:ln>
          <a:effectLst/>
        </p:spPr>
      </p:cxnSp>
      <p:cxnSp>
        <p:nvCxnSpPr>
          <p:cNvPr id="902" name="Straight Connector 901">
            <a:extLst>
              <a:ext uri="{FF2B5EF4-FFF2-40B4-BE49-F238E27FC236}">
                <a16:creationId xmlns="" xmlns:a16="http://schemas.microsoft.com/office/drawing/2014/main" id="{655FB34B-8C32-455D-B964-AF75949CBA7C}"/>
              </a:ext>
            </a:extLst>
          </p:cNvPr>
          <p:cNvCxnSpPr>
            <a:cxnSpLocks/>
          </p:cNvCxnSpPr>
          <p:nvPr/>
        </p:nvCxnSpPr>
        <p:spPr>
          <a:xfrm rot="5400000" flipH="1">
            <a:off x="3950437" y="4269989"/>
            <a:ext cx="37518" cy="0"/>
          </a:xfrm>
          <a:prstGeom prst="line">
            <a:avLst/>
          </a:prstGeom>
          <a:noFill/>
          <a:ln w="12700" cap="flat" cmpd="sng" algn="ctr">
            <a:solidFill>
              <a:srgbClr val="000000"/>
            </a:solidFill>
            <a:prstDash val="solid"/>
          </a:ln>
          <a:effectLst/>
        </p:spPr>
      </p:cxnSp>
      <p:cxnSp>
        <p:nvCxnSpPr>
          <p:cNvPr id="903" name="Straight Connector 902">
            <a:extLst>
              <a:ext uri="{FF2B5EF4-FFF2-40B4-BE49-F238E27FC236}">
                <a16:creationId xmlns="" xmlns:a16="http://schemas.microsoft.com/office/drawing/2014/main" id="{56CBE2F9-C97D-4FCF-ADAC-0C9779B8AB8D}"/>
              </a:ext>
            </a:extLst>
          </p:cNvPr>
          <p:cNvCxnSpPr>
            <a:cxnSpLocks/>
          </p:cNvCxnSpPr>
          <p:nvPr/>
        </p:nvCxnSpPr>
        <p:spPr>
          <a:xfrm rot="5400000" flipH="1">
            <a:off x="4251748" y="4269989"/>
            <a:ext cx="37518" cy="0"/>
          </a:xfrm>
          <a:prstGeom prst="line">
            <a:avLst/>
          </a:prstGeom>
          <a:noFill/>
          <a:ln w="12700" cap="flat" cmpd="sng" algn="ctr">
            <a:solidFill>
              <a:srgbClr val="000000"/>
            </a:solidFill>
            <a:prstDash val="solid"/>
          </a:ln>
          <a:effectLst/>
        </p:spPr>
      </p:cxnSp>
      <p:cxnSp>
        <p:nvCxnSpPr>
          <p:cNvPr id="904" name="Straight Connector 903">
            <a:extLst>
              <a:ext uri="{FF2B5EF4-FFF2-40B4-BE49-F238E27FC236}">
                <a16:creationId xmlns="" xmlns:a16="http://schemas.microsoft.com/office/drawing/2014/main" id="{BF1266E2-D80E-499E-8902-B687AFF3E089}"/>
              </a:ext>
            </a:extLst>
          </p:cNvPr>
          <p:cNvCxnSpPr>
            <a:cxnSpLocks/>
          </p:cNvCxnSpPr>
          <p:nvPr/>
        </p:nvCxnSpPr>
        <p:spPr>
          <a:xfrm rot="5400000" flipH="1">
            <a:off x="4548120" y="4269989"/>
            <a:ext cx="37518" cy="0"/>
          </a:xfrm>
          <a:prstGeom prst="line">
            <a:avLst/>
          </a:prstGeom>
          <a:noFill/>
          <a:ln w="12700" cap="flat" cmpd="sng" algn="ctr">
            <a:solidFill>
              <a:srgbClr val="000000"/>
            </a:solidFill>
            <a:prstDash val="solid"/>
          </a:ln>
          <a:effectLst/>
        </p:spPr>
      </p:cxnSp>
      <p:cxnSp>
        <p:nvCxnSpPr>
          <p:cNvPr id="905" name="Straight Connector 904">
            <a:extLst>
              <a:ext uri="{FF2B5EF4-FFF2-40B4-BE49-F238E27FC236}">
                <a16:creationId xmlns="" xmlns:a16="http://schemas.microsoft.com/office/drawing/2014/main" id="{6CB3DDD2-5551-4312-B67C-B825F17E303C}"/>
              </a:ext>
            </a:extLst>
          </p:cNvPr>
          <p:cNvCxnSpPr>
            <a:cxnSpLocks/>
          </p:cNvCxnSpPr>
          <p:nvPr/>
        </p:nvCxnSpPr>
        <p:spPr>
          <a:xfrm rot="5400000" flipH="1">
            <a:off x="4851902" y="4269989"/>
            <a:ext cx="37518" cy="0"/>
          </a:xfrm>
          <a:prstGeom prst="line">
            <a:avLst/>
          </a:prstGeom>
          <a:noFill/>
          <a:ln w="12700" cap="flat" cmpd="sng" algn="ctr">
            <a:solidFill>
              <a:srgbClr val="000000"/>
            </a:solidFill>
            <a:prstDash val="solid"/>
          </a:ln>
          <a:effectLst/>
        </p:spPr>
      </p:cxnSp>
      <p:cxnSp>
        <p:nvCxnSpPr>
          <p:cNvPr id="906" name="Straight Connector 905">
            <a:extLst>
              <a:ext uri="{FF2B5EF4-FFF2-40B4-BE49-F238E27FC236}">
                <a16:creationId xmlns="" xmlns:a16="http://schemas.microsoft.com/office/drawing/2014/main" id="{D3F49B82-B8A6-4452-A3CA-9A3D79C69D1A}"/>
              </a:ext>
            </a:extLst>
          </p:cNvPr>
          <p:cNvCxnSpPr>
            <a:cxnSpLocks/>
          </p:cNvCxnSpPr>
          <p:nvPr/>
        </p:nvCxnSpPr>
        <p:spPr>
          <a:xfrm rot="5400000" flipH="1">
            <a:off x="5150744" y="4269989"/>
            <a:ext cx="37518" cy="0"/>
          </a:xfrm>
          <a:prstGeom prst="line">
            <a:avLst/>
          </a:prstGeom>
          <a:noFill/>
          <a:ln w="12700" cap="flat" cmpd="sng" algn="ctr">
            <a:solidFill>
              <a:srgbClr val="000000"/>
            </a:solidFill>
            <a:prstDash val="solid"/>
          </a:ln>
          <a:effectLst/>
        </p:spPr>
      </p:cxnSp>
      <p:cxnSp>
        <p:nvCxnSpPr>
          <p:cNvPr id="907" name="Straight Connector 906">
            <a:extLst>
              <a:ext uri="{FF2B5EF4-FFF2-40B4-BE49-F238E27FC236}">
                <a16:creationId xmlns="" xmlns:a16="http://schemas.microsoft.com/office/drawing/2014/main" id="{0E0ED754-BAB4-4482-9E45-B0E561B63234}"/>
              </a:ext>
            </a:extLst>
          </p:cNvPr>
          <p:cNvCxnSpPr>
            <a:cxnSpLocks/>
          </p:cNvCxnSpPr>
          <p:nvPr/>
        </p:nvCxnSpPr>
        <p:spPr>
          <a:xfrm rot="5400000" flipH="1">
            <a:off x="5449586" y="4269989"/>
            <a:ext cx="37518" cy="0"/>
          </a:xfrm>
          <a:prstGeom prst="line">
            <a:avLst/>
          </a:prstGeom>
          <a:noFill/>
          <a:ln w="12700" cap="flat" cmpd="sng" algn="ctr">
            <a:solidFill>
              <a:srgbClr val="000000"/>
            </a:solidFill>
            <a:prstDash val="solid"/>
          </a:ln>
          <a:effectLst/>
        </p:spPr>
      </p:cxnSp>
      <p:cxnSp>
        <p:nvCxnSpPr>
          <p:cNvPr id="908" name="Straight Connector 907">
            <a:extLst>
              <a:ext uri="{FF2B5EF4-FFF2-40B4-BE49-F238E27FC236}">
                <a16:creationId xmlns="" xmlns:a16="http://schemas.microsoft.com/office/drawing/2014/main" id="{7B2C37C1-09BC-448C-B9D5-13B9EE1FF6F0}"/>
              </a:ext>
            </a:extLst>
          </p:cNvPr>
          <p:cNvCxnSpPr>
            <a:cxnSpLocks/>
          </p:cNvCxnSpPr>
          <p:nvPr/>
        </p:nvCxnSpPr>
        <p:spPr>
          <a:xfrm rot="5400000" flipH="1">
            <a:off x="5750898" y="4269989"/>
            <a:ext cx="37518" cy="0"/>
          </a:xfrm>
          <a:prstGeom prst="line">
            <a:avLst/>
          </a:prstGeom>
          <a:noFill/>
          <a:ln w="12700" cap="flat" cmpd="sng" algn="ctr">
            <a:solidFill>
              <a:srgbClr val="000000"/>
            </a:solidFill>
            <a:prstDash val="solid"/>
          </a:ln>
          <a:effectLst/>
        </p:spPr>
      </p:cxnSp>
      <p:cxnSp>
        <p:nvCxnSpPr>
          <p:cNvPr id="909" name="Straight Connector 908">
            <a:extLst>
              <a:ext uri="{FF2B5EF4-FFF2-40B4-BE49-F238E27FC236}">
                <a16:creationId xmlns="" xmlns:a16="http://schemas.microsoft.com/office/drawing/2014/main" id="{A8D14A85-26C0-4EFF-946B-5A3AC9D0B253}"/>
              </a:ext>
            </a:extLst>
          </p:cNvPr>
          <p:cNvCxnSpPr>
            <a:cxnSpLocks/>
          </p:cNvCxnSpPr>
          <p:nvPr/>
        </p:nvCxnSpPr>
        <p:spPr>
          <a:xfrm rot="5400000" flipH="1">
            <a:off x="6052210" y="4269989"/>
            <a:ext cx="37518" cy="0"/>
          </a:xfrm>
          <a:prstGeom prst="line">
            <a:avLst/>
          </a:prstGeom>
          <a:noFill/>
          <a:ln w="12700" cap="flat" cmpd="sng" algn="ctr">
            <a:solidFill>
              <a:srgbClr val="000000"/>
            </a:solidFill>
            <a:prstDash val="solid"/>
          </a:ln>
          <a:effectLst/>
        </p:spPr>
      </p:cxnSp>
      <p:cxnSp>
        <p:nvCxnSpPr>
          <p:cNvPr id="928" name="Straight Connector 927">
            <a:extLst>
              <a:ext uri="{FF2B5EF4-FFF2-40B4-BE49-F238E27FC236}">
                <a16:creationId xmlns="" xmlns:a16="http://schemas.microsoft.com/office/drawing/2014/main" id="{5CD384F3-B992-4B61-A0E8-3CC6A4CAA205}"/>
              </a:ext>
            </a:extLst>
          </p:cNvPr>
          <p:cNvCxnSpPr/>
          <p:nvPr/>
        </p:nvCxnSpPr>
        <p:spPr>
          <a:xfrm flipH="1">
            <a:off x="6700690" y="2463289"/>
            <a:ext cx="47420" cy="0"/>
          </a:xfrm>
          <a:prstGeom prst="line">
            <a:avLst/>
          </a:prstGeom>
          <a:noFill/>
          <a:ln w="12700" cap="flat" cmpd="sng" algn="ctr">
            <a:solidFill>
              <a:srgbClr val="000000"/>
            </a:solidFill>
            <a:prstDash val="solid"/>
          </a:ln>
          <a:effectLst/>
        </p:spPr>
      </p:cxnSp>
      <p:cxnSp>
        <p:nvCxnSpPr>
          <p:cNvPr id="929" name="Straight Connector 928">
            <a:extLst>
              <a:ext uri="{FF2B5EF4-FFF2-40B4-BE49-F238E27FC236}">
                <a16:creationId xmlns="" xmlns:a16="http://schemas.microsoft.com/office/drawing/2014/main" id="{B2ED9006-5229-4BFF-BEB5-1417D89C5560}"/>
              </a:ext>
            </a:extLst>
          </p:cNvPr>
          <p:cNvCxnSpPr/>
          <p:nvPr/>
        </p:nvCxnSpPr>
        <p:spPr>
          <a:xfrm flipH="1">
            <a:off x="6700690" y="2909460"/>
            <a:ext cx="47420" cy="0"/>
          </a:xfrm>
          <a:prstGeom prst="line">
            <a:avLst/>
          </a:prstGeom>
          <a:noFill/>
          <a:ln w="12700" cap="flat" cmpd="sng" algn="ctr">
            <a:solidFill>
              <a:srgbClr val="000000"/>
            </a:solidFill>
            <a:prstDash val="solid"/>
          </a:ln>
          <a:effectLst/>
        </p:spPr>
      </p:cxnSp>
      <p:cxnSp>
        <p:nvCxnSpPr>
          <p:cNvPr id="930" name="Straight Connector 929">
            <a:extLst>
              <a:ext uri="{FF2B5EF4-FFF2-40B4-BE49-F238E27FC236}">
                <a16:creationId xmlns="" xmlns:a16="http://schemas.microsoft.com/office/drawing/2014/main" id="{5850CEB8-1004-463C-90EB-9FEE7B5641A6}"/>
              </a:ext>
            </a:extLst>
          </p:cNvPr>
          <p:cNvCxnSpPr/>
          <p:nvPr/>
        </p:nvCxnSpPr>
        <p:spPr>
          <a:xfrm flipH="1">
            <a:off x="6700690" y="3352375"/>
            <a:ext cx="47420" cy="0"/>
          </a:xfrm>
          <a:prstGeom prst="line">
            <a:avLst/>
          </a:prstGeom>
          <a:noFill/>
          <a:ln w="12700" cap="flat" cmpd="sng" algn="ctr">
            <a:solidFill>
              <a:srgbClr val="000000"/>
            </a:solidFill>
            <a:prstDash val="solid"/>
          </a:ln>
          <a:effectLst/>
        </p:spPr>
      </p:cxnSp>
      <p:cxnSp>
        <p:nvCxnSpPr>
          <p:cNvPr id="931" name="Straight Connector 930">
            <a:extLst>
              <a:ext uri="{FF2B5EF4-FFF2-40B4-BE49-F238E27FC236}">
                <a16:creationId xmlns="" xmlns:a16="http://schemas.microsoft.com/office/drawing/2014/main" id="{2D76A5B3-50CD-4797-9E3A-3D46D70B5118}"/>
              </a:ext>
            </a:extLst>
          </p:cNvPr>
          <p:cNvCxnSpPr/>
          <p:nvPr/>
        </p:nvCxnSpPr>
        <p:spPr>
          <a:xfrm flipH="1">
            <a:off x="6700690" y="3801802"/>
            <a:ext cx="47420" cy="0"/>
          </a:xfrm>
          <a:prstGeom prst="line">
            <a:avLst/>
          </a:prstGeom>
          <a:noFill/>
          <a:ln w="12700" cap="flat" cmpd="sng" algn="ctr">
            <a:solidFill>
              <a:srgbClr val="000000"/>
            </a:solidFill>
            <a:prstDash val="solid"/>
          </a:ln>
          <a:effectLst/>
        </p:spPr>
      </p:cxnSp>
      <p:cxnSp>
        <p:nvCxnSpPr>
          <p:cNvPr id="932" name="Straight Connector 931">
            <a:extLst>
              <a:ext uri="{FF2B5EF4-FFF2-40B4-BE49-F238E27FC236}">
                <a16:creationId xmlns="" xmlns:a16="http://schemas.microsoft.com/office/drawing/2014/main" id="{C4F3AD3E-534D-4D46-81EA-65C65A67E355}"/>
              </a:ext>
            </a:extLst>
          </p:cNvPr>
          <p:cNvCxnSpPr/>
          <p:nvPr/>
        </p:nvCxnSpPr>
        <p:spPr>
          <a:xfrm flipH="1">
            <a:off x="6705924" y="4251230"/>
            <a:ext cx="3799194" cy="0"/>
          </a:xfrm>
          <a:prstGeom prst="line">
            <a:avLst/>
          </a:prstGeom>
          <a:noFill/>
          <a:ln w="12700" cap="flat" cmpd="sng" algn="ctr">
            <a:solidFill>
              <a:srgbClr val="000000"/>
            </a:solidFill>
            <a:prstDash val="solid"/>
          </a:ln>
          <a:effectLst/>
        </p:spPr>
      </p:cxnSp>
      <p:cxnSp>
        <p:nvCxnSpPr>
          <p:cNvPr id="934" name="Straight Connector 933">
            <a:extLst>
              <a:ext uri="{FF2B5EF4-FFF2-40B4-BE49-F238E27FC236}">
                <a16:creationId xmlns="" xmlns:a16="http://schemas.microsoft.com/office/drawing/2014/main" id="{054E1D55-304F-4372-854F-BA88591269A2}"/>
              </a:ext>
            </a:extLst>
          </p:cNvPr>
          <p:cNvCxnSpPr>
            <a:cxnSpLocks/>
          </p:cNvCxnSpPr>
          <p:nvPr/>
        </p:nvCxnSpPr>
        <p:spPr>
          <a:xfrm rot="5400000" flipH="1">
            <a:off x="7025723" y="4269989"/>
            <a:ext cx="37518" cy="0"/>
          </a:xfrm>
          <a:prstGeom prst="line">
            <a:avLst/>
          </a:prstGeom>
          <a:noFill/>
          <a:ln w="12700" cap="flat" cmpd="sng" algn="ctr">
            <a:solidFill>
              <a:srgbClr val="000000"/>
            </a:solidFill>
            <a:prstDash val="solid"/>
          </a:ln>
          <a:effectLst/>
        </p:spPr>
      </p:cxnSp>
      <p:cxnSp>
        <p:nvCxnSpPr>
          <p:cNvPr id="935" name="Straight Connector 934">
            <a:extLst>
              <a:ext uri="{FF2B5EF4-FFF2-40B4-BE49-F238E27FC236}">
                <a16:creationId xmlns="" xmlns:a16="http://schemas.microsoft.com/office/drawing/2014/main" id="{2A0F7043-72EF-4FDA-938B-34D9F02DCF5C}"/>
              </a:ext>
            </a:extLst>
          </p:cNvPr>
          <p:cNvCxnSpPr>
            <a:cxnSpLocks/>
          </p:cNvCxnSpPr>
          <p:nvPr/>
        </p:nvCxnSpPr>
        <p:spPr>
          <a:xfrm rot="5400000" flipH="1">
            <a:off x="7327035" y="4269989"/>
            <a:ext cx="37518" cy="0"/>
          </a:xfrm>
          <a:prstGeom prst="line">
            <a:avLst/>
          </a:prstGeom>
          <a:noFill/>
          <a:ln w="12700" cap="flat" cmpd="sng" algn="ctr">
            <a:solidFill>
              <a:srgbClr val="000000"/>
            </a:solidFill>
            <a:prstDash val="solid"/>
          </a:ln>
          <a:effectLst/>
        </p:spPr>
      </p:cxnSp>
      <p:cxnSp>
        <p:nvCxnSpPr>
          <p:cNvPr id="936" name="Straight Connector 935">
            <a:extLst>
              <a:ext uri="{FF2B5EF4-FFF2-40B4-BE49-F238E27FC236}">
                <a16:creationId xmlns="" xmlns:a16="http://schemas.microsoft.com/office/drawing/2014/main" id="{19D21756-AEF4-4307-BAB3-A49DE61DDBCE}"/>
              </a:ext>
            </a:extLst>
          </p:cNvPr>
          <p:cNvCxnSpPr>
            <a:cxnSpLocks/>
          </p:cNvCxnSpPr>
          <p:nvPr/>
        </p:nvCxnSpPr>
        <p:spPr>
          <a:xfrm rot="5400000" flipH="1">
            <a:off x="7625876" y="4269989"/>
            <a:ext cx="37518" cy="0"/>
          </a:xfrm>
          <a:prstGeom prst="line">
            <a:avLst/>
          </a:prstGeom>
          <a:noFill/>
          <a:ln w="12700" cap="flat" cmpd="sng" algn="ctr">
            <a:solidFill>
              <a:srgbClr val="000000"/>
            </a:solidFill>
            <a:prstDash val="solid"/>
          </a:ln>
          <a:effectLst/>
        </p:spPr>
      </p:cxnSp>
      <p:cxnSp>
        <p:nvCxnSpPr>
          <p:cNvPr id="937" name="Straight Connector 936">
            <a:extLst>
              <a:ext uri="{FF2B5EF4-FFF2-40B4-BE49-F238E27FC236}">
                <a16:creationId xmlns="" xmlns:a16="http://schemas.microsoft.com/office/drawing/2014/main" id="{6D39109D-C6AF-442F-B2B7-44515EF67976}"/>
              </a:ext>
            </a:extLst>
          </p:cNvPr>
          <p:cNvCxnSpPr>
            <a:cxnSpLocks/>
          </p:cNvCxnSpPr>
          <p:nvPr/>
        </p:nvCxnSpPr>
        <p:spPr>
          <a:xfrm rot="5400000" flipH="1">
            <a:off x="7925953" y="4269989"/>
            <a:ext cx="37518" cy="0"/>
          </a:xfrm>
          <a:prstGeom prst="line">
            <a:avLst/>
          </a:prstGeom>
          <a:noFill/>
          <a:ln w="12700" cap="flat" cmpd="sng" algn="ctr">
            <a:solidFill>
              <a:srgbClr val="000000"/>
            </a:solidFill>
            <a:prstDash val="solid"/>
          </a:ln>
          <a:effectLst/>
        </p:spPr>
      </p:cxnSp>
      <p:cxnSp>
        <p:nvCxnSpPr>
          <p:cNvPr id="938" name="Straight Connector 937">
            <a:extLst>
              <a:ext uri="{FF2B5EF4-FFF2-40B4-BE49-F238E27FC236}">
                <a16:creationId xmlns="" xmlns:a16="http://schemas.microsoft.com/office/drawing/2014/main" id="{523D5372-59E5-4D2D-B093-C82D54B371EC}"/>
              </a:ext>
            </a:extLst>
          </p:cNvPr>
          <p:cNvCxnSpPr>
            <a:cxnSpLocks/>
          </p:cNvCxnSpPr>
          <p:nvPr/>
        </p:nvCxnSpPr>
        <p:spPr>
          <a:xfrm rot="5400000" flipH="1">
            <a:off x="8226029" y="4269989"/>
            <a:ext cx="37518" cy="0"/>
          </a:xfrm>
          <a:prstGeom prst="line">
            <a:avLst/>
          </a:prstGeom>
          <a:noFill/>
          <a:ln w="12700" cap="flat" cmpd="sng" algn="ctr">
            <a:solidFill>
              <a:srgbClr val="000000"/>
            </a:solidFill>
            <a:prstDash val="solid"/>
          </a:ln>
          <a:effectLst/>
        </p:spPr>
      </p:cxnSp>
      <p:cxnSp>
        <p:nvCxnSpPr>
          <p:cNvPr id="939" name="Straight Connector 938">
            <a:extLst>
              <a:ext uri="{FF2B5EF4-FFF2-40B4-BE49-F238E27FC236}">
                <a16:creationId xmlns="" xmlns:a16="http://schemas.microsoft.com/office/drawing/2014/main" id="{B22A8FA5-F9F3-4617-8BC1-732E25D79685}"/>
              </a:ext>
            </a:extLst>
          </p:cNvPr>
          <p:cNvCxnSpPr>
            <a:cxnSpLocks/>
          </p:cNvCxnSpPr>
          <p:nvPr/>
        </p:nvCxnSpPr>
        <p:spPr>
          <a:xfrm rot="5400000" flipH="1">
            <a:off x="8527340" y="4269989"/>
            <a:ext cx="37518" cy="0"/>
          </a:xfrm>
          <a:prstGeom prst="line">
            <a:avLst/>
          </a:prstGeom>
          <a:noFill/>
          <a:ln w="12700" cap="flat" cmpd="sng" algn="ctr">
            <a:solidFill>
              <a:srgbClr val="000000"/>
            </a:solidFill>
            <a:prstDash val="solid"/>
          </a:ln>
          <a:effectLst/>
        </p:spPr>
      </p:cxnSp>
      <p:cxnSp>
        <p:nvCxnSpPr>
          <p:cNvPr id="940" name="Straight Connector 939">
            <a:extLst>
              <a:ext uri="{FF2B5EF4-FFF2-40B4-BE49-F238E27FC236}">
                <a16:creationId xmlns="" xmlns:a16="http://schemas.microsoft.com/office/drawing/2014/main" id="{FD3BCF3B-95BB-4375-A178-2636231B81E3}"/>
              </a:ext>
            </a:extLst>
          </p:cNvPr>
          <p:cNvCxnSpPr>
            <a:cxnSpLocks/>
          </p:cNvCxnSpPr>
          <p:nvPr/>
        </p:nvCxnSpPr>
        <p:spPr>
          <a:xfrm rot="5400000" flipH="1">
            <a:off x="8823712" y="4269989"/>
            <a:ext cx="37518" cy="0"/>
          </a:xfrm>
          <a:prstGeom prst="line">
            <a:avLst/>
          </a:prstGeom>
          <a:noFill/>
          <a:ln w="12700" cap="flat" cmpd="sng" algn="ctr">
            <a:solidFill>
              <a:srgbClr val="000000"/>
            </a:solidFill>
            <a:prstDash val="solid"/>
          </a:ln>
          <a:effectLst/>
        </p:spPr>
      </p:cxnSp>
      <p:cxnSp>
        <p:nvCxnSpPr>
          <p:cNvPr id="941" name="Straight Connector 940">
            <a:extLst>
              <a:ext uri="{FF2B5EF4-FFF2-40B4-BE49-F238E27FC236}">
                <a16:creationId xmlns="" xmlns:a16="http://schemas.microsoft.com/office/drawing/2014/main" id="{ED76A91C-D9C7-432F-9D07-734D967AE495}"/>
              </a:ext>
            </a:extLst>
          </p:cNvPr>
          <p:cNvCxnSpPr>
            <a:cxnSpLocks/>
          </p:cNvCxnSpPr>
          <p:nvPr/>
        </p:nvCxnSpPr>
        <p:spPr>
          <a:xfrm rot="5400000" flipH="1">
            <a:off x="9127494" y="4269989"/>
            <a:ext cx="37518" cy="0"/>
          </a:xfrm>
          <a:prstGeom prst="line">
            <a:avLst/>
          </a:prstGeom>
          <a:noFill/>
          <a:ln w="12700" cap="flat" cmpd="sng" algn="ctr">
            <a:solidFill>
              <a:srgbClr val="000000"/>
            </a:solidFill>
            <a:prstDash val="solid"/>
          </a:ln>
          <a:effectLst/>
        </p:spPr>
      </p:cxnSp>
      <p:cxnSp>
        <p:nvCxnSpPr>
          <p:cNvPr id="942" name="Straight Connector 941">
            <a:extLst>
              <a:ext uri="{FF2B5EF4-FFF2-40B4-BE49-F238E27FC236}">
                <a16:creationId xmlns="" xmlns:a16="http://schemas.microsoft.com/office/drawing/2014/main" id="{542B098F-F1F7-40CE-A514-7289E9E5ACDA}"/>
              </a:ext>
            </a:extLst>
          </p:cNvPr>
          <p:cNvCxnSpPr>
            <a:cxnSpLocks/>
          </p:cNvCxnSpPr>
          <p:nvPr/>
        </p:nvCxnSpPr>
        <p:spPr>
          <a:xfrm rot="5400000" flipH="1">
            <a:off x="9426336" y="4269989"/>
            <a:ext cx="37518" cy="0"/>
          </a:xfrm>
          <a:prstGeom prst="line">
            <a:avLst/>
          </a:prstGeom>
          <a:noFill/>
          <a:ln w="12700" cap="flat" cmpd="sng" algn="ctr">
            <a:solidFill>
              <a:srgbClr val="000000"/>
            </a:solidFill>
            <a:prstDash val="solid"/>
          </a:ln>
          <a:effectLst/>
        </p:spPr>
      </p:cxnSp>
      <p:cxnSp>
        <p:nvCxnSpPr>
          <p:cNvPr id="943" name="Straight Connector 942">
            <a:extLst>
              <a:ext uri="{FF2B5EF4-FFF2-40B4-BE49-F238E27FC236}">
                <a16:creationId xmlns="" xmlns:a16="http://schemas.microsoft.com/office/drawing/2014/main" id="{3995CE8C-87B1-49AF-9806-D46F1B5CECA4}"/>
              </a:ext>
            </a:extLst>
          </p:cNvPr>
          <p:cNvCxnSpPr>
            <a:cxnSpLocks/>
          </p:cNvCxnSpPr>
          <p:nvPr/>
        </p:nvCxnSpPr>
        <p:spPr>
          <a:xfrm rot="5400000" flipH="1">
            <a:off x="9725178" y="4269989"/>
            <a:ext cx="37518" cy="0"/>
          </a:xfrm>
          <a:prstGeom prst="line">
            <a:avLst/>
          </a:prstGeom>
          <a:noFill/>
          <a:ln w="12700" cap="flat" cmpd="sng" algn="ctr">
            <a:solidFill>
              <a:srgbClr val="000000"/>
            </a:solidFill>
            <a:prstDash val="solid"/>
          </a:ln>
          <a:effectLst/>
        </p:spPr>
      </p:cxnSp>
      <p:cxnSp>
        <p:nvCxnSpPr>
          <p:cNvPr id="944" name="Straight Connector 943">
            <a:extLst>
              <a:ext uri="{FF2B5EF4-FFF2-40B4-BE49-F238E27FC236}">
                <a16:creationId xmlns="" xmlns:a16="http://schemas.microsoft.com/office/drawing/2014/main" id="{B8A96770-7847-4C7E-A58E-ED4F9D38DEF7}"/>
              </a:ext>
            </a:extLst>
          </p:cNvPr>
          <p:cNvCxnSpPr>
            <a:cxnSpLocks/>
          </p:cNvCxnSpPr>
          <p:nvPr/>
        </p:nvCxnSpPr>
        <p:spPr>
          <a:xfrm rot="5400000" flipH="1">
            <a:off x="10026490" y="4269989"/>
            <a:ext cx="37518" cy="0"/>
          </a:xfrm>
          <a:prstGeom prst="line">
            <a:avLst/>
          </a:prstGeom>
          <a:noFill/>
          <a:ln w="12700" cap="flat" cmpd="sng" algn="ctr">
            <a:solidFill>
              <a:srgbClr val="000000"/>
            </a:solidFill>
            <a:prstDash val="solid"/>
          </a:ln>
          <a:effectLst/>
        </p:spPr>
      </p:cxnSp>
      <p:cxnSp>
        <p:nvCxnSpPr>
          <p:cNvPr id="959" name="Straight Connector 958">
            <a:extLst>
              <a:ext uri="{FF2B5EF4-FFF2-40B4-BE49-F238E27FC236}">
                <a16:creationId xmlns="" xmlns:a16="http://schemas.microsoft.com/office/drawing/2014/main" id="{E2B15A4E-4174-4679-8E9C-92583489B1FE}"/>
              </a:ext>
            </a:extLst>
          </p:cNvPr>
          <p:cNvCxnSpPr>
            <a:cxnSpLocks/>
          </p:cNvCxnSpPr>
          <p:nvPr/>
        </p:nvCxnSpPr>
        <p:spPr>
          <a:xfrm>
            <a:off x="3669119" y="3870194"/>
            <a:ext cx="0" cy="365760"/>
          </a:xfrm>
          <a:prstGeom prst="line">
            <a:avLst/>
          </a:prstGeom>
          <a:noFill/>
          <a:ln w="9525" cap="flat" cmpd="sng" algn="ctr">
            <a:solidFill>
              <a:schemeClr val="bg1">
                <a:lumMod val="50000"/>
              </a:schemeClr>
            </a:solidFill>
            <a:prstDash val="dash"/>
          </a:ln>
          <a:effectLst/>
        </p:spPr>
      </p:cxnSp>
      <p:cxnSp>
        <p:nvCxnSpPr>
          <p:cNvPr id="960" name="Straight Connector 959">
            <a:extLst>
              <a:ext uri="{FF2B5EF4-FFF2-40B4-BE49-F238E27FC236}">
                <a16:creationId xmlns="" xmlns:a16="http://schemas.microsoft.com/office/drawing/2014/main" id="{EA3C8D36-EB03-4DA6-9E8F-FFDDCCD23549}"/>
              </a:ext>
            </a:extLst>
          </p:cNvPr>
          <p:cNvCxnSpPr>
            <a:cxnSpLocks/>
          </p:cNvCxnSpPr>
          <p:nvPr/>
        </p:nvCxnSpPr>
        <p:spPr>
          <a:xfrm>
            <a:off x="7942705" y="3717129"/>
            <a:ext cx="0" cy="519992"/>
          </a:xfrm>
          <a:prstGeom prst="line">
            <a:avLst/>
          </a:prstGeom>
          <a:noFill/>
          <a:ln w="9525" cap="flat" cmpd="sng" algn="ctr">
            <a:solidFill>
              <a:schemeClr val="bg1">
                <a:lumMod val="50000"/>
              </a:schemeClr>
            </a:solidFill>
            <a:prstDash val="dash"/>
          </a:ln>
          <a:effectLst/>
        </p:spPr>
      </p:cxnSp>
      <p:grpSp>
        <p:nvGrpSpPr>
          <p:cNvPr id="961" name="Group 960">
            <a:extLst>
              <a:ext uri="{FF2B5EF4-FFF2-40B4-BE49-F238E27FC236}">
                <a16:creationId xmlns="" xmlns:a16="http://schemas.microsoft.com/office/drawing/2014/main" id="{2262C5F6-7C93-46B1-9E2F-D35BB6714050}"/>
              </a:ext>
            </a:extLst>
          </p:cNvPr>
          <p:cNvGrpSpPr/>
          <p:nvPr/>
        </p:nvGrpSpPr>
        <p:grpSpPr>
          <a:xfrm>
            <a:off x="6746462" y="2451578"/>
            <a:ext cx="2603134" cy="1748632"/>
            <a:chOff x="4951413" y="2551113"/>
            <a:chExt cx="2509837" cy="1290637"/>
          </a:xfrm>
        </p:grpSpPr>
        <p:sp>
          <p:nvSpPr>
            <p:cNvPr id="962" name="Freeform 5">
              <a:extLst>
                <a:ext uri="{FF2B5EF4-FFF2-40B4-BE49-F238E27FC236}">
                  <a16:creationId xmlns="" xmlns:a16="http://schemas.microsoft.com/office/drawing/2014/main" id="{D38D2CFC-18EA-422F-AECF-86AAC2051706}"/>
                </a:ext>
              </a:extLst>
            </p:cNvPr>
            <p:cNvSpPr>
              <a:spLocks/>
            </p:cNvSpPr>
            <p:nvPr/>
          </p:nvSpPr>
          <p:spPr bwMode="auto">
            <a:xfrm>
              <a:off x="4951413" y="2551113"/>
              <a:ext cx="2484437" cy="1268412"/>
            </a:xfrm>
            <a:custGeom>
              <a:avLst/>
              <a:gdLst>
                <a:gd name="T0" fmla="*/ 1565 w 1565"/>
                <a:gd name="T1" fmla="*/ 799 h 799"/>
                <a:gd name="T2" fmla="*/ 1215 w 1565"/>
                <a:gd name="T3" fmla="*/ 799 h 799"/>
                <a:gd name="T4" fmla="*/ 1215 w 1565"/>
                <a:gd name="T5" fmla="*/ 767 h 799"/>
                <a:gd name="T6" fmla="*/ 482 w 1565"/>
                <a:gd name="T7" fmla="*/ 767 h 799"/>
                <a:gd name="T8" fmla="*/ 482 w 1565"/>
                <a:gd name="T9" fmla="*/ 734 h 799"/>
                <a:gd name="T10" fmla="*/ 265 w 1565"/>
                <a:gd name="T11" fmla="*/ 734 h 799"/>
                <a:gd name="T12" fmla="*/ 265 w 1565"/>
                <a:gd name="T13" fmla="*/ 700 h 799"/>
                <a:gd name="T14" fmla="*/ 182 w 1565"/>
                <a:gd name="T15" fmla="*/ 700 h 799"/>
                <a:gd name="T16" fmla="*/ 182 w 1565"/>
                <a:gd name="T17" fmla="*/ 666 h 799"/>
                <a:gd name="T18" fmla="*/ 170 w 1565"/>
                <a:gd name="T19" fmla="*/ 666 h 799"/>
                <a:gd name="T20" fmla="*/ 170 w 1565"/>
                <a:gd name="T21" fmla="*/ 633 h 799"/>
                <a:gd name="T22" fmla="*/ 156 w 1565"/>
                <a:gd name="T23" fmla="*/ 633 h 799"/>
                <a:gd name="T24" fmla="*/ 156 w 1565"/>
                <a:gd name="T25" fmla="*/ 599 h 799"/>
                <a:gd name="T26" fmla="*/ 125 w 1565"/>
                <a:gd name="T27" fmla="*/ 599 h 799"/>
                <a:gd name="T28" fmla="*/ 125 w 1565"/>
                <a:gd name="T29" fmla="*/ 566 h 799"/>
                <a:gd name="T30" fmla="*/ 93 w 1565"/>
                <a:gd name="T31" fmla="*/ 566 h 799"/>
                <a:gd name="T32" fmla="*/ 93 w 1565"/>
                <a:gd name="T33" fmla="*/ 534 h 799"/>
                <a:gd name="T34" fmla="*/ 78 w 1565"/>
                <a:gd name="T35" fmla="*/ 534 h 799"/>
                <a:gd name="T36" fmla="*/ 78 w 1565"/>
                <a:gd name="T37" fmla="*/ 431 h 799"/>
                <a:gd name="T38" fmla="*/ 74 w 1565"/>
                <a:gd name="T39" fmla="*/ 431 h 799"/>
                <a:gd name="T40" fmla="*/ 74 w 1565"/>
                <a:gd name="T41" fmla="*/ 356 h 799"/>
                <a:gd name="T42" fmla="*/ 71 w 1565"/>
                <a:gd name="T43" fmla="*/ 356 h 799"/>
                <a:gd name="T44" fmla="*/ 71 w 1565"/>
                <a:gd name="T45" fmla="*/ 303 h 799"/>
                <a:gd name="T46" fmla="*/ 69 w 1565"/>
                <a:gd name="T47" fmla="*/ 303 h 799"/>
                <a:gd name="T48" fmla="*/ 69 w 1565"/>
                <a:gd name="T49" fmla="*/ 250 h 799"/>
                <a:gd name="T50" fmla="*/ 68 w 1565"/>
                <a:gd name="T51" fmla="*/ 250 h 799"/>
                <a:gd name="T52" fmla="*/ 68 w 1565"/>
                <a:gd name="T53" fmla="*/ 198 h 799"/>
                <a:gd name="T54" fmla="*/ 54 w 1565"/>
                <a:gd name="T55" fmla="*/ 198 h 799"/>
                <a:gd name="T56" fmla="*/ 54 w 1565"/>
                <a:gd name="T57" fmla="*/ 99 h 799"/>
                <a:gd name="T58" fmla="*/ 30 w 1565"/>
                <a:gd name="T59" fmla="*/ 99 h 799"/>
                <a:gd name="T60" fmla="*/ 30 w 1565"/>
                <a:gd name="T61" fmla="*/ 68 h 799"/>
                <a:gd name="T62" fmla="*/ 13 w 1565"/>
                <a:gd name="T63" fmla="*/ 68 h 799"/>
                <a:gd name="T64" fmla="*/ 13 w 1565"/>
                <a:gd name="T65" fmla="*/ 32 h 799"/>
                <a:gd name="T66" fmla="*/ 0 w 1565"/>
                <a:gd name="T67" fmla="*/ 32 h 799"/>
                <a:gd name="T68" fmla="*/ 0 w 1565"/>
                <a:gd name="T69" fmla="*/ 0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5" h="799">
                  <a:moveTo>
                    <a:pt x="1565" y="799"/>
                  </a:moveTo>
                  <a:lnTo>
                    <a:pt x="1215" y="799"/>
                  </a:lnTo>
                  <a:lnTo>
                    <a:pt x="1215" y="767"/>
                  </a:lnTo>
                  <a:lnTo>
                    <a:pt x="482" y="767"/>
                  </a:lnTo>
                  <a:lnTo>
                    <a:pt x="482" y="734"/>
                  </a:lnTo>
                  <a:lnTo>
                    <a:pt x="265" y="734"/>
                  </a:lnTo>
                  <a:lnTo>
                    <a:pt x="265" y="700"/>
                  </a:lnTo>
                  <a:lnTo>
                    <a:pt x="182" y="700"/>
                  </a:lnTo>
                  <a:lnTo>
                    <a:pt x="182" y="666"/>
                  </a:lnTo>
                  <a:lnTo>
                    <a:pt x="170" y="666"/>
                  </a:lnTo>
                  <a:lnTo>
                    <a:pt x="170" y="633"/>
                  </a:lnTo>
                  <a:lnTo>
                    <a:pt x="156" y="633"/>
                  </a:lnTo>
                  <a:lnTo>
                    <a:pt x="156" y="599"/>
                  </a:lnTo>
                  <a:lnTo>
                    <a:pt x="125" y="599"/>
                  </a:lnTo>
                  <a:lnTo>
                    <a:pt x="125" y="566"/>
                  </a:lnTo>
                  <a:lnTo>
                    <a:pt x="93" y="566"/>
                  </a:lnTo>
                  <a:lnTo>
                    <a:pt x="93" y="534"/>
                  </a:lnTo>
                  <a:lnTo>
                    <a:pt x="78" y="534"/>
                  </a:lnTo>
                  <a:lnTo>
                    <a:pt x="78" y="431"/>
                  </a:lnTo>
                  <a:lnTo>
                    <a:pt x="74" y="431"/>
                  </a:lnTo>
                  <a:lnTo>
                    <a:pt x="74" y="356"/>
                  </a:lnTo>
                  <a:lnTo>
                    <a:pt x="71" y="356"/>
                  </a:lnTo>
                  <a:lnTo>
                    <a:pt x="71" y="303"/>
                  </a:lnTo>
                  <a:lnTo>
                    <a:pt x="69" y="303"/>
                  </a:lnTo>
                  <a:lnTo>
                    <a:pt x="69" y="250"/>
                  </a:lnTo>
                  <a:lnTo>
                    <a:pt x="68" y="250"/>
                  </a:lnTo>
                  <a:lnTo>
                    <a:pt x="68" y="198"/>
                  </a:lnTo>
                  <a:lnTo>
                    <a:pt x="54" y="198"/>
                  </a:lnTo>
                  <a:lnTo>
                    <a:pt x="54" y="99"/>
                  </a:lnTo>
                  <a:lnTo>
                    <a:pt x="30" y="99"/>
                  </a:lnTo>
                  <a:lnTo>
                    <a:pt x="30" y="68"/>
                  </a:lnTo>
                  <a:lnTo>
                    <a:pt x="13" y="68"/>
                  </a:lnTo>
                  <a:lnTo>
                    <a:pt x="13" y="32"/>
                  </a:lnTo>
                  <a:lnTo>
                    <a:pt x="0" y="32"/>
                  </a:lnTo>
                  <a:lnTo>
                    <a:pt x="0" y="0"/>
                  </a:lnTo>
                </a:path>
              </a:pathLst>
            </a:custGeom>
            <a:noFill/>
            <a:ln w="19050" cap="flat">
              <a:solidFill>
                <a:srgbClr val="E0450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963" name="Line 6">
              <a:extLst>
                <a:ext uri="{FF2B5EF4-FFF2-40B4-BE49-F238E27FC236}">
                  <a16:creationId xmlns="" xmlns:a16="http://schemas.microsoft.com/office/drawing/2014/main" id="{855D5F26-22F5-4BA7-B49B-822FFD6330D2}"/>
                </a:ext>
              </a:extLst>
            </p:cNvPr>
            <p:cNvSpPr>
              <a:spLocks noChangeShapeType="1"/>
            </p:cNvSpPr>
            <p:nvPr/>
          </p:nvSpPr>
          <p:spPr bwMode="auto">
            <a:xfrm>
              <a:off x="7435850" y="3795713"/>
              <a:ext cx="0" cy="46037"/>
            </a:xfrm>
            <a:prstGeom prst="line">
              <a:avLst/>
            </a:prstGeom>
            <a:noFill/>
            <a:ln w="19050" cap="flat">
              <a:solidFill>
                <a:srgbClr val="E0450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964" name="Line 7">
              <a:extLst>
                <a:ext uri="{FF2B5EF4-FFF2-40B4-BE49-F238E27FC236}">
                  <a16:creationId xmlns="" xmlns:a16="http://schemas.microsoft.com/office/drawing/2014/main" id="{1D66AB54-CF3F-4CCA-BF5E-9B9DFC8C8BF9}"/>
                </a:ext>
              </a:extLst>
            </p:cNvPr>
            <p:cNvSpPr>
              <a:spLocks noChangeShapeType="1"/>
            </p:cNvSpPr>
            <p:nvPr/>
          </p:nvSpPr>
          <p:spPr bwMode="auto">
            <a:xfrm flipH="1">
              <a:off x="7412038" y="3819525"/>
              <a:ext cx="49212" cy="0"/>
            </a:xfrm>
            <a:prstGeom prst="line">
              <a:avLst/>
            </a:prstGeom>
            <a:noFill/>
            <a:ln w="19050" cap="flat">
              <a:solidFill>
                <a:srgbClr val="E0450E"/>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grpSp>
      <p:grpSp>
        <p:nvGrpSpPr>
          <p:cNvPr id="965" name="Group 964">
            <a:extLst>
              <a:ext uri="{FF2B5EF4-FFF2-40B4-BE49-F238E27FC236}">
                <a16:creationId xmlns="" xmlns:a16="http://schemas.microsoft.com/office/drawing/2014/main" id="{FEF5A002-1259-435A-96A5-B21279DD5159}"/>
              </a:ext>
            </a:extLst>
          </p:cNvPr>
          <p:cNvGrpSpPr/>
          <p:nvPr/>
        </p:nvGrpSpPr>
        <p:grpSpPr>
          <a:xfrm>
            <a:off x="6743169" y="2460771"/>
            <a:ext cx="2804008" cy="1392057"/>
            <a:chOff x="4948238" y="2554288"/>
            <a:chExt cx="2703512" cy="1033462"/>
          </a:xfrm>
        </p:grpSpPr>
        <p:sp>
          <p:nvSpPr>
            <p:cNvPr id="966" name="Freeform 11">
              <a:extLst>
                <a:ext uri="{FF2B5EF4-FFF2-40B4-BE49-F238E27FC236}">
                  <a16:creationId xmlns="" xmlns:a16="http://schemas.microsoft.com/office/drawing/2014/main" id="{0F1A6473-4FA6-4237-A5A4-7D478202402A}"/>
                </a:ext>
              </a:extLst>
            </p:cNvPr>
            <p:cNvSpPr>
              <a:spLocks/>
            </p:cNvSpPr>
            <p:nvPr/>
          </p:nvSpPr>
          <p:spPr bwMode="auto">
            <a:xfrm>
              <a:off x="4948238" y="2554288"/>
              <a:ext cx="2682875" cy="1009650"/>
            </a:xfrm>
            <a:custGeom>
              <a:avLst/>
              <a:gdLst>
                <a:gd name="T0" fmla="*/ 0 w 1690"/>
                <a:gd name="T1" fmla="*/ 0 h 636"/>
                <a:gd name="T2" fmla="*/ 36 w 1690"/>
                <a:gd name="T3" fmla="*/ 0 h 636"/>
                <a:gd name="T4" fmla="*/ 36 w 1690"/>
                <a:gd name="T5" fmla="*/ 33 h 636"/>
                <a:gd name="T6" fmla="*/ 41 w 1690"/>
                <a:gd name="T7" fmla="*/ 33 h 636"/>
                <a:gd name="T8" fmla="*/ 41 w 1690"/>
                <a:gd name="T9" fmla="*/ 64 h 636"/>
                <a:gd name="T10" fmla="*/ 59 w 1690"/>
                <a:gd name="T11" fmla="*/ 64 h 636"/>
                <a:gd name="T12" fmla="*/ 59 w 1690"/>
                <a:gd name="T13" fmla="*/ 96 h 636"/>
                <a:gd name="T14" fmla="*/ 68 w 1690"/>
                <a:gd name="T15" fmla="*/ 96 h 636"/>
                <a:gd name="T16" fmla="*/ 68 w 1690"/>
                <a:gd name="T17" fmla="*/ 128 h 636"/>
                <a:gd name="T18" fmla="*/ 70 w 1690"/>
                <a:gd name="T19" fmla="*/ 128 h 636"/>
                <a:gd name="T20" fmla="*/ 70 w 1690"/>
                <a:gd name="T21" fmla="*/ 160 h 636"/>
                <a:gd name="T22" fmla="*/ 73 w 1690"/>
                <a:gd name="T23" fmla="*/ 160 h 636"/>
                <a:gd name="T24" fmla="*/ 73 w 1690"/>
                <a:gd name="T25" fmla="*/ 193 h 636"/>
                <a:gd name="T26" fmla="*/ 85 w 1690"/>
                <a:gd name="T27" fmla="*/ 193 h 636"/>
                <a:gd name="T28" fmla="*/ 85 w 1690"/>
                <a:gd name="T29" fmla="*/ 226 h 636"/>
                <a:gd name="T30" fmla="*/ 107 w 1690"/>
                <a:gd name="T31" fmla="*/ 226 h 636"/>
                <a:gd name="T32" fmla="*/ 107 w 1690"/>
                <a:gd name="T33" fmla="*/ 255 h 636"/>
                <a:gd name="T34" fmla="*/ 158 w 1690"/>
                <a:gd name="T35" fmla="*/ 255 h 636"/>
                <a:gd name="T36" fmla="*/ 158 w 1690"/>
                <a:gd name="T37" fmla="*/ 290 h 636"/>
                <a:gd name="T38" fmla="*/ 162 w 1690"/>
                <a:gd name="T39" fmla="*/ 290 h 636"/>
                <a:gd name="T40" fmla="*/ 162 w 1690"/>
                <a:gd name="T41" fmla="*/ 321 h 636"/>
                <a:gd name="T42" fmla="*/ 168 w 1690"/>
                <a:gd name="T43" fmla="*/ 321 h 636"/>
                <a:gd name="T44" fmla="*/ 168 w 1690"/>
                <a:gd name="T45" fmla="*/ 352 h 636"/>
                <a:gd name="T46" fmla="*/ 339 w 1690"/>
                <a:gd name="T47" fmla="*/ 352 h 636"/>
                <a:gd name="T48" fmla="*/ 339 w 1690"/>
                <a:gd name="T49" fmla="*/ 392 h 636"/>
                <a:gd name="T50" fmla="*/ 473 w 1690"/>
                <a:gd name="T51" fmla="*/ 392 h 636"/>
                <a:gd name="T52" fmla="*/ 473 w 1690"/>
                <a:gd name="T53" fmla="*/ 430 h 636"/>
                <a:gd name="T54" fmla="*/ 498 w 1690"/>
                <a:gd name="T55" fmla="*/ 430 h 636"/>
                <a:gd name="T56" fmla="*/ 498 w 1690"/>
                <a:gd name="T57" fmla="*/ 464 h 636"/>
                <a:gd name="T58" fmla="*/ 551 w 1690"/>
                <a:gd name="T59" fmla="*/ 464 h 636"/>
                <a:gd name="T60" fmla="*/ 551 w 1690"/>
                <a:gd name="T61" fmla="*/ 502 h 636"/>
                <a:gd name="T62" fmla="*/ 633 w 1690"/>
                <a:gd name="T63" fmla="*/ 502 h 636"/>
                <a:gd name="T64" fmla="*/ 633 w 1690"/>
                <a:gd name="T65" fmla="*/ 544 h 636"/>
                <a:gd name="T66" fmla="*/ 650 w 1690"/>
                <a:gd name="T67" fmla="*/ 544 h 636"/>
                <a:gd name="T68" fmla="*/ 650 w 1690"/>
                <a:gd name="T69" fmla="*/ 585 h 636"/>
                <a:gd name="T70" fmla="*/ 834 w 1690"/>
                <a:gd name="T71" fmla="*/ 585 h 636"/>
                <a:gd name="T72" fmla="*/ 834 w 1690"/>
                <a:gd name="T73" fmla="*/ 636 h 636"/>
                <a:gd name="T74" fmla="*/ 1690 w 1690"/>
                <a:gd name="T75" fmla="*/ 636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90" h="636">
                  <a:moveTo>
                    <a:pt x="0" y="0"/>
                  </a:moveTo>
                  <a:lnTo>
                    <a:pt x="36" y="0"/>
                  </a:lnTo>
                  <a:lnTo>
                    <a:pt x="36" y="33"/>
                  </a:lnTo>
                  <a:lnTo>
                    <a:pt x="41" y="33"/>
                  </a:lnTo>
                  <a:lnTo>
                    <a:pt x="41" y="64"/>
                  </a:lnTo>
                  <a:lnTo>
                    <a:pt x="59" y="64"/>
                  </a:lnTo>
                  <a:lnTo>
                    <a:pt x="59" y="96"/>
                  </a:lnTo>
                  <a:lnTo>
                    <a:pt x="68" y="96"/>
                  </a:lnTo>
                  <a:lnTo>
                    <a:pt x="68" y="128"/>
                  </a:lnTo>
                  <a:lnTo>
                    <a:pt x="70" y="128"/>
                  </a:lnTo>
                  <a:lnTo>
                    <a:pt x="70" y="160"/>
                  </a:lnTo>
                  <a:lnTo>
                    <a:pt x="73" y="160"/>
                  </a:lnTo>
                  <a:lnTo>
                    <a:pt x="73" y="193"/>
                  </a:lnTo>
                  <a:lnTo>
                    <a:pt x="85" y="193"/>
                  </a:lnTo>
                  <a:lnTo>
                    <a:pt x="85" y="226"/>
                  </a:lnTo>
                  <a:lnTo>
                    <a:pt x="107" y="226"/>
                  </a:lnTo>
                  <a:lnTo>
                    <a:pt x="107" y="255"/>
                  </a:lnTo>
                  <a:lnTo>
                    <a:pt x="158" y="255"/>
                  </a:lnTo>
                  <a:lnTo>
                    <a:pt x="158" y="290"/>
                  </a:lnTo>
                  <a:lnTo>
                    <a:pt x="162" y="290"/>
                  </a:lnTo>
                  <a:lnTo>
                    <a:pt x="162" y="321"/>
                  </a:lnTo>
                  <a:lnTo>
                    <a:pt x="168" y="321"/>
                  </a:lnTo>
                  <a:lnTo>
                    <a:pt x="168" y="352"/>
                  </a:lnTo>
                  <a:lnTo>
                    <a:pt x="339" y="352"/>
                  </a:lnTo>
                  <a:lnTo>
                    <a:pt x="339" y="392"/>
                  </a:lnTo>
                  <a:lnTo>
                    <a:pt x="473" y="392"/>
                  </a:lnTo>
                  <a:lnTo>
                    <a:pt x="473" y="430"/>
                  </a:lnTo>
                  <a:lnTo>
                    <a:pt x="498" y="430"/>
                  </a:lnTo>
                  <a:lnTo>
                    <a:pt x="498" y="464"/>
                  </a:lnTo>
                  <a:lnTo>
                    <a:pt x="551" y="464"/>
                  </a:lnTo>
                  <a:lnTo>
                    <a:pt x="551" y="502"/>
                  </a:lnTo>
                  <a:lnTo>
                    <a:pt x="633" y="502"/>
                  </a:lnTo>
                  <a:lnTo>
                    <a:pt x="633" y="544"/>
                  </a:lnTo>
                  <a:lnTo>
                    <a:pt x="650" y="544"/>
                  </a:lnTo>
                  <a:lnTo>
                    <a:pt x="650" y="585"/>
                  </a:lnTo>
                  <a:lnTo>
                    <a:pt x="834" y="585"/>
                  </a:lnTo>
                  <a:lnTo>
                    <a:pt x="834" y="636"/>
                  </a:lnTo>
                  <a:lnTo>
                    <a:pt x="1690" y="636"/>
                  </a:lnTo>
                </a:path>
              </a:pathLst>
            </a:custGeom>
            <a:noFill/>
            <a:ln w="19050" cap="flat">
              <a:solidFill>
                <a:srgbClr val="F15922">
                  <a:lumMod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967" name="Line 12">
              <a:extLst>
                <a:ext uri="{FF2B5EF4-FFF2-40B4-BE49-F238E27FC236}">
                  <a16:creationId xmlns="" xmlns:a16="http://schemas.microsoft.com/office/drawing/2014/main" id="{8EBD0F58-B271-4DC0-9B70-4E20B8FE4D64}"/>
                </a:ext>
              </a:extLst>
            </p:cNvPr>
            <p:cNvSpPr>
              <a:spLocks noChangeShapeType="1"/>
            </p:cNvSpPr>
            <p:nvPr/>
          </p:nvSpPr>
          <p:spPr bwMode="auto">
            <a:xfrm>
              <a:off x="7631113" y="3541713"/>
              <a:ext cx="0" cy="46037"/>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968" name="Line 13">
              <a:extLst>
                <a:ext uri="{FF2B5EF4-FFF2-40B4-BE49-F238E27FC236}">
                  <a16:creationId xmlns="" xmlns:a16="http://schemas.microsoft.com/office/drawing/2014/main" id="{F30B32ED-F04F-4925-9EC2-3FE39BB2A832}"/>
                </a:ext>
              </a:extLst>
            </p:cNvPr>
            <p:cNvSpPr>
              <a:spLocks noChangeShapeType="1"/>
            </p:cNvSpPr>
            <p:nvPr/>
          </p:nvSpPr>
          <p:spPr bwMode="auto">
            <a:xfrm flipH="1">
              <a:off x="7605713" y="3565525"/>
              <a:ext cx="46037" cy="0"/>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969" name="Line 14">
              <a:extLst>
                <a:ext uri="{FF2B5EF4-FFF2-40B4-BE49-F238E27FC236}">
                  <a16:creationId xmlns="" xmlns:a16="http://schemas.microsoft.com/office/drawing/2014/main" id="{E4F6087C-F00F-44D8-9BDD-95D252D04BFE}"/>
                </a:ext>
              </a:extLst>
            </p:cNvPr>
            <p:cNvSpPr>
              <a:spLocks noChangeShapeType="1"/>
            </p:cNvSpPr>
            <p:nvPr/>
          </p:nvSpPr>
          <p:spPr bwMode="auto">
            <a:xfrm>
              <a:off x="7370763" y="3541713"/>
              <a:ext cx="0" cy="46037"/>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970" name="Line 15">
              <a:extLst>
                <a:ext uri="{FF2B5EF4-FFF2-40B4-BE49-F238E27FC236}">
                  <a16:creationId xmlns="" xmlns:a16="http://schemas.microsoft.com/office/drawing/2014/main" id="{F518FB57-07A0-4EE3-B83C-995D667B6D73}"/>
                </a:ext>
              </a:extLst>
            </p:cNvPr>
            <p:cNvSpPr>
              <a:spLocks noChangeShapeType="1"/>
            </p:cNvSpPr>
            <p:nvPr/>
          </p:nvSpPr>
          <p:spPr bwMode="auto">
            <a:xfrm flipH="1">
              <a:off x="7350125" y="3565525"/>
              <a:ext cx="46037" cy="0"/>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971" name="Line 16">
              <a:extLst>
                <a:ext uri="{FF2B5EF4-FFF2-40B4-BE49-F238E27FC236}">
                  <a16:creationId xmlns="" xmlns:a16="http://schemas.microsoft.com/office/drawing/2014/main" id="{38D49F4D-1996-4796-B354-C9D19C924775}"/>
                </a:ext>
              </a:extLst>
            </p:cNvPr>
            <p:cNvSpPr>
              <a:spLocks noChangeShapeType="1"/>
            </p:cNvSpPr>
            <p:nvPr/>
          </p:nvSpPr>
          <p:spPr bwMode="auto">
            <a:xfrm>
              <a:off x="7085013" y="3541713"/>
              <a:ext cx="0" cy="46037"/>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972" name="Line 17">
              <a:extLst>
                <a:ext uri="{FF2B5EF4-FFF2-40B4-BE49-F238E27FC236}">
                  <a16:creationId xmlns="" xmlns:a16="http://schemas.microsoft.com/office/drawing/2014/main" id="{77949AF8-F167-46B4-94B5-305A7D31F48D}"/>
                </a:ext>
              </a:extLst>
            </p:cNvPr>
            <p:cNvSpPr>
              <a:spLocks noChangeShapeType="1"/>
            </p:cNvSpPr>
            <p:nvPr/>
          </p:nvSpPr>
          <p:spPr bwMode="auto">
            <a:xfrm flipH="1">
              <a:off x="7061200" y="3565525"/>
              <a:ext cx="47625" cy="0"/>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973" name="Line 18">
              <a:extLst>
                <a:ext uri="{FF2B5EF4-FFF2-40B4-BE49-F238E27FC236}">
                  <a16:creationId xmlns="" xmlns:a16="http://schemas.microsoft.com/office/drawing/2014/main" id="{957380EE-0655-49A0-BA5D-726365BE1CC4}"/>
                </a:ext>
              </a:extLst>
            </p:cNvPr>
            <p:cNvSpPr>
              <a:spLocks noChangeShapeType="1"/>
            </p:cNvSpPr>
            <p:nvPr/>
          </p:nvSpPr>
          <p:spPr bwMode="auto">
            <a:xfrm>
              <a:off x="6772275" y="3541713"/>
              <a:ext cx="0" cy="46037"/>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974" name="Line 19">
              <a:extLst>
                <a:ext uri="{FF2B5EF4-FFF2-40B4-BE49-F238E27FC236}">
                  <a16:creationId xmlns="" xmlns:a16="http://schemas.microsoft.com/office/drawing/2014/main" id="{D0134C7C-CCDA-420D-93E4-E1C6358BFD28}"/>
                </a:ext>
              </a:extLst>
            </p:cNvPr>
            <p:cNvSpPr>
              <a:spLocks noChangeShapeType="1"/>
            </p:cNvSpPr>
            <p:nvPr/>
          </p:nvSpPr>
          <p:spPr bwMode="auto">
            <a:xfrm flipH="1">
              <a:off x="6746875" y="3565525"/>
              <a:ext cx="46037" cy="0"/>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975" name="Line 20">
              <a:extLst>
                <a:ext uri="{FF2B5EF4-FFF2-40B4-BE49-F238E27FC236}">
                  <a16:creationId xmlns="" xmlns:a16="http://schemas.microsoft.com/office/drawing/2014/main" id="{FDB41419-509D-4DAE-A64D-250329690ADF}"/>
                </a:ext>
              </a:extLst>
            </p:cNvPr>
            <p:cNvSpPr>
              <a:spLocks noChangeShapeType="1"/>
            </p:cNvSpPr>
            <p:nvPr/>
          </p:nvSpPr>
          <p:spPr bwMode="auto">
            <a:xfrm>
              <a:off x="6029325" y="3462338"/>
              <a:ext cx="0" cy="46037"/>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976" name="Line 21">
              <a:extLst>
                <a:ext uri="{FF2B5EF4-FFF2-40B4-BE49-F238E27FC236}">
                  <a16:creationId xmlns="" xmlns:a16="http://schemas.microsoft.com/office/drawing/2014/main" id="{55351DDE-2D92-4989-A19E-208645CA20B4}"/>
                </a:ext>
              </a:extLst>
            </p:cNvPr>
            <p:cNvSpPr>
              <a:spLocks noChangeShapeType="1"/>
            </p:cNvSpPr>
            <p:nvPr/>
          </p:nvSpPr>
          <p:spPr bwMode="auto">
            <a:xfrm flipH="1">
              <a:off x="6007100" y="3486150"/>
              <a:ext cx="46037" cy="0"/>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977" name="Line 22">
              <a:extLst>
                <a:ext uri="{FF2B5EF4-FFF2-40B4-BE49-F238E27FC236}">
                  <a16:creationId xmlns="" xmlns:a16="http://schemas.microsoft.com/office/drawing/2014/main" id="{3948DC5C-A774-4CDD-957D-25753FD2C7CD}"/>
                </a:ext>
              </a:extLst>
            </p:cNvPr>
            <p:cNvSpPr>
              <a:spLocks noChangeShapeType="1"/>
            </p:cNvSpPr>
            <p:nvPr/>
          </p:nvSpPr>
          <p:spPr bwMode="auto">
            <a:xfrm>
              <a:off x="5857875" y="3330575"/>
              <a:ext cx="0" cy="46037"/>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978" name="Line 23">
              <a:extLst>
                <a:ext uri="{FF2B5EF4-FFF2-40B4-BE49-F238E27FC236}">
                  <a16:creationId xmlns="" xmlns:a16="http://schemas.microsoft.com/office/drawing/2014/main" id="{A1F32C4B-FE7A-4665-8876-B6D6AC8CB918}"/>
                </a:ext>
              </a:extLst>
            </p:cNvPr>
            <p:cNvSpPr>
              <a:spLocks noChangeShapeType="1"/>
            </p:cNvSpPr>
            <p:nvPr/>
          </p:nvSpPr>
          <p:spPr bwMode="auto">
            <a:xfrm flipH="1">
              <a:off x="5834063" y="3354388"/>
              <a:ext cx="49212" cy="0"/>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979" name="Line 24">
              <a:extLst>
                <a:ext uri="{FF2B5EF4-FFF2-40B4-BE49-F238E27FC236}">
                  <a16:creationId xmlns="" xmlns:a16="http://schemas.microsoft.com/office/drawing/2014/main" id="{C6288786-5459-4013-BE5A-2B21C29ECF49}"/>
                </a:ext>
              </a:extLst>
            </p:cNvPr>
            <p:cNvSpPr>
              <a:spLocks noChangeShapeType="1"/>
            </p:cNvSpPr>
            <p:nvPr/>
          </p:nvSpPr>
          <p:spPr bwMode="auto">
            <a:xfrm>
              <a:off x="5486400" y="3090863"/>
              <a:ext cx="0" cy="47625"/>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980" name="Line 25">
              <a:extLst>
                <a:ext uri="{FF2B5EF4-FFF2-40B4-BE49-F238E27FC236}">
                  <a16:creationId xmlns="" xmlns:a16="http://schemas.microsoft.com/office/drawing/2014/main" id="{6ABE61C3-C054-446E-8B32-2D307E50611B}"/>
                </a:ext>
              </a:extLst>
            </p:cNvPr>
            <p:cNvSpPr>
              <a:spLocks noChangeShapeType="1"/>
            </p:cNvSpPr>
            <p:nvPr/>
          </p:nvSpPr>
          <p:spPr bwMode="auto">
            <a:xfrm flipH="1">
              <a:off x="5461000" y="3113088"/>
              <a:ext cx="49212" cy="0"/>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981" name="Line 26">
              <a:extLst>
                <a:ext uri="{FF2B5EF4-FFF2-40B4-BE49-F238E27FC236}">
                  <a16:creationId xmlns="" xmlns:a16="http://schemas.microsoft.com/office/drawing/2014/main" id="{47ADC397-C699-486A-A024-A2C25C29F295}"/>
                </a:ext>
              </a:extLst>
            </p:cNvPr>
            <p:cNvSpPr>
              <a:spLocks noChangeShapeType="1"/>
            </p:cNvSpPr>
            <p:nvPr/>
          </p:nvSpPr>
          <p:spPr bwMode="auto">
            <a:xfrm>
              <a:off x="5348288" y="3090863"/>
              <a:ext cx="0" cy="47625"/>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982" name="Line 27">
              <a:extLst>
                <a:ext uri="{FF2B5EF4-FFF2-40B4-BE49-F238E27FC236}">
                  <a16:creationId xmlns="" xmlns:a16="http://schemas.microsoft.com/office/drawing/2014/main" id="{79F10A98-B310-4264-B9C6-6976B0E52438}"/>
                </a:ext>
              </a:extLst>
            </p:cNvPr>
            <p:cNvSpPr>
              <a:spLocks noChangeShapeType="1"/>
            </p:cNvSpPr>
            <p:nvPr/>
          </p:nvSpPr>
          <p:spPr bwMode="auto">
            <a:xfrm flipH="1">
              <a:off x="5322888" y="3113088"/>
              <a:ext cx="49212" cy="0"/>
            </a:xfrm>
            <a:prstGeom prst="line">
              <a:avLst/>
            </a:prstGeom>
            <a:noFill/>
            <a:ln w="19050" cap="flat">
              <a:solidFill>
                <a:srgbClr val="F15922">
                  <a:lumMod val="50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grpSp>
      <p:grpSp>
        <p:nvGrpSpPr>
          <p:cNvPr id="983" name="Group 982">
            <a:extLst>
              <a:ext uri="{FF2B5EF4-FFF2-40B4-BE49-F238E27FC236}">
                <a16:creationId xmlns="" xmlns:a16="http://schemas.microsoft.com/office/drawing/2014/main" id="{6E81F6F0-2873-436F-8D95-7CE09E913122}"/>
              </a:ext>
            </a:extLst>
          </p:cNvPr>
          <p:cNvGrpSpPr/>
          <p:nvPr/>
        </p:nvGrpSpPr>
        <p:grpSpPr>
          <a:xfrm>
            <a:off x="6743171" y="2460771"/>
            <a:ext cx="1271107" cy="1776350"/>
            <a:chOff x="4948238" y="2554288"/>
            <a:chExt cx="1225550" cy="1314450"/>
          </a:xfrm>
        </p:grpSpPr>
        <p:sp>
          <p:nvSpPr>
            <p:cNvPr id="984" name="Freeform 31">
              <a:extLst>
                <a:ext uri="{FF2B5EF4-FFF2-40B4-BE49-F238E27FC236}">
                  <a16:creationId xmlns="" xmlns:a16="http://schemas.microsoft.com/office/drawing/2014/main" id="{AACF54AF-C6CE-4104-8917-D371E14FB33F}"/>
                </a:ext>
              </a:extLst>
            </p:cNvPr>
            <p:cNvSpPr>
              <a:spLocks/>
            </p:cNvSpPr>
            <p:nvPr/>
          </p:nvSpPr>
          <p:spPr bwMode="auto">
            <a:xfrm>
              <a:off x="4948238" y="2554288"/>
              <a:ext cx="1225550" cy="1314450"/>
            </a:xfrm>
            <a:custGeom>
              <a:avLst/>
              <a:gdLst>
                <a:gd name="T0" fmla="*/ 772 w 772"/>
                <a:gd name="T1" fmla="*/ 828 h 828"/>
                <a:gd name="T2" fmla="*/ 772 w 772"/>
                <a:gd name="T3" fmla="*/ 780 h 828"/>
                <a:gd name="T4" fmla="*/ 590 w 772"/>
                <a:gd name="T5" fmla="*/ 780 h 828"/>
                <a:gd name="T6" fmla="*/ 590 w 772"/>
                <a:gd name="T7" fmla="*/ 731 h 828"/>
                <a:gd name="T8" fmla="*/ 539 w 772"/>
                <a:gd name="T9" fmla="*/ 731 h 828"/>
                <a:gd name="T10" fmla="*/ 539 w 772"/>
                <a:gd name="T11" fmla="*/ 676 h 828"/>
                <a:gd name="T12" fmla="*/ 326 w 772"/>
                <a:gd name="T13" fmla="*/ 676 h 828"/>
                <a:gd name="T14" fmla="*/ 326 w 772"/>
                <a:gd name="T15" fmla="*/ 647 h 828"/>
                <a:gd name="T16" fmla="*/ 170 w 772"/>
                <a:gd name="T17" fmla="*/ 647 h 828"/>
                <a:gd name="T18" fmla="*/ 170 w 772"/>
                <a:gd name="T19" fmla="*/ 585 h 828"/>
                <a:gd name="T20" fmla="*/ 165 w 772"/>
                <a:gd name="T21" fmla="*/ 585 h 828"/>
                <a:gd name="T22" fmla="*/ 165 w 772"/>
                <a:gd name="T23" fmla="*/ 553 h 828"/>
                <a:gd name="T24" fmla="*/ 141 w 772"/>
                <a:gd name="T25" fmla="*/ 553 h 828"/>
                <a:gd name="T26" fmla="*/ 141 w 772"/>
                <a:gd name="T27" fmla="*/ 522 h 828"/>
                <a:gd name="T28" fmla="*/ 118 w 772"/>
                <a:gd name="T29" fmla="*/ 522 h 828"/>
                <a:gd name="T30" fmla="*/ 118 w 772"/>
                <a:gd name="T31" fmla="*/ 493 h 828"/>
                <a:gd name="T32" fmla="*/ 103 w 772"/>
                <a:gd name="T33" fmla="*/ 493 h 828"/>
                <a:gd name="T34" fmla="*/ 103 w 772"/>
                <a:gd name="T35" fmla="*/ 460 h 828"/>
                <a:gd name="T36" fmla="*/ 93 w 772"/>
                <a:gd name="T37" fmla="*/ 460 h 828"/>
                <a:gd name="T38" fmla="*/ 93 w 772"/>
                <a:gd name="T39" fmla="*/ 426 h 828"/>
                <a:gd name="T40" fmla="*/ 91 w 772"/>
                <a:gd name="T41" fmla="*/ 426 h 828"/>
                <a:gd name="T42" fmla="*/ 91 w 772"/>
                <a:gd name="T43" fmla="*/ 399 h 828"/>
                <a:gd name="T44" fmla="*/ 86 w 772"/>
                <a:gd name="T45" fmla="*/ 399 h 828"/>
                <a:gd name="T46" fmla="*/ 86 w 772"/>
                <a:gd name="T47" fmla="*/ 337 h 828"/>
                <a:gd name="T48" fmla="*/ 84 w 772"/>
                <a:gd name="T49" fmla="*/ 337 h 828"/>
                <a:gd name="T50" fmla="*/ 84 w 772"/>
                <a:gd name="T51" fmla="*/ 308 h 828"/>
                <a:gd name="T52" fmla="*/ 81 w 772"/>
                <a:gd name="T53" fmla="*/ 308 h 828"/>
                <a:gd name="T54" fmla="*/ 81 w 772"/>
                <a:gd name="T55" fmla="*/ 275 h 828"/>
                <a:gd name="T56" fmla="*/ 77 w 772"/>
                <a:gd name="T57" fmla="*/ 275 h 828"/>
                <a:gd name="T58" fmla="*/ 77 w 772"/>
                <a:gd name="T59" fmla="*/ 214 h 828"/>
                <a:gd name="T60" fmla="*/ 63 w 772"/>
                <a:gd name="T61" fmla="*/ 214 h 828"/>
                <a:gd name="T62" fmla="*/ 63 w 772"/>
                <a:gd name="T63" fmla="*/ 96 h 828"/>
                <a:gd name="T64" fmla="*/ 55 w 772"/>
                <a:gd name="T65" fmla="*/ 96 h 828"/>
                <a:gd name="T66" fmla="*/ 55 w 772"/>
                <a:gd name="T67" fmla="*/ 60 h 828"/>
                <a:gd name="T68" fmla="*/ 27 w 772"/>
                <a:gd name="T69" fmla="*/ 60 h 828"/>
                <a:gd name="T70" fmla="*/ 27 w 772"/>
                <a:gd name="T71" fmla="*/ 27 h 828"/>
                <a:gd name="T72" fmla="*/ 19 w 772"/>
                <a:gd name="T73" fmla="*/ 27 h 828"/>
                <a:gd name="T74" fmla="*/ 19 w 772"/>
                <a:gd name="T75" fmla="*/ 0 h 828"/>
                <a:gd name="T76" fmla="*/ 0 w 772"/>
                <a:gd name="T77" fmla="*/ 0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2" h="828">
                  <a:moveTo>
                    <a:pt x="772" y="828"/>
                  </a:moveTo>
                  <a:lnTo>
                    <a:pt x="772" y="780"/>
                  </a:lnTo>
                  <a:lnTo>
                    <a:pt x="590" y="780"/>
                  </a:lnTo>
                  <a:lnTo>
                    <a:pt x="590" y="731"/>
                  </a:lnTo>
                  <a:lnTo>
                    <a:pt x="539" y="731"/>
                  </a:lnTo>
                  <a:lnTo>
                    <a:pt x="539" y="676"/>
                  </a:lnTo>
                  <a:lnTo>
                    <a:pt x="326" y="676"/>
                  </a:lnTo>
                  <a:lnTo>
                    <a:pt x="326" y="647"/>
                  </a:lnTo>
                  <a:lnTo>
                    <a:pt x="170" y="647"/>
                  </a:lnTo>
                  <a:lnTo>
                    <a:pt x="170" y="585"/>
                  </a:lnTo>
                  <a:lnTo>
                    <a:pt x="165" y="585"/>
                  </a:lnTo>
                  <a:lnTo>
                    <a:pt x="165" y="553"/>
                  </a:lnTo>
                  <a:lnTo>
                    <a:pt x="141" y="553"/>
                  </a:lnTo>
                  <a:lnTo>
                    <a:pt x="141" y="522"/>
                  </a:lnTo>
                  <a:lnTo>
                    <a:pt x="118" y="522"/>
                  </a:lnTo>
                  <a:lnTo>
                    <a:pt x="118" y="493"/>
                  </a:lnTo>
                  <a:lnTo>
                    <a:pt x="103" y="493"/>
                  </a:lnTo>
                  <a:lnTo>
                    <a:pt x="103" y="460"/>
                  </a:lnTo>
                  <a:lnTo>
                    <a:pt x="93" y="460"/>
                  </a:lnTo>
                  <a:lnTo>
                    <a:pt x="93" y="426"/>
                  </a:lnTo>
                  <a:lnTo>
                    <a:pt x="91" y="426"/>
                  </a:lnTo>
                  <a:lnTo>
                    <a:pt x="91" y="399"/>
                  </a:lnTo>
                  <a:lnTo>
                    <a:pt x="86" y="399"/>
                  </a:lnTo>
                  <a:lnTo>
                    <a:pt x="86" y="337"/>
                  </a:lnTo>
                  <a:lnTo>
                    <a:pt x="84" y="337"/>
                  </a:lnTo>
                  <a:lnTo>
                    <a:pt x="84" y="308"/>
                  </a:lnTo>
                  <a:lnTo>
                    <a:pt x="81" y="308"/>
                  </a:lnTo>
                  <a:lnTo>
                    <a:pt x="81" y="275"/>
                  </a:lnTo>
                  <a:lnTo>
                    <a:pt x="77" y="275"/>
                  </a:lnTo>
                  <a:lnTo>
                    <a:pt x="77" y="214"/>
                  </a:lnTo>
                  <a:lnTo>
                    <a:pt x="63" y="214"/>
                  </a:lnTo>
                  <a:lnTo>
                    <a:pt x="63" y="96"/>
                  </a:lnTo>
                  <a:lnTo>
                    <a:pt x="55" y="96"/>
                  </a:lnTo>
                  <a:lnTo>
                    <a:pt x="55" y="60"/>
                  </a:lnTo>
                  <a:lnTo>
                    <a:pt x="27" y="60"/>
                  </a:lnTo>
                  <a:lnTo>
                    <a:pt x="27" y="27"/>
                  </a:lnTo>
                  <a:lnTo>
                    <a:pt x="19" y="27"/>
                  </a:lnTo>
                  <a:lnTo>
                    <a:pt x="19" y="0"/>
                  </a:lnTo>
                  <a:lnTo>
                    <a:pt x="0" y="0"/>
                  </a:lnTo>
                </a:path>
              </a:pathLst>
            </a:custGeom>
            <a:noFill/>
            <a:ln w="19050" cap="flat">
              <a:solidFill>
                <a:srgbClr val="DD855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985" name="Line 32">
              <a:extLst>
                <a:ext uri="{FF2B5EF4-FFF2-40B4-BE49-F238E27FC236}">
                  <a16:creationId xmlns="" xmlns:a16="http://schemas.microsoft.com/office/drawing/2014/main" id="{EC96B66D-F454-418B-97FC-A30E3CE26848}"/>
                </a:ext>
              </a:extLst>
            </p:cNvPr>
            <p:cNvSpPr>
              <a:spLocks noChangeShapeType="1"/>
            </p:cNvSpPr>
            <p:nvPr/>
          </p:nvSpPr>
          <p:spPr bwMode="auto">
            <a:xfrm>
              <a:off x="5732463" y="3605213"/>
              <a:ext cx="0" cy="44450"/>
            </a:xfrm>
            <a:prstGeom prst="line">
              <a:avLst/>
            </a:prstGeom>
            <a:noFill/>
            <a:ln w="19050" cap="flat">
              <a:solidFill>
                <a:srgbClr val="DD855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986" name="Line 33">
              <a:extLst>
                <a:ext uri="{FF2B5EF4-FFF2-40B4-BE49-F238E27FC236}">
                  <a16:creationId xmlns="" xmlns:a16="http://schemas.microsoft.com/office/drawing/2014/main" id="{DD4E4B2F-04D2-4473-B90A-74042F72EB85}"/>
                </a:ext>
              </a:extLst>
            </p:cNvPr>
            <p:cNvSpPr>
              <a:spLocks noChangeShapeType="1"/>
            </p:cNvSpPr>
            <p:nvPr/>
          </p:nvSpPr>
          <p:spPr bwMode="auto">
            <a:xfrm flipH="1">
              <a:off x="5708650" y="3627438"/>
              <a:ext cx="47625" cy="0"/>
            </a:xfrm>
            <a:prstGeom prst="line">
              <a:avLst/>
            </a:prstGeom>
            <a:noFill/>
            <a:ln w="19050" cap="flat">
              <a:solidFill>
                <a:srgbClr val="DD855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grpSp>
      <p:grpSp>
        <p:nvGrpSpPr>
          <p:cNvPr id="987" name="Group 986">
            <a:extLst>
              <a:ext uri="{FF2B5EF4-FFF2-40B4-BE49-F238E27FC236}">
                <a16:creationId xmlns="" xmlns:a16="http://schemas.microsoft.com/office/drawing/2014/main" id="{9986EF88-DF88-4851-A1FF-B907EEE9A5D1}"/>
              </a:ext>
            </a:extLst>
          </p:cNvPr>
          <p:cNvGrpSpPr/>
          <p:nvPr/>
        </p:nvGrpSpPr>
        <p:grpSpPr>
          <a:xfrm>
            <a:off x="2471857" y="2463289"/>
            <a:ext cx="3635498" cy="1535007"/>
            <a:chOff x="631825" y="2555876"/>
            <a:chExt cx="3505201" cy="1138238"/>
          </a:xfrm>
        </p:grpSpPr>
        <p:sp>
          <p:nvSpPr>
            <p:cNvPr id="988" name="Freeform 37">
              <a:extLst>
                <a:ext uri="{FF2B5EF4-FFF2-40B4-BE49-F238E27FC236}">
                  <a16:creationId xmlns="" xmlns:a16="http://schemas.microsoft.com/office/drawing/2014/main" id="{739BF59A-219F-4C72-B1C3-BB6337AD5D86}"/>
                </a:ext>
              </a:extLst>
            </p:cNvPr>
            <p:cNvSpPr>
              <a:spLocks/>
            </p:cNvSpPr>
            <p:nvPr/>
          </p:nvSpPr>
          <p:spPr bwMode="auto">
            <a:xfrm>
              <a:off x="631825" y="2555876"/>
              <a:ext cx="3482975" cy="1116013"/>
            </a:xfrm>
            <a:custGeom>
              <a:avLst/>
              <a:gdLst>
                <a:gd name="T0" fmla="*/ 2194 w 2194"/>
                <a:gd name="T1" fmla="*/ 703 h 703"/>
                <a:gd name="T2" fmla="*/ 1177 w 2194"/>
                <a:gd name="T3" fmla="*/ 703 h 703"/>
                <a:gd name="T4" fmla="*/ 1177 w 2194"/>
                <a:gd name="T5" fmla="*/ 659 h 703"/>
                <a:gd name="T6" fmla="*/ 607 w 2194"/>
                <a:gd name="T7" fmla="*/ 659 h 703"/>
                <a:gd name="T8" fmla="*/ 607 w 2194"/>
                <a:gd name="T9" fmla="*/ 635 h 703"/>
                <a:gd name="T10" fmla="*/ 408 w 2194"/>
                <a:gd name="T11" fmla="*/ 635 h 703"/>
                <a:gd name="T12" fmla="*/ 408 w 2194"/>
                <a:gd name="T13" fmla="*/ 612 h 703"/>
                <a:gd name="T14" fmla="*/ 336 w 2194"/>
                <a:gd name="T15" fmla="*/ 612 h 703"/>
                <a:gd name="T16" fmla="*/ 336 w 2194"/>
                <a:gd name="T17" fmla="*/ 593 h 703"/>
                <a:gd name="T18" fmla="*/ 228 w 2194"/>
                <a:gd name="T19" fmla="*/ 593 h 703"/>
                <a:gd name="T20" fmla="*/ 228 w 2194"/>
                <a:gd name="T21" fmla="*/ 576 h 703"/>
                <a:gd name="T22" fmla="*/ 192 w 2194"/>
                <a:gd name="T23" fmla="*/ 576 h 703"/>
                <a:gd name="T24" fmla="*/ 192 w 2194"/>
                <a:gd name="T25" fmla="*/ 557 h 703"/>
                <a:gd name="T26" fmla="*/ 160 w 2194"/>
                <a:gd name="T27" fmla="*/ 557 h 703"/>
                <a:gd name="T28" fmla="*/ 160 w 2194"/>
                <a:gd name="T29" fmla="*/ 521 h 703"/>
                <a:gd name="T30" fmla="*/ 156 w 2194"/>
                <a:gd name="T31" fmla="*/ 521 h 703"/>
                <a:gd name="T32" fmla="*/ 156 w 2194"/>
                <a:gd name="T33" fmla="*/ 503 h 703"/>
                <a:gd name="T34" fmla="*/ 146 w 2194"/>
                <a:gd name="T35" fmla="*/ 503 h 703"/>
                <a:gd name="T36" fmla="*/ 146 w 2194"/>
                <a:gd name="T37" fmla="*/ 484 h 703"/>
                <a:gd name="T38" fmla="*/ 112 w 2194"/>
                <a:gd name="T39" fmla="*/ 484 h 703"/>
                <a:gd name="T40" fmla="*/ 112 w 2194"/>
                <a:gd name="T41" fmla="*/ 465 h 703"/>
                <a:gd name="T42" fmla="*/ 88 w 2194"/>
                <a:gd name="T43" fmla="*/ 465 h 703"/>
                <a:gd name="T44" fmla="*/ 88 w 2194"/>
                <a:gd name="T45" fmla="*/ 448 h 703"/>
                <a:gd name="T46" fmla="*/ 88 w 2194"/>
                <a:gd name="T47" fmla="*/ 431 h 703"/>
                <a:gd name="T48" fmla="*/ 83 w 2194"/>
                <a:gd name="T49" fmla="*/ 431 h 703"/>
                <a:gd name="T50" fmla="*/ 83 w 2194"/>
                <a:gd name="T51" fmla="*/ 353 h 703"/>
                <a:gd name="T52" fmla="*/ 78 w 2194"/>
                <a:gd name="T53" fmla="*/ 353 h 703"/>
                <a:gd name="T54" fmla="*/ 78 w 2194"/>
                <a:gd name="T55" fmla="*/ 336 h 703"/>
                <a:gd name="T56" fmla="*/ 76 w 2194"/>
                <a:gd name="T57" fmla="*/ 336 h 703"/>
                <a:gd name="T58" fmla="*/ 76 w 2194"/>
                <a:gd name="T59" fmla="*/ 299 h 703"/>
                <a:gd name="T60" fmla="*/ 73 w 2194"/>
                <a:gd name="T61" fmla="*/ 299 h 703"/>
                <a:gd name="T62" fmla="*/ 73 w 2194"/>
                <a:gd name="T63" fmla="*/ 244 h 703"/>
                <a:gd name="T64" fmla="*/ 69 w 2194"/>
                <a:gd name="T65" fmla="*/ 244 h 703"/>
                <a:gd name="T66" fmla="*/ 69 w 2194"/>
                <a:gd name="T67" fmla="*/ 221 h 703"/>
                <a:gd name="T68" fmla="*/ 68 w 2194"/>
                <a:gd name="T69" fmla="*/ 221 h 703"/>
                <a:gd name="T70" fmla="*/ 68 w 2194"/>
                <a:gd name="T71" fmla="*/ 172 h 703"/>
                <a:gd name="T72" fmla="*/ 56 w 2194"/>
                <a:gd name="T73" fmla="*/ 172 h 703"/>
                <a:gd name="T74" fmla="*/ 56 w 2194"/>
                <a:gd name="T75" fmla="*/ 151 h 703"/>
                <a:gd name="T76" fmla="*/ 42 w 2194"/>
                <a:gd name="T77" fmla="*/ 151 h 703"/>
                <a:gd name="T78" fmla="*/ 42 w 2194"/>
                <a:gd name="T79" fmla="*/ 134 h 703"/>
                <a:gd name="T80" fmla="*/ 39 w 2194"/>
                <a:gd name="T81" fmla="*/ 134 h 703"/>
                <a:gd name="T82" fmla="*/ 39 w 2194"/>
                <a:gd name="T83" fmla="*/ 76 h 703"/>
                <a:gd name="T84" fmla="*/ 34 w 2194"/>
                <a:gd name="T85" fmla="*/ 76 h 703"/>
                <a:gd name="T86" fmla="*/ 34 w 2194"/>
                <a:gd name="T87" fmla="*/ 41 h 703"/>
                <a:gd name="T88" fmla="*/ 25 w 2194"/>
                <a:gd name="T89" fmla="*/ 41 h 703"/>
                <a:gd name="T90" fmla="*/ 25 w 2194"/>
                <a:gd name="T91" fmla="*/ 23 h 703"/>
                <a:gd name="T92" fmla="*/ 18 w 2194"/>
                <a:gd name="T93" fmla="*/ 23 h 703"/>
                <a:gd name="T94" fmla="*/ 18 w 2194"/>
                <a:gd name="T95" fmla="*/ 0 h 703"/>
                <a:gd name="T96" fmla="*/ 0 w 2194"/>
                <a:gd name="T97" fmla="*/ 0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94" h="703">
                  <a:moveTo>
                    <a:pt x="2194" y="703"/>
                  </a:moveTo>
                  <a:lnTo>
                    <a:pt x="1177" y="703"/>
                  </a:lnTo>
                  <a:lnTo>
                    <a:pt x="1177" y="659"/>
                  </a:lnTo>
                  <a:lnTo>
                    <a:pt x="607" y="659"/>
                  </a:lnTo>
                  <a:lnTo>
                    <a:pt x="607" y="635"/>
                  </a:lnTo>
                  <a:lnTo>
                    <a:pt x="408" y="635"/>
                  </a:lnTo>
                  <a:lnTo>
                    <a:pt x="408" y="612"/>
                  </a:lnTo>
                  <a:lnTo>
                    <a:pt x="336" y="612"/>
                  </a:lnTo>
                  <a:lnTo>
                    <a:pt x="336" y="593"/>
                  </a:lnTo>
                  <a:lnTo>
                    <a:pt x="228" y="593"/>
                  </a:lnTo>
                  <a:lnTo>
                    <a:pt x="228" y="576"/>
                  </a:lnTo>
                  <a:lnTo>
                    <a:pt x="192" y="576"/>
                  </a:lnTo>
                  <a:lnTo>
                    <a:pt x="192" y="557"/>
                  </a:lnTo>
                  <a:lnTo>
                    <a:pt x="160" y="557"/>
                  </a:lnTo>
                  <a:lnTo>
                    <a:pt x="160" y="521"/>
                  </a:lnTo>
                  <a:lnTo>
                    <a:pt x="156" y="521"/>
                  </a:lnTo>
                  <a:lnTo>
                    <a:pt x="156" y="503"/>
                  </a:lnTo>
                  <a:lnTo>
                    <a:pt x="146" y="503"/>
                  </a:lnTo>
                  <a:lnTo>
                    <a:pt x="146" y="484"/>
                  </a:lnTo>
                  <a:lnTo>
                    <a:pt x="112" y="484"/>
                  </a:lnTo>
                  <a:lnTo>
                    <a:pt x="112" y="465"/>
                  </a:lnTo>
                  <a:lnTo>
                    <a:pt x="88" y="465"/>
                  </a:lnTo>
                  <a:lnTo>
                    <a:pt x="88" y="448"/>
                  </a:lnTo>
                  <a:lnTo>
                    <a:pt x="88" y="431"/>
                  </a:lnTo>
                  <a:lnTo>
                    <a:pt x="83" y="431"/>
                  </a:lnTo>
                  <a:lnTo>
                    <a:pt x="83" y="353"/>
                  </a:lnTo>
                  <a:lnTo>
                    <a:pt x="78" y="353"/>
                  </a:lnTo>
                  <a:lnTo>
                    <a:pt x="78" y="336"/>
                  </a:lnTo>
                  <a:lnTo>
                    <a:pt x="76" y="336"/>
                  </a:lnTo>
                  <a:lnTo>
                    <a:pt x="76" y="299"/>
                  </a:lnTo>
                  <a:lnTo>
                    <a:pt x="73" y="299"/>
                  </a:lnTo>
                  <a:lnTo>
                    <a:pt x="73" y="244"/>
                  </a:lnTo>
                  <a:lnTo>
                    <a:pt x="69" y="244"/>
                  </a:lnTo>
                  <a:lnTo>
                    <a:pt x="69" y="221"/>
                  </a:lnTo>
                  <a:lnTo>
                    <a:pt x="68" y="221"/>
                  </a:lnTo>
                  <a:lnTo>
                    <a:pt x="68" y="172"/>
                  </a:lnTo>
                  <a:lnTo>
                    <a:pt x="56" y="172"/>
                  </a:lnTo>
                  <a:lnTo>
                    <a:pt x="56" y="151"/>
                  </a:lnTo>
                  <a:lnTo>
                    <a:pt x="42" y="151"/>
                  </a:lnTo>
                  <a:lnTo>
                    <a:pt x="42" y="134"/>
                  </a:lnTo>
                  <a:lnTo>
                    <a:pt x="39" y="134"/>
                  </a:lnTo>
                  <a:lnTo>
                    <a:pt x="39" y="76"/>
                  </a:lnTo>
                  <a:lnTo>
                    <a:pt x="34" y="76"/>
                  </a:lnTo>
                  <a:lnTo>
                    <a:pt x="34" y="41"/>
                  </a:lnTo>
                  <a:lnTo>
                    <a:pt x="25" y="41"/>
                  </a:lnTo>
                  <a:lnTo>
                    <a:pt x="25" y="23"/>
                  </a:lnTo>
                  <a:lnTo>
                    <a:pt x="18" y="23"/>
                  </a:lnTo>
                  <a:lnTo>
                    <a:pt x="18" y="0"/>
                  </a:lnTo>
                  <a:lnTo>
                    <a:pt x="0" y="0"/>
                  </a:lnTo>
                </a:path>
              </a:pathLst>
            </a:custGeom>
            <a:noFill/>
            <a:ln w="19050" cap="flat">
              <a:solidFill>
                <a:srgbClr val="00457C">
                  <a:lumMod val="7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989" name="Line 38">
              <a:extLst>
                <a:ext uri="{FF2B5EF4-FFF2-40B4-BE49-F238E27FC236}">
                  <a16:creationId xmlns="" xmlns:a16="http://schemas.microsoft.com/office/drawing/2014/main" id="{8C921CBB-BE25-4DA6-AFE7-FA8C01D0CA4D}"/>
                </a:ext>
              </a:extLst>
            </p:cNvPr>
            <p:cNvSpPr>
              <a:spLocks noChangeShapeType="1"/>
            </p:cNvSpPr>
            <p:nvPr/>
          </p:nvSpPr>
          <p:spPr bwMode="auto">
            <a:xfrm>
              <a:off x="4114800" y="3648076"/>
              <a:ext cx="0" cy="46038"/>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990" name="Line 39">
              <a:extLst>
                <a:ext uri="{FF2B5EF4-FFF2-40B4-BE49-F238E27FC236}">
                  <a16:creationId xmlns="" xmlns:a16="http://schemas.microsoft.com/office/drawing/2014/main" id="{5FE18D39-DF9A-417D-B212-F45B880ADBD3}"/>
                </a:ext>
              </a:extLst>
            </p:cNvPr>
            <p:cNvSpPr>
              <a:spLocks noChangeShapeType="1"/>
            </p:cNvSpPr>
            <p:nvPr/>
          </p:nvSpPr>
          <p:spPr bwMode="auto">
            <a:xfrm flipH="1">
              <a:off x="4090988" y="3671888"/>
              <a:ext cx="46038" cy="0"/>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991" name="Line 40">
              <a:extLst>
                <a:ext uri="{FF2B5EF4-FFF2-40B4-BE49-F238E27FC236}">
                  <a16:creationId xmlns="" xmlns:a16="http://schemas.microsoft.com/office/drawing/2014/main" id="{B90C85E0-AD2E-42DB-A2B6-71C255881E59}"/>
                </a:ext>
              </a:extLst>
            </p:cNvPr>
            <p:cNvSpPr>
              <a:spLocks noChangeShapeType="1"/>
            </p:cNvSpPr>
            <p:nvPr/>
          </p:nvSpPr>
          <p:spPr bwMode="auto">
            <a:xfrm>
              <a:off x="3825875" y="3648076"/>
              <a:ext cx="0" cy="46038"/>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992" name="Line 41">
              <a:extLst>
                <a:ext uri="{FF2B5EF4-FFF2-40B4-BE49-F238E27FC236}">
                  <a16:creationId xmlns="" xmlns:a16="http://schemas.microsoft.com/office/drawing/2014/main" id="{E690EC6C-ACD9-4791-AD3A-A1C3A0F2CF87}"/>
                </a:ext>
              </a:extLst>
            </p:cNvPr>
            <p:cNvSpPr>
              <a:spLocks noChangeShapeType="1"/>
            </p:cNvSpPr>
            <p:nvPr/>
          </p:nvSpPr>
          <p:spPr bwMode="auto">
            <a:xfrm flipH="1">
              <a:off x="3802063" y="3671888"/>
              <a:ext cx="46038" cy="0"/>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993" name="Line 42">
              <a:extLst>
                <a:ext uri="{FF2B5EF4-FFF2-40B4-BE49-F238E27FC236}">
                  <a16:creationId xmlns="" xmlns:a16="http://schemas.microsoft.com/office/drawing/2014/main" id="{9CF26F31-70AC-496B-ACC2-C3C6C2071686}"/>
                </a:ext>
              </a:extLst>
            </p:cNvPr>
            <p:cNvSpPr>
              <a:spLocks noChangeShapeType="1"/>
            </p:cNvSpPr>
            <p:nvPr/>
          </p:nvSpPr>
          <p:spPr bwMode="auto">
            <a:xfrm>
              <a:off x="2511425" y="3648076"/>
              <a:ext cx="0" cy="46038"/>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994" name="Line 43">
              <a:extLst>
                <a:ext uri="{FF2B5EF4-FFF2-40B4-BE49-F238E27FC236}">
                  <a16:creationId xmlns="" xmlns:a16="http://schemas.microsoft.com/office/drawing/2014/main" id="{8CFBD36D-8BE5-4696-8D96-ABA912750885}"/>
                </a:ext>
              </a:extLst>
            </p:cNvPr>
            <p:cNvSpPr>
              <a:spLocks noChangeShapeType="1"/>
            </p:cNvSpPr>
            <p:nvPr/>
          </p:nvSpPr>
          <p:spPr bwMode="auto">
            <a:xfrm flipH="1">
              <a:off x="2486025" y="3671888"/>
              <a:ext cx="46038" cy="0"/>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995" name="Line 44">
              <a:extLst>
                <a:ext uri="{FF2B5EF4-FFF2-40B4-BE49-F238E27FC236}">
                  <a16:creationId xmlns="" xmlns:a16="http://schemas.microsoft.com/office/drawing/2014/main" id="{F8934ED5-5C4D-4703-8FCA-4193E9C32720}"/>
                </a:ext>
              </a:extLst>
            </p:cNvPr>
            <p:cNvSpPr>
              <a:spLocks noChangeShapeType="1"/>
            </p:cNvSpPr>
            <p:nvPr/>
          </p:nvSpPr>
          <p:spPr bwMode="auto">
            <a:xfrm>
              <a:off x="2492375" y="3579813"/>
              <a:ext cx="0" cy="46038"/>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996" name="Line 45">
              <a:extLst>
                <a:ext uri="{FF2B5EF4-FFF2-40B4-BE49-F238E27FC236}">
                  <a16:creationId xmlns="" xmlns:a16="http://schemas.microsoft.com/office/drawing/2014/main" id="{C485F9EA-B474-4169-8C2F-EF40A4364E4B}"/>
                </a:ext>
              </a:extLst>
            </p:cNvPr>
            <p:cNvSpPr>
              <a:spLocks noChangeShapeType="1"/>
            </p:cNvSpPr>
            <p:nvPr/>
          </p:nvSpPr>
          <p:spPr bwMode="auto">
            <a:xfrm flipH="1">
              <a:off x="2468563" y="3602038"/>
              <a:ext cx="47625" cy="0"/>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997" name="Line 46">
              <a:extLst>
                <a:ext uri="{FF2B5EF4-FFF2-40B4-BE49-F238E27FC236}">
                  <a16:creationId xmlns="" xmlns:a16="http://schemas.microsoft.com/office/drawing/2014/main" id="{D480C2B7-FEE3-4185-AC1C-428618EEA988}"/>
                </a:ext>
              </a:extLst>
            </p:cNvPr>
            <p:cNvSpPr>
              <a:spLocks noChangeShapeType="1"/>
            </p:cNvSpPr>
            <p:nvPr/>
          </p:nvSpPr>
          <p:spPr bwMode="auto">
            <a:xfrm>
              <a:off x="1784350" y="3579813"/>
              <a:ext cx="0" cy="46038"/>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998" name="Line 47">
              <a:extLst>
                <a:ext uri="{FF2B5EF4-FFF2-40B4-BE49-F238E27FC236}">
                  <a16:creationId xmlns="" xmlns:a16="http://schemas.microsoft.com/office/drawing/2014/main" id="{8243D1E1-63C7-4C52-B8C8-2C5397A80FA6}"/>
                </a:ext>
              </a:extLst>
            </p:cNvPr>
            <p:cNvSpPr>
              <a:spLocks noChangeShapeType="1"/>
            </p:cNvSpPr>
            <p:nvPr/>
          </p:nvSpPr>
          <p:spPr bwMode="auto">
            <a:xfrm flipH="1">
              <a:off x="1760538" y="3602038"/>
              <a:ext cx="47625" cy="0"/>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999" name="Line 48">
              <a:extLst>
                <a:ext uri="{FF2B5EF4-FFF2-40B4-BE49-F238E27FC236}">
                  <a16:creationId xmlns="" xmlns:a16="http://schemas.microsoft.com/office/drawing/2014/main" id="{FB0D510E-653C-4D23-9279-1136C87CFFA5}"/>
                </a:ext>
              </a:extLst>
            </p:cNvPr>
            <p:cNvSpPr>
              <a:spLocks noChangeShapeType="1"/>
            </p:cNvSpPr>
            <p:nvPr/>
          </p:nvSpPr>
          <p:spPr bwMode="auto">
            <a:xfrm>
              <a:off x="1695450" y="3579813"/>
              <a:ext cx="0" cy="46038"/>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1000" name="Line 49">
              <a:extLst>
                <a:ext uri="{FF2B5EF4-FFF2-40B4-BE49-F238E27FC236}">
                  <a16:creationId xmlns="" xmlns:a16="http://schemas.microsoft.com/office/drawing/2014/main" id="{39C8C851-01D4-4596-BCEF-79CFD077181A}"/>
                </a:ext>
              </a:extLst>
            </p:cNvPr>
            <p:cNvSpPr>
              <a:spLocks noChangeShapeType="1"/>
            </p:cNvSpPr>
            <p:nvPr/>
          </p:nvSpPr>
          <p:spPr bwMode="auto">
            <a:xfrm flipH="1">
              <a:off x="1673225" y="3602038"/>
              <a:ext cx="46038" cy="0"/>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1001" name="Line 50">
              <a:extLst>
                <a:ext uri="{FF2B5EF4-FFF2-40B4-BE49-F238E27FC236}">
                  <a16:creationId xmlns="" xmlns:a16="http://schemas.microsoft.com/office/drawing/2014/main" id="{1E07C853-EDA7-4D51-A8BD-65A82CD11BBE}"/>
                </a:ext>
              </a:extLst>
            </p:cNvPr>
            <p:cNvSpPr>
              <a:spLocks noChangeShapeType="1"/>
            </p:cNvSpPr>
            <p:nvPr/>
          </p:nvSpPr>
          <p:spPr bwMode="auto">
            <a:xfrm>
              <a:off x="1438275" y="3541713"/>
              <a:ext cx="0" cy="46038"/>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1002" name="Line 51">
              <a:extLst>
                <a:ext uri="{FF2B5EF4-FFF2-40B4-BE49-F238E27FC236}">
                  <a16:creationId xmlns="" xmlns:a16="http://schemas.microsoft.com/office/drawing/2014/main" id="{E85D6EDB-A4B7-406B-BBA5-BA0BE0F4C8A1}"/>
                </a:ext>
              </a:extLst>
            </p:cNvPr>
            <p:cNvSpPr>
              <a:spLocks noChangeShapeType="1"/>
            </p:cNvSpPr>
            <p:nvPr/>
          </p:nvSpPr>
          <p:spPr bwMode="auto">
            <a:xfrm flipH="1">
              <a:off x="1414463" y="3565526"/>
              <a:ext cx="46038" cy="0"/>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1003" name="Line 52">
              <a:extLst>
                <a:ext uri="{FF2B5EF4-FFF2-40B4-BE49-F238E27FC236}">
                  <a16:creationId xmlns="" xmlns:a16="http://schemas.microsoft.com/office/drawing/2014/main" id="{9B6B8203-58B1-48EA-8407-39E37930E619}"/>
                </a:ext>
              </a:extLst>
            </p:cNvPr>
            <p:cNvSpPr>
              <a:spLocks noChangeShapeType="1"/>
            </p:cNvSpPr>
            <p:nvPr/>
          </p:nvSpPr>
          <p:spPr bwMode="auto">
            <a:xfrm>
              <a:off x="1400175" y="3541713"/>
              <a:ext cx="0" cy="46038"/>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1004" name="Line 53">
              <a:extLst>
                <a:ext uri="{FF2B5EF4-FFF2-40B4-BE49-F238E27FC236}">
                  <a16:creationId xmlns="" xmlns:a16="http://schemas.microsoft.com/office/drawing/2014/main" id="{621C76D8-E385-44C1-9F05-0C0854FB3898}"/>
                </a:ext>
              </a:extLst>
            </p:cNvPr>
            <p:cNvSpPr>
              <a:spLocks noChangeShapeType="1"/>
            </p:cNvSpPr>
            <p:nvPr/>
          </p:nvSpPr>
          <p:spPr bwMode="auto">
            <a:xfrm flipH="1">
              <a:off x="1379538" y="3565526"/>
              <a:ext cx="46038" cy="0"/>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1005" name="Line 54">
              <a:extLst>
                <a:ext uri="{FF2B5EF4-FFF2-40B4-BE49-F238E27FC236}">
                  <a16:creationId xmlns="" xmlns:a16="http://schemas.microsoft.com/office/drawing/2014/main" id="{01FD1591-F794-4FF6-A069-9AA83D5534E4}"/>
                </a:ext>
              </a:extLst>
            </p:cNvPr>
            <p:cNvSpPr>
              <a:spLocks noChangeShapeType="1"/>
            </p:cNvSpPr>
            <p:nvPr/>
          </p:nvSpPr>
          <p:spPr bwMode="auto">
            <a:xfrm>
              <a:off x="1271588" y="3506788"/>
              <a:ext cx="0" cy="46038"/>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1006" name="Line 55">
              <a:extLst>
                <a:ext uri="{FF2B5EF4-FFF2-40B4-BE49-F238E27FC236}">
                  <a16:creationId xmlns="" xmlns:a16="http://schemas.microsoft.com/office/drawing/2014/main" id="{9B1A5A21-92F6-4907-8600-0ED62CF44EDC}"/>
                </a:ext>
              </a:extLst>
            </p:cNvPr>
            <p:cNvSpPr>
              <a:spLocks noChangeShapeType="1"/>
            </p:cNvSpPr>
            <p:nvPr/>
          </p:nvSpPr>
          <p:spPr bwMode="auto">
            <a:xfrm flipH="1">
              <a:off x="1247775" y="3527426"/>
              <a:ext cx="47625" cy="0"/>
            </a:xfrm>
            <a:prstGeom prst="line">
              <a:avLst/>
            </a:prstGeom>
            <a:noFill/>
            <a:ln w="19050" cap="flat">
              <a:solidFill>
                <a:srgbClr val="00457C">
                  <a:lumMod val="75000"/>
                </a:srgb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grpSp>
      <p:grpSp>
        <p:nvGrpSpPr>
          <p:cNvPr id="1007" name="Group 1006">
            <a:extLst>
              <a:ext uri="{FF2B5EF4-FFF2-40B4-BE49-F238E27FC236}">
                <a16:creationId xmlns="" xmlns:a16="http://schemas.microsoft.com/office/drawing/2014/main" id="{9882C5F5-C6C2-4B51-97A8-EA76FBA53C46}"/>
              </a:ext>
            </a:extLst>
          </p:cNvPr>
          <p:cNvGrpSpPr/>
          <p:nvPr/>
        </p:nvGrpSpPr>
        <p:grpSpPr>
          <a:xfrm>
            <a:off x="2468563" y="2460771"/>
            <a:ext cx="1356726" cy="1769836"/>
            <a:chOff x="628650" y="2559050"/>
            <a:chExt cx="1308101" cy="1304925"/>
          </a:xfrm>
        </p:grpSpPr>
        <p:sp>
          <p:nvSpPr>
            <p:cNvPr id="1008" name="Freeform 59">
              <a:extLst>
                <a:ext uri="{FF2B5EF4-FFF2-40B4-BE49-F238E27FC236}">
                  <a16:creationId xmlns="" xmlns:a16="http://schemas.microsoft.com/office/drawing/2014/main" id="{208D19D0-3330-42AF-AFFA-64AC8B9AAF19}"/>
                </a:ext>
              </a:extLst>
            </p:cNvPr>
            <p:cNvSpPr>
              <a:spLocks/>
            </p:cNvSpPr>
            <p:nvPr/>
          </p:nvSpPr>
          <p:spPr bwMode="auto">
            <a:xfrm>
              <a:off x="628650" y="2559050"/>
              <a:ext cx="1285875" cy="1281112"/>
            </a:xfrm>
            <a:custGeom>
              <a:avLst/>
              <a:gdLst>
                <a:gd name="T0" fmla="*/ 810 w 810"/>
                <a:gd name="T1" fmla="*/ 807 h 807"/>
                <a:gd name="T2" fmla="*/ 354 w 810"/>
                <a:gd name="T3" fmla="*/ 807 h 807"/>
                <a:gd name="T4" fmla="*/ 354 w 810"/>
                <a:gd name="T5" fmla="*/ 783 h 807"/>
                <a:gd name="T6" fmla="*/ 251 w 810"/>
                <a:gd name="T7" fmla="*/ 783 h 807"/>
                <a:gd name="T8" fmla="*/ 251 w 810"/>
                <a:gd name="T9" fmla="*/ 753 h 807"/>
                <a:gd name="T10" fmla="*/ 231 w 810"/>
                <a:gd name="T11" fmla="*/ 753 h 807"/>
                <a:gd name="T12" fmla="*/ 231 w 810"/>
                <a:gd name="T13" fmla="*/ 729 h 807"/>
                <a:gd name="T14" fmla="*/ 173 w 810"/>
                <a:gd name="T15" fmla="*/ 729 h 807"/>
                <a:gd name="T16" fmla="*/ 173 w 810"/>
                <a:gd name="T17" fmla="*/ 707 h 807"/>
                <a:gd name="T18" fmla="*/ 168 w 810"/>
                <a:gd name="T19" fmla="*/ 707 h 807"/>
                <a:gd name="T20" fmla="*/ 168 w 810"/>
                <a:gd name="T21" fmla="*/ 687 h 807"/>
                <a:gd name="T22" fmla="*/ 161 w 810"/>
                <a:gd name="T23" fmla="*/ 687 h 807"/>
                <a:gd name="T24" fmla="*/ 161 w 810"/>
                <a:gd name="T25" fmla="*/ 666 h 807"/>
                <a:gd name="T26" fmla="*/ 156 w 810"/>
                <a:gd name="T27" fmla="*/ 666 h 807"/>
                <a:gd name="T28" fmla="*/ 156 w 810"/>
                <a:gd name="T29" fmla="*/ 623 h 807"/>
                <a:gd name="T30" fmla="*/ 144 w 810"/>
                <a:gd name="T31" fmla="*/ 623 h 807"/>
                <a:gd name="T32" fmla="*/ 144 w 810"/>
                <a:gd name="T33" fmla="*/ 606 h 807"/>
                <a:gd name="T34" fmla="*/ 88 w 810"/>
                <a:gd name="T35" fmla="*/ 606 h 807"/>
                <a:gd name="T36" fmla="*/ 88 w 810"/>
                <a:gd name="T37" fmla="*/ 587 h 807"/>
                <a:gd name="T38" fmla="*/ 81 w 810"/>
                <a:gd name="T39" fmla="*/ 587 h 807"/>
                <a:gd name="T40" fmla="*/ 81 w 810"/>
                <a:gd name="T41" fmla="*/ 457 h 807"/>
                <a:gd name="T42" fmla="*/ 69 w 810"/>
                <a:gd name="T43" fmla="*/ 457 h 807"/>
                <a:gd name="T44" fmla="*/ 69 w 810"/>
                <a:gd name="T45" fmla="*/ 166 h 807"/>
                <a:gd name="T46" fmla="*/ 59 w 810"/>
                <a:gd name="T47" fmla="*/ 166 h 807"/>
                <a:gd name="T48" fmla="*/ 59 w 810"/>
                <a:gd name="T49" fmla="*/ 75 h 807"/>
                <a:gd name="T50" fmla="*/ 44 w 810"/>
                <a:gd name="T51" fmla="*/ 75 h 807"/>
                <a:gd name="T52" fmla="*/ 44 w 810"/>
                <a:gd name="T53" fmla="*/ 62 h 807"/>
                <a:gd name="T54" fmla="*/ 30 w 810"/>
                <a:gd name="T55" fmla="*/ 62 h 807"/>
                <a:gd name="T56" fmla="*/ 30 w 810"/>
                <a:gd name="T57" fmla="*/ 0 h 807"/>
                <a:gd name="T58" fmla="*/ 0 w 810"/>
                <a:gd name="T59"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10" h="807">
                  <a:moveTo>
                    <a:pt x="810" y="807"/>
                  </a:moveTo>
                  <a:lnTo>
                    <a:pt x="354" y="807"/>
                  </a:lnTo>
                  <a:lnTo>
                    <a:pt x="354" y="783"/>
                  </a:lnTo>
                  <a:lnTo>
                    <a:pt x="251" y="783"/>
                  </a:lnTo>
                  <a:lnTo>
                    <a:pt x="251" y="753"/>
                  </a:lnTo>
                  <a:lnTo>
                    <a:pt x="231" y="753"/>
                  </a:lnTo>
                  <a:lnTo>
                    <a:pt x="231" y="729"/>
                  </a:lnTo>
                  <a:lnTo>
                    <a:pt x="173" y="729"/>
                  </a:lnTo>
                  <a:lnTo>
                    <a:pt x="173" y="707"/>
                  </a:lnTo>
                  <a:lnTo>
                    <a:pt x="168" y="707"/>
                  </a:lnTo>
                  <a:lnTo>
                    <a:pt x="168" y="687"/>
                  </a:lnTo>
                  <a:lnTo>
                    <a:pt x="161" y="687"/>
                  </a:lnTo>
                  <a:lnTo>
                    <a:pt x="161" y="666"/>
                  </a:lnTo>
                  <a:lnTo>
                    <a:pt x="156" y="666"/>
                  </a:lnTo>
                  <a:lnTo>
                    <a:pt x="156" y="623"/>
                  </a:lnTo>
                  <a:lnTo>
                    <a:pt x="144" y="623"/>
                  </a:lnTo>
                  <a:lnTo>
                    <a:pt x="144" y="606"/>
                  </a:lnTo>
                  <a:lnTo>
                    <a:pt x="88" y="606"/>
                  </a:lnTo>
                  <a:lnTo>
                    <a:pt x="88" y="587"/>
                  </a:lnTo>
                  <a:lnTo>
                    <a:pt x="81" y="587"/>
                  </a:lnTo>
                  <a:lnTo>
                    <a:pt x="81" y="457"/>
                  </a:lnTo>
                  <a:lnTo>
                    <a:pt x="69" y="457"/>
                  </a:lnTo>
                  <a:lnTo>
                    <a:pt x="69" y="166"/>
                  </a:lnTo>
                  <a:lnTo>
                    <a:pt x="59" y="166"/>
                  </a:lnTo>
                  <a:lnTo>
                    <a:pt x="59" y="75"/>
                  </a:lnTo>
                  <a:lnTo>
                    <a:pt x="44" y="75"/>
                  </a:lnTo>
                  <a:lnTo>
                    <a:pt x="44" y="62"/>
                  </a:lnTo>
                  <a:lnTo>
                    <a:pt x="30" y="62"/>
                  </a:lnTo>
                  <a:lnTo>
                    <a:pt x="30" y="0"/>
                  </a:lnTo>
                  <a:lnTo>
                    <a:pt x="0" y="0"/>
                  </a:lnTo>
                </a:path>
              </a:pathLst>
            </a:custGeom>
            <a:noFill/>
            <a:ln w="19050" cap="flat">
              <a:solidFill>
                <a:srgbClr val="0070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1009" name="Line 60">
              <a:extLst>
                <a:ext uri="{FF2B5EF4-FFF2-40B4-BE49-F238E27FC236}">
                  <a16:creationId xmlns="" xmlns:a16="http://schemas.microsoft.com/office/drawing/2014/main" id="{F28E7CA4-691B-4865-9143-C50519B5C1F0}"/>
                </a:ext>
              </a:extLst>
            </p:cNvPr>
            <p:cNvSpPr>
              <a:spLocks noChangeShapeType="1"/>
            </p:cNvSpPr>
            <p:nvPr/>
          </p:nvSpPr>
          <p:spPr bwMode="auto">
            <a:xfrm>
              <a:off x="1914525" y="3817938"/>
              <a:ext cx="0" cy="46037"/>
            </a:xfrm>
            <a:prstGeom prst="line">
              <a:avLst/>
            </a:prstGeom>
            <a:noFill/>
            <a:ln w="19050" cap="flat">
              <a:solidFill>
                <a:srgbClr val="0070C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1010" name="Line 61">
              <a:extLst>
                <a:ext uri="{FF2B5EF4-FFF2-40B4-BE49-F238E27FC236}">
                  <a16:creationId xmlns="" xmlns:a16="http://schemas.microsoft.com/office/drawing/2014/main" id="{90EEBBD0-B68D-4010-9CD9-B23148B62007}"/>
                </a:ext>
              </a:extLst>
            </p:cNvPr>
            <p:cNvSpPr>
              <a:spLocks noChangeShapeType="1"/>
            </p:cNvSpPr>
            <p:nvPr/>
          </p:nvSpPr>
          <p:spPr bwMode="auto">
            <a:xfrm flipH="1">
              <a:off x="1890713" y="3840163"/>
              <a:ext cx="46038" cy="0"/>
            </a:xfrm>
            <a:prstGeom prst="line">
              <a:avLst/>
            </a:prstGeom>
            <a:noFill/>
            <a:ln w="19050" cap="flat">
              <a:solidFill>
                <a:srgbClr val="0070C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1011" name="Line 62">
              <a:extLst>
                <a:ext uri="{FF2B5EF4-FFF2-40B4-BE49-F238E27FC236}">
                  <a16:creationId xmlns="" xmlns:a16="http://schemas.microsoft.com/office/drawing/2014/main" id="{37E38D73-3F2C-4630-89E4-B54CAC3DCB24}"/>
                </a:ext>
              </a:extLst>
            </p:cNvPr>
            <p:cNvSpPr>
              <a:spLocks noChangeShapeType="1"/>
            </p:cNvSpPr>
            <p:nvPr/>
          </p:nvSpPr>
          <p:spPr bwMode="auto">
            <a:xfrm>
              <a:off x="969963" y="3689350"/>
              <a:ext cx="0" cy="46037"/>
            </a:xfrm>
            <a:prstGeom prst="line">
              <a:avLst/>
            </a:prstGeom>
            <a:noFill/>
            <a:ln w="19050" cap="flat">
              <a:solidFill>
                <a:srgbClr val="0070C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1012" name="Line 63">
              <a:extLst>
                <a:ext uri="{FF2B5EF4-FFF2-40B4-BE49-F238E27FC236}">
                  <a16:creationId xmlns="" xmlns:a16="http://schemas.microsoft.com/office/drawing/2014/main" id="{0967A1FE-FDDE-45FF-8A94-AC7E4FA55605}"/>
                </a:ext>
              </a:extLst>
            </p:cNvPr>
            <p:cNvSpPr>
              <a:spLocks noChangeShapeType="1"/>
            </p:cNvSpPr>
            <p:nvPr/>
          </p:nvSpPr>
          <p:spPr bwMode="auto">
            <a:xfrm flipH="1">
              <a:off x="946150" y="3711575"/>
              <a:ext cx="46038" cy="0"/>
            </a:xfrm>
            <a:prstGeom prst="line">
              <a:avLst/>
            </a:prstGeom>
            <a:noFill/>
            <a:ln w="19050" cap="flat">
              <a:solidFill>
                <a:srgbClr val="0070C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grpSp>
      <p:grpSp>
        <p:nvGrpSpPr>
          <p:cNvPr id="1013" name="Group 1012">
            <a:extLst>
              <a:ext uri="{FF2B5EF4-FFF2-40B4-BE49-F238E27FC236}">
                <a16:creationId xmlns="" xmlns:a16="http://schemas.microsoft.com/office/drawing/2014/main" id="{2169BBCB-F464-4E37-9A3F-18B32B73FCA0}"/>
              </a:ext>
            </a:extLst>
          </p:cNvPr>
          <p:cNvGrpSpPr/>
          <p:nvPr/>
        </p:nvGrpSpPr>
        <p:grpSpPr>
          <a:xfrm>
            <a:off x="2471859" y="2460770"/>
            <a:ext cx="973089" cy="1737270"/>
            <a:chOff x="631825" y="2559051"/>
            <a:chExt cx="938213" cy="1281113"/>
          </a:xfrm>
        </p:grpSpPr>
        <p:sp>
          <p:nvSpPr>
            <p:cNvPr id="1014" name="Freeform 67">
              <a:extLst>
                <a:ext uri="{FF2B5EF4-FFF2-40B4-BE49-F238E27FC236}">
                  <a16:creationId xmlns="" xmlns:a16="http://schemas.microsoft.com/office/drawing/2014/main" id="{B7A94B75-F44B-4C32-96D6-673094A2A307}"/>
                </a:ext>
              </a:extLst>
            </p:cNvPr>
            <p:cNvSpPr>
              <a:spLocks/>
            </p:cNvSpPr>
            <p:nvPr/>
          </p:nvSpPr>
          <p:spPr bwMode="auto">
            <a:xfrm>
              <a:off x="631825" y="2559051"/>
              <a:ext cx="915988" cy="1257300"/>
            </a:xfrm>
            <a:custGeom>
              <a:avLst/>
              <a:gdLst>
                <a:gd name="T0" fmla="*/ 577 w 577"/>
                <a:gd name="T1" fmla="*/ 792 h 792"/>
                <a:gd name="T2" fmla="*/ 514 w 577"/>
                <a:gd name="T3" fmla="*/ 792 h 792"/>
                <a:gd name="T4" fmla="*/ 514 w 577"/>
                <a:gd name="T5" fmla="*/ 763 h 792"/>
                <a:gd name="T6" fmla="*/ 165 w 577"/>
                <a:gd name="T7" fmla="*/ 763 h 792"/>
                <a:gd name="T8" fmla="*/ 165 w 577"/>
                <a:gd name="T9" fmla="*/ 699 h 792"/>
                <a:gd name="T10" fmla="*/ 153 w 577"/>
                <a:gd name="T11" fmla="*/ 699 h 792"/>
                <a:gd name="T12" fmla="*/ 153 w 577"/>
                <a:gd name="T13" fmla="*/ 678 h 792"/>
                <a:gd name="T14" fmla="*/ 88 w 577"/>
                <a:gd name="T15" fmla="*/ 678 h 792"/>
                <a:gd name="T16" fmla="*/ 88 w 577"/>
                <a:gd name="T17" fmla="*/ 658 h 792"/>
                <a:gd name="T18" fmla="*/ 86 w 577"/>
                <a:gd name="T19" fmla="*/ 658 h 792"/>
                <a:gd name="T20" fmla="*/ 86 w 577"/>
                <a:gd name="T21" fmla="*/ 636 h 792"/>
                <a:gd name="T22" fmla="*/ 81 w 577"/>
                <a:gd name="T23" fmla="*/ 636 h 792"/>
                <a:gd name="T24" fmla="*/ 81 w 577"/>
                <a:gd name="T25" fmla="*/ 490 h 792"/>
                <a:gd name="T26" fmla="*/ 76 w 577"/>
                <a:gd name="T27" fmla="*/ 490 h 792"/>
                <a:gd name="T28" fmla="*/ 76 w 577"/>
                <a:gd name="T29" fmla="*/ 468 h 792"/>
                <a:gd name="T30" fmla="*/ 73 w 577"/>
                <a:gd name="T31" fmla="*/ 468 h 792"/>
                <a:gd name="T32" fmla="*/ 73 w 577"/>
                <a:gd name="T33" fmla="*/ 448 h 792"/>
                <a:gd name="T34" fmla="*/ 69 w 577"/>
                <a:gd name="T35" fmla="*/ 448 h 792"/>
                <a:gd name="T36" fmla="*/ 69 w 577"/>
                <a:gd name="T37" fmla="*/ 383 h 792"/>
                <a:gd name="T38" fmla="*/ 66 w 577"/>
                <a:gd name="T39" fmla="*/ 383 h 792"/>
                <a:gd name="T40" fmla="*/ 66 w 577"/>
                <a:gd name="T41" fmla="*/ 343 h 792"/>
                <a:gd name="T42" fmla="*/ 64 w 577"/>
                <a:gd name="T43" fmla="*/ 343 h 792"/>
                <a:gd name="T44" fmla="*/ 64 w 577"/>
                <a:gd name="T45" fmla="*/ 222 h 792"/>
                <a:gd name="T46" fmla="*/ 59 w 577"/>
                <a:gd name="T47" fmla="*/ 222 h 792"/>
                <a:gd name="T48" fmla="*/ 59 w 577"/>
                <a:gd name="T49" fmla="*/ 181 h 792"/>
                <a:gd name="T50" fmla="*/ 54 w 577"/>
                <a:gd name="T51" fmla="*/ 181 h 792"/>
                <a:gd name="T52" fmla="*/ 54 w 577"/>
                <a:gd name="T53" fmla="*/ 161 h 792"/>
                <a:gd name="T54" fmla="*/ 51 w 577"/>
                <a:gd name="T55" fmla="*/ 161 h 792"/>
                <a:gd name="T56" fmla="*/ 51 w 577"/>
                <a:gd name="T57" fmla="*/ 141 h 792"/>
                <a:gd name="T58" fmla="*/ 46 w 577"/>
                <a:gd name="T59" fmla="*/ 141 h 792"/>
                <a:gd name="T60" fmla="*/ 46 w 577"/>
                <a:gd name="T61" fmla="*/ 122 h 792"/>
                <a:gd name="T62" fmla="*/ 42 w 577"/>
                <a:gd name="T63" fmla="*/ 122 h 792"/>
                <a:gd name="T64" fmla="*/ 42 w 577"/>
                <a:gd name="T65" fmla="*/ 103 h 792"/>
                <a:gd name="T66" fmla="*/ 34 w 577"/>
                <a:gd name="T67" fmla="*/ 103 h 792"/>
                <a:gd name="T68" fmla="*/ 34 w 577"/>
                <a:gd name="T69" fmla="*/ 34 h 792"/>
                <a:gd name="T70" fmla="*/ 25 w 577"/>
                <a:gd name="T71" fmla="*/ 34 h 792"/>
                <a:gd name="T72" fmla="*/ 25 w 577"/>
                <a:gd name="T73" fmla="*/ 0 h 792"/>
                <a:gd name="T74" fmla="*/ 0 w 577"/>
                <a:gd name="T75" fmla="*/ 0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7" h="792">
                  <a:moveTo>
                    <a:pt x="577" y="792"/>
                  </a:moveTo>
                  <a:lnTo>
                    <a:pt x="514" y="792"/>
                  </a:lnTo>
                  <a:lnTo>
                    <a:pt x="514" y="763"/>
                  </a:lnTo>
                  <a:lnTo>
                    <a:pt x="165" y="763"/>
                  </a:lnTo>
                  <a:lnTo>
                    <a:pt x="165" y="699"/>
                  </a:lnTo>
                  <a:lnTo>
                    <a:pt x="153" y="699"/>
                  </a:lnTo>
                  <a:lnTo>
                    <a:pt x="153" y="678"/>
                  </a:lnTo>
                  <a:lnTo>
                    <a:pt x="88" y="678"/>
                  </a:lnTo>
                  <a:lnTo>
                    <a:pt x="88" y="658"/>
                  </a:lnTo>
                  <a:lnTo>
                    <a:pt x="86" y="658"/>
                  </a:lnTo>
                  <a:lnTo>
                    <a:pt x="86" y="636"/>
                  </a:lnTo>
                  <a:lnTo>
                    <a:pt x="81" y="636"/>
                  </a:lnTo>
                  <a:lnTo>
                    <a:pt x="81" y="490"/>
                  </a:lnTo>
                  <a:lnTo>
                    <a:pt x="76" y="490"/>
                  </a:lnTo>
                  <a:lnTo>
                    <a:pt x="76" y="468"/>
                  </a:lnTo>
                  <a:lnTo>
                    <a:pt x="73" y="468"/>
                  </a:lnTo>
                  <a:lnTo>
                    <a:pt x="73" y="448"/>
                  </a:lnTo>
                  <a:lnTo>
                    <a:pt x="69" y="448"/>
                  </a:lnTo>
                  <a:lnTo>
                    <a:pt x="69" y="383"/>
                  </a:lnTo>
                  <a:lnTo>
                    <a:pt x="66" y="383"/>
                  </a:lnTo>
                  <a:lnTo>
                    <a:pt x="66" y="343"/>
                  </a:lnTo>
                  <a:lnTo>
                    <a:pt x="64" y="343"/>
                  </a:lnTo>
                  <a:lnTo>
                    <a:pt x="64" y="222"/>
                  </a:lnTo>
                  <a:lnTo>
                    <a:pt x="59" y="222"/>
                  </a:lnTo>
                  <a:lnTo>
                    <a:pt x="59" y="181"/>
                  </a:lnTo>
                  <a:lnTo>
                    <a:pt x="54" y="181"/>
                  </a:lnTo>
                  <a:lnTo>
                    <a:pt x="54" y="161"/>
                  </a:lnTo>
                  <a:lnTo>
                    <a:pt x="51" y="161"/>
                  </a:lnTo>
                  <a:lnTo>
                    <a:pt x="51" y="141"/>
                  </a:lnTo>
                  <a:lnTo>
                    <a:pt x="46" y="141"/>
                  </a:lnTo>
                  <a:lnTo>
                    <a:pt x="46" y="122"/>
                  </a:lnTo>
                  <a:lnTo>
                    <a:pt x="42" y="122"/>
                  </a:lnTo>
                  <a:lnTo>
                    <a:pt x="42" y="103"/>
                  </a:lnTo>
                  <a:lnTo>
                    <a:pt x="34" y="103"/>
                  </a:lnTo>
                  <a:lnTo>
                    <a:pt x="34" y="34"/>
                  </a:lnTo>
                  <a:lnTo>
                    <a:pt x="25" y="34"/>
                  </a:lnTo>
                  <a:lnTo>
                    <a:pt x="25" y="0"/>
                  </a:lnTo>
                  <a:lnTo>
                    <a:pt x="0" y="0"/>
                  </a:lnTo>
                </a:path>
              </a:pathLst>
            </a:custGeom>
            <a:noFill/>
            <a:ln w="19050" cap="flat">
              <a:solidFill>
                <a:srgbClr val="00A7E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1015" name="Line 68">
              <a:extLst>
                <a:ext uri="{FF2B5EF4-FFF2-40B4-BE49-F238E27FC236}">
                  <a16:creationId xmlns="" xmlns:a16="http://schemas.microsoft.com/office/drawing/2014/main" id="{1042A5EA-E8A0-4EC6-99B1-68B767C3B86E}"/>
                </a:ext>
              </a:extLst>
            </p:cNvPr>
            <p:cNvSpPr>
              <a:spLocks noChangeShapeType="1"/>
            </p:cNvSpPr>
            <p:nvPr/>
          </p:nvSpPr>
          <p:spPr bwMode="auto">
            <a:xfrm>
              <a:off x="1547813" y="3794126"/>
              <a:ext cx="0" cy="46038"/>
            </a:xfrm>
            <a:prstGeom prst="line">
              <a:avLst/>
            </a:prstGeom>
            <a:noFill/>
            <a:ln w="19050" cap="flat">
              <a:solidFill>
                <a:srgbClr val="00A7E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1016" name="Line 69">
              <a:extLst>
                <a:ext uri="{FF2B5EF4-FFF2-40B4-BE49-F238E27FC236}">
                  <a16:creationId xmlns="" xmlns:a16="http://schemas.microsoft.com/office/drawing/2014/main" id="{E467D966-F0C7-4C9B-888B-6F84B5074942}"/>
                </a:ext>
              </a:extLst>
            </p:cNvPr>
            <p:cNvSpPr>
              <a:spLocks noChangeShapeType="1"/>
            </p:cNvSpPr>
            <p:nvPr/>
          </p:nvSpPr>
          <p:spPr bwMode="auto">
            <a:xfrm flipH="1">
              <a:off x="1524000" y="3816351"/>
              <a:ext cx="46038" cy="0"/>
            </a:xfrm>
            <a:prstGeom prst="line">
              <a:avLst/>
            </a:prstGeom>
            <a:noFill/>
            <a:ln w="19050" cap="flat">
              <a:solidFill>
                <a:srgbClr val="00A7E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1017" name="Line 70">
              <a:extLst>
                <a:ext uri="{FF2B5EF4-FFF2-40B4-BE49-F238E27FC236}">
                  <a16:creationId xmlns="" xmlns:a16="http://schemas.microsoft.com/office/drawing/2014/main" id="{39730154-D5E0-4A13-ABD4-23F5953FF242}"/>
                </a:ext>
              </a:extLst>
            </p:cNvPr>
            <p:cNvSpPr>
              <a:spLocks noChangeShapeType="1"/>
            </p:cNvSpPr>
            <p:nvPr/>
          </p:nvSpPr>
          <p:spPr bwMode="auto">
            <a:xfrm>
              <a:off x="1004888" y="3743326"/>
              <a:ext cx="0" cy="46038"/>
            </a:xfrm>
            <a:prstGeom prst="line">
              <a:avLst/>
            </a:prstGeom>
            <a:noFill/>
            <a:ln w="19050" cap="flat">
              <a:solidFill>
                <a:srgbClr val="00A7E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sp>
          <p:nvSpPr>
            <p:cNvPr id="1018" name="Line 71">
              <a:extLst>
                <a:ext uri="{FF2B5EF4-FFF2-40B4-BE49-F238E27FC236}">
                  <a16:creationId xmlns="" xmlns:a16="http://schemas.microsoft.com/office/drawing/2014/main" id="{64AE30F6-C539-456A-AE66-77676CA0C601}"/>
                </a:ext>
              </a:extLst>
            </p:cNvPr>
            <p:cNvSpPr>
              <a:spLocks noChangeShapeType="1"/>
            </p:cNvSpPr>
            <p:nvPr/>
          </p:nvSpPr>
          <p:spPr bwMode="auto">
            <a:xfrm flipH="1">
              <a:off x="979488" y="3765551"/>
              <a:ext cx="46038" cy="0"/>
            </a:xfrm>
            <a:prstGeom prst="line">
              <a:avLst/>
            </a:prstGeom>
            <a:noFill/>
            <a:ln w="19050" cap="flat">
              <a:solidFill>
                <a:srgbClr val="00A7E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fontAlgn="auto">
                <a:spcBef>
                  <a:spcPts val="0"/>
                </a:spcBef>
                <a:spcAft>
                  <a:spcPts val="0"/>
                </a:spcAft>
                <a:defRPr/>
              </a:pPr>
              <a:endParaRPr lang="en-US" sz="2000" kern="0">
                <a:solidFill>
                  <a:srgbClr val="000000"/>
                </a:solidFill>
                <a:latin typeface="Arial"/>
                <a:ea typeface="+mn-ea"/>
                <a:cs typeface="+mn-cs"/>
              </a:endParaRPr>
            </a:p>
          </p:txBody>
        </p:sp>
      </p:grpSp>
      <p:sp>
        <p:nvSpPr>
          <p:cNvPr id="1022" name="TextBox 1021">
            <a:extLst>
              <a:ext uri="{FF2B5EF4-FFF2-40B4-BE49-F238E27FC236}">
                <a16:creationId xmlns="" xmlns:a16="http://schemas.microsoft.com/office/drawing/2014/main" id="{2173C38A-9ED7-4C77-9B62-EB35381872EB}"/>
              </a:ext>
            </a:extLst>
          </p:cNvPr>
          <p:cNvSpPr txBox="1"/>
          <p:nvPr/>
        </p:nvSpPr>
        <p:spPr>
          <a:xfrm>
            <a:off x="3496513" y="3632871"/>
            <a:ext cx="1463417" cy="161583"/>
          </a:xfrm>
          <a:prstGeom prst="rect">
            <a:avLst/>
          </a:prstGeom>
          <a:noFill/>
        </p:spPr>
        <p:txBody>
          <a:bodyPr wrap="square" lIns="0" tIns="0" rIns="0" bIns="0" rtlCol="0">
            <a:spAutoFit/>
          </a:bodyPr>
          <a:lstStyle/>
          <a:p>
            <a:pPr defTabSz="914378" fontAlgn="auto">
              <a:spcBef>
                <a:spcPts val="0"/>
              </a:spcBef>
              <a:spcAft>
                <a:spcPts val="0"/>
              </a:spcAft>
              <a:defRPr/>
            </a:pPr>
            <a:r>
              <a:rPr lang="en-US" sz="1050" b="1" kern="0" dirty="0">
                <a:solidFill>
                  <a:srgbClr val="00457C">
                    <a:lumMod val="75000"/>
                  </a:srgbClr>
                </a:solidFill>
                <a:latin typeface="Arial"/>
                <a:ea typeface="+mn-ea"/>
                <a:cs typeface="+mn-cs"/>
              </a:rPr>
              <a:t>1-y PFS = 21.2%</a:t>
            </a:r>
          </a:p>
        </p:txBody>
      </p:sp>
      <p:sp>
        <p:nvSpPr>
          <p:cNvPr id="1023" name="TextBox 1022">
            <a:extLst>
              <a:ext uri="{FF2B5EF4-FFF2-40B4-BE49-F238E27FC236}">
                <a16:creationId xmlns="" xmlns:a16="http://schemas.microsoft.com/office/drawing/2014/main" id="{4C83088C-5B0B-402A-8145-3023A6562C6E}"/>
              </a:ext>
            </a:extLst>
          </p:cNvPr>
          <p:cNvSpPr txBox="1"/>
          <p:nvPr/>
        </p:nvSpPr>
        <p:spPr>
          <a:xfrm>
            <a:off x="7976289" y="3502745"/>
            <a:ext cx="1049515" cy="161583"/>
          </a:xfrm>
          <a:prstGeom prst="rect">
            <a:avLst/>
          </a:prstGeom>
          <a:noFill/>
        </p:spPr>
        <p:txBody>
          <a:bodyPr wrap="square" lIns="0" tIns="0" rIns="0" bIns="0" rtlCol="0">
            <a:spAutoFit/>
          </a:bodyPr>
          <a:lstStyle/>
          <a:p>
            <a:pPr defTabSz="914378" fontAlgn="auto">
              <a:spcBef>
                <a:spcPts val="0"/>
              </a:spcBef>
              <a:spcAft>
                <a:spcPts val="0"/>
              </a:spcAft>
              <a:defRPr/>
            </a:pPr>
            <a:r>
              <a:rPr lang="en-US" sz="1050" b="1" kern="0" dirty="0">
                <a:solidFill>
                  <a:srgbClr val="F15922">
                    <a:lumMod val="50000"/>
                  </a:srgbClr>
                </a:solidFill>
                <a:latin typeface="Arial"/>
                <a:ea typeface="+mn-ea"/>
                <a:cs typeface="+mn-cs"/>
              </a:rPr>
              <a:t>1-y PFS = 30.0%</a:t>
            </a:r>
          </a:p>
        </p:txBody>
      </p:sp>
      <p:sp>
        <p:nvSpPr>
          <p:cNvPr id="1024" name="TextBox 1023">
            <a:extLst/>
          </p:cNvPr>
          <p:cNvSpPr txBox="1"/>
          <p:nvPr/>
        </p:nvSpPr>
        <p:spPr>
          <a:xfrm>
            <a:off x="3468834" y="3907548"/>
            <a:ext cx="1237493" cy="161583"/>
          </a:xfrm>
          <a:prstGeom prst="rect">
            <a:avLst/>
          </a:prstGeom>
          <a:noFill/>
        </p:spPr>
        <p:txBody>
          <a:bodyPr wrap="square" lIns="0" tIns="0" rIns="0" bIns="0" rtlCol="0">
            <a:spAutoFit/>
          </a:bodyPr>
          <a:lstStyle/>
          <a:p>
            <a:pPr defTabSz="914378" fontAlgn="auto">
              <a:spcBef>
                <a:spcPts val="0"/>
              </a:spcBef>
              <a:spcAft>
                <a:spcPts val="0"/>
              </a:spcAft>
              <a:defRPr/>
            </a:pPr>
            <a:r>
              <a:rPr lang="en-US" sz="1050" b="1" kern="0" dirty="0">
                <a:solidFill>
                  <a:srgbClr val="00A7E2"/>
                </a:solidFill>
                <a:latin typeface="Arial"/>
                <a:ea typeface="+mn-ea"/>
                <a:cs typeface="+mn-cs"/>
              </a:rPr>
              <a:t>1-y PFS = NC</a:t>
            </a:r>
          </a:p>
        </p:txBody>
      </p:sp>
      <p:sp>
        <p:nvSpPr>
          <p:cNvPr id="1025" name="TextBox 1024">
            <a:extLst/>
          </p:cNvPr>
          <p:cNvSpPr txBox="1"/>
          <p:nvPr/>
        </p:nvSpPr>
        <p:spPr>
          <a:xfrm>
            <a:off x="3866243" y="4083899"/>
            <a:ext cx="1004418" cy="161583"/>
          </a:xfrm>
          <a:prstGeom prst="rect">
            <a:avLst/>
          </a:prstGeom>
          <a:noFill/>
        </p:spPr>
        <p:txBody>
          <a:bodyPr wrap="square" lIns="0" tIns="0" rIns="0" bIns="0" rtlCol="0">
            <a:spAutoFit/>
          </a:bodyPr>
          <a:lstStyle/>
          <a:p>
            <a:pPr defTabSz="914378" fontAlgn="auto">
              <a:spcBef>
                <a:spcPts val="0"/>
              </a:spcBef>
              <a:spcAft>
                <a:spcPts val="0"/>
              </a:spcAft>
              <a:defRPr/>
            </a:pPr>
            <a:r>
              <a:rPr lang="en-US" sz="1050" b="1" kern="0" dirty="0">
                <a:solidFill>
                  <a:srgbClr val="0070C0"/>
                </a:solidFill>
                <a:latin typeface="Arial"/>
                <a:ea typeface="+mn-ea"/>
                <a:cs typeface="+mn-cs"/>
              </a:rPr>
              <a:t>1-y PFS = 3.1%</a:t>
            </a:r>
          </a:p>
        </p:txBody>
      </p:sp>
      <p:sp>
        <p:nvSpPr>
          <p:cNvPr id="1026" name="TextBox 1025">
            <a:extLst/>
          </p:cNvPr>
          <p:cNvSpPr txBox="1"/>
          <p:nvPr/>
        </p:nvSpPr>
        <p:spPr>
          <a:xfrm>
            <a:off x="7976289" y="3815553"/>
            <a:ext cx="1277251" cy="161583"/>
          </a:xfrm>
          <a:prstGeom prst="rect">
            <a:avLst/>
          </a:prstGeom>
          <a:noFill/>
        </p:spPr>
        <p:txBody>
          <a:bodyPr wrap="square" lIns="0" tIns="0" rIns="0" bIns="0" rtlCol="0">
            <a:spAutoFit/>
          </a:bodyPr>
          <a:lstStyle/>
          <a:p>
            <a:pPr defTabSz="914378" fontAlgn="auto">
              <a:spcBef>
                <a:spcPts val="0"/>
              </a:spcBef>
              <a:spcAft>
                <a:spcPts val="0"/>
              </a:spcAft>
              <a:defRPr/>
            </a:pPr>
            <a:r>
              <a:rPr lang="en-US" sz="1050" b="1" kern="0" dirty="0">
                <a:solidFill>
                  <a:srgbClr val="E0450E"/>
                </a:solidFill>
                <a:latin typeface="Arial"/>
                <a:ea typeface="+mn-ea"/>
                <a:cs typeface="+mn-cs"/>
              </a:rPr>
              <a:t>1-y PFS = 8.0%</a:t>
            </a:r>
          </a:p>
        </p:txBody>
      </p:sp>
      <p:sp>
        <p:nvSpPr>
          <p:cNvPr id="1027" name="TextBox 1026">
            <a:extLst/>
          </p:cNvPr>
          <p:cNvSpPr txBox="1"/>
          <p:nvPr/>
        </p:nvSpPr>
        <p:spPr>
          <a:xfrm>
            <a:off x="7974840" y="3950085"/>
            <a:ext cx="1053762" cy="161583"/>
          </a:xfrm>
          <a:prstGeom prst="rect">
            <a:avLst/>
          </a:prstGeom>
          <a:noFill/>
        </p:spPr>
        <p:txBody>
          <a:bodyPr wrap="square" lIns="0" tIns="0" rIns="0" bIns="0" rtlCol="0">
            <a:spAutoFit/>
          </a:bodyPr>
          <a:lstStyle/>
          <a:p>
            <a:pPr defTabSz="914378" fontAlgn="auto">
              <a:spcBef>
                <a:spcPts val="0"/>
              </a:spcBef>
              <a:spcAft>
                <a:spcPts val="0"/>
              </a:spcAft>
              <a:defRPr/>
            </a:pPr>
            <a:r>
              <a:rPr lang="en-US" sz="1050" b="1" kern="0" dirty="0">
                <a:solidFill>
                  <a:srgbClr val="DD855D"/>
                </a:solidFill>
                <a:latin typeface="Arial"/>
                <a:ea typeface="+mn-ea"/>
                <a:cs typeface="+mn-cs"/>
              </a:rPr>
              <a:t>1-y PFS = 6.2%</a:t>
            </a:r>
          </a:p>
        </p:txBody>
      </p:sp>
      <p:sp>
        <p:nvSpPr>
          <p:cNvPr id="1030" name="Content Placeholder 2"/>
          <p:cNvSpPr txBox="1">
            <a:spLocks/>
          </p:cNvSpPr>
          <p:nvPr/>
        </p:nvSpPr>
        <p:spPr>
          <a:xfrm>
            <a:off x="1524003" y="5685792"/>
            <a:ext cx="8570459" cy="314958"/>
          </a:xfrm>
          <a:prstGeom prst="rect">
            <a:avLst/>
          </a:prstGeom>
        </p:spPr>
        <p:txBody>
          <a:bodyPr vert="horz" wrap="square" lIns="91440" tIns="45720" rIns="91440" bIns="45720" rtlCol="0" anchor="b" anchorCtr="0">
            <a:spAutoFit/>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1122" indent="0" defTabSz="457189" fontAlgn="auto">
              <a:lnSpc>
                <a:spcPct val="80000"/>
              </a:lnSpc>
              <a:spcBef>
                <a:spcPts val="240"/>
              </a:spcBef>
              <a:spcAft>
                <a:spcPts val="0"/>
              </a:spcAft>
              <a:buNone/>
              <a:defRPr/>
            </a:pPr>
            <a:r>
              <a:rPr lang="en-US" sz="800" dirty="0">
                <a:solidFill>
                  <a:srgbClr val="000000"/>
                </a:solidFill>
                <a:latin typeface="Arial"/>
              </a:rPr>
              <a:t>Median (95% CI) PFS, overall TMB-evaluable population: 1.4 (1.3, 1.4) months for nivolumab and 1.7 (1.4, 2.7) months for nivolumab + ipilimumab</a:t>
            </a:r>
          </a:p>
          <a:p>
            <a:pPr marL="111122" indent="0" defTabSz="457189" fontAlgn="auto">
              <a:lnSpc>
                <a:spcPct val="80000"/>
              </a:lnSpc>
              <a:spcBef>
                <a:spcPts val="240"/>
              </a:spcBef>
              <a:spcAft>
                <a:spcPts val="0"/>
              </a:spcAft>
              <a:buNone/>
              <a:defRPr/>
            </a:pPr>
            <a:r>
              <a:rPr lang="en-US" sz="800" dirty="0">
                <a:solidFill>
                  <a:srgbClr val="000000"/>
                </a:solidFill>
                <a:latin typeface="Arial"/>
              </a:rPr>
              <a:t>NC = not calculable</a:t>
            </a:r>
          </a:p>
        </p:txBody>
      </p:sp>
      <p:sp>
        <p:nvSpPr>
          <p:cNvPr id="1031" name="TextBox 1030">
            <a:extLst>
              <a:ext uri="{FF2B5EF4-FFF2-40B4-BE49-F238E27FC236}">
                <a16:creationId xmlns="" xmlns:a16="http://schemas.microsoft.com/office/drawing/2014/main" id="{E7348F00-D205-4421-BE2E-5C1076CB4CAA}"/>
              </a:ext>
            </a:extLst>
          </p:cNvPr>
          <p:cNvSpPr txBox="1"/>
          <p:nvPr/>
        </p:nvSpPr>
        <p:spPr>
          <a:xfrm>
            <a:off x="1783663" y="5111538"/>
            <a:ext cx="436017" cy="138499"/>
          </a:xfrm>
          <a:prstGeom prst="rect">
            <a:avLst/>
          </a:prstGeom>
          <a:noFill/>
        </p:spPr>
        <p:txBody>
          <a:bodyPr wrap="none" lIns="0" tIns="0" rIns="0" bIns="0" rtlCol="0" anchor="ctr">
            <a:spAutoFit/>
          </a:bodyPr>
          <a:lstStyle/>
          <a:p>
            <a:pPr defTabSz="914378" fontAlgn="auto">
              <a:spcBef>
                <a:spcPts val="0"/>
              </a:spcBef>
              <a:spcAft>
                <a:spcPts val="0"/>
              </a:spcAft>
              <a:defRPr/>
            </a:pPr>
            <a:r>
              <a:rPr lang="en-US" sz="900" b="1" kern="0" dirty="0">
                <a:solidFill>
                  <a:srgbClr val="000000"/>
                </a:solidFill>
                <a:latin typeface="Arial"/>
                <a:ea typeface="+mn-ea"/>
                <a:cs typeface="+mn-cs"/>
              </a:rPr>
              <a:t>Medium</a:t>
            </a:r>
          </a:p>
        </p:txBody>
      </p:sp>
      <p:sp>
        <p:nvSpPr>
          <p:cNvPr id="1032" name="TextBox 1031">
            <a:extLst>
              <a:ext uri="{FF2B5EF4-FFF2-40B4-BE49-F238E27FC236}">
                <a16:creationId xmlns="" xmlns:a16="http://schemas.microsoft.com/office/drawing/2014/main" id="{B1FE4AD1-5E9D-4F8E-8996-ABE6C10D0971}"/>
              </a:ext>
            </a:extLst>
          </p:cNvPr>
          <p:cNvSpPr txBox="1"/>
          <p:nvPr/>
        </p:nvSpPr>
        <p:spPr>
          <a:xfrm>
            <a:off x="1783661" y="5269644"/>
            <a:ext cx="256480" cy="138499"/>
          </a:xfrm>
          <a:prstGeom prst="rect">
            <a:avLst/>
          </a:prstGeom>
          <a:noFill/>
        </p:spPr>
        <p:txBody>
          <a:bodyPr wrap="none" lIns="0" tIns="0" rIns="0" bIns="0" rtlCol="0" anchor="ctr">
            <a:spAutoFit/>
          </a:bodyPr>
          <a:lstStyle/>
          <a:p>
            <a:pPr defTabSz="914378" fontAlgn="auto">
              <a:spcBef>
                <a:spcPts val="0"/>
              </a:spcBef>
              <a:spcAft>
                <a:spcPts val="0"/>
              </a:spcAft>
              <a:defRPr/>
            </a:pPr>
            <a:r>
              <a:rPr lang="en-US" sz="900" b="1" kern="0" dirty="0">
                <a:solidFill>
                  <a:srgbClr val="000000"/>
                </a:solidFill>
                <a:latin typeface="Arial"/>
                <a:ea typeface="+mn-ea"/>
                <a:cs typeface="+mn-cs"/>
              </a:rPr>
              <a:t>High</a:t>
            </a:r>
          </a:p>
        </p:txBody>
      </p:sp>
      <p:sp>
        <p:nvSpPr>
          <p:cNvPr id="1033" name="TextBox 1032">
            <a:extLst>
              <a:ext uri="{FF2B5EF4-FFF2-40B4-BE49-F238E27FC236}">
                <a16:creationId xmlns="" xmlns:a16="http://schemas.microsoft.com/office/drawing/2014/main" id="{8297E47A-F9F1-48EB-B6B1-05A8DE8A9828}"/>
              </a:ext>
            </a:extLst>
          </p:cNvPr>
          <p:cNvSpPr txBox="1"/>
          <p:nvPr/>
        </p:nvSpPr>
        <p:spPr>
          <a:xfrm>
            <a:off x="1783661" y="4953611"/>
            <a:ext cx="230832" cy="138499"/>
          </a:xfrm>
          <a:prstGeom prst="rect">
            <a:avLst/>
          </a:prstGeom>
          <a:noFill/>
        </p:spPr>
        <p:txBody>
          <a:bodyPr wrap="none" lIns="0" tIns="0" rIns="0" bIns="0" rtlCol="0" anchor="ctr">
            <a:spAutoFit/>
          </a:bodyPr>
          <a:lstStyle/>
          <a:p>
            <a:pPr defTabSz="914378" fontAlgn="auto">
              <a:spcBef>
                <a:spcPts val="0"/>
              </a:spcBef>
              <a:spcAft>
                <a:spcPts val="0"/>
              </a:spcAft>
              <a:defRPr/>
            </a:pPr>
            <a:r>
              <a:rPr lang="en-US" sz="900" b="1" kern="0" dirty="0">
                <a:solidFill>
                  <a:srgbClr val="000000"/>
                </a:solidFill>
                <a:latin typeface="Arial"/>
                <a:ea typeface="+mn-ea"/>
                <a:cs typeface="+mn-cs"/>
              </a:rPr>
              <a:t>Low</a:t>
            </a:r>
          </a:p>
        </p:txBody>
      </p:sp>
      <p:sp>
        <p:nvSpPr>
          <p:cNvPr id="232" name="TextBox 231">
            <a:extLst>
              <a:ext uri="{FF2B5EF4-FFF2-40B4-BE49-F238E27FC236}">
                <a16:creationId xmlns="" xmlns:a16="http://schemas.microsoft.com/office/drawing/2014/main" id="{65376629-E9E1-4B5C-9FEB-71B4B05E401F}"/>
              </a:ext>
            </a:extLst>
          </p:cNvPr>
          <p:cNvSpPr txBox="1"/>
          <p:nvPr/>
        </p:nvSpPr>
        <p:spPr>
          <a:xfrm>
            <a:off x="3960163" y="4546593"/>
            <a:ext cx="634789" cy="215444"/>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400" b="1" kern="0" dirty="0">
                <a:solidFill>
                  <a:srgbClr val="000000"/>
                </a:solidFill>
                <a:latin typeface="Arial"/>
                <a:ea typeface="+mn-ea"/>
                <a:cs typeface="+mn-cs"/>
              </a:rPr>
              <a:t>Months</a:t>
            </a:r>
          </a:p>
        </p:txBody>
      </p:sp>
      <p:sp>
        <p:nvSpPr>
          <p:cNvPr id="233" name="TextBox 232">
            <a:extLst>
              <a:ext uri="{FF2B5EF4-FFF2-40B4-BE49-F238E27FC236}">
                <a16:creationId xmlns="" xmlns:a16="http://schemas.microsoft.com/office/drawing/2014/main" id="{35FA1FFE-5A80-4284-9527-342C8BF069DA}"/>
              </a:ext>
            </a:extLst>
          </p:cNvPr>
          <p:cNvSpPr txBox="1"/>
          <p:nvPr/>
        </p:nvSpPr>
        <p:spPr>
          <a:xfrm>
            <a:off x="2139734" y="2380013"/>
            <a:ext cx="235642" cy="169277"/>
          </a:xfrm>
          <a:prstGeom prst="rect">
            <a:avLst/>
          </a:prstGeom>
          <a:noFill/>
        </p:spPr>
        <p:txBody>
          <a:bodyPr wrap="none" lIns="0" tIns="0" rIns="0" bIns="0" rtlCol="0" anchor="ctr">
            <a:spAutoFit/>
          </a:bodyPr>
          <a:lstStyle/>
          <a:p>
            <a:pPr algn="r" defTabSz="914378" fontAlgn="auto">
              <a:spcBef>
                <a:spcPts val="0"/>
              </a:spcBef>
              <a:spcAft>
                <a:spcPts val="0"/>
              </a:spcAft>
              <a:defRPr/>
            </a:pPr>
            <a:r>
              <a:rPr lang="en-US" sz="1100" kern="0" dirty="0">
                <a:solidFill>
                  <a:srgbClr val="000000"/>
                </a:solidFill>
                <a:latin typeface="Arial"/>
                <a:ea typeface="+mn-ea"/>
                <a:cs typeface="+mn-cs"/>
              </a:rPr>
              <a:t>100</a:t>
            </a:r>
          </a:p>
        </p:txBody>
      </p:sp>
      <p:sp>
        <p:nvSpPr>
          <p:cNvPr id="234" name="TextBox 233">
            <a:extLst>
              <a:ext uri="{FF2B5EF4-FFF2-40B4-BE49-F238E27FC236}">
                <a16:creationId xmlns="" xmlns:a16="http://schemas.microsoft.com/office/drawing/2014/main" id="{29FA4201-4C33-48AC-AC99-4E67FCEBDE12}"/>
              </a:ext>
            </a:extLst>
          </p:cNvPr>
          <p:cNvSpPr txBox="1"/>
          <p:nvPr/>
        </p:nvSpPr>
        <p:spPr>
          <a:xfrm>
            <a:off x="2218282" y="2815886"/>
            <a:ext cx="157094" cy="169277"/>
          </a:xfrm>
          <a:prstGeom prst="rect">
            <a:avLst/>
          </a:prstGeom>
          <a:noFill/>
        </p:spPr>
        <p:txBody>
          <a:bodyPr wrap="none" lIns="0" tIns="0" rIns="0" bIns="0" rtlCol="0" anchor="ctr">
            <a:spAutoFit/>
          </a:bodyPr>
          <a:lstStyle/>
          <a:p>
            <a:pPr algn="r" defTabSz="914378" fontAlgn="auto">
              <a:spcBef>
                <a:spcPts val="0"/>
              </a:spcBef>
              <a:spcAft>
                <a:spcPts val="0"/>
              </a:spcAft>
              <a:defRPr/>
            </a:pPr>
            <a:r>
              <a:rPr lang="en-US" sz="1100" kern="0" dirty="0">
                <a:solidFill>
                  <a:srgbClr val="000000"/>
                </a:solidFill>
                <a:latin typeface="Arial"/>
                <a:ea typeface="+mn-ea"/>
                <a:cs typeface="+mn-cs"/>
              </a:rPr>
              <a:t>75</a:t>
            </a:r>
          </a:p>
        </p:txBody>
      </p:sp>
      <p:sp>
        <p:nvSpPr>
          <p:cNvPr id="235" name="TextBox 234">
            <a:extLst>
              <a:ext uri="{FF2B5EF4-FFF2-40B4-BE49-F238E27FC236}">
                <a16:creationId xmlns="" xmlns:a16="http://schemas.microsoft.com/office/drawing/2014/main" id="{337379FF-F376-47F7-81E1-546C376D3197}"/>
              </a:ext>
            </a:extLst>
          </p:cNvPr>
          <p:cNvSpPr txBox="1"/>
          <p:nvPr/>
        </p:nvSpPr>
        <p:spPr>
          <a:xfrm>
            <a:off x="2218282" y="3261518"/>
            <a:ext cx="157094" cy="169277"/>
          </a:xfrm>
          <a:prstGeom prst="rect">
            <a:avLst/>
          </a:prstGeom>
          <a:noFill/>
        </p:spPr>
        <p:txBody>
          <a:bodyPr wrap="none" lIns="0" tIns="0" rIns="0" bIns="0" rtlCol="0" anchor="ctr">
            <a:spAutoFit/>
          </a:bodyPr>
          <a:lstStyle/>
          <a:p>
            <a:pPr algn="r" defTabSz="914378" fontAlgn="auto">
              <a:spcBef>
                <a:spcPts val="0"/>
              </a:spcBef>
              <a:spcAft>
                <a:spcPts val="0"/>
              </a:spcAft>
              <a:defRPr/>
            </a:pPr>
            <a:r>
              <a:rPr lang="en-US" sz="1100" kern="0" dirty="0">
                <a:solidFill>
                  <a:srgbClr val="000000"/>
                </a:solidFill>
                <a:latin typeface="Arial"/>
                <a:ea typeface="+mn-ea"/>
                <a:cs typeface="+mn-cs"/>
              </a:rPr>
              <a:t>50</a:t>
            </a:r>
          </a:p>
        </p:txBody>
      </p:sp>
      <p:sp>
        <p:nvSpPr>
          <p:cNvPr id="236" name="TextBox 235">
            <a:extLst>
              <a:ext uri="{FF2B5EF4-FFF2-40B4-BE49-F238E27FC236}">
                <a16:creationId xmlns="" xmlns:a16="http://schemas.microsoft.com/office/drawing/2014/main" id="{31E97A8B-5495-4BFD-B678-D19E93B6E4B0}"/>
              </a:ext>
            </a:extLst>
          </p:cNvPr>
          <p:cNvSpPr txBox="1"/>
          <p:nvPr/>
        </p:nvSpPr>
        <p:spPr>
          <a:xfrm>
            <a:off x="2218282" y="3716909"/>
            <a:ext cx="157094" cy="169277"/>
          </a:xfrm>
          <a:prstGeom prst="rect">
            <a:avLst/>
          </a:prstGeom>
          <a:noFill/>
        </p:spPr>
        <p:txBody>
          <a:bodyPr wrap="none" lIns="0" tIns="0" rIns="0" bIns="0" rtlCol="0" anchor="ctr">
            <a:spAutoFit/>
          </a:bodyPr>
          <a:lstStyle/>
          <a:p>
            <a:pPr algn="r" defTabSz="914378" fontAlgn="auto">
              <a:spcBef>
                <a:spcPts val="0"/>
              </a:spcBef>
              <a:spcAft>
                <a:spcPts val="0"/>
              </a:spcAft>
              <a:defRPr/>
            </a:pPr>
            <a:r>
              <a:rPr lang="en-US" sz="1100" kern="0" dirty="0">
                <a:solidFill>
                  <a:srgbClr val="000000"/>
                </a:solidFill>
                <a:latin typeface="Arial"/>
                <a:ea typeface="+mn-ea"/>
                <a:cs typeface="+mn-cs"/>
              </a:rPr>
              <a:t>25</a:t>
            </a:r>
          </a:p>
        </p:txBody>
      </p:sp>
      <p:sp>
        <p:nvSpPr>
          <p:cNvPr id="237" name="TextBox 236">
            <a:extLst>
              <a:ext uri="{FF2B5EF4-FFF2-40B4-BE49-F238E27FC236}">
                <a16:creationId xmlns="" xmlns:a16="http://schemas.microsoft.com/office/drawing/2014/main" id="{6AC95869-1858-4CCE-8E78-67612AF92532}"/>
              </a:ext>
            </a:extLst>
          </p:cNvPr>
          <p:cNvSpPr txBox="1"/>
          <p:nvPr/>
        </p:nvSpPr>
        <p:spPr>
          <a:xfrm>
            <a:off x="2296828" y="4156034"/>
            <a:ext cx="78548" cy="169277"/>
          </a:xfrm>
          <a:prstGeom prst="rect">
            <a:avLst/>
          </a:prstGeom>
          <a:noFill/>
        </p:spPr>
        <p:txBody>
          <a:bodyPr wrap="none" lIns="0" tIns="0" rIns="0" bIns="0" rtlCol="0" anchor="ctr">
            <a:spAutoFit/>
          </a:bodyPr>
          <a:lstStyle/>
          <a:p>
            <a:pPr algn="r" defTabSz="914378" fontAlgn="auto">
              <a:spcBef>
                <a:spcPts val="0"/>
              </a:spcBef>
              <a:spcAft>
                <a:spcPts val="0"/>
              </a:spcAft>
              <a:defRPr/>
            </a:pPr>
            <a:r>
              <a:rPr lang="en-US" sz="1100" kern="0" dirty="0">
                <a:solidFill>
                  <a:srgbClr val="000000"/>
                </a:solidFill>
                <a:latin typeface="Arial"/>
                <a:ea typeface="+mn-ea"/>
                <a:cs typeface="+mn-cs"/>
              </a:rPr>
              <a:t>0</a:t>
            </a:r>
          </a:p>
        </p:txBody>
      </p:sp>
      <p:sp>
        <p:nvSpPr>
          <p:cNvPr id="238" name="TextBox 237">
            <a:extLst>
              <a:ext uri="{FF2B5EF4-FFF2-40B4-BE49-F238E27FC236}">
                <a16:creationId xmlns="" xmlns:a16="http://schemas.microsoft.com/office/drawing/2014/main" id="{636E1E0F-157C-4FDC-BCF7-CD9B8595E4CE}"/>
              </a:ext>
            </a:extLst>
          </p:cNvPr>
          <p:cNvSpPr txBox="1"/>
          <p:nvPr/>
        </p:nvSpPr>
        <p:spPr>
          <a:xfrm>
            <a:off x="2434282" y="4346696"/>
            <a:ext cx="78548" cy="169277"/>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0</a:t>
            </a:r>
          </a:p>
        </p:txBody>
      </p:sp>
      <p:sp>
        <p:nvSpPr>
          <p:cNvPr id="239" name="TextBox 238">
            <a:extLst>
              <a:ext uri="{FF2B5EF4-FFF2-40B4-BE49-F238E27FC236}">
                <a16:creationId xmlns="" xmlns:a16="http://schemas.microsoft.com/office/drawing/2014/main" id="{0C76C30E-E949-4136-ABAF-3F7AEE694C20}"/>
              </a:ext>
            </a:extLst>
          </p:cNvPr>
          <p:cNvSpPr txBox="1"/>
          <p:nvPr/>
        </p:nvSpPr>
        <p:spPr>
          <a:xfrm>
            <a:off x="2728234" y="4346696"/>
            <a:ext cx="78548" cy="169277"/>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3</a:t>
            </a:r>
          </a:p>
        </p:txBody>
      </p:sp>
      <p:sp>
        <p:nvSpPr>
          <p:cNvPr id="240" name="TextBox 239">
            <a:extLst>
              <a:ext uri="{FF2B5EF4-FFF2-40B4-BE49-F238E27FC236}">
                <a16:creationId xmlns="" xmlns:a16="http://schemas.microsoft.com/office/drawing/2014/main" id="{105B7AA2-44B3-420B-BC6C-A5A1CBA0EB32}"/>
              </a:ext>
            </a:extLst>
          </p:cNvPr>
          <p:cNvSpPr txBox="1"/>
          <p:nvPr/>
        </p:nvSpPr>
        <p:spPr>
          <a:xfrm>
            <a:off x="3032067" y="4346696"/>
            <a:ext cx="78548" cy="169277"/>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6</a:t>
            </a:r>
          </a:p>
        </p:txBody>
      </p:sp>
      <p:sp>
        <p:nvSpPr>
          <p:cNvPr id="241" name="TextBox 240">
            <a:extLst>
              <a:ext uri="{FF2B5EF4-FFF2-40B4-BE49-F238E27FC236}">
                <a16:creationId xmlns="" xmlns:a16="http://schemas.microsoft.com/office/drawing/2014/main" id="{B0317D68-47AD-440F-ADA0-5115C19532D5}"/>
              </a:ext>
            </a:extLst>
          </p:cNvPr>
          <p:cNvSpPr txBox="1"/>
          <p:nvPr/>
        </p:nvSpPr>
        <p:spPr>
          <a:xfrm>
            <a:off x="3330960" y="4346696"/>
            <a:ext cx="78548" cy="169277"/>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9</a:t>
            </a:r>
          </a:p>
        </p:txBody>
      </p:sp>
      <p:sp>
        <p:nvSpPr>
          <p:cNvPr id="242" name="TextBox 241">
            <a:extLst>
              <a:ext uri="{FF2B5EF4-FFF2-40B4-BE49-F238E27FC236}">
                <a16:creationId xmlns="" xmlns:a16="http://schemas.microsoft.com/office/drawing/2014/main" id="{D6604E65-859C-44AC-829A-80E2E1DDA215}"/>
              </a:ext>
            </a:extLst>
          </p:cNvPr>
          <p:cNvSpPr txBox="1"/>
          <p:nvPr/>
        </p:nvSpPr>
        <p:spPr>
          <a:xfrm>
            <a:off x="3590581" y="4346696"/>
            <a:ext cx="157094" cy="169277"/>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12</a:t>
            </a:r>
          </a:p>
        </p:txBody>
      </p:sp>
      <p:sp>
        <p:nvSpPr>
          <p:cNvPr id="243" name="TextBox 242">
            <a:extLst>
              <a:ext uri="{FF2B5EF4-FFF2-40B4-BE49-F238E27FC236}">
                <a16:creationId xmlns="" xmlns:a16="http://schemas.microsoft.com/office/drawing/2014/main" id="{9CF54DB6-12E7-4778-B5A6-28198C80FA4B}"/>
              </a:ext>
            </a:extLst>
          </p:cNvPr>
          <p:cNvSpPr txBox="1"/>
          <p:nvPr/>
        </p:nvSpPr>
        <p:spPr>
          <a:xfrm>
            <a:off x="3891945" y="4346696"/>
            <a:ext cx="157094" cy="169277"/>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15</a:t>
            </a:r>
          </a:p>
        </p:txBody>
      </p:sp>
      <p:sp>
        <p:nvSpPr>
          <p:cNvPr id="244" name="TextBox 243">
            <a:extLst>
              <a:ext uri="{FF2B5EF4-FFF2-40B4-BE49-F238E27FC236}">
                <a16:creationId xmlns="" xmlns:a16="http://schemas.microsoft.com/office/drawing/2014/main" id="{FADEE74C-D367-4EF0-BC05-B75CC2596DF2}"/>
              </a:ext>
            </a:extLst>
          </p:cNvPr>
          <p:cNvSpPr txBox="1"/>
          <p:nvPr/>
        </p:nvSpPr>
        <p:spPr>
          <a:xfrm>
            <a:off x="4193308" y="4346696"/>
            <a:ext cx="157094" cy="169277"/>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18</a:t>
            </a:r>
          </a:p>
        </p:txBody>
      </p:sp>
      <p:sp>
        <p:nvSpPr>
          <p:cNvPr id="245" name="TextBox 244">
            <a:extLst>
              <a:ext uri="{FF2B5EF4-FFF2-40B4-BE49-F238E27FC236}">
                <a16:creationId xmlns="" xmlns:a16="http://schemas.microsoft.com/office/drawing/2014/main" id="{D6FED6E9-B54F-4E56-98CD-D9DB0DA66BB9}"/>
              </a:ext>
            </a:extLst>
          </p:cNvPr>
          <p:cNvSpPr txBox="1"/>
          <p:nvPr/>
        </p:nvSpPr>
        <p:spPr>
          <a:xfrm>
            <a:off x="4489731" y="4346696"/>
            <a:ext cx="157094" cy="169277"/>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21</a:t>
            </a:r>
          </a:p>
        </p:txBody>
      </p:sp>
      <p:sp>
        <p:nvSpPr>
          <p:cNvPr id="246" name="TextBox 245">
            <a:extLst>
              <a:ext uri="{FF2B5EF4-FFF2-40B4-BE49-F238E27FC236}">
                <a16:creationId xmlns="" xmlns:a16="http://schemas.microsoft.com/office/drawing/2014/main" id="{16F31762-649B-49EF-8A03-5823AFD6AAB6}"/>
              </a:ext>
            </a:extLst>
          </p:cNvPr>
          <p:cNvSpPr txBox="1"/>
          <p:nvPr/>
        </p:nvSpPr>
        <p:spPr>
          <a:xfrm>
            <a:off x="4793563" y="4346696"/>
            <a:ext cx="157094" cy="169277"/>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24</a:t>
            </a:r>
          </a:p>
        </p:txBody>
      </p:sp>
      <p:sp>
        <p:nvSpPr>
          <p:cNvPr id="247" name="TextBox 246">
            <a:extLst>
              <a:ext uri="{FF2B5EF4-FFF2-40B4-BE49-F238E27FC236}">
                <a16:creationId xmlns="" xmlns:a16="http://schemas.microsoft.com/office/drawing/2014/main" id="{77064FEF-A088-4F93-A63B-8C69D13AD07F}"/>
              </a:ext>
            </a:extLst>
          </p:cNvPr>
          <p:cNvSpPr txBox="1"/>
          <p:nvPr/>
        </p:nvSpPr>
        <p:spPr>
          <a:xfrm>
            <a:off x="5092458" y="4346696"/>
            <a:ext cx="157094" cy="169277"/>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27</a:t>
            </a:r>
          </a:p>
        </p:txBody>
      </p:sp>
      <p:sp>
        <p:nvSpPr>
          <p:cNvPr id="248" name="TextBox 247">
            <a:extLst>
              <a:ext uri="{FF2B5EF4-FFF2-40B4-BE49-F238E27FC236}">
                <a16:creationId xmlns="" xmlns:a16="http://schemas.microsoft.com/office/drawing/2014/main" id="{1AACF609-6BE1-4953-A7D6-02A923C83898}"/>
              </a:ext>
            </a:extLst>
          </p:cNvPr>
          <p:cNvSpPr txBox="1"/>
          <p:nvPr/>
        </p:nvSpPr>
        <p:spPr>
          <a:xfrm>
            <a:off x="5391349" y="4346696"/>
            <a:ext cx="157094" cy="169277"/>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30</a:t>
            </a:r>
          </a:p>
        </p:txBody>
      </p:sp>
      <p:sp>
        <p:nvSpPr>
          <p:cNvPr id="249" name="TextBox 248">
            <a:extLst>
              <a:ext uri="{FF2B5EF4-FFF2-40B4-BE49-F238E27FC236}">
                <a16:creationId xmlns="" xmlns:a16="http://schemas.microsoft.com/office/drawing/2014/main" id="{B81C02ED-5497-4B85-A9EA-F88876D98F5F}"/>
              </a:ext>
            </a:extLst>
          </p:cNvPr>
          <p:cNvSpPr txBox="1"/>
          <p:nvPr/>
        </p:nvSpPr>
        <p:spPr>
          <a:xfrm>
            <a:off x="5692713" y="4346696"/>
            <a:ext cx="157094" cy="169277"/>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33</a:t>
            </a:r>
          </a:p>
        </p:txBody>
      </p:sp>
      <p:sp>
        <p:nvSpPr>
          <p:cNvPr id="250" name="TextBox 249">
            <a:extLst>
              <a:ext uri="{FF2B5EF4-FFF2-40B4-BE49-F238E27FC236}">
                <a16:creationId xmlns="" xmlns:a16="http://schemas.microsoft.com/office/drawing/2014/main" id="{F9064103-BA8D-497D-87A6-76686CA88AC3}"/>
              </a:ext>
            </a:extLst>
          </p:cNvPr>
          <p:cNvSpPr txBox="1"/>
          <p:nvPr/>
        </p:nvSpPr>
        <p:spPr>
          <a:xfrm>
            <a:off x="5994076" y="4346696"/>
            <a:ext cx="157094" cy="169277"/>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36</a:t>
            </a:r>
          </a:p>
        </p:txBody>
      </p:sp>
      <p:sp>
        <p:nvSpPr>
          <p:cNvPr id="251" name="TextBox 250">
            <a:extLst>
              <a:ext uri="{FF2B5EF4-FFF2-40B4-BE49-F238E27FC236}">
                <a16:creationId xmlns="" xmlns:a16="http://schemas.microsoft.com/office/drawing/2014/main" id="{8957323B-20B5-45C9-A71D-0C7636D792AB}"/>
              </a:ext>
            </a:extLst>
          </p:cNvPr>
          <p:cNvSpPr txBox="1"/>
          <p:nvPr/>
        </p:nvSpPr>
        <p:spPr>
          <a:xfrm rot="16200000">
            <a:off x="1714196" y="3186829"/>
            <a:ext cx="609141" cy="215444"/>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400" b="1" kern="0" dirty="0">
                <a:solidFill>
                  <a:srgbClr val="000000"/>
                </a:solidFill>
                <a:latin typeface="Arial"/>
                <a:ea typeface="+mn-ea"/>
                <a:cs typeface="+mn-cs"/>
              </a:rPr>
              <a:t>PFS, %</a:t>
            </a:r>
          </a:p>
        </p:txBody>
      </p:sp>
      <p:sp>
        <p:nvSpPr>
          <p:cNvPr id="252" name="TextBox 251">
            <a:extLst>
              <a:ext uri="{FF2B5EF4-FFF2-40B4-BE49-F238E27FC236}">
                <a16:creationId xmlns="" xmlns:a16="http://schemas.microsoft.com/office/drawing/2014/main" id="{9B55ED57-BCD3-419B-B464-B3EB615A8347}"/>
              </a:ext>
            </a:extLst>
          </p:cNvPr>
          <p:cNvSpPr txBox="1"/>
          <p:nvPr/>
        </p:nvSpPr>
        <p:spPr>
          <a:xfrm>
            <a:off x="6406851" y="2375779"/>
            <a:ext cx="235642" cy="169277"/>
          </a:xfrm>
          <a:prstGeom prst="rect">
            <a:avLst/>
          </a:prstGeom>
          <a:noFill/>
        </p:spPr>
        <p:txBody>
          <a:bodyPr wrap="none" lIns="0" tIns="0" rIns="0" bIns="0" rtlCol="0" anchor="ctr">
            <a:spAutoFit/>
          </a:bodyPr>
          <a:lstStyle/>
          <a:p>
            <a:pPr algn="r" defTabSz="914378" fontAlgn="auto">
              <a:spcBef>
                <a:spcPts val="0"/>
              </a:spcBef>
              <a:spcAft>
                <a:spcPts val="0"/>
              </a:spcAft>
              <a:defRPr/>
            </a:pPr>
            <a:r>
              <a:rPr lang="en-US" sz="1100" kern="0" dirty="0">
                <a:solidFill>
                  <a:srgbClr val="000000"/>
                </a:solidFill>
                <a:latin typeface="Arial"/>
                <a:ea typeface="+mn-ea"/>
                <a:cs typeface="+mn-cs"/>
              </a:rPr>
              <a:t>100</a:t>
            </a:r>
          </a:p>
        </p:txBody>
      </p:sp>
      <p:sp>
        <p:nvSpPr>
          <p:cNvPr id="253" name="TextBox 252">
            <a:extLst>
              <a:ext uri="{FF2B5EF4-FFF2-40B4-BE49-F238E27FC236}">
                <a16:creationId xmlns="" xmlns:a16="http://schemas.microsoft.com/office/drawing/2014/main" id="{0106F580-E204-4E17-9688-02429B9DF38D}"/>
              </a:ext>
            </a:extLst>
          </p:cNvPr>
          <p:cNvSpPr txBox="1"/>
          <p:nvPr/>
        </p:nvSpPr>
        <p:spPr>
          <a:xfrm>
            <a:off x="6485398" y="2811653"/>
            <a:ext cx="157094" cy="169277"/>
          </a:xfrm>
          <a:prstGeom prst="rect">
            <a:avLst/>
          </a:prstGeom>
          <a:noFill/>
        </p:spPr>
        <p:txBody>
          <a:bodyPr wrap="none" lIns="0" tIns="0" rIns="0" bIns="0" rtlCol="0" anchor="ctr">
            <a:spAutoFit/>
          </a:bodyPr>
          <a:lstStyle/>
          <a:p>
            <a:pPr algn="r" defTabSz="914378" fontAlgn="auto">
              <a:spcBef>
                <a:spcPts val="0"/>
              </a:spcBef>
              <a:spcAft>
                <a:spcPts val="0"/>
              </a:spcAft>
              <a:defRPr/>
            </a:pPr>
            <a:r>
              <a:rPr lang="en-US" sz="1100" kern="0" dirty="0">
                <a:solidFill>
                  <a:srgbClr val="000000"/>
                </a:solidFill>
                <a:latin typeface="Arial"/>
                <a:ea typeface="+mn-ea"/>
                <a:cs typeface="+mn-cs"/>
              </a:rPr>
              <a:t>75</a:t>
            </a:r>
          </a:p>
        </p:txBody>
      </p:sp>
      <p:sp>
        <p:nvSpPr>
          <p:cNvPr id="254" name="TextBox 253">
            <a:extLst>
              <a:ext uri="{FF2B5EF4-FFF2-40B4-BE49-F238E27FC236}">
                <a16:creationId xmlns="" xmlns:a16="http://schemas.microsoft.com/office/drawing/2014/main" id="{40A47C87-BF7E-4F5F-BC25-5E3D053730C6}"/>
              </a:ext>
            </a:extLst>
          </p:cNvPr>
          <p:cNvSpPr txBox="1"/>
          <p:nvPr/>
        </p:nvSpPr>
        <p:spPr>
          <a:xfrm>
            <a:off x="6485398" y="3257282"/>
            <a:ext cx="157094" cy="169277"/>
          </a:xfrm>
          <a:prstGeom prst="rect">
            <a:avLst/>
          </a:prstGeom>
          <a:noFill/>
        </p:spPr>
        <p:txBody>
          <a:bodyPr wrap="none" lIns="0" tIns="0" rIns="0" bIns="0" rtlCol="0" anchor="ctr">
            <a:spAutoFit/>
          </a:bodyPr>
          <a:lstStyle/>
          <a:p>
            <a:pPr algn="r" defTabSz="914378" fontAlgn="auto">
              <a:spcBef>
                <a:spcPts val="0"/>
              </a:spcBef>
              <a:spcAft>
                <a:spcPts val="0"/>
              </a:spcAft>
              <a:defRPr/>
            </a:pPr>
            <a:r>
              <a:rPr lang="en-US" sz="1100" kern="0" dirty="0">
                <a:solidFill>
                  <a:srgbClr val="000000"/>
                </a:solidFill>
                <a:latin typeface="Arial"/>
                <a:ea typeface="+mn-ea"/>
                <a:cs typeface="+mn-cs"/>
              </a:rPr>
              <a:t>50</a:t>
            </a:r>
          </a:p>
        </p:txBody>
      </p:sp>
      <p:sp>
        <p:nvSpPr>
          <p:cNvPr id="255" name="TextBox 254">
            <a:extLst>
              <a:ext uri="{FF2B5EF4-FFF2-40B4-BE49-F238E27FC236}">
                <a16:creationId xmlns="" xmlns:a16="http://schemas.microsoft.com/office/drawing/2014/main" id="{6879B4FF-6427-413A-9CAA-5BD3B95306E9}"/>
              </a:ext>
            </a:extLst>
          </p:cNvPr>
          <p:cNvSpPr txBox="1"/>
          <p:nvPr/>
        </p:nvSpPr>
        <p:spPr>
          <a:xfrm>
            <a:off x="6485398" y="3712673"/>
            <a:ext cx="157094" cy="169277"/>
          </a:xfrm>
          <a:prstGeom prst="rect">
            <a:avLst/>
          </a:prstGeom>
          <a:noFill/>
        </p:spPr>
        <p:txBody>
          <a:bodyPr wrap="none" lIns="0" tIns="0" rIns="0" bIns="0" rtlCol="0" anchor="ctr">
            <a:spAutoFit/>
          </a:bodyPr>
          <a:lstStyle/>
          <a:p>
            <a:pPr algn="r" defTabSz="914378" fontAlgn="auto">
              <a:spcBef>
                <a:spcPts val="0"/>
              </a:spcBef>
              <a:spcAft>
                <a:spcPts val="0"/>
              </a:spcAft>
              <a:defRPr/>
            </a:pPr>
            <a:r>
              <a:rPr lang="en-US" sz="1100" kern="0" dirty="0">
                <a:solidFill>
                  <a:srgbClr val="000000"/>
                </a:solidFill>
                <a:latin typeface="Arial"/>
                <a:ea typeface="+mn-ea"/>
                <a:cs typeface="+mn-cs"/>
              </a:rPr>
              <a:t>25</a:t>
            </a:r>
          </a:p>
        </p:txBody>
      </p:sp>
      <p:sp>
        <p:nvSpPr>
          <p:cNvPr id="256" name="TextBox 255">
            <a:extLst>
              <a:ext uri="{FF2B5EF4-FFF2-40B4-BE49-F238E27FC236}">
                <a16:creationId xmlns="" xmlns:a16="http://schemas.microsoft.com/office/drawing/2014/main" id="{45D6BC3E-E8CB-4C86-BE0D-AB3EE8124309}"/>
              </a:ext>
            </a:extLst>
          </p:cNvPr>
          <p:cNvSpPr txBox="1"/>
          <p:nvPr/>
        </p:nvSpPr>
        <p:spPr>
          <a:xfrm>
            <a:off x="6563944" y="4151798"/>
            <a:ext cx="78548" cy="169277"/>
          </a:xfrm>
          <a:prstGeom prst="rect">
            <a:avLst/>
          </a:prstGeom>
          <a:noFill/>
        </p:spPr>
        <p:txBody>
          <a:bodyPr wrap="none" lIns="0" tIns="0" rIns="0" bIns="0" rtlCol="0" anchor="ctr">
            <a:spAutoFit/>
          </a:bodyPr>
          <a:lstStyle/>
          <a:p>
            <a:pPr algn="r" defTabSz="914378" fontAlgn="auto">
              <a:spcBef>
                <a:spcPts val="0"/>
              </a:spcBef>
              <a:spcAft>
                <a:spcPts val="0"/>
              </a:spcAft>
              <a:defRPr/>
            </a:pPr>
            <a:r>
              <a:rPr lang="en-US" sz="1100" kern="0" dirty="0">
                <a:solidFill>
                  <a:srgbClr val="000000"/>
                </a:solidFill>
                <a:latin typeface="Arial"/>
                <a:ea typeface="+mn-ea"/>
                <a:cs typeface="+mn-cs"/>
              </a:rPr>
              <a:t>0</a:t>
            </a:r>
          </a:p>
        </p:txBody>
      </p:sp>
      <p:sp>
        <p:nvSpPr>
          <p:cNvPr id="257" name="TextBox 256">
            <a:extLst>
              <a:ext uri="{FF2B5EF4-FFF2-40B4-BE49-F238E27FC236}">
                <a16:creationId xmlns="" xmlns:a16="http://schemas.microsoft.com/office/drawing/2014/main" id="{C1B9C631-6BD6-4A63-B38B-CAB9D4B63420}"/>
              </a:ext>
            </a:extLst>
          </p:cNvPr>
          <p:cNvSpPr txBox="1"/>
          <p:nvPr/>
        </p:nvSpPr>
        <p:spPr>
          <a:xfrm>
            <a:off x="6708680" y="4342460"/>
            <a:ext cx="78548" cy="169277"/>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0</a:t>
            </a:r>
          </a:p>
        </p:txBody>
      </p:sp>
      <p:sp>
        <p:nvSpPr>
          <p:cNvPr id="258" name="TextBox 257">
            <a:extLst>
              <a:ext uri="{FF2B5EF4-FFF2-40B4-BE49-F238E27FC236}">
                <a16:creationId xmlns="" xmlns:a16="http://schemas.microsoft.com/office/drawing/2014/main" id="{5A06DE6B-17CF-407B-9F2E-D61F6B2E0D59}"/>
              </a:ext>
            </a:extLst>
          </p:cNvPr>
          <p:cNvSpPr txBox="1"/>
          <p:nvPr/>
        </p:nvSpPr>
        <p:spPr>
          <a:xfrm>
            <a:off x="7002675" y="4342460"/>
            <a:ext cx="78548" cy="169277"/>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3</a:t>
            </a:r>
          </a:p>
        </p:txBody>
      </p:sp>
      <p:sp>
        <p:nvSpPr>
          <p:cNvPr id="259" name="TextBox 258">
            <a:extLst>
              <a:ext uri="{FF2B5EF4-FFF2-40B4-BE49-F238E27FC236}">
                <a16:creationId xmlns="" xmlns:a16="http://schemas.microsoft.com/office/drawing/2014/main" id="{DD6298AE-67FD-4B44-A312-B796FC76FE71}"/>
              </a:ext>
            </a:extLst>
          </p:cNvPr>
          <p:cNvSpPr txBox="1"/>
          <p:nvPr/>
        </p:nvSpPr>
        <p:spPr>
          <a:xfrm>
            <a:off x="7306553" y="4342460"/>
            <a:ext cx="78548" cy="169277"/>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6</a:t>
            </a:r>
          </a:p>
        </p:txBody>
      </p:sp>
      <p:sp>
        <p:nvSpPr>
          <p:cNvPr id="260" name="TextBox 259">
            <a:extLst>
              <a:ext uri="{FF2B5EF4-FFF2-40B4-BE49-F238E27FC236}">
                <a16:creationId xmlns="" xmlns:a16="http://schemas.microsoft.com/office/drawing/2014/main" id="{AC9B85E1-FF8F-46CD-8CD7-2A5E2FA2ED85}"/>
              </a:ext>
            </a:extLst>
          </p:cNvPr>
          <p:cNvSpPr txBox="1"/>
          <p:nvPr/>
        </p:nvSpPr>
        <p:spPr>
          <a:xfrm>
            <a:off x="7605490" y="4342460"/>
            <a:ext cx="78548" cy="169277"/>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9</a:t>
            </a:r>
          </a:p>
        </p:txBody>
      </p:sp>
      <p:sp>
        <p:nvSpPr>
          <p:cNvPr id="261" name="TextBox 260">
            <a:extLst>
              <a:ext uri="{FF2B5EF4-FFF2-40B4-BE49-F238E27FC236}">
                <a16:creationId xmlns="" xmlns:a16="http://schemas.microsoft.com/office/drawing/2014/main" id="{6D57B819-8368-4755-8926-E0E11F5E4A9F}"/>
              </a:ext>
            </a:extLst>
          </p:cNvPr>
          <p:cNvSpPr txBox="1"/>
          <p:nvPr/>
        </p:nvSpPr>
        <p:spPr>
          <a:xfrm>
            <a:off x="7865157" y="4342460"/>
            <a:ext cx="157094" cy="169277"/>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12</a:t>
            </a:r>
          </a:p>
        </p:txBody>
      </p:sp>
      <p:sp>
        <p:nvSpPr>
          <p:cNvPr id="262" name="TextBox 261">
            <a:extLst>
              <a:ext uri="{FF2B5EF4-FFF2-40B4-BE49-F238E27FC236}">
                <a16:creationId xmlns="" xmlns:a16="http://schemas.microsoft.com/office/drawing/2014/main" id="{B19DF68E-FABD-444C-A3A6-D648A9BAAE3C}"/>
              </a:ext>
            </a:extLst>
          </p:cNvPr>
          <p:cNvSpPr txBox="1"/>
          <p:nvPr/>
        </p:nvSpPr>
        <p:spPr>
          <a:xfrm>
            <a:off x="8166564" y="4342460"/>
            <a:ext cx="157094" cy="169277"/>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15</a:t>
            </a:r>
          </a:p>
        </p:txBody>
      </p:sp>
      <p:sp>
        <p:nvSpPr>
          <p:cNvPr id="263" name="TextBox 262">
            <a:extLst>
              <a:ext uri="{FF2B5EF4-FFF2-40B4-BE49-F238E27FC236}">
                <a16:creationId xmlns="" xmlns:a16="http://schemas.microsoft.com/office/drawing/2014/main" id="{EA6648A0-72E7-41C9-851C-9AFCBFBE17D5}"/>
              </a:ext>
            </a:extLst>
          </p:cNvPr>
          <p:cNvSpPr txBox="1"/>
          <p:nvPr/>
        </p:nvSpPr>
        <p:spPr>
          <a:xfrm>
            <a:off x="8467971" y="4342460"/>
            <a:ext cx="157094" cy="169277"/>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18</a:t>
            </a:r>
          </a:p>
        </p:txBody>
      </p:sp>
      <p:sp>
        <p:nvSpPr>
          <p:cNvPr id="264" name="TextBox 263">
            <a:extLst>
              <a:ext uri="{FF2B5EF4-FFF2-40B4-BE49-F238E27FC236}">
                <a16:creationId xmlns="" xmlns:a16="http://schemas.microsoft.com/office/drawing/2014/main" id="{71558707-E0B0-48AC-A6D1-9A9C62EE6060}"/>
              </a:ext>
            </a:extLst>
          </p:cNvPr>
          <p:cNvSpPr txBox="1"/>
          <p:nvPr/>
        </p:nvSpPr>
        <p:spPr>
          <a:xfrm>
            <a:off x="8764438" y="4342460"/>
            <a:ext cx="157094" cy="169277"/>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21</a:t>
            </a:r>
          </a:p>
        </p:txBody>
      </p:sp>
      <p:sp>
        <p:nvSpPr>
          <p:cNvPr id="265" name="TextBox 264">
            <a:extLst>
              <a:ext uri="{FF2B5EF4-FFF2-40B4-BE49-F238E27FC236}">
                <a16:creationId xmlns="" xmlns:a16="http://schemas.microsoft.com/office/drawing/2014/main" id="{09122D7E-E094-4E82-85AE-AC03A90FC4C2}"/>
              </a:ext>
            </a:extLst>
          </p:cNvPr>
          <p:cNvSpPr txBox="1"/>
          <p:nvPr/>
        </p:nvSpPr>
        <p:spPr>
          <a:xfrm>
            <a:off x="9068316" y="4342460"/>
            <a:ext cx="157094" cy="169277"/>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24</a:t>
            </a:r>
          </a:p>
        </p:txBody>
      </p:sp>
      <p:sp>
        <p:nvSpPr>
          <p:cNvPr id="266" name="TextBox 265">
            <a:extLst>
              <a:ext uri="{FF2B5EF4-FFF2-40B4-BE49-F238E27FC236}">
                <a16:creationId xmlns="" xmlns:a16="http://schemas.microsoft.com/office/drawing/2014/main" id="{38216929-F65A-4A81-929E-F2E1495EB30C}"/>
              </a:ext>
            </a:extLst>
          </p:cNvPr>
          <p:cNvSpPr txBox="1"/>
          <p:nvPr/>
        </p:nvSpPr>
        <p:spPr>
          <a:xfrm>
            <a:off x="9367254" y="4342460"/>
            <a:ext cx="157094" cy="169277"/>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27</a:t>
            </a:r>
          </a:p>
        </p:txBody>
      </p:sp>
      <p:sp>
        <p:nvSpPr>
          <p:cNvPr id="267" name="TextBox 266">
            <a:extLst>
              <a:ext uri="{FF2B5EF4-FFF2-40B4-BE49-F238E27FC236}">
                <a16:creationId xmlns="" xmlns:a16="http://schemas.microsoft.com/office/drawing/2014/main" id="{D9C3B896-BEA4-49E3-B356-15EF187BEAE1}"/>
              </a:ext>
            </a:extLst>
          </p:cNvPr>
          <p:cNvSpPr txBox="1"/>
          <p:nvPr/>
        </p:nvSpPr>
        <p:spPr>
          <a:xfrm>
            <a:off x="9666190" y="4342460"/>
            <a:ext cx="157094" cy="169277"/>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30</a:t>
            </a:r>
          </a:p>
        </p:txBody>
      </p:sp>
      <p:sp>
        <p:nvSpPr>
          <p:cNvPr id="268" name="TextBox 267">
            <a:extLst>
              <a:ext uri="{FF2B5EF4-FFF2-40B4-BE49-F238E27FC236}">
                <a16:creationId xmlns="" xmlns:a16="http://schemas.microsoft.com/office/drawing/2014/main" id="{1AE68DFA-1984-431E-A15C-E39151A4C4C7}"/>
              </a:ext>
            </a:extLst>
          </p:cNvPr>
          <p:cNvSpPr txBox="1"/>
          <p:nvPr/>
        </p:nvSpPr>
        <p:spPr>
          <a:xfrm>
            <a:off x="9967599" y="4342460"/>
            <a:ext cx="157094" cy="169277"/>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33</a:t>
            </a:r>
          </a:p>
        </p:txBody>
      </p:sp>
      <p:sp>
        <p:nvSpPr>
          <p:cNvPr id="269" name="TextBox 268">
            <a:extLst>
              <a:ext uri="{FF2B5EF4-FFF2-40B4-BE49-F238E27FC236}">
                <a16:creationId xmlns="" xmlns:a16="http://schemas.microsoft.com/office/drawing/2014/main" id="{A2ED9A2E-E5FC-4687-8DAF-5A1237B44062}"/>
              </a:ext>
            </a:extLst>
          </p:cNvPr>
          <p:cNvSpPr txBox="1"/>
          <p:nvPr/>
        </p:nvSpPr>
        <p:spPr>
          <a:xfrm>
            <a:off x="10269006" y="4342460"/>
            <a:ext cx="157094" cy="169277"/>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100" kern="0" dirty="0">
                <a:solidFill>
                  <a:srgbClr val="000000"/>
                </a:solidFill>
                <a:latin typeface="Arial"/>
                <a:ea typeface="+mn-ea"/>
                <a:cs typeface="+mn-cs"/>
              </a:rPr>
              <a:t>36</a:t>
            </a:r>
          </a:p>
        </p:txBody>
      </p:sp>
      <p:sp>
        <p:nvSpPr>
          <p:cNvPr id="270" name="TextBox 269">
            <a:extLst>
              <a:ext uri="{FF2B5EF4-FFF2-40B4-BE49-F238E27FC236}">
                <a16:creationId xmlns="" xmlns:a16="http://schemas.microsoft.com/office/drawing/2014/main" id="{65376629-E9E1-4B5C-9FEB-71B4B05E401F}"/>
              </a:ext>
            </a:extLst>
          </p:cNvPr>
          <p:cNvSpPr txBox="1"/>
          <p:nvPr/>
        </p:nvSpPr>
        <p:spPr>
          <a:xfrm>
            <a:off x="8234827" y="4542355"/>
            <a:ext cx="634789" cy="215444"/>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1400" b="1" kern="0" dirty="0">
                <a:solidFill>
                  <a:srgbClr val="000000"/>
                </a:solidFill>
                <a:latin typeface="Arial"/>
                <a:ea typeface="+mn-ea"/>
                <a:cs typeface="+mn-cs"/>
              </a:rPr>
              <a:t>Months</a:t>
            </a:r>
          </a:p>
        </p:txBody>
      </p:sp>
      <p:graphicFrame>
        <p:nvGraphicFramePr>
          <p:cNvPr id="272" name="Table 271">
            <a:extLst/>
          </p:cNvPr>
          <p:cNvGraphicFramePr>
            <a:graphicFrameLocks noGrp="1"/>
          </p:cNvGraphicFramePr>
          <p:nvPr>
            <p:extLst/>
          </p:nvPr>
        </p:nvGraphicFramePr>
        <p:xfrm>
          <a:off x="3205598" y="2206409"/>
          <a:ext cx="2912110" cy="594360"/>
        </p:xfrm>
        <a:graphic>
          <a:graphicData uri="http://schemas.openxmlformats.org/drawingml/2006/table">
            <a:tbl>
              <a:tblPr/>
              <a:tblGrid>
                <a:gridCol w="808990">
                  <a:extLst>
                    <a:ext uri="{9D8B030D-6E8A-4147-A177-3AD203B41FA5}">
                      <a16:colId xmlns="" xmlns:a16="http://schemas.microsoft.com/office/drawing/2014/main" val="373568728"/>
                    </a:ext>
                  </a:extLst>
                </a:gridCol>
                <a:gridCol w="691515">
                  <a:extLst>
                    <a:ext uri="{9D8B030D-6E8A-4147-A177-3AD203B41FA5}">
                      <a16:colId xmlns="" xmlns:a16="http://schemas.microsoft.com/office/drawing/2014/main" val="4119875361"/>
                    </a:ext>
                  </a:extLst>
                </a:gridCol>
                <a:gridCol w="691515">
                  <a:extLst>
                    <a:ext uri="{9D8B030D-6E8A-4147-A177-3AD203B41FA5}">
                      <a16:colId xmlns="" xmlns:a16="http://schemas.microsoft.com/office/drawing/2014/main" val="2870726289"/>
                    </a:ext>
                  </a:extLst>
                </a:gridCol>
                <a:gridCol w="720090">
                  <a:extLst>
                    <a:ext uri="{9D8B030D-6E8A-4147-A177-3AD203B41FA5}">
                      <a16:colId xmlns="" xmlns:a16="http://schemas.microsoft.com/office/drawing/2014/main" val="3635456770"/>
                    </a:ext>
                  </a:extLst>
                </a:gridCol>
              </a:tblGrid>
              <a:tr h="22860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sz="900" b="1" dirty="0">
                        <a:solidFill>
                          <a:schemeClr val="tx1"/>
                        </a:solidFill>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b="1" dirty="0">
                          <a:solidFill>
                            <a:srgbClr val="00A7E2"/>
                          </a:solidFill>
                        </a:rPr>
                        <a:t>Low TMB</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b="1" dirty="0">
                          <a:solidFill>
                            <a:srgbClr val="0070C0"/>
                          </a:solidFill>
                        </a:rPr>
                        <a:t>Med TMB</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algn="ctr"/>
                      <a:r>
                        <a:rPr lang="en-US" sz="900" b="1" dirty="0">
                          <a:solidFill>
                            <a:srgbClr val="00345D"/>
                          </a:solidFill>
                        </a:rPr>
                        <a:t>High TMB</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152812407"/>
                  </a:ext>
                </a:extLst>
              </a:tr>
              <a:tr h="36576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900" b="1" dirty="0"/>
                        <a:t>Median PFS</a:t>
                      </a:r>
                      <a:r>
                        <a:rPr lang="en-US" sz="900" b="1" baseline="0" dirty="0"/>
                        <a:t/>
                      </a:r>
                      <a:br>
                        <a:rPr lang="en-US" sz="900" b="1" baseline="0" dirty="0"/>
                      </a:br>
                      <a:r>
                        <a:rPr lang="en-US" sz="900" b="1" dirty="0"/>
                        <a:t>(95% CI), </a:t>
                      </a:r>
                      <a:r>
                        <a:rPr lang="en-US" sz="900" b="1" dirty="0" err="1"/>
                        <a:t>mo</a:t>
                      </a:r>
                      <a:endParaRPr lang="en-US" sz="900" b="1" dirty="0"/>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srgbClr val="00A7E2"/>
                          </a:solidFill>
                        </a:rPr>
                        <a:t>1.3</a:t>
                      </a:r>
                      <a:br>
                        <a:rPr lang="en-US" sz="900" dirty="0">
                          <a:solidFill>
                            <a:srgbClr val="00A7E2"/>
                          </a:solidFill>
                        </a:rPr>
                      </a:br>
                      <a:r>
                        <a:rPr lang="en-US" sz="900" dirty="0">
                          <a:solidFill>
                            <a:srgbClr val="00A7E2"/>
                          </a:solidFill>
                        </a:rPr>
                        <a:t>(1.2, 1.4)</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srgbClr val="0070C0"/>
                          </a:solidFill>
                        </a:rPr>
                        <a:t>1.3 </a:t>
                      </a:r>
                      <a:br>
                        <a:rPr lang="en-US" sz="900" dirty="0">
                          <a:solidFill>
                            <a:srgbClr val="0070C0"/>
                          </a:solidFill>
                        </a:rPr>
                      </a:br>
                      <a:r>
                        <a:rPr lang="en-US" sz="900" dirty="0">
                          <a:solidFill>
                            <a:srgbClr val="0070C0"/>
                          </a:solidFill>
                        </a:rPr>
                        <a:t>(1.2, 1.4)</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srgbClr val="00345D"/>
                          </a:solidFill>
                        </a:rPr>
                        <a:t>1.4 </a:t>
                      </a:r>
                      <a:br>
                        <a:rPr lang="en-US" sz="900" dirty="0">
                          <a:solidFill>
                            <a:srgbClr val="00345D"/>
                          </a:solidFill>
                        </a:rPr>
                      </a:br>
                      <a:r>
                        <a:rPr lang="en-US" sz="900" dirty="0">
                          <a:solidFill>
                            <a:srgbClr val="00345D"/>
                          </a:solidFill>
                        </a:rPr>
                        <a:t>(1.3, 2.7)</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262453989"/>
                  </a:ext>
                </a:extLst>
              </a:tr>
            </a:tbl>
          </a:graphicData>
        </a:graphic>
      </p:graphicFrame>
      <p:graphicFrame>
        <p:nvGraphicFramePr>
          <p:cNvPr id="273" name="Table 272">
            <a:extLst/>
          </p:cNvPr>
          <p:cNvGraphicFramePr>
            <a:graphicFrameLocks noGrp="1"/>
          </p:cNvGraphicFramePr>
          <p:nvPr>
            <p:extLst/>
          </p:nvPr>
        </p:nvGraphicFramePr>
        <p:xfrm>
          <a:off x="7557806" y="2206409"/>
          <a:ext cx="2912110" cy="594360"/>
        </p:xfrm>
        <a:graphic>
          <a:graphicData uri="http://schemas.openxmlformats.org/drawingml/2006/table">
            <a:tbl>
              <a:tblPr/>
              <a:tblGrid>
                <a:gridCol w="808990">
                  <a:extLst>
                    <a:ext uri="{9D8B030D-6E8A-4147-A177-3AD203B41FA5}">
                      <a16:colId xmlns="" xmlns:a16="http://schemas.microsoft.com/office/drawing/2014/main" val="373568728"/>
                    </a:ext>
                  </a:extLst>
                </a:gridCol>
                <a:gridCol w="691515">
                  <a:extLst>
                    <a:ext uri="{9D8B030D-6E8A-4147-A177-3AD203B41FA5}">
                      <a16:colId xmlns="" xmlns:a16="http://schemas.microsoft.com/office/drawing/2014/main" val="4119875361"/>
                    </a:ext>
                  </a:extLst>
                </a:gridCol>
                <a:gridCol w="691515">
                  <a:extLst>
                    <a:ext uri="{9D8B030D-6E8A-4147-A177-3AD203B41FA5}">
                      <a16:colId xmlns="" xmlns:a16="http://schemas.microsoft.com/office/drawing/2014/main" val="2870726289"/>
                    </a:ext>
                  </a:extLst>
                </a:gridCol>
                <a:gridCol w="720090">
                  <a:extLst>
                    <a:ext uri="{9D8B030D-6E8A-4147-A177-3AD203B41FA5}">
                      <a16:colId xmlns="" xmlns:a16="http://schemas.microsoft.com/office/drawing/2014/main" val="3635456770"/>
                    </a:ext>
                  </a:extLst>
                </a:gridCol>
              </a:tblGrid>
              <a:tr h="22860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endParaRPr lang="en-US" sz="900" b="1" dirty="0">
                        <a:solidFill>
                          <a:schemeClr val="tx1"/>
                        </a:solidFill>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algn="ctr" defTabSz="457200" rtl="0" eaLnBrk="1" latinLnBrk="0" hangingPunct="1"/>
                      <a:r>
                        <a:rPr lang="en-US" sz="900" b="1" kern="1200" dirty="0">
                          <a:solidFill>
                            <a:srgbClr val="D9774B"/>
                          </a:solidFill>
                          <a:latin typeface="+mn-lt"/>
                          <a:ea typeface="+mn-ea"/>
                          <a:cs typeface="+mn-cs"/>
                        </a:rPr>
                        <a:t>Low TMB</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algn="ctr" defTabSz="457200" rtl="0" eaLnBrk="1" latinLnBrk="0" hangingPunct="1"/>
                      <a:r>
                        <a:rPr lang="en-US" sz="900" b="1" kern="1200" dirty="0">
                          <a:solidFill>
                            <a:srgbClr val="E0450E"/>
                          </a:solidFill>
                          <a:latin typeface="+mn-lt"/>
                          <a:ea typeface="+mn-ea"/>
                          <a:cs typeface="+mn-cs"/>
                        </a:rPr>
                        <a:t>Med TMB</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algn="ctr" defTabSz="457200" rtl="0" eaLnBrk="1" latinLnBrk="0" hangingPunct="1"/>
                      <a:r>
                        <a:rPr lang="en-US" sz="900" b="1" kern="1200" dirty="0">
                          <a:solidFill>
                            <a:srgbClr val="812808"/>
                          </a:solidFill>
                          <a:latin typeface="+mn-lt"/>
                          <a:ea typeface="+mn-ea"/>
                          <a:cs typeface="+mn-cs"/>
                        </a:rPr>
                        <a:t>High TMB</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152812407"/>
                  </a:ext>
                </a:extLst>
              </a:tr>
              <a:tr h="365760">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r>
                        <a:rPr lang="en-US" sz="900" b="1" dirty="0"/>
                        <a:t>Median PFS</a:t>
                      </a:r>
                      <a:r>
                        <a:rPr lang="en-US" sz="900" b="1" baseline="0" dirty="0"/>
                        <a:t/>
                      </a:r>
                      <a:br>
                        <a:rPr lang="en-US" sz="900" b="1" baseline="0" dirty="0"/>
                      </a:br>
                      <a:r>
                        <a:rPr lang="en-US" sz="900" b="1" dirty="0"/>
                        <a:t>(95% CI), </a:t>
                      </a:r>
                      <a:r>
                        <a:rPr lang="en-US" sz="900" b="1" dirty="0" err="1"/>
                        <a:t>mo</a:t>
                      </a:r>
                      <a:endParaRPr lang="en-US" sz="900" b="1" dirty="0"/>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b="0" kern="1200" dirty="0">
                          <a:solidFill>
                            <a:srgbClr val="D9774B"/>
                          </a:solidFill>
                          <a:latin typeface="+mn-lt"/>
                          <a:ea typeface="+mn-ea"/>
                          <a:cs typeface="+mn-cs"/>
                        </a:rPr>
                        <a:t>1.5 </a:t>
                      </a:r>
                      <a:br>
                        <a:rPr lang="en-US" sz="900" b="0" kern="1200" dirty="0">
                          <a:solidFill>
                            <a:srgbClr val="D9774B"/>
                          </a:solidFill>
                          <a:latin typeface="+mn-lt"/>
                          <a:ea typeface="+mn-ea"/>
                          <a:cs typeface="+mn-cs"/>
                        </a:rPr>
                      </a:br>
                      <a:r>
                        <a:rPr lang="en-US" sz="900" b="0" kern="1200" dirty="0">
                          <a:solidFill>
                            <a:srgbClr val="D9774B"/>
                          </a:solidFill>
                          <a:latin typeface="+mn-lt"/>
                          <a:ea typeface="+mn-ea"/>
                          <a:cs typeface="+mn-cs"/>
                        </a:rPr>
                        <a:t>(1.3, 2.7)</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srgbClr val="E0450E"/>
                          </a:solidFill>
                        </a:rPr>
                        <a:t>1.3</a:t>
                      </a:r>
                      <a:br>
                        <a:rPr lang="en-US" sz="900" dirty="0">
                          <a:solidFill>
                            <a:srgbClr val="E0450E"/>
                          </a:solidFill>
                        </a:rPr>
                      </a:br>
                      <a:r>
                        <a:rPr lang="en-US" sz="900" dirty="0">
                          <a:solidFill>
                            <a:srgbClr val="E0450E"/>
                          </a:solidFill>
                        </a:rPr>
                        <a:t>(1.2, 2.1)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Arial"/>
                        </a:defRPr>
                      </a:lvl1pPr>
                      <a:lvl2pPr marL="457200" algn="l" defTabSz="457200" rtl="0" eaLnBrk="1" latinLnBrk="0" hangingPunct="1">
                        <a:defRPr sz="1800" kern="1200">
                          <a:solidFill>
                            <a:schemeClr val="dk1"/>
                          </a:solidFill>
                          <a:latin typeface="Arial"/>
                        </a:defRPr>
                      </a:lvl2pPr>
                      <a:lvl3pPr marL="914400" algn="l" defTabSz="457200" rtl="0" eaLnBrk="1" latinLnBrk="0" hangingPunct="1">
                        <a:defRPr sz="1800" kern="1200">
                          <a:solidFill>
                            <a:schemeClr val="dk1"/>
                          </a:solidFill>
                          <a:latin typeface="Arial"/>
                        </a:defRPr>
                      </a:lvl3pPr>
                      <a:lvl4pPr marL="1371600" algn="l" defTabSz="457200" rtl="0" eaLnBrk="1" latinLnBrk="0" hangingPunct="1">
                        <a:defRPr sz="1800" kern="1200">
                          <a:solidFill>
                            <a:schemeClr val="dk1"/>
                          </a:solidFill>
                          <a:latin typeface="Arial"/>
                        </a:defRPr>
                      </a:lvl4pPr>
                      <a:lvl5pPr marL="1828800" algn="l" defTabSz="457200" rtl="0" eaLnBrk="1" latinLnBrk="0" hangingPunct="1">
                        <a:defRPr sz="1800" kern="1200">
                          <a:solidFill>
                            <a:schemeClr val="dk1"/>
                          </a:solidFill>
                          <a:latin typeface="Arial"/>
                        </a:defRPr>
                      </a:lvl5pPr>
                      <a:lvl6pPr marL="2286000" algn="l" defTabSz="457200" rtl="0" eaLnBrk="1" latinLnBrk="0" hangingPunct="1">
                        <a:defRPr sz="1800" kern="1200">
                          <a:solidFill>
                            <a:schemeClr val="dk1"/>
                          </a:solidFill>
                          <a:latin typeface="Arial"/>
                        </a:defRPr>
                      </a:lvl6pPr>
                      <a:lvl7pPr marL="2743200" algn="l" defTabSz="457200" rtl="0" eaLnBrk="1" latinLnBrk="0" hangingPunct="1">
                        <a:defRPr sz="1800" kern="1200">
                          <a:solidFill>
                            <a:schemeClr val="dk1"/>
                          </a:solidFill>
                          <a:latin typeface="Arial"/>
                        </a:defRPr>
                      </a:lvl7pPr>
                      <a:lvl8pPr marL="3200400" algn="l" defTabSz="457200" rtl="0" eaLnBrk="1" latinLnBrk="0" hangingPunct="1">
                        <a:defRPr sz="1800" kern="1200">
                          <a:solidFill>
                            <a:schemeClr val="dk1"/>
                          </a:solidFill>
                          <a:latin typeface="Arial"/>
                        </a:defRPr>
                      </a:lvl8pPr>
                      <a:lvl9pPr marL="3657600" algn="l" defTabSz="457200" rtl="0" eaLnBrk="1" latinLnBrk="0" hangingPunct="1">
                        <a:defRPr sz="1800" kern="1200">
                          <a:solidFill>
                            <a:schemeClr val="dk1"/>
                          </a:solidFill>
                          <a:latin typeface="Aria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srgbClr val="812808"/>
                          </a:solidFill>
                        </a:rPr>
                        <a:t>7.8 </a:t>
                      </a:r>
                      <a:br>
                        <a:rPr lang="en-US" sz="900" dirty="0">
                          <a:solidFill>
                            <a:srgbClr val="812808"/>
                          </a:solidFill>
                        </a:rPr>
                      </a:br>
                      <a:r>
                        <a:rPr lang="en-US" sz="900" dirty="0">
                          <a:solidFill>
                            <a:srgbClr val="812808"/>
                          </a:solidFill>
                        </a:rPr>
                        <a:t>(1.8, 10.7)</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262453989"/>
                  </a:ext>
                </a:extLst>
              </a:tr>
            </a:tbl>
          </a:graphicData>
        </a:graphic>
      </p:graphicFrame>
      <p:sp>
        <p:nvSpPr>
          <p:cNvPr id="274" name="TextBox 273"/>
          <p:cNvSpPr txBox="1"/>
          <p:nvPr/>
        </p:nvSpPr>
        <p:spPr>
          <a:xfrm>
            <a:off x="3756513" y="1947465"/>
            <a:ext cx="1099981" cy="215444"/>
          </a:xfrm>
          <a:prstGeom prst="rect">
            <a:avLst/>
          </a:prstGeom>
        </p:spPr>
        <p:txBody>
          <a:bodyPr wrap="square" lIns="0" tIns="0" rIns="0" bIns="0" anchor="ctr">
            <a:spAutoFit/>
          </a:bodyPr>
          <a:lstStyle>
            <a:defPPr>
              <a:defRPr lang="en-US"/>
            </a:defPPr>
            <a:lvl1pPr algn="ctr" defTabSz="685783">
              <a:defRPr sz="1400" b="1">
                <a:solidFill>
                  <a:srgbClr val="0D5CAB"/>
                </a:solidFill>
                <a:latin typeface="Arial" panose="020B0604020202020204" pitchFamily="34" charset="0"/>
                <a:cs typeface="Arial" panose="020B0604020202020204" pitchFamily="34" charset="0"/>
              </a:defRPr>
            </a:lvl1pPr>
          </a:lstStyle>
          <a:p>
            <a:pPr defTabSz="685766" fontAlgn="auto">
              <a:spcBef>
                <a:spcPts val="0"/>
              </a:spcBef>
              <a:spcAft>
                <a:spcPts val="0"/>
              </a:spcAft>
              <a:defRPr/>
            </a:pPr>
            <a:r>
              <a:rPr lang="en-US" kern="0" dirty="0">
                <a:solidFill>
                  <a:srgbClr val="000000"/>
                </a:solidFill>
                <a:ea typeface="+mn-ea"/>
              </a:rPr>
              <a:t>Nivolumab</a:t>
            </a:r>
          </a:p>
        </p:txBody>
      </p:sp>
      <p:sp>
        <p:nvSpPr>
          <p:cNvPr id="275" name="TextBox 274"/>
          <p:cNvSpPr txBox="1"/>
          <p:nvPr/>
        </p:nvSpPr>
        <p:spPr>
          <a:xfrm>
            <a:off x="7346456" y="1947465"/>
            <a:ext cx="2249334" cy="215444"/>
          </a:xfrm>
          <a:prstGeom prst="rect">
            <a:avLst/>
          </a:prstGeom>
        </p:spPr>
        <p:txBody>
          <a:bodyPr wrap="square" lIns="0" tIns="0" rIns="0" bIns="0" anchor="ctr">
            <a:spAutoFit/>
          </a:bodyPr>
          <a:lstStyle>
            <a:defPPr>
              <a:defRPr lang="en-US"/>
            </a:defPPr>
            <a:lvl1pPr algn="ctr" defTabSz="685783">
              <a:defRPr sz="1400" b="1">
                <a:solidFill>
                  <a:srgbClr val="0D5CAB"/>
                </a:solidFill>
                <a:latin typeface="Arial" panose="020B0604020202020204" pitchFamily="34" charset="0"/>
                <a:cs typeface="Arial" panose="020B0604020202020204" pitchFamily="34" charset="0"/>
              </a:defRPr>
            </a:lvl1pPr>
          </a:lstStyle>
          <a:p>
            <a:pPr defTabSz="685766" fontAlgn="auto">
              <a:spcBef>
                <a:spcPts val="0"/>
              </a:spcBef>
              <a:spcAft>
                <a:spcPts val="0"/>
              </a:spcAft>
              <a:defRPr/>
            </a:pPr>
            <a:r>
              <a:rPr lang="en-US" kern="0" dirty="0">
                <a:solidFill>
                  <a:srgbClr val="000000"/>
                </a:solidFill>
                <a:ea typeface="+mn-ea"/>
              </a:rPr>
              <a:t>Nivolumab + ipilimumab</a:t>
            </a:r>
          </a:p>
        </p:txBody>
      </p:sp>
      <p:sp>
        <p:nvSpPr>
          <p:cNvPr id="276" name="TextBox 275">
            <a:extLst>
              <a:ext uri="{FF2B5EF4-FFF2-40B4-BE49-F238E27FC236}">
                <a16:creationId xmlns="" xmlns:a16="http://schemas.microsoft.com/office/drawing/2014/main" id="{CD7F36B6-EE3E-48FB-BFAC-8B0C00D42449}"/>
              </a:ext>
            </a:extLst>
          </p:cNvPr>
          <p:cNvSpPr txBox="1"/>
          <p:nvPr/>
        </p:nvSpPr>
        <p:spPr>
          <a:xfrm>
            <a:off x="6648126" y="5111538"/>
            <a:ext cx="128240"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E0450E"/>
                </a:solidFill>
                <a:latin typeface="Arial"/>
                <a:ea typeface="+mn-ea"/>
                <a:cs typeface="+mn-cs"/>
              </a:rPr>
              <a:t>25</a:t>
            </a:r>
          </a:p>
        </p:txBody>
      </p:sp>
      <p:sp>
        <p:nvSpPr>
          <p:cNvPr id="277" name="TextBox 276">
            <a:extLst>
              <a:ext uri="{FF2B5EF4-FFF2-40B4-BE49-F238E27FC236}">
                <a16:creationId xmlns="" xmlns:a16="http://schemas.microsoft.com/office/drawing/2014/main" id="{E46848FF-5B30-41A2-A9EB-29F681608EBE}"/>
              </a:ext>
            </a:extLst>
          </p:cNvPr>
          <p:cNvSpPr txBox="1"/>
          <p:nvPr/>
        </p:nvSpPr>
        <p:spPr>
          <a:xfrm>
            <a:off x="10299359"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E0450E"/>
                </a:solidFill>
                <a:latin typeface="Arial"/>
                <a:ea typeface="+mn-ea"/>
                <a:cs typeface="+mn-cs"/>
              </a:rPr>
              <a:t>0</a:t>
            </a:r>
          </a:p>
        </p:txBody>
      </p:sp>
      <p:sp>
        <p:nvSpPr>
          <p:cNvPr id="278" name="TextBox 277">
            <a:extLst>
              <a:ext uri="{FF2B5EF4-FFF2-40B4-BE49-F238E27FC236}">
                <a16:creationId xmlns="" xmlns:a16="http://schemas.microsoft.com/office/drawing/2014/main" id="{978EC163-7066-4CE8-AC74-372C95F12D16}"/>
              </a:ext>
            </a:extLst>
          </p:cNvPr>
          <p:cNvSpPr txBox="1"/>
          <p:nvPr/>
        </p:nvSpPr>
        <p:spPr>
          <a:xfrm>
            <a:off x="6648126" y="5269644"/>
            <a:ext cx="128240"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F15922">
                    <a:lumMod val="50000"/>
                  </a:srgbClr>
                </a:solidFill>
                <a:latin typeface="Arial"/>
                <a:ea typeface="+mn-ea"/>
                <a:cs typeface="+mn-cs"/>
              </a:rPr>
              <a:t>26</a:t>
            </a:r>
          </a:p>
        </p:txBody>
      </p:sp>
      <p:sp>
        <p:nvSpPr>
          <p:cNvPr id="279" name="TextBox 278">
            <a:extLst>
              <a:ext uri="{FF2B5EF4-FFF2-40B4-BE49-F238E27FC236}">
                <a16:creationId xmlns="" xmlns:a16="http://schemas.microsoft.com/office/drawing/2014/main" id="{79B274B9-A1E6-45C3-BFB0-32A2EAEE452E}"/>
              </a:ext>
            </a:extLst>
          </p:cNvPr>
          <p:cNvSpPr txBox="1"/>
          <p:nvPr/>
        </p:nvSpPr>
        <p:spPr>
          <a:xfrm>
            <a:off x="10299359"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F15922">
                    <a:lumMod val="50000"/>
                  </a:srgbClr>
                </a:solidFill>
                <a:latin typeface="Arial"/>
                <a:ea typeface="+mn-ea"/>
                <a:cs typeface="+mn-cs"/>
              </a:rPr>
              <a:t>0</a:t>
            </a:r>
          </a:p>
        </p:txBody>
      </p:sp>
      <p:sp>
        <p:nvSpPr>
          <p:cNvPr id="280" name="TextBox 279">
            <a:extLst>
              <a:ext uri="{FF2B5EF4-FFF2-40B4-BE49-F238E27FC236}">
                <a16:creationId xmlns="" xmlns:a16="http://schemas.microsoft.com/office/drawing/2014/main" id="{6C315771-EC7D-4AEA-A440-D6F864CD6474}"/>
              </a:ext>
            </a:extLst>
          </p:cNvPr>
          <p:cNvSpPr txBox="1"/>
          <p:nvPr/>
        </p:nvSpPr>
        <p:spPr>
          <a:xfrm>
            <a:off x="6648126" y="4953611"/>
            <a:ext cx="128240"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D9774B"/>
                </a:solidFill>
                <a:latin typeface="Arial"/>
                <a:ea typeface="+mn-ea"/>
                <a:cs typeface="+mn-cs"/>
              </a:rPr>
              <a:t>27</a:t>
            </a:r>
          </a:p>
        </p:txBody>
      </p:sp>
      <p:sp>
        <p:nvSpPr>
          <p:cNvPr id="281" name="TextBox 280">
            <a:extLst>
              <a:ext uri="{FF2B5EF4-FFF2-40B4-BE49-F238E27FC236}">
                <a16:creationId xmlns="" xmlns:a16="http://schemas.microsoft.com/office/drawing/2014/main" id="{86C5508B-B3FC-4571-8CDC-2017415D2E7F}"/>
              </a:ext>
            </a:extLst>
          </p:cNvPr>
          <p:cNvSpPr txBox="1"/>
          <p:nvPr/>
        </p:nvSpPr>
        <p:spPr>
          <a:xfrm>
            <a:off x="10299358"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D9774B"/>
                </a:solidFill>
                <a:latin typeface="Arial"/>
                <a:ea typeface="+mn-ea"/>
                <a:cs typeface="+mn-cs"/>
              </a:rPr>
              <a:t>0</a:t>
            </a:r>
          </a:p>
        </p:txBody>
      </p:sp>
      <p:sp>
        <p:nvSpPr>
          <p:cNvPr id="282" name="TextBox 281">
            <a:extLst>
              <a:ext uri="{FF2B5EF4-FFF2-40B4-BE49-F238E27FC236}">
                <a16:creationId xmlns="" xmlns:a16="http://schemas.microsoft.com/office/drawing/2014/main" id="{554F217E-78FC-4218-81FB-E195DF1EC6F2}"/>
              </a:ext>
            </a:extLst>
          </p:cNvPr>
          <p:cNvSpPr txBox="1"/>
          <p:nvPr/>
        </p:nvSpPr>
        <p:spPr>
          <a:xfrm>
            <a:off x="4848519"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70C0"/>
                </a:solidFill>
                <a:latin typeface="Arial"/>
                <a:ea typeface="+mn-ea"/>
                <a:cs typeface="+mn-cs"/>
              </a:rPr>
              <a:t>0</a:t>
            </a:r>
          </a:p>
        </p:txBody>
      </p:sp>
      <p:sp>
        <p:nvSpPr>
          <p:cNvPr id="283" name="TextBox 282">
            <a:extLst>
              <a:ext uri="{FF2B5EF4-FFF2-40B4-BE49-F238E27FC236}">
                <a16:creationId xmlns="" xmlns:a16="http://schemas.microsoft.com/office/drawing/2014/main" id="{E2EA8B8F-C693-4733-AD1C-EAB9D29FE157}"/>
              </a:ext>
            </a:extLst>
          </p:cNvPr>
          <p:cNvSpPr txBox="1"/>
          <p:nvPr/>
        </p:nvSpPr>
        <p:spPr>
          <a:xfrm>
            <a:off x="5149083"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70C0"/>
                </a:solidFill>
                <a:latin typeface="Arial"/>
                <a:ea typeface="+mn-ea"/>
                <a:cs typeface="+mn-cs"/>
              </a:rPr>
              <a:t>0</a:t>
            </a:r>
          </a:p>
        </p:txBody>
      </p:sp>
      <p:sp>
        <p:nvSpPr>
          <p:cNvPr id="284" name="TextBox 283">
            <a:extLst>
              <a:ext uri="{FF2B5EF4-FFF2-40B4-BE49-F238E27FC236}">
                <a16:creationId xmlns="" xmlns:a16="http://schemas.microsoft.com/office/drawing/2014/main" id="{953BF1E6-3BFE-4A79-AFAE-961CA7B407E2}"/>
              </a:ext>
            </a:extLst>
          </p:cNvPr>
          <p:cNvSpPr txBox="1"/>
          <p:nvPr/>
        </p:nvSpPr>
        <p:spPr>
          <a:xfrm>
            <a:off x="5449645"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70C0"/>
                </a:solidFill>
                <a:latin typeface="Arial"/>
                <a:ea typeface="+mn-ea"/>
                <a:cs typeface="+mn-cs"/>
              </a:rPr>
              <a:t>0</a:t>
            </a:r>
          </a:p>
        </p:txBody>
      </p:sp>
      <p:sp>
        <p:nvSpPr>
          <p:cNvPr id="285" name="TextBox 284">
            <a:extLst>
              <a:ext uri="{FF2B5EF4-FFF2-40B4-BE49-F238E27FC236}">
                <a16:creationId xmlns="" xmlns:a16="http://schemas.microsoft.com/office/drawing/2014/main" id="{A7E875AA-60B8-4033-A2FE-46D9E4134ABD}"/>
              </a:ext>
            </a:extLst>
          </p:cNvPr>
          <p:cNvSpPr txBox="1"/>
          <p:nvPr/>
        </p:nvSpPr>
        <p:spPr>
          <a:xfrm>
            <a:off x="5752691"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70C0"/>
                </a:solidFill>
                <a:latin typeface="Arial"/>
                <a:ea typeface="+mn-ea"/>
                <a:cs typeface="+mn-cs"/>
              </a:rPr>
              <a:t>0</a:t>
            </a:r>
          </a:p>
        </p:txBody>
      </p:sp>
      <p:sp>
        <p:nvSpPr>
          <p:cNvPr id="286" name="TextBox 285">
            <a:extLst>
              <a:ext uri="{FF2B5EF4-FFF2-40B4-BE49-F238E27FC236}">
                <a16:creationId xmlns="" xmlns:a16="http://schemas.microsoft.com/office/drawing/2014/main" id="{D63887D3-02B6-43EA-A92B-5464F558FD96}"/>
              </a:ext>
            </a:extLst>
          </p:cNvPr>
          <p:cNvSpPr txBox="1"/>
          <p:nvPr/>
        </p:nvSpPr>
        <p:spPr>
          <a:xfrm>
            <a:off x="6055739"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70C0"/>
                </a:solidFill>
                <a:latin typeface="Arial"/>
                <a:ea typeface="+mn-ea"/>
                <a:cs typeface="+mn-cs"/>
              </a:rPr>
              <a:t>0</a:t>
            </a:r>
          </a:p>
        </p:txBody>
      </p:sp>
      <p:sp>
        <p:nvSpPr>
          <p:cNvPr id="287" name="TextBox 286">
            <a:extLst>
              <a:ext uri="{FF2B5EF4-FFF2-40B4-BE49-F238E27FC236}">
                <a16:creationId xmlns="" xmlns:a16="http://schemas.microsoft.com/office/drawing/2014/main" id="{A8544E5F-9F7C-4F5E-9494-DC95E0D54819}"/>
              </a:ext>
            </a:extLst>
          </p:cNvPr>
          <p:cNvSpPr txBox="1"/>
          <p:nvPr/>
        </p:nvSpPr>
        <p:spPr>
          <a:xfrm>
            <a:off x="4848519"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457C">
                    <a:lumMod val="75000"/>
                  </a:srgbClr>
                </a:solidFill>
                <a:latin typeface="Arial"/>
                <a:ea typeface="+mn-ea"/>
                <a:cs typeface="+mn-cs"/>
              </a:rPr>
              <a:t>2</a:t>
            </a:r>
          </a:p>
        </p:txBody>
      </p:sp>
      <p:sp>
        <p:nvSpPr>
          <p:cNvPr id="288" name="TextBox 287">
            <a:extLst>
              <a:ext uri="{FF2B5EF4-FFF2-40B4-BE49-F238E27FC236}">
                <a16:creationId xmlns="" xmlns:a16="http://schemas.microsoft.com/office/drawing/2014/main" id="{C7B7A676-497E-4FB5-A663-F14DA4C067CF}"/>
              </a:ext>
            </a:extLst>
          </p:cNvPr>
          <p:cNvSpPr txBox="1"/>
          <p:nvPr/>
        </p:nvSpPr>
        <p:spPr>
          <a:xfrm>
            <a:off x="5149083"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457C">
                    <a:lumMod val="75000"/>
                  </a:srgbClr>
                </a:solidFill>
                <a:latin typeface="Arial"/>
                <a:ea typeface="+mn-ea"/>
                <a:cs typeface="+mn-cs"/>
              </a:rPr>
              <a:t>2</a:t>
            </a:r>
          </a:p>
        </p:txBody>
      </p:sp>
      <p:sp>
        <p:nvSpPr>
          <p:cNvPr id="289" name="TextBox 288">
            <a:extLst>
              <a:ext uri="{FF2B5EF4-FFF2-40B4-BE49-F238E27FC236}">
                <a16:creationId xmlns="" xmlns:a16="http://schemas.microsoft.com/office/drawing/2014/main" id="{BAE50E2C-3CBF-4164-9F75-227079FBD88D}"/>
              </a:ext>
            </a:extLst>
          </p:cNvPr>
          <p:cNvSpPr txBox="1"/>
          <p:nvPr/>
        </p:nvSpPr>
        <p:spPr>
          <a:xfrm>
            <a:off x="5449645"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457C">
                    <a:lumMod val="75000"/>
                  </a:srgbClr>
                </a:solidFill>
                <a:latin typeface="Arial"/>
                <a:ea typeface="+mn-ea"/>
                <a:cs typeface="+mn-cs"/>
              </a:rPr>
              <a:t>2</a:t>
            </a:r>
          </a:p>
        </p:txBody>
      </p:sp>
      <p:sp>
        <p:nvSpPr>
          <p:cNvPr id="290" name="TextBox 289">
            <a:extLst>
              <a:ext uri="{FF2B5EF4-FFF2-40B4-BE49-F238E27FC236}">
                <a16:creationId xmlns="" xmlns:a16="http://schemas.microsoft.com/office/drawing/2014/main" id="{293EA2F6-0401-44A7-978E-E5CB62C5FE13}"/>
              </a:ext>
            </a:extLst>
          </p:cNvPr>
          <p:cNvSpPr txBox="1"/>
          <p:nvPr/>
        </p:nvSpPr>
        <p:spPr>
          <a:xfrm>
            <a:off x="5752691"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457C">
                    <a:lumMod val="75000"/>
                  </a:srgbClr>
                </a:solidFill>
                <a:latin typeface="Arial"/>
                <a:ea typeface="+mn-ea"/>
                <a:cs typeface="+mn-cs"/>
              </a:rPr>
              <a:t>2</a:t>
            </a:r>
          </a:p>
        </p:txBody>
      </p:sp>
      <p:sp>
        <p:nvSpPr>
          <p:cNvPr id="291" name="TextBox 290">
            <a:extLst>
              <a:ext uri="{FF2B5EF4-FFF2-40B4-BE49-F238E27FC236}">
                <a16:creationId xmlns="" xmlns:a16="http://schemas.microsoft.com/office/drawing/2014/main" id="{E50ED66C-7AC5-4B9B-B75A-AE7937D3A31D}"/>
              </a:ext>
            </a:extLst>
          </p:cNvPr>
          <p:cNvSpPr txBox="1"/>
          <p:nvPr/>
        </p:nvSpPr>
        <p:spPr>
          <a:xfrm>
            <a:off x="6055738" y="5269644"/>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457C">
                    <a:lumMod val="75000"/>
                  </a:srgbClr>
                </a:solidFill>
                <a:latin typeface="Arial"/>
                <a:ea typeface="+mn-ea"/>
                <a:cs typeface="+mn-cs"/>
              </a:rPr>
              <a:t>1</a:t>
            </a:r>
          </a:p>
        </p:txBody>
      </p:sp>
      <p:sp>
        <p:nvSpPr>
          <p:cNvPr id="292" name="TextBox 291">
            <a:extLst>
              <a:ext uri="{FF2B5EF4-FFF2-40B4-BE49-F238E27FC236}">
                <a16:creationId xmlns="" xmlns:a16="http://schemas.microsoft.com/office/drawing/2014/main" id="{67DD4854-EF03-4F8D-80D7-E040F5F9165F}"/>
              </a:ext>
            </a:extLst>
          </p:cNvPr>
          <p:cNvSpPr txBox="1"/>
          <p:nvPr/>
        </p:nvSpPr>
        <p:spPr>
          <a:xfrm>
            <a:off x="4848518"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A7E2"/>
                </a:solidFill>
                <a:latin typeface="Arial"/>
                <a:ea typeface="+mn-ea"/>
                <a:cs typeface="+mn-cs"/>
              </a:rPr>
              <a:t>0</a:t>
            </a:r>
          </a:p>
        </p:txBody>
      </p:sp>
      <p:sp>
        <p:nvSpPr>
          <p:cNvPr id="293" name="TextBox 292">
            <a:extLst>
              <a:ext uri="{FF2B5EF4-FFF2-40B4-BE49-F238E27FC236}">
                <a16:creationId xmlns="" xmlns:a16="http://schemas.microsoft.com/office/drawing/2014/main" id="{D8436658-4E58-4AFF-8928-8D12E796B267}"/>
              </a:ext>
            </a:extLst>
          </p:cNvPr>
          <p:cNvSpPr txBox="1"/>
          <p:nvPr/>
        </p:nvSpPr>
        <p:spPr>
          <a:xfrm>
            <a:off x="5149082"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A7E2"/>
                </a:solidFill>
                <a:latin typeface="Arial"/>
                <a:ea typeface="+mn-ea"/>
                <a:cs typeface="+mn-cs"/>
              </a:rPr>
              <a:t>0</a:t>
            </a:r>
          </a:p>
        </p:txBody>
      </p:sp>
      <p:sp>
        <p:nvSpPr>
          <p:cNvPr id="294" name="TextBox 293">
            <a:extLst>
              <a:ext uri="{FF2B5EF4-FFF2-40B4-BE49-F238E27FC236}">
                <a16:creationId xmlns="" xmlns:a16="http://schemas.microsoft.com/office/drawing/2014/main" id="{C15B2DE9-DB56-4FDD-985A-19DD8E382BC3}"/>
              </a:ext>
            </a:extLst>
          </p:cNvPr>
          <p:cNvSpPr txBox="1"/>
          <p:nvPr/>
        </p:nvSpPr>
        <p:spPr>
          <a:xfrm>
            <a:off x="5449644"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A7E2"/>
                </a:solidFill>
                <a:latin typeface="Arial"/>
                <a:ea typeface="+mn-ea"/>
                <a:cs typeface="+mn-cs"/>
              </a:rPr>
              <a:t>0</a:t>
            </a:r>
          </a:p>
        </p:txBody>
      </p:sp>
      <p:sp>
        <p:nvSpPr>
          <p:cNvPr id="295" name="TextBox 294">
            <a:extLst>
              <a:ext uri="{FF2B5EF4-FFF2-40B4-BE49-F238E27FC236}">
                <a16:creationId xmlns="" xmlns:a16="http://schemas.microsoft.com/office/drawing/2014/main" id="{E6FE0AD5-B5D6-4759-B7F1-83D6F45A2F00}"/>
              </a:ext>
            </a:extLst>
          </p:cNvPr>
          <p:cNvSpPr txBox="1"/>
          <p:nvPr/>
        </p:nvSpPr>
        <p:spPr>
          <a:xfrm>
            <a:off x="5752690"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A7E2"/>
                </a:solidFill>
                <a:latin typeface="Arial"/>
                <a:ea typeface="+mn-ea"/>
                <a:cs typeface="+mn-cs"/>
              </a:rPr>
              <a:t>0</a:t>
            </a:r>
          </a:p>
        </p:txBody>
      </p:sp>
      <p:sp>
        <p:nvSpPr>
          <p:cNvPr id="296" name="TextBox 295">
            <a:extLst>
              <a:ext uri="{FF2B5EF4-FFF2-40B4-BE49-F238E27FC236}">
                <a16:creationId xmlns="" xmlns:a16="http://schemas.microsoft.com/office/drawing/2014/main" id="{AF8934F2-7701-4124-84E0-4A5CFFA84B61}"/>
              </a:ext>
            </a:extLst>
          </p:cNvPr>
          <p:cNvSpPr txBox="1"/>
          <p:nvPr/>
        </p:nvSpPr>
        <p:spPr>
          <a:xfrm>
            <a:off x="6055738"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00A7E2"/>
                </a:solidFill>
                <a:latin typeface="Arial"/>
                <a:ea typeface="+mn-ea"/>
                <a:cs typeface="+mn-cs"/>
              </a:rPr>
              <a:t>0</a:t>
            </a:r>
          </a:p>
        </p:txBody>
      </p:sp>
      <p:cxnSp>
        <p:nvCxnSpPr>
          <p:cNvPr id="299" name="Straight Connector 298">
            <a:extLst>
              <a:ext uri="{FF2B5EF4-FFF2-40B4-BE49-F238E27FC236}">
                <a16:creationId xmlns="" xmlns:a16="http://schemas.microsoft.com/office/drawing/2014/main" id="{17813800-F7AB-4BA1-B047-417BF9DE7EE1}"/>
              </a:ext>
            </a:extLst>
          </p:cNvPr>
          <p:cNvCxnSpPr>
            <a:cxnSpLocks/>
          </p:cNvCxnSpPr>
          <p:nvPr/>
        </p:nvCxnSpPr>
        <p:spPr>
          <a:xfrm flipV="1">
            <a:off x="2471683" y="2460770"/>
            <a:ext cx="1" cy="1828800"/>
          </a:xfrm>
          <a:prstGeom prst="line">
            <a:avLst/>
          </a:prstGeom>
          <a:noFill/>
          <a:ln w="12700" cap="flat" cmpd="sng" algn="ctr">
            <a:solidFill>
              <a:srgbClr val="000000"/>
            </a:solidFill>
            <a:prstDash val="solid"/>
          </a:ln>
          <a:effectLst/>
        </p:spPr>
      </p:cxnSp>
      <p:sp>
        <p:nvSpPr>
          <p:cNvPr id="301" name="TextBox 300">
            <a:extLst>
              <a:ext uri="{FF2B5EF4-FFF2-40B4-BE49-F238E27FC236}">
                <a16:creationId xmlns="" xmlns:a16="http://schemas.microsoft.com/office/drawing/2014/main" id="{EBA90D15-4B7C-4CF4-8318-879376DFCDCD}"/>
              </a:ext>
            </a:extLst>
          </p:cNvPr>
          <p:cNvSpPr txBox="1"/>
          <p:nvPr/>
        </p:nvSpPr>
        <p:spPr>
          <a:xfrm>
            <a:off x="7294187" y="5111538"/>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E0450E"/>
                </a:solidFill>
                <a:latin typeface="Arial"/>
                <a:ea typeface="+mn-ea"/>
                <a:cs typeface="+mn-cs"/>
              </a:rPr>
              <a:t>3</a:t>
            </a:r>
          </a:p>
        </p:txBody>
      </p:sp>
      <p:sp>
        <p:nvSpPr>
          <p:cNvPr id="302" name="TextBox 301">
            <a:extLst>
              <a:ext uri="{FF2B5EF4-FFF2-40B4-BE49-F238E27FC236}">
                <a16:creationId xmlns="" xmlns:a16="http://schemas.microsoft.com/office/drawing/2014/main" id="{44CE0C2A-A25F-46CB-92E5-5127EF320D4B}"/>
              </a:ext>
            </a:extLst>
          </p:cNvPr>
          <p:cNvSpPr txBox="1"/>
          <p:nvPr/>
        </p:nvSpPr>
        <p:spPr>
          <a:xfrm>
            <a:off x="7262128" y="5269644"/>
            <a:ext cx="128240"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F15922">
                    <a:lumMod val="50000"/>
                  </a:srgbClr>
                </a:solidFill>
                <a:latin typeface="Arial"/>
                <a:ea typeface="+mn-ea"/>
                <a:cs typeface="+mn-cs"/>
              </a:rPr>
              <a:t>12</a:t>
            </a:r>
          </a:p>
        </p:txBody>
      </p:sp>
      <p:sp>
        <p:nvSpPr>
          <p:cNvPr id="303" name="TextBox 302">
            <a:extLst>
              <a:ext uri="{FF2B5EF4-FFF2-40B4-BE49-F238E27FC236}">
                <a16:creationId xmlns="" xmlns:a16="http://schemas.microsoft.com/office/drawing/2014/main" id="{75A1C26A-72FA-4E30-8E1E-390EAAA9FD92}"/>
              </a:ext>
            </a:extLst>
          </p:cNvPr>
          <p:cNvSpPr txBox="1"/>
          <p:nvPr/>
        </p:nvSpPr>
        <p:spPr>
          <a:xfrm>
            <a:off x="7294187" y="4953611"/>
            <a:ext cx="64121" cy="138499"/>
          </a:xfrm>
          <a:prstGeom prst="rect">
            <a:avLst/>
          </a:prstGeom>
          <a:noFill/>
        </p:spPr>
        <p:txBody>
          <a:bodyPr wrap="none" lIns="0" tIns="0" rIns="0" bIns="0" rtlCol="0" anchor="ctr">
            <a:spAutoFit/>
          </a:bodyPr>
          <a:lstStyle/>
          <a:p>
            <a:pPr algn="ctr" defTabSz="914378" fontAlgn="auto">
              <a:spcBef>
                <a:spcPts val="0"/>
              </a:spcBef>
              <a:spcAft>
                <a:spcPts val="0"/>
              </a:spcAft>
              <a:defRPr/>
            </a:pPr>
            <a:r>
              <a:rPr lang="en-US" sz="900" kern="0" dirty="0">
                <a:solidFill>
                  <a:srgbClr val="D9774B"/>
                </a:solidFill>
                <a:latin typeface="Arial"/>
                <a:ea typeface="+mn-ea"/>
                <a:cs typeface="+mn-cs"/>
              </a:rPr>
              <a:t>5</a:t>
            </a:r>
          </a:p>
        </p:txBody>
      </p:sp>
      <p:cxnSp>
        <p:nvCxnSpPr>
          <p:cNvPr id="271" name="Straight Connector 270">
            <a:extLst>
              <a:ext uri="{FF2B5EF4-FFF2-40B4-BE49-F238E27FC236}">
                <a16:creationId xmlns="" xmlns:a16="http://schemas.microsoft.com/office/drawing/2014/main" id="{AE720793-280B-4C20-81FA-B00F4160EA6C}"/>
              </a:ext>
            </a:extLst>
          </p:cNvPr>
          <p:cNvCxnSpPr>
            <a:cxnSpLocks/>
          </p:cNvCxnSpPr>
          <p:nvPr/>
        </p:nvCxnSpPr>
        <p:spPr>
          <a:xfrm rot="5400000" flipH="1">
            <a:off x="10326946" y="4269966"/>
            <a:ext cx="37472" cy="0"/>
          </a:xfrm>
          <a:prstGeom prst="line">
            <a:avLst/>
          </a:prstGeom>
          <a:noFill/>
          <a:ln w="12700" cap="flat" cmpd="sng" algn="ctr">
            <a:solidFill>
              <a:srgbClr val="000000"/>
            </a:solidFill>
            <a:prstDash val="solid"/>
          </a:ln>
          <a:effectLst/>
        </p:spPr>
      </p:cxnSp>
      <p:sp>
        <p:nvSpPr>
          <p:cNvPr id="297" name="TextBox 296"/>
          <p:cNvSpPr txBox="1"/>
          <p:nvPr/>
        </p:nvSpPr>
        <p:spPr>
          <a:xfrm>
            <a:off x="8363663" y="5674131"/>
            <a:ext cx="2367028" cy="276999"/>
          </a:xfrm>
          <a:prstGeom prst="rect">
            <a:avLst/>
          </a:prstGeom>
          <a:noFill/>
        </p:spPr>
        <p:txBody>
          <a:bodyPr wrap="square" rtlCol="0">
            <a:spAutoFit/>
          </a:bodyPr>
          <a:lstStyle/>
          <a:p>
            <a:pPr defTabSz="914400" fontAlgn="auto">
              <a:spcBef>
                <a:spcPts val="0"/>
              </a:spcBef>
              <a:spcAft>
                <a:spcPts val="0"/>
              </a:spcAft>
            </a:pPr>
            <a:r>
              <a:rPr lang="en-US" sz="1200" dirty="0">
                <a:solidFill>
                  <a:srgbClr val="000000"/>
                </a:solidFill>
                <a:latin typeface="Arial"/>
                <a:ea typeface="+mn-ea"/>
                <a:cs typeface="+mn-cs"/>
              </a:rPr>
              <a:t>Antonia et al, WCLC 2017</a:t>
            </a:r>
          </a:p>
        </p:txBody>
      </p:sp>
    </p:spTree>
    <p:extLst>
      <p:ext uri="{BB962C8B-B14F-4D97-AF65-F5344CB8AC3E}">
        <p14:creationId xmlns:p14="http://schemas.microsoft.com/office/powerpoint/2010/main" val="16549836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Title 1"/>
          <p:cNvSpPr txBox="1">
            <a:spLocks/>
          </p:cNvSpPr>
          <p:nvPr/>
        </p:nvSpPr>
        <p:spPr>
          <a:xfrm>
            <a:off x="1017465" y="680495"/>
            <a:ext cx="10282045" cy="562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46038" rIns="45720" bIns="46038" numCol="1" anchor="b" anchorCtr="0" compatLnSpc="1">
            <a:prstTxWarp prst="textNoShape">
              <a:avLst/>
            </a:prstTxWarp>
          </a:bodyPr>
          <a:lstStyle>
            <a:lvl1pPr algn="ctr" defTabSz="685783" rtl="0" eaLnBrk="1" latinLnBrk="0" hangingPunct="1">
              <a:lnSpc>
                <a:spcPct val="90000"/>
              </a:lnSpc>
              <a:spcBef>
                <a:spcPct val="0"/>
              </a:spcBef>
              <a:buNone/>
              <a:defRPr lang="en-US" sz="1950" b="1" kern="1200">
                <a:solidFill>
                  <a:srgbClr val="0D5CAB"/>
                </a:solidFill>
                <a:latin typeface="+mj-lt"/>
                <a:ea typeface="+mj-ea"/>
                <a:cs typeface="+mj-cs"/>
              </a:defRPr>
            </a:lvl1pPr>
          </a:lstStyle>
          <a:p>
            <a:pPr fontAlgn="auto">
              <a:spcAft>
                <a:spcPts val="0"/>
              </a:spcAft>
            </a:pPr>
            <a:r>
              <a:rPr lang="en-US" sz="2400" b="0" smtClean="0">
                <a:solidFill>
                  <a:srgbClr val="000000"/>
                </a:solidFill>
                <a:latin typeface="Comic Sans MS"/>
                <a:cs typeface="Comic Sans MS"/>
              </a:rPr>
              <a:t>CheckMate</a:t>
            </a:r>
            <a:r>
              <a:rPr lang="en-US" sz="2400" b="0" dirty="0" smtClean="0">
                <a:solidFill>
                  <a:srgbClr val="000000"/>
                </a:solidFill>
                <a:latin typeface="Comic Sans MS"/>
                <a:cs typeface="Comic Sans MS"/>
              </a:rPr>
              <a:t> 026</a:t>
            </a:r>
            <a:r>
              <a:rPr lang="en-US" sz="2400" b="0" dirty="0">
                <a:solidFill>
                  <a:srgbClr val="000000"/>
                </a:solidFill>
                <a:latin typeface="Comic Sans MS"/>
                <a:cs typeface="Comic Sans MS"/>
              </a:rPr>
              <a:t>: PFS by TMB Subgroup </a:t>
            </a:r>
            <a:r>
              <a:rPr lang="en-US" sz="2400" b="0" u="sng" dirty="0">
                <a:solidFill>
                  <a:srgbClr val="000000"/>
                </a:solidFill>
                <a:latin typeface="Comic Sans MS"/>
                <a:cs typeface="Comic Sans MS"/>
              </a:rPr>
              <a:t>and</a:t>
            </a:r>
            <a:r>
              <a:rPr lang="en-US" sz="2400" b="0" dirty="0">
                <a:solidFill>
                  <a:srgbClr val="000000"/>
                </a:solidFill>
                <a:latin typeface="Comic Sans MS"/>
                <a:cs typeface="Comic Sans MS"/>
              </a:rPr>
              <a:t> PD-L1 Expression </a:t>
            </a:r>
          </a:p>
        </p:txBody>
      </p:sp>
      <p:grpSp>
        <p:nvGrpSpPr>
          <p:cNvPr id="6" name="Group 5"/>
          <p:cNvGrpSpPr/>
          <p:nvPr/>
        </p:nvGrpSpPr>
        <p:grpSpPr>
          <a:xfrm>
            <a:off x="1524000" y="1780607"/>
            <a:ext cx="9220200" cy="3583434"/>
            <a:chOff x="1286950" y="902006"/>
            <a:chExt cx="7842180" cy="3089344"/>
          </a:xfrm>
        </p:grpSpPr>
        <p:grpSp>
          <p:nvGrpSpPr>
            <p:cNvPr id="5" name="Group 4"/>
            <p:cNvGrpSpPr/>
            <p:nvPr/>
          </p:nvGrpSpPr>
          <p:grpSpPr>
            <a:xfrm>
              <a:off x="1286950" y="902006"/>
              <a:ext cx="7842180" cy="3089344"/>
              <a:chOff x="1286950" y="902006"/>
              <a:chExt cx="7842180" cy="3089344"/>
            </a:xfrm>
          </p:grpSpPr>
          <p:sp>
            <p:nvSpPr>
              <p:cNvPr id="9" name="Rectangle 8"/>
              <p:cNvSpPr>
                <a:spLocks noChangeArrowheads="1"/>
              </p:cNvSpPr>
              <p:nvPr/>
            </p:nvSpPr>
            <p:spPr bwMode="auto">
              <a:xfrm>
                <a:off x="5174003" y="3837462"/>
                <a:ext cx="3206783"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1000" b="1" dirty="0">
                    <a:solidFill>
                      <a:srgbClr val="000000"/>
                    </a:solidFill>
                    <a:latin typeface="Comic Sans MS"/>
                    <a:ea typeface="+mn-ea"/>
                    <a:cs typeface="Comic Sans MS"/>
                  </a:rPr>
                  <a:t>Months</a:t>
                </a:r>
              </a:p>
            </p:txBody>
          </p:sp>
          <p:sp>
            <p:nvSpPr>
              <p:cNvPr id="11" name="Rectangle 31"/>
              <p:cNvSpPr>
                <a:spLocks noChangeArrowheads="1"/>
              </p:cNvSpPr>
              <p:nvPr/>
            </p:nvSpPr>
            <p:spPr bwMode="auto">
              <a:xfrm>
                <a:off x="4892819" y="997539"/>
                <a:ext cx="192360"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783"/>
                <a:r>
                  <a:rPr lang="en-US" altLang="en-US" sz="900" dirty="0">
                    <a:solidFill>
                      <a:srgbClr val="000000"/>
                    </a:solidFill>
                    <a:latin typeface="Comic Sans MS"/>
                    <a:ea typeface="+mn-ea"/>
                    <a:cs typeface="Comic Sans MS"/>
                  </a:rPr>
                  <a:t>100</a:t>
                </a:r>
              </a:p>
            </p:txBody>
          </p:sp>
          <p:sp>
            <p:nvSpPr>
              <p:cNvPr id="12" name="Rectangle 33"/>
              <p:cNvSpPr>
                <a:spLocks noChangeArrowheads="1"/>
              </p:cNvSpPr>
              <p:nvPr/>
            </p:nvSpPr>
            <p:spPr bwMode="auto">
              <a:xfrm>
                <a:off x="4958983" y="1618911"/>
                <a:ext cx="141064"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783"/>
                <a:r>
                  <a:rPr lang="en-US" altLang="en-US" sz="900" dirty="0">
                    <a:solidFill>
                      <a:srgbClr val="000000"/>
                    </a:solidFill>
                    <a:latin typeface="Comic Sans MS"/>
                    <a:ea typeface="+mn-ea"/>
                    <a:cs typeface="Comic Sans MS"/>
                  </a:rPr>
                  <a:t>75</a:t>
                </a:r>
              </a:p>
            </p:txBody>
          </p:sp>
          <p:sp>
            <p:nvSpPr>
              <p:cNvPr id="13" name="Rectangle 34"/>
              <p:cNvSpPr>
                <a:spLocks noChangeArrowheads="1"/>
              </p:cNvSpPr>
              <p:nvPr/>
            </p:nvSpPr>
            <p:spPr bwMode="auto">
              <a:xfrm>
                <a:off x="4958983" y="2240281"/>
                <a:ext cx="141064"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783"/>
                <a:r>
                  <a:rPr lang="en-US" altLang="en-US" sz="900" dirty="0">
                    <a:solidFill>
                      <a:srgbClr val="000000"/>
                    </a:solidFill>
                    <a:latin typeface="Comic Sans MS"/>
                    <a:ea typeface="+mn-ea"/>
                    <a:cs typeface="Comic Sans MS"/>
                  </a:rPr>
                  <a:t>50</a:t>
                </a:r>
              </a:p>
            </p:txBody>
          </p:sp>
          <p:sp>
            <p:nvSpPr>
              <p:cNvPr id="14" name="Rectangle 35"/>
              <p:cNvSpPr>
                <a:spLocks noChangeArrowheads="1"/>
              </p:cNvSpPr>
              <p:nvPr/>
            </p:nvSpPr>
            <p:spPr bwMode="auto">
              <a:xfrm>
                <a:off x="4958983" y="2861654"/>
                <a:ext cx="141064"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783"/>
                <a:r>
                  <a:rPr lang="en-US" altLang="en-US" sz="900" dirty="0">
                    <a:solidFill>
                      <a:srgbClr val="000000"/>
                    </a:solidFill>
                    <a:latin typeface="Comic Sans MS"/>
                    <a:ea typeface="+mn-ea"/>
                    <a:cs typeface="Comic Sans MS"/>
                  </a:rPr>
                  <a:t>25</a:t>
                </a:r>
              </a:p>
            </p:txBody>
          </p:sp>
          <p:sp>
            <p:nvSpPr>
              <p:cNvPr id="15" name="Rectangle 36"/>
              <p:cNvSpPr>
                <a:spLocks noChangeArrowheads="1"/>
              </p:cNvSpPr>
              <p:nvPr/>
            </p:nvSpPr>
            <p:spPr bwMode="auto">
              <a:xfrm>
                <a:off x="5027942" y="3483026"/>
                <a:ext cx="70533"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783"/>
                <a:r>
                  <a:rPr lang="en-US" altLang="en-US" sz="900" dirty="0">
                    <a:solidFill>
                      <a:srgbClr val="000000"/>
                    </a:solidFill>
                    <a:latin typeface="Comic Sans MS"/>
                    <a:ea typeface="+mn-ea"/>
                    <a:cs typeface="Comic Sans MS"/>
                  </a:rPr>
                  <a:t>0</a:t>
                </a:r>
              </a:p>
            </p:txBody>
          </p:sp>
          <p:sp>
            <p:nvSpPr>
              <p:cNvPr id="16" name="Rectangle 37"/>
              <p:cNvSpPr>
                <a:spLocks noChangeArrowheads="1"/>
              </p:cNvSpPr>
              <p:nvPr/>
            </p:nvSpPr>
            <p:spPr bwMode="auto">
              <a:xfrm>
                <a:off x="6058949" y="3674272"/>
                <a:ext cx="70533"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6</a:t>
                </a:r>
              </a:p>
            </p:txBody>
          </p:sp>
          <p:sp>
            <p:nvSpPr>
              <p:cNvPr id="17" name="Rectangle 38"/>
              <p:cNvSpPr>
                <a:spLocks noChangeArrowheads="1"/>
              </p:cNvSpPr>
              <p:nvPr/>
            </p:nvSpPr>
            <p:spPr bwMode="auto">
              <a:xfrm>
                <a:off x="7859734" y="3674272"/>
                <a:ext cx="121829"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18</a:t>
                </a:r>
              </a:p>
            </p:txBody>
          </p:sp>
          <p:sp>
            <p:nvSpPr>
              <p:cNvPr id="18" name="Rectangle 40"/>
              <p:cNvSpPr>
                <a:spLocks noChangeArrowheads="1"/>
              </p:cNvSpPr>
              <p:nvPr/>
            </p:nvSpPr>
            <p:spPr bwMode="auto">
              <a:xfrm>
                <a:off x="6515465" y="3674272"/>
                <a:ext cx="70533"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9</a:t>
                </a:r>
              </a:p>
            </p:txBody>
          </p:sp>
          <p:sp>
            <p:nvSpPr>
              <p:cNvPr id="19" name="Rectangle 41"/>
              <p:cNvSpPr>
                <a:spLocks noChangeArrowheads="1"/>
              </p:cNvSpPr>
              <p:nvPr/>
            </p:nvSpPr>
            <p:spPr bwMode="auto">
              <a:xfrm>
                <a:off x="5599166" y="3674272"/>
                <a:ext cx="70533"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3</a:t>
                </a:r>
              </a:p>
            </p:txBody>
          </p:sp>
          <p:sp>
            <p:nvSpPr>
              <p:cNvPr id="21" name="Freeform 50"/>
              <p:cNvSpPr>
                <a:spLocks/>
              </p:cNvSpPr>
              <p:nvPr/>
            </p:nvSpPr>
            <p:spPr bwMode="auto">
              <a:xfrm>
                <a:off x="5126423" y="916307"/>
                <a:ext cx="3504758" cy="2726327"/>
              </a:xfrm>
              <a:custGeom>
                <a:avLst/>
                <a:gdLst>
                  <a:gd name="T0" fmla="*/ 3577 w 3577"/>
                  <a:gd name="T1" fmla="*/ 1456 h 1456"/>
                  <a:gd name="T2" fmla="*/ 0 w 3577"/>
                  <a:gd name="T3" fmla="*/ 1456 h 1456"/>
                  <a:gd name="T4" fmla="*/ 0 w 3577"/>
                  <a:gd name="T5" fmla="*/ 0 h 1456"/>
                </a:gdLst>
                <a:ahLst/>
                <a:cxnLst>
                  <a:cxn ang="0">
                    <a:pos x="T0" y="T1"/>
                  </a:cxn>
                  <a:cxn ang="0">
                    <a:pos x="T2" y="T3"/>
                  </a:cxn>
                  <a:cxn ang="0">
                    <a:pos x="T4" y="T5"/>
                  </a:cxn>
                </a:cxnLst>
                <a:rect l="0" t="0" r="r" b="b"/>
                <a:pathLst>
                  <a:path w="3577" h="1456">
                    <a:moveTo>
                      <a:pt x="3577" y="1456"/>
                    </a:moveTo>
                    <a:lnTo>
                      <a:pt x="0" y="1456"/>
                    </a:lnTo>
                    <a:lnTo>
                      <a:pt x="0" y="0"/>
                    </a:lnTo>
                  </a:path>
                </a:pathLst>
              </a:custGeom>
              <a:noFill/>
              <a:ln w="6350" cap="sq">
                <a:solidFill>
                  <a:schemeClr val="tx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GB" sz="900">
                  <a:solidFill>
                    <a:srgbClr val="000000"/>
                  </a:solidFill>
                  <a:latin typeface="Comic Sans MS"/>
                  <a:ea typeface="+mn-ea"/>
                  <a:cs typeface="Comic Sans MS"/>
                </a:endParaRPr>
              </a:p>
            </p:txBody>
          </p:sp>
          <p:sp>
            <p:nvSpPr>
              <p:cNvPr id="22" name="Rectangle 41"/>
              <p:cNvSpPr>
                <a:spLocks noChangeArrowheads="1"/>
              </p:cNvSpPr>
              <p:nvPr/>
            </p:nvSpPr>
            <p:spPr bwMode="auto">
              <a:xfrm>
                <a:off x="5144701" y="3674272"/>
                <a:ext cx="70533"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0</a:t>
                </a:r>
              </a:p>
            </p:txBody>
          </p:sp>
          <p:sp>
            <p:nvSpPr>
              <p:cNvPr id="23" name="Rectangle 38"/>
              <p:cNvSpPr>
                <a:spLocks noChangeArrowheads="1"/>
              </p:cNvSpPr>
              <p:nvPr/>
            </p:nvSpPr>
            <p:spPr bwMode="auto">
              <a:xfrm>
                <a:off x="6946629" y="3674272"/>
                <a:ext cx="121829"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12</a:t>
                </a:r>
              </a:p>
            </p:txBody>
          </p:sp>
          <p:sp>
            <p:nvSpPr>
              <p:cNvPr id="24" name="Rectangle 38"/>
              <p:cNvSpPr>
                <a:spLocks noChangeArrowheads="1"/>
              </p:cNvSpPr>
              <p:nvPr/>
            </p:nvSpPr>
            <p:spPr bwMode="auto">
              <a:xfrm>
                <a:off x="7396110" y="3674272"/>
                <a:ext cx="121829"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15</a:t>
                </a:r>
              </a:p>
            </p:txBody>
          </p:sp>
          <p:sp>
            <p:nvSpPr>
              <p:cNvPr id="25" name="Rectangle 38"/>
              <p:cNvSpPr>
                <a:spLocks noChangeArrowheads="1"/>
              </p:cNvSpPr>
              <p:nvPr/>
            </p:nvSpPr>
            <p:spPr bwMode="auto">
              <a:xfrm>
                <a:off x="8314006" y="3674272"/>
                <a:ext cx="121829"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21</a:t>
                </a:r>
              </a:p>
            </p:txBody>
          </p:sp>
          <p:cxnSp>
            <p:nvCxnSpPr>
              <p:cNvPr id="26" name="Straight Connector 25"/>
              <p:cNvCxnSpPr/>
              <p:nvPr/>
            </p:nvCxnSpPr>
            <p:spPr>
              <a:xfrm>
                <a:off x="5106421" y="3552198"/>
                <a:ext cx="204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106421" y="2930925"/>
                <a:ext cx="204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106421" y="2309651"/>
                <a:ext cx="204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106421" y="1688378"/>
                <a:ext cx="204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106421" y="1067103"/>
                <a:ext cx="204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5162964" y="3658710"/>
                <a:ext cx="353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5617896" y="3658711"/>
                <a:ext cx="353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6075343" y="3658711"/>
                <a:ext cx="353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6531402" y="3658712"/>
                <a:ext cx="353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6987722" y="3658713"/>
                <a:ext cx="353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7440119" y="3658714"/>
                <a:ext cx="353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7900105" y="3658715"/>
                <a:ext cx="353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8357866" y="3658716"/>
                <a:ext cx="353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5154698" y="1031596"/>
                <a:ext cx="3422206" cy="2535970"/>
                <a:chOff x="6680976" y="1883478"/>
                <a:chExt cx="5167804" cy="2217135"/>
              </a:xfrm>
            </p:grpSpPr>
            <p:sp>
              <p:nvSpPr>
                <p:cNvPr id="10" name="Rectangle 17"/>
                <p:cNvSpPr>
                  <a:spLocks noChangeArrowheads="1"/>
                </p:cNvSpPr>
                <p:nvPr/>
              </p:nvSpPr>
              <p:spPr bwMode="auto">
                <a:xfrm>
                  <a:off x="6699656" y="3722349"/>
                  <a:ext cx="98" cy="121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783"/>
                  <a:endParaRPr lang="en-US" altLang="en-US" sz="900" dirty="0">
                    <a:solidFill>
                      <a:srgbClr val="000000"/>
                    </a:solidFill>
                    <a:latin typeface="Comic Sans MS"/>
                    <a:ea typeface="+mn-ea"/>
                    <a:cs typeface="Comic Sans MS"/>
                  </a:endParaRPr>
                </a:p>
              </p:txBody>
            </p:sp>
            <p:sp>
              <p:nvSpPr>
                <p:cNvPr id="98" name="Freeform 5"/>
                <p:cNvSpPr>
                  <a:spLocks/>
                </p:cNvSpPr>
                <p:nvPr/>
              </p:nvSpPr>
              <p:spPr bwMode="auto">
                <a:xfrm>
                  <a:off x="6719115" y="1921617"/>
                  <a:ext cx="4619877" cy="2049324"/>
                </a:xfrm>
                <a:custGeom>
                  <a:avLst/>
                  <a:gdLst>
                    <a:gd name="T0" fmla="*/ 0 w 3634"/>
                    <a:gd name="T1" fmla="*/ 0 h 1612"/>
                    <a:gd name="T2" fmla="*/ 225 w 3634"/>
                    <a:gd name="T3" fmla="*/ 0 h 1612"/>
                    <a:gd name="T4" fmla="*/ 225 w 3634"/>
                    <a:gd name="T5" fmla="*/ 62 h 1612"/>
                    <a:gd name="T6" fmla="*/ 241 w 3634"/>
                    <a:gd name="T7" fmla="*/ 62 h 1612"/>
                    <a:gd name="T8" fmla="*/ 241 w 3634"/>
                    <a:gd name="T9" fmla="*/ 125 h 1612"/>
                    <a:gd name="T10" fmla="*/ 251 w 3634"/>
                    <a:gd name="T11" fmla="*/ 125 h 1612"/>
                    <a:gd name="T12" fmla="*/ 251 w 3634"/>
                    <a:gd name="T13" fmla="*/ 193 h 1612"/>
                    <a:gd name="T14" fmla="*/ 265 w 3634"/>
                    <a:gd name="T15" fmla="*/ 193 h 1612"/>
                    <a:gd name="T16" fmla="*/ 265 w 3634"/>
                    <a:gd name="T17" fmla="*/ 251 h 1612"/>
                    <a:gd name="T18" fmla="*/ 275 w 3634"/>
                    <a:gd name="T19" fmla="*/ 251 h 1612"/>
                    <a:gd name="T20" fmla="*/ 275 w 3634"/>
                    <a:gd name="T21" fmla="*/ 316 h 1612"/>
                    <a:gd name="T22" fmla="*/ 291 w 3634"/>
                    <a:gd name="T23" fmla="*/ 316 h 1612"/>
                    <a:gd name="T24" fmla="*/ 291 w 3634"/>
                    <a:gd name="T25" fmla="*/ 378 h 1612"/>
                    <a:gd name="T26" fmla="*/ 492 w 3634"/>
                    <a:gd name="T27" fmla="*/ 378 h 1612"/>
                    <a:gd name="T28" fmla="*/ 492 w 3634"/>
                    <a:gd name="T29" fmla="*/ 446 h 1612"/>
                    <a:gd name="T30" fmla="*/ 508 w 3634"/>
                    <a:gd name="T31" fmla="*/ 446 h 1612"/>
                    <a:gd name="T32" fmla="*/ 508 w 3634"/>
                    <a:gd name="T33" fmla="*/ 513 h 1612"/>
                    <a:gd name="T34" fmla="*/ 620 w 3634"/>
                    <a:gd name="T35" fmla="*/ 513 h 1612"/>
                    <a:gd name="T36" fmla="*/ 620 w 3634"/>
                    <a:gd name="T37" fmla="*/ 583 h 1612"/>
                    <a:gd name="T38" fmla="*/ 699 w 3634"/>
                    <a:gd name="T39" fmla="*/ 583 h 1612"/>
                    <a:gd name="T40" fmla="*/ 699 w 3634"/>
                    <a:gd name="T41" fmla="*/ 653 h 1612"/>
                    <a:gd name="T42" fmla="*/ 735 w 3634"/>
                    <a:gd name="T43" fmla="*/ 653 h 1612"/>
                    <a:gd name="T44" fmla="*/ 735 w 3634"/>
                    <a:gd name="T45" fmla="*/ 728 h 1612"/>
                    <a:gd name="T46" fmla="*/ 747 w 3634"/>
                    <a:gd name="T47" fmla="*/ 728 h 1612"/>
                    <a:gd name="T48" fmla="*/ 747 w 3634"/>
                    <a:gd name="T49" fmla="*/ 798 h 1612"/>
                    <a:gd name="T50" fmla="*/ 795 w 3634"/>
                    <a:gd name="T51" fmla="*/ 798 h 1612"/>
                    <a:gd name="T52" fmla="*/ 795 w 3634"/>
                    <a:gd name="T53" fmla="*/ 870 h 1612"/>
                    <a:gd name="T54" fmla="*/ 1026 w 3634"/>
                    <a:gd name="T55" fmla="*/ 870 h 1612"/>
                    <a:gd name="T56" fmla="*/ 1026 w 3634"/>
                    <a:gd name="T57" fmla="*/ 953 h 1612"/>
                    <a:gd name="T58" fmla="*/ 1247 w 3634"/>
                    <a:gd name="T59" fmla="*/ 953 h 1612"/>
                    <a:gd name="T60" fmla="*/ 1247 w 3634"/>
                    <a:gd name="T61" fmla="*/ 1125 h 1612"/>
                    <a:gd name="T62" fmla="*/ 1287 w 3634"/>
                    <a:gd name="T63" fmla="*/ 1125 h 1612"/>
                    <a:gd name="T64" fmla="*/ 1287 w 3634"/>
                    <a:gd name="T65" fmla="*/ 1210 h 1612"/>
                    <a:gd name="T66" fmla="*/ 1504 w 3634"/>
                    <a:gd name="T67" fmla="*/ 1210 h 1612"/>
                    <a:gd name="T68" fmla="*/ 1504 w 3634"/>
                    <a:gd name="T69" fmla="*/ 1310 h 1612"/>
                    <a:gd name="T70" fmla="*/ 1526 w 3634"/>
                    <a:gd name="T71" fmla="*/ 1310 h 1612"/>
                    <a:gd name="T72" fmla="*/ 1526 w 3634"/>
                    <a:gd name="T73" fmla="*/ 1413 h 1612"/>
                    <a:gd name="T74" fmla="*/ 2074 w 3634"/>
                    <a:gd name="T75" fmla="*/ 1413 h 1612"/>
                    <a:gd name="T76" fmla="*/ 2074 w 3634"/>
                    <a:gd name="T77" fmla="*/ 1513 h 1612"/>
                    <a:gd name="T78" fmla="*/ 3515 w 3634"/>
                    <a:gd name="T79" fmla="*/ 1513 h 1612"/>
                    <a:gd name="T80" fmla="*/ 3515 w 3634"/>
                    <a:gd name="T81" fmla="*/ 1612 h 1612"/>
                    <a:gd name="T82" fmla="*/ 3634 w 3634"/>
                    <a:gd name="T83" fmla="*/ 1612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34" h="1612">
                      <a:moveTo>
                        <a:pt x="0" y="0"/>
                      </a:moveTo>
                      <a:lnTo>
                        <a:pt x="225" y="0"/>
                      </a:lnTo>
                      <a:lnTo>
                        <a:pt x="225" y="62"/>
                      </a:lnTo>
                      <a:lnTo>
                        <a:pt x="241" y="62"/>
                      </a:lnTo>
                      <a:lnTo>
                        <a:pt x="241" y="125"/>
                      </a:lnTo>
                      <a:lnTo>
                        <a:pt x="251" y="125"/>
                      </a:lnTo>
                      <a:lnTo>
                        <a:pt x="251" y="193"/>
                      </a:lnTo>
                      <a:lnTo>
                        <a:pt x="265" y="193"/>
                      </a:lnTo>
                      <a:lnTo>
                        <a:pt x="265" y="251"/>
                      </a:lnTo>
                      <a:lnTo>
                        <a:pt x="275" y="251"/>
                      </a:lnTo>
                      <a:lnTo>
                        <a:pt x="275" y="316"/>
                      </a:lnTo>
                      <a:lnTo>
                        <a:pt x="291" y="316"/>
                      </a:lnTo>
                      <a:lnTo>
                        <a:pt x="291" y="378"/>
                      </a:lnTo>
                      <a:lnTo>
                        <a:pt x="492" y="378"/>
                      </a:lnTo>
                      <a:lnTo>
                        <a:pt x="492" y="446"/>
                      </a:lnTo>
                      <a:lnTo>
                        <a:pt x="508" y="446"/>
                      </a:lnTo>
                      <a:lnTo>
                        <a:pt x="508" y="513"/>
                      </a:lnTo>
                      <a:lnTo>
                        <a:pt x="620" y="513"/>
                      </a:lnTo>
                      <a:lnTo>
                        <a:pt x="620" y="583"/>
                      </a:lnTo>
                      <a:lnTo>
                        <a:pt x="699" y="583"/>
                      </a:lnTo>
                      <a:lnTo>
                        <a:pt x="699" y="653"/>
                      </a:lnTo>
                      <a:lnTo>
                        <a:pt x="735" y="653"/>
                      </a:lnTo>
                      <a:lnTo>
                        <a:pt x="735" y="728"/>
                      </a:lnTo>
                      <a:lnTo>
                        <a:pt x="747" y="728"/>
                      </a:lnTo>
                      <a:lnTo>
                        <a:pt x="747" y="798"/>
                      </a:lnTo>
                      <a:lnTo>
                        <a:pt x="795" y="798"/>
                      </a:lnTo>
                      <a:lnTo>
                        <a:pt x="795" y="870"/>
                      </a:lnTo>
                      <a:lnTo>
                        <a:pt x="1026" y="870"/>
                      </a:lnTo>
                      <a:lnTo>
                        <a:pt x="1026" y="953"/>
                      </a:lnTo>
                      <a:lnTo>
                        <a:pt x="1247" y="953"/>
                      </a:lnTo>
                      <a:lnTo>
                        <a:pt x="1247" y="1125"/>
                      </a:lnTo>
                      <a:lnTo>
                        <a:pt x="1287" y="1125"/>
                      </a:lnTo>
                      <a:lnTo>
                        <a:pt x="1287" y="1210"/>
                      </a:lnTo>
                      <a:lnTo>
                        <a:pt x="1504" y="1210"/>
                      </a:lnTo>
                      <a:lnTo>
                        <a:pt x="1504" y="1310"/>
                      </a:lnTo>
                      <a:lnTo>
                        <a:pt x="1526" y="1310"/>
                      </a:lnTo>
                      <a:lnTo>
                        <a:pt x="1526" y="1413"/>
                      </a:lnTo>
                      <a:lnTo>
                        <a:pt x="2074" y="1413"/>
                      </a:lnTo>
                      <a:lnTo>
                        <a:pt x="2074" y="1513"/>
                      </a:lnTo>
                      <a:lnTo>
                        <a:pt x="3515" y="1513"/>
                      </a:lnTo>
                      <a:lnTo>
                        <a:pt x="3515" y="1612"/>
                      </a:lnTo>
                      <a:lnTo>
                        <a:pt x="3634" y="1612"/>
                      </a:lnTo>
                    </a:path>
                  </a:pathLst>
                </a:custGeom>
                <a:noFill/>
                <a:ln w="1905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99" name="Freeform 6"/>
                <p:cNvSpPr>
                  <a:spLocks/>
                </p:cNvSpPr>
                <p:nvPr/>
              </p:nvSpPr>
              <p:spPr bwMode="auto">
                <a:xfrm>
                  <a:off x="6711487" y="1921617"/>
                  <a:ext cx="5101696" cy="2031526"/>
                </a:xfrm>
                <a:custGeom>
                  <a:avLst/>
                  <a:gdLst>
                    <a:gd name="T0" fmla="*/ 0 w 4013"/>
                    <a:gd name="T1" fmla="*/ 0 h 1598"/>
                    <a:gd name="T2" fmla="*/ 287 w 4013"/>
                    <a:gd name="T3" fmla="*/ 0 h 1598"/>
                    <a:gd name="T4" fmla="*/ 287 w 4013"/>
                    <a:gd name="T5" fmla="*/ 67 h 1598"/>
                    <a:gd name="T6" fmla="*/ 347 w 4013"/>
                    <a:gd name="T7" fmla="*/ 67 h 1598"/>
                    <a:gd name="T8" fmla="*/ 347 w 4013"/>
                    <a:gd name="T9" fmla="*/ 127 h 1598"/>
                    <a:gd name="T10" fmla="*/ 488 w 4013"/>
                    <a:gd name="T11" fmla="*/ 127 h 1598"/>
                    <a:gd name="T12" fmla="*/ 488 w 4013"/>
                    <a:gd name="T13" fmla="*/ 195 h 1598"/>
                    <a:gd name="T14" fmla="*/ 550 w 4013"/>
                    <a:gd name="T15" fmla="*/ 195 h 1598"/>
                    <a:gd name="T16" fmla="*/ 550 w 4013"/>
                    <a:gd name="T17" fmla="*/ 255 h 1598"/>
                    <a:gd name="T18" fmla="*/ 562 w 4013"/>
                    <a:gd name="T19" fmla="*/ 255 h 1598"/>
                    <a:gd name="T20" fmla="*/ 562 w 4013"/>
                    <a:gd name="T21" fmla="*/ 320 h 1598"/>
                    <a:gd name="T22" fmla="*/ 751 w 4013"/>
                    <a:gd name="T23" fmla="*/ 320 h 1598"/>
                    <a:gd name="T24" fmla="*/ 751 w 4013"/>
                    <a:gd name="T25" fmla="*/ 450 h 1598"/>
                    <a:gd name="T26" fmla="*/ 789 w 4013"/>
                    <a:gd name="T27" fmla="*/ 450 h 1598"/>
                    <a:gd name="T28" fmla="*/ 789 w 4013"/>
                    <a:gd name="T29" fmla="*/ 527 h 1598"/>
                    <a:gd name="T30" fmla="*/ 797 w 4013"/>
                    <a:gd name="T31" fmla="*/ 527 h 1598"/>
                    <a:gd name="T32" fmla="*/ 797 w 4013"/>
                    <a:gd name="T33" fmla="*/ 583 h 1598"/>
                    <a:gd name="T34" fmla="*/ 849 w 4013"/>
                    <a:gd name="T35" fmla="*/ 583 h 1598"/>
                    <a:gd name="T36" fmla="*/ 849 w 4013"/>
                    <a:gd name="T37" fmla="*/ 657 h 1598"/>
                    <a:gd name="T38" fmla="*/ 986 w 4013"/>
                    <a:gd name="T39" fmla="*/ 657 h 1598"/>
                    <a:gd name="T40" fmla="*/ 986 w 4013"/>
                    <a:gd name="T41" fmla="*/ 714 h 1598"/>
                    <a:gd name="T42" fmla="*/ 1052 w 4013"/>
                    <a:gd name="T43" fmla="*/ 714 h 1598"/>
                    <a:gd name="T44" fmla="*/ 1052 w 4013"/>
                    <a:gd name="T45" fmla="*/ 786 h 1598"/>
                    <a:gd name="T46" fmla="*/ 1084 w 4013"/>
                    <a:gd name="T47" fmla="*/ 786 h 1598"/>
                    <a:gd name="T48" fmla="*/ 1084 w 4013"/>
                    <a:gd name="T49" fmla="*/ 856 h 1598"/>
                    <a:gd name="T50" fmla="*/ 1572 w 4013"/>
                    <a:gd name="T51" fmla="*/ 856 h 1598"/>
                    <a:gd name="T52" fmla="*/ 1572 w 4013"/>
                    <a:gd name="T53" fmla="*/ 920 h 1598"/>
                    <a:gd name="T54" fmla="*/ 1638 w 4013"/>
                    <a:gd name="T55" fmla="*/ 920 h 1598"/>
                    <a:gd name="T56" fmla="*/ 1638 w 4013"/>
                    <a:gd name="T57" fmla="*/ 985 h 1598"/>
                    <a:gd name="T58" fmla="*/ 1714 w 4013"/>
                    <a:gd name="T59" fmla="*/ 985 h 1598"/>
                    <a:gd name="T60" fmla="*/ 1714 w 4013"/>
                    <a:gd name="T61" fmla="*/ 1049 h 1598"/>
                    <a:gd name="T62" fmla="*/ 1765 w 4013"/>
                    <a:gd name="T63" fmla="*/ 1049 h 1598"/>
                    <a:gd name="T64" fmla="*/ 1765 w 4013"/>
                    <a:gd name="T65" fmla="*/ 1123 h 1598"/>
                    <a:gd name="T66" fmla="*/ 1975 w 4013"/>
                    <a:gd name="T67" fmla="*/ 1123 h 1598"/>
                    <a:gd name="T68" fmla="*/ 1975 w 4013"/>
                    <a:gd name="T69" fmla="*/ 1186 h 1598"/>
                    <a:gd name="T70" fmla="*/ 2128 w 4013"/>
                    <a:gd name="T71" fmla="*/ 1186 h 1598"/>
                    <a:gd name="T72" fmla="*/ 2128 w 4013"/>
                    <a:gd name="T73" fmla="*/ 1250 h 1598"/>
                    <a:gd name="T74" fmla="*/ 2527 w 4013"/>
                    <a:gd name="T75" fmla="*/ 1250 h 1598"/>
                    <a:gd name="T76" fmla="*/ 2527 w 4013"/>
                    <a:gd name="T77" fmla="*/ 1316 h 1598"/>
                    <a:gd name="T78" fmla="*/ 2730 w 4013"/>
                    <a:gd name="T79" fmla="*/ 1316 h 1598"/>
                    <a:gd name="T80" fmla="*/ 2730 w 4013"/>
                    <a:gd name="T81" fmla="*/ 1397 h 1598"/>
                    <a:gd name="T82" fmla="*/ 2808 w 4013"/>
                    <a:gd name="T83" fmla="*/ 1397 h 1598"/>
                    <a:gd name="T84" fmla="*/ 2808 w 4013"/>
                    <a:gd name="T85" fmla="*/ 1479 h 1598"/>
                    <a:gd name="T86" fmla="*/ 3469 w 4013"/>
                    <a:gd name="T87" fmla="*/ 1479 h 1598"/>
                    <a:gd name="T88" fmla="*/ 3469 w 4013"/>
                    <a:gd name="T89" fmla="*/ 1598 h 1598"/>
                    <a:gd name="T90" fmla="*/ 4013 w 4013"/>
                    <a:gd name="T91" fmla="*/ 1598 h 1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13" h="1598">
                      <a:moveTo>
                        <a:pt x="0" y="0"/>
                      </a:moveTo>
                      <a:lnTo>
                        <a:pt x="287" y="0"/>
                      </a:lnTo>
                      <a:lnTo>
                        <a:pt x="287" y="67"/>
                      </a:lnTo>
                      <a:lnTo>
                        <a:pt x="347" y="67"/>
                      </a:lnTo>
                      <a:lnTo>
                        <a:pt x="347" y="127"/>
                      </a:lnTo>
                      <a:lnTo>
                        <a:pt x="488" y="127"/>
                      </a:lnTo>
                      <a:lnTo>
                        <a:pt x="488" y="195"/>
                      </a:lnTo>
                      <a:lnTo>
                        <a:pt x="550" y="195"/>
                      </a:lnTo>
                      <a:lnTo>
                        <a:pt x="550" y="255"/>
                      </a:lnTo>
                      <a:lnTo>
                        <a:pt x="562" y="255"/>
                      </a:lnTo>
                      <a:lnTo>
                        <a:pt x="562" y="320"/>
                      </a:lnTo>
                      <a:lnTo>
                        <a:pt x="751" y="320"/>
                      </a:lnTo>
                      <a:lnTo>
                        <a:pt x="751" y="450"/>
                      </a:lnTo>
                      <a:lnTo>
                        <a:pt x="789" y="450"/>
                      </a:lnTo>
                      <a:lnTo>
                        <a:pt x="789" y="527"/>
                      </a:lnTo>
                      <a:lnTo>
                        <a:pt x="797" y="527"/>
                      </a:lnTo>
                      <a:lnTo>
                        <a:pt x="797" y="583"/>
                      </a:lnTo>
                      <a:lnTo>
                        <a:pt x="849" y="583"/>
                      </a:lnTo>
                      <a:lnTo>
                        <a:pt x="849" y="657"/>
                      </a:lnTo>
                      <a:lnTo>
                        <a:pt x="986" y="657"/>
                      </a:lnTo>
                      <a:lnTo>
                        <a:pt x="986" y="714"/>
                      </a:lnTo>
                      <a:lnTo>
                        <a:pt x="1052" y="714"/>
                      </a:lnTo>
                      <a:lnTo>
                        <a:pt x="1052" y="786"/>
                      </a:lnTo>
                      <a:lnTo>
                        <a:pt x="1084" y="786"/>
                      </a:lnTo>
                      <a:lnTo>
                        <a:pt x="1084" y="856"/>
                      </a:lnTo>
                      <a:lnTo>
                        <a:pt x="1572" y="856"/>
                      </a:lnTo>
                      <a:lnTo>
                        <a:pt x="1572" y="920"/>
                      </a:lnTo>
                      <a:lnTo>
                        <a:pt x="1638" y="920"/>
                      </a:lnTo>
                      <a:lnTo>
                        <a:pt x="1638" y="985"/>
                      </a:lnTo>
                      <a:lnTo>
                        <a:pt x="1714" y="985"/>
                      </a:lnTo>
                      <a:lnTo>
                        <a:pt x="1714" y="1049"/>
                      </a:lnTo>
                      <a:lnTo>
                        <a:pt x="1765" y="1049"/>
                      </a:lnTo>
                      <a:lnTo>
                        <a:pt x="1765" y="1123"/>
                      </a:lnTo>
                      <a:lnTo>
                        <a:pt x="1975" y="1123"/>
                      </a:lnTo>
                      <a:lnTo>
                        <a:pt x="1975" y="1186"/>
                      </a:lnTo>
                      <a:lnTo>
                        <a:pt x="2128" y="1186"/>
                      </a:lnTo>
                      <a:lnTo>
                        <a:pt x="2128" y="1250"/>
                      </a:lnTo>
                      <a:lnTo>
                        <a:pt x="2527" y="1250"/>
                      </a:lnTo>
                      <a:lnTo>
                        <a:pt x="2527" y="1316"/>
                      </a:lnTo>
                      <a:lnTo>
                        <a:pt x="2730" y="1316"/>
                      </a:lnTo>
                      <a:lnTo>
                        <a:pt x="2730" y="1397"/>
                      </a:lnTo>
                      <a:lnTo>
                        <a:pt x="2808" y="1397"/>
                      </a:lnTo>
                      <a:lnTo>
                        <a:pt x="2808" y="1479"/>
                      </a:lnTo>
                      <a:lnTo>
                        <a:pt x="3469" y="1479"/>
                      </a:lnTo>
                      <a:lnTo>
                        <a:pt x="3469" y="1598"/>
                      </a:lnTo>
                      <a:lnTo>
                        <a:pt x="4013" y="1598"/>
                      </a:lnTo>
                    </a:path>
                  </a:pathLst>
                </a:custGeom>
                <a:noFill/>
                <a:ln w="19050" cap="flat">
                  <a:solidFill>
                    <a:srgbClr val="B9539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nvGrpSpPr>
                <p:cNvPr id="190" name="Group 189"/>
                <p:cNvGrpSpPr/>
                <p:nvPr/>
              </p:nvGrpSpPr>
              <p:grpSpPr>
                <a:xfrm>
                  <a:off x="11775045" y="3913733"/>
                  <a:ext cx="73735" cy="77549"/>
                  <a:chOff x="9982200" y="4202113"/>
                  <a:chExt cx="92075" cy="96838"/>
                </a:xfrm>
              </p:grpSpPr>
              <p:sp>
                <p:nvSpPr>
                  <p:cNvPr id="100" name="Line 7"/>
                  <p:cNvSpPr>
                    <a:spLocks noChangeShapeType="1"/>
                  </p:cNvSpPr>
                  <p:nvPr/>
                </p:nvSpPr>
                <p:spPr bwMode="auto">
                  <a:xfrm flipV="1">
                    <a:off x="10029825" y="4202113"/>
                    <a:ext cx="0" cy="96838"/>
                  </a:xfrm>
                  <a:prstGeom prst="line">
                    <a:avLst/>
                  </a:prstGeom>
                  <a:noFill/>
                  <a:ln w="9525"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01" name="Line 8"/>
                  <p:cNvSpPr>
                    <a:spLocks noChangeShapeType="1"/>
                  </p:cNvSpPr>
                  <p:nvPr/>
                </p:nvSpPr>
                <p:spPr bwMode="auto">
                  <a:xfrm>
                    <a:off x="9982200" y="4251325"/>
                    <a:ext cx="92075" cy="0"/>
                  </a:xfrm>
                  <a:prstGeom prst="line">
                    <a:avLst/>
                  </a:prstGeom>
                  <a:noFill/>
                  <a:ln w="9525"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03" name="Group 202"/>
                <p:cNvGrpSpPr/>
                <p:nvPr/>
              </p:nvGrpSpPr>
              <p:grpSpPr>
                <a:xfrm>
                  <a:off x="9903702" y="3556500"/>
                  <a:ext cx="77548" cy="76278"/>
                  <a:chOff x="7645400" y="3756025"/>
                  <a:chExt cx="96837" cy="95250"/>
                </a:xfrm>
              </p:grpSpPr>
              <p:sp>
                <p:nvSpPr>
                  <p:cNvPr id="102" name="Line 9"/>
                  <p:cNvSpPr>
                    <a:spLocks noChangeShapeType="1"/>
                  </p:cNvSpPr>
                  <p:nvPr/>
                </p:nvSpPr>
                <p:spPr bwMode="auto">
                  <a:xfrm flipV="1">
                    <a:off x="7694613" y="3756025"/>
                    <a:ext cx="0" cy="95250"/>
                  </a:xfrm>
                  <a:prstGeom prst="line">
                    <a:avLst/>
                  </a:prstGeom>
                  <a:noFill/>
                  <a:ln w="9525"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03" name="Line 10"/>
                  <p:cNvSpPr>
                    <a:spLocks noChangeShapeType="1"/>
                  </p:cNvSpPr>
                  <p:nvPr/>
                </p:nvSpPr>
                <p:spPr bwMode="auto">
                  <a:xfrm>
                    <a:off x="7645400" y="3803650"/>
                    <a:ext cx="96837" cy="0"/>
                  </a:xfrm>
                  <a:prstGeom prst="line">
                    <a:avLst/>
                  </a:prstGeom>
                  <a:noFill/>
                  <a:ln w="9525"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197" name="Group 196"/>
                <p:cNvGrpSpPr/>
                <p:nvPr/>
              </p:nvGrpSpPr>
              <p:grpSpPr>
                <a:xfrm>
                  <a:off x="10817762" y="3763721"/>
                  <a:ext cx="73735" cy="73735"/>
                  <a:chOff x="8786813" y="4014788"/>
                  <a:chExt cx="92075" cy="92075"/>
                </a:xfrm>
              </p:grpSpPr>
              <p:sp>
                <p:nvSpPr>
                  <p:cNvPr id="104" name="Line 11"/>
                  <p:cNvSpPr>
                    <a:spLocks noChangeShapeType="1"/>
                  </p:cNvSpPr>
                  <p:nvPr/>
                </p:nvSpPr>
                <p:spPr bwMode="auto">
                  <a:xfrm flipV="1">
                    <a:off x="8834438" y="4014788"/>
                    <a:ext cx="0" cy="92075"/>
                  </a:xfrm>
                  <a:prstGeom prst="line">
                    <a:avLst/>
                  </a:prstGeom>
                  <a:noFill/>
                  <a:ln w="9525"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05" name="Line 12"/>
                  <p:cNvSpPr>
                    <a:spLocks noChangeShapeType="1"/>
                  </p:cNvSpPr>
                  <p:nvPr/>
                </p:nvSpPr>
                <p:spPr bwMode="auto">
                  <a:xfrm>
                    <a:off x="8786813" y="4062413"/>
                    <a:ext cx="92075" cy="0"/>
                  </a:xfrm>
                  <a:prstGeom prst="line">
                    <a:avLst/>
                  </a:prstGeom>
                  <a:noFill/>
                  <a:ln w="9525"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34" name="Group 233"/>
                <p:cNvGrpSpPr/>
                <p:nvPr/>
              </p:nvGrpSpPr>
              <p:grpSpPr>
                <a:xfrm>
                  <a:off x="6680976" y="1883478"/>
                  <a:ext cx="73735" cy="73735"/>
                  <a:chOff x="3621088" y="1666875"/>
                  <a:chExt cx="92075" cy="92075"/>
                </a:xfrm>
              </p:grpSpPr>
              <p:sp>
                <p:nvSpPr>
                  <p:cNvPr id="106" name="Line 13"/>
                  <p:cNvSpPr>
                    <a:spLocks noChangeShapeType="1"/>
                  </p:cNvSpPr>
                  <p:nvPr/>
                </p:nvSpPr>
                <p:spPr bwMode="auto">
                  <a:xfrm flipV="1">
                    <a:off x="3668713" y="1666875"/>
                    <a:ext cx="0" cy="92075"/>
                  </a:xfrm>
                  <a:prstGeom prst="line">
                    <a:avLst/>
                  </a:prstGeom>
                  <a:noFill/>
                  <a:ln w="9525"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07" name="Line 14"/>
                  <p:cNvSpPr>
                    <a:spLocks noChangeShapeType="1"/>
                  </p:cNvSpPr>
                  <p:nvPr/>
                </p:nvSpPr>
                <p:spPr bwMode="auto">
                  <a:xfrm>
                    <a:off x="3621088" y="1714500"/>
                    <a:ext cx="92075" cy="0"/>
                  </a:xfrm>
                  <a:prstGeom prst="line">
                    <a:avLst/>
                  </a:prstGeom>
                  <a:noFill/>
                  <a:ln w="9525"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32" name="Group 231"/>
                <p:cNvGrpSpPr/>
                <p:nvPr/>
              </p:nvGrpSpPr>
              <p:grpSpPr>
                <a:xfrm>
                  <a:off x="6792850" y="1883478"/>
                  <a:ext cx="77548" cy="73735"/>
                  <a:chOff x="3760788" y="1666875"/>
                  <a:chExt cx="96837" cy="92075"/>
                </a:xfrm>
              </p:grpSpPr>
              <p:sp>
                <p:nvSpPr>
                  <p:cNvPr id="108" name="Line 15"/>
                  <p:cNvSpPr>
                    <a:spLocks noChangeShapeType="1"/>
                  </p:cNvSpPr>
                  <p:nvPr/>
                </p:nvSpPr>
                <p:spPr bwMode="auto">
                  <a:xfrm flipV="1">
                    <a:off x="3810000" y="1666875"/>
                    <a:ext cx="0" cy="92075"/>
                  </a:xfrm>
                  <a:prstGeom prst="line">
                    <a:avLst/>
                  </a:prstGeom>
                  <a:noFill/>
                  <a:ln w="9525"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09" name="Line 16"/>
                  <p:cNvSpPr>
                    <a:spLocks noChangeShapeType="1"/>
                  </p:cNvSpPr>
                  <p:nvPr/>
                </p:nvSpPr>
                <p:spPr bwMode="auto">
                  <a:xfrm>
                    <a:off x="3760788" y="1714500"/>
                    <a:ext cx="96837" cy="0"/>
                  </a:xfrm>
                  <a:prstGeom prst="line">
                    <a:avLst/>
                  </a:prstGeom>
                  <a:noFill/>
                  <a:ln w="9525" cap="flat">
                    <a:solidFill>
                      <a:srgbClr val="662483"/>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31" name="Group 230"/>
                <p:cNvGrpSpPr/>
                <p:nvPr/>
              </p:nvGrpSpPr>
              <p:grpSpPr>
                <a:xfrm>
                  <a:off x="6994985" y="1883478"/>
                  <a:ext cx="76278" cy="73735"/>
                  <a:chOff x="4013200" y="1666875"/>
                  <a:chExt cx="95250" cy="92075"/>
                </a:xfrm>
              </p:grpSpPr>
              <p:sp>
                <p:nvSpPr>
                  <p:cNvPr id="110" name="Line 17"/>
                  <p:cNvSpPr>
                    <a:spLocks noChangeShapeType="1"/>
                  </p:cNvSpPr>
                  <p:nvPr/>
                </p:nvSpPr>
                <p:spPr bwMode="auto">
                  <a:xfrm flipV="1">
                    <a:off x="4060825" y="1666875"/>
                    <a:ext cx="0" cy="92075"/>
                  </a:xfrm>
                  <a:prstGeom prst="line">
                    <a:avLst/>
                  </a:prstGeom>
                  <a:noFill/>
                  <a:ln w="9525"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11" name="Line 18"/>
                  <p:cNvSpPr>
                    <a:spLocks noChangeShapeType="1"/>
                  </p:cNvSpPr>
                  <p:nvPr/>
                </p:nvSpPr>
                <p:spPr bwMode="auto">
                  <a:xfrm>
                    <a:off x="4013200" y="1714500"/>
                    <a:ext cx="95250" cy="0"/>
                  </a:xfrm>
                  <a:prstGeom prst="line">
                    <a:avLst/>
                  </a:prstGeom>
                  <a:noFill/>
                  <a:ln w="9525" cap="flat">
                    <a:solidFill>
                      <a:srgbClr val="662483"/>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17" name="Group 216"/>
                <p:cNvGrpSpPr/>
                <p:nvPr/>
              </p:nvGrpSpPr>
              <p:grpSpPr>
                <a:xfrm>
                  <a:off x="7591857" y="2290292"/>
                  <a:ext cx="73735" cy="76278"/>
                  <a:chOff x="4756150" y="2174875"/>
                  <a:chExt cx="92075" cy="95250"/>
                </a:xfrm>
              </p:grpSpPr>
              <p:sp>
                <p:nvSpPr>
                  <p:cNvPr id="112" name="Line 19"/>
                  <p:cNvSpPr>
                    <a:spLocks noChangeShapeType="1"/>
                  </p:cNvSpPr>
                  <p:nvPr/>
                </p:nvSpPr>
                <p:spPr bwMode="auto">
                  <a:xfrm flipV="1">
                    <a:off x="4800600" y="2174875"/>
                    <a:ext cx="0" cy="95250"/>
                  </a:xfrm>
                  <a:prstGeom prst="line">
                    <a:avLst/>
                  </a:prstGeom>
                  <a:noFill/>
                  <a:ln w="9525" cap="flat">
                    <a:solidFill>
                      <a:srgbClr val="662483"/>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13" name="Line 20"/>
                  <p:cNvSpPr>
                    <a:spLocks noChangeShapeType="1"/>
                  </p:cNvSpPr>
                  <p:nvPr/>
                </p:nvSpPr>
                <p:spPr bwMode="auto">
                  <a:xfrm>
                    <a:off x="4756150" y="2222500"/>
                    <a:ext cx="92075" cy="0"/>
                  </a:xfrm>
                  <a:prstGeom prst="line">
                    <a:avLst/>
                  </a:prstGeom>
                  <a:noFill/>
                  <a:ln w="9525"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09" name="Group 208"/>
                <p:cNvGrpSpPr/>
                <p:nvPr/>
              </p:nvGrpSpPr>
              <p:grpSpPr>
                <a:xfrm>
                  <a:off x="8355268" y="3421743"/>
                  <a:ext cx="76278" cy="76278"/>
                  <a:chOff x="5711825" y="3587750"/>
                  <a:chExt cx="95250" cy="95250"/>
                </a:xfrm>
              </p:grpSpPr>
              <p:sp>
                <p:nvSpPr>
                  <p:cNvPr id="114" name="Line 21"/>
                  <p:cNvSpPr>
                    <a:spLocks noChangeShapeType="1"/>
                  </p:cNvSpPr>
                  <p:nvPr/>
                </p:nvSpPr>
                <p:spPr bwMode="auto">
                  <a:xfrm flipV="1">
                    <a:off x="5759450" y="3587750"/>
                    <a:ext cx="0" cy="95250"/>
                  </a:xfrm>
                  <a:prstGeom prst="line">
                    <a:avLst/>
                  </a:prstGeom>
                  <a:noFill/>
                  <a:ln w="9525"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15" name="Line 22"/>
                  <p:cNvSpPr>
                    <a:spLocks noChangeShapeType="1"/>
                  </p:cNvSpPr>
                  <p:nvPr/>
                </p:nvSpPr>
                <p:spPr bwMode="auto">
                  <a:xfrm>
                    <a:off x="5711825" y="3635375"/>
                    <a:ext cx="95250" cy="0"/>
                  </a:xfrm>
                  <a:prstGeom prst="line">
                    <a:avLst/>
                  </a:prstGeom>
                  <a:noFill/>
                  <a:ln w="9525"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12" name="Group 211"/>
                <p:cNvGrpSpPr/>
                <p:nvPr/>
              </p:nvGrpSpPr>
              <p:grpSpPr>
                <a:xfrm>
                  <a:off x="7765389" y="2986960"/>
                  <a:ext cx="76278" cy="73735"/>
                  <a:chOff x="4975225" y="3044825"/>
                  <a:chExt cx="95250" cy="92075"/>
                </a:xfrm>
              </p:grpSpPr>
              <p:sp>
                <p:nvSpPr>
                  <p:cNvPr id="116" name="Line 23"/>
                  <p:cNvSpPr>
                    <a:spLocks noChangeShapeType="1"/>
                  </p:cNvSpPr>
                  <p:nvPr/>
                </p:nvSpPr>
                <p:spPr bwMode="auto">
                  <a:xfrm flipV="1">
                    <a:off x="5022850" y="3044825"/>
                    <a:ext cx="0" cy="92075"/>
                  </a:xfrm>
                  <a:prstGeom prst="line">
                    <a:avLst/>
                  </a:prstGeom>
                  <a:noFill/>
                  <a:ln w="9525"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17" name="Line 24"/>
                  <p:cNvSpPr>
                    <a:spLocks noChangeShapeType="1"/>
                  </p:cNvSpPr>
                  <p:nvPr/>
                </p:nvSpPr>
                <p:spPr bwMode="auto">
                  <a:xfrm>
                    <a:off x="4975225" y="3092450"/>
                    <a:ext cx="95250" cy="0"/>
                  </a:xfrm>
                  <a:prstGeom prst="line">
                    <a:avLst/>
                  </a:prstGeom>
                  <a:noFill/>
                  <a:ln w="9525"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13" name="Group 212"/>
                <p:cNvGrpSpPr/>
                <p:nvPr/>
              </p:nvGrpSpPr>
              <p:grpSpPr>
                <a:xfrm>
                  <a:off x="8686510" y="2986960"/>
                  <a:ext cx="95250" cy="73735"/>
                  <a:chOff x="4905375" y="3044825"/>
                  <a:chExt cx="95250" cy="92075"/>
                </a:xfrm>
              </p:grpSpPr>
              <p:sp>
                <p:nvSpPr>
                  <p:cNvPr id="118" name="Line 25"/>
                  <p:cNvSpPr>
                    <a:spLocks noChangeShapeType="1"/>
                  </p:cNvSpPr>
                  <p:nvPr/>
                </p:nvSpPr>
                <p:spPr bwMode="auto">
                  <a:xfrm flipV="1">
                    <a:off x="4953000" y="3044825"/>
                    <a:ext cx="0" cy="92075"/>
                  </a:xfrm>
                  <a:prstGeom prst="line">
                    <a:avLst/>
                  </a:prstGeom>
                  <a:noFill/>
                  <a:ln w="9525"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19" name="Line 26"/>
                  <p:cNvSpPr>
                    <a:spLocks noChangeShapeType="1"/>
                  </p:cNvSpPr>
                  <p:nvPr/>
                </p:nvSpPr>
                <p:spPr bwMode="auto">
                  <a:xfrm>
                    <a:off x="4905375" y="3092450"/>
                    <a:ext cx="95250" cy="0"/>
                  </a:xfrm>
                  <a:prstGeom prst="line">
                    <a:avLst/>
                  </a:prstGeom>
                  <a:noFill/>
                  <a:ln w="9525"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19" name="Group 218"/>
                <p:cNvGrpSpPr/>
                <p:nvPr/>
              </p:nvGrpSpPr>
              <p:grpSpPr>
                <a:xfrm>
                  <a:off x="7408156" y="2536923"/>
                  <a:ext cx="76278" cy="75007"/>
                  <a:chOff x="4529138" y="2482850"/>
                  <a:chExt cx="95250" cy="93663"/>
                </a:xfrm>
              </p:grpSpPr>
              <p:sp>
                <p:nvSpPr>
                  <p:cNvPr id="120" name="Line 27"/>
                  <p:cNvSpPr>
                    <a:spLocks noChangeShapeType="1"/>
                  </p:cNvSpPr>
                  <p:nvPr/>
                </p:nvSpPr>
                <p:spPr bwMode="auto">
                  <a:xfrm flipV="1">
                    <a:off x="4576763" y="2482850"/>
                    <a:ext cx="0" cy="93663"/>
                  </a:xfrm>
                  <a:prstGeom prst="line">
                    <a:avLst/>
                  </a:prstGeom>
                  <a:noFill/>
                  <a:ln w="9525"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21" name="Line 28"/>
                  <p:cNvSpPr>
                    <a:spLocks noChangeShapeType="1"/>
                  </p:cNvSpPr>
                  <p:nvPr/>
                </p:nvSpPr>
                <p:spPr bwMode="auto">
                  <a:xfrm>
                    <a:off x="4529138" y="2532063"/>
                    <a:ext cx="95250" cy="0"/>
                  </a:xfrm>
                  <a:prstGeom prst="line">
                    <a:avLst/>
                  </a:prstGeom>
                  <a:noFill/>
                  <a:ln w="9525"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22" name="Group 221"/>
                <p:cNvGrpSpPr/>
                <p:nvPr/>
              </p:nvGrpSpPr>
              <p:grpSpPr>
                <a:xfrm>
                  <a:off x="7301367" y="2369112"/>
                  <a:ext cx="76278" cy="73735"/>
                  <a:chOff x="4395788" y="2273300"/>
                  <a:chExt cx="95250" cy="92075"/>
                </a:xfrm>
              </p:grpSpPr>
              <p:sp>
                <p:nvSpPr>
                  <p:cNvPr id="122" name="Line 29"/>
                  <p:cNvSpPr>
                    <a:spLocks noChangeShapeType="1"/>
                  </p:cNvSpPr>
                  <p:nvPr/>
                </p:nvSpPr>
                <p:spPr bwMode="auto">
                  <a:xfrm flipV="1">
                    <a:off x="4443413" y="2273300"/>
                    <a:ext cx="0" cy="92075"/>
                  </a:xfrm>
                  <a:prstGeom prst="line">
                    <a:avLst/>
                  </a:prstGeom>
                  <a:noFill/>
                  <a:ln w="9525"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23" name="Line 30"/>
                  <p:cNvSpPr>
                    <a:spLocks noChangeShapeType="1"/>
                  </p:cNvSpPr>
                  <p:nvPr/>
                </p:nvSpPr>
                <p:spPr bwMode="auto">
                  <a:xfrm>
                    <a:off x="4395788" y="2320925"/>
                    <a:ext cx="95250" cy="0"/>
                  </a:xfrm>
                  <a:prstGeom prst="line">
                    <a:avLst/>
                  </a:prstGeom>
                  <a:noFill/>
                  <a:ln w="9525"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28" name="Group 227"/>
                <p:cNvGrpSpPr/>
                <p:nvPr/>
              </p:nvGrpSpPr>
              <p:grpSpPr>
                <a:xfrm>
                  <a:off x="6994985" y="2047476"/>
                  <a:ext cx="76278" cy="73735"/>
                  <a:chOff x="4013200" y="1871663"/>
                  <a:chExt cx="95250" cy="92075"/>
                </a:xfrm>
              </p:grpSpPr>
              <p:sp>
                <p:nvSpPr>
                  <p:cNvPr id="124" name="Line 31"/>
                  <p:cNvSpPr>
                    <a:spLocks noChangeShapeType="1"/>
                  </p:cNvSpPr>
                  <p:nvPr/>
                </p:nvSpPr>
                <p:spPr bwMode="auto">
                  <a:xfrm flipV="1">
                    <a:off x="4060825" y="1871663"/>
                    <a:ext cx="0" cy="92075"/>
                  </a:xfrm>
                  <a:prstGeom prst="line">
                    <a:avLst/>
                  </a:prstGeom>
                  <a:noFill/>
                  <a:ln w="9525"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25" name="Line 32"/>
                  <p:cNvSpPr>
                    <a:spLocks noChangeShapeType="1"/>
                  </p:cNvSpPr>
                  <p:nvPr/>
                </p:nvSpPr>
                <p:spPr bwMode="auto">
                  <a:xfrm>
                    <a:off x="4013200" y="1919288"/>
                    <a:ext cx="95250" cy="0"/>
                  </a:xfrm>
                  <a:prstGeom prst="line">
                    <a:avLst/>
                  </a:prstGeom>
                  <a:noFill/>
                  <a:ln w="9525"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sp>
              <p:nvSpPr>
                <p:cNvPr id="126" name="Freeform 33"/>
                <p:cNvSpPr>
                  <a:spLocks/>
                </p:cNvSpPr>
                <p:nvPr/>
              </p:nvSpPr>
              <p:spPr bwMode="auto">
                <a:xfrm>
                  <a:off x="6711487" y="1921617"/>
                  <a:ext cx="4757176" cy="2178996"/>
                </a:xfrm>
                <a:custGeom>
                  <a:avLst/>
                  <a:gdLst>
                    <a:gd name="T0" fmla="*/ 0 w 3742"/>
                    <a:gd name="T1" fmla="*/ 0 h 1714"/>
                    <a:gd name="T2" fmla="*/ 337 w 3742"/>
                    <a:gd name="T3" fmla="*/ 0 h 1714"/>
                    <a:gd name="T4" fmla="*/ 337 w 3742"/>
                    <a:gd name="T5" fmla="*/ 46 h 1714"/>
                    <a:gd name="T6" fmla="*/ 392 w 3742"/>
                    <a:gd name="T7" fmla="*/ 46 h 1714"/>
                    <a:gd name="T8" fmla="*/ 392 w 3742"/>
                    <a:gd name="T9" fmla="*/ 89 h 1714"/>
                    <a:gd name="T10" fmla="*/ 496 w 3742"/>
                    <a:gd name="T11" fmla="*/ 89 h 1714"/>
                    <a:gd name="T12" fmla="*/ 496 w 3742"/>
                    <a:gd name="T13" fmla="*/ 181 h 1714"/>
                    <a:gd name="T14" fmla="*/ 508 w 3742"/>
                    <a:gd name="T15" fmla="*/ 181 h 1714"/>
                    <a:gd name="T16" fmla="*/ 508 w 3742"/>
                    <a:gd name="T17" fmla="*/ 195 h 1714"/>
                    <a:gd name="T18" fmla="*/ 520 w 3742"/>
                    <a:gd name="T19" fmla="*/ 195 h 1714"/>
                    <a:gd name="T20" fmla="*/ 520 w 3742"/>
                    <a:gd name="T21" fmla="*/ 203 h 1714"/>
                    <a:gd name="T22" fmla="*/ 532 w 3742"/>
                    <a:gd name="T23" fmla="*/ 203 h 1714"/>
                    <a:gd name="T24" fmla="*/ 532 w 3742"/>
                    <a:gd name="T25" fmla="*/ 235 h 1714"/>
                    <a:gd name="T26" fmla="*/ 677 w 3742"/>
                    <a:gd name="T27" fmla="*/ 235 h 1714"/>
                    <a:gd name="T28" fmla="*/ 677 w 3742"/>
                    <a:gd name="T29" fmla="*/ 292 h 1714"/>
                    <a:gd name="T30" fmla="*/ 715 w 3742"/>
                    <a:gd name="T31" fmla="*/ 292 h 1714"/>
                    <a:gd name="T32" fmla="*/ 715 w 3742"/>
                    <a:gd name="T33" fmla="*/ 352 h 1714"/>
                    <a:gd name="T34" fmla="*/ 725 w 3742"/>
                    <a:gd name="T35" fmla="*/ 352 h 1714"/>
                    <a:gd name="T36" fmla="*/ 725 w 3742"/>
                    <a:gd name="T37" fmla="*/ 404 h 1714"/>
                    <a:gd name="T38" fmla="*/ 769 w 3742"/>
                    <a:gd name="T39" fmla="*/ 404 h 1714"/>
                    <a:gd name="T40" fmla="*/ 769 w 3742"/>
                    <a:gd name="T41" fmla="*/ 450 h 1714"/>
                    <a:gd name="T42" fmla="*/ 777 w 3742"/>
                    <a:gd name="T43" fmla="*/ 450 h 1714"/>
                    <a:gd name="T44" fmla="*/ 777 w 3742"/>
                    <a:gd name="T45" fmla="*/ 462 h 1714"/>
                    <a:gd name="T46" fmla="*/ 833 w 3742"/>
                    <a:gd name="T47" fmla="*/ 462 h 1714"/>
                    <a:gd name="T48" fmla="*/ 833 w 3742"/>
                    <a:gd name="T49" fmla="*/ 523 h 1714"/>
                    <a:gd name="T50" fmla="*/ 966 w 3742"/>
                    <a:gd name="T51" fmla="*/ 523 h 1714"/>
                    <a:gd name="T52" fmla="*/ 966 w 3742"/>
                    <a:gd name="T53" fmla="*/ 589 h 1714"/>
                    <a:gd name="T54" fmla="*/ 996 w 3742"/>
                    <a:gd name="T55" fmla="*/ 589 h 1714"/>
                    <a:gd name="T56" fmla="*/ 996 w 3742"/>
                    <a:gd name="T57" fmla="*/ 655 h 1714"/>
                    <a:gd name="T58" fmla="*/ 1010 w 3742"/>
                    <a:gd name="T59" fmla="*/ 655 h 1714"/>
                    <a:gd name="T60" fmla="*/ 1010 w 3742"/>
                    <a:gd name="T61" fmla="*/ 714 h 1714"/>
                    <a:gd name="T62" fmla="*/ 1026 w 3742"/>
                    <a:gd name="T63" fmla="*/ 714 h 1714"/>
                    <a:gd name="T64" fmla="*/ 1026 w 3742"/>
                    <a:gd name="T65" fmla="*/ 722 h 1714"/>
                    <a:gd name="T66" fmla="*/ 1183 w 3742"/>
                    <a:gd name="T67" fmla="*/ 722 h 1714"/>
                    <a:gd name="T68" fmla="*/ 1183 w 3742"/>
                    <a:gd name="T69" fmla="*/ 790 h 1714"/>
                    <a:gd name="T70" fmla="*/ 1247 w 3742"/>
                    <a:gd name="T71" fmla="*/ 790 h 1714"/>
                    <a:gd name="T72" fmla="*/ 1247 w 3742"/>
                    <a:gd name="T73" fmla="*/ 860 h 1714"/>
                    <a:gd name="T74" fmla="*/ 1281 w 3742"/>
                    <a:gd name="T75" fmla="*/ 860 h 1714"/>
                    <a:gd name="T76" fmla="*/ 1281 w 3742"/>
                    <a:gd name="T77" fmla="*/ 933 h 1714"/>
                    <a:gd name="T78" fmla="*/ 1329 w 3742"/>
                    <a:gd name="T79" fmla="*/ 933 h 1714"/>
                    <a:gd name="T80" fmla="*/ 1329 w 3742"/>
                    <a:gd name="T81" fmla="*/ 1005 h 1714"/>
                    <a:gd name="T82" fmla="*/ 1785 w 3742"/>
                    <a:gd name="T83" fmla="*/ 1005 h 1714"/>
                    <a:gd name="T84" fmla="*/ 1785 w 3742"/>
                    <a:gd name="T85" fmla="*/ 1079 h 1714"/>
                    <a:gd name="T86" fmla="*/ 1887 w 3742"/>
                    <a:gd name="T87" fmla="*/ 1079 h 1714"/>
                    <a:gd name="T88" fmla="*/ 1887 w 3742"/>
                    <a:gd name="T89" fmla="*/ 1152 h 1714"/>
                    <a:gd name="T90" fmla="*/ 2142 w 3742"/>
                    <a:gd name="T91" fmla="*/ 1152 h 1714"/>
                    <a:gd name="T92" fmla="*/ 2142 w 3742"/>
                    <a:gd name="T93" fmla="*/ 1242 h 1714"/>
                    <a:gd name="T94" fmla="*/ 3742 w 3742"/>
                    <a:gd name="T95" fmla="*/ 1242 h 1714"/>
                    <a:gd name="T96" fmla="*/ 3742 w 3742"/>
                    <a:gd name="T97" fmla="*/ 1714 h 1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42" h="1714">
                      <a:moveTo>
                        <a:pt x="0" y="0"/>
                      </a:moveTo>
                      <a:lnTo>
                        <a:pt x="337" y="0"/>
                      </a:lnTo>
                      <a:lnTo>
                        <a:pt x="337" y="46"/>
                      </a:lnTo>
                      <a:lnTo>
                        <a:pt x="392" y="46"/>
                      </a:lnTo>
                      <a:lnTo>
                        <a:pt x="392" y="89"/>
                      </a:lnTo>
                      <a:lnTo>
                        <a:pt x="496" y="89"/>
                      </a:lnTo>
                      <a:lnTo>
                        <a:pt x="496" y="181"/>
                      </a:lnTo>
                      <a:lnTo>
                        <a:pt x="508" y="181"/>
                      </a:lnTo>
                      <a:lnTo>
                        <a:pt x="508" y="195"/>
                      </a:lnTo>
                      <a:lnTo>
                        <a:pt x="520" y="195"/>
                      </a:lnTo>
                      <a:lnTo>
                        <a:pt x="520" y="203"/>
                      </a:lnTo>
                      <a:lnTo>
                        <a:pt x="532" y="203"/>
                      </a:lnTo>
                      <a:lnTo>
                        <a:pt x="532" y="235"/>
                      </a:lnTo>
                      <a:lnTo>
                        <a:pt x="677" y="235"/>
                      </a:lnTo>
                      <a:lnTo>
                        <a:pt x="677" y="292"/>
                      </a:lnTo>
                      <a:lnTo>
                        <a:pt x="715" y="292"/>
                      </a:lnTo>
                      <a:lnTo>
                        <a:pt x="715" y="352"/>
                      </a:lnTo>
                      <a:lnTo>
                        <a:pt x="725" y="352"/>
                      </a:lnTo>
                      <a:lnTo>
                        <a:pt x="725" y="404"/>
                      </a:lnTo>
                      <a:lnTo>
                        <a:pt x="769" y="404"/>
                      </a:lnTo>
                      <a:lnTo>
                        <a:pt x="769" y="450"/>
                      </a:lnTo>
                      <a:lnTo>
                        <a:pt x="777" y="450"/>
                      </a:lnTo>
                      <a:lnTo>
                        <a:pt x="777" y="462"/>
                      </a:lnTo>
                      <a:lnTo>
                        <a:pt x="833" y="462"/>
                      </a:lnTo>
                      <a:lnTo>
                        <a:pt x="833" y="523"/>
                      </a:lnTo>
                      <a:lnTo>
                        <a:pt x="966" y="523"/>
                      </a:lnTo>
                      <a:lnTo>
                        <a:pt x="966" y="589"/>
                      </a:lnTo>
                      <a:lnTo>
                        <a:pt x="996" y="589"/>
                      </a:lnTo>
                      <a:lnTo>
                        <a:pt x="996" y="655"/>
                      </a:lnTo>
                      <a:lnTo>
                        <a:pt x="1010" y="655"/>
                      </a:lnTo>
                      <a:lnTo>
                        <a:pt x="1010" y="714"/>
                      </a:lnTo>
                      <a:lnTo>
                        <a:pt x="1026" y="714"/>
                      </a:lnTo>
                      <a:lnTo>
                        <a:pt x="1026" y="722"/>
                      </a:lnTo>
                      <a:lnTo>
                        <a:pt x="1183" y="722"/>
                      </a:lnTo>
                      <a:lnTo>
                        <a:pt x="1183" y="790"/>
                      </a:lnTo>
                      <a:lnTo>
                        <a:pt x="1247" y="790"/>
                      </a:lnTo>
                      <a:lnTo>
                        <a:pt x="1247" y="860"/>
                      </a:lnTo>
                      <a:lnTo>
                        <a:pt x="1281" y="860"/>
                      </a:lnTo>
                      <a:lnTo>
                        <a:pt x="1281" y="933"/>
                      </a:lnTo>
                      <a:lnTo>
                        <a:pt x="1329" y="933"/>
                      </a:lnTo>
                      <a:lnTo>
                        <a:pt x="1329" y="1005"/>
                      </a:lnTo>
                      <a:lnTo>
                        <a:pt x="1785" y="1005"/>
                      </a:lnTo>
                      <a:lnTo>
                        <a:pt x="1785" y="1079"/>
                      </a:lnTo>
                      <a:lnTo>
                        <a:pt x="1887" y="1079"/>
                      </a:lnTo>
                      <a:lnTo>
                        <a:pt x="1887" y="1152"/>
                      </a:lnTo>
                      <a:lnTo>
                        <a:pt x="2142" y="1152"/>
                      </a:lnTo>
                      <a:lnTo>
                        <a:pt x="2142" y="1242"/>
                      </a:lnTo>
                      <a:lnTo>
                        <a:pt x="3742" y="1242"/>
                      </a:lnTo>
                      <a:lnTo>
                        <a:pt x="3742" y="1714"/>
                      </a:lnTo>
                    </a:path>
                  </a:pathLst>
                </a:custGeom>
                <a:noFill/>
                <a:ln w="19050" cap="flat">
                  <a:solidFill>
                    <a:srgbClr val="00B14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nvGrpSpPr>
                <p:cNvPr id="227" name="Group 226"/>
                <p:cNvGrpSpPr/>
                <p:nvPr/>
              </p:nvGrpSpPr>
              <p:grpSpPr>
                <a:xfrm>
                  <a:off x="7275941" y="1994717"/>
                  <a:ext cx="76278" cy="75007"/>
                  <a:chOff x="4364038" y="1812925"/>
                  <a:chExt cx="95250" cy="93663"/>
                </a:xfrm>
              </p:grpSpPr>
              <p:sp>
                <p:nvSpPr>
                  <p:cNvPr id="127" name="Line 34"/>
                  <p:cNvSpPr>
                    <a:spLocks noChangeShapeType="1"/>
                  </p:cNvSpPr>
                  <p:nvPr/>
                </p:nvSpPr>
                <p:spPr bwMode="auto">
                  <a:xfrm flipV="1">
                    <a:off x="4411663" y="1812925"/>
                    <a:ext cx="0" cy="93663"/>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28" name="Line 35"/>
                  <p:cNvSpPr>
                    <a:spLocks noChangeShapeType="1"/>
                  </p:cNvSpPr>
                  <p:nvPr/>
                </p:nvSpPr>
                <p:spPr bwMode="auto">
                  <a:xfrm>
                    <a:off x="4364038" y="1862138"/>
                    <a:ext cx="95250" cy="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26" name="Group 225"/>
                <p:cNvGrpSpPr/>
                <p:nvPr/>
              </p:nvGrpSpPr>
              <p:grpSpPr>
                <a:xfrm>
                  <a:off x="7308360" y="1994717"/>
                  <a:ext cx="73735" cy="75007"/>
                  <a:chOff x="4411663" y="1812925"/>
                  <a:chExt cx="92075" cy="93663"/>
                </a:xfrm>
              </p:grpSpPr>
              <p:sp>
                <p:nvSpPr>
                  <p:cNvPr id="129" name="Line 36"/>
                  <p:cNvSpPr>
                    <a:spLocks noChangeShapeType="1"/>
                  </p:cNvSpPr>
                  <p:nvPr/>
                </p:nvSpPr>
                <p:spPr bwMode="auto">
                  <a:xfrm flipV="1">
                    <a:off x="4459288" y="1812925"/>
                    <a:ext cx="0" cy="93663"/>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30" name="Line 37"/>
                  <p:cNvSpPr>
                    <a:spLocks noChangeShapeType="1"/>
                  </p:cNvSpPr>
                  <p:nvPr/>
                </p:nvSpPr>
                <p:spPr bwMode="auto">
                  <a:xfrm>
                    <a:off x="4411663" y="1862138"/>
                    <a:ext cx="92075" cy="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24" name="Group 223"/>
                <p:cNvGrpSpPr/>
                <p:nvPr/>
              </p:nvGrpSpPr>
              <p:grpSpPr>
                <a:xfrm>
                  <a:off x="7408156" y="2182233"/>
                  <a:ext cx="76278" cy="76278"/>
                  <a:chOff x="4529138" y="2039938"/>
                  <a:chExt cx="95250" cy="95250"/>
                </a:xfrm>
              </p:grpSpPr>
              <p:sp>
                <p:nvSpPr>
                  <p:cNvPr id="131" name="Line 38"/>
                  <p:cNvSpPr>
                    <a:spLocks noChangeShapeType="1"/>
                  </p:cNvSpPr>
                  <p:nvPr/>
                </p:nvSpPr>
                <p:spPr bwMode="auto">
                  <a:xfrm flipV="1">
                    <a:off x="4576763" y="2039938"/>
                    <a:ext cx="0" cy="9525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32" name="Line 39"/>
                  <p:cNvSpPr>
                    <a:spLocks noChangeShapeType="1"/>
                  </p:cNvSpPr>
                  <p:nvPr/>
                </p:nvSpPr>
                <p:spPr bwMode="auto">
                  <a:xfrm>
                    <a:off x="4529138" y="2087563"/>
                    <a:ext cx="95250" cy="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23" name="Group 222"/>
                <p:cNvGrpSpPr/>
                <p:nvPr/>
              </p:nvGrpSpPr>
              <p:grpSpPr>
                <a:xfrm>
                  <a:off x="7497146" y="2182233"/>
                  <a:ext cx="77548" cy="76278"/>
                  <a:chOff x="4640263" y="2039938"/>
                  <a:chExt cx="96837" cy="95250"/>
                </a:xfrm>
              </p:grpSpPr>
              <p:sp>
                <p:nvSpPr>
                  <p:cNvPr id="133" name="Line 40"/>
                  <p:cNvSpPr>
                    <a:spLocks noChangeShapeType="1"/>
                  </p:cNvSpPr>
                  <p:nvPr/>
                </p:nvSpPr>
                <p:spPr bwMode="auto">
                  <a:xfrm flipV="1">
                    <a:off x="4689475" y="2039938"/>
                    <a:ext cx="0" cy="9525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34" name="Line 41"/>
                  <p:cNvSpPr>
                    <a:spLocks noChangeShapeType="1"/>
                  </p:cNvSpPr>
                  <p:nvPr/>
                </p:nvSpPr>
                <p:spPr bwMode="auto">
                  <a:xfrm>
                    <a:off x="4640263" y="2087563"/>
                    <a:ext cx="96837" cy="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18" name="Group 217"/>
                <p:cNvGrpSpPr/>
                <p:nvPr/>
              </p:nvGrpSpPr>
              <p:grpSpPr>
                <a:xfrm>
                  <a:off x="7584865" y="2258510"/>
                  <a:ext cx="73735" cy="75007"/>
                  <a:chOff x="4749800" y="2135188"/>
                  <a:chExt cx="92075" cy="93663"/>
                </a:xfrm>
              </p:grpSpPr>
              <p:sp>
                <p:nvSpPr>
                  <p:cNvPr id="135" name="Line 42"/>
                  <p:cNvSpPr>
                    <a:spLocks noChangeShapeType="1"/>
                  </p:cNvSpPr>
                  <p:nvPr/>
                </p:nvSpPr>
                <p:spPr bwMode="auto">
                  <a:xfrm flipV="1">
                    <a:off x="4794250" y="2135188"/>
                    <a:ext cx="0" cy="93663"/>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36" name="Line 43"/>
                  <p:cNvSpPr>
                    <a:spLocks noChangeShapeType="1"/>
                  </p:cNvSpPr>
                  <p:nvPr/>
                </p:nvSpPr>
                <p:spPr bwMode="auto">
                  <a:xfrm>
                    <a:off x="4749800" y="2181225"/>
                    <a:ext cx="92075" cy="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16" name="Group 215"/>
                <p:cNvGrpSpPr/>
                <p:nvPr/>
              </p:nvGrpSpPr>
              <p:grpSpPr>
                <a:xfrm>
                  <a:off x="7738056" y="2473358"/>
                  <a:ext cx="73735" cy="76278"/>
                  <a:chOff x="4943475" y="2403475"/>
                  <a:chExt cx="92075" cy="95250"/>
                </a:xfrm>
              </p:grpSpPr>
              <p:sp>
                <p:nvSpPr>
                  <p:cNvPr id="137" name="Line 44"/>
                  <p:cNvSpPr>
                    <a:spLocks noChangeShapeType="1"/>
                  </p:cNvSpPr>
                  <p:nvPr/>
                </p:nvSpPr>
                <p:spPr bwMode="auto">
                  <a:xfrm flipV="1">
                    <a:off x="4987925" y="2403475"/>
                    <a:ext cx="0" cy="9525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38" name="Line 45"/>
                  <p:cNvSpPr>
                    <a:spLocks noChangeShapeType="1"/>
                  </p:cNvSpPr>
                  <p:nvPr/>
                </p:nvSpPr>
                <p:spPr bwMode="auto">
                  <a:xfrm>
                    <a:off x="4943475" y="2451100"/>
                    <a:ext cx="92075" cy="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15" name="Group 214"/>
                <p:cNvGrpSpPr/>
                <p:nvPr/>
              </p:nvGrpSpPr>
              <p:grpSpPr>
                <a:xfrm>
                  <a:off x="7906502" y="2634813"/>
                  <a:ext cx="73735" cy="73735"/>
                  <a:chOff x="5151438" y="2605088"/>
                  <a:chExt cx="92075" cy="92075"/>
                </a:xfrm>
              </p:grpSpPr>
              <p:sp>
                <p:nvSpPr>
                  <p:cNvPr id="139" name="Line 46"/>
                  <p:cNvSpPr>
                    <a:spLocks noChangeShapeType="1"/>
                  </p:cNvSpPr>
                  <p:nvPr/>
                </p:nvSpPr>
                <p:spPr bwMode="auto">
                  <a:xfrm flipV="1">
                    <a:off x="5195888" y="2605088"/>
                    <a:ext cx="0" cy="92075"/>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40" name="Line 47"/>
                  <p:cNvSpPr>
                    <a:spLocks noChangeShapeType="1"/>
                  </p:cNvSpPr>
                  <p:nvPr/>
                </p:nvSpPr>
                <p:spPr bwMode="auto">
                  <a:xfrm>
                    <a:off x="5151438" y="2649538"/>
                    <a:ext cx="92075" cy="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07" name="Group 206"/>
                <p:cNvGrpSpPr/>
                <p:nvPr/>
              </p:nvGrpSpPr>
              <p:grpSpPr>
                <a:xfrm>
                  <a:off x="9224832" y="3346737"/>
                  <a:ext cx="75006" cy="75007"/>
                  <a:chOff x="6797675" y="3494088"/>
                  <a:chExt cx="93662" cy="93663"/>
                </a:xfrm>
              </p:grpSpPr>
              <p:sp>
                <p:nvSpPr>
                  <p:cNvPr id="141" name="Line 48"/>
                  <p:cNvSpPr>
                    <a:spLocks noChangeShapeType="1"/>
                  </p:cNvSpPr>
                  <p:nvPr/>
                </p:nvSpPr>
                <p:spPr bwMode="auto">
                  <a:xfrm flipV="1">
                    <a:off x="6843713" y="3494088"/>
                    <a:ext cx="0" cy="93663"/>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42" name="Line 49"/>
                  <p:cNvSpPr>
                    <a:spLocks noChangeShapeType="1"/>
                  </p:cNvSpPr>
                  <p:nvPr/>
                </p:nvSpPr>
                <p:spPr bwMode="auto">
                  <a:xfrm>
                    <a:off x="6797675" y="3543300"/>
                    <a:ext cx="93662" cy="0"/>
                  </a:xfrm>
                  <a:prstGeom prst="line">
                    <a:avLst/>
                  </a:prstGeom>
                  <a:noFill/>
                  <a:ln w="9525" cap="flat">
                    <a:solidFill>
                      <a:srgbClr val="95C11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06" name="Group 205"/>
                <p:cNvGrpSpPr/>
                <p:nvPr/>
              </p:nvGrpSpPr>
              <p:grpSpPr>
                <a:xfrm>
                  <a:off x="9282041" y="3346737"/>
                  <a:ext cx="73735" cy="75007"/>
                  <a:chOff x="6869113" y="3494088"/>
                  <a:chExt cx="92075" cy="93663"/>
                </a:xfrm>
              </p:grpSpPr>
              <p:sp>
                <p:nvSpPr>
                  <p:cNvPr id="143" name="Line 50"/>
                  <p:cNvSpPr>
                    <a:spLocks noChangeShapeType="1"/>
                  </p:cNvSpPr>
                  <p:nvPr/>
                </p:nvSpPr>
                <p:spPr bwMode="auto">
                  <a:xfrm flipV="1">
                    <a:off x="6913563" y="3494088"/>
                    <a:ext cx="0" cy="93663"/>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44" name="Line 51"/>
                  <p:cNvSpPr>
                    <a:spLocks noChangeShapeType="1"/>
                  </p:cNvSpPr>
                  <p:nvPr/>
                </p:nvSpPr>
                <p:spPr bwMode="auto">
                  <a:xfrm>
                    <a:off x="6869113" y="3543300"/>
                    <a:ext cx="92075" cy="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04" name="Group 203"/>
                <p:cNvGrpSpPr/>
                <p:nvPr/>
              </p:nvGrpSpPr>
              <p:grpSpPr>
                <a:xfrm>
                  <a:off x="9880819" y="3467509"/>
                  <a:ext cx="77548" cy="76278"/>
                  <a:chOff x="7616825" y="3644900"/>
                  <a:chExt cx="96837" cy="95250"/>
                </a:xfrm>
              </p:grpSpPr>
              <p:sp>
                <p:nvSpPr>
                  <p:cNvPr id="145" name="Line 52"/>
                  <p:cNvSpPr>
                    <a:spLocks noChangeShapeType="1"/>
                  </p:cNvSpPr>
                  <p:nvPr/>
                </p:nvSpPr>
                <p:spPr bwMode="auto">
                  <a:xfrm flipV="1">
                    <a:off x="7664450" y="3644900"/>
                    <a:ext cx="0" cy="9525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46" name="Line 53"/>
                  <p:cNvSpPr>
                    <a:spLocks noChangeShapeType="1"/>
                  </p:cNvSpPr>
                  <p:nvPr/>
                </p:nvSpPr>
                <p:spPr bwMode="auto">
                  <a:xfrm>
                    <a:off x="7616825" y="3692525"/>
                    <a:ext cx="96837" cy="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00" name="Group 199"/>
                <p:cNvGrpSpPr/>
                <p:nvPr/>
              </p:nvGrpSpPr>
              <p:grpSpPr>
                <a:xfrm>
                  <a:off x="10169403" y="3459882"/>
                  <a:ext cx="73735" cy="76278"/>
                  <a:chOff x="7977188" y="3635376"/>
                  <a:chExt cx="92075" cy="95250"/>
                </a:xfrm>
              </p:grpSpPr>
              <p:sp>
                <p:nvSpPr>
                  <p:cNvPr id="147" name="Line 54"/>
                  <p:cNvSpPr>
                    <a:spLocks noChangeShapeType="1"/>
                  </p:cNvSpPr>
                  <p:nvPr/>
                </p:nvSpPr>
                <p:spPr bwMode="auto">
                  <a:xfrm flipV="1">
                    <a:off x="8024813" y="3635376"/>
                    <a:ext cx="0" cy="9525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baseline="-25000">
                      <a:solidFill>
                        <a:srgbClr val="000000"/>
                      </a:solidFill>
                      <a:latin typeface="Comic Sans MS"/>
                      <a:ea typeface="+mn-ea"/>
                      <a:cs typeface="Comic Sans MS"/>
                    </a:endParaRPr>
                  </a:p>
                </p:txBody>
              </p:sp>
              <p:sp>
                <p:nvSpPr>
                  <p:cNvPr id="148" name="Line 55"/>
                  <p:cNvSpPr>
                    <a:spLocks noChangeShapeType="1"/>
                  </p:cNvSpPr>
                  <p:nvPr/>
                </p:nvSpPr>
                <p:spPr bwMode="auto">
                  <a:xfrm>
                    <a:off x="7977188" y="3683001"/>
                    <a:ext cx="92075" cy="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195" name="Group 194"/>
                <p:cNvGrpSpPr/>
                <p:nvPr/>
              </p:nvGrpSpPr>
              <p:grpSpPr>
                <a:xfrm>
                  <a:off x="10516465" y="3463695"/>
                  <a:ext cx="76278" cy="76278"/>
                  <a:chOff x="8410575" y="3640137"/>
                  <a:chExt cx="95250" cy="95250"/>
                </a:xfrm>
              </p:grpSpPr>
              <p:sp>
                <p:nvSpPr>
                  <p:cNvPr id="149" name="Line 56"/>
                  <p:cNvSpPr>
                    <a:spLocks noChangeShapeType="1"/>
                  </p:cNvSpPr>
                  <p:nvPr/>
                </p:nvSpPr>
                <p:spPr bwMode="auto">
                  <a:xfrm flipV="1">
                    <a:off x="8458200" y="3640137"/>
                    <a:ext cx="0" cy="9525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50" name="Line 57"/>
                  <p:cNvSpPr>
                    <a:spLocks noChangeShapeType="1"/>
                  </p:cNvSpPr>
                  <p:nvPr/>
                </p:nvSpPr>
                <p:spPr bwMode="auto">
                  <a:xfrm>
                    <a:off x="8410575" y="3687762"/>
                    <a:ext cx="95250" cy="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194" name="Group 193"/>
                <p:cNvGrpSpPr/>
                <p:nvPr/>
              </p:nvGrpSpPr>
              <p:grpSpPr>
                <a:xfrm>
                  <a:off x="11124143" y="3463695"/>
                  <a:ext cx="76278" cy="76278"/>
                  <a:chOff x="9169400" y="3640137"/>
                  <a:chExt cx="95250" cy="95250"/>
                </a:xfrm>
              </p:grpSpPr>
              <p:sp>
                <p:nvSpPr>
                  <p:cNvPr id="151" name="Line 58"/>
                  <p:cNvSpPr>
                    <a:spLocks noChangeShapeType="1"/>
                  </p:cNvSpPr>
                  <p:nvPr/>
                </p:nvSpPr>
                <p:spPr bwMode="auto">
                  <a:xfrm flipV="1">
                    <a:off x="9217025" y="3640137"/>
                    <a:ext cx="0" cy="9525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52" name="Line 59"/>
                  <p:cNvSpPr>
                    <a:spLocks noChangeShapeType="1"/>
                  </p:cNvSpPr>
                  <p:nvPr/>
                </p:nvSpPr>
                <p:spPr bwMode="auto">
                  <a:xfrm>
                    <a:off x="9169400" y="3687762"/>
                    <a:ext cx="95250" cy="0"/>
                  </a:xfrm>
                  <a:prstGeom prst="line">
                    <a:avLst/>
                  </a:prstGeom>
                  <a:noFill/>
                  <a:ln w="9525"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sp>
              <p:nvSpPr>
                <p:cNvPr id="153" name="Freeform 60"/>
                <p:cNvSpPr>
                  <a:spLocks/>
                </p:cNvSpPr>
                <p:nvPr/>
              </p:nvSpPr>
              <p:spPr bwMode="auto">
                <a:xfrm>
                  <a:off x="6711487" y="1921617"/>
                  <a:ext cx="4560126" cy="1870072"/>
                </a:xfrm>
                <a:custGeom>
                  <a:avLst/>
                  <a:gdLst>
                    <a:gd name="T0" fmla="*/ 62 w 3587"/>
                    <a:gd name="T1" fmla="*/ 0 h 1471"/>
                    <a:gd name="T2" fmla="*/ 82 w 3587"/>
                    <a:gd name="T3" fmla="*/ 20 h 1471"/>
                    <a:gd name="T4" fmla="*/ 109 w 3587"/>
                    <a:gd name="T5" fmla="*/ 38 h 1471"/>
                    <a:gd name="T6" fmla="*/ 167 w 3587"/>
                    <a:gd name="T7" fmla="*/ 69 h 1471"/>
                    <a:gd name="T8" fmla="*/ 179 w 3587"/>
                    <a:gd name="T9" fmla="*/ 105 h 1471"/>
                    <a:gd name="T10" fmla="*/ 231 w 3587"/>
                    <a:gd name="T11" fmla="*/ 135 h 1471"/>
                    <a:gd name="T12" fmla="*/ 257 w 3587"/>
                    <a:gd name="T13" fmla="*/ 173 h 1471"/>
                    <a:gd name="T14" fmla="*/ 267 w 3587"/>
                    <a:gd name="T15" fmla="*/ 203 h 1471"/>
                    <a:gd name="T16" fmla="*/ 285 w 3587"/>
                    <a:gd name="T17" fmla="*/ 241 h 1471"/>
                    <a:gd name="T18" fmla="*/ 492 w 3587"/>
                    <a:gd name="T19" fmla="*/ 275 h 1471"/>
                    <a:gd name="T20" fmla="*/ 500 w 3587"/>
                    <a:gd name="T21" fmla="*/ 314 h 1471"/>
                    <a:gd name="T22" fmla="*/ 506 w 3587"/>
                    <a:gd name="T23" fmla="*/ 346 h 1471"/>
                    <a:gd name="T24" fmla="*/ 536 w 3587"/>
                    <a:gd name="T25" fmla="*/ 414 h 1471"/>
                    <a:gd name="T26" fmla="*/ 550 w 3587"/>
                    <a:gd name="T27" fmla="*/ 452 h 1471"/>
                    <a:gd name="T28" fmla="*/ 632 w 3587"/>
                    <a:gd name="T29" fmla="*/ 486 h 1471"/>
                    <a:gd name="T30" fmla="*/ 725 w 3587"/>
                    <a:gd name="T31" fmla="*/ 523 h 1471"/>
                    <a:gd name="T32" fmla="*/ 757 w 3587"/>
                    <a:gd name="T33" fmla="*/ 563 h 1471"/>
                    <a:gd name="T34" fmla="*/ 855 w 3587"/>
                    <a:gd name="T35" fmla="*/ 635 h 1471"/>
                    <a:gd name="T36" fmla="*/ 914 w 3587"/>
                    <a:gd name="T37" fmla="*/ 673 h 1471"/>
                    <a:gd name="T38" fmla="*/ 1026 w 3587"/>
                    <a:gd name="T39" fmla="*/ 716 h 1471"/>
                    <a:gd name="T40" fmla="*/ 1052 w 3587"/>
                    <a:gd name="T41" fmla="*/ 752 h 1471"/>
                    <a:gd name="T42" fmla="*/ 1084 w 3587"/>
                    <a:gd name="T43" fmla="*/ 828 h 1471"/>
                    <a:gd name="T44" fmla="*/ 1185 w 3587"/>
                    <a:gd name="T45" fmla="*/ 864 h 1471"/>
                    <a:gd name="T46" fmla="*/ 1249 w 3587"/>
                    <a:gd name="T47" fmla="*/ 904 h 1471"/>
                    <a:gd name="T48" fmla="*/ 1259 w 3587"/>
                    <a:gd name="T49" fmla="*/ 953 h 1471"/>
                    <a:gd name="T50" fmla="*/ 1283 w 3587"/>
                    <a:gd name="T51" fmla="*/ 983 h 1471"/>
                    <a:gd name="T52" fmla="*/ 1472 w 3587"/>
                    <a:gd name="T53" fmla="*/ 1023 h 1471"/>
                    <a:gd name="T54" fmla="*/ 1550 w 3587"/>
                    <a:gd name="T55" fmla="*/ 1067 h 1471"/>
                    <a:gd name="T56" fmla="*/ 1600 w 3587"/>
                    <a:gd name="T57" fmla="*/ 1111 h 1471"/>
                    <a:gd name="T58" fmla="*/ 2042 w 3587"/>
                    <a:gd name="T59" fmla="*/ 1154 h 1471"/>
                    <a:gd name="T60" fmla="*/ 2632 w 3587"/>
                    <a:gd name="T61" fmla="*/ 1200 h 1471"/>
                    <a:gd name="T62" fmla="*/ 2973 w 3587"/>
                    <a:gd name="T63" fmla="*/ 1258 h 1471"/>
                    <a:gd name="T64" fmla="*/ 3270 w 3587"/>
                    <a:gd name="T65" fmla="*/ 1350 h 1471"/>
                    <a:gd name="T66" fmla="*/ 3587 w 3587"/>
                    <a:gd name="T67" fmla="*/ 1471 h 1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7" h="1471">
                      <a:moveTo>
                        <a:pt x="0" y="0"/>
                      </a:moveTo>
                      <a:lnTo>
                        <a:pt x="62" y="0"/>
                      </a:lnTo>
                      <a:lnTo>
                        <a:pt x="62" y="20"/>
                      </a:lnTo>
                      <a:lnTo>
                        <a:pt x="82" y="20"/>
                      </a:lnTo>
                      <a:lnTo>
                        <a:pt x="82" y="38"/>
                      </a:lnTo>
                      <a:lnTo>
                        <a:pt x="109" y="38"/>
                      </a:lnTo>
                      <a:lnTo>
                        <a:pt x="109" y="69"/>
                      </a:lnTo>
                      <a:lnTo>
                        <a:pt x="167" y="69"/>
                      </a:lnTo>
                      <a:lnTo>
                        <a:pt x="167" y="105"/>
                      </a:lnTo>
                      <a:lnTo>
                        <a:pt x="179" y="105"/>
                      </a:lnTo>
                      <a:lnTo>
                        <a:pt x="179" y="135"/>
                      </a:lnTo>
                      <a:lnTo>
                        <a:pt x="231" y="135"/>
                      </a:lnTo>
                      <a:lnTo>
                        <a:pt x="231" y="173"/>
                      </a:lnTo>
                      <a:lnTo>
                        <a:pt x="257" y="173"/>
                      </a:lnTo>
                      <a:lnTo>
                        <a:pt x="257" y="203"/>
                      </a:lnTo>
                      <a:lnTo>
                        <a:pt x="267" y="203"/>
                      </a:lnTo>
                      <a:lnTo>
                        <a:pt x="267" y="241"/>
                      </a:lnTo>
                      <a:lnTo>
                        <a:pt x="285" y="241"/>
                      </a:lnTo>
                      <a:lnTo>
                        <a:pt x="285" y="275"/>
                      </a:lnTo>
                      <a:lnTo>
                        <a:pt x="492" y="275"/>
                      </a:lnTo>
                      <a:lnTo>
                        <a:pt x="492" y="314"/>
                      </a:lnTo>
                      <a:lnTo>
                        <a:pt x="500" y="314"/>
                      </a:lnTo>
                      <a:lnTo>
                        <a:pt x="500" y="346"/>
                      </a:lnTo>
                      <a:lnTo>
                        <a:pt x="506" y="346"/>
                      </a:lnTo>
                      <a:lnTo>
                        <a:pt x="506" y="414"/>
                      </a:lnTo>
                      <a:lnTo>
                        <a:pt x="536" y="414"/>
                      </a:lnTo>
                      <a:lnTo>
                        <a:pt x="536" y="452"/>
                      </a:lnTo>
                      <a:lnTo>
                        <a:pt x="550" y="452"/>
                      </a:lnTo>
                      <a:lnTo>
                        <a:pt x="550" y="486"/>
                      </a:lnTo>
                      <a:lnTo>
                        <a:pt x="632" y="486"/>
                      </a:lnTo>
                      <a:lnTo>
                        <a:pt x="632" y="523"/>
                      </a:lnTo>
                      <a:lnTo>
                        <a:pt x="725" y="523"/>
                      </a:lnTo>
                      <a:lnTo>
                        <a:pt x="725" y="563"/>
                      </a:lnTo>
                      <a:lnTo>
                        <a:pt x="757" y="563"/>
                      </a:lnTo>
                      <a:lnTo>
                        <a:pt x="757" y="635"/>
                      </a:lnTo>
                      <a:lnTo>
                        <a:pt x="855" y="635"/>
                      </a:lnTo>
                      <a:lnTo>
                        <a:pt x="855" y="673"/>
                      </a:lnTo>
                      <a:lnTo>
                        <a:pt x="914" y="673"/>
                      </a:lnTo>
                      <a:lnTo>
                        <a:pt x="914" y="716"/>
                      </a:lnTo>
                      <a:lnTo>
                        <a:pt x="1026" y="716"/>
                      </a:lnTo>
                      <a:lnTo>
                        <a:pt x="1026" y="752"/>
                      </a:lnTo>
                      <a:lnTo>
                        <a:pt x="1052" y="752"/>
                      </a:lnTo>
                      <a:lnTo>
                        <a:pt x="1052" y="828"/>
                      </a:lnTo>
                      <a:lnTo>
                        <a:pt x="1084" y="828"/>
                      </a:lnTo>
                      <a:lnTo>
                        <a:pt x="1084" y="864"/>
                      </a:lnTo>
                      <a:lnTo>
                        <a:pt x="1185" y="864"/>
                      </a:lnTo>
                      <a:lnTo>
                        <a:pt x="1185" y="904"/>
                      </a:lnTo>
                      <a:lnTo>
                        <a:pt x="1249" y="904"/>
                      </a:lnTo>
                      <a:lnTo>
                        <a:pt x="1249" y="953"/>
                      </a:lnTo>
                      <a:lnTo>
                        <a:pt x="1259" y="953"/>
                      </a:lnTo>
                      <a:lnTo>
                        <a:pt x="1259" y="983"/>
                      </a:lnTo>
                      <a:lnTo>
                        <a:pt x="1283" y="983"/>
                      </a:lnTo>
                      <a:lnTo>
                        <a:pt x="1283" y="1023"/>
                      </a:lnTo>
                      <a:lnTo>
                        <a:pt x="1472" y="1023"/>
                      </a:lnTo>
                      <a:lnTo>
                        <a:pt x="1472" y="1067"/>
                      </a:lnTo>
                      <a:lnTo>
                        <a:pt x="1550" y="1067"/>
                      </a:lnTo>
                      <a:lnTo>
                        <a:pt x="1550" y="1111"/>
                      </a:lnTo>
                      <a:lnTo>
                        <a:pt x="1600" y="1111"/>
                      </a:lnTo>
                      <a:lnTo>
                        <a:pt x="1600" y="1154"/>
                      </a:lnTo>
                      <a:lnTo>
                        <a:pt x="2042" y="1154"/>
                      </a:lnTo>
                      <a:lnTo>
                        <a:pt x="2042" y="1200"/>
                      </a:lnTo>
                      <a:lnTo>
                        <a:pt x="2632" y="1200"/>
                      </a:lnTo>
                      <a:lnTo>
                        <a:pt x="2632" y="1258"/>
                      </a:lnTo>
                      <a:lnTo>
                        <a:pt x="2973" y="1258"/>
                      </a:lnTo>
                      <a:lnTo>
                        <a:pt x="2973" y="1350"/>
                      </a:lnTo>
                      <a:lnTo>
                        <a:pt x="3270" y="1350"/>
                      </a:lnTo>
                      <a:lnTo>
                        <a:pt x="3270" y="1471"/>
                      </a:lnTo>
                      <a:lnTo>
                        <a:pt x="3587" y="1471"/>
                      </a:lnTo>
                    </a:path>
                  </a:pathLst>
                </a:custGeom>
                <a:noFill/>
                <a:ln w="1905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nvGrpSpPr>
                <p:cNvPr id="192" name="Group 191"/>
                <p:cNvGrpSpPr/>
                <p:nvPr/>
              </p:nvGrpSpPr>
              <p:grpSpPr>
                <a:xfrm>
                  <a:off x="11236017" y="3753550"/>
                  <a:ext cx="73735" cy="73735"/>
                  <a:chOff x="9309100" y="4002088"/>
                  <a:chExt cx="92075" cy="92075"/>
                </a:xfrm>
              </p:grpSpPr>
              <p:sp>
                <p:nvSpPr>
                  <p:cNvPr id="154" name="Line 61"/>
                  <p:cNvSpPr>
                    <a:spLocks noChangeShapeType="1"/>
                  </p:cNvSpPr>
                  <p:nvPr/>
                </p:nvSpPr>
                <p:spPr bwMode="auto">
                  <a:xfrm flipV="1">
                    <a:off x="9353550" y="4002088"/>
                    <a:ext cx="0" cy="92075"/>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55" name="Line 62"/>
                  <p:cNvSpPr>
                    <a:spLocks noChangeShapeType="1"/>
                  </p:cNvSpPr>
                  <p:nvPr/>
                </p:nvSpPr>
                <p:spPr bwMode="auto">
                  <a:xfrm>
                    <a:off x="9309100" y="4049713"/>
                    <a:ext cx="92075"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196" name="Group 195"/>
                <p:cNvGrpSpPr/>
                <p:nvPr/>
              </p:nvGrpSpPr>
              <p:grpSpPr>
                <a:xfrm>
                  <a:off x="10685548" y="3597181"/>
                  <a:ext cx="73735" cy="77549"/>
                  <a:chOff x="8621713" y="3806825"/>
                  <a:chExt cx="92075" cy="96838"/>
                </a:xfrm>
              </p:grpSpPr>
              <p:sp>
                <p:nvSpPr>
                  <p:cNvPr id="156" name="Line 63"/>
                  <p:cNvSpPr>
                    <a:spLocks noChangeShapeType="1"/>
                  </p:cNvSpPr>
                  <p:nvPr/>
                </p:nvSpPr>
                <p:spPr bwMode="auto">
                  <a:xfrm flipV="1">
                    <a:off x="8669338" y="3806825"/>
                    <a:ext cx="0" cy="96838"/>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57" name="Line 64"/>
                  <p:cNvSpPr>
                    <a:spLocks noChangeShapeType="1"/>
                  </p:cNvSpPr>
                  <p:nvPr/>
                </p:nvSpPr>
                <p:spPr bwMode="auto">
                  <a:xfrm>
                    <a:off x="8621713" y="3854450"/>
                    <a:ext cx="92075"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198" name="Group 197"/>
                <p:cNvGrpSpPr/>
                <p:nvPr/>
              </p:nvGrpSpPr>
              <p:grpSpPr>
                <a:xfrm>
                  <a:off x="10276192" y="3482765"/>
                  <a:ext cx="77548" cy="73735"/>
                  <a:chOff x="8110538" y="3663950"/>
                  <a:chExt cx="96837" cy="92075"/>
                </a:xfrm>
              </p:grpSpPr>
              <p:sp>
                <p:nvSpPr>
                  <p:cNvPr id="158" name="Line 65"/>
                  <p:cNvSpPr>
                    <a:spLocks noChangeShapeType="1"/>
                  </p:cNvSpPr>
                  <p:nvPr/>
                </p:nvSpPr>
                <p:spPr bwMode="auto">
                  <a:xfrm flipV="1">
                    <a:off x="8159750" y="3663950"/>
                    <a:ext cx="0" cy="92075"/>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59" name="Line 66"/>
                  <p:cNvSpPr>
                    <a:spLocks noChangeShapeType="1"/>
                  </p:cNvSpPr>
                  <p:nvPr/>
                </p:nvSpPr>
                <p:spPr bwMode="auto">
                  <a:xfrm>
                    <a:off x="8110538" y="3711575"/>
                    <a:ext cx="96837"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199" name="Group 198"/>
                <p:cNvGrpSpPr/>
                <p:nvPr/>
              </p:nvGrpSpPr>
              <p:grpSpPr>
                <a:xfrm>
                  <a:off x="10227882" y="3482765"/>
                  <a:ext cx="77548" cy="73735"/>
                  <a:chOff x="8050213" y="3663950"/>
                  <a:chExt cx="96837" cy="92075"/>
                </a:xfrm>
              </p:grpSpPr>
              <p:sp>
                <p:nvSpPr>
                  <p:cNvPr id="160" name="Line 67"/>
                  <p:cNvSpPr>
                    <a:spLocks noChangeShapeType="1"/>
                  </p:cNvSpPr>
                  <p:nvPr/>
                </p:nvSpPr>
                <p:spPr bwMode="auto">
                  <a:xfrm flipV="1">
                    <a:off x="8097838" y="3663950"/>
                    <a:ext cx="0" cy="92075"/>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61" name="Line 68"/>
                  <p:cNvSpPr>
                    <a:spLocks noChangeShapeType="1"/>
                  </p:cNvSpPr>
                  <p:nvPr/>
                </p:nvSpPr>
                <p:spPr bwMode="auto">
                  <a:xfrm>
                    <a:off x="8050213" y="3711575"/>
                    <a:ext cx="96837"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01" name="Group 200"/>
                <p:cNvGrpSpPr/>
                <p:nvPr/>
              </p:nvGrpSpPr>
              <p:grpSpPr>
                <a:xfrm>
                  <a:off x="10161775" y="3482765"/>
                  <a:ext cx="73735" cy="73735"/>
                  <a:chOff x="7967663" y="3663950"/>
                  <a:chExt cx="92075" cy="92075"/>
                </a:xfrm>
              </p:grpSpPr>
              <p:sp>
                <p:nvSpPr>
                  <p:cNvPr id="162" name="Line 69"/>
                  <p:cNvSpPr>
                    <a:spLocks noChangeShapeType="1"/>
                  </p:cNvSpPr>
                  <p:nvPr/>
                </p:nvSpPr>
                <p:spPr bwMode="auto">
                  <a:xfrm flipV="1">
                    <a:off x="8015288" y="3663950"/>
                    <a:ext cx="0" cy="92075"/>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baseline="-25000">
                      <a:solidFill>
                        <a:srgbClr val="000000"/>
                      </a:solidFill>
                      <a:latin typeface="Comic Sans MS"/>
                      <a:ea typeface="+mn-ea"/>
                      <a:cs typeface="Comic Sans MS"/>
                    </a:endParaRPr>
                  </a:p>
                </p:txBody>
              </p:sp>
              <p:sp>
                <p:nvSpPr>
                  <p:cNvPr id="163" name="Line 70"/>
                  <p:cNvSpPr>
                    <a:spLocks noChangeShapeType="1"/>
                  </p:cNvSpPr>
                  <p:nvPr/>
                </p:nvSpPr>
                <p:spPr bwMode="auto">
                  <a:xfrm>
                    <a:off x="7967663" y="3711575"/>
                    <a:ext cx="92075"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baseline="-25000">
                      <a:solidFill>
                        <a:srgbClr val="000000"/>
                      </a:solidFill>
                      <a:latin typeface="Comic Sans MS"/>
                      <a:ea typeface="+mn-ea"/>
                      <a:cs typeface="Comic Sans MS"/>
                    </a:endParaRPr>
                  </a:p>
                </p:txBody>
              </p:sp>
            </p:grpSp>
            <p:grpSp>
              <p:nvGrpSpPr>
                <p:cNvPr id="202" name="Group 201"/>
                <p:cNvGrpSpPr/>
                <p:nvPr/>
              </p:nvGrpSpPr>
              <p:grpSpPr>
                <a:xfrm>
                  <a:off x="9898617" y="3411572"/>
                  <a:ext cx="75006" cy="73735"/>
                  <a:chOff x="7639050" y="3575050"/>
                  <a:chExt cx="93662" cy="92075"/>
                </a:xfrm>
              </p:grpSpPr>
              <p:sp>
                <p:nvSpPr>
                  <p:cNvPr id="164" name="Line 71"/>
                  <p:cNvSpPr>
                    <a:spLocks noChangeShapeType="1"/>
                  </p:cNvSpPr>
                  <p:nvPr/>
                </p:nvSpPr>
                <p:spPr bwMode="auto">
                  <a:xfrm flipV="1">
                    <a:off x="7686675" y="3575050"/>
                    <a:ext cx="0" cy="92075"/>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65" name="Line 72"/>
                  <p:cNvSpPr>
                    <a:spLocks noChangeShapeType="1"/>
                  </p:cNvSpPr>
                  <p:nvPr/>
                </p:nvSpPr>
                <p:spPr bwMode="auto">
                  <a:xfrm>
                    <a:off x="7639050" y="3619500"/>
                    <a:ext cx="93662"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05" name="Group 204"/>
                <p:cNvGrpSpPr/>
                <p:nvPr/>
              </p:nvGrpSpPr>
              <p:grpSpPr>
                <a:xfrm>
                  <a:off x="9271871" y="3411572"/>
                  <a:ext cx="73735" cy="73735"/>
                  <a:chOff x="6856413" y="3575050"/>
                  <a:chExt cx="92075" cy="92075"/>
                </a:xfrm>
              </p:grpSpPr>
              <p:sp>
                <p:nvSpPr>
                  <p:cNvPr id="166" name="Line 73"/>
                  <p:cNvSpPr>
                    <a:spLocks noChangeShapeType="1"/>
                  </p:cNvSpPr>
                  <p:nvPr/>
                </p:nvSpPr>
                <p:spPr bwMode="auto">
                  <a:xfrm flipV="1">
                    <a:off x="6904038" y="3575050"/>
                    <a:ext cx="0" cy="92075"/>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67" name="Line 74"/>
                  <p:cNvSpPr>
                    <a:spLocks noChangeShapeType="1"/>
                  </p:cNvSpPr>
                  <p:nvPr/>
                </p:nvSpPr>
                <p:spPr bwMode="auto">
                  <a:xfrm>
                    <a:off x="6856413" y="3619500"/>
                    <a:ext cx="92075"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08" name="Group 207"/>
                <p:cNvGrpSpPr/>
                <p:nvPr/>
              </p:nvGrpSpPr>
              <p:grpSpPr>
                <a:xfrm>
                  <a:off x="8914637" y="3351822"/>
                  <a:ext cx="76278" cy="75007"/>
                  <a:chOff x="6410325" y="3500438"/>
                  <a:chExt cx="95250" cy="93663"/>
                </a:xfrm>
              </p:grpSpPr>
              <p:sp>
                <p:nvSpPr>
                  <p:cNvPr id="168" name="Line 75"/>
                  <p:cNvSpPr>
                    <a:spLocks noChangeShapeType="1"/>
                  </p:cNvSpPr>
                  <p:nvPr/>
                </p:nvSpPr>
                <p:spPr bwMode="auto">
                  <a:xfrm flipV="1">
                    <a:off x="6457950" y="3500438"/>
                    <a:ext cx="0" cy="93663"/>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69" name="Line 76"/>
                  <p:cNvSpPr>
                    <a:spLocks noChangeShapeType="1"/>
                  </p:cNvSpPr>
                  <p:nvPr/>
                </p:nvSpPr>
                <p:spPr bwMode="auto">
                  <a:xfrm>
                    <a:off x="6410325" y="3549650"/>
                    <a:ext cx="95250"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10" name="Group 209"/>
                <p:cNvGrpSpPr/>
                <p:nvPr/>
              </p:nvGrpSpPr>
              <p:grpSpPr>
                <a:xfrm>
                  <a:off x="8319672" y="3186554"/>
                  <a:ext cx="73735" cy="73735"/>
                  <a:chOff x="5667375" y="3294063"/>
                  <a:chExt cx="92075" cy="92075"/>
                </a:xfrm>
              </p:grpSpPr>
              <p:sp>
                <p:nvSpPr>
                  <p:cNvPr id="170" name="Line 77"/>
                  <p:cNvSpPr>
                    <a:spLocks noChangeShapeType="1"/>
                  </p:cNvSpPr>
                  <p:nvPr/>
                </p:nvSpPr>
                <p:spPr bwMode="auto">
                  <a:xfrm flipV="1">
                    <a:off x="5711825" y="3294063"/>
                    <a:ext cx="0" cy="92075"/>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71" name="Line 78"/>
                  <p:cNvSpPr>
                    <a:spLocks noChangeShapeType="1"/>
                  </p:cNvSpPr>
                  <p:nvPr/>
                </p:nvSpPr>
                <p:spPr bwMode="auto">
                  <a:xfrm>
                    <a:off x="5667375" y="3341688"/>
                    <a:ext cx="92075"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11" name="Group 210"/>
                <p:cNvGrpSpPr/>
                <p:nvPr/>
              </p:nvGrpSpPr>
              <p:grpSpPr>
                <a:xfrm>
                  <a:off x="8268820" y="3135702"/>
                  <a:ext cx="73735" cy="73735"/>
                  <a:chOff x="5603875" y="3230563"/>
                  <a:chExt cx="92075" cy="92075"/>
                </a:xfrm>
              </p:grpSpPr>
              <p:sp>
                <p:nvSpPr>
                  <p:cNvPr id="172" name="Line 79"/>
                  <p:cNvSpPr>
                    <a:spLocks noChangeShapeType="1"/>
                  </p:cNvSpPr>
                  <p:nvPr/>
                </p:nvSpPr>
                <p:spPr bwMode="auto">
                  <a:xfrm flipV="1">
                    <a:off x="5651500" y="3230563"/>
                    <a:ext cx="0" cy="92075"/>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73" name="Line 80"/>
                  <p:cNvSpPr>
                    <a:spLocks noChangeShapeType="1"/>
                  </p:cNvSpPr>
                  <p:nvPr/>
                </p:nvSpPr>
                <p:spPr bwMode="auto">
                  <a:xfrm>
                    <a:off x="5603875" y="3278188"/>
                    <a:ext cx="92075"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14" name="Group 213"/>
                <p:cNvGrpSpPr/>
                <p:nvPr/>
              </p:nvGrpSpPr>
              <p:grpSpPr>
                <a:xfrm>
                  <a:off x="8932593" y="2792453"/>
                  <a:ext cx="92075" cy="77549"/>
                  <a:chOff x="5151438" y="2801938"/>
                  <a:chExt cx="92075" cy="96838"/>
                </a:xfrm>
              </p:grpSpPr>
              <p:sp>
                <p:nvSpPr>
                  <p:cNvPr id="174" name="Line 81"/>
                  <p:cNvSpPr>
                    <a:spLocks noChangeShapeType="1"/>
                  </p:cNvSpPr>
                  <p:nvPr/>
                </p:nvSpPr>
                <p:spPr bwMode="auto">
                  <a:xfrm flipV="1">
                    <a:off x="5195888" y="2801938"/>
                    <a:ext cx="0" cy="96838"/>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75" name="Line 82"/>
                  <p:cNvSpPr>
                    <a:spLocks noChangeShapeType="1"/>
                  </p:cNvSpPr>
                  <p:nvPr/>
                </p:nvSpPr>
                <p:spPr bwMode="auto">
                  <a:xfrm>
                    <a:off x="5151438" y="2851150"/>
                    <a:ext cx="92075"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20" name="Group 219"/>
                <p:cNvGrpSpPr/>
                <p:nvPr/>
              </p:nvGrpSpPr>
              <p:grpSpPr>
                <a:xfrm>
                  <a:off x="7408156" y="2498784"/>
                  <a:ext cx="76278" cy="77549"/>
                  <a:chOff x="4529138" y="2435225"/>
                  <a:chExt cx="95250" cy="96838"/>
                </a:xfrm>
              </p:grpSpPr>
              <p:sp>
                <p:nvSpPr>
                  <p:cNvPr id="176" name="Line 83"/>
                  <p:cNvSpPr>
                    <a:spLocks noChangeShapeType="1"/>
                  </p:cNvSpPr>
                  <p:nvPr/>
                </p:nvSpPr>
                <p:spPr bwMode="auto">
                  <a:xfrm flipV="1">
                    <a:off x="4576763" y="2435225"/>
                    <a:ext cx="0" cy="96838"/>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77" name="Line 84"/>
                  <p:cNvSpPr>
                    <a:spLocks noChangeShapeType="1"/>
                  </p:cNvSpPr>
                  <p:nvPr/>
                </p:nvSpPr>
                <p:spPr bwMode="auto">
                  <a:xfrm>
                    <a:off x="4529138" y="2482850"/>
                    <a:ext cx="95250"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21" name="Group 220"/>
                <p:cNvGrpSpPr/>
                <p:nvPr/>
              </p:nvGrpSpPr>
              <p:grpSpPr>
                <a:xfrm>
                  <a:off x="7352219" y="2412336"/>
                  <a:ext cx="73735" cy="76278"/>
                  <a:chOff x="4459288" y="2327275"/>
                  <a:chExt cx="92075" cy="95250"/>
                </a:xfrm>
              </p:grpSpPr>
              <p:sp>
                <p:nvSpPr>
                  <p:cNvPr id="178" name="Line 85"/>
                  <p:cNvSpPr>
                    <a:spLocks noChangeShapeType="1"/>
                  </p:cNvSpPr>
                  <p:nvPr/>
                </p:nvSpPr>
                <p:spPr bwMode="auto">
                  <a:xfrm flipV="1">
                    <a:off x="4503738" y="2327275"/>
                    <a:ext cx="0" cy="9525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79" name="Line 86"/>
                  <p:cNvSpPr>
                    <a:spLocks noChangeShapeType="1"/>
                  </p:cNvSpPr>
                  <p:nvPr/>
                </p:nvSpPr>
                <p:spPr bwMode="auto">
                  <a:xfrm>
                    <a:off x="4459288" y="2374900"/>
                    <a:ext cx="92075"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25" name="Group 224"/>
                <p:cNvGrpSpPr/>
                <p:nvPr/>
              </p:nvGrpSpPr>
              <p:grpSpPr>
                <a:xfrm>
                  <a:off x="7240345" y="2233084"/>
                  <a:ext cx="73735" cy="75007"/>
                  <a:chOff x="4319588" y="2103438"/>
                  <a:chExt cx="92075" cy="93663"/>
                </a:xfrm>
              </p:grpSpPr>
              <p:sp>
                <p:nvSpPr>
                  <p:cNvPr id="180" name="Line 87"/>
                  <p:cNvSpPr>
                    <a:spLocks noChangeShapeType="1"/>
                  </p:cNvSpPr>
                  <p:nvPr/>
                </p:nvSpPr>
                <p:spPr bwMode="auto">
                  <a:xfrm flipV="1">
                    <a:off x="4364038" y="2103438"/>
                    <a:ext cx="0" cy="93663"/>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81" name="Line 88"/>
                  <p:cNvSpPr>
                    <a:spLocks noChangeShapeType="1"/>
                  </p:cNvSpPr>
                  <p:nvPr/>
                </p:nvSpPr>
                <p:spPr bwMode="auto">
                  <a:xfrm>
                    <a:off x="4319588" y="2147888"/>
                    <a:ext cx="92075"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29" name="Group 228"/>
                <p:cNvGrpSpPr/>
                <p:nvPr/>
              </p:nvGrpSpPr>
              <p:grpSpPr>
                <a:xfrm>
                  <a:off x="6926335" y="2055103"/>
                  <a:ext cx="76278" cy="73735"/>
                  <a:chOff x="3927475" y="1881188"/>
                  <a:chExt cx="95250" cy="92075"/>
                </a:xfrm>
              </p:grpSpPr>
              <p:sp>
                <p:nvSpPr>
                  <p:cNvPr id="182" name="Line 89"/>
                  <p:cNvSpPr>
                    <a:spLocks noChangeShapeType="1"/>
                  </p:cNvSpPr>
                  <p:nvPr/>
                </p:nvSpPr>
                <p:spPr bwMode="auto">
                  <a:xfrm flipV="1">
                    <a:off x="3975100" y="1881188"/>
                    <a:ext cx="0" cy="92075"/>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83" name="Line 90"/>
                  <p:cNvSpPr>
                    <a:spLocks noChangeShapeType="1"/>
                  </p:cNvSpPr>
                  <p:nvPr/>
                </p:nvSpPr>
                <p:spPr bwMode="auto">
                  <a:xfrm>
                    <a:off x="3927475" y="1925638"/>
                    <a:ext cx="95250"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30" name="Group 229"/>
                <p:cNvGrpSpPr/>
                <p:nvPr/>
              </p:nvGrpSpPr>
              <p:grpSpPr>
                <a:xfrm>
                  <a:off x="6890739" y="1972469"/>
                  <a:ext cx="73735" cy="75007"/>
                  <a:chOff x="3883025" y="1778000"/>
                  <a:chExt cx="92075" cy="93663"/>
                </a:xfrm>
              </p:grpSpPr>
              <p:sp>
                <p:nvSpPr>
                  <p:cNvPr id="184" name="Line 91"/>
                  <p:cNvSpPr>
                    <a:spLocks noChangeShapeType="1"/>
                  </p:cNvSpPr>
                  <p:nvPr/>
                </p:nvSpPr>
                <p:spPr bwMode="auto">
                  <a:xfrm flipV="1">
                    <a:off x="3927475" y="1778000"/>
                    <a:ext cx="0" cy="93663"/>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85" name="Line 92"/>
                  <p:cNvSpPr>
                    <a:spLocks noChangeShapeType="1"/>
                  </p:cNvSpPr>
                  <p:nvPr/>
                </p:nvSpPr>
                <p:spPr bwMode="auto">
                  <a:xfrm>
                    <a:off x="3883025" y="1824038"/>
                    <a:ext cx="92075"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233" name="Group 232"/>
                <p:cNvGrpSpPr/>
                <p:nvPr/>
              </p:nvGrpSpPr>
              <p:grpSpPr>
                <a:xfrm>
                  <a:off x="6757254" y="1883478"/>
                  <a:ext cx="75006" cy="73735"/>
                  <a:chOff x="3716338" y="1666875"/>
                  <a:chExt cx="93662" cy="92075"/>
                </a:xfrm>
              </p:grpSpPr>
              <p:sp>
                <p:nvSpPr>
                  <p:cNvPr id="186" name="Line 93"/>
                  <p:cNvSpPr>
                    <a:spLocks noChangeShapeType="1"/>
                  </p:cNvSpPr>
                  <p:nvPr/>
                </p:nvSpPr>
                <p:spPr bwMode="auto">
                  <a:xfrm flipV="1">
                    <a:off x="3760788" y="1666875"/>
                    <a:ext cx="0" cy="92075"/>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87" name="Line 94"/>
                  <p:cNvSpPr>
                    <a:spLocks noChangeShapeType="1"/>
                  </p:cNvSpPr>
                  <p:nvPr/>
                </p:nvSpPr>
                <p:spPr bwMode="auto">
                  <a:xfrm>
                    <a:off x="3716338" y="1714500"/>
                    <a:ext cx="93662"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nvGrpSpPr>
                <p:cNvPr id="193" name="Group 192"/>
                <p:cNvGrpSpPr/>
                <p:nvPr/>
              </p:nvGrpSpPr>
              <p:grpSpPr>
                <a:xfrm>
                  <a:off x="11098717" y="3753550"/>
                  <a:ext cx="76278" cy="73735"/>
                  <a:chOff x="9137650" y="4002088"/>
                  <a:chExt cx="95250" cy="92075"/>
                </a:xfrm>
              </p:grpSpPr>
              <p:sp>
                <p:nvSpPr>
                  <p:cNvPr id="188" name="Line 95"/>
                  <p:cNvSpPr>
                    <a:spLocks noChangeShapeType="1"/>
                  </p:cNvSpPr>
                  <p:nvPr/>
                </p:nvSpPr>
                <p:spPr bwMode="auto">
                  <a:xfrm flipV="1">
                    <a:off x="9185275" y="4002088"/>
                    <a:ext cx="0" cy="92075"/>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sp>
                <p:nvSpPr>
                  <p:cNvPr id="189" name="Line 96"/>
                  <p:cNvSpPr>
                    <a:spLocks noChangeShapeType="1"/>
                  </p:cNvSpPr>
                  <p:nvPr/>
                </p:nvSpPr>
                <p:spPr bwMode="auto">
                  <a:xfrm>
                    <a:off x="9137650" y="4049713"/>
                    <a:ext cx="95250" cy="0"/>
                  </a:xfrm>
                  <a:prstGeom prst="line">
                    <a:avLst/>
                  </a:prstGeom>
                  <a:noFill/>
                  <a:ln w="9525"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grpSp>
          <p:sp>
            <p:nvSpPr>
              <p:cNvPr id="409" name="Line 18"/>
              <p:cNvSpPr>
                <a:spLocks noChangeShapeType="1"/>
              </p:cNvSpPr>
              <p:nvPr/>
            </p:nvSpPr>
            <p:spPr bwMode="auto">
              <a:xfrm flipH="1">
                <a:off x="1821077" y="1307733"/>
                <a:ext cx="59335" cy="0"/>
              </a:xfrm>
              <a:prstGeom prst="line">
                <a:avLst/>
              </a:prstGeom>
              <a:noFill/>
              <a:ln w="11113"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10" name="Rectangle 8"/>
              <p:cNvSpPr>
                <a:spLocks noChangeArrowheads="1"/>
              </p:cNvSpPr>
              <p:nvPr/>
            </p:nvSpPr>
            <p:spPr bwMode="auto">
              <a:xfrm>
                <a:off x="1691127" y="3837462"/>
                <a:ext cx="3054267"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1000" b="1" dirty="0">
                    <a:solidFill>
                      <a:srgbClr val="000000"/>
                    </a:solidFill>
                    <a:latin typeface="Comic Sans MS"/>
                    <a:ea typeface="+mn-ea"/>
                    <a:cs typeface="Comic Sans MS"/>
                  </a:rPr>
                  <a:t>Months</a:t>
                </a:r>
              </a:p>
            </p:txBody>
          </p:sp>
          <p:sp>
            <p:nvSpPr>
              <p:cNvPr id="411" name="Rectangle 17"/>
              <p:cNvSpPr>
                <a:spLocks noChangeArrowheads="1"/>
              </p:cNvSpPr>
              <p:nvPr/>
            </p:nvSpPr>
            <p:spPr bwMode="auto">
              <a:xfrm>
                <a:off x="1684521" y="3132437"/>
                <a:ext cx="65"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783"/>
                <a:endParaRPr lang="en-US" altLang="en-US" sz="800" dirty="0">
                  <a:solidFill>
                    <a:srgbClr val="000000"/>
                  </a:solidFill>
                  <a:latin typeface="Comic Sans MS"/>
                  <a:ea typeface="+mn-ea"/>
                  <a:cs typeface="Comic Sans MS"/>
                </a:endParaRPr>
              </a:p>
            </p:txBody>
          </p:sp>
          <p:sp>
            <p:nvSpPr>
              <p:cNvPr id="412" name="Rectangle 31"/>
              <p:cNvSpPr>
                <a:spLocks noChangeArrowheads="1"/>
              </p:cNvSpPr>
              <p:nvPr/>
            </p:nvSpPr>
            <p:spPr bwMode="auto">
              <a:xfrm>
                <a:off x="1428328" y="984598"/>
                <a:ext cx="192360"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783"/>
                <a:r>
                  <a:rPr lang="en-US" altLang="en-US" sz="900" dirty="0">
                    <a:solidFill>
                      <a:srgbClr val="000000"/>
                    </a:solidFill>
                    <a:latin typeface="Comic Sans MS"/>
                    <a:ea typeface="+mn-ea"/>
                    <a:cs typeface="Comic Sans MS"/>
                  </a:rPr>
                  <a:t>100</a:t>
                </a:r>
              </a:p>
            </p:txBody>
          </p:sp>
          <p:sp>
            <p:nvSpPr>
              <p:cNvPr id="413" name="Rectangle 33"/>
              <p:cNvSpPr>
                <a:spLocks noChangeArrowheads="1"/>
              </p:cNvSpPr>
              <p:nvPr/>
            </p:nvSpPr>
            <p:spPr bwMode="auto">
              <a:xfrm>
                <a:off x="1479625" y="1609015"/>
                <a:ext cx="141064"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783"/>
                <a:r>
                  <a:rPr lang="en-US" altLang="en-US" sz="900" dirty="0">
                    <a:solidFill>
                      <a:srgbClr val="000000"/>
                    </a:solidFill>
                    <a:latin typeface="Comic Sans MS"/>
                    <a:ea typeface="+mn-ea"/>
                    <a:cs typeface="Comic Sans MS"/>
                  </a:rPr>
                  <a:t>75</a:t>
                </a:r>
              </a:p>
            </p:txBody>
          </p:sp>
          <p:sp>
            <p:nvSpPr>
              <p:cNvPr id="414" name="Rectangle 34"/>
              <p:cNvSpPr>
                <a:spLocks noChangeArrowheads="1"/>
              </p:cNvSpPr>
              <p:nvPr/>
            </p:nvSpPr>
            <p:spPr bwMode="auto">
              <a:xfrm>
                <a:off x="1479625" y="2233431"/>
                <a:ext cx="141064"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783"/>
                <a:r>
                  <a:rPr lang="en-US" altLang="en-US" sz="900" dirty="0">
                    <a:solidFill>
                      <a:srgbClr val="000000"/>
                    </a:solidFill>
                    <a:latin typeface="Comic Sans MS"/>
                    <a:ea typeface="+mn-ea"/>
                    <a:cs typeface="Comic Sans MS"/>
                  </a:rPr>
                  <a:t>50</a:t>
                </a:r>
              </a:p>
            </p:txBody>
          </p:sp>
          <p:sp>
            <p:nvSpPr>
              <p:cNvPr id="415" name="Rectangle 35"/>
              <p:cNvSpPr>
                <a:spLocks noChangeArrowheads="1"/>
              </p:cNvSpPr>
              <p:nvPr/>
            </p:nvSpPr>
            <p:spPr bwMode="auto">
              <a:xfrm>
                <a:off x="1479625" y="2857846"/>
                <a:ext cx="141064"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783"/>
                <a:r>
                  <a:rPr lang="en-US" altLang="en-US" sz="900" dirty="0">
                    <a:solidFill>
                      <a:srgbClr val="000000"/>
                    </a:solidFill>
                    <a:latin typeface="Comic Sans MS"/>
                    <a:ea typeface="+mn-ea"/>
                    <a:cs typeface="Comic Sans MS"/>
                  </a:rPr>
                  <a:t>25</a:t>
                </a:r>
              </a:p>
            </p:txBody>
          </p:sp>
          <p:sp>
            <p:nvSpPr>
              <p:cNvPr id="416" name="Rectangle 36"/>
              <p:cNvSpPr>
                <a:spLocks noChangeArrowheads="1"/>
              </p:cNvSpPr>
              <p:nvPr/>
            </p:nvSpPr>
            <p:spPr bwMode="auto">
              <a:xfrm>
                <a:off x="1548657" y="3482263"/>
                <a:ext cx="70533"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783"/>
                <a:r>
                  <a:rPr lang="en-US" altLang="en-US" sz="900" dirty="0">
                    <a:solidFill>
                      <a:srgbClr val="000000"/>
                    </a:solidFill>
                    <a:latin typeface="Comic Sans MS"/>
                    <a:ea typeface="+mn-ea"/>
                    <a:cs typeface="Comic Sans MS"/>
                  </a:rPr>
                  <a:t>0</a:t>
                </a:r>
              </a:p>
            </p:txBody>
          </p:sp>
          <p:sp>
            <p:nvSpPr>
              <p:cNvPr id="417" name="Rectangle 37"/>
              <p:cNvSpPr>
                <a:spLocks noChangeArrowheads="1"/>
              </p:cNvSpPr>
              <p:nvPr/>
            </p:nvSpPr>
            <p:spPr bwMode="auto">
              <a:xfrm>
                <a:off x="2426143" y="3674448"/>
                <a:ext cx="70533"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6</a:t>
                </a:r>
              </a:p>
            </p:txBody>
          </p:sp>
          <p:sp>
            <p:nvSpPr>
              <p:cNvPr id="418" name="Rectangle 38"/>
              <p:cNvSpPr>
                <a:spLocks noChangeArrowheads="1"/>
              </p:cNvSpPr>
              <p:nvPr/>
            </p:nvSpPr>
            <p:spPr bwMode="auto">
              <a:xfrm>
                <a:off x="3921478" y="3674272"/>
                <a:ext cx="121829"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18</a:t>
                </a:r>
              </a:p>
            </p:txBody>
          </p:sp>
          <p:sp>
            <p:nvSpPr>
              <p:cNvPr id="419" name="Rectangle 40"/>
              <p:cNvSpPr>
                <a:spLocks noChangeArrowheads="1"/>
              </p:cNvSpPr>
              <p:nvPr/>
            </p:nvSpPr>
            <p:spPr bwMode="auto">
              <a:xfrm>
                <a:off x="2803477" y="3674448"/>
                <a:ext cx="70533"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9</a:t>
                </a:r>
              </a:p>
            </p:txBody>
          </p:sp>
          <p:sp>
            <p:nvSpPr>
              <p:cNvPr id="420" name="Rectangle 41"/>
              <p:cNvSpPr>
                <a:spLocks noChangeArrowheads="1"/>
              </p:cNvSpPr>
              <p:nvPr/>
            </p:nvSpPr>
            <p:spPr bwMode="auto">
              <a:xfrm>
                <a:off x="2038872" y="3674448"/>
                <a:ext cx="70533"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3</a:t>
                </a:r>
              </a:p>
            </p:txBody>
          </p:sp>
          <p:sp>
            <p:nvSpPr>
              <p:cNvPr id="421" name="Rectangle 13"/>
              <p:cNvSpPr>
                <a:spLocks noChangeArrowheads="1"/>
              </p:cNvSpPr>
              <p:nvPr/>
            </p:nvSpPr>
            <p:spPr bwMode="auto">
              <a:xfrm rot="16200000">
                <a:off x="536779" y="2206917"/>
                <a:ext cx="1654229"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400" fontAlgn="auto">
                  <a:spcBef>
                    <a:spcPts val="0"/>
                  </a:spcBef>
                  <a:spcAft>
                    <a:spcPts val="0"/>
                  </a:spcAft>
                </a:pPr>
                <a:r>
                  <a:rPr lang="en-GB" sz="1000" b="1" dirty="0">
                    <a:solidFill>
                      <a:srgbClr val="000000"/>
                    </a:solidFill>
                    <a:latin typeface="Comic Sans MS"/>
                    <a:ea typeface="+mn-ea"/>
                    <a:cs typeface="Comic Sans MS"/>
                  </a:rPr>
                  <a:t>PFS (%)</a:t>
                </a:r>
                <a:endParaRPr lang="en-US" altLang="en-US" sz="1000" b="1" dirty="0">
                  <a:solidFill>
                    <a:srgbClr val="000000"/>
                  </a:solidFill>
                  <a:latin typeface="Comic Sans MS"/>
                  <a:ea typeface="+mn-ea"/>
                  <a:cs typeface="Comic Sans MS"/>
                </a:endParaRPr>
              </a:p>
            </p:txBody>
          </p:sp>
          <p:sp>
            <p:nvSpPr>
              <p:cNvPr id="422" name="Freeform 50"/>
              <p:cNvSpPr>
                <a:spLocks/>
              </p:cNvSpPr>
              <p:nvPr/>
            </p:nvSpPr>
            <p:spPr bwMode="auto">
              <a:xfrm>
                <a:off x="1645809" y="902970"/>
                <a:ext cx="3227791" cy="2739684"/>
              </a:xfrm>
              <a:custGeom>
                <a:avLst/>
                <a:gdLst>
                  <a:gd name="T0" fmla="*/ 3577 w 3577"/>
                  <a:gd name="T1" fmla="*/ 1456 h 1456"/>
                  <a:gd name="T2" fmla="*/ 0 w 3577"/>
                  <a:gd name="T3" fmla="*/ 1456 h 1456"/>
                  <a:gd name="T4" fmla="*/ 0 w 3577"/>
                  <a:gd name="T5" fmla="*/ 0 h 1456"/>
                </a:gdLst>
                <a:ahLst/>
                <a:cxnLst>
                  <a:cxn ang="0">
                    <a:pos x="T0" y="T1"/>
                  </a:cxn>
                  <a:cxn ang="0">
                    <a:pos x="T2" y="T3"/>
                  </a:cxn>
                  <a:cxn ang="0">
                    <a:pos x="T4" y="T5"/>
                  </a:cxn>
                </a:cxnLst>
                <a:rect l="0" t="0" r="r" b="b"/>
                <a:pathLst>
                  <a:path w="3577" h="1456">
                    <a:moveTo>
                      <a:pt x="3577" y="1456"/>
                    </a:moveTo>
                    <a:lnTo>
                      <a:pt x="0" y="1456"/>
                    </a:lnTo>
                    <a:lnTo>
                      <a:pt x="0" y="0"/>
                    </a:lnTo>
                  </a:path>
                </a:pathLst>
              </a:custGeom>
              <a:noFill/>
              <a:ln w="6350" cap="sq">
                <a:solidFill>
                  <a:schemeClr val="tx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GB" sz="800">
                  <a:solidFill>
                    <a:srgbClr val="000000"/>
                  </a:solidFill>
                  <a:latin typeface="Comic Sans MS"/>
                  <a:ea typeface="+mn-ea"/>
                  <a:cs typeface="Comic Sans MS"/>
                </a:endParaRPr>
              </a:p>
            </p:txBody>
          </p:sp>
          <p:sp>
            <p:nvSpPr>
              <p:cNvPr id="423" name="Rectangle 41"/>
              <p:cNvSpPr>
                <a:spLocks noChangeArrowheads="1"/>
              </p:cNvSpPr>
              <p:nvPr/>
            </p:nvSpPr>
            <p:spPr bwMode="auto">
              <a:xfrm>
                <a:off x="1659035" y="3674448"/>
                <a:ext cx="70533"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0</a:t>
                </a:r>
              </a:p>
            </p:txBody>
          </p:sp>
          <p:sp>
            <p:nvSpPr>
              <p:cNvPr id="424" name="Rectangle 38"/>
              <p:cNvSpPr>
                <a:spLocks noChangeArrowheads="1"/>
              </p:cNvSpPr>
              <p:nvPr/>
            </p:nvSpPr>
            <p:spPr bwMode="auto">
              <a:xfrm>
                <a:off x="3160052" y="3674272"/>
                <a:ext cx="121829"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12</a:t>
                </a:r>
              </a:p>
            </p:txBody>
          </p:sp>
          <p:sp>
            <p:nvSpPr>
              <p:cNvPr id="425" name="Rectangle 38"/>
              <p:cNvSpPr>
                <a:spLocks noChangeArrowheads="1"/>
              </p:cNvSpPr>
              <p:nvPr/>
            </p:nvSpPr>
            <p:spPr bwMode="auto">
              <a:xfrm>
                <a:off x="3541568" y="3674272"/>
                <a:ext cx="121829"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15</a:t>
                </a:r>
              </a:p>
            </p:txBody>
          </p:sp>
          <p:sp>
            <p:nvSpPr>
              <p:cNvPr id="426" name="Rectangle 38"/>
              <p:cNvSpPr>
                <a:spLocks noChangeArrowheads="1"/>
              </p:cNvSpPr>
              <p:nvPr/>
            </p:nvSpPr>
            <p:spPr bwMode="auto">
              <a:xfrm>
                <a:off x="4669276" y="3674272"/>
                <a:ext cx="141065"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24</a:t>
                </a:r>
              </a:p>
            </p:txBody>
          </p:sp>
          <p:cxnSp>
            <p:nvCxnSpPr>
              <p:cNvPr id="427" name="Straight Connector 426"/>
              <p:cNvCxnSpPr/>
              <p:nvPr/>
            </p:nvCxnSpPr>
            <p:spPr>
              <a:xfrm>
                <a:off x="1626758" y="3551775"/>
                <a:ext cx="194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p:cNvCxnSpPr/>
              <p:nvPr/>
            </p:nvCxnSpPr>
            <p:spPr>
              <a:xfrm>
                <a:off x="1626758" y="2927458"/>
                <a:ext cx="194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p:cNvCxnSpPr/>
              <p:nvPr/>
            </p:nvCxnSpPr>
            <p:spPr>
              <a:xfrm>
                <a:off x="1626758" y="2303140"/>
                <a:ext cx="194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p:cNvCxnSpPr/>
              <p:nvPr/>
            </p:nvCxnSpPr>
            <p:spPr>
              <a:xfrm>
                <a:off x="1626758" y="1678822"/>
                <a:ext cx="194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a:off x="1626758" y="1054505"/>
                <a:ext cx="194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p:nvPr/>
            </p:nvCxnSpPr>
            <p:spPr>
              <a:xfrm rot="5400000">
                <a:off x="1679687" y="3658808"/>
                <a:ext cx="355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3" name="Rectangle 38"/>
              <p:cNvSpPr>
                <a:spLocks noChangeArrowheads="1"/>
              </p:cNvSpPr>
              <p:nvPr/>
            </p:nvSpPr>
            <p:spPr bwMode="auto">
              <a:xfrm>
                <a:off x="4298984" y="3674272"/>
                <a:ext cx="121829"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783"/>
                <a:r>
                  <a:rPr lang="en-US" altLang="en-US" sz="900" dirty="0">
                    <a:solidFill>
                      <a:srgbClr val="000000"/>
                    </a:solidFill>
                    <a:latin typeface="Comic Sans MS"/>
                    <a:ea typeface="+mn-ea"/>
                    <a:cs typeface="Comic Sans MS"/>
                  </a:rPr>
                  <a:t>21</a:t>
                </a:r>
              </a:p>
            </p:txBody>
          </p:sp>
          <p:cxnSp>
            <p:nvCxnSpPr>
              <p:cNvPr id="434" name="Straight Connector 433"/>
              <p:cNvCxnSpPr/>
              <p:nvPr/>
            </p:nvCxnSpPr>
            <p:spPr>
              <a:xfrm rot="5400000">
                <a:off x="2060055" y="3658809"/>
                <a:ext cx="355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p:cNvCxnSpPr/>
              <p:nvPr/>
            </p:nvCxnSpPr>
            <p:spPr>
              <a:xfrm rot="5400000">
                <a:off x="2440423" y="3658810"/>
                <a:ext cx="355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p:cNvCxnSpPr/>
              <p:nvPr/>
            </p:nvCxnSpPr>
            <p:spPr>
              <a:xfrm rot="5400000">
                <a:off x="2820792" y="3658810"/>
                <a:ext cx="355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p:cNvCxnSpPr/>
              <p:nvPr/>
            </p:nvCxnSpPr>
            <p:spPr>
              <a:xfrm rot="5400000">
                <a:off x="3201161" y="3658811"/>
                <a:ext cx="355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p:cNvCxnSpPr/>
              <p:nvPr/>
            </p:nvCxnSpPr>
            <p:spPr>
              <a:xfrm rot="5400000">
                <a:off x="3581530" y="3658812"/>
                <a:ext cx="355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p:cNvCxnSpPr/>
              <p:nvPr/>
            </p:nvCxnSpPr>
            <p:spPr>
              <a:xfrm rot="5400000">
                <a:off x="3961898" y="3658814"/>
                <a:ext cx="355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p:cNvCxnSpPr/>
              <p:nvPr/>
            </p:nvCxnSpPr>
            <p:spPr>
              <a:xfrm rot="5400000">
                <a:off x="4342268" y="3658814"/>
                <a:ext cx="355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p:cNvCxnSpPr/>
              <p:nvPr/>
            </p:nvCxnSpPr>
            <p:spPr>
              <a:xfrm rot="5400000">
                <a:off x="4722637" y="3658815"/>
                <a:ext cx="355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1" name="Freeform 5"/>
              <p:cNvSpPr>
                <a:spLocks/>
              </p:cNvSpPr>
              <p:nvPr/>
            </p:nvSpPr>
            <p:spPr bwMode="auto">
              <a:xfrm>
                <a:off x="1697597" y="1056400"/>
                <a:ext cx="2827257" cy="1956593"/>
              </a:xfrm>
              <a:custGeom>
                <a:avLst/>
                <a:gdLst>
                  <a:gd name="T0" fmla="*/ 3526 w 3526"/>
                  <a:gd name="T1" fmla="*/ 1339 h 1339"/>
                  <a:gd name="T2" fmla="*/ 2605 w 3526"/>
                  <a:gd name="T3" fmla="*/ 1339 h 1339"/>
                  <a:gd name="T4" fmla="*/ 2605 w 3526"/>
                  <a:gd name="T5" fmla="*/ 1266 h 1339"/>
                  <a:gd name="T6" fmla="*/ 2149 w 3526"/>
                  <a:gd name="T7" fmla="*/ 1266 h 1339"/>
                  <a:gd name="T8" fmla="*/ 2149 w 3526"/>
                  <a:gd name="T9" fmla="*/ 1192 h 1339"/>
                  <a:gd name="T10" fmla="*/ 1737 w 3526"/>
                  <a:gd name="T11" fmla="*/ 1192 h 1339"/>
                  <a:gd name="T12" fmla="*/ 1737 w 3526"/>
                  <a:gd name="T13" fmla="*/ 1124 h 1339"/>
                  <a:gd name="T14" fmla="*/ 1699 w 3526"/>
                  <a:gd name="T15" fmla="*/ 1124 h 1339"/>
                  <a:gd name="T16" fmla="*/ 1699 w 3526"/>
                  <a:gd name="T17" fmla="*/ 1056 h 1339"/>
                  <a:gd name="T18" fmla="*/ 1543 w 3526"/>
                  <a:gd name="T19" fmla="*/ 1056 h 1339"/>
                  <a:gd name="T20" fmla="*/ 1543 w 3526"/>
                  <a:gd name="T21" fmla="*/ 996 h 1339"/>
                  <a:gd name="T22" fmla="*/ 1529 w 3526"/>
                  <a:gd name="T23" fmla="*/ 996 h 1339"/>
                  <a:gd name="T24" fmla="*/ 1529 w 3526"/>
                  <a:gd name="T25" fmla="*/ 941 h 1339"/>
                  <a:gd name="T26" fmla="*/ 1132 w 3526"/>
                  <a:gd name="T27" fmla="*/ 941 h 1339"/>
                  <a:gd name="T28" fmla="*/ 1132 w 3526"/>
                  <a:gd name="T29" fmla="*/ 878 h 1339"/>
                  <a:gd name="T30" fmla="*/ 1075 w 3526"/>
                  <a:gd name="T31" fmla="*/ 878 h 1339"/>
                  <a:gd name="T32" fmla="*/ 1075 w 3526"/>
                  <a:gd name="T33" fmla="*/ 820 h 1339"/>
                  <a:gd name="T34" fmla="*/ 1013 w 3526"/>
                  <a:gd name="T35" fmla="*/ 820 h 1339"/>
                  <a:gd name="T36" fmla="*/ 1013 w 3526"/>
                  <a:gd name="T37" fmla="*/ 754 h 1339"/>
                  <a:gd name="T38" fmla="*/ 802 w 3526"/>
                  <a:gd name="T39" fmla="*/ 754 h 1339"/>
                  <a:gd name="T40" fmla="*/ 802 w 3526"/>
                  <a:gd name="T41" fmla="*/ 697 h 1339"/>
                  <a:gd name="T42" fmla="*/ 448 w 3526"/>
                  <a:gd name="T43" fmla="*/ 697 h 1339"/>
                  <a:gd name="T44" fmla="*/ 448 w 3526"/>
                  <a:gd name="T45" fmla="*/ 576 h 1339"/>
                  <a:gd name="T46" fmla="*/ 433 w 3526"/>
                  <a:gd name="T47" fmla="*/ 576 h 1339"/>
                  <a:gd name="T48" fmla="*/ 433 w 3526"/>
                  <a:gd name="T49" fmla="*/ 518 h 1339"/>
                  <a:gd name="T50" fmla="*/ 258 w 3526"/>
                  <a:gd name="T51" fmla="*/ 518 h 1339"/>
                  <a:gd name="T52" fmla="*/ 258 w 3526"/>
                  <a:gd name="T53" fmla="*/ 455 h 1339"/>
                  <a:gd name="T54" fmla="*/ 247 w 3526"/>
                  <a:gd name="T55" fmla="*/ 455 h 1339"/>
                  <a:gd name="T56" fmla="*/ 247 w 3526"/>
                  <a:gd name="T57" fmla="*/ 403 h 1339"/>
                  <a:gd name="T58" fmla="*/ 228 w 3526"/>
                  <a:gd name="T59" fmla="*/ 403 h 1339"/>
                  <a:gd name="T60" fmla="*/ 228 w 3526"/>
                  <a:gd name="T61" fmla="*/ 342 h 1339"/>
                  <a:gd name="T62" fmla="*/ 220 w 3526"/>
                  <a:gd name="T63" fmla="*/ 342 h 1339"/>
                  <a:gd name="T64" fmla="*/ 220 w 3526"/>
                  <a:gd name="T65" fmla="*/ 223 h 1339"/>
                  <a:gd name="T66" fmla="*/ 207 w 3526"/>
                  <a:gd name="T67" fmla="*/ 223 h 1339"/>
                  <a:gd name="T68" fmla="*/ 198 w 3526"/>
                  <a:gd name="T69" fmla="*/ 223 h 1339"/>
                  <a:gd name="T70" fmla="*/ 198 w 3526"/>
                  <a:gd name="T71" fmla="*/ 166 h 1339"/>
                  <a:gd name="T72" fmla="*/ 181 w 3526"/>
                  <a:gd name="T73" fmla="*/ 166 h 1339"/>
                  <a:gd name="T74" fmla="*/ 181 w 3526"/>
                  <a:gd name="T75" fmla="*/ 119 h 1339"/>
                  <a:gd name="T76" fmla="*/ 103 w 3526"/>
                  <a:gd name="T77" fmla="*/ 119 h 1339"/>
                  <a:gd name="T78" fmla="*/ 103 w 3526"/>
                  <a:gd name="T79" fmla="*/ 63 h 1339"/>
                  <a:gd name="T80" fmla="*/ 87 w 3526"/>
                  <a:gd name="T81" fmla="*/ 63 h 1339"/>
                  <a:gd name="T82" fmla="*/ 87 w 3526"/>
                  <a:gd name="T83" fmla="*/ 0 h 1339"/>
                  <a:gd name="T84" fmla="*/ 0 w 3526"/>
                  <a:gd name="T85" fmla="*/ 0 h 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26" h="1339">
                    <a:moveTo>
                      <a:pt x="3526" y="1339"/>
                    </a:moveTo>
                    <a:lnTo>
                      <a:pt x="2605" y="1339"/>
                    </a:lnTo>
                    <a:lnTo>
                      <a:pt x="2605" y="1266"/>
                    </a:lnTo>
                    <a:lnTo>
                      <a:pt x="2149" y="1266"/>
                    </a:lnTo>
                    <a:lnTo>
                      <a:pt x="2149" y="1192"/>
                    </a:lnTo>
                    <a:lnTo>
                      <a:pt x="1737" y="1192"/>
                    </a:lnTo>
                    <a:lnTo>
                      <a:pt x="1737" y="1124"/>
                    </a:lnTo>
                    <a:lnTo>
                      <a:pt x="1699" y="1124"/>
                    </a:lnTo>
                    <a:lnTo>
                      <a:pt x="1699" y="1056"/>
                    </a:lnTo>
                    <a:lnTo>
                      <a:pt x="1543" y="1056"/>
                    </a:lnTo>
                    <a:lnTo>
                      <a:pt x="1543" y="996"/>
                    </a:lnTo>
                    <a:lnTo>
                      <a:pt x="1529" y="996"/>
                    </a:lnTo>
                    <a:lnTo>
                      <a:pt x="1529" y="941"/>
                    </a:lnTo>
                    <a:lnTo>
                      <a:pt x="1132" y="941"/>
                    </a:lnTo>
                    <a:lnTo>
                      <a:pt x="1132" y="878"/>
                    </a:lnTo>
                    <a:lnTo>
                      <a:pt x="1075" y="878"/>
                    </a:lnTo>
                    <a:lnTo>
                      <a:pt x="1075" y="820"/>
                    </a:lnTo>
                    <a:lnTo>
                      <a:pt x="1013" y="820"/>
                    </a:lnTo>
                    <a:lnTo>
                      <a:pt x="1013" y="754"/>
                    </a:lnTo>
                    <a:lnTo>
                      <a:pt x="802" y="754"/>
                    </a:lnTo>
                    <a:lnTo>
                      <a:pt x="802" y="697"/>
                    </a:lnTo>
                    <a:lnTo>
                      <a:pt x="448" y="697"/>
                    </a:lnTo>
                    <a:lnTo>
                      <a:pt x="448" y="576"/>
                    </a:lnTo>
                    <a:lnTo>
                      <a:pt x="433" y="576"/>
                    </a:lnTo>
                    <a:lnTo>
                      <a:pt x="433" y="518"/>
                    </a:lnTo>
                    <a:lnTo>
                      <a:pt x="258" y="518"/>
                    </a:lnTo>
                    <a:lnTo>
                      <a:pt x="258" y="455"/>
                    </a:lnTo>
                    <a:lnTo>
                      <a:pt x="247" y="455"/>
                    </a:lnTo>
                    <a:lnTo>
                      <a:pt x="247" y="403"/>
                    </a:lnTo>
                    <a:lnTo>
                      <a:pt x="228" y="403"/>
                    </a:lnTo>
                    <a:lnTo>
                      <a:pt x="228" y="342"/>
                    </a:lnTo>
                    <a:lnTo>
                      <a:pt x="220" y="342"/>
                    </a:lnTo>
                    <a:lnTo>
                      <a:pt x="220" y="223"/>
                    </a:lnTo>
                    <a:lnTo>
                      <a:pt x="207" y="223"/>
                    </a:lnTo>
                    <a:lnTo>
                      <a:pt x="198" y="223"/>
                    </a:lnTo>
                    <a:lnTo>
                      <a:pt x="198" y="166"/>
                    </a:lnTo>
                    <a:lnTo>
                      <a:pt x="181" y="166"/>
                    </a:lnTo>
                    <a:lnTo>
                      <a:pt x="181" y="119"/>
                    </a:lnTo>
                    <a:lnTo>
                      <a:pt x="103" y="119"/>
                    </a:lnTo>
                    <a:lnTo>
                      <a:pt x="103" y="63"/>
                    </a:lnTo>
                    <a:lnTo>
                      <a:pt x="87" y="63"/>
                    </a:lnTo>
                    <a:lnTo>
                      <a:pt x="87" y="0"/>
                    </a:lnTo>
                    <a:lnTo>
                      <a:pt x="0" y="0"/>
                    </a:lnTo>
                  </a:path>
                </a:pathLst>
              </a:custGeom>
              <a:noFill/>
              <a:ln w="19050" cap="flat">
                <a:solidFill>
                  <a:srgbClr val="0065A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52" name="Line 6"/>
              <p:cNvSpPr>
                <a:spLocks noChangeShapeType="1"/>
              </p:cNvSpPr>
              <p:nvPr/>
            </p:nvSpPr>
            <p:spPr bwMode="auto">
              <a:xfrm>
                <a:off x="1882018" y="1718339"/>
                <a:ext cx="43298" cy="0"/>
              </a:xfrm>
              <a:prstGeom prst="line">
                <a:avLst/>
              </a:prstGeom>
              <a:noFill/>
              <a:ln w="11113"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53" name="Line 7"/>
              <p:cNvSpPr>
                <a:spLocks noChangeShapeType="1"/>
              </p:cNvSpPr>
              <p:nvPr/>
            </p:nvSpPr>
            <p:spPr bwMode="auto">
              <a:xfrm>
                <a:off x="1821078" y="1301887"/>
                <a:ext cx="45705" cy="0"/>
              </a:xfrm>
              <a:prstGeom prst="line">
                <a:avLst/>
              </a:prstGeom>
              <a:noFill/>
              <a:ln w="11113"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54" name="Line 8"/>
              <p:cNvSpPr>
                <a:spLocks noChangeShapeType="1"/>
              </p:cNvSpPr>
              <p:nvPr/>
            </p:nvSpPr>
            <p:spPr bwMode="auto">
              <a:xfrm>
                <a:off x="1836314" y="1301887"/>
                <a:ext cx="44101" cy="0"/>
              </a:xfrm>
              <a:prstGeom prst="line">
                <a:avLst/>
              </a:prstGeom>
              <a:noFill/>
              <a:ln w="11113"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55" name="Line 9"/>
              <p:cNvSpPr>
                <a:spLocks noChangeShapeType="1"/>
              </p:cNvSpPr>
              <p:nvPr/>
            </p:nvSpPr>
            <p:spPr bwMode="auto">
              <a:xfrm flipV="1">
                <a:off x="2962886" y="2565855"/>
                <a:ext cx="0" cy="80368"/>
              </a:xfrm>
              <a:prstGeom prst="line">
                <a:avLst/>
              </a:prstGeom>
              <a:noFill/>
              <a:ln w="11113"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56" name="Line 10"/>
              <p:cNvSpPr>
                <a:spLocks noChangeShapeType="1"/>
              </p:cNvSpPr>
              <p:nvPr/>
            </p:nvSpPr>
            <p:spPr bwMode="auto">
              <a:xfrm flipV="1">
                <a:off x="3420732" y="2751432"/>
                <a:ext cx="0" cy="83290"/>
              </a:xfrm>
              <a:prstGeom prst="line">
                <a:avLst/>
              </a:prstGeom>
              <a:noFill/>
              <a:ln w="11113"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57" name="Line 11"/>
              <p:cNvSpPr>
                <a:spLocks noChangeShapeType="1"/>
              </p:cNvSpPr>
              <p:nvPr/>
            </p:nvSpPr>
            <p:spPr bwMode="auto">
              <a:xfrm flipV="1">
                <a:off x="3799999" y="2972078"/>
                <a:ext cx="0" cy="83290"/>
              </a:xfrm>
              <a:prstGeom prst="line">
                <a:avLst/>
              </a:prstGeom>
              <a:noFill/>
              <a:ln w="11113"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58" name="Line 12"/>
              <p:cNvSpPr>
                <a:spLocks noChangeShapeType="1"/>
              </p:cNvSpPr>
              <p:nvPr/>
            </p:nvSpPr>
            <p:spPr bwMode="auto">
              <a:xfrm flipV="1">
                <a:off x="3836081" y="2972078"/>
                <a:ext cx="0" cy="83290"/>
              </a:xfrm>
              <a:prstGeom prst="line">
                <a:avLst/>
              </a:prstGeom>
              <a:noFill/>
              <a:ln w="11113"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59" name="Line 13"/>
              <p:cNvSpPr>
                <a:spLocks noChangeShapeType="1"/>
              </p:cNvSpPr>
              <p:nvPr/>
            </p:nvSpPr>
            <p:spPr bwMode="auto">
              <a:xfrm flipV="1">
                <a:off x="3873766" y="2972078"/>
                <a:ext cx="0" cy="83290"/>
              </a:xfrm>
              <a:prstGeom prst="line">
                <a:avLst/>
              </a:prstGeom>
              <a:noFill/>
              <a:ln w="11113"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60" name="Line 14"/>
              <p:cNvSpPr>
                <a:spLocks noChangeShapeType="1"/>
              </p:cNvSpPr>
              <p:nvPr/>
            </p:nvSpPr>
            <p:spPr bwMode="auto">
              <a:xfrm flipV="1">
                <a:off x="4244213" y="2972078"/>
                <a:ext cx="0" cy="83290"/>
              </a:xfrm>
              <a:prstGeom prst="line">
                <a:avLst/>
              </a:prstGeom>
              <a:noFill/>
              <a:ln w="11113"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61" name="Line 15"/>
              <p:cNvSpPr>
                <a:spLocks noChangeShapeType="1"/>
              </p:cNvSpPr>
              <p:nvPr/>
            </p:nvSpPr>
            <p:spPr bwMode="auto">
              <a:xfrm flipV="1">
                <a:off x="4523250" y="2972078"/>
                <a:ext cx="0" cy="83290"/>
              </a:xfrm>
              <a:prstGeom prst="line">
                <a:avLst/>
              </a:prstGeom>
              <a:noFill/>
              <a:ln w="11113"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62" name="Line 16"/>
              <p:cNvSpPr>
                <a:spLocks noChangeShapeType="1"/>
              </p:cNvSpPr>
              <p:nvPr/>
            </p:nvSpPr>
            <p:spPr bwMode="auto">
              <a:xfrm flipH="1">
                <a:off x="4502403" y="3012993"/>
                <a:ext cx="44101" cy="0"/>
              </a:xfrm>
              <a:prstGeom prst="line">
                <a:avLst/>
              </a:prstGeom>
              <a:noFill/>
              <a:ln w="11113"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63" name="Line 17"/>
              <p:cNvSpPr>
                <a:spLocks noChangeShapeType="1"/>
              </p:cNvSpPr>
              <p:nvPr/>
            </p:nvSpPr>
            <p:spPr bwMode="auto">
              <a:xfrm flipH="1">
                <a:off x="3407101" y="2798192"/>
                <a:ext cx="44101" cy="0"/>
              </a:xfrm>
              <a:prstGeom prst="line">
                <a:avLst/>
              </a:prstGeom>
              <a:noFill/>
              <a:ln w="11113"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64" name="Freeform 19"/>
              <p:cNvSpPr>
                <a:spLocks/>
              </p:cNvSpPr>
              <p:nvPr/>
            </p:nvSpPr>
            <p:spPr bwMode="auto">
              <a:xfrm>
                <a:off x="1697597" y="1049093"/>
                <a:ext cx="2445586" cy="2425650"/>
              </a:xfrm>
              <a:custGeom>
                <a:avLst/>
                <a:gdLst>
                  <a:gd name="T0" fmla="*/ 3050 w 3050"/>
                  <a:gd name="T1" fmla="*/ 1660 h 1660"/>
                  <a:gd name="T2" fmla="*/ 2805 w 3050"/>
                  <a:gd name="T3" fmla="*/ 1660 h 1660"/>
                  <a:gd name="T4" fmla="*/ 2805 w 3050"/>
                  <a:gd name="T5" fmla="*/ 1594 h 1660"/>
                  <a:gd name="T6" fmla="*/ 1788 w 3050"/>
                  <a:gd name="T7" fmla="*/ 1594 h 1660"/>
                  <a:gd name="T8" fmla="*/ 1788 w 3050"/>
                  <a:gd name="T9" fmla="*/ 1522 h 1660"/>
                  <a:gd name="T10" fmla="*/ 1759 w 3050"/>
                  <a:gd name="T11" fmla="*/ 1522 h 1660"/>
                  <a:gd name="T12" fmla="*/ 1759 w 3050"/>
                  <a:gd name="T13" fmla="*/ 1458 h 1660"/>
                  <a:gd name="T14" fmla="*/ 1744 w 3050"/>
                  <a:gd name="T15" fmla="*/ 1458 h 1660"/>
                  <a:gd name="T16" fmla="*/ 1744 w 3050"/>
                  <a:gd name="T17" fmla="*/ 1393 h 1660"/>
                  <a:gd name="T18" fmla="*/ 1384 w 3050"/>
                  <a:gd name="T19" fmla="*/ 1393 h 1660"/>
                  <a:gd name="T20" fmla="*/ 1384 w 3050"/>
                  <a:gd name="T21" fmla="*/ 1339 h 1660"/>
                  <a:gd name="T22" fmla="*/ 1326 w 3050"/>
                  <a:gd name="T23" fmla="*/ 1339 h 1660"/>
                  <a:gd name="T24" fmla="*/ 1326 w 3050"/>
                  <a:gd name="T25" fmla="*/ 1282 h 1660"/>
                  <a:gd name="T26" fmla="*/ 1296 w 3050"/>
                  <a:gd name="T27" fmla="*/ 1282 h 1660"/>
                  <a:gd name="T28" fmla="*/ 1296 w 3050"/>
                  <a:gd name="T29" fmla="*/ 1222 h 1660"/>
                  <a:gd name="T30" fmla="*/ 1207 w 3050"/>
                  <a:gd name="T31" fmla="*/ 1222 h 1660"/>
                  <a:gd name="T32" fmla="*/ 1207 w 3050"/>
                  <a:gd name="T33" fmla="*/ 1169 h 1660"/>
                  <a:gd name="T34" fmla="*/ 1092 w 3050"/>
                  <a:gd name="T35" fmla="*/ 1169 h 1660"/>
                  <a:gd name="T36" fmla="*/ 1092 w 3050"/>
                  <a:gd name="T37" fmla="*/ 1112 h 1660"/>
                  <a:gd name="T38" fmla="*/ 1032 w 3050"/>
                  <a:gd name="T39" fmla="*/ 1112 h 1660"/>
                  <a:gd name="T40" fmla="*/ 1032 w 3050"/>
                  <a:gd name="T41" fmla="*/ 1055 h 1660"/>
                  <a:gd name="T42" fmla="*/ 863 w 3050"/>
                  <a:gd name="T43" fmla="*/ 1055 h 1660"/>
                  <a:gd name="T44" fmla="*/ 863 w 3050"/>
                  <a:gd name="T45" fmla="*/ 1001 h 1660"/>
                  <a:gd name="T46" fmla="*/ 840 w 3050"/>
                  <a:gd name="T47" fmla="*/ 1001 h 1660"/>
                  <a:gd name="T48" fmla="*/ 840 w 3050"/>
                  <a:gd name="T49" fmla="*/ 944 h 1660"/>
                  <a:gd name="T50" fmla="*/ 761 w 3050"/>
                  <a:gd name="T51" fmla="*/ 944 h 1660"/>
                  <a:gd name="T52" fmla="*/ 761 w 3050"/>
                  <a:gd name="T53" fmla="*/ 897 h 1660"/>
                  <a:gd name="T54" fmla="*/ 667 w 3050"/>
                  <a:gd name="T55" fmla="*/ 897 h 1660"/>
                  <a:gd name="T56" fmla="*/ 667 w 3050"/>
                  <a:gd name="T57" fmla="*/ 870 h 1660"/>
                  <a:gd name="T58" fmla="*/ 646 w 3050"/>
                  <a:gd name="T59" fmla="*/ 870 h 1660"/>
                  <a:gd name="T60" fmla="*/ 646 w 3050"/>
                  <a:gd name="T61" fmla="*/ 804 h 1660"/>
                  <a:gd name="T62" fmla="*/ 518 w 3050"/>
                  <a:gd name="T63" fmla="*/ 804 h 1660"/>
                  <a:gd name="T64" fmla="*/ 518 w 3050"/>
                  <a:gd name="T65" fmla="*/ 757 h 1660"/>
                  <a:gd name="T66" fmla="*/ 443 w 3050"/>
                  <a:gd name="T67" fmla="*/ 757 h 1660"/>
                  <a:gd name="T68" fmla="*/ 443 w 3050"/>
                  <a:gd name="T69" fmla="*/ 702 h 1660"/>
                  <a:gd name="T70" fmla="*/ 431 w 3050"/>
                  <a:gd name="T71" fmla="*/ 702 h 1660"/>
                  <a:gd name="T72" fmla="*/ 431 w 3050"/>
                  <a:gd name="T73" fmla="*/ 576 h 1660"/>
                  <a:gd name="T74" fmla="*/ 328 w 3050"/>
                  <a:gd name="T75" fmla="*/ 576 h 1660"/>
                  <a:gd name="T76" fmla="*/ 328 w 3050"/>
                  <a:gd name="T77" fmla="*/ 536 h 1660"/>
                  <a:gd name="T78" fmla="*/ 230 w 3050"/>
                  <a:gd name="T79" fmla="*/ 536 h 1660"/>
                  <a:gd name="T80" fmla="*/ 230 w 3050"/>
                  <a:gd name="T81" fmla="*/ 445 h 1660"/>
                  <a:gd name="T82" fmla="*/ 200 w 3050"/>
                  <a:gd name="T83" fmla="*/ 445 h 1660"/>
                  <a:gd name="T84" fmla="*/ 200 w 3050"/>
                  <a:gd name="T85" fmla="*/ 408 h 1660"/>
                  <a:gd name="T86" fmla="*/ 183 w 3050"/>
                  <a:gd name="T87" fmla="*/ 408 h 1660"/>
                  <a:gd name="T88" fmla="*/ 183 w 3050"/>
                  <a:gd name="T89" fmla="*/ 358 h 1660"/>
                  <a:gd name="T90" fmla="*/ 173 w 3050"/>
                  <a:gd name="T91" fmla="*/ 358 h 1660"/>
                  <a:gd name="T92" fmla="*/ 173 w 3050"/>
                  <a:gd name="T93" fmla="*/ 313 h 1660"/>
                  <a:gd name="T94" fmla="*/ 158 w 3050"/>
                  <a:gd name="T95" fmla="*/ 313 h 1660"/>
                  <a:gd name="T96" fmla="*/ 158 w 3050"/>
                  <a:gd name="T97" fmla="*/ 270 h 1660"/>
                  <a:gd name="T98" fmla="*/ 96 w 3050"/>
                  <a:gd name="T99" fmla="*/ 270 h 1660"/>
                  <a:gd name="T100" fmla="*/ 96 w 3050"/>
                  <a:gd name="T101" fmla="*/ 232 h 1660"/>
                  <a:gd name="T102" fmla="*/ 96 w 3050"/>
                  <a:gd name="T103" fmla="*/ 187 h 1660"/>
                  <a:gd name="T104" fmla="*/ 71 w 3050"/>
                  <a:gd name="T105" fmla="*/ 187 h 1660"/>
                  <a:gd name="T106" fmla="*/ 71 w 3050"/>
                  <a:gd name="T107" fmla="*/ 145 h 1660"/>
                  <a:gd name="T108" fmla="*/ 53 w 3050"/>
                  <a:gd name="T109" fmla="*/ 145 h 1660"/>
                  <a:gd name="T110" fmla="*/ 53 w 3050"/>
                  <a:gd name="T111" fmla="*/ 49 h 1660"/>
                  <a:gd name="T112" fmla="*/ 41 w 3050"/>
                  <a:gd name="T113" fmla="*/ 49 h 1660"/>
                  <a:gd name="T114" fmla="*/ 41 w 3050"/>
                  <a:gd name="T115" fmla="*/ 0 h 1660"/>
                  <a:gd name="T116" fmla="*/ 0 w 3050"/>
                  <a:gd name="T117" fmla="*/ 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50" h="1660">
                    <a:moveTo>
                      <a:pt x="3050" y="1660"/>
                    </a:moveTo>
                    <a:lnTo>
                      <a:pt x="2805" y="1660"/>
                    </a:lnTo>
                    <a:lnTo>
                      <a:pt x="2805" y="1594"/>
                    </a:lnTo>
                    <a:lnTo>
                      <a:pt x="1788" y="1594"/>
                    </a:lnTo>
                    <a:lnTo>
                      <a:pt x="1788" y="1522"/>
                    </a:lnTo>
                    <a:lnTo>
                      <a:pt x="1759" y="1522"/>
                    </a:lnTo>
                    <a:lnTo>
                      <a:pt x="1759" y="1458"/>
                    </a:lnTo>
                    <a:lnTo>
                      <a:pt x="1744" y="1458"/>
                    </a:lnTo>
                    <a:lnTo>
                      <a:pt x="1744" y="1393"/>
                    </a:lnTo>
                    <a:lnTo>
                      <a:pt x="1384" y="1393"/>
                    </a:lnTo>
                    <a:lnTo>
                      <a:pt x="1384" y="1339"/>
                    </a:lnTo>
                    <a:lnTo>
                      <a:pt x="1326" y="1339"/>
                    </a:lnTo>
                    <a:lnTo>
                      <a:pt x="1326" y="1282"/>
                    </a:lnTo>
                    <a:lnTo>
                      <a:pt x="1296" y="1282"/>
                    </a:lnTo>
                    <a:lnTo>
                      <a:pt x="1296" y="1222"/>
                    </a:lnTo>
                    <a:lnTo>
                      <a:pt x="1207" y="1222"/>
                    </a:lnTo>
                    <a:lnTo>
                      <a:pt x="1207" y="1169"/>
                    </a:lnTo>
                    <a:lnTo>
                      <a:pt x="1092" y="1169"/>
                    </a:lnTo>
                    <a:lnTo>
                      <a:pt x="1092" y="1112"/>
                    </a:lnTo>
                    <a:lnTo>
                      <a:pt x="1032" y="1112"/>
                    </a:lnTo>
                    <a:lnTo>
                      <a:pt x="1032" y="1055"/>
                    </a:lnTo>
                    <a:lnTo>
                      <a:pt x="863" y="1055"/>
                    </a:lnTo>
                    <a:lnTo>
                      <a:pt x="863" y="1001"/>
                    </a:lnTo>
                    <a:lnTo>
                      <a:pt x="840" y="1001"/>
                    </a:lnTo>
                    <a:lnTo>
                      <a:pt x="840" y="944"/>
                    </a:lnTo>
                    <a:lnTo>
                      <a:pt x="761" y="944"/>
                    </a:lnTo>
                    <a:lnTo>
                      <a:pt x="761" y="897"/>
                    </a:lnTo>
                    <a:lnTo>
                      <a:pt x="667" y="897"/>
                    </a:lnTo>
                    <a:lnTo>
                      <a:pt x="667" y="870"/>
                    </a:lnTo>
                    <a:lnTo>
                      <a:pt x="646" y="870"/>
                    </a:lnTo>
                    <a:lnTo>
                      <a:pt x="646" y="804"/>
                    </a:lnTo>
                    <a:lnTo>
                      <a:pt x="518" y="804"/>
                    </a:lnTo>
                    <a:lnTo>
                      <a:pt x="518" y="757"/>
                    </a:lnTo>
                    <a:lnTo>
                      <a:pt x="443" y="757"/>
                    </a:lnTo>
                    <a:lnTo>
                      <a:pt x="443" y="702"/>
                    </a:lnTo>
                    <a:lnTo>
                      <a:pt x="431" y="702"/>
                    </a:lnTo>
                    <a:lnTo>
                      <a:pt x="431" y="576"/>
                    </a:lnTo>
                    <a:lnTo>
                      <a:pt x="328" y="576"/>
                    </a:lnTo>
                    <a:lnTo>
                      <a:pt x="328" y="536"/>
                    </a:lnTo>
                    <a:lnTo>
                      <a:pt x="230" y="536"/>
                    </a:lnTo>
                    <a:lnTo>
                      <a:pt x="230" y="445"/>
                    </a:lnTo>
                    <a:lnTo>
                      <a:pt x="200" y="445"/>
                    </a:lnTo>
                    <a:lnTo>
                      <a:pt x="200" y="408"/>
                    </a:lnTo>
                    <a:lnTo>
                      <a:pt x="183" y="408"/>
                    </a:lnTo>
                    <a:lnTo>
                      <a:pt x="183" y="358"/>
                    </a:lnTo>
                    <a:lnTo>
                      <a:pt x="173" y="358"/>
                    </a:lnTo>
                    <a:lnTo>
                      <a:pt x="173" y="313"/>
                    </a:lnTo>
                    <a:lnTo>
                      <a:pt x="158" y="313"/>
                    </a:lnTo>
                    <a:lnTo>
                      <a:pt x="158" y="270"/>
                    </a:lnTo>
                    <a:lnTo>
                      <a:pt x="96" y="270"/>
                    </a:lnTo>
                    <a:lnTo>
                      <a:pt x="96" y="232"/>
                    </a:lnTo>
                    <a:lnTo>
                      <a:pt x="96" y="187"/>
                    </a:lnTo>
                    <a:lnTo>
                      <a:pt x="71" y="187"/>
                    </a:lnTo>
                    <a:lnTo>
                      <a:pt x="71" y="145"/>
                    </a:lnTo>
                    <a:lnTo>
                      <a:pt x="53" y="145"/>
                    </a:lnTo>
                    <a:lnTo>
                      <a:pt x="53" y="49"/>
                    </a:lnTo>
                    <a:lnTo>
                      <a:pt x="41" y="49"/>
                    </a:lnTo>
                    <a:lnTo>
                      <a:pt x="41" y="0"/>
                    </a:lnTo>
                    <a:lnTo>
                      <a:pt x="0" y="0"/>
                    </a:lnTo>
                  </a:path>
                </a:pathLst>
              </a:custGeom>
              <a:noFill/>
              <a:ln w="19050" cap="flat">
                <a:solidFill>
                  <a:srgbClr val="00B14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65" name="Line 20"/>
              <p:cNvSpPr>
                <a:spLocks noChangeShapeType="1"/>
              </p:cNvSpPr>
              <p:nvPr/>
            </p:nvSpPr>
            <p:spPr bwMode="auto">
              <a:xfrm flipV="1">
                <a:off x="4141579" y="3438212"/>
                <a:ext cx="0" cy="80368"/>
              </a:xfrm>
              <a:prstGeom prst="line">
                <a:avLst/>
              </a:prstGeom>
              <a:noFill/>
              <a:ln w="11113"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66" name="Line 21"/>
              <p:cNvSpPr>
                <a:spLocks noChangeShapeType="1"/>
              </p:cNvSpPr>
              <p:nvPr/>
            </p:nvSpPr>
            <p:spPr bwMode="auto">
              <a:xfrm flipV="1">
                <a:off x="2901146" y="3046601"/>
                <a:ext cx="0" cy="80368"/>
              </a:xfrm>
              <a:prstGeom prst="line">
                <a:avLst/>
              </a:prstGeom>
              <a:noFill/>
              <a:ln w="11113"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67" name="Line 22"/>
              <p:cNvSpPr>
                <a:spLocks noChangeShapeType="1"/>
              </p:cNvSpPr>
              <p:nvPr/>
            </p:nvSpPr>
            <p:spPr bwMode="auto">
              <a:xfrm flipV="1">
                <a:off x="1700803" y="1018408"/>
                <a:ext cx="0" cy="81829"/>
              </a:xfrm>
              <a:prstGeom prst="line">
                <a:avLst/>
              </a:prstGeom>
              <a:noFill/>
              <a:ln w="11113"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68" name="Line 23"/>
              <p:cNvSpPr>
                <a:spLocks noChangeShapeType="1"/>
              </p:cNvSpPr>
              <p:nvPr/>
            </p:nvSpPr>
            <p:spPr bwMode="auto">
              <a:xfrm flipV="1">
                <a:off x="2389577" y="2472336"/>
                <a:ext cx="0" cy="83290"/>
              </a:xfrm>
              <a:prstGeom prst="line">
                <a:avLst/>
              </a:prstGeom>
              <a:noFill/>
              <a:ln w="11113"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69" name="Line 24"/>
              <p:cNvSpPr>
                <a:spLocks noChangeShapeType="1"/>
              </p:cNvSpPr>
              <p:nvPr/>
            </p:nvSpPr>
            <p:spPr bwMode="auto">
              <a:xfrm flipV="1">
                <a:off x="2242842" y="2326212"/>
                <a:ext cx="0" cy="83290"/>
              </a:xfrm>
              <a:prstGeom prst="line">
                <a:avLst/>
              </a:prstGeom>
              <a:noFill/>
              <a:ln w="11113"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70" name="Line 25"/>
              <p:cNvSpPr>
                <a:spLocks noChangeShapeType="1"/>
              </p:cNvSpPr>
              <p:nvPr/>
            </p:nvSpPr>
            <p:spPr bwMode="auto">
              <a:xfrm flipV="1">
                <a:off x="2079269" y="2114334"/>
                <a:ext cx="0" cy="78907"/>
              </a:xfrm>
              <a:prstGeom prst="line">
                <a:avLst/>
              </a:prstGeom>
              <a:noFill/>
              <a:ln w="11113"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71" name="Line 26"/>
              <p:cNvSpPr>
                <a:spLocks noChangeShapeType="1"/>
              </p:cNvSpPr>
              <p:nvPr/>
            </p:nvSpPr>
            <p:spPr bwMode="auto">
              <a:xfrm flipH="1">
                <a:off x="2360712" y="2513250"/>
                <a:ext cx="48110" cy="0"/>
              </a:xfrm>
              <a:prstGeom prst="line">
                <a:avLst/>
              </a:prstGeom>
              <a:noFill/>
              <a:ln w="11113"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72" name="Line 27"/>
              <p:cNvSpPr>
                <a:spLocks noChangeShapeType="1"/>
              </p:cNvSpPr>
              <p:nvPr/>
            </p:nvSpPr>
            <p:spPr bwMode="auto">
              <a:xfrm flipH="1">
                <a:off x="1670334" y="1049093"/>
                <a:ext cx="49714" cy="0"/>
              </a:xfrm>
              <a:prstGeom prst="line">
                <a:avLst/>
              </a:prstGeom>
              <a:noFill/>
              <a:ln w="11113"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73" name="Line 28"/>
              <p:cNvSpPr>
                <a:spLocks noChangeShapeType="1"/>
              </p:cNvSpPr>
              <p:nvPr/>
            </p:nvSpPr>
            <p:spPr bwMode="auto">
              <a:xfrm flipH="1">
                <a:off x="2201948" y="2292605"/>
                <a:ext cx="48110" cy="0"/>
              </a:xfrm>
              <a:prstGeom prst="line">
                <a:avLst/>
              </a:prstGeom>
              <a:noFill/>
              <a:ln w="11113"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74" name="Line 29"/>
              <p:cNvSpPr>
                <a:spLocks noChangeShapeType="1"/>
              </p:cNvSpPr>
              <p:nvPr/>
            </p:nvSpPr>
            <p:spPr bwMode="auto">
              <a:xfrm flipH="1">
                <a:off x="4117523" y="3474743"/>
                <a:ext cx="48110" cy="0"/>
              </a:xfrm>
              <a:prstGeom prst="line">
                <a:avLst/>
              </a:prstGeom>
              <a:noFill/>
              <a:ln w="11113" cap="flat">
                <a:solidFill>
                  <a:srgbClr val="00B14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75" name="Freeform 30"/>
              <p:cNvSpPr>
                <a:spLocks/>
              </p:cNvSpPr>
              <p:nvPr/>
            </p:nvSpPr>
            <p:spPr bwMode="auto">
              <a:xfrm>
                <a:off x="1697597" y="1053477"/>
                <a:ext cx="2545013" cy="886969"/>
              </a:xfrm>
              <a:custGeom>
                <a:avLst/>
                <a:gdLst>
                  <a:gd name="T0" fmla="*/ 0 w 3174"/>
                  <a:gd name="T1" fmla="*/ 0 h 607"/>
                  <a:gd name="T2" fmla="*/ 98 w 3174"/>
                  <a:gd name="T3" fmla="*/ 0 h 607"/>
                  <a:gd name="T4" fmla="*/ 98 w 3174"/>
                  <a:gd name="T5" fmla="*/ 110 h 607"/>
                  <a:gd name="T6" fmla="*/ 218 w 3174"/>
                  <a:gd name="T7" fmla="*/ 110 h 607"/>
                  <a:gd name="T8" fmla="*/ 218 w 3174"/>
                  <a:gd name="T9" fmla="*/ 227 h 607"/>
                  <a:gd name="T10" fmla="*/ 614 w 3174"/>
                  <a:gd name="T11" fmla="*/ 227 h 607"/>
                  <a:gd name="T12" fmla="*/ 614 w 3174"/>
                  <a:gd name="T13" fmla="*/ 340 h 607"/>
                  <a:gd name="T14" fmla="*/ 868 w 3174"/>
                  <a:gd name="T15" fmla="*/ 340 h 607"/>
                  <a:gd name="T16" fmla="*/ 868 w 3174"/>
                  <a:gd name="T17" fmla="*/ 469 h 607"/>
                  <a:gd name="T18" fmla="*/ 1392 w 3174"/>
                  <a:gd name="T19" fmla="*/ 469 h 607"/>
                  <a:gd name="T20" fmla="*/ 1392 w 3174"/>
                  <a:gd name="T21" fmla="*/ 607 h 607"/>
                  <a:gd name="T22" fmla="*/ 3174 w 3174"/>
                  <a:gd name="T23" fmla="*/ 607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74" h="607">
                    <a:moveTo>
                      <a:pt x="0" y="0"/>
                    </a:moveTo>
                    <a:lnTo>
                      <a:pt x="98" y="0"/>
                    </a:lnTo>
                    <a:lnTo>
                      <a:pt x="98" y="110"/>
                    </a:lnTo>
                    <a:lnTo>
                      <a:pt x="218" y="110"/>
                    </a:lnTo>
                    <a:lnTo>
                      <a:pt x="218" y="227"/>
                    </a:lnTo>
                    <a:lnTo>
                      <a:pt x="614" y="227"/>
                    </a:lnTo>
                    <a:lnTo>
                      <a:pt x="614" y="340"/>
                    </a:lnTo>
                    <a:lnTo>
                      <a:pt x="868" y="340"/>
                    </a:lnTo>
                    <a:lnTo>
                      <a:pt x="868" y="469"/>
                    </a:lnTo>
                    <a:lnTo>
                      <a:pt x="1392" y="469"/>
                    </a:lnTo>
                    <a:lnTo>
                      <a:pt x="1392" y="607"/>
                    </a:lnTo>
                    <a:lnTo>
                      <a:pt x="3174" y="607"/>
                    </a:lnTo>
                  </a:path>
                </a:pathLst>
              </a:custGeom>
              <a:noFill/>
              <a:ln w="19050" cap="flat">
                <a:solidFill>
                  <a:srgbClr val="B9539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76" name="Line 31"/>
              <p:cNvSpPr>
                <a:spLocks noChangeShapeType="1"/>
              </p:cNvSpPr>
              <p:nvPr/>
            </p:nvSpPr>
            <p:spPr bwMode="auto">
              <a:xfrm>
                <a:off x="3848108" y="1900994"/>
                <a:ext cx="0" cy="83290"/>
              </a:xfrm>
              <a:prstGeom prst="line">
                <a:avLst/>
              </a:prstGeom>
              <a:noFill/>
              <a:ln w="11113"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77" name="Line 32"/>
              <p:cNvSpPr>
                <a:spLocks noChangeShapeType="1"/>
              </p:cNvSpPr>
              <p:nvPr/>
            </p:nvSpPr>
            <p:spPr bwMode="auto">
              <a:xfrm>
                <a:off x="3487284" y="1900994"/>
                <a:ext cx="0" cy="83290"/>
              </a:xfrm>
              <a:prstGeom prst="line">
                <a:avLst/>
              </a:prstGeom>
              <a:noFill/>
              <a:ln w="11113"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78" name="Line 33"/>
              <p:cNvSpPr>
                <a:spLocks noChangeShapeType="1"/>
              </p:cNvSpPr>
              <p:nvPr/>
            </p:nvSpPr>
            <p:spPr bwMode="auto">
              <a:xfrm>
                <a:off x="3451201" y="1900994"/>
                <a:ext cx="0" cy="83290"/>
              </a:xfrm>
              <a:prstGeom prst="line">
                <a:avLst/>
              </a:prstGeom>
              <a:noFill/>
              <a:ln w="11113"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79" name="Line 34"/>
              <p:cNvSpPr>
                <a:spLocks noChangeShapeType="1"/>
              </p:cNvSpPr>
              <p:nvPr/>
            </p:nvSpPr>
            <p:spPr bwMode="auto">
              <a:xfrm>
                <a:off x="2586828" y="1693499"/>
                <a:ext cx="0" cy="83290"/>
              </a:xfrm>
              <a:prstGeom prst="line">
                <a:avLst/>
              </a:prstGeom>
              <a:noFill/>
              <a:ln w="11113"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80" name="Line 35"/>
              <p:cNvSpPr>
                <a:spLocks noChangeShapeType="1"/>
              </p:cNvSpPr>
              <p:nvPr/>
            </p:nvSpPr>
            <p:spPr bwMode="auto">
              <a:xfrm>
                <a:off x="2241238" y="1509383"/>
                <a:ext cx="0" cy="83290"/>
              </a:xfrm>
              <a:prstGeom prst="line">
                <a:avLst/>
              </a:prstGeom>
              <a:noFill/>
              <a:ln w="11113"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81" name="Line 36"/>
              <p:cNvSpPr>
                <a:spLocks noChangeShapeType="1"/>
              </p:cNvSpPr>
              <p:nvPr/>
            </p:nvSpPr>
            <p:spPr bwMode="auto">
              <a:xfrm>
                <a:off x="1851547" y="1177682"/>
                <a:ext cx="0" cy="83290"/>
              </a:xfrm>
              <a:prstGeom prst="line">
                <a:avLst/>
              </a:prstGeom>
              <a:noFill/>
              <a:ln w="11113"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82" name="Line 37"/>
              <p:cNvSpPr>
                <a:spLocks noChangeShapeType="1"/>
              </p:cNvSpPr>
              <p:nvPr/>
            </p:nvSpPr>
            <p:spPr bwMode="auto">
              <a:xfrm>
                <a:off x="4242609" y="1900994"/>
                <a:ext cx="0" cy="83290"/>
              </a:xfrm>
              <a:prstGeom prst="line">
                <a:avLst/>
              </a:prstGeom>
              <a:noFill/>
              <a:ln w="11113"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83" name="Line 38"/>
              <p:cNvSpPr>
                <a:spLocks noChangeShapeType="1"/>
              </p:cNvSpPr>
              <p:nvPr/>
            </p:nvSpPr>
            <p:spPr bwMode="auto">
              <a:xfrm>
                <a:off x="4153607" y="1900994"/>
                <a:ext cx="0" cy="83290"/>
              </a:xfrm>
              <a:prstGeom prst="line">
                <a:avLst/>
              </a:prstGeom>
              <a:noFill/>
              <a:ln w="11113"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84" name="Line 39"/>
              <p:cNvSpPr>
                <a:spLocks noChangeShapeType="1"/>
              </p:cNvSpPr>
              <p:nvPr/>
            </p:nvSpPr>
            <p:spPr bwMode="auto">
              <a:xfrm>
                <a:off x="3824053" y="1900994"/>
                <a:ext cx="0" cy="83290"/>
              </a:xfrm>
              <a:prstGeom prst="line">
                <a:avLst/>
              </a:prstGeom>
              <a:noFill/>
              <a:ln w="11113"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85" name="Line 40"/>
              <p:cNvSpPr>
                <a:spLocks noChangeShapeType="1"/>
              </p:cNvSpPr>
              <p:nvPr/>
            </p:nvSpPr>
            <p:spPr bwMode="auto">
              <a:xfrm>
                <a:off x="3812026" y="1900994"/>
                <a:ext cx="0" cy="83290"/>
              </a:xfrm>
              <a:prstGeom prst="line">
                <a:avLst/>
              </a:prstGeom>
              <a:noFill/>
              <a:ln w="11113"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86" name="Line 41"/>
              <p:cNvSpPr>
                <a:spLocks noChangeShapeType="1"/>
              </p:cNvSpPr>
              <p:nvPr/>
            </p:nvSpPr>
            <p:spPr bwMode="auto">
              <a:xfrm flipH="1">
                <a:off x="4220158" y="1940447"/>
                <a:ext cx="44903" cy="0"/>
              </a:xfrm>
              <a:prstGeom prst="line">
                <a:avLst/>
              </a:prstGeom>
              <a:noFill/>
              <a:ln w="11113" cap="flat">
                <a:solidFill>
                  <a:srgbClr val="B9539F"/>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87" name="Line 42"/>
              <p:cNvSpPr>
                <a:spLocks noChangeShapeType="1"/>
              </p:cNvSpPr>
              <p:nvPr/>
            </p:nvSpPr>
            <p:spPr bwMode="auto">
              <a:xfrm flipV="1">
                <a:off x="3844099" y="3300857"/>
                <a:ext cx="0" cy="81829"/>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88" name="Line 43"/>
              <p:cNvSpPr>
                <a:spLocks noChangeShapeType="1"/>
              </p:cNvSpPr>
              <p:nvPr/>
            </p:nvSpPr>
            <p:spPr bwMode="auto">
              <a:xfrm flipV="1">
                <a:off x="3807215" y="3300857"/>
                <a:ext cx="0" cy="81829"/>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89" name="Line 44"/>
              <p:cNvSpPr>
                <a:spLocks noChangeShapeType="1"/>
              </p:cNvSpPr>
              <p:nvPr/>
            </p:nvSpPr>
            <p:spPr bwMode="auto">
              <a:xfrm flipV="1">
                <a:off x="3723022" y="3300857"/>
                <a:ext cx="0" cy="81829"/>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90" name="Line 45"/>
              <p:cNvSpPr>
                <a:spLocks noChangeShapeType="1"/>
              </p:cNvSpPr>
              <p:nvPr/>
            </p:nvSpPr>
            <p:spPr bwMode="auto">
              <a:xfrm flipV="1">
                <a:off x="3114432" y="3062674"/>
                <a:ext cx="0" cy="83290"/>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91" name="Line 46"/>
              <p:cNvSpPr>
                <a:spLocks noChangeShapeType="1"/>
              </p:cNvSpPr>
              <p:nvPr/>
            </p:nvSpPr>
            <p:spPr bwMode="auto">
              <a:xfrm flipV="1">
                <a:off x="2546736" y="2711978"/>
                <a:ext cx="0" cy="83290"/>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92" name="Line 47"/>
              <p:cNvSpPr>
                <a:spLocks noChangeShapeType="1"/>
              </p:cNvSpPr>
              <p:nvPr/>
            </p:nvSpPr>
            <p:spPr bwMode="auto">
              <a:xfrm flipV="1">
                <a:off x="1972625" y="1857157"/>
                <a:ext cx="0" cy="83290"/>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93" name="Line 48"/>
              <p:cNvSpPr>
                <a:spLocks noChangeShapeType="1"/>
              </p:cNvSpPr>
              <p:nvPr/>
            </p:nvSpPr>
            <p:spPr bwMode="auto">
              <a:xfrm flipV="1">
                <a:off x="1948570" y="1857157"/>
                <a:ext cx="0" cy="83290"/>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94" name="Line 49"/>
              <p:cNvSpPr>
                <a:spLocks noChangeShapeType="1"/>
              </p:cNvSpPr>
              <p:nvPr/>
            </p:nvSpPr>
            <p:spPr bwMode="auto">
              <a:xfrm flipV="1">
                <a:off x="2145820" y="2188856"/>
                <a:ext cx="0" cy="78907"/>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95" name="Line 50"/>
              <p:cNvSpPr>
                <a:spLocks noChangeShapeType="1"/>
              </p:cNvSpPr>
              <p:nvPr/>
            </p:nvSpPr>
            <p:spPr bwMode="auto">
              <a:xfrm flipV="1">
                <a:off x="2576404" y="2754355"/>
                <a:ext cx="0" cy="81829"/>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96" name="Line 51"/>
              <p:cNvSpPr>
                <a:spLocks noChangeShapeType="1"/>
              </p:cNvSpPr>
              <p:nvPr/>
            </p:nvSpPr>
            <p:spPr bwMode="auto">
              <a:xfrm flipV="1">
                <a:off x="2395190" y="2580467"/>
                <a:ext cx="0" cy="80368"/>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97" name="Line 52"/>
              <p:cNvSpPr>
                <a:spLocks noChangeShapeType="1"/>
              </p:cNvSpPr>
              <p:nvPr/>
            </p:nvSpPr>
            <p:spPr bwMode="auto">
              <a:xfrm flipH="1">
                <a:off x="3819242" y="3341771"/>
                <a:ext cx="48912" cy="0"/>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98" name="Line 53"/>
              <p:cNvSpPr>
                <a:spLocks noChangeShapeType="1"/>
              </p:cNvSpPr>
              <p:nvPr/>
            </p:nvSpPr>
            <p:spPr bwMode="auto">
              <a:xfrm flipV="1">
                <a:off x="4848585" y="3300857"/>
                <a:ext cx="0" cy="78907"/>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99" name="Line 54"/>
              <p:cNvSpPr>
                <a:spLocks noChangeShapeType="1"/>
              </p:cNvSpPr>
              <p:nvPr/>
            </p:nvSpPr>
            <p:spPr bwMode="auto">
              <a:xfrm flipH="1">
                <a:off x="4828932" y="3338848"/>
                <a:ext cx="48110" cy="0"/>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500" name="Freeform 55"/>
              <p:cNvSpPr>
                <a:spLocks/>
              </p:cNvSpPr>
              <p:nvPr/>
            </p:nvSpPr>
            <p:spPr bwMode="auto">
              <a:xfrm>
                <a:off x="1697597" y="1056400"/>
                <a:ext cx="3147990" cy="2282448"/>
              </a:xfrm>
              <a:custGeom>
                <a:avLst/>
                <a:gdLst>
                  <a:gd name="T0" fmla="*/ 2481 w 3926"/>
                  <a:gd name="T1" fmla="*/ 1562 h 1562"/>
                  <a:gd name="T2" fmla="*/ 2179 w 3926"/>
                  <a:gd name="T3" fmla="*/ 1519 h 1562"/>
                  <a:gd name="T4" fmla="*/ 2008 w 3926"/>
                  <a:gd name="T5" fmla="*/ 1485 h 1562"/>
                  <a:gd name="T6" fmla="*/ 1776 w 3926"/>
                  <a:gd name="T7" fmla="*/ 1441 h 1562"/>
                  <a:gd name="T8" fmla="*/ 1776 w 3926"/>
                  <a:gd name="T9" fmla="*/ 1403 h 1562"/>
                  <a:gd name="T10" fmla="*/ 1356 w 3926"/>
                  <a:gd name="T11" fmla="*/ 1403 h 1562"/>
                  <a:gd name="T12" fmla="*/ 1349 w 3926"/>
                  <a:gd name="T13" fmla="*/ 1369 h 1562"/>
                  <a:gd name="T14" fmla="*/ 1332 w 3926"/>
                  <a:gd name="T15" fmla="*/ 1330 h 1562"/>
                  <a:gd name="T16" fmla="*/ 1145 w 3926"/>
                  <a:gd name="T17" fmla="*/ 1300 h 1562"/>
                  <a:gd name="T18" fmla="*/ 1117 w 3926"/>
                  <a:gd name="T19" fmla="*/ 1266 h 1562"/>
                  <a:gd name="T20" fmla="*/ 1109 w 3926"/>
                  <a:gd name="T21" fmla="*/ 1232 h 1562"/>
                  <a:gd name="T22" fmla="*/ 1064 w 3926"/>
                  <a:gd name="T23" fmla="*/ 1198 h 1562"/>
                  <a:gd name="T24" fmla="*/ 910 w 3926"/>
                  <a:gd name="T25" fmla="*/ 1158 h 1562"/>
                  <a:gd name="T26" fmla="*/ 881 w 3926"/>
                  <a:gd name="T27" fmla="*/ 1128 h 1562"/>
                  <a:gd name="T28" fmla="*/ 861 w 3926"/>
                  <a:gd name="T29" fmla="*/ 1065 h 1562"/>
                  <a:gd name="T30" fmla="*/ 767 w 3926"/>
                  <a:gd name="T31" fmla="*/ 1033 h 1562"/>
                  <a:gd name="T32" fmla="*/ 746 w 3926"/>
                  <a:gd name="T33" fmla="*/ 1005 h 1562"/>
                  <a:gd name="T34" fmla="*/ 736 w 3926"/>
                  <a:gd name="T35" fmla="*/ 977 h 1562"/>
                  <a:gd name="T36" fmla="*/ 712 w 3926"/>
                  <a:gd name="T37" fmla="*/ 950 h 1562"/>
                  <a:gd name="T38" fmla="*/ 670 w 3926"/>
                  <a:gd name="T39" fmla="*/ 920 h 1562"/>
                  <a:gd name="T40" fmla="*/ 659 w 3926"/>
                  <a:gd name="T41" fmla="*/ 894 h 1562"/>
                  <a:gd name="T42" fmla="*/ 627 w 3926"/>
                  <a:gd name="T43" fmla="*/ 884 h 1562"/>
                  <a:gd name="T44" fmla="*/ 559 w 3926"/>
                  <a:gd name="T45" fmla="*/ 829 h 1562"/>
                  <a:gd name="T46" fmla="*/ 482 w 3926"/>
                  <a:gd name="T47" fmla="*/ 799 h 1562"/>
                  <a:gd name="T48" fmla="*/ 456 w 3926"/>
                  <a:gd name="T49" fmla="*/ 769 h 1562"/>
                  <a:gd name="T50" fmla="*/ 441 w 3926"/>
                  <a:gd name="T51" fmla="*/ 737 h 1562"/>
                  <a:gd name="T52" fmla="*/ 441 w 3926"/>
                  <a:gd name="T53" fmla="*/ 661 h 1562"/>
                  <a:gd name="T54" fmla="*/ 441 w 3926"/>
                  <a:gd name="T55" fmla="*/ 599 h 1562"/>
                  <a:gd name="T56" fmla="*/ 380 w 3926"/>
                  <a:gd name="T57" fmla="*/ 571 h 1562"/>
                  <a:gd name="T58" fmla="*/ 252 w 3926"/>
                  <a:gd name="T59" fmla="*/ 544 h 1562"/>
                  <a:gd name="T60" fmla="*/ 226 w 3926"/>
                  <a:gd name="T61" fmla="*/ 497 h 1562"/>
                  <a:gd name="T62" fmla="*/ 213 w 3926"/>
                  <a:gd name="T63" fmla="*/ 406 h 1562"/>
                  <a:gd name="T64" fmla="*/ 201 w 3926"/>
                  <a:gd name="T65" fmla="*/ 393 h 1562"/>
                  <a:gd name="T66" fmla="*/ 201 w 3926"/>
                  <a:gd name="T67" fmla="*/ 204 h 1562"/>
                  <a:gd name="T68" fmla="*/ 190 w 3926"/>
                  <a:gd name="T69" fmla="*/ 170 h 1562"/>
                  <a:gd name="T70" fmla="*/ 164 w 3926"/>
                  <a:gd name="T71" fmla="*/ 123 h 1562"/>
                  <a:gd name="T72" fmla="*/ 151 w 3926"/>
                  <a:gd name="T73" fmla="*/ 81 h 1562"/>
                  <a:gd name="T74" fmla="*/ 92 w 3926"/>
                  <a:gd name="T75" fmla="*/ 76 h 1562"/>
                  <a:gd name="T76" fmla="*/ 81 w 3926"/>
                  <a:gd name="T77" fmla="*/ 53 h 1562"/>
                  <a:gd name="T78" fmla="*/ 68 w 3926"/>
                  <a:gd name="T79" fmla="*/ 29 h 1562"/>
                  <a:gd name="T80" fmla="*/ 54 w 3926"/>
                  <a:gd name="T81" fmla="*/ 0 h 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926" h="1562">
                    <a:moveTo>
                      <a:pt x="3926" y="1562"/>
                    </a:moveTo>
                    <a:lnTo>
                      <a:pt x="2481" y="1562"/>
                    </a:lnTo>
                    <a:lnTo>
                      <a:pt x="2481" y="1519"/>
                    </a:lnTo>
                    <a:lnTo>
                      <a:pt x="2179" y="1519"/>
                    </a:lnTo>
                    <a:lnTo>
                      <a:pt x="2179" y="1485"/>
                    </a:lnTo>
                    <a:lnTo>
                      <a:pt x="2008" y="1485"/>
                    </a:lnTo>
                    <a:lnTo>
                      <a:pt x="2008" y="1441"/>
                    </a:lnTo>
                    <a:lnTo>
                      <a:pt x="1776" y="1441"/>
                    </a:lnTo>
                    <a:lnTo>
                      <a:pt x="1776" y="1411"/>
                    </a:lnTo>
                    <a:lnTo>
                      <a:pt x="1776" y="1403"/>
                    </a:lnTo>
                    <a:lnTo>
                      <a:pt x="1676" y="1403"/>
                    </a:lnTo>
                    <a:lnTo>
                      <a:pt x="1356" y="1403"/>
                    </a:lnTo>
                    <a:lnTo>
                      <a:pt x="1356" y="1369"/>
                    </a:lnTo>
                    <a:lnTo>
                      <a:pt x="1349" y="1369"/>
                    </a:lnTo>
                    <a:lnTo>
                      <a:pt x="1349" y="1330"/>
                    </a:lnTo>
                    <a:lnTo>
                      <a:pt x="1332" y="1330"/>
                    </a:lnTo>
                    <a:lnTo>
                      <a:pt x="1332" y="1300"/>
                    </a:lnTo>
                    <a:lnTo>
                      <a:pt x="1145" y="1300"/>
                    </a:lnTo>
                    <a:lnTo>
                      <a:pt x="1145" y="1266"/>
                    </a:lnTo>
                    <a:lnTo>
                      <a:pt x="1117" y="1266"/>
                    </a:lnTo>
                    <a:lnTo>
                      <a:pt x="1117" y="1232"/>
                    </a:lnTo>
                    <a:lnTo>
                      <a:pt x="1109" y="1232"/>
                    </a:lnTo>
                    <a:lnTo>
                      <a:pt x="1109" y="1198"/>
                    </a:lnTo>
                    <a:lnTo>
                      <a:pt x="1064" y="1198"/>
                    </a:lnTo>
                    <a:lnTo>
                      <a:pt x="1064" y="1158"/>
                    </a:lnTo>
                    <a:lnTo>
                      <a:pt x="910" y="1158"/>
                    </a:lnTo>
                    <a:lnTo>
                      <a:pt x="910" y="1128"/>
                    </a:lnTo>
                    <a:lnTo>
                      <a:pt x="881" y="1128"/>
                    </a:lnTo>
                    <a:lnTo>
                      <a:pt x="881" y="1065"/>
                    </a:lnTo>
                    <a:lnTo>
                      <a:pt x="861" y="1065"/>
                    </a:lnTo>
                    <a:lnTo>
                      <a:pt x="861" y="1033"/>
                    </a:lnTo>
                    <a:lnTo>
                      <a:pt x="767" y="1033"/>
                    </a:lnTo>
                    <a:lnTo>
                      <a:pt x="746" y="1033"/>
                    </a:lnTo>
                    <a:lnTo>
                      <a:pt x="746" y="1005"/>
                    </a:lnTo>
                    <a:lnTo>
                      <a:pt x="736" y="1005"/>
                    </a:lnTo>
                    <a:lnTo>
                      <a:pt x="736" y="977"/>
                    </a:lnTo>
                    <a:lnTo>
                      <a:pt x="712" y="977"/>
                    </a:lnTo>
                    <a:lnTo>
                      <a:pt x="712" y="950"/>
                    </a:lnTo>
                    <a:lnTo>
                      <a:pt x="670" y="950"/>
                    </a:lnTo>
                    <a:lnTo>
                      <a:pt x="670" y="920"/>
                    </a:lnTo>
                    <a:lnTo>
                      <a:pt x="659" y="920"/>
                    </a:lnTo>
                    <a:lnTo>
                      <a:pt x="659" y="894"/>
                    </a:lnTo>
                    <a:lnTo>
                      <a:pt x="659" y="884"/>
                    </a:lnTo>
                    <a:lnTo>
                      <a:pt x="627" y="884"/>
                    </a:lnTo>
                    <a:lnTo>
                      <a:pt x="627" y="829"/>
                    </a:lnTo>
                    <a:lnTo>
                      <a:pt x="559" y="829"/>
                    </a:lnTo>
                    <a:lnTo>
                      <a:pt x="559" y="799"/>
                    </a:lnTo>
                    <a:lnTo>
                      <a:pt x="482" y="799"/>
                    </a:lnTo>
                    <a:lnTo>
                      <a:pt x="482" y="769"/>
                    </a:lnTo>
                    <a:lnTo>
                      <a:pt x="456" y="769"/>
                    </a:lnTo>
                    <a:lnTo>
                      <a:pt x="456" y="737"/>
                    </a:lnTo>
                    <a:lnTo>
                      <a:pt x="441" y="737"/>
                    </a:lnTo>
                    <a:lnTo>
                      <a:pt x="441" y="682"/>
                    </a:lnTo>
                    <a:lnTo>
                      <a:pt x="441" y="661"/>
                    </a:lnTo>
                    <a:lnTo>
                      <a:pt x="441" y="614"/>
                    </a:lnTo>
                    <a:lnTo>
                      <a:pt x="441" y="599"/>
                    </a:lnTo>
                    <a:lnTo>
                      <a:pt x="380" y="599"/>
                    </a:lnTo>
                    <a:lnTo>
                      <a:pt x="380" y="571"/>
                    </a:lnTo>
                    <a:lnTo>
                      <a:pt x="252" y="571"/>
                    </a:lnTo>
                    <a:lnTo>
                      <a:pt x="252" y="544"/>
                    </a:lnTo>
                    <a:lnTo>
                      <a:pt x="226" y="544"/>
                    </a:lnTo>
                    <a:lnTo>
                      <a:pt x="226" y="497"/>
                    </a:lnTo>
                    <a:lnTo>
                      <a:pt x="213" y="497"/>
                    </a:lnTo>
                    <a:lnTo>
                      <a:pt x="213" y="406"/>
                    </a:lnTo>
                    <a:lnTo>
                      <a:pt x="213" y="393"/>
                    </a:lnTo>
                    <a:lnTo>
                      <a:pt x="201" y="393"/>
                    </a:lnTo>
                    <a:lnTo>
                      <a:pt x="201" y="308"/>
                    </a:lnTo>
                    <a:lnTo>
                      <a:pt x="201" y="204"/>
                    </a:lnTo>
                    <a:lnTo>
                      <a:pt x="201" y="170"/>
                    </a:lnTo>
                    <a:lnTo>
                      <a:pt x="190" y="170"/>
                    </a:lnTo>
                    <a:lnTo>
                      <a:pt x="190" y="123"/>
                    </a:lnTo>
                    <a:lnTo>
                      <a:pt x="164" y="123"/>
                    </a:lnTo>
                    <a:lnTo>
                      <a:pt x="164" y="81"/>
                    </a:lnTo>
                    <a:lnTo>
                      <a:pt x="151" y="81"/>
                    </a:lnTo>
                    <a:lnTo>
                      <a:pt x="151" y="76"/>
                    </a:lnTo>
                    <a:lnTo>
                      <a:pt x="92" y="76"/>
                    </a:lnTo>
                    <a:lnTo>
                      <a:pt x="81" y="76"/>
                    </a:lnTo>
                    <a:lnTo>
                      <a:pt x="81" y="53"/>
                    </a:lnTo>
                    <a:lnTo>
                      <a:pt x="68" y="53"/>
                    </a:lnTo>
                    <a:lnTo>
                      <a:pt x="68" y="29"/>
                    </a:lnTo>
                    <a:lnTo>
                      <a:pt x="54" y="29"/>
                    </a:lnTo>
                    <a:lnTo>
                      <a:pt x="54" y="0"/>
                    </a:lnTo>
                    <a:lnTo>
                      <a:pt x="0" y="0"/>
                    </a:lnTo>
                  </a:path>
                </a:pathLst>
              </a:custGeom>
              <a:noFill/>
              <a:ln w="19050" cap="flat">
                <a:solidFill>
                  <a:srgbClr val="F15A2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501" name="Line 56"/>
              <p:cNvSpPr>
                <a:spLocks noChangeShapeType="1"/>
              </p:cNvSpPr>
              <p:nvPr/>
            </p:nvSpPr>
            <p:spPr bwMode="auto">
              <a:xfrm flipH="1">
                <a:off x="3097594" y="3106512"/>
                <a:ext cx="44101" cy="0"/>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502" name="Line 57"/>
              <p:cNvSpPr>
                <a:spLocks noChangeShapeType="1"/>
              </p:cNvSpPr>
              <p:nvPr/>
            </p:nvSpPr>
            <p:spPr bwMode="auto">
              <a:xfrm flipH="1">
                <a:off x="2562772" y="2806960"/>
                <a:ext cx="45705" cy="0"/>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503" name="Line 58"/>
              <p:cNvSpPr>
                <a:spLocks noChangeShapeType="1"/>
              </p:cNvSpPr>
              <p:nvPr/>
            </p:nvSpPr>
            <p:spPr bwMode="auto">
              <a:xfrm flipH="1">
                <a:off x="2526689" y="2751432"/>
                <a:ext cx="45705" cy="0"/>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504" name="Line 59"/>
              <p:cNvSpPr>
                <a:spLocks noChangeShapeType="1"/>
              </p:cNvSpPr>
              <p:nvPr/>
            </p:nvSpPr>
            <p:spPr bwMode="auto">
              <a:xfrm flipH="1">
                <a:off x="2375946" y="2621382"/>
                <a:ext cx="44903" cy="0"/>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505" name="Line 60"/>
              <p:cNvSpPr>
                <a:spLocks noChangeShapeType="1"/>
              </p:cNvSpPr>
              <p:nvPr/>
            </p:nvSpPr>
            <p:spPr bwMode="auto">
              <a:xfrm flipH="1">
                <a:off x="2027148" y="2055885"/>
                <a:ext cx="53723" cy="0"/>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506" name="Line 61"/>
              <p:cNvSpPr>
                <a:spLocks noChangeShapeType="1"/>
              </p:cNvSpPr>
              <p:nvPr/>
            </p:nvSpPr>
            <p:spPr bwMode="auto">
              <a:xfrm flipH="1">
                <a:off x="1849944" y="1817703"/>
                <a:ext cx="54524" cy="0"/>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507" name="Line 62"/>
              <p:cNvSpPr>
                <a:spLocks noChangeShapeType="1"/>
              </p:cNvSpPr>
              <p:nvPr/>
            </p:nvSpPr>
            <p:spPr bwMode="auto">
              <a:xfrm flipH="1">
                <a:off x="1832303" y="1363260"/>
                <a:ext cx="53723" cy="0"/>
              </a:xfrm>
              <a:prstGeom prst="line">
                <a:avLst/>
              </a:prstGeom>
              <a:noFill/>
              <a:ln w="11113" cap="flat">
                <a:solidFill>
                  <a:srgbClr val="F15A22"/>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800">
                  <a:solidFill>
                    <a:srgbClr val="000000"/>
                  </a:solidFill>
                  <a:latin typeface="Comic Sans MS"/>
                  <a:ea typeface="+mn-ea"/>
                  <a:cs typeface="Comic Sans MS"/>
                </a:endParaRPr>
              </a:p>
            </p:txBody>
          </p:sp>
          <p:sp>
            <p:nvSpPr>
              <p:cNvPr id="400" name="Rectangle 399"/>
              <p:cNvSpPr/>
              <p:nvPr/>
            </p:nvSpPr>
            <p:spPr>
              <a:xfrm>
                <a:off x="3581914" y="1625399"/>
                <a:ext cx="811441" cy="313932"/>
              </a:xfrm>
              <a:prstGeom prst="rect">
                <a:avLst/>
              </a:prstGeom>
            </p:spPr>
            <p:txBody>
              <a:bodyPr wrap="none">
                <a:spAutoFit/>
              </a:bodyPr>
              <a:lstStyle/>
              <a:p>
                <a:pPr algn="ctr" defTabSz="914400" eaLnBrk="0" hangingPunct="0">
                  <a:lnSpc>
                    <a:spcPct val="90000"/>
                  </a:lnSpc>
                </a:pPr>
                <a:r>
                  <a:rPr lang="en-US" altLang="en-US" sz="800" b="1" dirty="0">
                    <a:solidFill>
                      <a:srgbClr val="B9539F"/>
                    </a:solidFill>
                    <a:latin typeface="Comic Sans MS"/>
                    <a:ea typeface="+mn-ea"/>
                    <a:cs typeface="Comic Sans MS"/>
                  </a:rPr>
                  <a:t>High TMB, </a:t>
                </a:r>
                <a:br>
                  <a:rPr lang="en-US" altLang="en-US" sz="800" b="1" dirty="0">
                    <a:solidFill>
                      <a:srgbClr val="B9539F"/>
                    </a:solidFill>
                    <a:latin typeface="Comic Sans MS"/>
                    <a:ea typeface="+mn-ea"/>
                    <a:cs typeface="Comic Sans MS"/>
                  </a:rPr>
                </a:br>
                <a:r>
                  <a:rPr lang="en-US" altLang="en-US" sz="800" b="1" dirty="0">
                    <a:solidFill>
                      <a:srgbClr val="B9539F"/>
                    </a:solidFill>
                    <a:latin typeface="Comic Sans MS"/>
                    <a:ea typeface="+mn-ea"/>
                    <a:cs typeface="Comic Sans MS"/>
                  </a:rPr>
                  <a:t>PD-L1 ≥50%</a:t>
                </a:r>
              </a:p>
            </p:txBody>
          </p:sp>
          <p:sp>
            <p:nvSpPr>
              <p:cNvPr id="401" name="Rectangle 400"/>
              <p:cNvSpPr/>
              <p:nvPr/>
            </p:nvSpPr>
            <p:spPr>
              <a:xfrm>
                <a:off x="4178344" y="2713229"/>
                <a:ext cx="856325" cy="313932"/>
              </a:xfrm>
              <a:prstGeom prst="rect">
                <a:avLst/>
              </a:prstGeom>
            </p:spPr>
            <p:txBody>
              <a:bodyPr wrap="none">
                <a:spAutoFit/>
              </a:bodyPr>
              <a:lstStyle/>
              <a:p>
                <a:pPr algn="ctr" defTabSz="914400" fontAlgn="auto">
                  <a:lnSpc>
                    <a:spcPct val="90000"/>
                  </a:lnSpc>
                  <a:spcBef>
                    <a:spcPts val="0"/>
                  </a:spcBef>
                  <a:spcAft>
                    <a:spcPts val="0"/>
                  </a:spcAft>
                </a:pPr>
                <a:r>
                  <a:rPr lang="en-US" altLang="en-US" sz="800" b="1" dirty="0">
                    <a:solidFill>
                      <a:srgbClr val="0065A4"/>
                    </a:solidFill>
                    <a:latin typeface="Comic Sans MS"/>
                    <a:ea typeface="+mn-ea"/>
                    <a:cs typeface="Comic Sans MS"/>
                  </a:rPr>
                  <a:t>High TMB, </a:t>
                </a:r>
                <a:br>
                  <a:rPr lang="en-US" altLang="en-US" sz="800" b="1" dirty="0">
                    <a:solidFill>
                      <a:srgbClr val="0065A4"/>
                    </a:solidFill>
                    <a:latin typeface="Comic Sans MS"/>
                    <a:ea typeface="+mn-ea"/>
                    <a:cs typeface="Comic Sans MS"/>
                  </a:rPr>
                </a:br>
                <a:r>
                  <a:rPr lang="en-US" altLang="en-US" sz="800" b="1" dirty="0">
                    <a:solidFill>
                      <a:srgbClr val="0065A4"/>
                    </a:solidFill>
                    <a:latin typeface="Comic Sans MS"/>
                    <a:ea typeface="+mn-ea"/>
                    <a:cs typeface="Comic Sans MS"/>
                  </a:rPr>
                  <a:t>PD-L1 1–49%</a:t>
                </a:r>
              </a:p>
            </p:txBody>
          </p:sp>
          <p:sp>
            <p:nvSpPr>
              <p:cNvPr id="402" name="Rectangle 401"/>
              <p:cNvSpPr/>
              <p:nvPr/>
            </p:nvSpPr>
            <p:spPr>
              <a:xfrm>
                <a:off x="3901537" y="3058583"/>
                <a:ext cx="1141659" cy="313932"/>
              </a:xfrm>
              <a:prstGeom prst="rect">
                <a:avLst/>
              </a:prstGeom>
            </p:spPr>
            <p:txBody>
              <a:bodyPr wrap="none">
                <a:spAutoFit/>
              </a:bodyPr>
              <a:lstStyle/>
              <a:p>
                <a:pPr algn="ctr" defTabSz="914400" fontAlgn="auto">
                  <a:lnSpc>
                    <a:spcPct val="90000"/>
                  </a:lnSpc>
                  <a:spcBef>
                    <a:spcPts val="0"/>
                  </a:spcBef>
                  <a:spcAft>
                    <a:spcPts val="0"/>
                  </a:spcAft>
                </a:pPr>
                <a:r>
                  <a:rPr lang="en-US" altLang="en-US" sz="800" b="1" dirty="0">
                    <a:solidFill>
                      <a:srgbClr val="F15A22"/>
                    </a:solidFill>
                    <a:latin typeface="Comic Sans MS"/>
                    <a:ea typeface="+mn-ea"/>
                    <a:cs typeface="Comic Sans MS"/>
                  </a:rPr>
                  <a:t>Low/medium TMB, </a:t>
                </a:r>
                <a:br>
                  <a:rPr lang="en-US" altLang="en-US" sz="800" b="1" dirty="0">
                    <a:solidFill>
                      <a:srgbClr val="F15A22"/>
                    </a:solidFill>
                    <a:latin typeface="Comic Sans MS"/>
                    <a:ea typeface="+mn-ea"/>
                    <a:cs typeface="Comic Sans MS"/>
                  </a:rPr>
                </a:br>
                <a:r>
                  <a:rPr lang="en-US" altLang="en-US" sz="800" b="1" dirty="0">
                    <a:solidFill>
                      <a:srgbClr val="F15A22"/>
                    </a:solidFill>
                    <a:latin typeface="Comic Sans MS"/>
                    <a:ea typeface="+mn-ea"/>
                    <a:cs typeface="Comic Sans MS"/>
                  </a:rPr>
                  <a:t>PD-L1 1–49%</a:t>
                </a:r>
              </a:p>
            </p:txBody>
          </p:sp>
          <p:sp>
            <p:nvSpPr>
              <p:cNvPr id="403" name="Rectangle 402"/>
              <p:cNvSpPr/>
              <p:nvPr/>
            </p:nvSpPr>
            <p:spPr>
              <a:xfrm>
                <a:off x="2848410" y="3370969"/>
                <a:ext cx="1141659" cy="313932"/>
              </a:xfrm>
              <a:prstGeom prst="rect">
                <a:avLst/>
              </a:prstGeom>
            </p:spPr>
            <p:txBody>
              <a:bodyPr wrap="none">
                <a:spAutoFit/>
              </a:bodyPr>
              <a:lstStyle/>
              <a:p>
                <a:pPr algn="ctr" defTabSz="914400" fontAlgn="auto">
                  <a:lnSpc>
                    <a:spcPct val="90000"/>
                  </a:lnSpc>
                  <a:spcBef>
                    <a:spcPts val="0"/>
                  </a:spcBef>
                  <a:spcAft>
                    <a:spcPts val="0"/>
                  </a:spcAft>
                </a:pPr>
                <a:r>
                  <a:rPr lang="en-US" altLang="en-US" sz="800" b="1" dirty="0">
                    <a:solidFill>
                      <a:srgbClr val="00B14F"/>
                    </a:solidFill>
                    <a:latin typeface="Comic Sans MS"/>
                    <a:ea typeface="+mn-ea"/>
                    <a:cs typeface="Comic Sans MS"/>
                  </a:rPr>
                  <a:t>Low/medium TMB, </a:t>
                </a:r>
                <a:br>
                  <a:rPr lang="en-US" altLang="en-US" sz="800" b="1" dirty="0">
                    <a:solidFill>
                      <a:srgbClr val="00B14F"/>
                    </a:solidFill>
                    <a:latin typeface="Comic Sans MS"/>
                    <a:ea typeface="+mn-ea"/>
                    <a:cs typeface="Comic Sans MS"/>
                  </a:rPr>
                </a:br>
                <a:r>
                  <a:rPr lang="en-US" altLang="en-US" sz="800" b="1" dirty="0">
                    <a:solidFill>
                      <a:srgbClr val="00B14F"/>
                    </a:solidFill>
                    <a:latin typeface="Comic Sans MS"/>
                    <a:ea typeface="+mn-ea"/>
                    <a:cs typeface="Comic Sans MS"/>
                  </a:rPr>
                  <a:t>PD-L1 ≥50%</a:t>
                </a:r>
              </a:p>
            </p:txBody>
          </p:sp>
          <p:sp>
            <p:nvSpPr>
              <p:cNvPr id="509" name="Rectangle 508"/>
              <p:cNvSpPr/>
              <p:nvPr/>
            </p:nvSpPr>
            <p:spPr>
              <a:xfrm>
                <a:off x="7550998" y="2571893"/>
                <a:ext cx="1141659" cy="313932"/>
              </a:xfrm>
              <a:prstGeom prst="rect">
                <a:avLst/>
              </a:prstGeom>
            </p:spPr>
            <p:txBody>
              <a:bodyPr wrap="none">
                <a:spAutoFit/>
              </a:bodyPr>
              <a:lstStyle/>
              <a:p>
                <a:pPr algn="ctr" defTabSz="914400" fontAlgn="auto">
                  <a:lnSpc>
                    <a:spcPct val="90000"/>
                  </a:lnSpc>
                  <a:spcBef>
                    <a:spcPts val="0"/>
                  </a:spcBef>
                  <a:spcAft>
                    <a:spcPts val="0"/>
                  </a:spcAft>
                </a:pPr>
                <a:r>
                  <a:rPr lang="en-US" altLang="en-US" sz="800" b="1" dirty="0">
                    <a:solidFill>
                      <a:srgbClr val="00B14F"/>
                    </a:solidFill>
                    <a:latin typeface="Comic Sans MS"/>
                    <a:ea typeface="+mn-ea"/>
                    <a:cs typeface="Comic Sans MS"/>
                  </a:rPr>
                  <a:t>Low/medium TMB, </a:t>
                </a:r>
                <a:br>
                  <a:rPr lang="en-US" altLang="en-US" sz="800" b="1" dirty="0">
                    <a:solidFill>
                      <a:srgbClr val="00B14F"/>
                    </a:solidFill>
                    <a:latin typeface="Comic Sans MS"/>
                    <a:ea typeface="+mn-ea"/>
                    <a:cs typeface="Comic Sans MS"/>
                  </a:rPr>
                </a:br>
                <a:r>
                  <a:rPr lang="en-US" altLang="en-US" sz="800" b="1" dirty="0">
                    <a:solidFill>
                      <a:srgbClr val="00B14F"/>
                    </a:solidFill>
                    <a:latin typeface="Comic Sans MS"/>
                    <a:ea typeface="+mn-ea"/>
                    <a:cs typeface="Comic Sans MS"/>
                  </a:rPr>
                  <a:t>PD-L1 ≥50%</a:t>
                </a:r>
              </a:p>
            </p:txBody>
          </p:sp>
          <p:sp>
            <p:nvSpPr>
              <p:cNvPr id="510" name="Rectangle 509"/>
              <p:cNvSpPr/>
              <p:nvPr/>
            </p:nvSpPr>
            <p:spPr>
              <a:xfrm>
                <a:off x="7165211" y="3286182"/>
                <a:ext cx="856325" cy="313932"/>
              </a:xfrm>
              <a:prstGeom prst="rect">
                <a:avLst/>
              </a:prstGeom>
            </p:spPr>
            <p:txBody>
              <a:bodyPr wrap="none">
                <a:spAutoFit/>
              </a:bodyPr>
              <a:lstStyle/>
              <a:p>
                <a:pPr algn="ctr" defTabSz="914400" fontAlgn="auto">
                  <a:lnSpc>
                    <a:spcPct val="90000"/>
                  </a:lnSpc>
                  <a:spcBef>
                    <a:spcPts val="0"/>
                  </a:spcBef>
                  <a:spcAft>
                    <a:spcPts val="0"/>
                  </a:spcAft>
                </a:pPr>
                <a:r>
                  <a:rPr lang="en-US" altLang="en-US" sz="800" b="1" dirty="0">
                    <a:solidFill>
                      <a:srgbClr val="0065A4"/>
                    </a:solidFill>
                    <a:latin typeface="Comic Sans MS"/>
                    <a:ea typeface="+mn-ea"/>
                    <a:cs typeface="Comic Sans MS"/>
                  </a:rPr>
                  <a:t>High TMB, </a:t>
                </a:r>
                <a:br>
                  <a:rPr lang="en-US" altLang="en-US" sz="800" b="1" dirty="0">
                    <a:solidFill>
                      <a:srgbClr val="0065A4"/>
                    </a:solidFill>
                    <a:latin typeface="Comic Sans MS"/>
                    <a:ea typeface="+mn-ea"/>
                    <a:cs typeface="Comic Sans MS"/>
                  </a:rPr>
                </a:br>
                <a:r>
                  <a:rPr lang="en-US" altLang="en-US" sz="800" b="1" dirty="0">
                    <a:solidFill>
                      <a:srgbClr val="0065A4"/>
                    </a:solidFill>
                    <a:latin typeface="Comic Sans MS"/>
                    <a:ea typeface="+mn-ea"/>
                    <a:cs typeface="Comic Sans MS"/>
                  </a:rPr>
                  <a:t>PD-L1 1–49%</a:t>
                </a:r>
              </a:p>
            </p:txBody>
          </p:sp>
          <p:sp>
            <p:nvSpPr>
              <p:cNvPr id="511" name="Rectangle 510"/>
              <p:cNvSpPr/>
              <p:nvPr/>
            </p:nvSpPr>
            <p:spPr>
              <a:xfrm>
                <a:off x="8278506" y="2991532"/>
                <a:ext cx="850624" cy="424732"/>
              </a:xfrm>
              <a:prstGeom prst="rect">
                <a:avLst/>
              </a:prstGeom>
            </p:spPr>
            <p:txBody>
              <a:bodyPr wrap="square">
                <a:spAutoFit/>
              </a:bodyPr>
              <a:lstStyle/>
              <a:p>
                <a:pPr algn="ctr" defTabSz="914400" fontAlgn="auto">
                  <a:lnSpc>
                    <a:spcPct val="90000"/>
                  </a:lnSpc>
                  <a:spcBef>
                    <a:spcPts val="0"/>
                  </a:spcBef>
                  <a:spcAft>
                    <a:spcPts val="0"/>
                  </a:spcAft>
                </a:pPr>
                <a:r>
                  <a:rPr lang="en-US" altLang="en-US" sz="800" b="1" dirty="0">
                    <a:solidFill>
                      <a:srgbClr val="F15A22"/>
                    </a:solidFill>
                    <a:latin typeface="Comic Sans MS"/>
                    <a:ea typeface="+mn-ea"/>
                    <a:cs typeface="Comic Sans MS"/>
                  </a:rPr>
                  <a:t>Low/medium TMB, </a:t>
                </a:r>
                <a:br>
                  <a:rPr lang="en-US" altLang="en-US" sz="800" b="1" dirty="0">
                    <a:solidFill>
                      <a:srgbClr val="F15A22"/>
                    </a:solidFill>
                    <a:latin typeface="Comic Sans MS"/>
                    <a:ea typeface="+mn-ea"/>
                    <a:cs typeface="Comic Sans MS"/>
                  </a:rPr>
                </a:br>
                <a:r>
                  <a:rPr lang="en-US" altLang="en-US" sz="800" b="1" dirty="0">
                    <a:solidFill>
                      <a:srgbClr val="F15A22"/>
                    </a:solidFill>
                    <a:latin typeface="Comic Sans MS"/>
                    <a:ea typeface="+mn-ea"/>
                    <a:cs typeface="Comic Sans MS"/>
                  </a:rPr>
                  <a:t>PD-L1 1–49%</a:t>
                </a:r>
              </a:p>
            </p:txBody>
          </p:sp>
          <p:sp>
            <p:nvSpPr>
              <p:cNvPr id="512" name="Rectangle 511"/>
              <p:cNvSpPr/>
              <p:nvPr/>
            </p:nvSpPr>
            <p:spPr>
              <a:xfrm>
                <a:off x="8270010" y="3389512"/>
                <a:ext cx="811441" cy="313932"/>
              </a:xfrm>
              <a:prstGeom prst="rect">
                <a:avLst/>
              </a:prstGeom>
            </p:spPr>
            <p:txBody>
              <a:bodyPr wrap="none">
                <a:spAutoFit/>
              </a:bodyPr>
              <a:lstStyle/>
              <a:p>
                <a:pPr algn="ctr" defTabSz="914400" eaLnBrk="0" hangingPunct="0">
                  <a:lnSpc>
                    <a:spcPct val="90000"/>
                  </a:lnSpc>
                </a:pPr>
                <a:r>
                  <a:rPr lang="en-US" altLang="en-US" sz="800" b="1" dirty="0">
                    <a:solidFill>
                      <a:srgbClr val="B9539F"/>
                    </a:solidFill>
                    <a:latin typeface="Comic Sans MS"/>
                    <a:ea typeface="+mn-ea"/>
                    <a:cs typeface="Comic Sans MS"/>
                  </a:rPr>
                  <a:t>High TMB, </a:t>
                </a:r>
                <a:br>
                  <a:rPr lang="en-US" altLang="en-US" sz="800" b="1" dirty="0">
                    <a:solidFill>
                      <a:srgbClr val="B9539F"/>
                    </a:solidFill>
                    <a:latin typeface="Comic Sans MS"/>
                    <a:ea typeface="+mn-ea"/>
                    <a:cs typeface="Comic Sans MS"/>
                  </a:rPr>
                </a:br>
                <a:r>
                  <a:rPr lang="en-US" altLang="en-US" sz="800" b="1" dirty="0">
                    <a:solidFill>
                      <a:srgbClr val="B9539F"/>
                    </a:solidFill>
                    <a:latin typeface="Comic Sans MS"/>
                    <a:ea typeface="+mn-ea"/>
                    <a:cs typeface="Comic Sans MS"/>
                  </a:rPr>
                  <a:t>PD-L1 ≥50%</a:t>
                </a:r>
              </a:p>
            </p:txBody>
          </p:sp>
          <p:sp>
            <p:nvSpPr>
              <p:cNvPr id="298" name="Rectangle 8"/>
              <p:cNvSpPr/>
              <p:nvPr/>
            </p:nvSpPr>
            <p:spPr>
              <a:xfrm>
                <a:off x="2311155" y="902007"/>
                <a:ext cx="1814210" cy="215444"/>
              </a:xfrm>
              <a:prstGeom prst="rect">
                <a:avLst/>
              </a:prstGeom>
            </p:spPr>
            <p:txBody>
              <a:bodyPr wrap="square" lIns="0" tIns="0" rIns="0" bIns="0" anchor="ctr">
                <a:spAutoFit/>
              </a:bodyPr>
              <a:lstStyle/>
              <a:p>
                <a:pPr algn="ctr" defTabSz="685766" fontAlgn="auto">
                  <a:spcBef>
                    <a:spcPts val="0"/>
                  </a:spcBef>
                  <a:spcAft>
                    <a:spcPts val="0"/>
                  </a:spcAft>
                </a:pPr>
                <a:r>
                  <a:rPr lang="en-US" sz="1400" b="1" dirty="0">
                    <a:solidFill>
                      <a:srgbClr val="005991"/>
                    </a:solidFill>
                    <a:latin typeface="Comic Sans MS"/>
                    <a:ea typeface="+mn-ea"/>
                    <a:cs typeface="Comic Sans MS"/>
                  </a:rPr>
                  <a:t>Nivolumab Arm</a:t>
                </a:r>
              </a:p>
            </p:txBody>
          </p:sp>
          <p:sp>
            <p:nvSpPr>
              <p:cNvPr id="299" name="Rectangle 8"/>
              <p:cNvSpPr/>
              <p:nvPr/>
            </p:nvSpPr>
            <p:spPr>
              <a:xfrm>
                <a:off x="5826355" y="902006"/>
                <a:ext cx="1902078" cy="215444"/>
              </a:xfrm>
              <a:prstGeom prst="rect">
                <a:avLst/>
              </a:prstGeom>
            </p:spPr>
            <p:txBody>
              <a:bodyPr wrap="square" lIns="0" tIns="0" rIns="0" bIns="0" anchor="ctr">
                <a:spAutoFit/>
              </a:bodyPr>
              <a:lstStyle/>
              <a:p>
                <a:pPr algn="ctr" defTabSz="685766" fontAlgn="auto">
                  <a:spcBef>
                    <a:spcPts val="0"/>
                  </a:spcBef>
                  <a:spcAft>
                    <a:spcPts val="0"/>
                  </a:spcAft>
                </a:pPr>
                <a:r>
                  <a:rPr lang="en-US" sz="1400" b="1" dirty="0">
                    <a:solidFill>
                      <a:srgbClr val="00A242"/>
                    </a:solidFill>
                    <a:latin typeface="Comic Sans MS"/>
                    <a:ea typeface="+mn-ea"/>
                    <a:cs typeface="Comic Sans MS"/>
                  </a:rPr>
                  <a:t>Chemotherapy Arm</a:t>
                </a:r>
              </a:p>
            </p:txBody>
          </p:sp>
        </p:grpSp>
        <p:sp>
          <p:nvSpPr>
            <p:cNvPr id="385" name="Line 21"/>
            <p:cNvSpPr>
              <a:spLocks noChangeShapeType="1"/>
            </p:cNvSpPr>
            <p:nvPr/>
          </p:nvSpPr>
          <p:spPr bwMode="auto">
            <a:xfrm flipV="1">
              <a:off x="8218953" y="3383861"/>
              <a:ext cx="0" cy="87247"/>
            </a:xfrm>
            <a:prstGeom prst="line">
              <a:avLst/>
            </a:prstGeom>
            <a:noFill/>
            <a:ln w="9525" cap="flat">
              <a:solidFill>
                <a:srgbClr val="0065A4"/>
              </a:solidFill>
              <a:prstDash val="solid"/>
              <a:miter lim="800000"/>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defTabSz="914400" fontAlgn="auto">
                <a:spcBef>
                  <a:spcPts val="0"/>
                </a:spcBef>
                <a:spcAft>
                  <a:spcPts val="0"/>
                </a:spcAft>
              </a:pPr>
              <a:endParaRPr lang="en-US" sz="900">
                <a:solidFill>
                  <a:srgbClr val="000000"/>
                </a:solidFill>
                <a:latin typeface="Comic Sans MS"/>
                <a:ea typeface="+mn-ea"/>
                <a:cs typeface="Comic Sans MS"/>
              </a:endParaRPr>
            </a:p>
          </p:txBody>
        </p:sp>
      </p:grpSp>
      <p:sp>
        <p:nvSpPr>
          <p:cNvPr id="273" name="Slide Number Placeholder 3"/>
          <p:cNvSpPr txBox="1">
            <a:spLocks/>
          </p:cNvSpPr>
          <p:nvPr/>
        </p:nvSpPr>
        <p:spPr>
          <a:xfrm>
            <a:off x="9215245" y="6056291"/>
            <a:ext cx="2057400"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sz="900" dirty="0">
                <a:solidFill>
                  <a:srgbClr val="000000"/>
                </a:solidFill>
                <a:latin typeface="Arial"/>
              </a:rPr>
              <a:t>Peters et al, AACR 2017</a:t>
            </a:r>
          </a:p>
          <a:p>
            <a:pPr fontAlgn="auto">
              <a:spcBef>
                <a:spcPts val="0"/>
              </a:spcBef>
              <a:spcAft>
                <a:spcPts val="0"/>
              </a:spcAft>
            </a:pPr>
            <a:r>
              <a:rPr lang="en-US" sz="900" dirty="0">
                <a:solidFill>
                  <a:srgbClr val="000000"/>
                </a:solidFill>
                <a:latin typeface="Arial"/>
              </a:rPr>
              <a:t>Carbone et al, NEJM 2017</a:t>
            </a:r>
          </a:p>
        </p:txBody>
      </p:sp>
      <p:sp>
        <p:nvSpPr>
          <p:cNvPr id="2" name="Rectangle 1"/>
          <p:cNvSpPr/>
          <p:nvPr/>
        </p:nvSpPr>
        <p:spPr>
          <a:xfrm>
            <a:off x="5793679" y="1676400"/>
            <a:ext cx="4771419" cy="381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Arial"/>
            </a:endParaRPr>
          </a:p>
        </p:txBody>
      </p:sp>
      <p:sp>
        <p:nvSpPr>
          <p:cNvPr id="274" name="Rectangle 273"/>
          <p:cNvSpPr/>
          <p:nvPr/>
        </p:nvSpPr>
        <p:spPr>
          <a:xfrm>
            <a:off x="5565589" y="2032192"/>
            <a:ext cx="1122844" cy="4300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Arial"/>
            </a:endParaRPr>
          </a:p>
        </p:txBody>
      </p:sp>
      <p:sp>
        <p:nvSpPr>
          <p:cNvPr id="4" name="TextBox 3"/>
          <p:cNvSpPr txBox="1"/>
          <p:nvPr/>
        </p:nvSpPr>
        <p:spPr>
          <a:xfrm>
            <a:off x="6047831" y="2829723"/>
            <a:ext cx="2818072" cy="369332"/>
          </a:xfrm>
          <a:prstGeom prst="rect">
            <a:avLst/>
          </a:prstGeom>
          <a:noFill/>
        </p:spPr>
        <p:txBody>
          <a:bodyPr wrap="square" rtlCol="0">
            <a:spAutoFit/>
          </a:bodyPr>
          <a:lstStyle/>
          <a:p>
            <a:pPr defTabSz="914400" fontAlgn="auto">
              <a:spcBef>
                <a:spcPts val="0"/>
              </a:spcBef>
              <a:spcAft>
                <a:spcPts val="0"/>
              </a:spcAft>
            </a:pPr>
            <a:r>
              <a:rPr lang="en-US" dirty="0">
                <a:solidFill>
                  <a:srgbClr val="000000"/>
                </a:solidFill>
                <a:latin typeface="Arial"/>
                <a:ea typeface="+mn-ea"/>
                <a:cs typeface="+mn-cs"/>
              </a:rPr>
              <a:t>PD-(</a:t>
            </a:r>
            <a:r>
              <a:rPr lang="en-US">
                <a:solidFill>
                  <a:srgbClr val="000000"/>
                </a:solidFill>
                <a:latin typeface="Arial"/>
                <a:ea typeface="+mn-ea"/>
                <a:cs typeface="+mn-cs"/>
              </a:rPr>
              <a:t>L)1 monotherapy</a:t>
            </a:r>
          </a:p>
        </p:txBody>
      </p:sp>
      <p:sp>
        <p:nvSpPr>
          <p:cNvPr id="276" name="TextBox 275"/>
          <p:cNvSpPr txBox="1"/>
          <p:nvPr/>
        </p:nvSpPr>
        <p:spPr>
          <a:xfrm>
            <a:off x="6048294" y="3816950"/>
            <a:ext cx="2818072" cy="369332"/>
          </a:xfrm>
          <a:prstGeom prst="rect">
            <a:avLst/>
          </a:prstGeom>
          <a:noFill/>
        </p:spPr>
        <p:txBody>
          <a:bodyPr wrap="square" rtlCol="0">
            <a:spAutoFit/>
          </a:bodyPr>
          <a:lstStyle/>
          <a:p>
            <a:pPr defTabSz="914400" fontAlgn="auto">
              <a:spcBef>
                <a:spcPts val="0"/>
              </a:spcBef>
              <a:spcAft>
                <a:spcPts val="0"/>
              </a:spcAft>
            </a:pPr>
            <a:r>
              <a:rPr lang="en-US" dirty="0">
                <a:solidFill>
                  <a:srgbClr val="000000"/>
                </a:solidFill>
                <a:latin typeface="Arial"/>
                <a:ea typeface="+mn-ea"/>
                <a:cs typeface="+mn-cs"/>
              </a:rPr>
              <a:t>Combination therapy </a:t>
            </a:r>
          </a:p>
        </p:txBody>
      </p:sp>
      <p:sp>
        <p:nvSpPr>
          <p:cNvPr id="277" name="TextBox 276"/>
          <p:cNvSpPr txBox="1"/>
          <p:nvPr/>
        </p:nvSpPr>
        <p:spPr>
          <a:xfrm>
            <a:off x="6061240" y="4438341"/>
            <a:ext cx="3855434" cy="369332"/>
          </a:xfrm>
          <a:prstGeom prst="rect">
            <a:avLst/>
          </a:prstGeom>
          <a:noFill/>
        </p:spPr>
        <p:txBody>
          <a:bodyPr wrap="square" rtlCol="0">
            <a:spAutoFit/>
          </a:bodyPr>
          <a:lstStyle/>
          <a:p>
            <a:pPr defTabSz="914400" fontAlgn="auto">
              <a:spcBef>
                <a:spcPts val="0"/>
              </a:spcBef>
              <a:spcAft>
                <a:spcPts val="0"/>
              </a:spcAft>
            </a:pPr>
            <a:r>
              <a:rPr lang="en-US" dirty="0">
                <a:solidFill>
                  <a:srgbClr val="000000"/>
                </a:solidFill>
                <a:latin typeface="Arial"/>
                <a:ea typeface="+mn-ea"/>
                <a:cs typeface="+mn-cs"/>
              </a:rPr>
              <a:t>More personalized approach?</a:t>
            </a:r>
          </a:p>
        </p:txBody>
      </p:sp>
    </p:spTree>
    <p:extLst>
      <p:ext uri="{BB962C8B-B14F-4D97-AF65-F5344CB8AC3E}">
        <p14:creationId xmlns:p14="http://schemas.microsoft.com/office/powerpoint/2010/main" val="21869186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Immune monitoring assays for biomarker discovery</a:t>
            </a:r>
          </a:p>
        </p:txBody>
      </p:sp>
      <p:pic>
        <p:nvPicPr>
          <p:cNvPr id="5" name="Picture 4"/>
          <p:cNvPicPr>
            <a:picLocks noChangeAspect="1"/>
          </p:cNvPicPr>
          <p:nvPr/>
        </p:nvPicPr>
        <p:blipFill>
          <a:blip r:embed="rId2"/>
          <a:stretch>
            <a:fillRect/>
          </a:stretch>
        </p:blipFill>
        <p:spPr>
          <a:xfrm>
            <a:off x="914400" y="1295400"/>
            <a:ext cx="10616752" cy="4760924"/>
          </a:xfrm>
          <a:prstGeom prst="rect">
            <a:avLst/>
          </a:prstGeom>
        </p:spPr>
      </p:pic>
      <p:sp>
        <p:nvSpPr>
          <p:cNvPr id="6" name="TextBox 5"/>
          <p:cNvSpPr txBox="1"/>
          <p:nvPr/>
        </p:nvSpPr>
        <p:spPr>
          <a:xfrm>
            <a:off x="8153400" y="6420544"/>
            <a:ext cx="2826328" cy="276999"/>
          </a:xfrm>
          <a:prstGeom prst="rect">
            <a:avLst/>
          </a:prstGeom>
          <a:noFill/>
        </p:spPr>
        <p:txBody>
          <a:bodyPr wrap="square" rtlCol="0">
            <a:spAutoFit/>
          </a:bodyPr>
          <a:lstStyle/>
          <a:p>
            <a:pPr defTabSz="914400" fontAlgn="auto">
              <a:spcBef>
                <a:spcPts val="0"/>
              </a:spcBef>
              <a:spcAft>
                <a:spcPts val="0"/>
              </a:spcAft>
            </a:pPr>
            <a:r>
              <a:rPr lang="en-US" sz="1200" dirty="0">
                <a:solidFill>
                  <a:srgbClr val="000000"/>
                </a:solidFill>
                <a:latin typeface="Arial"/>
                <a:ea typeface="+mn-ea"/>
                <a:cs typeface="+mn-cs"/>
              </a:rPr>
              <a:t>Yuan et al, JITC 2016</a:t>
            </a:r>
          </a:p>
        </p:txBody>
      </p:sp>
    </p:spTree>
    <p:extLst>
      <p:ext uri="{BB962C8B-B14F-4D97-AF65-F5344CB8AC3E}">
        <p14:creationId xmlns:p14="http://schemas.microsoft.com/office/powerpoint/2010/main" val="2340850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ustom 13">
      <a:dk1>
        <a:srgbClr val="0F2D53"/>
      </a:dk1>
      <a:lt1>
        <a:srgbClr val="FFFFFF"/>
      </a:lt1>
      <a:dk2>
        <a:srgbClr val="1C448A"/>
      </a:dk2>
      <a:lt2>
        <a:srgbClr val="D6EFF5"/>
      </a:lt2>
      <a:accent1>
        <a:srgbClr val="5EE4E6"/>
      </a:accent1>
      <a:accent2>
        <a:srgbClr val="5985C4"/>
      </a:accent2>
      <a:accent3>
        <a:srgbClr val="CDDADA"/>
      </a:accent3>
      <a:accent4>
        <a:srgbClr val="00B648"/>
      </a:accent4>
      <a:accent5>
        <a:srgbClr val="2D195E"/>
      </a:accent5>
      <a:accent6>
        <a:srgbClr val="5A2EAB"/>
      </a:accent6>
      <a:hlink>
        <a:srgbClr val="FF5F00"/>
      </a:hlink>
      <a:folHlink>
        <a:srgbClr val="CC67F1"/>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lgn="ctr">
          <a:defRPr sz="1400" dirty="0"/>
        </a:defPPr>
      </a:lstStyle>
    </a:spDef>
    <a:lnDef>
      <a:spPr/>
      <a:bodyPr/>
      <a:lstStyle/>
      <a:style>
        <a:lnRef idx="2">
          <a:schemeClr val="accent1"/>
        </a:lnRef>
        <a:fillRef idx="0">
          <a:schemeClr val="accent1"/>
        </a:fillRef>
        <a:effectRef idx="1">
          <a:schemeClr val="accent1"/>
        </a:effectRef>
        <a:fontRef idx="minor">
          <a:schemeClr val="tx1"/>
        </a:fontRef>
      </a:style>
    </a:lnDef>
    <a:txDef>
      <a:spPr>
        <a:solidFill>
          <a:srgbClr val="CCCCCC"/>
        </a:solidFill>
        <a:ln w="25400">
          <a:noFill/>
        </a:ln>
      </a:spPr>
      <a:bodyPr vert="horz" wrap="square" lIns="0" tIns="0" rIns="0" bIns="0" rtlCol="0">
        <a:noAutofit/>
      </a:bodyPr>
      <a:lstStyle>
        <a:defPPr marR="458470" algn="ctr">
          <a:lnSpc>
            <a:spcPct val="100000"/>
          </a:lnSpc>
          <a:defRPr sz="1200" spc="-10" dirty="0" err="1" smtClean="0">
            <a:solidFill>
              <a:srgbClr val="000118"/>
            </a:solidFill>
            <a:latin typeface="Arial"/>
            <a:cs typeface="Arial"/>
          </a:defRPr>
        </a:defPPr>
      </a:lstStyle>
    </a:txDef>
  </a:objectDefaults>
  <a:extraClrSchemeLst/>
</a:theme>
</file>

<file path=ppt/theme/theme3.xml><?xml version="1.0" encoding="utf-8"?>
<a:theme xmlns:a="http://schemas.openxmlformats.org/drawingml/2006/main" name="3_Office Theme">
  <a:themeElements>
    <a:clrScheme name="IASLC">
      <a:dk1>
        <a:srgbClr val="000000"/>
      </a:dk1>
      <a:lt1>
        <a:sysClr val="window" lastClr="FFFFFF"/>
      </a:lt1>
      <a:dk2>
        <a:srgbClr val="06559D"/>
      </a:dk2>
      <a:lt2>
        <a:srgbClr val="FFF6B7"/>
      </a:lt2>
      <a:accent1>
        <a:srgbClr val="C95127"/>
      </a:accent1>
      <a:accent2>
        <a:srgbClr val="CBA311"/>
      </a:accent2>
      <a:accent3>
        <a:srgbClr val="80C9AC"/>
      </a:accent3>
      <a:accent4>
        <a:srgbClr val="1E76CC"/>
      </a:accent4>
      <a:accent5>
        <a:srgbClr val="AFAFAF"/>
      </a:accent5>
      <a:accent6>
        <a:srgbClr val="7332A1"/>
      </a:accent6>
      <a:hlink>
        <a:srgbClr val="F3811B"/>
      </a:hlink>
      <a:folHlink>
        <a:srgbClr val="A358D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lank Presentation">
  <a:themeElements>
    <a:clrScheme name="">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9" ma:contentTypeDescription="Create a new document." ma:contentTypeScope="" ma:versionID="3f6dff938f4fcdf8da214b7bee4f4390">
  <xsd:schema xmlns:xsd="http://www.w3.org/2001/XMLSchema" xmlns:xs="http://www.w3.org/2001/XMLSchema" xmlns:p="http://schemas.microsoft.com/office/2006/metadata/properties" xmlns:ns2="96f1686b-f877-4eb8-89ab-3a67a5dc2612" xmlns:ns3="b4104d5b-b872-4636-a728-507be7308f43" targetNamespace="http://schemas.microsoft.com/office/2006/metadata/properties" ma:root="true" ma:fieldsID="f0de397315c461ca0fcb209ca18b41e9" ns2:_="" ns3:_="">
    <xsd:import namespace="96f1686b-f877-4eb8-89ab-3a67a5dc2612"/>
    <xsd:import namespace="b4104d5b-b872-4636-a728-507be7308f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Status" ma:index="16" nillable="true" ma:displayName="Status" ma:internalName="Status">
      <xsd:simpleType>
        <xsd:restriction base="dms:Choice">
          <xsd:enumeration value="Rejected"/>
          <xsd:enumeration value="Approved"/>
        </xsd:restriction>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documentManagement>
</p:properties>
</file>

<file path=customXml/itemProps1.xml><?xml version="1.0" encoding="utf-8"?>
<ds:datastoreItem xmlns:ds="http://schemas.openxmlformats.org/officeDocument/2006/customXml" ds:itemID="{05C28B36-9383-46C3-AB8E-88161DFF511B}"/>
</file>

<file path=customXml/itemProps2.xml><?xml version="1.0" encoding="utf-8"?>
<ds:datastoreItem xmlns:ds="http://schemas.openxmlformats.org/officeDocument/2006/customXml" ds:itemID="{917F73D9-670A-4814-BD8D-365DA0DCA691}"/>
</file>

<file path=customXml/itemProps3.xml><?xml version="1.0" encoding="utf-8"?>
<ds:datastoreItem xmlns:ds="http://schemas.openxmlformats.org/officeDocument/2006/customXml" ds:itemID="{927B7B0B-3DB6-43CB-9AC8-3B172EF5C690}"/>
</file>

<file path=docProps/app.xml><?xml version="1.0" encoding="utf-8"?>
<Properties xmlns="http://schemas.openxmlformats.org/officeDocument/2006/extended-properties" xmlns:vt="http://schemas.openxmlformats.org/officeDocument/2006/docPropsVTypes">
  <Template/>
  <TotalTime>2898</TotalTime>
  <Words>5575</Words>
  <Application>Microsoft Macintosh PowerPoint</Application>
  <PresentationFormat>Widescreen</PresentationFormat>
  <Paragraphs>1608</Paragraphs>
  <Slides>97</Slides>
  <Notes>50</Notes>
  <HiddenSlides>0</HiddenSlides>
  <MMClips>0</MMClips>
  <ScaleCrop>false</ScaleCrop>
  <HeadingPairs>
    <vt:vector size="8" baseType="variant">
      <vt:variant>
        <vt:lpstr>Fonts Used</vt:lpstr>
      </vt:variant>
      <vt:variant>
        <vt:i4>23</vt:i4>
      </vt:variant>
      <vt:variant>
        <vt:lpstr>Theme</vt:lpstr>
      </vt:variant>
      <vt:variant>
        <vt:i4>6</vt:i4>
      </vt:variant>
      <vt:variant>
        <vt:lpstr>Embedded OLE Servers</vt:lpstr>
      </vt:variant>
      <vt:variant>
        <vt:i4>3</vt:i4>
      </vt:variant>
      <vt:variant>
        <vt:lpstr>Slide Titles</vt:lpstr>
      </vt:variant>
      <vt:variant>
        <vt:i4>97</vt:i4>
      </vt:variant>
    </vt:vector>
  </HeadingPairs>
  <TitlesOfParts>
    <vt:vector size="129" baseType="lpstr">
      <vt:lpstr>.AppleSystemUIFont</vt:lpstr>
      <vt:lpstr>Arial Narrow</vt:lpstr>
      <vt:lpstr>Ariel</vt:lpstr>
      <vt:lpstr>Calibri</vt:lpstr>
      <vt:lpstr>Calibri Light</vt:lpstr>
      <vt:lpstr>Comic Sans MS</vt:lpstr>
      <vt:lpstr>Garamond</vt:lpstr>
      <vt:lpstr>LucidaGrande</vt:lpstr>
      <vt:lpstr>MS Mincho</vt:lpstr>
      <vt:lpstr>MS PGothic</vt:lpstr>
      <vt:lpstr>ＭＳ Ｐゴシック</vt:lpstr>
      <vt:lpstr>ＭＳ 明朝</vt:lpstr>
      <vt:lpstr>msgothic</vt:lpstr>
      <vt:lpstr>News Gothic MT</vt:lpstr>
      <vt:lpstr>StarSymbol</vt:lpstr>
      <vt:lpstr>Symbol</vt:lpstr>
      <vt:lpstr>Times</vt:lpstr>
      <vt:lpstr>Times New Roman</vt:lpstr>
      <vt:lpstr>Verdana</vt:lpstr>
      <vt:lpstr>Wingdings</vt:lpstr>
      <vt:lpstr>ヒラギノ角ゴ Pro W3</vt:lpstr>
      <vt:lpstr>宋体</vt:lpstr>
      <vt:lpstr>Arial</vt:lpstr>
      <vt:lpstr>Office Theme</vt:lpstr>
      <vt:lpstr>1_Office Theme</vt:lpstr>
      <vt:lpstr>3_Office Theme</vt:lpstr>
      <vt:lpstr>UCSF Contemporary</vt:lpstr>
      <vt:lpstr>2_Office Theme</vt:lpstr>
      <vt:lpstr>Blank Presentation</vt:lpstr>
      <vt:lpstr>Document</vt:lpstr>
      <vt:lpstr>Prism 7</vt:lpstr>
      <vt:lpstr>Worksheet</vt:lpstr>
      <vt:lpstr>Tumors with substantial susceptibility to  anti-PD1 antibody (partial list…)</vt:lpstr>
      <vt:lpstr>Tumor Immunology: Overview</vt:lpstr>
      <vt:lpstr>PowerPoint Presentation</vt:lpstr>
      <vt:lpstr>PowerPoint Presentation</vt:lpstr>
      <vt:lpstr>PowerPoint Presentation</vt:lpstr>
      <vt:lpstr>PowerPoint Presentation</vt:lpstr>
      <vt:lpstr>Analysis of over 100,000 patients with cancer for CD274 (PD-L1) amplification: Implications for treatment with immune checkpoint blockade</vt:lpstr>
      <vt:lpstr>Analysis of CD274 (PD-L1) Gene Amplification in Patients with Cancer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Antigen is not rate-limiting in non-T cell-inflamed tumors, rather Batf3 DCs appear to be</vt:lpstr>
      <vt:lpstr>Hypotheses for molecular mechanisms to explain the T cell-inflamed versus non-inflamed tumor microenvironments</vt:lpstr>
      <vt:lpstr>ML and GEP Association With BOR</vt:lpstr>
      <vt:lpstr>Traditional Paradigm for Approval in Oncology</vt:lpstr>
      <vt:lpstr>Tissue Agnostic Development</vt:lpstr>
      <vt:lpstr>Pembrolizumab for Microsatellite Instability High or Mismatch Repair Deficient Cancers 1st Tissue Agnostic Approval </vt:lpstr>
      <vt:lpstr>FDA Approvals Timeline (Solid Tumors)</vt:lpstr>
      <vt:lpstr>PowerPoint Presentation</vt:lpstr>
      <vt:lpstr>IHC:  MLH1 &amp; PMS2 Deficient</vt:lpstr>
      <vt:lpstr>PCR: Microsatellite Instability</vt:lpstr>
      <vt:lpstr>Mutational Burden</vt:lpstr>
      <vt:lpstr>Mutational Burden</vt:lpstr>
      <vt:lpstr>PowerPoint Presentation</vt:lpstr>
      <vt:lpstr>PowerPoint Presentation</vt:lpstr>
      <vt:lpstr>PowerPoint Presentation</vt:lpstr>
      <vt:lpstr>PowerPoint Presentation</vt:lpstr>
      <vt:lpstr>PowerPoint Presentation</vt:lpstr>
      <vt:lpstr>PowerPoint Presentation</vt:lpstr>
      <vt:lpstr>Associated Tumor Types</vt:lpstr>
      <vt:lpstr>PowerPoint Presentation</vt:lpstr>
      <vt:lpstr>Neoantigen Prediction and T Cell Infiltration in Hypermutated Endometrial Cancer</vt:lpstr>
      <vt:lpstr>T Cell Infiltration in Hypermutated Endometrial Cancer</vt:lpstr>
      <vt:lpstr>PowerPoint Presentation</vt:lpstr>
      <vt:lpstr>PowerPoint Presentation</vt:lpstr>
      <vt:lpstr>PowerPoint Presentation</vt:lpstr>
      <vt:lpstr>MSI-H found across 27 tumor types (MANTIS)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KEYNOTE-164 and 158: Efficacy of Pembrolizumab in Phase 2 KEYNOTE-164 and KEYNOTE-158 Studies of Microsatellite Instability High Cancers </vt:lpstr>
      <vt:lpstr>KEYNOTE-164 and KEYNOTE-158: Study Design  </vt:lpstr>
      <vt:lpstr>Baseline Characteristics and Demographics in Patients  With MSI-H CRC and MSI-H Non-CRC</vt:lpstr>
      <vt:lpstr>MSI-H Tumor Types Represented in KEYNOTE-164 and KEYNOTE-158</vt:lpstr>
      <vt:lpstr>Best Overall Response (RECIST v1.1 per IRC) in Patients With MSI-H CRC and MSI-H Non-CRC</vt:lpstr>
      <vt:lpstr>Best Percentage Change From Baseline in Target Lesion Size (RECIST v1.1 per IRC) Patients With MSI-H CRC</vt:lpstr>
      <vt:lpstr>Best Percentage Change From Baseline in Target Lesion Size (RECIST v1.1 per IRC) Patients With MSI-H Non-CRC </vt:lpstr>
      <vt:lpstr>Duration of Response (RECIST v1.1 per IRC) Patients With MSI-H CRC</vt:lpstr>
      <vt:lpstr>Duration of Response (RECIST v1.1 per IRC) Patients With MSI-H Non-CRC</vt:lpstr>
      <vt:lpstr>PowerPoint Presentation</vt:lpstr>
      <vt:lpstr>Overall Survival, Kaplan-Meier Estimate Patients With MSI-H Non-CRC</vt:lpstr>
      <vt:lpstr>Post Marketing Requirement</vt:lpstr>
      <vt:lpstr>Nivolumab in mismatch-repair deficient (MMR-d) non-colorectal cancers: NCI-MATCH Trial (Molecular Analysis for Therapy Choice) Arm Z1D</vt:lpstr>
      <vt:lpstr>PowerPoint Presentation</vt:lpstr>
      <vt:lpstr>PowerPoint Presentation</vt:lpstr>
      <vt:lpstr>Depth of response</vt:lpstr>
      <vt:lpstr>PowerPoint Presentation</vt:lpstr>
      <vt:lpstr>Future Directions</vt:lpstr>
      <vt:lpstr>Biomarkers of response</vt:lpstr>
      <vt:lpstr>PD-L1 as a biomarker in 2nd line nivolumab treatment </vt:lpstr>
      <vt:lpstr>KEYNOTE-024: First line NSCLC in PD-L1 &gt; 50%</vt:lpstr>
      <vt:lpstr>CheckMate 026: First line NSCLC in PD-L1 &gt; 5%</vt:lpstr>
      <vt:lpstr>KEYNOTE-21G: Carbo/Pem +/- pembrolizumab:  is there a biomarker of PD-1 + chemotherapy response?</vt:lpstr>
      <vt:lpstr>Press Release – Phase III KEYNOTE-189 Trial of First-Line Pembrolizumab plus Pemetrexed and Platinum January 16, 2018</vt:lpstr>
      <vt:lpstr>Primary PFS and Safety Analyses of a Randomized Phase III Study of Carboplatin + Paclitaxel +/− Bevacizumab, with or without Atezolizumab in 1L Non-Squamous Metastatic NSCLC (IMpower150) </vt:lpstr>
      <vt:lpstr>IMpower150: Investigator (INV)-Assessed PFS and OS</vt:lpstr>
      <vt:lpstr>Blood-based TMB in POPLAR and OAK</vt:lpstr>
      <vt:lpstr>Blood-based TMB in POPLAR and OAK</vt:lpstr>
      <vt:lpstr>PowerPoint Presentation</vt:lpstr>
      <vt:lpstr>PowerPoint Presentation</vt:lpstr>
      <vt:lpstr>PowerPoint Presentation</vt:lpstr>
      <vt:lpstr>Total Exome Mutations vs Genes in FoundationOne Panela CheckMate 026 TMB Analysis: Nivolumab in First-line NSCLC</vt:lpstr>
      <vt:lpstr>Neoantigen clonality and PD-1 benefit</vt:lpstr>
      <vt:lpstr>ORR by Tumor Mutation Burden Subgroup CheckMate 032 Exploratory TMB Analysis Nivo ± Ipi in Previously Treated SCLC</vt:lpstr>
      <vt:lpstr>OS by Tumor Mutation Burden Subgroup CheckMate 032 Exploratory TMB Analysis Nivo ± Ipi in Previously Treated SCLC</vt:lpstr>
      <vt:lpstr>PFS by Tumor Mutation Burden Subgroup CheckMate 032 Exploratory TMB Analysis Nivo ± Ipi in Previously Treated SCLC</vt:lpstr>
      <vt:lpstr>PowerPoint Presentation</vt:lpstr>
      <vt:lpstr>Immune monitoring assays for biomarker discovery</vt:lpstr>
    </vt:vector>
  </TitlesOfParts>
  <Manager/>
  <Company>Research To Practice</Company>
  <LinksUpToDate>false</LinksUpToDate>
  <SharedDoc>false</SharedDoc>
  <HyperlinkBase/>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Microsoft Office User</cp:lastModifiedBy>
  <cp:revision>247</cp:revision>
  <cp:lastPrinted>2018-03-30T15:20:20Z</cp:lastPrinted>
  <dcterms:created xsi:type="dcterms:W3CDTF">2012-09-20T19:30:52Z</dcterms:created>
  <dcterms:modified xsi:type="dcterms:W3CDTF">2018-04-06T15:14:06Z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ies>
</file>