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4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42.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56.xml" ContentType="application/vnd.openxmlformats-officedocument.presentationml.slide+xml"/>
  <Override PartName="/ppt/slides/slide69.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76.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74.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0.xml" ContentType="application/vnd.openxmlformats-officedocument.presentationml.slide+xml"/>
  <Override PartName="/ppt/slides/slide73.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4.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5.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ppt/tags/tag13.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26.xml" ContentType="application/vnd.openxmlformats-officedocument.presentationml.tags+xml"/>
  <Override PartName="/ppt/tags/tag20.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docProps/app.xml" ContentType="application/vnd.openxmlformats-officedocument.extended-propertie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1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41" r:id="rId2"/>
    <p:sldMasterId id="2147483959" r:id="rId3"/>
  </p:sldMasterIdLst>
  <p:notesMasterIdLst>
    <p:notesMasterId r:id="rId82"/>
  </p:notesMasterIdLst>
  <p:handoutMasterIdLst>
    <p:handoutMasterId r:id="rId83"/>
  </p:handoutMasterIdLst>
  <p:sldIdLst>
    <p:sldId id="1954" r:id="rId4"/>
    <p:sldId id="1926" r:id="rId5"/>
    <p:sldId id="1927" r:id="rId6"/>
    <p:sldId id="978" r:id="rId7"/>
    <p:sldId id="979" r:id="rId8"/>
    <p:sldId id="1942" r:id="rId9"/>
    <p:sldId id="1472" r:id="rId10"/>
    <p:sldId id="1929" r:id="rId11"/>
    <p:sldId id="1884" r:id="rId12"/>
    <p:sldId id="1887" r:id="rId13"/>
    <p:sldId id="1930" r:id="rId14"/>
    <p:sldId id="1888" r:id="rId15"/>
    <p:sldId id="1889" r:id="rId16"/>
    <p:sldId id="1890" r:id="rId17"/>
    <p:sldId id="1931" r:id="rId18"/>
    <p:sldId id="1801" r:id="rId19"/>
    <p:sldId id="1797" r:id="rId20"/>
    <p:sldId id="1795" r:id="rId21"/>
    <p:sldId id="1796" r:id="rId22"/>
    <p:sldId id="1776" r:id="rId23"/>
    <p:sldId id="1822" r:id="rId24"/>
    <p:sldId id="1932" r:id="rId25"/>
    <p:sldId id="1829" r:id="rId26"/>
    <p:sldId id="1943" r:id="rId27"/>
    <p:sldId id="1831" r:id="rId28"/>
    <p:sldId id="1832" r:id="rId29"/>
    <p:sldId id="1953" r:id="rId30"/>
    <p:sldId id="1946" r:id="rId31"/>
    <p:sldId id="1836" r:id="rId32"/>
    <p:sldId id="1833" r:id="rId33"/>
    <p:sldId id="1938" r:id="rId34"/>
    <p:sldId id="1898" r:id="rId35"/>
    <p:sldId id="1933" r:id="rId36"/>
    <p:sldId id="1828" r:id="rId37"/>
    <p:sldId id="1825" r:id="rId38"/>
    <p:sldId id="1947" r:id="rId39"/>
    <p:sldId id="1941" r:id="rId40"/>
    <p:sldId id="1837" r:id="rId41"/>
    <p:sldId id="1934" r:id="rId42"/>
    <p:sldId id="1862" r:id="rId43"/>
    <p:sldId id="1863" r:id="rId44"/>
    <p:sldId id="1864" r:id="rId45"/>
    <p:sldId id="1948" r:id="rId46"/>
    <p:sldId id="1949" r:id="rId47"/>
    <p:sldId id="1868" r:id="rId48"/>
    <p:sldId id="1955" r:id="rId49"/>
    <p:sldId id="1939" r:id="rId50"/>
    <p:sldId id="1950" r:id="rId51"/>
    <p:sldId id="1951" r:id="rId52"/>
    <p:sldId id="1952" r:id="rId53"/>
    <p:sldId id="1956" r:id="rId54"/>
    <p:sldId id="1872" r:id="rId55"/>
    <p:sldId id="1873" r:id="rId56"/>
    <p:sldId id="1861" r:id="rId57"/>
    <p:sldId id="1935" r:id="rId58"/>
    <p:sldId id="1936" r:id="rId59"/>
    <p:sldId id="1912" r:id="rId60"/>
    <p:sldId id="1940" r:id="rId61"/>
    <p:sldId id="1817" r:id="rId62"/>
    <p:sldId id="1818" r:id="rId63"/>
    <p:sldId id="1821" r:id="rId64"/>
    <p:sldId id="1813" r:id="rId65"/>
    <p:sldId id="1944" r:id="rId66"/>
    <p:sldId id="1815" r:id="rId67"/>
    <p:sldId id="1808" r:id="rId68"/>
    <p:sldId id="1874" r:id="rId69"/>
    <p:sldId id="1937" r:id="rId70"/>
    <p:sldId id="1892" r:id="rId71"/>
    <p:sldId id="1893" r:id="rId72"/>
    <p:sldId id="1894" r:id="rId73"/>
    <p:sldId id="1895" r:id="rId74"/>
    <p:sldId id="1897" r:id="rId75"/>
    <p:sldId id="1877" r:id="rId76"/>
    <p:sldId id="1878" r:id="rId77"/>
    <p:sldId id="1879" r:id="rId78"/>
    <p:sldId id="1880" r:id="rId79"/>
    <p:sldId id="1945" r:id="rId80"/>
    <p:sldId id="1928" r:id="rId81"/>
  </p:sldIdLst>
  <p:sldSz cx="9144000" cy="6858000" type="screen4x3"/>
  <p:notesSz cx="7772400" cy="10058400"/>
  <p:custDataLst>
    <p:tags r:id="rId84"/>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8">
          <p15:clr>
            <a:srgbClr val="A4A3A4"/>
          </p15:clr>
        </p15:guide>
        <p15:guide id="2" pos="2789">
          <p15:clr>
            <a:srgbClr val="A4A3A4"/>
          </p15:clr>
        </p15:guide>
        <p15:guide id="3" pos="144">
          <p15:clr>
            <a:srgbClr val="A4A3A4"/>
          </p15:clr>
        </p15:guide>
        <p15:guide id="4" pos="4656">
          <p15:clr>
            <a:srgbClr val="A4A3A4"/>
          </p15:clr>
        </p15:guide>
        <p15:guide id="5" pos="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A841F"/>
    <a:srgbClr val="99CD15"/>
    <a:srgbClr val="020090"/>
    <a:srgbClr val="002E5D"/>
    <a:srgbClr val="ECF4F9"/>
    <a:srgbClr val="F9961E"/>
    <a:srgbClr val="76D3FF"/>
    <a:srgbClr val="0432FF"/>
    <a:srgbClr val="E74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5872" autoAdjust="0"/>
  </p:normalViewPr>
  <p:slideViewPr>
    <p:cSldViewPr>
      <p:cViewPr>
        <p:scale>
          <a:sx n="100" d="100"/>
          <a:sy n="100" d="100"/>
        </p:scale>
        <p:origin x="1728" y="360"/>
      </p:cViewPr>
      <p:guideLst>
        <p:guide orient="horz" pos="4208"/>
        <p:guide pos="2789"/>
        <p:guide pos="144"/>
        <p:guide pos="4656"/>
        <p:guide pos="240"/>
      </p:guideLst>
    </p:cSldViewPr>
  </p:slideViewPr>
  <p:outlineViewPr>
    <p:cViewPr varScale="1">
      <p:scale>
        <a:sx n="170" d="200"/>
        <a:sy n="170" d="200"/>
      </p:scale>
      <p:origin x="0" y="-27200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7" d="100"/>
          <a:sy n="77" d="100"/>
        </p:scale>
        <p:origin x="-25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customXml" Target="../customXml/item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12/11/17</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1589088" y="1006475"/>
            <a:ext cx="459105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algn="ctr" eaLnBrk="0" hangingPunct="0">
              <a:lnSpc>
                <a:spcPct val="93000"/>
              </a:lnSpc>
              <a:buClr>
                <a:srgbClr val="000000"/>
              </a:buClr>
              <a:buSzPct val="45000"/>
              <a:buFont typeface="Wingdings" pitchFamily="-72" charset="2"/>
              <a:buNone/>
            </a:pPr>
            <a:fld id="{DA2F918B-534C-4494-B5B9-E33C0B6FBC7A}" type="slidenum">
              <a:rPr lang="en-US">
                <a:solidFill>
                  <a:srgbClr val="C0504D"/>
                </a:solidFill>
              </a:rPr>
              <a:pPr algn="ctr" eaLnBrk="0" hangingPunct="0">
                <a:lnSpc>
                  <a:spcPct val="93000"/>
                </a:lnSpc>
                <a:buClr>
                  <a:srgbClr val="000000"/>
                </a:buClr>
                <a:buSzPct val="45000"/>
                <a:buFont typeface="Wingdings" pitchFamily="-72" charset="2"/>
                <a:buNone/>
              </a:pPr>
              <a:t>2</a:t>
            </a:fld>
            <a:endParaRPr lang="en-US">
              <a:solidFill>
                <a:srgbClr val="C0504D"/>
              </a:solidFill>
            </a:endParaRPr>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a:ln/>
        </p:spPr>
        <p:txBody>
          <a:bodyPr/>
          <a:lstStyle/>
          <a:p>
            <a:endParaRPr lang="en-US" smtClean="0">
              <a:latin typeface="Times New Roman" pitchFamily="-72" charset="0"/>
              <a:ea typeface="MS PGothic" charset="0"/>
            </a:endParaRPr>
          </a:p>
        </p:txBody>
      </p:sp>
    </p:spTree>
    <p:extLst>
      <p:ext uri="{BB962C8B-B14F-4D97-AF65-F5344CB8AC3E}">
        <p14:creationId xmlns:p14="http://schemas.microsoft.com/office/powerpoint/2010/main" val="47708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p:cNvSpPr>
          <p:nvPr>
            <p:ph type="sldImg"/>
          </p:nvPr>
        </p:nvSpPr>
        <p:spPr/>
      </p:sp>
      <p:sp>
        <p:nvSpPr>
          <p:cNvPr id="77826" name="Rectangle 3"/>
          <p:cNvSpPr>
            <a:spLocks noGrp="1" noChangeArrowheads="1"/>
          </p:cNvSpPr>
          <p:nvPr>
            <p:ph type="body" idx="1"/>
          </p:nvPr>
        </p:nvSpPr>
        <p:spPr>
          <a:noFill/>
          <a:ln/>
        </p:spPr>
        <p:txBody>
          <a:bodyPr/>
          <a:lstStyle/>
          <a:p>
            <a:endParaRPr lang="en-US" smtClean="0">
              <a:latin typeface="Times New Roman" pitchFamily="-72" charset="0"/>
              <a:ea typeface="MS PGothic" charset="0"/>
            </a:endParaRPr>
          </a:p>
        </p:txBody>
      </p:sp>
    </p:spTree>
    <p:extLst>
      <p:ext uri="{BB962C8B-B14F-4D97-AF65-F5344CB8AC3E}">
        <p14:creationId xmlns:p14="http://schemas.microsoft.com/office/powerpoint/2010/main" val="84426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p:cNvSpPr>
          <p:nvPr>
            <p:ph type="sldImg"/>
          </p:nvPr>
        </p:nvSpPr>
        <p:spPr/>
      </p:sp>
      <p:sp>
        <p:nvSpPr>
          <p:cNvPr id="77826" name="Rectangle 3"/>
          <p:cNvSpPr>
            <a:spLocks noGrp="1" noChangeArrowheads="1"/>
          </p:cNvSpPr>
          <p:nvPr>
            <p:ph type="body" idx="1"/>
          </p:nvPr>
        </p:nvSpPr>
        <p:spPr>
          <a:noFill/>
          <a:ln/>
        </p:spPr>
        <p:txBody>
          <a:bodyPr/>
          <a:lstStyle/>
          <a:p>
            <a:endParaRPr lang="en-US" smtClean="0">
              <a:latin typeface="Times New Roman" pitchFamily="-72" charset="0"/>
              <a:ea typeface="MS PGothic" charset="0"/>
            </a:endParaRPr>
          </a:p>
        </p:txBody>
      </p:sp>
    </p:spTree>
    <p:extLst>
      <p:ext uri="{BB962C8B-B14F-4D97-AF65-F5344CB8AC3E}">
        <p14:creationId xmlns:p14="http://schemas.microsoft.com/office/powerpoint/2010/main" val="117323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mOSTLY MODIFEIED</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E1E3606-65BE-8D46-AEB6-BD196F858890}" type="slidenum">
              <a:rPr lang="en-US" smtClean="0"/>
              <a:t>9</a:t>
            </a:fld>
            <a:endParaRPr lang="en-US" dirty="0"/>
          </a:p>
        </p:txBody>
      </p:sp>
    </p:spTree>
    <p:extLst>
      <p:ext uri="{BB962C8B-B14F-4D97-AF65-F5344CB8AC3E}">
        <p14:creationId xmlns:p14="http://schemas.microsoft.com/office/powerpoint/2010/main" val="45371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E1E3606-65BE-8D46-AEB6-BD196F858890}" type="slidenum">
              <a:rPr lang="en-US" smtClean="0"/>
              <a:t>10</a:t>
            </a:fld>
            <a:endParaRPr lang="en-US" dirty="0"/>
          </a:p>
        </p:txBody>
      </p:sp>
    </p:spTree>
    <p:extLst>
      <p:ext uri="{BB962C8B-B14F-4D97-AF65-F5344CB8AC3E}">
        <p14:creationId xmlns:p14="http://schemas.microsoft.com/office/powerpoint/2010/main" val="103959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2E4953F-501C-498F-811F-52E153962CB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33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33825" y="8770938"/>
            <a:ext cx="3008313" cy="461962"/>
          </a:xfrm>
          <a:prstGeom prst="rect">
            <a:avLst/>
          </a:prstGeom>
        </p:spPr>
        <p:txBody>
          <a:bodyPr/>
          <a:lstStyle/>
          <a:p>
            <a:pPr>
              <a:defRPr/>
            </a:pPr>
            <a:fld id="{7C567ED8-DC3A-6149-9B2A-1EE41D393B08}" type="slidenum">
              <a:rPr lang="en-US" smtClean="0"/>
              <a:pPr>
                <a:defRPr/>
              </a:pPr>
              <a:t>32</a:t>
            </a:fld>
            <a:endParaRPr lang="en-US"/>
          </a:p>
        </p:txBody>
      </p:sp>
    </p:spTree>
    <p:extLst>
      <p:ext uri="{BB962C8B-B14F-4D97-AF65-F5344CB8AC3E}">
        <p14:creationId xmlns:p14="http://schemas.microsoft.com/office/powerpoint/2010/main" val="44865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E1E3606-65BE-8D46-AEB6-BD196F858890}" type="slidenum">
              <a:rPr lang="en-US" smtClean="0"/>
              <a:t>47</a:t>
            </a:fld>
            <a:endParaRPr lang="en-US" dirty="0"/>
          </a:p>
        </p:txBody>
      </p:sp>
    </p:spTree>
    <p:extLst>
      <p:ext uri="{BB962C8B-B14F-4D97-AF65-F5344CB8AC3E}">
        <p14:creationId xmlns:p14="http://schemas.microsoft.com/office/powerpoint/2010/main" val="64071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algn="ctr" eaLnBrk="0" hangingPunct="0">
              <a:lnSpc>
                <a:spcPct val="93000"/>
              </a:lnSpc>
              <a:buClr>
                <a:srgbClr val="000000"/>
              </a:buClr>
              <a:buSzPct val="45000"/>
              <a:buFont typeface="Wingdings" pitchFamily="-72" charset="2"/>
              <a:buNone/>
            </a:pPr>
            <a:fld id="{DA2F918B-534C-4494-B5B9-E33C0B6FBC7A}" type="slidenum">
              <a:rPr lang="en-US">
                <a:solidFill>
                  <a:srgbClr val="C0504D"/>
                </a:solidFill>
              </a:rPr>
              <a:pPr algn="ctr" eaLnBrk="0" hangingPunct="0">
                <a:lnSpc>
                  <a:spcPct val="93000"/>
                </a:lnSpc>
                <a:buClr>
                  <a:srgbClr val="000000"/>
                </a:buClr>
                <a:buSzPct val="45000"/>
                <a:buFont typeface="Wingdings" pitchFamily="-72" charset="2"/>
                <a:buNone/>
              </a:pPr>
              <a:t>78</a:t>
            </a:fld>
            <a:endParaRPr lang="en-US">
              <a:solidFill>
                <a:srgbClr val="C0504D"/>
              </a:solidFill>
            </a:endParaRPr>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a:ln/>
        </p:spPr>
        <p:txBody>
          <a:bodyPr/>
          <a:lstStyle/>
          <a:p>
            <a:endParaRPr lang="en-US" smtClean="0">
              <a:latin typeface="Times New Roman" pitchFamily="-72" charset="0"/>
              <a:ea typeface="MS PGothic" charset="0"/>
            </a:endParaRPr>
          </a:p>
        </p:txBody>
      </p:sp>
    </p:spTree>
    <p:extLst>
      <p:ext uri="{BB962C8B-B14F-4D97-AF65-F5344CB8AC3E}">
        <p14:creationId xmlns:p14="http://schemas.microsoft.com/office/powerpoint/2010/main" val="161598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2"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5"/>
            <a:ext cx="8605838"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18102" y="2101851"/>
            <a:ext cx="4227513"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396876"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ooter Placeholder 4"/>
          <p:cNvSpPr>
            <a:spLocks noGrp="1"/>
          </p:cNvSpPr>
          <p:nvPr>
            <p:ph type="ftr" sz="quarter" idx="11"/>
          </p:nvPr>
        </p:nvSpPr>
        <p:spPr>
          <a:xfrm>
            <a:off x="5796137" y="6311902"/>
            <a:ext cx="2952327" cy="390525"/>
          </a:xfrm>
          <a:prstGeom prst="rect">
            <a:avLst/>
          </a:prstGeom>
        </p:spPr>
        <p:txBody>
          <a:bodyPr lIns="0" tIns="0" rIns="0" bIns="0" anchor="b">
            <a:noAutofit/>
          </a:bodyPr>
          <a:lstStyle>
            <a:lvl1pPr algn="r">
              <a:spcBef>
                <a:spcPts val="0"/>
              </a:spcBef>
              <a:spcAft>
                <a:spcPts val="0"/>
              </a:spcAft>
              <a:defRPr lang="en-GB" sz="900" b="0" kern="1200" dirty="0">
                <a:solidFill>
                  <a:schemeClr val="tx1"/>
                </a:solidFill>
                <a:latin typeface="+mn-lt"/>
                <a:ea typeface="+mn-ea"/>
                <a:cs typeface="+mn-cs"/>
              </a:defRPr>
            </a:lvl1pPr>
          </a:lstStyle>
          <a:p>
            <a:pPr defTabSz="685800">
              <a:buClr>
                <a:srgbClr val="4CB7B5"/>
              </a:buClr>
            </a:pPr>
            <a:endParaRPr lang="en-GB">
              <a:solidFill>
                <a:srgbClr val="595959"/>
              </a:solidFill>
            </a:endParaRPr>
          </a:p>
        </p:txBody>
      </p:sp>
      <p:sp>
        <p:nvSpPr>
          <p:cNvPr id="9" name="Text Placeholder 13"/>
          <p:cNvSpPr>
            <a:spLocks noGrp="1"/>
          </p:cNvSpPr>
          <p:nvPr>
            <p:ph type="body" sz="quarter" idx="13"/>
          </p:nvPr>
        </p:nvSpPr>
        <p:spPr>
          <a:xfrm>
            <a:off x="396876" y="6311902"/>
            <a:ext cx="3022996" cy="390525"/>
          </a:xfrm>
        </p:spPr>
        <p:txBody>
          <a:bodyPr lIns="0" tIns="0" rIns="0" bIns="0"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Tree>
    <p:extLst>
      <p:ext uri="{BB962C8B-B14F-4D97-AF65-F5344CB8AC3E}">
        <p14:creationId xmlns:p14="http://schemas.microsoft.com/office/powerpoint/2010/main" val="772272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6876" y="188915"/>
            <a:ext cx="8350250" cy="1008061"/>
          </a:xfrm>
        </p:spPr>
        <p:txBody>
          <a:bodyPr/>
          <a:lstStyle>
            <a:lvl1pPr>
              <a:defRPr>
                <a:solidFill>
                  <a:schemeClr val="tx1"/>
                </a:solidFill>
              </a:defRPr>
            </a:lvl1pPr>
          </a:lstStyle>
          <a:p>
            <a:r>
              <a:rPr lang="en-US" dirty="0" smtClean="0"/>
              <a:t>Click to edit Master title style</a:t>
            </a:r>
            <a:endParaRPr lang="en-GB" dirty="0"/>
          </a:p>
        </p:txBody>
      </p:sp>
      <p:sp>
        <p:nvSpPr>
          <p:cNvPr id="8" name="Text Placeholder 13"/>
          <p:cNvSpPr>
            <a:spLocks noGrp="1"/>
          </p:cNvSpPr>
          <p:nvPr>
            <p:ph type="body" sz="quarter" idx="13" hasCustomPrompt="1"/>
          </p:nvPr>
        </p:nvSpPr>
        <p:spPr>
          <a:xfrm>
            <a:off x="396876" y="6324602"/>
            <a:ext cx="4175124" cy="377825"/>
          </a:xfrm>
        </p:spPr>
        <p:txBody>
          <a:bodyPr lIns="0" tIns="0" rIns="0" bIns="0"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Footnotes</a:t>
            </a:r>
            <a:endParaRPr lang="en-GB" dirty="0"/>
          </a:p>
        </p:txBody>
      </p:sp>
      <p:sp>
        <p:nvSpPr>
          <p:cNvPr id="9" name="Text Placeholder 3"/>
          <p:cNvSpPr>
            <a:spLocks noGrp="1"/>
          </p:cNvSpPr>
          <p:nvPr>
            <p:ph type="body" sz="quarter" idx="14" hasCustomPrompt="1"/>
          </p:nvPr>
        </p:nvSpPr>
        <p:spPr>
          <a:xfrm>
            <a:off x="4572001" y="6324600"/>
            <a:ext cx="4181475" cy="381000"/>
          </a:xfrm>
        </p:spPr>
        <p:txBody>
          <a:bodyPr bIns="0" anchor="b"/>
          <a:lstStyle>
            <a:lvl1pPr marL="0" indent="0" algn="r">
              <a:spcBef>
                <a:spcPts val="0"/>
              </a:spcBef>
              <a:spcAft>
                <a:spcPts val="0"/>
              </a:spcAft>
              <a:buNone/>
              <a:defRPr sz="900"/>
            </a:lvl1pPr>
          </a:lstStyle>
          <a:p>
            <a:pPr lvl="0"/>
            <a:r>
              <a:rPr lang="en-US" dirty="0" smtClean="0"/>
              <a:t>References</a:t>
            </a:r>
            <a:endParaRPr lang="en-GB" dirty="0"/>
          </a:p>
        </p:txBody>
      </p:sp>
    </p:spTree>
    <p:extLst>
      <p:ext uri="{BB962C8B-B14F-4D97-AF65-F5344CB8AC3E}">
        <p14:creationId xmlns:p14="http://schemas.microsoft.com/office/powerpoint/2010/main" val="1349605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5796137" y="6311902"/>
            <a:ext cx="2952327" cy="390525"/>
          </a:xfrm>
          <a:prstGeom prst="rect">
            <a:avLst/>
          </a:prstGeom>
        </p:spPr>
        <p:txBody>
          <a:bodyPr lIns="0" tIns="0" rIns="0" bIns="0" anchor="b">
            <a:noAutofit/>
          </a:bodyPr>
          <a:lstStyle>
            <a:lvl1pPr algn="r">
              <a:spcBef>
                <a:spcPts val="0"/>
              </a:spcBef>
              <a:spcAft>
                <a:spcPts val="0"/>
              </a:spcAft>
              <a:defRPr lang="en-GB" sz="900" b="0" kern="1200" dirty="0">
                <a:solidFill>
                  <a:schemeClr val="tx1"/>
                </a:solidFill>
                <a:latin typeface="+mn-lt"/>
                <a:ea typeface="+mn-ea"/>
                <a:cs typeface="+mn-cs"/>
              </a:defRPr>
            </a:lvl1pPr>
          </a:lstStyle>
          <a:p>
            <a:pPr defTabSz="685800">
              <a:buClr>
                <a:srgbClr val="4CB7B5"/>
              </a:buClr>
            </a:pPr>
            <a:endParaRPr lang="en-GB">
              <a:solidFill>
                <a:srgbClr val="595959"/>
              </a:solidFill>
            </a:endParaRPr>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lIns="0" tIns="0" rIns="0" bIns="0"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Tree>
    <p:extLst>
      <p:ext uri="{BB962C8B-B14F-4D97-AF65-F5344CB8AC3E}">
        <p14:creationId xmlns:p14="http://schemas.microsoft.com/office/powerpoint/2010/main" val="13037203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5796137" y="6311902"/>
            <a:ext cx="2952327" cy="390525"/>
          </a:xfrm>
          <a:prstGeom prst="rect">
            <a:avLst/>
          </a:prstGeom>
        </p:spPr>
        <p:txBody>
          <a:bodyPr lIns="0" tIns="0" rIns="0" bIns="0" anchor="b">
            <a:noAutofit/>
          </a:bodyPr>
          <a:lstStyle>
            <a:lvl1pPr algn="r">
              <a:spcBef>
                <a:spcPts val="0"/>
              </a:spcBef>
              <a:spcAft>
                <a:spcPts val="0"/>
              </a:spcAft>
              <a:defRPr lang="en-GB" sz="900" b="0" kern="1200" dirty="0">
                <a:solidFill>
                  <a:schemeClr val="tx1"/>
                </a:solidFill>
                <a:latin typeface="+mn-lt"/>
                <a:ea typeface="+mn-ea"/>
                <a:cs typeface="+mn-cs"/>
              </a:defRPr>
            </a:lvl1pPr>
          </a:lstStyle>
          <a:p>
            <a:pPr defTabSz="685800">
              <a:buClr>
                <a:srgbClr val="4CB7B5"/>
              </a:buClr>
            </a:pPr>
            <a:endParaRPr lang="en-GB">
              <a:solidFill>
                <a:srgbClr val="595959"/>
              </a:solidFill>
            </a:endParaRPr>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lIns="0" tIns="0" rIns="0" bIns="0"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Tree>
    <p:extLst>
      <p:ext uri="{BB962C8B-B14F-4D97-AF65-F5344CB8AC3E}">
        <p14:creationId xmlns:p14="http://schemas.microsoft.com/office/powerpoint/2010/main" val="1721468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698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2644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5813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9034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195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smtClean="0"/>
              <a:t>Click to edit Master subtitle style</a:t>
            </a:r>
            <a:endParaRPr lang="en-US"/>
          </a:p>
        </p:txBody>
      </p:sp>
    </p:spTree>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3"/>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smtClean="0"/>
              <a:t>Click to edit Master text styles</a:t>
            </a:r>
          </a:p>
        </p:txBody>
      </p:sp>
    </p:spTree>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2" y="2101851"/>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16"/>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3"/>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6" y="301628"/>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3"/>
            <a:ext cx="3316288"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1"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1" y="674688"/>
            <a:ext cx="6048375"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smtClean="0"/>
          </a:p>
        </p:txBody>
      </p:sp>
      <p:sp>
        <p:nvSpPr>
          <p:cNvPr id="4" name="Text Placeholder 3"/>
          <p:cNvSpPr>
            <a:spLocks noGrp="1"/>
          </p:cNvSpPr>
          <p:nvPr>
            <p:ph type="body" sz="half" idx="2"/>
          </p:nvPr>
        </p:nvSpPr>
        <p:spPr>
          <a:xfrm>
            <a:off x="1976441" y="5916613"/>
            <a:ext cx="6048375"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2"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5"/>
            <a:ext cx="8605838"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18102" y="2101851"/>
            <a:ext cx="4227513"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396876"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7"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876" y="188915"/>
            <a:ext cx="8350250" cy="1008061"/>
          </a:xfrm>
        </p:spPr>
        <p:txBody>
          <a:bodyPr/>
          <a:lstStyle>
            <a:lvl1pPr>
              <a:defRPr>
                <a:solidFill>
                  <a:schemeClr val="tx1"/>
                </a:solidFill>
              </a:defRPr>
            </a:lvl1pPr>
          </a:lstStyle>
          <a:p>
            <a:r>
              <a:rPr lang="en-US" dirty="0" smtClean="0"/>
              <a:t>Click to edit Master title style</a:t>
            </a:r>
            <a:endParaRPr lang="en-GB" dirty="0"/>
          </a:p>
        </p:txBody>
      </p:sp>
      <p:sp>
        <p:nvSpPr>
          <p:cNvPr id="8" name="Text Placeholder 13"/>
          <p:cNvSpPr>
            <a:spLocks noGrp="1"/>
          </p:cNvSpPr>
          <p:nvPr>
            <p:ph type="body" sz="quarter" idx="13"/>
          </p:nvPr>
        </p:nvSpPr>
        <p:spPr>
          <a:xfrm>
            <a:off x="396876" y="6324602"/>
            <a:ext cx="4175124" cy="3778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smtClean="0"/>
              <a:t>Click to edit Master text styles</a:t>
            </a:r>
          </a:p>
        </p:txBody>
      </p:sp>
      <p:sp>
        <p:nvSpPr>
          <p:cNvPr id="9" name="Text Placeholder 3"/>
          <p:cNvSpPr>
            <a:spLocks noGrp="1"/>
          </p:cNvSpPr>
          <p:nvPr>
            <p:ph type="body" sz="quarter" idx="14"/>
          </p:nvPr>
        </p:nvSpPr>
        <p:spPr>
          <a:xfrm>
            <a:off x="4572001" y="6324600"/>
            <a:ext cx="4181475" cy="381000"/>
          </a:xfrm>
        </p:spPr>
        <p:txBody>
          <a:bodyPr anchor="b"/>
          <a:lstStyle>
            <a:lvl1pPr marL="0" indent="0" algn="r">
              <a:spcBef>
                <a:spcPts val="0"/>
              </a:spcBef>
              <a:spcAft>
                <a:spcPts val="0"/>
              </a:spcAft>
              <a:buNone/>
              <a:defRPr sz="900"/>
            </a:lvl1pPr>
          </a:lstStyle>
          <a:p>
            <a:pPr lvl="0"/>
            <a:r>
              <a:rPr lang="en-US" smtClean="0"/>
              <a:t>Click to edit Master text styles</a:t>
            </a: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6"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6"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2" y="2101851"/>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smtClean="0"/>
              <a:t>Click to edit Master subtitle style</a:t>
            </a:r>
            <a:endParaRPr lang="en-US"/>
          </a:p>
        </p:txBody>
      </p:sp>
    </p:spTree>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3"/>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smtClean="0"/>
              <a:t>Click to edit Master text styles</a:t>
            </a:r>
          </a:p>
        </p:txBody>
      </p:sp>
    </p:spTree>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2" y="2101851"/>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16"/>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6" y="301628"/>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3"/>
            <a:ext cx="3316288"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1"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1" y="674688"/>
            <a:ext cx="6048375"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smtClean="0"/>
          </a:p>
        </p:txBody>
      </p:sp>
      <p:sp>
        <p:nvSpPr>
          <p:cNvPr id="4" name="Text Placeholder 3"/>
          <p:cNvSpPr>
            <a:spLocks noGrp="1"/>
          </p:cNvSpPr>
          <p:nvPr>
            <p:ph type="body" sz="half" idx="2"/>
          </p:nvPr>
        </p:nvSpPr>
        <p:spPr>
          <a:xfrm>
            <a:off x="1976441" y="5916613"/>
            <a:ext cx="6048375"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16"/>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2"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9775" y="627065"/>
            <a:ext cx="8605838"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1"/>
            <a:ext cx="4225925"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18102" y="2101851"/>
            <a:ext cx="4227513"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27013"/>
            <a:ext cx="77692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416050"/>
            <a:ext cx="7769225" cy="4799013"/>
          </a:xfrm>
        </p:spPr>
        <p:txBody>
          <a:bodyPr/>
          <a:lstStyle/>
          <a:p>
            <a:pPr lvl="0"/>
            <a:endParaRPr lang="en-US" noProof="0"/>
          </a:p>
        </p:txBody>
      </p:sp>
    </p:spTree>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396876"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470026"/>
            <a:ext cx="4098925" cy="4656138"/>
          </a:xfrm>
        </p:spPr>
        <p:txBody>
          <a:bodyPr>
            <a:no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7"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6876" y="188915"/>
            <a:ext cx="8350250" cy="1008061"/>
          </a:xfrm>
        </p:spPr>
        <p:txBody>
          <a:bodyPr/>
          <a:lstStyle>
            <a:lvl1pPr>
              <a:defRPr>
                <a:solidFill>
                  <a:schemeClr val="tx1"/>
                </a:solidFill>
              </a:defRPr>
            </a:lvl1pPr>
          </a:lstStyle>
          <a:p>
            <a:r>
              <a:rPr lang="en-US" dirty="0" smtClean="0"/>
              <a:t>Click to edit Master title style</a:t>
            </a:r>
            <a:endParaRPr lang="en-GB" dirty="0"/>
          </a:p>
        </p:txBody>
      </p:sp>
      <p:sp>
        <p:nvSpPr>
          <p:cNvPr id="8" name="Text Placeholder 13"/>
          <p:cNvSpPr>
            <a:spLocks noGrp="1"/>
          </p:cNvSpPr>
          <p:nvPr>
            <p:ph type="body" sz="quarter" idx="13"/>
          </p:nvPr>
        </p:nvSpPr>
        <p:spPr>
          <a:xfrm>
            <a:off x="396876" y="6324602"/>
            <a:ext cx="4175124" cy="3778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smtClean="0"/>
              <a:t>Click to edit Master text styles</a:t>
            </a:r>
          </a:p>
        </p:txBody>
      </p:sp>
      <p:sp>
        <p:nvSpPr>
          <p:cNvPr id="9" name="Text Placeholder 3"/>
          <p:cNvSpPr>
            <a:spLocks noGrp="1"/>
          </p:cNvSpPr>
          <p:nvPr>
            <p:ph type="body" sz="quarter" idx="14"/>
          </p:nvPr>
        </p:nvSpPr>
        <p:spPr>
          <a:xfrm>
            <a:off x="4572001" y="6324600"/>
            <a:ext cx="4181475" cy="381000"/>
          </a:xfrm>
        </p:spPr>
        <p:txBody>
          <a:bodyPr anchor="b"/>
          <a:lstStyle>
            <a:lvl1pPr marL="0" indent="0" algn="r">
              <a:spcBef>
                <a:spcPts val="0"/>
              </a:spcBef>
              <a:spcAft>
                <a:spcPts val="0"/>
              </a:spcAft>
              <a:buNone/>
              <a:defRPr sz="900"/>
            </a:lvl1pPr>
          </a:lstStyle>
          <a:p>
            <a:pPr lvl="0"/>
            <a:r>
              <a:rPr lang="en-US" smtClean="0"/>
              <a:t>Click to edit Master text styles</a:t>
            </a:r>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6"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sz="1500">
                <a:solidFill>
                  <a:schemeClr val="tx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14" name="Text Placeholder 13"/>
          <p:cNvSpPr>
            <a:spLocks noGrp="1"/>
          </p:cNvSpPr>
          <p:nvPr>
            <p:ph type="body" sz="quarter" idx="13"/>
          </p:nvPr>
        </p:nvSpPr>
        <p:spPr>
          <a:xfrm>
            <a:off x="396876" y="6311902"/>
            <a:ext cx="3022996" cy="390525"/>
          </a:xfrm>
        </p:spPr>
        <p:txBody>
          <a:bodyPr anchor="b">
            <a:noAutofit/>
          </a:bodyPr>
          <a:lstStyle>
            <a:lvl1pPr marL="0" indent="0" algn="l">
              <a:spcBef>
                <a:spcPts val="0"/>
              </a:spcBef>
              <a:spcAft>
                <a:spcPts val="0"/>
              </a:spcAft>
              <a:buNone/>
              <a:defRPr sz="900" b="0">
                <a:solidFill>
                  <a:schemeClr val="tx1"/>
                </a:solidFill>
                <a:latin typeface="+mn-lt"/>
              </a:defRPr>
            </a:lvl1pPr>
          </a:lstStyle>
          <a:p>
            <a:pPr lvl="0"/>
            <a:r>
              <a:rPr lang="en-US" dirty="0" smtClean="0"/>
              <a:t>Click to edit Master</a:t>
            </a:r>
            <a:endParaRPr lang="en-GB" dirty="0"/>
          </a:p>
        </p:txBody>
      </p:sp>
      <p:sp>
        <p:nvSpPr>
          <p:cNvPr id="6" name="Footer Placeholder 4"/>
          <p:cNvSpPr>
            <a:spLocks noGrp="1"/>
          </p:cNvSpPr>
          <p:nvPr>
            <p:ph type="ftr" sz="quarter" idx="14"/>
          </p:nvPr>
        </p:nvSpPr>
        <p:spPr>
          <a:xfrm>
            <a:off x="5795963" y="6311900"/>
            <a:ext cx="2952750" cy="390525"/>
          </a:xfrm>
          <a:prstGeom prst="rect">
            <a:avLst/>
          </a:prstGeom>
        </p:spPr>
        <p:txBody>
          <a:bodyPr lIns="0" tIns="0" rIns="0" bIns="0" anchor="b">
            <a:noAutofit/>
          </a:bodyPr>
          <a:lstStyle>
            <a:lvl1pPr algn="r" defTabSz="685800">
              <a:spcBef>
                <a:spcPts val="0"/>
              </a:spcBef>
              <a:spcAft>
                <a:spcPts val="0"/>
              </a:spcAft>
              <a:buClr>
                <a:srgbClr val="4CB7B5"/>
              </a:buClr>
              <a:defRPr lang="en-GB" sz="900" b="0" kern="1200">
                <a:solidFill>
                  <a:srgbClr val="595959"/>
                </a:solidFill>
                <a:latin typeface="+mn-lt"/>
                <a:ea typeface="+mn-ea"/>
                <a:cs typeface="+mn-cs"/>
              </a:defRPr>
            </a:lvl1pPr>
          </a:lstStyle>
          <a:p>
            <a:pPr>
              <a:defRPr/>
            </a:pPr>
            <a:endParaRPr/>
          </a:p>
        </p:txBody>
      </p:sp>
    </p:spTree>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6" y="301628"/>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3"/>
            <a:ext cx="3316288"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1"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1" y="674688"/>
            <a:ext cx="6048375"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smtClean="0"/>
          </a:p>
        </p:txBody>
      </p:sp>
      <p:sp>
        <p:nvSpPr>
          <p:cNvPr id="4" name="Text Placeholder 3"/>
          <p:cNvSpPr>
            <a:spLocks noGrp="1"/>
          </p:cNvSpPr>
          <p:nvPr>
            <p:ph type="body" sz="half" idx="2"/>
          </p:nvPr>
        </p:nvSpPr>
        <p:spPr>
          <a:xfrm>
            <a:off x="1976441" y="5916613"/>
            <a:ext cx="6048375"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image" Target="../media/image1.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theme" Target="../theme/theme3.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4" cstate="prin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684213" y="227013"/>
            <a:ext cx="776922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684213" y="1416050"/>
            <a:ext cx="7769225"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 id="2147483739" r:id="rId12"/>
    <p:sldLayoutId id="2147483738"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4213" y="227013"/>
            <a:ext cx="776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Master title style</a:t>
            </a:r>
          </a:p>
        </p:txBody>
      </p:sp>
      <p:sp>
        <p:nvSpPr>
          <p:cNvPr id="1027" name="Rectangle 2"/>
          <p:cNvSpPr>
            <a:spLocks noGrp="1" noChangeArrowheads="1"/>
          </p:cNvSpPr>
          <p:nvPr>
            <p:ph type="body" idx="1"/>
          </p:nvPr>
        </p:nvSpPr>
        <p:spPr bwMode="auto">
          <a:xfrm>
            <a:off x="684213" y="1416050"/>
            <a:ext cx="77692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x-none"/>
              <a:t>Click to edit Master text styles</a:t>
            </a:r>
          </a:p>
          <a:p>
            <a:pPr lvl="1"/>
            <a:r>
              <a:rPr lang="en-GB" altLang="x-none"/>
              <a:t>Second level</a:t>
            </a:r>
          </a:p>
          <a:p>
            <a:pPr lvl="2"/>
            <a:r>
              <a:rPr lang="en-GB" altLang="x-none"/>
              <a:t>Third level</a:t>
            </a:r>
          </a:p>
          <a:p>
            <a:pPr lvl="3"/>
            <a:r>
              <a:rPr lang="en-GB" altLang="x-none"/>
              <a:t>Fourth level</a:t>
            </a:r>
          </a:p>
          <a:p>
            <a:pPr lvl="4"/>
            <a:r>
              <a:rPr lang="en-GB" altLang="x-none"/>
              <a:t>Fifth level</a:t>
            </a:r>
          </a:p>
        </p:txBody>
      </p:sp>
    </p:spTree>
    <p:extLst>
      <p:ext uri="{BB962C8B-B14F-4D97-AF65-F5344CB8AC3E}">
        <p14:creationId xmlns:p14="http://schemas.microsoft.com/office/powerpoint/2010/main" val="29789606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ransition spd="slow" advClick="0"/>
  <p:timing>
    <p:tnLst>
      <p:par>
        <p:cTn id="1" dur="indefinite" restart="never" nodeType="tmRoot"/>
      </p:par>
    </p:tnLst>
  </p:timing>
  <p:txStyles>
    <p:titleStyle>
      <a:lvl1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2pPr>
      <a:lvl3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3pPr>
      <a:lvl4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4pPr>
      <a:lvl5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charset="2"/>
        <a:buChar char=""/>
        <a:defRPr sz="2400" b="1">
          <a:solidFill>
            <a:srgbClr val="000000"/>
          </a:solidFill>
          <a:latin typeface="Calibri" charset="0"/>
          <a:ea typeface="MS PGothic"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charset="2"/>
        <a:buChar char=""/>
        <a:defRPr sz="2200" b="1">
          <a:solidFill>
            <a:srgbClr val="000000"/>
          </a:solidFill>
          <a:latin typeface="Calibri" charset="0"/>
          <a:ea typeface="MS PGothic"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charset="2"/>
        <a:buChar char=""/>
        <a:defRPr sz="2000" b="1">
          <a:solidFill>
            <a:srgbClr val="000000"/>
          </a:solidFill>
          <a:latin typeface="Calibri" charset="0"/>
          <a:ea typeface="MS PGothic"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4213" y="227013"/>
            <a:ext cx="776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Master title style</a:t>
            </a:r>
          </a:p>
        </p:txBody>
      </p:sp>
      <p:sp>
        <p:nvSpPr>
          <p:cNvPr id="1027" name="Rectangle 2"/>
          <p:cNvSpPr>
            <a:spLocks noGrp="1" noChangeArrowheads="1"/>
          </p:cNvSpPr>
          <p:nvPr>
            <p:ph type="body" idx="1"/>
          </p:nvPr>
        </p:nvSpPr>
        <p:spPr bwMode="auto">
          <a:xfrm>
            <a:off x="684213" y="1416050"/>
            <a:ext cx="77692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x-none"/>
              <a:t>Click to edit Master text styles</a:t>
            </a:r>
          </a:p>
          <a:p>
            <a:pPr lvl="1"/>
            <a:r>
              <a:rPr lang="en-GB" altLang="x-none"/>
              <a:t>Second level</a:t>
            </a:r>
          </a:p>
          <a:p>
            <a:pPr lvl="2"/>
            <a:r>
              <a:rPr lang="en-GB" altLang="x-none"/>
              <a:t>Third level</a:t>
            </a:r>
          </a:p>
          <a:p>
            <a:pPr lvl="3"/>
            <a:r>
              <a:rPr lang="en-GB" altLang="x-none"/>
              <a:t>Fourth level</a:t>
            </a:r>
          </a:p>
          <a:p>
            <a:pPr lvl="4"/>
            <a:r>
              <a:rPr lang="en-GB" altLang="x-none"/>
              <a:t>Fifth level</a:t>
            </a:r>
          </a:p>
        </p:txBody>
      </p:sp>
    </p:spTree>
    <p:extLst>
      <p:ext uri="{BB962C8B-B14F-4D97-AF65-F5344CB8AC3E}">
        <p14:creationId xmlns:p14="http://schemas.microsoft.com/office/powerpoint/2010/main" val="206409965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Lst>
  <p:transition spd="slow" advClick="0"/>
  <p:timing>
    <p:tnLst>
      <p:par>
        <p:cTn id="1" dur="indefinite" restart="never" nodeType="tmRoot"/>
      </p:par>
    </p:tnLst>
  </p:timing>
  <p:txStyles>
    <p:titleStyle>
      <a:lvl1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2pPr>
      <a:lvl3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3pPr>
      <a:lvl4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4pPr>
      <a:lvl5pPr algn="ctr" defTabSz="412750" rtl="0" eaLnBrk="0" fontAlgn="base" hangingPunct="0">
        <a:lnSpc>
          <a:spcPct val="88000"/>
        </a:lnSpc>
        <a:spcBef>
          <a:spcPct val="0"/>
        </a:spcBef>
        <a:spcAft>
          <a:spcPct val="0"/>
        </a:spcAft>
        <a:buClr>
          <a:srgbClr val="000000"/>
        </a:buClr>
        <a:buSzPct val="45000"/>
        <a:buFont typeface="Wingdings" charset="2"/>
        <a:defRPr sz="3000" b="1">
          <a:solidFill>
            <a:srgbClr val="3333FF"/>
          </a:solidFill>
          <a:latin typeface="Calibri" charset="0"/>
          <a:ea typeface="MS PGothic" pitchFamily="34" charset="-128"/>
          <a:cs typeface="Calibri"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charset="2"/>
        <a:buChar char=""/>
        <a:defRPr sz="2400" b="1">
          <a:solidFill>
            <a:srgbClr val="000000"/>
          </a:solidFill>
          <a:latin typeface="Calibri" charset="0"/>
          <a:ea typeface="MS PGothic"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charset="2"/>
        <a:buChar char=""/>
        <a:defRPr sz="2200" b="1">
          <a:solidFill>
            <a:srgbClr val="000000"/>
          </a:solidFill>
          <a:latin typeface="Calibri" charset="0"/>
          <a:ea typeface="MS PGothic"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charset="2"/>
        <a:buChar char=""/>
        <a:defRPr sz="2000" b="1">
          <a:solidFill>
            <a:srgbClr val="000000"/>
          </a:solidFill>
          <a:latin typeface="Calibri" charset="0"/>
          <a:ea typeface="MS PGothic"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1.png"/><Relationship Id="rId1" Type="http://schemas.openxmlformats.org/officeDocument/2006/relationships/tags" Target="../tags/tag20.x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6.xml"/><Relationship Id="rId1" Type="http://schemas.openxmlformats.org/officeDocument/2006/relationships/tags" Target="../tags/tag24.xml"/><Relationship Id="rId2" Type="http://schemas.openxmlformats.org/officeDocument/2006/relationships/tags" Target="../tags/tag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1.wdp"/><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6.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6.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6.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6.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6.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6.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6.xml"/><Relationship Id="rId3"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tags" Target="../tags/tag59.xml"/><Relationship Id="rId2"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6.xml"/><Relationship Id="rId3"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6.xml"/><Relationship Id="rId3" Type="http://schemas.openxmlformats.org/officeDocument/2006/relationships/image" Target="../media/image37.png"/></Relationships>
</file>

<file path=ppt/slides/_rels/slide76.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Layout" Target="../slideLayouts/slideLayout6.xml"/><Relationship Id="rId3" Type="http://schemas.openxmlformats.org/officeDocument/2006/relationships/image" Target="../media/image38.png"/></Relationships>
</file>

<file path=ppt/slides/_rels/slide77.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838200" y="2209800"/>
            <a:ext cx="7410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en-US" sz="2600" dirty="0">
                <a:solidFill>
                  <a:srgbClr val="000000"/>
                </a:solidFill>
                <a:latin typeface="Calibri" charset="0"/>
                <a:ea typeface="Calibri" charset="0"/>
                <a:cs typeface="Calibri" charset="0"/>
              </a:rPr>
              <a:t>Please note, these are the </a:t>
            </a:r>
            <a:r>
              <a:rPr lang="en-US" sz="2600" dirty="0" smtClean="0">
                <a:solidFill>
                  <a:srgbClr val="000000"/>
                </a:solidFill>
                <a:latin typeface="Calibri" charset="0"/>
                <a:ea typeface="Calibri" charset="0"/>
                <a:cs typeface="Calibri" charset="0"/>
              </a:rPr>
              <a:t>actual</a:t>
            </a:r>
            <a:br>
              <a:rPr lang="en-US" sz="2600" dirty="0" smtClean="0">
                <a:solidFill>
                  <a:srgbClr val="000000"/>
                </a:solidFill>
                <a:latin typeface="Calibri" charset="0"/>
                <a:ea typeface="Calibri" charset="0"/>
                <a:cs typeface="Calibri" charset="0"/>
              </a:rPr>
            </a:br>
            <a:r>
              <a:rPr lang="en-US" sz="2600" dirty="0" smtClean="0">
                <a:solidFill>
                  <a:srgbClr val="000000"/>
                </a:solidFill>
                <a:latin typeface="Calibri" charset="0"/>
                <a:ea typeface="Calibri" charset="0"/>
                <a:cs typeface="Calibri" charset="0"/>
              </a:rPr>
              <a:t> </a:t>
            </a:r>
            <a:r>
              <a:rPr lang="en-US" sz="2600" dirty="0">
                <a:solidFill>
                  <a:srgbClr val="000000"/>
                </a:solidFill>
                <a:latin typeface="Calibri" charset="0"/>
                <a:ea typeface="Calibri" charset="0"/>
                <a:cs typeface="Calibri" charset="0"/>
              </a:rPr>
              <a:t>video-recorded proceedings from the </a:t>
            </a:r>
            <a:r>
              <a:rPr lang="en-US" sz="2600" dirty="0" smtClean="0">
                <a:solidFill>
                  <a:srgbClr val="000000"/>
                </a:solidFill>
                <a:latin typeface="Calibri" charset="0"/>
                <a:ea typeface="Calibri" charset="0"/>
                <a:cs typeface="Calibri" charset="0"/>
              </a:rPr>
              <a:t/>
            </a:r>
            <a:br>
              <a:rPr lang="en-US" sz="2600" dirty="0" smtClean="0">
                <a:solidFill>
                  <a:srgbClr val="000000"/>
                </a:solidFill>
                <a:latin typeface="Calibri" charset="0"/>
                <a:ea typeface="Calibri" charset="0"/>
                <a:cs typeface="Calibri" charset="0"/>
              </a:rPr>
            </a:br>
            <a:r>
              <a:rPr lang="en-US" sz="2600" dirty="0" smtClean="0">
                <a:solidFill>
                  <a:srgbClr val="000000"/>
                </a:solidFill>
                <a:latin typeface="Calibri" charset="0"/>
                <a:ea typeface="Calibri" charset="0"/>
                <a:cs typeface="Calibri" charset="0"/>
              </a:rPr>
              <a:t>live </a:t>
            </a:r>
            <a:r>
              <a:rPr lang="en-US" sz="2600" dirty="0">
                <a:solidFill>
                  <a:srgbClr val="000000"/>
                </a:solidFill>
                <a:latin typeface="Calibri" charset="0"/>
                <a:ea typeface="Calibri" charset="0"/>
                <a:cs typeface="Calibri" charset="0"/>
              </a:rPr>
              <a:t>CME event and may include the use of </a:t>
            </a:r>
            <a:r>
              <a:rPr lang="en-US" sz="2600" dirty="0" smtClean="0">
                <a:solidFill>
                  <a:srgbClr val="000000"/>
                </a:solidFill>
                <a:latin typeface="Calibri" charset="0"/>
                <a:ea typeface="Calibri" charset="0"/>
                <a:cs typeface="Calibri" charset="0"/>
              </a:rPr>
              <a:t/>
            </a:r>
            <a:br>
              <a:rPr lang="en-US" sz="2600" dirty="0" smtClean="0">
                <a:solidFill>
                  <a:srgbClr val="000000"/>
                </a:solidFill>
                <a:latin typeface="Calibri" charset="0"/>
                <a:ea typeface="Calibri" charset="0"/>
                <a:cs typeface="Calibri" charset="0"/>
              </a:rPr>
            </a:br>
            <a:r>
              <a:rPr lang="en-US" sz="2600" dirty="0" smtClean="0">
                <a:solidFill>
                  <a:srgbClr val="000000"/>
                </a:solidFill>
                <a:latin typeface="Calibri" charset="0"/>
                <a:ea typeface="Calibri" charset="0"/>
                <a:cs typeface="Calibri" charset="0"/>
              </a:rPr>
              <a:t>trade </a:t>
            </a:r>
            <a:r>
              <a:rPr lang="en-US" sz="2600" dirty="0">
                <a:solidFill>
                  <a:srgbClr val="000000"/>
                </a:solidFill>
                <a:latin typeface="Calibri" charset="0"/>
                <a:ea typeface="Calibri" charset="0"/>
                <a:cs typeface="Calibri" charset="0"/>
              </a:rPr>
              <a:t>names and other raw, unedited content. </a:t>
            </a:r>
          </a:p>
        </p:txBody>
      </p:sp>
    </p:spTree>
    <p:extLst>
      <p:ext uri="{BB962C8B-B14F-4D97-AF65-F5344CB8AC3E}">
        <p14:creationId xmlns:p14="http://schemas.microsoft.com/office/powerpoint/2010/main" val="688978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4" y="260520"/>
            <a:ext cx="8296038" cy="1325563"/>
          </a:xfrm>
        </p:spPr>
        <p:txBody>
          <a:bodyPr>
            <a:noAutofit/>
          </a:bodyPr>
          <a:lstStyle/>
          <a:p>
            <a:pPr algn="ctr"/>
            <a:r>
              <a:rPr lang="en-US" sz="3200" b="1" dirty="0" smtClean="0">
                <a:solidFill>
                  <a:srgbClr val="0432FF"/>
                </a:solidFill>
                <a:latin typeface="+mn-lt"/>
              </a:rPr>
              <a:t>SWOG-S1505 </a:t>
            </a:r>
            <a:r>
              <a:rPr lang="en-US" sz="3200" b="1" dirty="0">
                <a:solidFill>
                  <a:srgbClr val="0432FF"/>
                </a:solidFill>
                <a:latin typeface="+mn-lt"/>
              </a:rPr>
              <a:t>Randomized Phase II Study </a:t>
            </a:r>
            <a:r>
              <a:rPr lang="en-US" sz="3200" b="1" dirty="0" smtClean="0">
                <a:solidFill>
                  <a:srgbClr val="0432FF"/>
                </a:solidFill>
                <a:latin typeface="+mn-lt"/>
              </a:rPr>
              <a:t>Schema</a:t>
            </a:r>
            <a:endParaRPr lang="en-US" sz="3200" b="1" dirty="0">
              <a:solidFill>
                <a:srgbClr val="0432FF"/>
              </a:solidFill>
              <a:latin typeface="+mn-lt"/>
            </a:endParaRPr>
          </a:p>
        </p:txBody>
      </p:sp>
      <p:sp>
        <p:nvSpPr>
          <p:cNvPr id="7" name="Rectangle 6"/>
          <p:cNvSpPr/>
          <p:nvPr/>
        </p:nvSpPr>
        <p:spPr>
          <a:xfrm>
            <a:off x="5685939" y="2348880"/>
            <a:ext cx="314661" cy="25751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R</a:t>
            </a:r>
          </a:p>
          <a:p>
            <a:pPr algn="ctr"/>
            <a:r>
              <a:rPr lang="en-US" sz="1500" b="1" dirty="0">
                <a:solidFill>
                  <a:schemeClr val="tx1"/>
                </a:solidFill>
              </a:rPr>
              <a:t>E</a:t>
            </a:r>
          </a:p>
          <a:p>
            <a:pPr algn="ctr"/>
            <a:r>
              <a:rPr lang="en-US" sz="1500" b="1" dirty="0">
                <a:solidFill>
                  <a:schemeClr val="tx1"/>
                </a:solidFill>
              </a:rPr>
              <a:t>S</a:t>
            </a:r>
          </a:p>
          <a:p>
            <a:pPr algn="ctr"/>
            <a:r>
              <a:rPr lang="en-US" sz="1500" b="1" dirty="0">
                <a:solidFill>
                  <a:schemeClr val="tx1"/>
                </a:solidFill>
              </a:rPr>
              <a:t>T</a:t>
            </a:r>
          </a:p>
          <a:p>
            <a:pPr algn="ctr"/>
            <a:r>
              <a:rPr lang="en-US" sz="1500" b="1" dirty="0">
                <a:solidFill>
                  <a:schemeClr val="tx1"/>
                </a:solidFill>
              </a:rPr>
              <a:t>A</a:t>
            </a:r>
          </a:p>
          <a:p>
            <a:pPr algn="ctr"/>
            <a:r>
              <a:rPr lang="en-US" sz="1500" b="1" dirty="0">
                <a:solidFill>
                  <a:schemeClr val="tx1"/>
                </a:solidFill>
              </a:rPr>
              <a:t>G</a:t>
            </a:r>
          </a:p>
          <a:p>
            <a:pPr algn="ctr"/>
            <a:r>
              <a:rPr lang="en-US" sz="1500" b="1" dirty="0">
                <a:solidFill>
                  <a:schemeClr val="tx1"/>
                </a:solidFill>
              </a:rPr>
              <a:t>E</a:t>
            </a:r>
          </a:p>
        </p:txBody>
      </p:sp>
      <p:sp>
        <p:nvSpPr>
          <p:cNvPr id="32" name="Rectangle 31"/>
          <p:cNvSpPr/>
          <p:nvPr/>
        </p:nvSpPr>
        <p:spPr>
          <a:xfrm>
            <a:off x="6804248" y="2348880"/>
            <a:ext cx="1868441" cy="629271"/>
          </a:xfrm>
          <a:prstGeom prst="rect">
            <a:avLst/>
          </a:prstGeom>
          <a:solidFill>
            <a:srgbClr val="F996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mFOLFIRINOX</a:t>
            </a:r>
          </a:p>
          <a:p>
            <a:pPr algn="ctr"/>
            <a:r>
              <a:rPr lang="en-US" sz="1600" dirty="0"/>
              <a:t>X </a:t>
            </a:r>
            <a:r>
              <a:rPr lang="en-US" sz="1600" dirty="0" smtClean="0"/>
              <a:t>3 </a:t>
            </a:r>
            <a:r>
              <a:rPr lang="en-US" sz="1600" dirty="0" err="1" smtClean="0"/>
              <a:t>mo</a:t>
            </a:r>
            <a:endParaRPr lang="en-US" sz="1600" dirty="0"/>
          </a:p>
        </p:txBody>
      </p:sp>
      <p:sp>
        <p:nvSpPr>
          <p:cNvPr id="33" name="Rectangle 32"/>
          <p:cNvSpPr/>
          <p:nvPr/>
        </p:nvSpPr>
        <p:spPr>
          <a:xfrm>
            <a:off x="6804249" y="4370086"/>
            <a:ext cx="1868440" cy="594247"/>
          </a:xfrm>
          <a:prstGeom prst="rect">
            <a:avLst/>
          </a:prstGeom>
          <a:solidFill>
            <a:srgbClr val="99CD1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Gem/</a:t>
            </a:r>
            <a:r>
              <a:rPr lang="en-US" sz="1600" i="1" dirty="0" smtClean="0"/>
              <a:t>nab</a:t>
            </a:r>
            <a:r>
              <a:rPr lang="en-US" sz="1600" dirty="0" smtClean="0"/>
              <a:t> paclitaxel</a:t>
            </a:r>
            <a:endParaRPr lang="en-US" sz="1600" dirty="0"/>
          </a:p>
          <a:p>
            <a:pPr algn="ctr"/>
            <a:r>
              <a:rPr lang="en-US" sz="1600" dirty="0"/>
              <a:t>X </a:t>
            </a:r>
            <a:r>
              <a:rPr lang="en-US" sz="1600" dirty="0" smtClean="0"/>
              <a:t>3 </a:t>
            </a:r>
            <a:r>
              <a:rPr lang="en-US" sz="1600" dirty="0" err="1" smtClean="0"/>
              <a:t>mo</a:t>
            </a:r>
            <a:endParaRPr lang="en-US" sz="1600" dirty="0"/>
          </a:p>
        </p:txBody>
      </p:sp>
      <p:sp>
        <p:nvSpPr>
          <p:cNvPr id="51" name="TextBox 50"/>
          <p:cNvSpPr txBox="1"/>
          <p:nvPr/>
        </p:nvSpPr>
        <p:spPr>
          <a:xfrm>
            <a:off x="6732240" y="3443286"/>
            <a:ext cx="2164375" cy="461665"/>
          </a:xfrm>
          <a:prstGeom prst="rect">
            <a:avLst/>
          </a:prstGeom>
          <a:noFill/>
        </p:spPr>
        <p:txBody>
          <a:bodyPr wrap="none" rtlCol="0">
            <a:spAutoFit/>
          </a:bodyPr>
          <a:lstStyle/>
          <a:p>
            <a:r>
              <a:rPr lang="en-US" sz="2400" dirty="0">
                <a:latin typeface="+mn-lt"/>
              </a:rPr>
              <a:t>Pick the winner</a:t>
            </a:r>
          </a:p>
        </p:txBody>
      </p:sp>
      <p:sp>
        <p:nvSpPr>
          <p:cNvPr id="19" name="TextBox 18"/>
          <p:cNvSpPr txBox="1"/>
          <p:nvPr/>
        </p:nvSpPr>
        <p:spPr>
          <a:xfrm>
            <a:off x="74071" y="6468646"/>
            <a:ext cx="3737242" cy="338554"/>
          </a:xfrm>
          <a:prstGeom prst="rect">
            <a:avLst/>
          </a:prstGeom>
          <a:noFill/>
        </p:spPr>
        <p:txBody>
          <a:bodyPr wrap="none" rtlCol="0">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rgbClr val="000000"/>
                </a:solidFill>
                <a:latin typeface="Calibri"/>
                <a:cs typeface="Calibri"/>
              </a:rPr>
              <a:t>A</a:t>
            </a:r>
            <a:r>
              <a:rPr lang="en-US" sz="1600" b="0" dirty="0" smtClean="0">
                <a:solidFill>
                  <a:schemeClr val="tx1"/>
                </a:solidFill>
                <a:latin typeface="+mn-lt"/>
              </a:rPr>
              <a:t>ccessed April </a:t>
            </a:r>
            <a:r>
              <a:rPr lang="en-US" sz="1600" b="0" dirty="0">
                <a:solidFill>
                  <a:schemeClr val="tx1"/>
                </a:solidFill>
                <a:latin typeface="+mn-lt"/>
              </a:rPr>
              <a:t>2017</a:t>
            </a:r>
          </a:p>
        </p:txBody>
      </p:sp>
      <p:sp>
        <p:nvSpPr>
          <p:cNvPr id="22" name="Rectangle 21"/>
          <p:cNvSpPr/>
          <p:nvPr/>
        </p:nvSpPr>
        <p:spPr>
          <a:xfrm>
            <a:off x="207492" y="1698121"/>
            <a:ext cx="3456384" cy="369332"/>
          </a:xfrm>
          <a:prstGeom prst="rect">
            <a:avLst/>
          </a:prstGeom>
        </p:spPr>
        <p:txBody>
          <a:bodyPr wrap="square">
            <a:spAutoFit/>
          </a:bodyPr>
          <a:lstStyle/>
          <a:p>
            <a:r>
              <a:rPr lang="en-US" sz="1800" dirty="0">
                <a:solidFill>
                  <a:schemeClr val="tx1"/>
                </a:solidFill>
                <a:latin typeface="+mn-lt"/>
              </a:rPr>
              <a:t>Target Enrollment: </a:t>
            </a:r>
            <a:r>
              <a:rPr lang="en-US" sz="1800" b="0" dirty="0" smtClean="0">
                <a:solidFill>
                  <a:srgbClr val="000000"/>
                </a:solidFill>
                <a:latin typeface="+mn-lt"/>
                <a:ea typeface="Calibri" charset="0"/>
                <a:cs typeface="Calibri" charset="0"/>
              </a:rPr>
              <a:t>112</a:t>
            </a:r>
            <a:endParaRPr lang="en-US" sz="1800" b="0" dirty="0">
              <a:solidFill>
                <a:srgbClr val="000000"/>
              </a:solidFill>
              <a:latin typeface="+mn-lt"/>
              <a:ea typeface="Calibri" charset="0"/>
              <a:cs typeface="Calibri" charset="0"/>
            </a:endParaRPr>
          </a:p>
        </p:txBody>
      </p:sp>
      <p:graphicFrame>
        <p:nvGraphicFramePr>
          <p:cNvPr id="23" name="Group 31"/>
          <p:cNvGraphicFramePr>
            <a:graphicFrameLocks noGrp="1"/>
          </p:cNvGraphicFramePr>
          <p:nvPr>
            <p:extLst/>
          </p:nvPr>
        </p:nvGraphicFramePr>
        <p:xfrm>
          <a:off x="179512" y="2499507"/>
          <a:ext cx="2015731" cy="2118841"/>
        </p:xfrm>
        <a:graphic>
          <a:graphicData uri="http://schemas.openxmlformats.org/drawingml/2006/table">
            <a:tbl>
              <a:tblPr/>
              <a:tblGrid>
                <a:gridCol w="2015731"/>
              </a:tblGrid>
              <a:tr h="381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1655783">
                <a:tc>
                  <a:txBody>
                    <a:bodyPr/>
                    <a:lstStyle/>
                    <a:p>
                      <a:pPr marL="114300" indent="-114300">
                        <a:buFont typeface="Arial" charset="0"/>
                        <a:buChar char="•"/>
                        <a:tabLst/>
                      </a:pPr>
                      <a:r>
                        <a:rPr lang="en-US" sz="1800" b="0" dirty="0" smtClean="0">
                          <a:solidFill>
                            <a:schemeClr val="tx1"/>
                          </a:solidFill>
                        </a:rPr>
                        <a:t>Pancreatic adenocarcinoma, </a:t>
                      </a:r>
                      <a:r>
                        <a:rPr lang="en-US" sz="1800" b="0" dirty="0" err="1" smtClean="0">
                          <a:solidFill>
                            <a:schemeClr val="tx1"/>
                          </a:solidFill>
                        </a:rPr>
                        <a:t>resectable</a:t>
                      </a:r>
                      <a:r>
                        <a:rPr lang="en-US" sz="1800" b="0" dirty="0" smtClean="0">
                          <a:solidFill>
                            <a:schemeClr val="tx1"/>
                          </a:solidFill>
                        </a:rPr>
                        <a:t> based on contrast-enhanced CT or MRI</a:t>
                      </a:r>
                      <a:endParaRPr lang="en-US" sz="1800" dirty="0" smtClean="0">
                        <a:solidFill>
                          <a:schemeClr val="tx1"/>
                        </a:solidFill>
                      </a:endParaRP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cxnSp>
        <p:nvCxnSpPr>
          <p:cNvPr id="24" name="Straight Connector 10"/>
          <p:cNvCxnSpPr>
            <a:cxnSpLocks noChangeShapeType="1"/>
          </p:cNvCxnSpPr>
          <p:nvPr/>
        </p:nvCxnSpPr>
        <p:spPr bwMode="auto">
          <a:xfrm>
            <a:off x="2213299" y="3623549"/>
            <a:ext cx="426172"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25" name="Group 82"/>
          <p:cNvGrpSpPr>
            <a:grpSpLocks/>
          </p:cNvGrpSpPr>
          <p:nvPr/>
        </p:nvGrpSpPr>
        <p:grpSpPr bwMode="auto">
          <a:xfrm>
            <a:off x="2802043" y="2499508"/>
            <a:ext cx="585232" cy="2081622"/>
            <a:chOff x="2792948" y="2362202"/>
            <a:chExt cx="849363" cy="2897186"/>
          </a:xfrm>
        </p:grpSpPr>
        <p:cxnSp>
          <p:nvCxnSpPr>
            <p:cNvPr id="26" name="Straight Arrow Connector 25"/>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Group 79"/>
            <p:cNvGrpSpPr>
              <a:grpSpLocks/>
            </p:cNvGrpSpPr>
            <p:nvPr/>
          </p:nvGrpSpPr>
          <p:grpSpPr bwMode="auto">
            <a:xfrm>
              <a:off x="2792948" y="2387176"/>
              <a:ext cx="849363" cy="2872212"/>
              <a:chOff x="3011288" y="2387176"/>
              <a:chExt cx="571129" cy="2872212"/>
            </a:xfrm>
          </p:grpSpPr>
          <p:cxnSp>
            <p:nvCxnSpPr>
              <p:cNvPr id="29" name="Straight Arrow Connector 28"/>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a:grpSpLocks/>
          </p:cNvGrpSpPr>
          <p:nvPr/>
        </p:nvGrpSpPr>
        <p:grpSpPr bwMode="auto">
          <a:xfrm>
            <a:off x="2361455" y="3110861"/>
            <a:ext cx="914400" cy="914400"/>
            <a:chOff x="1872" y="1584"/>
            <a:chExt cx="576" cy="576"/>
          </a:xfrm>
        </p:grpSpPr>
        <p:sp>
          <p:nvSpPr>
            <p:cNvPr id="34" name="Oval 3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charset="0"/>
                <a:ea typeface="Calibri" charset="0"/>
                <a:cs typeface="Calibri" charset="0"/>
              </a:endParaRPr>
            </a:p>
          </p:txBody>
        </p:sp>
        <p:sp>
          <p:nvSpPr>
            <p:cNvPr id="35" name="Rectangle 3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4000" b="1" dirty="0">
                  <a:solidFill>
                    <a:schemeClr val="bg1"/>
                  </a:solidFill>
                  <a:latin typeface="Calibri" charset="0"/>
                  <a:ea typeface="Calibri" charset="0"/>
                  <a:cs typeface="Calibri" charset="0"/>
                </a:rPr>
                <a:t>R</a:t>
              </a:r>
            </a:p>
          </p:txBody>
        </p:sp>
      </p:grpSp>
      <p:cxnSp>
        <p:nvCxnSpPr>
          <p:cNvPr id="37" name="Straight Arrow Connector 36"/>
          <p:cNvCxnSpPr/>
          <p:nvPr/>
        </p:nvCxnSpPr>
        <p:spPr bwMode="auto">
          <a:xfrm>
            <a:off x="5100710" y="2636913"/>
            <a:ext cx="5852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a:off x="5100710" y="4581129"/>
            <a:ext cx="5852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368131" y="2348881"/>
            <a:ext cx="1962708" cy="629270"/>
          </a:xfrm>
          <a:prstGeom prst="rect">
            <a:avLst/>
          </a:prstGeom>
          <a:solidFill>
            <a:srgbClr val="F996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mFOLFIRINOX</a:t>
            </a:r>
          </a:p>
          <a:p>
            <a:pPr algn="ctr"/>
            <a:r>
              <a:rPr lang="en-US" sz="1600" dirty="0"/>
              <a:t>X </a:t>
            </a:r>
            <a:r>
              <a:rPr lang="en-US" sz="1600" dirty="0" smtClean="0"/>
              <a:t>3 </a:t>
            </a:r>
            <a:r>
              <a:rPr lang="en-US" sz="1600" dirty="0" err="1" smtClean="0"/>
              <a:t>mo</a:t>
            </a:r>
            <a:endParaRPr lang="en-US" sz="1600" dirty="0"/>
          </a:p>
        </p:txBody>
      </p:sp>
      <p:sp>
        <p:nvSpPr>
          <p:cNvPr id="6" name="Rectangle 5"/>
          <p:cNvSpPr/>
          <p:nvPr/>
        </p:nvSpPr>
        <p:spPr>
          <a:xfrm>
            <a:off x="3368132" y="4242956"/>
            <a:ext cx="1962708" cy="652496"/>
          </a:xfrm>
          <a:prstGeom prst="rect">
            <a:avLst/>
          </a:prstGeom>
          <a:solidFill>
            <a:srgbClr val="99CD1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Gem/</a:t>
            </a:r>
            <a:r>
              <a:rPr lang="en-US" sz="1600" i="1" dirty="0"/>
              <a:t>n</a:t>
            </a:r>
            <a:r>
              <a:rPr lang="en-US" sz="1600" i="1" dirty="0" smtClean="0"/>
              <a:t>ab </a:t>
            </a:r>
            <a:r>
              <a:rPr lang="en-US" sz="1600" dirty="0" smtClean="0"/>
              <a:t>paclitaxel</a:t>
            </a:r>
            <a:endParaRPr lang="en-US" sz="1600" dirty="0"/>
          </a:p>
          <a:p>
            <a:pPr algn="ctr"/>
            <a:r>
              <a:rPr lang="en-US" sz="1600" dirty="0"/>
              <a:t>X </a:t>
            </a:r>
            <a:r>
              <a:rPr lang="en-US" sz="1600" dirty="0" smtClean="0"/>
              <a:t>3 </a:t>
            </a:r>
            <a:r>
              <a:rPr lang="en-US" sz="1600" dirty="0" err="1" smtClean="0"/>
              <a:t>mo</a:t>
            </a:r>
            <a:endParaRPr lang="en-US" sz="1600" dirty="0"/>
          </a:p>
        </p:txBody>
      </p:sp>
      <p:cxnSp>
        <p:nvCxnSpPr>
          <p:cNvPr id="40" name="Straight Arrow Connector 39"/>
          <p:cNvCxnSpPr/>
          <p:nvPr/>
        </p:nvCxnSpPr>
        <p:spPr bwMode="auto">
          <a:xfrm>
            <a:off x="6000600" y="3624859"/>
            <a:ext cx="292614"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a:off x="6461672" y="2636913"/>
            <a:ext cx="34257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a:off x="6461672" y="4581129"/>
            <a:ext cx="34257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00192" y="2348880"/>
            <a:ext cx="314661" cy="257510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S</a:t>
            </a:r>
          </a:p>
          <a:p>
            <a:pPr algn="ctr"/>
            <a:r>
              <a:rPr lang="en-US" sz="1500" b="1" dirty="0"/>
              <a:t>U</a:t>
            </a:r>
          </a:p>
          <a:p>
            <a:pPr algn="ctr"/>
            <a:r>
              <a:rPr lang="en-US" sz="1500" b="1" dirty="0"/>
              <a:t>R</a:t>
            </a:r>
          </a:p>
          <a:p>
            <a:pPr algn="ctr"/>
            <a:r>
              <a:rPr lang="en-US" sz="1500" b="1" dirty="0"/>
              <a:t>G</a:t>
            </a:r>
          </a:p>
          <a:p>
            <a:pPr algn="ctr"/>
            <a:r>
              <a:rPr lang="en-US" sz="1500" b="1" dirty="0"/>
              <a:t>E</a:t>
            </a:r>
          </a:p>
          <a:p>
            <a:pPr algn="ctr"/>
            <a:r>
              <a:rPr lang="en-US" sz="1500" b="1" dirty="0"/>
              <a:t>R</a:t>
            </a:r>
          </a:p>
          <a:p>
            <a:pPr algn="ctr"/>
            <a:r>
              <a:rPr lang="en-US" sz="1500" b="1" dirty="0"/>
              <a:t>Y</a:t>
            </a:r>
          </a:p>
        </p:txBody>
      </p:sp>
    </p:spTree>
    <p:custDataLst>
      <p:tags r:id="rId1"/>
    </p:custDataLst>
    <p:extLst>
      <p:ext uri="{BB962C8B-B14F-4D97-AF65-F5344CB8AC3E}">
        <p14:creationId xmlns:p14="http://schemas.microsoft.com/office/powerpoint/2010/main" val="1445559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9192" y="2223617"/>
            <a:ext cx="2844324"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SYSTEMIC ADJUVANT TX: 60-YEAR-OLD</a:t>
            </a:r>
            <a:endParaRPr lang="en-US" sz="1000" dirty="0">
              <a:solidFill>
                <a:srgbClr val="1F497D"/>
              </a:solidFill>
              <a:latin typeface="Arial" charset="0"/>
              <a:ea typeface="Arial" charset="0"/>
              <a:cs typeface="Arial" charset="0"/>
            </a:endParaRPr>
          </a:p>
        </p:txBody>
      </p:sp>
      <p:sp>
        <p:nvSpPr>
          <p:cNvPr id="9" name="TextBox 8"/>
          <p:cNvSpPr txBox="1"/>
          <p:nvPr/>
        </p:nvSpPr>
        <p:spPr>
          <a:xfrm>
            <a:off x="5580112" y="2223617"/>
            <a:ext cx="2880320"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USUAL DOSE OF CAPECITABINE</a:t>
            </a:r>
            <a:endParaRPr lang="en-US" sz="1000" dirty="0">
              <a:solidFill>
                <a:srgbClr val="1F497D"/>
              </a:solidFill>
              <a:latin typeface="Arial" charset="0"/>
              <a:ea typeface="Arial" charset="0"/>
              <a:cs typeface="Arial" charset="0"/>
            </a:endParaRPr>
          </a:p>
        </p:txBody>
      </p:sp>
      <p:sp>
        <p:nvSpPr>
          <p:cNvPr id="10" name="TextBox 9"/>
          <p:cNvSpPr txBox="1"/>
          <p:nvPr/>
        </p:nvSpPr>
        <p:spPr>
          <a:xfrm>
            <a:off x="2678381" y="3087422"/>
            <a:ext cx="284432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Gemcitabine/</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12" name="TextBox 11"/>
          <p:cNvSpPr txBox="1"/>
          <p:nvPr/>
        </p:nvSpPr>
        <p:spPr>
          <a:xfrm>
            <a:off x="5580112" y="3087422"/>
            <a:ext cx="2900920" cy="393192"/>
          </a:xfrm>
          <a:prstGeom prst="rect">
            <a:avLst/>
          </a:prstGeom>
          <a:noFill/>
        </p:spPr>
        <p:txBody>
          <a:bodyPr wrap="square" rtlCol="0" anchor="ctr">
            <a:noAutofit/>
          </a:bodyPr>
          <a:lstStyle/>
          <a:p>
            <a:pPr algn="ctr"/>
            <a:r>
              <a:rPr lang="mr-IN" sz="1300" dirty="0">
                <a:solidFill>
                  <a:srgbClr val="FFFFFF"/>
                </a:solidFill>
                <a:latin typeface="Verdana"/>
                <a:cs typeface="Verdana"/>
              </a:rPr>
              <a:t>830 </a:t>
            </a:r>
            <a:r>
              <a:rPr lang="mr-IN" sz="1300" dirty="0" err="1">
                <a:solidFill>
                  <a:srgbClr val="FFFFFF"/>
                </a:solidFill>
                <a:latin typeface="Verdana"/>
                <a:cs typeface="Verdana"/>
              </a:rPr>
              <a:t>mg</a:t>
            </a:r>
            <a:r>
              <a:rPr lang="mr-IN" sz="1300" dirty="0">
                <a:solidFill>
                  <a:srgbClr val="FFFFFF"/>
                </a:solidFill>
                <a:latin typeface="Verdana"/>
                <a:cs typeface="Verdana"/>
              </a:rPr>
              <a:t>/m</a:t>
            </a:r>
            <a:r>
              <a:rPr lang="mr-IN" sz="1300" baseline="30000" dirty="0">
                <a:solidFill>
                  <a:srgbClr val="FFFFFF"/>
                </a:solidFill>
                <a:latin typeface="Verdana"/>
                <a:cs typeface="Verdana"/>
              </a:rPr>
              <a:t>2</a:t>
            </a:r>
            <a:r>
              <a:rPr lang="mr-IN" sz="1300" dirty="0">
                <a:solidFill>
                  <a:srgbClr val="FFFFFF"/>
                </a:solidFill>
                <a:latin typeface="Verdana"/>
                <a:cs typeface="Verdana"/>
              </a:rPr>
              <a:t> BID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pl-PL" sz="1300" dirty="0" smtClean="0">
                <a:solidFill>
                  <a:srgbClr val="FFFFFF"/>
                </a:solidFill>
                <a:latin typeface="Verdana"/>
                <a:cs typeface="Verdana"/>
              </a:rPr>
              <a:t>3 </a:t>
            </a:r>
            <a:r>
              <a:rPr lang="pl-PL" sz="1300" dirty="0" err="1">
                <a:solidFill>
                  <a:srgbClr val="FFFFFF"/>
                </a:solidFill>
                <a:latin typeface="Verdana"/>
                <a:cs typeface="Verdana"/>
              </a:rPr>
              <a:t>wk</a:t>
            </a:r>
            <a:r>
              <a:rPr lang="pl-PL" sz="1300" dirty="0">
                <a:solidFill>
                  <a:srgbClr val="FFFFFF"/>
                </a:solidFill>
                <a:latin typeface="Verdana"/>
                <a:cs typeface="Verdana"/>
              </a:rPr>
              <a:t> </a:t>
            </a:r>
            <a:r>
              <a:rPr lang="pl-PL" sz="1300" dirty="0" smtClean="0">
                <a:solidFill>
                  <a:srgbClr val="FFFFFF"/>
                </a:solidFill>
                <a:latin typeface="Verdana"/>
                <a:cs typeface="Verdana"/>
              </a:rPr>
              <a:t>on, 1 </a:t>
            </a:r>
            <a:r>
              <a:rPr lang="pl-PL" sz="1300" dirty="0" err="1">
                <a:solidFill>
                  <a:srgbClr val="FFFFFF"/>
                </a:solidFill>
                <a:latin typeface="Verdana"/>
                <a:cs typeface="Verdana"/>
              </a:rPr>
              <a:t>wk</a:t>
            </a:r>
            <a:r>
              <a:rPr lang="pl-PL" sz="1300" dirty="0">
                <a:solidFill>
                  <a:srgbClr val="FFFFFF"/>
                </a:solidFill>
                <a:latin typeface="Verdana"/>
                <a:cs typeface="Verdana"/>
              </a:rPr>
              <a:t> off</a:t>
            </a:r>
          </a:p>
        </p:txBody>
      </p:sp>
      <p:sp>
        <p:nvSpPr>
          <p:cNvPr id="22" name="TextBox 21"/>
          <p:cNvSpPr txBox="1"/>
          <p:nvPr/>
        </p:nvSpPr>
        <p:spPr>
          <a:xfrm>
            <a:off x="2678381" y="4570165"/>
            <a:ext cx="2844324" cy="393192"/>
          </a:xfrm>
          <a:prstGeom prst="rect">
            <a:avLst/>
          </a:prstGeom>
          <a:noFill/>
        </p:spPr>
        <p:txBody>
          <a:bodyPr wrap="square" rtlCol="0" anchor="ctr">
            <a:noAutofit/>
          </a:bodyPr>
          <a:lstStyle/>
          <a:p>
            <a:pPr algn="ctr"/>
            <a:r>
              <a:rPr lang="en-US" sz="1300" dirty="0">
                <a:solidFill>
                  <a:schemeClr val="bg1"/>
                </a:solidFill>
                <a:latin typeface="Verdana"/>
                <a:cs typeface="Verdana"/>
              </a:rPr>
              <a:t>Gemcitabine/</a:t>
            </a:r>
            <a:r>
              <a:rPr lang="en-US" sz="1300" i="1" dirty="0">
                <a:solidFill>
                  <a:schemeClr val="bg1"/>
                </a:solidFill>
                <a:latin typeface="Verdana"/>
                <a:cs typeface="Verdana"/>
              </a:rPr>
              <a:t>nab </a:t>
            </a:r>
            <a:r>
              <a:rPr lang="en-US" sz="1300" dirty="0">
                <a:solidFill>
                  <a:schemeClr val="bg1"/>
                </a:solidFill>
                <a:latin typeface="Verdana"/>
                <a:cs typeface="Verdana"/>
              </a:rPr>
              <a:t>paclitaxel</a:t>
            </a:r>
          </a:p>
        </p:txBody>
      </p:sp>
      <p:sp>
        <p:nvSpPr>
          <p:cNvPr id="24" name="TextBox 23"/>
          <p:cNvSpPr txBox="1"/>
          <p:nvPr/>
        </p:nvSpPr>
        <p:spPr>
          <a:xfrm>
            <a:off x="5580112" y="4554838"/>
            <a:ext cx="2900920" cy="393192"/>
          </a:xfrm>
          <a:prstGeom prst="rect">
            <a:avLst/>
          </a:prstGeom>
          <a:noFill/>
        </p:spPr>
        <p:txBody>
          <a:bodyPr wrap="square" rtlCol="0" anchor="ctr">
            <a:noAutofit/>
          </a:bodyPr>
          <a:lstStyle/>
          <a:p>
            <a:pPr algn="ctr"/>
            <a:r>
              <a:rPr lang="pl-PL" sz="1300" dirty="0">
                <a:solidFill>
                  <a:schemeClr val="bg1"/>
                </a:solidFill>
                <a:latin typeface="Verdana"/>
                <a:cs typeface="Verdana"/>
              </a:rPr>
              <a:t>830 mg/m</a:t>
            </a:r>
            <a:r>
              <a:rPr lang="pl-PL" sz="1300" baseline="30000" dirty="0">
                <a:solidFill>
                  <a:schemeClr val="bg1"/>
                </a:solidFill>
                <a:latin typeface="Verdana"/>
                <a:cs typeface="Verdana"/>
              </a:rPr>
              <a:t>2</a:t>
            </a:r>
            <a:r>
              <a:rPr lang="pl-PL" sz="1300" dirty="0">
                <a:solidFill>
                  <a:schemeClr val="bg1"/>
                </a:solidFill>
                <a:latin typeface="Verdana"/>
                <a:cs typeface="Verdana"/>
              </a:rPr>
              <a:t> BID</a:t>
            </a:r>
          </a:p>
          <a:p>
            <a:pPr algn="ctr"/>
            <a:r>
              <a:rPr lang="pl-PL" sz="1300" dirty="0">
                <a:solidFill>
                  <a:schemeClr val="bg1"/>
                </a:solidFill>
                <a:latin typeface="Verdana"/>
                <a:cs typeface="Verdana"/>
              </a:rPr>
              <a:t>3 </a:t>
            </a:r>
            <a:r>
              <a:rPr lang="pl-PL" sz="1300" dirty="0" err="1">
                <a:solidFill>
                  <a:schemeClr val="bg1"/>
                </a:solidFill>
                <a:latin typeface="Verdana"/>
                <a:cs typeface="Verdana"/>
              </a:rPr>
              <a:t>wk</a:t>
            </a:r>
            <a:r>
              <a:rPr lang="pl-PL" sz="1300" dirty="0">
                <a:solidFill>
                  <a:schemeClr val="bg1"/>
                </a:solidFill>
                <a:latin typeface="Verdana"/>
                <a:cs typeface="Verdana"/>
              </a:rPr>
              <a:t> on, 1 </a:t>
            </a:r>
            <a:r>
              <a:rPr lang="pl-PL" sz="1300" dirty="0" err="1">
                <a:solidFill>
                  <a:schemeClr val="bg1"/>
                </a:solidFill>
                <a:latin typeface="Verdana"/>
                <a:cs typeface="Verdana"/>
              </a:rPr>
              <a:t>wk</a:t>
            </a:r>
            <a:r>
              <a:rPr lang="pl-PL" sz="1300" dirty="0">
                <a:solidFill>
                  <a:schemeClr val="bg1"/>
                </a:solidFill>
                <a:latin typeface="Verdana"/>
                <a:cs typeface="Verdana"/>
              </a:rPr>
              <a:t> off</a:t>
            </a:r>
          </a:p>
        </p:txBody>
      </p:sp>
      <p:sp>
        <p:nvSpPr>
          <p:cNvPr id="25" name="TextBox 24"/>
          <p:cNvSpPr txBox="1"/>
          <p:nvPr/>
        </p:nvSpPr>
        <p:spPr>
          <a:xfrm>
            <a:off x="2678381" y="5032604"/>
            <a:ext cx="284432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Gemcitabine/</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27" name="TextBox 26"/>
          <p:cNvSpPr txBox="1"/>
          <p:nvPr/>
        </p:nvSpPr>
        <p:spPr>
          <a:xfrm>
            <a:off x="5580112" y="5032604"/>
            <a:ext cx="2900920"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750 mg/m</a:t>
            </a:r>
            <a:r>
              <a:rPr lang="en-US" sz="1300" baseline="30000" dirty="0" smtClean="0">
                <a:solidFill>
                  <a:srgbClr val="FFFFFF"/>
                </a:solidFill>
                <a:latin typeface="Verdana"/>
                <a:cs typeface="Verdana"/>
              </a:rPr>
              <a:t>2 </a:t>
            </a:r>
            <a:r>
              <a:rPr lang="en-US" sz="1300" dirty="0" smtClean="0">
                <a:solidFill>
                  <a:srgbClr val="FFFFFF"/>
                </a:solidFill>
                <a:latin typeface="Verdana"/>
                <a:cs typeface="Verdana"/>
              </a:rPr>
              <a:t>BID </a:t>
            </a:r>
          </a:p>
          <a:p>
            <a:pPr algn="ctr"/>
            <a:r>
              <a:rPr lang="en-US" sz="1300" dirty="0" smtClean="0">
                <a:solidFill>
                  <a:srgbClr val="FFFFFF"/>
                </a:solidFill>
                <a:latin typeface="Verdana"/>
                <a:cs typeface="Verdana"/>
              </a:rPr>
              <a:t>3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on, 1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off</a:t>
            </a:r>
            <a:endParaRPr lang="en-US" sz="1300" dirty="0">
              <a:solidFill>
                <a:srgbClr val="FFFFFF"/>
              </a:solidFill>
              <a:latin typeface="Verdana"/>
              <a:cs typeface="Verdana"/>
            </a:endParaRPr>
          </a:p>
        </p:txBody>
      </p:sp>
      <p:sp>
        <p:nvSpPr>
          <p:cNvPr id="28" name="TextBox 27"/>
          <p:cNvSpPr txBox="1"/>
          <p:nvPr/>
        </p:nvSpPr>
        <p:spPr>
          <a:xfrm>
            <a:off x="2678381" y="5531875"/>
            <a:ext cx="2844324" cy="393192"/>
          </a:xfrm>
          <a:prstGeom prst="rect">
            <a:avLst/>
          </a:prstGeom>
          <a:noFill/>
        </p:spPr>
        <p:txBody>
          <a:bodyPr wrap="square" rtlCol="0" anchor="ctr">
            <a:noAutofit/>
          </a:bodyPr>
          <a:lstStyle/>
          <a:p>
            <a:pPr algn="ctr"/>
            <a:r>
              <a:rPr lang="en-US" sz="1300" dirty="0">
                <a:solidFill>
                  <a:schemeClr val="bg1"/>
                </a:solidFill>
                <a:latin typeface="Verdana"/>
                <a:cs typeface="Verdana"/>
              </a:rPr>
              <a:t>Gemcitabine/</a:t>
            </a:r>
            <a:r>
              <a:rPr lang="en-US" sz="1300" dirty="0" err="1">
                <a:solidFill>
                  <a:schemeClr val="bg1"/>
                </a:solidFill>
                <a:latin typeface="Verdana"/>
                <a:cs typeface="Verdana"/>
              </a:rPr>
              <a:t>capecitabine</a:t>
            </a:r>
            <a:endParaRPr lang="en-US" sz="1300" dirty="0">
              <a:solidFill>
                <a:schemeClr val="bg1"/>
              </a:solidFill>
              <a:latin typeface="Verdana"/>
              <a:cs typeface="Verdana"/>
            </a:endParaRPr>
          </a:p>
        </p:txBody>
      </p:sp>
      <p:sp>
        <p:nvSpPr>
          <p:cNvPr id="30" name="TextBox 29"/>
          <p:cNvSpPr txBox="1"/>
          <p:nvPr/>
        </p:nvSpPr>
        <p:spPr>
          <a:xfrm>
            <a:off x="5580112" y="5531875"/>
            <a:ext cx="2900920" cy="393192"/>
          </a:xfrm>
          <a:prstGeom prst="rect">
            <a:avLst/>
          </a:prstGeom>
          <a:noFill/>
        </p:spPr>
        <p:txBody>
          <a:bodyPr wrap="square" rtlCol="0" anchor="ctr">
            <a:noAutofit/>
          </a:bodyPr>
          <a:lstStyle/>
          <a:p>
            <a:pPr algn="ctr"/>
            <a:r>
              <a:rPr lang="pl-PL" sz="1300" dirty="0">
                <a:solidFill>
                  <a:schemeClr val="bg1"/>
                </a:solidFill>
                <a:latin typeface="Verdana"/>
                <a:cs typeface="Verdana"/>
              </a:rPr>
              <a:t>750 mg/m</a:t>
            </a:r>
            <a:r>
              <a:rPr lang="pl-PL" sz="1300" baseline="30000" dirty="0">
                <a:solidFill>
                  <a:schemeClr val="bg1"/>
                </a:solidFill>
                <a:latin typeface="Verdana"/>
                <a:cs typeface="Verdana"/>
              </a:rPr>
              <a:t>2</a:t>
            </a:r>
            <a:r>
              <a:rPr lang="pl-PL" sz="1300" dirty="0">
                <a:solidFill>
                  <a:schemeClr val="bg1"/>
                </a:solidFill>
                <a:latin typeface="Verdana"/>
                <a:cs typeface="Verdana"/>
              </a:rPr>
              <a:t> BID</a:t>
            </a:r>
          </a:p>
          <a:p>
            <a:pPr algn="ctr"/>
            <a:r>
              <a:rPr lang="pl-PL" sz="1300" dirty="0">
                <a:solidFill>
                  <a:schemeClr val="bg1"/>
                </a:solidFill>
                <a:latin typeface="Verdana"/>
                <a:cs typeface="Verdana"/>
              </a:rPr>
              <a:t>3 </a:t>
            </a:r>
            <a:r>
              <a:rPr lang="pl-PL" sz="1300" dirty="0" err="1">
                <a:solidFill>
                  <a:schemeClr val="bg1"/>
                </a:solidFill>
                <a:latin typeface="Verdana"/>
                <a:cs typeface="Verdana"/>
              </a:rPr>
              <a:t>wk</a:t>
            </a:r>
            <a:r>
              <a:rPr lang="pl-PL" sz="1300" dirty="0">
                <a:solidFill>
                  <a:schemeClr val="bg1"/>
                </a:solidFill>
                <a:latin typeface="Verdana"/>
                <a:cs typeface="Verdana"/>
              </a:rPr>
              <a:t> on, 1 </a:t>
            </a:r>
            <a:r>
              <a:rPr lang="pl-PL" sz="1300" dirty="0" err="1">
                <a:solidFill>
                  <a:schemeClr val="bg1"/>
                </a:solidFill>
                <a:latin typeface="Verdana"/>
                <a:cs typeface="Verdana"/>
              </a:rPr>
              <a:t>wk</a:t>
            </a:r>
            <a:r>
              <a:rPr lang="pl-PL" sz="1300" dirty="0">
                <a:solidFill>
                  <a:schemeClr val="bg1"/>
                </a:solidFill>
                <a:latin typeface="Verdana"/>
                <a:cs typeface="Verdana"/>
              </a:rPr>
              <a:t> off</a:t>
            </a:r>
          </a:p>
        </p:txBody>
      </p:sp>
      <p:sp>
        <p:nvSpPr>
          <p:cNvPr id="32" name="TextBox 31"/>
          <p:cNvSpPr txBox="1"/>
          <p:nvPr/>
        </p:nvSpPr>
        <p:spPr>
          <a:xfrm>
            <a:off x="2678381" y="2617049"/>
            <a:ext cx="284432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Gemcitabine/</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34" name="TextBox 33"/>
          <p:cNvSpPr txBox="1"/>
          <p:nvPr/>
        </p:nvSpPr>
        <p:spPr>
          <a:xfrm>
            <a:off x="5562888" y="2613668"/>
            <a:ext cx="2900920"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750 mg/m</a:t>
            </a:r>
            <a:r>
              <a:rPr lang="en-US" sz="1300" baseline="30000" dirty="0" smtClean="0">
                <a:solidFill>
                  <a:srgbClr val="FFFFFF"/>
                </a:solidFill>
                <a:latin typeface="Verdana"/>
                <a:cs typeface="Verdana"/>
              </a:rPr>
              <a:t>2 </a:t>
            </a:r>
            <a:r>
              <a:rPr lang="en-US" sz="1300" dirty="0" smtClean="0">
                <a:solidFill>
                  <a:srgbClr val="FFFFFF"/>
                </a:solidFill>
                <a:latin typeface="Verdana"/>
                <a:cs typeface="Verdana"/>
              </a:rPr>
              <a:t>BID </a:t>
            </a:r>
            <a:br>
              <a:rPr lang="en-US" sz="1300" dirty="0" smtClean="0">
                <a:solidFill>
                  <a:srgbClr val="FFFFFF"/>
                </a:solidFill>
                <a:latin typeface="Verdana"/>
                <a:cs typeface="Verdana"/>
              </a:rPr>
            </a:br>
            <a:r>
              <a:rPr lang="en-US" sz="1300" dirty="0" smtClean="0">
                <a:solidFill>
                  <a:srgbClr val="FFFFFF"/>
                </a:solidFill>
                <a:latin typeface="Verdana"/>
                <a:cs typeface="Verdana"/>
              </a:rPr>
              <a:t>3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on, 1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off</a:t>
            </a:r>
            <a:endParaRPr lang="en-US" sz="1300" dirty="0">
              <a:solidFill>
                <a:srgbClr val="FFFFFF"/>
              </a:solidFill>
              <a:latin typeface="Verdana"/>
              <a:cs typeface="Verdana"/>
            </a:endParaRPr>
          </a:p>
        </p:txBody>
      </p:sp>
      <p:sp>
        <p:nvSpPr>
          <p:cNvPr id="35" name="TextBox 34"/>
          <p:cNvSpPr txBox="1"/>
          <p:nvPr/>
        </p:nvSpPr>
        <p:spPr>
          <a:xfrm>
            <a:off x="5580112" y="3577801"/>
            <a:ext cx="2900920"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830 mg/m</a:t>
            </a:r>
            <a:r>
              <a:rPr lang="en-US" sz="1300" baseline="30000" dirty="0" smtClean="0">
                <a:solidFill>
                  <a:srgbClr val="FFFFFF"/>
                </a:solidFill>
                <a:latin typeface="Verdana"/>
                <a:cs typeface="Verdana"/>
              </a:rPr>
              <a:t>2</a:t>
            </a:r>
            <a:r>
              <a:rPr lang="en-US" sz="1300" dirty="0" smtClean="0">
                <a:solidFill>
                  <a:srgbClr val="FFFFFF"/>
                </a:solidFill>
                <a:latin typeface="Verdana"/>
                <a:cs typeface="Verdana"/>
              </a:rPr>
              <a:t> BID</a:t>
            </a:r>
          </a:p>
          <a:p>
            <a:pPr algn="ctr"/>
            <a:r>
              <a:rPr lang="en-US" sz="1300" dirty="0" smtClean="0">
                <a:solidFill>
                  <a:srgbClr val="FFFFFF"/>
                </a:solidFill>
                <a:latin typeface="Verdana"/>
                <a:cs typeface="Verdana"/>
              </a:rPr>
              <a:t>3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on, 1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off</a:t>
            </a:r>
            <a:endParaRPr lang="en-US" sz="1300" dirty="0">
              <a:solidFill>
                <a:srgbClr val="FFFFFF"/>
              </a:solidFill>
              <a:latin typeface="Verdana"/>
              <a:cs typeface="Verdana"/>
            </a:endParaRPr>
          </a:p>
        </p:txBody>
      </p:sp>
      <p:sp>
        <p:nvSpPr>
          <p:cNvPr id="36" name="TextBox 35"/>
          <p:cNvSpPr txBox="1"/>
          <p:nvPr/>
        </p:nvSpPr>
        <p:spPr>
          <a:xfrm>
            <a:off x="2678381" y="3581659"/>
            <a:ext cx="284432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Gemcitabine/</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38" name="TextBox 37"/>
          <p:cNvSpPr txBox="1"/>
          <p:nvPr/>
        </p:nvSpPr>
        <p:spPr>
          <a:xfrm>
            <a:off x="2678381" y="4075928"/>
            <a:ext cx="284432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Gemcitabine/</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40" name="TextBox 39"/>
          <p:cNvSpPr txBox="1"/>
          <p:nvPr/>
        </p:nvSpPr>
        <p:spPr>
          <a:xfrm>
            <a:off x="5580112" y="4077072"/>
            <a:ext cx="2900920"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830 mg/m</a:t>
            </a:r>
            <a:r>
              <a:rPr lang="en-US" sz="1300" baseline="30000" dirty="0" smtClean="0">
                <a:solidFill>
                  <a:srgbClr val="FFFFFF"/>
                </a:solidFill>
                <a:latin typeface="Verdana"/>
                <a:cs typeface="Verdana"/>
              </a:rPr>
              <a:t>2</a:t>
            </a:r>
            <a:r>
              <a:rPr lang="en-US" sz="1300" dirty="0" smtClean="0">
                <a:solidFill>
                  <a:srgbClr val="FFFFFF"/>
                </a:solidFill>
                <a:latin typeface="Verdana"/>
                <a:cs typeface="Verdana"/>
              </a:rPr>
              <a:t> BID</a:t>
            </a:r>
          </a:p>
          <a:p>
            <a:pPr algn="ctr"/>
            <a:r>
              <a:rPr lang="en-US" sz="1300" dirty="0" smtClean="0">
                <a:solidFill>
                  <a:srgbClr val="FFFFFF"/>
                </a:solidFill>
                <a:latin typeface="Verdana"/>
                <a:cs typeface="Verdana"/>
              </a:rPr>
              <a:t>3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on, 1 </a:t>
            </a:r>
            <a:r>
              <a:rPr lang="en-US" sz="1300" dirty="0" err="1" smtClean="0">
                <a:solidFill>
                  <a:srgbClr val="FFFFFF"/>
                </a:solidFill>
                <a:latin typeface="Verdana"/>
                <a:cs typeface="Verdana"/>
              </a:rPr>
              <a:t>wk</a:t>
            </a:r>
            <a:r>
              <a:rPr lang="en-US" sz="1300" dirty="0" smtClean="0">
                <a:solidFill>
                  <a:srgbClr val="FFFFFF"/>
                </a:solidFill>
                <a:latin typeface="Verdana"/>
                <a:cs typeface="Verdana"/>
              </a:rPr>
              <a:t> off</a:t>
            </a:r>
            <a:endParaRPr lang="en-US" sz="1300" dirty="0">
              <a:solidFill>
                <a:srgbClr val="FFFFFF"/>
              </a:solidFill>
              <a:latin typeface="Verdana"/>
              <a:cs typeface="Verdana"/>
            </a:endParaRPr>
          </a:p>
        </p:txBody>
      </p:sp>
      <p:sp>
        <p:nvSpPr>
          <p:cNvPr id="3" name="Title 2"/>
          <p:cNvSpPr>
            <a:spLocks noGrp="1"/>
          </p:cNvSpPr>
          <p:nvPr>
            <p:ph type="title"/>
          </p:nvPr>
        </p:nvSpPr>
        <p:spPr>
          <a:xfrm>
            <a:off x="684213" y="456078"/>
            <a:ext cx="7769225" cy="1143000"/>
          </a:xfrm>
        </p:spPr>
        <p:txBody>
          <a:bodyPr/>
          <a:lstStyle/>
          <a:p>
            <a:pPr algn="l">
              <a:lnSpc>
                <a:spcPts val="2100"/>
              </a:lnSpc>
              <a:spcBef>
                <a:spcPts val="600"/>
              </a:spcBef>
            </a:pPr>
            <a:r>
              <a:rPr lang="en-US" sz="2000" dirty="0">
                <a:latin typeface="Calibri" charset="0"/>
                <a:ea typeface="Calibri" charset="0"/>
                <a:cs typeface="Calibri" charset="0"/>
              </a:rPr>
              <a:t>A 60 year-old patient is s/p surgical removal of T3N1 pancreatic cancer with 2 of 12 positive </a:t>
            </a:r>
            <a:r>
              <a:rPr lang="en-US" sz="2000" dirty="0" err="1">
                <a:latin typeface="Calibri" charset="0"/>
                <a:ea typeface="Calibri" charset="0"/>
                <a:cs typeface="Calibri" charset="0"/>
              </a:rPr>
              <a:t>peripancreatic</a:t>
            </a:r>
            <a:r>
              <a:rPr lang="en-US" sz="2000" dirty="0">
                <a:latin typeface="Calibri" charset="0"/>
                <a:ea typeface="Calibri" charset="0"/>
                <a:cs typeface="Calibri" charset="0"/>
              </a:rPr>
              <a:t> lymph nodes. What adjuvant systemic therapy, if any, would you most likely recommend?</a:t>
            </a:r>
            <a:br>
              <a:rPr lang="en-US" sz="2000" dirty="0">
                <a:latin typeface="Calibri" charset="0"/>
                <a:ea typeface="Calibri" charset="0"/>
                <a:cs typeface="Calibri" charset="0"/>
              </a:rPr>
            </a:br>
            <a:r>
              <a:rPr lang="en-US" sz="2000" dirty="0" smtClean="0">
                <a:latin typeface="Calibri" charset="0"/>
                <a:ea typeface="Calibri" charset="0"/>
                <a:cs typeface="Calibri" charset="0"/>
              </a:rPr>
              <a:t/>
            </a:r>
            <a:br>
              <a:rPr lang="en-US" sz="2000" dirty="0" smtClean="0">
                <a:latin typeface="Calibri" charset="0"/>
                <a:ea typeface="Calibri" charset="0"/>
                <a:cs typeface="Calibri" charset="0"/>
              </a:rPr>
            </a:br>
            <a:r>
              <a:rPr lang="en-US" sz="2000" dirty="0" smtClean="0">
                <a:latin typeface="Calibri" charset="0"/>
                <a:ea typeface="Calibri" charset="0"/>
                <a:cs typeface="Calibri" charset="0"/>
              </a:rPr>
              <a:t>What </a:t>
            </a:r>
            <a:r>
              <a:rPr lang="en-US" sz="2000" dirty="0">
                <a:latin typeface="Calibri" charset="0"/>
                <a:ea typeface="Calibri" charset="0"/>
                <a:cs typeface="Calibri" charset="0"/>
              </a:rPr>
              <a:t>is your usual dose of </a:t>
            </a:r>
            <a:r>
              <a:rPr lang="en-US" sz="2000" dirty="0" err="1">
                <a:latin typeface="Calibri" charset="0"/>
                <a:ea typeface="Calibri" charset="0"/>
                <a:cs typeface="Calibri" charset="0"/>
              </a:rPr>
              <a:t>capecitabine</a:t>
            </a:r>
            <a:r>
              <a:rPr lang="en-US" sz="2000" dirty="0">
                <a:latin typeface="Calibri" charset="0"/>
                <a:ea typeface="Calibri" charset="0"/>
                <a:cs typeface="Calibri" charset="0"/>
              </a:rPr>
              <a:t> when you administer it as part of an adjuvant treatment regimen for an otherwise healthy patient</a:t>
            </a:r>
            <a:r>
              <a:rPr lang="en-US" sz="2000" dirty="0" smtClean="0">
                <a:latin typeface="Calibri" charset="0"/>
                <a:ea typeface="Calibri" charset="0"/>
                <a:cs typeface="Calibri" charset="0"/>
              </a:rPr>
              <a:t>?</a:t>
            </a:r>
            <a:endParaRPr lang="en-US" sz="2000" dirty="0"/>
          </a:p>
        </p:txBody>
      </p:sp>
    </p:spTree>
    <p:extLst>
      <p:ext uri="{BB962C8B-B14F-4D97-AF65-F5344CB8AC3E}">
        <p14:creationId xmlns:p14="http://schemas.microsoft.com/office/powerpoint/2010/main" val="336619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539552" y="26031"/>
            <a:ext cx="7769225" cy="909577"/>
          </a:xfrm>
        </p:spPr>
        <p:txBody>
          <a:bodyPr/>
          <a:lstStyle/>
          <a:p>
            <a:pPr eaLnBrk="1" hangingPunct="1"/>
            <a:r>
              <a:rPr lang="en-US" sz="3200" dirty="0" smtClean="0">
                <a:latin typeface="Calibri" charset="0"/>
                <a:ea typeface="Calibri" charset="0"/>
                <a:cs typeface="Calibri" charset="0"/>
              </a:rPr>
              <a:t>ESPAC-4 Schema</a:t>
            </a:r>
            <a:endParaRPr lang="en-US" sz="2000" dirty="0">
              <a:solidFill>
                <a:srgbClr val="0000FF"/>
              </a:solidFill>
              <a:latin typeface="Calibri" charset="0"/>
              <a:ea typeface="Calibri" charset="0"/>
              <a:cs typeface="Calibri" charset="0"/>
            </a:endParaRPr>
          </a:p>
        </p:txBody>
      </p:sp>
      <p:sp>
        <p:nvSpPr>
          <p:cNvPr id="19" name="TextBox 18"/>
          <p:cNvSpPr txBox="1"/>
          <p:nvPr/>
        </p:nvSpPr>
        <p:spPr>
          <a:xfrm>
            <a:off x="514670" y="5073946"/>
            <a:ext cx="4536504" cy="400110"/>
          </a:xfrm>
          <a:prstGeom prst="rect">
            <a:avLst/>
          </a:prstGeom>
          <a:noFill/>
        </p:spPr>
        <p:txBody>
          <a:bodyPr wrap="square" rtlCol="0">
            <a:spAutoFit/>
          </a:bodyPr>
          <a:lstStyle/>
          <a:p>
            <a:r>
              <a:rPr lang="en-US" sz="2000" dirty="0" smtClean="0">
                <a:solidFill>
                  <a:srgbClr val="000000"/>
                </a:solidFill>
                <a:latin typeface="Calibri" charset="0"/>
                <a:ea typeface="Calibri" charset="0"/>
                <a:cs typeface="Calibri" charset="0"/>
              </a:rPr>
              <a:t>Primary endpoint: </a:t>
            </a:r>
            <a:r>
              <a:rPr lang="en-US" sz="2000" b="0" dirty="0" smtClean="0">
                <a:solidFill>
                  <a:srgbClr val="000000"/>
                </a:solidFill>
                <a:latin typeface="Calibri" charset="0"/>
                <a:ea typeface="Calibri" charset="0"/>
                <a:cs typeface="Calibri" charset="0"/>
              </a:rPr>
              <a:t>Overall survival (ITT)</a:t>
            </a:r>
          </a:p>
        </p:txBody>
      </p:sp>
      <p:cxnSp>
        <p:nvCxnSpPr>
          <p:cNvPr id="16" name="Straight Connector 10"/>
          <p:cNvCxnSpPr>
            <a:cxnSpLocks noChangeShapeType="1"/>
          </p:cNvCxnSpPr>
          <p:nvPr/>
        </p:nvCxnSpPr>
        <p:spPr bwMode="auto">
          <a:xfrm>
            <a:off x="3931273" y="3282662"/>
            <a:ext cx="712735"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17" name="Group 82"/>
          <p:cNvGrpSpPr>
            <a:grpSpLocks/>
          </p:cNvGrpSpPr>
          <p:nvPr/>
        </p:nvGrpSpPr>
        <p:grpSpPr bwMode="auto">
          <a:xfrm>
            <a:off x="4776193" y="2204864"/>
            <a:ext cx="718415" cy="2088232"/>
            <a:chOff x="2778725" y="2313630"/>
            <a:chExt cx="863581" cy="3652975"/>
          </a:xfrm>
        </p:grpSpPr>
        <p:cxnSp>
          <p:nvCxnSpPr>
            <p:cNvPr id="18" name="Straight Arrow Connector 17"/>
            <p:cNvCxnSpPr/>
            <p:nvPr/>
          </p:nvCxnSpPr>
          <p:spPr>
            <a:xfrm flipV="1">
              <a:off x="2778725" y="2313630"/>
              <a:ext cx="14217" cy="3637203"/>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2" y="2313630"/>
              <a:ext cx="849364" cy="3652975"/>
              <a:chOff x="3011286" y="2313630"/>
              <a:chExt cx="571130" cy="3652975"/>
            </a:xfrm>
          </p:grpSpPr>
          <p:cxnSp>
            <p:nvCxnSpPr>
              <p:cNvPr id="21" name="Straight Arrow Connector 20"/>
              <p:cNvCxnSpPr/>
              <p:nvPr/>
            </p:nvCxnSpPr>
            <p:spPr>
              <a:xfrm>
                <a:off x="3011286" y="5966605"/>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13630"/>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333944" y="2769974"/>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charset="0"/>
                <a:ea typeface="Calibri" charset="0"/>
                <a:cs typeface="Calibri" charset="0"/>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3600" b="1" dirty="0">
                  <a:solidFill>
                    <a:schemeClr val="bg1"/>
                  </a:solidFill>
                  <a:latin typeface="Calibri" charset="0"/>
                  <a:ea typeface="Calibri" charset="0"/>
                  <a:cs typeface="Calibri" charset="0"/>
                </a:rPr>
                <a:t>R</a:t>
              </a:r>
            </a:p>
          </p:txBody>
        </p:sp>
      </p:grpSp>
      <p:graphicFrame>
        <p:nvGraphicFramePr>
          <p:cNvPr id="26" name="Group 31"/>
          <p:cNvGraphicFramePr>
            <a:graphicFrameLocks noGrp="1"/>
          </p:cNvGraphicFramePr>
          <p:nvPr>
            <p:extLst>
              <p:ext uri="{D42A27DB-BD31-4B8C-83A1-F6EECF244321}">
                <p14:modId xmlns:p14="http://schemas.microsoft.com/office/powerpoint/2010/main" val="920376628"/>
              </p:ext>
            </p:extLst>
          </p:nvPr>
        </p:nvGraphicFramePr>
        <p:xfrm>
          <a:off x="548266" y="1731781"/>
          <a:ext cx="3380081" cy="2926176"/>
        </p:xfrm>
        <a:graphic>
          <a:graphicData uri="http://schemas.openxmlformats.org/drawingml/2006/table">
            <a:tbl>
              <a:tblPr/>
              <a:tblGrid>
                <a:gridCol w="3380081"/>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Pancreatic ductal adenocarcinoma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R0 or R1 resection</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ascites, liver or peritoneal metastasis or any other distant abdominal or extra-abdominal organ spread</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restriction based on postoperative CA19-9</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602560" y="1678270"/>
            <a:ext cx="2785864" cy="1254397"/>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charset="0"/>
              <a:ea typeface="Calibri" charset="0"/>
              <a:cs typeface="Calibri" charset="0"/>
            </a:endParaRPr>
          </a:p>
        </p:txBody>
      </p:sp>
      <p:sp>
        <p:nvSpPr>
          <p:cNvPr id="28" name="Rectangle 18"/>
          <p:cNvSpPr>
            <a:spLocks noChangeArrowheads="1"/>
          </p:cNvSpPr>
          <p:nvPr/>
        </p:nvSpPr>
        <p:spPr bwMode="auto">
          <a:xfrm>
            <a:off x="5580112" y="3384758"/>
            <a:ext cx="2785864" cy="2012834"/>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charset="0"/>
                <a:ea typeface="Calibri" charset="0"/>
                <a:cs typeface="Calibri" charset="0"/>
              </a:rPr>
              <a:t> </a:t>
            </a:r>
            <a:endParaRPr lang="en-US" dirty="0">
              <a:latin typeface="Calibri" charset="0"/>
              <a:ea typeface="Calibri" charset="0"/>
              <a:cs typeface="Calibri" charset="0"/>
            </a:endParaRPr>
          </a:p>
        </p:txBody>
      </p:sp>
      <p:sp>
        <p:nvSpPr>
          <p:cNvPr id="29" name="TextBox 16"/>
          <p:cNvSpPr txBox="1">
            <a:spLocks noChangeArrowheads="1"/>
          </p:cNvSpPr>
          <p:nvPr/>
        </p:nvSpPr>
        <p:spPr bwMode="auto">
          <a:xfrm>
            <a:off x="5652120" y="1772816"/>
            <a:ext cx="271730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smtClean="0">
                <a:solidFill>
                  <a:srgbClr val="000090"/>
                </a:solidFill>
                <a:latin typeface="Calibri" charset="0"/>
                <a:ea typeface="Calibri" charset="0"/>
                <a:cs typeface="Calibri" charset="0"/>
              </a:rPr>
              <a:t>Gemcitabine</a:t>
            </a:r>
          </a:p>
          <a:p>
            <a:pPr algn="ctr"/>
            <a:r>
              <a:rPr lang="en-US" sz="2000" dirty="0" smtClean="0">
                <a:solidFill>
                  <a:srgbClr val="000090"/>
                </a:solidFill>
                <a:latin typeface="Calibri" charset="0"/>
                <a:ea typeface="Calibri" charset="0"/>
                <a:cs typeface="Calibri" charset="0"/>
              </a:rPr>
              <a:t>1,000 mg/m</a:t>
            </a:r>
            <a:r>
              <a:rPr lang="en-US" sz="2000" baseline="30000" dirty="0" smtClean="0">
                <a:solidFill>
                  <a:srgbClr val="000090"/>
                </a:solidFill>
                <a:latin typeface="Calibri" charset="0"/>
                <a:ea typeface="Calibri" charset="0"/>
                <a:cs typeface="Calibri" charset="0"/>
              </a:rPr>
              <a:t>2</a:t>
            </a:r>
          </a:p>
          <a:p>
            <a:pPr algn="ctr"/>
            <a:r>
              <a:rPr lang="en-US" sz="2000" dirty="0" smtClean="0">
                <a:solidFill>
                  <a:srgbClr val="000090"/>
                </a:solidFill>
                <a:latin typeface="Calibri" charset="0"/>
                <a:ea typeface="Calibri" charset="0"/>
                <a:cs typeface="Calibri" charset="0"/>
              </a:rPr>
              <a:t>D1, 8, 15 x 6 cycles</a:t>
            </a:r>
            <a:endParaRPr lang="en-US" sz="2000" dirty="0">
              <a:solidFill>
                <a:srgbClr val="000090"/>
              </a:solidFill>
              <a:latin typeface="Calibri" charset="0"/>
              <a:ea typeface="Calibri" charset="0"/>
              <a:cs typeface="Calibri" charset="0"/>
            </a:endParaRPr>
          </a:p>
        </p:txBody>
      </p:sp>
      <p:sp>
        <p:nvSpPr>
          <p:cNvPr id="30" name="TextBox 17"/>
          <p:cNvSpPr txBox="1">
            <a:spLocks noChangeArrowheads="1"/>
          </p:cNvSpPr>
          <p:nvPr/>
        </p:nvSpPr>
        <p:spPr bwMode="auto">
          <a:xfrm>
            <a:off x="5636840" y="3458600"/>
            <a:ext cx="2717304"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a:solidFill>
                  <a:srgbClr val="000090"/>
                </a:solidFill>
                <a:latin typeface="Calibri" charset="0"/>
                <a:ea typeface="Calibri" charset="0"/>
                <a:cs typeface="Calibri" charset="0"/>
              </a:rPr>
              <a:t>Gemcitabine</a:t>
            </a:r>
          </a:p>
          <a:p>
            <a:pPr algn="ctr"/>
            <a:r>
              <a:rPr lang="en-US" sz="2000" dirty="0" smtClean="0">
                <a:solidFill>
                  <a:srgbClr val="000090"/>
                </a:solidFill>
                <a:latin typeface="Calibri" charset="0"/>
                <a:ea typeface="Calibri" charset="0"/>
                <a:cs typeface="Calibri" charset="0"/>
              </a:rPr>
              <a:t>1,000 </a:t>
            </a:r>
            <a:r>
              <a:rPr lang="en-US" sz="2000" dirty="0">
                <a:solidFill>
                  <a:srgbClr val="000090"/>
                </a:solidFill>
                <a:latin typeface="Calibri" charset="0"/>
                <a:ea typeface="Calibri" charset="0"/>
                <a:cs typeface="Calibri" charset="0"/>
              </a:rPr>
              <a:t>mg/m</a:t>
            </a:r>
            <a:r>
              <a:rPr lang="en-US" sz="2000" baseline="30000" dirty="0">
                <a:solidFill>
                  <a:srgbClr val="000090"/>
                </a:solidFill>
                <a:latin typeface="Calibri" charset="0"/>
                <a:ea typeface="Calibri" charset="0"/>
                <a:cs typeface="Calibri" charset="0"/>
              </a:rPr>
              <a:t>2</a:t>
            </a:r>
          </a:p>
          <a:p>
            <a:pPr algn="ctr"/>
            <a:r>
              <a:rPr lang="en-US" sz="2000" dirty="0">
                <a:solidFill>
                  <a:srgbClr val="000090"/>
                </a:solidFill>
                <a:latin typeface="Calibri" charset="0"/>
                <a:ea typeface="Calibri" charset="0"/>
                <a:cs typeface="Calibri" charset="0"/>
              </a:rPr>
              <a:t>D1, 8, 15 x 6 </a:t>
            </a:r>
            <a:r>
              <a:rPr lang="en-US" sz="2000" dirty="0" smtClean="0">
                <a:solidFill>
                  <a:srgbClr val="000090"/>
                </a:solidFill>
                <a:latin typeface="Calibri" charset="0"/>
                <a:ea typeface="Calibri" charset="0"/>
                <a:cs typeface="Calibri" charset="0"/>
              </a:rPr>
              <a:t>cycles</a:t>
            </a:r>
          </a:p>
          <a:p>
            <a:pPr algn="ctr"/>
            <a:r>
              <a:rPr lang="en-US" sz="2000" dirty="0" err="1" smtClean="0">
                <a:solidFill>
                  <a:srgbClr val="000090"/>
                </a:solidFill>
                <a:latin typeface="Calibri" charset="0"/>
                <a:ea typeface="Calibri" charset="0"/>
                <a:cs typeface="Calibri" charset="0"/>
              </a:rPr>
              <a:t>Capecitabine</a:t>
            </a:r>
            <a:r>
              <a:rPr lang="en-US" sz="2000" dirty="0" smtClean="0">
                <a:solidFill>
                  <a:srgbClr val="000090"/>
                </a:solidFill>
                <a:latin typeface="Calibri" charset="0"/>
                <a:ea typeface="Calibri" charset="0"/>
                <a:cs typeface="Calibri" charset="0"/>
              </a:rPr>
              <a:t>*</a:t>
            </a:r>
          </a:p>
          <a:p>
            <a:pPr algn="ctr"/>
            <a:r>
              <a:rPr lang="en-US" sz="2000" dirty="0" smtClean="0">
                <a:solidFill>
                  <a:srgbClr val="000090"/>
                </a:solidFill>
                <a:latin typeface="Calibri" charset="0"/>
                <a:ea typeface="Calibri" charset="0"/>
                <a:cs typeface="Calibri" charset="0"/>
              </a:rPr>
              <a:t>1,660 mg/m</a:t>
            </a:r>
            <a:r>
              <a:rPr lang="en-US" sz="2000" baseline="30000" dirty="0" smtClean="0">
                <a:solidFill>
                  <a:srgbClr val="000090"/>
                </a:solidFill>
                <a:latin typeface="Calibri" charset="0"/>
                <a:ea typeface="Calibri" charset="0"/>
                <a:cs typeface="Calibri" charset="0"/>
              </a:rPr>
              <a:t>2</a:t>
            </a:r>
            <a:r>
              <a:rPr lang="en-US" sz="2000" dirty="0" smtClean="0">
                <a:solidFill>
                  <a:srgbClr val="000090"/>
                </a:solidFill>
                <a:latin typeface="Calibri" charset="0"/>
                <a:ea typeface="Calibri" charset="0"/>
                <a:cs typeface="Calibri" charset="0"/>
              </a:rPr>
              <a:t>/day</a:t>
            </a:r>
          </a:p>
          <a:p>
            <a:pPr algn="ctr"/>
            <a:r>
              <a:rPr lang="en-US" sz="2000" dirty="0" smtClean="0">
                <a:solidFill>
                  <a:srgbClr val="000090"/>
                </a:solidFill>
                <a:latin typeface="Calibri" charset="0"/>
                <a:ea typeface="Calibri" charset="0"/>
                <a:cs typeface="Calibri" charset="0"/>
              </a:rPr>
              <a:t>21/28d</a:t>
            </a:r>
          </a:p>
        </p:txBody>
      </p:sp>
      <p:sp>
        <p:nvSpPr>
          <p:cNvPr id="2" name="Rectangle 1"/>
          <p:cNvSpPr/>
          <p:nvPr/>
        </p:nvSpPr>
        <p:spPr>
          <a:xfrm>
            <a:off x="533061" y="1126138"/>
            <a:ext cx="3456384" cy="369332"/>
          </a:xfrm>
          <a:prstGeom prst="rect">
            <a:avLst/>
          </a:prstGeom>
        </p:spPr>
        <p:txBody>
          <a:bodyPr wrap="square">
            <a:spAutoFit/>
          </a:bodyPr>
          <a:lstStyle/>
          <a:p>
            <a:r>
              <a:rPr lang="en-US" sz="1800" dirty="0" smtClean="0">
                <a:solidFill>
                  <a:srgbClr val="000000"/>
                </a:solidFill>
                <a:latin typeface="Calibri" charset="0"/>
                <a:ea typeface="Calibri" charset="0"/>
                <a:cs typeface="Calibri" charset="0"/>
              </a:rPr>
              <a:t>Total Accrual: </a:t>
            </a:r>
            <a:r>
              <a:rPr lang="en-US" sz="1800" b="0" dirty="0" smtClean="0">
                <a:solidFill>
                  <a:srgbClr val="000000"/>
                </a:solidFill>
                <a:latin typeface="Calibri" charset="0"/>
                <a:ea typeface="Calibri" charset="0"/>
                <a:cs typeface="Calibri" charset="0"/>
              </a:rPr>
              <a:t>722</a:t>
            </a:r>
            <a:endParaRPr lang="en-US" sz="1800" b="0" dirty="0">
              <a:solidFill>
                <a:srgbClr val="000000"/>
              </a:solidFill>
              <a:latin typeface="Calibri" charset="0"/>
              <a:ea typeface="Calibri" charset="0"/>
              <a:cs typeface="Calibri" charset="0"/>
            </a:endParaRPr>
          </a:p>
        </p:txBody>
      </p:sp>
      <p:sp>
        <p:nvSpPr>
          <p:cNvPr id="31" name="TextBox 30"/>
          <p:cNvSpPr txBox="1"/>
          <p:nvPr/>
        </p:nvSpPr>
        <p:spPr>
          <a:xfrm>
            <a:off x="107504" y="6290156"/>
            <a:ext cx="7344816" cy="523220"/>
          </a:xfrm>
          <a:prstGeom prst="rect">
            <a:avLst/>
          </a:prstGeom>
          <a:noFill/>
        </p:spPr>
        <p:txBody>
          <a:bodyPr wrap="square" rtlCol="0" anchor="b">
            <a:spAutoFit/>
          </a:bodyPr>
          <a:lstStyle/>
          <a:p>
            <a:r>
              <a:rPr lang="en-US" sz="1400" b="0" dirty="0" err="1" smtClean="0">
                <a:solidFill>
                  <a:schemeClr val="tx1"/>
                </a:solidFill>
                <a:latin typeface="Calibri" charset="0"/>
                <a:ea typeface="Calibri" charset="0"/>
                <a:cs typeface="Calibri" charset="0"/>
              </a:rPr>
              <a:t>Neoptolemos</a:t>
            </a:r>
            <a:r>
              <a:rPr lang="en-US" sz="1400" b="0" dirty="0" smtClean="0">
                <a:solidFill>
                  <a:schemeClr val="tx1"/>
                </a:solidFill>
                <a:latin typeface="Calibri" charset="0"/>
                <a:ea typeface="Calibri" charset="0"/>
                <a:cs typeface="Calibri" charset="0"/>
              </a:rPr>
              <a:t> JP et al. </a:t>
            </a:r>
            <a:r>
              <a:rPr lang="en-US" sz="1400" b="0" i="1" dirty="0" smtClean="0">
                <a:solidFill>
                  <a:schemeClr val="tx1"/>
                </a:solidFill>
                <a:latin typeface="Calibri" charset="0"/>
                <a:ea typeface="Calibri" charset="0"/>
                <a:cs typeface="Calibri" charset="0"/>
              </a:rPr>
              <a:t>Proc ASCO </a:t>
            </a:r>
            <a:r>
              <a:rPr lang="en-US" sz="1400" b="0" dirty="0" smtClean="0">
                <a:solidFill>
                  <a:schemeClr val="tx1"/>
                </a:solidFill>
                <a:latin typeface="Calibri" charset="0"/>
                <a:ea typeface="Calibri" charset="0"/>
                <a:cs typeface="Calibri" charset="0"/>
              </a:rPr>
              <a:t>2016;Abstract LBA4006.</a:t>
            </a:r>
          </a:p>
          <a:p>
            <a:r>
              <a:rPr lang="en-US" sz="1400" b="0" dirty="0" err="1" smtClean="0">
                <a:solidFill>
                  <a:schemeClr val="tx1"/>
                </a:solidFill>
                <a:latin typeface="Calibri" charset="0"/>
                <a:ea typeface="Calibri" charset="0"/>
                <a:cs typeface="Calibri" charset="0"/>
              </a:rPr>
              <a:t>Neoptolemos</a:t>
            </a:r>
            <a:r>
              <a:rPr lang="en-US" sz="1400" b="0" dirty="0" smtClean="0">
                <a:solidFill>
                  <a:schemeClr val="tx1"/>
                </a:solidFill>
                <a:latin typeface="Calibri" charset="0"/>
                <a:ea typeface="Calibri" charset="0"/>
                <a:cs typeface="Calibri" charset="0"/>
              </a:rPr>
              <a:t> JP et al. </a:t>
            </a:r>
            <a:r>
              <a:rPr lang="en-US" sz="1400" b="0" i="1" dirty="0" smtClean="0">
                <a:solidFill>
                  <a:schemeClr val="tx1"/>
                </a:solidFill>
                <a:latin typeface="Calibri" charset="0"/>
                <a:ea typeface="Calibri" charset="0"/>
                <a:cs typeface="Calibri" charset="0"/>
              </a:rPr>
              <a:t>Lancet </a:t>
            </a:r>
            <a:r>
              <a:rPr lang="en-US" sz="1400" b="0" dirty="0" smtClean="0">
                <a:solidFill>
                  <a:schemeClr val="tx1"/>
                </a:solidFill>
                <a:latin typeface="Calibri" charset="0"/>
                <a:ea typeface="Calibri" charset="0"/>
                <a:cs typeface="Calibri" charset="0"/>
              </a:rPr>
              <a:t>2017;389(10073):1011-24.</a:t>
            </a:r>
            <a:endParaRPr lang="en-US" sz="1400" b="0" dirty="0">
              <a:solidFill>
                <a:schemeClr val="tx1"/>
              </a:solidFill>
              <a:latin typeface="Calibri" charset="0"/>
              <a:ea typeface="Calibri" charset="0"/>
              <a:cs typeface="Calibri" charset="0"/>
            </a:endParaRPr>
          </a:p>
        </p:txBody>
      </p:sp>
      <p:sp>
        <p:nvSpPr>
          <p:cNvPr id="4" name="TextBox 3"/>
          <p:cNvSpPr txBox="1"/>
          <p:nvPr/>
        </p:nvSpPr>
        <p:spPr>
          <a:xfrm>
            <a:off x="3936666" y="2856315"/>
            <a:ext cx="449162" cy="338554"/>
          </a:xfrm>
          <a:prstGeom prst="rect">
            <a:avLst/>
          </a:prstGeom>
          <a:noFill/>
        </p:spPr>
        <p:txBody>
          <a:bodyPr wrap="none" rtlCol="0">
            <a:spAutoFit/>
          </a:bodyPr>
          <a:lstStyle/>
          <a:p>
            <a:r>
              <a:rPr lang="en-US" sz="1600" dirty="0" smtClean="0">
                <a:solidFill>
                  <a:schemeClr val="tx1"/>
                </a:solidFill>
                <a:latin typeface="Calibri" charset="0"/>
                <a:ea typeface="Calibri" charset="0"/>
                <a:cs typeface="Calibri" charset="0"/>
              </a:rPr>
              <a:t>1:1</a:t>
            </a:r>
            <a:endParaRPr lang="en-US" sz="1600" dirty="0">
              <a:solidFill>
                <a:schemeClr val="tx1"/>
              </a:solidFill>
              <a:latin typeface="Calibri" charset="0"/>
              <a:ea typeface="Calibri" charset="0"/>
              <a:cs typeface="Calibri" charset="0"/>
            </a:endParaRPr>
          </a:p>
        </p:txBody>
      </p:sp>
      <p:sp>
        <p:nvSpPr>
          <p:cNvPr id="5" name="TextBox 4"/>
          <p:cNvSpPr txBox="1"/>
          <p:nvPr/>
        </p:nvSpPr>
        <p:spPr>
          <a:xfrm>
            <a:off x="5625394" y="5516347"/>
            <a:ext cx="2967351" cy="584775"/>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a:t>
            </a:r>
            <a:r>
              <a:rPr lang="en-US" sz="1600" b="0" baseline="30000" dirty="0" smtClean="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Protocol-driven dose reduction </a:t>
            </a:r>
          </a:p>
          <a:p>
            <a:r>
              <a:rPr lang="en-US" sz="1600" b="0" dirty="0" smtClean="0">
                <a:solidFill>
                  <a:schemeClr val="tx1"/>
                </a:solidFill>
                <a:latin typeface="Calibri" charset="0"/>
                <a:ea typeface="Calibri" charset="0"/>
                <a:cs typeface="Calibri" charset="0"/>
              </a:rPr>
              <a:t>when required</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5946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389824"/>
            <a:ext cx="8706493" cy="3441967"/>
          </a:xfrm>
          <a:prstGeom prst="rect">
            <a:avLst/>
          </a:prstGeom>
        </p:spPr>
      </p:pic>
      <p:sp>
        <p:nvSpPr>
          <p:cNvPr id="4" name="Title 3"/>
          <p:cNvSpPr>
            <a:spLocks noGrp="1"/>
          </p:cNvSpPr>
          <p:nvPr>
            <p:ph type="title"/>
          </p:nvPr>
        </p:nvSpPr>
        <p:spPr>
          <a:xfrm>
            <a:off x="395537" y="98392"/>
            <a:ext cx="8424936" cy="1143000"/>
          </a:xfrm>
        </p:spPr>
        <p:txBody>
          <a:bodyPr/>
          <a:lstStyle/>
          <a:p>
            <a:r>
              <a:rPr lang="en-US" dirty="0" smtClean="0">
                <a:latin typeface="Calibri" charset="0"/>
                <a:ea typeface="Calibri" charset="0"/>
                <a:cs typeface="Calibri" charset="0"/>
              </a:rPr>
              <a:t>ESPAC-4: Overall Survival (ITT) and by Margin Status</a:t>
            </a:r>
            <a:endParaRPr lang="en-US" dirty="0">
              <a:latin typeface="Calibri" charset="0"/>
              <a:ea typeface="Calibri" charset="0"/>
              <a:cs typeface="Calibri" charset="0"/>
            </a:endParaRPr>
          </a:p>
        </p:txBody>
      </p:sp>
      <p:sp>
        <p:nvSpPr>
          <p:cNvPr id="5" name="TextBox 4"/>
          <p:cNvSpPr txBox="1"/>
          <p:nvPr/>
        </p:nvSpPr>
        <p:spPr>
          <a:xfrm>
            <a:off x="107504" y="6474822"/>
            <a:ext cx="5760640" cy="338554"/>
          </a:xfrm>
          <a:prstGeom prst="rect">
            <a:avLst/>
          </a:prstGeom>
          <a:noFill/>
        </p:spPr>
        <p:txBody>
          <a:bodyPr wrap="square" rtlCol="0" anchor="b">
            <a:spAutoFit/>
          </a:bodyPr>
          <a:lstStyle/>
          <a:p>
            <a:r>
              <a:rPr lang="en-US" sz="1600" b="0" dirty="0" err="1" smtClean="0">
                <a:solidFill>
                  <a:schemeClr val="tx1"/>
                </a:solidFill>
                <a:latin typeface="Calibri" charset="0"/>
                <a:ea typeface="Calibri" charset="0"/>
                <a:cs typeface="Calibri" charset="0"/>
              </a:rPr>
              <a:t>Neoptolemos</a:t>
            </a:r>
            <a:r>
              <a:rPr lang="en-US" sz="1600" b="0" dirty="0" smtClean="0">
                <a:solidFill>
                  <a:schemeClr val="tx1"/>
                </a:solidFill>
                <a:latin typeface="Calibri" charset="0"/>
                <a:ea typeface="Calibri" charset="0"/>
                <a:cs typeface="Calibri" charset="0"/>
              </a:rPr>
              <a:t> JP et al. </a:t>
            </a:r>
            <a:r>
              <a:rPr lang="en-US" sz="1600" b="0" i="1" dirty="0" smtClean="0">
                <a:solidFill>
                  <a:schemeClr val="tx1"/>
                </a:solidFill>
                <a:latin typeface="Calibri" charset="0"/>
                <a:ea typeface="Calibri" charset="0"/>
                <a:cs typeface="Calibri" charset="0"/>
              </a:rPr>
              <a:t>Lancet</a:t>
            </a:r>
            <a:r>
              <a:rPr lang="en-US" sz="1600" b="0" dirty="0" smtClean="0">
                <a:solidFill>
                  <a:schemeClr val="tx1"/>
                </a:solidFill>
                <a:latin typeface="Calibri" charset="0"/>
                <a:ea typeface="Calibri" charset="0"/>
                <a:cs typeface="Calibri" charset="0"/>
              </a:rPr>
              <a:t> 2017;389(10073):1011-24.</a:t>
            </a:r>
            <a:endParaRPr lang="en-US" sz="1600" b="0" dirty="0">
              <a:solidFill>
                <a:schemeClr val="tx1"/>
              </a:solidFill>
              <a:latin typeface="Calibri" charset="0"/>
              <a:ea typeface="Calibri" charset="0"/>
              <a:cs typeface="Calibri" charset="0"/>
            </a:endParaRPr>
          </a:p>
        </p:txBody>
      </p:sp>
      <p:graphicFrame>
        <p:nvGraphicFramePr>
          <p:cNvPr id="7" name="Table 6"/>
          <p:cNvGraphicFramePr>
            <a:graphicFrameLocks noGrp="1"/>
          </p:cNvGraphicFramePr>
          <p:nvPr>
            <p:extLst/>
          </p:nvPr>
        </p:nvGraphicFramePr>
        <p:xfrm>
          <a:off x="3029795" y="1246824"/>
          <a:ext cx="5676698" cy="980440"/>
        </p:xfrm>
        <a:graphic>
          <a:graphicData uri="http://schemas.openxmlformats.org/drawingml/2006/table">
            <a:tbl>
              <a:tblPr firstRow="1" bandRow="1">
                <a:tableStyleId>{21E4AEA4-8DFA-4A89-87EB-49C32662AFE0}</a:tableStyleId>
              </a:tblPr>
              <a:tblGrid>
                <a:gridCol w="1135339"/>
                <a:gridCol w="1334585"/>
                <a:gridCol w="1206991"/>
                <a:gridCol w="871716"/>
                <a:gridCol w="1128067"/>
              </a:tblGrid>
              <a:tr h="370840">
                <a:tc>
                  <a:txBody>
                    <a:bodyPr/>
                    <a:lstStyle/>
                    <a:p>
                      <a:r>
                        <a:rPr lang="en-US" sz="1700" dirty="0" smtClean="0"/>
                        <a:t>Endpoint</a:t>
                      </a:r>
                      <a:endParaRPr lang="en-US" sz="1700" dirty="0"/>
                    </a:p>
                  </a:txBody>
                  <a:tcPr anchor="b">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sz="1700" dirty="0" smtClean="0"/>
                        <a:t>Gem-cape</a:t>
                      </a:r>
                    </a:p>
                    <a:p>
                      <a:pPr algn="ctr"/>
                      <a:r>
                        <a:rPr lang="en-US" sz="1700" dirty="0" smtClean="0"/>
                        <a:t>(n = 364)</a:t>
                      </a:r>
                      <a:endParaRPr lang="en-US" sz="1700" dirty="0"/>
                    </a:p>
                  </a:txBody>
                  <a:tcPr anchor="b">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sz="1700" dirty="0" smtClean="0"/>
                        <a:t>Gem</a:t>
                      </a:r>
                    </a:p>
                    <a:p>
                      <a:pPr algn="ctr"/>
                      <a:r>
                        <a:rPr lang="en-US" sz="1700" dirty="0" smtClean="0"/>
                        <a:t>(n = 366)</a:t>
                      </a:r>
                      <a:endParaRPr lang="en-US" sz="1700" dirty="0"/>
                    </a:p>
                  </a:txBody>
                  <a:tcPr anchor="b">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sz="1700" dirty="0" smtClean="0"/>
                        <a:t>Hazard ratio</a:t>
                      </a:r>
                      <a:endParaRPr lang="en-US" sz="1700" dirty="0"/>
                    </a:p>
                  </a:txBody>
                  <a:tcPr anchor="b">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sz="1700" i="1" dirty="0" smtClean="0"/>
                        <a:t>p</a:t>
                      </a:r>
                      <a:r>
                        <a:rPr lang="en-US" sz="1700" dirty="0" smtClean="0"/>
                        <a:t>-value</a:t>
                      </a:r>
                      <a:endParaRPr lang="en-US" sz="1700" dirty="0"/>
                    </a:p>
                  </a:txBody>
                  <a:tcPr anchor="b">
                    <a:lnB w="12700" cap="flat" cmpd="sng" algn="ctr">
                      <a:solidFill>
                        <a:schemeClr val="tx1"/>
                      </a:solidFill>
                      <a:prstDash val="solid"/>
                      <a:round/>
                      <a:headEnd type="none" w="med" len="med"/>
                      <a:tailEnd type="none" w="med" len="med"/>
                    </a:lnB>
                    <a:solidFill>
                      <a:srgbClr val="002E5C"/>
                    </a:solidFill>
                  </a:tcPr>
                </a:tc>
              </a:tr>
              <a:tr h="370840">
                <a:tc>
                  <a:txBody>
                    <a:bodyPr/>
                    <a:lstStyle/>
                    <a:p>
                      <a:r>
                        <a:rPr lang="en-US" sz="1700" dirty="0" smtClean="0"/>
                        <a:t>OS</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700" dirty="0" smtClean="0"/>
                        <a:t>28.0 </a:t>
                      </a:r>
                      <a:r>
                        <a:rPr lang="en-US" sz="1700" dirty="0" err="1" smtClean="0"/>
                        <a:t>mo</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700" dirty="0" smtClean="0"/>
                        <a:t>25.5 </a:t>
                      </a:r>
                      <a:r>
                        <a:rPr lang="en-US" sz="1700" dirty="0" err="1" smtClean="0"/>
                        <a:t>mo</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700" dirty="0" smtClean="0"/>
                        <a:t>0.82</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700" dirty="0" smtClean="0"/>
                        <a:t>0.032</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9" name="TextBox 8"/>
          <p:cNvSpPr txBox="1"/>
          <p:nvPr/>
        </p:nvSpPr>
        <p:spPr>
          <a:xfrm>
            <a:off x="4860032" y="2492896"/>
            <a:ext cx="3600400" cy="1169551"/>
          </a:xfrm>
          <a:prstGeom prst="rect">
            <a:avLst/>
          </a:prstGeom>
          <a:noFill/>
        </p:spPr>
        <p:txBody>
          <a:bodyPr wrap="square" rtlCol="0">
            <a:spAutoFit/>
          </a:bodyPr>
          <a:lstStyle/>
          <a:p>
            <a:r>
              <a:rPr lang="en-US" sz="1400" dirty="0" smtClean="0">
                <a:solidFill>
                  <a:schemeClr val="tx1"/>
                </a:solidFill>
                <a:latin typeface="Calibri" charset="0"/>
                <a:ea typeface="Calibri" charset="0"/>
                <a:cs typeface="Calibri" charset="0"/>
              </a:rPr>
              <a:t>				</a:t>
            </a:r>
            <a:r>
              <a:rPr lang="en-US" sz="1400" dirty="0">
                <a:solidFill>
                  <a:schemeClr val="tx1"/>
                </a:solidFill>
                <a:latin typeface="Calibri" charset="0"/>
                <a:ea typeface="Calibri" charset="0"/>
                <a:cs typeface="Calibri" charset="0"/>
              </a:rPr>
              <a:t> </a:t>
            </a:r>
            <a:r>
              <a:rPr lang="en-US" sz="1400" dirty="0" smtClean="0">
                <a:solidFill>
                  <a:schemeClr val="tx1"/>
                </a:solidFill>
                <a:latin typeface="Calibri" charset="0"/>
                <a:ea typeface="Calibri" charset="0"/>
                <a:cs typeface="Calibri" charset="0"/>
              </a:rPr>
              <a:t>       Median OS</a:t>
            </a:r>
          </a:p>
          <a:p>
            <a:r>
              <a:rPr lang="en-US" sz="1400" dirty="0" smtClean="0">
                <a:solidFill>
                  <a:schemeClr val="tx1"/>
                </a:solidFill>
                <a:latin typeface="Calibri" charset="0"/>
                <a:ea typeface="Calibri" charset="0"/>
                <a:cs typeface="Calibri" charset="0"/>
              </a:rPr>
              <a:t>Gem margin+ (n = 219)		23.0 </a:t>
            </a:r>
            <a:r>
              <a:rPr lang="en-US" sz="1400" dirty="0" err="1" smtClean="0">
                <a:solidFill>
                  <a:schemeClr val="tx1"/>
                </a:solidFill>
                <a:latin typeface="Calibri" charset="0"/>
                <a:ea typeface="Calibri" charset="0"/>
                <a:cs typeface="Calibri" charset="0"/>
              </a:rPr>
              <a:t>mo</a:t>
            </a:r>
            <a:endParaRPr lang="en-US" sz="1400" dirty="0" smtClean="0">
              <a:solidFill>
                <a:schemeClr val="tx1"/>
              </a:solidFill>
              <a:latin typeface="Calibri" charset="0"/>
              <a:ea typeface="Calibri" charset="0"/>
              <a:cs typeface="Calibri" charset="0"/>
            </a:endParaRPr>
          </a:p>
          <a:p>
            <a:r>
              <a:rPr lang="en-US" sz="1400" dirty="0" smtClean="0">
                <a:solidFill>
                  <a:schemeClr val="tx1"/>
                </a:solidFill>
                <a:latin typeface="Calibri" charset="0"/>
                <a:ea typeface="Calibri" charset="0"/>
                <a:cs typeface="Calibri" charset="0"/>
              </a:rPr>
              <a:t>Gem margin- (n = 147)		27.9 </a:t>
            </a:r>
            <a:r>
              <a:rPr lang="en-US" sz="1400" dirty="0" err="1" smtClean="0">
                <a:solidFill>
                  <a:schemeClr val="tx1"/>
                </a:solidFill>
                <a:latin typeface="Calibri" charset="0"/>
                <a:ea typeface="Calibri" charset="0"/>
                <a:cs typeface="Calibri" charset="0"/>
              </a:rPr>
              <a:t>mo</a:t>
            </a:r>
            <a:endParaRPr lang="en-US" sz="1400" dirty="0" smtClean="0">
              <a:solidFill>
                <a:schemeClr val="tx1"/>
              </a:solidFill>
              <a:latin typeface="Calibri" charset="0"/>
              <a:ea typeface="Calibri" charset="0"/>
              <a:cs typeface="Calibri" charset="0"/>
            </a:endParaRPr>
          </a:p>
          <a:p>
            <a:r>
              <a:rPr lang="en-US" sz="1400" dirty="0" smtClean="0">
                <a:solidFill>
                  <a:schemeClr val="tx1"/>
                </a:solidFill>
                <a:latin typeface="Calibri" charset="0"/>
                <a:ea typeface="Calibri" charset="0"/>
                <a:cs typeface="Calibri" charset="0"/>
              </a:rPr>
              <a:t>Gem-cape margin+ (n = 221)	23.7 </a:t>
            </a:r>
            <a:r>
              <a:rPr lang="en-US" sz="1400" dirty="0" err="1" smtClean="0">
                <a:solidFill>
                  <a:schemeClr val="tx1"/>
                </a:solidFill>
                <a:latin typeface="Calibri" charset="0"/>
                <a:ea typeface="Calibri" charset="0"/>
                <a:cs typeface="Calibri" charset="0"/>
              </a:rPr>
              <a:t>mo</a:t>
            </a:r>
            <a:endParaRPr lang="en-US" sz="1400" dirty="0" smtClean="0">
              <a:solidFill>
                <a:schemeClr val="tx1"/>
              </a:solidFill>
              <a:latin typeface="Calibri" charset="0"/>
              <a:ea typeface="Calibri" charset="0"/>
              <a:cs typeface="Calibri" charset="0"/>
            </a:endParaRPr>
          </a:p>
          <a:p>
            <a:r>
              <a:rPr lang="en-US" sz="1400" dirty="0" smtClean="0">
                <a:solidFill>
                  <a:schemeClr val="tx1"/>
                </a:solidFill>
                <a:latin typeface="Calibri" charset="0"/>
                <a:ea typeface="Calibri" charset="0"/>
                <a:cs typeface="Calibri" charset="0"/>
              </a:rPr>
              <a:t>Gem-cape margin- (n = 143)	39.5 </a:t>
            </a:r>
            <a:r>
              <a:rPr lang="en-US" sz="1400" dirty="0" err="1" smtClean="0">
                <a:solidFill>
                  <a:schemeClr val="tx1"/>
                </a:solidFill>
                <a:latin typeface="Calibri" charset="0"/>
                <a:ea typeface="Calibri" charset="0"/>
                <a:cs typeface="Calibri" charset="0"/>
              </a:rPr>
              <a:t>mo</a:t>
            </a:r>
            <a:endParaRPr lang="en-US" sz="140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489333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ESPAC-4: Adverse Events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734341"/>
              </p:ext>
            </p:extLst>
          </p:nvPr>
        </p:nvGraphicFramePr>
        <p:xfrm>
          <a:off x="684213" y="1416050"/>
          <a:ext cx="7769225" cy="4348480"/>
        </p:xfrm>
        <a:graphic>
          <a:graphicData uri="http://schemas.openxmlformats.org/drawingml/2006/table">
            <a:tbl>
              <a:tblPr firstRow="1" bandRow="1">
                <a:tableStyleId>{21E4AEA4-8DFA-4A89-87EB-49C32662AFE0}</a:tableStyleId>
              </a:tblPr>
              <a:tblGrid>
                <a:gridCol w="2951683"/>
                <a:gridCol w="1296144"/>
                <a:gridCol w="1224136"/>
                <a:gridCol w="1152128"/>
                <a:gridCol w="1145134"/>
              </a:tblGrid>
              <a:tr h="370840">
                <a:tc>
                  <a:txBody>
                    <a:bodyPr/>
                    <a:lstStyle/>
                    <a:p>
                      <a:endParaRPr lang="en-US" dirty="0"/>
                    </a:p>
                  </a:txBody>
                  <a:tcPr>
                    <a:lnB w="12700" cap="flat" cmpd="sng" algn="ctr">
                      <a:solidFill>
                        <a:schemeClr val="tx1"/>
                      </a:solidFill>
                      <a:prstDash val="solid"/>
                      <a:round/>
                      <a:headEnd type="none" w="med" len="med"/>
                      <a:tailEnd type="none" w="med" len="med"/>
                    </a:lnB>
                    <a:solidFill>
                      <a:srgbClr val="002E5C"/>
                    </a:solidFill>
                  </a:tcPr>
                </a:tc>
                <a:tc gridSpan="2">
                  <a:txBody>
                    <a:bodyPr/>
                    <a:lstStyle/>
                    <a:p>
                      <a:pPr algn="ctr"/>
                      <a:r>
                        <a:rPr lang="en-US" dirty="0" smtClean="0"/>
                        <a:t>Gemcitabine</a:t>
                      </a:r>
                    </a:p>
                    <a:p>
                      <a:pPr algn="ctr"/>
                      <a:r>
                        <a:rPr lang="en-US" dirty="0" smtClean="0"/>
                        <a:t> (n = 366)</a:t>
                      </a:r>
                      <a:endParaRPr lang="en-US" dirty="0"/>
                    </a:p>
                  </a:txBody>
                  <a:tcPr>
                    <a:lnB w="12700" cap="flat" cmpd="sng" algn="ctr">
                      <a:solidFill>
                        <a:schemeClr val="tx1"/>
                      </a:solidFill>
                      <a:prstDash val="solid"/>
                      <a:round/>
                      <a:headEnd type="none" w="med" len="med"/>
                      <a:tailEnd type="none" w="med" len="med"/>
                    </a:lnB>
                    <a:solidFill>
                      <a:srgbClr val="002E5C"/>
                    </a:solidFill>
                  </a:tcPr>
                </a:tc>
                <a:tc hMerge="1">
                  <a:txBody>
                    <a:bodyPr/>
                    <a:lstStyle/>
                    <a:p>
                      <a:endParaRPr lang="en-US" dirty="0"/>
                    </a:p>
                  </a:txBody>
                  <a:tcPr/>
                </a:tc>
                <a:tc gridSpan="2">
                  <a:txBody>
                    <a:bodyPr/>
                    <a:lstStyle/>
                    <a:p>
                      <a:pPr algn="ctr"/>
                      <a:r>
                        <a:rPr lang="en-US" dirty="0" smtClean="0"/>
                        <a:t>Gem-</a:t>
                      </a:r>
                      <a:r>
                        <a:rPr lang="en-US" dirty="0" err="1" smtClean="0"/>
                        <a:t>capecitabine</a:t>
                      </a:r>
                      <a:endParaRPr lang="en-US" dirty="0" smtClean="0"/>
                    </a:p>
                    <a:p>
                      <a:pPr algn="ctr"/>
                      <a:r>
                        <a:rPr lang="en-US" dirty="0" smtClean="0"/>
                        <a:t>(n = 359)</a:t>
                      </a:r>
                      <a:endParaRPr lang="en-US" dirty="0"/>
                    </a:p>
                  </a:txBody>
                  <a:tcPr>
                    <a:lnB w="12700" cap="flat" cmpd="sng" algn="ctr">
                      <a:solidFill>
                        <a:schemeClr val="tx1"/>
                      </a:solidFill>
                      <a:prstDash val="solid"/>
                      <a:round/>
                      <a:headEnd type="none" w="med" len="med"/>
                      <a:tailEnd type="none" w="med" len="med"/>
                    </a:lnB>
                    <a:solidFill>
                      <a:srgbClr val="002E5C"/>
                    </a:solidFill>
                  </a:tcPr>
                </a:tc>
                <a:tc hMerge="1">
                  <a:txBody>
                    <a:bodyPr/>
                    <a:lstStyle/>
                    <a:p>
                      <a:endParaRPr lang="en-US" dirty="0"/>
                    </a:p>
                  </a:txBody>
                  <a:tcPr/>
                </a:tc>
              </a:tr>
              <a:tr h="37084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Grade 1-2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 Grade </a:t>
                      </a:r>
                      <a:r>
                        <a:rPr lang="en-US" sz="1800" b="1" dirty="0" smtClean="0"/>
                        <a:t>≥</a:t>
                      </a:r>
                      <a:r>
                        <a:rPr lang="en-US" b="1" dirty="0" smtClean="0"/>
                        <a:t>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Grade 1-2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Grade </a:t>
                      </a:r>
                      <a:r>
                        <a:rPr lang="en-US" sz="1800" b="1" dirty="0" smtClean="0"/>
                        <a:t>≥</a:t>
                      </a:r>
                      <a:r>
                        <a:rPr lang="en-US" b="1" dirty="0" smtClean="0"/>
                        <a:t>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Anemia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r>
              <a:tr h="370840">
                <a:tc>
                  <a:txBody>
                    <a:bodyPr/>
                    <a:lstStyle/>
                    <a:p>
                      <a:r>
                        <a:rPr lang="en-US" dirty="0" smtClean="0"/>
                        <a:t>Diarrhea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41%</a:t>
                      </a:r>
                      <a:endParaRPr lang="en-US" dirty="0"/>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pPr algn="ctr"/>
                      <a:r>
                        <a:rPr lang="en-US" dirty="0" smtClean="0"/>
                        <a:t>45%</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r>
              <a:tr h="370840">
                <a:tc>
                  <a:txBody>
                    <a:bodyPr/>
                    <a:lstStyle/>
                    <a:p>
                      <a:r>
                        <a:rPr lang="en-US" dirty="0" smtClean="0"/>
                        <a:t>Fatigue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66%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Infection/infestations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Lymphocyte</a:t>
                      </a:r>
                      <a:r>
                        <a:rPr lang="en-US" baseline="0" dirty="0" smtClean="0"/>
                        <a:t> count decreased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r>
              <a:tr h="370840">
                <a:tc>
                  <a:txBody>
                    <a:bodyPr/>
                    <a:lstStyle/>
                    <a:p>
                      <a:r>
                        <a:rPr lang="en-US" dirty="0" smtClean="0"/>
                        <a:t>Neutropenia</a:t>
                      </a:r>
                      <a:endParaRPr lang="en-US" dirty="0"/>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40%</a:t>
                      </a:r>
                      <a:endParaRPr lang="en-US" dirty="0"/>
                    </a:p>
                  </a:txBody>
                  <a:tcP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38%</a:t>
                      </a:r>
                      <a:endParaRPr lang="en-US" dirty="0"/>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Hand-foot syndrome</a:t>
                      </a:r>
                      <a:endParaRPr lang="en-US" dirty="0"/>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r>
              <a:tr h="370840">
                <a:tc>
                  <a:txBody>
                    <a:bodyPr/>
                    <a:lstStyle/>
                    <a:p>
                      <a:r>
                        <a:rPr lang="en-US" dirty="0" smtClean="0"/>
                        <a:t>Platelets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Thromboembolic</a:t>
                      </a:r>
                      <a:r>
                        <a:rPr lang="en-US" baseline="0" dirty="0" smtClean="0"/>
                        <a:t> events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5" name="TextBox 4"/>
          <p:cNvSpPr txBox="1"/>
          <p:nvPr/>
        </p:nvSpPr>
        <p:spPr>
          <a:xfrm>
            <a:off x="0" y="6453336"/>
            <a:ext cx="4854662" cy="338554"/>
          </a:xfrm>
          <a:prstGeom prst="rect">
            <a:avLst/>
          </a:prstGeom>
          <a:noFill/>
        </p:spPr>
        <p:txBody>
          <a:bodyPr wrap="none" rtlCol="0">
            <a:spAutoFit/>
          </a:bodyPr>
          <a:lstStyle/>
          <a:p>
            <a:r>
              <a:rPr lang="en-US" sz="1600" b="0" dirty="0" err="1">
                <a:solidFill>
                  <a:schemeClr val="tx1"/>
                </a:solidFill>
                <a:latin typeface="Calibri" charset="0"/>
                <a:ea typeface="Calibri" charset="0"/>
                <a:cs typeface="Calibri" charset="0"/>
              </a:rPr>
              <a:t>Neoptolemos</a:t>
            </a:r>
            <a:r>
              <a:rPr lang="en-US" sz="1600" b="0" dirty="0">
                <a:solidFill>
                  <a:schemeClr val="tx1"/>
                </a:solidFill>
                <a:latin typeface="Calibri" charset="0"/>
                <a:ea typeface="Calibri" charset="0"/>
                <a:cs typeface="Calibri" charset="0"/>
              </a:rPr>
              <a:t> JP et al. </a:t>
            </a:r>
            <a:r>
              <a:rPr lang="en-US" sz="1600" b="0" i="1" dirty="0">
                <a:solidFill>
                  <a:schemeClr val="tx1"/>
                </a:solidFill>
                <a:latin typeface="Calibri" charset="0"/>
                <a:ea typeface="Calibri" charset="0"/>
                <a:cs typeface="Calibri" charset="0"/>
              </a:rPr>
              <a:t>Lancet</a:t>
            </a:r>
            <a:r>
              <a:rPr lang="en-US" sz="1600" b="0" dirty="0">
                <a:solidFill>
                  <a:schemeClr val="tx1"/>
                </a:solidFill>
                <a:latin typeface="Calibri" charset="0"/>
                <a:ea typeface="Calibri" charset="0"/>
                <a:cs typeface="Calibri" charset="0"/>
              </a:rPr>
              <a:t> 2017;389(10073):</a:t>
            </a:r>
            <a:r>
              <a:rPr lang="en-US" sz="1600" b="0" dirty="0" smtClean="0">
                <a:solidFill>
                  <a:schemeClr val="tx1"/>
                </a:solidFill>
                <a:latin typeface="Calibri" charset="0"/>
                <a:ea typeface="Calibri" charset="0"/>
                <a:cs typeface="Calibri" charset="0"/>
              </a:rPr>
              <a:t>1011-24</a:t>
            </a:r>
            <a:r>
              <a:rPr lang="en-US" sz="1600" b="0" dirty="0">
                <a:solidFill>
                  <a:schemeClr val="tx1"/>
                </a:solidFill>
                <a:latin typeface="Calibri" charset="0"/>
                <a:ea typeface="Calibri" charset="0"/>
                <a:cs typeface="Calibri" charset="0"/>
              </a:rPr>
              <a:t>.</a:t>
            </a:r>
          </a:p>
        </p:txBody>
      </p:sp>
    </p:spTree>
    <p:custDataLst>
      <p:tags r:id="rId1"/>
    </p:custDataLst>
    <p:extLst>
      <p:ext uri="{BB962C8B-B14F-4D97-AF65-F5344CB8AC3E}">
        <p14:creationId xmlns:p14="http://schemas.microsoft.com/office/powerpoint/2010/main" val="151770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1999" y="2223617"/>
            <a:ext cx="1935635"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PD ON FOLFIRINOX</a:t>
            </a:r>
            <a:endParaRPr lang="en-US" sz="1000" dirty="0">
              <a:solidFill>
                <a:srgbClr val="1F497D"/>
              </a:solidFill>
              <a:latin typeface="Arial" charset="0"/>
              <a:ea typeface="Arial" charset="0"/>
              <a:cs typeface="Arial" charset="0"/>
            </a:endParaRPr>
          </a:p>
        </p:txBody>
      </p:sp>
      <p:sp>
        <p:nvSpPr>
          <p:cNvPr id="9" name="TextBox 8"/>
          <p:cNvSpPr txBox="1"/>
          <p:nvPr/>
        </p:nvSpPr>
        <p:spPr>
          <a:xfrm>
            <a:off x="6537095" y="2223617"/>
            <a:ext cx="1923337"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PD ON </a:t>
            </a:r>
            <a:br>
              <a:rPr lang="en-US" sz="1000" dirty="0" smtClean="0">
                <a:solidFill>
                  <a:srgbClr val="1F497D"/>
                </a:solidFill>
                <a:latin typeface="Arial" charset="0"/>
                <a:ea typeface="Arial" charset="0"/>
                <a:cs typeface="Arial" charset="0"/>
              </a:rPr>
            </a:br>
            <a:r>
              <a:rPr lang="en-US" sz="1000" dirty="0" smtClean="0">
                <a:solidFill>
                  <a:srgbClr val="1F497D"/>
                </a:solidFill>
                <a:latin typeface="Arial" charset="0"/>
                <a:ea typeface="Arial" charset="0"/>
                <a:cs typeface="Arial" charset="0"/>
              </a:rPr>
              <a:t>GEM/</a:t>
            </a:r>
            <a:r>
              <a:rPr lang="en-US" sz="1000" i="1" dirty="0" smtClean="0">
                <a:solidFill>
                  <a:srgbClr val="1F497D"/>
                </a:solidFill>
                <a:latin typeface="Arial" charset="0"/>
                <a:ea typeface="Arial" charset="0"/>
                <a:cs typeface="Arial" charset="0"/>
              </a:rPr>
              <a:t>NAB</a:t>
            </a:r>
            <a:r>
              <a:rPr lang="en-US" sz="1000" dirty="0" smtClean="0">
                <a:solidFill>
                  <a:srgbClr val="1F497D"/>
                </a:solidFill>
                <a:latin typeface="Arial" charset="0"/>
                <a:ea typeface="Arial" charset="0"/>
                <a:cs typeface="Arial" charset="0"/>
              </a:rPr>
              <a:t> PAC</a:t>
            </a:r>
            <a:endParaRPr lang="en-US" sz="1000" dirty="0">
              <a:solidFill>
                <a:srgbClr val="1F497D"/>
              </a:solidFill>
              <a:latin typeface="Arial" charset="0"/>
              <a:ea typeface="Arial" charset="0"/>
              <a:cs typeface="Arial" charset="0"/>
            </a:endParaRPr>
          </a:p>
        </p:txBody>
      </p:sp>
      <p:sp>
        <p:nvSpPr>
          <p:cNvPr id="10" name="TextBox 9"/>
          <p:cNvSpPr txBox="1"/>
          <p:nvPr/>
        </p:nvSpPr>
        <p:spPr>
          <a:xfrm>
            <a:off x="2679192" y="3083188"/>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22" name="TextBox 21"/>
          <p:cNvSpPr txBox="1"/>
          <p:nvPr/>
        </p:nvSpPr>
        <p:spPr>
          <a:xfrm>
            <a:off x="2679192" y="4541237"/>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FOLFIRINOX</a:t>
            </a:r>
          </a:p>
        </p:txBody>
      </p:sp>
      <p:sp>
        <p:nvSpPr>
          <p:cNvPr id="25" name="TextBox 24"/>
          <p:cNvSpPr txBox="1"/>
          <p:nvPr/>
        </p:nvSpPr>
        <p:spPr>
          <a:xfrm>
            <a:off x="2679192" y="5032604"/>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FOLFIRINOX</a:t>
            </a:r>
            <a:endParaRPr lang="en-US" sz="1300" dirty="0">
              <a:solidFill>
                <a:srgbClr val="FFFFFF"/>
              </a:solidFill>
              <a:latin typeface="Verdana"/>
              <a:cs typeface="Verdana"/>
            </a:endParaRPr>
          </a:p>
        </p:txBody>
      </p:sp>
      <p:sp>
        <p:nvSpPr>
          <p:cNvPr id="28" name="TextBox 27"/>
          <p:cNvSpPr txBox="1"/>
          <p:nvPr/>
        </p:nvSpPr>
        <p:spPr>
          <a:xfrm>
            <a:off x="2679192"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31" name="TextBox 30"/>
          <p:cNvSpPr txBox="1"/>
          <p:nvPr/>
        </p:nvSpPr>
        <p:spPr>
          <a:xfrm>
            <a:off x="2637384" y="2223617"/>
            <a:ext cx="1934616"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FIRST-LINE TX</a:t>
            </a:r>
            <a:endParaRPr lang="en-US" sz="1000" dirty="0">
              <a:solidFill>
                <a:srgbClr val="1F497D"/>
              </a:solidFill>
              <a:latin typeface="Arial" charset="0"/>
              <a:ea typeface="Arial" charset="0"/>
              <a:cs typeface="Arial" charset="0"/>
            </a:endParaRPr>
          </a:p>
        </p:txBody>
      </p:sp>
      <p:sp>
        <p:nvSpPr>
          <p:cNvPr id="32" name="TextBox 31"/>
          <p:cNvSpPr txBox="1"/>
          <p:nvPr/>
        </p:nvSpPr>
        <p:spPr>
          <a:xfrm>
            <a:off x="4611615" y="1943819"/>
            <a:ext cx="3848817" cy="210551"/>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SECOND-LINE TX</a:t>
            </a:r>
            <a:endParaRPr lang="en-US" sz="1000" dirty="0">
              <a:solidFill>
                <a:srgbClr val="1F497D"/>
              </a:solidFill>
              <a:latin typeface="Arial" charset="0"/>
              <a:ea typeface="Arial" charset="0"/>
              <a:cs typeface="Arial" charset="0"/>
            </a:endParaRPr>
          </a:p>
        </p:txBody>
      </p:sp>
      <p:sp>
        <p:nvSpPr>
          <p:cNvPr id="55" name="TextBox 54"/>
          <p:cNvSpPr txBox="1"/>
          <p:nvPr/>
        </p:nvSpPr>
        <p:spPr>
          <a:xfrm>
            <a:off x="4611615" y="3083188"/>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59" name="TextBox 58"/>
          <p:cNvSpPr txBox="1"/>
          <p:nvPr/>
        </p:nvSpPr>
        <p:spPr>
          <a:xfrm>
            <a:off x="4611615" y="4541237"/>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61" name="TextBox 60"/>
          <p:cNvSpPr txBox="1"/>
          <p:nvPr/>
        </p:nvSpPr>
        <p:spPr>
          <a:xfrm>
            <a:off x="4611615" y="5531875"/>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62" name="TextBox 61"/>
          <p:cNvSpPr txBox="1"/>
          <p:nvPr/>
        </p:nvSpPr>
        <p:spPr>
          <a:xfrm>
            <a:off x="6547249" y="3083188"/>
            <a:ext cx="1913183"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Nal</a:t>
            </a:r>
            <a:r>
              <a:rPr lang="en-US" sz="1300" dirty="0">
                <a:solidFill>
                  <a:srgbClr val="FFFFFF"/>
                </a:solidFill>
                <a:latin typeface="Verdana"/>
                <a:cs typeface="Verdana"/>
              </a:rPr>
              <a:t>-IRI +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5-FU/LV</a:t>
            </a:r>
            <a:endParaRPr lang="en-US" sz="1300" dirty="0">
              <a:solidFill>
                <a:srgbClr val="FFFFFF"/>
              </a:solidFill>
              <a:latin typeface="Verdana"/>
              <a:cs typeface="Verdana"/>
            </a:endParaRPr>
          </a:p>
        </p:txBody>
      </p:sp>
      <p:sp>
        <p:nvSpPr>
          <p:cNvPr id="65" name="TextBox 64"/>
          <p:cNvSpPr txBox="1"/>
          <p:nvPr/>
        </p:nvSpPr>
        <p:spPr>
          <a:xfrm>
            <a:off x="6547249" y="4062639"/>
            <a:ext cx="1913183"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66" name="TextBox 65"/>
          <p:cNvSpPr txBox="1"/>
          <p:nvPr/>
        </p:nvSpPr>
        <p:spPr>
          <a:xfrm>
            <a:off x="6547249" y="4541237"/>
            <a:ext cx="1913183"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p>
        </p:txBody>
      </p:sp>
      <p:sp>
        <p:nvSpPr>
          <p:cNvPr id="67" name="TextBox 66"/>
          <p:cNvSpPr txBox="1"/>
          <p:nvPr/>
        </p:nvSpPr>
        <p:spPr>
          <a:xfrm>
            <a:off x="6547249" y="5032604"/>
            <a:ext cx="1913183"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Nal</a:t>
            </a:r>
            <a:r>
              <a:rPr lang="en-US" sz="1300" dirty="0">
                <a:solidFill>
                  <a:srgbClr val="FFFFFF"/>
                </a:solidFill>
                <a:latin typeface="Verdana"/>
                <a:cs typeface="Verdana"/>
              </a:rPr>
              <a:t>-IRI + </a:t>
            </a:r>
            <a:br>
              <a:rPr lang="en-US" sz="1300" dirty="0">
                <a:solidFill>
                  <a:srgbClr val="FFFFFF"/>
                </a:solidFill>
                <a:latin typeface="Verdana"/>
                <a:cs typeface="Verdana"/>
              </a:rPr>
            </a:br>
            <a:r>
              <a:rPr lang="en-US" sz="1300" dirty="0">
                <a:solidFill>
                  <a:srgbClr val="FFFFFF"/>
                </a:solidFill>
                <a:latin typeface="Verdana"/>
                <a:cs typeface="Verdana"/>
              </a:rPr>
              <a:t>5-FU/LV</a:t>
            </a:r>
          </a:p>
        </p:txBody>
      </p:sp>
      <p:sp>
        <p:nvSpPr>
          <p:cNvPr id="68" name="TextBox 67"/>
          <p:cNvSpPr txBox="1"/>
          <p:nvPr/>
        </p:nvSpPr>
        <p:spPr>
          <a:xfrm>
            <a:off x="6547249" y="5531875"/>
            <a:ext cx="1913183"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Nal</a:t>
            </a:r>
            <a:r>
              <a:rPr lang="en-US" sz="1300" dirty="0">
                <a:solidFill>
                  <a:srgbClr val="FFFFFF"/>
                </a:solidFill>
                <a:latin typeface="Verdana"/>
                <a:cs typeface="Verdana"/>
              </a:rPr>
              <a:t>-IRI + </a:t>
            </a:r>
            <a:br>
              <a:rPr lang="en-US" sz="1300" dirty="0">
                <a:solidFill>
                  <a:srgbClr val="FFFFFF"/>
                </a:solidFill>
                <a:latin typeface="Verdana"/>
                <a:cs typeface="Verdana"/>
              </a:rPr>
            </a:br>
            <a:r>
              <a:rPr lang="en-US" sz="1300" dirty="0">
                <a:solidFill>
                  <a:srgbClr val="FFFFFF"/>
                </a:solidFill>
                <a:latin typeface="Verdana"/>
                <a:cs typeface="Verdana"/>
              </a:rPr>
              <a:t>5-FU/LV</a:t>
            </a:r>
          </a:p>
        </p:txBody>
      </p:sp>
      <p:sp>
        <p:nvSpPr>
          <p:cNvPr id="5" name="Title 4"/>
          <p:cNvSpPr>
            <a:spLocks noGrp="1"/>
          </p:cNvSpPr>
          <p:nvPr>
            <p:ph type="title"/>
          </p:nvPr>
        </p:nvSpPr>
        <p:spPr>
          <a:xfrm>
            <a:off x="684213" y="317079"/>
            <a:ext cx="7769225" cy="1143000"/>
          </a:xfrm>
        </p:spPr>
        <p:txBody>
          <a:bodyPr/>
          <a:lstStyle/>
          <a:p>
            <a:pPr algn="l"/>
            <a:r>
              <a:rPr lang="en-US" sz="1700" dirty="0"/>
              <a:t>What is your usual </a:t>
            </a:r>
            <a:r>
              <a:rPr lang="en-US" sz="1700" u="sng" dirty="0"/>
              <a:t>first-line</a:t>
            </a:r>
            <a:r>
              <a:rPr lang="en-US" sz="1700" dirty="0"/>
              <a:t> systemic treatment recommendation for an otherwise healthy nonelderly patient (&lt;65 years) with metastatic pancreatic cancer? </a:t>
            </a:r>
            <a:br>
              <a:rPr lang="en-US" sz="1700" dirty="0"/>
            </a:br>
            <a:r>
              <a:rPr lang="en-US" sz="1400" dirty="0"/>
              <a:t> </a:t>
            </a:r>
            <a:r>
              <a:rPr lang="en-US" sz="1700" dirty="0"/>
              <a:t/>
            </a:r>
            <a:br>
              <a:rPr lang="en-US" sz="1700" dirty="0"/>
            </a:br>
            <a:r>
              <a:rPr lang="en-US" sz="1700" dirty="0"/>
              <a:t>What is your usual second-line systemic treatment recommendation for an otherwise healthy patient with metastatic pancreatic cancer who responds to </a:t>
            </a:r>
            <a:r>
              <a:rPr lang="en-US" sz="1700" u="sng" dirty="0"/>
              <a:t>FOLFIRINOX</a:t>
            </a:r>
            <a:r>
              <a:rPr lang="en-US" sz="1700" dirty="0"/>
              <a:t> or </a:t>
            </a:r>
            <a:r>
              <a:rPr lang="en-US" sz="1700" u="sng" dirty="0"/>
              <a:t>gemcitabine/</a:t>
            </a:r>
            <a:r>
              <a:rPr lang="en-US" sz="1700" i="1" u="sng" dirty="0"/>
              <a:t>nab</a:t>
            </a:r>
            <a:r>
              <a:rPr lang="en-US" sz="1700" u="sng" dirty="0"/>
              <a:t> paclitaxel</a:t>
            </a:r>
            <a:r>
              <a:rPr lang="en-US" sz="1700" dirty="0"/>
              <a:t> and then experiences disease progression? </a:t>
            </a:r>
          </a:p>
        </p:txBody>
      </p:sp>
      <p:sp>
        <p:nvSpPr>
          <p:cNvPr id="37" name="TextBox 36"/>
          <p:cNvSpPr txBox="1"/>
          <p:nvPr/>
        </p:nvSpPr>
        <p:spPr>
          <a:xfrm>
            <a:off x="4572000" y="5038507"/>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29" name="TextBox 28"/>
          <p:cNvSpPr txBox="1"/>
          <p:nvPr/>
        </p:nvSpPr>
        <p:spPr>
          <a:xfrm>
            <a:off x="2658288" y="260376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30" name="TextBox 29"/>
          <p:cNvSpPr txBox="1"/>
          <p:nvPr/>
        </p:nvSpPr>
        <p:spPr>
          <a:xfrm>
            <a:off x="4551096" y="2612254"/>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smtClean="0">
                <a:solidFill>
                  <a:srgbClr val="FFFFFF"/>
                </a:solidFill>
                <a:latin typeface="Verdana"/>
                <a:cs typeface="Verdana"/>
              </a:rPr>
              <a:t>pac</a:t>
            </a:r>
            <a:r>
              <a:rPr lang="en-US" sz="1300" dirty="0" smtClean="0">
                <a:solidFill>
                  <a:srgbClr val="FFFFFF"/>
                </a:solidFill>
                <a:latin typeface="Verdana"/>
                <a:cs typeface="Verdana"/>
              </a:rPr>
              <a:t> or gem/</a:t>
            </a:r>
            <a:r>
              <a:rPr lang="en-US" sz="1300" dirty="0" err="1" smtClean="0">
                <a:solidFill>
                  <a:srgbClr val="FFFFFF"/>
                </a:solidFill>
                <a:latin typeface="Verdana"/>
                <a:cs typeface="Verdana"/>
              </a:rPr>
              <a:t>capecitabine</a:t>
            </a:r>
            <a:endParaRPr lang="en-US" sz="1300" dirty="0">
              <a:solidFill>
                <a:srgbClr val="FFFFFF"/>
              </a:solidFill>
              <a:latin typeface="Verdana"/>
              <a:cs typeface="Verdana"/>
            </a:endParaRPr>
          </a:p>
        </p:txBody>
      </p:sp>
      <p:sp>
        <p:nvSpPr>
          <p:cNvPr id="33" name="TextBox 32"/>
          <p:cNvSpPr txBox="1"/>
          <p:nvPr/>
        </p:nvSpPr>
        <p:spPr>
          <a:xfrm>
            <a:off x="6509199" y="2602892"/>
            <a:ext cx="1913183"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Nal</a:t>
            </a:r>
            <a:r>
              <a:rPr lang="en-US" sz="1300" dirty="0">
                <a:solidFill>
                  <a:srgbClr val="FFFFFF"/>
                </a:solidFill>
                <a:latin typeface="Verdana"/>
                <a:cs typeface="Verdana"/>
              </a:rPr>
              <a:t>-IRI + </a:t>
            </a:r>
            <a:br>
              <a:rPr lang="en-US" sz="1300" dirty="0">
                <a:solidFill>
                  <a:srgbClr val="FFFFFF"/>
                </a:solidFill>
                <a:latin typeface="Verdana"/>
                <a:cs typeface="Verdana"/>
              </a:rPr>
            </a:br>
            <a:r>
              <a:rPr lang="en-US" sz="1300" dirty="0">
                <a:solidFill>
                  <a:srgbClr val="FFFFFF"/>
                </a:solidFill>
                <a:latin typeface="Verdana"/>
                <a:cs typeface="Verdana"/>
              </a:rPr>
              <a:t>5-FU/LV</a:t>
            </a:r>
          </a:p>
        </p:txBody>
      </p:sp>
      <p:sp>
        <p:nvSpPr>
          <p:cNvPr id="34" name="TextBox 33"/>
          <p:cNvSpPr txBox="1"/>
          <p:nvPr/>
        </p:nvSpPr>
        <p:spPr>
          <a:xfrm>
            <a:off x="2637136" y="3587464"/>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mFOLFIRINOX</a:t>
            </a:r>
            <a:endParaRPr lang="en-US" sz="1300" dirty="0">
              <a:solidFill>
                <a:srgbClr val="FFFFFF"/>
              </a:solidFill>
              <a:latin typeface="Verdana"/>
              <a:cs typeface="Verdana"/>
            </a:endParaRPr>
          </a:p>
        </p:txBody>
      </p:sp>
      <p:sp>
        <p:nvSpPr>
          <p:cNvPr id="35" name="TextBox 34"/>
          <p:cNvSpPr txBox="1"/>
          <p:nvPr/>
        </p:nvSpPr>
        <p:spPr>
          <a:xfrm>
            <a:off x="4620197" y="3586476"/>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36" name="TextBox 35"/>
          <p:cNvSpPr txBox="1"/>
          <p:nvPr/>
        </p:nvSpPr>
        <p:spPr>
          <a:xfrm>
            <a:off x="6547249" y="3587464"/>
            <a:ext cx="1913183"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Nal</a:t>
            </a:r>
            <a:r>
              <a:rPr lang="en-US" sz="1300" dirty="0">
                <a:solidFill>
                  <a:srgbClr val="FFFFFF"/>
                </a:solidFill>
                <a:latin typeface="Verdana"/>
                <a:cs typeface="Verdana"/>
              </a:rPr>
              <a:t>-IRI + </a:t>
            </a:r>
            <a:br>
              <a:rPr lang="en-US" sz="1300" dirty="0">
                <a:solidFill>
                  <a:srgbClr val="FFFFFF"/>
                </a:solidFill>
                <a:latin typeface="Verdana"/>
                <a:cs typeface="Verdana"/>
              </a:rPr>
            </a:br>
            <a:r>
              <a:rPr lang="en-US" sz="1300" dirty="0">
                <a:solidFill>
                  <a:srgbClr val="FFFFFF"/>
                </a:solidFill>
                <a:latin typeface="Verdana"/>
                <a:cs typeface="Verdana"/>
              </a:rPr>
              <a:t>5-FU/LV</a:t>
            </a:r>
          </a:p>
        </p:txBody>
      </p:sp>
      <p:sp>
        <p:nvSpPr>
          <p:cNvPr id="38" name="TextBox 37"/>
          <p:cNvSpPr txBox="1"/>
          <p:nvPr/>
        </p:nvSpPr>
        <p:spPr>
          <a:xfrm>
            <a:off x="2661928" y="4062639"/>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mFOLFIRINOX</a:t>
            </a:r>
            <a:endParaRPr lang="en-US" sz="1300" dirty="0">
              <a:solidFill>
                <a:srgbClr val="FFFFFF"/>
              </a:solidFill>
              <a:latin typeface="Verdana"/>
              <a:cs typeface="Verdana"/>
            </a:endParaRPr>
          </a:p>
        </p:txBody>
      </p:sp>
      <p:sp>
        <p:nvSpPr>
          <p:cNvPr id="39" name="TextBox 38"/>
          <p:cNvSpPr txBox="1"/>
          <p:nvPr/>
        </p:nvSpPr>
        <p:spPr>
          <a:xfrm>
            <a:off x="4620197" y="4077072"/>
            <a:ext cx="1896019" cy="393192"/>
          </a:xfrm>
          <a:prstGeom prst="rect">
            <a:avLst/>
          </a:prstGeom>
          <a:noFill/>
        </p:spPr>
        <p:txBody>
          <a:bodyPr wrap="square" rtlCol="0" anchor="ctr">
            <a:noAutofit/>
          </a:bodyPr>
          <a:lstStyle/>
          <a:p>
            <a:pPr algn="ctr"/>
            <a:r>
              <a:rPr lang="en-US" sz="1300" dirty="0">
                <a:solidFill>
                  <a:srgbClr val="FFFFFF"/>
                </a:solidFill>
                <a:latin typeface="Verdana"/>
                <a:cs typeface="Verdana"/>
              </a:rPr>
              <a:t>Gem/</a:t>
            </a:r>
            <a:r>
              <a:rPr lang="en-US" sz="1300" i="1" dirty="0">
                <a:solidFill>
                  <a:srgbClr val="FFFFFF"/>
                </a:solidFill>
                <a:latin typeface="Verdana"/>
                <a:cs typeface="Verdana"/>
              </a:rPr>
              <a:t>nab</a:t>
            </a:r>
            <a:r>
              <a:rPr lang="en-US" sz="1300" dirty="0">
                <a:solidFill>
                  <a:srgbClr val="FFFFFF"/>
                </a:solidFill>
                <a:latin typeface="Verdana"/>
                <a:cs typeface="Verdana"/>
              </a:rPr>
              <a:t> </a:t>
            </a:r>
            <a:r>
              <a:rPr lang="en-US" sz="1300" dirty="0" err="1">
                <a:solidFill>
                  <a:srgbClr val="FFFFFF"/>
                </a:solidFill>
                <a:latin typeface="Verdana"/>
                <a:cs typeface="Verdana"/>
              </a:rPr>
              <a:t>pac</a:t>
            </a:r>
            <a:endParaRPr lang="en-US" sz="1300" dirty="0">
              <a:solidFill>
                <a:srgbClr val="FFFFFF"/>
              </a:solidFill>
              <a:latin typeface="Verdana"/>
              <a:cs typeface="Verdana"/>
            </a:endParaRPr>
          </a:p>
        </p:txBody>
      </p:sp>
      <p:sp>
        <p:nvSpPr>
          <p:cNvPr id="40" name="TextBox 39"/>
          <p:cNvSpPr txBox="1"/>
          <p:nvPr/>
        </p:nvSpPr>
        <p:spPr>
          <a:xfrm>
            <a:off x="251520" y="6237312"/>
            <a:ext cx="4295407" cy="369332"/>
          </a:xfrm>
          <a:prstGeom prst="rect">
            <a:avLst/>
          </a:prstGeom>
          <a:noFill/>
        </p:spPr>
        <p:txBody>
          <a:bodyPr wrap="none" rtlCol="0">
            <a:spAutoFit/>
          </a:bodyPr>
          <a:lstStyle/>
          <a:p>
            <a:r>
              <a:rPr lang="en-US" sz="1800" dirty="0">
                <a:solidFill>
                  <a:srgbClr val="000000"/>
                </a:solidFill>
                <a:latin typeface="Calibri" charset="0"/>
                <a:ea typeface="Calibri" charset="0"/>
                <a:cs typeface="Calibri" charset="0"/>
              </a:rPr>
              <a:t>Gem/</a:t>
            </a:r>
            <a:r>
              <a:rPr lang="en-US" sz="1800" i="1" dirty="0">
                <a:solidFill>
                  <a:srgbClr val="000000"/>
                </a:solidFill>
                <a:latin typeface="Calibri" charset="0"/>
                <a:ea typeface="Calibri" charset="0"/>
                <a:cs typeface="Calibri" charset="0"/>
              </a:rPr>
              <a:t>nab</a:t>
            </a:r>
            <a:r>
              <a:rPr lang="en-US" sz="1800" dirty="0">
                <a:solidFill>
                  <a:srgbClr val="000000"/>
                </a:solidFill>
                <a:latin typeface="Calibri" charset="0"/>
                <a:ea typeface="Calibri" charset="0"/>
                <a:cs typeface="Calibri" charset="0"/>
              </a:rPr>
              <a:t> </a:t>
            </a:r>
            <a:r>
              <a:rPr lang="en-US" sz="1800" dirty="0" err="1">
                <a:solidFill>
                  <a:srgbClr val="000000"/>
                </a:solidFill>
                <a:latin typeface="Calibri" charset="0"/>
                <a:ea typeface="Calibri" charset="0"/>
                <a:cs typeface="Calibri" charset="0"/>
              </a:rPr>
              <a:t>pac</a:t>
            </a:r>
            <a:r>
              <a:rPr lang="en-US" sz="1800" dirty="0">
                <a:solidFill>
                  <a:srgbClr val="000000"/>
                </a:solidFill>
                <a:latin typeface="Calibri" charset="0"/>
                <a:ea typeface="Calibri" charset="0"/>
                <a:cs typeface="Calibri" charset="0"/>
              </a:rPr>
              <a:t> = gemcitabine/</a:t>
            </a:r>
            <a:r>
              <a:rPr lang="en-US" sz="1800" i="1" dirty="0">
                <a:solidFill>
                  <a:srgbClr val="000000"/>
                </a:solidFill>
                <a:latin typeface="Calibri" charset="0"/>
                <a:ea typeface="Calibri" charset="0"/>
                <a:cs typeface="Calibri" charset="0"/>
              </a:rPr>
              <a:t>nab</a:t>
            </a:r>
            <a:r>
              <a:rPr lang="en-US" sz="1800" dirty="0">
                <a:solidFill>
                  <a:srgbClr val="000000"/>
                </a:solidFill>
                <a:latin typeface="Calibri" charset="0"/>
                <a:ea typeface="Calibri" charset="0"/>
                <a:cs typeface="Calibri" charset="0"/>
              </a:rPr>
              <a:t> paclitaxel</a:t>
            </a:r>
          </a:p>
        </p:txBody>
      </p:sp>
    </p:spTree>
    <p:extLst>
      <p:ext uri="{BB962C8B-B14F-4D97-AF65-F5344CB8AC3E}">
        <p14:creationId xmlns:p14="http://schemas.microsoft.com/office/powerpoint/2010/main" val="1097220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err="1" smtClean="0">
                <a:solidFill>
                  <a:srgbClr val="0432FF"/>
                </a:solidFill>
                <a:latin typeface="Calibri" charset="0"/>
                <a:ea typeface="Calibri" charset="0"/>
                <a:cs typeface="Calibri" charset="0"/>
              </a:rPr>
              <a:t>Nanoliposomal</a:t>
            </a:r>
            <a:r>
              <a:rPr lang="en-US" sz="3200" b="1" kern="1200" dirty="0" smtClean="0">
                <a:solidFill>
                  <a:srgbClr val="0432FF"/>
                </a:solidFill>
                <a:latin typeface="Calibri" charset="0"/>
                <a:ea typeface="Calibri" charset="0"/>
                <a:cs typeface="Calibri" charset="0"/>
              </a:rPr>
              <a:t> Irinotecan (</a:t>
            </a:r>
            <a:r>
              <a:rPr lang="en-US" sz="3200" b="1" kern="1200" dirty="0" err="1" smtClean="0">
                <a:solidFill>
                  <a:srgbClr val="0432FF"/>
                </a:solidFill>
                <a:latin typeface="Calibri" charset="0"/>
                <a:ea typeface="Calibri" charset="0"/>
                <a:cs typeface="Calibri" charset="0"/>
              </a:rPr>
              <a:t>nal</a:t>
            </a:r>
            <a:r>
              <a:rPr lang="en-US" sz="3200" b="1" kern="1200" dirty="0" smtClean="0">
                <a:solidFill>
                  <a:srgbClr val="0432FF"/>
                </a:solidFill>
                <a:latin typeface="Calibri" charset="0"/>
                <a:ea typeface="Calibri" charset="0"/>
                <a:cs typeface="Calibri" charset="0"/>
              </a:rPr>
              <a:t>-IRI) Design</a:t>
            </a:r>
            <a:endParaRPr lang="en-US" sz="3200" b="1" kern="1200" dirty="0">
              <a:solidFill>
                <a:srgbClr val="0432FF"/>
              </a:solidFill>
              <a:latin typeface="Calibri" charset="0"/>
              <a:ea typeface="Calibri" charset="0"/>
              <a:cs typeface="Calibri" charset="0"/>
            </a:endParaRPr>
          </a:p>
        </p:txBody>
      </p:sp>
      <p:sp>
        <p:nvSpPr>
          <p:cNvPr id="5" name="Content Placeholder 4"/>
          <p:cNvSpPr>
            <a:spLocks noGrp="1"/>
          </p:cNvSpPr>
          <p:nvPr>
            <p:ph idx="1"/>
          </p:nvPr>
        </p:nvSpPr>
        <p:spPr>
          <a:xfrm>
            <a:off x="5292080" y="2060849"/>
            <a:ext cx="3744416" cy="3096344"/>
          </a:xfrm>
        </p:spPr>
        <p:txBody>
          <a:bodyPr/>
          <a:lstStyle/>
          <a:p>
            <a:r>
              <a:rPr lang="en-US" sz="2000" b="0" dirty="0" smtClean="0"/>
              <a:t>MM-398, </a:t>
            </a:r>
            <a:r>
              <a:rPr lang="en-US" sz="2000" b="0" dirty="0" err="1" smtClean="0"/>
              <a:t>lipsome</a:t>
            </a:r>
            <a:r>
              <a:rPr lang="en-US" sz="2000" b="0" dirty="0" smtClean="0"/>
              <a:t> irinotecan injection, (120 mg/m</a:t>
            </a:r>
            <a:r>
              <a:rPr lang="en-US" sz="2000" b="0" baseline="30000" dirty="0" smtClean="0"/>
              <a:t>2</a:t>
            </a:r>
            <a:r>
              <a:rPr lang="en-US" sz="2000" b="0" dirty="0" smtClean="0"/>
              <a:t>) has extended circulation</a:t>
            </a:r>
          </a:p>
          <a:p>
            <a:pPr lvl="1"/>
            <a:r>
              <a:rPr lang="en-US" sz="2000" b="0" dirty="0" smtClean="0"/>
              <a:t>AUC of total irinotecan in blood is 1652 vs. 24 </a:t>
            </a:r>
            <a:r>
              <a:rPr lang="en-US" sz="2000" b="0" dirty="0" err="1" smtClean="0"/>
              <a:t>hr</a:t>
            </a:r>
            <a:r>
              <a:rPr lang="en-US" sz="2000" b="0" dirty="0" smtClean="0"/>
              <a:t>-</a:t>
            </a:r>
            <a:r>
              <a:rPr lang="el-GR" sz="2000" b="0" dirty="0" smtClean="0"/>
              <a:t>μ</a:t>
            </a:r>
            <a:r>
              <a:rPr lang="en-US" sz="2000" b="0" dirty="0" smtClean="0"/>
              <a:t>g/ml of conventional irinotecan (300 mg/m</a:t>
            </a:r>
            <a:r>
              <a:rPr lang="en-US" sz="2000" b="0" baseline="30000" dirty="0" smtClean="0"/>
              <a:t>2</a:t>
            </a:r>
            <a:r>
              <a:rPr lang="en-US" sz="2000" b="0" dirty="0" smtClean="0"/>
              <a:t>)</a:t>
            </a:r>
            <a:r>
              <a:rPr lang="en-US" sz="2000" b="0" baseline="30000" dirty="0" smtClean="0"/>
              <a:t>1</a:t>
            </a:r>
          </a:p>
          <a:p>
            <a:r>
              <a:rPr lang="en-US" sz="2000" b="0" dirty="0" smtClean="0"/>
              <a:t>72 hours after MM-398 dosing, SN-38 (active metabolite) level was 9.6 ng/g in tumor tissue and 1.7 ng/ml in blood</a:t>
            </a:r>
            <a:r>
              <a:rPr lang="en-US" sz="2000" b="0" baseline="30000" dirty="0" smtClean="0"/>
              <a:t>2</a:t>
            </a:r>
            <a:endParaRPr lang="en-US" sz="2000" b="0" baseline="30000" dirty="0"/>
          </a:p>
        </p:txBody>
      </p:sp>
      <p:sp>
        <p:nvSpPr>
          <p:cNvPr id="4" name="TextBox 3"/>
          <p:cNvSpPr txBox="1"/>
          <p:nvPr/>
        </p:nvSpPr>
        <p:spPr>
          <a:xfrm>
            <a:off x="41214" y="6474822"/>
            <a:ext cx="4890826"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Chen LT et al. GI Cancers Symposium 2015;Abstract 234.</a:t>
            </a:r>
            <a:endParaRPr lang="en-US" sz="1600" b="0" dirty="0">
              <a:solidFill>
                <a:schemeClr val="tx1"/>
              </a:solidFill>
              <a:latin typeface="Calibri" charset="0"/>
              <a:ea typeface="Calibri" charset="0"/>
              <a:cs typeface="Calibri" charset="0"/>
            </a:endParaRPr>
          </a:p>
        </p:txBody>
      </p:sp>
      <p:sp>
        <p:nvSpPr>
          <p:cNvPr id="3" name="TextBox 2"/>
          <p:cNvSpPr txBox="1"/>
          <p:nvPr/>
        </p:nvSpPr>
        <p:spPr>
          <a:xfrm>
            <a:off x="701824" y="1200784"/>
            <a:ext cx="7740352" cy="461665"/>
          </a:xfrm>
          <a:prstGeom prst="rect">
            <a:avLst/>
          </a:prstGeom>
          <a:noFill/>
        </p:spPr>
        <p:txBody>
          <a:bodyPr wrap="square" rtlCol="0">
            <a:spAutoFit/>
          </a:bodyPr>
          <a:lstStyle/>
          <a:p>
            <a:pPr algn="ctr"/>
            <a:r>
              <a:rPr lang="en-US" sz="2400" dirty="0" smtClean="0">
                <a:solidFill>
                  <a:schemeClr val="tx1"/>
                </a:solidFill>
                <a:latin typeface="Calibri" charset="0"/>
                <a:ea typeface="Calibri" charset="0"/>
                <a:cs typeface="Calibri" charset="0"/>
              </a:rPr>
              <a:t>MM-398, </a:t>
            </a:r>
            <a:r>
              <a:rPr lang="en-US" sz="2400" dirty="0" err="1" smtClean="0">
                <a:solidFill>
                  <a:schemeClr val="tx1"/>
                </a:solidFill>
                <a:latin typeface="Calibri" charset="0"/>
                <a:ea typeface="Calibri" charset="0"/>
                <a:cs typeface="Calibri" charset="0"/>
              </a:rPr>
              <a:t>nanoliposomal</a:t>
            </a:r>
            <a:r>
              <a:rPr lang="en-US" sz="2400" dirty="0" smtClean="0">
                <a:solidFill>
                  <a:schemeClr val="tx1"/>
                </a:solidFill>
                <a:latin typeface="Calibri" charset="0"/>
                <a:ea typeface="Calibri" charset="0"/>
                <a:cs typeface="Calibri" charset="0"/>
              </a:rPr>
              <a:t> irinotecan (</a:t>
            </a:r>
            <a:r>
              <a:rPr lang="en-US" sz="2400" dirty="0" err="1" smtClean="0">
                <a:solidFill>
                  <a:schemeClr val="tx1"/>
                </a:solidFill>
                <a:latin typeface="Calibri" charset="0"/>
                <a:ea typeface="Calibri" charset="0"/>
                <a:cs typeface="Calibri" charset="0"/>
              </a:rPr>
              <a:t>nal</a:t>
            </a:r>
            <a:r>
              <a:rPr lang="en-US" sz="2400" dirty="0" smtClean="0">
                <a:solidFill>
                  <a:schemeClr val="tx1"/>
                </a:solidFill>
                <a:latin typeface="Calibri" charset="0"/>
                <a:ea typeface="Calibri" charset="0"/>
                <a:cs typeface="Calibri" charset="0"/>
              </a:rPr>
              <a:t>-IRI)* </a:t>
            </a:r>
            <a:endParaRPr lang="en-US" sz="2400" dirty="0">
              <a:solidFill>
                <a:schemeClr val="tx1"/>
              </a:solidFill>
              <a:latin typeface="Calibri" charset="0"/>
              <a:ea typeface="Calibri" charset="0"/>
              <a:cs typeface="Calibri"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4" y="2246980"/>
            <a:ext cx="4910370" cy="2910213"/>
          </a:xfrm>
          <a:prstGeom prst="rect">
            <a:avLst/>
          </a:prstGeom>
        </p:spPr>
      </p:pic>
      <p:sp>
        <p:nvSpPr>
          <p:cNvPr id="7" name="TextBox 6"/>
          <p:cNvSpPr txBox="1"/>
          <p:nvPr/>
        </p:nvSpPr>
        <p:spPr>
          <a:xfrm>
            <a:off x="4067944" y="3502031"/>
            <a:ext cx="1224136" cy="400110"/>
          </a:xfrm>
          <a:prstGeom prst="rect">
            <a:avLst/>
          </a:prstGeom>
          <a:noFill/>
        </p:spPr>
        <p:txBody>
          <a:bodyPr wrap="square" rtlCol="0">
            <a:spAutoFit/>
          </a:bodyPr>
          <a:lstStyle/>
          <a:p>
            <a:pPr algn="ctr"/>
            <a:r>
              <a:rPr lang="en-US" sz="2000" dirty="0" smtClean="0">
                <a:solidFill>
                  <a:schemeClr val="tx1"/>
                </a:solidFill>
                <a:latin typeface="Calibri" charset="0"/>
                <a:ea typeface="Calibri" charset="0"/>
                <a:cs typeface="Calibri" charset="0"/>
              </a:rPr>
              <a:t>~100 nm</a:t>
            </a:r>
            <a:endParaRPr lang="en-US" sz="2000" dirty="0">
              <a:solidFill>
                <a:schemeClr val="tx1"/>
              </a:solidFill>
              <a:latin typeface="Calibri" charset="0"/>
              <a:ea typeface="Calibri" charset="0"/>
              <a:cs typeface="Calibri" charset="0"/>
            </a:endParaRPr>
          </a:p>
        </p:txBody>
      </p:sp>
      <p:sp>
        <p:nvSpPr>
          <p:cNvPr id="9" name="TextBox 8"/>
          <p:cNvSpPr txBox="1"/>
          <p:nvPr/>
        </p:nvSpPr>
        <p:spPr>
          <a:xfrm>
            <a:off x="179512" y="5479586"/>
            <a:ext cx="4968552" cy="400110"/>
          </a:xfrm>
          <a:prstGeom prst="rect">
            <a:avLst/>
          </a:prstGeom>
          <a:noFill/>
        </p:spPr>
        <p:txBody>
          <a:bodyPr wrap="square" rtlCol="0">
            <a:spAutoFit/>
          </a:bodyPr>
          <a:lstStyle/>
          <a:p>
            <a:pPr algn="ctr"/>
            <a:r>
              <a:rPr lang="en-US" sz="2000" dirty="0" smtClean="0">
                <a:solidFill>
                  <a:schemeClr val="tx1"/>
                </a:solidFill>
                <a:latin typeface="Calibri" charset="0"/>
                <a:ea typeface="Calibri" charset="0"/>
                <a:cs typeface="Calibri" charset="0"/>
              </a:rPr>
              <a:t>~80,000 irinotecan molecules/liposome</a:t>
            </a:r>
            <a:endParaRPr lang="en-US" sz="2000" dirty="0">
              <a:solidFill>
                <a:schemeClr val="tx1"/>
              </a:solidFill>
              <a:latin typeface="Calibri" charset="0"/>
              <a:ea typeface="Calibri" charset="0"/>
              <a:cs typeface="Calibri" charset="0"/>
            </a:endParaRPr>
          </a:p>
        </p:txBody>
      </p:sp>
      <p:sp>
        <p:nvSpPr>
          <p:cNvPr id="10" name="TextBox 9"/>
          <p:cNvSpPr txBox="1"/>
          <p:nvPr/>
        </p:nvSpPr>
        <p:spPr>
          <a:xfrm>
            <a:off x="161832" y="4405273"/>
            <a:ext cx="1044761" cy="830997"/>
          </a:xfrm>
          <a:prstGeom prst="rect">
            <a:avLst/>
          </a:prstGeom>
          <a:noFill/>
        </p:spPr>
        <p:txBody>
          <a:bodyPr wrap="square" rtlCol="0">
            <a:spAutoFit/>
          </a:bodyPr>
          <a:lstStyle/>
          <a:p>
            <a:pPr algn="r"/>
            <a:r>
              <a:rPr lang="en-US" sz="1600" b="0" dirty="0" smtClean="0">
                <a:solidFill>
                  <a:schemeClr val="tx1"/>
                </a:solidFill>
                <a:latin typeface="Calibri" charset="0"/>
                <a:ea typeface="Calibri" charset="0"/>
                <a:cs typeface="Calibri" charset="0"/>
              </a:rPr>
              <a:t>Internal aqueous space</a:t>
            </a:r>
            <a:endParaRPr lang="en-US" sz="1600" b="0" dirty="0">
              <a:solidFill>
                <a:schemeClr val="tx1"/>
              </a:solidFill>
              <a:latin typeface="Calibri" charset="0"/>
              <a:ea typeface="Calibri" charset="0"/>
              <a:cs typeface="Calibri" charset="0"/>
            </a:endParaRPr>
          </a:p>
        </p:txBody>
      </p:sp>
      <p:sp>
        <p:nvSpPr>
          <p:cNvPr id="11" name="TextBox 10"/>
          <p:cNvSpPr txBox="1"/>
          <p:nvPr/>
        </p:nvSpPr>
        <p:spPr>
          <a:xfrm>
            <a:off x="137379" y="1690875"/>
            <a:ext cx="1337846" cy="584775"/>
          </a:xfrm>
          <a:prstGeom prst="rect">
            <a:avLst/>
          </a:prstGeom>
          <a:noFill/>
        </p:spPr>
        <p:txBody>
          <a:bodyPr wrap="square" rtlCol="0">
            <a:spAutoFit/>
          </a:bodyPr>
          <a:lstStyle/>
          <a:p>
            <a:pPr algn="r"/>
            <a:r>
              <a:rPr lang="en-US" sz="1600" b="0" smtClean="0">
                <a:solidFill>
                  <a:schemeClr val="tx1"/>
                </a:solidFill>
                <a:latin typeface="Calibri" charset="0"/>
                <a:ea typeface="Calibri" charset="0"/>
                <a:cs typeface="Calibri" charset="0"/>
              </a:rPr>
              <a:t>Liquid membrane</a:t>
            </a:r>
            <a:endParaRPr lang="en-US" sz="1600" b="0" dirty="0">
              <a:solidFill>
                <a:schemeClr val="tx1"/>
              </a:solidFill>
              <a:latin typeface="Calibri" charset="0"/>
              <a:ea typeface="Calibri" charset="0"/>
              <a:cs typeface="Calibri" charset="0"/>
            </a:endParaRPr>
          </a:p>
        </p:txBody>
      </p:sp>
      <p:sp>
        <p:nvSpPr>
          <p:cNvPr id="12" name="TextBox 11"/>
          <p:cNvSpPr txBox="1"/>
          <p:nvPr/>
        </p:nvSpPr>
        <p:spPr>
          <a:xfrm>
            <a:off x="2339752" y="2838071"/>
            <a:ext cx="1337846" cy="323165"/>
          </a:xfrm>
          <a:prstGeom prst="rect">
            <a:avLst/>
          </a:prstGeom>
          <a:noFill/>
        </p:spPr>
        <p:txBody>
          <a:bodyPr wrap="square" rtlCol="0">
            <a:spAutoFit/>
          </a:bodyPr>
          <a:lstStyle/>
          <a:p>
            <a:pPr algn="r"/>
            <a:r>
              <a:rPr lang="en-US" sz="1500" b="0" dirty="0" smtClean="0">
                <a:solidFill>
                  <a:schemeClr val="tx1"/>
                </a:solidFill>
                <a:latin typeface="Calibri" charset="0"/>
                <a:ea typeface="Calibri" charset="0"/>
                <a:cs typeface="Calibri" charset="0"/>
              </a:rPr>
              <a:t>PEG-DSPE</a:t>
            </a:r>
            <a:endParaRPr lang="en-US" sz="1500" b="0" dirty="0">
              <a:solidFill>
                <a:schemeClr val="tx1"/>
              </a:solidFill>
              <a:latin typeface="Calibri" charset="0"/>
              <a:ea typeface="Calibri" charset="0"/>
              <a:cs typeface="Calibri" charset="0"/>
            </a:endParaRPr>
          </a:p>
        </p:txBody>
      </p:sp>
      <p:sp>
        <p:nvSpPr>
          <p:cNvPr id="13" name="TextBox 12"/>
          <p:cNvSpPr txBox="1"/>
          <p:nvPr/>
        </p:nvSpPr>
        <p:spPr>
          <a:xfrm>
            <a:off x="1646047" y="4030813"/>
            <a:ext cx="895393" cy="492443"/>
          </a:xfrm>
          <a:prstGeom prst="rect">
            <a:avLst/>
          </a:prstGeom>
          <a:solidFill>
            <a:schemeClr val="bg1"/>
          </a:solidFill>
        </p:spPr>
        <p:txBody>
          <a:bodyPr wrap="square" rtlCol="0">
            <a:spAutoFit/>
          </a:bodyPr>
          <a:lstStyle/>
          <a:p>
            <a:pPr algn="ctr"/>
            <a:r>
              <a:rPr lang="en-US" sz="1300" dirty="0" smtClean="0">
                <a:solidFill>
                  <a:schemeClr val="tx1"/>
                </a:solidFill>
                <a:latin typeface="Calibri" charset="0"/>
                <a:ea typeface="Calibri" charset="0"/>
                <a:cs typeface="Calibri" charset="0"/>
              </a:rPr>
              <a:t>~</a:t>
            </a:r>
            <a:r>
              <a:rPr lang="en-US" sz="1300" dirty="0">
                <a:solidFill>
                  <a:schemeClr val="tx1"/>
                </a:solidFill>
                <a:latin typeface="Calibri" charset="0"/>
                <a:ea typeface="Calibri" charset="0"/>
                <a:cs typeface="Calibri" charset="0"/>
              </a:rPr>
              <a:t>8</a:t>
            </a:r>
            <a:r>
              <a:rPr lang="en-US" sz="1300" dirty="0" smtClean="0">
                <a:solidFill>
                  <a:schemeClr val="tx1"/>
                </a:solidFill>
                <a:latin typeface="Calibri" charset="0"/>
                <a:ea typeface="Calibri" charset="0"/>
                <a:cs typeface="Calibri" charset="0"/>
              </a:rPr>
              <a:t>0,000 molecules</a:t>
            </a:r>
            <a:endParaRPr lang="en-US" sz="1300" dirty="0">
              <a:solidFill>
                <a:schemeClr val="tx1"/>
              </a:solidFill>
              <a:latin typeface="Calibri" charset="0"/>
              <a:ea typeface="Calibri" charset="0"/>
              <a:cs typeface="Calibri" charset="0"/>
            </a:endParaRPr>
          </a:p>
        </p:txBody>
      </p:sp>
      <p:sp>
        <p:nvSpPr>
          <p:cNvPr id="14" name="TextBox 13"/>
          <p:cNvSpPr txBox="1"/>
          <p:nvPr/>
        </p:nvSpPr>
        <p:spPr>
          <a:xfrm>
            <a:off x="1475225" y="3322433"/>
            <a:ext cx="1169089" cy="292388"/>
          </a:xfrm>
          <a:prstGeom prst="rect">
            <a:avLst/>
          </a:prstGeom>
          <a:solidFill>
            <a:schemeClr val="bg1"/>
          </a:solidFill>
        </p:spPr>
        <p:txBody>
          <a:bodyPr wrap="square" rtlCol="0">
            <a:spAutoFit/>
          </a:bodyPr>
          <a:lstStyle/>
          <a:p>
            <a:pPr algn="ctr"/>
            <a:r>
              <a:rPr lang="en-US" sz="1300" smtClean="0">
                <a:solidFill>
                  <a:schemeClr val="tx1"/>
                </a:solidFill>
                <a:latin typeface="Calibri" charset="0"/>
                <a:ea typeface="Calibri" charset="0"/>
                <a:cs typeface="Calibri" charset="0"/>
              </a:rPr>
              <a:t>IRINOTECAN</a:t>
            </a:r>
            <a:endParaRPr lang="en-US" sz="1300" dirty="0">
              <a:solidFill>
                <a:schemeClr val="tx1"/>
              </a:solidFill>
              <a:latin typeface="Calibri" charset="0"/>
              <a:ea typeface="Calibri" charset="0"/>
              <a:cs typeface="Calibri" charset="0"/>
            </a:endParaRPr>
          </a:p>
        </p:txBody>
      </p:sp>
      <p:cxnSp>
        <p:nvCxnSpPr>
          <p:cNvPr id="15" name="Straight Arrow Connector 14"/>
          <p:cNvCxnSpPr/>
          <p:nvPr/>
        </p:nvCxnSpPr>
        <p:spPr bwMode="auto">
          <a:xfrm flipV="1">
            <a:off x="889041" y="3958381"/>
            <a:ext cx="674447" cy="503132"/>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H="1" flipV="1">
            <a:off x="3275856" y="2687643"/>
            <a:ext cx="104052" cy="213358"/>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flipH="1">
            <a:off x="3286050" y="3113979"/>
            <a:ext cx="93858" cy="208454"/>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8223117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bwMode="auto">
          <a:xfrm>
            <a:off x="4818482" y="3424246"/>
            <a:ext cx="706587"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809" name="Title 1"/>
          <p:cNvSpPr>
            <a:spLocks noGrp="1"/>
          </p:cNvSpPr>
          <p:nvPr>
            <p:ph type="title"/>
          </p:nvPr>
        </p:nvSpPr>
        <p:spPr>
          <a:xfrm>
            <a:off x="683568" y="117497"/>
            <a:ext cx="7769225" cy="1358159"/>
          </a:xfrm>
        </p:spPr>
        <p:txBody>
          <a:bodyPr/>
          <a:lstStyle/>
          <a:p>
            <a:pPr eaLnBrk="1" hangingPunct="1"/>
            <a:r>
              <a:rPr lang="en-US" sz="3200" dirty="0" smtClean="0"/>
              <a:t>NAPOLI-1 Schema</a:t>
            </a:r>
            <a:endParaRPr lang="en-US" sz="2000" dirty="0">
              <a:solidFill>
                <a:srgbClr val="0000FF"/>
              </a:solidFill>
              <a:ea typeface="ＭＳ Ｐゴシック" charset="0"/>
            </a:endParaRPr>
          </a:p>
        </p:txBody>
      </p:sp>
      <p:sp>
        <p:nvSpPr>
          <p:cNvPr id="19" name="TextBox 18"/>
          <p:cNvSpPr txBox="1"/>
          <p:nvPr/>
        </p:nvSpPr>
        <p:spPr>
          <a:xfrm>
            <a:off x="395536" y="5571570"/>
            <a:ext cx="8136904" cy="400110"/>
          </a:xfrm>
          <a:prstGeom prst="rect">
            <a:avLst/>
          </a:prstGeom>
          <a:noFill/>
        </p:spPr>
        <p:txBody>
          <a:bodyPr wrap="square" rtlCol="0">
            <a:spAutoFit/>
          </a:bodyPr>
          <a:lstStyle/>
          <a:p>
            <a:r>
              <a:rPr lang="en-US" sz="2000" dirty="0" smtClean="0">
                <a:solidFill>
                  <a:srgbClr val="000000"/>
                </a:solidFill>
                <a:latin typeface="Calibri" charset="0"/>
                <a:ea typeface="Calibri" charset="0"/>
                <a:cs typeface="Calibri" charset="0"/>
              </a:rPr>
              <a:t>Primary endpoint: </a:t>
            </a:r>
            <a:r>
              <a:rPr lang="en-US" sz="2000" b="0" dirty="0" smtClean="0">
                <a:solidFill>
                  <a:srgbClr val="000000"/>
                </a:solidFill>
                <a:latin typeface="Calibri" charset="0"/>
                <a:ea typeface="Calibri" charset="0"/>
                <a:cs typeface="Calibri" charset="0"/>
              </a:rPr>
              <a:t>Overall survival</a:t>
            </a:r>
          </a:p>
        </p:txBody>
      </p:sp>
      <p:cxnSp>
        <p:nvCxnSpPr>
          <p:cNvPr id="16" name="Straight Connector 10"/>
          <p:cNvCxnSpPr>
            <a:cxnSpLocks noChangeShapeType="1"/>
          </p:cNvCxnSpPr>
          <p:nvPr/>
        </p:nvCxnSpPr>
        <p:spPr bwMode="auto">
          <a:xfrm>
            <a:off x="3911352" y="3452413"/>
            <a:ext cx="60960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17" name="Group 82"/>
          <p:cNvGrpSpPr>
            <a:grpSpLocks/>
          </p:cNvGrpSpPr>
          <p:nvPr/>
        </p:nvGrpSpPr>
        <p:grpSpPr bwMode="auto">
          <a:xfrm>
            <a:off x="4728731" y="2149482"/>
            <a:ext cx="715115" cy="2731813"/>
            <a:chOff x="2830004" y="1687483"/>
            <a:chExt cx="859614" cy="4778801"/>
          </a:xfrm>
        </p:grpSpPr>
        <p:cxnSp>
          <p:nvCxnSpPr>
            <p:cNvPr id="18" name="Straight Arrow Connector 17"/>
            <p:cNvCxnSpPr/>
            <p:nvPr/>
          </p:nvCxnSpPr>
          <p:spPr>
            <a:xfrm flipH="1" flipV="1">
              <a:off x="2838203" y="1687483"/>
              <a:ext cx="2052" cy="4778801"/>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830004" y="1687483"/>
              <a:ext cx="859614" cy="4757573"/>
              <a:chOff x="3036205" y="1687483"/>
              <a:chExt cx="578022" cy="4757573"/>
            </a:xfrm>
          </p:grpSpPr>
          <p:cxnSp>
            <p:nvCxnSpPr>
              <p:cNvPr id="21" name="Straight Arrow Connector 20"/>
              <p:cNvCxnSpPr/>
              <p:nvPr/>
            </p:nvCxnSpPr>
            <p:spPr>
              <a:xfrm>
                <a:off x="3043098" y="6445056"/>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36205" y="1687483"/>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242936" y="2939725"/>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4000" b="1" dirty="0">
                  <a:solidFill>
                    <a:schemeClr val="bg1"/>
                  </a:solidFill>
                  <a:latin typeface="Calibri"/>
                  <a:cs typeface="Calibri"/>
                </a:rPr>
                <a:t>R</a:t>
              </a:r>
            </a:p>
          </p:txBody>
        </p:sp>
      </p:grpSp>
      <p:graphicFrame>
        <p:nvGraphicFramePr>
          <p:cNvPr id="26" name="Group 31"/>
          <p:cNvGraphicFramePr>
            <a:graphicFrameLocks noGrp="1"/>
          </p:cNvGraphicFramePr>
          <p:nvPr>
            <p:extLst>
              <p:ext uri="{D42A27DB-BD31-4B8C-83A1-F6EECF244321}">
                <p14:modId xmlns:p14="http://schemas.microsoft.com/office/powerpoint/2010/main" val="1177735944"/>
              </p:ext>
            </p:extLst>
          </p:nvPr>
        </p:nvGraphicFramePr>
        <p:xfrm>
          <a:off x="395536" y="2762421"/>
          <a:ext cx="3505200" cy="1311384"/>
        </p:xfrm>
        <a:graphic>
          <a:graphicData uri="http://schemas.openxmlformats.org/drawingml/2006/table">
            <a:tbl>
              <a:tblPr/>
              <a:tblGrid>
                <a:gridCol w="3505200"/>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Metastatic pancreatic cancer</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Received prior gemcitabine-based therapy</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520876" y="1643059"/>
            <a:ext cx="3227587" cy="943349"/>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a:ea typeface="ＭＳ Ｐゴシック" charset="0"/>
              <a:cs typeface="Calibri"/>
            </a:endParaRPr>
          </a:p>
        </p:txBody>
      </p:sp>
      <p:sp>
        <p:nvSpPr>
          <p:cNvPr id="28" name="Rectangle 18"/>
          <p:cNvSpPr>
            <a:spLocks noChangeArrowheads="1"/>
          </p:cNvSpPr>
          <p:nvPr/>
        </p:nvSpPr>
        <p:spPr bwMode="auto">
          <a:xfrm>
            <a:off x="5508861" y="2937723"/>
            <a:ext cx="3239602" cy="1116834"/>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29" name="TextBox 16"/>
          <p:cNvSpPr txBox="1">
            <a:spLocks noChangeArrowheads="1"/>
          </p:cNvSpPr>
          <p:nvPr/>
        </p:nvSpPr>
        <p:spPr bwMode="auto">
          <a:xfrm>
            <a:off x="5569693" y="1798470"/>
            <a:ext cx="3178770"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Nal</a:t>
            </a:r>
            <a:r>
              <a:rPr lang="en-US" sz="2000" dirty="0" smtClean="0">
                <a:solidFill>
                  <a:srgbClr val="000090"/>
                </a:solidFill>
                <a:latin typeface="Calibri"/>
                <a:cs typeface="Calibri"/>
              </a:rPr>
              <a:t>-IRI</a:t>
            </a:r>
          </a:p>
          <a:p>
            <a:pPr algn="ctr"/>
            <a:r>
              <a:rPr lang="en-US" sz="2000" dirty="0" smtClean="0">
                <a:solidFill>
                  <a:srgbClr val="000090"/>
                </a:solidFill>
                <a:latin typeface="Calibri"/>
                <a:cs typeface="Calibri"/>
              </a:rPr>
              <a:t>120 mg/m</a:t>
            </a:r>
            <a:r>
              <a:rPr lang="en-US" sz="2000" baseline="30000" dirty="0" smtClean="0">
                <a:solidFill>
                  <a:srgbClr val="000090"/>
                </a:solidFill>
                <a:latin typeface="Calibri"/>
                <a:cs typeface="Calibri"/>
              </a:rPr>
              <a:t>2</a:t>
            </a:r>
            <a:r>
              <a:rPr lang="en-US" sz="2000" dirty="0" smtClean="0">
                <a:solidFill>
                  <a:srgbClr val="000090"/>
                </a:solidFill>
                <a:latin typeface="Calibri"/>
                <a:cs typeface="Calibri"/>
              </a:rPr>
              <a:t> q3wk</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599869" y="3008884"/>
            <a:ext cx="314859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smtClean="0">
                <a:solidFill>
                  <a:srgbClr val="000090"/>
                </a:solidFill>
                <a:latin typeface="Calibri"/>
                <a:cs typeface="Calibri"/>
              </a:rPr>
              <a:t>5-FU/LV</a:t>
            </a:r>
          </a:p>
          <a:p>
            <a:pPr algn="ctr"/>
            <a:r>
              <a:rPr lang="en-US" sz="2000" dirty="0" smtClean="0">
                <a:solidFill>
                  <a:srgbClr val="000090"/>
                </a:solidFill>
                <a:latin typeface="Calibri"/>
                <a:cs typeface="Calibri"/>
              </a:rPr>
              <a:t>2,000/200 mg/m</a:t>
            </a:r>
            <a:r>
              <a:rPr lang="en-US" sz="2000" baseline="30000" dirty="0" smtClean="0">
                <a:solidFill>
                  <a:srgbClr val="000090"/>
                </a:solidFill>
                <a:latin typeface="Calibri"/>
                <a:cs typeface="Calibri"/>
              </a:rPr>
              <a:t>2</a:t>
            </a:r>
            <a:r>
              <a:rPr lang="en-US" sz="2000" dirty="0" smtClean="0">
                <a:solidFill>
                  <a:srgbClr val="000090"/>
                </a:solidFill>
                <a:latin typeface="Calibri"/>
                <a:cs typeface="Calibri"/>
              </a:rPr>
              <a:t> </a:t>
            </a:r>
            <a:r>
              <a:rPr lang="en-US" sz="2000" dirty="0" err="1" smtClean="0">
                <a:solidFill>
                  <a:srgbClr val="000090"/>
                </a:solidFill>
                <a:latin typeface="Calibri"/>
                <a:cs typeface="Calibri"/>
              </a:rPr>
              <a:t>wkly</a:t>
            </a:r>
            <a:endParaRPr lang="en-US" sz="2000" dirty="0" smtClean="0">
              <a:solidFill>
                <a:srgbClr val="000090"/>
              </a:solidFill>
              <a:latin typeface="Calibri"/>
              <a:cs typeface="Calibri"/>
            </a:endParaRPr>
          </a:p>
          <a:p>
            <a:pPr algn="ctr"/>
            <a:r>
              <a:rPr lang="en-US" sz="2000" dirty="0" smtClean="0">
                <a:solidFill>
                  <a:srgbClr val="000090"/>
                </a:solidFill>
                <a:latin typeface="Calibri"/>
                <a:cs typeface="Calibri"/>
              </a:rPr>
              <a:t>x 4, q6wk</a:t>
            </a:r>
            <a:endParaRPr lang="en-US" sz="2000" dirty="0">
              <a:solidFill>
                <a:srgbClr val="000090"/>
              </a:solidFill>
              <a:latin typeface="Calibri"/>
              <a:cs typeface="Calibri"/>
            </a:endParaRPr>
          </a:p>
        </p:txBody>
      </p:sp>
      <p:sp>
        <p:nvSpPr>
          <p:cNvPr id="2" name="Rectangle 1"/>
          <p:cNvSpPr/>
          <p:nvPr/>
        </p:nvSpPr>
        <p:spPr>
          <a:xfrm>
            <a:off x="395535" y="1826317"/>
            <a:ext cx="3641961" cy="646331"/>
          </a:xfrm>
          <a:prstGeom prst="rect">
            <a:avLst/>
          </a:prstGeom>
        </p:spPr>
        <p:txBody>
          <a:bodyPr wrap="square">
            <a:spAutoFit/>
          </a:bodyPr>
          <a:lstStyle/>
          <a:p>
            <a:r>
              <a:rPr lang="en-US" sz="1800" dirty="0" smtClean="0">
                <a:solidFill>
                  <a:srgbClr val="000000"/>
                </a:solidFill>
                <a:latin typeface="Calibri"/>
                <a:cs typeface="Calibri"/>
              </a:rPr>
              <a:t>Trial Identifier: </a:t>
            </a:r>
            <a:r>
              <a:rPr lang="en-US" sz="1600" b="0" dirty="0" smtClean="0">
                <a:solidFill>
                  <a:schemeClr val="tx1"/>
                </a:solidFill>
              </a:rPr>
              <a:t>NCT01494506 </a:t>
            </a:r>
            <a:r>
              <a:rPr lang="en-US" sz="1800" dirty="0" smtClean="0">
                <a:solidFill>
                  <a:srgbClr val="000000"/>
                </a:solidFill>
                <a:latin typeface="Calibri"/>
                <a:cs typeface="Calibri"/>
              </a:rPr>
              <a:t>Enrollment: </a:t>
            </a:r>
            <a:r>
              <a:rPr lang="en-US" sz="1800" b="0" dirty="0" smtClean="0">
                <a:solidFill>
                  <a:srgbClr val="000000"/>
                </a:solidFill>
                <a:latin typeface="Calibri"/>
                <a:cs typeface="Calibri"/>
              </a:rPr>
              <a:t>417</a:t>
            </a:r>
            <a:endParaRPr lang="en-US" sz="1800" b="0" dirty="0">
              <a:solidFill>
                <a:srgbClr val="000000"/>
              </a:solidFill>
              <a:latin typeface="Calibri"/>
              <a:cs typeface="Calibri"/>
            </a:endParaRPr>
          </a:p>
        </p:txBody>
      </p:sp>
      <p:sp>
        <p:nvSpPr>
          <p:cNvPr id="31" name="TextBox 30"/>
          <p:cNvSpPr txBox="1"/>
          <p:nvPr/>
        </p:nvSpPr>
        <p:spPr>
          <a:xfrm>
            <a:off x="107504" y="6474822"/>
            <a:ext cx="8280920" cy="338554"/>
          </a:xfrm>
          <a:prstGeom prst="rect">
            <a:avLst/>
          </a:prstGeom>
          <a:noFill/>
        </p:spPr>
        <p:txBody>
          <a:bodyPr wrap="square" rtlCol="0" anchor="b">
            <a:spAutoFit/>
          </a:bodyPr>
          <a:lstStyle/>
          <a:p>
            <a:r>
              <a:rPr lang="en-US" sz="1600" b="0" dirty="0">
                <a:solidFill>
                  <a:schemeClr val="tx1"/>
                </a:solidFill>
                <a:latin typeface="Calibri" charset="0"/>
                <a:ea typeface="Calibri" charset="0"/>
                <a:cs typeface="Calibri" charset="0"/>
              </a:rPr>
              <a:t>Wang-Gillam A et al. GI Cancers Symposium </a:t>
            </a:r>
            <a:r>
              <a:rPr lang="en-US" sz="1600" b="0" dirty="0" smtClean="0">
                <a:solidFill>
                  <a:schemeClr val="tx1"/>
                </a:solidFill>
                <a:latin typeface="Calibri" charset="0"/>
                <a:ea typeface="Calibri" charset="0"/>
                <a:cs typeface="Calibri" charset="0"/>
              </a:rPr>
              <a:t>2017;Abstract </a:t>
            </a:r>
            <a:r>
              <a:rPr lang="en-US" sz="1600" b="0" dirty="0">
                <a:solidFill>
                  <a:schemeClr val="tx1"/>
                </a:solidFill>
                <a:latin typeface="Calibri" charset="0"/>
                <a:ea typeface="Calibri" charset="0"/>
                <a:cs typeface="Calibri" charset="0"/>
              </a:rPr>
              <a:t>4126.</a:t>
            </a:r>
          </a:p>
        </p:txBody>
      </p:sp>
      <p:sp>
        <p:nvSpPr>
          <p:cNvPr id="32" name="Rectangle 18"/>
          <p:cNvSpPr>
            <a:spLocks noChangeArrowheads="1"/>
          </p:cNvSpPr>
          <p:nvPr/>
        </p:nvSpPr>
        <p:spPr bwMode="auto">
          <a:xfrm>
            <a:off x="5520877" y="4321881"/>
            <a:ext cx="3227586" cy="1067246"/>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33" name="TextBox 17"/>
          <p:cNvSpPr txBox="1">
            <a:spLocks noChangeArrowheads="1"/>
          </p:cNvSpPr>
          <p:nvPr/>
        </p:nvSpPr>
        <p:spPr bwMode="auto">
          <a:xfrm>
            <a:off x="5599869" y="4373464"/>
            <a:ext cx="314859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Nal</a:t>
            </a:r>
            <a:r>
              <a:rPr lang="en-US" sz="2000" dirty="0" smtClean="0">
                <a:solidFill>
                  <a:srgbClr val="000090"/>
                </a:solidFill>
                <a:latin typeface="Calibri"/>
                <a:cs typeface="Calibri"/>
              </a:rPr>
              <a:t>-IRI + 5-FU/LV</a:t>
            </a:r>
          </a:p>
          <a:p>
            <a:pPr algn="ctr"/>
            <a:r>
              <a:rPr lang="en-US" sz="2000" dirty="0" smtClean="0">
                <a:solidFill>
                  <a:srgbClr val="000090"/>
                </a:solidFill>
                <a:latin typeface="Calibri"/>
                <a:cs typeface="Calibri"/>
              </a:rPr>
              <a:t>80 mg/m</a:t>
            </a:r>
            <a:r>
              <a:rPr lang="en-US" sz="2000" baseline="30000" dirty="0" smtClean="0">
                <a:solidFill>
                  <a:srgbClr val="000090"/>
                </a:solidFill>
                <a:latin typeface="Calibri"/>
                <a:cs typeface="Calibri"/>
              </a:rPr>
              <a:t>2</a:t>
            </a:r>
            <a:r>
              <a:rPr lang="en-US" sz="2000" dirty="0" smtClean="0">
                <a:solidFill>
                  <a:srgbClr val="000090"/>
                </a:solidFill>
                <a:latin typeface="Calibri"/>
                <a:cs typeface="Calibri"/>
              </a:rPr>
              <a:t> + 2,400/400 mg/m</a:t>
            </a:r>
            <a:r>
              <a:rPr lang="en-US" sz="2000" baseline="30000" dirty="0" smtClean="0">
                <a:solidFill>
                  <a:srgbClr val="000090"/>
                </a:solidFill>
                <a:latin typeface="Calibri"/>
                <a:cs typeface="Calibri"/>
              </a:rPr>
              <a:t>2</a:t>
            </a:r>
            <a:r>
              <a:rPr lang="en-US" sz="2000" dirty="0" smtClean="0">
                <a:solidFill>
                  <a:srgbClr val="000090"/>
                </a:solidFill>
                <a:latin typeface="Calibri"/>
                <a:cs typeface="Calibri"/>
              </a:rPr>
              <a:t> q2wk</a:t>
            </a:r>
            <a:endParaRPr lang="en-US" sz="2000" dirty="0">
              <a:solidFill>
                <a:srgbClr val="000090"/>
              </a:solidFill>
              <a:latin typeface="Calibri"/>
              <a:cs typeface="Calibri"/>
            </a:endParaRPr>
          </a:p>
        </p:txBody>
      </p:sp>
      <p:sp>
        <p:nvSpPr>
          <p:cNvPr id="3" name="TextBox 2"/>
          <p:cNvSpPr txBox="1"/>
          <p:nvPr/>
        </p:nvSpPr>
        <p:spPr>
          <a:xfrm>
            <a:off x="4648435" y="1666315"/>
            <a:ext cx="761747" cy="323165"/>
          </a:xfrm>
          <a:prstGeom prst="rect">
            <a:avLst/>
          </a:prstGeom>
          <a:noFill/>
        </p:spPr>
        <p:txBody>
          <a:bodyPr wrap="none" rtlCol="0">
            <a:spAutoFit/>
          </a:bodyPr>
          <a:lstStyle/>
          <a:p>
            <a:r>
              <a:rPr lang="en-US" sz="1500" b="0" dirty="0" smtClean="0">
                <a:solidFill>
                  <a:schemeClr val="tx1"/>
                </a:solidFill>
                <a:latin typeface="Calibri" charset="0"/>
                <a:ea typeface="Calibri" charset="0"/>
                <a:cs typeface="Calibri" charset="0"/>
              </a:rPr>
              <a:t>n = 151</a:t>
            </a:r>
            <a:endParaRPr lang="en-US" sz="1500" b="0" dirty="0">
              <a:solidFill>
                <a:schemeClr val="tx1"/>
              </a:solidFill>
              <a:latin typeface="Calibri" charset="0"/>
              <a:ea typeface="Calibri" charset="0"/>
              <a:cs typeface="Calibri" charset="0"/>
            </a:endParaRPr>
          </a:p>
        </p:txBody>
      </p:sp>
      <p:sp>
        <p:nvSpPr>
          <p:cNvPr id="35" name="TextBox 34"/>
          <p:cNvSpPr txBox="1"/>
          <p:nvPr/>
        </p:nvSpPr>
        <p:spPr>
          <a:xfrm>
            <a:off x="4700136" y="4968576"/>
            <a:ext cx="761747" cy="323165"/>
          </a:xfrm>
          <a:prstGeom prst="rect">
            <a:avLst/>
          </a:prstGeom>
          <a:noFill/>
        </p:spPr>
        <p:txBody>
          <a:bodyPr wrap="none" rtlCol="0">
            <a:spAutoFit/>
          </a:bodyPr>
          <a:lstStyle/>
          <a:p>
            <a:r>
              <a:rPr lang="en-US" sz="1500" b="0" dirty="0" smtClean="0">
                <a:solidFill>
                  <a:schemeClr val="tx1"/>
                </a:solidFill>
                <a:latin typeface="Calibri" charset="0"/>
                <a:ea typeface="Calibri" charset="0"/>
                <a:cs typeface="Calibri" charset="0"/>
              </a:rPr>
              <a:t>n = 117</a:t>
            </a:r>
            <a:endParaRPr lang="en-US" sz="1500" b="0" dirty="0">
              <a:solidFill>
                <a:schemeClr val="tx1"/>
              </a:solidFill>
              <a:latin typeface="Calibri" charset="0"/>
              <a:ea typeface="Calibri" charset="0"/>
              <a:cs typeface="Calibri" charset="0"/>
            </a:endParaRPr>
          </a:p>
        </p:txBody>
      </p:sp>
      <p:sp>
        <p:nvSpPr>
          <p:cNvPr id="36" name="TextBox 35"/>
          <p:cNvSpPr txBox="1"/>
          <p:nvPr/>
        </p:nvSpPr>
        <p:spPr>
          <a:xfrm>
            <a:off x="4748357" y="3775562"/>
            <a:ext cx="761747" cy="323165"/>
          </a:xfrm>
          <a:prstGeom prst="rect">
            <a:avLst/>
          </a:prstGeom>
          <a:noFill/>
        </p:spPr>
        <p:txBody>
          <a:bodyPr wrap="none" rtlCol="0">
            <a:spAutoFit/>
          </a:bodyPr>
          <a:lstStyle/>
          <a:p>
            <a:r>
              <a:rPr lang="en-US" sz="1500" b="0" dirty="0" smtClean="0">
                <a:solidFill>
                  <a:schemeClr val="tx1"/>
                </a:solidFill>
                <a:latin typeface="Calibri" charset="0"/>
                <a:ea typeface="Calibri" charset="0"/>
                <a:cs typeface="Calibri" charset="0"/>
              </a:rPr>
              <a:t>n = 149</a:t>
            </a:r>
            <a:endParaRPr lang="en-US" sz="15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12446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NAPOLI-1: Updated Survival Analyses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770139"/>
              </p:ext>
            </p:extLst>
          </p:nvPr>
        </p:nvGraphicFramePr>
        <p:xfrm>
          <a:off x="704181" y="3645024"/>
          <a:ext cx="7769225" cy="2016760"/>
        </p:xfrm>
        <a:graphic>
          <a:graphicData uri="http://schemas.openxmlformats.org/drawingml/2006/table">
            <a:tbl>
              <a:tblPr firstRow="1" bandRow="1">
                <a:tableStyleId>{21E4AEA4-8DFA-4A89-87EB-49C32662AFE0}</a:tableStyleId>
              </a:tblPr>
              <a:tblGrid>
                <a:gridCol w="2087587"/>
                <a:gridCol w="1368152"/>
                <a:gridCol w="2088232"/>
                <a:gridCol w="1080120"/>
                <a:gridCol w="1145134"/>
              </a:tblGrid>
              <a:tr h="288032">
                <a:tc gridSpan="5">
                  <a:txBody>
                    <a:bodyPr/>
                    <a:lstStyle/>
                    <a:p>
                      <a:pPr algn="ctr"/>
                      <a:r>
                        <a:rPr lang="en-US" dirty="0" smtClean="0"/>
                        <a:t>Monotherapy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636268">
                <a:tc>
                  <a:txBody>
                    <a:bodyPr/>
                    <a:lstStyle/>
                    <a:p>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5-FU/LV</a:t>
                      </a:r>
                    </a:p>
                    <a:p>
                      <a:pPr algn="ctr"/>
                      <a:r>
                        <a:rPr lang="en-US" b="1" dirty="0" smtClean="0">
                          <a:solidFill>
                            <a:schemeClr val="bg1"/>
                          </a:solidFill>
                        </a:rPr>
                        <a:t>(n = 149)</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b="1" dirty="0" err="1" smtClean="0">
                          <a:solidFill>
                            <a:schemeClr val="bg1"/>
                          </a:solidFill>
                        </a:rPr>
                        <a:t>nal</a:t>
                      </a:r>
                      <a:r>
                        <a:rPr lang="en-US" b="1" dirty="0" smtClean="0">
                          <a:solidFill>
                            <a:schemeClr val="bg1"/>
                          </a:solidFill>
                        </a:rPr>
                        <a:t>-IRI</a:t>
                      </a:r>
                    </a:p>
                    <a:p>
                      <a:pPr algn="ctr"/>
                      <a:r>
                        <a:rPr lang="en-US" b="1" dirty="0" smtClean="0">
                          <a:solidFill>
                            <a:schemeClr val="bg1"/>
                          </a:solidFill>
                        </a:rPr>
                        <a:t>(n</a:t>
                      </a:r>
                      <a:r>
                        <a:rPr lang="en-US" b="1" baseline="0" dirty="0" smtClean="0">
                          <a:solidFill>
                            <a:schemeClr val="bg1"/>
                          </a:solidFill>
                        </a:rPr>
                        <a:t> = 151)</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Hazard</a:t>
                      </a:r>
                      <a:r>
                        <a:rPr lang="en-US" b="1" baseline="0" dirty="0" smtClean="0">
                          <a:solidFill>
                            <a:schemeClr val="bg1"/>
                          </a:solidFill>
                        </a:rPr>
                        <a:t> ratio</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b="1" i="1" dirty="0" smtClean="0">
                          <a:solidFill>
                            <a:schemeClr val="bg1"/>
                          </a:solidFill>
                        </a:rPr>
                        <a:t>p</a:t>
                      </a:r>
                      <a:r>
                        <a:rPr lang="en-US" b="1" dirty="0" smtClean="0">
                          <a:solidFill>
                            <a:schemeClr val="bg1"/>
                          </a:solidFill>
                        </a:rPr>
                        <a:t>-value</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r>
              <a:tr h="370840">
                <a:tc>
                  <a:txBody>
                    <a:bodyPr/>
                    <a:lstStyle/>
                    <a:p>
                      <a:r>
                        <a:rPr lang="en-US" dirty="0" smtClean="0"/>
                        <a:t>Overall survival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4.2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4.9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0.51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Progression-free survival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1.6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2.7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0.81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0.11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641072521"/>
              </p:ext>
            </p:extLst>
          </p:nvPr>
        </p:nvGraphicFramePr>
        <p:xfrm>
          <a:off x="704181" y="1374205"/>
          <a:ext cx="7769225" cy="2021840"/>
        </p:xfrm>
        <a:graphic>
          <a:graphicData uri="http://schemas.openxmlformats.org/drawingml/2006/table">
            <a:tbl>
              <a:tblPr firstRow="1" bandRow="1">
                <a:tableStyleId>{21E4AEA4-8DFA-4A89-87EB-49C32662AFE0}</a:tableStyleId>
              </a:tblPr>
              <a:tblGrid>
                <a:gridCol w="2015579"/>
                <a:gridCol w="1369644"/>
                <a:gridCol w="2138780"/>
                <a:gridCol w="1080120"/>
                <a:gridCol w="1165102"/>
              </a:tblGrid>
              <a:tr h="370840">
                <a:tc gridSpan="5">
                  <a:txBody>
                    <a:bodyPr/>
                    <a:lstStyle/>
                    <a:p>
                      <a:pPr algn="ctr"/>
                      <a:r>
                        <a:rPr lang="en-US" dirty="0" smtClean="0"/>
                        <a:t>Combination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5-FU/LV</a:t>
                      </a:r>
                    </a:p>
                    <a:p>
                      <a:pPr algn="ctr"/>
                      <a:r>
                        <a:rPr lang="en-US" b="1" dirty="0" smtClean="0">
                          <a:solidFill>
                            <a:schemeClr val="bg1"/>
                          </a:solidFill>
                        </a:rPr>
                        <a:t>(n = 119)</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err="1" smtClean="0">
                          <a:solidFill>
                            <a:schemeClr val="bg1"/>
                          </a:solidFill>
                        </a:rPr>
                        <a:t>nal</a:t>
                      </a:r>
                      <a:r>
                        <a:rPr lang="en-US" b="1" dirty="0" smtClean="0">
                          <a:solidFill>
                            <a:schemeClr val="bg1"/>
                          </a:solidFill>
                        </a:rPr>
                        <a:t>-IRI + 5-FU/LV</a:t>
                      </a:r>
                    </a:p>
                    <a:p>
                      <a:pPr algn="ctr"/>
                      <a:r>
                        <a:rPr lang="en-US" b="1" dirty="0" smtClean="0">
                          <a:solidFill>
                            <a:schemeClr val="bg1"/>
                          </a:solidFill>
                        </a:rPr>
                        <a:t>(n</a:t>
                      </a:r>
                      <a:r>
                        <a:rPr lang="en-US" b="1" baseline="0" dirty="0" smtClean="0">
                          <a:solidFill>
                            <a:schemeClr val="bg1"/>
                          </a:solidFill>
                        </a:rPr>
                        <a:t> = 117)</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Hazard</a:t>
                      </a:r>
                    </a:p>
                    <a:p>
                      <a:pPr algn="ctr"/>
                      <a:r>
                        <a:rPr lang="en-US" b="1" dirty="0" smtClean="0">
                          <a:solidFill>
                            <a:schemeClr val="bg1"/>
                          </a:solidFill>
                        </a:rPr>
                        <a:t>ratio</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i="1" dirty="0" smtClean="0">
                          <a:solidFill>
                            <a:schemeClr val="bg1"/>
                          </a:solidFill>
                        </a:rPr>
                        <a:t>p</a:t>
                      </a:r>
                      <a:r>
                        <a:rPr lang="en-US" b="1" dirty="0" smtClean="0">
                          <a:solidFill>
                            <a:schemeClr val="bg1"/>
                          </a:solidFill>
                        </a:rPr>
                        <a:t>-value</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r>
              <a:tr h="370840">
                <a:tc>
                  <a:txBody>
                    <a:bodyPr/>
                    <a:lstStyle/>
                    <a:p>
                      <a:r>
                        <a:rPr lang="en-US" dirty="0" smtClean="0"/>
                        <a:t>Overall survival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4.2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6.2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0.75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0.042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Progression-free survival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1.5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3.1 </a:t>
                      </a:r>
                      <a:r>
                        <a:rPr lang="en-US" dirty="0" err="1" smtClean="0"/>
                        <a:t>mo</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0.56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&lt;0.0001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8" name="TextBox 7"/>
          <p:cNvSpPr txBox="1"/>
          <p:nvPr/>
        </p:nvSpPr>
        <p:spPr>
          <a:xfrm>
            <a:off x="107504" y="6453336"/>
            <a:ext cx="5586529"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Wang-Gillam A et al. GI Cancers Symposium 2017;Abstract 4126.</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72080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NAPOLI-1: Select Adverse Events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910391"/>
              </p:ext>
            </p:extLst>
          </p:nvPr>
        </p:nvGraphicFramePr>
        <p:xfrm>
          <a:off x="684213" y="1416050"/>
          <a:ext cx="7769223" cy="4145280"/>
        </p:xfrm>
        <a:graphic>
          <a:graphicData uri="http://schemas.openxmlformats.org/drawingml/2006/table">
            <a:tbl>
              <a:tblPr firstRow="1" bandRow="1">
                <a:tableStyleId>{21E4AEA4-8DFA-4A89-87EB-49C32662AFE0}</a:tableStyleId>
              </a:tblPr>
              <a:tblGrid>
                <a:gridCol w="1439515"/>
                <a:gridCol w="780263"/>
                <a:gridCol w="1109889"/>
                <a:gridCol w="1109889"/>
                <a:gridCol w="1109889"/>
                <a:gridCol w="1109889"/>
                <a:gridCol w="1109889"/>
              </a:tblGrid>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gridSpan="2">
                  <a:txBody>
                    <a:bodyPr/>
                    <a:lstStyle/>
                    <a:p>
                      <a:pPr algn="ctr"/>
                      <a:r>
                        <a:rPr lang="en-US" dirty="0" smtClean="0"/>
                        <a:t>5-FU/LV</a:t>
                      </a:r>
                    </a:p>
                    <a:p>
                      <a:pPr algn="ctr"/>
                      <a:r>
                        <a:rPr lang="en-US" dirty="0" smtClean="0"/>
                        <a:t>(n</a:t>
                      </a:r>
                      <a:r>
                        <a:rPr lang="en-US" baseline="0" dirty="0" smtClean="0"/>
                        <a:t> = 134)</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dirty="0"/>
                    </a:p>
                  </a:txBody>
                  <a:tcPr/>
                </a:tc>
                <a:tc gridSpan="2">
                  <a:txBody>
                    <a:bodyPr/>
                    <a:lstStyle/>
                    <a:p>
                      <a:pPr algn="ctr"/>
                      <a:r>
                        <a:rPr lang="en-US" dirty="0" err="1" smtClean="0"/>
                        <a:t>Nal</a:t>
                      </a:r>
                      <a:r>
                        <a:rPr lang="en-US" dirty="0" smtClean="0"/>
                        <a:t>-IRI</a:t>
                      </a:r>
                    </a:p>
                    <a:p>
                      <a:pPr algn="ctr"/>
                      <a:r>
                        <a:rPr lang="en-US" dirty="0" smtClean="0"/>
                        <a:t>(n = 147)</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dirty="0"/>
                    </a:p>
                  </a:txBody>
                  <a:tcPr/>
                </a:tc>
                <a:tc gridSpan="2">
                  <a:txBody>
                    <a:bodyPr/>
                    <a:lstStyle/>
                    <a:p>
                      <a:pPr algn="ctr"/>
                      <a:r>
                        <a:rPr lang="en-US" dirty="0" err="1" smtClean="0"/>
                        <a:t>Nal</a:t>
                      </a:r>
                      <a:r>
                        <a:rPr lang="en-US" dirty="0" smtClean="0"/>
                        <a:t>-IRI + 5-FU/LV</a:t>
                      </a:r>
                    </a:p>
                    <a:p>
                      <a:pPr algn="ctr"/>
                      <a:r>
                        <a:rPr lang="en-US" dirty="0" smtClean="0"/>
                        <a:t>(n = 117)</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dirty="0"/>
                    </a:p>
                  </a:txBody>
                  <a:tcPr/>
                </a:tc>
              </a:tr>
              <a:tr h="370840">
                <a:tc>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Any grade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endParaRPr lang="en-US" b="1" dirty="0" smtClean="0">
                        <a:solidFill>
                          <a:schemeClr val="bg1"/>
                        </a:solidFill>
                      </a:endParaRPr>
                    </a:p>
                    <a:p>
                      <a:pPr algn="ctr"/>
                      <a:r>
                        <a:rPr lang="en-US" b="1" dirty="0" smtClean="0">
                          <a:solidFill>
                            <a:schemeClr val="bg1"/>
                          </a:solidFill>
                        </a:rPr>
                        <a:t>Grade</a:t>
                      </a:r>
                      <a:r>
                        <a:rPr lang="en-US" b="1" baseline="0" dirty="0" smtClean="0">
                          <a:solidFill>
                            <a:schemeClr val="bg1"/>
                          </a:solidFill>
                        </a:rPr>
                        <a:t> 3-4</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Any</a:t>
                      </a:r>
                    </a:p>
                    <a:p>
                      <a:pPr algn="ctr"/>
                      <a:r>
                        <a:rPr lang="en-US" b="1" dirty="0" smtClean="0">
                          <a:solidFill>
                            <a:schemeClr val="bg1"/>
                          </a:solidFill>
                        </a:rPr>
                        <a:t>grade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endParaRPr lang="en-US" b="1" dirty="0" smtClean="0">
                        <a:solidFill>
                          <a:schemeClr val="bg1"/>
                        </a:solidFill>
                      </a:endParaRPr>
                    </a:p>
                    <a:p>
                      <a:pPr algn="ctr"/>
                      <a:r>
                        <a:rPr lang="en-US" b="1" dirty="0" smtClean="0">
                          <a:solidFill>
                            <a:schemeClr val="bg1"/>
                          </a:solidFill>
                        </a:rPr>
                        <a:t>Grade 3-4</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E5D"/>
                    </a:solidFill>
                  </a:tcPr>
                </a:tc>
                <a:tc>
                  <a:txBody>
                    <a:bodyPr/>
                    <a:lstStyle/>
                    <a:p>
                      <a:pPr algn="ctr"/>
                      <a:r>
                        <a:rPr lang="en-US" b="1" dirty="0" smtClean="0">
                          <a:solidFill>
                            <a:schemeClr val="bg1"/>
                          </a:solidFill>
                        </a:rPr>
                        <a:t>Any grade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2E5D"/>
                    </a:solidFill>
                  </a:tcPr>
                </a:tc>
                <a:tc>
                  <a:txBody>
                    <a:bodyPr/>
                    <a:lstStyle/>
                    <a:p>
                      <a:pPr algn="ctr"/>
                      <a:endParaRPr lang="en-US" b="1" dirty="0" smtClean="0">
                        <a:solidFill>
                          <a:schemeClr val="bg1"/>
                        </a:solidFill>
                      </a:endParaRPr>
                    </a:p>
                    <a:p>
                      <a:pPr algn="ctr"/>
                      <a:r>
                        <a:rPr lang="en-US" b="1" dirty="0" smtClean="0">
                          <a:solidFill>
                            <a:schemeClr val="bg1"/>
                          </a:solidFill>
                        </a:rPr>
                        <a:t>Grade 3-4</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2E5D"/>
                    </a:solidFill>
                  </a:tcPr>
                </a:tc>
              </a:tr>
              <a:tr h="370840">
                <a:tc>
                  <a:txBody>
                    <a:bodyPr/>
                    <a:lstStyle/>
                    <a:p>
                      <a:r>
                        <a:rPr lang="en-US" dirty="0" smtClean="0"/>
                        <a:t>Diarrhea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21%</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59%</a:t>
                      </a:r>
                      <a:endParaRPr lang="en-US" dirty="0"/>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13%</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Vomiting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14%</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52%</a:t>
                      </a:r>
                      <a:endParaRPr lang="en-US" dirty="0"/>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c>
                  <a:txBody>
                    <a:bodyPr/>
                    <a:lstStyle/>
                    <a:p>
                      <a:pPr algn="ctr"/>
                      <a:r>
                        <a:rPr lang="en-US" dirty="0" smtClean="0"/>
                        <a:t>11%</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CF4F9"/>
                    </a:solidFill>
                  </a:tcPr>
                </a:tc>
              </a:tr>
              <a:tr h="370840">
                <a:tc>
                  <a:txBody>
                    <a:bodyPr/>
                    <a:lstStyle/>
                    <a:p>
                      <a:r>
                        <a:rPr lang="en-US" dirty="0" smtClean="0"/>
                        <a:t>Decreased appetite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pPr algn="ctr"/>
                      <a:r>
                        <a:rPr lang="en-US" dirty="0" smtClean="0"/>
                        <a:t>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r>
              <a:tr h="370840">
                <a:tc>
                  <a:txBody>
                    <a:bodyPr/>
                    <a:lstStyle/>
                    <a:p>
                      <a:r>
                        <a:rPr lang="en-US" dirty="0" smtClean="0"/>
                        <a:t>Fatigue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37%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6%</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40%</a:t>
                      </a:r>
                      <a:endParaRPr lang="en-US" dirty="0"/>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14%</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Neutropenia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15%</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39%</a:t>
                      </a:r>
                      <a:endParaRPr lang="en-US" dirty="0"/>
                    </a:p>
                  </a:txBody>
                  <a:tcPr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tr>
              <a:tr h="370840">
                <a:tc>
                  <a:txBody>
                    <a:bodyPr/>
                    <a:lstStyle/>
                    <a:p>
                      <a:r>
                        <a:rPr lang="en-US" dirty="0" smtClean="0"/>
                        <a:t>Anemia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33%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38%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Hypokalemia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107504" y="6453336"/>
            <a:ext cx="3993978"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Wang-Gillam A et al. </a:t>
            </a:r>
            <a:r>
              <a:rPr lang="en-US" sz="1600" b="0" i="1" dirty="0" smtClean="0">
                <a:solidFill>
                  <a:schemeClr val="tx1"/>
                </a:solidFill>
                <a:latin typeface="Calibri" charset="0"/>
                <a:ea typeface="Calibri" charset="0"/>
                <a:cs typeface="Calibri" charset="0"/>
              </a:rPr>
              <a:t>Lancet</a:t>
            </a:r>
            <a:r>
              <a:rPr lang="en-US" sz="1600" b="0" dirty="0" smtClean="0">
                <a:solidFill>
                  <a:schemeClr val="tx1"/>
                </a:solidFill>
                <a:latin typeface="Calibri" charset="0"/>
                <a:ea typeface="Calibri" charset="0"/>
                <a:cs typeface="Calibri" charset="0"/>
              </a:rPr>
              <a:t> 2016;387:545-57.</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691273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ctrTitle"/>
          </p:nvPr>
        </p:nvSpPr>
        <p:spPr>
          <a:xfrm>
            <a:off x="304800" y="620688"/>
            <a:ext cx="8534400" cy="2448272"/>
          </a:xfrm>
        </p:spPr>
        <p:txBody>
          <a:bodyPr/>
          <a:lstStyle/>
          <a:p>
            <a:r>
              <a:rPr lang="en-US" sz="3600" i="1" dirty="0" smtClean="0"/>
              <a:t> </a:t>
            </a:r>
            <a:r>
              <a:rPr lang="en-US" sz="3600" i="1" dirty="0"/>
              <a:t/>
            </a:r>
            <a:br>
              <a:rPr lang="en-US" sz="3600" i="1" dirty="0"/>
            </a:br>
            <a:r>
              <a:rPr lang="en-US" sz="3600" i="1" dirty="0"/>
              <a:t>Novel and </a:t>
            </a:r>
            <a:r>
              <a:rPr lang="en-US" sz="3600" i="1" dirty="0" smtClean="0"/>
              <a:t>Emerging Strategies in the Management of Gastrointestinal Cancers</a:t>
            </a:r>
            <a:endParaRPr lang="en-US" sz="3600" i="1" dirty="0">
              <a:solidFill>
                <a:srgbClr val="0000FF"/>
              </a:solidFill>
            </a:endParaRPr>
          </a:p>
        </p:txBody>
      </p:sp>
      <p:sp>
        <p:nvSpPr>
          <p:cNvPr id="7" name="Rectangle 6"/>
          <p:cNvSpPr>
            <a:spLocks noGrp="1" noChangeArrowheads="1"/>
          </p:cNvSpPr>
          <p:nvPr>
            <p:ph type="subTitle" idx="1"/>
          </p:nvPr>
        </p:nvSpPr>
        <p:spPr>
          <a:xfrm>
            <a:off x="1043608" y="3356992"/>
            <a:ext cx="7761287" cy="2880320"/>
          </a:xfrm>
        </p:spPr>
        <p:txBody>
          <a:bodyPr/>
          <a:lstStyle/>
          <a:p>
            <a:pPr algn="l">
              <a:lnSpc>
                <a:spcPct val="100000"/>
              </a:lnSpc>
              <a:spcBef>
                <a:spcPts val="0"/>
              </a:spcBef>
              <a:spcAft>
                <a:spcPts val="0"/>
              </a:spcAft>
            </a:pPr>
            <a:r>
              <a:rPr lang="en-US" sz="2000" dirty="0"/>
              <a:t>Philip A Philip, MD, PhD</a:t>
            </a:r>
            <a:endParaRPr lang="en-US" sz="2000" dirty="0" smtClean="0"/>
          </a:p>
          <a:p>
            <a:pPr algn="l">
              <a:lnSpc>
                <a:spcPct val="100000"/>
              </a:lnSpc>
              <a:spcBef>
                <a:spcPts val="0"/>
              </a:spcBef>
              <a:spcAft>
                <a:spcPts val="0"/>
              </a:spcAft>
            </a:pPr>
            <a:r>
              <a:rPr lang="en-US" sz="2000" b="0" dirty="0"/>
              <a:t>Professor of Oncology and Pharmacology</a:t>
            </a:r>
          </a:p>
          <a:p>
            <a:pPr algn="l">
              <a:lnSpc>
                <a:spcPct val="100000"/>
              </a:lnSpc>
              <a:spcBef>
                <a:spcPts val="0"/>
              </a:spcBef>
              <a:spcAft>
                <a:spcPts val="0"/>
              </a:spcAft>
            </a:pPr>
            <a:r>
              <a:rPr lang="en-US" sz="2000" b="0" dirty="0"/>
              <a:t>Director of GI and Neuroendocrine Tumors</a:t>
            </a:r>
          </a:p>
          <a:p>
            <a:pPr algn="l">
              <a:lnSpc>
                <a:spcPct val="100000"/>
              </a:lnSpc>
              <a:spcBef>
                <a:spcPts val="0"/>
              </a:spcBef>
              <a:spcAft>
                <a:spcPts val="0"/>
              </a:spcAft>
            </a:pPr>
            <a:r>
              <a:rPr lang="en-US" sz="2000" b="0" dirty="0"/>
              <a:t>Vice President of Medical Affairs</a:t>
            </a:r>
          </a:p>
          <a:p>
            <a:pPr algn="l">
              <a:lnSpc>
                <a:spcPct val="100000"/>
              </a:lnSpc>
              <a:spcBef>
                <a:spcPts val="0"/>
              </a:spcBef>
              <a:spcAft>
                <a:spcPts val="0"/>
              </a:spcAft>
            </a:pPr>
            <a:r>
              <a:rPr lang="en-US" sz="2000" b="0" dirty="0" err="1"/>
              <a:t>Karmanos</a:t>
            </a:r>
            <a:r>
              <a:rPr lang="en-US" sz="2000" b="0" dirty="0"/>
              <a:t> Cancer Institute</a:t>
            </a:r>
          </a:p>
          <a:p>
            <a:pPr algn="l">
              <a:lnSpc>
                <a:spcPct val="100000"/>
              </a:lnSpc>
              <a:spcBef>
                <a:spcPts val="0"/>
              </a:spcBef>
              <a:spcAft>
                <a:spcPts val="0"/>
              </a:spcAft>
            </a:pPr>
            <a:r>
              <a:rPr lang="en-US" sz="2000" b="0" dirty="0"/>
              <a:t>Wayne State University</a:t>
            </a:r>
          </a:p>
          <a:p>
            <a:pPr algn="l">
              <a:lnSpc>
                <a:spcPct val="100000"/>
              </a:lnSpc>
              <a:spcBef>
                <a:spcPts val="0"/>
              </a:spcBef>
              <a:spcAft>
                <a:spcPts val="0"/>
              </a:spcAft>
            </a:pPr>
            <a:r>
              <a:rPr lang="en-US" sz="2000" b="0" dirty="0"/>
              <a:t>Detroit, Michigan</a:t>
            </a:r>
          </a:p>
        </p:txBody>
      </p:sp>
    </p:spTree>
    <p:custDataLst>
      <p:tags r:id="rId1"/>
    </p:custDataLst>
    <p:extLst>
      <p:ext uri="{BB962C8B-B14F-4D97-AF65-F5344CB8AC3E}">
        <p14:creationId xmlns:p14="http://schemas.microsoft.com/office/powerpoint/2010/main" val="131634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bwMode="auto">
          <a:xfrm>
            <a:off x="5106514" y="3501008"/>
            <a:ext cx="706587"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809" name="Title 1"/>
          <p:cNvSpPr>
            <a:spLocks noGrp="1"/>
          </p:cNvSpPr>
          <p:nvPr>
            <p:ph type="title"/>
          </p:nvPr>
        </p:nvSpPr>
        <p:spPr>
          <a:xfrm>
            <a:off x="683568" y="117497"/>
            <a:ext cx="7769225" cy="1358159"/>
          </a:xfrm>
        </p:spPr>
        <p:txBody>
          <a:bodyPr/>
          <a:lstStyle/>
          <a:p>
            <a:pPr eaLnBrk="1" hangingPunct="1"/>
            <a:r>
              <a:rPr lang="en-US" sz="3200" dirty="0" smtClean="0"/>
              <a:t>Phase II </a:t>
            </a:r>
            <a:r>
              <a:rPr lang="en-US" sz="3200" dirty="0"/>
              <a:t>Randomized Trial of </a:t>
            </a:r>
            <a:r>
              <a:rPr lang="en-US" sz="3200" dirty="0" smtClean="0"/>
              <a:t/>
            </a:r>
            <a:br>
              <a:rPr lang="en-US" sz="3200" dirty="0" smtClean="0"/>
            </a:br>
            <a:r>
              <a:rPr lang="en-US" sz="3200" dirty="0" err="1" smtClean="0"/>
              <a:t>Nal</a:t>
            </a:r>
            <a:r>
              <a:rPr lang="en-US" sz="3200" dirty="0" smtClean="0"/>
              <a:t>-IRI-Containing </a:t>
            </a:r>
            <a:r>
              <a:rPr lang="en-US" sz="3200" dirty="0"/>
              <a:t>Regimens in </a:t>
            </a:r>
            <a:r>
              <a:rPr lang="en-US" sz="3200" dirty="0" smtClean="0"/>
              <a:t/>
            </a:r>
            <a:br>
              <a:rPr lang="en-US" sz="3200" dirty="0" smtClean="0"/>
            </a:br>
            <a:r>
              <a:rPr lang="en-US" sz="3200" dirty="0" smtClean="0"/>
              <a:t>Previously </a:t>
            </a:r>
            <a:r>
              <a:rPr lang="en-US" sz="3200" dirty="0"/>
              <a:t>Untreated Pancreatic Cancer</a:t>
            </a:r>
          </a:p>
        </p:txBody>
      </p:sp>
      <p:sp>
        <p:nvSpPr>
          <p:cNvPr id="19" name="TextBox 18"/>
          <p:cNvSpPr txBox="1"/>
          <p:nvPr/>
        </p:nvSpPr>
        <p:spPr>
          <a:xfrm>
            <a:off x="611560" y="5507271"/>
            <a:ext cx="8136904"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Progression-free survival </a:t>
            </a:r>
          </a:p>
        </p:txBody>
      </p:sp>
      <p:cxnSp>
        <p:nvCxnSpPr>
          <p:cNvPr id="16" name="Straight Connector 10"/>
          <p:cNvCxnSpPr>
            <a:cxnSpLocks noChangeShapeType="1"/>
          </p:cNvCxnSpPr>
          <p:nvPr/>
        </p:nvCxnSpPr>
        <p:spPr bwMode="auto">
          <a:xfrm>
            <a:off x="4199384" y="3501008"/>
            <a:ext cx="60960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17" name="Group 82"/>
          <p:cNvGrpSpPr>
            <a:grpSpLocks/>
          </p:cNvGrpSpPr>
          <p:nvPr/>
        </p:nvGrpSpPr>
        <p:grpSpPr bwMode="auto">
          <a:xfrm>
            <a:off x="5016763" y="2121645"/>
            <a:ext cx="715115" cy="2716155"/>
            <a:chOff x="2830004" y="1687483"/>
            <a:chExt cx="859614" cy="4778801"/>
          </a:xfrm>
        </p:grpSpPr>
        <p:cxnSp>
          <p:nvCxnSpPr>
            <p:cNvPr id="18" name="Straight Arrow Connector 17"/>
            <p:cNvCxnSpPr/>
            <p:nvPr/>
          </p:nvCxnSpPr>
          <p:spPr>
            <a:xfrm flipH="1" flipV="1">
              <a:off x="2838203" y="1687483"/>
              <a:ext cx="2052" cy="4778801"/>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830004" y="1687483"/>
              <a:ext cx="859614" cy="4733684"/>
              <a:chOff x="3036205" y="1687483"/>
              <a:chExt cx="578022" cy="4733684"/>
            </a:xfrm>
          </p:grpSpPr>
          <p:cxnSp>
            <p:nvCxnSpPr>
              <p:cNvPr id="21" name="Straight Arrow Connector 20"/>
              <p:cNvCxnSpPr/>
              <p:nvPr/>
            </p:nvCxnSpPr>
            <p:spPr>
              <a:xfrm>
                <a:off x="3043098" y="6421167"/>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36205" y="1687483"/>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530968" y="2911888"/>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4000" b="1" dirty="0">
                  <a:solidFill>
                    <a:schemeClr val="bg1"/>
                  </a:solidFill>
                  <a:latin typeface="Calibri"/>
                  <a:cs typeface="Calibri"/>
                </a:rPr>
                <a:t>R</a:t>
              </a:r>
            </a:p>
          </p:txBody>
        </p:sp>
      </p:grpSp>
      <p:graphicFrame>
        <p:nvGraphicFramePr>
          <p:cNvPr id="26" name="Group 31"/>
          <p:cNvGraphicFramePr>
            <a:graphicFrameLocks noGrp="1"/>
          </p:cNvGraphicFramePr>
          <p:nvPr>
            <p:extLst>
              <p:ext uri="{D42A27DB-BD31-4B8C-83A1-F6EECF244321}">
                <p14:modId xmlns:p14="http://schemas.microsoft.com/office/powerpoint/2010/main" val="1854726835"/>
              </p:ext>
            </p:extLst>
          </p:nvPr>
        </p:nvGraphicFramePr>
        <p:xfrm>
          <a:off x="683568" y="2734584"/>
          <a:ext cx="3505200" cy="2103216"/>
        </p:xfrm>
        <a:graphic>
          <a:graphicData uri="http://schemas.openxmlformats.org/drawingml/2006/table">
            <a:tbl>
              <a:tblPr/>
              <a:tblGrid>
                <a:gridCol w="3505200"/>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err="1" smtClean="0">
                          <a:ln>
                            <a:noFill/>
                          </a:ln>
                          <a:solidFill>
                            <a:srgbClr val="000000"/>
                          </a:solidFill>
                          <a:effectLst/>
                          <a:latin typeface="Calibri"/>
                          <a:ea typeface="MS PGothic" charset="0"/>
                          <a:cs typeface="Calibri"/>
                        </a:rPr>
                        <a:t>Unresectable</a:t>
                      </a:r>
                      <a:r>
                        <a:rPr kumimoji="0" lang="en-US" sz="1800" b="0" i="0" u="none" strike="noStrike" cap="none" normalizeH="0" baseline="0" dirty="0" smtClean="0">
                          <a:ln>
                            <a:noFill/>
                          </a:ln>
                          <a:solidFill>
                            <a:srgbClr val="000000"/>
                          </a:solidFill>
                          <a:effectLst/>
                          <a:latin typeface="Calibri"/>
                          <a:ea typeface="MS PGothic" charset="0"/>
                          <a:cs typeface="Calibri"/>
                        </a:rPr>
                        <a:t>, locally advanced or metastatic pancreatic cancer</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prior treatment in the metastatic setting with surgery, radiotherapy, chemotherapy or investigational therapy</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808909" y="1615222"/>
            <a:ext cx="2785864" cy="1091704"/>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a:ea typeface="ＭＳ Ｐゴシック" charset="0"/>
              <a:cs typeface="Calibri"/>
            </a:endParaRPr>
          </a:p>
        </p:txBody>
      </p:sp>
      <p:sp>
        <p:nvSpPr>
          <p:cNvPr id="28" name="Rectangle 18"/>
          <p:cNvSpPr>
            <a:spLocks noChangeArrowheads="1"/>
          </p:cNvSpPr>
          <p:nvPr/>
        </p:nvSpPr>
        <p:spPr bwMode="auto">
          <a:xfrm>
            <a:off x="5796893" y="3016654"/>
            <a:ext cx="2785864" cy="916402"/>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29" name="TextBox 16"/>
          <p:cNvSpPr txBox="1">
            <a:spLocks noChangeArrowheads="1"/>
          </p:cNvSpPr>
          <p:nvPr/>
        </p:nvSpPr>
        <p:spPr bwMode="auto">
          <a:xfrm>
            <a:off x="5872465" y="1685940"/>
            <a:ext cx="271730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Nal</a:t>
            </a:r>
            <a:r>
              <a:rPr lang="en-US" sz="2000" dirty="0" smtClean="0">
                <a:solidFill>
                  <a:srgbClr val="000090"/>
                </a:solidFill>
                <a:latin typeface="Calibri"/>
                <a:cs typeface="Calibri"/>
              </a:rPr>
              <a:t>-IRI +</a:t>
            </a:r>
          </a:p>
          <a:p>
            <a:pPr algn="ctr"/>
            <a:r>
              <a:rPr lang="en-US" sz="2000" dirty="0" smtClean="0">
                <a:solidFill>
                  <a:srgbClr val="000090"/>
                </a:solidFill>
                <a:latin typeface="Calibri"/>
                <a:cs typeface="Calibri"/>
              </a:rPr>
              <a:t>5-FU/LV +</a:t>
            </a:r>
          </a:p>
          <a:p>
            <a:pPr algn="ctr"/>
            <a:r>
              <a:rPr lang="en-US" sz="2000" dirty="0" err="1">
                <a:solidFill>
                  <a:srgbClr val="000090"/>
                </a:solidFill>
                <a:latin typeface="Calibri"/>
                <a:cs typeface="Calibri"/>
              </a:rPr>
              <a:t>o</a:t>
            </a:r>
            <a:r>
              <a:rPr lang="en-US" sz="2000" dirty="0" err="1" smtClean="0">
                <a:solidFill>
                  <a:srgbClr val="000090"/>
                </a:solidFill>
                <a:latin typeface="Calibri"/>
                <a:cs typeface="Calibri"/>
              </a:rPr>
              <a:t>xaliplatin</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889988" y="3137520"/>
            <a:ext cx="2717304"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Nal</a:t>
            </a:r>
            <a:r>
              <a:rPr lang="en-US" sz="2000" dirty="0" smtClean="0">
                <a:solidFill>
                  <a:srgbClr val="000090"/>
                </a:solidFill>
                <a:latin typeface="Calibri"/>
                <a:cs typeface="Calibri"/>
              </a:rPr>
              <a:t>-IRI +</a:t>
            </a:r>
          </a:p>
          <a:p>
            <a:pPr algn="ctr"/>
            <a:r>
              <a:rPr lang="en-US" sz="2000" dirty="0" smtClean="0">
                <a:solidFill>
                  <a:srgbClr val="000090"/>
                </a:solidFill>
                <a:latin typeface="Calibri"/>
                <a:cs typeface="Calibri"/>
              </a:rPr>
              <a:t>5-FU/LV</a:t>
            </a:r>
            <a:endParaRPr lang="en-US" sz="2000" dirty="0">
              <a:solidFill>
                <a:srgbClr val="000090"/>
              </a:solidFill>
              <a:latin typeface="Calibri"/>
              <a:cs typeface="Calibri"/>
            </a:endParaRPr>
          </a:p>
        </p:txBody>
      </p:sp>
      <p:sp>
        <p:nvSpPr>
          <p:cNvPr id="2" name="Rectangle 1"/>
          <p:cNvSpPr/>
          <p:nvPr/>
        </p:nvSpPr>
        <p:spPr>
          <a:xfrm>
            <a:off x="683568" y="1798480"/>
            <a:ext cx="3456384" cy="646331"/>
          </a:xfrm>
          <a:prstGeom prst="rect">
            <a:avLst/>
          </a:prstGeom>
        </p:spPr>
        <p:txBody>
          <a:bodyPr wrap="square">
            <a:spAutoFit/>
          </a:bodyPr>
          <a:lstStyle/>
          <a:p>
            <a:r>
              <a:rPr lang="en-US" sz="1800" dirty="0" smtClean="0">
                <a:solidFill>
                  <a:srgbClr val="000000"/>
                </a:solidFill>
                <a:latin typeface="Calibri"/>
                <a:cs typeface="Calibri"/>
              </a:rPr>
              <a:t>Trial Identifier: </a:t>
            </a:r>
            <a:r>
              <a:rPr lang="en-US" sz="1800" b="0" dirty="0" smtClean="0">
                <a:solidFill>
                  <a:schemeClr val="tx1"/>
                </a:solidFill>
                <a:latin typeface="+mn-lt"/>
              </a:rPr>
              <a:t>NCT02551991</a:t>
            </a:r>
            <a:endParaRPr lang="en-US" sz="1800" b="0" dirty="0">
              <a:solidFill>
                <a:schemeClr val="tx1"/>
              </a:solidFill>
              <a:latin typeface="+mn-lt"/>
            </a:endParaRPr>
          </a:p>
          <a:p>
            <a:r>
              <a:rPr lang="en-US" sz="1800" dirty="0" smtClean="0">
                <a:solidFill>
                  <a:srgbClr val="000000"/>
                </a:solidFill>
                <a:latin typeface="Calibri"/>
                <a:cs typeface="Calibri"/>
              </a:rPr>
              <a:t>Enrollment: </a:t>
            </a:r>
            <a:r>
              <a:rPr lang="en-US" sz="1800" b="0" dirty="0" smtClean="0">
                <a:solidFill>
                  <a:srgbClr val="000000"/>
                </a:solidFill>
                <a:latin typeface="Calibri"/>
                <a:cs typeface="Calibri"/>
              </a:rPr>
              <a:t>168 (Open)</a:t>
            </a:r>
            <a:endParaRPr lang="en-US" sz="1800" b="0" dirty="0">
              <a:solidFill>
                <a:srgbClr val="000000"/>
              </a:solidFill>
              <a:latin typeface="Calibri"/>
              <a:cs typeface="Calibri"/>
            </a:endParaRPr>
          </a:p>
        </p:txBody>
      </p:sp>
      <p:sp>
        <p:nvSpPr>
          <p:cNvPr id="31" name="TextBox 30"/>
          <p:cNvSpPr txBox="1"/>
          <p:nvPr/>
        </p:nvSpPr>
        <p:spPr>
          <a:xfrm>
            <a:off x="107504" y="6474822"/>
            <a:ext cx="8280920" cy="338554"/>
          </a:xfrm>
          <a:prstGeom prst="rect">
            <a:avLst/>
          </a:prstGeom>
          <a:noFill/>
        </p:spPr>
        <p:txBody>
          <a:bodyPr wrap="square" rtlCol="0" anchor="b">
            <a:spAutoFit/>
          </a:bodyPr>
          <a:lstStyle/>
          <a:p>
            <a:r>
              <a:rPr lang="en-US" sz="1600" b="0" dirty="0" err="1" smtClean="0">
                <a:solidFill>
                  <a:srgbClr val="000000"/>
                </a:solidFill>
                <a:latin typeface="Calibri"/>
                <a:cs typeface="Calibri"/>
              </a:rPr>
              <a:t>www.clinicaltrials.gov</a:t>
            </a:r>
            <a:r>
              <a:rPr lang="en-US" sz="1600" b="0" dirty="0">
                <a:solidFill>
                  <a:srgbClr val="000000"/>
                </a:solidFill>
                <a:latin typeface="Calibri"/>
                <a:cs typeface="Calibri"/>
              </a:rPr>
              <a:t>.</a:t>
            </a:r>
            <a:r>
              <a:rPr lang="en-US" sz="1600" b="0" dirty="0" smtClean="0">
                <a:solidFill>
                  <a:srgbClr val="000000"/>
                </a:solidFill>
                <a:latin typeface="Calibri"/>
                <a:cs typeface="Calibri"/>
              </a:rPr>
              <a:t> Accessed April 2017.</a:t>
            </a:r>
            <a:endParaRPr lang="en-US" sz="1600" b="0" dirty="0">
              <a:solidFill>
                <a:srgbClr val="000000"/>
              </a:solidFill>
              <a:latin typeface="Calibri"/>
              <a:cs typeface="Calibri"/>
            </a:endParaRPr>
          </a:p>
        </p:txBody>
      </p:sp>
      <p:sp>
        <p:nvSpPr>
          <p:cNvPr id="32" name="Rectangle 18"/>
          <p:cNvSpPr>
            <a:spLocks noChangeArrowheads="1"/>
          </p:cNvSpPr>
          <p:nvPr/>
        </p:nvSpPr>
        <p:spPr bwMode="auto">
          <a:xfrm>
            <a:off x="5808909" y="4294044"/>
            <a:ext cx="2785864" cy="873426"/>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33" name="TextBox 17"/>
          <p:cNvSpPr txBox="1">
            <a:spLocks noChangeArrowheads="1"/>
          </p:cNvSpPr>
          <p:nvPr/>
        </p:nvSpPr>
        <p:spPr bwMode="auto">
          <a:xfrm>
            <a:off x="5843189" y="4416852"/>
            <a:ext cx="2717304"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i="1" dirty="0" smtClean="0">
                <a:solidFill>
                  <a:srgbClr val="000090"/>
                </a:solidFill>
                <a:latin typeface="Calibri"/>
                <a:cs typeface="Calibri"/>
              </a:rPr>
              <a:t>Nab</a:t>
            </a:r>
            <a:r>
              <a:rPr lang="en-US" sz="2000" dirty="0" smtClean="0">
                <a:solidFill>
                  <a:srgbClr val="000090"/>
                </a:solidFill>
                <a:latin typeface="Calibri"/>
                <a:cs typeface="Calibri"/>
              </a:rPr>
              <a:t>-paclitaxel + </a:t>
            </a:r>
          </a:p>
          <a:p>
            <a:pPr algn="ctr"/>
            <a:r>
              <a:rPr lang="en-US" sz="2000" dirty="0" smtClean="0">
                <a:solidFill>
                  <a:srgbClr val="000090"/>
                </a:solidFill>
                <a:latin typeface="Calibri"/>
                <a:cs typeface="Calibri"/>
              </a:rPr>
              <a:t>gemcitabine</a:t>
            </a:r>
            <a:endParaRPr lang="en-US" sz="2000" dirty="0">
              <a:solidFill>
                <a:srgbClr val="000090"/>
              </a:solidFill>
              <a:latin typeface="Calibri"/>
              <a:cs typeface="Calibri"/>
            </a:endParaRPr>
          </a:p>
        </p:txBody>
      </p:sp>
    </p:spTree>
    <p:custDataLst>
      <p:tags r:id="rId1"/>
    </p:custDataLst>
    <p:extLst>
      <p:ext uri="{BB962C8B-B14F-4D97-AF65-F5344CB8AC3E}">
        <p14:creationId xmlns:p14="http://schemas.microsoft.com/office/powerpoint/2010/main" val="129536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872" cy="980728"/>
          </a:xfrm>
        </p:spPr>
        <p:txBody>
          <a:bodyPr>
            <a:normAutofit/>
          </a:bodyPr>
          <a:lstStyle/>
          <a:p>
            <a:r>
              <a:rPr lang="en-US" sz="2500" dirty="0"/>
              <a:t>Novel and Emerging Strategies in the </a:t>
            </a:r>
            <a:br>
              <a:rPr lang="en-US" sz="2500" dirty="0"/>
            </a:br>
            <a:r>
              <a:rPr lang="en-US" sz="2500" dirty="0"/>
              <a:t>Management of Gastrointestinal Cancers</a:t>
            </a:r>
            <a:endParaRPr lang="en-US" sz="2500" dirty="0">
              <a:solidFill>
                <a:srgbClr val="0000FF"/>
              </a:solidFill>
            </a:endParaRPr>
          </a:p>
        </p:txBody>
      </p:sp>
      <p:sp>
        <p:nvSpPr>
          <p:cNvPr id="6" name="Rectangle 5"/>
          <p:cNvSpPr/>
          <p:nvPr/>
        </p:nvSpPr>
        <p:spPr bwMode="auto">
          <a:xfrm>
            <a:off x="360040" y="2092052"/>
            <a:ext cx="8676456" cy="28803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Content Placeholder 3"/>
          <p:cNvSpPr>
            <a:spLocks noGrp="1"/>
          </p:cNvSpPr>
          <p:nvPr>
            <p:ph idx="1"/>
          </p:nvPr>
        </p:nvSpPr>
        <p:spPr>
          <a:xfrm>
            <a:off x="360040" y="864096"/>
            <a:ext cx="8676456" cy="5877272"/>
          </a:xfrm>
        </p:spPr>
        <p:txBody>
          <a:bodyPr>
            <a:noAutofit/>
          </a:bodyPr>
          <a:lstStyle/>
          <a:p>
            <a:pPr marL="98425" indent="0">
              <a:lnSpc>
                <a:spcPct val="100000"/>
              </a:lnSpc>
              <a:spcAft>
                <a:spcPts val="0"/>
              </a:spcAft>
              <a:buNone/>
            </a:pPr>
            <a:r>
              <a:rPr lang="en-US" sz="1600" dirty="0">
                <a:solidFill>
                  <a:schemeClr val="tx1"/>
                </a:solidFill>
              </a:rPr>
              <a:t>Module 1: Pancreatic Cancer</a:t>
            </a:r>
          </a:p>
          <a:p>
            <a:pPr>
              <a:lnSpc>
                <a:spcPct val="100000"/>
              </a:lnSpc>
              <a:spcBef>
                <a:spcPts val="0"/>
              </a:spcBef>
              <a:spcAft>
                <a:spcPts val="0"/>
              </a:spcAft>
            </a:pPr>
            <a:r>
              <a:rPr lang="en-US" sz="1600" b="0" dirty="0">
                <a:solidFill>
                  <a:schemeClr val="tx1"/>
                </a:solidFill>
              </a:rPr>
              <a:t>Indications </a:t>
            </a:r>
            <a:r>
              <a:rPr lang="en-US" sz="1600" b="0" dirty="0"/>
              <a:t>for and selection of neoadjuvant therapy</a:t>
            </a:r>
          </a:p>
          <a:p>
            <a:pPr>
              <a:lnSpc>
                <a:spcPct val="100000"/>
              </a:lnSpc>
              <a:spcBef>
                <a:spcPts val="0"/>
              </a:spcBef>
              <a:spcAft>
                <a:spcPts val="0"/>
              </a:spcAft>
            </a:pPr>
            <a:r>
              <a:rPr lang="en-US" sz="1600" b="0" dirty="0"/>
              <a:t>Gemcitabine-</a:t>
            </a:r>
            <a:r>
              <a:rPr lang="en-US" sz="1600" b="0" dirty="0" err="1"/>
              <a:t>capecitabine</a:t>
            </a:r>
            <a:r>
              <a:rPr lang="en-US" sz="1600" b="0" dirty="0"/>
              <a:t> as adjuvant therapy (ESPAC-4)</a:t>
            </a:r>
          </a:p>
          <a:p>
            <a:pPr>
              <a:lnSpc>
                <a:spcPct val="100000"/>
              </a:lnSpc>
              <a:spcBef>
                <a:spcPts val="0"/>
              </a:spcBef>
              <a:spcAft>
                <a:spcPts val="0"/>
              </a:spcAft>
            </a:pPr>
            <a:r>
              <a:rPr lang="en-US" sz="1600" b="0" dirty="0"/>
              <a:t>Integration of </a:t>
            </a:r>
            <a:r>
              <a:rPr lang="en-US" sz="1600" b="0" dirty="0" err="1"/>
              <a:t>nanoliposomal</a:t>
            </a:r>
            <a:r>
              <a:rPr lang="en-US" sz="1600" b="0" dirty="0"/>
              <a:t> irinotecan (</a:t>
            </a:r>
            <a:r>
              <a:rPr lang="en-US" sz="1600" b="0" dirty="0" err="1"/>
              <a:t>nal</a:t>
            </a:r>
            <a:r>
              <a:rPr lang="en-US" sz="1600" b="0" dirty="0"/>
              <a:t>-IRI) + 5-FU into the management of metastatic disease (NAPOLI-1)</a:t>
            </a:r>
          </a:p>
          <a:p>
            <a:pPr marL="98425" indent="0">
              <a:lnSpc>
                <a:spcPct val="100000"/>
              </a:lnSpc>
              <a:spcBef>
                <a:spcPts val="500"/>
              </a:spcBef>
              <a:spcAft>
                <a:spcPts val="0"/>
              </a:spcAft>
              <a:buNone/>
            </a:pPr>
            <a:r>
              <a:rPr lang="en-US" sz="1600" dirty="0">
                <a:solidFill>
                  <a:schemeClr val="bg1"/>
                </a:solidFill>
              </a:rPr>
              <a:t>Module 2: Colon Cancer</a:t>
            </a:r>
          </a:p>
          <a:p>
            <a:pPr lvl="0">
              <a:lnSpc>
                <a:spcPct val="100000"/>
              </a:lnSpc>
              <a:spcBef>
                <a:spcPts val="0"/>
              </a:spcBef>
              <a:spcAft>
                <a:spcPts val="0"/>
              </a:spcAft>
            </a:pPr>
            <a:r>
              <a:rPr lang="en-US" sz="1600" b="0" dirty="0"/>
              <a:t>Microsatellite instability and treatment with anti-PD-1/PD-L1 checkpoint inhibitors</a:t>
            </a:r>
          </a:p>
          <a:p>
            <a:pPr>
              <a:lnSpc>
                <a:spcPct val="100000"/>
              </a:lnSpc>
              <a:spcBef>
                <a:spcPts val="0"/>
              </a:spcBef>
              <a:spcAft>
                <a:spcPts val="0"/>
              </a:spcAft>
            </a:pPr>
            <a:r>
              <a:rPr lang="en-US" sz="1600" b="0" dirty="0" err="1"/>
              <a:t>Ramucirumab</a:t>
            </a:r>
            <a:r>
              <a:rPr lang="en-US" sz="1600" b="0" dirty="0"/>
              <a:t>, </a:t>
            </a:r>
            <a:r>
              <a:rPr lang="en-US" sz="1600" b="0" dirty="0" err="1"/>
              <a:t>aflibercept</a:t>
            </a:r>
            <a:r>
              <a:rPr lang="en-US" sz="1600" b="0" dirty="0"/>
              <a:t> and bevacizumab continuation</a:t>
            </a:r>
          </a:p>
          <a:p>
            <a:pPr>
              <a:lnSpc>
                <a:spcPct val="100000"/>
              </a:lnSpc>
              <a:spcBef>
                <a:spcPts val="0"/>
              </a:spcBef>
              <a:spcAft>
                <a:spcPts val="0"/>
              </a:spcAft>
            </a:pPr>
            <a:r>
              <a:rPr lang="en-US" sz="1600" b="0" dirty="0"/>
              <a:t>Tumor sidedness for prognostication and in systemic treatment decision-making</a:t>
            </a:r>
          </a:p>
          <a:p>
            <a:pPr marL="98425" indent="0">
              <a:lnSpc>
                <a:spcPct val="100000"/>
              </a:lnSpc>
              <a:spcBef>
                <a:spcPts val="500"/>
              </a:spcBef>
              <a:spcAft>
                <a:spcPts val="0"/>
              </a:spcAft>
              <a:buNone/>
            </a:pPr>
            <a:r>
              <a:rPr lang="en-US" sz="1600" dirty="0"/>
              <a:t>Module 3: Hepatocellular Carcinoma</a:t>
            </a:r>
          </a:p>
          <a:p>
            <a:pPr>
              <a:lnSpc>
                <a:spcPct val="100000"/>
              </a:lnSpc>
              <a:spcBef>
                <a:spcPts val="0"/>
              </a:spcBef>
              <a:spcAft>
                <a:spcPts val="0"/>
              </a:spcAft>
            </a:pPr>
            <a:r>
              <a:rPr lang="en-US" sz="1600" b="0" dirty="0" err="1"/>
              <a:t>Regorafenib</a:t>
            </a:r>
            <a:r>
              <a:rPr lang="en-US" sz="1600" b="0" dirty="0"/>
              <a:t> as second-line systemic therapy (RESORCE)</a:t>
            </a:r>
          </a:p>
          <a:p>
            <a:pPr lvl="0">
              <a:lnSpc>
                <a:spcPct val="100000"/>
              </a:lnSpc>
              <a:spcBef>
                <a:spcPts val="0"/>
              </a:spcBef>
              <a:spcAft>
                <a:spcPts val="0"/>
              </a:spcAft>
            </a:pPr>
            <a:r>
              <a:rPr lang="en-US" sz="1600" b="0" dirty="0"/>
              <a:t>Ongoing Phase III CELESTIAL study of </a:t>
            </a:r>
            <a:r>
              <a:rPr lang="en-US" sz="1600" b="0" dirty="0" err="1"/>
              <a:t>cabozantinib</a:t>
            </a:r>
            <a:r>
              <a:rPr lang="en-US" sz="1600" b="0" dirty="0"/>
              <a:t> as second- or later-line therapy</a:t>
            </a:r>
          </a:p>
          <a:p>
            <a:pPr lvl="0">
              <a:lnSpc>
                <a:spcPct val="100000"/>
              </a:lnSpc>
              <a:spcBef>
                <a:spcPts val="0"/>
              </a:spcBef>
              <a:spcAft>
                <a:spcPts val="0"/>
              </a:spcAft>
            </a:pPr>
            <a:r>
              <a:rPr lang="en-US" sz="1600" b="0" dirty="0"/>
              <a:t>Early data and ongoing trials with anti-PD-1/PD-L1 checkpoint inhibitors</a:t>
            </a:r>
            <a:endParaRPr lang="en-US" sz="1600" dirty="0">
              <a:solidFill>
                <a:schemeClr val="bg1"/>
              </a:solidFill>
            </a:endParaRPr>
          </a:p>
          <a:p>
            <a:pPr marL="98425" indent="0">
              <a:lnSpc>
                <a:spcPct val="100000"/>
              </a:lnSpc>
              <a:spcBef>
                <a:spcPts val="500"/>
              </a:spcBef>
              <a:spcAft>
                <a:spcPts val="0"/>
              </a:spcAft>
              <a:buNone/>
            </a:pPr>
            <a:r>
              <a:rPr lang="en-US" sz="1600" dirty="0"/>
              <a:t>Module 4: Gastric Cancer</a:t>
            </a:r>
          </a:p>
          <a:p>
            <a:pPr marL="400050" indent="-280988">
              <a:lnSpc>
                <a:spcPct val="100000"/>
              </a:lnSpc>
              <a:spcBef>
                <a:spcPts val="0"/>
              </a:spcBef>
              <a:spcAft>
                <a:spcPts val="0"/>
              </a:spcAft>
            </a:pPr>
            <a:r>
              <a:rPr lang="en-US" sz="1600" b="0" dirty="0"/>
              <a:t>Second- and third-line treatment of metastatic disease: Role of </a:t>
            </a:r>
            <a:r>
              <a:rPr lang="en-US" sz="1600" b="0" dirty="0" err="1" smtClean="0"/>
              <a:t>ramucirumab</a:t>
            </a:r>
            <a:r>
              <a:rPr lang="en-US" sz="1600" b="0" dirty="0"/>
              <a:t>, checkpoint inhibitors</a:t>
            </a:r>
          </a:p>
          <a:p>
            <a:pPr marL="400050" indent="-280988">
              <a:lnSpc>
                <a:spcPct val="100000"/>
              </a:lnSpc>
              <a:spcBef>
                <a:spcPts val="0"/>
              </a:spcBef>
              <a:spcAft>
                <a:spcPts val="0"/>
              </a:spcAft>
            </a:pPr>
            <a:r>
              <a:rPr lang="en-US" sz="1600" b="0" dirty="0" err="1"/>
              <a:t>Ramucirumab</a:t>
            </a:r>
            <a:r>
              <a:rPr lang="en-US" sz="1600" b="0" dirty="0"/>
              <a:t> alone or with paclitaxel as second- or later-line therapy (REGARD, RAINBOW)</a:t>
            </a:r>
          </a:p>
          <a:p>
            <a:pPr marL="400050" indent="-280988">
              <a:lnSpc>
                <a:spcPct val="100000"/>
              </a:lnSpc>
              <a:spcBef>
                <a:spcPts val="0"/>
              </a:spcBef>
              <a:spcAft>
                <a:spcPts val="0"/>
              </a:spcAft>
            </a:pPr>
            <a:r>
              <a:rPr lang="en-US" sz="1600" b="0" dirty="0"/>
              <a:t>Emerging data and ongoing trials with anti-PD-1/PD-L1 checkpoint inhibitors</a:t>
            </a:r>
          </a:p>
          <a:p>
            <a:pPr marL="400050" indent="-280988">
              <a:lnSpc>
                <a:spcPct val="100000"/>
              </a:lnSpc>
              <a:spcBef>
                <a:spcPts val="0"/>
              </a:spcBef>
              <a:spcAft>
                <a:spcPts val="0"/>
              </a:spcAft>
            </a:pPr>
            <a:r>
              <a:rPr lang="en-US" sz="1600" b="0" dirty="0"/>
              <a:t>Early data and ongoing studies with </a:t>
            </a:r>
            <a:r>
              <a:rPr lang="en-US" sz="1600" b="0" dirty="0" err="1"/>
              <a:t>napabucasin</a:t>
            </a:r>
            <a:r>
              <a:rPr lang="en-US" sz="1600" b="0" dirty="0"/>
              <a:t> (BBI-608) in GI cancers</a:t>
            </a:r>
            <a:endParaRPr lang="en-US" sz="1600" dirty="0"/>
          </a:p>
          <a:p>
            <a:pPr marL="98425" indent="0">
              <a:lnSpc>
                <a:spcPct val="100000"/>
              </a:lnSpc>
              <a:spcBef>
                <a:spcPts val="500"/>
              </a:spcBef>
              <a:spcAft>
                <a:spcPts val="0"/>
              </a:spcAft>
              <a:buNone/>
            </a:pPr>
            <a:r>
              <a:rPr lang="en-US" sz="1600" dirty="0"/>
              <a:t>Module 5: Gastrointestinal Neuroendocrine Tumors (GI NET) </a:t>
            </a:r>
          </a:p>
          <a:p>
            <a:pPr>
              <a:lnSpc>
                <a:spcPct val="100000"/>
              </a:lnSpc>
              <a:spcBef>
                <a:spcPts val="0"/>
              </a:spcBef>
              <a:spcAft>
                <a:spcPts val="0"/>
              </a:spcAft>
            </a:pPr>
            <a:r>
              <a:rPr lang="en-US" sz="1600" b="0" dirty="0"/>
              <a:t>Peptide receptor radionuclide therapy (PPRT) with </a:t>
            </a:r>
            <a:r>
              <a:rPr lang="en-US" sz="1600" b="0" baseline="30000" dirty="0"/>
              <a:t>177</a:t>
            </a:r>
            <a:r>
              <a:rPr lang="en-US" sz="1600" b="0" dirty="0"/>
              <a:t>Lu-Dotatate (NETTER-1)</a:t>
            </a:r>
          </a:p>
          <a:p>
            <a:pPr>
              <a:lnSpc>
                <a:spcPct val="100000"/>
              </a:lnSpc>
              <a:spcBef>
                <a:spcPts val="0"/>
              </a:spcBef>
              <a:spcAft>
                <a:spcPts val="0"/>
              </a:spcAft>
            </a:pPr>
            <a:r>
              <a:rPr lang="en-US" sz="1600" b="0" dirty="0" err="1"/>
              <a:t>Telotristat</a:t>
            </a:r>
            <a:r>
              <a:rPr lang="en-US" sz="1600" b="0" dirty="0"/>
              <a:t> ethyl for carcinoid syndrome diarrhea that is not well controlled on </a:t>
            </a:r>
            <a:r>
              <a:rPr lang="en-US" sz="1600" b="0" dirty="0">
                <a:solidFill>
                  <a:schemeClr val="tx1"/>
                </a:solidFill>
              </a:rPr>
              <a:t>somatostatin analogues</a:t>
            </a:r>
          </a:p>
        </p:txBody>
      </p:sp>
    </p:spTree>
    <p:custDataLst>
      <p:tags r:id="rId1"/>
    </p:custDataLst>
    <p:extLst>
      <p:ext uri="{BB962C8B-B14F-4D97-AF65-F5344CB8AC3E}">
        <p14:creationId xmlns:p14="http://schemas.microsoft.com/office/powerpoint/2010/main" val="1945259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9192" y="2206698"/>
            <a:ext cx="1892808"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MSI TESTING?</a:t>
            </a:r>
            <a:endParaRPr lang="en-US" sz="1100" dirty="0">
              <a:solidFill>
                <a:srgbClr val="1F497D"/>
              </a:solidFill>
              <a:latin typeface="Arial" charset="0"/>
              <a:ea typeface="Arial" charset="0"/>
              <a:cs typeface="Arial" charset="0"/>
            </a:endParaRPr>
          </a:p>
        </p:txBody>
      </p:sp>
      <p:sp>
        <p:nvSpPr>
          <p:cNvPr id="8" name="TextBox 7"/>
          <p:cNvSpPr txBox="1"/>
          <p:nvPr/>
        </p:nvSpPr>
        <p:spPr>
          <a:xfrm>
            <a:off x="4599392" y="2223617"/>
            <a:ext cx="1916824"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ANTI-PD-1/PD-L1 AB </a:t>
            </a:r>
            <a:br>
              <a:rPr lang="en-US" sz="1000" dirty="0" smtClean="0">
                <a:solidFill>
                  <a:srgbClr val="1F497D"/>
                </a:solidFill>
                <a:latin typeface="Arial" charset="0"/>
                <a:ea typeface="Arial" charset="0"/>
                <a:cs typeface="Arial" charset="0"/>
              </a:rPr>
            </a:br>
            <a:r>
              <a:rPr lang="en-US" sz="1000" dirty="0" smtClean="0">
                <a:solidFill>
                  <a:srgbClr val="1F497D"/>
                </a:solidFill>
                <a:latin typeface="Arial" charset="0"/>
                <a:ea typeface="Arial" charset="0"/>
                <a:cs typeface="Arial" charset="0"/>
              </a:rPr>
              <a:t>FOR MSI-HIGH MCRC</a:t>
            </a:r>
            <a:endParaRPr lang="en-US" sz="1000" dirty="0">
              <a:solidFill>
                <a:srgbClr val="1F497D"/>
              </a:solidFill>
              <a:latin typeface="Arial" charset="0"/>
              <a:ea typeface="Arial" charset="0"/>
              <a:cs typeface="Arial" charset="0"/>
            </a:endParaRPr>
          </a:p>
        </p:txBody>
      </p:sp>
      <p:sp>
        <p:nvSpPr>
          <p:cNvPr id="9" name="TextBox 8"/>
          <p:cNvSpPr txBox="1"/>
          <p:nvPr/>
        </p:nvSpPr>
        <p:spPr>
          <a:xfrm>
            <a:off x="6543608" y="2223617"/>
            <a:ext cx="1916824" cy="310896"/>
          </a:xfrm>
          <a:prstGeom prst="rect">
            <a:avLst/>
          </a:prstGeom>
          <a:noFill/>
        </p:spPr>
        <p:txBody>
          <a:bodyPr wrap="square" rtlCol="0" anchor="ctr">
            <a:noAutofit/>
          </a:bodyPr>
          <a:lstStyle/>
          <a:p>
            <a:pPr algn="ctr"/>
            <a:r>
              <a:rPr lang="en-US" sz="1000" dirty="0" smtClean="0">
                <a:solidFill>
                  <a:srgbClr val="1F497D"/>
                </a:solidFill>
                <a:latin typeface="Arial" charset="0"/>
                <a:ea typeface="Arial" charset="0"/>
                <a:cs typeface="Arial" charset="0"/>
              </a:rPr>
              <a:t>ANTI-PD-1/PD-L1 AB </a:t>
            </a:r>
            <a:br>
              <a:rPr lang="en-US" sz="1000" dirty="0" smtClean="0">
                <a:solidFill>
                  <a:srgbClr val="1F497D"/>
                </a:solidFill>
                <a:latin typeface="Arial" charset="0"/>
                <a:ea typeface="Arial" charset="0"/>
                <a:cs typeface="Arial" charset="0"/>
              </a:rPr>
            </a:br>
            <a:r>
              <a:rPr lang="en-US" sz="1000" dirty="0" smtClean="0">
                <a:solidFill>
                  <a:srgbClr val="1F497D"/>
                </a:solidFill>
                <a:latin typeface="Arial" charset="0"/>
                <a:ea typeface="Arial" charset="0"/>
                <a:cs typeface="Arial" charset="0"/>
              </a:rPr>
              <a:t>FOR MSS MCRC</a:t>
            </a:r>
            <a:endParaRPr lang="en-US" sz="1000" dirty="0">
              <a:solidFill>
                <a:srgbClr val="1F497D"/>
              </a:solidFill>
              <a:latin typeface="Arial" charset="0"/>
              <a:ea typeface="Arial" charset="0"/>
              <a:cs typeface="Arial" charset="0"/>
            </a:endParaRPr>
          </a:p>
        </p:txBody>
      </p:sp>
      <p:sp>
        <p:nvSpPr>
          <p:cNvPr id="10" name="TextBox 9"/>
          <p:cNvSpPr txBox="1"/>
          <p:nvPr/>
        </p:nvSpPr>
        <p:spPr>
          <a:xfrm>
            <a:off x="2679192" y="309568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Yes, only Stage II and </a:t>
            </a:r>
            <a:r>
              <a:rPr lang="en-US" sz="1300" dirty="0" err="1">
                <a:solidFill>
                  <a:srgbClr val="FFFFFF"/>
                </a:solidFill>
                <a:latin typeface="Verdana"/>
                <a:cs typeface="Verdana"/>
              </a:rPr>
              <a:t>mCRC</a:t>
            </a:r>
            <a:endParaRPr lang="en-US" sz="1300" dirty="0">
              <a:solidFill>
                <a:srgbClr val="FFFFFF"/>
              </a:solidFill>
              <a:latin typeface="Verdana"/>
              <a:cs typeface="Verdana"/>
            </a:endParaRPr>
          </a:p>
        </p:txBody>
      </p:sp>
      <p:sp>
        <p:nvSpPr>
          <p:cNvPr id="11" name="TextBox 10"/>
          <p:cNvSpPr txBox="1"/>
          <p:nvPr/>
        </p:nvSpPr>
        <p:spPr>
          <a:xfrm>
            <a:off x="4623408" y="3095682"/>
            <a:ext cx="1892808" cy="393192"/>
          </a:xfrm>
          <a:prstGeom prst="rect">
            <a:avLst/>
          </a:prstGeom>
          <a:noFill/>
        </p:spPr>
        <p:txBody>
          <a:bodyPr wrap="square" rtlCol="0" anchor="ctr">
            <a:noAutofit/>
          </a:bodyPr>
          <a:lstStyle/>
          <a:p>
            <a:pPr algn="ctr"/>
            <a:r>
              <a:rPr lang="en-US" sz="1100" dirty="0">
                <a:solidFill>
                  <a:srgbClr val="FFFFFF"/>
                </a:solidFill>
                <a:latin typeface="Verdana"/>
                <a:cs typeface="Verdana"/>
              </a:rPr>
              <a:t>First line — if disease burden not large</a:t>
            </a:r>
          </a:p>
        </p:txBody>
      </p:sp>
      <p:sp>
        <p:nvSpPr>
          <p:cNvPr id="12" name="TextBox 11"/>
          <p:cNvSpPr txBox="1"/>
          <p:nvPr/>
        </p:nvSpPr>
        <p:spPr>
          <a:xfrm>
            <a:off x="6588224" y="309568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in </a:t>
            </a:r>
            <a:r>
              <a:rPr lang="en-US" sz="1300" dirty="0">
                <a:solidFill>
                  <a:srgbClr val="FFFFFF"/>
                </a:solidFill>
                <a:latin typeface="Verdana"/>
                <a:cs typeface="Verdana"/>
              </a:rPr>
              <a:t>this setting</a:t>
            </a:r>
          </a:p>
        </p:txBody>
      </p:sp>
      <p:sp>
        <p:nvSpPr>
          <p:cNvPr id="22" name="TextBox 21"/>
          <p:cNvSpPr txBox="1"/>
          <p:nvPr/>
        </p:nvSpPr>
        <p:spPr>
          <a:xfrm>
            <a:off x="2679192" y="4546229"/>
            <a:ext cx="1892808" cy="393192"/>
          </a:xfrm>
          <a:prstGeom prst="rect">
            <a:avLst/>
          </a:prstGeom>
          <a:noFill/>
        </p:spPr>
        <p:txBody>
          <a:bodyPr wrap="square" rtlCol="0" anchor="ctr">
            <a:noAutofit/>
          </a:bodyPr>
          <a:lstStyle/>
          <a:p>
            <a:pPr algn="ctr"/>
            <a:r>
              <a:rPr lang="en-US" sz="1300">
                <a:solidFill>
                  <a:srgbClr val="FFFFFF"/>
                </a:solidFill>
                <a:latin typeface="Verdana"/>
                <a:cs typeface="Verdana"/>
              </a:rPr>
              <a:t>Yes, for all patients</a:t>
            </a:r>
            <a:endParaRPr lang="en-US" sz="1300" dirty="0">
              <a:solidFill>
                <a:srgbClr val="FFFFFF"/>
              </a:solidFill>
              <a:latin typeface="Verdana"/>
              <a:cs typeface="Verdana"/>
            </a:endParaRPr>
          </a:p>
        </p:txBody>
      </p:sp>
      <p:sp>
        <p:nvSpPr>
          <p:cNvPr id="23" name="TextBox 22"/>
          <p:cNvSpPr txBox="1"/>
          <p:nvPr/>
        </p:nvSpPr>
        <p:spPr>
          <a:xfrm>
            <a:off x="4623408" y="457016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First line</a:t>
            </a:r>
          </a:p>
        </p:txBody>
      </p:sp>
      <p:sp>
        <p:nvSpPr>
          <p:cNvPr id="24" name="TextBox 23"/>
          <p:cNvSpPr txBox="1"/>
          <p:nvPr/>
        </p:nvSpPr>
        <p:spPr>
          <a:xfrm>
            <a:off x="6588224" y="4556117"/>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I would not </a:t>
            </a:r>
            <a:r>
              <a:rPr lang="en-US" sz="1300">
                <a:solidFill>
                  <a:schemeClr val="bg1"/>
                </a:solidFill>
                <a:latin typeface="Verdana"/>
                <a:cs typeface="Verdana"/>
              </a:rPr>
              <a:t>use </a:t>
            </a:r>
            <a:r>
              <a:rPr lang="en-US" sz="1300" smtClean="0">
                <a:solidFill>
                  <a:schemeClr val="bg1"/>
                </a:solidFill>
                <a:latin typeface="Verdana"/>
                <a:cs typeface="Verdana"/>
              </a:rPr>
              <a:t/>
            </a:r>
            <a:br>
              <a:rPr lang="en-US" sz="1300" smtClean="0">
                <a:solidFill>
                  <a:schemeClr val="bg1"/>
                </a:solidFill>
                <a:latin typeface="Verdana"/>
                <a:cs typeface="Verdana"/>
              </a:rPr>
            </a:br>
            <a:r>
              <a:rPr lang="en-US" sz="1300" smtClean="0">
                <a:solidFill>
                  <a:schemeClr val="bg1"/>
                </a:solidFill>
                <a:latin typeface="Verdana"/>
                <a:cs typeface="Verdana"/>
              </a:rPr>
              <a:t>in </a:t>
            </a:r>
            <a:r>
              <a:rPr lang="en-US" sz="1300" dirty="0">
                <a:solidFill>
                  <a:schemeClr val="bg1"/>
                </a:solidFill>
                <a:latin typeface="Verdana"/>
                <a:cs typeface="Verdana"/>
              </a:rPr>
              <a:t>this setting</a:t>
            </a:r>
          </a:p>
        </p:txBody>
      </p:sp>
      <p:sp>
        <p:nvSpPr>
          <p:cNvPr id="25" name="TextBox 24"/>
          <p:cNvSpPr txBox="1"/>
          <p:nvPr/>
        </p:nvSpPr>
        <p:spPr>
          <a:xfrm>
            <a:off x="2679192" y="5032604"/>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Yes, for all patients</a:t>
            </a:r>
            <a:endParaRPr lang="en-US" sz="1300" dirty="0">
              <a:solidFill>
                <a:srgbClr val="FFFFFF"/>
              </a:solidFill>
              <a:latin typeface="Verdana"/>
              <a:cs typeface="Verdana"/>
            </a:endParaRPr>
          </a:p>
        </p:txBody>
      </p:sp>
      <p:sp>
        <p:nvSpPr>
          <p:cNvPr id="26" name="TextBox 25"/>
          <p:cNvSpPr txBox="1"/>
          <p:nvPr/>
        </p:nvSpPr>
        <p:spPr>
          <a:xfrm>
            <a:off x="4623408" y="5032604"/>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Second line</a:t>
            </a:r>
            <a:endParaRPr lang="en-US" sz="1300" dirty="0">
              <a:solidFill>
                <a:srgbClr val="FFFFFF"/>
              </a:solidFill>
              <a:latin typeface="Verdana"/>
              <a:cs typeface="Verdana"/>
            </a:endParaRPr>
          </a:p>
        </p:txBody>
      </p:sp>
      <p:sp>
        <p:nvSpPr>
          <p:cNvPr id="28" name="TextBox 27"/>
          <p:cNvSpPr txBox="1"/>
          <p:nvPr/>
        </p:nvSpPr>
        <p:spPr>
          <a:xfrm>
            <a:off x="2679192" y="553187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Yes, for all patients</a:t>
            </a:r>
          </a:p>
        </p:txBody>
      </p:sp>
      <p:sp>
        <p:nvSpPr>
          <p:cNvPr id="29" name="TextBox 28"/>
          <p:cNvSpPr txBox="1"/>
          <p:nvPr/>
        </p:nvSpPr>
        <p:spPr>
          <a:xfrm>
            <a:off x="4623408"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Second line</a:t>
            </a:r>
          </a:p>
        </p:txBody>
      </p:sp>
      <p:sp>
        <p:nvSpPr>
          <p:cNvPr id="30" name="TextBox 29"/>
          <p:cNvSpPr txBox="1"/>
          <p:nvPr/>
        </p:nvSpPr>
        <p:spPr>
          <a:xfrm>
            <a:off x="6588224"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br>
              <a:rPr lang="en-US" sz="1300" dirty="0">
                <a:solidFill>
                  <a:srgbClr val="FFFFFF"/>
                </a:solidFill>
                <a:latin typeface="Verdana"/>
                <a:cs typeface="Verdana"/>
              </a:rPr>
            </a:br>
            <a:r>
              <a:rPr lang="en-US" sz="1300" dirty="0">
                <a:solidFill>
                  <a:srgbClr val="FFFFFF"/>
                </a:solidFill>
                <a:latin typeface="Verdana"/>
                <a:cs typeface="Verdana"/>
              </a:rPr>
              <a:t>in this setting</a:t>
            </a:r>
          </a:p>
        </p:txBody>
      </p:sp>
      <p:sp>
        <p:nvSpPr>
          <p:cNvPr id="4" name="Title 3"/>
          <p:cNvSpPr>
            <a:spLocks noGrp="1"/>
          </p:cNvSpPr>
          <p:nvPr>
            <p:ph type="title"/>
          </p:nvPr>
        </p:nvSpPr>
        <p:spPr>
          <a:xfrm>
            <a:off x="684213" y="332655"/>
            <a:ext cx="7769225" cy="1312873"/>
          </a:xfrm>
        </p:spPr>
        <p:txBody>
          <a:bodyPr/>
          <a:lstStyle/>
          <a:p>
            <a:pPr algn="l"/>
            <a:r>
              <a:rPr lang="en-US" sz="2100" dirty="0"/>
              <a:t>Do you routinely order MSI testing for patients with colorectal cancer?</a:t>
            </a:r>
            <a:br>
              <a:rPr lang="en-US" sz="2100" dirty="0"/>
            </a:br>
            <a:r>
              <a:rPr lang="en-US" sz="1800" dirty="0"/>
              <a:t> </a:t>
            </a:r>
            <a:r>
              <a:rPr lang="en-US" sz="2100" dirty="0"/>
              <a:t/>
            </a:r>
            <a:br>
              <a:rPr lang="en-US" sz="2100" dirty="0"/>
            </a:br>
            <a:r>
              <a:rPr lang="en-US" sz="2100" dirty="0"/>
              <a:t>Cost and reimbursement issues aside, for a patient with </a:t>
            </a:r>
            <a:r>
              <a:rPr lang="en-US" sz="2100" u="sng" dirty="0"/>
              <a:t>MSI-high</a:t>
            </a:r>
            <a:r>
              <a:rPr lang="en-US" sz="2100" dirty="0"/>
              <a:t> </a:t>
            </a:r>
            <a:r>
              <a:rPr lang="en-US" sz="2100" dirty="0" err="1"/>
              <a:t>mCRC</a:t>
            </a:r>
            <a:r>
              <a:rPr lang="en-US" sz="2100" dirty="0"/>
              <a:t>, in what line of therapy, if any, would you like to use an anti-PD-1/PD-L1 antibody as monotherapy? For a patient with </a:t>
            </a:r>
            <a:r>
              <a:rPr lang="en-US" sz="2100" u="sng" dirty="0"/>
              <a:t>MSS</a:t>
            </a:r>
            <a:r>
              <a:rPr lang="en-US" sz="2100" dirty="0"/>
              <a:t> </a:t>
            </a:r>
            <a:r>
              <a:rPr lang="en-US" sz="2100" dirty="0" err="1"/>
              <a:t>mCRC</a:t>
            </a:r>
            <a:r>
              <a:rPr lang="en-US" sz="2100" dirty="0"/>
              <a:t>?</a:t>
            </a:r>
          </a:p>
        </p:txBody>
      </p:sp>
      <p:sp>
        <p:nvSpPr>
          <p:cNvPr id="31" name="TextBox 30"/>
          <p:cNvSpPr txBox="1"/>
          <p:nvPr/>
        </p:nvSpPr>
        <p:spPr>
          <a:xfrm>
            <a:off x="251520" y="6237312"/>
            <a:ext cx="5757282" cy="369332"/>
          </a:xfrm>
          <a:prstGeom prst="rect">
            <a:avLst/>
          </a:prstGeom>
          <a:noFill/>
        </p:spPr>
        <p:txBody>
          <a:bodyPr wrap="none" rtlCol="0">
            <a:spAutoFit/>
          </a:bodyPr>
          <a:lstStyle/>
          <a:p>
            <a:r>
              <a:rPr lang="en-US" sz="1800" dirty="0">
                <a:solidFill>
                  <a:srgbClr val="000000"/>
                </a:solidFill>
                <a:latin typeface="Calibri" charset="0"/>
                <a:ea typeface="Calibri" charset="0"/>
                <a:cs typeface="Calibri" charset="0"/>
              </a:rPr>
              <a:t>MSI = microsatellite instability; MSS = microsatellite </a:t>
            </a:r>
            <a:r>
              <a:rPr lang="en-US" sz="1800" dirty="0" smtClean="0">
                <a:solidFill>
                  <a:srgbClr val="000000"/>
                </a:solidFill>
                <a:latin typeface="Calibri" charset="0"/>
                <a:ea typeface="Calibri" charset="0"/>
                <a:cs typeface="Calibri" charset="0"/>
              </a:rPr>
              <a:t>stable</a:t>
            </a:r>
            <a:endParaRPr lang="en-US" sz="1800" dirty="0">
              <a:solidFill>
                <a:srgbClr val="000000"/>
              </a:solidFill>
              <a:latin typeface="Calibri" charset="0"/>
              <a:ea typeface="Calibri" charset="0"/>
              <a:cs typeface="Calibri" charset="0"/>
            </a:endParaRPr>
          </a:p>
        </p:txBody>
      </p:sp>
      <p:sp>
        <p:nvSpPr>
          <p:cNvPr id="32" name="TextBox 31"/>
          <p:cNvSpPr txBox="1"/>
          <p:nvPr/>
        </p:nvSpPr>
        <p:spPr>
          <a:xfrm>
            <a:off x="6555616" y="502689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in </a:t>
            </a:r>
            <a:r>
              <a:rPr lang="en-US" sz="1300" dirty="0">
                <a:solidFill>
                  <a:srgbClr val="FFFFFF"/>
                </a:solidFill>
                <a:latin typeface="Verdana"/>
                <a:cs typeface="Verdana"/>
              </a:rPr>
              <a:t>this setting</a:t>
            </a:r>
          </a:p>
        </p:txBody>
      </p:sp>
      <p:sp>
        <p:nvSpPr>
          <p:cNvPr id="33" name="TextBox 32"/>
          <p:cNvSpPr txBox="1"/>
          <p:nvPr/>
        </p:nvSpPr>
        <p:spPr>
          <a:xfrm>
            <a:off x="4623408" y="2603760"/>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First line</a:t>
            </a:r>
            <a:endParaRPr lang="en-US" sz="1300" dirty="0">
              <a:solidFill>
                <a:srgbClr val="FFFFFF"/>
              </a:solidFill>
              <a:latin typeface="Verdana"/>
              <a:cs typeface="Verdana"/>
            </a:endParaRPr>
          </a:p>
        </p:txBody>
      </p:sp>
      <p:sp>
        <p:nvSpPr>
          <p:cNvPr id="34" name="TextBox 33"/>
          <p:cNvSpPr txBox="1"/>
          <p:nvPr/>
        </p:nvSpPr>
        <p:spPr>
          <a:xfrm>
            <a:off x="2649832" y="2603760"/>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Yes, for all patients</a:t>
            </a:r>
            <a:endParaRPr lang="en-US" sz="1300" dirty="0">
              <a:solidFill>
                <a:srgbClr val="FFFFFF"/>
              </a:solidFill>
              <a:latin typeface="Verdana"/>
              <a:cs typeface="Verdana"/>
            </a:endParaRPr>
          </a:p>
        </p:txBody>
      </p:sp>
      <p:sp>
        <p:nvSpPr>
          <p:cNvPr id="35" name="TextBox 34"/>
          <p:cNvSpPr txBox="1"/>
          <p:nvPr/>
        </p:nvSpPr>
        <p:spPr>
          <a:xfrm>
            <a:off x="6596984" y="2598369"/>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in </a:t>
            </a:r>
            <a:r>
              <a:rPr lang="en-US" sz="1300" dirty="0">
                <a:solidFill>
                  <a:srgbClr val="FFFFFF"/>
                </a:solidFill>
                <a:latin typeface="Verdana"/>
                <a:cs typeface="Verdana"/>
              </a:rPr>
              <a:t>this setting</a:t>
            </a:r>
          </a:p>
        </p:txBody>
      </p:sp>
      <p:sp>
        <p:nvSpPr>
          <p:cNvPr id="36" name="TextBox 35"/>
          <p:cNvSpPr txBox="1"/>
          <p:nvPr/>
        </p:nvSpPr>
        <p:spPr>
          <a:xfrm>
            <a:off x="4623408" y="36118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Second line</a:t>
            </a:r>
            <a:endParaRPr lang="en-US" sz="1300" dirty="0">
              <a:solidFill>
                <a:srgbClr val="FFFFFF"/>
              </a:solidFill>
              <a:latin typeface="Verdana"/>
              <a:cs typeface="Verdana"/>
            </a:endParaRPr>
          </a:p>
        </p:txBody>
      </p:sp>
      <p:sp>
        <p:nvSpPr>
          <p:cNvPr id="37" name="TextBox 36"/>
          <p:cNvSpPr txBox="1"/>
          <p:nvPr/>
        </p:nvSpPr>
        <p:spPr>
          <a:xfrm>
            <a:off x="2658592" y="3573016"/>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Yes, for all patients</a:t>
            </a:r>
            <a:endParaRPr lang="en-US" sz="1300" dirty="0">
              <a:solidFill>
                <a:srgbClr val="FFFFFF"/>
              </a:solidFill>
              <a:latin typeface="Verdana"/>
              <a:cs typeface="Verdana"/>
            </a:endParaRPr>
          </a:p>
        </p:txBody>
      </p:sp>
      <p:sp>
        <p:nvSpPr>
          <p:cNvPr id="38" name="TextBox 37"/>
          <p:cNvSpPr txBox="1"/>
          <p:nvPr/>
        </p:nvSpPr>
        <p:spPr>
          <a:xfrm>
            <a:off x="6588224" y="3573016"/>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in </a:t>
            </a:r>
            <a:r>
              <a:rPr lang="en-US" sz="1300" dirty="0">
                <a:solidFill>
                  <a:srgbClr val="FFFFFF"/>
                </a:solidFill>
                <a:latin typeface="Verdana"/>
                <a:cs typeface="Verdana"/>
              </a:rPr>
              <a:t>this setting</a:t>
            </a:r>
          </a:p>
        </p:txBody>
      </p:sp>
      <p:sp>
        <p:nvSpPr>
          <p:cNvPr id="39" name="TextBox 38"/>
          <p:cNvSpPr txBox="1"/>
          <p:nvPr/>
        </p:nvSpPr>
        <p:spPr>
          <a:xfrm>
            <a:off x="2649832" y="4074311"/>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Yes, for all patients</a:t>
            </a:r>
            <a:endParaRPr lang="en-US" sz="1300" dirty="0">
              <a:solidFill>
                <a:srgbClr val="FFFFFF"/>
              </a:solidFill>
              <a:latin typeface="Verdana"/>
              <a:cs typeface="Verdana"/>
            </a:endParaRPr>
          </a:p>
        </p:txBody>
      </p:sp>
      <p:sp>
        <p:nvSpPr>
          <p:cNvPr id="40" name="TextBox 39"/>
          <p:cNvSpPr txBox="1"/>
          <p:nvPr/>
        </p:nvSpPr>
        <p:spPr>
          <a:xfrm>
            <a:off x="4623408" y="40770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Second line</a:t>
            </a:r>
            <a:endParaRPr lang="en-US" sz="1300" dirty="0">
              <a:solidFill>
                <a:srgbClr val="FFFFFF"/>
              </a:solidFill>
              <a:latin typeface="Verdana"/>
              <a:cs typeface="Verdana"/>
            </a:endParaRPr>
          </a:p>
        </p:txBody>
      </p:sp>
      <p:sp>
        <p:nvSpPr>
          <p:cNvPr id="41" name="TextBox 40"/>
          <p:cNvSpPr txBox="1"/>
          <p:nvPr/>
        </p:nvSpPr>
        <p:spPr>
          <a:xfrm>
            <a:off x="6588224" y="407707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 would not use </a:t>
            </a:r>
            <a:r>
              <a:rPr lang="en-US" sz="1300" dirty="0" smtClean="0">
                <a:solidFill>
                  <a:srgbClr val="FFFFFF"/>
                </a:solidFill>
                <a:latin typeface="Verdana"/>
                <a:cs typeface="Verdana"/>
              </a:rPr>
              <a:t/>
            </a:r>
            <a:br>
              <a:rPr lang="en-US" sz="1300" dirty="0" smtClean="0">
                <a:solidFill>
                  <a:srgbClr val="FFFFFF"/>
                </a:solidFill>
                <a:latin typeface="Verdana"/>
                <a:cs typeface="Verdana"/>
              </a:rPr>
            </a:br>
            <a:r>
              <a:rPr lang="en-US" sz="1300" dirty="0" smtClean="0">
                <a:solidFill>
                  <a:srgbClr val="FFFFFF"/>
                </a:solidFill>
                <a:latin typeface="Verdana"/>
                <a:cs typeface="Verdana"/>
              </a:rPr>
              <a:t>in </a:t>
            </a:r>
            <a:r>
              <a:rPr lang="en-US" sz="1300" dirty="0">
                <a:solidFill>
                  <a:srgbClr val="FFFFFF"/>
                </a:solidFill>
                <a:latin typeface="Verdana"/>
                <a:cs typeface="Verdana"/>
              </a:rPr>
              <a:t>this setting</a:t>
            </a:r>
          </a:p>
        </p:txBody>
      </p:sp>
    </p:spTree>
    <p:extLst>
      <p:ext uri="{BB962C8B-B14F-4D97-AF65-F5344CB8AC3E}">
        <p14:creationId xmlns:p14="http://schemas.microsoft.com/office/powerpoint/2010/main" val="568109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5700" r="53265" b="11496"/>
          <a:stretch/>
        </p:blipFill>
        <p:spPr>
          <a:xfrm>
            <a:off x="1979712" y="1540823"/>
            <a:ext cx="4827260" cy="4216208"/>
          </a:xfrm>
          <a:prstGeom prst="rect">
            <a:avLst/>
          </a:prstGeom>
        </p:spPr>
      </p:pic>
      <p:sp>
        <p:nvSpPr>
          <p:cNvPr id="2" name="Title 1"/>
          <p:cNvSpPr>
            <a:spLocks noGrp="1"/>
          </p:cNvSpPr>
          <p:nvPr>
            <p:ph type="title"/>
          </p:nvPr>
        </p:nvSpPr>
        <p:spPr>
          <a:xfrm>
            <a:off x="628650" y="306511"/>
            <a:ext cx="7886700" cy="713397"/>
          </a:xfrm>
        </p:spPr>
        <p:txBody>
          <a:bodyPr/>
          <a:lstStyle/>
          <a:p>
            <a:r>
              <a:rPr lang="en-US" sz="3200" dirty="0"/>
              <a:t>DNA Mismatch Repair Model</a:t>
            </a:r>
          </a:p>
        </p:txBody>
      </p:sp>
      <p:sp>
        <p:nvSpPr>
          <p:cNvPr id="5" name="TextBox 4"/>
          <p:cNvSpPr txBox="1"/>
          <p:nvPr/>
        </p:nvSpPr>
        <p:spPr>
          <a:xfrm>
            <a:off x="107504" y="6257945"/>
            <a:ext cx="4845685" cy="584775"/>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Courtesy of </a:t>
            </a:r>
            <a:r>
              <a:rPr lang="en-US" sz="1600" b="0" dirty="0">
                <a:solidFill>
                  <a:schemeClr val="tx1"/>
                </a:solidFill>
                <a:latin typeface="Calibri" charset="0"/>
                <a:ea typeface="Calibri" charset="0"/>
                <a:cs typeface="Calibri" charset="0"/>
              </a:rPr>
              <a:t>JC </a:t>
            </a:r>
            <a:r>
              <a:rPr lang="en-US" sz="1600" b="0" dirty="0" err="1">
                <a:solidFill>
                  <a:schemeClr val="tx1"/>
                </a:solidFill>
                <a:latin typeface="Calibri" charset="0"/>
                <a:ea typeface="Calibri" charset="0"/>
                <a:cs typeface="Calibri" charset="0"/>
              </a:rPr>
              <a:t>Bendell</a:t>
            </a:r>
            <a:r>
              <a:rPr lang="en-US" sz="1600" b="0" dirty="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MD</a:t>
            </a:r>
          </a:p>
          <a:p>
            <a:r>
              <a:rPr lang="en-US" sz="1600" b="0" dirty="0" smtClean="0">
                <a:solidFill>
                  <a:schemeClr val="tx1"/>
                </a:solidFill>
                <a:latin typeface="Calibri" charset="0"/>
                <a:ea typeface="Calibri" charset="0"/>
                <a:cs typeface="Calibri" charset="0"/>
              </a:rPr>
              <a:t>Imai K, Yamamoto H. Carcinogenesis 2008;29(4):673-80.</a:t>
            </a:r>
            <a:endParaRPr lang="en-US" sz="1600" b="0" dirty="0">
              <a:solidFill>
                <a:schemeClr val="tx1"/>
              </a:solidFill>
              <a:latin typeface="Calibri" charset="0"/>
              <a:ea typeface="Calibri" charset="0"/>
              <a:cs typeface="Calibri" charset="0"/>
            </a:endParaRPr>
          </a:p>
        </p:txBody>
      </p:sp>
      <p:sp>
        <p:nvSpPr>
          <p:cNvPr id="6" name="TextBox 5"/>
          <p:cNvSpPr txBox="1"/>
          <p:nvPr/>
        </p:nvSpPr>
        <p:spPr>
          <a:xfrm>
            <a:off x="2449126" y="1340768"/>
            <a:ext cx="3888432" cy="400110"/>
          </a:xfrm>
          <a:prstGeom prst="rect">
            <a:avLst/>
          </a:prstGeom>
          <a:noFill/>
        </p:spPr>
        <p:txBody>
          <a:bodyPr wrap="square" rtlCol="0">
            <a:spAutoFit/>
          </a:bodyPr>
          <a:lstStyle/>
          <a:p>
            <a:pPr algn="ctr"/>
            <a:r>
              <a:rPr lang="en-US" sz="2000" dirty="0" smtClean="0">
                <a:latin typeface="Calibri" charset="0"/>
                <a:ea typeface="Calibri" charset="0"/>
                <a:cs typeface="Calibri" charset="0"/>
              </a:rPr>
              <a:t>DNA mismatch repair (MMR) gene</a:t>
            </a:r>
            <a:endParaRPr lang="en-US" sz="2000" dirty="0">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170982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511"/>
            <a:ext cx="7886700" cy="713397"/>
          </a:xfrm>
        </p:spPr>
        <p:txBody>
          <a:bodyPr/>
          <a:lstStyle/>
          <a:p>
            <a:r>
              <a:rPr lang="en-US" sz="3200" dirty="0"/>
              <a:t>Defects in DNA Repair May Lead to Microsatellite Instability and Tumorigenesis</a:t>
            </a:r>
          </a:p>
        </p:txBody>
      </p:sp>
      <p:sp>
        <p:nvSpPr>
          <p:cNvPr id="5" name="TextBox 4"/>
          <p:cNvSpPr txBox="1"/>
          <p:nvPr/>
        </p:nvSpPr>
        <p:spPr>
          <a:xfrm>
            <a:off x="107504" y="6257945"/>
            <a:ext cx="4845685" cy="584775"/>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Courtesy of </a:t>
            </a:r>
            <a:r>
              <a:rPr lang="en-US" sz="1600" b="0" dirty="0">
                <a:solidFill>
                  <a:schemeClr val="tx1"/>
                </a:solidFill>
                <a:latin typeface="Calibri" charset="0"/>
                <a:ea typeface="Calibri" charset="0"/>
                <a:cs typeface="Calibri" charset="0"/>
              </a:rPr>
              <a:t>JC </a:t>
            </a:r>
            <a:r>
              <a:rPr lang="en-US" sz="1600" b="0" dirty="0" err="1">
                <a:solidFill>
                  <a:schemeClr val="tx1"/>
                </a:solidFill>
                <a:latin typeface="Calibri" charset="0"/>
                <a:ea typeface="Calibri" charset="0"/>
                <a:cs typeface="Calibri" charset="0"/>
              </a:rPr>
              <a:t>Bendell</a:t>
            </a:r>
            <a:r>
              <a:rPr lang="en-US" sz="1600" b="0" dirty="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MD</a:t>
            </a:r>
          </a:p>
          <a:p>
            <a:r>
              <a:rPr lang="en-US" sz="1600" b="0" dirty="0" smtClean="0">
                <a:solidFill>
                  <a:schemeClr val="tx1"/>
                </a:solidFill>
                <a:latin typeface="Calibri" charset="0"/>
                <a:ea typeface="Calibri" charset="0"/>
                <a:cs typeface="Calibri" charset="0"/>
              </a:rPr>
              <a:t>Imai K, Yamamoto H. Carcinogenesis 2008;29(4):673-80.</a:t>
            </a:r>
            <a:endParaRPr lang="en-US" sz="1600" b="0" dirty="0">
              <a:solidFill>
                <a:schemeClr val="tx1"/>
              </a:solidFill>
              <a:latin typeface="Calibri" charset="0"/>
              <a:ea typeface="Calibri" charset="0"/>
              <a:cs typeface="Calibri" charset="0"/>
            </a:endParaRPr>
          </a:p>
        </p:txBody>
      </p:sp>
      <p:sp>
        <p:nvSpPr>
          <p:cNvPr id="7" name="TextBox 6"/>
          <p:cNvSpPr txBox="1"/>
          <p:nvPr/>
        </p:nvSpPr>
        <p:spPr>
          <a:xfrm>
            <a:off x="1787355" y="1309059"/>
            <a:ext cx="2492304" cy="707886"/>
          </a:xfrm>
          <a:prstGeom prst="rect">
            <a:avLst/>
          </a:prstGeom>
          <a:noFill/>
        </p:spPr>
        <p:txBody>
          <a:bodyPr wrap="square" rtlCol="0">
            <a:spAutoFit/>
          </a:bodyPr>
          <a:lstStyle/>
          <a:p>
            <a:pPr algn="ctr"/>
            <a:r>
              <a:rPr lang="en-US" sz="2000" smtClean="0">
                <a:latin typeface="Calibri" charset="0"/>
                <a:ea typeface="Calibri" charset="0"/>
                <a:cs typeface="Calibri" charset="0"/>
              </a:rPr>
              <a:t>Lynch syndrome</a:t>
            </a:r>
            <a:br>
              <a:rPr lang="en-US" sz="2000" smtClean="0">
                <a:latin typeface="Calibri" charset="0"/>
                <a:ea typeface="Calibri" charset="0"/>
                <a:cs typeface="Calibri" charset="0"/>
              </a:rPr>
            </a:br>
            <a:r>
              <a:rPr lang="en-US" sz="2000" smtClean="0">
                <a:latin typeface="Calibri" charset="0"/>
                <a:ea typeface="Calibri" charset="0"/>
                <a:cs typeface="Calibri" charset="0"/>
              </a:rPr>
              <a:t>(HNPCC)</a:t>
            </a:r>
            <a:endParaRPr lang="en-US" sz="2000" dirty="0">
              <a:latin typeface="Calibri" charset="0"/>
              <a:ea typeface="Calibri" charset="0"/>
              <a:cs typeface="Calibri" charset="0"/>
            </a:endParaRPr>
          </a:p>
        </p:txBody>
      </p:sp>
      <p:sp>
        <p:nvSpPr>
          <p:cNvPr id="8" name="TextBox 7"/>
          <p:cNvSpPr txBox="1"/>
          <p:nvPr/>
        </p:nvSpPr>
        <p:spPr>
          <a:xfrm>
            <a:off x="4977096" y="1124744"/>
            <a:ext cx="1703630" cy="400110"/>
          </a:xfrm>
          <a:prstGeom prst="rect">
            <a:avLst/>
          </a:prstGeom>
          <a:noFill/>
        </p:spPr>
        <p:txBody>
          <a:bodyPr wrap="square" rtlCol="0">
            <a:spAutoFit/>
          </a:bodyPr>
          <a:lstStyle/>
          <a:p>
            <a:pPr algn="ctr"/>
            <a:r>
              <a:rPr lang="en-US" sz="2000" smtClean="0">
                <a:latin typeface="Calibri" charset="0"/>
                <a:ea typeface="Calibri" charset="0"/>
                <a:cs typeface="Calibri" charset="0"/>
              </a:rPr>
              <a:t>Sporadic CRC</a:t>
            </a:r>
            <a:endParaRPr lang="en-US" sz="2000" dirty="0">
              <a:latin typeface="Calibri" charset="0"/>
              <a:ea typeface="Calibri" charset="0"/>
              <a:cs typeface="Calibri" charset="0"/>
            </a:endParaRPr>
          </a:p>
        </p:txBody>
      </p:sp>
      <p:sp>
        <p:nvSpPr>
          <p:cNvPr id="9" name="TextBox 8"/>
          <p:cNvSpPr txBox="1"/>
          <p:nvPr/>
        </p:nvSpPr>
        <p:spPr>
          <a:xfrm>
            <a:off x="3872414" y="2139744"/>
            <a:ext cx="1104682" cy="553998"/>
          </a:xfrm>
          <a:prstGeom prst="rect">
            <a:avLst/>
          </a:prstGeom>
          <a:noFill/>
        </p:spPr>
        <p:txBody>
          <a:bodyPr wrap="square" rtlCol="0">
            <a:spAutoFit/>
          </a:bodyPr>
          <a:lstStyle/>
          <a:p>
            <a:pPr algn="ctr"/>
            <a:r>
              <a:rPr lang="en-US" sz="1500" b="0" dirty="0" smtClean="0">
                <a:solidFill>
                  <a:schemeClr val="tx1"/>
                </a:solidFill>
                <a:latin typeface="Calibri" charset="0"/>
                <a:ea typeface="Calibri" charset="0"/>
                <a:cs typeface="Calibri" charset="0"/>
              </a:rPr>
              <a:t>MMR gene inactivation</a:t>
            </a:r>
            <a:endParaRPr lang="en-US" sz="1500" b="0" dirty="0">
              <a:solidFill>
                <a:schemeClr val="tx1"/>
              </a:solidFill>
              <a:latin typeface="Calibri" charset="0"/>
              <a:ea typeface="Calibri" charset="0"/>
              <a:cs typeface="Calibri" charset="0"/>
            </a:endParaRPr>
          </a:p>
        </p:txBody>
      </p:sp>
      <p:sp>
        <p:nvSpPr>
          <p:cNvPr id="10" name="TextBox 9"/>
          <p:cNvSpPr txBox="1"/>
          <p:nvPr/>
        </p:nvSpPr>
        <p:spPr>
          <a:xfrm>
            <a:off x="1884820" y="2708920"/>
            <a:ext cx="1703630" cy="323165"/>
          </a:xfrm>
          <a:prstGeom prst="rect">
            <a:avLst/>
          </a:prstGeom>
          <a:noFill/>
        </p:spPr>
        <p:txBody>
          <a:bodyPr wrap="square" rtlCol="0">
            <a:spAutoFit/>
          </a:bodyPr>
          <a:lstStyle/>
          <a:p>
            <a:pPr algn="ctr"/>
            <a:r>
              <a:rPr lang="en-US" sz="1500" b="0" smtClean="0">
                <a:solidFill>
                  <a:schemeClr val="tx1"/>
                </a:solidFill>
                <a:latin typeface="Calibri" charset="0"/>
                <a:ea typeface="Calibri" charset="0"/>
                <a:cs typeface="Calibri" charset="0"/>
              </a:rPr>
              <a:t>Epimutation</a:t>
            </a:r>
            <a:r>
              <a:rPr lang="en-US" sz="1500" b="0" dirty="0" smtClean="0">
                <a:solidFill>
                  <a:schemeClr val="tx1"/>
                </a:solidFill>
                <a:latin typeface="Calibri" charset="0"/>
                <a:ea typeface="Calibri" charset="0"/>
                <a:cs typeface="Calibri" charset="0"/>
              </a:rPr>
              <a:t>?</a:t>
            </a:r>
            <a:endParaRPr lang="en-US" sz="1500" b="0" dirty="0">
              <a:solidFill>
                <a:schemeClr val="tx1"/>
              </a:solidFill>
              <a:latin typeface="Calibri" charset="0"/>
              <a:ea typeface="Calibri" charset="0"/>
              <a:cs typeface="Calibri" charset="0"/>
            </a:endParaRPr>
          </a:p>
        </p:txBody>
      </p:sp>
      <p:sp>
        <p:nvSpPr>
          <p:cNvPr id="11" name="TextBox 10"/>
          <p:cNvSpPr txBox="1"/>
          <p:nvPr/>
        </p:nvSpPr>
        <p:spPr>
          <a:xfrm>
            <a:off x="3588450" y="5153125"/>
            <a:ext cx="1703630" cy="528350"/>
          </a:xfrm>
          <a:prstGeom prst="rect">
            <a:avLst/>
          </a:prstGeom>
          <a:noFill/>
        </p:spPr>
        <p:txBody>
          <a:bodyPr wrap="square" rtlCol="0">
            <a:spAutoFit/>
          </a:bodyPr>
          <a:lstStyle/>
          <a:p>
            <a:pPr algn="ctr">
              <a:lnSpc>
                <a:spcPts val="1720"/>
              </a:lnSpc>
            </a:pPr>
            <a:r>
              <a:rPr lang="en-US" sz="1500" b="0" dirty="0" smtClean="0">
                <a:solidFill>
                  <a:schemeClr val="tx1"/>
                </a:solidFill>
                <a:latin typeface="Calibri" charset="0"/>
                <a:ea typeface="Calibri" charset="0"/>
                <a:cs typeface="Calibri" charset="0"/>
              </a:rPr>
              <a:t>DNA methylation</a:t>
            </a:r>
          </a:p>
          <a:p>
            <a:pPr algn="ctr">
              <a:lnSpc>
                <a:spcPts val="1720"/>
              </a:lnSpc>
            </a:pPr>
            <a:r>
              <a:rPr lang="en-US" sz="1500" b="0" dirty="0" smtClean="0">
                <a:solidFill>
                  <a:schemeClr val="tx1"/>
                </a:solidFill>
                <a:latin typeface="Calibri" charset="0"/>
                <a:ea typeface="Calibri" charset="0"/>
                <a:cs typeface="Calibri" charset="0"/>
              </a:rPr>
              <a:t>Other mutations</a:t>
            </a:r>
            <a:endParaRPr lang="en-US" sz="1500" b="0" dirty="0">
              <a:solidFill>
                <a:schemeClr val="tx1"/>
              </a:solidFill>
              <a:latin typeface="Calibri" charset="0"/>
              <a:ea typeface="Calibri" charset="0"/>
              <a:cs typeface="Calibri" charset="0"/>
            </a:endParaRPr>
          </a:p>
        </p:txBody>
      </p:sp>
      <p:cxnSp>
        <p:nvCxnSpPr>
          <p:cNvPr id="19" name="Straight Arrow Connector 18"/>
          <p:cNvCxnSpPr/>
          <p:nvPr/>
        </p:nvCxnSpPr>
        <p:spPr bwMode="auto">
          <a:xfrm>
            <a:off x="3150497" y="2539854"/>
            <a:ext cx="695518" cy="813071"/>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H="1">
            <a:off x="4950697" y="2539854"/>
            <a:ext cx="732361" cy="813071"/>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H="1">
            <a:off x="5823667" y="1696741"/>
            <a:ext cx="5244" cy="351083"/>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H="1">
            <a:off x="4441397" y="3649914"/>
            <a:ext cx="5244" cy="351083"/>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H="1">
            <a:off x="4441397" y="4802042"/>
            <a:ext cx="5244" cy="351083"/>
          </a:xfrm>
          <a:prstGeom prst="straightConnector1">
            <a:avLst/>
          </a:prstGeom>
          <a:solidFill>
            <a:srgbClr val="FFFF00"/>
          </a:solid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4444591" y="5618001"/>
            <a:ext cx="0" cy="288032"/>
          </a:xfrm>
          <a:prstGeom prst="straightConnector1">
            <a:avLst/>
          </a:prstGeom>
          <a:solidFill>
            <a:srgbClr val="FFFF00"/>
          </a:solidFill>
          <a:ln w="9525" cap="flat" cmpd="sng" algn="ctr">
            <a:solidFill>
              <a:schemeClr val="tx1"/>
            </a:solidFill>
            <a:prstDash val="solid"/>
            <a:round/>
            <a:headEnd type="none" w="med" len="med"/>
            <a:tailEnd type="triangle"/>
          </a:ln>
          <a:effectLst/>
        </p:spPr>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850"/>
          <a:stretch/>
        </p:blipFill>
        <p:spPr>
          <a:xfrm>
            <a:off x="2123728" y="1480717"/>
            <a:ext cx="4577409" cy="4828603"/>
          </a:xfrm>
          <a:prstGeom prst="rect">
            <a:avLst/>
          </a:prstGeom>
        </p:spPr>
      </p:pic>
    </p:spTree>
    <p:custDataLst>
      <p:tags r:id="rId1"/>
    </p:custDataLst>
    <p:extLst>
      <p:ext uri="{BB962C8B-B14F-4D97-AF65-F5344CB8AC3E}">
        <p14:creationId xmlns:p14="http://schemas.microsoft.com/office/powerpoint/2010/main" val="309697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94"/>
            <a:ext cx="9087916" cy="599847"/>
          </a:xfrm>
        </p:spPr>
        <p:txBody>
          <a:bodyPr/>
          <a:lstStyle/>
          <a:p>
            <a:r>
              <a:rPr lang="en-US" sz="3200" dirty="0" smtClean="0">
                <a:latin typeface="Calibri" charset="0"/>
                <a:ea typeface="Calibri" charset="0"/>
                <a:cs typeface="Calibri" charset="0"/>
              </a:rPr>
              <a:t>Hypermutation and Immuno-Oncology</a:t>
            </a:r>
            <a:endParaRPr lang="en-US" sz="3200" dirty="0">
              <a:latin typeface="Calibri" charset="0"/>
              <a:ea typeface="Calibri" charset="0"/>
              <a:cs typeface="Calibri" charset="0"/>
            </a:endParaRPr>
          </a:p>
        </p:txBody>
      </p:sp>
      <p:sp>
        <p:nvSpPr>
          <p:cNvPr id="3" name="Content Placeholder 2"/>
          <p:cNvSpPr>
            <a:spLocks noGrp="1"/>
          </p:cNvSpPr>
          <p:nvPr>
            <p:ph sz="half" idx="1"/>
          </p:nvPr>
        </p:nvSpPr>
        <p:spPr>
          <a:xfrm>
            <a:off x="257708" y="1259410"/>
            <a:ext cx="4286250" cy="4476024"/>
          </a:xfrm>
        </p:spPr>
        <p:txBody>
          <a:bodyPr>
            <a:noAutofit/>
          </a:bodyPr>
          <a:lstStyle/>
          <a:p>
            <a:pPr>
              <a:lnSpc>
                <a:spcPct val="100000"/>
              </a:lnSpc>
              <a:spcBef>
                <a:spcPts val="1000"/>
              </a:spcBef>
              <a:spcAft>
                <a:spcPts val="0"/>
              </a:spcAft>
            </a:pPr>
            <a:r>
              <a:rPr lang="en-US" sz="1900" b="0" dirty="0">
                <a:solidFill>
                  <a:srgbClr val="000000"/>
                </a:solidFill>
                <a:ea typeface="Calibri" charset="0"/>
                <a:cs typeface="Calibri" charset="0"/>
              </a:rPr>
              <a:t>In CRC, MSI-H is associated with increases in immune infiltration and expression of immune checkpoint regulators</a:t>
            </a:r>
            <a:r>
              <a:rPr lang="en-US" sz="1900" b="0" baseline="30000" dirty="0">
                <a:solidFill>
                  <a:srgbClr val="000000"/>
                </a:solidFill>
                <a:ea typeface="Calibri" charset="0"/>
                <a:cs typeface="Calibri" charset="0"/>
              </a:rPr>
              <a:t>1,2</a:t>
            </a:r>
            <a:r>
              <a:rPr lang="en-US" sz="1900" b="0" dirty="0">
                <a:solidFill>
                  <a:srgbClr val="000000"/>
                </a:solidFill>
                <a:ea typeface="Calibri" charset="0"/>
                <a:cs typeface="Calibri" charset="0"/>
              </a:rPr>
              <a:t>  </a:t>
            </a:r>
          </a:p>
          <a:p>
            <a:pPr>
              <a:lnSpc>
                <a:spcPct val="100000"/>
              </a:lnSpc>
              <a:spcBef>
                <a:spcPts val="1000"/>
              </a:spcBef>
              <a:spcAft>
                <a:spcPts val="0"/>
              </a:spcAft>
            </a:pPr>
            <a:r>
              <a:rPr lang="en-US" sz="1900" b="0" dirty="0">
                <a:solidFill>
                  <a:srgbClr val="000000"/>
                </a:solidFill>
                <a:ea typeface="Calibri" charset="0"/>
                <a:cs typeface="Calibri" charset="0"/>
              </a:rPr>
              <a:t>MSI-H is also associated with increased number of mutations per tumor</a:t>
            </a:r>
          </a:p>
          <a:p>
            <a:pPr>
              <a:lnSpc>
                <a:spcPct val="100000"/>
              </a:lnSpc>
              <a:spcBef>
                <a:spcPts val="1000"/>
              </a:spcBef>
              <a:spcAft>
                <a:spcPts val="0"/>
              </a:spcAft>
            </a:pPr>
            <a:r>
              <a:rPr lang="en-US" sz="1900" b="0" dirty="0">
                <a:solidFill>
                  <a:srgbClr val="000000"/>
                </a:solidFill>
                <a:ea typeface="Calibri" charset="0"/>
                <a:cs typeface="Calibri" charset="0"/>
              </a:rPr>
              <a:t>Tumor mutations produce tumor-specific </a:t>
            </a:r>
            <a:r>
              <a:rPr lang="en-US" sz="1900" b="0" dirty="0" err="1">
                <a:solidFill>
                  <a:srgbClr val="000000"/>
                </a:solidFill>
                <a:ea typeface="Calibri" charset="0"/>
                <a:cs typeface="Calibri" charset="0"/>
              </a:rPr>
              <a:t>neoantigens</a:t>
            </a:r>
            <a:r>
              <a:rPr lang="en-US" sz="1900" b="0" dirty="0">
                <a:solidFill>
                  <a:srgbClr val="000000"/>
                </a:solidFill>
                <a:ea typeface="Calibri" charset="0"/>
                <a:cs typeface="Calibri" charset="0"/>
              </a:rPr>
              <a:t>, </a:t>
            </a:r>
            <a:r>
              <a:rPr lang="en-US" sz="1900" b="0" dirty="0" smtClean="0">
                <a:solidFill>
                  <a:srgbClr val="000000"/>
                </a:solidFill>
                <a:ea typeface="Calibri" charset="0"/>
                <a:cs typeface="Calibri" charset="0"/>
              </a:rPr>
              <a:t>which, </a:t>
            </a:r>
            <a:r>
              <a:rPr lang="en-US" sz="1900" b="0" dirty="0">
                <a:solidFill>
                  <a:srgbClr val="000000"/>
                </a:solidFill>
                <a:ea typeface="Calibri" charset="0"/>
                <a:cs typeface="Calibri" charset="0"/>
              </a:rPr>
              <a:t>when expressed on the tumor cell surface, are a target for T cells</a:t>
            </a:r>
          </a:p>
          <a:p>
            <a:pPr lvl="1">
              <a:lnSpc>
                <a:spcPct val="100000"/>
              </a:lnSpc>
              <a:spcBef>
                <a:spcPts val="1000"/>
              </a:spcBef>
              <a:spcAft>
                <a:spcPts val="0"/>
              </a:spcAft>
            </a:pPr>
            <a:r>
              <a:rPr lang="en-US" sz="1900" b="0" dirty="0">
                <a:solidFill>
                  <a:srgbClr val="000000"/>
                </a:solidFill>
                <a:ea typeface="Calibri" charset="0"/>
                <a:cs typeface="Calibri" charset="0"/>
              </a:rPr>
              <a:t>May improve response to immunotherapy</a:t>
            </a:r>
          </a:p>
          <a:p>
            <a:pPr>
              <a:lnSpc>
                <a:spcPct val="100000"/>
              </a:lnSpc>
              <a:spcBef>
                <a:spcPts val="1000"/>
              </a:spcBef>
              <a:spcAft>
                <a:spcPts val="0"/>
              </a:spcAft>
            </a:pPr>
            <a:r>
              <a:rPr lang="en-US" sz="1900" b="0" dirty="0">
                <a:solidFill>
                  <a:srgbClr val="000000"/>
                </a:solidFill>
                <a:ea typeface="Calibri" charset="0"/>
                <a:cs typeface="Calibri" charset="0"/>
              </a:rPr>
              <a:t>Elevated neoantigen load in CRC is associated with improved </a:t>
            </a:r>
            <a:r>
              <a:rPr lang="en-US" sz="1900" b="0" dirty="0" smtClean="0">
                <a:solidFill>
                  <a:srgbClr val="000000"/>
                </a:solidFill>
                <a:ea typeface="Calibri" charset="0"/>
                <a:cs typeface="Calibri" charset="0"/>
              </a:rPr>
              <a:t>survival</a:t>
            </a:r>
            <a:r>
              <a:rPr lang="en-US" sz="1900" b="0" baseline="30000" dirty="0" smtClean="0">
                <a:solidFill>
                  <a:srgbClr val="000000"/>
                </a:solidFill>
                <a:ea typeface="Calibri" charset="0"/>
                <a:cs typeface="Calibri" charset="0"/>
              </a:rPr>
              <a:t>2</a:t>
            </a:r>
            <a:endParaRPr lang="en-US" sz="1900" b="0" dirty="0">
              <a:solidFill>
                <a:srgbClr val="000000"/>
              </a:solidFill>
              <a:ea typeface="Calibri" charset="0"/>
              <a:cs typeface="Calibri"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958" y="1694092"/>
            <a:ext cx="4272458" cy="425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7504" y="6165304"/>
            <a:ext cx="4673324" cy="584775"/>
          </a:xfrm>
          <a:prstGeom prst="rect">
            <a:avLst/>
          </a:prstGeom>
        </p:spPr>
        <p:txBody>
          <a:bodyPr wrap="square">
            <a:spAutoFit/>
          </a:bodyPr>
          <a:lstStyle/>
          <a:p>
            <a:pPr marL="137156" indent="-228594" defTabSz="914378">
              <a:buFont typeface="+mj-lt"/>
              <a:buAutoNum type="arabicPeriod"/>
            </a:pPr>
            <a:r>
              <a:rPr lang="fr-FR" sz="1600" b="0" dirty="0" err="1">
                <a:solidFill>
                  <a:srgbClr val="000000"/>
                </a:solidFill>
                <a:latin typeface="Calibri" charset="0"/>
                <a:ea typeface="Calibri" charset="0"/>
                <a:cs typeface="Calibri" charset="0"/>
              </a:rPr>
              <a:t>Llosa</a:t>
            </a:r>
            <a:r>
              <a:rPr lang="fr-FR" sz="1600" b="0" dirty="0">
                <a:solidFill>
                  <a:srgbClr val="000000"/>
                </a:solidFill>
                <a:latin typeface="Calibri" charset="0"/>
                <a:ea typeface="Calibri" charset="0"/>
                <a:cs typeface="Calibri" charset="0"/>
              </a:rPr>
              <a:t> </a:t>
            </a:r>
            <a:r>
              <a:rPr lang="fr-FR" sz="1600" b="0" dirty="0" smtClean="0">
                <a:solidFill>
                  <a:srgbClr val="000000"/>
                </a:solidFill>
                <a:latin typeface="Calibri" charset="0"/>
                <a:ea typeface="Calibri" charset="0"/>
                <a:cs typeface="Calibri" charset="0"/>
              </a:rPr>
              <a:t>NJ</a:t>
            </a:r>
            <a:r>
              <a:rPr lang="en-GB" sz="1600" b="0" dirty="0" smtClean="0">
                <a:solidFill>
                  <a:srgbClr val="000000"/>
                </a:solidFill>
                <a:latin typeface="Calibri" charset="0"/>
                <a:ea typeface="Calibri" charset="0"/>
                <a:cs typeface="Calibri" charset="0"/>
              </a:rPr>
              <a:t> </a:t>
            </a:r>
            <a:r>
              <a:rPr lang="en-GB" sz="1600" b="0" dirty="0">
                <a:solidFill>
                  <a:srgbClr val="000000"/>
                </a:solidFill>
                <a:latin typeface="Calibri" charset="0"/>
                <a:ea typeface="Calibri" charset="0"/>
                <a:cs typeface="Calibri" charset="0"/>
              </a:rPr>
              <a:t>et al. </a:t>
            </a:r>
            <a:r>
              <a:rPr lang="en-GB" sz="1600" b="0" i="1" dirty="0">
                <a:solidFill>
                  <a:srgbClr val="000000"/>
                </a:solidFill>
                <a:latin typeface="Calibri" charset="0"/>
                <a:ea typeface="Calibri" charset="0"/>
                <a:cs typeface="Calibri" charset="0"/>
              </a:rPr>
              <a:t>Cancer </a:t>
            </a:r>
            <a:r>
              <a:rPr lang="en-GB" sz="1600" b="0" i="1" dirty="0" err="1" smtClean="0">
                <a:solidFill>
                  <a:srgbClr val="000000"/>
                </a:solidFill>
                <a:latin typeface="Calibri" charset="0"/>
                <a:ea typeface="Calibri" charset="0"/>
                <a:cs typeface="Calibri" charset="0"/>
              </a:rPr>
              <a:t>Discov</a:t>
            </a:r>
            <a:r>
              <a:rPr lang="en-GB" sz="1600" b="0" dirty="0" smtClean="0">
                <a:solidFill>
                  <a:srgbClr val="000000"/>
                </a:solidFill>
                <a:latin typeface="Calibri" charset="0"/>
                <a:ea typeface="Calibri" charset="0"/>
                <a:cs typeface="Calibri" charset="0"/>
              </a:rPr>
              <a:t> 2015;5:43-51</a:t>
            </a:r>
            <a:r>
              <a:rPr lang="en-GB" sz="1600" b="0" dirty="0">
                <a:solidFill>
                  <a:srgbClr val="000000"/>
                </a:solidFill>
                <a:latin typeface="Calibri" charset="0"/>
                <a:ea typeface="Calibri" charset="0"/>
                <a:cs typeface="Calibri" charset="0"/>
              </a:rPr>
              <a:t>.</a:t>
            </a:r>
          </a:p>
          <a:p>
            <a:pPr marL="137156" indent="-228594" defTabSz="914378">
              <a:buFont typeface="+mj-lt"/>
              <a:buAutoNum type="arabicPeriod"/>
            </a:pPr>
            <a:r>
              <a:rPr lang="en-GB" sz="1600" b="0" dirty="0" err="1">
                <a:solidFill>
                  <a:srgbClr val="000000"/>
                </a:solidFill>
                <a:latin typeface="Calibri" charset="0"/>
                <a:ea typeface="Calibri" charset="0"/>
                <a:cs typeface="Calibri" charset="0"/>
              </a:rPr>
              <a:t>Giannakis</a:t>
            </a:r>
            <a:r>
              <a:rPr lang="en-GB" sz="1600" b="0" dirty="0">
                <a:solidFill>
                  <a:srgbClr val="000000"/>
                </a:solidFill>
                <a:latin typeface="Calibri" charset="0"/>
                <a:ea typeface="Calibri" charset="0"/>
                <a:cs typeface="Calibri" charset="0"/>
              </a:rPr>
              <a:t> </a:t>
            </a:r>
            <a:r>
              <a:rPr lang="en-GB" sz="1600" b="0" dirty="0" smtClean="0">
                <a:solidFill>
                  <a:srgbClr val="000000"/>
                </a:solidFill>
                <a:latin typeface="Calibri" charset="0"/>
                <a:ea typeface="Calibri" charset="0"/>
                <a:cs typeface="Calibri" charset="0"/>
              </a:rPr>
              <a:t>M </a:t>
            </a:r>
            <a:r>
              <a:rPr lang="en-GB" sz="1600" b="0" dirty="0">
                <a:solidFill>
                  <a:srgbClr val="000000"/>
                </a:solidFill>
                <a:latin typeface="Calibri" charset="0"/>
                <a:ea typeface="Calibri" charset="0"/>
                <a:cs typeface="Calibri" charset="0"/>
              </a:rPr>
              <a:t>et al. </a:t>
            </a:r>
            <a:r>
              <a:rPr lang="en-GB" sz="1600" b="0" i="1" dirty="0">
                <a:solidFill>
                  <a:srgbClr val="000000"/>
                </a:solidFill>
                <a:latin typeface="Calibri" charset="0"/>
                <a:ea typeface="Calibri" charset="0"/>
                <a:cs typeface="Calibri" charset="0"/>
              </a:rPr>
              <a:t>Cell </a:t>
            </a:r>
            <a:r>
              <a:rPr lang="en-GB" sz="1600" b="0" i="1" dirty="0" smtClean="0">
                <a:solidFill>
                  <a:srgbClr val="000000"/>
                </a:solidFill>
                <a:latin typeface="Calibri" charset="0"/>
                <a:ea typeface="Calibri" charset="0"/>
                <a:cs typeface="Calibri" charset="0"/>
              </a:rPr>
              <a:t>Reports</a:t>
            </a:r>
            <a:r>
              <a:rPr lang="en-GB" sz="1600" b="0" dirty="0" smtClean="0">
                <a:solidFill>
                  <a:srgbClr val="000000"/>
                </a:solidFill>
                <a:latin typeface="Calibri" charset="0"/>
                <a:ea typeface="Calibri" charset="0"/>
                <a:cs typeface="Calibri" charset="0"/>
              </a:rPr>
              <a:t> 2016;15:857-65</a:t>
            </a:r>
            <a:r>
              <a:rPr lang="en-GB" sz="1600" b="0" dirty="0">
                <a:solidFill>
                  <a:srgbClr val="000000"/>
                </a:solidFill>
                <a:latin typeface="Calibri" charset="0"/>
                <a:ea typeface="Calibri" charset="0"/>
                <a:cs typeface="Calibri" charset="0"/>
              </a:rPr>
              <a:t>.</a:t>
            </a:r>
          </a:p>
        </p:txBody>
      </p:sp>
    </p:spTree>
    <p:custDataLst>
      <p:tags r:id="rId1"/>
    </p:custDataLst>
    <p:extLst>
      <p:ext uri="{BB962C8B-B14F-4D97-AF65-F5344CB8AC3E}">
        <p14:creationId xmlns:p14="http://schemas.microsoft.com/office/powerpoint/2010/main" val="962899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5" y="12031"/>
            <a:ext cx="8922962" cy="1143000"/>
          </a:xfrm>
        </p:spPr>
        <p:txBody>
          <a:bodyPr/>
          <a:lstStyle/>
          <a:p>
            <a:r>
              <a:rPr lang="en-GB" sz="3200" dirty="0" smtClean="0">
                <a:solidFill>
                  <a:srgbClr val="0432FF"/>
                </a:solidFill>
                <a:latin typeface="Calibri" charset="0"/>
                <a:ea typeface="Calibri" charset="0"/>
                <a:cs typeface="Calibri" charset="0"/>
              </a:rPr>
              <a:t>MSI-High </a:t>
            </a:r>
            <a:r>
              <a:rPr lang="en-GB" sz="3200" dirty="0" err="1" smtClean="0">
                <a:solidFill>
                  <a:srgbClr val="0432FF"/>
                </a:solidFill>
                <a:latin typeface="Calibri" charset="0"/>
                <a:ea typeface="Calibri" charset="0"/>
                <a:cs typeface="Calibri" charset="0"/>
              </a:rPr>
              <a:t>Tumors</a:t>
            </a:r>
            <a:r>
              <a:rPr lang="en-GB" sz="3200" dirty="0" smtClean="0">
                <a:solidFill>
                  <a:srgbClr val="0432FF"/>
                </a:solidFill>
                <a:latin typeface="Calibri" charset="0"/>
                <a:ea typeface="Calibri" charset="0"/>
                <a:cs typeface="Calibri" charset="0"/>
              </a:rPr>
              <a:t>: Response </a:t>
            </a:r>
            <a:r>
              <a:rPr lang="en-GB" sz="3200" dirty="0">
                <a:solidFill>
                  <a:srgbClr val="0432FF"/>
                </a:solidFill>
                <a:latin typeface="Calibri" charset="0"/>
                <a:ea typeface="Calibri" charset="0"/>
                <a:cs typeface="Calibri" charset="0"/>
              </a:rPr>
              <a:t>to </a:t>
            </a:r>
            <a:r>
              <a:rPr lang="en-GB" sz="3200" dirty="0" smtClean="0">
                <a:solidFill>
                  <a:srgbClr val="0432FF"/>
                </a:solidFill>
                <a:latin typeface="Calibri" charset="0"/>
                <a:ea typeface="Calibri" charset="0"/>
                <a:cs typeface="Calibri" charset="0"/>
              </a:rPr>
              <a:t>PD-1 Inhibitors</a:t>
            </a:r>
            <a:endParaRPr lang="en-GB" sz="3200" dirty="0">
              <a:solidFill>
                <a:srgbClr val="0432FF"/>
              </a:solidFill>
              <a:latin typeface="Calibri" charset="0"/>
              <a:ea typeface="Calibri" charset="0"/>
              <a:cs typeface="Calibri" charset="0"/>
            </a:endParaRPr>
          </a:p>
        </p:txBody>
      </p:sp>
      <p:sp>
        <p:nvSpPr>
          <p:cNvPr id="3" name="Footer Placeholder 2"/>
          <p:cNvSpPr>
            <a:spLocks noGrp="1"/>
          </p:cNvSpPr>
          <p:nvPr>
            <p:ph type="ftr" sz="quarter" idx="4294967295"/>
          </p:nvPr>
        </p:nvSpPr>
        <p:spPr>
          <a:xfrm>
            <a:off x="165023" y="6242192"/>
            <a:ext cx="4718476" cy="554038"/>
          </a:xfrm>
          <a:prstGeom prst="rect">
            <a:avLst/>
          </a:prstGeom>
        </p:spPr>
        <p:txBody>
          <a:bodyPr/>
          <a:lstStyle/>
          <a:p>
            <a:pPr algn="l">
              <a:buClr>
                <a:srgbClr val="4CB7B5"/>
              </a:buClr>
            </a:pPr>
            <a:r>
              <a:rPr lang="en-GB" sz="1600" b="0" dirty="0" smtClean="0">
                <a:solidFill>
                  <a:schemeClr val="tx1"/>
                </a:solidFill>
                <a:latin typeface="Calibri" charset="0"/>
                <a:ea typeface="Calibri" charset="0"/>
                <a:cs typeface="Calibri" charset="0"/>
              </a:rPr>
              <a:t>1. </a:t>
            </a:r>
            <a:r>
              <a:rPr sz="1600" b="0" dirty="0" smtClean="0">
                <a:solidFill>
                  <a:schemeClr val="tx1"/>
                </a:solidFill>
                <a:latin typeface="Calibri" charset="0"/>
                <a:ea typeface="Calibri" charset="0"/>
                <a:cs typeface="Calibri" charset="0"/>
              </a:rPr>
              <a:t>Le </a:t>
            </a:r>
            <a:r>
              <a:rPr lang="en-GB" sz="1600" b="0" dirty="0" smtClean="0">
                <a:solidFill>
                  <a:schemeClr val="tx1"/>
                </a:solidFill>
                <a:latin typeface="Calibri" charset="0"/>
                <a:ea typeface="Calibri" charset="0"/>
                <a:cs typeface="Calibri" charset="0"/>
              </a:rPr>
              <a:t>DT </a:t>
            </a:r>
            <a:r>
              <a:rPr sz="1600" b="0" dirty="0" smtClean="0">
                <a:solidFill>
                  <a:schemeClr val="tx1"/>
                </a:solidFill>
                <a:latin typeface="Calibri" charset="0"/>
                <a:ea typeface="Calibri" charset="0"/>
                <a:cs typeface="Calibri" charset="0"/>
              </a:rPr>
              <a:t>et al. </a:t>
            </a:r>
            <a:r>
              <a:rPr lang="en-GB" sz="1600" b="0" i="1" dirty="0" smtClean="0">
                <a:solidFill>
                  <a:schemeClr val="tx1"/>
                </a:solidFill>
                <a:latin typeface="Calibri" charset="0"/>
                <a:ea typeface="Calibri" charset="0"/>
                <a:cs typeface="Calibri" charset="0"/>
              </a:rPr>
              <a:t>Proc </a:t>
            </a:r>
            <a:r>
              <a:rPr sz="1600" b="0" i="1" dirty="0" smtClean="0">
                <a:solidFill>
                  <a:schemeClr val="tx1"/>
                </a:solidFill>
                <a:latin typeface="Calibri" charset="0"/>
                <a:ea typeface="Calibri" charset="0"/>
                <a:cs typeface="Calibri" charset="0"/>
              </a:rPr>
              <a:t>ASCO </a:t>
            </a:r>
            <a:r>
              <a:rPr sz="1600" b="0" dirty="0" smtClean="0">
                <a:solidFill>
                  <a:schemeClr val="tx1"/>
                </a:solidFill>
                <a:latin typeface="Calibri" charset="0"/>
                <a:ea typeface="Calibri" charset="0"/>
                <a:cs typeface="Calibri" charset="0"/>
              </a:rPr>
              <a:t>2016;</a:t>
            </a:r>
            <a:r>
              <a:rPr lang="en-GB" sz="1600" b="0" dirty="0" smtClean="0">
                <a:solidFill>
                  <a:schemeClr val="tx1"/>
                </a:solidFill>
                <a:latin typeface="Calibri" charset="0"/>
                <a:ea typeface="Calibri" charset="0"/>
                <a:cs typeface="Calibri" charset="0"/>
              </a:rPr>
              <a:t>Abstract 103.</a:t>
            </a:r>
            <a:r>
              <a:rPr sz="1600" b="0" dirty="0" smtClean="0">
                <a:solidFill>
                  <a:schemeClr val="tx1"/>
                </a:solidFill>
                <a:latin typeface="Calibri" charset="0"/>
                <a:ea typeface="Calibri" charset="0"/>
                <a:cs typeface="Calibri" charset="0"/>
              </a:rPr>
              <a:t> </a:t>
            </a:r>
            <a:endParaRPr lang="en-GB" sz="1600" b="0" dirty="0" smtClean="0">
              <a:solidFill>
                <a:schemeClr val="tx1"/>
              </a:solidFill>
              <a:latin typeface="Calibri" charset="0"/>
              <a:ea typeface="Calibri" charset="0"/>
              <a:cs typeface="Calibri" charset="0"/>
            </a:endParaRPr>
          </a:p>
          <a:p>
            <a:pPr algn="l">
              <a:buClr>
                <a:srgbClr val="4CB7B5"/>
              </a:buClr>
            </a:pPr>
            <a:r>
              <a:rPr lang="en-GB" sz="1600" b="0" dirty="0" smtClean="0">
                <a:solidFill>
                  <a:schemeClr val="tx1"/>
                </a:solidFill>
                <a:latin typeface="Calibri" charset="0"/>
                <a:ea typeface="Calibri" charset="0"/>
                <a:cs typeface="Calibri" charset="0"/>
              </a:rPr>
              <a:t>2. </a:t>
            </a:r>
            <a:r>
              <a:rPr sz="1600" b="0" dirty="0" smtClean="0">
                <a:solidFill>
                  <a:schemeClr val="tx1"/>
                </a:solidFill>
                <a:latin typeface="Calibri" charset="0"/>
                <a:ea typeface="Calibri" charset="0"/>
                <a:cs typeface="Calibri" charset="0"/>
              </a:rPr>
              <a:t>Overman </a:t>
            </a:r>
            <a:r>
              <a:rPr lang="en-GB" sz="1600" b="0" dirty="0" smtClean="0">
                <a:solidFill>
                  <a:schemeClr val="tx1"/>
                </a:solidFill>
                <a:latin typeface="Calibri" charset="0"/>
                <a:ea typeface="Calibri" charset="0"/>
                <a:cs typeface="Calibri" charset="0"/>
              </a:rPr>
              <a:t>M </a:t>
            </a:r>
            <a:r>
              <a:rPr sz="1600" b="0" dirty="0" smtClean="0">
                <a:solidFill>
                  <a:schemeClr val="tx1"/>
                </a:solidFill>
                <a:latin typeface="Calibri" charset="0"/>
                <a:ea typeface="Calibri" charset="0"/>
                <a:cs typeface="Calibri" charset="0"/>
              </a:rPr>
              <a:t>et al. </a:t>
            </a:r>
            <a:r>
              <a:rPr lang="en-GB" sz="1600" b="0" i="1" dirty="0" smtClean="0">
                <a:solidFill>
                  <a:schemeClr val="tx1"/>
                </a:solidFill>
                <a:latin typeface="Calibri" charset="0"/>
                <a:ea typeface="Calibri" charset="0"/>
                <a:cs typeface="Calibri" charset="0"/>
              </a:rPr>
              <a:t>Proc </a:t>
            </a:r>
            <a:r>
              <a:rPr sz="1600" b="0" i="1" dirty="0" smtClean="0">
                <a:solidFill>
                  <a:schemeClr val="tx1"/>
                </a:solidFill>
                <a:latin typeface="Calibri" charset="0"/>
                <a:ea typeface="Calibri" charset="0"/>
                <a:cs typeface="Calibri" charset="0"/>
              </a:rPr>
              <a:t>ASCO </a:t>
            </a:r>
            <a:r>
              <a:rPr sz="1600" b="0" dirty="0" smtClean="0">
                <a:solidFill>
                  <a:schemeClr val="tx1"/>
                </a:solidFill>
                <a:latin typeface="Calibri" charset="0"/>
                <a:ea typeface="Calibri" charset="0"/>
                <a:cs typeface="Calibri" charset="0"/>
              </a:rPr>
              <a:t>2016</a:t>
            </a:r>
            <a:r>
              <a:rPr lang="en-GB" sz="1600" b="0" dirty="0" smtClean="0">
                <a:solidFill>
                  <a:schemeClr val="tx1"/>
                </a:solidFill>
                <a:latin typeface="Calibri" charset="0"/>
                <a:ea typeface="Calibri" charset="0"/>
                <a:cs typeface="Calibri" charset="0"/>
              </a:rPr>
              <a:t>;Abstract 3501.</a:t>
            </a:r>
            <a:r>
              <a:rPr sz="1600" b="0" dirty="0" smtClean="0">
                <a:solidFill>
                  <a:schemeClr val="tx1"/>
                </a:solidFill>
                <a:latin typeface="Calibri" charset="0"/>
                <a:ea typeface="Calibri" charset="0"/>
                <a:cs typeface="Calibri" charset="0"/>
              </a:rPr>
              <a:t> </a:t>
            </a:r>
            <a:endParaRPr sz="1600" b="0" dirty="0">
              <a:solidFill>
                <a:schemeClr val="tx1"/>
              </a:solidFill>
              <a:latin typeface="Calibri" charset="0"/>
              <a:ea typeface="Calibri" charset="0"/>
              <a:cs typeface="Calibri" charset="0"/>
            </a:endParaRPr>
          </a:p>
        </p:txBody>
      </p:sp>
      <p:sp>
        <p:nvSpPr>
          <p:cNvPr id="8" name="Text Placeholder 7"/>
          <p:cNvSpPr>
            <a:spLocks noGrp="1"/>
          </p:cNvSpPr>
          <p:nvPr>
            <p:ph type="body" sz="quarter" idx="4294967295"/>
          </p:nvPr>
        </p:nvSpPr>
        <p:spPr>
          <a:xfrm>
            <a:off x="456495" y="5724883"/>
            <a:ext cx="8024813" cy="153987"/>
          </a:xfrm>
        </p:spPr>
        <p:txBody>
          <a:bodyPr/>
          <a:lstStyle/>
          <a:p>
            <a:pPr marL="98425" indent="0">
              <a:buNone/>
            </a:pPr>
            <a:r>
              <a:rPr lang="en-GB" sz="1400" b="0" dirty="0" smtClean="0">
                <a:latin typeface="Calibri" charset="0"/>
                <a:ea typeface="Calibri" charset="0"/>
                <a:cs typeface="Calibri" charset="0"/>
              </a:rPr>
              <a:t>*</a:t>
            </a:r>
            <a:r>
              <a:rPr lang="en-GB" sz="1400" b="0" baseline="30000" dirty="0" smtClean="0">
                <a:latin typeface="Calibri" charset="0"/>
                <a:ea typeface="Calibri" charset="0"/>
                <a:cs typeface="Calibri" charset="0"/>
              </a:rPr>
              <a:t> </a:t>
            </a:r>
            <a:r>
              <a:rPr lang="en-GB" sz="1400" b="0" dirty="0" smtClean="0">
                <a:latin typeface="Calibri" charset="0"/>
                <a:ea typeface="Calibri" charset="0"/>
                <a:cs typeface="Calibri" charset="0"/>
              </a:rPr>
              <a:t>Lynch Syndrome (yes/no/unknown): MMR-deficient CRC = 54/7/39; MMR-proficient CRC = 0/100/0</a:t>
            </a:r>
            <a:endParaRPr lang="en-GB" sz="1400" b="0" dirty="0">
              <a:latin typeface="Calibri" charset="0"/>
              <a:ea typeface="Calibri" charset="0"/>
              <a:cs typeface="Calibri" charset="0"/>
            </a:endParaRPr>
          </a:p>
        </p:txBody>
      </p:sp>
      <p:sp>
        <p:nvSpPr>
          <p:cNvPr id="18" name="TextBox 17"/>
          <p:cNvSpPr txBox="1"/>
          <p:nvPr/>
        </p:nvSpPr>
        <p:spPr bwMode="auto">
          <a:xfrm>
            <a:off x="703694" y="1022646"/>
            <a:ext cx="2515745" cy="570720"/>
          </a:xfrm>
          <a:prstGeom prst="rect">
            <a:avLst/>
          </a:prstGeom>
          <a:noFill/>
          <a:ln w="9525">
            <a:noFill/>
            <a:miter lim="800000"/>
            <a:headEnd/>
            <a:tailEnd/>
          </a:ln>
          <a:effectLst/>
        </p:spPr>
        <p:txBody>
          <a:bodyPr wrap="square" lIns="54000" tIns="54000" rIns="54000" bIns="54000" rtlCol="0" anchor="ctr">
            <a:spAutoFit/>
          </a:bodyPr>
          <a:lstStyle/>
          <a:p>
            <a:pPr algn="ctr"/>
            <a:r>
              <a:rPr lang="en-GB" sz="1500" b="1" kern="0" dirty="0" err="1">
                <a:solidFill>
                  <a:srgbClr val="0432FF"/>
                </a:solidFill>
                <a:latin typeface="Calibri" charset="0"/>
                <a:ea typeface="Calibri" charset="0"/>
                <a:cs typeface="Calibri" charset="0"/>
              </a:rPr>
              <a:t>Pembrolizumab</a:t>
            </a:r>
            <a:r>
              <a:rPr lang="en-GB" sz="1500" b="1" kern="0" dirty="0">
                <a:solidFill>
                  <a:srgbClr val="0432FF"/>
                </a:solidFill>
                <a:latin typeface="Calibri" charset="0"/>
                <a:ea typeface="Calibri" charset="0"/>
                <a:cs typeface="Calibri" charset="0"/>
              </a:rPr>
              <a:t> </a:t>
            </a:r>
            <a:br>
              <a:rPr lang="en-GB" sz="1500" b="1" kern="0" dirty="0">
                <a:solidFill>
                  <a:srgbClr val="0432FF"/>
                </a:solidFill>
                <a:latin typeface="Calibri" charset="0"/>
                <a:ea typeface="Calibri" charset="0"/>
                <a:cs typeface="Calibri" charset="0"/>
              </a:rPr>
            </a:br>
            <a:r>
              <a:rPr lang="en-GB" sz="1500" b="1" kern="0" dirty="0">
                <a:solidFill>
                  <a:srgbClr val="0432FF"/>
                </a:solidFill>
                <a:latin typeface="Calibri" charset="0"/>
                <a:ea typeface="Calibri" charset="0"/>
                <a:cs typeface="Calibri" charset="0"/>
              </a:rPr>
              <a:t>(KEYNOTE 016, phase II)</a:t>
            </a:r>
            <a:r>
              <a:rPr lang="en-GB" sz="1500" b="1" kern="0" baseline="30000" dirty="0">
                <a:solidFill>
                  <a:srgbClr val="0432FF"/>
                </a:solidFill>
                <a:latin typeface="Calibri" charset="0"/>
                <a:ea typeface="Calibri" charset="0"/>
                <a:cs typeface="Calibri" charset="0"/>
              </a:rPr>
              <a:t>1,*</a:t>
            </a:r>
            <a:r>
              <a:rPr lang="en-GB" sz="1500" b="1" kern="0" dirty="0">
                <a:solidFill>
                  <a:srgbClr val="0432FF"/>
                </a:solidFill>
                <a:latin typeface="Calibri" charset="0"/>
                <a:ea typeface="Calibri" charset="0"/>
                <a:cs typeface="Calibri" charset="0"/>
              </a:rPr>
              <a:t> </a:t>
            </a:r>
          </a:p>
        </p:txBody>
      </p:sp>
      <p:sp>
        <p:nvSpPr>
          <p:cNvPr id="19" name="TextBox 18"/>
          <p:cNvSpPr txBox="1"/>
          <p:nvPr/>
        </p:nvSpPr>
        <p:spPr bwMode="auto">
          <a:xfrm>
            <a:off x="3752142" y="1022646"/>
            <a:ext cx="4994984" cy="570720"/>
          </a:xfrm>
          <a:prstGeom prst="rect">
            <a:avLst/>
          </a:prstGeom>
          <a:noFill/>
          <a:ln w="9525">
            <a:noFill/>
            <a:miter lim="800000"/>
            <a:headEnd/>
            <a:tailEnd/>
          </a:ln>
          <a:effectLst/>
        </p:spPr>
        <p:txBody>
          <a:bodyPr wrap="square" lIns="54000" tIns="54000" rIns="54000" bIns="54000" rtlCol="0" anchor="ctr">
            <a:spAutoFit/>
          </a:bodyPr>
          <a:lstStyle/>
          <a:p>
            <a:pPr algn="ctr"/>
            <a:r>
              <a:rPr lang="en-GB" sz="1500" b="1" kern="0" dirty="0">
                <a:solidFill>
                  <a:srgbClr val="0432FF"/>
                </a:solidFill>
                <a:latin typeface="Calibri" charset="0"/>
                <a:ea typeface="Calibri" charset="0"/>
                <a:cs typeface="Calibri" charset="0"/>
              </a:rPr>
              <a:t>Nivolumab ± ipilimumab </a:t>
            </a:r>
          </a:p>
          <a:p>
            <a:pPr algn="ctr"/>
            <a:r>
              <a:rPr lang="en-GB" sz="1500" b="1" kern="0" dirty="0">
                <a:solidFill>
                  <a:srgbClr val="0432FF"/>
                </a:solidFill>
                <a:latin typeface="Calibri" charset="0"/>
                <a:ea typeface="Calibri" charset="0"/>
                <a:cs typeface="Calibri" charset="0"/>
              </a:rPr>
              <a:t>(CheckMate-142, phase II)</a:t>
            </a:r>
            <a:r>
              <a:rPr lang="en-GB" sz="1500" b="1" kern="0" baseline="30000" dirty="0">
                <a:solidFill>
                  <a:srgbClr val="0432FF"/>
                </a:solidFill>
                <a:latin typeface="Calibri" charset="0"/>
                <a:ea typeface="Calibri" charset="0"/>
                <a:cs typeface="Calibri" charset="0"/>
              </a:rPr>
              <a:t>2</a:t>
            </a:r>
            <a:r>
              <a:rPr lang="en-GB" sz="1500" b="1" kern="0" dirty="0">
                <a:solidFill>
                  <a:srgbClr val="0432FF"/>
                </a:solidFill>
                <a:latin typeface="Calibri" charset="0"/>
                <a:ea typeface="Calibri" charset="0"/>
                <a:cs typeface="Calibri" charset="0"/>
              </a:rPr>
              <a:t> </a:t>
            </a:r>
          </a:p>
        </p:txBody>
      </p:sp>
      <p:grpSp>
        <p:nvGrpSpPr>
          <p:cNvPr id="5" name="Group 4"/>
          <p:cNvGrpSpPr/>
          <p:nvPr/>
        </p:nvGrpSpPr>
        <p:grpSpPr>
          <a:xfrm>
            <a:off x="388597" y="1899696"/>
            <a:ext cx="3070812" cy="3763272"/>
            <a:chOff x="579346" y="2359675"/>
            <a:chExt cx="2656303" cy="3255292"/>
          </a:xfrm>
        </p:grpSpPr>
        <p:sp>
          <p:nvSpPr>
            <p:cNvPr id="622" name="TextBox 621"/>
            <p:cNvSpPr txBox="1"/>
            <p:nvPr/>
          </p:nvSpPr>
          <p:spPr>
            <a:xfrm rot="16200000">
              <a:off x="-137133" y="4712124"/>
              <a:ext cx="1619322" cy="186363"/>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Change from baseline</a:t>
              </a:r>
              <a:r>
                <a:rPr lang="ta-IN" sz="800" b="1" kern="0" dirty="0">
                  <a:solidFill>
                    <a:srgbClr val="595959"/>
                  </a:solidFill>
                  <a:latin typeface="Calibri" charset="0"/>
                  <a:ea typeface="Calibri" charset="0"/>
                  <a:cs typeface="Calibri" charset="0"/>
                </a:rPr>
                <a:t> SLD</a:t>
              </a:r>
              <a:r>
                <a:rPr lang="en-GB" sz="800" b="1" kern="0" dirty="0">
                  <a:solidFill>
                    <a:srgbClr val="595959"/>
                  </a:solidFill>
                  <a:latin typeface="Calibri" charset="0"/>
                  <a:ea typeface="Calibri" charset="0"/>
                  <a:cs typeface="Calibri" charset="0"/>
                </a:rPr>
                <a:t> (%)</a:t>
              </a:r>
              <a:r>
                <a:rPr lang="en-US" sz="800" b="1" kern="0" dirty="0">
                  <a:solidFill>
                    <a:srgbClr val="595959"/>
                  </a:solidFill>
                  <a:latin typeface="Calibri" charset="0"/>
                  <a:ea typeface="Calibri" charset="0"/>
                  <a:cs typeface="Calibri" charset="0"/>
                </a:rPr>
                <a:t> </a:t>
              </a:r>
            </a:p>
          </p:txBody>
        </p:sp>
        <p:grpSp>
          <p:nvGrpSpPr>
            <p:cNvPr id="2" name="Group 1"/>
            <p:cNvGrpSpPr/>
            <p:nvPr/>
          </p:nvGrpSpPr>
          <p:grpSpPr>
            <a:xfrm>
              <a:off x="592250" y="2359675"/>
              <a:ext cx="2643399" cy="3099568"/>
              <a:chOff x="592250" y="2359675"/>
              <a:chExt cx="2643399" cy="3099568"/>
            </a:xfrm>
          </p:grpSpPr>
          <p:sp>
            <p:nvSpPr>
              <p:cNvPr id="646" name="TextBox 645"/>
              <p:cNvSpPr txBox="1"/>
              <p:nvPr/>
            </p:nvSpPr>
            <p:spPr>
              <a:xfrm>
                <a:off x="1919088" y="4299761"/>
                <a:ext cx="991036" cy="18636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MMR-deficient CRC</a:t>
                </a:r>
                <a:endParaRPr lang="en-US" sz="800" b="1" kern="0" dirty="0">
                  <a:solidFill>
                    <a:srgbClr val="595959"/>
                  </a:solidFill>
                  <a:latin typeface="Calibri" charset="0"/>
                  <a:ea typeface="Calibri" charset="0"/>
                  <a:cs typeface="Calibri" charset="0"/>
                </a:endParaRPr>
              </a:p>
            </p:txBody>
          </p:sp>
          <p:sp>
            <p:nvSpPr>
              <p:cNvPr id="25" name="Line 9"/>
              <p:cNvSpPr>
                <a:spLocks noChangeShapeType="1"/>
              </p:cNvSpPr>
              <p:nvPr/>
            </p:nvSpPr>
            <p:spPr bwMode="auto">
              <a:xfrm flipH="1">
                <a:off x="1034889" y="3281056"/>
                <a:ext cx="1787129" cy="1191"/>
              </a:xfrm>
              <a:prstGeom prst="line">
                <a:avLst/>
              </a:prstGeom>
              <a:noFill/>
              <a:ln w="15875" cap="sq" cmpd="sng">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 name="Freeform 229"/>
              <p:cNvSpPr>
                <a:spLocks/>
              </p:cNvSpPr>
              <p:nvPr/>
            </p:nvSpPr>
            <p:spPr bwMode="auto">
              <a:xfrm>
                <a:off x="1034889" y="4688375"/>
                <a:ext cx="1787129" cy="1191"/>
              </a:xfrm>
              <a:custGeom>
                <a:avLst/>
                <a:gdLst/>
                <a:ahLst/>
                <a:cxnLst>
                  <a:cxn ang="0">
                    <a:pos x="1501" y="0"/>
                  </a:cxn>
                  <a:cxn ang="0">
                    <a:pos x="0" y="0"/>
                  </a:cxn>
                  <a:cxn ang="0">
                    <a:pos x="1501" y="0"/>
                  </a:cxn>
                </a:cxnLst>
                <a:rect l="0" t="0" r="r" b="b"/>
                <a:pathLst>
                  <a:path w="1501">
                    <a:moveTo>
                      <a:pt x="1501" y="0"/>
                    </a:moveTo>
                    <a:lnTo>
                      <a:pt x="0" y="0"/>
                    </a:lnTo>
                    <a:lnTo>
                      <a:pt x="1501" y="0"/>
                    </a:lnTo>
                    <a:close/>
                  </a:path>
                </a:pathLst>
              </a:custGeom>
              <a:solidFill>
                <a:srgbClr val="FFFFFF"/>
              </a:solidFill>
              <a:ln w="15875" cmpd="sng">
                <a:solidFill>
                  <a:schemeClr val="tx1"/>
                </a:solidFill>
                <a:prstDash val="sysDash"/>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 name="Freeform 231"/>
              <p:cNvSpPr>
                <a:spLocks/>
              </p:cNvSpPr>
              <p:nvPr/>
            </p:nvSpPr>
            <p:spPr bwMode="auto">
              <a:xfrm>
                <a:off x="1034889" y="4964600"/>
                <a:ext cx="1787129" cy="1191"/>
              </a:xfrm>
              <a:custGeom>
                <a:avLst/>
                <a:gdLst/>
                <a:ahLst/>
                <a:cxnLst>
                  <a:cxn ang="0">
                    <a:pos x="1501" y="0"/>
                  </a:cxn>
                  <a:cxn ang="0">
                    <a:pos x="0" y="0"/>
                  </a:cxn>
                  <a:cxn ang="0">
                    <a:pos x="1501" y="0"/>
                  </a:cxn>
                </a:cxnLst>
                <a:rect l="0" t="0" r="r" b="b"/>
                <a:pathLst>
                  <a:path w="1501">
                    <a:moveTo>
                      <a:pt x="1501" y="0"/>
                    </a:moveTo>
                    <a:lnTo>
                      <a:pt x="0" y="0"/>
                    </a:lnTo>
                    <a:lnTo>
                      <a:pt x="1501" y="0"/>
                    </a:lnTo>
                    <a:close/>
                  </a:path>
                </a:pathLst>
              </a:custGeom>
              <a:solidFill>
                <a:srgbClr val="FFFFFF"/>
              </a:solidFill>
              <a:ln w="15875" cmpd="sng">
                <a:solidFill>
                  <a:schemeClr val="tx1"/>
                </a:solidFill>
                <a:prstDash val="sysDash"/>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 name="Line 233"/>
              <p:cNvSpPr>
                <a:spLocks noChangeShapeType="1"/>
              </p:cNvSpPr>
              <p:nvPr/>
            </p:nvSpPr>
            <p:spPr bwMode="auto">
              <a:xfrm flipH="1">
                <a:off x="1034889" y="3101272"/>
                <a:ext cx="1792487" cy="0"/>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 name="Line 234"/>
              <p:cNvSpPr>
                <a:spLocks noChangeShapeType="1"/>
              </p:cNvSpPr>
              <p:nvPr/>
            </p:nvSpPr>
            <p:spPr bwMode="auto">
              <a:xfrm flipH="1">
                <a:off x="1034889" y="3441791"/>
                <a:ext cx="1787129" cy="1191"/>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39" name="Group 38"/>
              <p:cNvGrpSpPr/>
              <p:nvPr/>
            </p:nvGrpSpPr>
            <p:grpSpPr>
              <a:xfrm>
                <a:off x="1039651" y="4241891"/>
                <a:ext cx="1128713" cy="644128"/>
                <a:chOff x="1582738" y="3995738"/>
                <a:chExt cx="1504950" cy="858837"/>
              </a:xfrm>
              <a:solidFill>
                <a:schemeClr val="accent1"/>
              </a:solidFill>
            </p:grpSpPr>
            <p:sp>
              <p:nvSpPr>
                <p:cNvPr id="40" name="Rectangle 6"/>
                <p:cNvSpPr>
                  <a:spLocks noChangeArrowheads="1"/>
                </p:cNvSpPr>
                <p:nvPr/>
              </p:nvSpPr>
              <p:spPr bwMode="auto">
                <a:xfrm>
                  <a:off x="3040063" y="4743450"/>
                  <a:ext cx="47625" cy="1111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 name="Rectangle 7"/>
                <p:cNvSpPr>
                  <a:spLocks noChangeArrowheads="1"/>
                </p:cNvSpPr>
                <p:nvPr/>
              </p:nvSpPr>
              <p:spPr bwMode="auto">
                <a:xfrm>
                  <a:off x="2992438" y="4743450"/>
                  <a:ext cx="47625" cy="1111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 name="Rectangle 8"/>
                <p:cNvSpPr>
                  <a:spLocks noChangeArrowheads="1"/>
                </p:cNvSpPr>
                <p:nvPr/>
              </p:nvSpPr>
              <p:spPr bwMode="auto">
                <a:xfrm>
                  <a:off x="2944813" y="4743450"/>
                  <a:ext cx="47625" cy="85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 name="Rectangle 9"/>
                <p:cNvSpPr>
                  <a:spLocks noChangeArrowheads="1"/>
                </p:cNvSpPr>
                <p:nvPr/>
              </p:nvSpPr>
              <p:spPr bwMode="auto">
                <a:xfrm>
                  <a:off x="2706688" y="4743450"/>
                  <a:ext cx="47625" cy="349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 name="Rectangle 10"/>
                <p:cNvSpPr>
                  <a:spLocks noChangeArrowheads="1"/>
                </p:cNvSpPr>
                <p:nvPr/>
              </p:nvSpPr>
              <p:spPr bwMode="auto">
                <a:xfrm>
                  <a:off x="2613026" y="4721225"/>
                  <a:ext cx="46038" cy="22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 name="Rectangle 11"/>
                <p:cNvSpPr>
                  <a:spLocks noChangeArrowheads="1"/>
                </p:cNvSpPr>
                <p:nvPr/>
              </p:nvSpPr>
              <p:spPr bwMode="auto">
                <a:xfrm>
                  <a:off x="2520951" y="4721225"/>
                  <a:ext cx="47625" cy="22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 name="Rectangle 12"/>
                <p:cNvSpPr>
                  <a:spLocks noChangeArrowheads="1"/>
                </p:cNvSpPr>
                <p:nvPr/>
              </p:nvSpPr>
              <p:spPr bwMode="auto">
                <a:xfrm>
                  <a:off x="2473326" y="4711700"/>
                  <a:ext cx="47625" cy="317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 name="Rectangle 13"/>
                <p:cNvSpPr>
                  <a:spLocks noChangeArrowheads="1"/>
                </p:cNvSpPr>
                <p:nvPr/>
              </p:nvSpPr>
              <p:spPr bwMode="auto">
                <a:xfrm>
                  <a:off x="2425701" y="4699000"/>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 name="Rectangle 14"/>
                <p:cNvSpPr>
                  <a:spLocks noChangeArrowheads="1"/>
                </p:cNvSpPr>
                <p:nvPr/>
              </p:nvSpPr>
              <p:spPr bwMode="auto">
                <a:xfrm>
                  <a:off x="2378076" y="4692650"/>
                  <a:ext cx="47625" cy="508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9" name="Rectangle 15"/>
                <p:cNvSpPr>
                  <a:spLocks noChangeArrowheads="1"/>
                </p:cNvSpPr>
                <p:nvPr/>
              </p:nvSpPr>
              <p:spPr bwMode="auto">
                <a:xfrm>
                  <a:off x="2286001" y="4638675"/>
                  <a:ext cx="47625" cy="1047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0" name="Rectangle 16"/>
                <p:cNvSpPr>
                  <a:spLocks noChangeArrowheads="1"/>
                </p:cNvSpPr>
                <p:nvPr/>
              </p:nvSpPr>
              <p:spPr bwMode="auto">
                <a:xfrm>
                  <a:off x="2190751" y="4619625"/>
                  <a:ext cx="47625" cy="1238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1" name="Rectangle 17"/>
                <p:cNvSpPr>
                  <a:spLocks noChangeArrowheads="1"/>
                </p:cNvSpPr>
                <p:nvPr/>
              </p:nvSpPr>
              <p:spPr bwMode="auto">
                <a:xfrm>
                  <a:off x="2143126" y="4619625"/>
                  <a:ext cx="47625" cy="1238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2" name="Rectangle 18"/>
                <p:cNvSpPr>
                  <a:spLocks noChangeArrowheads="1"/>
                </p:cNvSpPr>
                <p:nvPr/>
              </p:nvSpPr>
              <p:spPr bwMode="auto">
                <a:xfrm>
                  <a:off x="2098676" y="4597400"/>
                  <a:ext cx="47625" cy="1460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3" name="Rectangle 19"/>
                <p:cNvSpPr>
                  <a:spLocks noChangeArrowheads="1"/>
                </p:cNvSpPr>
                <p:nvPr/>
              </p:nvSpPr>
              <p:spPr bwMode="auto">
                <a:xfrm>
                  <a:off x="2051051" y="4572000"/>
                  <a:ext cx="47625" cy="171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4" name="Rectangle 20"/>
                <p:cNvSpPr>
                  <a:spLocks noChangeArrowheads="1"/>
                </p:cNvSpPr>
                <p:nvPr/>
              </p:nvSpPr>
              <p:spPr bwMode="auto">
                <a:xfrm>
                  <a:off x="2003426" y="4565650"/>
                  <a:ext cx="47625" cy="1778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5" name="Rectangle 21"/>
                <p:cNvSpPr>
                  <a:spLocks noChangeArrowheads="1"/>
                </p:cNvSpPr>
                <p:nvPr/>
              </p:nvSpPr>
              <p:spPr bwMode="auto">
                <a:xfrm>
                  <a:off x="1955801" y="4543425"/>
                  <a:ext cx="47625" cy="2000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6" name="Rectangle 22"/>
                <p:cNvSpPr>
                  <a:spLocks noChangeArrowheads="1"/>
                </p:cNvSpPr>
                <p:nvPr/>
              </p:nvSpPr>
              <p:spPr bwMode="auto">
                <a:xfrm>
                  <a:off x="1911351" y="4483100"/>
                  <a:ext cx="44450" cy="2603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7" name="Rectangle 23"/>
                <p:cNvSpPr>
                  <a:spLocks noChangeArrowheads="1"/>
                </p:cNvSpPr>
                <p:nvPr/>
              </p:nvSpPr>
              <p:spPr bwMode="auto">
                <a:xfrm>
                  <a:off x="1865313" y="4473575"/>
                  <a:ext cx="46038" cy="2698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8" name="Rectangle 24"/>
                <p:cNvSpPr>
                  <a:spLocks noChangeArrowheads="1"/>
                </p:cNvSpPr>
                <p:nvPr/>
              </p:nvSpPr>
              <p:spPr bwMode="auto">
                <a:xfrm>
                  <a:off x="1817688" y="4438650"/>
                  <a:ext cx="47625" cy="3048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9" name="Rectangle 25"/>
                <p:cNvSpPr>
                  <a:spLocks noChangeArrowheads="1"/>
                </p:cNvSpPr>
                <p:nvPr/>
              </p:nvSpPr>
              <p:spPr bwMode="auto">
                <a:xfrm>
                  <a:off x="1770063" y="4400550"/>
                  <a:ext cx="47625" cy="3429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0" name="Rectangle 26"/>
                <p:cNvSpPr>
                  <a:spLocks noChangeArrowheads="1"/>
                </p:cNvSpPr>
                <p:nvPr/>
              </p:nvSpPr>
              <p:spPr bwMode="auto">
                <a:xfrm>
                  <a:off x="1722438" y="4365625"/>
                  <a:ext cx="47625" cy="3778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1" name="Rectangle 27"/>
                <p:cNvSpPr>
                  <a:spLocks noChangeArrowheads="1"/>
                </p:cNvSpPr>
                <p:nvPr/>
              </p:nvSpPr>
              <p:spPr bwMode="auto">
                <a:xfrm>
                  <a:off x="1677988" y="4327525"/>
                  <a:ext cx="47625" cy="4159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2" name="Rectangle 28"/>
                <p:cNvSpPr>
                  <a:spLocks noChangeArrowheads="1"/>
                </p:cNvSpPr>
                <p:nvPr/>
              </p:nvSpPr>
              <p:spPr bwMode="auto">
                <a:xfrm>
                  <a:off x="1630363" y="4197350"/>
                  <a:ext cx="47625" cy="546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3" name="Rectangle 29"/>
                <p:cNvSpPr>
                  <a:spLocks noChangeArrowheads="1"/>
                </p:cNvSpPr>
                <p:nvPr/>
              </p:nvSpPr>
              <p:spPr bwMode="auto">
                <a:xfrm>
                  <a:off x="1582738" y="3995738"/>
                  <a:ext cx="47625" cy="74771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139" name="Group 138"/>
              <p:cNvGrpSpPr/>
              <p:nvPr/>
            </p:nvGrpSpPr>
            <p:grpSpPr>
              <a:xfrm>
                <a:off x="1531381" y="4719331"/>
                <a:ext cx="1269206" cy="632222"/>
                <a:chOff x="2238376" y="4632325"/>
                <a:chExt cx="1692275" cy="842963"/>
              </a:xfrm>
              <a:solidFill>
                <a:schemeClr val="accent2"/>
              </a:solidFill>
            </p:grpSpPr>
            <p:sp>
              <p:nvSpPr>
                <p:cNvPr id="140" name="Rectangle 117"/>
                <p:cNvSpPr>
                  <a:spLocks noChangeArrowheads="1"/>
                </p:cNvSpPr>
                <p:nvPr/>
              </p:nvSpPr>
              <p:spPr bwMode="auto">
                <a:xfrm>
                  <a:off x="3860801" y="4743450"/>
                  <a:ext cx="69850" cy="73183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1" name="Rectangle 118"/>
                <p:cNvSpPr>
                  <a:spLocks noChangeArrowheads="1"/>
                </p:cNvSpPr>
                <p:nvPr/>
              </p:nvSpPr>
              <p:spPr bwMode="auto">
                <a:xfrm>
                  <a:off x="3790951" y="4743450"/>
                  <a:ext cx="69850" cy="73183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2" name="Rectangle 119"/>
                <p:cNvSpPr>
                  <a:spLocks noChangeArrowheads="1"/>
                </p:cNvSpPr>
                <p:nvPr/>
              </p:nvSpPr>
              <p:spPr bwMode="auto">
                <a:xfrm>
                  <a:off x="3743326" y="4743450"/>
                  <a:ext cx="47625" cy="64611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3" name="Rectangle 120"/>
                <p:cNvSpPr>
                  <a:spLocks noChangeArrowheads="1"/>
                </p:cNvSpPr>
                <p:nvPr/>
              </p:nvSpPr>
              <p:spPr bwMode="auto">
                <a:xfrm>
                  <a:off x="3695701" y="4743450"/>
                  <a:ext cx="47625" cy="58578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4" name="Rectangle 121"/>
                <p:cNvSpPr>
                  <a:spLocks noChangeArrowheads="1"/>
                </p:cNvSpPr>
                <p:nvPr/>
              </p:nvSpPr>
              <p:spPr bwMode="auto">
                <a:xfrm>
                  <a:off x="3651251" y="4743450"/>
                  <a:ext cx="47625" cy="4381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5" name="Rectangle 122"/>
                <p:cNvSpPr>
                  <a:spLocks noChangeArrowheads="1"/>
                </p:cNvSpPr>
                <p:nvPr/>
              </p:nvSpPr>
              <p:spPr bwMode="auto">
                <a:xfrm>
                  <a:off x="3603626" y="4743450"/>
                  <a:ext cx="47625" cy="4381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6" name="Rectangle 123"/>
                <p:cNvSpPr>
                  <a:spLocks noChangeArrowheads="1"/>
                </p:cNvSpPr>
                <p:nvPr/>
              </p:nvSpPr>
              <p:spPr bwMode="auto">
                <a:xfrm>
                  <a:off x="3556001" y="4743450"/>
                  <a:ext cx="47625" cy="4159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7" name="Rectangle 124"/>
                <p:cNvSpPr>
                  <a:spLocks noChangeArrowheads="1"/>
                </p:cNvSpPr>
                <p:nvPr/>
              </p:nvSpPr>
              <p:spPr bwMode="auto">
                <a:xfrm>
                  <a:off x="3508376" y="4743450"/>
                  <a:ext cx="47625" cy="4095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8" name="Rectangle 125"/>
                <p:cNvSpPr>
                  <a:spLocks noChangeArrowheads="1"/>
                </p:cNvSpPr>
                <p:nvPr/>
              </p:nvSpPr>
              <p:spPr bwMode="auto">
                <a:xfrm>
                  <a:off x="3460751" y="4743450"/>
                  <a:ext cx="47625" cy="3810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49" name="Rectangle 126"/>
                <p:cNvSpPr>
                  <a:spLocks noChangeArrowheads="1"/>
                </p:cNvSpPr>
                <p:nvPr/>
              </p:nvSpPr>
              <p:spPr bwMode="auto">
                <a:xfrm>
                  <a:off x="3413126" y="4743450"/>
                  <a:ext cx="47625" cy="3810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0" name="Rectangle 127"/>
                <p:cNvSpPr>
                  <a:spLocks noChangeArrowheads="1"/>
                </p:cNvSpPr>
                <p:nvPr/>
              </p:nvSpPr>
              <p:spPr bwMode="auto">
                <a:xfrm>
                  <a:off x="3370263" y="4743450"/>
                  <a:ext cx="42863" cy="3651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1" name="Rectangle 128"/>
                <p:cNvSpPr>
                  <a:spLocks noChangeArrowheads="1"/>
                </p:cNvSpPr>
                <p:nvPr/>
              </p:nvSpPr>
              <p:spPr bwMode="auto">
                <a:xfrm>
                  <a:off x="3322638" y="4743450"/>
                  <a:ext cx="47625" cy="3556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2" name="Rectangle 129"/>
                <p:cNvSpPr>
                  <a:spLocks noChangeArrowheads="1"/>
                </p:cNvSpPr>
                <p:nvPr/>
              </p:nvSpPr>
              <p:spPr bwMode="auto">
                <a:xfrm>
                  <a:off x="3275013" y="4743450"/>
                  <a:ext cx="47625" cy="3429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3" name="Rectangle 130"/>
                <p:cNvSpPr>
                  <a:spLocks noChangeArrowheads="1"/>
                </p:cNvSpPr>
                <p:nvPr/>
              </p:nvSpPr>
              <p:spPr bwMode="auto">
                <a:xfrm>
                  <a:off x="3227388" y="4743450"/>
                  <a:ext cx="47625" cy="279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4" name="Rectangle 131"/>
                <p:cNvSpPr>
                  <a:spLocks noChangeArrowheads="1"/>
                </p:cNvSpPr>
                <p:nvPr/>
              </p:nvSpPr>
              <p:spPr bwMode="auto">
                <a:xfrm>
                  <a:off x="3179763" y="4743450"/>
                  <a:ext cx="47625" cy="2444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5" name="Rectangle 132"/>
                <p:cNvSpPr>
                  <a:spLocks noChangeArrowheads="1"/>
                </p:cNvSpPr>
                <p:nvPr/>
              </p:nvSpPr>
              <p:spPr bwMode="auto">
                <a:xfrm>
                  <a:off x="3132138" y="4743450"/>
                  <a:ext cx="47625" cy="2000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6" name="Rectangle 133"/>
                <p:cNvSpPr>
                  <a:spLocks noChangeArrowheads="1"/>
                </p:cNvSpPr>
                <p:nvPr/>
              </p:nvSpPr>
              <p:spPr bwMode="auto">
                <a:xfrm>
                  <a:off x="3087688" y="4743450"/>
                  <a:ext cx="44450" cy="1873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7" name="Rectangle 134"/>
                <p:cNvSpPr>
                  <a:spLocks noChangeArrowheads="1"/>
                </p:cNvSpPr>
                <p:nvPr/>
              </p:nvSpPr>
              <p:spPr bwMode="auto">
                <a:xfrm>
                  <a:off x="2897188" y="4743450"/>
                  <a:ext cx="47625" cy="85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8" name="Rectangle 135"/>
                <p:cNvSpPr>
                  <a:spLocks noChangeArrowheads="1"/>
                </p:cNvSpPr>
                <p:nvPr/>
              </p:nvSpPr>
              <p:spPr bwMode="auto">
                <a:xfrm>
                  <a:off x="2849563" y="4743450"/>
                  <a:ext cx="4762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59" name="Rectangle 136"/>
                <p:cNvSpPr>
                  <a:spLocks noChangeArrowheads="1"/>
                </p:cNvSpPr>
                <p:nvPr/>
              </p:nvSpPr>
              <p:spPr bwMode="auto">
                <a:xfrm>
                  <a:off x="2801938" y="4743450"/>
                  <a:ext cx="47625" cy="571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0" name="Rectangle 137"/>
                <p:cNvSpPr>
                  <a:spLocks noChangeArrowheads="1"/>
                </p:cNvSpPr>
                <p:nvPr/>
              </p:nvSpPr>
              <p:spPr bwMode="auto">
                <a:xfrm>
                  <a:off x="2754313" y="4743450"/>
                  <a:ext cx="47625" cy="349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1" name="Rectangle 138"/>
                <p:cNvSpPr>
                  <a:spLocks noChangeArrowheads="1"/>
                </p:cNvSpPr>
                <p:nvPr/>
              </p:nvSpPr>
              <p:spPr bwMode="auto">
                <a:xfrm>
                  <a:off x="2659063" y="4721225"/>
                  <a:ext cx="47625" cy="22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2" name="Rectangle 139"/>
                <p:cNvSpPr>
                  <a:spLocks noChangeArrowheads="1"/>
                </p:cNvSpPr>
                <p:nvPr/>
              </p:nvSpPr>
              <p:spPr bwMode="auto">
                <a:xfrm>
                  <a:off x="2568576" y="4721225"/>
                  <a:ext cx="47625" cy="22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3" name="Rectangle 140"/>
                <p:cNvSpPr>
                  <a:spLocks noChangeArrowheads="1"/>
                </p:cNvSpPr>
                <p:nvPr/>
              </p:nvSpPr>
              <p:spPr bwMode="auto">
                <a:xfrm>
                  <a:off x="2333626" y="4683125"/>
                  <a:ext cx="47625" cy="603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4" name="Rectangle 141"/>
                <p:cNvSpPr>
                  <a:spLocks noChangeArrowheads="1"/>
                </p:cNvSpPr>
                <p:nvPr/>
              </p:nvSpPr>
              <p:spPr bwMode="auto">
                <a:xfrm>
                  <a:off x="2238376" y="4632325"/>
                  <a:ext cx="47625" cy="1111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187" name="Line 192"/>
              <p:cNvSpPr>
                <a:spLocks noChangeShapeType="1"/>
              </p:cNvSpPr>
              <p:nvPr/>
            </p:nvSpPr>
            <p:spPr bwMode="auto">
              <a:xfrm flipH="1">
                <a:off x="1034890" y="2785756"/>
                <a:ext cx="88106" cy="478631"/>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8" name="Line 193"/>
              <p:cNvSpPr>
                <a:spLocks noChangeShapeType="1"/>
              </p:cNvSpPr>
              <p:nvPr/>
            </p:nvSpPr>
            <p:spPr bwMode="auto">
              <a:xfrm flipH="1">
                <a:off x="1034889" y="3026262"/>
                <a:ext cx="102394" cy="23812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9" name="Line 194"/>
              <p:cNvSpPr>
                <a:spLocks noChangeShapeType="1"/>
              </p:cNvSpPr>
              <p:nvPr/>
            </p:nvSpPr>
            <p:spPr bwMode="auto">
              <a:xfrm flipH="1">
                <a:off x="1034890" y="2952444"/>
                <a:ext cx="202406" cy="311944"/>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0" name="Line 195"/>
              <p:cNvSpPr>
                <a:spLocks noChangeShapeType="1"/>
              </p:cNvSpPr>
              <p:nvPr/>
            </p:nvSpPr>
            <p:spPr bwMode="auto">
              <a:xfrm flipH="1">
                <a:off x="1034890" y="3173899"/>
                <a:ext cx="97631" cy="90488"/>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1" name="Line 196"/>
              <p:cNvSpPr>
                <a:spLocks noChangeShapeType="1"/>
              </p:cNvSpPr>
              <p:nvPr/>
            </p:nvSpPr>
            <p:spPr bwMode="auto">
              <a:xfrm flipH="1">
                <a:off x="1034889" y="3095319"/>
                <a:ext cx="159544" cy="169069"/>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2" name="Line 197"/>
              <p:cNvSpPr>
                <a:spLocks noChangeShapeType="1"/>
              </p:cNvSpPr>
              <p:nvPr/>
            </p:nvSpPr>
            <p:spPr bwMode="auto">
              <a:xfrm flipH="1">
                <a:off x="1034889" y="3159612"/>
                <a:ext cx="166688" cy="10477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3" name="Line 198"/>
              <p:cNvSpPr>
                <a:spLocks noChangeShapeType="1"/>
              </p:cNvSpPr>
              <p:nvPr/>
            </p:nvSpPr>
            <p:spPr bwMode="auto">
              <a:xfrm flipH="1">
                <a:off x="1034889" y="3119131"/>
                <a:ext cx="200025" cy="145256"/>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4" name="Line 199"/>
              <p:cNvSpPr>
                <a:spLocks noChangeShapeType="1"/>
              </p:cNvSpPr>
              <p:nvPr/>
            </p:nvSpPr>
            <p:spPr bwMode="auto">
              <a:xfrm flipH="1">
                <a:off x="1034889" y="3071506"/>
                <a:ext cx="234554" cy="192881"/>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5" name="Line 200"/>
              <p:cNvSpPr>
                <a:spLocks noChangeShapeType="1"/>
              </p:cNvSpPr>
              <p:nvPr/>
            </p:nvSpPr>
            <p:spPr bwMode="auto">
              <a:xfrm flipH="1">
                <a:off x="1034890" y="3054837"/>
                <a:ext cx="241697" cy="209550"/>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6" name="Line 201"/>
              <p:cNvSpPr>
                <a:spLocks noChangeShapeType="1"/>
              </p:cNvSpPr>
              <p:nvPr/>
            </p:nvSpPr>
            <p:spPr bwMode="auto">
              <a:xfrm flipH="1">
                <a:off x="1034890" y="3216762"/>
                <a:ext cx="202406" cy="4762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7" name="Line 202"/>
              <p:cNvSpPr>
                <a:spLocks noChangeShapeType="1"/>
              </p:cNvSpPr>
              <p:nvPr/>
            </p:nvSpPr>
            <p:spPr bwMode="auto">
              <a:xfrm flipH="1">
                <a:off x="1034889" y="3197712"/>
                <a:ext cx="223838" cy="6667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8" name="Line 203"/>
              <p:cNvSpPr>
                <a:spLocks noChangeShapeType="1"/>
              </p:cNvSpPr>
              <p:nvPr/>
            </p:nvSpPr>
            <p:spPr bwMode="auto">
              <a:xfrm flipH="1">
                <a:off x="1034889" y="3188187"/>
                <a:ext cx="226219" cy="76200"/>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99" name="Line 204"/>
              <p:cNvSpPr>
                <a:spLocks noChangeShapeType="1"/>
              </p:cNvSpPr>
              <p:nvPr/>
            </p:nvSpPr>
            <p:spPr bwMode="auto">
              <a:xfrm flipH="1">
                <a:off x="1034889" y="3178662"/>
                <a:ext cx="234554" cy="8572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0" name="Line 205"/>
              <p:cNvSpPr>
                <a:spLocks noChangeShapeType="1"/>
              </p:cNvSpPr>
              <p:nvPr/>
            </p:nvSpPr>
            <p:spPr bwMode="auto">
              <a:xfrm flipH="1">
                <a:off x="1034889" y="3126274"/>
                <a:ext cx="382191" cy="138113"/>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1" name="Freeform 206"/>
              <p:cNvSpPr>
                <a:spLocks/>
              </p:cNvSpPr>
              <p:nvPr/>
            </p:nvSpPr>
            <p:spPr bwMode="auto">
              <a:xfrm>
                <a:off x="1034890" y="3250100"/>
                <a:ext cx="622697" cy="88106"/>
              </a:xfrm>
              <a:custGeom>
                <a:avLst/>
                <a:gdLst/>
                <a:ahLst/>
                <a:cxnLst>
                  <a:cxn ang="0">
                    <a:pos x="0" y="12"/>
                  </a:cxn>
                  <a:cxn ang="0">
                    <a:pos x="178" y="60"/>
                  </a:cxn>
                  <a:cxn ang="0">
                    <a:pos x="297" y="74"/>
                  </a:cxn>
                  <a:cxn ang="0">
                    <a:pos x="409" y="46"/>
                  </a:cxn>
                  <a:cxn ang="0">
                    <a:pos x="523" y="0"/>
                  </a:cxn>
                </a:cxnLst>
                <a:rect l="0" t="0" r="r" b="b"/>
                <a:pathLst>
                  <a:path w="523" h="74">
                    <a:moveTo>
                      <a:pt x="0" y="12"/>
                    </a:moveTo>
                    <a:lnTo>
                      <a:pt x="178" y="60"/>
                    </a:lnTo>
                    <a:lnTo>
                      <a:pt x="297" y="74"/>
                    </a:lnTo>
                    <a:lnTo>
                      <a:pt x="409" y="46"/>
                    </a:lnTo>
                    <a:lnTo>
                      <a:pt x="523"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2" name="Freeform 207"/>
              <p:cNvSpPr>
                <a:spLocks/>
              </p:cNvSpPr>
              <p:nvPr/>
            </p:nvSpPr>
            <p:spPr bwMode="auto">
              <a:xfrm>
                <a:off x="1034889" y="3264387"/>
                <a:ext cx="216694" cy="66675"/>
              </a:xfrm>
              <a:custGeom>
                <a:avLst/>
                <a:gdLst/>
                <a:ahLst/>
                <a:cxnLst>
                  <a:cxn ang="0">
                    <a:pos x="0" y="0"/>
                  </a:cxn>
                  <a:cxn ang="0">
                    <a:pos x="110" y="44"/>
                  </a:cxn>
                  <a:cxn ang="0">
                    <a:pos x="182" y="56"/>
                  </a:cxn>
                </a:cxnLst>
                <a:rect l="0" t="0" r="r" b="b"/>
                <a:pathLst>
                  <a:path w="182" h="56">
                    <a:moveTo>
                      <a:pt x="0" y="0"/>
                    </a:moveTo>
                    <a:lnTo>
                      <a:pt x="110" y="44"/>
                    </a:lnTo>
                    <a:lnTo>
                      <a:pt x="182" y="56"/>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3" name="Freeform 208"/>
              <p:cNvSpPr>
                <a:spLocks/>
              </p:cNvSpPr>
              <p:nvPr/>
            </p:nvSpPr>
            <p:spPr bwMode="auto">
              <a:xfrm>
                <a:off x="1034889" y="3226287"/>
                <a:ext cx="804863" cy="38100"/>
              </a:xfrm>
              <a:custGeom>
                <a:avLst/>
                <a:gdLst/>
                <a:ahLst/>
                <a:cxnLst>
                  <a:cxn ang="0">
                    <a:pos x="0" y="32"/>
                  </a:cxn>
                  <a:cxn ang="0">
                    <a:pos x="190" y="16"/>
                  </a:cxn>
                  <a:cxn ang="0">
                    <a:pos x="317" y="10"/>
                  </a:cxn>
                  <a:cxn ang="0">
                    <a:pos x="429" y="8"/>
                  </a:cxn>
                  <a:cxn ang="0">
                    <a:pos x="557" y="4"/>
                  </a:cxn>
                  <a:cxn ang="0">
                    <a:pos x="676" y="0"/>
                  </a:cxn>
                </a:cxnLst>
                <a:rect l="0" t="0" r="r" b="b"/>
                <a:pathLst>
                  <a:path w="676" h="32">
                    <a:moveTo>
                      <a:pt x="0" y="32"/>
                    </a:moveTo>
                    <a:lnTo>
                      <a:pt x="190" y="16"/>
                    </a:lnTo>
                    <a:lnTo>
                      <a:pt x="317" y="10"/>
                    </a:lnTo>
                    <a:lnTo>
                      <a:pt x="429" y="8"/>
                    </a:lnTo>
                    <a:lnTo>
                      <a:pt x="557" y="4"/>
                    </a:lnTo>
                    <a:lnTo>
                      <a:pt x="676"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204" name="Group 203"/>
              <p:cNvGrpSpPr/>
              <p:nvPr/>
            </p:nvGrpSpPr>
            <p:grpSpPr>
              <a:xfrm>
                <a:off x="1072989" y="2761944"/>
                <a:ext cx="783432" cy="588169"/>
                <a:chOff x="1627188" y="2022475"/>
                <a:chExt cx="1044576" cy="784225"/>
              </a:xfrm>
              <a:solidFill>
                <a:schemeClr val="accent1"/>
              </a:solidFill>
            </p:grpSpPr>
            <p:sp>
              <p:nvSpPr>
                <p:cNvPr id="205" name="Rectangle 239"/>
                <p:cNvSpPr>
                  <a:spLocks noChangeArrowheads="1"/>
                </p:cNvSpPr>
                <p:nvPr/>
              </p:nvSpPr>
              <p:spPr bwMode="auto">
                <a:xfrm>
                  <a:off x="2073276" y="2473325"/>
                  <a:ext cx="44450"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6" name="Rectangle 240"/>
                <p:cNvSpPr>
                  <a:spLocks noChangeArrowheads="1"/>
                </p:cNvSpPr>
                <p:nvPr/>
              </p:nvSpPr>
              <p:spPr bwMode="auto">
                <a:xfrm>
                  <a:off x="1879601" y="2371725"/>
                  <a:ext cx="47625"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7" name="Rectangle 241"/>
                <p:cNvSpPr>
                  <a:spLocks noChangeArrowheads="1"/>
                </p:cNvSpPr>
                <p:nvPr/>
              </p:nvSpPr>
              <p:spPr bwMode="auto">
                <a:xfrm>
                  <a:off x="1865313" y="2406650"/>
                  <a:ext cx="46038"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8" name="Rectangle 242"/>
                <p:cNvSpPr>
                  <a:spLocks noChangeArrowheads="1"/>
                </p:cNvSpPr>
                <p:nvPr/>
              </p:nvSpPr>
              <p:spPr bwMode="auto">
                <a:xfrm>
                  <a:off x="1814513" y="2470150"/>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09" name="Rectangle 243"/>
                <p:cNvSpPr>
                  <a:spLocks noChangeArrowheads="1"/>
                </p:cNvSpPr>
                <p:nvPr/>
              </p:nvSpPr>
              <p:spPr bwMode="auto">
                <a:xfrm>
                  <a:off x="1776413" y="2524125"/>
                  <a:ext cx="47625"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0" name="Rectangle 244"/>
                <p:cNvSpPr>
                  <a:spLocks noChangeArrowheads="1"/>
                </p:cNvSpPr>
                <p:nvPr/>
              </p:nvSpPr>
              <p:spPr bwMode="auto">
                <a:xfrm>
                  <a:off x="1693863" y="2543175"/>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1" name="Rectangle 245"/>
                <p:cNvSpPr>
                  <a:spLocks noChangeArrowheads="1"/>
                </p:cNvSpPr>
                <p:nvPr/>
              </p:nvSpPr>
              <p:spPr bwMode="auto">
                <a:xfrm>
                  <a:off x="1770063" y="2441575"/>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2" name="Rectangle 246"/>
                <p:cNvSpPr>
                  <a:spLocks noChangeArrowheads="1"/>
                </p:cNvSpPr>
                <p:nvPr/>
              </p:nvSpPr>
              <p:spPr bwMode="auto">
                <a:xfrm>
                  <a:off x="1687513" y="2352675"/>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3" name="Rectangle 247"/>
                <p:cNvSpPr>
                  <a:spLocks noChangeArrowheads="1"/>
                </p:cNvSpPr>
                <p:nvPr/>
              </p:nvSpPr>
              <p:spPr bwMode="auto">
                <a:xfrm>
                  <a:off x="1824038" y="2251075"/>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4" name="Rectangle 248"/>
                <p:cNvSpPr>
                  <a:spLocks noChangeArrowheads="1"/>
                </p:cNvSpPr>
                <p:nvPr/>
              </p:nvSpPr>
              <p:spPr bwMode="auto">
                <a:xfrm>
                  <a:off x="1668463" y="2022475"/>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5" name="Rectangle 249"/>
                <p:cNvSpPr>
                  <a:spLocks noChangeArrowheads="1"/>
                </p:cNvSpPr>
                <p:nvPr/>
              </p:nvSpPr>
              <p:spPr bwMode="auto">
                <a:xfrm>
                  <a:off x="1868488" y="2552700"/>
                  <a:ext cx="42863"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6" name="Rectangle 250"/>
                <p:cNvSpPr>
                  <a:spLocks noChangeArrowheads="1"/>
                </p:cNvSpPr>
                <p:nvPr/>
              </p:nvSpPr>
              <p:spPr bwMode="auto">
                <a:xfrm>
                  <a:off x="1852613" y="2568575"/>
                  <a:ext cx="46038"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7" name="Rectangle 251"/>
                <p:cNvSpPr>
                  <a:spLocks noChangeArrowheads="1"/>
                </p:cNvSpPr>
                <p:nvPr/>
              </p:nvSpPr>
              <p:spPr bwMode="auto">
                <a:xfrm>
                  <a:off x="1839913" y="2574925"/>
                  <a:ext cx="46038"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8" name="Rectangle 252"/>
                <p:cNvSpPr>
                  <a:spLocks noChangeArrowheads="1"/>
                </p:cNvSpPr>
                <p:nvPr/>
              </p:nvSpPr>
              <p:spPr bwMode="auto">
                <a:xfrm>
                  <a:off x="1827213" y="2590800"/>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19" name="Rectangle 253"/>
                <p:cNvSpPr>
                  <a:spLocks noChangeArrowheads="1"/>
                </p:cNvSpPr>
                <p:nvPr/>
              </p:nvSpPr>
              <p:spPr bwMode="auto">
                <a:xfrm>
                  <a:off x="1843088" y="2749550"/>
                  <a:ext cx="42863"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0" name="Rectangle 254"/>
                <p:cNvSpPr>
                  <a:spLocks noChangeArrowheads="1"/>
                </p:cNvSpPr>
                <p:nvPr/>
              </p:nvSpPr>
              <p:spPr bwMode="auto">
                <a:xfrm>
                  <a:off x="2025651" y="2762250"/>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1" name="Rectangle 255"/>
                <p:cNvSpPr>
                  <a:spLocks noChangeArrowheads="1"/>
                </p:cNvSpPr>
                <p:nvPr/>
              </p:nvSpPr>
              <p:spPr bwMode="auto">
                <a:xfrm>
                  <a:off x="2063751" y="2625725"/>
                  <a:ext cx="44450"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2" name="Rectangle 256"/>
                <p:cNvSpPr>
                  <a:spLocks noChangeArrowheads="1"/>
                </p:cNvSpPr>
                <p:nvPr/>
              </p:nvSpPr>
              <p:spPr bwMode="auto">
                <a:xfrm>
                  <a:off x="1677988" y="2667000"/>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3" name="Rectangle 257"/>
                <p:cNvSpPr>
                  <a:spLocks noChangeArrowheads="1"/>
                </p:cNvSpPr>
                <p:nvPr/>
              </p:nvSpPr>
              <p:spPr bwMode="auto">
                <a:xfrm>
                  <a:off x="1627188" y="2692400"/>
                  <a:ext cx="44450" cy="47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4" name="Rectangle 258"/>
                <p:cNvSpPr>
                  <a:spLocks noChangeArrowheads="1"/>
                </p:cNvSpPr>
                <p:nvPr/>
              </p:nvSpPr>
              <p:spPr bwMode="auto">
                <a:xfrm>
                  <a:off x="1725613" y="2733675"/>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5" name="Rectangle 259"/>
                <p:cNvSpPr>
                  <a:spLocks noChangeArrowheads="1"/>
                </p:cNvSpPr>
                <p:nvPr/>
              </p:nvSpPr>
              <p:spPr bwMode="auto">
                <a:xfrm>
                  <a:off x="2235201" y="2628900"/>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6" name="Rectangle 260"/>
                <p:cNvSpPr>
                  <a:spLocks noChangeArrowheads="1"/>
                </p:cNvSpPr>
                <p:nvPr/>
              </p:nvSpPr>
              <p:spPr bwMode="auto">
                <a:xfrm>
                  <a:off x="2381251" y="2644775"/>
                  <a:ext cx="4762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7" name="Rectangle 261"/>
                <p:cNvSpPr>
                  <a:spLocks noChangeArrowheads="1"/>
                </p:cNvSpPr>
                <p:nvPr/>
              </p:nvSpPr>
              <p:spPr bwMode="auto">
                <a:xfrm>
                  <a:off x="2447926" y="2622550"/>
                  <a:ext cx="4445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8" name="Rectangle 262"/>
                <p:cNvSpPr>
                  <a:spLocks noChangeArrowheads="1"/>
                </p:cNvSpPr>
                <p:nvPr/>
              </p:nvSpPr>
              <p:spPr bwMode="auto">
                <a:xfrm>
                  <a:off x="2625726" y="2619375"/>
                  <a:ext cx="46038"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229" name="Group 228"/>
              <p:cNvGrpSpPr/>
              <p:nvPr/>
            </p:nvGrpSpPr>
            <p:grpSpPr>
              <a:xfrm>
                <a:off x="1211102" y="3150087"/>
                <a:ext cx="382191" cy="195263"/>
                <a:chOff x="1811338" y="2540000"/>
                <a:chExt cx="509588" cy="260350"/>
              </a:xfrm>
            </p:grpSpPr>
            <p:sp>
              <p:nvSpPr>
                <p:cNvPr id="230" name="Rectangle 267"/>
                <p:cNvSpPr>
                  <a:spLocks noChangeArrowheads="1"/>
                </p:cNvSpPr>
                <p:nvPr/>
              </p:nvSpPr>
              <p:spPr bwMode="auto">
                <a:xfrm>
                  <a:off x="1811338" y="2597150"/>
                  <a:ext cx="47625"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1" name="Rectangle 268"/>
                <p:cNvSpPr>
                  <a:spLocks noChangeArrowheads="1"/>
                </p:cNvSpPr>
                <p:nvPr/>
              </p:nvSpPr>
              <p:spPr bwMode="auto">
                <a:xfrm>
                  <a:off x="2038351" y="2540000"/>
                  <a:ext cx="44450" cy="47625"/>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2" name="Rectangle 269"/>
                <p:cNvSpPr>
                  <a:spLocks noChangeArrowheads="1"/>
                </p:cNvSpPr>
                <p:nvPr/>
              </p:nvSpPr>
              <p:spPr bwMode="auto">
                <a:xfrm>
                  <a:off x="2041526" y="2593975"/>
                  <a:ext cx="44450" cy="47625"/>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3" name="Rectangle 270"/>
                <p:cNvSpPr>
                  <a:spLocks noChangeArrowheads="1"/>
                </p:cNvSpPr>
                <p:nvPr/>
              </p:nvSpPr>
              <p:spPr bwMode="auto">
                <a:xfrm>
                  <a:off x="2009776" y="2619375"/>
                  <a:ext cx="44450"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4" name="Rectangle 271"/>
                <p:cNvSpPr>
                  <a:spLocks noChangeArrowheads="1"/>
                </p:cNvSpPr>
                <p:nvPr/>
              </p:nvSpPr>
              <p:spPr bwMode="auto">
                <a:xfrm>
                  <a:off x="2009776" y="2632075"/>
                  <a:ext cx="47625"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5" name="Rectangle 272"/>
                <p:cNvSpPr>
                  <a:spLocks noChangeArrowheads="1"/>
                </p:cNvSpPr>
                <p:nvPr/>
              </p:nvSpPr>
              <p:spPr bwMode="auto">
                <a:xfrm>
                  <a:off x="2022476" y="2644775"/>
                  <a:ext cx="44450"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6" name="Rectangle 273"/>
                <p:cNvSpPr>
                  <a:spLocks noChangeArrowheads="1"/>
                </p:cNvSpPr>
                <p:nvPr/>
              </p:nvSpPr>
              <p:spPr bwMode="auto">
                <a:xfrm>
                  <a:off x="2190751" y="2660650"/>
                  <a:ext cx="47625"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7" name="Rectangle 274"/>
                <p:cNvSpPr>
                  <a:spLocks noChangeArrowheads="1"/>
                </p:cNvSpPr>
                <p:nvPr/>
              </p:nvSpPr>
              <p:spPr bwMode="auto">
                <a:xfrm>
                  <a:off x="2276476" y="2682875"/>
                  <a:ext cx="44450"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8" name="Rectangle 275"/>
                <p:cNvSpPr>
                  <a:spLocks noChangeArrowheads="1"/>
                </p:cNvSpPr>
                <p:nvPr/>
              </p:nvSpPr>
              <p:spPr bwMode="auto">
                <a:xfrm>
                  <a:off x="2073276" y="2752725"/>
                  <a:ext cx="47625" cy="47625"/>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39" name="Rectangle 276"/>
                <p:cNvSpPr>
                  <a:spLocks noChangeArrowheads="1"/>
                </p:cNvSpPr>
                <p:nvPr/>
              </p:nvSpPr>
              <p:spPr bwMode="auto">
                <a:xfrm>
                  <a:off x="1833563" y="2708275"/>
                  <a:ext cx="46038"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0" name="Rectangle 277"/>
                <p:cNvSpPr>
                  <a:spLocks noChangeArrowheads="1"/>
                </p:cNvSpPr>
                <p:nvPr/>
              </p:nvSpPr>
              <p:spPr bwMode="auto">
                <a:xfrm>
                  <a:off x="1849438" y="2692400"/>
                  <a:ext cx="42863"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1" name="Rectangle 278"/>
                <p:cNvSpPr>
                  <a:spLocks noChangeArrowheads="1"/>
                </p:cNvSpPr>
                <p:nvPr/>
              </p:nvSpPr>
              <p:spPr bwMode="auto">
                <a:xfrm>
                  <a:off x="1830388" y="2679700"/>
                  <a:ext cx="44450" cy="47625"/>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2" name="Rectangle 279"/>
                <p:cNvSpPr>
                  <a:spLocks noChangeArrowheads="1"/>
                </p:cNvSpPr>
                <p:nvPr/>
              </p:nvSpPr>
              <p:spPr bwMode="auto">
                <a:xfrm>
                  <a:off x="1862138" y="2667000"/>
                  <a:ext cx="46038"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3" name="Rectangle 280"/>
                <p:cNvSpPr>
                  <a:spLocks noChangeArrowheads="1"/>
                </p:cNvSpPr>
                <p:nvPr/>
              </p:nvSpPr>
              <p:spPr bwMode="auto">
                <a:xfrm>
                  <a:off x="1855788" y="2654300"/>
                  <a:ext cx="46038" cy="44450"/>
                </a:xfrm>
                <a:prstGeom prst="rect">
                  <a:avLst/>
                </a:prstGeom>
                <a:solidFill>
                  <a:srgbClr val="00A854"/>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357" name="Group 356"/>
              <p:cNvGrpSpPr/>
              <p:nvPr/>
            </p:nvGrpSpPr>
            <p:grpSpPr>
              <a:xfrm>
                <a:off x="1037270" y="3164375"/>
                <a:ext cx="1744266" cy="560785"/>
                <a:chOff x="1579563" y="2559050"/>
                <a:chExt cx="2325688" cy="747713"/>
              </a:xfrm>
            </p:grpSpPr>
            <p:sp>
              <p:nvSpPr>
                <p:cNvPr id="358" name="Freeform 410"/>
                <p:cNvSpPr>
                  <a:spLocks/>
                </p:cNvSpPr>
                <p:nvPr/>
              </p:nvSpPr>
              <p:spPr bwMode="auto">
                <a:xfrm>
                  <a:off x="1579563" y="2559050"/>
                  <a:ext cx="474663" cy="149225"/>
                </a:xfrm>
                <a:custGeom>
                  <a:avLst/>
                  <a:gdLst/>
                  <a:ahLst/>
                  <a:cxnLst>
                    <a:cxn ang="0">
                      <a:pos x="299" y="0"/>
                    </a:cxn>
                    <a:cxn ang="0">
                      <a:pos x="160" y="36"/>
                    </a:cxn>
                    <a:cxn ang="0">
                      <a:pos x="0" y="94"/>
                    </a:cxn>
                  </a:cxnLst>
                  <a:rect l="0" t="0" r="r" b="b"/>
                  <a:pathLst>
                    <a:path w="299" h="94">
                      <a:moveTo>
                        <a:pt x="299" y="0"/>
                      </a:moveTo>
                      <a:lnTo>
                        <a:pt x="160" y="36"/>
                      </a:lnTo>
                      <a:lnTo>
                        <a:pt x="0" y="94"/>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9" name="Freeform 411"/>
                <p:cNvSpPr>
                  <a:spLocks/>
                </p:cNvSpPr>
                <p:nvPr/>
              </p:nvSpPr>
              <p:spPr bwMode="auto">
                <a:xfrm>
                  <a:off x="1579563" y="2686050"/>
                  <a:ext cx="2325688" cy="177800"/>
                </a:xfrm>
                <a:custGeom>
                  <a:avLst/>
                  <a:gdLst/>
                  <a:ahLst/>
                  <a:cxnLst>
                    <a:cxn ang="0">
                      <a:pos x="1465" y="112"/>
                    </a:cxn>
                    <a:cxn ang="0">
                      <a:pos x="1341" y="94"/>
                    </a:cxn>
                    <a:cxn ang="0">
                      <a:pos x="1163" y="90"/>
                    </a:cxn>
                    <a:cxn ang="0">
                      <a:pos x="990" y="72"/>
                    </a:cxn>
                    <a:cxn ang="0">
                      <a:pos x="862" y="54"/>
                    </a:cxn>
                    <a:cxn ang="0">
                      <a:pos x="738" y="26"/>
                    </a:cxn>
                    <a:cxn ang="0">
                      <a:pos x="635" y="38"/>
                    </a:cxn>
                    <a:cxn ang="0">
                      <a:pos x="529" y="36"/>
                    </a:cxn>
                    <a:cxn ang="0">
                      <a:pos x="399" y="14"/>
                    </a:cxn>
                    <a:cxn ang="0">
                      <a:pos x="285" y="24"/>
                    </a:cxn>
                    <a:cxn ang="0">
                      <a:pos x="188" y="0"/>
                    </a:cxn>
                    <a:cxn ang="0">
                      <a:pos x="0" y="14"/>
                    </a:cxn>
                  </a:cxnLst>
                  <a:rect l="0" t="0" r="r" b="b"/>
                  <a:pathLst>
                    <a:path w="1465" h="112">
                      <a:moveTo>
                        <a:pt x="1465" y="112"/>
                      </a:moveTo>
                      <a:lnTo>
                        <a:pt x="1341" y="94"/>
                      </a:lnTo>
                      <a:lnTo>
                        <a:pt x="1163" y="90"/>
                      </a:lnTo>
                      <a:lnTo>
                        <a:pt x="990" y="72"/>
                      </a:lnTo>
                      <a:lnTo>
                        <a:pt x="862" y="54"/>
                      </a:lnTo>
                      <a:lnTo>
                        <a:pt x="738" y="26"/>
                      </a:lnTo>
                      <a:lnTo>
                        <a:pt x="635" y="38"/>
                      </a:lnTo>
                      <a:lnTo>
                        <a:pt x="529" y="36"/>
                      </a:lnTo>
                      <a:lnTo>
                        <a:pt x="399" y="14"/>
                      </a:lnTo>
                      <a:lnTo>
                        <a:pt x="285" y="24"/>
                      </a:lnTo>
                      <a:lnTo>
                        <a:pt x="188" y="0"/>
                      </a:lnTo>
                      <a:lnTo>
                        <a:pt x="0" y="14"/>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0" name="Freeform 412"/>
                <p:cNvSpPr>
                  <a:spLocks/>
                </p:cNvSpPr>
                <p:nvPr/>
              </p:nvSpPr>
              <p:spPr bwMode="auto">
                <a:xfrm>
                  <a:off x="1582738" y="2708275"/>
                  <a:ext cx="2306638" cy="315913"/>
                </a:xfrm>
                <a:custGeom>
                  <a:avLst/>
                  <a:gdLst/>
                  <a:ahLst/>
                  <a:cxnLst>
                    <a:cxn ang="0">
                      <a:pos x="1453" y="195"/>
                    </a:cxn>
                    <a:cxn ang="0">
                      <a:pos x="1325" y="197"/>
                    </a:cxn>
                    <a:cxn ang="0">
                      <a:pos x="1151" y="199"/>
                    </a:cxn>
                    <a:cxn ang="0">
                      <a:pos x="974" y="185"/>
                    </a:cxn>
                    <a:cxn ang="0">
                      <a:pos x="856" y="173"/>
                    </a:cxn>
                    <a:cxn ang="0">
                      <a:pos x="633" y="171"/>
                    </a:cxn>
                    <a:cxn ang="0">
                      <a:pos x="529" y="129"/>
                    </a:cxn>
                    <a:cxn ang="0">
                      <a:pos x="415" y="125"/>
                    </a:cxn>
                    <a:cxn ang="0">
                      <a:pos x="311" y="92"/>
                    </a:cxn>
                    <a:cxn ang="0">
                      <a:pos x="201" y="82"/>
                    </a:cxn>
                    <a:cxn ang="0">
                      <a:pos x="0" y="0"/>
                    </a:cxn>
                  </a:cxnLst>
                  <a:rect l="0" t="0" r="r" b="b"/>
                  <a:pathLst>
                    <a:path w="1453" h="199">
                      <a:moveTo>
                        <a:pt x="1453" y="195"/>
                      </a:moveTo>
                      <a:lnTo>
                        <a:pt x="1325" y="197"/>
                      </a:lnTo>
                      <a:lnTo>
                        <a:pt x="1151" y="199"/>
                      </a:lnTo>
                      <a:lnTo>
                        <a:pt x="974" y="185"/>
                      </a:lnTo>
                      <a:lnTo>
                        <a:pt x="856" y="173"/>
                      </a:lnTo>
                      <a:lnTo>
                        <a:pt x="633" y="171"/>
                      </a:lnTo>
                      <a:lnTo>
                        <a:pt x="529" y="129"/>
                      </a:lnTo>
                      <a:lnTo>
                        <a:pt x="415" y="125"/>
                      </a:lnTo>
                      <a:lnTo>
                        <a:pt x="311" y="92"/>
                      </a:lnTo>
                      <a:lnTo>
                        <a:pt x="201" y="82"/>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1" name="Freeform 413"/>
                <p:cNvSpPr>
                  <a:spLocks/>
                </p:cNvSpPr>
                <p:nvPr/>
              </p:nvSpPr>
              <p:spPr bwMode="auto">
                <a:xfrm>
                  <a:off x="1585913" y="2705100"/>
                  <a:ext cx="2176463" cy="296863"/>
                </a:xfrm>
                <a:custGeom>
                  <a:avLst/>
                  <a:gdLst/>
                  <a:ahLst/>
                  <a:cxnLst>
                    <a:cxn ang="0">
                      <a:pos x="1371" y="187"/>
                    </a:cxn>
                    <a:cxn ang="0">
                      <a:pos x="1203" y="173"/>
                    </a:cxn>
                    <a:cxn ang="0">
                      <a:pos x="1036" y="149"/>
                    </a:cxn>
                    <a:cxn ang="0">
                      <a:pos x="866" y="167"/>
                    </a:cxn>
                    <a:cxn ang="0">
                      <a:pos x="760" y="165"/>
                    </a:cxn>
                    <a:cxn ang="0">
                      <a:pos x="631" y="102"/>
                    </a:cxn>
                    <a:cxn ang="0">
                      <a:pos x="509" y="46"/>
                    </a:cxn>
                    <a:cxn ang="0">
                      <a:pos x="407" y="18"/>
                    </a:cxn>
                    <a:cxn ang="0">
                      <a:pos x="391" y="16"/>
                    </a:cxn>
                    <a:cxn ang="0">
                      <a:pos x="277" y="22"/>
                    </a:cxn>
                    <a:cxn ang="0">
                      <a:pos x="178" y="0"/>
                    </a:cxn>
                    <a:cxn ang="0">
                      <a:pos x="0" y="2"/>
                    </a:cxn>
                  </a:cxnLst>
                  <a:rect l="0" t="0" r="r" b="b"/>
                  <a:pathLst>
                    <a:path w="1371" h="187">
                      <a:moveTo>
                        <a:pt x="1371" y="187"/>
                      </a:moveTo>
                      <a:lnTo>
                        <a:pt x="1203" y="173"/>
                      </a:lnTo>
                      <a:lnTo>
                        <a:pt x="1036" y="149"/>
                      </a:lnTo>
                      <a:lnTo>
                        <a:pt x="866" y="167"/>
                      </a:lnTo>
                      <a:lnTo>
                        <a:pt x="760" y="165"/>
                      </a:lnTo>
                      <a:lnTo>
                        <a:pt x="631" y="102"/>
                      </a:lnTo>
                      <a:lnTo>
                        <a:pt x="509" y="46"/>
                      </a:lnTo>
                      <a:lnTo>
                        <a:pt x="407" y="18"/>
                      </a:lnTo>
                      <a:lnTo>
                        <a:pt x="391" y="16"/>
                      </a:lnTo>
                      <a:lnTo>
                        <a:pt x="277" y="22"/>
                      </a:lnTo>
                      <a:lnTo>
                        <a:pt x="178" y="0"/>
                      </a:lnTo>
                      <a:lnTo>
                        <a:pt x="0" y="2"/>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2" name="Freeform 414"/>
                <p:cNvSpPr>
                  <a:spLocks/>
                </p:cNvSpPr>
                <p:nvPr/>
              </p:nvSpPr>
              <p:spPr bwMode="auto">
                <a:xfrm>
                  <a:off x="1585913" y="2708275"/>
                  <a:ext cx="2236788" cy="595313"/>
                </a:xfrm>
                <a:custGeom>
                  <a:avLst/>
                  <a:gdLst/>
                  <a:ahLst/>
                  <a:cxnLst>
                    <a:cxn ang="0">
                      <a:pos x="1409" y="375"/>
                    </a:cxn>
                    <a:cxn ang="0">
                      <a:pos x="918" y="371"/>
                    </a:cxn>
                    <a:cxn ang="0">
                      <a:pos x="778" y="283"/>
                    </a:cxn>
                    <a:cxn ang="0">
                      <a:pos x="543" y="243"/>
                    </a:cxn>
                    <a:cxn ang="0">
                      <a:pos x="399" y="251"/>
                    </a:cxn>
                    <a:cxn ang="0">
                      <a:pos x="259" y="189"/>
                    </a:cxn>
                    <a:cxn ang="0">
                      <a:pos x="174" y="189"/>
                    </a:cxn>
                    <a:cxn ang="0">
                      <a:pos x="0" y="0"/>
                    </a:cxn>
                  </a:cxnLst>
                  <a:rect l="0" t="0" r="r" b="b"/>
                  <a:pathLst>
                    <a:path w="1409" h="375">
                      <a:moveTo>
                        <a:pt x="1409" y="375"/>
                      </a:moveTo>
                      <a:lnTo>
                        <a:pt x="918" y="371"/>
                      </a:lnTo>
                      <a:lnTo>
                        <a:pt x="778" y="283"/>
                      </a:lnTo>
                      <a:lnTo>
                        <a:pt x="543" y="243"/>
                      </a:lnTo>
                      <a:lnTo>
                        <a:pt x="399" y="251"/>
                      </a:lnTo>
                      <a:lnTo>
                        <a:pt x="259" y="189"/>
                      </a:lnTo>
                      <a:lnTo>
                        <a:pt x="174" y="189"/>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3" name="Freeform 415"/>
                <p:cNvSpPr>
                  <a:spLocks/>
                </p:cNvSpPr>
                <p:nvPr/>
              </p:nvSpPr>
              <p:spPr bwMode="auto">
                <a:xfrm>
                  <a:off x="1585913" y="2708275"/>
                  <a:ext cx="2236788" cy="595313"/>
                </a:xfrm>
                <a:custGeom>
                  <a:avLst/>
                  <a:gdLst/>
                  <a:ahLst/>
                  <a:cxnLst>
                    <a:cxn ang="0">
                      <a:pos x="1409" y="375"/>
                    </a:cxn>
                    <a:cxn ang="0">
                      <a:pos x="1042" y="371"/>
                    </a:cxn>
                    <a:cxn ang="0">
                      <a:pos x="878" y="231"/>
                    </a:cxn>
                    <a:cxn ang="0">
                      <a:pos x="768" y="165"/>
                    </a:cxn>
                    <a:cxn ang="0">
                      <a:pos x="649" y="121"/>
                    </a:cxn>
                    <a:cxn ang="0">
                      <a:pos x="531" y="129"/>
                    </a:cxn>
                    <a:cxn ang="0">
                      <a:pos x="415" y="125"/>
                    </a:cxn>
                    <a:cxn ang="0">
                      <a:pos x="293" y="90"/>
                    </a:cxn>
                    <a:cxn ang="0">
                      <a:pos x="199" y="80"/>
                    </a:cxn>
                    <a:cxn ang="0">
                      <a:pos x="0" y="0"/>
                    </a:cxn>
                  </a:cxnLst>
                  <a:rect l="0" t="0" r="r" b="b"/>
                  <a:pathLst>
                    <a:path w="1409" h="375">
                      <a:moveTo>
                        <a:pt x="1409" y="375"/>
                      </a:moveTo>
                      <a:lnTo>
                        <a:pt x="1042" y="371"/>
                      </a:lnTo>
                      <a:lnTo>
                        <a:pt x="878" y="231"/>
                      </a:lnTo>
                      <a:lnTo>
                        <a:pt x="768" y="165"/>
                      </a:lnTo>
                      <a:lnTo>
                        <a:pt x="649" y="121"/>
                      </a:lnTo>
                      <a:lnTo>
                        <a:pt x="531" y="129"/>
                      </a:lnTo>
                      <a:lnTo>
                        <a:pt x="415" y="125"/>
                      </a:lnTo>
                      <a:lnTo>
                        <a:pt x="293" y="90"/>
                      </a:lnTo>
                      <a:lnTo>
                        <a:pt x="199" y="80"/>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4" name="Freeform 416"/>
                <p:cNvSpPr>
                  <a:spLocks/>
                </p:cNvSpPr>
                <p:nvPr/>
              </p:nvSpPr>
              <p:spPr bwMode="auto">
                <a:xfrm>
                  <a:off x="1585913" y="2708275"/>
                  <a:ext cx="2236788" cy="598488"/>
                </a:xfrm>
                <a:custGeom>
                  <a:avLst/>
                  <a:gdLst/>
                  <a:ahLst/>
                  <a:cxnLst>
                    <a:cxn ang="0">
                      <a:pos x="1409" y="375"/>
                    </a:cxn>
                    <a:cxn ang="0">
                      <a:pos x="1249" y="377"/>
                    </a:cxn>
                    <a:cxn ang="0">
                      <a:pos x="1038" y="243"/>
                    </a:cxn>
                    <a:cxn ang="0">
                      <a:pos x="910" y="219"/>
                    </a:cxn>
                    <a:cxn ang="0">
                      <a:pos x="788" y="195"/>
                    </a:cxn>
                    <a:cxn ang="0">
                      <a:pos x="682" y="177"/>
                    </a:cxn>
                    <a:cxn ang="0">
                      <a:pos x="609" y="185"/>
                    </a:cxn>
                    <a:cxn ang="0">
                      <a:pos x="497" y="121"/>
                    </a:cxn>
                    <a:cxn ang="0">
                      <a:pos x="387" y="96"/>
                    </a:cxn>
                    <a:cxn ang="0">
                      <a:pos x="277" y="104"/>
                    </a:cxn>
                    <a:cxn ang="0">
                      <a:pos x="219" y="86"/>
                    </a:cxn>
                    <a:cxn ang="0">
                      <a:pos x="160" y="44"/>
                    </a:cxn>
                    <a:cxn ang="0">
                      <a:pos x="0" y="0"/>
                    </a:cxn>
                  </a:cxnLst>
                  <a:rect l="0" t="0" r="r" b="b"/>
                  <a:pathLst>
                    <a:path w="1409" h="377">
                      <a:moveTo>
                        <a:pt x="1409" y="375"/>
                      </a:moveTo>
                      <a:lnTo>
                        <a:pt x="1249" y="377"/>
                      </a:lnTo>
                      <a:lnTo>
                        <a:pt x="1038" y="243"/>
                      </a:lnTo>
                      <a:lnTo>
                        <a:pt x="910" y="219"/>
                      </a:lnTo>
                      <a:lnTo>
                        <a:pt x="788" y="195"/>
                      </a:lnTo>
                      <a:lnTo>
                        <a:pt x="682" y="177"/>
                      </a:lnTo>
                      <a:lnTo>
                        <a:pt x="609" y="185"/>
                      </a:lnTo>
                      <a:lnTo>
                        <a:pt x="497" y="121"/>
                      </a:lnTo>
                      <a:lnTo>
                        <a:pt x="387" y="96"/>
                      </a:lnTo>
                      <a:lnTo>
                        <a:pt x="277" y="104"/>
                      </a:lnTo>
                      <a:lnTo>
                        <a:pt x="219" y="86"/>
                      </a:lnTo>
                      <a:lnTo>
                        <a:pt x="160" y="44"/>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5" name="Freeform 417"/>
                <p:cNvSpPr>
                  <a:spLocks/>
                </p:cNvSpPr>
                <p:nvPr/>
              </p:nvSpPr>
              <p:spPr bwMode="auto">
                <a:xfrm>
                  <a:off x="1589088" y="2714625"/>
                  <a:ext cx="928688" cy="503238"/>
                </a:xfrm>
                <a:custGeom>
                  <a:avLst/>
                  <a:gdLst/>
                  <a:ahLst/>
                  <a:cxnLst>
                    <a:cxn ang="0">
                      <a:pos x="585" y="313"/>
                    </a:cxn>
                    <a:cxn ang="0">
                      <a:pos x="469" y="317"/>
                    </a:cxn>
                    <a:cxn ang="0">
                      <a:pos x="353" y="305"/>
                    </a:cxn>
                    <a:cxn ang="0">
                      <a:pos x="253" y="245"/>
                    </a:cxn>
                    <a:cxn ang="0">
                      <a:pos x="152" y="239"/>
                    </a:cxn>
                    <a:cxn ang="0">
                      <a:pos x="0" y="0"/>
                    </a:cxn>
                  </a:cxnLst>
                  <a:rect l="0" t="0" r="r" b="b"/>
                  <a:pathLst>
                    <a:path w="585" h="317">
                      <a:moveTo>
                        <a:pt x="585" y="313"/>
                      </a:moveTo>
                      <a:lnTo>
                        <a:pt x="469" y="317"/>
                      </a:lnTo>
                      <a:lnTo>
                        <a:pt x="353" y="305"/>
                      </a:lnTo>
                      <a:lnTo>
                        <a:pt x="253" y="245"/>
                      </a:lnTo>
                      <a:lnTo>
                        <a:pt x="152" y="239"/>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6" name="Freeform 418"/>
                <p:cNvSpPr>
                  <a:spLocks/>
                </p:cNvSpPr>
                <p:nvPr/>
              </p:nvSpPr>
              <p:spPr bwMode="auto">
                <a:xfrm>
                  <a:off x="1585913" y="2708275"/>
                  <a:ext cx="1023938" cy="341313"/>
                </a:xfrm>
                <a:custGeom>
                  <a:avLst/>
                  <a:gdLst/>
                  <a:ahLst/>
                  <a:cxnLst>
                    <a:cxn ang="0">
                      <a:pos x="645" y="211"/>
                    </a:cxn>
                    <a:cxn ang="0">
                      <a:pos x="539" y="213"/>
                    </a:cxn>
                    <a:cxn ang="0">
                      <a:pos x="417" y="215"/>
                    </a:cxn>
                    <a:cxn ang="0">
                      <a:pos x="299" y="135"/>
                    </a:cxn>
                    <a:cxn ang="0">
                      <a:pos x="152" y="125"/>
                    </a:cxn>
                    <a:cxn ang="0">
                      <a:pos x="0" y="0"/>
                    </a:cxn>
                  </a:cxnLst>
                  <a:rect l="0" t="0" r="r" b="b"/>
                  <a:pathLst>
                    <a:path w="645" h="215">
                      <a:moveTo>
                        <a:pt x="645" y="211"/>
                      </a:moveTo>
                      <a:lnTo>
                        <a:pt x="539" y="213"/>
                      </a:lnTo>
                      <a:lnTo>
                        <a:pt x="417" y="215"/>
                      </a:lnTo>
                      <a:lnTo>
                        <a:pt x="299" y="135"/>
                      </a:lnTo>
                      <a:lnTo>
                        <a:pt x="152" y="125"/>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7" name="Freeform 419"/>
                <p:cNvSpPr>
                  <a:spLocks/>
                </p:cNvSpPr>
                <p:nvPr/>
              </p:nvSpPr>
              <p:spPr bwMode="auto">
                <a:xfrm>
                  <a:off x="1592263" y="2717800"/>
                  <a:ext cx="989013" cy="331788"/>
                </a:xfrm>
                <a:custGeom>
                  <a:avLst/>
                  <a:gdLst/>
                  <a:ahLst/>
                  <a:cxnLst>
                    <a:cxn ang="0">
                      <a:pos x="623" y="209"/>
                    </a:cxn>
                    <a:cxn ang="0">
                      <a:pos x="493" y="203"/>
                    </a:cxn>
                    <a:cxn ang="0">
                      <a:pos x="381" y="195"/>
                    </a:cxn>
                    <a:cxn ang="0">
                      <a:pos x="281" y="179"/>
                    </a:cxn>
                    <a:cxn ang="0">
                      <a:pos x="253" y="157"/>
                    </a:cxn>
                    <a:cxn ang="0">
                      <a:pos x="138" y="123"/>
                    </a:cxn>
                    <a:cxn ang="0">
                      <a:pos x="0" y="0"/>
                    </a:cxn>
                  </a:cxnLst>
                  <a:rect l="0" t="0" r="r" b="b"/>
                  <a:pathLst>
                    <a:path w="623" h="209">
                      <a:moveTo>
                        <a:pt x="623" y="209"/>
                      </a:moveTo>
                      <a:lnTo>
                        <a:pt x="493" y="203"/>
                      </a:lnTo>
                      <a:lnTo>
                        <a:pt x="381" y="195"/>
                      </a:lnTo>
                      <a:lnTo>
                        <a:pt x="281" y="179"/>
                      </a:lnTo>
                      <a:lnTo>
                        <a:pt x="253" y="157"/>
                      </a:lnTo>
                      <a:lnTo>
                        <a:pt x="138" y="123"/>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8" name="Freeform 420"/>
                <p:cNvSpPr>
                  <a:spLocks/>
                </p:cNvSpPr>
                <p:nvPr/>
              </p:nvSpPr>
              <p:spPr bwMode="auto">
                <a:xfrm>
                  <a:off x="1585913" y="2714625"/>
                  <a:ext cx="1046163" cy="306388"/>
                </a:xfrm>
                <a:custGeom>
                  <a:avLst/>
                  <a:gdLst/>
                  <a:ahLst/>
                  <a:cxnLst>
                    <a:cxn ang="0">
                      <a:pos x="659" y="181"/>
                    </a:cxn>
                    <a:cxn ang="0">
                      <a:pos x="539" y="193"/>
                    </a:cxn>
                    <a:cxn ang="0">
                      <a:pos x="411" y="177"/>
                    </a:cxn>
                    <a:cxn ang="0">
                      <a:pos x="283" y="171"/>
                    </a:cxn>
                    <a:cxn ang="0">
                      <a:pos x="144" y="169"/>
                    </a:cxn>
                    <a:cxn ang="0">
                      <a:pos x="0" y="0"/>
                    </a:cxn>
                  </a:cxnLst>
                  <a:rect l="0" t="0" r="r" b="b"/>
                  <a:pathLst>
                    <a:path w="659" h="193">
                      <a:moveTo>
                        <a:pt x="659" y="181"/>
                      </a:moveTo>
                      <a:lnTo>
                        <a:pt x="539" y="193"/>
                      </a:lnTo>
                      <a:lnTo>
                        <a:pt x="411" y="177"/>
                      </a:lnTo>
                      <a:lnTo>
                        <a:pt x="283" y="171"/>
                      </a:lnTo>
                      <a:lnTo>
                        <a:pt x="144" y="169"/>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69" name="Freeform 421"/>
                <p:cNvSpPr>
                  <a:spLocks/>
                </p:cNvSpPr>
                <p:nvPr/>
              </p:nvSpPr>
              <p:spPr bwMode="auto">
                <a:xfrm>
                  <a:off x="1582738" y="2711450"/>
                  <a:ext cx="623888" cy="458788"/>
                </a:xfrm>
                <a:custGeom>
                  <a:avLst/>
                  <a:gdLst/>
                  <a:ahLst/>
                  <a:cxnLst>
                    <a:cxn ang="0">
                      <a:pos x="393" y="289"/>
                    </a:cxn>
                    <a:cxn ang="0">
                      <a:pos x="172" y="179"/>
                    </a:cxn>
                    <a:cxn ang="0">
                      <a:pos x="0" y="0"/>
                    </a:cxn>
                  </a:cxnLst>
                  <a:rect l="0" t="0" r="r" b="b"/>
                  <a:pathLst>
                    <a:path w="393" h="289">
                      <a:moveTo>
                        <a:pt x="393" y="289"/>
                      </a:moveTo>
                      <a:lnTo>
                        <a:pt x="172" y="179"/>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0" name="Freeform 422"/>
                <p:cNvSpPr>
                  <a:spLocks/>
                </p:cNvSpPr>
                <p:nvPr/>
              </p:nvSpPr>
              <p:spPr bwMode="auto">
                <a:xfrm>
                  <a:off x="1589088" y="2711450"/>
                  <a:ext cx="1139825" cy="277813"/>
                </a:xfrm>
                <a:custGeom>
                  <a:avLst/>
                  <a:gdLst/>
                  <a:ahLst/>
                  <a:cxnLst>
                    <a:cxn ang="0">
                      <a:pos x="718" y="175"/>
                    </a:cxn>
                    <a:cxn ang="0">
                      <a:pos x="629" y="169"/>
                    </a:cxn>
                    <a:cxn ang="0">
                      <a:pos x="539" y="155"/>
                    </a:cxn>
                    <a:cxn ang="0">
                      <a:pos x="413" y="137"/>
                    </a:cxn>
                    <a:cxn ang="0">
                      <a:pos x="289" y="133"/>
                    </a:cxn>
                    <a:cxn ang="0">
                      <a:pos x="217" y="100"/>
                    </a:cxn>
                    <a:cxn ang="0">
                      <a:pos x="191" y="86"/>
                    </a:cxn>
                    <a:cxn ang="0">
                      <a:pos x="0" y="0"/>
                    </a:cxn>
                  </a:cxnLst>
                  <a:rect l="0" t="0" r="r" b="b"/>
                  <a:pathLst>
                    <a:path w="718" h="175">
                      <a:moveTo>
                        <a:pt x="718" y="175"/>
                      </a:moveTo>
                      <a:lnTo>
                        <a:pt x="629" y="169"/>
                      </a:lnTo>
                      <a:lnTo>
                        <a:pt x="539" y="155"/>
                      </a:lnTo>
                      <a:lnTo>
                        <a:pt x="413" y="137"/>
                      </a:lnTo>
                      <a:lnTo>
                        <a:pt x="289" y="133"/>
                      </a:lnTo>
                      <a:lnTo>
                        <a:pt x="217" y="100"/>
                      </a:lnTo>
                      <a:lnTo>
                        <a:pt x="191" y="86"/>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1" name="Freeform 423"/>
                <p:cNvSpPr>
                  <a:spLocks/>
                </p:cNvSpPr>
                <p:nvPr/>
              </p:nvSpPr>
              <p:spPr bwMode="auto">
                <a:xfrm>
                  <a:off x="1589088" y="2708275"/>
                  <a:ext cx="820738" cy="139700"/>
                </a:xfrm>
                <a:custGeom>
                  <a:avLst/>
                  <a:gdLst/>
                  <a:ahLst/>
                  <a:cxnLst>
                    <a:cxn ang="0">
                      <a:pos x="517" y="88"/>
                    </a:cxn>
                    <a:cxn ang="0">
                      <a:pos x="317" y="70"/>
                    </a:cxn>
                    <a:cxn ang="0">
                      <a:pos x="178" y="8"/>
                    </a:cxn>
                    <a:cxn ang="0">
                      <a:pos x="0" y="0"/>
                    </a:cxn>
                  </a:cxnLst>
                  <a:rect l="0" t="0" r="r" b="b"/>
                  <a:pathLst>
                    <a:path w="517" h="88">
                      <a:moveTo>
                        <a:pt x="517" y="88"/>
                      </a:moveTo>
                      <a:lnTo>
                        <a:pt x="317" y="70"/>
                      </a:lnTo>
                      <a:lnTo>
                        <a:pt x="178" y="8"/>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2" name="Freeform 424"/>
                <p:cNvSpPr>
                  <a:spLocks/>
                </p:cNvSpPr>
                <p:nvPr/>
              </p:nvSpPr>
              <p:spPr bwMode="auto">
                <a:xfrm>
                  <a:off x="1592263" y="2714625"/>
                  <a:ext cx="757238" cy="280988"/>
                </a:xfrm>
                <a:custGeom>
                  <a:avLst/>
                  <a:gdLst/>
                  <a:ahLst/>
                  <a:cxnLst>
                    <a:cxn ang="0">
                      <a:pos x="477" y="177"/>
                    </a:cxn>
                    <a:cxn ang="0">
                      <a:pos x="383" y="147"/>
                    </a:cxn>
                    <a:cxn ang="0">
                      <a:pos x="257" y="145"/>
                    </a:cxn>
                    <a:cxn ang="0">
                      <a:pos x="160" y="123"/>
                    </a:cxn>
                    <a:cxn ang="0">
                      <a:pos x="0" y="0"/>
                    </a:cxn>
                  </a:cxnLst>
                  <a:rect l="0" t="0" r="r" b="b"/>
                  <a:pathLst>
                    <a:path w="477" h="177">
                      <a:moveTo>
                        <a:pt x="477" y="177"/>
                      </a:moveTo>
                      <a:lnTo>
                        <a:pt x="383" y="147"/>
                      </a:lnTo>
                      <a:lnTo>
                        <a:pt x="257" y="145"/>
                      </a:lnTo>
                      <a:lnTo>
                        <a:pt x="160" y="123"/>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3" name="Freeform 425"/>
                <p:cNvSpPr>
                  <a:spLocks/>
                </p:cNvSpPr>
                <p:nvPr/>
              </p:nvSpPr>
              <p:spPr bwMode="auto">
                <a:xfrm>
                  <a:off x="1592263" y="2714625"/>
                  <a:ext cx="487363" cy="179388"/>
                </a:xfrm>
                <a:custGeom>
                  <a:avLst/>
                  <a:gdLst/>
                  <a:ahLst/>
                  <a:cxnLst>
                    <a:cxn ang="0">
                      <a:pos x="307" y="113"/>
                    </a:cxn>
                    <a:cxn ang="0">
                      <a:pos x="283" y="102"/>
                    </a:cxn>
                    <a:cxn ang="0">
                      <a:pos x="191" y="74"/>
                    </a:cxn>
                    <a:cxn ang="0">
                      <a:pos x="0" y="0"/>
                    </a:cxn>
                  </a:cxnLst>
                  <a:rect l="0" t="0" r="r" b="b"/>
                  <a:pathLst>
                    <a:path w="307" h="113">
                      <a:moveTo>
                        <a:pt x="307" y="113"/>
                      </a:moveTo>
                      <a:lnTo>
                        <a:pt x="283" y="102"/>
                      </a:lnTo>
                      <a:lnTo>
                        <a:pt x="191" y="74"/>
                      </a:lnTo>
                      <a:lnTo>
                        <a:pt x="0" y="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4" name="Freeform 426"/>
                <p:cNvSpPr>
                  <a:spLocks/>
                </p:cNvSpPr>
                <p:nvPr/>
              </p:nvSpPr>
              <p:spPr bwMode="auto">
                <a:xfrm>
                  <a:off x="1592263" y="2673350"/>
                  <a:ext cx="658813" cy="246063"/>
                </a:xfrm>
                <a:custGeom>
                  <a:avLst/>
                  <a:gdLst/>
                  <a:ahLst/>
                  <a:cxnLst>
                    <a:cxn ang="0">
                      <a:pos x="415" y="155"/>
                    </a:cxn>
                    <a:cxn ang="0">
                      <a:pos x="379" y="110"/>
                    </a:cxn>
                    <a:cxn ang="0">
                      <a:pos x="301" y="16"/>
                    </a:cxn>
                    <a:cxn ang="0">
                      <a:pos x="231" y="0"/>
                    </a:cxn>
                    <a:cxn ang="0">
                      <a:pos x="0" y="22"/>
                    </a:cxn>
                  </a:cxnLst>
                  <a:rect l="0" t="0" r="r" b="b"/>
                  <a:pathLst>
                    <a:path w="415" h="155">
                      <a:moveTo>
                        <a:pt x="415" y="155"/>
                      </a:moveTo>
                      <a:lnTo>
                        <a:pt x="379" y="110"/>
                      </a:lnTo>
                      <a:lnTo>
                        <a:pt x="301" y="16"/>
                      </a:lnTo>
                      <a:lnTo>
                        <a:pt x="231" y="0"/>
                      </a:lnTo>
                      <a:lnTo>
                        <a:pt x="0" y="22"/>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5" name="Freeform 427"/>
                <p:cNvSpPr>
                  <a:spLocks/>
                </p:cNvSpPr>
                <p:nvPr/>
              </p:nvSpPr>
              <p:spPr bwMode="auto">
                <a:xfrm>
                  <a:off x="1585913" y="2705100"/>
                  <a:ext cx="814388" cy="50800"/>
                </a:xfrm>
                <a:custGeom>
                  <a:avLst/>
                  <a:gdLst/>
                  <a:ahLst/>
                  <a:cxnLst>
                    <a:cxn ang="0">
                      <a:pos x="513" y="32"/>
                    </a:cxn>
                    <a:cxn ang="0">
                      <a:pos x="397" y="30"/>
                    </a:cxn>
                    <a:cxn ang="0">
                      <a:pos x="281" y="12"/>
                    </a:cxn>
                    <a:cxn ang="0">
                      <a:pos x="178" y="0"/>
                    </a:cxn>
                    <a:cxn ang="0">
                      <a:pos x="0" y="4"/>
                    </a:cxn>
                  </a:cxnLst>
                  <a:rect l="0" t="0" r="r" b="b"/>
                  <a:pathLst>
                    <a:path w="513" h="32">
                      <a:moveTo>
                        <a:pt x="513" y="32"/>
                      </a:moveTo>
                      <a:lnTo>
                        <a:pt x="397" y="30"/>
                      </a:lnTo>
                      <a:lnTo>
                        <a:pt x="281" y="12"/>
                      </a:lnTo>
                      <a:lnTo>
                        <a:pt x="178" y="0"/>
                      </a:lnTo>
                      <a:lnTo>
                        <a:pt x="0" y="4"/>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6" name="Freeform 428"/>
                <p:cNvSpPr>
                  <a:spLocks/>
                </p:cNvSpPr>
                <p:nvPr/>
              </p:nvSpPr>
              <p:spPr bwMode="auto">
                <a:xfrm>
                  <a:off x="1592263" y="2667000"/>
                  <a:ext cx="696913" cy="104775"/>
                </a:xfrm>
                <a:custGeom>
                  <a:avLst/>
                  <a:gdLst/>
                  <a:ahLst/>
                  <a:cxnLst>
                    <a:cxn ang="0">
                      <a:pos x="439" y="20"/>
                    </a:cxn>
                    <a:cxn ang="0">
                      <a:pos x="315" y="66"/>
                    </a:cxn>
                    <a:cxn ang="0">
                      <a:pos x="176" y="0"/>
                    </a:cxn>
                    <a:cxn ang="0">
                      <a:pos x="0" y="28"/>
                    </a:cxn>
                  </a:cxnLst>
                  <a:rect l="0" t="0" r="r" b="b"/>
                  <a:pathLst>
                    <a:path w="439" h="66">
                      <a:moveTo>
                        <a:pt x="439" y="20"/>
                      </a:moveTo>
                      <a:lnTo>
                        <a:pt x="315" y="66"/>
                      </a:lnTo>
                      <a:lnTo>
                        <a:pt x="176" y="0"/>
                      </a:lnTo>
                      <a:lnTo>
                        <a:pt x="0" y="28"/>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7" name="Freeform 429"/>
                <p:cNvSpPr>
                  <a:spLocks/>
                </p:cNvSpPr>
                <p:nvPr/>
              </p:nvSpPr>
              <p:spPr bwMode="auto">
                <a:xfrm>
                  <a:off x="1592263" y="2613025"/>
                  <a:ext cx="468313" cy="88900"/>
                </a:xfrm>
                <a:custGeom>
                  <a:avLst/>
                  <a:gdLst/>
                  <a:ahLst/>
                  <a:cxnLst>
                    <a:cxn ang="0">
                      <a:pos x="295" y="0"/>
                    </a:cxn>
                    <a:cxn ang="0">
                      <a:pos x="180" y="34"/>
                    </a:cxn>
                    <a:cxn ang="0">
                      <a:pos x="0" y="56"/>
                    </a:cxn>
                  </a:cxnLst>
                  <a:rect l="0" t="0" r="r" b="b"/>
                  <a:pathLst>
                    <a:path w="295" h="56">
                      <a:moveTo>
                        <a:pt x="295" y="0"/>
                      </a:moveTo>
                      <a:lnTo>
                        <a:pt x="180" y="34"/>
                      </a:lnTo>
                      <a:lnTo>
                        <a:pt x="0" y="56"/>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8" name="Freeform 430"/>
                <p:cNvSpPr>
                  <a:spLocks/>
                </p:cNvSpPr>
                <p:nvPr/>
              </p:nvSpPr>
              <p:spPr bwMode="auto">
                <a:xfrm>
                  <a:off x="1604963" y="2641600"/>
                  <a:ext cx="423863" cy="73025"/>
                </a:xfrm>
                <a:custGeom>
                  <a:avLst/>
                  <a:gdLst/>
                  <a:ahLst/>
                  <a:cxnLst>
                    <a:cxn ang="0">
                      <a:pos x="267" y="0"/>
                    </a:cxn>
                    <a:cxn ang="0">
                      <a:pos x="172" y="28"/>
                    </a:cxn>
                    <a:cxn ang="0">
                      <a:pos x="0" y="46"/>
                    </a:cxn>
                  </a:cxnLst>
                  <a:rect l="0" t="0" r="r" b="b"/>
                  <a:pathLst>
                    <a:path w="267" h="46">
                      <a:moveTo>
                        <a:pt x="267" y="0"/>
                      </a:moveTo>
                      <a:lnTo>
                        <a:pt x="172" y="28"/>
                      </a:lnTo>
                      <a:lnTo>
                        <a:pt x="0" y="46"/>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79" name="Freeform 431"/>
                <p:cNvSpPr>
                  <a:spLocks/>
                </p:cNvSpPr>
                <p:nvPr/>
              </p:nvSpPr>
              <p:spPr bwMode="auto">
                <a:xfrm>
                  <a:off x="1579563" y="2647950"/>
                  <a:ext cx="630238" cy="63500"/>
                </a:xfrm>
                <a:custGeom>
                  <a:avLst/>
                  <a:gdLst/>
                  <a:ahLst/>
                  <a:cxnLst>
                    <a:cxn ang="0">
                      <a:pos x="397" y="16"/>
                    </a:cxn>
                    <a:cxn ang="0">
                      <a:pos x="291" y="0"/>
                    </a:cxn>
                    <a:cxn ang="0">
                      <a:pos x="182" y="36"/>
                    </a:cxn>
                    <a:cxn ang="0">
                      <a:pos x="0" y="40"/>
                    </a:cxn>
                  </a:cxnLst>
                  <a:rect l="0" t="0" r="r" b="b"/>
                  <a:pathLst>
                    <a:path w="397" h="40">
                      <a:moveTo>
                        <a:pt x="397" y="16"/>
                      </a:moveTo>
                      <a:lnTo>
                        <a:pt x="291" y="0"/>
                      </a:lnTo>
                      <a:lnTo>
                        <a:pt x="182" y="36"/>
                      </a:lnTo>
                      <a:lnTo>
                        <a:pt x="0" y="4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0" name="Freeform 432"/>
                <p:cNvSpPr>
                  <a:spLocks/>
                </p:cNvSpPr>
                <p:nvPr/>
              </p:nvSpPr>
              <p:spPr bwMode="auto">
                <a:xfrm>
                  <a:off x="1589088" y="2692400"/>
                  <a:ext cx="712788" cy="25400"/>
                </a:xfrm>
                <a:custGeom>
                  <a:avLst/>
                  <a:gdLst/>
                  <a:ahLst/>
                  <a:cxnLst>
                    <a:cxn ang="0">
                      <a:pos x="449" y="0"/>
                    </a:cxn>
                    <a:cxn ang="0">
                      <a:pos x="303" y="4"/>
                    </a:cxn>
                    <a:cxn ang="0">
                      <a:pos x="249" y="16"/>
                    </a:cxn>
                    <a:cxn ang="0">
                      <a:pos x="0" y="10"/>
                    </a:cxn>
                  </a:cxnLst>
                  <a:rect l="0" t="0" r="r" b="b"/>
                  <a:pathLst>
                    <a:path w="449" h="16">
                      <a:moveTo>
                        <a:pt x="449" y="0"/>
                      </a:moveTo>
                      <a:lnTo>
                        <a:pt x="303" y="4"/>
                      </a:lnTo>
                      <a:lnTo>
                        <a:pt x="249" y="16"/>
                      </a:lnTo>
                      <a:lnTo>
                        <a:pt x="0" y="10"/>
                      </a:lnTo>
                    </a:path>
                  </a:pathLst>
                </a:cu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381" name="Group 380"/>
              <p:cNvGrpSpPr/>
              <p:nvPr/>
            </p:nvGrpSpPr>
            <p:grpSpPr>
              <a:xfrm>
                <a:off x="1137283" y="3252481"/>
                <a:ext cx="1658541" cy="486966"/>
                <a:chOff x="1712913" y="2676525"/>
                <a:chExt cx="2211388" cy="649288"/>
              </a:xfrm>
              <a:solidFill>
                <a:schemeClr val="accent2"/>
              </a:solidFill>
            </p:grpSpPr>
            <p:sp>
              <p:nvSpPr>
                <p:cNvPr id="382" name="Oval 437"/>
                <p:cNvSpPr>
                  <a:spLocks noChangeArrowheads="1"/>
                </p:cNvSpPr>
                <p:nvPr/>
              </p:nvSpPr>
              <p:spPr bwMode="auto">
                <a:xfrm>
                  <a:off x="3879851" y="28416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3" name="Oval 438"/>
                <p:cNvSpPr>
                  <a:spLocks noChangeArrowheads="1"/>
                </p:cNvSpPr>
                <p:nvPr/>
              </p:nvSpPr>
              <p:spPr bwMode="auto">
                <a:xfrm>
                  <a:off x="3689351" y="28162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4" name="Oval 439"/>
                <p:cNvSpPr>
                  <a:spLocks noChangeArrowheads="1"/>
                </p:cNvSpPr>
                <p:nvPr/>
              </p:nvSpPr>
              <p:spPr bwMode="auto">
                <a:xfrm>
                  <a:off x="3409951" y="2806700"/>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5" name="Oval 440"/>
                <p:cNvSpPr>
                  <a:spLocks noChangeArrowheads="1"/>
                </p:cNvSpPr>
                <p:nvPr/>
              </p:nvSpPr>
              <p:spPr bwMode="auto">
                <a:xfrm>
                  <a:off x="3132138" y="27781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6" name="Oval 441"/>
                <p:cNvSpPr>
                  <a:spLocks noChangeArrowheads="1"/>
                </p:cNvSpPr>
                <p:nvPr/>
              </p:nvSpPr>
              <p:spPr bwMode="auto">
                <a:xfrm>
                  <a:off x="2928938" y="274637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7" name="Oval 442"/>
                <p:cNvSpPr>
                  <a:spLocks noChangeArrowheads="1"/>
                </p:cNvSpPr>
                <p:nvPr/>
              </p:nvSpPr>
              <p:spPr bwMode="auto">
                <a:xfrm>
                  <a:off x="2725738" y="27019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8" name="Oval 443"/>
                <p:cNvSpPr>
                  <a:spLocks noChangeArrowheads="1"/>
                </p:cNvSpPr>
                <p:nvPr/>
              </p:nvSpPr>
              <p:spPr bwMode="auto">
                <a:xfrm>
                  <a:off x="2574926" y="27273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89" name="Oval 444"/>
                <p:cNvSpPr>
                  <a:spLocks noChangeArrowheads="1"/>
                </p:cNvSpPr>
                <p:nvPr/>
              </p:nvSpPr>
              <p:spPr bwMode="auto">
                <a:xfrm>
                  <a:off x="2397126" y="27146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0" name="Oval 445"/>
                <p:cNvSpPr>
                  <a:spLocks noChangeArrowheads="1"/>
                </p:cNvSpPr>
                <p:nvPr/>
              </p:nvSpPr>
              <p:spPr bwMode="auto">
                <a:xfrm>
                  <a:off x="2371726" y="27273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1" name="Oval 446"/>
                <p:cNvSpPr>
                  <a:spLocks noChangeArrowheads="1"/>
                </p:cNvSpPr>
                <p:nvPr/>
              </p:nvSpPr>
              <p:spPr bwMode="auto">
                <a:xfrm>
                  <a:off x="2371726" y="27527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2" name="Oval 447"/>
                <p:cNvSpPr>
                  <a:spLocks noChangeArrowheads="1"/>
                </p:cNvSpPr>
                <p:nvPr/>
              </p:nvSpPr>
              <p:spPr bwMode="auto">
                <a:xfrm>
                  <a:off x="2193926" y="26765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3" name="Oval 448"/>
                <p:cNvSpPr>
                  <a:spLocks noChangeArrowheads="1"/>
                </p:cNvSpPr>
                <p:nvPr/>
              </p:nvSpPr>
              <p:spPr bwMode="auto">
                <a:xfrm>
                  <a:off x="2257426" y="26765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4" name="Oval 449"/>
                <p:cNvSpPr>
                  <a:spLocks noChangeArrowheads="1"/>
                </p:cNvSpPr>
                <p:nvPr/>
              </p:nvSpPr>
              <p:spPr bwMode="auto">
                <a:xfrm>
                  <a:off x="2219326" y="27146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5" name="Oval 450"/>
                <p:cNvSpPr>
                  <a:spLocks noChangeArrowheads="1"/>
                </p:cNvSpPr>
                <p:nvPr/>
              </p:nvSpPr>
              <p:spPr bwMode="auto">
                <a:xfrm>
                  <a:off x="2193926" y="27019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6" name="Oval 451"/>
                <p:cNvSpPr>
                  <a:spLocks noChangeArrowheads="1"/>
                </p:cNvSpPr>
                <p:nvPr/>
              </p:nvSpPr>
              <p:spPr bwMode="auto">
                <a:xfrm>
                  <a:off x="2193926" y="27273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7" name="Oval 452"/>
                <p:cNvSpPr>
                  <a:spLocks noChangeArrowheads="1"/>
                </p:cNvSpPr>
                <p:nvPr/>
              </p:nvSpPr>
              <p:spPr bwMode="auto">
                <a:xfrm>
                  <a:off x="2016126" y="26892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8" name="Oval 453"/>
                <p:cNvSpPr>
                  <a:spLocks noChangeArrowheads="1"/>
                </p:cNvSpPr>
                <p:nvPr/>
              </p:nvSpPr>
              <p:spPr bwMode="auto">
                <a:xfrm>
                  <a:off x="2003426" y="27146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99" name="Oval 454"/>
                <p:cNvSpPr>
                  <a:spLocks noChangeArrowheads="1"/>
                </p:cNvSpPr>
                <p:nvPr/>
              </p:nvSpPr>
              <p:spPr bwMode="auto">
                <a:xfrm>
                  <a:off x="1978026" y="27019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0" name="Oval 455"/>
                <p:cNvSpPr>
                  <a:spLocks noChangeArrowheads="1"/>
                </p:cNvSpPr>
                <p:nvPr/>
              </p:nvSpPr>
              <p:spPr bwMode="auto">
                <a:xfrm>
                  <a:off x="2066926" y="27908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1" name="Oval 456"/>
                <p:cNvSpPr>
                  <a:spLocks noChangeArrowheads="1"/>
                </p:cNvSpPr>
                <p:nvPr/>
              </p:nvSpPr>
              <p:spPr bwMode="auto">
                <a:xfrm>
                  <a:off x="2397126" y="282257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2" name="Oval 457"/>
                <p:cNvSpPr>
                  <a:spLocks noChangeArrowheads="1"/>
                </p:cNvSpPr>
                <p:nvPr/>
              </p:nvSpPr>
              <p:spPr bwMode="auto">
                <a:xfrm>
                  <a:off x="2181226" y="28289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3" name="Oval 458"/>
                <p:cNvSpPr>
                  <a:spLocks noChangeArrowheads="1"/>
                </p:cNvSpPr>
                <p:nvPr/>
              </p:nvSpPr>
              <p:spPr bwMode="auto">
                <a:xfrm>
                  <a:off x="2041526" y="28162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4" name="Oval 459"/>
                <p:cNvSpPr>
                  <a:spLocks noChangeArrowheads="1"/>
                </p:cNvSpPr>
                <p:nvPr/>
              </p:nvSpPr>
              <p:spPr bwMode="auto">
                <a:xfrm>
                  <a:off x="2016126" y="28416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5" name="Oval 460"/>
                <p:cNvSpPr>
                  <a:spLocks noChangeArrowheads="1"/>
                </p:cNvSpPr>
                <p:nvPr/>
              </p:nvSpPr>
              <p:spPr bwMode="auto">
                <a:xfrm>
                  <a:off x="2066926" y="28670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6" name="Oval 461"/>
                <p:cNvSpPr>
                  <a:spLocks noChangeArrowheads="1"/>
                </p:cNvSpPr>
                <p:nvPr/>
              </p:nvSpPr>
              <p:spPr bwMode="auto">
                <a:xfrm>
                  <a:off x="2041526" y="28908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7" name="Oval 462"/>
                <p:cNvSpPr>
                  <a:spLocks noChangeArrowheads="1"/>
                </p:cNvSpPr>
                <p:nvPr/>
              </p:nvSpPr>
              <p:spPr bwMode="auto">
                <a:xfrm>
                  <a:off x="2066926" y="2954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8" name="Oval 463"/>
                <p:cNvSpPr>
                  <a:spLocks noChangeArrowheads="1"/>
                </p:cNvSpPr>
                <p:nvPr/>
              </p:nvSpPr>
              <p:spPr bwMode="auto">
                <a:xfrm>
                  <a:off x="1978026" y="29162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09" name="Oval 464"/>
                <p:cNvSpPr>
                  <a:spLocks noChangeArrowheads="1"/>
                </p:cNvSpPr>
                <p:nvPr/>
              </p:nvSpPr>
              <p:spPr bwMode="auto">
                <a:xfrm>
                  <a:off x="1965326" y="2941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0" name="Oval 465"/>
                <p:cNvSpPr>
                  <a:spLocks noChangeArrowheads="1"/>
                </p:cNvSpPr>
                <p:nvPr/>
              </p:nvSpPr>
              <p:spPr bwMode="auto">
                <a:xfrm>
                  <a:off x="2003426" y="2941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1" name="Oval 466"/>
                <p:cNvSpPr>
                  <a:spLocks noChangeArrowheads="1"/>
                </p:cNvSpPr>
                <p:nvPr/>
              </p:nvSpPr>
              <p:spPr bwMode="auto">
                <a:xfrm>
                  <a:off x="2016126"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2" name="Oval 467"/>
                <p:cNvSpPr>
                  <a:spLocks noChangeArrowheads="1"/>
                </p:cNvSpPr>
                <p:nvPr/>
              </p:nvSpPr>
              <p:spPr bwMode="auto">
                <a:xfrm>
                  <a:off x="1978026" y="29797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3" name="Oval 468"/>
                <p:cNvSpPr>
                  <a:spLocks noChangeArrowheads="1"/>
                </p:cNvSpPr>
                <p:nvPr/>
              </p:nvSpPr>
              <p:spPr bwMode="auto">
                <a:xfrm>
                  <a:off x="1889126" y="28162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4" name="Oval 469"/>
                <p:cNvSpPr>
                  <a:spLocks noChangeArrowheads="1"/>
                </p:cNvSpPr>
                <p:nvPr/>
              </p:nvSpPr>
              <p:spPr bwMode="auto">
                <a:xfrm>
                  <a:off x="1852613" y="2828925"/>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5" name="Oval 470"/>
                <p:cNvSpPr>
                  <a:spLocks noChangeArrowheads="1"/>
                </p:cNvSpPr>
                <p:nvPr/>
              </p:nvSpPr>
              <p:spPr bwMode="auto">
                <a:xfrm>
                  <a:off x="1839913" y="2816225"/>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6" name="Oval 471"/>
                <p:cNvSpPr>
                  <a:spLocks noChangeArrowheads="1"/>
                </p:cNvSpPr>
                <p:nvPr/>
              </p:nvSpPr>
              <p:spPr bwMode="auto">
                <a:xfrm>
                  <a:off x="1878013" y="2803525"/>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7" name="Oval 472"/>
                <p:cNvSpPr>
                  <a:spLocks noChangeArrowheads="1"/>
                </p:cNvSpPr>
                <p:nvPr/>
              </p:nvSpPr>
              <p:spPr bwMode="auto">
                <a:xfrm>
                  <a:off x="1814513" y="27527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8" name="Oval 473"/>
                <p:cNvSpPr>
                  <a:spLocks noChangeArrowheads="1"/>
                </p:cNvSpPr>
                <p:nvPr/>
              </p:nvSpPr>
              <p:spPr bwMode="auto">
                <a:xfrm>
                  <a:off x="1712913" y="2752725"/>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19" name="Oval 474"/>
                <p:cNvSpPr>
                  <a:spLocks noChangeArrowheads="1"/>
                </p:cNvSpPr>
                <p:nvPr/>
              </p:nvSpPr>
              <p:spPr bwMode="auto">
                <a:xfrm>
                  <a:off x="1776413" y="28670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0" name="Oval 475"/>
                <p:cNvSpPr>
                  <a:spLocks noChangeArrowheads="1"/>
                </p:cNvSpPr>
                <p:nvPr/>
              </p:nvSpPr>
              <p:spPr bwMode="auto">
                <a:xfrm>
                  <a:off x="1801813" y="28797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1" name="Oval 476"/>
                <p:cNvSpPr>
                  <a:spLocks noChangeArrowheads="1"/>
                </p:cNvSpPr>
                <p:nvPr/>
              </p:nvSpPr>
              <p:spPr bwMode="auto">
                <a:xfrm>
                  <a:off x="1839913" y="2903538"/>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2" name="Oval 477"/>
                <p:cNvSpPr>
                  <a:spLocks noChangeArrowheads="1"/>
                </p:cNvSpPr>
                <p:nvPr/>
              </p:nvSpPr>
              <p:spPr bwMode="auto">
                <a:xfrm>
                  <a:off x="1789113" y="2954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3" name="Oval 478"/>
                <p:cNvSpPr>
                  <a:spLocks noChangeArrowheads="1"/>
                </p:cNvSpPr>
                <p:nvPr/>
              </p:nvSpPr>
              <p:spPr bwMode="auto">
                <a:xfrm>
                  <a:off x="1827213"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4" name="Oval 479"/>
                <p:cNvSpPr>
                  <a:spLocks noChangeArrowheads="1"/>
                </p:cNvSpPr>
                <p:nvPr/>
              </p:nvSpPr>
              <p:spPr bwMode="auto">
                <a:xfrm>
                  <a:off x="1827213" y="29797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5" name="Oval 480"/>
                <p:cNvSpPr>
                  <a:spLocks noChangeArrowheads="1"/>
                </p:cNvSpPr>
                <p:nvPr/>
              </p:nvSpPr>
              <p:spPr bwMode="auto">
                <a:xfrm>
                  <a:off x="1801813" y="3068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6" name="Oval 481"/>
                <p:cNvSpPr>
                  <a:spLocks noChangeArrowheads="1"/>
                </p:cNvSpPr>
                <p:nvPr/>
              </p:nvSpPr>
              <p:spPr bwMode="auto">
                <a:xfrm>
                  <a:off x="1978026" y="308451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7" name="Oval 482"/>
                <p:cNvSpPr>
                  <a:spLocks noChangeArrowheads="1"/>
                </p:cNvSpPr>
                <p:nvPr/>
              </p:nvSpPr>
              <p:spPr bwMode="auto">
                <a:xfrm>
                  <a:off x="2130426" y="31797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8" name="Oval 483"/>
                <p:cNvSpPr>
                  <a:spLocks noChangeArrowheads="1"/>
                </p:cNvSpPr>
                <p:nvPr/>
              </p:nvSpPr>
              <p:spPr bwMode="auto">
                <a:xfrm>
                  <a:off x="2308226" y="3195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29" name="Oval 484"/>
                <p:cNvSpPr>
                  <a:spLocks noChangeArrowheads="1"/>
                </p:cNvSpPr>
                <p:nvPr/>
              </p:nvSpPr>
              <p:spPr bwMode="auto">
                <a:xfrm>
                  <a:off x="2498726" y="31924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0" name="Oval 485"/>
                <p:cNvSpPr>
                  <a:spLocks noChangeArrowheads="1"/>
                </p:cNvSpPr>
                <p:nvPr/>
              </p:nvSpPr>
              <p:spPr bwMode="auto">
                <a:xfrm>
                  <a:off x="2190751" y="314801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1" name="Oval 486"/>
                <p:cNvSpPr>
                  <a:spLocks noChangeArrowheads="1"/>
                </p:cNvSpPr>
                <p:nvPr/>
              </p:nvSpPr>
              <p:spPr bwMode="auto">
                <a:xfrm>
                  <a:off x="2193926" y="3081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2" name="Oval 487"/>
                <p:cNvSpPr>
                  <a:spLocks noChangeArrowheads="1"/>
                </p:cNvSpPr>
                <p:nvPr/>
              </p:nvSpPr>
              <p:spPr bwMode="auto">
                <a:xfrm>
                  <a:off x="2422526" y="3068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3" name="Oval 488"/>
                <p:cNvSpPr>
                  <a:spLocks noChangeArrowheads="1"/>
                </p:cNvSpPr>
                <p:nvPr/>
              </p:nvSpPr>
              <p:spPr bwMode="auto">
                <a:xfrm>
                  <a:off x="2587626" y="30178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4" name="Oval 489"/>
                <p:cNvSpPr>
                  <a:spLocks noChangeArrowheads="1"/>
                </p:cNvSpPr>
                <p:nvPr/>
              </p:nvSpPr>
              <p:spPr bwMode="auto">
                <a:xfrm>
                  <a:off x="2562226" y="302101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5" name="Oval 490"/>
                <p:cNvSpPr>
                  <a:spLocks noChangeArrowheads="1"/>
                </p:cNvSpPr>
                <p:nvPr/>
              </p:nvSpPr>
              <p:spPr bwMode="auto">
                <a:xfrm>
                  <a:off x="2422526" y="29924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6" name="Oval 491"/>
                <p:cNvSpPr>
                  <a:spLocks noChangeArrowheads="1"/>
                </p:cNvSpPr>
                <p:nvPr/>
              </p:nvSpPr>
              <p:spPr bwMode="auto">
                <a:xfrm>
                  <a:off x="2409826" y="30178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7" name="Oval 492"/>
                <p:cNvSpPr>
                  <a:spLocks noChangeArrowheads="1"/>
                </p:cNvSpPr>
                <p:nvPr/>
              </p:nvSpPr>
              <p:spPr bwMode="auto">
                <a:xfrm>
                  <a:off x="2359026" y="30178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8" name="Oval 493"/>
                <p:cNvSpPr>
                  <a:spLocks noChangeArrowheads="1"/>
                </p:cNvSpPr>
                <p:nvPr/>
              </p:nvSpPr>
              <p:spPr bwMode="auto">
                <a:xfrm>
                  <a:off x="2232026" y="30305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39" name="Oval 494"/>
                <p:cNvSpPr>
                  <a:spLocks noChangeArrowheads="1"/>
                </p:cNvSpPr>
                <p:nvPr/>
              </p:nvSpPr>
              <p:spPr bwMode="auto">
                <a:xfrm>
                  <a:off x="2193926" y="30051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0" name="Oval 495"/>
                <p:cNvSpPr>
                  <a:spLocks noChangeArrowheads="1"/>
                </p:cNvSpPr>
                <p:nvPr/>
              </p:nvSpPr>
              <p:spPr bwMode="auto">
                <a:xfrm>
                  <a:off x="2168526" y="29924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1" name="Oval 496"/>
                <p:cNvSpPr>
                  <a:spLocks noChangeArrowheads="1"/>
                </p:cNvSpPr>
                <p:nvPr/>
              </p:nvSpPr>
              <p:spPr bwMode="auto">
                <a:xfrm>
                  <a:off x="2219326"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2" name="Oval 497"/>
                <p:cNvSpPr>
                  <a:spLocks noChangeArrowheads="1"/>
                </p:cNvSpPr>
                <p:nvPr/>
              </p:nvSpPr>
              <p:spPr bwMode="auto">
                <a:xfrm>
                  <a:off x="2168526" y="29289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3" name="Oval 498"/>
                <p:cNvSpPr>
                  <a:spLocks noChangeArrowheads="1"/>
                </p:cNvSpPr>
                <p:nvPr/>
              </p:nvSpPr>
              <p:spPr bwMode="auto">
                <a:xfrm>
                  <a:off x="2219326" y="29035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4" name="Oval 499"/>
                <p:cNvSpPr>
                  <a:spLocks noChangeArrowheads="1"/>
                </p:cNvSpPr>
                <p:nvPr/>
              </p:nvSpPr>
              <p:spPr bwMode="auto">
                <a:xfrm>
                  <a:off x="2232026" y="28797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5" name="Oval 500"/>
                <p:cNvSpPr>
                  <a:spLocks noChangeArrowheads="1"/>
                </p:cNvSpPr>
                <p:nvPr/>
              </p:nvSpPr>
              <p:spPr bwMode="auto">
                <a:xfrm>
                  <a:off x="2346326" y="28797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6" name="Oval 501"/>
                <p:cNvSpPr>
                  <a:spLocks noChangeArrowheads="1"/>
                </p:cNvSpPr>
                <p:nvPr/>
              </p:nvSpPr>
              <p:spPr bwMode="auto">
                <a:xfrm>
                  <a:off x="2397126" y="28908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7" name="Oval 502"/>
                <p:cNvSpPr>
                  <a:spLocks noChangeArrowheads="1"/>
                </p:cNvSpPr>
                <p:nvPr/>
              </p:nvSpPr>
              <p:spPr bwMode="auto">
                <a:xfrm>
                  <a:off x="2435226" y="29289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8" name="Oval 503"/>
                <p:cNvSpPr>
                  <a:spLocks noChangeArrowheads="1"/>
                </p:cNvSpPr>
                <p:nvPr/>
              </p:nvSpPr>
              <p:spPr bwMode="auto">
                <a:xfrm>
                  <a:off x="2333626" y="29797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49" name="Oval 504"/>
                <p:cNvSpPr>
                  <a:spLocks noChangeArrowheads="1"/>
                </p:cNvSpPr>
                <p:nvPr/>
              </p:nvSpPr>
              <p:spPr bwMode="auto">
                <a:xfrm>
                  <a:off x="2524126"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0" name="Oval 505"/>
                <p:cNvSpPr>
                  <a:spLocks noChangeArrowheads="1"/>
                </p:cNvSpPr>
                <p:nvPr/>
              </p:nvSpPr>
              <p:spPr bwMode="auto">
                <a:xfrm>
                  <a:off x="2574926" y="2954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1" name="Oval 506"/>
                <p:cNvSpPr>
                  <a:spLocks noChangeArrowheads="1"/>
                </p:cNvSpPr>
                <p:nvPr/>
              </p:nvSpPr>
              <p:spPr bwMode="auto">
                <a:xfrm>
                  <a:off x="2613026" y="2979738"/>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2" name="Oval 507"/>
                <p:cNvSpPr>
                  <a:spLocks noChangeArrowheads="1"/>
                </p:cNvSpPr>
                <p:nvPr/>
              </p:nvSpPr>
              <p:spPr bwMode="auto">
                <a:xfrm>
                  <a:off x="2625726" y="2954338"/>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3" name="Oval 508"/>
                <p:cNvSpPr>
                  <a:spLocks noChangeArrowheads="1"/>
                </p:cNvSpPr>
                <p:nvPr/>
              </p:nvSpPr>
              <p:spPr bwMode="auto">
                <a:xfrm>
                  <a:off x="2587626" y="28797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4" name="Oval 509"/>
                <p:cNvSpPr>
                  <a:spLocks noChangeArrowheads="1"/>
                </p:cNvSpPr>
                <p:nvPr/>
              </p:nvSpPr>
              <p:spPr bwMode="auto">
                <a:xfrm>
                  <a:off x="2562226" y="2841625"/>
                  <a:ext cx="44450" cy="428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5" name="Oval 510"/>
                <p:cNvSpPr>
                  <a:spLocks noChangeArrowheads="1"/>
                </p:cNvSpPr>
                <p:nvPr/>
              </p:nvSpPr>
              <p:spPr bwMode="auto">
                <a:xfrm>
                  <a:off x="2700338"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6" name="Oval 511"/>
                <p:cNvSpPr>
                  <a:spLocks noChangeArrowheads="1"/>
                </p:cNvSpPr>
                <p:nvPr/>
              </p:nvSpPr>
              <p:spPr bwMode="auto">
                <a:xfrm>
                  <a:off x="2776538" y="29416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7" name="Oval 512"/>
                <p:cNvSpPr>
                  <a:spLocks noChangeArrowheads="1"/>
                </p:cNvSpPr>
                <p:nvPr/>
              </p:nvSpPr>
              <p:spPr bwMode="auto">
                <a:xfrm>
                  <a:off x="2751138" y="29289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8" name="Oval 513"/>
                <p:cNvSpPr>
                  <a:spLocks noChangeArrowheads="1"/>
                </p:cNvSpPr>
                <p:nvPr/>
              </p:nvSpPr>
              <p:spPr bwMode="auto">
                <a:xfrm>
                  <a:off x="2814638" y="29924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59" name="Oval 514"/>
                <p:cNvSpPr>
                  <a:spLocks noChangeArrowheads="1"/>
                </p:cNvSpPr>
                <p:nvPr/>
              </p:nvSpPr>
              <p:spPr bwMode="auto">
                <a:xfrm>
                  <a:off x="2903538" y="2954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0" name="Oval 515"/>
                <p:cNvSpPr>
                  <a:spLocks noChangeArrowheads="1"/>
                </p:cNvSpPr>
                <p:nvPr/>
              </p:nvSpPr>
              <p:spPr bwMode="auto">
                <a:xfrm>
                  <a:off x="2928938" y="29670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1" name="Oval 516"/>
                <p:cNvSpPr>
                  <a:spLocks noChangeArrowheads="1"/>
                </p:cNvSpPr>
                <p:nvPr/>
              </p:nvSpPr>
              <p:spPr bwMode="auto">
                <a:xfrm>
                  <a:off x="2941638" y="29289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2" name="Oval 517"/>
                <p:cNvSpPr>
                  <a:spLocks noChangeArrowheads="1"/>
                </p:cNvSpPr>
                <p:nvPr/>
              </p:nvSpPr>
              <p:spPr bwMode="auto">
                <a:xfrm>
                  <a:off x="2954338" y="30432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3" name="Oval 518"/>
                <p:cNvSpPr>
                  <a:spLocks noChangeArrowheads="1"/>
                </p:cNvSpPr>
                <p:nvPr/>
              </p:nvSpPr>
              <p:spPr bwMode="auto">
                <a:xfrm>
                  <a:off x="2801938" y="313531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4" name="Oval 519"/>
                <p:cNvSpPr>
                  <a:spLocks noChangeArrowheads="1"/>
                </p:cNvSpPr>
                <p:nvPr/>
              </p:nvSpPr>
              <p:spPr bwMode="auto">
                <a:xfrm>
                  <a:off x="3005138" y="30305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5" name="Oval 520"/>
                <p:cNvSpPr>
                  <a:spLocks noChangeArrowheads="1"/>
                </p:cNvSpPr>
                <p:nvPr/>
              </p:nvSpPr>
              <p:spPr bwMode="auto">
                <a:xfrm>
                  <a:off x="3030538"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6" name="Oval 521"/>
                <p:cNvSpPr>
                  <a:spLocks noChangeArrowheads="1"/>
                </p:cNvSpPr>
                <p:nvPr/>
              </p:nvSpPr>
              <p:spPr bwMode="auto">
                <a:xfrm>
                  <a:off x="3221038"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7" name="Oval 522"/>
                <p:cNvSpPr>
                  <a:spLocks noChangeArrowheads="1"/>
                </p:cNvSpPr>
                <p:nvPr/>
              </p:nvSpPr>
              <p:spPr bwMode="auto">
                <a:xfrm>
                  <a:off x="3335338"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8" name="Oval 523"/>
                <p:cNvSpPr>
                  <a:spLocks noChangeArrowheads="1"/>
                </p:cNvSpPr>
                <p:nvPr/>
              </p:nvSpPr>
              <p:spPr bwMode="auto">
                <a:xfrm>
                  <a:off x="3486151"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69" name="Oval 524"/>
                <p:cNvSpPr>
                  <a:spLocks noChangeArrowheads="1"/>
                </p:cNvSpPr>
                <p:nvPr/>
              </p:nvSpPr>
              <p:spPr bwMode="auto">
                <a:xfrm>
                  <a:off x="3549651" y="327818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0" name="Oval 525"/>
                <p:cNvSpPr>
                  <a:spLocks noChangeArrowheads="1"/>
                </p:cNvSpPr>
                <p:nvPr/>
              </p:nvSpPr>
              <p:spPr bwMode="auto">
                <a:xfrm>
                  <a:off x="3765551"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1" name="Oval 526"/>
                <p:cNvSpPr>
                  <a:spLocks noChangeArrowheads="1"/>
                </p:cNvSpPr>
                <p:nvPr/>
              </p:nvSpPr>
              <p:spPr bwMode="auto">
                <a:xfrm>
                  <a:off x="3816351" y="3281363"/>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2" name="Oval 527"/>
                <p:cNvSpPr>
                  <a:spLocks noChangeArrowheads="1"/>
                </p:cNvSpPr>
                <p:nvPr/>
              </p:nvSpPr>
              <p:spPr bwMode="auto">
                <a:xfrm>
                  <a:off x="3195638" y="306228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3" name="Oval 528"/>
                <p:cNvSpPr>
                  <a:spLocks noChangeArrowheads="1"/>
                </p:cNvSpPr>
                <p:nvPr/>
              </p:nvSpPr>
              <p:spPr bwMode="auto">
                <a:xfrm>
                  <a:off x="3106738" y="29797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4" name="Oval 529"/>
                <p:cNvSpPr>
                  <a:spLocks noChangeArrowheads="1"/>
                </p:cNvSpPr>
                <p:nvPr/>
              </p:nvSpPr>
              <p:spPr bwMode="auto">
                <a:xfrm>
                  <a:off x="3208338" y="29162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5" name="Oval 530"/>
                <p:cNvSpPr>
                  <a:spLocks noChangeArrowheads="1"/>
                </p:cNvSpPr>
                <p:nvPr/>
              </p:nvSpPr>
              <p:spPr bwMode="auto">
                <a:xfrm>
                  <a:off x="3398838" y="3005138"/>
                  <a:ext cx="42863"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6" name="Oval 531"/>
                <p:cNvSpPr>
                  <a:spLocks noChangeArrowheads="1"/>
                </p:cNvSpPr>
                <p:nvPr/>
              </p:nvSpPr>
              <p:spPr bwMode="auto">
                <a:xfrm>
                  <a:off x="3473451" y="29543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7" name="Oval 532"/>
                <p:cNvSpPr>
                  <a:spLocks noChangeArrowheads="1"/>
                </p:cNvSpPr>
                <p:nvPr/>
              </p:nvSpPr>
              <p:spPr bwMode="auto">
                <a:xfrm>
                  <a:off x="3663951" y="29924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8" name="Oval 533"/>
                <p:cNvSpPr>
                  <a:spLocks noChangeArrowheads="1"/>
                </p:cNvSpPr>
                <p:nvPr/>
              </p:nvSpPr>
              <p:spPr bwMode="auto">
                <a:xfrm>
                  <a:off x="3740151" y="29797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79" name="Oval 534"/>
                <p:cNvSpPr>
                  <a:spLocks noChangeArrowheads="1"/>
                </p:cNvSpPr>
                <p:nvPr/>
              </p:nvSpPr>
              <p:spPr bwMode="auto">
                <a:xfrm>
                  <a:off x="3867151" y="2992438"/>
                  <a:ext cx="44450" cy="4445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483" name="Line 8"/>
              <p:cNvSpPr>
                <a:spLocks noChangeShapeType="1"/>
              </p:cNvSpPr>
              <p:nvPr/>
            </p:nvSpPr>
            <p:spPr bwMode="auto">
              <a:xfrm>
                <a:off x="1034889" y="2709557"/>
                <a:ext cx="0" cy="1112445"/>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4" name="Line 10"/>
              <p:cNvSpPr>
                <a:spLocks noChangeShapeType="1"/>
              </p:cNvSpPr>
              <p:nvPr/>
            </p:nvSpPr>
            <p:spPr bwMode="auto">
              <a:xfrm>
                <a:off x="1034889" y="4251416"/>
                <a:ext cx="0" cy="1092812"/>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5" name="Line 11"/>
              <p:cNvSpPr>
                <a:spLocks noChangeShapeType="1"/>
              </p:cNvSpPr>
              <p:nvPr/>
            </p:nvSpPr>
            <p:spPr bwMode="auto">
              <a:xfrm flipH="1">
                <a:off x="1034889" y="4802675"/>
                <a:ext cx="1787129" cy="1191"/>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37" name="TextBox 536"/>
              <p:cNvSpPr txBox="1"/>
              <p:nvPr/>
            </p:nvSpPr>
            <p:spPr>
              <a:xfrm rot="16200000">
                <a:off x="-109474" y="3061399"/>
                <a:ext cx="1589811" cy="186363"/>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Change from baseline</a:t>
                </a:r>
                <a:r>
                  <a:rPr lang="ta-IN" sz="800" b="1" kern="0" dirty="0">
                    <a:solidFill>
                      <a:srgbClr val="595959"/>
                    </a:solidFill>
                    <a:latin typeface="Calibri" charset="0"/>
                    <a:ea typeface="Calibri" charset="0"/>
                    <a:cs typeface="Calibri" charset="0"/>
                  </a:rPr>
                  <a:t> SLD</a:t>
                </a:r>
                <a:r>
                  <a:rPr lang="en-GB" sz="800" b="1" kern="0" dirty="0">
                    <a:solidFill>
                      <a:srgbClr val="595959"/>
                    </a:solidFill>
                    <a:latin typeface="Calibri" charset="0"/>
                    <a:ea typeface="Calibri" charset="0"/>
                    <a:cs typeface="Calibri" charset="0"/>
                  </a:rPr>
                  <a:t> (%)</a:t>
                </a:r>
                <a:r>
                  <a:rPr lang="en-US" sz="800" b="1" kern="0" dirty="0">
                    <a:solidFill>
                      <a:srgbClr val="595959"/>
                    </a:solidFill>
                    <a:latin typeface="Calibri" charset="0"/>
                    <a:ea typeface="Calibri" charset="0"/>
                    <a:cs typeface="Calibri" charset="0"/>
                  </a:rPr>
                  <a:t> </a:t>
                </a:r>
              </a:p>
            </p:txBody>
          </p:sp>
          <p:sp>
            <p:nvSpPr>
              <p:cNvPr id="538" name="TextBox 537"/>
              <p:cNvSpPr txBox="1"/>
              <p:nvPr/>
            </p:nvSpPr>
            <p:spPr>
              <a:xfrm>
                <a:off x="859965" y="3174074"/>
                <a:ext cx="209657"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39" name="TextBox 538"/>
              <p:cNvSpPr txBox="1"/>
              <p:nvPr/>
            </p:nvSpPr>
            <p:spPr>
              <a:xfrm>
                <a:off x="1762604" y="3253580"/>
                <a:ext cx="292855"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365</a:t>
                </a:r>
                <a:endParaRPr lang="en-US" sz="800" b="1" kern="0" dirty="0">
                  <a:solidFill>
                    <a:srgbClr val="595959"/>
                  </a:solidFill>
                  <a:latin typeface="Calibri" charset="0"/>
                  <a:ea typeface="Calibri" charset="0"/>
                  <a:cs typeface="Calibri" charset="0"/>
                </a:endParaRPr>
              </a:p>
            </p:txBody>
          </p:sp>
          <p:sp>
            <p:nvSpPr>
              <p:cNvPr id="540" name="TextBox 539"/>
              <p:cNvSpPr txBox="1"/>
              <p:nvPr/>
            </p:nvSpPr>
            <p:spPr>
              <a:xfrm>
                <a:off x="776768" y="3510384"/>
                <a:ext cx="292855"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41" name="TextBox 540"/>
              <p:cNvSpPr txBox="1"/>
              <p:nvPr/>
            </p:nvSpPr>
            <p:spPr>
              <a:xfrm>
                <a:off x="732397" y="3622487"/>
                <a:ext cx="337227"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100</a:t>
                </a:r>
                <a:endParaRPr lang="en-US" sz="800" b="1" kern="0" dirty="0">
                  <a:solidFill>
                    <a:srgbClr val="595959"/>
                  </a:solidFill>
                  <a:latin typeface="Calibri" charset="0"/>
                  <a:ea typeface="Calibri" charset="0"/>
                  <a:cs typeface="Calibri" charset="0"/>
                </a:endParaRPr>
              </a:p>
            </p:txBody>
          </p:sp>
          <p:sp>
            <p:nvSpPr>
              <p:cNvPr id="542" name="TextBox 541"/>
              <p:cNvSpPr txBox="1"/>
              <p:nvPr/>
            </p:nvSpPr>
            <p:spPr>
              <a:xfrm>
                <a:off x="776768" y="3398281"/>
                <a:ext cx="292855"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43" name="TextBox 542"/>
              <p:cNvSpPr txBox="1"/>
              <p:nvPr/>
            </p:nvSpPr>
            <p:spPr>
              <a:xfrm>
                <a:off x="776768" y="3286177"/>
                <a:ext cx="292855"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44" name="TextBox 543"/>
              <p:cNvSpPr txBox="1"/>
              <p:nvPr/>
            </p:nvSpPr>
            <p:spPr>
              <a:xfrm>
                <a:off x="821140" y="3061970"/>
                <a:ext cx="248483"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45" name="TextBox 544"/>
              <p:cNvSpPr txBox="1"/>
              <p:nvPr/>
            </p:nvSpPr>
            <p:spPr>
              <a:xfrm>
                <a:off x="821140" y="2949868"/>
                <a:ext cx="248483"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46" name="TextBox 545"/>
              <p:cNvSpPr txBox="1"/>
              <p:nvPr/>
            </p:nvSpPr>
            <p:spPr>
              <a:xfrm>
                <a:off x="821140" y="2837764"/>
                <a:ext cx="248483"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47" name="TextBox 546"/>
              <p:cNvSpPr txBox="1"/>
              <p:nvPr/>
            </p:nvSpPr>
            <p:spPr>
              <a:xfrm>
                <a:off x="776768" y="2725661"/>
                <a:ext cx="292855"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100</a:t>
                </a:r>
                <a:endParaRPr lang="en-US" sz="800" b="1" kern="0" dirty="0">
                  <a:solidFill>
                    <a:srgbClr val="595959"/>
                  </a:solidFill>
                  <a:latin typeface="Calibri" charset="0"/>
                  <a:ea typeface="Calibri" charset="0"/>
                  <a:cs typeface="Calibri" charset="0"/>
                </a:endParaRPr>
              </a:p>
            </p:txBody>
          </p:sp>
          <p:sp>
            <p:nvSpPr>
              <p:cNvPr id="548" name="TextBox 547"/>
              <p:cNvSpPr txBox="1"/>
              <p:nvPr/>
            </p:nvSpPr>
            <p:spPr>
              <a:xfrm>
                <a:off x="776768" y="2613558"/>
                <a:ext cx="292855"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125</a:t>
                </a:r>
                <a:endParaRPr lang="en-US" sz="800" b="1" kern="0" dirty="0">
                  <a:solidFill>
                    <a:srgbClr val="595959"/>
                  </a:solidFill>
                  <a:latin typeface="Calibri" charset="0"/>
                  <a:ea typeface="Calibri" charset="0"/>
                  <a:cs typeface="Calibri" charset="0"/>
                </a:endParaRPr>
              </a:p>
            </p:txBody>
          </p:sp>
          <p:sp>
            <p:nvSpPr>
              <p:cNvPr id="549" name="TextBox 548"/>
              <p:cNvSpPr txBox="1"/>
              <p:nvPr/>
            </p:nvSpPr>
            <p:spPr>
              <a:xfrm>
                <a:off x="1593293" y="2640822"/>
                <a:ext cx="1316830" cy="18636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MMR-proficient CRC</a:t>
                </a:r>
                <a:endParaRPr lang="en-US" sz="800" b="1" kern="0" dirty="0">
                  <a:solidFill>
                    <a:srgbClr val="595959"/>
                  </a:solidFill>
                  <a:latin typeface="Calibri" charset="0"/>
                  <a:ea typeface="Calibri" charset="0"/>
                  <a:cs typeface="Calibri" charset="0"/>
                </a:endParaRPr>
              </a:p>
            </p:txBody>
          </p:sp>
          <p:sp>
            <p:nvSpPr>
              <p:cNvPr id="550" name="TextBox 549"/>
              <p:cNvSpPr txBox="1"/>
              <p:nvPr/>
            </p:nvSpPr>
            <p:spPr>
              <a:xfrm>
                <a:off x="1585881" y="2762429"/>
                <a:ext cx="1649768" cy="18636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MMR-deficient CRC</a:t>
                </a:r>
                <a:endParaRPr lang="en-US" sz="800" b="1" kern="0" dirty="0">
                  <a:solidFill>
                    <a:srgbClr val="595959"/>
                  </a:solidFill>
                  <a:latin typeface="Calibri" charset="0"/>
                  <a:ea typeface="Calibri" charset="0"/>
                  <a:cs typeface="Calibri" charset="0"/>
                </a:endParaRPr>
              </a:p>
            </p:txBody>
          </p:sp>
          <p:sp>
            <p:nvSpPr>
              <p:cNvPr id="623" name="TextBox 622"/>
              <p:cNvSpPr txBox="1"/>
              <p:nvPr/>
            </p:nvSpPr>
            <p:spPr>
              <a:xfrm>
                <a:off x="859962" y="4712362"/>
                <a:ext cx="209657"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624" name="TextBox 623"/>
              <p:cNvSpPr txBox="1"/>
              <p:nvPr/>
            </p:nvSpPr>
            <p:spPr>
              <a:xfrm>
                <a:off x="732393" y="5272880"/>
                <a:ext cx="337227"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625" name="TextBox 624"/>
              <p:cNvSpPr txBox="1"/>
              <p:nvPr/>
            </p:nvSpPr>
            <p:spPr>
              <a:xfrm>
                <a:off x="776766" y="4992621"/>
                <a:ext cx="292855"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626" name="TextBox 625"/>
              <p:cNvSpPr txBox="1"/>
              <p:nvPr/>
            </p:nvSpPr>
            <p:spPr>
              <a:xfrm>
                <a:off x="821137" y="4432104"/>
                <a:ext cx="248483"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627" name="TextBox 626"/>
              <p:cNvSpPr txBox="1"/>
              <p:nvPr/>
            </p:nvSpPr>
            <p:spPr>
              <a:xfrm>
                <a:off x="776766" y="4151845"/>
                <a:ext cx="292855"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641" name="Rectangle 30"/>
              <p:cNvSpPr>
                <a:spLocks noChangeArrowheads="1"/>
              </p:cNvSpPr>
              <p:nvPr/>
            </p:nvSpPr>
            <p:spPr bwMode="auto">
              <a:xfrm>
                <a:off x="1891630" y="4246711"/>
                <a:ext cx="69937" cy="66559"/>
              </a:xfrm>
              <a:prstGeom prst="rect">
                <a:avLst/>
              </a:prstGeom>
              <a:solidFill>
                <a:schemeClr val="accent1"/>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42" name="Rectangle 142"/>
              <p:cNvSpPr>
                <a:spLocks noChangeArrowheads="1"/>
              </p:cNvSpPr>
              <p:nvPr/>
            </p:nvSpPr>
            <p:spPr bwMode="auto">
              <a:xfrm>
                <a:off x="1891630" y="4356249"/>
                <a:ext cx="69937" cy="66559"/>
              </a:xfrm>
              <a:prstGeom prst="rect">
                <a:avLst/>
              </a:prstGeom>
              <a:solidFill>
                <a:schemeClr val="accent2"/>
              </a:solid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45" name="TextBox 644"/>
              <p:cNvSpPr txBox="1"/>
              <p:nvPr/>
            </p:nvSpPr>
            <p:spPr>
              <a:xfrm>
                <a:off x="1919088" y="4188635"/>
                <a:ext cx="1125664" cy="18636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MMR-proficient CRC</a:t>
                </a:r>
                <a:endParaRPr lang="en-US" sz="800" b="1" kern="0" dirty="0">
                  <a:solidFill>
                    <a:srgbClr val="595959"/>
                  </a:solidFill>
                  <a:latin typeface="Calibri" charset="0"/>
                  <a:ea typeface="Calibri" charset="0"/>
                  <a:cs typeface="Calibri" charset="0"/>
                </a:endParaRPr>
              </a:p>
            </p:txBody>
          </p:sp>
          <p:sp>
            <p:nvSpPr>
              <p:cNvPr id="647" name="TextBox 646"/>
              <p:cNvSpPr txBox="1"/>
              <p:nvPr/>
            </p:nvSpPr>
            <p:spPr>
              <a:xfrm>
                <a:off x="2629379" y="3253580"/>
                <a:ext cx="292855" cy="186363"/>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730</a:t>
                </a:r>
                <a:endParaRPr lang="en-US" sz="800" b="1" kern="0" dirty="0">
                  <a:solidFill>
                    <a:srgbClr val="595959"/>
                  </a:solidFill>
                  <a:latin typeface="Calibri" charset="0"/>
                  <a:ea typeface="Calibri" charset="0"/>
                  <a:cs typeface="Calibri" charset="0"/>
                </a:endParaRPr>
              </a:p>
            </p:txBody>
          </p:sp>
          <p:sp>
            <p:nvSpPr>
              <p:cNvPr id="650" name="Freeform 285"/>
              <p:cNvSpPr>
                <a:spLocks/>
              </p:cNvSpPr>
              <p:nvPr/>
            </p:nvSpPr>
            <p:spPr bwMode="auto">
              <a:xfrm>
                <a:off x="1759981" y="2816712"/>
                <a:ext cx="173831"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51" name="Line 286"/>
              <p:cNvSpPr>
                <a:spLocks noChangeShapeType="1"/>
              </p:cNvSpPr>
              <p:nvPr/>
            </p:nvSpPr>
            <p:spPr bwMode="auto">
              <a:xfrm flipH="1">
                <a:off x="1426776" y="2842112"/>
                <a:ext cx="173831" cy="0"/>
              </a:xfrm>
              <a:prstGeom prst="line">
                <a:avLst/>
              </a:prstGeom>
              <a:noFill/>
              <a:ln w="15875" cap="flat">
                <a:solidFill>
                  <a:schemeClr val="accent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52" name="Freeform 287"/>
              <p:cNvSpPr>
                <a:spLocks/>
              </p:cNvSpPr>
              <p:nvPr/>
            </p:nvSpPr>
            <p:spPr bwMode="auto">
              <a:xfrm>
                <a:off x="1759981" y="2733368"/>
                <a:ext cx="173831"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53" name="Line 288"/>
              <p:cNvSpPr>
                <a:spLocks noChangeShapeType="1"/>
              </p:cNvSpPr>
              <p:nvPr/>
            </p:nvSpPr>
            <p:spPr bwMode="auto">
              <a:xfrm flipH="1">
                <a:off x="1426776" y="2733368"/>
                <a:ext cx="173831" cy="0"/>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55" name="TextBox 654"/>
              <p:cNvSpPr txBox="1"/>
              <p:nvPr/>
            </p:nvSpPr>
            <p:spPr>
              <a:xfrm>
                <a:off x="732397" y="3732817"/>
                <a:ext cx="337227" cy="186363"/>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125</a:t>
                </a:r>
                <a:endParaRPr lang="en-US" sz="800" b="1" kern="0" dirty="0">
                  <a:solidFill>
                    <a:srgbClr val="595959"/>
                  </a:solidFill>
                  <a:latin typeface="Calibri" charset="0"/>
                  <a:ea typeface="Calibri" charset="0"/>
                  <a:cs typeface="Calibri" charset="0"/>
                </a:endParaRPr>
              </a:p>
            </p:txBody>
          </p:sp>
        </p:grpSp>
      </p:grpSp>
      <p:sp>
        <p:nvSpPr>
          <p:cNvPr id="639" name="Line 222"/>
          <p:cNvSpPr>
            <a:spLocks noChangeShapeType="1"/>
          </p:cNvSpPr>
          <p:nvPr/>
        </p:nvSpPr>
        <p:spPr bwMode="auto">
          <a:xfrm flipH="1">
            <a:off x="3857984" y="4577357"/>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40" name="Line 224"/>
          <p:cNvSpPr>
            <a:spLocks noChangeShapeType="1"/>
          </p:cNvSpPr>
          <p:nvPr/>
        </p:nvSpPr>
        <p:spPr bwMode="auto">
          <a:xfrm flipH="1">
            <a:off x="3857984" y="4889517"/>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2" name="Rectangle 21"/>
          <p:cNvSpPr/>
          <p:nvPr/>
        </p:nvSpPr>
        <p:spPr>
          <a:xfrm>
            <a:off x="6578116" y="1836896"/>
            <a:ext cx="2040880" cy="415498"/>
          </a:xfrm>
          <a:prstGeom prst="rect">
            <a:avLst/>
          </a:prstGeom>
        </p:spPr>
        <p:txBody>
          <a:bodyPr wrap="square">
            <a:spAutoFit/>
          </a:bodyPr>
          <a:lstStyle/>
          <a:p>
            <a:pPr algn="ctr"/>
            <a:r>
              <a:rPr lang="en-GB" sz="1050" b="1" dirty="0">
                <a:solidFill>
                  <a:srgbClr val="595959"/>
                </a:solidFill>
                <a:latin typeface="Calibri" charset="0"/>
                <a:ea typeface="Calibri" charset="0"/>
                <a:cs typeface="Calibri" charset="0"/>
              </a:rPr>
              <a:t>Nivolumab 3mg/kg </a:t>
            </a:r>
            <a:endParaRPr lang="ta-IN" sz="1050" b="1" dirty="0">
              <a:solidFill>
                <a:srgbClr val="595959"/>
              </a:solidFill>
              <a:latin typeface="Calibri" charset="0"/>
              <a:ea typeface="Calibri" charset="0"/>
              <a:cs typeface="Calibri" charset="0"/>
            </a:endParaRPr>
          </a:p>
          <a:p>
            <a:pPr algn="ctr"/>
            <a:r>
              <a:rPr lang="en-GB" sz="1050" b="1" dirty="0">
                <a:solidFill>
                  <a:srgbClr val="595959"/>
                </a:solidFill>
                <a:latin typeface="Calibri" charset="0"/>
                <a:ea typeface="Calibri" charset="0"/>
                <a:cs typeface="Calibri" charset="0"/>
              </a:rPr>
              <a:t>+</a:t>
            </a:r>
            <a:r>
              <a:rPr lang="ta-IN" sz="1050" b="1" dirty="0">
                <a:solidFill>
                  <a:srgbClr val="595959"/>
                </a:solidFill>
                <a:latin typeface="Calibri" charset="0"/>
                <a:ea typeface="Calibri" charset="0"/>
                <a:cs typeface="Calibri" charset="0"/>
              </a:rPr>
              <a:t> </a:t>
            </a:r>
            <a:r>
              <a:rPr lang="en-GB" sz="1050" b="1" dirty="0" err="1">
                <a:solidFill>
                  <a:srgbClr val="595959"/>
                </a:solidFill>
                <a:latin typeface="Calibri" charset="0"/>
                <a:ea typeface="Calibri" charset="0"/>
                <a:cs typeface="Calibri" charset="0"/>
              </a:rPr>
              <a:t>ipilimumab</a:t>
            </a:r>
            <a:r>
              <a:rPr lang="en-GB" sz="1050" b="1" dirty="0">
                <a:solidFill>
                  <a:srgbClr val="595959"/>
                </a:solidFill>
                <a:latin typeface="Calibri" charset="0"/>
                <a:ea typeface="Calibri" charset="0"/>
                <a:cs typeface="Calibri" charset="0"/>
              </a:rPr>
              <a:t> 1mg/kg</a:t>
            </a:r>
          </a:p>
        </p:txBody>
      </p:sp>
      <p:sp>
        <p:nvSpPr>
          <p:cNvPr id="23" name="Rectangle 22"/>
          <p:cNvSpPr/>
          <p:nvPr/>
        </p:nvSpPr>
        <p:spPr>
          <a:xfrm>
            <a:off x="3856940" y="1798593"/>
            <a:ext cx="2015047" cy="253916"/>
          </a:xfrm>
          <a:prstGeom prst="rect">
            <a:avLst/>
          </a:prstGeom>
        </p:spPr>
        <p:txBody>
          <a:bodyPr wrap="square">
            <a:spAutoFit/>
          </a:bodyPr>
          <a:lstStyle/>
          <a:p>
            <a:pPr algn="ctr"/>
            <a:r>
              <a:rPr lang="en-GB" sz="1050" b="1" dirty="0">
                <a:solidFill>
                  <a:srgbClr val="595959"/>
                </a:solidFill>
                <a:latin typeface="Calibri" charset="0"/>
                <a:ea typeface="Calibri" charset="0"/>
                <a:cs typeface="Calibri" charset="0"/>
              </a:rPr>
              <a:t>Nivolumab 3mg/kg</a:t>
            </a:r>
          </a:p>
        </p:txBody>
      </p:sp>
      <p:sp>
        <p:nvSpPr>
          <p:cNvPr id="27" name="Line 218"/>
          <p:cNvSpPr>
            <a:spLocks noChangeShapeType="1"/>
          </p:cNvSpPr>
          <p:nvPr/>
        </p:nvSpPr>
        <p:spPr bwMode="auto">
          <a:xfrm flipH="1">
            <a:off x="6586727" y="2986955"/>
            <a:ext cx="2008859" cy="1346"/>
          </a:xfrm>
          <a:prstGeom prst="line">
            <a:avLst/>
          </a:prstGeom>
          <a:noFill/>
          <a:ln w="15875" cap="sq"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 name="Line 220"/>
          <p:cNvSpPr>
            <a:spLocks noChangeShapeType="1"/>
          </p:cNvSpPr>
          <p:nvPr/>
        </p:nvSpPr>
        <p:spPr bwMode="auto">
          <a:xfrm flipH="1">
            <a:off x="6586727" y="3168600"/>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 name="Line 222"/>
          <p:cNvSpPr>
            <a:spLocks noChangeShapeType="1"/>
          </p:cNvSpPr>
          <p:nvPr/>
        </p:nvSpPr>
        <p:spPr bwMode="auto">
          <a:xfrm flipH="1">
            <a:off x="6586727" y="4577357"/>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 name="Line 224"/>
          <p:cNvSpPr>
            <a:spLocks noChangeShapeType="1"/>
          </p:cNvSpPr>
          <p:nvPr/>
        </p:nvSpPr>
        <p:spPr bwMode="auto">
          <a:xfrm flipH="1">
            <a:off x="6586727" y="4889517"/>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 name="Freeform 213"/>
          <p:cNvSpPr>
            <a:spLocks/>
          </p:cNvSpPr>
          <p:nvPr/>
        </p:nvSpPr>
        <p:spPr bwMode="auto">
          <a:xfrm>
            <a:off x="3858017" y="2986955"/>
            <a:ext cx="2019623" cy="1346"/>
          </a:xfrm>
          <a:custGeom>
            <a:avLst/>
            <a:gdLst/>
            <a:ahLst/>
            <a:cxnLst>
              <a:cxn ang="0">
                <a:pos x="1501" y="0"/>
              </a:cxn>
              <a:cxn ang="0">
                <a:pos x="0" y="0"/>
              </a:cxn>
              <a:cxn ang="0">
                <a:pos x="1501" y="0"/>
              </a:cxn>
            </a:cxnLst>
            <a:rect l="0" t="0" r="r" b="b"/>
            <a:pathLst>
              <a:path w="1501">
                <a:moveTo>
                  <a:pt x="1501" y="0"/>
                </a:moveTo>
                <a:lnTo>
                  <a:pt x="0" y="0"/>
                </a:lnTo>
                <a:lnTo>
                  <a:pt x="1501" y="0"/>
                </a:lnTo>
                <a:close/>
              </a:path>
            </a:pathLst>
          </a:custGeom>
          <a:solidFill>
            <a:srgbClr val="FFFFFF"/>
          </a:solidFill>
          <a:ln w="15875" cmpd="sng">
            <a:solidFill>
              <a:schemeClr val="tx1"/>
            </a:solidFill>
            <a:prstDash val="solid"/>
            <a:bevel/>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65" name="Group 64"/>
          <p:cNvGrpSpPr/>
          <p:nvPr/>
        </p:nvGrpSpPr>
        <p:grpSpPr>
          <a:xfrm>
            <a:off x="6616329" y="4442804"/>
            <a:ext cx="1990020" cy="770982"/>
            <a:chOff x="8518526" y="4432300"/>
            <a:chExt cx="2347912" cy="909638"/>
          </a:xfrm>
          <a:solidFill>
            <a:schemeClr val="accent4"/>
          </a:solidFill>
        </p:grpSpPr>
        <p:sp>
          <p:nvSpPr>
            <p:cNvPr id="66" name="Rectangle 35"/>
            <p:cNvSpPr>
              <a:spLocks noChangeArrowheads="1"/>
            </p:cNvSpPr>
            <p:nvPr/>
          </p:nvSpPr>
          <p:spPr bwMode="auto">
            <a:xfrm>
              <a:off x="10793413" y="4743450"/>
              <a:ext cx="73025" cy="59848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7" name="Rectangle 36"/>
            <p:cNvSpPr>
              <a:spLocks noChangeArrowheads="1"/>
            </p:cNvSpPr>
            <p:nvPr/>
          </p:nvSpPr>
          <p:spPr bwMode="auto">
            <a:xfrm>
              <a:off x="10701338" y="4743450"/>
              <a:ext cx="73025" cy="59531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8" name="Rectangle 37"/>
            <p:cNvSpPr>
              <a:spLocks noChangeArrowheads="1"/>
            </p:cNvSpPr>
            <p:nvPr/>
          </p:nvSpPr>
          <p:spPr bwMode="auto">
            <a:xfrm>
              <a:off x="10609263" y="4743450"/>
              <a:ext cx="76200" cy="52546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9" name="Rectangle 38"/>
            <p:cNvSpPr>
              <a:spLocks noChangeArrowheads="1"/>
            </p:cNvSpPr>
            <p:nvPr/>
          </p:nvSpPr>
          <p:spPr bwMode="auto">
            <a:xfrm>
              <a:off x="10520363" y="4743450"/>
              <a:ext cx="73025" cy="425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0" name="Rectangle 39"/>
            <p:cNvSpPr>
              <a:spLocks noChangeArrowheads="1"/>
            </p:cNvSpPr>
            <p:nvPr/>
          </p:nvSpPr>
          <p:spPr bwMode="auto">
            <a:xfrm>
              <a:off x="10428288" y="4743450"/>
              <a:ext cx="73025" cy="4222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 name="Rectangle 40"/>
            <p:cNvSpPr>
              <a:spLocks noChangeArrowheads="1"/>
            </p:cNvSpPr>
            <p:nvPr/>
          </p:nvSpPr>
          <p:spPr bwMode="auto">
            <a:xfrm>
              <a:off x="10336213" y="4743450"/>
              <a:ext cx="76200" cy="3968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 name="Rectangle 41"/>
            <p:cNvSpPr>
              <a:spLocks noChangeArrowheads="1"/>
            </p:cNvSpPr>
            <p:nvPr/>
          </p:nvSpPr>
          <p:spPr bwMode="auto">
            <a:xfrm>
              <a:off x="10245726" y="4743450"/>
              <a:ext cx="74613" cy="3905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3" name="Rectangle 42"/>
            <p:cNvSpPr>
              <a:spLocks noChangeArrowheads="1"/>
            </p:cNvSpPr>
            <p:nvPr/>
          </p:nvSpPr>
          <p:spPr bwMode="auto">
            <a:xfrm>
              <a:off x="10156826" y="4743450"/>
              <a:ext cx="73025" cy="3143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4" name="Rectangle 43"/>
            <p:cNvSpPr>
              <a:spLocks noChangeArrowheads="1"/>
            </p:cNvSpPr>
            <p:nvPr/>
          </p:nvSpPr>
          <p:spPr bwMode="auto">
            <a:xfrm>
              <a:off x="10064751" y="4743450"/>
              <a:ext cx="73025" cy="298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5" name="Rectangle 44"/>
            <p:cNvSpPr>
              <a:spLocks noChangeArrowheads="1"/>
            </p:cNvSpPr>
            <p:nvPr/>
          </p:nvSpPr>
          <p:spPr bwMode="auto">
            <a:xfrm>
              <a:off x="9972676" y="4743450"/>
              <a:ext cx="76200" cy="2603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6" name="Rectangle 45"/>
            <p:cNvSpPr>
              <a:spLocks noChangeArrowheads="1"/>
            </p:cNvSpPr>
            <p:nvPr/>
          </p:nvSpPr>
          <p:spPr bwMode="auto">
            <a:xfrm>
              <a:off x="9880601" y="4743450"/>
              <a:ext cx="76200" cy="212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7" name="Rectangle 46"/>
            <p:cNvSpPr>
              <a:spLocks noChangeArrowheads="1"/>
            </p:cNvSpPr>
            <p:nvPr/>
          </p:nvSpPr>
          <p:spPr bwMode="auto">
            <a:xfrm>
              <a:off x="9791701" y="4743450"/>
              <a:ext cx="73025" cy="190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8" name="Rectangle 47"/>
            <p:cNvSpPr>
              <a:spLocks noChangeArrowheads="1"/>
            </p:cNvSpPr>
            <p:nvPr/>
          </p:nvSpPr>
          <p:spPr bwMode="auto">
            <a:xfrm>
              <a:off x="9699626" y="4743450"/>
              <a:ext cx="73025" cy="1746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9" name="Rectangle 48"/>
            <p:cNvSpPr>
              <a:spLocks noChangeArrowheads="1"/>
            </p:cNvSpPr>
            <p:nvPr/>
          </p:nvSpPr>
          <p:spPr bwMode="auto">
            <a:xfrm>
              <a:off x="9607551" y="4743450"/>
              <a:ext cx="76200" cy="152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0" name="Rectangle 49"/>
            <p:cNvSpPr>
              <a:spLocks noChangeArrowheads="1"/>
            </p:cNvSpPr>
            <p:nvPr/>
          </p:nvSpPr>
          <p:spPr bwMode="auto">
            <a:xfrm>
              <a:off x="9518651" y="4743450"/>
              <a:ext cx="73025" cy="1365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1" name="Rectangle 50"/>
            <p:cNvSpPr>
              <a:spLocks noChangeArrowheads="1"/>
            </p:cNvSpPr>
            <p:nvPr/>
          </p:nvSpPr>
          <p:spPr bwMode="auto">
            <a:xfrm>
              <a:off x="9428163" y="4743450"/>
              <a:ext cx="73025" cy="1047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2" name="Rectangle 51"/>
            <p:cNvSpPr>
              <a:spLocks noChangeArrowheads="1"/>
            </p:cNvSpPr>
            <p:nvPr/>
          </p:nvSpPr>
          <p:spPr bwMode="auto">
            <a:xfrm>
              <a:off x="9336088" y="4743450"/>
              <a:ext cx="73025" cy="920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3" name="Rectangle 52"/>
            <p:cNvSpPr>
              <a:spLocks noChangeArrowheads="1"/>
            </p:cNvSpPr>
            <p:nvPr/>
          </p:nvSpPr>
          <p:spPr bwMode="auto">
            <a:xfrm>
              <a:off x="9244013" y="4743450"/>
              <a:ext cx="76200" cy="762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4" name="Rectangle 53"/>
            <p:cNvSpPr>
              <a:spLocks noChangeArrowheads="1"/>
            </p:cNvSpPr>
            <p:nvPr/>
          </p:nvSpPr>
          <p:spPr bwMode="auto">
            <a:xfrm>
              <a:off x="9155113" y="4743450"/>
              <a:ext cx="73025" cy="539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5" name="Rectangle 54"/>
            <p:cNvSpPr>
              <a:spLocks noChangeArrowheads="1"/>
            </p:cNvSpPr>
            <p:nvPr/>
          </p:nvSpPr>
          <p:spPr bwMode="auto">
            <a:xfrm>
              <a:off x="9063038" y="4743450"/>
              <a:ext cx="73025" cy="317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6" name="Rectangle 55"/>
            <p:cNvSpPr>
              <a:spLocks noChangeArrowheads="1"/>
            </p:cNvSpPr>
            <p:nvPr/>
          </p:nvSpPr>
          <p:spPr bwMode="auto">
            <a:xfrm>
              <a:off x="8970963" y="4743450"/>
              <a:ext cx="76200" cy="317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7" name="Rectangle 56"/>
            <p:cNvSpPr>
              <a:spLocks noChangeArrowheads="1"/>
            </p:cNvSpPr>
            <p:nvPr/>
          </p:nvSpPr>
          <p:spPr bwMode="auto">
            <a:xfrm>
              <a:off x="8878888" y="4721225"/>
              <a:ext cx="76200" cy="22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8" name="Rectangle 57"/>
            <p:cNvSpPr>
              <a:spLocks noChangeArrowheads="1"/>
            </p:cNvSpPr>
            <p:nvPr/>
          </p:nvSpPr>
          <p:spPr bwMode="auto">
            <a:xfrm>
              <a:off x="8789988" y="4645025"/>
              <a:ext cx="73025" cy="984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89" name="Rectangle 58"/>
            <p:cNvSpPr>
              <a:spLocks noChangeArrowheads="1"/>
            </p:cNvSpPr>
            <p:nvPr/>
          </p:nvSpPr>
          <p:spPr bwMode="auto">
            <a:xfrm>
              <a:off x="8699501" y="4619625"/>
              <a:ext cx="71438" cy="1238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0" name="Rectangle 59"/>
            <p:cNvSpPr>
              <a:spLocks noChangeArrowheads="1"/>
            </p:cNvSpPr>
            <p:nvPr/>
          </p:nvSpPr>
          <p:spPr bwMode="auto">
            <a:xfrm>
              <a:off x="8607426" y="4546600"/>
              <a:ext cx="76200" cy="1968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1" name="Rectangle 60"/>
            <p:cNvSpPr>
              <a:spLocks noChangeArrowheads="1"/>
            </p:cNvSpPr>
            <p:nvPr/>
          </p:nvSpPr>
          <p:spPr bwMode="auto">
            <a:xfrm>
              <a:off x="8518526" y="4432300"/>
              <a:ext cx="73025" cy="3111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92" name="Group 91"/>
          <p:cNvGrpSpPr/>
          <p:nvPr/>
        </p:nvGrpSpPr>
        <p:grpSpPr>
          <a:xfrm>
            <a:off x="3893001" y="4080860"/>
            <a:ext cx="1963110" cy="1092561"/>
            <a:chOff x="5305426" y="4005263"/>
            <a:chExt cx="2316162" cy="1289050"/>
          </a:xfrm>
          <a:solidFill>
            <a:schemeClr val="tx2"/>
          </a:solidFill>
        </p:grpSpPr>
        <p:sp>
          <p:nvSpPr>
            <p:cNvPr id="93" name="Rectangle 66"/>
            <p:cNvSpPr>
              <a:spLocks noChangeArrowheads="1"/>
            </p:cNvSpPr>
            <p:nvPr/>
          </p:nvSpPr>
          <p:spPr bwMode="auto">
            <a:xfrm>
              <a:off x="5305426" y="4005263"/>
              <a:ext cx="38100" cy="73818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4" name="Rectangle 67"/>
            <p:cNvSpPr>
              <a:spLocks noChangeArrowheads="1"/>
            </p:cNvSpPr>
            <p:nvPr/>
          </p:nvSpPr>
          <p:spPr bwMode="auto">
            <a:xfrm>
              <a:off x="5349876" y="4270375"/>
              <a:ext cx="38100" cy="4730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5" name="Rectangle 68"/>
            <p:cNvSpPr>
              <a:spLocks noChangeArrowheads="1"/>
            </p:cNvSpPr>
            <p:nvPr/>
          </p:nvSpPr>
          <p:spPr bwMode="auto">
            <a:xfrm>
              <a:off x="5397501" y="4406900"/>
              <a:ext cx="38100" cy="3365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6" name="Rectangle 69"/>
            <p:cNvSpPr>
              <a:spLocks noChangeArrowheads="1"/>
            </p:cNvSpPr>
            <p:nvPr/>
          </p:nvSpPr>
          <p:spPr bwMode="auto">
            <a:xfrm>
              <a:off x="5445126" y="4406900"/>
              <a:ext cx="38100" cy="3365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7" name="Rectangle 70"/>
            <p:cNvSpPr>
              <a:spLocks noChangeArrowheads="1"/>
            </p:cNvSpPr>
            <p:nvPr/>
          </p:nvSpPr>
          <p:spPr bwMode="auto">
            <a:xfrm>
              <a:off x="5489576" y="4448175"/>
              <a:ext cx="38100" cy="2952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8" name="Rectangle 71"/>
            <p:cNvSpPr>
              <a:spLocks noChangeArrowheads="1"/>
            </p:cNvSpPr>
            <p:nvPr/>
          </p:nvSpPr>
          <p:spPr bwMode="auto">
            <a:xfrm>
              <a:off x="5537201" y="4467225"/>
              <a:ext cx="38100" cy="276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99" name="Rectangle 72"/>
            <p:cNvSpPr>
              <a:spLocks noChangeArrowheads="1"/>
            </p:cNvSpPr>
            <p:nvPr/>
          </p:nvSpPr>
          <p:spPr bwMode="auto">
            <a:xfrm>
              <a:off x="5584826" y="4549775"/>
              <a:ext cx="38100" cy="193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0" name="Rectangle 73"/>
            <p:cNvSpPr>
              <a:spLocks noChangeArrowheads="1"/>
            </p:cNvSpPr>
            <p:nvPr/>
          </p:nvSpPr>
          <p:spPr bwMode="auto">
            <a:xfrm>
              <a:off x="5629276" y="4552950"/>
              <a:ext cx="41275" cy="190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1" name="Rectangle 74"/>
            <p:cNvSpPr>
              <a:spLocks noChangeArrowheads="1"/>
            </p:cNvSpPr>
            <p:nvPr/>
          </p:nvSpPr>
          <p:spPr bwMode="auto">
            <a:xfrm>
              <a:off x="5676901" y="4552950"/>
              <a:ext cx="36513" cy="190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2" name="Rectangle 75"/>
            <p:cNvSpPr>
              <a:spLocks noChangeArrowheads="1"/>
            </p:cNvSpPr>
            <p:nvPr/>
          </p:nvSpPr>
          <p:spPr bwMode="auto">
            <a:xfrm>
              <a:off x="5722938" y="4578350"/>
              <a:ext cx="38100" cy="165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3" name="Rectangle 76"/>
            <p:cNvSpPr>
              <a:spLocks noChangeArrowheads="1"/>
            </p:cNvSpPr>
            <p:nvPr/>
          </p:nvSpPr>
          <p:spPr bwMode="auto">
            <a:xfrm>
              <a:off x="5767388" y="4600575"/>
              <a:ext cx="41275" cy="1428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4" name="Rectangle 77"/>
            <p:cNvSpPr>
              <a:spLocks noChangeArrowheads="1"/>
            </p:cNvSpPr>
            <p:nvPr/>
          </p:nvSpPr>
          <p:spPr bwMode="auto">
            <a:xfrm>
              <a:off x="5815013" y="4610100"/>
              <a:ext cx="38100" cy="1333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5" name="Rectangle 78"/>
            <p:cNvSpPr>
              <a:spLocks noChangeArrowheads="1"/>
            </p:cNvSpPr>
            <p:nvPr/>
          </p:nvSpPr>
          <p:spPr bwMode="auto">
            <a:xfrm>
              <a:off x="5862638" y="4613275"/>
              <a:ext cx="38100" cy="1301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6" name="Rectangle 79"/>
            <p:cNvSpPr>
              <a:spLocks noChangeArrowheads="1"/>
            </p:cNvSpPr>
            <p:nvPr/>
          </p:nvSpPr>
          <p:spPr bwMode="auto">
            <a:xfrm>
              <a:off x="5910263" y="4625975"/>
              <a:ext cx="38100" cy="1174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7" name="Rectangle 80"/>
            <p:cNvSpPr>
              <a:spLocks noChangeArrowheads="1"/>
            </p:cNvSpPr>
            <p:nvPr/>
          </p:nvSpPr>
          <p:spPr bwMode="auto">
            <a:xfrm>
              <a:off x="5954713" y="4638675"/>
              <a:ext cx="38100" cy="1047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8" name="Rectangle 81"/>
            <p:cNvSpPr>
              <a:spLocks noChangeArrowheads="1"/>
            </p:cNvSpPr>
            <p:nvPr/>
          </p:nvSpPr>
          <p:spPr bwMode="auto">
            <a:xfrm>
              <a:off x="6002338" y="4657725"/>
              <a:ext cx="38100" cy="85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09" name="Rectangle 82"/>
            <p:cNvSpPr>
              <a:spLocks noChangeArrowheads="1"/>
            </p:cNvSpPr>
            <p:nvPr/>
          </p:nvSpPr>
          <p:spPr bwMode="auto">
            <a:xfrm>
              <a:off x="6049963" y="4667250"/>
              <a:ext cx="38100" cy="762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0" name="Rectangle 83"/>
            <p:cNvSpPr>
              <a:spLocks noChangeArrowheads="1"/>
            </p:cNvSpPr>
            <p:nvPr/>
          </p:nvSpPr>
          <p:spPr bwMode="auto">
            <a:xfrm>
              <a:off x="6094413" y="4711700"/>
              <a:ext cx="38100" cy="317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1" name="Rectangle 84"/>
            <p:cNvSpPr>
              <a:spLocks noChangeArrowheads="1"/>
            </p:cNvSpPr>
            <p:nvPr/>
          </p:nvSpPr>
          <p:spPr bwMode="auto">
            <a:xfrm>
              <a:off x="7583488" y="4743450"/>
              <a:ext cx="38100" cy="55086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2" name="Rectangle 85"/>
            <p:cNvSpPr>
              <a:spLocks noChangeArrowheads="1"/>
            </p:cNvSpPr>
            <p:nvPr/>
          </p:nvSpPr>
          <p:spPr bwMode="auto">
            <a:xfrm>
              <a:off x="7535863" y="4743450"/>
              <a:ext cx="38100" cy="544513"/>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3" name="Rectangle 86"/>
            <p:cNvSpPr>
              <a:spLocks noChangeArrowheads="1"/>
            </p:cNvSpPr>
            <p:nvPr/>
          </p:nvSpPr>
          <p:spPr bwMode="auto">
            <a:xfrm>
              <a:off x="7488238" y="4743450"/>
              <a:ext cx="38100" cy="50323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4" name="Rectangle 87"/>
            <p:cNvSpPr>
              <a:spLocks noChangeArrowheads="1"/>
            </p:cNvSpPr>
            <p:nvPr/>
          </p:nvSpPr>
          <p:spPr bwMode="auto">
            <a:xfrm>
              <a:off x="7443788" y="4743450"/>
              <a:ext cx="38100" cy="47148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5" name="Rectangle 88"/>
            <p:cNvSpPr>
              <a:spLocks noChangeArrowheads="1"/>
            </p:cNvSpPr>
            <p:nvPr/>
          </p:nvSpPr>
          <p:spPr bwMode="auto">
            <a:xfrm>
              <a:off x="7396163" y="4743450"/>
              <a:ext cx="38100" cy="471488"/>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6" name="Rectangle 89"/>
            <p:cNvSpPr>
              <a:spLocks noChangeArrowheads="1"/>
            </p:cNvSpPr>
            <p:nvPr/>
          </p:nvSpPr>
          <p:spPr bwMode="auto">
            <a:xfrm>
              <a:off x="7348538" y="4743450"/>
              <a:ext cx="41275" cy="3556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7" name="Rectangle 90"/>
            <p:cNvSpPr>
              <a:spLocks noChangeArrowheads="1"/>
            </p:cNvSpPr>
            <p:nvPr/>
          </p:nvSpPr>
          <p:spPr bwMode="auto">
            <a:xfrm>
              <a:off x="7304088" y="4743450"/>
              <a:ext cx="38100" cy="3302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8" name="Rectangle 91"/>
            <p:cNvSpPr>
              <a:spLocks noChangeArrowheads="1"/>
            </p:cNvSpPr>
            <p:nvPr/>
          </p:nvSpPr>
          <p:spPr bwMode="auto">
            <a:xfrm>
              <a:off x="7256463" y="4743450"/>
              <a:ext cx="38100" cy="3079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19" name="Rectangle 92"/>
            <p:cNvSpPr>
              <a:spLocks noChangeArrowheads="1"/>
            </p:cNvSpPr>
            <p:nvPr/>
          </p:nvSpPr>
          <p:spPr bwMode="auto">
            <a:xfrm>
              <a:off x="7213601" y="4743450"/>
              <a:ext cx="36513" cy="3079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0" name="Rectangle 93"/>
            <p:cNvSpPr>
              <a:spLocks noChangeArrowheads="1"/>
            </p:cNvSpPr>
            <p:nvPr/>
          </p:nvSpPr>
          <p:spPr bwMode="auto">
            <a:xfrm>
              <a:off x="7165976" y="4743450"/>
              <a:ext cx="38100" cy="3048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1" name="Rectangle 94"/>
            <p:cNvSpPr>
              <a:spLocks noChangeArrowheads="1"/>
            </p:cNvSpPr>
            <p:nvPr/>
          </p:nvSpPr>
          <p:spPr bwMode="auto">
            <a:xfrm>
              <a:off x="7118351" y="4743450"/>
              <a:ext cx="38100" cy="2825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2" name="Rectangle 95"/>
            <p:cNvSpPr>
              <a:spLocks noChangeArrowheads="1"/>
            </p:cNvSpPr>
            <p:nvPr/>
          </p:nvSpPr>
          <p:spPr bwMode="auto">
            <a:xfrm>
              <a:off x="7073901" y="4743450"/>
              <a:ext cx="38100" cy="2762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3" name="Rectangle 96"/>
            <p:cNvSpPr>
              <a:spLocks noChangeArrowheads="1"/>
            </p:cNvSpPr>
            <p:nvPr/>
          </p:nvSpPr>
          <p:spPr bwMode="auto">
            <a:xfrm>
              <a:off x="7026276" y="4743450"/>
              <a:ext cx="38100" cy="2413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4" name="Rectangle 97"/>
            <p:cNvSpPr>
              <a:spLocks noChangeArrowheads="1"/>
            </p:cNvSpPr>
            <p:nvPr/>
          </p:nvSpPr>
          <p:spPr bwMode="auto">
            <a:xfrm>
              <a:off x="6978651" y="4743450"/>
              <a:ext cx="38100" cy="2254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5" name="Rectangle 98"/>
            <p:cNvSpPr>
              <a:spLocks noChangeArrowheads="1"/>
            </p:cNvSpPr>
            <p:nvPr/>
          </p:nvSpPr>
          <p:spPr bwMode="auto">
            <a:xfrm>
              <a:off x="6934201" y="4743450"/>
              <a:ext cx="38100" cy="2222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6" name="Rectangle 99"/>
            <p:cNvSpPr>
              <a:spLocks noChangeArrowheads="1"/>
            </p:cNvSpPr>
            <p:nvPr/>
          </p:nvSpPr>
          <p:spPr bwMode="auto">
            <a:xfrm>
              <a:off x="6886576" y="4743450"/>
              <a:ext cx="38100" cy="2063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7" name="Rectangle 100"/>
            <p:cNvSpPr>
              <a:spLocks noChangeArrowheads="1"/>
            </p:cNvSpPr>
            <p:nvPr/>
          </p:nvSpPr>
          <p:spPr bwMode="auto">
            <a:xfrm>
              <a:off x="6838951" y="4743450"/>
              <a:ext cx="38100" cy="1682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8" name="Rectangle 101"/>
            <p:cNvSpPr>
              <a:spLocks noChangeArrowheads="1"/>
            </p:cNvSpPr>
            <p:nvPr/>
          </p:nvSpPr>
          <p:spPr bwMode="auto">
            <a:xfrm>
              <a:off x="6794501" y="4743450"/>
              <a:ext cx="38100" cy="1428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29" name="Rectangle 102"/>
            <p:cNvSpPr>
              <a:spLocks noChangeArrowheads="1"/>
            </p:cNvSpPr>
            <p:nvPr/>
          </p:nvSpPr>
          <p:spPr bwMode="auto">
            <a:xfrm>
              <a:off x="6746876" y="4743450"/>
              <a:ext cx="38100" cy="1301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0" name="Rectangle 103"/>
            <p:cNvSpPr>
              <a:spLocks noChangeArrowheads="1"/>
            </p:cNvSpPr>
            <p:nvPr/>
          </p:nvSpPr>
          <p:spPr bwMode="auto">
            <a:xfrm>
              <a:off x="6699251" y="4743450"/>
              <a:ext cx="38100" cy="1079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1" name="Rectangle 104"/>
            <p:cNvSpPr>
              <a:spLocks noChangeArrowheads="1"/>
            </p:cNvSpPr>
            <p:nvPr/>
          </p:nvSpPr>
          <p:spPr bwMode="auto">
            <a:xfrm>
              <a:off x="6654801" y="4743450"/>
              <a:ext cx="38100" cy="889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2" name="Rectangle 105"/>
            <p:cNvSpPr>
              <a:spLocks noChangeArrowheads="1"/>
            </p:cNvSpPr>
            <p:nvPr/>
          </p:nvSpPr>
          <p:spPr bwMode="auto">
            <a:xfrm>
              <a:off x="6607176" y="4743450"/>
              <a:ext cx="38100" cy="85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3" name="Rectangle 106"/>
            <p:cNvSpPr>
              <a:spLocks noChangeArrowheads="1"/>
            </p:cNvSpPr>
            <p:nvPr/>
          </p:nvSpPr>
          <p:spPr bwMode="auto">
            <a:xfrm>
              <a:off x="6559551" y="4743450"/>
              <a:ext cx="41275" cy="8572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4" name="Rectangle 107"/>
            <p:cNvSpPr>
              <a:spLocks noChangeArrowheads="1"/>
            </p:cNvSpPr>
            <p:nvPr/>
          </p:nvSpPr>
          <p:spPr bwMode="auto">
            <a:xfrm>
              <a:off x="6515101" y="4743450"/>
              <a:ext cx="38100" cy="793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5" name="Rectangle 108"/>
            <p:cNvSpPr>
              <a:spLocks noChangeArrowheads="1"/>
            </p:cNvSpPr>
            <p:nvPr/>
          </p:nvSpPr>
          <p:spPr bwMode="auto">
            <a:xfrm>
              <a:off x="6467476" y="4743450"/>
              <a:ext cx="38100" cy="793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6" name="Rectangle 109"/>
            <p:cNvSpPr>
              <a:spLocks noChangeArrowheads="1"/>
            </p:cNvSpPr>
            <p:nvPr/>
          </p:nvSpPr>
          <p:spPr bwMode="auto">
            <a:xfrm>
              <a:off x="6424613" y="4743450"/>
              <a:ext cx="36513" cy="412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7" name="Rectangle 110"/>
            <p:cNvSpPr>
              <a:spLocks noChangeArrowheads="1"/>
            </p:cNvSpPr>
            <p:nvPr/>
          </p:nvSpPr>
          <p:spPr bwMode="auto">
            <a:xfrm>
              <a:off x="6376988" y="4743450"/>
              <a:ext cx="381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38" name="Rectangle 111"/>
            <p:cNvSpPr>
              <a:spLocks noChangeArrowheads="1"/>
            </p:cNvSpPr>
            <p:nvPr/>
          </p:nvSpPr>
          <p:spPr bwMode="auto">
            <a:xfrm>
              <a:off x="6329363" y="4743450"/>
              <a:ext cx="38100" cy="285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167" name="Line 172"/>
          <p:cNvSpPr>
            <a:spLocks noChangeShapeType="1"/>
          </p:cNvSpPr>
          <p:nvPr/>
        </p:nvSpPr>
        <p:spPr bwMode="auto">
          <a:xfrm flipH="1">
            <a:off x="3866090" y="2604828"/>
            <a:ext cx="21528" cy="374054"/>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8" name="Line 173"/>
          <p:cNvSpPr>
            <a:spLocks noChangeShapeType="1"/>
          </p:cNvSpPr>
          <p:nvPr/>
        </p:nvSpPr>
        <p:spPr bwMode="auto">
          <a:xfrm flipH="1">
            <a:off x="3866090" y="2914297"/>
            <a:ext cx="134552" cy="6458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69" name="Line 174"/>
          <p:cNvSpPr>
            <a:spLocks noChangeShapeType="1"/>
          </p:cNvSpPr>
          <p:nvPr/>
        </p:nvSpPr>
        <p:spPr bwMode="auto">
          <a:xfrm flipH="1">
            <a:off x="3866090" y="2368017"/>
            <a:ext cx="139934" cy="610865"/>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0" name="Line 175"/>
          <p:cNvSpPr>
            <a:spLocks noChangeShapeType="1"/>
          </p:cNvSpPr>
          <p:nvPr/>
        </p:nvSpPr>
        <p:spPr bwMode="auto">
          <a:xfrm flipH="1">
            <a:off x="3866091" y="2553697"/>
            <a:ext cx="223356" cy="425184"/>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1" name="Line 176"/>
          <p:cNvSpPr>
            <a:spLocks noChangeShapeType="1"/>
          </p:cNvSpPr>
          <p:nvPr/>
        </p:nvSpPr>
        <p:spPr bwMode="auto">
          <a:xfrm flipH="1">
            <a:off x="3866091" y="2704395"/>
            <a:ext cx="153389" cy="274486"/>
          </a:xfrm>
          <a:prstGeom prst="line">
            <a:avLst/>
          </a:pr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2" name="Freeform 177"/>
          <p:cNvSpPr>
            <a:spLocks/>
          </p:cNvSpPr>
          <p:nvPr/>
        </p:nvSpPr>
        <p:spPr bwMode="auto">
          <a:xfrm>
            <a:off x="3866091" y="2674795"/>
            <a:ext cx="370017" cy="304087"/>
          </a:xfrm>
          <a:custGeom>
            <a:avLst/>
            <a:gdLst/>
            <a:ahLst/>
            <a:cxnLst>
              <a:cxn ang="0">
                <a:pos x="0" y="226"/>
              </a:cxn>
              <a:cxn ang="0">
                <a:pos x="100" y="108"/>
              </a:cxn>
              <a:cxn ang="0">
                <a:pos x="160" y="110"/>
              </a:cxn>
              <a:cxn ang="0">
                <a:pos x="275" y="0"/>
              </a:cxn>
            </a:cxnLst>
            <a:rect l="0" t="0" r="r" b="b"/>
            <a:pathLst>
              <a:path w="275" h="226">
                <a:moveTo>
                  <a:pt x="0" y="226"/>
                </a:moveTo>
                <a:lnTo>
                  <a:pt x="100" y="108"/>
                </a:lnTo>
                <a:lnTo>
                  <a:pt x="160" y="110"/>
                </a:lnTo>
                <a:lnTo>
                  <a:pt x="275"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3" name="Freeform 178"/>
          <p:cNvSpPr>
            <a:spLocks/>
          </p:cNvSpPr>
          <p:nvPr/>
        </p:nvSpPr>
        <p:spPr bwMode="auto">
          <a:xfrm>
            <a:off x="3866091" y="2688250"/>
            <a:ext cx="277177" cy="290632"/>
          </a:xfrm>
          <a:custGeom>
            <a:avLst/>
            <a:gdLst/>
            <a:ahLst/>
            <a:cxnLst>
              <a:cxn ang="0">
                <a:pos x="0" y="216"/>
              </a:cxn>
              <a:cxn ang="0">
                <a:pos x="110" y="120"/>
              </a:cxn>
              <a:cxn ang="0">
                <a:pos x="206" y="0"/>
              </a:cxn>
            </a:cxnLst>
            <a:rect l="0" t="0" r="r" b="b"/>
            <a:pathLst>
              <a:path w="206" h="216">
                <a:moveTo>
                  <a:pt x="0" y="216"/>
                </a:moveTo>
                <a:lnTo>
                  <a:pt x="110" y="120"/>
                </a:lnTo>
                <a:lnTo>
                  <a:pt x="206"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4" name="Freeform 179"/>
          <p:cNvSpPr>
            <a:spLocks/>
          </p:cNvSpPr>
          <p:nvPr/>
        </p:nvSpPr>
        <p:spPr bwMode="auto">
          <a:xfrm>
            <a:off x="3866091" y="2731306"/>
            <a:ext cx="255649" cy="247575"/>
          </a:xfrm>
          <a:custGeom>
            <a:avLst/>
            <a:gdLst/>
            <a:ahLst/>
            <a:cxnLst>
              <a:cxn ang="0">
                <a:pos x="0" y="184"/>
              </a:cxn>
              <a:cxn ang="0">
                <a:pos x="116" y="108"/>
              </a:cxn>
              <a:cxn ang="0">
                <a:pos x="190" y="0"/>
              </a:cxn>
            </a:cxnLst>
            <a:rect l="0" t="0" r="r" b="b"/>
            <a:pathLst>
              <a:path w="190" h="184">
                <a:moveTo>
                  <a:pt x="0" y="184"/>
                </a:moveTo>
                <a:lnTo>
                  <a:pt x="116" y="108"/>
                </a:lnTo>
                <a:lnTo>
                  <a:pt x="19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5" name="Freeform 180"/>
          <p:cNvSpPr>
            <a:spLocks/>
          </p:cNvSpPr>
          <p:nvPr/>
        </p:nvSpPr>
        <p:spPr bwMode="auto">
          <a:xfrm>
            <a:off x="3866090" y="2978882"/>
            <a:ext cx="279868" cy="131860"/>
          </a:xfrm>
          <a:custGeom>
            <a:avLst/>
            <a:gdLst/>
            <a:ahLst/>
            <a:cxnLst>
              <a:cxn ang="0">
                <a:pos x="0" y="0"/>
              </a:cxn>
              <a:cxn ang="0">
                <a:pos x="96" y="16"/>
              </a:cxn>
              <a:cxn ang="0">
                <a:pos x="208" y="98"/>
              </a:cxn>
            </a:cxnLst>
            <a:rect l="0" t="0" r="r" b="b"/>
            <a:pathLst>
              <a:path w="208" h="98">
                <a:moveTo>
                  <a:pt x="0" y="0"/>
                </a:moveTo>
                <a:lnTo>
                  <a:pt x="96" y="16"/>
                </a:lnTo>
                <a:lnTo>
                  <a:pt x="208" y="98"/>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6" name="Freeform 181"/>
          <p:cNvSpPr>
            <a:spLocks/>
          </p:cNvSpPr>
          <p:nvPr/>
        </p:nvSpPr>
        <p:spPr bwMode="auto">
          <a:xfrm>
            <a:off x="3866090" y="2978882"/>
            <a:ext cx="312160" cy="67276"/>
          </a:xfrm>
          <a:custGeom>
            <a:avLst/>
            <a:gdLst/>
            <a:ahLst/>
            <a:cxnLst>
              <a:cxn ang="0">
                <a:pos x="0" y="0"/>
              </a:cxn>
              <a:cxn ang="0">
                <a:pos x="124" y="50"/>
              </a:cxn>
              <a:cxn ang="0">
                <a:pos x="232" y="12"/>
              </a:cxn>
            </a:cxnLst>
            <a:rect l="0" t="0" r="r" b="b"/>
            <a:pathLst>
              <a:path w="232" h="50">
                <a:moveTo>
                  <a:pt x="0" y="0"/>
                </a:moveTo>
                <a:lnTo>
                  <a:pt x="124" y="50"/>
                </a:lnTo>
                <a:lnTo>
                  <a:pt x="232" y="12"/>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7" name="Freeform 182"/>
          <p:cNvSpPr>
            <a:spLocks/>
          </p:cNvSpPr>
          <p:nvPr/>
        </p:nvSpPr>
        <p:spPr bwMode="auto">
          <a:xfrm>
            <a:off x="3866091" y="2978881"/>
            <a:ext cx="854404" cy="246230"/>
          </a:xfrm>
          <a:custGeom>
            <a:avLst/>
            <a:gdLst/>
            <a:ahLst/>
            <a:cxnLst>
              <a:cxn ang="0">
                <a:pos x="0" y="0"/>
              </a:cxn>
              <a:cxn ang="0">
                <a:pos x="104" y="181"/>
              </a:cxn>
              <a:cxn ang="0">
                <a:pos x="192" y="175"/>
              </a:cxn>
              <a:cxn ang="0">
                <a:pos x="303" y="183"/>
              </a:cxn>
              <a:cxn ang="0">
                <a:pos x="399" y="131"/>
              </a:cxn>
              <a:cxn ang="0">
                <a:pos x="523" y="117"/>
              </a:cxn>
              <a:cxn ang="0">
                <a:pos x="635" y="58"/>
              </a:cxn>
            </a:cxnLst>
            <a:rect l="0" t="0" r="r" b="b"/>
            <a:pathLst>
              <a:path w="635" h="183">
                <a:moveTo>
                  <a:pt x="0" y="0"/>
                </a:moveTo>
                <a:lnTo>
                  <a:pt x="104" y="181"/>
                </a:lnTo>
                <a:lnTo>
                  <a:pt x="192" y="175"/>
                </a:lnTo>
                <a:lnTo>
                  <a:pt x="303" y="183"/>
                </a:lnTo>
                <a:lnTo>
                  <a:pt x="399" y="131"/>
                </a:lnTo>
                <a:lnTo>
                  <a:pt x="523" y="117"/>
                </a:lnTo>
                <a:lnTo>
                  <a:pt x="635" y="58"/>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8" name="Freeform 183"/>
          <p:cNvSpPr>
            <a:spLocks/>
          </p:cNvSpPr>
          <p:nvPr/>
        </p:nvSpPr>
        <p:spPr bwMode="auto">
          <a:xfrm>
            <a:off x="6581345" y="2615592"/>
            <a:ext cx="281214" cy="363290"/>
          </a:xfrm>
          <a:custGeom>
            <a:avLst/>
            <a:gdLst/>
            <a:ahLst/>
            <a:cxnLst>
              <a:cxn ang="0">
                <a:pos x="209" y="0"/>
              </a:cxn>
              <a:cxn ang="0">
                <a:pos x="100" y="74"/>
              </a:cxn>
              <a:cxn ang="0">
                <a:pos x="0" y="270"/>
              </a:cxn>
            </a:cxnLst>
            <a:rect l="0" t="0" r="r" b="b"/>
            <a:pathLst>
              <a:path w="209" h="270">
                <a:moveTo>
                  <a:pt x="209" y="0"/>
                </a:moveTo>
                <a:lnTo>
                  <a:pt x="100" y="74"/>
                </a:lnTo>
                <a:lnTo>
                  <a:pt x="0" y="27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79" name="Freeform 184"/>
          <p:cNvSpPr>
            <a:spLocks/>
          </p:cNvSpPr>
          <p:nvPr/>
        </p:nvSpPr>
        <p:spPr bwMode="auto">
          <a:xfrm>
            <a:off x="6584036" y="2860476"/>
            <a:ext cx="854404" cy="118406"/>
          </a:xfrm>
          <a:custGeom>
            <a:avLst/>
            <a:gdLst/>
            <a:ahLst/>
            <a:cxnLst>
              <a:cxn ang="0">
                <a:pos x="635" y="18"/>
              </a:cxn>
              <a:cxn ang="0">
                <a:pos x="423" y="36"/>
              </a:cxn>
              <a:cxn ang="0">
                <a:pos x="275" y="0"/>
              </a:cxn>
              <a:cxn ang="0">
                <a:pos x="209" y="28"/>
              </a:cxn>
              <a:cxn ang="0">
                <a:pos x="102" y="8"/>
              </a:cxn>
              <a:cxn ang="0">
                <a:pos x="0" y="88"/>
              </a:cxn>
            </a:cxnLst>
            <a:rect l="0" t="0" r="r" b="b"/>
            <a:pathLst>
              <a:path w="635" h="88">
                <a:moveTo>
                  <a:pt x="635" y="18"/>
                </a:moveTo>
                <a:lnTo>
                  <a:pt x="423" y="36"/>
                </a:lnTo>
                <a:lnTo>
                  <a:pt x="275" y="0"/>
                </a:lnTo>
                <a:lnTo>
                  <a:pt x="209" y="28"/>
                </a:lnTo>
                <a:lnTo>
                  <a:pt x="102" y="8"/>
                </a:lnTo>
                <a:lnTo>
                  <a:pt x="0" y="88"/>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0" name="Freeform 185"/>
          <p:cNvSpPr>
            <a:spLocks/>
          </p:cNvSpPr>
          <p:nvPr/>
        </p:nvSpPr>
        <p:spPr bwMode="auto">
          <a:xfrm>
            <a:off x="6586728" y="2790509"/>
            <a:ext cx="273140" cy="191064"/>
          </a:xfrm>
          <a:custGeom>
            <a:avLst/>
            <a:gdLst/>
            <a:ahLst/>
            <a:cxnLst>
              <a:cxn ang="0">
                <a:pos x="203" y="0"/>
              </a:cxn>
              <a:cxn ang="0">
                <a:pos x="102" y="130"/>
              </a:cxn>
              <a:cxn ang="0">
                <a:pos x="0" y="142"/>
              </a:cxn>
            </a:cxnLst>
            <a:rect l="0" t="0" r="r" b="b"/>
            <a:pathLst>
              <a:path w="203" h="142">
                <a:moveTo>
                  <a:pt x="203" y="0"/>
                </a:moveTo>
                <a:lnTo>
                  <a:pt x="102" y="130"/>
                </a:lnTo>
                <a:lnTo>
                  <a:pt x="0" y="142"/>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1" name="Freeform 186"/>
          <p:cNvSpPr>
            <a:spLocks/>
          </p:cNvSpPr>
          <p:nvPr/>
        </p:nvSpPr>
        <p:spPr bwMode="auto">
          <a:xfrm>
            <a:off x="6589418" y="2814728"/>
            <a:ext cx="243540" cy="161462"/>
          </a:xfrm>
          <a:custGeom>
            <a:avLst/>
            <a:gdLst/>
            <a:ahLst/>
            <a:cxnLst>
              <a:cxn ang="0">
                <a:pos x="181" y="70"/>
              </a:cxn>
              <a:cxn ang="0">
                <a:pos x="68" y="0"/>
              </a:cxn>
              <a:cxn ang="0">
                <a:pos x="0" y="120"/>
              </a:cxn>
            </a:cxnLst>
            <a:rect l="0" t="0" r="r" b="b"/>
            <a:pathLst>
              <a:path w="181" h="120">
                <a:moveTo>
                  <a:pt x="181" y="70"/>
                </a:moveTo>
                <a:lnTo>
                  <a:pt x="68" y="0"/>
                </a:lnTo>
                <a:lnTo>
                  <a:pt x="0" y="12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2" name="Freeform 187"/>
          <p:cNvSpPr>
            <a:spLocks/>
          </p:cNvSpPr>
          <p:nvPr/>
        </p:nvSpPr>
        <p:spPr bwMode="auto">
          <a:xfrm>
            <a:off x="6586727" y="2981573"/>
            <a:ext cx="857096" cy="348489"/>
          </a:xfrm>
          <a:custGeom>
            <a:avLst/>
            <a:gdLst/>
            <a:ahLst/>
            <a:cxnLst>
              <a:cxn ang="0">
                <a:pos x="637" y="259"/>
              </a:cxn>
              <a:cxn ang="0">
                <a:pos x="317" y="253"/>
              </a:cxn>
              <a:cxn ang="0">
                <a:pos x="142" y="56"/>
              </a:cxn>
              <a:cxn ang="0">
                <a:pos x="0" y="0"/>
              </a:cxn>
            </a:cxnLst>
            <a:rect l="0" t="0" r="r" b="b"/>
            <a:pathLst>
              <a:path w="637" h="259">
                <a:moveTo>
                  <a:pt x="637" y="259"/>
                </a:moveTo>
                <a:lnTo>
                  <a:pt x="317" y="253"/>
                </a:lnTo>
                <a:lnTo>
                  <a:pt x="142" y="56"/>
                </a:lnTo>
                <a:lnTo>
                  <a:pt x="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3" name="Freeform 188"/>
          <p:cNvSpPr>
            <a:spLocks/>
          </p:cNvSpPr>
          <p:nvPr/>
        </p:nvSpPr>
        <p:spPr bwMode="auto">
          <a:xfrm>
            <a:off x="6584036" y="2986955"/>
            <a:ext cx="423838" cy="254304"/>
          </a:xfrm>
          <a:custGeom>
            <a:avLst/>
            <a:gdLst/>
            <a:ahLst/>
            <a:cxnLst>
              <a:cxn ang="0">
                <a:pos x="315" y="189"/>
              </a:cxn>
              <a:cxn ang="0">
                <a:pos x="223" y="107"/>
              </a:cxn>
              <a:cxn ang="0">
                <a:pos x="100" y="125"/>
              </a:cxn>
              <a:cxn ang="0">
                <a:pos x="0" y="0"/>
              </a:cxn>
            </a:cxnLst>
            <a:rect l="0" t="0" r="r" b="b"/>
            <a:pathLst>
              <a:path w="315" h="189">
                <a:moveTo>
                  <a:pt x="315" y="189"/>
                </a:moveTo>
                <a:lnTo>
                  <a:pt x="223" y="107"/>
                </a:lnTo>
                <a:lnTo>
                  <a:pt x="100" y="125"/>
                </a:lnTo>
                <a:lnTo>
                  <a:pt x="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4" name="Freeform 189"/>
          <p:cNvSpPr>
            <a:spLocks/>
          </p:cNvSpPr>
          <p:nvPr/>
        </p:nvSpPr>
        <p:spPr bwMode="auto">
          <a:xfrm>
            <a:off x="6589418" y="2981572"/>
            <a:ext cx="857096" cy="442676"/>
          </a:xfrm>
          <a:custGeom>
            <a:avLst/>
            <a:gdLst/>
            <a:ahLst/>
            <a:cxnLst>
              <a:cxn ang="0">
                <a:pos x="637" y="329"/>
              </a:cxn>
              <a:cxn ang="0">
                <a:pos x="417" y="315"/>
              </a:cxn>
              <a:cxn ang="0">
                <a:pos x="167" y="201"/>
              </a:cxn>
              <a:cxn ang="0">
                <a:pos x="96" y="92"/>
              </a:cxn>
              <a:cxn ang="0">
                <a:pos x="0" y="0"/>
              </a:cxn>
            </a:cxnLst>
            <a:rect l="0" t="0" r="r" b="b"/>
            <a:pathLst>
              <a:path w="637" h="329">
                <a:moveTo>
                  <a:pt x="637" y="329"/>
                </a:moveTo>
                <a:lnTo>
                  <a:pt x="417" y="315"/>
                </a:lnTo>
                <a:lnTo>
                  <a:pt x="167" y="201"/>
                </a:lnTo>
                <a:lnTo>
                  <a:pt x="96" y="92"/>
                </a:lnTo>
                <a:lnTo>
                  <a:pt x="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5" name="Freeform 190"/>
          <p:cNvSpPr>
            <a:spLocks/>
          </p:cNvSpPr>
          <p:nvPr/>
        </p:nvSpPr>
        <p:spPr bwMode="auto">
          <a:xfrm>
            <a:off x="6592108" y="2989645"/>
            <a:ext cx="846332" cy="146662"/>
          </a:xfrm>
          <a:custGeom>
            <a:avLst/>
            <a:gdLst/>
            <a:ahLst/>
            <a:cxnLst>
              <a:cxn ang="0">
                <a:pos x="629" y="109"/>
              </a:cxn>
              <a:cxn ang="0">
                <a:pos x="419" y="92"/>
              </a:cxn>
              <a:cxn ang="0">
                <a:pos x="313" y="105"/>
              </a:cxn>
              <a:cxn ang="0">
                <a:pos x="0" y="0"/>
              </a:cxn>
            </a:cxnLst>
            <a:rect l="0" t="0" r="r" b="b"/>
            <a:pathLst>
              <a:path w="629" h="109">
                <a:moveTo>
                  <a:pt x="629" y="109"/>
                </a:moveTo>
                <a:lnTo>
                  <a:pt x="419" y="92"/>
                </a:lnTo>
                <a:lnTo>
                  <a:pt x="313" y="105"/>
                </a:lnTo>
                <a:lnTo>
                  <a:pt x="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186" name="Freeform 191"/>
          <p:cNvSpPr>
            <a:spLocks/>
          </p:cNvSpPr>
          <p:nvPr/>
        </p:nvSpPr>
        <p:spPr bwMode="auto">
          <a:xfrm>
            <a:off x="6584036" y="2986955"/>
            <a:ext cx="273140" cy="121096"/>
          </a:xfrm>
          <a:custGeom>
            <a:avLst/>
            <a:gdLst/>
            <a:ahLst/>
            <a:cxnLst>
              <a:cxn ang="0">
                <a:pos x="203" y="90"/>
              </a:cxn>
              <a:cxn ang="0">
                <a:pos x="116" y="28"/>
              </a:cxn>
              <a:cxn ang="0">
                <a:pos x="0" y="0"/>
              </a:cxn>
            </a:cxnLst>
            <a:rect l="0" t="0" r="r" b="b"/>
            <a:pathLst>
              <a:path w="203" h="90">
                <a:moveTo>
                  <a:pt x="203" y="90"/>
                </a:moveTo>
                <a:lnTo>
                  <a:pt x="116" y="28"/>
                </a:lnTo>
                <a:lnTo>
                  <a:pt x="0" y="0"/>
                </a:lnTo>
              </a:path>
            </a:pathLst>
          </a:custGeom>
          <a:noFill/>
          <a:ln w="15875" cap="flat">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5" name="Freeform 285"/>
          <p:cNvSpPr>
            <a:spLocks/>
          </p:cNvSpPr>
          <p:nvPr/>
        </p:nvSpPr>
        <p:spPr bwMode="auto">
          <a:xfrm>
            <a:off x="7285843" y="2462203"/>
            <a:ext cx="196445"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6" name="Line 286"/>
          <p:cNvSpPr>
            <a:spLocks noChangeShapeType="1"/>
          </p:cNvSpPr>
          <p:nvPr/>
        </p:nvSpPr>
        <p:spPr bwMode="auto">
          <a:xfrm flipH="1">
            <a:off x="7285843" y="2462203"/>
            <a:ext cx="196445" cy="0"/>
          </a:xfrm>
          <a:prstGeom prst="line">
            <a:avLst/>
          </a:prstGeom>
          <a:noFill/>
          <a:ln w="15875" cap="flat">
            <a:solidFill>
              <a:schemeClr val="accent4"/>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7" name="Freeform 287"/>
          <p:cNvSpPr>
            <a:spLocks/>
          </p:cNvSpPr>
          <p:nvPr/>
        </p:nvSpPr>
        <p:spPr bwMode="auto">
          <a:xfrm>
            <a:off x="7285843" y="2368016"/>
            <a:ext cx="196445"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48" name="Line 288"/>
          <p:cNvSpPr>
            <a:spLocks noChangeShapeType="1"/>
          </p:cNvSpPr>
          <p:nvPr/>
        </p:nvSpPr>
        <p:spPr bwMode="auto">
          <a:xfrm flipH="1">
            <a:off x="7285843" y="2346488"/>
            <a:ext cx="196445" cy="0"/>
          </a:xfrm>
          <a:prstGeom prst="line">
            <a:avLst/>
          </a:prstGeom>
          <a:noFill/>
          <a:ln w="15875" cap="flat">
            <a:solidFill>
              <a:srgbClr val="FF33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249" name="Group 248"/>
          <p:cNvGrpSpPr/>
          <p:nvPr/>
        </p:nvGrpSpPr>
        <p:grpSpPr>
          <a:xfrm>
            <a:off x="6581344" y="2768981"/>
            <a:ext cx="877278" cy="709088"/>
            <a:chOff x="8477251" y="2457450"/>
            <a:chExt cx="1035050" cy="836613"/>
          </a:xfrm>
        </p:grpSpPr>
        <p:sp>
          <p:nvSpPr>
            <p:cNvPr id="250" name="Line 293"/>
            <p:cNvSpPr>
              <a:spLocks noChangeShapeType="1"/>
            </p:cNvSpPr>
            <p:nvPr/>
          </p:nvSpPr>
          <p:spPr bwMode="auto">
            <a:xfrm flipH="1">
              <a:off x="8480426" y="2457450"/>
              <a:ext cx="325438" cy="247650"/>
            </a:xfrm>
            <a:prstGeom prst="line">
              <a:avLst/>
            </a:pr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1" name="Freeform 294"/>
            <p:cNvSpPr>
              <a:spLocks/>
            </p:cNvSpPr>
            <p:nvPr/>
          </p:nvSpPr>
          <p:spPr bwMode="auto">
            <a:xfrm>
              <a:off x="8477251" y="2641600"/>
              <a:ext cx="1017588" cy="142875"/>
            </a:xfrm>
            <a:custGeom>
              <a:avLst/>
              <a:gdLst/>
              <a:ahLst/>
              <a:cxnLst>
                <a:cxn ang="0">
                  <a:pos x="641" y="0"/>
                </a:cxn>
                <a:cxn ang="0">
                  <a:pos x="427" y="12"/>
                </a:cxn>
                <a:cxn ang="0">
                  <a:pos x="203" y="90"/>
                </a:cxn>
                <a:cxn ang="0">
                  <a:pos x="0" y="42"/>
                </a:cxn>
              </a:cxnLst>
              <a:rect l="0" t="0" r="r" b="b"/>
              <a:pathLst>
                <a:path w="641" h="90">
                  <a:moveTo>
                    <a:pt x="641" y="0"/>
                  </a:moveTo>
                  <a:lnTo>
                    <a:pt x="427" y="12"/>
                  </a:lnTo>
                  <a:lnTo>
                    <a:pt x="203" y="90"/>
                  </a:lnTo>
                  <a:lnTo>
                    <a:pt x="0" y="42"/>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2" name="Freeform 295"/>
            <p:cNvSpPr>
              <a:spLocks/>
            </p:cNvSpPr>
            <p:nvPr/>
          </p:nvSpPr>
          <p:spPr bwMode="auto">
            <a:xfrm>
              <a:off x="8477251" y="2479675"/>
              <a:ext cx="582613" cy="387350"/>
            </a:xfrm>
            <a:custGeom>
              <a:avLst/>
              <a:gdLst/>
              <a:ahLst/>
              <a:cxnLst>
                <a:cxn ang="0">
                  <a:pos x="367" y="0"/>
                </a:cxn>
                <a:cxn ang="0">
                  <a:pos x="235" y="244"/>
                </a:cxn>
                <a:cxn ang="0">
                  <a:pos x="0" y="144"/>
                </a:cxn>
              </a:cxnLst>
              <a:rect l="0" t="0" r="r" b="b"/>
              <a:pathLst>
                <a:path w="367" h="244">
                  <a:moveTo>
                    <a:pt x="367" y="0"/>
                  </a:moveTo>
                  <a:lnTo>
                    <a:pt x="235" y="244"/>
                  </a:lnTo>
                  <a:lnTo>
                    <a:pt x="0" y="144"/>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3" name="Freeform 296"/>
            <p:cNvSpPr>
              <a:spLocks/>
            </p:cNvSpPr>
            <p:nvPr/>
          </p:nvSpPr>
          <p:spPr bwMode="auto">
            <a:xfrm>
              <a:off x="8480426" y="2708275"/>
              <a:ext cx="500063" cy="82550"/>
            </a:xfrm>
            <a:custGeom>
              <a:avLst/>
              <a:gdLst/>
              <a:ahLst/>
              <a:cxnLst>
                <a:cxn ang="0">
                  <a:pos x="315" y="52"/>
                </a:cxn>
                <a:cxn ang="0">
                  <a:pos x="207" y="12"/>
                </a:cxn>
                <a:cxn ang="0">
                  <a:pos x="0" y="0"/>
                </a:cxn>
              </a:cxnLst>
              <a:rect l="0" t="0" r="r" b="b"/>
              <a:pathLst>
                <a:path w="315" h="52">
                  <a:moveTo>
                    <a:pt x="315" y="52"/>
                  </a:moveTo>
                  <a:lnTo>
                    <a:pt x="207" y="12"/>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4" name="Freeform 297"/>
            <p:cNvSpPr>
              <a:spLocks/>
            </p:cNvSpPr>
            <p:nvPr/>
          </p:nvSpPr>
          <p:spPr bwMode="auto">
            <a:xfrm>
              <a:off x="8486776" y="2711450"/>
              <a:ext cx="655638" cy="82550"/>
            </a:xfrm>
            <a:custGeom>
              <a:avLst/>
              <a:gdLst/>
              <a:ahLst/>
              <a:cxnLst>
                <a:cxn ang="0">
                  <a:pos x="413" y="52"/>
                </a:cxn>
                <a:cxn ang="0">
                  <a:pos x="301" y="32"/>
                </a:cxn>
                <a:cxn ang="0">
                  <a:pos x="215" y="50"/>
                </a:cxn>
                <a:cxn ang="0">
                  <a:pos x="0" y="0"/>
                </a:cxn>
              </a:cxnLst>
              <a:rect l="0" t="0" r="r" b="b"/>
              <a:pathLst>
                <a:path w="413" h="52">
                  <a:moveTo>
                    <a:pt x="413" y="52"/>
                  </a:moveTo>
                  <a:lnTo>
                    <a:pt x="301" y="32"/>
                  </a:lnTo>
                  <a:lnTo>
                    <a:pt x="215" y="50"/>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5" name="Freeform 298"/>
            <p:cNvSpPr>
              <a:spLocks/>
            </p:cNvSpPr>
            <p:nvPr/>
          </p:nvSpPr>
          <p:spPr bwMode="auto">
            <a:xfrm>
              <a:off x="8480426" y="2676525"/>
              <a:ext cx="731838" cy="101600"/>
            </a:xfrm>
            <a:custGeom>
              <a:avLst/>
              <a:gdLst/>
              <a:ahLst/>
              <a:cxnLst>
                <a:cxn ang="0">
                  <a:pos x="461" y="0"/>
                </a:cxn>
                <a:cxn ang="0">
                  <a:pos x="205" y="62"/>
                </a:cxn>
                <a:cxn ang="0">
                  <a:pos x="124" y="64"/>
                </a:cxn>
                <a:cxn ang="0">
                  <a:pos x="0" y="22"/>
                </a:cxn>
              </a:cxnLst>
              <a:rect l="0" t="0" r="r" b="b"/>
              <a:pathLst>
                <a:path w="461" h="64">
                  <a:moveTo>
                    <a:pt x="461" y="0"/>
                  </a:moveTo>
                  <a:lnTo>
                    <a:pt x="205" y="62"/>
                  </a:lnTo>
                  <a:lnTo>
                    <a:pt x="124" y="64"/>
                  </a:lnTo>
                  <a:lnTo>
                    <a:pt x="0" y="22"/>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6" name="Freeform 299"/>
            <p:cNvSpPr>
              <a:spLocks/>
            </p:cNvSpPr>
            <p:nvPr/>
          </p:nvSpPr>
          <p:spPr bwMode="auto">
            <a:xfrm>
              <a:off x="8480426" y="2711450"/>
              <a:ext cx="661988" cy="296863"/>
            </a:xfrm>
            <a:custGeom>
              <a:avLst/>
              <a:gdLst/>
              <a:ahLst/>
              <a:cxnLst>
                <a:cxn ang="0">
                  <a:pos x="417" y="179"/>
                </a:cxn>
                <a:cxn ang="0">
                  <a:pos x="307" y="187"/>
                </a:cxn>
                <a:cxn ang="0">
                  <a:pos x="213" y="165"/>
                </a:cxn>
                <a:cxn ang="0">
                  <a:pos x="128" y="78"/>
                </a:cxn>
                <a:cxn ang="0">
                  <a:pos x="0" y="0"/>
                </a:cxn>
              </a:cxnLst>
              <a:rect l="0" t="0" r="r" b="b"/>
              <a:pathLst>
                <a:path w="417" h="187">
                  <a:moveTo>
                    <a:pt x="417" y="179"/>
                  </a:moveTo>
                  <a:lnTo>
                    <a:pt x="307" y="187"/>
                  </a:lnTo>
                  <a:lnTo>
                    <a:pt x="213" y="165"/>
                  </a:lnTo>
                  <a:lnTo>
                    <a:pt x="128" y="78"/>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7" name="Freeform 300"/>
            <p:cNvSpPr>
              <a:spLocks/>
            </p:cNvSpPr>
            <p:nvPr/>
          </p:nvSpPr>
          <p:spPr bwMode="auto">
            <a:xfrm>
              <a:off x="8480426" y="2714625"/>
              <a:ext cx="655638" cy="376238"/>
            </a:xfrm>
            <a:custGeom>
              <a:avLst/>
              <a:gdLst/>
              <a:ahLst/>
              <a:cxnLst>
                <a:cxn ang="0">
                  <a:pos x="413" y="207"/>
                </a:cxn>
                <a:cxn ang="0">
                  <a:pos x="327" y="237"/>
                </a:cxn>
                <a:cxn ang="0">
                  <a:pos x="173" y="149"/>
                </a:cxn>
                <a:cxn ang="0">
                  <a:pos x="122" y="64"/>
                </a:cxn>
                <a:cxn ang="0">
                  <a:pos x="0" y="0"/>
                </a:cxn>
              </a:cxnLst>
              <a:rect l="0" t="0" r="r" b="b"/>
              <a:pathLst>
                <a:path w="413" h="237">
                  <a:moveTo>
                    <a:pt x="413" y="207"/>
                  </a:moveTo>
                  <a:lnTo>
                    <a:pt x="327" y="237"/>
                  </a:lnTo>
                  <a:lnTo>
                    <a:pt x="173" y="149"/>
                  </a:lnTo>
                  <a:lnTo>
                    <a:pt x="122" y="64"/>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8" name="Freeform 301"/>
            <p:cNvSpPr>
              <a:spLocks/>
            </p:cNvSpPr>
            <p:nvPr/>
          </p:nvSpPr>
          <p:spPr bwMode="auto">
            <a:xfrm>
              <a:off x="8483601" y="2714625"/>
              <a:ext cx="703263" cy="382588"/>
            </a:xfrm>
            <a:custGeom>
              <a:avLst/>
              <a:gdLst/>
              <a:ahLst/>
              <a:cxnLst>
                <a:cxn ang="0">
                  <a:pos x="443" y="241"/>
                </a:cxn>
                <a:cxn ang="0">
                  <a:pos x="319" y="239"/>
                </a:cxn>
                <a:cxn ang="0">
                  <a:pos x="175" y="157"/>
                </a:cxn>
                <a:cxn ang="0">
                  <a:pos x="118" y="68"/>
                </a:cxn>
                <a:cxn ang="0">
                  <a:pos x="0" y="0"/>
                </a:cxn>
              </a:cxnLst>
              <a:rect l="0" t="0" r="r" b="b"/>
              <a:pathLst>
                <a:path w="443" h="241">
                  <a:moveTo>
                    <a:pt x="443" y="241"/>
                  </a:moveTo>
                  <a:lnTo>
                    <a:pt x="319" y="239"/>
                  </a:lnTo>
                  <a:lnTo>
                    <a:pt x="175" y="157"/>
                  </a:lnTo>
                  <a:lnTo>
                    <a:pt x="118" y="68"/>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59" name="Freeform 302"/>
            <p:cNvSpPr>
              <a:spLocks/>
            </p:cNvSpPr>
            <p:nvPr/>
          </p:nvSpPr>
          <p:spPr bwMode="auto">
            <a:xfrm>
              <a:off x="8480426" y="2714625"/>
              <a:ext cx="1031875" cy="579438"/>
            </a:xfrm>
            <a:custGeom>
              <a:avLst/>
              <a:gdLst/>
              <a:ahLst/>
              <a:cxnLst>
                <a:cxn ang="0">
                  <a:pos x="650" y="365"/>
                </a:cxn>
                <a:cxn ang="0">
                  <a:pos x="433" y="253"/>
                </a:cxn>
                <a:cxn ang="0">
                  <a:pos x="203" y="243"/>
                </a:cxn>
                <a:cxn ang="0">
                  <a:pos x="94" y="137"/>
                </a:cxn>
                <a:cxn ang="0">
                  <a:pos x="0" y="0"/>
                </a:cxn>
              </a:cxnLst>
              <a:rect l="0" t="0" r="r" b="b"/>
              <a:pathLst>
                <a:path w="650" h="365">
                  <a:moveTo>
                    <a:pt x="650" y="365"/>
                  </a:moveTo>
                  <a:lnTo>
                    <a:pt x="433" y="253"/>
                  </a:lnTo>
                  <a:lnTo>
                    <a:pt x="203" y="243"/>
                  </a:lnTo>
                  <a:lnTo>
                    <a:pt x="94" y="137"/>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0" name="Freeform 303"/>
            <p:cNvSpPr>
              <a:spLocks/>
            </p:cNvSpPr>
            <p:nvPr/>
          </p:nvSpPr>
          <p:spPr bwMode="auto">
            <a:xfrm>
              <a:off x="8477251" y="2714625"/>
              <a:ext cx="681038" cy="573088"/>
            </a:xfrm>
            <a:custGeom>
              <a:avLst/>
              <a:gdLst/>
              <a:ahLst/>
              <a:cxnLst>
                <a:cxn ang="0">
                  <a:pos x="429" y="361"/>
                </a:cxn>
                <a:cxn ang="0">
                  <a:pos x="317" y="355"/>
                </a:cxn>
                <a:cxn ang="0">
                  <a:pos x="195" y="319"/>
                </a:cxn>
                <a:cxn ang="0">
                  <a:pos x="90" y="187"/>
                </a:cxn>
                <a:cxn ang="0">
                  <a:pos x="0" y="0"/>
                </a:cxn>
              </a:cxnLst>
              <a:rect l="0" t="0" r="r" b="b"/>
              <a:pathLst>
                <a:path w="429" h="361">
                  <a:moveTo>
                    <a:pt x="429" y="361"/>
                  </a:moveTo>
                  <a:lnTo>
                    <a:pt x="317" y="355"/>
                  </a:lnTo>
                  <a:lnTo>
                    <a:pt x="195" y="319"/>
                  </a:lnTo>
                  <a:lnTo>
                    <a:pt x="90" y="187"/>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1" name="Freeform 304"/>
            <p:cNvSpPr>
              <a:spLocks/>
            </p:cNvSpPr>
            <p:nvPr/>
          </p:nvSpPr>
          <p:spPr bwMode="auto">
            <a:xfrm>
              <a:off x="8486776" y="2717800"/>
              <a:ext cx="1004888" cy="252413"/>
            </a:xfrm>
            <a:custGeom>
              <a:avLst/>
              <a:gdLst/>
              <a:ahLst/>
              <a:cxnLst>
                <a:cxn ang="0">
                  <a:pos x="633" y="159"/>
                </a:cxn>
                <a:cxn ang="0">
                  <a:pos x="421" y="151"/>
                </a:cxn>
                <a:cxn ang="0">
                  <a:pos x="329" y="127"/>
                </a:cxn>
                <a:cxn ang="0">
                  <a:pos x="207" y="125"/>
                </a:cxn>
                <a:cxn ang="0">
                  <a:pos x="0" y="0"/>
                </a:cxn>
              </a:cxnLst>
              <a:rect l="0" t="0" r="r" b="b"/>
              <a:pathLst>
                <a:path w="633" h="159">
                  <a:moveTo>
                    <a:pt x="633" y="159"/>
                  </a:moveTo>
                  <a:lnTo>
                    <a:pt x="421" y="151"/>
                  </a:lnTo>
                  <a:lnTo>
                    <a:pt x="329" y="127"/>
                  </a:lnTo>
                  <a:lnTo>
                    <a:pt x="207" y="125"/>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2" name="Freeform 305"/>
            <p:cNvSpPr>
              <a:spLocks/>
            </p:cNvSpPr>
            <p:nvPr/>
          </p:nvSpPr>
          <p:spPr bwMode="auto">
            <a:xfrm>
              <a:off x="8480426" y="2711450"/>
              <a:ext cx="1011238" cy="185738"/>
            </a:xfrm>
            <a:custGeom>
              <a:avLst/>
              <a:gdLst/>
              <a:ahLst/>
              <a:cxnLst>
                <a:cxn ang="0">
                  <a:pos x="637" y="117"/>
                </a:cxn>
                <a:cxn ang="0">
                  <a:pos x="431" y="96"/>
                </a:cxn>
                <a:cxn ang="0">
                  <a:pos x="325" y="8"/>
                </a:cxn>
                <a:cxn ang="0">
                  <a:pos x="108" y="30"/>
                </a:cxn>
                <a:cxn ang="0">
                  <a:pos x="0" y="0"/>
                </a:cxn>
              </a:cxnLst>
              <a:rect l="0" t="0" r="r" b="b"/>
              <a:pathLst>
                <a:path w="637" h="117">
                  <a:moveTo>
                    <a:pt x="637" y="117"/>
                  </a:moveTo>
                  <a:lnTo>
                    <a:pt x="431" y="96"/>
                  </a:lnTo>
                  <a:lnTo>
                    <a:pt x="325" y="8"/>
                  </a:lnTo>
                  <a:lnTo>
                    <a:pt x="108" y="30"/>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3" name="Freeform 306"/>
            <p:cNvSpPr>
              <a:spLocks/>
            </p:cNvSpPr>
            <p:nvPr/>
          </p:nvSpPr>
          <p:spPr bwMode="auto">
            <a:xfrm>
              <a:off x="8486776" y="2717800"/>
              <a:ext cx="1001713" cy="207963"/>
            </a:xfrm>
            <a:custGeom>
              <a:avLst/>
              <a:gdLst/>
              <a:ahLst/>
              <a:cxnLst>
                <a:cxn ang="0">
                  <a:pos x="631" y="131"/>
                </a:cxn>
                <a:cxn ang="0">
                  <a:pos x="531" y="129"/>
                </a:cxn>
                <a:cxn ang="0">
                  <a:pos x="409" y="94"/>
                </a:cxn>
                <a:cxn ang="0">
                  <a:pos x="319" y="107"/>
                </a:cxn>
                <a:cxn ang="0">
                  <a:pos x="193" y="70"/>
                </a:cxn>
                <a:cxn ang="0">
                  <a:pos x="0" y="0"/>
                </a:cxn>
              </a:cxnLst>
              <a:rect l="0" t="0" r="r" b="b"/>
              <a:pathLst>
                <a:path w="631" h="131">
                  <a:moveTo>
                    <a:pt x="631" y="131"/>
                  </a:moveTo>
                  <a:lnTo>
                    <a:pt x="531" y="129"/>
                  </a:lnTo>
                  <a:lnTo>
                    <a:pt x="409" y="94"/>
                  </a:lnTo>
                  <a:lnTo>
                    <a:pt x="319" y="107"/>
                  </a:lnTo>
                  <a:lnTo>
                    <a:pt x="193" y="70"/>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4" name="Freeform 307"/>
            <p:cNvSpPr>
              <a:spLocks/>
            </p:cNvSpPr>
            <p:nvPr/>
          </p:nvSpPr>
          <p:spPr bwMode="auto">
            <a:xfrm>
              <a:off x="8483601" y="2714625"/>
              <a:ext cx="649288" cy="107950"/>
            </a:xfrm>
            <a:custGeom>
              <a:avLst/>
              <a:gdLst/>
              <a:ahLst/>
              <a:cxnLst>
                <a:cxn ang="0">
                  <a:pos x="409" y="68"/>
                </a:cxn>
                <a:cxn ang="0">
                  <a:pos x="297" y="68"/>
                </a:cxn>
                <a:cxn ang="0">
                  <a:pos x="177" y="52"/>
                </a:cxn>
                <a:cxn ang="0">
                  <a:pos x="0" y="0"/>
                </a:cxn>
              </a:cxnLst>
              <a:rect l="0" t="0" r="r" b="b"/>
              <a:pathLst>
                <a:path w="409" h="68">
                  <a:moveTo>
                    <a:pt x="409" y="68"/>
                  </a:moveTo>
                  <a:lnTo>
                    <a:pt x="297" y="68"/>
                  </a:lnTo>
                  <a:lnTo>
                    <a:pt x="177" y="52"/>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5" name="Freeform 308"/>
            <p:cNvSpPr>
              <a:spLocks/>
            </p:cNvSpPr>
            <p:nvPr/>
          </p:nvSpPr>
          <p:spPr bwMode="auto">
            <a:xfrm>
              <a:off x="8480426" y="2714625"/>
              <a:ext cx="630238" cy="152400"/>
            </a:xfrm>
            <a:custGeom>
              <a:avLst/>
              <a:gdLst/>
              <a:ahLst/>
              <a:cxnLst>
                <a:cxn ang="0">
                  <a:pos x="397" y="96"/>
                </a:cxn>
                <a:cxn ang="0">
                  <a:pos x="239" y="92"/>
                </a:cxn>
                <a:cxn ang="0">
                  <a:pos x="0" y="0"/>
                </a:cxn>
              </a:cxnLst>
              <a:rect l="0" t="0" r="r" b="b"/>
              <a:pathLst>
                <a:path w="397" h="96">
                  <a:moveTo>
                    <a:pt x="397" y="96"/>
                  </a:moveTo>
                  <a:lnTo>
                    <a:pt x="239" y="92"/>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6" name="Freeform 309"/>
            <p:cNvSpPr>
              <a:spLocks/>
            </p:cNvSpPr>
            <p:nvPr/>
          </p:nvSpPr>
          <p:spPr bwMode="auto">
            <a:xfrm>
              <a:off x="8480426" y="2714625"/>
              <a:ext cx="490538" cy="382588"/>
            </a:xfrm>
            <a:custGeom>
              <a:avLst/>
              <a:gdLst/>
              <a:ahLst/>
              <a:cxnLst>
                <a:cxn ang="0">
                  <a:pos x="309" y="241"/>
                </a:cxn>
                <a:cxn ang="0">
                  <a:pos x="213" y="215"/>
                </a:cxn>
                <a:cxn ang="0">
                  <a:pos x="122" y="70"/>
                </a:cxn>
                <a:cxn ang="0">
                  <a:pos x="0" y="0"/>
                </a:cxn>
              </a:cxnLst>
              <a:rect l="0" t="0" r="r" b="b"/>
              <a:pathLst>
                <a:path w="309" h="241">
                  <a:moveTo>
                    <a:pt x="309" y="241"/>
                  </a:moveTo>
                  <a:lnTo>
                    <a:pt x="213" y="215"/>
                  </a:lnTo>
                  <a:lnTo>
                    <a:pt x="122" y="70"/>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67" name="Freeform 310"/>
            <p:cNvSpPr>
              <a:spLocks/>
            </p:cNvSpPr>
            <p:nvPr/>
          </p:nvSpPr>
          <p:spPr bwMode="auto">
            <a:xfrm>
              <a:off x="8483601" y="2717800"/>
              <a:ext cx="325438" cy="207963"/>
            </a:xfrm>
            <a:custGeom>
              <a:avLst/>
              <a:gdLst/>
              <a:ahLst/>
              <a:cxnLst>
                <a:cxn ang="0">
                  <a:pos x="205" y="131"/>
                </a:cxn>
                <a:cxn ang="0">
                  <a:pos x="98" y="107"/>
                </a:cxn>
                <a:cxn ang="0">
                  <a:pos x="0" y="0"/>
                </a:cxn>
              </a:cxnLst>
              <a:rect l="0" t="0" r="r" b="b"/>
              <a:pathLst>
                <a:path w="205" h="131">
                  <a:moveTo>
                    <a:pt x="205" y="131"/>
                  </a:moveTo>
                  <a:lnTo>
                    <a:pt x="98" y="107"/>
                  </a:lnTo>
                  <a:lnTo>
                    <a:pt x="0" y="0"/>
                  </a:lnTo>
                </a:path>
              </a:pathLst>
            </a:custGeom>
            <a:noFill/>
            <a:ln w="15875" cap="flat">
              <a:solidFill>
                <a:srgbClr val="FF99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268" name="Group 267"/>
          <p:cNvGrpSpPr/>
          <p:nvPr/>
        </p:nvGrpSpPr>
        <p:grpSpPr>
          <a:xfrm>
            <a:off x="3868782" y="2669413"/>
            <a:ext cx="1973874" cy="779055"/>
            <a:chOff x="5276851" y="2339975"/>
            <a:chExt cx="2328863" cy="919163"/>
          </a:xfrm>
        </p:grpSpPr>
        <p:sp>
          <p:nvSpPr>
            <p:cNvPr id="269" name="Freeform 315"/>
            <p:cNvSpPr>
              <a:spLocks/>
            </p:cNvSpPr>
            <p:nvPr/>
          </p:nvSpPr>
          <p:spPr bwMode="auto">
            <a:xfrm>
              <a:off x="5276851" y="2657475"/>
              <a:ext cx="2081213" cy="146050"/>
            </a:xfrm>
            <a:custGeom>
              <a:avLst/>
              <a:gdLst/>
              <a:ahLst/>
              <a:cxnLst>
                <a:cxn ang="0">
                  <a:pos x="1311" y="8"/>
                </a:cxn>
                <a:cxn ang="0">
                  <a:pos x="1110" y="0"/>
                </a:cxn>
                <a:cxn ang="0">
                  <a:pos x="896" y="14"/>
                </a:cxn>
                <a:cxn ang="0">
                  <a:pos x="431" y="92"/>
                </a:cxn>
                <a:cxn ang="0">
                  <a:pos x="341" y="66"/>
                </a:cxn>
                <a:cxn ang="0">
                  <a:pos x="128" y="76"/>
                </a:cxn>
                <a:cxn ang="0">
                  <a:pos x="86" y="56"/>
                </a:cxn>
                <a:cxn ang="0">
                  <a:pos x="0" y="30"/>
                </a:cxn>
              </a:cxnLst>
              <a:rect l="0" t="0" r="r" b="b"/>
              <a:pathLst>
                <a:path w="1311" h="92">
                  <a:moveTo>
                    <a:pt x="1311" y="8"/>
                  </a:moveTo>
                  <a:lnTo>
                    <a:pt x="1110" y="0"/>
                  </a:lnTo>
                  <a:lnTo>
                    <a:pt x="896" y="14"/>
                  </a:lnTo>
                  <a:lnTo>
                    <a:pt x="431" y="92"/>
                  </a:lnTo>
                  <a:lnTo>
                    <a:pt x="341" y="66"/>
                  </a:lnTo>
                  <a:lnTo>
                    <a:pt x="128" y="76"/>
                  </a:lnTo>
                  <a:lnTo>
                    <a:pt x="86" y="56"/>
                  </a:lnTo>
                  <a:lnTo>
                    <a:pt x="0" y="3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0" name="Freeform 316"/>
            <p:cNvSpPr>
              <a:spLocks/>
            </p:cNvSpPr>
            <p:nvPr/>
          </p:nvSpPr>
          <p:spPr bwMode="auto">
            <a:xfrm>
              <a:off x="5276851" y="2698750"/>
              <a:ext cx="2005013" cy="57150"/>
            </a:xfrm>
            <a:custGeom>
              <a:avLst/>
              <a:gdLst/>
              <a:ahLst/>
              <a:cxnLst>
                <a:cxn ang="0">
                  <a:pos x="1263" y="30"/>
                </a:cxn>
                <a:cxn ang="0">
                  <a:pos x="1078" y="36"/>
                </a:cxn>
                <a:cxn ang="0">
                  <a:pos x="840" y="8"/>
                </a:cxn>
                <a:cxn ang="0">
                  <a:pos x="415" y="18"/>
                </a:cxn>
                <a:cxn ang="0">
                  <a:pos x="289" y="0"/>
                </a:cxn>
                <a:cxn ang="0">
                  <a:pos x="0" y="4"/>
                </a:cxn>
              </a:cxnLst>
              <a:rect l="0" t="0" r="r" b="b"/>
              <a:pathLst>
                <a:path w="1263" h="36">
                  <a:moveTo>
                    <a:pt x="1263" y="30"/>
                  </a:moveTo>
                  <a:lnTo>
                    <a:pt x="1078" y="36"/>
                  </a:lnTo>
                  <a:lnTo>
                    <a:pt x="840" y="8"/>
                  </a:lnTo>
                  <a:lnTo>
                    <a:pt x="415" y="18"/>
                  </a:lnTo>
                  <a:lnTo>
                    <a:pt x="289" y="0"/>
                  </a:lnTo>
                  <a:lnTo>
                    <a:pt x="0" y="4"/>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1" name="Freeform 317"/>
            <p:cNvSpPr>
              <a:spLocks/>
            </p:cNvSpPr>
            <p:nvPr/>
          </p:nvSpPr>
          <p:spPr bwMode="auto">
            <a:xfrm>
              <a:off x="5286376" y="2673350"/>
              <a:ext cx="1689100" cy="123825"/>
            </a:xfrm>
            <a:custGeom>
              <a:avLst/>
              <a:gdLst/>
              <a:ahLst/>
              <a:cxnLst>
                <a:cxn ang="0">
                  <a:pos x="1064" y="78"/>
                </a:cxn>
                <a:cxn ang="0">
                  <a:pos x="822" y="54"/>
                </a:cxn>
                <a:cxn ang="0">
                  <a:pos x="415" y="66"/>
                </a:cxn>
                <a:cxn ang="0">
                  <a:pos x="301" y="0"/>
                </a:cxn>
                <a:cxn ang="0">
                  <a:pos x="0" y="20"/>
                </a:cxn>
              </a:cxnLst>
              <a:rect l="0" t="0" r="r" b="b"/>
              <a:pathLst>
                <a:path w="1064" h="78">
                  <a:moveTo>
                    <a:pt x="1064" y="78"/>
                  </a:moveTo>
                  <a:lnTo>
                    <a:pt x="822" y="54"/>
                  </a:lnTo>
                  <a:lnTo>
                    <a:pt x="415" y="66"/>
                  </a:lnTo>
                  <a:lnTo>
                    <a:pt x="301" y="0"/>
                  </a:lnTo>
                  <a:lnTo>
                    <a:pt x="0" y="2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2" name="Freeform 318"/>
            <p:cNvSpPr>
              <a:spLocks/>
            </p:cNvSpPr>
            <p:nvPr/>
          </p:nvSpPr>
          <p:spPr bwMode="auto">
            <a:xfrm>
              <a:off x="5276851" y="2524125"/>
              <a:ext cx="1609725" cy="266700"/>
            </a:xfrm>
            <a:custGeom>
              <a:avLst/>
              <a:gdLst/>
              <a:ahLst/>
              <a:cxnLst>
                <a:cxn ang="0">
                  <a:pos x="1014" y="160"/>
                </a:cxn>
                <a:cxn ang="0">
                  <a:pos x="794" y="168"/>
                </a:cxn>
                <a:cxn ang="0">
                  <a:pos x="639" y="130"/>
                </a:cxn>
                <a:cxn ang="0">
                  <a:pos x="415" y="108"/>
                </a:cxn>
                <a:cxn ang="0">
                  <a:pos x="202" y="140"/>
                </a:cxn>
                <a:cxn ang="0">
                  <a:pos x="136" y="118"/>
                </a:cxn>
                <a:cxn ang="0">
                  <a:pos x="68" y="0"/>
                </a:cxn>
                <a:cxn ang="0">
                  <a:pos x="0" y="112"/>
                </a:cxn>
              </a:cxnLst>
              <a:rect l="0" t="0" r="r" b="b"/>
              <a:pathLst>
                <a:path w="1014" h="168">
                  <a:moveTo>
                    <a:pt x="1014" y="160"/>
                  </a:moveTo>
                  <a:lnTo>
                    <a:pt x="794" y="168"/>
                  </a:lnTo>
                  <a:lnTo>
                    <a:pt x="639" y="130"/>
                  </a:lnTo>
                  <a:lnTo>
                    <a:pt x="415" y="108"/>
                  </a:lnTo>
                  <a:lnTo>
                    <a:pt x="202" y="140"/>
                  </a:lnTo>
                  <a:lnTo>
                    <a:pt x="136" y="118"/>
                  </a:lnTo>
                  <a:lnTo>
                    <a:pt x="68" y="0"/>
                  </a:lnTo>
                  <a:lnTo>
                    <a:pt x="0" y="112"/>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3" name="Freeform 319"/>
            <p:cNvSpPr>
              <a:spLocks/>
            </p:cNvSpPr>
            <p:nvPr/>
          </p:nvSpPr>
          <p:spPr bwMode="auto">
            <a:xfrm>
              <a:off x="5280026" y="2657475"/>
              <a:ext cx="1951038" cy="268288"/>
            </a:xfrm>
            <a:custGeom>
              <a:avLst/>
              <a:gdLst/>
              <a:ahLst/>
              <a:cxnLst>
                <a:cxn ang="0">
                  <a:pos x="1229" y="169"/>
                </a:cxn>
                <a:cxn ang="0">
                  <a:pos x="1040" y="159"/>
                </a:cxn>
                <a:cxn ang="0">
                  <a:pos x="814" y="159"/>
                </a:cxn>
                <a:cxn ang="0">
                  <a:pos x="631" y="108"/>
                </a:cxn>
                <a:cxn ang="0">
                  <a:pos x="421" y="100"/>
                </a:cxn>
                <a:cxn ang="0">
                  <a:pos x="291" y="78"/>
                </a:cxn>
                <a:cxn ang="0">
                  <a:pos x="180" y="70"/>
                </a:cxn>
                <a:cxn ang="0">
                  <a:pos x="128" y="38"/>
                </a:cxn>
                <a:cxn ang="0">
                  <a:pos x="92" y="0"/>
                </a:cxn>
                <a:cxn ang="0">
                  <a:pos x="0" y="30"/>
                </a:cxn>
              </a:cxnLst>
              <a:rect l="0" t="0" r="r" b="b"/>
              <a:pathLst>
                <a:path w="1229" h="169">
                  <a:moveTo>
                    <a:pt x="1229" y="169"/>
                  </a:moveTo>
                  <a:lnTo>
                    <a:pt x="1040" y="159"/>
                  </a:lnTo>
                  <a:lnTo>
                    <a:pt x="814" y="159"/>
                  </a:lnTo>
                  <a:lnTo>
                    <a:pt x="631" y="108"/>
                  </a:lnTo>
                  <a:lnTo>
                    <a:pt x="421" y="100"/>
                  </a:lnTo>
                  <a:lnTo>
                    <a:pt x="291" y="78"/>
                  </a:lnTo>
                  <a:lnTo>
                    <a:pt x="180" y="70"/>
                  </a:lnTo>
                  <a:lnTo>
                    <a:pt x="128" y="38"/>
                  </a:lnTo>
                  <a:lnTo>
                    <a:pt x="92" y="0"/>
                  </a:lnTo>
                  <a:lnTo>
                    <a:pt x="0" y="3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4" name="Freeform 320"/>
            <p:cNvSpPr>
              <a:spLocks/>
            </p:cNvSpPr>
            <p:nvPr/>
          </p:nvSpPr>
          <p:spPr bwMode="auto">
            <a:xfrm>
              <a:off x="5276851" y="2679700"/>
              <a:ext cx="2328863" cy="338138"/>
            </a:xfrm>
            <a:custGeom>
              <a:avLst/>
              <a:gdLst/>
              <a:ahLst/>
              <a:cxnLst>
                <a:cxn ang="0">
                  <a:pos x="1467" y="213"/>
                </a:cxn>
                <a:cxn ang="0">
                  <a:pos x="1064" y="177"/>
                </a:cxn>
                <a:cxn ang="0">
                  <a:pos x="848" y="133"/>
                </a:cxn>
                <a:cxn ang="0">
                  <a:pos x="615" y="145"/>
                </a:cxn>
                <a:cxn ang="0">
                  <a:pos x="411" y="110"/>
                </a:cxn>
                <a:cxn ang="0">
                  <a:pos x="214" y="108"/>
                </a:cxn>
                <a:cxn ang="0">
                  <a:pos x="152" y="68"/>
                </a:cxn>
                <a:cxn ang="0">
                  <a:pos x="88" y="0"/>
                </a:cxn>
                <a:cxn ang="0">
                  <a:pos x="0" y="16"/>
                </a:cxn>
              </a:cxnLst>
              <a:rect l="0" t="0" r="r" b="b"/>
              <a:pathLst>
                <a:path w="1467" h="213">
                  <a:moveTo>
                    <a:pt x="1467" y="213"/>
                  </a:moveTo>
                  <a:lnTo>
                    <a:pt x="1064" y="177"/>
                  </a:lnTo>
                  <a:lnTo>
                    <a:pt x="848" y="133"/>
                  </a:lnTo>
                  <a:lnTo>
                    <a:pt x="615" y="145"/>
                  </a:lnTo>
                  <a:lnTo>
                    <a:pt x="411" y="110"/>
                  </a:lnTo>
                  <a:lnTo>
                    <a:pt x="214" y="108"/>
                  </a:lnTo>
                  <a:lnTo>
                    <a:pt x="152" y="68"/>
                  </a:lnTo>
                  <a:lnTo>
                    <a:pt x="88" y="0"/>
                  </a:lnTo>
                  <a:lnTo>
                    <a:pt x="0" y="16"/>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5" name="Freeform 321"/>
            <p:cNvSpPr>
              <a:spLocks/>
            </p:cNvSpPr>
            <p:nvPr/>
          </p:nvSpPr>
          <p:spPr bwMode="auto">
            <a:xfrm>
              <a:off x="5289551" y="2571750"/>
              <a:ext cx="1992313" cy="484188"/>
            </a:xfrm>
            <a:custGeom>
              <a:avLst/>
              <a:gdLst/>
              <a:ahLst/>
              <a:cxnLst>
                <a:cxn ang="0">
                  <a:pos x="1255" y="305"/>
                </a:cxn>
                <a:cxn ang="0">
                  <a:pos x="840" y="279"/>
                </a:cxn>
                <a:cxn ang="0">
                  <a:pos x="355" y="182"/>
                </a:cxn>
                <a:cxn ang="0">
                  <a:pos x="307" y="156"/>
                </a:cxn>
                <a:cxn ang="0">
                  <a:pos x="190" y="148"/>
                </a:cxn>
                <a:cxn ang="0">
                  <a:pos x="130" y="112"/>
                </a:cxn>
                <a:cxn ang="0">
                  <a:pos x="72" y="0"/>
                </a:cxn>
                <a:cxn ang="0">
                  <a:pos x="0" y="78"/>
                </a:cxn>
              </a:cxnLst>
              <a:rect l="0" t="0" r="r" b="b"/>
              <a:pathLst>
                <a:path w="1255" h="305">
                  <a:moveTo>
                    <a:pt x="1255" y="305"/>
                  </a:moveTo>
                  <a:lnTo>
                    <a:pt x="840" y="279"/>
                  </a:lnTo>
                  <a:lnTo>
                    <a:pt x="355" y="182"/>
                  </a:lnTo>
                  <a:lnTo>
                    <a:pt x="307" y="156"/>
                  </a:lnTo>
                  <a:lnTo>
                    <a:pt x="190" y="148"/>
                  </a:lnTo>
                  <a:lnTo>
                    <a:pt x="130" y="112"/>
                  </a:lnTo>
                  <a:lnTo>
                    <a:pt x="72" y="0"/>
                  </a:lnTo>
                  <a:lnTo>
                    <a:pt x="0" y="78"/>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6" name="Freeform 322"/>
            <p:cNvSpPr>
              <a:spLocks/>
            </p:cNvSpPr>
            <p:nvPr/>
          </p:nvSpPr>
          <p:spPr bwMode="auto">
            <a:xfrm>
              <a:off x="5295901" y="2695575"/>
              <a:ext cx="2103438" cy="439738"/>
            </a:xfrm>
            <a:custGeom>
              <a:avLst/>
              <a:gdLst/>
              <a:ahLst/>
              <a:cxnLst>
                <a:cxn ang="0">
                  <a:pos x="1325" y="277"/>
                </a:cxn>
                <a:cxn ang="0">
                  <a:pos x="1120" y="257"/>
                </a:cxn>
                <a:cxn ang="0">
                  <a:pos x="894" y="271"/>
                </a:cxn>
                <a:cxn ang="0">
                  <a:pos x="627" y="145"/>
                </a:cxn>
                <a:cxn ang="0">
                  <a:pos x="192" y="70"/>
                </a:cxn>
                <a:cxn ang="0">
                  <a:pos x="134" y="42"/>
                </a:cxn>
                <a:cxn ang="0">
                  <a:pos x="98" y="2"/>
                </a:cxn>
                <a:cxn ang="0">
                  <a:pos x="0" y="0"/>
                </a:cxn>
              </a:cxnLst>
              <a:rect l="0" t="0" r="r" b="b"/>
              <a:pathLst>
                <a:path w="1325" h="277">
                  <a:moveTo>
                    <a:pt x="1325" y="277"/>
                  </a:moveTo>
                  <a:lnTo>
                    <a:pt x="1120" y="257"/>
                  </a:lnTo>
                  <a:lnTo>
                    <a:pt x="894" y="271"/>
                  </a:lnTo>
                  <a:lnTo>
                    <a:pt x="627" y="145"/>
                  </a:lnTo>
                  <a:lnTo>
                    <a:pt x="192" y="70"/>
                  </a:lnTo>
                  <a:lnTo>
                    <a:pt x="134" y="42"/>
                  </a:lnTo>
                  <a:lnTo>
                    <a:pt x="98" y="2"/>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7" name="Freeform 323"/>
            <p:cNvSpPr>
              <a:spLocks/>
            </p:cNvSpPr>
            <p:nvPr/>
          </p:nvSpPr>
          <p:spPr bwMode="auto">
            <a:xfrm>
              <a:off x="5283201" y="2708275"/>
              <a:ext cx="1657350" cy="392113"/>
            </a:xfrm>
            <a:custGeom>
              <a:avLst/>
              <a:gdLst/>
              <a:ahLst/>
              <a:cxnLst>
                <a:cxn ang="0">
                  <a:pos x="1044" y="247"/>
                </a:cxn>
                <a:cxn ang="0">
                  <a:pos x="836" y="229"/>
                </a:cxn>
                <a:cxn ang="0">
                  <a:pos x="733" y="191"/>
                </a:cxn>
                <a:cxn ang="0">
                  <a:pos x="625" y="165"/>
                </a:cxn>
                <a:cxn ang="0">
                  <a:pos x="206" y="137"/>
                </a:cxn>
                <a:cxn ang="0">
                  <a:pos x="122" y="56"/>
                </a:cxn>
                <a:cxn ang="0">
                  <a:pos x="0" y="0"/>
                </a:cxn>
              </a:cxnLst>
              <a:rect l="0" t="0" r="r" b="b"/>
              <a:pathLst>
                <a:path w="1044" h="247">
                  <a:moveTo>
                    <a:pt x="1044" y="247"/>
                  </a:moveTo>
                  <a:lnTo>
                    <a:pt x="836" y="229"/>
                  </a:lnTo>
                  <a:lnTo>
                    <a:pt x="733" y="191"/>
                  </a:lnTo>
                  <a:lnTo>
                    <a:pt x="625" y="165"/>
                  </a:lnTo>
                  <a:lnTo>
                    <a:pt x="206" y="137"/>
                  </a:lnTo>
                  <a:lnTo>
                    <a:pt x="122" y="56"/>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8" name="Freeform 324"/>
            <p:cNvSpPr>
              <a:spLocks/>
            </p:cNvSpPr>
            <p:nvPr/>
          </p:nvSpPr>
          <p:spPr bwMode="auto">
            <a:xfrm>
              <a:off x="5280026" y="2708275"/>
              <a:ext cx="1330325" cy="319088"/>
            </a:xfrm>
            <a:custGeom>
              <a:avLst/>
              <a:gdLst/>
              <a:ahLst/>
              <a:cxnLst>
                <a:cxn ang="0">
                  <a:pos x="838" y="201"/>
                </a:cxn>
                <a:cxn ang="0">
                  <a:pos x="625" y="185"/>
                </a:cxn>
                <a:cxn ang="0">
                  <a:pos x="415" y="143"/>
                </a:cxn>
                <a:cxn ang="0">
                  <a:pos x="208" y="137"/>
                </a:cxn>
                <a:cxn ang="0">
                  <a:pos x="124" y="56"/>
                </a:cxn>
                <a:cxn ang="0">
                  <a:pos x="0" y="0"/>
                </a:cxn>
              </a:cxnLst>
              <a:rect l="0" t="0" r="r" b="b"/>
              <a:pathLst>
                <a:path w="838" h="201">
                  <a:moveTo>
                    <a:pt x="838" y="201"/>
                  </a:moveTo>
                  <a:lnTo>
                    <a:pt x="625" y="185"/>
                  </a:lnTo>
                  <a:lnTo>
                    <a:pt x="415" y="143"/>
                  </a:lnTo>
                  <a:lnTo>
                    <a:pt x="208" y="137"/>
                  </a:lnTo>
                  <a:lnTo>
                    <a:pt x="124" y="56"/>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79" name="Freeform 325"/>
            <p:cNvSpPr>
              <a:spLocks/>
            </p:cNvSpPr>
            <p:nvPr/>
          </p:nvSpPr>
          <p:spPr bwMode="auto">
            <a:xfrm>
              <a:off x="5283201" y="2708275"/>
              <a:ext cx="1295400" cy="309563"/>
            </a:xfrm>
            <a:custGeom>
              <a:avLst/>
              <a:gdLst/>
              <a:ahLst/>
              <a:cxnLst>
                <a:cxn ang="0">
                  <a:pos x="816" y="195"/>
                </a:cxn>
                <a:cxn ang="0">
                  <a:pos x="629" y="177"/>
                </a:cxn>
                <a:cxn ang="0">
                  <a:pos x="293" y="189"/>
                </a:cxn>
                <a:cxn ang="0">
                  <a:pos x="188" y="169"/>
                </a:cxn>
                <a:cxn ang="0">
                  <a:pos x="94" y="183"/>
                </a:cxn>
                <a:cxn ang="0">
                  <a:pos x="0" y="0"/>
                </a:cxn>
              </a:cxnLst>
              <a:rect l="0" t="0" r="r" b="b"/>
              <a:pathLst>
                <a:path w="816" h="195">
                  <a:moveTo>
                    <a:pt x="816" y="195"/>
                  </a:moveTo>
                  <a:lnTo>
                    <a:pt x="629" y="177"/>
                  </a:lnTo>
                  <a:lnTo>
                    <a:pt x="293" y="189"/>
                  </a:lnTo>
                  <a:lnTo>
                    <a:pt x="188" y="169"/>
                  </a:lnTo>
                  <a:lnTo>
                    <a:pt x="94" y="183"/>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0" name="Freeform 326"/>
            <p:cNvSpPr>
              <a:spLocks/>
            </p:cNvSpPr>
            <p:nvPr/>
          </p:nvSpPr>
          <p:spPr bwMode="auto">
            <a:xfrm>
              <a:off x="5280026" y="2708275"/>
              <a:ext cx="1673225" cy="474663"/>
            </a:xfrm>
            <a:custGeom>
              <a:avLst/>
              <a:gdLst/>
              <a:ahLst/>
              <a:cxnLst>
                <a:cxn ang="0">
                  <a:pos x="1054" y="291"/>
                </a:cxn>
                <a:cxn ang="0">
                  <a:pos x="659" y="281"/>
                </a:cxn>
                <a:cxn ang="0">
                  <a:pos x="419" y="299"/>
                </a:cxn>
                <a:cxn ang="0">
                  <a:pos x="260" y="245"/>
                </a:cxn>
                <a:cxn ang="0">
                  <a:pos x="196" y="245"/>
                </a:cxn>
                <a:cxn ang="0">
                  <a:pos x="20" y="58"/>
                </a:cxn>
                <a:cxn ang="0">
                  <a:pos x="0" y="0"/>
                </a:cxn>
              </a:cxnLst>
              <a:rect l="0" t="0" r="r" b="b"/>
              <a:pathLst>
                <a:path w="1054" h="299">
                  <a:moveTo>
                    <a:pt x="1054" y="291"/>
                  </a:moveTo>
                  <a:lnTo>
                    <a:pt x="659" y="281"/>
                  </a:lnTo>
                  <a:lnTo>
                    <a:pt x="419" y="299"/>
                  </a:lnTo>
                  <a:lnTo>
                    <a:pt x="260" y="245"/>
                  </a:lnTo>
                  <a:lnTo>
                    <a:pt x="196" y="245"/>
                  </a:lnTo>
                  <a:lnTo>
                    <a:pt x="20" y="58"/>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1" name="Freeform 327"/>
            <p:cNvSpPr>
              <a:spLocks/>
            </p:cNvSpPr>
            <p:nvPr/>
          </p:nvSpPr>
          <p:spPr bwMode="auto">
            <a:xfrm>
              <a:off x="5286376" y="2711450"/>
              <a:ext cx="1343025" cy="468313"/>
            </a:xfrm>
            <a:custGeom>
              <a:avLst/>
              <a:gdLst/>
              <a:ahLst/>
              <a:cxnLst>
                <a:cxn ang="0">
                  <a:pos x="846" y="295"/>
                </a:cxn>
                <a:cxn ang="0">
                  <a:pos x="323" y="279"/>
                </a:cxn>
                <a:cxn ang="0">
                  <a:pos x="204" y="231"/>
                </a:cxn>
                <a:cxn ang="0">
                  <a:pos x="98" y="86"/>
                </a:cxn>
                <a:cxn ang="0">
                  <a:pos x="0" y="0"/>
                </a:cxn>
              </a:cxnLst>
              <a:rect l="0" t="0" r="r" b="b"/>
              <a:pathLst>
                <a:path w="846" h="295">
                  <a:moveTo>
                    <a:pt x="846" y="295"/>
                  </a:moveTo>
                  <a:lnTo>
                    <a:pt x="323" y="279"/>
                  </a:lnTo>
                  <a:lnTo>
                    <a:pt x="204" y="231"/>
                  </a:lnTo>
                  <a:lnTo>
                    <a:pt x="98" y="86"/>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2" name="Freeform 328"/>
            <p:cNvSpPr>
              <a:spLocks/>
            </p:cNvSpPr>
            <p:nvPr/>
          </p:nvSpPr>
          <p:spPr bwMode="auto">
            <a:xfrm>
              <a:off x="5280026" y="2711450"/>
              <a:ext cx="1181100" cy="496888"/>
            </a:xfrm>
            <a:custGeom>
              <a:avLst/>
              <a:gdLst/>
              <a:ahLst/>
              <a:cxnLst>
                <a:cxn ang="0">
                  <a:pos x="744" y="305"/>
                </a:cxn>
                <a:cxn ang="0">
                  <a:pos x="353" y="313"/>
                </a:cxn>
                <a:cxn ang="0">
                  <a:pos x="234" y="271"/>
                </a:cxn>
                <a:cxn ang="0">
                  <a:pos x="110" y="203"/>
                </a:cxn>
                <a:cxn ang="0">
                  <a:pos x="76" y="177"/>
                </a:cxn>
                <a:cxn ang="0">
                  <a:pos x="0" y="0"/>
                </a:cxn>
              </a:cxnLst>
              <a:rect l="0" t="0" r="r" b="b"/>
              <a:pathLst>
                <a:path w="744" h="313">
                  <a:moveTo>
                    <a:pt x="744" y="305"/>
                  </a:moveTo>
                  <a:lnTo>
                    <a:pt x="353" y="313"/>
                  </a:lnTo>
                  <a:lnTo>
                    <a:pt x="234" y="271"/>
                  </a:lnTo>
                  <a:lnTo>
                    <a:pt x="110" y="203"/>
                  </a:lnTo>
                  <a:lnTo>
                    <a:pt x="76" y="177"/>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3" name="Freeform 329"/>
            <p:cNvSpPr>
              <a:spLocks/>
            </p:cNvSpPr>
            <p:nvPr/>
          </p:nvSpPr>
          <p:spPr bwMode="auto">
            <a:xfrm>
              <a:off x="5280026" y="2708275"/>
              <a:ext cx="1343025" cy="541338"/>
            </a:xfrm>
            <a:custGeom>
              <a:avLst/>
              <a:gdLst/>
              <a:ahLst/>
              <a:cxnLst>
                <a:cxn ang="0">
                  <a:pos x="846" y="337"/>
                </a:cxn>
                <a:cxn ang="0">
                  <a:pos x="319" y="341"/>
                </a:cxn>
                <a:cxn ang="0">
                  <a:pos x="100" y="229"/>
                </a:cxn>
                <a:cxn ang="0">
                  <a:pos x="0" y="0"/>
                </a:cxn>
              </a:cxnLst>
              <a:rect l="0" t="0" r="r" b="b"/>
              <a:pathLst>
                <a:path w="846" h="341">
                  <a:moveTo>
                    <a:pt x="846" y="337"/>
                  </a:moveTo>
                  <a:lnTo>
                    <a:pt x="319" y="341"/>
                  </a:lnTo>
                  <a:lnTo>
                    <a:pt x="100" y="229"/>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4" name="Freeform 330"/>
            <p:cNvSpPr>
              <a:spLocks/>
            </p:cNvSpPr>
            <p:nvPr/>
          </p:nvSpPr>
          <p:spPr bwMode="auto">
            <a:xfrm>
              <a:off x="5286376" y="2711450"/>
              <a:ext cx="1985963" cy="547688"/>
            </a:xfrm>
            <a:custGeom>
              <a:avLst/>
              <a:gdLst/>
              <a:ahLst/>
              <a:cxnLst>
                <a:cxn ang="0">
                  <a:pos x="1251" y="333"/>
                </a:cxn>
                <a:cxn ang="0">
                  <a:pos x="808" y="345"/>
                </a:cxn>
                <a:cxn ang="0">
                  <a:pos x="593" y="297"/>
                </a:cxn>
                <a:cxn ang="0">
                  <a:pos x="427" y="243"/>
                </a:cxn>
                <a:cxn ang="0">
                  <a:pos x="200" y="241"/>
                </a:cxn>
                <a:cxn ang="0">
                  <a:pos x="98" y="100"/>
                </a:cxn>
                <a:cxn ang="0">
                  <a:pos x="0" y="0"/>
                </a:cxn>
              </a:cxnLst>
              <a:rect l="0" t="0" r="r" b="b"/>
              <a:pathLst>
                <a:path w="1251" h="345">
                  <a:moveTo>
                    <a:pt x="1251" y="333"/>
                  </a:moveTo>
                  <a:lnTo>
                    <a:pt x="808" y="345"/>
                  </a:lnTo>
                  <a:lnTo>
                    <a:pt x="593" y="297"/>
                  </a:lnTo>
                  <a:lnTo>
                    <a:pt x="427" y="243"/>
                  </a:lnTo>
                  <a:lnTo>
                    <a:pt x="200" y="241"/>
                  </a:lnTo>
                  <a:lnTo>
                    <a:pt x="98" y="100"/>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5" name="Line 331"/>
            <p:cNvSpPr>
              <a:spLocks noChangeShapeType="1"/>
            </p:cNvSpPr>
            <p:nvPr/>
          </p:nvSpPr>
          <p:spPr bwMode="auto">
            <a:xfrm flipH="1" flipV="1">
              <a:off x="5286376" y="2714625"/>
              <a:ext cx="158750" cy="195263"/>
            </a:xfrm>
            <a:prstGeom prst="line">
              <a:avLst/>
            </a:pr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6" name="Freeform 332"/>
            <p:cNvSpPr>
              <a:spLocks/>
            </p:cNvSpPr>
            <p:nvPr/>
          </p:nvSpPr>
          <p:spPr bwMode="auto">
            <a:xfrm>
              <a:off x="5286376" y="2339975"/>
              <a:ext cx="114300" cy="355600"/>
            </a:xfrm>
            <a:custGeom>
              <a:avLst/>
              <a:gdLst/>
              <a:ahLst/>
              <a:cxnLst>
                <a:cxn ang="0">
                  <a:pos x="72" y="0"/>
                </a:cxn>
                <a:cxn ang="0">
                  <a:pos x="20" y="52"/>
                </a:cxn>
                <a:cxn ang="0">
                  <a:pos x="0" y="224"/>
                </a:cxn>
              </a:cxnLst>
              <a:rect l="0" t="0" r="r" b="b"/>
              <a:pathLst>
                <a:path w="72" h="224">
                  <a:moveTo>
                    <a:pt x="72" y="0"/>
                  </a:moveTo>
                  <a:lnTo>
                    <a:pt x="20" y="52"/>
                  </a:lnTo>
                  <a:lnTo>
                    <a:pt x="0" y="224"/>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7" name="Line 333"/>
            <p:cNvSpPr>
              <a:spLocks noChangeShapeType="1"/>
            </p:cNvSpPr>
            <p:nvPr/>
          </p:nvSpPr>
          <p:spPr bwMode="auto">
            <a:xfrm flipH="1">
              <a:off x="5286376" y="2381250"/>
              <a:ext cx="120650" cy="320675"/>
            </a:xfrm>
            <a:prstGeom prst="line">
              <a:avLst/>
            </a:pr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8" name="Freeform 334"/>
            <p:cNvSpPr>
              <a:spLocks/>
            </p:cNvSpPr>
            <p:nvPr/>
          </p:nvSpPr>
          <p:spPr bwMode="auto">
            <a:xfrm>
              <a:off x="5286376" y="2593975"/>
              <a:ext cx="212725" cy="111125"/>
            </a:xfrm>
            <a:custGeom>
              <a:avLst/>
              <a:gdLst/>
              <a:ahLst/>
              <a:cxnLst>
                <a:cxn ang="0">
                  <a:pos x="134" y="26"/>
                </a:cxn>
                <a:cxn ang="0">
                  <a:pos x="94" y="0"/>
                </a:cxn>
                <a:cxn ang="0">
                  <a:pos x="0" y="70"/>
                </a:cxn>
              </a:cxnLst>
              <a:rect l="0" t="0" r="r" b="b"/>
              <a:pathLst>
                <a:path w="134" h="70">
                  <a:moveTo>
                    <a:pt x="134" y="26"/>
                  </a:moveTo>
                  <a:lnTo>
                    <a:pt x="94" y="0"/>
                  </a:lnTo>
                  <a:lnTo>
                    <a:pt x="0" y="7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89" name="Freeform 335"/>
            <p:cNvSpPr>
              <a:spLocks/>
            </p:cNvSpPr>
            <p:nvPr/>
          </p:nvSpPr>
          <p:spPr bwMode="auto">
            <a:xfrm>
              <a:off x="5286376" y="2540000"/>
              <a:ext cx="146050" cy="158750"/>
            </a:xfrm>
            <a:custGeom>
              <a:avLst/>
              <a:gdLst/>
              <a:ahLst/>
              <a:cxnLst>
                <a:cxn ang="0">
                  <a:pos x="92" y="0"/>
                </a:cxn>
                <a:cxn ang="0">
                  <a:pos x="88" y="10"/>
                </a:cxn>
                <a:cxn ang="0">
                  <a:pos x="78" y="12"/>
                </a:cxn>
                <a:cxn ang="0">
                  <a:pos x="0" y="100"/>
                </a:cxn>
              </a:cxnLst>
              <a:rect l="0" t="0" r="r" b="b"/>
              <a:pathLst>
                <a:path w="92" h="100">
                  <a:moveTo>
                    <a:pt x="92" y="0"/>
                  </a:moveTo>
                  <a:lnTo>
                    <a:pt x="88" y="10"/>
                  </a:lnTo>
                  <a:lnTo>
                    <a:pt x="78" y="12"/>
                  </a:lnTo>
                  <a:lnTo>
                    <a:pt x="0" y="10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0" name="Freeform 336"/>
            <p:cNvSpPr>
              <a:spLocks/>
            </p:cNvSpPr>
            <p:nvPr/>
          </p:nvSpPr>
          <p:spPr bwMode="auto">
            <a:xfrm>
              <a:off x="5295901" y="2701925"/>
              <a:ext cx="449263" cy="296863"/>
            </a:xfrm>
            <a:custGeom>
              <a:avLst/>
              <a:gdLst/>
              <a:ahLst/>
              <a:cxnLst>
                <a:cxn ang="0">
                  <a:pos x="283" y="187"/>
                </a:cxn>
                <a:cxn ang="0">
                  <a:pos x="176" y="117"/>
                </a:cxn>
                <a:cxn ang="0">
                  <a:pos x="116" y="0"/>
                </a:cxn>
                <a:cxn ang="0">
                  <a:pos x="0" y="4"/>
                </a:cxn>
              </a:cxnLst>
              <a:rect l="0" t="0" r="r" b="b"/>
              <a:pathLst>
                <a:path w="283" h="187">
                  <a:moveTo>
                    <a:pt x="283" y="187"/>
                  </a:moveTo>
                  <a:lnTo>
                    <a:pt x="176" y="117"/>
                  </a:lnTo>
                  <a:lnTo>
                    <a:pt x="116" y="0"/>
                  </a:lnTo>
                  <a:lnTo>
                    <a:pt x="0" y="4"/>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1" name="Freeform 337"/>
            <p:cNvSpPr>
              <a:spLocks/>
            </p:cNvSpPr>
            <p:nvPr/>
          </p:nvSpPr>
          <p:spPr bwMode="auto">
            <a:xfrm>
              <a:off x="5292726" y="2705100"/>
              <a:ext cx="439738" cy="293688"/>
            </a:xfrm>
            <a:custGeom>
              <a:avLst/>
              <a:gdLst/>
              <a:ahLst/>
              <a:cxnLst>
                <a:cxn ang="0">
                  <a:pos x="277" y="185"/>
                </a:cxn>
                <a:cxn ang="0">
                  <a:pos x="196" y="145"/>
                </a:cxn>
                <a:cxn ang="0">
                  <a:pos x="104" y="64"/>
                </a:cxn>
                <a:cxn ang="0">
                  <a:pos x="0" y="0"/>
                </a:cxn>
              </a:cxnLst>
              <a:rect l="0" t="0" r="r" b="b"/>
              <a:pathLst>
                <a:path w="277" h="185">
                  <a:moveTo>
                    <a:pt x="277" y="185"/>
                  </a:moveTo>
                  <a:lnTo>
                    <a:pt x="196" y="145"/>
                  </a:lnTo>
                  <a:lnTo>
                    <a:pt x="104" y="64"/>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2" name="Freeform 338"/>
            <p:cNvSpPr>
              <a:spLocks/>
            </p:cNvSpPr>
            <p:nvPr/>
          </p:nvSpPr>
          <p:spPr bwMode="auto">
            <a:xfrm>
              <a:off x="5289551" y="2705100"/>
              <a:ext cx="452438" cy="217488"/>
            </a:xfrm>
            <a:custGeom>
              <a:avLst/>
              <a:gdLst/>
              <a:ahLst/>
              <a:cxnLst>
                <a:cxn ang="0">
                  <a:pos x="285" y="137"/>
                </a:cxn>
                <a:cxn ang="0">
                  <a:pos x="210" y="94"/>
                </a:cxn>
                <a:cxn ang="0">
                  <a:pos x="144" y="52"/>
                </a:cxn>
                <a:cxn ang="0">
                  <a:pos x="120" y="46"/>
                </a:cxn>
                <a:cxn ang="0">
                  <a:pos x="0" y="0"/>
                </a:cxn>
              </a:cxnLst>
              <a:rect l="0" t="0" r="r" b="b"/>
              <a:pathLst>
                <a:path w="285" h="137">
                  <a:moveTo>
                    <a:pt x="285" y="137"/>
                  </a:moveTo>
                  <a:lnTo>
                    <a:pt x="210" y="94"/>
                  </a:lnTo>
                  <a:lnTo>
                    <a:pt x="144" y="52"/>
                  </a:lnTo>
                  <a:lnTo>
                    <a:pt x="120" y="46"/>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3" name="Freeform 339"/>
            <p:cNvSpPr>
              <a:spLocks/>
            </p:cNvSpPr>
            <p:nvPr/>
          </p:nvSpPr>
          <p:spPr bwMode="auto">
            <a:xfrm>
              <a:off x="5292726" y="2711450"/>
              <a:ext cx="544513" cy="139700"/>
            </a:xfrm>
            <a:custGeom>
              <a:avLst/>
              <a:gdLst/>
              <a:ahLst/>
              <a:cxnLst>
                <a:cxn ang="0">
                  <a:pos x="343" y="88"/>
                </a:cxn>
                <a:cxn ang="0">
                  <a:pos x="305" y="68"/>
                </a:cxn>
                <a:cxn ang="0">
                  <a:pos x="214" y="46"/>
                </a:cxn>
                <a:cxn ang="0">
                  <a:pos x="110" y="50"/>
                </a:cxn>
                <a:cxn ang="0">
                  <a:pos x="0" y="0"/>
                </a:cxn>
              </a:cxnLst>
              <a:rect l="0" t="0" r="r" b="b"/>
              <a:pathLst>
                <a:path w="343" h="88">
                  <a:moveTo>
                    <a:pt x="343" y="88"/>
                  </a:moveTo>
                  <a:lnTo>
                    <a:pt x="305" y="68"/>
                  </a:lnTo>
                  <a:lnTo>
                    <a:pt x="214" y="46"/>
                  </a:lnTo>
                  <a:lnTo>
                    <a:pt x="110" y="50"/>
                  </a:lnTo>
                  <a:lnTo>
                    <a:pt x="0" y="0"/>
                  </a:lnTo>
                </a:path>
              </a:pathLst>
            </a:custGeom>
            <a:noFill/>
            <a:ln w="15875" cap="flat">
              <a:solidFill>
                <a:srgbClr val="0066CC"/>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7" name="Group 6"/>
          <p:cNvGrpSpPr/>
          <p:nvPr/>
        </p:nvGrpSpPr>
        <p:grpSpPr>
          <a:xfrm>
            <a:off x="7365227" y="2674795"/>
            <a:ext cx="37675" cy="40366"/>
            <a:chOff x="9798051" y="2770431"/>
            <a:chExt cx="44450" cy="47625"/>
          </a:xfrm>
        </p:grpSpPr>
        <p:sp>
          <p:nvSpPr>
            <p:cNvPr id="311" name="Freeform 360"/>
            <p:cNvSpPr>
              <a:spLocks/>
            </p:cNvSpPr>
            <p:nvPr/>
          </p:nvSpPr>
          <p:spPr bwMode="auto">
            <a:xfrm>
              <a:off x="9820276" y="2770431"/>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2" name="Line 361"/>
            <p:cNvSpPr>
              <a:spLocks noChangeShapeType="1"/>
            </p:cNvSpPr>
            <p:nvPr/>
          </p:nvSpPr>
          <p:spPr bwMode="auto">
            <a:xfrm>
              <a:off x="9820276" y="2770431"/>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3" name="Freeform 362"/>
            <p:cNvSpPr>
              <a:spLocks/>
            </p:cNvSpPr>
            <p:nvPr/>
          </p:nvSpPr>
          <p:spPr bwMode="auto">
            <a:xfrm>
              <a:off x="9798051" y="2792656"/>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4" name="Line 363"/>
            <p:cNvSpPr>
              <a:spLocks noChangeShapeType="1"/>
            </p:cNvSpPr>
            <p:nvPr/>
          </p:nvSpPr>
          <p:spPr bwMode="auto">
            <a:xfrm flipH="1">
              <a:off x="9798051" y="2792656"/>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grpSp>
        <p:nvGrpSpPr>
          <p:cNvPr id="6" name="Group 5"/>
          <p:cNvGrpSpPr/>
          <p:nvPr/>
        </p:nvGrpSpPr>
        <p:grpSpPr>
          <a:xfrm>
            <a:off x="3960278" y="2341914"/>
            <a:ext cx="3219823" cy="807848"/>
            <a:chOff x="5384801" y="2434834"/>
            <a:chExt cx="3798887" cy="953135"/>
          </a:xfrm>
        </p:grpSpPr>
        <p:sp>
          <p:nvSpPr>
            <p:cNvPr id="295" name="Freeform 344"/>
            <p:cNvSpPr>
              <a:spLocks/>
            </p:cNvSpPr>
            <p:nvPr/>
          </p:nvSpPr>
          <p:spPr bwMode="auto">
            <a:xfrm>
              <a:off x="5610226" y="2916481"/>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6" name="Line 345"/>
            <p:cNvSpPr>
              <a:spLocks noChangeShapeType="1"/>
            </p:cNvSpPr>
            <p:nvPr/>
          </p:nvSpPr>
          <p:spPr bwMode="auto">
            <a:xfrm>
              <a:off x="5610226" y="2916481"/>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7" name="Freeform 346"/>
            <p:cNvSpPr>
              <a:spLocks/>
            </p:cNvSpPr>
            <p:nvPr/>
          </p:nvSpPr>
          <p:spPr bwMode="auto">
            <a:xfrm>
              <a:off x="5588001" y="2938706"/>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298" name="Line 347"/>
            <p:cNvSpPr>
              <a:spLocks noChangeShapeType="1"/>
            </p:cNvSpPr>
            <p:nvPr/>
          </p:nvSpPr>
          <p:spPr bwMode="auto">
            <a:xfrm flipH="1">
              <a:off x="5588001" y="2938706"/>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3" name="Freeform 352"/>
            <p:cNvSpPr>
              <a:spLocks/>
            </p:cNvSpPr>
            <p:nvPr/>
          </p:nvSpPr>
          <p:spPr bwMode="auto">
            <a:xfrm>
              <a:off x="8802688" y="2910131"/>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4" name="Line 353"/>
            <p:cNvSpPr>
              <a:spLocks noChangeShapeType="1"/>
            </p:cNvSpPr>
            <p:nvPr/>
          </p:nvSpPr>
          <p:spPr bwMode="auto">
            <a:xfrm>
              <a:off x="8802688" y="2910131"/>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5" name="Freeform 354"/>
            <p:cNvSpPr>
              <a:spLocks/>
            </p:cNvSpPr>
            <p:nvPr/>
          </p:nvSpPr>
          <p:spPr bwMode="auto">
            <a:xfrm>
              <a:off x="8780463" y="2932356"/>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6" name="Line 355"/>
            <p:cNvSpPr>
              <a:spLocks noChangeShapeType="1"/>
            </p:cNvSpPr>
            <p:nvPr/>
          </p:nvSpPr>
          <p:spPr bwMode="auto">
            <a:xfrm flipH="1">
              <a:off x="8780463" y="2932356"/>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7" name="Freeform 356"/>
            <p:cNvSpPr>
              <a:spLocks/>
            </p:cNvSpPr>
            <p:nvPr/>
          </p:nvSpPr>
          <p:spPr bwMode="auto">
            <a:xfrm>
              <a:off x="9066213" y="2932356"/>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8" name="Line 357"/>
            <p:cNvSpPr>
              <a:spLocks noChangeShapeType="1"/>
            </p:cNvSpPr>
            <p:nvPr/>
          </p:nvSpPr>
          <p:spPr bwMode="auto">
            <a:xfrm>
              <a:off x="9066213" y="2932356"/>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09" name="Freeform 358"/>
            <p:cNvSpPr>
              <a:spLocks/>
            </p:cNvSpPr>
            <p:nvPr/>
          </p:nvSpPr>
          <p:spPr bwMode="auto">
            <a:xfrm>
              <a:off x="9040813" y="2954581"/>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0" name="Line 359"/>
            <p:cNvSpPr>
              <a:spLocks noChangeShapeType="1"/>
            </p:cNvSpPr>
            <p:nvPr/>
          </p:nvSpPr>
          <p:spPr bwMode="auto">
            <a:xfrm flipH="1">
              <a:off x="9040813" y="2954581"/>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5" name="Freeform 364"/>
            <p:cNvSpPr>
              <a:spLocks/>
            </p:cNvSpPr>
            <p:nvPr/>
          </p:nvSpPr>
          <p:spPr bwMode="auto">
            <a:xfrm>
              <a:off x="9161463" y="3113331"/>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6" name="Line 365"/>
            <p:cNvSpPr>
              <a:spLocks noChangeShapeType="1"/>
            </p:cNvSpPr>
            <p:nvPr/>
          </p:nvSpPr>
          <p:spPr bwMode="auto">
            <a:xfrm>
              <a:off x="9161463" y="3113331"/>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7" name="Freeform 366"/>
            <p:cNvSpPr>
              <a:spLocks/>
            </p:cNvSpPr>
            <p:nvPr/>
          </p:nvSpPr>
          <p:spPr bwMode="auto">
            <a:xfrm>
              <a:off x="9136063" y="3138731"/>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8" name="Line 367"/>
            <p:cNvSpPr>
              <a:spLocks noChangeShapeType="1"/>
            </p:cNvSpPr>
            <p:nvPr/>
          </p:nvSpPr>
          <p:spPr bwMode="auto">
            <a:xfrm flipH="1">
              <a:off x="9136063" y="3138731"/>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19" name="Freeform 368"/>
            <p:cNvSpPr>
              <a:spLocks/>
            </p:cNvSpPr>
            <p:nvPr/>
          </p:nvSpPr>
          <p:spPr bwMode="auto">
            <a:xfrm>
              <a:off x="9139238" y="3272081"/>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0" name="Line 369"/>
            <p:cNvSpPr>
              <a:spLocks noChangeShapeType="1"/>
            </p:cNvSpPr>
            <p:nvPr/>
          </p:nvSpPr>
          <p:spPr bwMode="auto">
            <a:xfrm>
              <a:off x="9139238" y="3272081"/>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1" name="Freeform 370"/>
            <p:cNvSpPr>
              <a:spLocks/>
            </p:cNvSpPr>
            <p:nvPr/>
          </p:nvSpPr>
          <p:spPr bwMode="auto">
            <a:xfrm>
              <a:off x="9113838" y="3294306"/>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2" name="Line 371"/>
            <p:cNvSpPr>
              <a:spLocks noChangeShapeType="1"/>
            </p:cNvSpPr>
            <p:nvPr/>
          </p:nvSpPr>
          <p:spPr bwMode="auto">
            <a:xfrm flipH="1">
              <a:off x="9113838" y="3294306"/>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3" name="Freeform 372"/>
            <p:cNvSpPr>
              <a:spLocks/>
            </p:cNvSpPr>
            <p:nvPr/>
          </p:nvSpPr>
          <p:spPr bwMode="auto">
            <a:xfrm>
              <a:off x="5429251" y="2894256"/>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4" name="Line 373"/>
            <p:cNvSpPr>
              <a:spLocks noChangeShapeType="1"/>
            </p:cNvSpPr>
            <p:nvPr/>
          </p:nvSpPr>
          <p:spPr bwMode="auto">
            <a:xfrm>
              <a:off x="5429251" y="2894256"/>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5" name="Freeform 374"/>
            <p:cNvSpPr>
              <a:spLocks/>
            </p:cNvSpPr>
            <p:nvPr/>
          </p:nvSpPr>
          <p:spPr bwMode="auto">
            <a:xfrm>
              <a:off x="5407026" y="2919656"/>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6" name="Line 375"/>
            <p:cNvSpPr>
              <a:spLocks noChangeShapeType="1"/>
            </p:cNvSpPr>
            <p:nvPr/>
          </p:nvSpPr>
          <p:spPr bwMode="auto">
            <a:xfrm flipH="1">
              <a:off x="5407026" y="2919656"/>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7" name="Freeform 376"/>
            <p:cNvSpPr>
              <a:spLocks/>
            </p:cNvSpPr>
            <p:nvPr/>
          </p:nvSpPr>
          <p:spPr bwMode="auto">
            <a:xfrm>
              <a:off x="5407026" y="2824406"/>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8" name="Line 377"/>
            <p:cNvSpPr>
              <a:spLocks noChangeShapeType="1"/>
            </p:cNvSpPr>
            <p:nvPr/>
          </p:nvSpPr>
          <p:spPr bwMode="auto">
            <a:xfrm>
              <a:off x="5407026" y="2824406"/>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29" name="Freeform 378"/>
            <p:cNvSpPr>
              <a:spLocks/>
            </p:cNvSpPr>
            <p:nvPr/>
          </p:nvSpPr>
          <p:spPr bwMode="auto">
            <a:xfrm>
              <a:off x="5384801" y="2846631"/>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0" name="Line 379"/>
            <p:cNvSpPr>
              <a:spLocks noChangeShapeType="1"/>
            </p:cNvSpPr>
            <p:nvPr/>
          </p:nvSpPr>
          <p:spPr bwMode="auto">
            <a:xfrm flipH="1">
              <a:off x="5384801" y="2846631"/>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1" name="Freeform 380"/>
            <p:cNvSpPr>
              <a:spLocks/>
            </p:cNvSpPr>
            <p:nvPr/>
          </p:nvSpPr>
          <p:spPr bwMode="auto">
            <a:xfrm>
              <a:off x="5441951" y="3021256"/>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2" name="Line 381"/>
            <p:cNvSpPr>
              <a:spLocks noChangeShapeType="1"/>
            </p:cNvSpPr>
            <p:nvPr/>
          </p:nvSpPr>
          <p:spPr bwMode="auto">
            <a:xfrm>
              <a:off x="5441951" y="3021256"/>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3" name="Freeform 382"/>
            <p:cNvSpPr>
              <a:spLocks/>
            </p:cNvSpPr>
            <p:nvPr/>
          </p:nvSpPr>
          <p:spPr bwMode="auto">
            <a:xfrm>
              <a:off x="5419726" y="3043481"/>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4" name="Line 383"/>
            <p:cNvSpPr>
              <a:spLocks noChangeShapeType="1"/>
            </p:cNvSpPr>
            <p:nvPr/>
          </p:nvSpPr>
          <p:spPr bwMode="auto">
            <a:xfrm flipH="1">
              <a:off x="5419726" y="3043481"/>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5" name="Freeform 384"/>
            <p:cNvSpPr>
              <a:spLocks/>
            </p:cNvSpPr>
            <p:nvPr/>
          </p:nvSpPr>
          <p:spPr bwMode="auto">
            <a:xfrm>
              <a:off x="5438776" y="3072056"/>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6" name="Line 385"/>
            <p:cNvSpPr>
              <a:spLocks noChangeShapeType="1"/>
            </p:cNvSpPr>
            <p:nvPr/>
          </p:nvSpPr>
          <p:spPr bwMode="auto">
            <a:xfrm>
              <a:off x="5438776" y="3072056"/>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7" name="Freeform 386"/>
            <p:cNvSpPr>
              <a:spLocks/>
            </p:cNvSpPr>
            <p:nvPr/>
          </p:nvSpPr>
          <p:spPr bwMode="auto">
            <a:xfrm>
              <a:off x="5416551" y="3094281"/>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8" name="Line 387"/>
            <p:cNvSpPr>
              <a:spLocks noChangeShapeType="1"/>
            </p:cNvSpPr>
            <p:nvPr/>
          </p:nvSpPr>
          <p:spPr bwMode="auto">
            <a:xfrm flipH="1">
              <a:off x="5416551" y="3094281"/>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39" name="Freeform 388"/>
            <p:cNvSpPr>
              <a:spLocks/>
            </p:cNvSpPr>
            <p:nvPr/>
          </p:nvSpPr>
          <p:spPr bwMode="auto">
            <a:xfrm>
              <a:off x="5422901" y="3091106"/>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0" name="Line 389"/>
            <p:cNvSpPr>
              <a:spLocks noChangeShapeType="1"/>
            </p:cNvSpPr>
            <p:nvPr/>
          </p:nvSpPr>
          <p:spPr bwMode="auto">
            <a:xfrm>
              <a:off x="5422901" y="3091106"/>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1" name="Freeform 390"/>
            <p:cNvSpPr>
              <a:spLocks/>
            </p:cNvSpPr>
            <p:nvPr/>
          </p:nvSpPr>
          <p:spPr bwMode="auto">
            <a:xfrm>
              <a:off x="5397501" y="3116506"/>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2" name="Line 391"/>
            <p:cNvSpPr>
              <a:spLocks noChangeShapeType="1"/>
            </p:cNvSpPr>
            <p:nvPr/>
          </p:nvSpPr>
          <p:spPr bwMode="auto">
            <a:xfrm flipH="1">
              <a:off x="5397501" y="3116506"/>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3" name="Freeform 392"/>
            <p:cNvSpPr>
              <a:spLocks/>
            </p:cNvSpPr>
            <p:nvPr/>
          </p:nvSpPr>
          <p:spPr bwMode="auto">
            <a:xfrm>
              <a:off x="5429251" y="3249856"/>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4" name="Line 393"/>
            <p:cNvSpPr>
              <a:spLocks noChangeShapeType="1"/>
            </p:cNvSpPr>
            <p:nvPr/>
          </p:nvSpPr>
          <p:spPr bwMode="auto">
            <a:xfrm>
              <a:off x="5429251" y="3249856"/>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5" name="Freeform 394"/>
            <p:cNvSpPr>
              <a:spLocks/>
            </p:cNvSpPr>
            <p:nvPr/>
          </p:nvSpPr>
          <p:spPr bwMode="auto">
            <a:xfrm>
              <a:off x="5407026" y="3272081"/>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6" name="Line 395"/>
            <p:cNvSpPr>
              <a:spLocks noChangeShapeType="1"/>
            </p:cNvSpPr>
            <p:nvPr/>
          </p:nvSpPr>
          <p:spPr bwMode="auto">
            <a:xfrm flipH="1">
              <a:off x="5407026" y="3272081"/>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7" name="Freeform 396"/>
            <p:cNvSpPr>
              <a:spLocks/>
            </p:cNvSpPr>
            <p:nvPr/>
          </p:nvSpPr>
          <p:spPr bwMode="auto">
            <a:xfrm>
              <a:off x="5629276" y="3297481"/>
              <a:ext cx="1588" cy="44450"/>
            </a:xfrm>
            <a:custGeom>
              <a:avLst/>
              <a:gdLst/>
              <a:ahLst/>
              <a:cxnLst>
                <a:cxn ang="0">
                  <a:pos x="0" y="0"/>
                </a:cxn>
                <a:cxn ang="0">
                  <a:pos x="0" y="28"/>
                </a:cxn>
                <a:cxn ang="0">
                  <a:pos x="0" y="0"/>
                </a:cxn>
              </a:cxnLst>
              <a:rect l="0" t="0" r="r" b="b"/>
              <a:pathLst>
                <a:path h="28">
                  <a:moveTo>
                    <a:pt x="0" y="0"/>
                  </a:moveTo>
                  <a:lnTo>
                    <a:pt x="0" y="28"/>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8" name="Line 397"/>
            <p:cNvSpPr>
              <a:spLocks noChangeShapeType="1"/>
            </p:cNvSpPr>
            <p:nvPr/>
          </p:nvSpPr>
          <p:spPr bwMode="auto">
            <a:xfrm>
              <a:off x="5629276" y="3297481"/>
              <a:ext cx="1588" cy="44450"/>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49" name="Freeform 398"/>
            <p:cNvSpPr>
              <a:spLocks/>
            </p:cNvSpPr>
            <p:nvPr/>
          </p:nvSpPr>
          <p:spPr bwMode="auto">
            <a:xfrm>
              <a:off x="5607051" y="3319706"/>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0" name="Line 399"/>
            <p:cNvSpPr>
              <a:spLocks noChangeShapeType="1"/>
            </p:cNvSpPr>
            <p:nvPr/>
          </p:nvSpPr>
          <p:spPr bwMode="auto">
            <a:xfrm flipH="1">
              <a:off x="5607051" y="3319706"/>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1" name="Freeform 400"/>
            <p:cNvSpPr>
              <a:spLocks/>
            </p:cNvSpPr>
            <p:nvPr/>
          </p:nvSpPr>
          <p:spPr bwMode="auto">
            <a:xfrm>
              <a:off x="5948363" y="3345106"/>
              <a:ext cx="1588" cy="42863"/>
            </a:xfrm>
            <a:custGeom>
              <a:avLst/>
              <a:gdLst/>
              <a:ahLst/>
              <a:cxnLst>
                <a:cxn ang="0">
                  <a:pos x="0" y="0"/>
                </a:cxn>
                <a:cxn ang="0">
                  <a:pos x="0" y="27"/>
                </a:cxn>
                <a:cxn ang="0">
                  <a:pos x="0" y="0"/>
                </a:cxn>
              </a:cxnLst>
              <a:rect l="0" t="0" r="r" b="b"/>
              <a:pathLst>
                <a:path h="27">
                  <a:moveTo>
                    <a:pt x="0" y="0"/>
                  </a:moveTo>
                  <a:lnTo>
                    <a:pt x="0" y="27"/>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2" name="Line 401"/>
            <p:cNvSpPr>
              <a:spLocks noChangeShapeType="1"/>
            </p:cNvSpPr>
            <p:nvPr/>
          </p:nvSpPr>
          <p:spPr bwMode="auto">
            <a:xfrm>
              <a:off x="5948363" y="3345106"/>
              <a:ext cx="1588" cy="42863"/>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3" name="Freeform 402"/>
            <p:cNvSpPr>
              <a:spLocks/>
            </p:cNvSpPr>
            <p:nvPr/>
          </p:nvSpPr>
          <p:spPr bwMode="auto">
            <a:xfrm>
              <a:off x="5922963" y="3365744"/>
              <a:ext cx="47625" cy="1588"/>
            </a:xfrm>
            <a:custGeom>
              <a:avLst/>
              <a:gdLst/>
              <a:ahLst/>
              <a:cxnLst>
                <a:cxn ang="0">
                  <a:pos x="30" y="0"/>
                </a:cxn>
                <a:cxn ang="0">
                  <a:pos x="0" y="0"/>
                </a:cxn>
                <a:cxn ang="0">
                  <a:pos x="30" y="0"/>
                </a:cxn>
              </a:cxnLst>
              <a:rect l="0" t="0" r="r" b="b"/>
              <a:pathLst>
                <a:path w="30">
                  <a:moveTo>
                    <a:pt x="30" y="0"/>
                  </a:moveTo>
                  <a:lnTo>
                    <a:pt x="0" y="0"/>
                  </a:lnTo>
                  <a:lnTo>
                    <a:pt x="3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4" name="Line 403"/>
            <p:cNvSpPr>
              <a:spLocks noChangeShapeType="1"/>
            </p:cNvSpPr>
            <p:nvPr/>
          </p:nvSpPr>
          <p:spPr bwMode="auto">
            <a:xfrm flipH="1">
              <a:off x="5922963" y="3365744"/>
              <a:ext cx="47625"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355" name="Rectangle 404"/>
            <p:cNvSpPr>
              <a:spLocks noChangeArrowheads="1"/>
            </p:cNvSpPr>
            <p:nvPr/>
          </p:nvSpPr>
          <p:spPr bwMode="auto">
            <a:xfrm>
              <a:off x="5416551" y="2434834"/>
              <a:ext cx="47625" cy="48895"/>
            </a:xfrm>
            <a:prstGeom prst="rect">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481" name="Freeform 6"/>
          <p:cNvSpPr>
            <a:spLocks/>
          </p:cNvSpPr>
          <p:nvPr/>
        </p:nvSpPr>
        <p:spPr bwMode="auto">
          <a:xfrm>
            <a:off x="3858017" y="2351871"/>
            <a:ext cx="2019623" cy="1247295"/>
          </a:xfrm>
          <a:custGeom>
            <a:avLst/>
            <a:gdLst/>
            <a:ahLst/>
            <a:cxnLst>
              <a:cxn ang="0">
                <a:pos x="0" y="0"/>
              </a:cxn>
              <a:cxn ang="0">
                <a:pos x="0" y="927"/>
              </a:cxn>
              <a:cxn ang="0">
                <a:pos x="1501" y="927"/>
              </a:cxn>
            </a:cxnLst>
            <a:rect l="0" t="0" r="r" b="b"/>
            <a:pathLst>
              <a:path w="1501" h="927">
                <a:moveTo>
                  <a:pt x="0" y="0"/>
                </a:moveTo>
                <a:lnTo>
                  <a:pt x="0" y="927"/>
                </a:lnTo>
                <a:lnTo>
                  <a:pt x="1501" y="927"/>
                </a:lnTo>
              </a:path>
            </a:pathLst>
          </a:cu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2" name="Freeform 7"/>
          <p:cNvSpPr>
            <a:spLocks/>
          </p:cNvSpPr>
          <p:nvPr/>
        </p:nvSpPr>
        <p:spPr bwMode="auto">
          <a:xfrm>
            <a:off x="6586727" y="2351871"/>
            <a:ext cx="2019623" cy="1247295"/>
          </a:xfrm>
          <a:custGeom>
            <a:avLst/>
            <a:gdLst/>
            <a:ahLst/>
            <a:cxnLst>
              <a:cxn ang="0">
                <a:pos x="0" y="0"/>
              </a:cxn>
              <a:cxn ang="0">
                <a:pos x="0" y="927"/>
              </a:cxn>
              <a:cxn ang="0">
                <a:pos x="1501" y="927"/>
              </a:cxn>
            </a:cxnLst>
            <a:rect l="0" t="0" r="r" b="b"/>
            <a:pathLst>
              <a:path w="1501" h="927">
                <a:moveTo>
                  <a:pt x="0" y="0"/>
                </a:moveTo>
                <a:lnTo>
                  <a:pt x="0" y="927"/>
                </a:lnTo>
                <a:lnTo>
                  <a:pt x="1501" y="927"/>
                </a:lnTo>
              </a:path>
            </a:pathLst>
          </a:cu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6" name="Line 12"/>
          <p:cNvSpPr>
            <a:spLocks noChangeShapeType="1"/>
          </p:cNvSpPr>
          <p:nvPr/>
        </p:nvSpPr>
        <p:spPr bwMode="auto">
          <a:xfrm>
            <a:off x="3858018" y="4083552"/>
            <a:ext cx="0" cy="1243259"/>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7" name="Line 13"/>
          <p:cNvSpPr>
            <a:spLocks noChangeShapeType="1"/>
          </p:cNvSpPr>
          <p:nvPr/>
        </p:nvSpPr>
        <p:spPr bwMode="auto">
          <a:xfrm flipH="1">
            <a:off x="3858017" y="4706526"/>
            <a:ext cx="2019623" cy="1346"/>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8" name="Line 14"/>
          <p:cNvSpPr>
            <a:spLocks noChangeShapeType="1"/>
          </p:cNvSpPr>
          <p:nvPr/>
        </p:nvSpPr>
        <p:spPr bwMode="auto">
          <a:xfrm>
            <a:off x="6586727" y="4083552"/>
            <a:ext cx="1346" cy="1245949"/>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489" name="Line 15"/>
          <p:cNvSpPr>
            <a:spLocks noChangeShapeType="1"/>
          </p:cNvSpPr>
          <p:nvPr/>
        </p:nvSpPr>
        <p:spPr bwMode="auto">
          <a:xfrm flipH="1">
            <a:off x="6586727" y="4706526"/>
            <a:ext cx="2019623" cy="1346"/>
          </a:xfrm>
          <a:prstGeom prst="line">
            <a:avLst/>
          </a:prstGeom>
          <a:noFill/>
          <a:ln w="15875" cap="sq">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512" name="TextBox 511"/>
          <p:cNvSpPr txBox="1"/>
          <p:nvPr/>
        </p:nvSpPr>
        <p:spPr>
          <a:xfrm rot="16200000">
            <a:off x="2786849" y="2828275"/>
            <a:ext cx="1395367" cy="215444"/>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Change from baseline </a:t>
            </a:r>
            <a:r>
              <a:rPr lang="ta-IN" sz="800" b="1" kern="0" dirty="0">
                <a:solidFill>
                  <a:srgbClr val="595959"/>
                </a:solidFill>
                <a:latin typeface="Calibri" charset="0"/>
                <a:ea typeface="Calibri" charset="0"/>
                <a:cs typeface="Calibri" charset="0"/>
              </a:rPr>
              <a:t>(</a:t>
            </a: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a:t>
            </a:r>
            <a:endParaRPr lang="en-US" sz="800" b="1" kern="0" dirty="0">
              <a:solidFill>
                <a:srgbClr val="595959"/>
              </a:solidFill>
              <a:latin typeface="Calibri" charset="0"/>
              <a:ea typeface="Calibri" charset="0"/>
              <a:cs typeface="Calibri" charset="0"/>
            </a:endParaRPr>
          </a:p>
        </p:txBody>
      </p:sp>
      <p:sp>
        <p:nvSpPr>
          <p:cNvPr id="513" name="TextBox 512"/>
          <p:cNvSpPr txBox="1"/>
          <p:nvPr/>
        </p:nvSpPr>
        <p:spPr>
          <a:xfrm>
            <a:off x="3643679" y="2863637"/>
            <a:ext cx="24237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14" name="TextBox 513"/>
          <p:cNvSpPr txBox="1"/>
          <p:nvPr/>
        </p:nvSpPr>
        <p:spPr>
          <a:xfrm>
            <a:off x="3737564" y="3565888"/>
            <a:ext cx="242374" cy="215444"/>
          </a:xfrm>
          <a:prstGeom prst="rect">
            <a:avLst/>
          </a:prstGeom>
          <a:noFill/>
          <a:ln w="12700">
            <a:noFill/>
          </a:ln>
        </p:spPr>
        <p:txBody>
          <a:bodyPr wrap="none" rtlCol="0" anchor="ctr">
            <a:spAutoFit/>
          </a:bodyPr>
          <a:lstStyle/>
          <a:p>
            <a:pPr algn="ct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15" name="TextBox 514"/>
          <p:cNvSpPr txBox="1"/>
          <p:nvPr/>
        </p:nvSpPr>
        <p:spPr>
          <a:xfrm>
            <a:off x="3836550" y="3565888"/>
            <a:ext cx="242374"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a:t>
            </a:r>
            <a:endParaRPr lang="en-US" sz="800" b="1" kern="0" dirty="0">
              <a:solidFill>
                <a:srgbClr val="595959"/>
              </a:solidFill>
              <a:latin typeface="Calibri" charset="0"/>
              <a:ea typeface="Calibri" charset="0"/>
              <a:cs typeface="Calibri" charset="0"/>
            </a:endParaRPr>
          </a:p>
        </p:txBody>
      </p:sp>
      <p:sp>
        <p:nvSpPr>
          <p:cNvPr id="516" name="TextBox 515"/>
          <p:cNvSpPr txBox="1"/>
          <p:nvPr/>
        </p:nvSpPr>
        <p:spPr>
          <a:xfrm>
            <a:off x="3937257"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12</a:t>
            </a:r>
            <a:endParaRPr lang="en-US" sz="800" b="1" kern="0" dirty="0">
              <a:solidFill>
                <a:srgbClr val="595959"/>
              </a:solidFill>
              <a:latin typeface="Calibri" charset="0"/>
              <a:ea typeface="Calibri" charset="0"/>
              <a:cs typeface="Calibri" charset="0"/>
            </a:endParaRPr>
          </a:p>
        </p:txBody>
      </p:sp>
      <p:sp>
        <p:nvSpPr>
          <p:cNvPr id="517" name="TextBox 516"/>
          <p:cNvSpPr txBox="1"/>
          <p:nvPr/>
        </p:nvSpPr>
        <p:spPr>
          <a:xfrm>
            <a:off x="4087605"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18</a:t>
            </a:r>
            <a:endParaRPr lang="en-US" sz="800" b="1" kern="0" dirty="0">
              <a:solidFill>
                <a:srgbClr val="595959"/>
              </a:solidFill>
              <a:latin typeface="Calibri" charset="0"/>
              <a:ea typeface="Calibri" charset="0"/>
              <a:cs typeface="Calibri" charset="0"/>
            </a:endParaRPr>
          </a:p>
        </p:txBody>
      </p:sp>
      <p:sp>
        <p:nvSpPr>
          <p:cNvPr id="518" name="TextBox 517"/>
          <p:cNvSpPr txBox="1"/>
          <p:nvPr/>
        </p:nvSpPr>
        <p:spPr>
          <a:xfrm>
            <a:off x="4237955"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24</a:t>
            </a:r>
            <a:endParaRPr lang="en-US" sz="800" b="1" kern="0" dirty="0">
              <a:solidFill>
                <a:srgbClr val="595959"/>
              </a:solidFill>
              <a:latin typeface="Calibri" charset="0"/>
              <a:ea typeface="Calibri" charset="0"/>
              <a:cs typeface="Calibri" charset="0"/>
            </a:endParaRPr>
          </a:p>
        </p:txBody>
      </p:sp>
      <p:sp>
        <p:nvSpPr>
          <p:cNvPr id="519" name="TextBox 518"/>
          <p:cNvSpPr txBox="1"/>
          <p:nvPr/>
        </p:nvSpPr>
        <p:spPr>
          <a:xfrm>
            <a:off x="4388305"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30</a:t>
            </a:r>
            <a:endParaRPr lang="en-US" sz="800" b="1" kern="0" dirty="0">
              <a:solidFill>
                <a:srgbClr val="595959"/>
              </a:solidFill>
              <a:latin typeface="Calibri" charset="0"/>
              <a:ea typeface="Calibri" charset="0"/>
              <a:cs typeface="Calibri" charset="0"/>
            </a:endParaRPr>
          </a:p>
        </p:txBody>
      </p:sp>
      <p:sp>
        <p:nvSpPr>
          <p:cNvPr id="520" name="TextBox 519"/>
          <p:cNvSpPr txBox="1"/>
          <p:nvPr/>
        </p:nvSpPr>
        <p:spPr>
          <a:xfrm>
            <a:off x="4538655"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3</a:t>
            </a:r>
            <a:r>
              <a:rPr lang="en-US" sz="800" b="1" kern="0" dirty="0">
                <a:solidFill>
                  <a:srgbClr val="595959"/>
                </a:solidFill>
                <a:latin typeface="Calibri" charset="0"/>
                <a:ea typeface="Calibri" charset="0"/>
                <a:cs typeface="Calibri" charset="0"/>
              </a:rPr>
              <a:t>6</a:t>
            </a:r>
          </a:p>
        </p:txBody>
      </p:sp>
      <p:sp>
        <p:nvSpPr>
          <p:cNvPr id="521" name="TextBox 520"/>
          <p:cNvSpPr txBox="1"/>
          <p:nvPr/>
        </p:nvSpPr>
        <p:spPr>
          <a:xfrm>
            <a:off x="468900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42</a:t>
            </a:r>
            <a:endParaRPr lang="en-US" sz="800" b="1" kern="0" dirty="0">
              <a:solidFill>
                <a:srgbClr val="595959"/>
              </a:solidFill>
              <a:latin typeface="Calibri" charset="0"/>
              <a:ea typeface="Calibri" charset="0"/>
              <a:cs typeface="Calibri" charset="0"/>
            </a:endParaRPr>
          </a:p>
        </p:txBody>
      </p:sp>
      <p:sp>
        <p:nvSpPr>
          <p:cNvPr id="522" name="TextBox 521"/>
          <p:cNvSpPr txBox="1"/>
          <p:nvPr/>
        </p:nvSpPr>
        <p:spPr>
          <a:xfrm>
            <a:off x="498970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54</a:t>
            </a:r>
            <a:endParaRPr lang="en-US" sz="800" b="1" kern="0" dirty="0">
              <a:solidFill>
                <a:srgbClr val="595959"/>
              </a:solidFill>
              <a:latin typeface="Calibri" charset="0"/>
              <a:ea typeface="Calibri" charset="0"/>
              <a:cs typeface="Calibri" charset="0"/>
            </a:endParaRPr>
          </a:p>
        </p:txBody>
      </p:sp>
      <p:sp>
        <p:nvSpPr>
          <p:cNvPr id="523" name="TextBox 522"/>
          <p:cNvSpPr txBox="1"/>
          <p:nvPr/>
        </p:nvSpPr>
        <p:spPr>
          <a:xfrm>
            <a:off x="514005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60</a:t>
            </a:r>
            <a:endParaRPr lang="en-US" sz="800" b="1" kern="0" dirty="0">
              <a:solidFill>
                <a:srgbClr val="595959"/>
              </a:solidFill>
              <a:latin typeface="Calibri" charset="0"/>
              <a:ea typeface="Calibri" charset="0"/>
              <a:cs typeface="Calibri" charset="0"/>
            </a:endParaRPr>
          </a:p>
        </p:txBody>
      </p:sp>
      <p:sp>
        <p:nvSpPr>
          <p:cNvPr id="524" name="TextBox 523"/>
          <p:cNvSpPr txBox="1"/>
          <p:nvPr/>
        </p:nvSpPr>
        <p:spPr>
          <a:xfrm>
            <a:off x="5290402"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66</a:t>
            </a:r>
            <a:endParaRPr lang="en-US" sz="800" b="1" kern="0" dirty="0">
              <a:solidFill>
                <a:srgbClr val="595959"/>
              </a:solidFill>
              <a:latin typeface="Calibri" charset="0"/>
              <a:ea typeface="Calibri" charset="0"/>
              <a:cs typeface="Calibri" charset="0"/>
            </a:endParaRPr>
          </a:p>
        </p:txBody>
      </p:sp>
      <p:sp>
        <p:nvSpPr>
          <p:cNvPr id="525" name="TextBox 524"/>
          <p:cNvSpPr txBox="1"/>
          <p:nvPr/>
        </p:nvSpPr>
        <p:spPr>
          <a:xfrm>
            <a:off x="5440752"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72</a:t>
            </a:r>
            <a:endParaRPr lang="en-US" sz="800" b="1" kern="0" dirty="0">
              <a:solidFill>
                <a:srgbClr val="595959"/>
              </a:solidFill>
              <a:latin typeface="Calibri" charset="0"/>
              <a:ea typeface="Calibri" charset="0"/>
              <a:cs typeface="Calibri" charset="0"/>
            </a:endParaRPr>
          </a:p>
        </p:txBody>
      </p:sp>
      <p:sp>
        <p:nvSpPr>
          <p:cNvPr id="526" name="TextBox 525"/>
          <p:cNvSpPr txBox="1"/>
          <p:nvPr/>
        </p:nvSpPr>
        <p:spPr>
          <a:xfrm>
            <a:off x="5591102"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78</a:t>
            </a:r>
            <a:endParaRPr lang="en-US" sz="800" b="1" kern="0" dirty="0">
              <a:solidFill>
                <a:srgbClr val="595959"/>
              </a:solidFill>
              <a:latin typeface="Calibri" charset="0"/>
              <a:ea typeface="Calibri" charset="0"/>
              <a:cs typeface="Calibri" charset="0"/>
            </a:endParaRPr>
          </a:p>
        </p:txBody>
      </p:sp>
      <p:sp>
        <p:nvSpPr>
          <p:cNvPr id="527" name="TextBox 526"/>
          <p:cNvSpPr txBox="1"/>
          <p:nvPr/>
        </p:nvSpPr>
        <p:spPr>
          <a:xfrm>
            <a:off x="5741449"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84</a:t>
            </a:r>
            <a:endParaRPr lang="en-US" sz="800" b="1" kern="0" dirty="0">
              <a:solidFill>
                <a:srgbClr val="595959"/>
              </a:solidFill>
              <a:latin typeface="Calibri" charset="0"/>
              <a:ea typeface="Calibri" charset="0"/>
              <a:cs typeface="Calibri" charset="0"/>
            </a:endParaRPr>
          </a:p>
        </p:txBody>
      </p:sp>
      <p:sp>
        <p:nvSpPr>
          <p:cNvPr id="528" name="TextBox 527"/>
          <p:cNvSpPr txBox="1"/>
          <p:nvPr/>
        </p:nvSpPr>
        <p:spPr>
          <a:xfrm>
            <a:off x="3496203" y="3497074"/>
            <a:ext cx="389850"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29" name="TextBox 528"/>
          <p:cNvSpPr txBox="1"/>
          <p:nvPr/>
        </p:nvSpPr>
        <p:spPr>
          <a:xfrm>
            <a:off x="3547499" y="318035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30" name="TextBox 529"/>
          <p:cNvSpPr txBox="1"/>
          <p:nvPr/>
        </p:nvSpPr>
        <p:spPr>
          <a:xfrm>
            <a:off x="3547499" y="333871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31" name="TextBox 530"/>
          <p:cNvSpPr txBox="1"/>
          <p:nvPr/>
        </p:nvSpPr>
        <p:spPr>
          <a:xfrm>
            <a:off x="3547499" y="3021996"/>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32" name="TextBox 531"/>
          <p:cNvSpPr txBox="1"/>
          <p:nvPr/>
        </p:nvSpPr>
        <p:spPr>
          <a:xfrm>
            <a:off x="3598795" y="270527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33" name="TextBox 532"/>
          <p:cNvSpPr txBox="1"/>
          <p:nvPr/>
        </p:nvSpPr>
        <p:spPr>
          <a:xfrm>
            <a:off x="3598795" y="254691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34" name="TextBox 533"/>
          <p:cNvSpPr txBox="1"/>
          <p:nvPr/>
        </p:nvSpPr>
        <p:spPr>
          <a:xfrm>
            <a:off x="3598795" y="2388559"/>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35" name="TextBox 534"/>
          <p:cNvSpPr txBox="1"/>
          <p:nvPr/>
        </p:nvSpPr>
        <p:spPr>
          <a:xfrm>
            <a:off x="3547499" y="2230200"/>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36" name="TextBox 535"/>
          <p:cNvSpPr txBox="1"/>
          <p:nvPr/>
        </p:nvSpPr>
        <p:spPr>
          <a:xfrm>
            <a:off x="3858017" y="3710765"/>
            <a:ext cx="2026349" cy="221733"/>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Time (</a:t>
            </a:r>
            <a:r>
              <a:rPr lang="ta-IN" sz="800" b="1" kern="0" dirty="0">
                <a:solidFill>
                  <a:srgbClr val="595959"/>
                </a:solidFill>
                <a:latin typeface="Calibri" charset="0"/>
                <a:ea typeface="Calibri" charset="0"/>
                <a:cs typeface="Calibri" charset="0"/>
              </a:rPr>
              <a:t>weeks</a:t>
            </a:r>
            <a:r>
              <a:rPr lang="en-US" sz="800" b="1" kern="0" dirty="0">
                <a:solidFill>
                  <a:srgbClr val="595959"/>
                </a:solidFill>
                <a:latin typeface="Calibri" charset="0"/>
                <a:ea typeface="Calibri" charset="0"/>
                <a:cs typeface="Calibri" charset="0"/>
              </a:rPr>
              <a:t>)</a:t>
            </a:r>
          </a:p>
        </p:txBody>
      </p:sp>
      <p:sp>
        <p:nvSpPr>
          <p:cNvPr id="555" name="TextBox 554"/>
          <p:cNvSpPr txBox="1"/>
          <p:nvPr/>
        </p:nvSpPr>
        <p:spPr>
          <a:xfrm>
            <a:off x="4585902" y="2747104"/>
            <a:ext cx="1683286" cy="22173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 change truncated to 100</a:t>
            </a:r>
            <a:endParaRPr lang="en-US" sz="800" b="1" kern="0" dirty="0">
              <a:solidFill>
                <a:srgbClr val="595959"/>
              </a:solidFill>
              <a:latin typeface="Calibri" charset="0"/>
              <a:ea typeface="Calibri" charset="0"/>
              <a:cs typeface="Calibri" charset="0"/>
            </a:endParaRPr>
          </a:p>
        </p:txBody>
      </p:sp>
      <p:sp>
        <p:nvSpPr>
          <p:cNvPr id="556" name="TextBox 555"/>
          <p:cNvSpPr txBox="1"/>
          <p:nvPr/>
        </p:nvSpPr>
        <p:spPr>
          <a:xfrm rot="16200000">
            <a:off x="5426651" y="2712606"/>
            <a:ext cx="1626703" cy="215444"/>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Change from baseline </a:t>
            </a:r>
            <a:r>
              <a:rPr lang="ta-IN" sz="800" b="1" kern="0" dirty="0">
                <a:solidFill>
                  <a:srgbClr val="595959"/>
                </a:solidFill>
                <a:latin typeface="Calibri" charset="0"/>
                <a:ea typeface="Calibri" charset="0"/>
                <a:cs typeface="Calibri" charset="0"/>
              </a:rPr>
              <a:t>(</a:t>
            </a: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a:t>
            </a:r>
            <a:endParaRPr lang="en-US" sz="800" b="1" kern="0" dirty="0">
              <a:solidFill>
                <a:srgbClr val="595959"/>
              </a:solidFill>
              <a:latin typeface="Calibri" charset="0"/>
              <a:ea typeface="Calibri" charset="0"/>
              <a:cs typeface="Calibri" charset="0"/>
            </a:endParaRPr>
          </a:p>
        </p:txBody>
      </p:sp>
      <p:sp>
        <p:nvSpPr>
          <p:cNvPr id="557" name="TextBox 556"/>
          <p:cNvSpPr txBox="1"/>
          <p:nvPr/>
        </p:nvSpPr>
        <p:spPr>
          <a:xfrm>
            <a:off x="6381358" y="2863637"/>
            <a:ext cx="24237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58" name="TextBox 557"/>
          <p:cNvSpPr txBox="1"/>
          <p:nvPr/>
        </p:nvSpPr>
        <p:spPr>
          <a:xfrm>
            <a:off x="6464479" y="3565888"/>
            <a:ext cx="242374" cy="215444"/>
          </a:xfrm>
          <a:prstGeom prst="rect">
            <a:avLst/>
          </a:prstGeom>
          <a:noFill/>
          <a:ln w="12700">
            <a:noFill/>
          </a:ln>
        </p:spPr>
        <p:txBody>
          <a:bodyPr wrap="none" rtlCol="0" anchor="ctr">
            <a:spAutoFit/>
          </a:bodyPr>
          <a:lstStyle/>
          <a:p>
            <a:pPr algn="ct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59" name="TextBox 558"/>
          <p:cNvSpPr txBox="1"/>
          <p:nvPr/>
        </p:nvSpPr>
        <p:spPr>
          <a:xfrm>
            <a:off x="6560641" y="3565888"/>
            <a:ext cx="242374"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a:t>
            </a:r>
            <a:endParaRPr lang="en-US" sz="800" b="1" kern="0" dirty="0">
              <a:solidFill>
                <a:srgbClr val="595959"/>
              </a:solidFill>
              <a:latin typeface="Calibri" charset="0"/>
              <a:ea typeface="Calibri" charset="0"/>
              <a:cs typeface="Calibri" charset="0"/>
            </a:endParaRPr>
          </a:p>
        </p:txBody>
      </p:sp>
      <p:sp>
        <p:nvSpPr>
          <p:cNvPr id="560" name="TextBox 559"/>
          <p:cNvSpPr txBox="1"/>
          <p:nvPr/>
        </p:nvSpPr>
        <p:spPr>
          <a:xfrm>
            <a:off x="666156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12</a:t>
            </a:r>
            <a:endParaRPr lang="en-US" sz="800" b="1" kern="0" dirty="0">
              <a:solidFill>
                <a:srgbClr val="595959"/>
              </a:solidFill>
              <a:latin typeface="Calibri" charset="0"/>
              <a:ea typeface="Calibri" charset="0"/>
              <a:cs typeface="Calibri" charset="0"/>
            </a:endParaRPr>
          </a:p>
        </p:txBody>
      </p:sp>
      <p:sp>
        <p:nvSpPr>
          <p:cNvPr id="561" name="TextBox 560"/>
          <p:cNvSpPr txBox="1"/>
          <p:nvPr/>
        </p:nvSpPr>
        <p:spPr>
          <a:xfrm>
            <a:off x="6812130"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18</a:t>
            </a:r>
            <a:endParaRPr lang="en-US" sz="800" b="1" kern="0" dirty="0">
              <a:solidFill>
                <a:srgbClr val="595959"/>
              </a:solidFill>
              <a:latin typeface="Calibri" charset="0"/>
              <a:ea typeface="Calibri" charset="0"/>
              <a:cs typeface="Calibri" charset="0"/>
            </a:endParaRPr>
          </a:p>
        </p:txBody>
      </p:sp>
      <p:sp>
        <p:nvSpPr>
          <p:cNvPr id="562" name="TextBox 561"/>
          <p:cNvSpPr txBox="1"/>
          <p:nvPr/>
        </p:nvSpPr>
        <p:spPr>
          <a:xfrm>
            <a:off x="6962697"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24</a:t>
            </a:r>
            <a:endParaRPr lang="en-US" sz="800" b="1" kern="0" dirty="0">
              <a:solidFill>
                <a:srgbClr val="595959"/>
              </a:solidFill>
              <a:latin typeface="Calibri" charset="0"/>
              <a:ea typeface="Calibri" charset="0"/>
              <a:cs typeface="Calibri" charset="0"/>
            </a:endParaRPr>
          </a:p>
        </p:txBody>
      </p:sp>
      <p:sp>
        <p:nvSpPr>
          <p:cNvPr id="563" name="TextBox 562"/>
          <p:cNvSpPr txBox="1"/>
          <p:nvPr/>
        </p:nvSpPr>
        <p:spPr>
          <a:xfrm>
            <a:off x="711326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30</a:t>
            </a:r>
            <a:endParaRPr lang="en-US" sz="800" b="1" kern="0" dirty="0">
              <a:solidFill>
                <a:srgbClr val="595959"/>
              </a:solidFill>
              <a:latin typeface="Calibri" charset="0"/>
              <a:ea typeface="Calibri" charset="0"/>
              <a:cs typeface="Calibri" charset="0"/>
            </a:endParaRPr>
          </a:p>
        </p:txBody>
      </p:sp>
      <p:sp>
        <p:nvSpPr>
          <p:cNvPr id="564" name="TextBox 563"/>
          <p:cNvSpPr txBox="1"/>
          <p:nvPr/>
        </p:nvSpPr>
        <p:spPr>
          <a:xfrm>
            <a:off x="7263830"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3</a:t>
            </a:r>
            <a:r>
              <a:rPr lang="en-US" sz="800" b="1" kern="0" dirty="0">
                <a:solidFill>
                  <a:srgbClr val="595959"/>
                </a:solidFill>
                <a:latin typeface="Calibri" charset="0"/>
                <a:ea typeface="Calibri" charset="0"/>
                <a:cs typeface="Calibri" charset="0"/>
              </a:rPr>
              <a:t>6</a:t>
            </a:r>
          </a:p>
        </p:txBody>
      </p:sp>
      <p:sp>
        <p:nvSpPr>
          <p:cNvPr id="565" name="TextBox 564"/>
          <p:cNvSpPr txBox="1"/>
          <p:nvPr/>
        </p:nvSpPr>
        <p:spPr>
          <a:xfrm>
            <a:off x="7414396"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42</a:t>
            </a:r>
            <a:endParaRPr lang="en-US" sz="800" b="1" kern="0" dirty="0">
              <a:solidFill>
                <a:srgbClr val="595959"/>
              </a:solidFill>
              <a:latin typeface="Calibri" charset="0"/>
              <a:ea typeface="Calibri" charset="0"/>
              <a:cs typeface="Calibri" charset="0"/>
            </a:endParaRPr>
          </a:p>
        </p:txBody>
      </p:sp>
      <p:sp>
        <p:nvSpPr>
          <p:cNvPr id="566" name="TextBox 565"/>
          <p:cNvSpPr txBox="1"/>
          <p:nvPr/>
        </p:nvSpPr>
        <p:spPr>
          <a:xfrm>
            <a:off x="7715530"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54</a:t>
            </a:r>
            <a:endParaRPr lang="en-US" sz="800" b="1" kern="0" dirty="0">
              <a:solidFill>
                <a:srgbClr val="595959"/>
              </a:solidFill>
              <a:latin typeface="Calibri" charset="0"/>
              <a:ea typeface="Calibri" charset="0"/>
              <a:cs typeface="Calibri" charset="0"/>
            </a:endParaRPr>
          </a:p>
        </p:txBody>
      </p:sp>
      <p:sp>
        <p:nvSpPr>
          <p:cNvPr id="567" name="TextBox 566"/>
          <p:cNvSpPr txBox="1"/>
          <p:nvPr/>
        </p:nvSpPr>
        <p:spPr>
          <a:xfrm>
            <a:off x="7866097"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60</a:t>
            </a:r>
            <a:endParaRPr lang="en-US" sz="800" b="1" kern="0" dirty="0">
              <a:solidFill>
                <a:srgbClr val="595959"/>
              </a:solidFill>
              <a:latin typeface="Calibri" charset="0"/>
              <a:ea typeface="Calibri" charset="0"/>
              <a:cs typeface="Calibri" charset="0"/>
            </a:endParaRPr>
          </a:p>
        </p:txBody>
      </p:sp>
      <p:sp>
        <p:nvSpPr>
          <p:cNvPr id="568" name="TextBox 567"/>
          <p:cNvSpPr txBox="1"/>
          <p:nvPr/>
        </p:nvSpPr>
        <p:spPr>
          <a:xfrm>
            <a:off x="8016663"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66</a:t>
            </a:r>
            <a:endParaRPr lang="en-US" sz="800" b="1" kern="0" dirty="0">
              <a:solidFill>
                <a:srgbClr val="595959"/>
              </a:solidFill>
              <a:latin typeface="Calibri" charset="0"/>
              <a:ea typeface="Calibri" charset="0"/>
              <a:cs typeface="Calibri" charset="0"/>
            </a:endParaRPr>
          </a:p>
        </p:txBody>
      </p:sp>
      <p:sp>
        <p:nvSpPr>
          <p:cNvPr id="569" name="TextBox 568"/>
          <p:cNvSpPr txBox="1"/>
          <p:nvPr/>
        </p:nvSpPr>
        <p:spPr>
          <a:xfrm>
            <a:off x="8167230"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72</a:t>
            </a:r>
            <a:endParaRPr lang="en-US" sz="800" b="1" kern="0" dirty="0">
              <a:solidFill>
                <a:srgbClr val="595959"/>
              </a:solidFill>
              <a:latin typeface="Calibri" charset="0"/>
              <a:ea typeface="Calibri" charset="0"/>
              <a:cs typeface="Calibri" charset="0"/>
            </a:endParaRPr>
          </a:p>
        </p:txBody>
      </p:sp>
      <p:sp>
        <p:nvSpPr>
          <p:cNvPr id="570" name="TextBox 569"/>
          <p:cNvSpPr txBox="1"/>
          <p:nvPr/>
        </p:nvSpPr>
        <p:spPr>
          <a:xfrm>
            <a:off x="8317796"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78</a:t>
            </a:r>
            <a:endParaRPr lang="en-US" sz="800" b="1" kern="0" dirty="0">
              <a:solidFill>
                <a:srgbClr val="595959"/>
              </a:solidFill>
              <a:latin typeface="Calibri" charset="0"/>
              <a:ea typeface="Calibri" charset="0"/>
              <a:cs typeface="Calibri" charset="0"/>
            </a:endParaRPr>
          </a:p>
        </p:txBody>
      </p:sp>
      <p:sp>
        <p:nvSpPr>
          <p:cNvPr id="571" name="TextBox 570"/>
          <p:cNvSpPr txBox="1"/>
          <p:nvPr/>
        </p:nvSpPr>
        <p:spPr>
          <a:xfrm>
            <a:off x="846836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84</a:t>
            </a:r>
            <a:endParaRPr lang="en-US" sz="800" b="1" kern="0" dirty="0">
              <a:solidFill>
                <a:srgbClr val="595959"/>
              </a:solidFill>
              <a:latin typeface="Calibri" charset="0"/>
              <a:ea typeface="Calibri" charset="0"/>
              <a:cs typeface="Calibri" charset="0"/>
            </a:endParaRPr>
          </a:p>
        </p:txBody>
      </p:sp>
      <p:sp>
        <p:nvSpPr>
          <p:cNvPr id="572" name="TextBox 571"/>
          <p:cNvSpPr txBox="1"/>
          <p:nvPr/>
        </p:nvSpPr>
        <p:spPr>
          <a:xfrm>
            <a:off x="6233882" y="3497074"/>
            <a:ext cx="389850"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73" name="TextBox 572"/>
          <p:cNvSpPr txBox="1"/>
          <p:nvPr/>
        </p:nvSpPr>
        <p:spPr>
          <a:xfrm>
            <a:off x="6285177" y="318035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74" name="TextBox 573"/>
          <p:cNvSpPr txBox="1"/>
          <p:nvPr/>
        </p:nvSpPr>
        <p:spPr>
          <a:xfrm>
            <a:off x="6285177" y="333871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75" name="TextBox 574"/>
          <p:cNvSpPr txBox="1"/>
          <p:nvPr/>
        </p:nvSpPr>
        <p:spPr>
          <a:xfrm>
            <a:off x="6285177" y="3021996"/>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76" name="TextBox 575"/>
          <p:cNvSpPr txBox="1"/>
          <p:nvPr/>
        </p:nvSpPr>
        <p:spPr>
          <a:xfrm>
            <a:off x="6336473" y="270527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77" name="TextBox 576"/>
          <p:cNvSpPr txBox="1"/>
          <p:nvPr/>
        </p:nvSpPr>
        <p:spPr>
          <a:xfrm>
            <a:off x="6336473" y="254691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78" name="TextBox 577"/>
          <p:cNvSpPr txBox="1"/>
          <p:nvPr/>
        </p:nvSpPr>
        <p:spPr>
          <a:xfrm>
            <a:off x="6336473" y="2388559"/>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79" name="TextBox 578"/>
          <p:cNvSpPr txBox="1"/>
          <p:nvPr/>
        </p:nvSpPr>
        <p:spPr>
          <a:xfrm>
            <a:off x="6285177" y="2230200"/>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80" name="TextBox 579"/>
          <p:cNvSpPr txBox="1"/>
          <p:nvPr/>
        </p:nvSpPr>
        <p:spPr>
          <a:xfrm>
            <a:off x="6584931" y="3710765"/>
            <a:ext cx="2026349" cy="221733"/>
          </a:xfrm>
          <a:prstGeom prst="rect">
            <a:avLst/>
          </a:prstGeom>
          <a:noFill/>
        </p:spPr>
        <p:txBody>
          <a:bodyPr wrap="square" rtlCol="0">
            <a:spAutoFit/>
          </a:bodyPr>
          <a:lstStyle/>
          <a:p>
            <a:pPr algn="ctr">
              <a:defRPr/>
            </a:pPr>
            <a:r>
              <a:rPr lang="en-US" sz="800" b="1" kern="0" dirty="0">
                <a:solidFill>
                  <a:srgbClr val="595959"/>
                </a:solidFill>
                <a:latin typeface="Calibri" charset="0"/>
                <a:ea typeface="Calibri" charset="0"/>
                <a:cs typeface="Calibri" charset="0"/>
              </a:rPr>
              <a:t>Time (</a:t>
            </a:r>
            <a:r>
              <a:rPr lang="ta-IN" sz="800" b="1" kern="0" dirty="0">
                <a:solidFill>
                  <a:srgbClr val="595959"/>
                </a:solidFill>
                <a:latin typeface="Calibri" charset="0"/>
                <a:ea typeface="Calibri" charset="0"/>
                <a:cs typeface="Calibri" charset="0"/>
              </a:rPr>
              <a:t>weeks</a:t>
            </a:r>
            <a:r>
              <a:rPr lang="en-US" sz="800" b="1" kern="0" dirty="0">
                <a:solidFill>
                  <a:srgbClr val="595959"/>
                </a:solidFill>
                <a:latin typeface="Calibri" charset="0"/>
                <a:ea typeface="Calibri" charset="0"/>
                <a:cs typeface="Calibri" charset="0"/>
              </a:rPr>
              <a:t>)</a:t>
            </a:r>
          </a:p>
        </p:txBody>
      </p:sp>
      <p:sp>
        <p:nvSpPr>
          <p:cNvPr id="581" name="TextBox 580"/>
          <p:cNvSpPr txBox="1"/>
          <p:nvPr/>
        </p:nvSpPr>
        <p:spPr>
          <a:xfrm>
            <a:off x="7439186" y="2249081"/>
            <a:ext cx="1037438" cy="22173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Off treatment</a:t>
            </a:r>
            <a:endParaRPr lang="en-US" sz="800" b="1" kern="0" dirty="0">
              <a:solidFill>
                <a:srgbClr val="595959"/>
              </a:solidFill>
              <a:latin typeface="Calibri" charset="0"/>
              <a:ea typeface="Calibri" charset="0"/>
              <a:cs typeface="Calibri" charset="0"/>
            </a:endParaRPr>
          </a:p>
        </p:txBody>
      </p:sp>
      <p:sp>
        <p:nvSpPr>
          <p:cNvPr id="582" name="TextBox 581"/>
          <p:cNvSpPr txBox="1"/>
          <p:nvPr/>
        </p:nvSpPr>
        <p:spPr>
          <a:xfrm>
            <a:off x="7439185" y="2363897"/>
            <a:ext cx="1704815" cy="33855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Nivolumab + </a:t>
            </a:r>
            <a:r>
              <a:rPr lang="en-GB" sz="800" b="1" kern="0" dirty="0" err="1">
                <a:solidFill>
                  <a:srgbClr val="595959"/>
                </a:solidFill>
                <a:latin typeface="Calibri" charset="0"/>
                <a:ea typeface="Calibri" charset="0"/>
                <a:cs typeface="Calibri" charset="0"/>
              </a:rPr>
              <a:t>i</a:t>
            </a:r>
            <a:r>
              <a:rPr lang="ta-IN" sz="800" b="1" kern="0" dirty="0">
                <a:solidFill>
                  <a:srgbClr val="595959"/>
                </a:solidFill>
                <a:latin typeface="Calibri" charset="0"/>
                <a:ea typeface="Calibri" charset="0"/>
                <a:cs typeface="Calibri" charset="0"/>
              </a:rPr>
              <a:t>pilimumab treatment ongoing</a:t>
            </a:r>
            <a:endParaRPr lang="en-US" sz="800" b="1" kern="0" dirty="0">
              <a:solidFill>
                <a:srgbClr val="595959"/>
              </a:solidFill>
              <a:latin typeface="Calibri" charset="0"/>
              <a:ea typeface="Calibri" charset="0"/>
              <a:cs typeface="Calibri" charset="0"/>
            </a:endParaRPr>
          </a:p>
        </p:txBody>
      </p:sp>
      <p:sp>
        <p:nvSpPr>
          <p:cNvPr id="583" name="TextBox 582"/>
          <p:cNvSpPr txBox="1"/>
          <p:nvPr/>
        </p:nvSpPr>
        <p:spPr>
          <a:xfrm>
            <a:off x="7435177" y="2603462"/>
            <a:ext cx="1595290" cy="21544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1st occurrence of new lesion</a:t>
            </a:r>
            <a:endParaRPr lang="en-US" sz="800" b="1" kern="0" dirty="0">
              <a:solidFill>
                <a:srgbClr val="595959"/>
              </a:solidFill>
              <a:latin typeface="Calibri" charset="0"/>
              <a:ea typeface="Calibri" charset="0"/>
              <a:cs typeface="Calibri" charset="0"/>
            </a:endParaRPr>
          </a:p>
        </p:txBody>
      </p:sp>
      <p:sp>
        <p:nvSpPr>
          <p:cNvPr id="584" name="TextBox 583"/>
          <p:cNvSpPr txBox="1"/>
          <p:nvPr/>
        </p:nvSpPr>
        <p:spPr>
          <a:xfrm>
            <a:off x="7446514" y="2722332"/>
            <a:ext cx="1751261" cy="21544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CR or PR</a:t>
            </a:r>
            <a:endParaRPr lang="en-US" sz="800" b="1" kern="0" dirty="0">
              <a:solidFill>
                <a:srgbClr val="595959"/>
              </a:solidFill>
              <a:latin typeface="Calibri" charset="0"/>
              <a:ea typeface="Calibri" charset="0"/>
              <a:cs typeface="Calibri" charset="0"/>
            </a:endParaRPr>
          </a:p>
        </p:txBody>
      </p:sp>
      <p:sp>
        <p:nvSpPr>
          <p:cNvPr id="585" name="TextBox 584"/>
          <p:cNvSpPr txBox="1"/>
          <p:nvPr/>
        </p:nvSpPr>
        <p:spPr>
          <a:xfrm rot="16200000">
            <a:off x="2655014" y="4504846"/>
            <a:ext cx="1541647" cy="339121"/>
          </a:xfrm>
          <a:prstGeom prst="rect">
            <a:avLst/>
          </a:prstGeom>
          <a:noFill/>
        </p:spPr>
        <p:txBody>
          <a:bodyPr wrap="square" rtlCol="0">
            <a:spAutoFit/>
          </a:bodyPr>
          <a:lstStyle/>
          <a:p>
            <a:pPr algn="ctr">
              <a:defRPr/>
            </a:pPr>
            <a:r>
              <a:rPr lang="ta-IN" sz="800" b="1" kern="0" dirty="0">
                <a:solidFill>
                  <a:srgbClr val="595959"/>
                </a:solidFill>
                <a:latin typeface="Calibri" charset="0"/>
                <a:ea typeface="Calibri" charset="0"/>
                <a:cs typeface="Calibri" charset="0"/>
              </a:rPr>
              <a:t>Best reduction</a:t>
            </a:r>
            <a:r>
              <a:rPr lang="en-US" sz="800" b="1" kern="0" dirty="0">
                <a:solidFill>
                  <a:srgbClr val="595959"/>
                </a:solidFill>
                <a:latin typeface="Calibri" charset="0"/>
                <a:ea typeface="Calibri" charset="0"/>
                <a:cs typeface="Calibri" charset="0"/>
              </a:rPr>
              <a:t> from baseline</a:t>
            </a:r>
            <a:r>
              <a:rPr lang="ta-IN" sz="800" b="1" kern="0" dirty="0">
                <a:solidFill>
                  <a:srgbClr val="595959"/>
                </a:solidFill>
                <a:latin typeface="Calibri" charset="0"/>
                <a:ea typeface="Calibri" charset="0"/>
                <a:cs typeface="Calibri" charset="0"/>
              </a:rPr>
              <a:t> in target lesion</a:t>
            </a:r>
            <a:r>
              <a:rPr lang="en-US" sz="800" b="1" kern="0" dirty="0">
                <a:solidFill>
                  <a:srgbClr val="595959"/>
                </a:solidFill>
                <a:latin typeface="Calibri" charset="0"/>
                <a:ea typeface="Calibri" charset="0"/>
                <a:cs typeface="Calibri" charset="0"/>
              </a:rPr>
              <a:t> </a:t>
            </a:r>
            <a:r>
              <a:rPr lang="ta-IN" sz="800" b="1" kern="0" dirty="0">
                <a:solidFill>
                  <a:srgbClr val="595959"/>
                </a:solidFill>
                <a:latin typeface="Calibri" charset="0"/>
                <a:ea typeface="Calibri" charset="0"/>
                <a:cs typeface="Calibri" charset="0"/>
              </a:rPr>
              <a:t>(</a:t>
            </a: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a:t>
            </a:r>
            <a:endParaRPr lang="en-US" sz="800" b="1" kern="0" dirty="0">
              <a:solidFill>
                <a:srgbClr val="595959"/>
              </a:solidFill>
              <a:latin typeface="Calibri" charset="0"/>
              <a:ea typeface="Calibri" charset="0"/>
              <a:cs typeface="Calibri" charset="0"/>
            </a:endParaRPr>
          </a:p>
        </p:txBody>
      </p:sp>
      <p:sp>
        <p:nvSpPr>
          <p:cNvPr id="586" name="TextBox 585"/>
          <p:cNvSpPr txBox="1"/>
          <p:nvPr/>
        </p:nvSpPr>
        <p:spPr>
          <a:xfrm>
            <a:off x="3643679" y="4602045"/>
            <a:ext cx="24237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587" name="TextBox 586"/>
          <p:cNvSpPr txBox="1"/>
          <p:nvPr/>
        </p:nvSpPr>
        <p:spPr>
          <a:xfrm>
            <a:off x="3496203" y="5235482"/>
            <a:ext cx="389850"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88" name="TextBox 587"/>
          <p:cNvSpPr txBox="1"/>
          <p:nvPr/>
        </p:nvSpPr>
        <p:spPr>
          <a:xfrm>
            <a:off x="3547499" y="491876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89" name="TextBox 588"/>
          <p:cNvSpPr txBox="1"/>
          <p:nvPr/>
        </p:nvSpPr>
        <p:spPr>
          <a:xfrm>
            <a:off x="3547499" y="5077122"/>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90" name="TextBox 589"/>
          <p:cNvSpPr txBox="1"/>
          <p:nvPr/>
        </p:nvSpPr>
        <p:spPr>
          <a:xfrm>
            <a:off x="3547499" y="4760405"/>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91" name="TextBox 590"/>
          <p:cNvSpPr txBox="1"/>
          <p:nvPr/>
        </p:nvSpPr>
        <p:spPr>
          <a:xfrm>
            <a:off x="3598795" y="4443686"/>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592" name="TextBox 591"/>
          <p:cNvSpPr txBox="1"/>
          <p:nvPr/>
        </p:nvSpPr>
        <p:spPr>
          <a:xfrm>
            <a:off x="3598795" y="4285327"/>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593" name="TextBox 592"/>
          <p:cNvSpPr txBox="1"/>
          <p:nvPr/>
        </p:nvSpPr>
        <p:spPr>
          <a:xfrm>
            <a:off x="3598795" y="412696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594" name="TextBox 593"/>
          <p:cNvSpPr txBox="1"/>
          <p:nvPr/>
        </p:nvSpPr>
        <p:spPr>
          <a:xfrm>
            <a:off x="3547499" y="3968608"/>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596" name="TextBox 595"/>
          <p:cNvSpPr txBox="1"/>
          <p:nvPr/>
        </p:nvSpPr>
        <p:spPr>
          <a:xfrm>
            <a:off x="3858017" y="4345849"/>
            <a:ext cx="2026349" cy="221733"/>
          </a:xfrm>
          <a:prstGeom prst="rect">
            <a:avLst/>
          </a:prstGeom>
          <a:noFill/>
        </p:spPr>
        <p:txBody>
          <a:bodyPr wrap="square" rtlCol="0">
            <a:spAutoFit/>
          </a:bodyPr>
          <a:lstStyle/>
          <a:p>
            <a:pPr algn="r">
              <a:defRPr/>
            </a:pPr>
            <a:r>
              <a:rPr lang="ta-IN" sz="800" b="1" kern="0" dirty="0">
                <a:solidFill>
                  <a:srgbClr val="595959"/>
                </a:solidFill>
                <a:latin typeface="Calibri" charset="0"/>
                <a:ea typeface="Calibri" charset="0"/>
                <a:cs typeface="Calibri" charset="0"/>
              </a:rPr>
              <a:t>56% of patients with reduction</a:t>
            </a:r>
            <a:endParaRPr lang="en-US" sz="800" b="1" kern="0" dirty="0">
              <a:solidFill>
                <a:srgbClr val="595959"/>
              </a:solidFill>
              <a:latin typeface="Calibri" charset="0"/>
              <a:ea typeface="Calibri" charset="0"/>
              <a:cs typeface="Calibri" charset="0"/>
            </a:endParaRPr>
          </a:p>
        </p:txBody>
      </p:sp>
      <p:sp>
        <p:nvSpPr>
          <p:cNvPr id="597" name="TextBox 596"/>
          <p:cNvSpPr txBox="1"/>
          <p:nvPr/>
        </p:nvSpPr>
        <p:spPr>
          <a:xfrm>
            <a:off x="5011081" y="3910345"/>
            <a:ext cx="1107345" cy="33855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 change truncated to 100%</a:t>
            </a:r>
            <a:endParaRPr lang="en-US" sz="800" b="1" kern="0" dirty="0">
              <a:solidFill>
                <a:srgbClr val="595959"/>
              </a:solidFill>
              <a:latin typeface="Calibri" charset="0"/>
              <a:ea typeface="Calibri" charset="0"/>
              <a:cs typeface="Calibri" charset="0"/>
            </a:endParaRPr>
          </a:p>
        </p:txBody>
      </p:sp>
      <p:sp>
        <p:nvSpPr>
          <p:cNvPr id="598" name="TextBox 597"/>
          <p:cNvSpPr txBox="1"/>
          <p:nvPr/>
        </p:nvSpPr>
        <p:spPr>
          <a:xfrm>
            <a:off x="6635165" y="4345849"/>
            <a:ext cx="2026349" cy="221733"/>
          </a:xfrm>
          <a:prstGeom prst="rect">
            <a:avLst/>
          </a:prstGeom>
          <a:noFill/>
        </p:spPr>
        <p:txBody>
          <a:bodyPr wrap="square" rtlCol="0">
            <a:spAutoFit/>
          </a:bodyPr>
          <a:lstStyle/>
          <a:p>
            <a:pPr algn="r">
              <a:defRPr/>
            </a:pPr>
            <a:r>
              <a:rPr lang="ta-IN" sz="800" b="1" kern="0" dirty="0">
                <a:solidFill>
                  <a:srgbClr val="595959"/>
                </a:solidFill>
                <a:latin typeface="Calibri" charset="0"/>
                <a:ea typeface="Calibri" charset="0"/>
                <a:cs typeface="Calibri" charset="0"/>
              </a:rPr>
              <a:t>81% of patients with reduction</a:t>
            </a:r>
            <a:endParaRPr lang="en-US" sz="800" b="1" kern="0" dirty="0">
              <a:solidFill>
                <a:srgbClr val="595959"/>
              </a:solidFill>
              <a:latin typeface="Calibri" charset="0"/>
              <a:ea typeface="Calibri" charset="0"/>
              <a:cs typeface="Calibri" charset="0"/>
            </a:endParaRPr>
          </a:p>
        </p:txBody>
      </p:sp>
      <p:sp>
        <p:nvSpPr>
          <p:cNvPr id="599" name="TextBox 598"/>
          <p:cNvSpPr txBox="1"/>
          <p:nvPr/>
        </p:nvSpPr>
        <p:spPr>
          <a:xfrm>
            <a:off x="5805833" y="5159882"/>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0" name="TextBox 599"/>
          <p:cNvSpPr txBox="1"/>
          <p:nvPr/>
        </p:nvSpPr>
        <p:spPr>
          <a:xfrm>
            <a:off x="5765469" y="5154501"/>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1" name="TextBox 600"/>
          <p:cNvSpPr txBox="1"/>
          <p:nvPr/>
        </p:nvSpPr>
        <p:spPr>
          <a:xfrm>
            <a:off x="5725103" y="5119518"/>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2" name="TextBox 601"/>
          <p:cNvSpPr txBox="1"/>
          <p:nvPr/>
        </p:nvSpPr>
        <p:spPr>
          <a:xfrm>
            <a:off x="5687428" y="5087225"/>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3" name="TextBox 602"/>
          <p:cNvSpPr txBox="1"/>
          <p:nvPr/>
        </p:nvSpPr>
        <p:spPr>
          <a:xfrm>
            <a:off x="5647063" y="5087225"/>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4" name="TextBox 603"/>
          <p:cNvSpPr txBox="1"/>
          <p:nvPr/>
        </p:nvSpPr>
        <p:spPr>
          <a:xfrm>
            <a:off x="5606697" y="4993039"/>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5" name="TextBox 604"/>
          <p:cNvSpPr txBox="1"/>
          <p:nvPr/>
        </p:nvSpPr>
        <p:spPr>
          <a:xfrm>
            <a:off x="5569022" y="4971511"/>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6" name="TextBox 605"/>
          <p:cNvSpPr txBox="1"/>
          <p:nvPr/>
        </p:nvSpPr>
        <p:spPr>
          <a:xfrm>
            <a:off x="5525966" y="4952673"/>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7" name="TextBox 606"/>
          <p:cNvSpPr txBox="1"/>
          <p:nvPr/>
        </p:nvSpPr>
        <p:spPr>
          <a:xfrm>
            <a:off x="5490983" y="4949982"/>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8" name="TextBox 607"/>
          <p:cNvSpPr txBox="1"/>
          <p:nvPr/>
        </p:nvSpPr>
        <p:spPr>
          <a:xfrm>
            <a:off x="5372577" y="4923071"/>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09" name="TextBox 608"/>
          <p:cNvSpPr txBox="1"/>
          <p:nvPr/>
        </p:nvSpPr>
        <p:spPr>
          <a:xfrm>
            <a:off x="5332211" y="4896162"/>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0" name="TextBox 609"/>
          <p:cNvSpPr txBox="1"/>
          <p:nvPr/>
        </p:nvSpPr>
        <p:spPr>
          <a:xfrm>
            <a:off x="5291847" y="4880015"/>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1" name="TextBox 610"/>
          <p:cNvSpPr txBox="1"/>
          <p:nvPr/>
        </p:nvSpPr>
        <p:spPr>
          <a:xfrm>
            <a:off x="8541720" y="5199349"/>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2" name="TextBox 611"/>
          <p:cNvSpPr txBox="1"/>
          <p:nvPr/>
        </p:nvSpPr>
        <p:spPr>
          <a:xfrm>
            <a:off x="8460989" y="5199349"/>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3" name="TextBox 612"/>
          <p:cNvSpPr txBox="1"/>
          <p:nvPr/>
        </p:nvSpPr>
        <p:spPr>
          <a:xfrm>
            <a:off x="8382948" y="5137455"/>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4" name="TextBox 613"/>
          <p:cNvSpPr txBox="1"/>
          <p:nvPr/>
        </p:nvSpPr>
        <p:spPr>
          <a:xfrm>
            <a:off x="8307599" y="5051341"/>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5" name="TextBox 614"/>
          <p:cNvSpPr txBox="1"/>
          <p:nvPr/>
        </p:nvSpPr>
        <p:spPr>
          <a:xfrm>
            <a:off x="8229560" y="5051341"/>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6" name="TextBox 615"/>
          <p:cNvSpPr txBox="1"/>
          <p:nvPr/>
        </p:nvSpPr>
        <p:spPr>
          <a:xfrm>
            <a:off x="8151520" y="5029813"/>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7" name="TextBox 616"/>
          <p:cNvSpPr txBox="1"/>
          <p:nvPr/>
        </p:nvSpPr>
        <p:spPr>
          <a:xfrm>
            <a:off x="8078862" y="5021740"/>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8" name="TextBox 617"/>
          <p:cNvSpPr txBox="1"/>
          <p:nvPr/>
        </p:nvSpPr>
        <p:spPr>
          <a:xfrm>
            <a:off x="7844741" y="4911408"/>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19" name="TextBox 618"/>
          <p:cNvSpPr txBox="1"/>
          <p:nvPr/>
        </p:nvSpPr>
        <p:spPr>
          <a:xfrm>
            <a:off x="7761320" y="4876425"/>
            <a:ext cx="65078" cy="123111"/>
          </a:xfrm>
          <a:prstGeom prst="rect">
            <a:avLst/>
          </a:prstGeom>
          <a:noFill/>
        </p:spPr>
        <p:txBody>
          <a:bodyPr wrap="square" lIns="0" tIns="0" rIns="0" bIns="0" rtlCol="0">
            <a:spAutoFit/>
          </a:bodyPr>
          <a:lstStyle/>
          <a:p>
            <a:pPr algn="ctr">
              <a:defRPr/>
            </a:pPr>
            <a:r>
              <a:rPr lang="ta-IN" sz="800" kern="0" dirty="0">
                <a:solidFill>
                  <a:sysClr val="windowText" lastClr="000000"/>
                </a:solidFill>
                <a:latin typeface="Calibri" charset="0"/>
                <a:ea typeface="Calibri" charset="0"/>
                <a:cs typeface="Calibri" charset="0"/>
              </a:rPr>
              <a:t>*</a:t>
            </a:r>
            <a:endParaRPr lang="en-US" sz="800" kern="0" dirty="0">
              <a:solidFill>
                <a:sysClr val="windowText" lastClr="000000"/>
              </a:solidFill>
              <a:latin typeface="Calibri" charset="0"/>
              <a:ea typeface="Calibri" charset="0"/>
              <a:cs typeface="Calibri" charset="0"/>
            </a:endParaRPr>
          </a:p>
        </p:txBody>
      </p:sp>
      <p:sp>
        <p:nvSpPr>
          <p:cNvPr id="628" name="TextBox 627"/>
          <p:cNvSpPr txBox="1"/>
          <p:nvPr/>
        </p:nvSpPr>
        <p:spPr>
          <a:xfrm rot="16200000">
            <a:off x="5232477" y="4412951"/>
            <a:ext cx="1897664" cy="339121"/>
          </a:xfrm>
          <a:prstGeom prst="rect">
            <a:avLst/>
          </a:prstGeom>
          <a:noFill/>
        </p:spPr>
        <p:txBody>
          <a:bodyPr wrap="square" rtlCol="0">
            <a:spAutoFit/>
          </a:bodyPr>
          <a:lstStyle/>
          <a:p>
            <a:pPr algn="ctr">
              <a:defRPr/>
            </a:pPr>
            <a:r>
              <a:rPr lang="ta-IN" sz="800" b="1" kern="0" dirty="0">
                <a:solidFill>
                  <a:srgbClr val="595959"/>
                </a:solidFill>
                <a:latin typeface="Calibri" charset="0"/>
                <a:ea typeface="Calibri" charset="0"/>
                <a:cs typeface="Calibri" charset="0"/>
              </a:rPr>
              <a:t>Best reduction</a:t>
            </a:r>
            <a:r>
              <a:rPr lang="en-US" sz="800" b="1" kern="0" dirty="0">
                <a:solidFill>
                  <a:srgbClr val="595959"/>
                </a:solidFill>
                <a:latin typeface="Calibri" charset="0"/>
                <a:ea typeface="Calibri" charset="0"/>
                <a:cs typeface="Calibri" charset="0"/>
              </a:rPr>
              <a:t> from baseline</a:t>
            </a:r>
            <a:r>
              <a:rPr lang="ta-IN" sz="800" b="1" kern="0" dirty="0">
                <a:solidFill>
                  <a:srgbClr val="595959"/>
                </a:solidFill>
                <a:latin typeface="Calibri" charset="0"/>
                <a:ea typeface="Calibri" charset="0"/>
                <a:cs typeface="Calibri" charset="0"/>
              </a:rPr>
              <a:t> in target lesion</a:t>
            </a:r>
            <a:r>
              <a:rPr lang="en-US" sz="800" b="1" kern="0" dirty="0">
                <a:solidFill>
                  <a:srgbClr val="595959"/>
                </a:solidFill>
                <a:latin typeface="Calibri" charset="0"/>
                <a:ea typeface="Calibri" charset="0"/>
                <a:cs typeface="Calibri" charset="0"/>
              </a:rPr>
              <a:t> </a:t>
            </a:r>
            <a:r>
              <a:rPr lang="ta-IN" sz="800" b="1" kern="0" dirty="0">
                <a:solidFill>
                  <a:srgbClr val="595959"/>
                </a:solidFill>
                <a:latin typeface="Calibri" charset="0"/>
                <a:ea typeface="Calibri" charset="0"/>
                <a:cs typeface="Calibri" charset="0"/>
              </a:rPr>
              <a:t>(</a:t>
            </a: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a:t>
            </a:r>
            <a:endParaRPr lang="en-US" sz="800" b="1" kern="0" dirty="0">
              <a:solidFill>
                <a:srgbClr val="595959"/>
              </a:solidFill>
              <a:latin typeface="Calibri" charset="0"/>
              <a:ea typeface="Calibri" charset="0"/>
              <a:cs typeface="Calibri" charset="0"/>
            </a:endParaRPr>
          </a:p>
        </p:txBody>
      </p:sp>
      <p:sp>
        <p:nvSpPr>
          <p:cNvPr id="629" name="TextBox 628"/>
          <p:cNvSpPr txBox="1"/>
          <p:nvPr/>
        </p:nvSpPr>
        <p:spPr>
          <a:xfrm>
            <a:off x="6381358" y="4602045"/>
            <a:ext cx="24237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0</a:t>
            </a:r>
          </a:p>
        </p:txBody>
      </p:sp>
      <p:sp>
        <p:nvSpPr>
          <p:cNvPr id="630" name="TextBox 629"/>
          <p:cNvSpPr txBox="1"/>
          <p:nvPr/>
        </p:nvSpPr>
        <p:spPr>
          <a:xfrm>
            <a:off x="6233882" y="5235482"/>
            <a:ext cx="389850"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631" name="TextBox 630"/>
          <p:cNvSpPr txBox="1"/>
          <p:nvPr/>
        </p:nvSpPr>
        <p:spPr>
          <a:xfrm>
            <a:off x="6285177" y="4918764"/>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632" name="TextBox 631"/>
          <p:cNvSpPr txBox="1"/>
          <p:nvPr/>
        </p:nvSpPr>
        <p:spPr>
          <a:xfrm>
            <a:off x="6285177" y="5077122"/>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633" name="TextBox 632"/>
          <p:cNvSpPr txBox="1"/>
          <p:nvPr/>
        </p:nvSpPr>
        <p:spPr>
          <a:xfrm>
            <a:off x="6285177" y="4760405"/>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a:t>
            </a: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634" name="TextBox 633"/>
          <p:cNvSpPr txBox="1"/>
          <p:nvPr/>
        </p:nvSpPr>
        <p:spPr>
          <a:xfrm>
            <a:off x="6336473" y="4443686"/>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25</a:t>
            </a:r>
            <a:endParaRPr lang="en-US" sz="800" b="1" kern="0" dirty="0">
              <a:solidFill>
                <a:srgbClr val="595959"/>
              </a:solidFill>
              <a:latin typeface="Calibri" charset="0"/>
              <a:ea typeface="Calibri" charset="0"/>
              <a:cs typeface="Calibri" charset="0"/>
            </a:endParaRPr>
          </a:p>
        </p:txBody>
      </p:sp>
      <p:sp>
        <p:nvSpPr>
          <p:cNvPr id="635" name="TextBox 634"/>
          <p:cNvSpPr txBox="1"/>
          <p:nvPr/>
        </p:nvSpPr>
        <p:spPr>
          <a:xfrm>
            <a:off x="6336473" y="4285327"/>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50</a:t>
            </a:r>
            <a:endParaRPr lang="en-US" sz="800" b="1" kern="0" dirty="0">
              <a:solidFill>
                <a:srgbClr val="595959"/>
              </a:solidFill>
              <a:latin typeface="Calibri" charset="0"/>
              <a:ea typeface="Calibri" charset="0"/>
              <a:cs typeface="Calibri" charset="0"/>
            </a:endParaRPr>
          </a:p>
        </p:txBody>
      </p:sp>
      <p:sp>
        <p:nvSpPr>
          <p:cNvPr id="636" name="TextBox 635"/>
          <p:cNvSpPr txBox="1"/>
          <p:nvPr/>
        </p:nvSpPr>
        <p:spPr>
          <a:xfrm>
            <a:off x="6336473" y="4126968"/>
            <a:ext cx="287258" cy="215444"/>
          </a:xfrm>
          <a:prstGeom prst="rect">
            <a:avLst/>
          </a:prstGeom>
          <a:noFill/>
          <a:ln w="12700">
            <a:noFill/>
          </a:ln>
        </p:spPr>
        <p:txBody>
          <a:bodyPr wrap="none" rtlCol="0" anchor="ctr">
            <a:spAutoFit/>
          </a:bodyPr>
          <a:lstStyle/>
          <a:p>
            <a:pPr algn="r" defTabSz="342900" fontAlgn="ctr">
              <a:spcBef>
                <a:spcPct val="0"/>
              </a:spcBef>
              <a:defRPr/>
            </a:pPr>
            <a:r>
              <a:rPr lang="ta-IN" sz="800" b="1" kern="0" dirty="0">
                <a:solidFill>
                  <a:srgbClr val="595959"/>
                </a:solidFill>
                <a:latin typeface="Calibri" charset="0"/>
                <a:ea typeface="Calibri" charset="0"/>
                <a:cs typeface="Calibri" charset="0"/>
              </a:rPr>
              <a:t>75</a:t>
            </a:r>
            <a:endParaRPr lang="en-US" sz="800" b="1" kern="0" dirty="0">
              <a:solidFill>
                <a:srgbClr val="595959"/>
              </a:solidFill>
              <a:latin typeface="Calibri" charset="0"/>
              <a:ea typeface="Calibri" charset="0"/>
              <a:cs typeface="Calibri" charset="0"/>
            </a:endParaRPr>
          </a:p>
        </p:txBody>
      </p:sp>
      <p:sp>
        <p:nvSpPr>
          <p:cNvPr id="637" name="TextBox 636"/>
          <p:cNvSpPr txBox="1"/>
          <p:nvPr/>
        </p:nvSpPr>
        <p:spPr>
          <a:xfrm>
            <a:off x="6285177" y="3968608"/>
            <a:ext cx="338554" cy="215444"/>
          </a:xfrm>
          <a:prstGeom prst="rect">
            <a:avLst/>
          </a:prstGeom>
          <a:noFill/>
          <a:ln w="12700">
            <a:noFill/>
          </a:ln>
        </p:spPr>
        <p:txBody>
          <a:bodyPr wrap="none" rtlCol="0" anchor="ctr">
            <a:spAutoFit/>
          </a:bodyPr>
          <a:lstStyle/>
          <a:p>
            <a:pPr algn="r" defTabSz="342900" fontAlgn="ctr">
              <a:spcBef>
                <a:spcPct val="0"/>
              </a:spcBef>
              <a:defRPr/>
            </a:pPr>
            <a:r>
              <a:rPr lang="en-US" sz="800" b="1" kern="0" dirty="0">
                <a:solidFill>
                  <a:srgbClr val="595959"/>
                </a:solidFill>
                <a:latin typeface="Calibri" charset="0"/>
                <a:ea typeface="Calibri" charset="0"/>
                <a:cs typeface="Calibri" charset="0"/>
              </a:rPr>
              <a:t>100</a:t>
            </a:r>
          </a:p>
        </p:txBody>
      </p:sp>
      <p:sp>
        <p:nvSpPr>
          <p:cNvPr id="656" name="Rectangle 405"/>
          <p:cNvSpPr>
            <a:spLocks noChangeArrowheads="1"/>
          </p:cNvSpPr>
          <p:nvPr/>
        </p:nvSpPr>
        <p:spPr bwMode="auto">
          <a:xfrm>
            <a:off x="5009781" y="3988828"/>
            <a:ext cx="40366" cy="41442"/>
          </a:xfrm>
          <a:prstGeom prst="rect">
            <a:avLst/>
          </a:prstGeom>
          <a:noFill/>
          <a:ln w="15875"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74" name="Freeform 285"/>
          <p:cNvSpPr>
            <a:spLocks/>
          </p:cNvSpPr>
          <p:nvPr/>
        </p:nvSpPr>
        <p:spPr bwMode="auto">
          <a:xfrm>
            <a:off x="4432560" y="2462203"/>
            <a:ext cx="196445"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75" name="Line 286"/>
          <p:cNvSpPr>
            <a:spLocks noChangeShapeType="1"/>
          </p:cNvSpPr>
          <p:nvPr/>
        </p:nvSpPr>
        <p:spPr bwMode="auto">
          <a:xfrm flipH="1">
            <a:off x="4432560" y="2308758"/>
            <a:ext cx="196445" cy="0"/>
          </a:xfrm>
          <a:prstGeom prst="line">
            <a:avLst/>
          </a:prstGeom>
          <a:noFill/>
          <a:ln w="15875" cap="flat">
            <a:solidFill>
              <a:schemeClr val="tx2"/>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76" name="Freeform 287"/>
          <p:cNvSpPr>
            <a:spLocks/>
          </p:cNvSpPr>
          <p:nvPr/>
        </p:nvSpPr>
        <p:spPr bwMode="auto">
          <a:xfrm>
            <a:off x="4432560" y="2368016"/>
            <a:ext cx="196445" cy="0"/>
          </a:xfrm>
          <a:custGeom>
            <a:avLst/>
            <a:gdLst/>
            <a:ahLst/>
            <a:cxnLst>
              <a:cxn ang="0">
                <a:pos x="146" y="0"/>
              </a:cxn>
              <a:cxn ang="0">
                <a:pos x="0" y="0"/>
              </a:cxn>
              <a:cxn ang="0">
                <a:pos x="146" y="0"/>
              </a:cxn>
            </a:cxnLst>
            <a:rect l="0" t="0" r="r" b="b"/>
            <a:pathLst>
              <a:path w="146">
                <a:moveTo>
                  <a:pt x="146" y="0"/>
                </a:moveTo>
                <a:lnTo>
                  <a:pt x="0" y="0"/>
                </a:lnTo>
                <a:lnTo>
                  <a:pt x="14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77" name="Line 288"/>
          <p:cNvSpPr>
            <a:spLocks noChangeShapeType="1"/>
          </p:cNvSpPr>
          <p:nvPr/>
        </p:nvSpPr>
        <p:spPr bwMode="auto">
          <a:xfrm flipH="1">
            <a:off x="4432560" y="2193043"/>
            <a:ext cx="196445" cy="0"/>
          </a:xfrm>
          <a:prstGeom prst="line">
            <a:avLst/>
          </a:prstGeom>
          <a:noFill/>
          <a:ln w="15875" cap="flat">
            <a:solidFill>
              <a:srgbClr val="FF3300"/>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678" name="Group 677"/>
          <p:cNvGrpSpPr/>
          <p:nvPr/>
        </p:nvGrpSpPr>
        <p:grpSpPr>
          <a:xfrm>
            <a:off x="4511944" y="2559976"/>
            <a:ext cx="37675" cy="40366"/>
            <a:chOff x="9798051" y="2770431"/>
            <a:chExt cx="44450" cy="47625"/>
          </a:xfrm>
        </p:grpSpPr>
        <p:sp>
          <p:nvSpPr>
            <p:cNvPr id="679" name="Freeform 360"/>
            <p:cNvSpPr>
              <a:spLocks/>
            </p:cNvSpPr>
            <p:nvPr/>
          </p:nvSpPr>
          <p:spPr bwMode="auto">
            <a:xfrm>
              <a:off x="9820276" y="2770431"/>
              <a:ext cx="1588" cy="47625"/>
            </a:xfrm>
            <a:custGeom>
              <a:avLst/>
              <a:gdLst/>
              <a:ahLst/>
              <a:cxnLst>
                <a:cxn ang="0">
                  <a:pos x="0" y="0"/>
                </a:cxn>
                <a:cxn ang="0">
                  <a:pos x="0" y="30"/>
                </a:cxn>
                <a:cxn ang="0">
                  <a:pos x="0" y="0"/>
                </a:cxn>
              </a:cxnLst>
              <a:rect l="0" t="0" r="r" b="b"/>
              <a:pathLst>
                <a:path h="30">
                  <a:moveTo>
                    <a:pt x="0" y="0"/>
                  </a:moveTo>
                  <a:lnTo>
                    <a:pt x="0" y="30"/>
                  </a:lnTo>
                  <a:lnTo>
                    <a:pt x="0"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80" name="Line 361"/>
            <p:cNvSpPr>
              <a:spLocks noChangeShapeType="1"/>
            </p:cNvSpPr>
            <p:nvPr/>
          </p:nvSpPr>
          <p:spPr bwMode="auto">
            <a:xfrm>
              <a:off x="9820276" y="2770431"/>
              <a:ext cx="1588" cy="47625"/>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81" name="Freeform 362"/>
            <p:cNvSpPr>
              <a:spLocks/>
            </p:cNvSpPr>
            <p:nvPr/>
          </p:nvSpPr>
          <p:spPr bwMode="auto">
            <a:xfrm>
              <a:off x="9798051" y="2792656"/>
              <a:ext cx="44450" cy="1588"/>
            </a:xfrm>
            <a:custGeom>
              <a:avLst/>
              <a:gdLst/>
              <a:ahLst/>
              <a:cxnLst>
                <a:cxn ang="0">
                  <a:pos x="28" y="0"/>
                </a:cxn>
                <a:cxn ang="0">
                  <a:pos x="0" y="0"/>
                </a:cxn>
                <a:cxn ang="0">
                  <a:pos x="28" y="0"/>
                </a:cxn>
              </a:cxnLst>
              <a:rect l="0" t="0" r="r" b="b"/>
              <a:pathLst>
                <a:path w="28">
                  <a:moveTo>
                    <a:pt x="28" y="0"/>
                  </a:moveTo>
                  <a:lnTo>
                    <a:pt x="0" y="0"/>
                  </a:lnTo>
                  <a:lnTo>
                    <a:pt x="28" y="0"/>
                  </a:lnTo>
                  <a:close/>
                </a:path>
              </a:pathLst>
            </a:custGeom>
            <a:solidFill>
              <a:srgbClr val="FFFFFF"/>
            </a:solidFill>
            <a:ln w="12700" cmpd="sng">
              <a:solidFill>
                <a:schemeClr val="tx1"/>
              </a:solid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82" name="Line 363"/>
            <p:cNvSpPr>
              <a:spLocks noChangeShapeType="1"/>
            </p:cNvSpPr>
            <p:nvPr/>
          </p:nvSpPr>
          <p:spPr bwMode="auto">
            <a:xfrm flipH="1">
              <a:off x="9798051" y="2792656"/>
              <a:ext cx="44450" cy="1588"/>
            </a:xfrm>
            <a:prstGeom prst="line">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683" name="TextBox 682"/>
          <p:cNvSpPr txBox="1"/>
          <p:nvPr/>
        </p:nvSpPr>
        <p:spPr>
          <a:xfrm>
            <a:off x="4585903" y="2095636"/>
            <a:ext cx="1037438" cy="221733"/>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Off treatment</a:t>
            </a:r>
            <a:endParaRPr lang="en-US" sz="800" b="1" kern="0" dirty="0">
              <a:solidFill>
                <a:srgbClr val="595959"/>
              </a:solidFill>
              <a:latin typeface="Calibri" charset="0"/>
              <a:ea typeface="Calibri" charset="0"/>
              <a:cs typeface="Calibri" charset="0"/>
            </a:endParaRPr>
          </a:p>
        </p:txBody>
      </p:sp>
      <p:sp>
        <p:nvSpPr>
          <p:cNvPr id="684" name="TextBox 683"/>
          <p:cNvSpPr txBox="1"/>
          <p:nvPr/>
        </p:nvSpPr>
        <p:spPr>
          <a:xfrm>
            <a:off x="4585901" y="2211349"/>
            <a:ext cx="1620993" cy="21544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Nivolumab treatment ongoing</a:t>
            </a:r>
            <a:endParaRPr lang="en-US" sz="800" b="1" kern="0" dirty="0">
              <a:solidFill>
                <a:srgbClr val="595959"/>
              </a:solidFill>
              <a:latin typeface="Calibri" charset="0"/>
              <a:ea typeface="Calibri" charset="0"/>
              <a:cs typeface="Calibri" charset="0"/>
            </a:endParaRPr>
          </a:p>
        </p:txBody>
      </p:sp>
      <p:sp>
        <p:nvSpPr>
          <p:cNvPr id="685" name="TextBox 684"/>
          <p:cNvSpPr txBox="1"/>
          <p:nvPr/>
        </p:nvSpPr>
        <p:spPr>
          <a:xfrm>
            <a:off x="4585902" y="2480508"/>
            <a:ext cx="1743240" cy="21544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1st occurrence of new lesion</a:t>
            </a:r>
            <a:endParaRPr lang="en-US" sz="800" b="1" kern="0" dirty="0">
              <a:solidFill>
                <a:srgbClr val="595959"/>
              </a:solidFill>
              <a:latin typeface="Calibri" charset="0"/>
              <a:ea typeface="Calibri" charset="0"/>
              <a:cs typeface="Calibri" charset="0"/>
            </a:endParaRPr>
          </a:p>
        </p:txBody>
      </p:sp>
      <p:sp>
        <p:nvSpPr>
          <p:cNvPr id="686" name="TextBox 685"/>
          <p:cNvSpPr txBox="1"/>
          <p:nvPr/>
        </p:nvSpPr>
        <p:spPr>
          <a:xfrm>
            <a:off x="4585901" y="2607946"/>
            <a:ext cx="1473938" cy="215444"/>
          </a:xfrm>
          <a:prstGeom prst="rect">
            <a:avLst/>
          </a:prstGeom>
          <a:noFill/>
        </p:spPr>
        <p:txBody>
          <a:bodyPr wrap="square" rtlCol="0">
            <a:spAutoFit/>
          </a:bodyPr>
          <a:lstStyle/>
          <a:p>
            <a:pPr>
              <a:defRPr/>
            </a:pPr>
            <a:r>
              <a:rPr lang="ta-IN" sz="800" b="1" kern="0" dirty="0">
                <a:solidFill>
                  <a:srgbClr val="595959"/>
                </a:solidFill>
                <a:latin typeface="Calibri" charset="0"/>
                <a:ea typeface="Calibri" charset="0"/>
                <a:cs typeface="Calibri" charset="0"/>
              </a:rPr>
              <a:t>CR or PR</a:t>
            </a:r>
            <a:endParaRPr lang="en-US" sz="800" b="1" kern="0" dirty="0">
              <a:solidFill>
                <a:srgbClr val="595959"/>
              </a:solidFill>
              <a:latin typeface="Calibri" charset="0"/>
              <a:ea typeface="Calibri" charset="0"/>
              <a:cs typeface="Calibri" charset="0"/>
            </a:endParaRPr>
          </a:p>
        </p:txBody>
      </p:sp>
      <p:sp>
        <p:nvSpPr>
          <p:cNvPr id="688" name="Rectangle 405"/>
          <p:cNvSpPr>
            <a:spLocks noChangeArrowheads="1"/>
          </p:cNvSpPr>
          <p:nvPr/>
        </p:nvSpPr>
        <p:spPr bwMode="auto">
          <a:xfrm>
            <a:off x="4511042" y="2794009"/>
            <a:ext cx="40366" cy="41442"/>
          </a:xfrm>
          <a:prstGeom prst="rect">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89" name="TextBox 688"/>
          <p:cNvSpPr txBox="1"/>
          <p:nvPr/>
        </p:nvSpPr>
        <p:spPr>
          <a:xfrm>
            <a:off x="4839354"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48</a:t>
            </a:r>
            <a:endParaRPr lang="en-US" sz="800" b="1" kern="0" dirty="0">
              <a:solidFill>
                <a:srgbClr val="595959"/>
              </a:solidFill>
              <a:latin typeface="Calibri" charset="0"/>
              <a:ea typeface="Calibri" charset="0"/>
              <a:cs typeface="Calibri" charset="0"/>
            </a:endParaRPr>
          </a:p>
        </p:txBody>
      </p:sp>
      <p:sp>
        <p:nvSpPr>
          <p:cNvPr id="690" name="TextBox 689"/>
          <p:cNvSpPr txBox="1"/>
          <p:nvPr/>
        </p:nvSpPr>
        <p:spPr>
          <a:xfrm>
            <a:off x="7564963" y="3565888"/>
            <a:ext cx="287258" cy="215444"/>
          </a:xfrm>
          <a:prstGeom prst="rect">
            <a:avLst/>
          </a:prstGeom>
          <a:noFill/>
          <a:ln w="12700">
            <a:noFill/>
          </a:ln>
        </p:spPr>
        <p:txBody>
          <a:bodyPr wrap="none" rtlCol="0" anchor="ctr">
            <a:spAutoFit/>
          </a:bodyPr>
          <a:lstStyle/>
          <a:p>
            <a:pPr algn="ctr" defTabSz="342900" fontAlgn="ctr">
              <a:spcBef>
                <a:spcPct val="0"/>
              </a:spcBef>
              <a:defRPr/>
            </a:pPr>
            <a:r>
              <a:rPr lang="ta-IN" sz="800" b="1" kern="0" dirty="0">
                <a:solidFill>
                  <a:srgbClr val="595959"/>
                </a:solidFill>
                <a:latin typeface="Calibri" charset="0"/>
                <a:ea typeface="Calibri" charset="0"/>
                <a:cs typeface="Calibri" charset="0"/>
              </a:rPr>
              <a:t>48</a:t>
            </a:r>
            <a:endParaRPr lang="en-US" sz="800" b="1" kern="0" dirty="0">
              <a:solidFill>
                <a:srgbClr val="595959"/>
              </a:solidFill>
              <a:latin typeface="Calibri" charset="0"/>
              <a:ea typeface="Calibri" charset="0"/>
              <a:cs typeface="Calibri" charset="0"/>
            </a:endParaRPr>
          </a:p>
        </p:txBody>
      </p:sp>
      <p:sp>
        <p:nvSpPr>
          <p:cNvPr id="691" name="Rectangle 405"/>
          <p:cNvSpPr>
            <a:spLocks noChangeArrowheads="1"/>
          </p:cNvSpPr>
          <p:nvPr/>
        </p:nvSpPr>
        <p:spPr bwMode="auto">
          <a:xfrm>
            <a:off x="3888292" y="4033767"/>
            <a:ext cx="40366" cy="37675"/>
          </a:xfrm>
          <a:prstGeom prst="rect">
            <a:avLst/>
          </a:prstGeom>
          <a:noFill/>
          <a:ln w="12700" cap="flat" cmpd="sng">
            <a:solidFill>
              <a:srgbClr val="595959"/>
            </a:solidFill>
            <a:prstDash val="solid"/>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nvGrpSpPr>
          <p:cNvPr id="712" name="Group 711"/>
          <p:cNvGrpSpPr/>
          <p:nvPr/>
        </p:nvGrpSpPr>
        <p:grpSpPr>
          <a:xfrm>
            <a:off x="3968350" y="3140138"/>
            <a:ext cx="3365139" cy="201828"/>
            <a:chOff x="5387976" y="2887663"/>
            <a:chExt cx="3970337" cy="238125"/>
          </a:xfrm>
          <a:solidFill>
            <a:schemeClr val="tx1"/>
          </a:solidFill>
        </p:grpSpPr>
        <p:sp>
          <p:nvSpPr>
            <p:cNvPr id="713" name="Freeform 6"/>
            <p:cNvSpPr>
              <a:spLocks/>
            </p:cNvSpPr>
            <p:nvPr/>
          </p:nvSpPr>
          <p:spPr bwMode="auto">
            <a:xfrm>
              <a:off x="6902451" y="293528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4" name="Freeform 7"/>
            <p:cNvSpPr>
              <a:spLocks/>
            </p:cNvSpPr>
            <p:nvPr/>
          </p:nvSpPr>
          <p:spPr bwMode="auto">
            <a:xfrm>
              <a:off x="8588376" y="299561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5" name="Freeform 8"/>
            <p:cNvSpPr>
              <a:spLocks/>
            </p:cNvSpPr>
            <p:nvPr/>
          </p:nvSpPr>
          <p:spPr bwMode="auto">
            <a:xfrm>
              <a:off x="8601076" y="2916238"/>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6" name="Freeform 9"/>
            <p:cNvSpPr>
              <a:spLocks/>
            </p:cNvSpPr>
            <p:nvPr/>
          </p:nvSpPr>
          <p:spPr bwMode="auto">
            <a:xfrm>
              <a:off x="8712201" y="2992438"/>
              <a:ext cx="65088" cy="53975"/>
            </a:xfrm>
            <a:custGeom>
              <a:avLst/>
              <a:gdLst/>
              <a:ahLst/>
              <a:cxnLst>
                <a:cxn ang="0">
                  <a:pos x="41" y="0"/>
                </a:cxn>
                <a:cxn ang="0">
                  <a:pos x="22" y="34"/>
                </a:cxn>
                <a:cxn ang="0">
                  <a:pos x="0" y="0"/>
                </a:cxn>
                <a:cxn ang="0">
                  <a:pos x="41" y="0"/>
                </a:cxn>
              </a:cxnLst>
              <a:rect l="0" t="0" r="r" b="b"/>
              <a:pathLst>
                <a:path w="41" h="34">
                  <a:moveTo>
                    <a:pt x="41" y="0"/>
                  </a:moveTo>
                  <a:lnTo>
                    <a:pt x="22" y="34"/>
                  </a:lnTo>
                  <a:lnTo>
                    <a:pt x="0" y="0"/>
                  </a:lnTo>
                  <a:lnTo>
                    <a:pt x="41"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7" name="Freeform 10"/>
            <p:cNvSpPr>
              <a:spLocks/>
            </p:cNvSpPr>
            <p:nvPr/>
          </p:nvSpPr>
          <p:spPr bwMode="auto">
            <a:xfrm>
              <a:off x="8783638" y="290353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8" name="Freeform 11"/>
            <p:cNvSpPr>
              <a:spLocks/>
            </p:cNvSpPr>
            <p:nvPr/>
          </p:nvSpPr>
          <p:spPr bwMode="auto">
            <a:xfrm>
              <a:off x="8777288" y="2963863"/>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19" name="Freeform 12"/>
            <p:cNvSpPr>
              <a:spLocks/>
            </p:cNvSpPr>
            <p:nvPr/>
          </p:nvSpPr>
          <p:spPr bwMode="auto">
            <a:xfrm>
              <a:off x="8783638" y="3036888"/>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0" name="Freeform 13"/>
            <p:cNvSpPr>
              <a:spLocks/>
            </p:cNvSpPr>
            <p:nvPr/>
          </p:nvSpPr>
          <p:spPr bwMode="auto">
            <a:xfrm>
              <a:off x="8942388" y="307181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1" name="Freeform 14"/>
            <p:cNvSpPr>
              <a:spLocks/>
            </p:cNvSpPr>
            <p:nvPr/>
          </p:nvSpPr>
          <p:spPr bwMode="auto">
            <a:xfrm>
              <a:off x="9120188" y="2922588"/>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2" name="Freeform 15"/>
            <p:cNvSpPr>
              <a:spLocks/>
            </p:cNvSpPr>
            <p:nvPr/>
          </p:nvSpPr>
          <p:spPr bwMode="auto">
            <a:xfrm>
              <a:off x="9291638" y="290353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3" name="Freeform 16"/>
            <p:cNvSpPr>
              <a:spLocks/>
            </p:cNvSpPr>
            <p:nvPr/>
          </p:nvSpPr>
          <p:spPr bwMode="auto">
            <a:xfrm>
              <a:off x="5719763" y="291623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4" name="Freeform 17"/>
            <p:cNvSpPr>
              <a:spLocks/>
            </p:cNvSpPr>
            <p:nvPr/>
          </p:nvSpPr>
          <p:spPr bwMode="auto">
            <a:xfrm>
              <a:off x="5572126" y="2887663"/>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5" name="Freeform 18"/>
            <p:cNvSpPr>
              <a:spLocks/>
            </p:cNvSpPr>
            <p:nvPr/>
          </p:nvSpPr>
          <p:spPr bwMode="auto">
            <a:xfrm>
              <a:off x="5581651" y="291623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6" name="Freeform 19"/>
            <p:cNvSpPr>
              <a:spLocks/>
            </p:cNvSpPr>
            <p:nvPr/>
          </p:nvSpPr>
          <p:spPr bwMode="auto">
            <a:xfrm>
              <a:off x="5565776" y="306546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7" name="Freeform 20"/>
            <p:cNvSpPr>
              <a:spLocks/>
            </p:cNvSpPr>
            <p:nvPr/>
          </p:nvSpPr>
          <p:spPr bwMode="auto">
            <a:xfrm>
              <a:off x="5413376" y="305276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8" name="Freeform 21"/>
            <p:cNvSpPr>
              <a:spLocks/>
            </p:cNvSpPr>
            <p:nvPr/>
          </p:nvSpPr>
          <p:spPr bwMode="auto">
            <a:xfrm>
              <a:off x="5419726" y="300513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29" name="Freeform 22"/>
            <p:cNvSpPr>
              <a:spLocks/>
            </p:cNvSpPr>
            <p:nvPr/>
          </p:nvSpPr>
          <p:spPr bwMode="auto">
            <a:xfrm>
              <a:off x="5387976" y="298926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30" name="Freeform 23"/>
            <p:cNvSpPr>
              <a:spLocks/>
            </p:cNvSpPr>
            <p:nvPr/>
          </p:nvSpPr>
          <p:spPr bwMode="auto">
            <a:xfrm>
              <a:off x="5387976" y="2957513"/>
              <a:ext cx="66675" cy="53975"/>
            </a:xfrm>
            <a:custGeom>
              <a:avLst/>
              <a:gdLst/>
              <a:ahLst/>
              <a:cxnLst>
                <a:cxn ang="0">
                  <a:pos x="42" y="0"/>
                </a:cxn>
                <a:cxn ang="0">
                  <a:pos x="20" y="34"/>
                </a:cxn>
                <a:cxn ang="0">
                  <a:pos x="0" y="0"/>
                </a:cxn>
                <a:cxn ang="0">
                  <a:pos x="42" y="0"/>
                </a:cxn>
              </a:cxnLst>
              <a:rect l="0" t="0" r="r" b="b"/>
              <a:pathLst>
                <a:path w="42" h="34">
                  <a:moveTo>
                    <a:pt x="42" y="0"/>
                  </a:moveTo>
                  <a:lnTo>
                    <a:pt x="20"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31" name="Freeform 24"/>
            <p:cNvSpPr>
              <a:spLocks/>
            </p:cNvSpPr>
            <p:nvPr/>
          </p:nvSpPr>
          <p:spPr bwMode="auto">
            <a:xfrm>
              <a:off x="5403851" y="2909888"/>
              <a:ext cx="66675" cy="53975"/>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grpSp>
      <p:sp>
        <p:nvSpPr>
          <p:cNvPr id="733" name="Freeform 6"/>
          <p:cNvSpPr>
            <a:spLocks/>
          </p:cNvSpPr>
          <p:nvPr/>
        </p:nvSpPr>
        <p:spPr bwMode="auto">
          <a:xfrm>
            <a:off x="4501175" y="2674589"/>
            <a:ext cx="56511" cy="45747"/>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735" name="Freeform 6"/>
          <p:cNvSpPr>
            <a:spLocks/>
          </p:cNvSpPr>
          <p:nvPr/>
        </p:nvSpPr>
        <p:spPr bwMode="auto">
          <a:xfrm>
            <a:off x="7355810" y="2792995"/>
            <a:ext cx="56511" cy="45747"/>
          </a:xfrm>
          <a:custGeom>
            <a:avLst/>
            <a:gdLst/>
            <a:ahLst/>
            <a:cxnLst>
              <a:cxn ang="0">
                <a:pos x="42" y="0"/>
              </a:cxn>
              <a:cxn ang="0">
                <a:pos x="22" y="34"/>
              </a:cxn>
              <a:cxn ang="0">
                <a:pos x="0" y="0"/>
              </a:cxn>
              <a:cxn ang="0">
                <a:pos x="42" y="0"/>
              </a:cxn>
            </a:cxnLst>
            <a:rect l="0" t="0" r="r" b="b"/>
            <a:pathLst>
              <a:path w="42" h="34">
                <a:moveTo>
                  <a:pt x="42" y="0"/>
                </a:moveTo>
                <a:lnTo>
                  <a:pt x="22" y="34"/>
                </a:lnTo>
                <a:lnTo>
                  <a:pt x="0" y="0"/>
                </a:lnTo>
                <a:lnTo>
                  <a:pt x="42" y="0"/>
                </a:ln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
        <p:nvSpPr>
          <p:cNvPr id="638" name="Line 220"/>
          <p:cNvSpPr>
            <a:spLocks noChangeShapeType="1"/>
          </p:cNvSpPr>
          <p:nvPr/>
        </p:nvSpPr>
        <p:spPr bwMode="auto">
          <a:xfrm flipH="1">
            <a:off x="3866090" y="3168600"/>
            <a:ext cx="2008859" cy="1346"/>
          </a:xfrm>
          <a:prstGeom prst="line">
            <a:avLst/>
          </a:prstGeom>
          <a:noFill/>
          <a:ln w="15875" cap="sq" cmpd="sng">
            <a:solidFill>
              <a:srgbClr val="595959"/>
            </a:solidFill>
            <a:prstDash val="sysDash"/>
            <a:miter lim="800000"/>
            <a:headEnd/>
            <a:tailEnd/>
          </a:ln>
        </p:spPr>
        <p:txBody>
          <a:bodyPr vert="horz" wrap="square" lIns="68580" tIns="34290" rIns="68580" bIns="34290" numCol="1" anchor="t" anchorCtr="0" compatLnSpc="1">
            <a:prstTxWarp prst="textNoShape">
              <a:avLst/>
            </a:prstTxWarp>
          </a:bodyPr>
          <a:lstStyle/>
          <a:p>
            <a:endParaRPr lang="hr-HR" sz="800">
              <a:solidFill>
                <a:srgbClr val="595959"/>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91484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FDA Grants </a:t>
            </a:r>
            <a:r>
              <a:rPr lang="en-US" dirty="0" err="1"/>
              <a:t>Nivolumab</a:t>
            </a:r>
            <a:r>
              <a:rPr lang="en-US" dirty="0"/>
              <a:t> Accelerated Approval </a:t>
            </a:r>
            <a:r>
              <a:rPr lang="en-US" dirty="0" smtClean="0"/>
              <a:t/>
            </a:r>
            <a:br>
              <a:rPr lang="en-US" dirty="0" smtClean="0"/>
            </a:br>
            <a:r>
              <a:rPr lang="en-US" dirty="0" smtClean="0"/>
              <a:t>for </a:t>
            </a:r>
            <a:r>
              <a:rPr lang="en-US" dirty="0"/>
              <a:t>MSI-H or </a:t>
            </a:r>
            <a:r>
              <a:rPr lang="en-US" dirty="0" err="1"/>
              <a:t>dMMR</a:t>
            </a:r>
            <a:r>
              <a:rPr lang="en-US" dirty="0"/>
              <a:t> Colorectal </a:t>
            </a:r>
            <a:r>
              <a:rPr lang="en-US" dirty="0" smtClean="0"/>
              <a:t>Cancer</a:t>
            </a:r>
            <a:endParaRPr lang="en-US" dirty="0"/>
          </a:p>
        </p:txBody>
      </p:sp>
      <p:sp>
        <p:nvSpPr>
          <p:cNvPr id="4" name="Content Placeholder 3"/>
          <p:cNvSpPr>
            <a:spLocks noGrp="1"/>
          </p:cNvSpPr>
          <p:nvPr>
            <p:ph idx="1"/>
          </p:nvPr>
        </p:nvSpPr>
        <p:spPr>
          <a:xfrm>
            <a:off x="684213" y="1700808"/>
            <a:ext cx="7769225" cy="4514255"/>
          </a:xfrm>
        </p:spPr>
        <p:txBody>
          <a:bodyPr/>
          <a:lstStyle/>
          <a:p>
            <a:pPr marL="98425" indent="0">
              <a:buNone/>
            </a:pPr>
            <a:r>
              <a:rPr lang="en-US" sz="2600" b="0" i="1" dirty="0" smtClean="0"/>
              <a:t>“On </a:t>
            </a:r>
            <a:r>
              <a:rPr lang="en-US" sz="2600" b="0" i="1" dirty="0"/>
              <a:t>July 31, 2017, the </a:t>
            </a:r>
            <a:r>
              <a:rPr lang="en-US" sz="2600" b="0" i="1" dirty="0" smtClean="0"/>
              <a:t>US </a:t>
            </a:r>
            <a:r>
              <a:rPr lang="en-US" sz="2600" b="0" i="1" dirty="0"/>
              <a:t>Food and Drug Administration granted accelerated approval to </a:t>
            </a:r>
            <a:r>
              <a:rPr lang="en-US" sz="2600" b="0" i="1" dirty="0" err="1"/>
              <a:t>nivolumab</a:t>
            </a:r>
            <a:r>
              <a:rPr lang="en-US" sz="2600" b="0" i="1" dirty="0"/>
              <a:t> for the treatment of patients 12 years and older with mismatch repair deficient (</a:t>
            </a:r>
            <a:r>
              <a:rPr lang="en-US" sz="2600" b="0" i="1" dirty="0" err="1"/>
              <a:t>dMMR</a:t>
            </a:r>
            <a:r>
              <a:rPr lang="en-US" sz="2600" b="0" i="1" dirty="0"/>
              <a:t>) and microsatellite instability high (MSI-H) metastatic colorectal cancer that has progressed following treatment with a </a:t>
            </a:r>
            <a:r>
              <a:rPr lang="en-US" sz="2600" b="0" i="1" dirty="0" err="1"/>
              <a:t>fluoropyrimidine</a:t>
            </a:r>
            <a:r>
              <a:rPr lang="en-US" sz="2600" b="0" i="1" dirty="0"/>
              <a:t>, </a:t>
            </a:r>
            <a:r>
              <a:rPr lang="en-US" sz="2600" b="0" i="1" dirty="0" err="1"/>
              <a:t>oxaliplatin</a:t>
            </a:r>
            <a:r>
              <a:rPr lang="en-US" sz="2600" b="0" i="1" dirty="0"/>
              <a:t>, and irinotecan</a:t>
            </a:r>
            <a:r>
              <a:rPr lang="en-US" sz="2600" b="0" i="1" dirty="0" smtClean="0"/>
              <a:t>.”</a:t>
            </a:r>
            <a:endParaRPr lang="en-US" sz="2600" b="0" i="1" dirty="0"/>
          </a:p>
        </p:txBody>
      </p:sp>
      <p:sp>
        <p:nvSpPr>
          <p:cNvPr id="5" name="TextBox 4"/>
          <p:cNvSpPr txBox="1">
            <a:spLocks noChangeArrowheads="1"/>
          </p:cNvSpPr>
          <p:nvPr/>
        </p:nvSpPr>
        <p:spPr bwMode="auto">
          <a:xfrm>
            <a:off x="7938" y="6504057"/>
            <a:ext cx="82819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altLang="x-none" sz="1700" b="0" dirty="0">
                <a:solidFill>
                  <a:srgbClr val="000000"/>
                </a:solidFill>
                <a:latin typeface="Calibri" charset="0"/>
              </a:rPr>
              <a:t>https://</a:t>
            </a:r>
            <a:r>
              <a:rPr lang="en-US" altLang="x-none" sz="1700" b="0" dirty="0" err="1">
                <a:solidFill>
                  <a:srgbClr val="000000"/>
                </a:solidFill>
                <a:latin typeface="Calibri" charset="0"/>
              </a:rPr>
              <a:t>www.fda.gov</a:t>
            </a:r>
            <a:r>
              <a:rPr lang="en-US" altLang="x-none" sz="1700" b="0" dirty="0">
                <a:solidFill>
                  <a:srgbClr val="000000"/>
                </a:solidFill>
                <a:latin typeface="Calibri" charset="0"/>
              </a:rPr>
              <a:t>/Drugs/</a:t>
            </a:r>
            <a:r>
              <a:rPr lang="en-US" altLang="x-none" sz="1700" b="0" dirty="0" err="1">
                <a:solidFill>
                  <a:srgbClr val="000000"/>
                </a:solidFill>
                <a:latin typeface="Calibri" charset="0"/>
              </a:rPr>
              <a:t>InformationOnDrugs</a:t>
            </a:r>
            <a:r>
              <a:rPr lang="en-US" altLang="x-none" sz="1700" b="0" dirty="0">
                <a:solidFill>
                  <a:srgbClr val="000000"/>
                </a:solidFill>
                <a:latin typeface="Calibri" charset="0"/>
              </a:rPr>
              <a:t>/</a:t>
            </a:r>
            <a:r>
              <a:rPr lang="en-US" altLang="x-none" sz="1700" b="0" dirty="0" err="1">
                <a:solidFill>
                  <a:srgbClr val="000000"/>
                </a:solidFill>
                <a:latin typeface="Calibri" charset="0"/>
              </a:rPr>
              <a:t>ApprovedDrugs</a:t>
            </a:r>
            <a:r>
              <a:rPr lang="en-US" altLang="x-none" sz="1700" b="0" dirty="0">
                <a:solidFill>
                  <a:srgbClr val="000000"/>
                </a:solidFill>
                <a:latin typeface="Calibri" charset="0"/>
              </a:rPr>
              <a:t>/ucm569366.htm</a:t>
            </a:r>
          </a:p>
        </p:txBody>
      </p:sp>
    </p:spTree>
    <p:extLst>
      <p:ext uri="{BB962C8B-B14F-4D97-AF65-F5344CB8AC3E}">
        <p14:creationId xmlns:p14="http://schemas.microsoft.com/office/powerpoint/2010/main" val="538027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4213" y="227012"/>
            <a:ext cx="7769225" cy="1545803"/>
          </a:xfrm>
        </p:spPr>
        <p:txBody>
          <a:bodyPr/>
          <a:lstStyle/>
          <a:p>
            <a:r>
              <a:rPr lang="en-US" altLang="x-none" sz="3200" dirty="0">
                <a:latin typeface="Calibri" charset="0"/>
                <a:ea typeface="MS PGothic" charset="-128"/>
                <a:cs typeface="Calibri" charset="0"/>
              </a:rPr>
              <a:t>FDA Grants Accelerated Approval </a:t>
            </a:r>
            <a:r>
              <a:rPr lang="en-US" altLang="x-none" sz="3200" dirty="0" smtClean="0">
                <a:latin typeface="Calibri" charset="0"/>
                <a:ea typeface="MS PGothic" charset="-128"/>
                <a:cs typeface="Calibri" charset="0"/>
              </a:rPr>
              <a:t/>
            </a:r>
            <a:br>
              <a:rPr lang="en-US" altLang="x-none" sz="3200" dirty="0" smtClean="0">
                <a:latin typeface="Calibri" charset="0"/>
                <a:ea typeface="MS PGothic" charset="-128"/>
                <a:cs typeface="Calibri" charset="0"/>
              </a:rPr>
            </a:br>
            <a:r>
              <a:rPr lang="en-US" altLang="x-none" sz="3200" dirty="0" smtClean="0">
                <a:latin typeface="Calibri" charset="0"/>
                <a:ea typeface="MS PGothic" charset="-128"/>
                <a:cs typeface="Calibri" charset="0"/>
              </a:rPr>
              <a:t>to </a:t>
            </a:r>
            <a:r>
              <a:rPr lang="en-US" altLang="x-none" sz="3200" dirty="0" err="1">
                <a:latin typeface="Calibri" charset="0"/>
                <a:ea typeface="MS PGothic" charset="-128"/>
                <a:cs typeface="Calibri" charset="0"/>
              </a:rPr>
              <a:t>Pembrolizumab</a:t>
            </a:r>
            <a:r>
              <a:rPr lang="en-US" altLang="x-none" sz="3200" dirty="0">
                <a:latin typeface="Calibri" charset="0"/>
                <a:ea typeface="MS PGothic" charset="-128"/>
                <a:cs typeface="Calibri" charset="0"/>
              </a:rPr>
              <a:t> </a:t>
            </a:r>
            <a:r>
              <a:rPr lang="en-US" altLang="x-none" sz="3200" dirty="0" smtClean="0">
                <a:latin typeface="Calibri" charset="0"/>
                <a:ea typeface="MS PGothic" charset="-128"/>
                <a:cs typeface="Calibri" charset="0"/>
              </a:rPr>
              <a:t>for Its First </a:t>
            </a:r>
            <a:r>
              <a:rPr lang="en-US" altLang="x-none" sz="3200" dirty="0">
                <a:latin typeface="Calibri" charset="0"/>
                <a:ea typeface="MS PGothic" charset="-128"/>
                <a:cs typeface="Calibri" charset="0"/>
              </a:rPr>
              <a:t>Tissue</a:t>
            </a:r>
            <a:r>
              <a:rPr lang="en-US" altLang="x-none" sz="3200" dirty="0" smtClean="0">
                <a:latin typeface="Calibri" charset="0"/>
                <a:ea typeface="MS PGothic" charset="-128"/>
                <a:cs typeface="Calibri" charset="0"/>
              </a:rPr>
              <a:t>/</a:t>
            </a:r>
            <a:br>
              <a:rPr lang="en-US" altLang="x-none" sz="3200" dirty="0" smtClean="0">
                <a:latin typeface="Calibri" charset="0"/>
                <a:ea typeface="MS PGothic" charset="-128"/>
                <a:cs typeface="Calibri" charset="0"/>
              </a:rPr>
            </a:br>
            <a:r>
              <a:rPr lang="en-US" altLang="x-none" sz="3200" dirty="0" smtClean="0">
                <a:latin typeface="Calibri" charset="0"/>
                <a:ea typeface="MS PGothic" charset="-128"/>
                <a:cs typeface="Calibri" charset="0"/>
              </a:rPr>
              <a:t>Site-Agnostic Indication</a:t>
            </a:r>
            <a:endParaRPr lang="en-US" altLang="x-none" sz="3200" dirty="0">
              <a:solidFill>
                <a:srgbClr val="0000FF"/>
              </a:solidFill>
              <a:latin typeface="Calibri" charset="0"/>
              <a:ea typeface="MS PGothic" charset="-128"/>
              <a:cs typeface="Calibri" charset="0"/>
            </a:endParaRPr>
          </a:p>
        </p:txBody>
      </p:sp>
      <p:sp>
        <p:nvSpPr>
          <p:cNvPr id="9" name="TextBox 8"/>
          <p:cNvSpPr txBox="1"/>
          <p:nvPr/>
        </p:nvSpPr>
        <p:spPr>
          <a:xfrm>
            <a:off x="684213" y="1457326"/>
            <a:ext cx="7769225" cy="5272213"/>
          </a:xfrm>
          <a:prstGeom prst="rect">
            <a:avLst/>
          </a:prstGeom>
          <a:noFill/>
        </p:spPr>
        <p:txBody>
          <a:bodyPr wrap="square">
            <a:spAutoFit/>
          </a:bodyPr>
          <a:lstStyle/>
          <a:p>
            <a:pPr>
              <a:lnSpc>
                <a:spcPct val="110000"/>
              </a:lnSpc>
              <a:defRPr/>
            </a:pPr>
            <a:r>
              <a:rPr lang="en-US" sz="2300" b="0" i="1" dirty="0">
                <a:solidFill>
                  <a:srgbClr val="000000"/>
                </a:solidFill>
                <a:latin typeface="Calibri"/>
                <a:cs typeface="Calibri"/>
              </a:rPr>
              <a:t> </a:t>
            </a:r>
          </a:p>
          <a:p>
            <a:pPr>
              <a:defRPr/>
            </a:pPr>
            <a:r>
              <a:rPr lang="en-US" sz="2400" b="0" i="1" dirty="0">
                <a:solidFill>
                  <a:srgbClr val="000000"/>
                </a:solidFill>
                <a:latin typeface="Calibri"/>
              </a:rPr>
              <a:t>“On May 23, 2017, the US Food and Drug Administration granted accelerated approval to pembrolizumab for adult and pediatric patients with </a:t>
            </a:r>
            <a:r>
              <a:rPr lang="en-US" sz="2400" b="0" i="1" dirty="0" err="1">
                <a:solidFill>
                  <a:srgbClr val="000000"/>
                </a:solidFill>
                <a:latin typeface="Calibri"/>
              </a:rPr>
              <a:t>unresectable</a:t>
            </a:r>
            <a:r>
              <a:rPr lang="en-US" sz="2400" b="0" i="1" dirty="0">
                <a:solidFill>
                  <a:srgbClr val="000000"/>
                </a:solidFill>
                <a:latin typeface="Calibri"/>
              </a:rPr>
              <a:t> or metastatic, microsatellite instability-high (MSI-H) or mismatch repair deficient (</a:t>
            </a:r>
            <a:r>
              <a:rPr lang="en-US" sz="2400" b="0" i="1" dirty="0" err="1">
                <a:solidFill>
                  <a:srgbClr val="000000"/>
                </a:solidFill>
                <a:latin typeface="Calibri"/>
              </a:rPr>
              <a:t>dMMR</a:t>
            </a:r>
            <a:r>
              <a:rPr lang="en-US" sz="2400" b="0" i="1" dirty="0">
                <a:solidFill>
                  <a:srgbClr val="000000"/>
                </a:solidFill>
                <a:latin typeface="Calibri"/>
              </a:rPr>
              <a:t>) solid tumors that have progressed following prior treatment and who have no satisfactory alternative treatment options or with MSI-H or </a:t>
            </a:r>
            <a:r>
              <a:rPr lang="en-US" sz="2400" b="0" i="1" dirty="0" err="1">
                <a:solidFill>
                  <a:srgbClr val="000000"/>
                </a:solidFill>
                <a:latin typeface="Calibri"/>
              </a:rPr>
              <a:t>dMMR</a:t>
            </a:r>
            <a:r>
              <a:rPr lang="en-US" sz="2400" b="0" i="1" dirty="0">
                <a:solidFill>
                  <a:srgbClr val="000000"/>
                </a:solidFill>
                <a:latin typeface="Calibri"/>
              </a:rPr>
              <a:t> colorectal cancer that has progressed following treatment with a </a:t>
            </a:r>
            <a:r>
              <a:rPr lang="en-US" sz="2400" b="0" i="1" dirty="0" err="1">
                <a:solidFill>
                  <a:srgbClr val="000000"/>
                </a:solidFill>
                <a:latin typeface="Calibri"/>
              </a:rPr>
              <a:t>fluoropyrimidine</a:t>
            </a:r>
            <a:r>
              <a:rPr lang="en-US" sz="2400" b="0" i="1" dirty="0">
                <a:solidFill>
                  <a:srgbClr val="000000"/>
                </a:solidFill>
                <a:latin typeface="Calibri"/>
              </a:rPr>
              <a:t>, oxaliplatin, and irinotecan.</a:t>
            </a:r>
          </a:p>
          <a:p>
            <a:pPr>
              <a:defRPr/>
            </a:pPr>
            <a:endParaRPr lang="en-US" sz="2400" b="0" i="1" dirty="0">
              <a:solidFill>
                <a:srgbClr val="000000"/>
              </a:solidFill>
              <a:latin typeface="Calibri"/>
            </a:endParaRPr>
          </a:p>
          <a:p>
            <a:pPr>
              <a:defRPr/>
            </a:pPr>
            <a:r>
              <a:rPr lang="en-US" sz="2400" b="0" i="1" dirty="0">
                <a:solidFill>
                  <a:srgbClr val="000000"/>
                </a:solidFill>
                <a:latin typeface="Calibri"/>
              </a:rPr>
              <a:t>This is the FDA’s first tissue/site-agnostic approval.”</a:t>
            </a:r>
          </a:p>
          <a:p>
            <a:pPr>
              <a:lnSpc>
                <a:spcPct val="110000"/>
              </a:lnSpc>
              <a:defRPr/>
            </a:pPr>
            <a:endParaRPr lang="en-US" sz="2300" b="0" i="1" dirty="0">
              <a:solidFill>
                <a:srgbClr val="000000"/>
              </a:solidFill>
              <a:latin typeface="Calibri"/>
              <a:cs typeface="Calibri"/>
            </a:endParaRPr>
          </a:p>
          <a:p>
            <a:pPr>
              <a:spcAft>
                <a:spcPts val="600"/>
              </a:spcAft>
              <a:defRPr/>
            </a:pPr>
            <a:r>
              <a:rPr lang="en-US" sz="2200" b="0" dirty="0">
                <a:solidFill>
                  <a:srgbClr val="000000"/>
                </a:solidFill>
                <a:latin typeface="Calibri"/>
                <a:cs typeface="Calibri"/>
              </a:rPr>
              <a:t> </a:t>
            </a:r>
          </a:p>
        </p:txBody>
      </p:sp>
      <p:sp>
        <p:nvSpPr>
          <p:cNvPr id="7172" name="TextBox 4"/>
          <p:cNvSpPr txBox="1">
            <a:spLocks noChangeArrowheads="1"/>
          </p:cNvSpPr>
          <p:nvPr/>
        </p:nvSpPr>
        <p:spPr bwMode="auto">
          <a:xfrm>
            <a:off x="7938" y="6503988"/>
            <a:ext cx="82819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altLang="x-none" sz="1700" b="0">
                <a:solidFill>
                  <a:srgbClr val="000000"/>
                </a:solidFill>
                <a:latin typeface="Calibri" charset="0"/>
              </a:rPr>
              <a:t>https://www.fda.gov/Drugs/InformationOnDrugs/ApprovedDrugs/ucm560040.htm</a:t>
            </a:r>
          </a:p>
        </p:txBody>
      </p:sp>
    </p:spTree>
    <p:custDataLst>
      <p:tags r:id="rId1"/>
    </p:custDataLst>
    <p:extLst>
      <p:ext uri="{BB962C8B-B14F-4D97-AF65-F5344CB8AC3E}">
        <p14:creationId xmlns:p14="http://schemas.microsoft.com/office/powerpoint/2010/main" val="1480910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3755273" y="3119388"/>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ext uri="{D42A27DB-BD31-4B8C-83A1-F6EECF244321}">
                <p14:modId xmlns:p14="http://schemas.microsoft.com/office/powerpoint/2010/main" val="740290737"/>
              </p:ext>
            </p:extLst>
          </p:nvPr>
        </p:nvGraphicFramePr>
        <p:xfrm>
          <a:off x="391731" y="2247495"/>
          <a:ext cx="3350621" cy="1554576"/>
        </p:xfrm>
        <a:graphic>
          <a:graphicData uri="http://schemas.openxmlformats.org/drawingml/2006/table">
            <a:tbl>
              <a:tblPr/>
              <a:tblGrid>
                <a:gridCol w="3350621"/>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Treatment-naïve metastatic CRC</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MMR-deficient or MSI-high</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cap="none" normalizeH="0" baseline="0" dirty="0" smtClean="0">
                          <a:ln>
                            <a:noFill/>
                          </a:ln>
                          <a:solidFill>
                            <a:srgbClr val="000000"/>
                          </a:solidFill>
                          <a:effectLst/>
                          <a:latin typeface="Calibri"/>
                          <a:ea typeface="MS PGothic" charset="0"/>
                          <a:cs typeface="Calibri"/>
                        </a:rPr>
                        <a:t>ECOG PS </a:t>
                      </a:r>
                      <a:r>
                        <a:rPr lang="en-US" sz="1800" kern="1200" dirty="0" smtClean="0">
                          <a:solidFill>
                            <a:schemeClr val="tx1"/>
                          </a:solidFill>
                          <a:effectLst/>
                          <a:latin typeface="+mn-lt"/>
                          <a:ea typeface="+mn-ea"/>
                          <a:cs typeface="+mn-cs"/>
                        </a:rPr>
                        <a:t>0-</a:t>
                      </a:r>
                      <a:r>
                        <a:rPr kumimoji="0" lang="en-US" sz="1800" b="0" i="0" u="none" strike="noStrike" cap="none" normalizeH="0" baseline="0" dirty="0" smtClean="0">
                          <a:ln>
                            <a:noFill/>
                          </a:ln>
                          <a:solidFill>
                            <a:srgbClr val="000000"/>
                          </a:solidFill>
                          <a:effectLst/>
                          <a:latin typeface="Calibri"/>
                          <a:ea typeface="MS PGothic" charset="0"/>
                          <a:cs typeface="Calibri"/>
                        </a:rPr>
                        <a:t>1</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active brain metastases</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1097524"/>
          </a:xfrm>
        </p:spPr>
        <p:txBody>
          <a:bodyPr/>
          <a:lstStyle/>
          <a:p>
            <a:pPr eaLnBrk="1" hangingPunct="1"/>
            <a:r>
              <a:rPr lang="en-US" sz="3200" dirty="0" smtClean="0"/>
              <a:t>KEYNOTE-177 Phase III Schema</a:t>
            </a:r>
            <a:endParaRPr lang="en-US" sz="2000" dirty="0">
              <a:solidFill>
                <a:srgbClr val="0000FF"/>
              </a:solidFill>
              <a:ea typeface="ＭＳ Ｐゴシック" charset="0"/>
            </a:endParaRPr>
          </a:p>
        </p:txBody>
      </p:sp>
      <p:sp>
        <p:nvSpPr>
          <p:cNvPr id="19" name="TextBox 18"/>
          <p:cNvSpPr txBox="1"/>
          <p:nvPr/>
        </p:nvSpPr>
        <p:spPr>
          <a:xfrm>
            <a:off x="323528" y="4215401"/>
            <a:ext cx="4830306"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Progression-free survival</a:t>
            </a:r>
          </a:p>
        </p:txBody>
      </p:sp>
      <p:grpSp>
        <p:nvGrpSpPr>
          <p:cNvPr id="17" name="Group 82"/>
          <p:cNvGrpSpPr>
            <a:grpSpLocks/>
          </p:cNvGrpSpPr>
          <p:nvPr/>
        </p:nvGrpSpPr>
        <p:grpSpPr bwMode="auto">
          <a:xfrm>
            <a:off x="4540938" y="2213373"/>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086856" y="2606700"/>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3600" b="1" dirty="0">
                  <a:solidFill>
                    <a:schemeClr val="bg1"/>
                  </a:solidFill>
                  <a:latin typeface="Calibri"/>
                  <a:cs typeface="Calibri"/>
                </a:rPr>
                <a:t>R</a:t>
              </a:r>
            </a:p>
          </p:txBody>
        </p:sp>
      </p:grpSp>
      <p:sp>
        <p:nvSpPr>
          <p:cNvPr id="27" name="Rectangle 18"/>
          <p:cNvSpPr>
            <a:spLocks noChangeArrowheads="1"/>
          </p:cNvSpPr>
          <p:nvPr/>
        </p:nvSpPr>
        <p:spPr bwMode="auto">
          <a:xfrm>
            <a:off x="5355471" y="1594541"/>
            <a:ext cx="3386679" cy="1186387"/>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a:ea typeface="ＭＳ Ｐゴシック" charset="0"/>
              <a:cs typeface="Calibri"/>
            </a:endParaRPr>
          </a:p>
        </p:txBody>
      </p:sp>
      <p:sp>
        <p:nvSpPr>
          <p:cNvPr id="28" name="Rectangle 18"/>
          <p:cNvSpPr>
            <a:spLocks noChangeArrowheads="1"/>
          </p:cNvSpPr>
          <p:nvPr/>
        </p:nvSpPr>
        <p:spPr bwMode="auto">
          <a:xfrm>
            <a:off x="5333025" y="3221484"/>
            <a:ext cx="3407002" cy="1287636"/>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29" name="TextBox 16"/>
          <p:cNvSpPr txBox="1">
            <a:spLocks noChangeArrowheads="1"/>
          </p:cNvSpPr>
          <p:nvPr/>
        </p:nvSpPr>
        <p:spPr bwMode="auto">
          <a:xfrm>
            <a:off x="5381312" y="1918573"/>
            <a:ext cx="333499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800" dirty="0" err="1" smtClean="0">
                <a:solidFill>
                  <a:srgbClr val="000090"/>
                </a:solidFill>
                <a:latin typeface="Calibri"/>
                <a:cs typeface="Calibri"/>
              </a:rPr>
              <a:t>Pembrolizumab</a:t>
            </a:r>
            <a:endParaRPr lang="en-US" sz="1800" dirty="0" smtClean="0">
              <a:solidFill>
                <a:srgbClr val="000090"/>
              </a:solidFill>
              <a:latin typeface="Calibri"/>
              <a:cs typeface="Calibri"/>
            </a:endParaRPr>
          </a:p>
          <a:p>
            <a:pPr algn="ctr"/>
            <a:r>
              <a:rPr lang="en-US" sz="1800" dirty="0" smtClean="0">
                <a:solidFill>
                  <a:srgbClr val="000090"/>
                </a:solidFill>
                <a:latin typeface="Calibri"/>
                <a:cs typeface="Calibri"/>
              </a:rPr>
              <a:t>200 mg IV q3wk</a:t>
            </a:r>
            <a:endParaRPr lang="en-US" sz="1800" dirty="0">
              <a:solidFill>
                <a:srgbClr val="000090"/>
              </a:solidFill>
              <a:latin typeface="Calibri"/>
              <a:cs typeface="Calibri"/>
            </a:endParaRPr>
          </a:p>
        </p:txBody>
      </p:sp>
      <p:sp>
        <p:nvSpPr>
          <p:cNvPr id="30" name="TextBox 17"/>
          <p:cNvSpPr txBox="1">
            <a:spLocks noChangeArrowheads="1"/>
          </p:cNvSpPr>
          <p:nvPr/>
        </p:nvSpPr>
        <p:spPr bwMode="auto">
          <a:xfrm>
            <a:off x="5415055" y="3433597"/>
            <a:ext cx="3338442"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800" dirty="0" smtClean="0">
                <a:solidFill>
                  <a:srgbClr val="000090"/>
                </a:solidFill>
                <a:latin typeface="Calibri"/>
                <a:cs typeface="Calibri"/>
              </a:rPr>
              <a:t>Investigator’s choice*</a:t>
            </a:r>
          </a:p>
          <a:p>
            <a:pPr algn="ctr"/>
            <a:r>
              <a:rPr lang="en-US" sz="1800" dirty="0" smtClean="0">
                <a:solidFill>
                  <a:srgbClr val="000090"/>
                </a:solidFill>
                <a:latin typeface="Calibri"/>
                <a:cs typeface="Calibri"/>
              </a:rPr>
              <a:t>mFOLFOX6 +/- </a:t>
            </a:r>
            <a:r>
              <a:rPr lang="en-US" sz="1800" dirty="0" err="1" smtClean="0">
                <a:solidFill>
                  <a:srgbClr val="000090"/>
                </a:solidFill>
                <a:latin typeface="Calibri"/>
                <a:cs typeface="Calibri"/>
              </a:rPr>
              <a:t>bev</a:t>
            </a:r>
            <a:r>
              <a:rPr lang="en-US" sz="1800" dirty="0" smtClean="0">
                <a:solidFill>
                  <a:srgbClr val="000090"/>
                </a:solidFill>
                <a:latin typeface="Calibri"/>
                <a:cs typeface="Calibri"/>
              </a:rPr>
              <a:t> or </a:t>
            </a:r>
            <a:r>
              <a:rPr lang="en-US" sz="1800" dirty="0" err="1">
                <a:solidFill>
                  <a:srgbClr val="000090"/>
                </a:solidFill>
                <a:latin typeface="Calibri"/>
                <a:cs typeface="Calibri"/>
              </a:rPr>
              <a:t>c</a:t>
            </a:r>
            <a:r>
              <a:rPr lang="en-US" sz="1800" dirty="0" err="1" smtClean="0">
                <a:solidFill>
                  <a:srgbClr val="000090"/>
                </a:solidFill>
                <a:latin typeface="Calibri"/>
                <a:cs typeface="Calibri"/>
              </a:rPr>
              <a:t>etuximab</a:t>
            </a:r>
            <a:endParaRPr lang="en-US" sz="1800" dirty="0" smtClean="0">
              <a:solidFill>
                <a:srgbClr val="000090"/>
              </a:solidFill>
              <a:latin typeface="Calibri"/>
              <a:cs typeface="Calibri"/>
            </a:endParaRPr>
          </a:p>
          <a:p>
            <a:pPr algn="ctr"/>
            <a:r>
              <a:rPr lang="en-US" sz="1800" dirty="0" smtClean="0">
                <a:solidFill>
                  <a:srgbClr val="000090"/>
                </a:solidFill>
                <a:latin typeface="Calibri"/>
                <a:cs typeface="Calibri"/>
              </a:rPr>
              <a:t>FOLFIRI +/- </a:t>
            </a:r>
            <a:r>
              <a:rPr lang="en-US" sz="1800" dirty="0" err="1" smtClean="0">
                <a:solidFill>
                  <a:srgbClr val="000090"/>
                </a:solidFill>
                <a:latin typeface="Calibri"/>
                <a:cs typeface="Calibri"/>
              </a:rPr>
              <a:t>bev</a:t>
            </a:r>
            <a:r>
              <a:rPr lang="en-US" sz="1800" dirty="0" smtClean="0">
                <a:solidFill>
                  <a:srgbClr val="000090"/>
                </a:solidFill>
                <a:latin typeface="Calibri"/>
                <a:cs typeface="Calibri"/>
              </a:rPr>
              <a:t> or </a:t>
            </a:r>
            <a:r>
              <a:rPr lang="en-US" sz="1800" dirty="0" err="1" smtClean="0">
                <a:solidFill>
                  <a:srgbClr val="000090"/>
                </a:solidFill>
                <a:latin typeface="Calibri"/>
                <a:cs typeface="Calibri"/>
              </a:rPr>
              <a:t>cetuximab</a:t>
            </a:r>
            <a:endParaRPr lang="en-US" sz="1800" dirty="0">
              <a:solidFill>
                <a:srgbClr val="000090"/>
              </a:solidFill>
              <a:latin typeface="Calibri"/>
              <a:cs typeface="Calibri"/>
            </a:endParaRPr>
          </a:p>
        </p:txBody>
      </p:sp>
      <p:sp>
        <p:nvSpPr>
          <p:cNvPr id="2" name="Rectangle 1"/>
          <p:cNvSpPr/>
          <p:nvPr/>
        </p:nvSpPr>
        <p:spPr>
          <a:xfrm>
            <a:off x="339283" y="1340768"/>
            <a:ext cx="3970426" cy="646331"/>
          </a:xfrm>
          <a:prstGeom prst="rect">
            <a:avLst/>
          </a:prstGeom>
        </p:spPr>
        <p:txBody>
          <a:bodyPr wrap="square">
            <a:spAutoFit/>
          </a:bodyPr>
          <a:lstStyle/>
          <a:p>
            <a:r>
              <a:rPr lang="en-US" sz="1800" dirty="0" smtClean="0">
                <a:solidFill>
                  <a:srgbClr val="000000"/>
                </a:solidFill>
                <a:latin typeface="Calibri"/>
                <a:cs typeface="Calibri"/>
              </a:rPr>
              <a:t>Target Accrual: </a:t>
            </a:r>
            <a:r>
              <a:rPr lang="en-US" sz="1800" b="0" dirty="0" smtClean="0">
                <a:solidFill>
                  <a:srgbClr val="000000"/>
                </a:solidFill>
                <a:latin typeface="Calibri"/>
                <a:cs typeface="Calibri"/>
              </a:rPr>
              <a:t>270</a:t>
            </a:r>
          </a:p>
          <a:p>
            <a:r>
              <a:rPr lang="en-US" sz="1800" dirty="0" smtClean="0">
                <a:solidFill>
                  <a:srgbClr val="000000"/>
                </a:solidFill>
                <a:latin typeface="Calibri"/>
                <a:cs typeface="Calibri"/>
              </a:rPr>
              <a:t>Clinical Trial Identifier: </a:t>
            </a:r>
            <a:r>
              <a:rPr lang="en-US" sz="1800" b="0" dirty="0">
                <a:solidFill>
                  <a:schemeClr val="tx1"/>
                </a:solidFill>
                <a:latin typeface="+mn-lt"/>
              </a:rPr>
              <a:t>NCT02563002</a:t>
            </a:r>
            <a:endParaRPr lang="en-US" sz="1800" b="0" dirty="0">
              <a:solidFill>
                <a:schemeClr val="tx1"/>
              </a:solidFill>
              <a:latin typeface="+mn-lt"/>
              <a:cs typeface="Calibri"/>
            </a:endParaRPr>
          </a:p>
        </p:txBody>
      </p:sp>
      <p:sp>
        <p:nvSpPr>
          <p:cNvPr id="31" name="TextBox 30"/>
          <p:cNvSpPr txBox="1"/>
          <p:nvPr/>
        </p:nvSpPr>
        <p:spPr>
          <a:xfrm>
            <a:off x="107504" y="6474822"/>
            <a:ext cx="7560840" cy="338554"/>
          </a:xfrm>
          <a:prstGeom prst="rect">
            <a:avLst/>
          </a:prstGeom>
          <a:noFill/>
        </p:spPr>
        <p:txBody>
          <a:bodyPr wrap="square" rtlCol="0" anchor="b">
            <a:spAutoFit/>
          </a:bodyPr>
          <a:lstStyle/>
          <a:p>
            <a:r>
              <a:rPr lang="en-US" sz="1600" b="0" dirty="0" smtClean="0">
                <a:solidFill>
                  <a:schemeClr val="tx1"/>
                </a:solidFill>
                <a:latin typeface="Calibri" charset="0"/>
                <a:ea typeface="Calibri" charset="0"/>
                <a:cs typeface="Calibri" charset="0"/>
              </a:rPr>
              <a:t>Diaz LA Jr et al. GI Cancers </a:t>
            </a:r>
            <a:r>
              <a:rPr lang="en-US" sz="1600" b="0" dirty="0" err="1" smtClean="0">
                <a:solidFill>
                  <a:schemeClr val="tx1"/>
                </a:solidFill>
                <a:latin typeface="Calibri" charset="0"/>
                <a:ea typeface="Calibri" charset="0"/>
                <a:cs typeface="Calibri" charset="0"/>
              </a:rPr>
              <a:t>Symp</a:t>
            </a:r>
            <a:r>
              <a:rPr lang="en-US" sz="1600" b="0" dirty="0" smtClean="0">
                <a:solidFill>
                  <a:schemeClr val="tx1"/>
                </a:solidFill>
                <a:latin typeface="Calibri" charset="0"/>
                <a:ea typeface="Calibri" charset="0"/>
                <a:cs typeface="Calibri" charset="0"/>
              </a:rPr>
              <a:t> 2017;Abstract TPS815.</a:t>
            </a:r>
            <a:endParaRPr lang="en-US" sz="1600" b="0" dirty="0">
              <a:solidFill>
                <a:schemeClr val="tx1"/>
              </a:solidFill>
              <a:latin typeface="Calibri" charset="0"/>
              <a:ea typeface="Calibri" charset="0"/>
              <a:cs typeface="Calibri" charset="0"/>
            </a:endParaRPr>
          </a:p>
        </p:txBody>
      </p:sp>
      <p:sp>
        <p:nvSpPr>
          <p:cNvPr id="3" name="TextBox 2"/>
          <p:cNvSpPr txBox="1"/>
          <p:nvPr/>
        </p:nvSpPr>
        <p:spPr>
          <a:xfrm>
            <a:off x="3729193" y="2682900"/>
            <a:ext cx="449162" cy="338554"/>
          </a:xfrm>
          <a:prstGeom prst="rect">
            <a:avLst/>
          </a:prstGeom>
          <a:noFill/>
        </p:spPr>
        <p:txBody>
          <a:bodyPr wrap="none" rtlCol="0">
            <a:spAutoFit/>
          </a:bodyPr>
          <a:lstStyle/>
          <a:p>
            <a:r>
              <a:rPr lang="en-US" sz="1600" dirty="0">
                <a:solidFill>
                  <a:schemeClr val="tx1"/>
                </a:solidFill>
                <a:latin typeface="Calibri" charset="0"/>
                <a:ea typeface="Calibri" charset="0"/>
                <a:cs typeface="Calibri" charset="0"/>
              </a:rPr>
              <a:t>1</a:t>
            </a:r>
            <a:r>
              <a:rPr lang="en-US" sz="1600" dirty="0" smtClean="0">
                <a:solidFill>
                  <a:schemeClr val="tx1"/>
                </a:solidFill>
                <a:latin typeface="Calibri" charset="0"/>
                <a:ea typeface="Calibri" charset="0"/>
                <a:cs typeface="Calibri" charset="0"/>
              </a:rPr>
              <a:t>:1</a:t>
            </a:r>
            <a:endParaRPr lang="en-US" sz="1600" dirty="0">
              <a:solidFill>
                <a:schemeClr val="tx1"/>
              </a:solidFill>
              <a:latin typeface="Calibri" charset="0"/>
              <a:ea typeface="Calibri" charset="0"/>
              <a:cs typeface="Calibri" charset="0"/>
            </a:endParaRPr>
          </a:p>
        </p:txBody>
      </p:sp>
      <p:sp>
        <p:nvSpPr>
          <p:cNvPr id="4" name="TextBox 3"/>
          <p:cNvSpPr txBox="1"/>
          <p:nvPr/>
        </p:nvSpPr>
        <p:spPr>
          <a:xfrm>
            <a:off x="283727" y="5029221"/>
            <a:ext cx="8501002" cy="1077218"/>
          </a:xfrm>
          <a:prstGeom prst="rect">
            <a:avLst/>
          </a:prstGeom>
          <a:noFill/>
        </p:spPr>
        <p:txBody>
          <a:bodyPr wrap="square" rtlCol="0">
            <a:spAutoFit/>
          </a:bodyPr>
          <a:lstStyle/>
          <a:p>
            <a:r>
              <a:rPr lang="en-US" sz="1600" b="0" dirty="0" smtClean="0">
                <a:solidFill>
                  <a:schemeClr val="tx1"/>
                </a:solidFill>
                <a:latin typeface="Calibri" charset="0"/>
                <a:ea typeface="Calibri" charset="0"/>
                <a:cs typeface="Calibri" charset="0"/>
              </a:rPr>
              <a:t>*</a:t>
            </a:r>
            <a:r>
              <a:rPr lang="en-US" sz="1600" b="0" i="1" dirty="0" smtClean="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Patients with progressive disease have the option of receiving </a:t>
            </a:r>
            <a:r>
              <a:rPr lang="en-US" sz="1600" b="0" dirty="0" err="1" smtClean="0">
                <a:solidFill>
                  <a:schemeClr val="tx1"/>
                </a:solidFill>
                <a:latin typeface="Calibri" charset="0"/>
                <a:ea typeface="Calibri" charset="0"/>
                <a:cs typeface="Calibri" charset="0"/>
              </a:rPr>
              <a:t>pembrolizumab</a:t>
            </a:r>
            <a:r>
              <a:rPr lang="en-US" sz="1600" b="0" dirty="0" smtClean="0">
                <a:solidFill>
                  <a:schemeClr val="tx1"/>
                </a:solidFill>
                <a:latin typeface="Calibri" charset="0"/>
                <a:ea typeface="Calibri" charset="0"/>
                <a:cs typeface="Calibri" charset="0"/>
              </a:rPr>
              <a:t> 200 mg IV q3wk</a:t>
            </a:r>
          </a:p>
          <a:p>
            <a:endParaRPr lang="en-US" sz="1600" b="0" dirty="0" smtClean="0">
              <a:solidFill>
                <a:schemeClr val="tx1"/>
              </a:solidFill>
              <a:latin typeface="Calibri" charset="0"/>
              <a:ea typeface="Calibri" charset="0"/>
              <a:cs typeface="Calibri" charset="0"/>
            </a:endParaRPr>
          </a:p>
          <a:p>
            <a:r>
              <a:rPr lang="en-US" sz="1600" b="0" dirty="0" smtClean="0">
                <a:solidFill>
                  <a:schemeClr val="tx1"/>
                </a:solidFill>
                <a:latin typeface="Calibri" charset="0"/>
                <a:ea typeface="Calibri" charset="0"/>
                <a:cs typeface="Calibri" charset="0"/>
              </a:rPr>
              <a:t>Treatment will be continued until disease progression, intolerable toxicity or completion of 35 cycles (</a:t>
            </a:r>
            <a:r>
              <a:rPr lang="en-US" sz="1600" b="0" dirty="0" err="1" smtClean="0">
                <a:solidFill>
                  <a:schemeClr val="tx1"/>
                </a:solidFill>
                <a:latin typeface="Calibri" charset="0"/>
                <a:ea typeface="Calibri" charset="0"/>
                <a:cs typeface="Calibri" charset="0"/>
              </a:rPr>
              <a:t>pembrolizumab</a:t>
            </a:r>
            <a:r>
              <a:rPr lang="en-US" sz="1600" b="0" dirty="0" smtClean="0">
                <a:solidFill>
                  <a:schemeClr val="tx1"/>
                </a:solidFill>
                <a:latin typeface="Calibri" charset="0"/>
                <a:ea typeface="Calibri" charset="0"/>
                <a:cs typeface="Calibri" charset="0"/>
              </a:rPr>
              <a:t> arm only)</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517700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769225" cy="1143000"/>
          </a:xfrm>
        </p:spPr>
        <p:txBody>
          <a:bodyPr/>
          <a:lstStyle/>
          <a:p>
            <a:r>
              <a:rPr lang="en-US" sz="3200" dirty="0" smtClean="0">
                <a:solidFill>
                  <a:srgbClr val="0000FF"/>
                </a:solidFill>
              </a:rPr>
              <a:t>Disclosures</a:t>
            </a:r>
            <a:endParaRPr lang="en-US" sz="3200" dirty="0">
              <a:solidFill>
                <a:srgbClr val="0000FF"/>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35640525"/>
              </p:ext>
            </p:extLst>
          </p:nvPr>
        </p:nvGraphicFramePr>
        <p:xfrm>
          <a:off x="971600" y="1700808"/>
          <a:ext cx="7632848" cy="4032447"/>
        </p:xfrm>
        <a:graphic>
          <a:graphicData uri="http://schemas.openxmlformats.org/drawingml/2006/table">
            <a:tbl>
              <a:tblPr firstRow="1" bandRow="1">
                <a:tableStyleId>{F2DE63D5-997A-4646-A377-4702673A728D}</a:tableStyleId>
              </a:tblPr>
              <a:tblGrid>
                <a:gridCol w="1947155"/>
                <a:gridCol w="5685693"/>
              </a:tblGrid>
              <a:tr h="1344149">
                <a:tc>
                  <a:txBody>
                    <a:bodyPr/>
                    <a:lstStyle/>
                    <a:p>
                      <a:pPr algn="l"/>
                      <a:r>
                        <a:rPr lang="en-US" sz="1800" b="1" kern="1200" baseline="0" dirty="0" smtClean="0">
                          <a:solidFill>
                            <a:schemeClr val="tx1"/>
                          </a:solidFill>
                          <a:latin typeface="+mn-lt"/>
                          <a:ea typeface="+mn-ea"/>
                          <a:cs typeface="Calibri"/>
                        </a:rPr>
                        <a:t>Advisory Committee</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latin typeface="+mn-lt"/>
                          <a:ea typeface="+mn-ea"/>
                          <a:cs typeface="Calibri"/>
                        </a:rPr>
                        <a:t>Bayer HealthCare Pharmaceuticals, Celgene Corporation, Genentech </a:t>
                      </a:r>
                      <a:r>
                        <a:rPr lang="en-US" sz="1800" b="0" kern="1200" baseline="0" dirty="0" err="1" smtClean="0">
                          <a:solidFill>
                            <a:schemeClr val="tx1"/>
                          </a:solidFill>
                          <a:latin typeface="+mn-lt"/>
                          <a:ea typeface="+mn-ea"/>
                          <a:cs typeface="Calibri"/>
                        </a:rPr>
                        <a:t>BioOncology</a:t>
                      </a:r>
                      <a:r>
                        <a:rPr lang="en-US" sz="1800" b="0" kern="1200" baseline="0" dirty="0" smtClean="0">
                          <a:solidFill>
                            <a:schemeClr val="tx1"/>
                          </a:solidFill>
                          <a:latin typeface="+mn-lt"/>
                          <a:ea typeface="+mn-ea"/>
                          <a:cs typeface="Calibri"/>
                        </a:rPr>
                        <a:t>, </a:t>
                      </a:r>
                      <a:r>
                        <a:rPr lang="en-US" sz="1800" b="0" kern="1200" baseline="0" dirty="0" err="1" smtClean="0">
                          <a:solidFill>
                            <a:schemeClr val="tx1"/>
                          </a:solidFill>
                          <a:latin typeface="+mn-lt"/>
                          <a:ea typeface="+mn-ea"/>
                          <a:cs typeface="Calibri"/>
                        </a:rPr>
                        <a:t>Halozyme</a:t>
                      </a:r>
                      <a:r>
                        <a:rPr lang="en-US" sz="1800" b="0" kern="1200" baseline="0" dirty="0" smtClean="0">
                          <a:solidFill>
                            <a:schemeClr val="tx1"/>
                          </a:solidFill>
                          <a:latin typeface="+mn-lt"/>
                          <a:ea typeface="+mn-ea"/>
                          <a:cs typeface="Calibri"/>
                        </a:rPr>
                        <a:t> </a:t>
                      </a:r>
                      <a:r>
                        <a:rPr lang="en-US" sz="1800" b="0" kern="1200" baseline="0" dirty="0" err="1" smtClean="0">
                          <a:solidFill>
                            <a:schemeClr val="tx1"/>
                          </a:solidFill>
                          <a:latin typeface="+mn-lt"/>
                          <a:ea typeface="+mn-ea"/>
                          <a:cs typeface="Calibri"/>
                        </a:rPr>
                        <a:t>Inc</a:t>
                      </a:r>
                      <a:r>
                        <a:rPr lang="en-US" sz="1800" b="0" kern="1200" baseline="0" dirty="0" smtClean="0">
                          <a:solidFill>
                            <a:schemeClr val="tx1"/>
                          </a:solidFill>
                          <a:latin typeface="+mn-lt"/>
                          <a:ea typeface="+mn-ea"/>
                          <a:cs typeface="Calibri"/>
                        </a:rPr>
                        <a:t>, Lilly, Merrimack Pharmaceuticals </a:t>
                      </a:r>
                      <a:r>
                        <a:rPr lang="en-US" sz="1800" b="0" kern="1200" baseline="0" dirty="0" err="1" smtClean="0">
                          <a:solidFill>
                            <a:schemeClr val="tx1"/>
                          </a:solidFill>
                          <a:latin typeface="+mn-lt"/>
                          <a:ea typeface="+mn-ea"/>
                          <a:cs typeface="Calibri"/>
                        </a:rPr>
                        <a:t>Inc</a:t>
                      </a:r>
                      <a:r>
                        <a:rPr lang="en-US" sz="1800" b="0" kern="1200" baseline="0" dirty="0" smtClean="0">
                          <a:solidFill>
                            <a:schemeClr val="tx1"/>
                          </a:solidFill>
                          <a:latin typeface="+mn-lt"/>
                          <a:ea typeface="+mn-ea"/>
                          <a:cs typeface="Calibri"/>
                        </a:rPr>
                        <a:t>, Novartis</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44149">
                <a:tc>
                  <a:txBody>
                    <a:bodyPr/>
                    <a:lstStyle/>
                    <a:p>
                      <a:pPr algn="l"/>
                      <a:r>
                        <a:rPr lang="en-US" sz="1800" b="1" kern="1200" baseline="0" dirty="0" smtClean="0">
                          <a:solidFill>
                            <a:schemeClr val="tx1"/>
                          </a:solidFill>
                          <a:latin typeface="+mn-lt"/>
                          <a:ea typeface="+mn-ea"/>
                          <a:cs typeface="Calibri"/>
                        </a:rPr>
                        <a:t>Consulting Agreements</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latin typeface="+mn-lt"/>
                          <a:ea typeface="+mn-ea"/>
                          <a:cs typeface="Calibri"/>
                        </a:rPr>
                        <a:t>Celgene Corporation, </a:t>
                      </a:r>
                      <a:r>
                        <a:rPr lang="en-US" sz="1800" b="0" kern="1200" baseline="0" dirty="0" err="1" smtClean="0">
                          <a:solidFill>
                            <a:schemeClr val="tx1"/>
                          </a:solidFill>
                          <a:latin typeface="+mn-lt"/>
                          <a:ea typeface="+mn-ea"/>
                          <a:cs typeface="Calibri"/>
                        </a:rPr>
                        <a:t>Halozyme</a:t>
                      </a:r>
                      <a:r>
                        <a:rPr lang="en-US" sz="1800" b="0" kern="1200" baseline="0" dirty="0" smtClean="0">
                          <a:solidFill>
                            <a:schemeClr val="tx1"/>
                          </a:solidFill>
                          <a:latin typeface="+mn-lt"/>
                          <a:ea typeface="+mn-ea"/>
                          <a:cs typeface="Calibri"/>
                        </a:rPr>
                        <a:t> </a:t>
                      </a:r>
                      <a:r>
                        <a:rPr lang="en-US" sz="1800" b="0" kern="1200" baseline="0" dirty="0" err="1" smtClean="0">
                          <a:solidFill>
                            <a:schemeClr val="tx1"/>
                          </a:solidFill>
                          <a:latin typeface="+mn-lt"/>
                          <a:ea typeface="+mn-ea"/>
                          <a:cs typeface="Calibri"/>
                        </a:rPr>
                        <a:t>Inc</a:t>
                      </a:r>
                      <a:r>
                        <a:rPr lang="en-US" sz="1800" b="0" kern="1200" baseline="0" dirty="0" smtClean="0">
                          <a:solidFill>
                            <a:schemeClr val="tx1"/>
                          </a:solidFill>
                          <a:latin typeface="+mn-lt"/>
                          <a:ea typeface="+mn-ea"/>
                          <a:cs typeface="Calibri"/>
                        </a:rPr>
                        <a:t>, Lilly; Contracted Research: Bayer HealthCare Pharmaceuticals, Celgene Corporation, Lilly, Merck, Novartis</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44149">
                <a:tc>
                  <a:txBody>
                    <a:bodyPr/>
                    <a:lstStyle/>
                    <a:p>
                      <a:pPr algn="l"/>
                      <a:r>
                        <a:rPr lang="en-US" sz="1800" b="1" kern="1200" baseline="0" dirty="0" smtClean="0">
                          <a:solidFill>
                            <a:schemeClr val="tx1"/>
                          </a:solidFill>
                          <a:latin typeface="+mn-lt"/>
                          <a:ea typeface="+mn-ea"/>
                          <a:cs typeface="Calibri"/>
                        </a:rPr>
                        <a:t>Speakers Bureau</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115"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tx1"/>
                          </a:solidFill>
                          <a:latin typeface="+mn-lt"/>
                          <a:ea typeface="+mn-ea"/>
                          <a:cs typeface="Calibri"/>
                        </a:rPr>
                        <a:t>Amgen </a:t>
                      </a:r>
                      <a:r>
                        <a:rPr lang="en-US" sz="1800" b="0" kern="1200" baseline="0" dirty="0" err="1" smtClean="0">
                          <a:solidFill>
                            <a:schemeClr val="tx1"/>
                          </a:solidFill>
                          <a:latin typeface="+mn-lt"/>
                          <a:ea typeface="+mn-ea"/>
                          <a:cs typeface="Calibri"/>
                        </a:rPr>
                        <a:t>Inc</a:t>
                      </a:r>
                      <a:r>
                        <a:rPr lang="en-US" sz="1800" b="0" kern="1200" baseline="0" dirty="0" smtClean="0">
                          <a:solidFill>
                            <a:schemeClr val="tx1"/>
                          </a:solidFill>
                          <a:latin typeface="+mn-lt"/>
                          <a:ea typeface="+mn-ea"/>
                          <a:cs typeface="Calibri"/>
                        </a:rPr>
                        <a:t>, Bayer HealthCare Pharmaceuticals, Celgene Corporation, Genentech </a:t>
                      </a:r>
                      <a:r>
                        <a:rPr lang="en-US" sz="1800" b="0" kern="1200" baseline="0" dirty="0" err="1" smtClean="0">
                          <a:solidFill>
                            <a:schemeClr val="tx1"/>
                          </a:solidFill>
                          <a:latin typeface="+mn-lt"/>
                          <a:ea typeface="+mn-ea"/>
                          <a:cs typeface="Calibri"/>
                        </a:rPr>
                        <a:t>BioOncology</a:t>
                      </a:r>
                      <a:r>
                        <a:rPr lang="en-US" sz="1800" b="0" kern="1200" baseline="0" dirty="0" smtClean="0">
                          <a:solidFill>
                            <a:schemeClr val="tx1"/>
                          </a:solidFill>
                          <a:latin typeface="+mn-lt"/>
                          <a:ea typeface="+mn-ea"/>
                          <a:cs typeface="Calibri"/>
                        </a:rPr>
                        <a:t>, Lilly, Merrimack Pharmaceuticals </a:t>
                      </a:r>
                      <a:r>
                        <a:rPr lang="en-US" sz="1800" b="0" kern="1200" baseline="0" dirty="0" err="1" smtClean="0">
                          <a:solidFill>
                            <a:schemeClr val="tx1"/>
                          </a:solidFill>
                          <a:latin typeface="+mn-lt"/>
                          <a:ea typeface="+mn-ea"/>
                          <a:cs typeface="Calibri"/>
                        </a:rPr>
                        <a:t>Inc</a:t>
                      </a:r>
                      <a:r>
                        <a:rPr lang="en-US" sz="1800" b="0" kern="1200" baseline="0" dirty="0" smtClean="0">
                          <a:solidFill>
                            <a:schemeClr val="tx1"/>
                          </a:solidFill>
                          <a:latin typeface="+mn-lt"/>
                          <a:ea typeface="+mn-ea"/>
                          <a:cs typeface="Calibri"/>
                        </a:rPr>
                        <a:t>, Novartis, Sanofi Genzyme</a:t>
                      </a:r>
                    </a:p>
                  </a:txBody>
                  <a:tcPr marL="182880" marR="1828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1842065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432FF"/>
                </a:solidFill>
              </a:rPr>
              <a:t>How Can </a:t>
            </a:r>
            <a:r>
              <a:rPr lang="en-GB" dirty="0">
                <a:solidFill>
                  <a:srgbClr val="0432FF"/>
                </a:solidFill>
              </a:rPr>
              <a:t>W</a:t>
            </a:r>
            <a:r>
              <a:rPr lang="en-GB" dirty="0" smtClean="0">
                <a:solidFill>
                  <a:srgbClr val="0432FF"/>
                </a:solidFill>
              </a:rPr>
              <a:t>e </a:t>
            </a:r>
            <a:r>
              <a:rPr lang="en-GB" dirty="0">
                <a:solidFill>
                  <a:srgbClr val="0432FF"/>
                </a:solidFill>
              </a:rPr>
              <a:t>B</a:t>
            </a:r>
            <a:r>
              <a:rPr lang="en-GB" dirty="0" smtClean="0">
                <a:solidFill>
                  <a:srgbClr val="0432FF"/>
                </a:solidFill>
              </a:rPr>
              <a:t>est </a:t>
            </a:r>
            <a:r>
              <a:rPr lang="en-GB" dirty="0">
                <a:solidFill>
                  <a:srgbClr val="0432FF"/>
                </a:solidFill>
              </a:rPr>
              <a:t>T</a:t>
            </a:r>
            <a:r>
              <a:rPr lang="en-GB" dirty="0" smtClean="0">
                <a:solidFill>
                  <a:srgbClr val="0432FF"/>
                </a:solidFill>
              </a:rPr>
              <a:t>reat the Other 95% of CRC </a:t>
            </a:r>
            <a:r>
              <a:rPr lang="en-GB" dirty="0" err="1" smtClean="0">
                <a:solidFill>
                  <a:srgbClr val="0432FF"/>
                </a:solidFill>
              </a:rPr>
              <a:t>Tumors</a:t>
            </a:r>
            <a:r>
              <a:rPr lang="en-GB" dirty="0" smtClean="0">
                <a:solidFill>
                  <a:srgbClr val="0432FF"/>
                </a:solidFill>
              </a:rPr>
              <a:t> </a:t>
            </a:r>
            <a:r>
              <a:rPr lang="en-GB" dirty="0">
                <a:solidFill>
                  <a:srgbClr val="0432FF"/>
                </a:solidFill>
              </a:rPr>
              <a:t>T</a:t>
            </a:r>
            <a:r>
              <a:rPr lang="en-GB" dirty="0" smtClean="0">
                <a:solidFill>
                  <a:srgbClr val="0432FF"/>
                </a:solidFill>
              </a:rPr>
              <a:t>hat Are MSS: Combination </a:t>
            </a:r>
            <a:r>
              <a:rPr lang="en-GB" dirty="0">
                <a:solidFill>
                  <a:srgbClr val="0432FF"/>
                </a:solidFill>
              </a:rPr>
              <a:t>A</a:t>
            </a:r>
            <a:r>
              <a:rPr lang="en-GB" dirty="0" smtClean="0">
                <a:solidFill>
                  <a:srgbClr val="0432FF"/>
                </a:solidFill>
              </a:rPr>
              <a:t>pproaches</a:t>
            </a:r>
            <a:endParaRPr lang="en-GB" dirty="0">
              <a:solidFill>
                <a:srgbClr val="0432FF"/>
              </a:solidFill>
            </a:endParaRPr>
          </a:p>
        </p:txBody>
      </p:sp>
      <p:sp>
        <p:nvSpPr>
          <p:cNvPr id="2" name="Text Placeholder 1"/>
          <p:cNvSpPr>
            <a:spLocks noGrp="1"/>
          </p:cNvSpPr>
          <p:nvPr>
            <p:ph type="body" sz="quarter" idx="4294967295"/>
          </p:nvPr>
        </p:nvSpPr>
        <p:spPr>
          <a:xfrm>
            <a:off x="29184" y="6013861"/>
            <a:ext cx="5438775" cy="766192"/>
          </a:xfrm>
        </p:spPr>
        <p:txBody>
          <a:bodyPr/>
          <a:lstStyle/>
          <a:p>
            <a:pPr marL="98425" indent="0" algn="l">
              <a:lnSpc>
                <a:spcPct val="100000"/>
              </a:lnSpc>
              <a:spcBef>
                <a:spcPts val="0"/>
              </a:spcBef>
              <a:spcAft>
                <a:spcPts val="0"/>
              </a:spcAft>
              <a:buNone/>
            </a:pPr>
            <a:r>
              <a:rPr lang="en-GB" sz="1600" b="0" dirty="0" smtClean="0">
                <a:solidFill>
                  <a:schemeClr val="tx1">
                    <a:lumMod val="50000"/>
                  </a:schemeClr>
                </a:solidFill>
              </a:rPr>
              <a:t>Courtesy of Johanna C </a:t>
            </a:r>
            <a:r>
              <a:rPr lang="en-GB" sz="1600" b="0" dirty="0" err="1" smtClean="0">
                <a:solidFill>
                  <a:schemeClr val="tx1">
                    <a:lumMod val="50000"/>
                  </a:schemeClr>
                </a:solidFill>
              </a:rPr>
              <a:t>Bendell</a:t>
            </a:r>
            <a:r>
              <a:rPr lang="en-GB" sz="1600" b="0" dirty="0" smtClean="0">
                <a:solidFill>
                  <a:schemeClr val="tx1">
                    <a:lumMod val="50000"/>
                  </a:schemeClr>
                </a:solidFill>
              </a:rPr>
              <a:t>, MD</a:t>
            </a:r>
          </a:p>
          <a:p>
            <a:pPr marL="98425" indent="0" algn="l">
              <a:lnSpc>
                <a:spcPct val="100000"/>
              </a:lnSpc>
              <a:spcBef>
                <a:spcPts val="0"/>
              </a:spcBef>
              <a:spcAft>
                <a:spcPts val="0"/>
              </a:spcAft>
              <a:buNone/>
            </a:pPr>
            <a:r>
              <a:rPr lang="en-GB" sz="1600" b="0" dirty="0" smtClean="0">
                <a:solidFill>
                  <a:schemeClr val="tx1">
                    <a:lumMod val="50000"/>
                  </a:schemeClr>
                </a:solidFill>
              </a:rPr>
              <a:t>Kim, Chen. </a:t>
            </a:r>
            <a:r>
              <a:rPr lang="en-GB" sz="1600" b="0" i="1" dirty="0" smtClean="0">
                <a:solidFill>
                  <a:schemeClr val="tx1">
                    <a:lumMod val="50000"/>
                  </a:schemeClr>
                </a:solidFill>
              </a:rPr>
              <a:t>Ann </a:t>
            </a:r>
            <a:r>
              <a:rPr lang="en-GB" sz="1600" b="0" i="1" dirty="0" err="1" smtClean="0">
                <a:solidFill>
                  <a:schemeClr val="tx1">
                    <a:lumMod val="50000"/>
                  </a:schemeClr>
                </a:solidFill>
              </a:rPr>
              <a:t>Oncol</a:t>
            </a:r>
            <a:r>
              <a:rPr lang="en-GB" sz="1600" b="0" i="1" dirty="0" smtClean="0">
                <a:solidFill>
                  <a:schemeClr val="tx1">
                    <a:lumMod val="50000"/>
                  </a:schemeClr>
                </a:solidFill>
              </a:rPr>
              <a:t> </a:t>
            </a:r>
            <a:r>
              <a:rPr lang="en-GB" sz="1600" b="0" dirty="0" smtClean="0">
                <a:solidFill>
                  <a:schemeClr val="tx1">
                    <a:lumMod val="50000"/>
                  </a:schemeClr>
                </a:solidFill>
              </a:rPr>
              <a:t>2016;27(8):1492-504.</a:t>
            </a:r>
            <a:br>
              <a:rPr lang="en-GB" sz="1600" b="0" dirty="0" smtClean="0">
                <a:solidFill>
                  <a:schemeClr val="tx1">
                    <a:lumMod val="50000"/>
                  </a:schemeClr>
                </a:solidFill>
              </a:rPr>
            </a:br>
            <a:r>
              <a:rPr lang="en-GB" sz="1600" b="0" dirty="0" err="1" smtClean="0">
                <a:solidFill>
                  <a:schemeClr val="tx1">
                    <a:lumMod val="50000"/>
                  </a:schemeClr>
                </a:solidFill>
              </a:rPr>
              <a:t>Hegde</a:t>
            </a:r>
            <a:r>
              <a:rPr lang="en-GB" sz="1600" b="0" dirty="0" smtClean="0">
                <a:solidFill>
                  <a:schemeClr val="tx1">
                    <a:lumMod val="50000"/>
                  </a:schemeClr>
                </a:solidFill>
              </a:rPr>
              <a:t> et al. </a:t>
            </a:r>
            <a:r>
              <a:rPr lang="en-GB" sz="1600" b="0" i="1" dirty="0" err="1" smtClean="0">
                <a:solidFill>
                  <a:schemeClr val="tx1">
                    <a:lumMod val="50000"/>
                  </a:schemeClr>
                </a:solidFill>
              </a:rPr>
              <a:t>Clin</a:t>
            </a:r>
            <a:r>
              <a:rPr lang="en-GB" sz="1600" b="0" i="1" dirty="0" smtClean="0">
                <a:solidFill>
                  <a:schemeClr val="tx1">
                    <a:lumMod val="50000"/>
                  </a:schemeClr>
                </a:solidFill>
              </a:rPr>
              <a:t> Cancer Res </a:t>
            </a:r>
            <a:r>
              <a:rPr lang="en-GB" sz="1600" b="0" dirty="0" smtClean="0">
                <a:solidFill>
                  <a:schemeClr val="tx1">
                    <a:lumMod val="50000"/>
                  </a:schemeClr>
                </a:solidFill>
              </a:rPr>
              <a:t>2016;22(8):1865-74.</a:t>
            </a:r>
            <a:endParaRPr lang="en-GB" sz="1600" b="0" dirty="0">
              <a:solidFill>
                <a:schemeClr val="tx1">
                  <a:lumMod val="50000"/>
                </a:schemeClr>
              </a:solidFill>
            </a:endParaRPr>
          </a:p>
        </p:txBody>
      </p:sp>
      <p:grpSp>
        <p:nvGrpSpPr>
          <p:cNvPr id="3" name="Group 2"/>
          <p:cNvGrpSpPr/>
          <p:nvPr/>
        </p:nvGrpSpPr>
        <p:grpSpPr>
          <a:xfrm>
            <a:off x="175938" y="1957697"/>
            <a:ext cx="8794119" cy="3341134"/>
            <a:chOff x="175939" y="1957697"/>
            <a:chExt cx="8370094" cy="3180035"/>
          </a:xfrm>
        </p:grpSpPr>
        <p:grpSp>
          <p:nvGrpSpPr>
            <p:cNvPr id="80" name="Group 79"/>
            <p:cNvGrpSpPr/>
            <p:nvPr/>
          </p:nvGrpSpPr>
          <p:grpSpPr>
            <a:xfrm>
              <a:off x="3628899" y="2051346"/>
              <a:ext cx="3788834" cy="559917"/>
              <a:chOff x="5690563" y="1624343"/>
              <a:chExt cx="3807606" cy="746556"/>
            </a:xfrm>
          </p:grpSpPr>
          <p:cxnSp>
            <p:nvCxnSpPr>
              <p:cNvPr id="81" name="Straight Connector 80"/>
              <p:cNvCxnSpPr/>
              <p:nvPr/>
            </p:nvCxnSpPr>
            <p:spPr>
              <a:xfrm>
                <a:off x="5690563" y="2370899"/>
                <a:ext cx="3807606" cy="0"/>
              </a:xfrm>
              <a:prstGeom prst="line">
                <a:avLst/>
              </a:prstGeom>
              <a:noFill/>
              <a:ln w="19050" cap="flat" cmpd="sng" algn="ctr">
                <a:solidFill>
                  <a:srgbClr val="595959"/>
                </a:solidFill>
                <a:prstDash val="solid"/>
              </a:ln>
              <a:effectLst/>
            </p:spPr>
          </p:cxnSp>
          <p:cxnSp>
            <p:nvCxnSpPr>
              <p:cNvPr id="82" name="Straight Connector 81"/>
              <p:cNvCxnSpPr/>
              <p:nvPr/>
            </p:nvCxnSpPr>
            <p:spPr>
              <a:xfrm>
                <a:off x="5690563" y="1624343"/>
                <a:ext cx="3807606" cy="0"/>
              </a:xfrm>
              <a:prstGeom prst="line">
                <a:avLst/>
              </a:prstGeom>
              <a:noFill/>
              <a:ln w="19050" cap="flat" cmpd="sng" algn="ctr">
                <a:solidFill>
                  <a:srgbClr val="595959"/>
                </a:solidFill>
                <a:prstDash val="solid"/>
              </a:ln>
              <a:effectLst/>
            </p:spPr>
          </p:cxnSp>
        </p:grpSp>
        <p:sp>
          <p:nvSpPr>
            <p:cNvPr id="86" name="Teardrop 85"/>
            <p:cNvSpPr/>
            <p:nvPr/>
          </p:nvSpPr>
          <p:spPr bwMode="auto">
            <a:xfrm rot="13500000">
              <a:off x="3362376" y="1953592"/>
              <a:ext cx="704753" cy="712963"/>
            </a:xfrm>
            <a:prstGeom prst="teardrop">
              <a:avLst/>
            </a:prstGeom>
            <a:solidFill>
              <a:srgbClr val="99CD15"/>
            </a:solidFill>
            <a:ln w="12700">
              <a:noFill/>
              <a:round/>
              <a:headEnd type="none" w="sm" len="sm"/>
              <a:tailEnd type="none" w="sm" len="sm"/>
            </a:ln>
            <a:effectLst/>
          </p:spPr>
          <p:txBody>
            <a:bodyPr wrap="square" rtlCol="0" anchor="ctr">
              <a:noAutofit/>
            </a:bodyPr>
            <a:lstStyle/>
            <a:p>
              <a:pPr algn="ctr" defTabSz="685800"/>
              <a:endParaRPr lang="en-GB" b="1" kern="0" dirty="0">
                <a:solidFill>
                  <a:schemeClr val="tx1">
                    <a:lumMod val="50000"/>
                  </a:schemeClr>
                </a:solidFill>
                <a:cs typeface="ヒラギノ角ゴ Pro W3"/>
              </a:endParaRPr>
            </a:p>
          </p:txBody>
        </p:sp>
        <p:sp>
          <p:nvSpPr>
            <p:cNvPr id="87" name="TextBox 86"/>
            <p:cNvSpPr txBox="1"/>
            <p:nvPr/>
          </p:nvSpPr>
          <p:spPr bwMode="auto">
            <a:xfrm>
              <a:off x="4101071" y="2054403"/>
              <a:ext cx="3627773" cy="543202"/>
            </a:xfrm>
            <a:prstGeom prst="rect">
              <a:avLst/>
            </a:prstGeom>
            <a:noFill/>
            <a:ln w="9525">
              <a:noFill/>
              <a:miter lim="800000"/>
              <a:headEnd/>
              <a:tailEnd/>
            </a:ln>
            <a:effectLst/>
          </p:spPr>
          <p:txBody>
            <a:bodyPr wrap="square" lIns="54000" tIns="54000" rIns="54000" bIns="54000" rtlCol="0" anchor="ctr">
              <a:spAutoFit/>
            </a:bodyPr>
            <a:lstStyle/>
            <a:p>
              <a:pPr defTabSz="685783"/>
              <a:r>
                <a:rPr lang="en-US" sz="1500" dirty="0">
                  <a:solidFill>
                    <a:schemeClr val="tx1">
                      <a:lumMod val="50000"/>
                    </a:schemeClr>
                  </a:solidFill>
                </a:rPr>
                <a:t>Can we </a:t>
              </a:r>
              <a:r>
                <a:rPr lang="en-US" sz="1500" b="1" dirty="0">
                  <a:solidFill>
                    <a:schemeClr val="tx1">
                      <a:lumMod val="50000"/>
                    </a:schemeClr>
                  </a:solidFill>
                </a:rPr>
                <a:t>convert </a:t>
              </a:r>
              <a:r>
                <a:rPr lang="en-US" sz="1500" b="1" dirty="0" err="1" smtClean="0">
                  <a:solidFill>
                    <a:schemeClr val="tx1">
                      <a:lumMod val="50000"/>
                    </a:schemeClr>
                  </a:solidFill>
                </a:rPr>
                <a:t>noninflamed</a:t>
              </a:r>
              <a:r>
                <a:rPr lang="en-US" sz="1500" b="1" dirty="0" smtClean="0">
                  <a:solidFill>
                    <a:schemeClr val="tx1">
                      <a:lumMod val="50000"/>
                    </a:schemeClr>
                  </a:solidFill>
                </a:rPr>
                <a:t> </a:t>
              </a:r>
              <a:r>
                <a:rPr lang="en-US" sz="1500" b="1" dirty="0">
                  <a:solidFill>
                    <a:schemeClr val="tx1">
                      <a:lumMod val="50000"/>
                    </a:schemeClr>
                  </a:solidFill>
                </a:rPr>
                <a:t/>
              </a:r>
              <a:br>
                <a:rPr lang="en-US" sz="1500" b="1" dirty="0">
                  <a:solidFill>
                    <a:schemeClr val="tx1">
                      <a:lumMod val="50000"/>
                    </a:schemeClr>
                  </a:solidFill>
                </a:rPr>
              </a:br>
              <a:r>
                <a:rPr lang="en-US" sz="1500" b="1" dirty="0" smtClean="0">
                  <a:solidFill>
                    <a:schemeClr val="tx1">
                      <a:lumMod val="50000"/>
                    </a:schemeClr>
                  </a:solidFill>
                </a:rPr>
                <a:t>tumors </a:t>
              </a:r>
              <a:r>
                <a:rPr lang="en-US" sz="1500" dirty="0">
                  <a:solidFill>
                    <a:schemeClr val="tx1">
                      <a:lumMod val="50000"/>
                    </a:schemeClr>
                  </a:solidFill>
                </a:rPr>
                <a:t>to become </a:t>
              </a:r>
              <a:r>
                <a:rPr lang="en-US" sz="1500" b="1" dirty="0">
                  <a:solidFill>
                    <a:schemeClr val="tx1">
                      <a:lumMod val="50000"/>
                    </a:schemeClr>
                  </a:solidFill>
                </a:rPr>
                <a:t>inflamed? </a:t>
              </a:r>
              <a:endParaRPr lang="en-GB" sz="1500" b="1" kern="0" dirty="0">
                <a:solidFill>
                  <a:schemeClr val="tx1">
                    <a:lumMod val="50000"/>
                  </a:schemeClr>
                </a:solidFill>
              </a:endParaRPr>
            </a:p>
          </p:txBody>
        </p:sp>
        <p:sp>
          <p:nvSpPr>
            <p:cNvPr id="88" name="Isosceles Triangle 87"/>
            <p:cNvSpPr/>
            <p:nvPr/>
          </p:nvSpPr>
          <p:spPr bwMode="auto">
            <a:xfrm rot="16200000" flipH="1">
              <a:off x="2763391" y="1957235"/>
              <a:ext cx="525582" cy="698288"/>
            </a:xfrm>
            <a:prstGeom prst="triangle">
              <a:avLst/>
            </a:prstGeom>
            <a:solidFill>
              <a:srgbClr val="595959">
                <a:lumMod val="40000"/>
                <a:lumOff val="60000"/>
                <a:alpha val="6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sp>
          <p:nvSpPr>
            <p:cNvPr id="89" name="Isosceles Triangle 88"/>
            <p:cNvSpPr/>
            <p:nvPr/>
          </p:nvSpPr>
          <p:spPr bwMode="auto">
            <a:xfrm rot="16200000" flipH="1">
              <a:off x="2429371" y="1957235"/>
              <a:ext cx="525582" cy="698288"/>
            </a:xfrm>
            <a:prstGeom prst="triangle">
              <a:avLst/>
            </a:prstGeom>
            <a:solidFill>
              <a:srgbClr val="595959">
                <a:lumMod val="40000"/>
                <a:lumOff val="60000"/>
                <a:alpha val="7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sp>
          <p:nvSpPr>
            <p:cNvPr id="90" name="Isosceles Triangle 89"/>
            <p:cNvSpPr/>
            <p:nvPr/>
          </p:nvSpPr>
          <p:spPr bwMode="auto">
            <a:xfrm rot="16200000" flipH="1">
              <a:off x="2095351" y="1957235"/>
              <a:ext cx="525582" cy="698288"/>
            </a:xfrm>
            <a:prstGeom prst="triangle">
              <a:avLst/>
            </a:prstGeom>
            <a:solidFill>
              <a:srgbClr val="595959">
                <a:lumMod val="40000"/>
                <a:lumOff val="60000"/>
                <a:alpha val="8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sp>
          <p:nvSpPr>
            <p:cNvPr id="91" name="Isosceles Triangle 90"/>
            <p:cNvSpPr/>
            <p:nvPr/>
          </p:nvSpPr>
          <p:spPr bwMode="auto">
            <a:xfrm rot="16200000" flipH="1">
              <a:off x="1761331" y="1957236"/>
              <a:ext cx="525582" cy="698288"/>
            </a:xfrm>
            <a:prstGeom prst="triangle">
              <a:avLst/>
            </a:prstGeom>
            <a:solidFill>
              <a:srgbClr val="595959">
                <a:lumMod val="40000"/>
                <a:lumOff val="60000"/>
                <a:alpha val="9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sp>
          <p:nvSpPr>
            <p:cNvPr id="92" name="Isosceles Triangle 91"/>
            <p:cNvSpPr/>
            <p:nvPr/>
          </p:nvSpPr>
          <p:spPr bwMode="auto">
            <a:xfrm rot="16200000" flipH="1">
              <a:off x="1427311" y="1957236"/>
              <a:ext cx="525582" cy="698288"/>
            </a:xfrm>
            <a:prstGeom prst="triangle">
              <a:avLst/>
            </a:prstGeom>
            <a:solidFill>
              <a:srgbClr val="595959">
                <a:lumMod val="40000"/>
                <a:lumOff val="6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sp>
          <p:nvSpPr>
            <p:cNvPr id="93" name="Isosceles Triangle 92"/>
            <p:cNvSpPr/>
            <p:nvPr/>
          </p:nvSpPr>
          <p:spPr bwMode="auto">
            <a:xfrm rot="16200000" flipH="1">
              <a:off x="1093291" y="1957236"/>
              <a:ext cx="525582" cy="698288"/>
            </a:xfrm>
            <a:prstGeom prst="triangle">
              <a:avLst/>
            </a:prstGeom>
            <a:solidFill>
              <a:srgbClr val="595959">
                <a:lumMod val="60000"/>
                <a:lumOff val="40000"/>
              </a:srgbClr>
            </a:solidFill>
            <a:ln w="12700">
              <a:noFill/>
              <a:round/>
              <a:headEnd type="none" w="sm" len="sm"/>
              <a:tailEnd type="none" w="sm" len="sm"/>
            </a:ln>
            <a:effectLst/>
          </p:spPr>
          <p:txBody>
            <a:bodyPr wrap="square" rtlCol="0" anchor="ctr">
              <a:spAutoFit/>
            </a:bodyPr>
            <a:lstStyle/>
            <a:p>
              <a:pPr algn="ctr" defTabSz="685800"/>
              <a:endParaRPr lang="en-GB" b="1" kern="0" dirty="0">
                <a:solidFill>
                  <a:schemeClr val="tx1">
                    <a:lumMod val="50000"/>
                  </a:schemeClr>
                </a:solidFill>
                <a:cs typeface="ヒラギノ角ゴ Pro W3"/>
              </a:endParaRPr>
            </a:p>
          </p:txBody>
        </p:sp>
        <p:grpSp>
          <p:nvGrpSpPr>
            <p:cNvPr id="94" name="Group 93"/>
            <p:cNvGrpSpPr/>
            <p:nvPr/>
          </p:nvGrpSpPr>
          <p:grpSpPr>
            <a:xfrm>
              <a:off x="3533823" y="2086040"/>
              <a:ext cx="376896" cy="440678"/>
              <a:chOff x="-2025660" y="-3729795"/>
              <a:chExt cx="1177435" cy="1376693"/>
            </a:xfrm>
          </p:grpSpPr>
          <p:sp>
            <p:nvSpPr>
              <p:cNvPr id="95" name="Freeform 290"/>
              <p:cNvSpPr>
                <a:spLocks/>
              </p:cNvSpPr>
              <p:nvPr>
                <p:custDataLst>
                  <p:tags r:id="rId2"/>
                </p:custDataLst>
              </p:nvPr>
            </p:nvSpPr>
            <p:spPr bwMode="auto">
              <a:xfrm>
                <a:off x="-2025660" y="-3729795"/>
                <a:ext cx="1177435" cy="1376693"/>
              </a:xfrm>
              <a:custGeom>
                <a:avLst/>
                <a:gdLst>
                  <a:gd name="T0" fmla="*/ 106 w 163"/>
                  <a:gd name="T1" fmla="*/ 157 h 191"/>
                  <a:gd name="T2" fmla="*/ 106 w 163"/>
                  <a:gd name="T3" fmla="*/ 182 h 191"/>
                  <a:gd name="T4" fmla="*/ 97 w 163"/>
                  <a:gd name="T5" fmla="*/ 190 h 191"/>
                  <a:gd name="T6" fmla="*/ 34 w 163"/>
                  <a:gd name="T7" fmla="*/ 179 h 191"/>
                  <a:gd name="T8" fmla="*/ 29 w 163"/>
                  <a:gd name="T9" fmla="*/ 172 h 191"/>
                  <a:gd name="T10" fmla="*/ 29 w 163"/>
                  <a:gd name="T11" fmla="*/ 146 h 191"/>
                  <a:gd name="T12" fmla="*/ 26 w 163"/>
                  <a:gd name="T13" fmla="*/ 139 h 191"/>
                  <a:gd name="T14" fmla="*/ 0 w 163"/>
                  <a:gd name="T15" fmla="*/ 81 h 191"/>
                  <a:gd name="T16" fmla="*/ 25 w 163"/>
                  <a:gd name="T17" fmla="*/ 27 h 191"/>
                  <a:gd name="T18" fmla="*/ 123 w 163"/>
                  <a:gd name="T19" fmla="*/ 24 h 191"/>
                  <a:gd name="T20" fmla="*/ 150 w 163"/>
                  <a:gd name="T21" fmla="*/ 65 h 191"/>
                  <a:gd name="T22" fmla="*/ 161 w 163"/>
                  <a:gd name="T23" fmla="*/ 103 h 191"/>
                  <a:gd name="T24" fmla="*/ 154 w 163"/>
                  <a:gd name="T25" fmla="*/ 113 h 191"/>
                  <a:gd name="T26" fmla="*/ 143 w 163"/>
                  <a:gd name="T27" fmla="*/ 113 h 191"/>
                  <a:gd name="T28" fmla="*/ 143 w 163"/>
                  <a:gd name="T29" fmla="*/ 135 h 191"/>
                  <a:gd name="T30" fmla="*/ 144 w 163"/>
                  <a:gd name="T31" fmla="*/ 148 h 191"/>
                  <a:gd name="T32" fmla="*/ 137 w 163"/>
                  <a:gd name="T33" fmla="*/ 155 h 191"/>
                  <a:gd name="T34" fmla="*/ 109 w 163"/>
                  <a:gd name="T35" fmla="*/ 156 h 191"/>
                  <a:gd name="T36" fmla="*/ 106 w 163"/>
                  <a:gd name="T37" fmla="*/ 1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1">
                    <a:moveTo>
                      <a:pt x="106" y="157"/>
                    </a:moveTo>
                    <a:cubicBezTo>
                      <a:pt x="106" y="166"/>
                      <a:pt x="106" y="174"/>
                      <a:pt x="106" y="182"/>
                    </a:cubicBezTo>
                    <a:cubicBezTo>
                      <a:pt x="106" y="189"/>
                      <a:pt x="104" y="191"/>
                      <a:pt x="97" y="190"/>
                    </a:cubicBezTo>
                    <a:cubicBezTo>
                      <a:pt x="76" y="186"/>
                      <a:pt x="55" y="182"/>
                      <a:pt x="34" y="179"/>
                    </a:cubicBezTo>
                    <a:cubicBezTo>
                      <a:pt x="30" y="178"/>
                      <a:pt x="29" y="176"/>
                      <a:pt x="29" y="172"/>
                    </a:cubicBezTo>
                    <a:cubicBezTo>
                      <a:pt x="29" y="163"/>
                      <a:pt x="29" y="155"/>
                      <a:pt x="29" y="146"/>
                    </a:cubicBezTo>
                    <a:cubicBezTo>
                      <a:pt x="29" y="143"/>
                      <a:pt x="28" y="141"/>
                      <a:pt x="26" y="139"/>
                    </a:cubicBezTo>
                    <a:cubicBezTo>
                      <a:pt x="10" y="123"/>
                      <a:pt x="1" y="103"/>
                      <a:pt x="0" y="81"/>
                    </a:cubicBezTo>
                    <a:cubicBezTo>
                      <a:pt x="0" y="58"/>
                      <a:pt x="9" y="41"/>
                      <a:pt x="25" y="27"/>
                    </a:cubicBezTo>
                    <a:cubicBezTo>
                      <a:pt x="54" y="1"/>
                      <a:pt x="93" y="0"/>
                      <a:pt x="123" y="24"/>
                    </a:cubicBezTo>
                    <a:cubicBezTo>
                      <a:pt x="137" y="35"/>
                      <a:pt x="145" y="49"/>
                      <a:pt x="150" y="65"/>
                    </a:cubicBezTo>
                    <a:cubicBezTo>
                      <a:pt x="153" y="78"/>
                      <a:pt x="157" y="91"/>
                      <a:pt x="161" y="103"/>
                    </a:cubicBezTo>
                    <a:cubicBezTo>
                      <a:pt x="163" y="111"/>
                      <a:pt x="161" y="113"/>
                      <a:pt x="154" y="113"/>
                    </a:cubicBezTo>
                    <a:cubicBezTo>
                      <a:pt x="150" y="113"/>
                      <a:pt x="147" y="113"/>
                      <a:pt x="143" y="113"/>
                    </a:cubicBezTo>
                    <a:cubicBezTo>
                      <a:pt x="143" y="120"/>
                      <a:pt x="143" y="128"/>
                      <a:pt x="143" y="135"/>
                    </a:cubicBezTo>
                    <a:cubicBezTo>
                      <a:pt x="144" y="139"/>
                      <a:pt x="144" y="144"/>
                      <a:pt x="144" y="148"/>
                    </a:cubicBezTo>
                    <a:cubicBezTo>
                      <a:pt x="144" y="153"/>
                      <a:pt x="142" y="155"/>
                      <a:pt x="137" y="155"/>
                    </a:cubicBezTo>
                    <a:cubicBezTo>
                      <a:pt x="128" y="155"/>
                      <a:pt x="118" y="156"/>
                      <a:pt x="109" y="156"/>
                    </a:cubicBezTo>
                    <a:cubicBezTo>
                      <a:pt x="108" y="157"/>
                      <a:pt x="107" y="157"/>
                      <a:pt x="106" y="157"/>
                    </a:cubicBezTo>
                    <a:close/>
                  </a:path>
                </a:pathLst>
              </a:custGeom>
              <a:solidFill>
                <a:srgbClr val="FFFFFF"/>
              </a:solidFill>
              <a:ln w="30163" cap="rnd">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013" kern="0">
                  <a:solidFill>
                    <a:schemeClr val="tx1">
                      <a:lumMod val="50000"/>
                    </a:schemeClr>
                  </a:solidFill>
                </a:endParaRPr>
              </a:p>
            </p:txBody>
          </p:sp>
          <p:sp>
            <p:nvSpPr>
              <p:cNvPr id="96" name="Freeform 291"/>
              <p:cNvSpPr>
                <a:spLocks noEditPoints="1"/>
              </p:cNvSpPr>
              <p:nvPr>
                <p:custDataLst>
                  <p:tags r:id="rId3"/>
                </p:custDataLst>
              </p:nvPr>
            </p:nvSpPr>
            <p:spPr bwMode="auto">
              <a:xfrm>
                <a:off x="-1678468" y="-3424870"/>
                <a:ext cx="416631" cy="790995"/>
              </a:xfrm>
              <a:custGeom>
                <a:avLst/>
                <a:gdLst>
                  <a:gd name="T0" fmla="*/ 58 w 58"/>
                  <a:gd name="T1" fmla="*/ 30 h 110"/>
                  <a:gd name="T2" fmla="*/ 56 w 58"/>
                  <a:gd name="T3" fmla="*/ 41 h 110"/>
                  <a:gd name="T4" fmla="*/ 51 w 58"/>
                  <a:gd name="T5" fmla="*/ 50 h 110"/>
                  <a:gd name="T6" fmla="*/ 43 w 58"/>
                  <a:gd name="T7" fmla="*/ 56 h 110"/>
                  <a:gd name="T8" fmla="*/ 33 w 58"/>
                  <a:gd name="T9" fmla="*/ 59 h 110"/>
                  <a:gd name="T10" fmla="*/ 32 w 58"/>
                  <a:gd name="T11" fmla="*/ 73 h 110"/>
                  <a:gd name="T12" fmla="*/ 30 w 58"/>
                  <a:gd name="T13" fmla="*/ 75 h 110"/>
                  <a:gd name="T14" fmla="*/ 24 w 58"/>
                  <a:gd name="T15" fmla="*/ 76 h 110"/>
                  <a:gd name="T16" fmla="*/ 20 w 58"/>
                  <a:gd name="T17" fmla="*/ 76 h 110"/>
                  <a:gd name="T18" fmla="*/ 17 w 58"/>
                  <a:gd name="T19" fmla="*/ 76 h 110"/>
                  <a:gd name="T20" fmla="*/ 16 w 58"/>
                  <a:gd name="T21" fmla="*/ 75 h 110"/>
                  <a:gd name="T22" fmla="*/ 15 w 58"/>
                  <a:gd name="T23" fmla="*/ 73 h 110"/>
                  <a:gd name="T24" fmla="*/ 14 w 58"/>
                  <a:gd name="T25" fmla="*/ 55 h 110"/>
                  <a:gd name="T26" fmla="*/ 15 w 58"/>
                  <a:gd name="T27" fmla="*/ 51 h 110"/>
                  <a:gd name="T28" fmla="*/ 16 w 58"/>
                  <a:gd name="T29" fmla="*/ 49 h 110"/>
                  <a:gd name="T30" fmla="*/ 18 w 58"/>
                  <a:gd name="T31" fmla="*/ 48 h 110"/>
                  <a:gd name="T32" fmla="*/ 21 w 58"/>
                  <a:gd name="T33" fmla="*/ 47 h 110"/>
                  <a:gd name="T34" fmla="*/ 22 w 58"/>
                  <a:gd name="T35" fmla="*/ 47 h 110"/>
                  <a:gd name="T36" fmla="*/ 29 w 58"/>
                  <a:gd name="T37" fmla="*/ 46 h 110"/>
                  <a:gd name="T38" fmla="*/ 34 w 58"/>
                  <a:gd name="T39" fmla="*/ 43 h 110"/>
                  <a:gd name="T40" fmla="*/ 36 w 58"/>
                  <a:gd name="T41" fmla="*/ 38 h 110"/>
                  <a:gd name="T42" fmla="*/ 37 w 58"/>
                  <a:gd name="T43" fmla="*/ 31 h 110"/>
                  <a:gd name="T44" fmla="*/ 36 w 58"/>
                  <a:gd name="T45" fmla="*/ 25 h 110"/>
                  <a:gd name="T46" fmla="*/ 33 w 58"/>
                  <a:gd name="T47" fmla="*/ 20 h 110"/>
                  <a:gd name="T48" fmla="*/ 28 w 58"/>
                  <a:gd name="T49" fmla="*/ 16 h 110"/>
                  <a:gd name="T50" fmla="*/ 20 w 58"/>
                  <a:gd name="T51" fmla="*/ 15 h 110"/>
                  <a:gd name="T52" fmla="*/ 14 w 58"/>
                  <a:gd name="T53" fmla="*/ 16 h 110"/>
                  <a:gd name="T54" fmla="*/ 8 w 58"/>
                  <a:gd name="T55" fmla="*/ 17 h 110"/>
                  <a:gd name="T56" fmla="*/ 5 w 58"/>
                  <a:gd name="T57" fmla="*/ 19 h 110"/>
                  <a:gd name="T58" fmla="*/ 3 w 58"/>
                  <a:gd name="T59" fmla="*/ 20 h 110"/>
                  <a:gd name="T60" fmla="*/ 2 w 58"/>
                  <a:gd name="T61" fmla="*/ 19 h 110"/>
                  <a:gd name="T62" fmla="*/ 1 w 58"/>
                  <a:gd name="T63" fmla="*/ 18 h 110"/>
                  <a:gd name="T64" fmla="*/ 1 w 58"/>
                  <a:gd name="T65" fmla="*/ 16 h 110"/>
                  <a:gd name="T66" fmla="*/ 0 w 58"/>
                  <a:gd name="T67" fmla="*/ 11 h 110"/>
                  <a:gd name="T68" fmla="*/ 1 w 58"/>
                  <a:gd name="T69" fmla="*/ 7 h 110"/>
                  <a:gd name="T70" fmla="*/ 2 w 58"/>
                  <a:gd name="T71" fmla="*/ 6 h 110"/>
                  <a:gd name="T72" fmla="*/ 4 w 58"/>
                  <a:gd name="T73" fmla="*/ 4 h 110"/>
                  <a:gd name="T74" fmla="*/ 10 w 58"/>
                  <a:gd name="T75" fmla="*/ 2 h 110"/>
                  <a:gd name="T76" fmla="*/ 16 w 58"/>
                  <a:gd name="T77" fmla="*/ 0 h 110"/>
                  <a:gd name="T78" fmla="*/ 24 w 58"/>
                  <a:gd name="T79" fmla="*/ 0 h 110"/>
                  <a:gd name="T80" fmla="*/ 39 w 58"/>
                  <a:gd name="T81" fmla="*/ 2 h 110"/>
                  <a:gd name="T82" fmla="*/ 50 w 58"/>
                  <a:gd name="T83" fmla="*/ 9 h 110"/>
                  <a:gd name="T84" fmla="*/ 56 w 58"/>
                  <a:gd name="T85" fmla="*/ 18 h 110"/>
                  <a:gd name="T86" fmla="*/ 58 w 58"/>
                  <a:gd name="T87" fmla="*/ 30 h 110"/>
                  <a:gd name="T88" fmla="*/ 35 w 58"/>
                  <a:gd name="T89" fmla="*/ 99 h 110"/>
                  <a:gd name="T90" fmla="*/ 34 w 58"/>
                  <a:gd name="T91" fmla="*/ 104 h 110"/>
                  <a:gd name="T92" fmla="*/ 33 w 58"/>
                  <a:gd name="T93" fmla="*/ 108 h 110"/>
                  <a:gd name="T94" fmla="*/ 29 w 58"/>
                  <a:gd name="T95" fmla="*/ 110 h 110"/>
                  <a:gd name="T96" fmla="*/ 24 w 58"/>
                  <a:gd name="T97" fmla="*/ 110 h 110"/>
                  <a:gd name="T98" fmla="*/ 19 w 58"/>
                  <a:gd name="T99" fmla="*/ 110 h 110"/>
                  <a:gd name="T100" fmla="*/ 16 w 58"/>
                  <a:gd name="T101" fmla="*/ 108 h 110"/>
                  <a:gd name="T102" fmla="*/ 14 w 58"/>
                  <a:gd name="T103" fmla="*/ 104 h 110"/>
                  <a:gd name="T104" fmla="*/ 13 w 58"/>
                  <a:gd name="T105" fmla="*/ 99 h 110"/>
                  <a:gd name="T106" fmla="*/ 14 w 58"/>
                  <a:gd name="T107" fmla="*/ 94 h 110"/>
                  <a:gd name="T108" fmla="*/ 16 w 58"/>
                  <a:gd name="T109" fmla="*/ 90 h 110"/>
                  <a:gd name="T110" fmla="*/ 19 w 58"/>
                  <a:gd name="T111" fmla="*/ 88 h 110"/>
                  <a:gd name="T112" fmla="*/ 24 w 58"/>
                  <a:gd name="T113" fmla="*/ 88 h 110"/>
                  <a:gd name="T114" fmla="*/ 29 w 58"/>
                  <a:gd name="T115" fmla="*/ 88 h 110"/>
                  <a:gd name="T116" fmla="*/ 33 w 58"/>
                  <a:gd name="T117" fmla="*/ 90 h 110"/>
                  <a:gd name="T118" fmla="*/ 34 w 58"/>
                  <a:gd name="T119" fmla="*/ 94 h 110"/>
                  <a:gd name="T120" fmla="*/ 35 w 58"/>
                  <a:gd name="T121" fmla="*/ 9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110">
                    <a:moveTo>
                      <a:pt x="58" y="30"/>
                    </a:moveTo>
                    <a:cubicBezTo>
                      <a:pt x="58" y="34"/>
                      <a:pt x="57" y="38"/>
                      <a:pt x="56" y="41"/>
                    </a:cubicBezTo>
                    <a:cubicBezTo>
                      <a:pt x="55" y="45"/>
                      <a:pt x="53" y="47"/>
                      <a:pt x="51" y="50"/>
                    </a:cubicBezTo>
                    <a:cubicBezTo>
                      <a:pt x="49" y="52"/>
                      <a:pt x="46" y="54"/>
                      <a:pt x="43" y="56"/>
                    </a:cubicBezTo>
                    <a:cubicBezTo>
                      <a:pt x="40" y="57"/>
                      <a:pt x="37" y="58"/>
                      <a:pt x="33" y="59"/>
                    </a:cubicBezTo>
                    <a:cubicBezTo>
                      <a:pt x="32" y="73"/>
                      <a:pt x="32" y="73"/>
                      <a:pt x="32" y="73"/>
                    </a:cubicBezTo>
                    <a:cubicBezTo>
                      <a:pt x="32" y="74"/>
                      <a:pt x="32" y="75"/>
                      <a:pt x="30" y="75"/>
                    </a:cubicBezTo>
                    <a:cubicBezTo>
                      <a:pt x="29" y="76"/>
                      <a:pt x="27" y="76"/>
                      <a:pt x="24" y="76"/>
                    </a:cubicBezTo>
                    <a:cubicBezTo>
                      <a:pt x="22" y="76"/>
                      <a:pt x="21" y="76"/>
                      <a:pt x="20" y="76"/>
                    </a:cubicBezTo>
                    <a:cubicBezTo>
                      <a:pt x="19" y="76"/>
                      <a:pt x="18" y="76"/>
                      <a:pt x="17" y="76"/>
                    </a:cubicBezTo>
                    <a:cubicBezTo>
                      <a:pt x="16" y="75"/>
                      <a:pt x="16" y="75"/>
                      <a:pt x="16" y="75"/>
                    </a:cubicBezTo>
                    <a:cubicBezTo>
                      <a:pt x="15" y="74"/>
                      <a:pt x="15" y="74"/>
                      <a:pt x="15" y="73"/>
                    </a:cubicBezTo>
                    <a:cubicBezTo>
                      <a:pt x="14" y="55"/>
                      <a:pt x="14" y="55"/>
                      <a:pt x="14" y="55"/>
                    </a:cubicBezTo>
                    <a:cubicBezTo>
                      <a:pt x="14" y="54"/>
                      <a:pt x="15" y="52"/>
                      <a:pt x="15" y="51"/>
                    </a:cubicBezTo>
                    <a:cubicBezTo>
                      <a:pt x="15" y="50"/>
                      <a:pt x="15" y="50"/>
                      <a:pt x="16" y="49"/>
                    </a:cubicBezTo>
                    <a:cubicBezTo>
                      <a:pt x="16" y="48"/>
                      <a:pt x="17" y="48"/>
                      <a:pt x="18" y="48"/>
                    </a:cubicBezTo>
                    <a:cubicBezTo>
                      <a:pt x="19" y="48"/>
                      <a:pt x="20" y="47"/>
                      <a:pt x="21" y="47"/>
                    </a:cubicBezTo>
                    <a:cubicBezTo>
                      <a:pt x="22" y="47"/>
                      <a:pt x="22" y="47"/>
                      <a:pt x="22" y="47"/>
                    </a:cubicBezTo>
                    <a:cubicBezTo>
                      <a:pt x="24" y="47"/>
                      <a:pt x="27" y="47"/>
                      <a:pt x="29" y="46"/>
                    </a:cubicBezTo>
                    <a:cubicBezTo>
                      <a:pt x="31" y="45"/>
                      <a:pt x="32" y="44"/>
                      <a:pt x="34" y="43"/>
                    </a:cubicBezTo>
                    <a:cubicBezTo>
                      <a:pt x="35" y="41"/>
                      <a:pt x="36" y="40"/>
                      <a:pt x="36" y="38"/>
                    </a:cubicBezTo>
                    <a:cubicBezTo>
                      <a:pt x="37" y="36"/>
                      <a:pt x="37" y="34"/>
                      <a:pt x="37" y="31"/>
                    </a:cubicBezTo>
                    <a:cubicBezTo>
                      <a:pt x="37" y="29"/>
                      <a:pt x="37" y="27"/>
                      <a:pt x="36" y="25"/>
                    </a:cubicBezTo>
                    <a:cubicBezTo>
                      <a:pt x="36" y="23"/>
                      <a:pt x="35" y="21"/>
                      <a:pt x="33" y="20"/>
                    </a:cubicBezTo>
                    <a:cubicBezTo>
                      <a:pt x="32" y="18"/>
                      <a:pt x="30" y="17"/>
                      <a:pt x="28" y="16"/>
                    </a:cubicBezTo>
                    <a:cubicBezTo>
                      <a:pt x="26" y="15"/>
                      <a:pt x="23" y="15"/>
                      <a:pt x="20" y="15"/>
                    </a:cubicBezTo>
                    <a:cubicBezTo>
                      <a:pt x="18" y="15"/>
                      <a:pt x="16" y="15"/>
                      <a:pt x="14" y="16"/>
                    </a:cubicBezTo>
                    <a:cubicBezTo>
                      <a:pt x="12" y="16"/>
                      <a:pt x="10" y="17"/>
                      <a:pt x="8" y="17"/>
                    </a:cubicBezTo>
                    <a:cubicBezTo>
                      <a:pt x="7" y="18"/>
                      <a:pt x="6" y="19"/>
                      <a:pt x="5" y="19"/>
                    </a:cubicBezTo>
                    <a:cubicBezTo>
                      <a:pt x="4" y="20"/>
                      <a:pt x="3" y="20"/>
                      <a:pt x="3" y="20"/>
                    </a:cubicBezTo>
                    <a:cubicBezTo>
                      <a:pt x="2" y="20"/>
                      <a:pt x="2" y="20"/>
                      <a:pt x="2" y="19"/>
                    </a:cubicBezTo>
                    <a:cubicBezTo>
                      <a:pt x="1" y="19"/>
                      <a:pt x="1" y="19"/>
                      <a:pt x="1" y="18"/>
                    </a:cubicBezTo>
                    <a:cubicBezTo>
                      <a:pt x="1" y="18"/>
                      <a:pt x="1" y="17"/>
                      <a:pt x="1" y="16"/>
                    </a:cubicBezTo>
                    <a:cubicBezTo>
                      <a:pt x="0" y="15"/>
                      <a:pt x="0" y="13"/>
                      <a:pt x="0" y="11"/>
                    </a:cubicBezTo>
                    <a:cubicBezTo>
                      <a:pt x="0" y="10"/>
                      <a:pt x="0" y="8"/>
                      <a:pt x="1" y="7"/>
                    </a:cubicBezTo>
                    <a:cubicBezTo>
                      <a:pt x="1" y="7"/>
                      <a:pt x="1" y="6"/>
                      <a:pt x="2" y="6"/>
                    </a:cubicBezTo>
                    <a:cubicBezTo>
                      <a:pt x="2" y="5"/>
                      <a:pt x="3" y="4"/>
                      <a:pt x="4" y="4"/>
                    </a:cubicBezTo>
                    <a:cubicBezTo>
                      <a:pt x="6" y="3"/>
                      <a:pt x="8" y="2"/>
                      <a:pt x="10" y="2"/>
                    </a:cubicBezTo>
                    <a:cubicBezTo>
                      <a:pt x="12" y="1"/>
                      <a:pt x="14" y="1"/>
                      <a:pt x="16" y="0"/>
                    </a:cubicBezTo>
                    <a:cubicBezTo>
                      <a:pt x="19" y="0"/>
                      <a:pt x="21" y="0"/>
                      <a:pt x="24" y="0"/>
                    </a:cubicBezTo>
                    <a:cubicBezTo>
                      <a:pt x="30" y="0"/>
                      <a:pt x="35" y="1"/>
                      <a:pt x="39" y="2"/>
                    </a:cubicBezTo>
                    <a:cubicBezTo>
                      <a:pt x="43" y="4"/>
                      <a:pt x="47" y="6"/>
                      <a:pt x="50" y="9"/>
                    </a:cubicBezTo>
                    <a:cubicBezTo>
                      <a:pt x="52" y="12"/>
                      <a:pt x="54" y="15"/>
                      <a:pt x="56" y="18"/>
                    </a:cubicBezTo>
                    <a:cubicBezTo>
                      <a:pt x="57" y="22"/>
                      <a:pt x="58" y="26"/>
                      <a:pt x="58" y="30"/>
                    </a:cubicBezTo>
                    <a:close/>
                    <a:moveTo>
                      <a:pt x="35" y="99"/>
                    </a:moveTo>
                    <a:cubicBezTo>
                      <a:pt x="35" y="101"/>
                      <a:pt x="35" y="103"/>
                      <a:pt x="34" y="104"/>
                    </a:cubicBezTo>
                    <a:cubicBezTo>
                      <a:pt x="34" y="106"/>
                      <a:pt x="34" y="107"/>
                      <a:pt x="33" y="108"/>
                    </a:cubicBezTo>
                    <a:cubicBezTo>
                      <a:pt x="32" y="109"/>
                      <a:pt x="31" y="109"/>
                      <a:pt x="29" y="110"/>
                    </a:cubicBezTo>
                    <a:cubicBezTo>
                      <a:pt x="28" y="110"/>
                      <a:pt x="26" y="110"/>
                      <a:pt x="24" y="110"/>
                    </a:cubicBezTo>
                    <a:cubicBezTo>
                      <a:pt x="22" y="110"/>
                      <a:pt x="20" y="110"/>
                      <a:pt x="19" y="110"/>
                    </a:cubicBezTo>
                    <a:cubicBezTo>
                      <a:pt x="18" y="109"/>
                      <a:pt x="17" y="109"/>
                      <a:pt x="16" y="108"/>
                    </a:cubicBezTo>
                    <a:cubicBezTo>
                      <a:pt x="15" y="107"/>
                      <a:pt x="14" y="106"/>
                      <a:pt x="14" y="104"/>
                    </a:cubicBezTo>
                    <a:cubicBezTo>
                      <a:pt x="14" y="103"/>
                      <a:pt x="13" y="101"/>
                      <a:pt x="13" y="99"/>
                    </a:cubicBezTo>
                    <a:cubicBezTo>
                      <a:pt x="13" y="97"/>
                      <a:pt x="14" y="95"/>
                      <a:pt x="14" y="94"/>
                    </a:cubicBezTo>
                    <a:cubicBezTo>
                      <a:pt x="14" y="92"/>
                      <a:pt x="15" y="91"/>
                      <a:pt x="16" y="90"/>
                    </a:cubicBezTo>
                    <a:cubicBezTo>
                      <a:pt x="17" y="89"/>
                      <a:pt x="18" y="89"/>
                      <a:pt x="19" y="88"/>
                    </a:cubicBezTo>
                    <a:cubicBezTo>
                      <a:pt x="20" y="88"/>
                      <a:pt x="22" y="88"/>
                      <a:pt x="24" y="88"/>
                    </a:cubicBezTo>
                    <a:cubicBezTo>
                      <a:pt x="26" y="88"/>
                      <a:pt x="28" y="88"/>
                      <a:pt x="29" y="88"/>
                    </a:cubicBezTo>
                    <a:cubicBezTo>
                      <a:pt x="31" y="89"/>
                      <a:pt x="32" y="89"/>
                      <a:pt x="33" y="90"/>
                    </a:cubicBezTo>
                    <a:cubicBezTo>
                      <a:pt x="34" y="91"/>
                      <a:pt x="34" y="92"/>
                      <a:pt x="34" y="94"/>
                    </a:cubicBezTo>
                    <a:cubicBezTo>
                      <a:pt x="35" y="95"/>
                      <a:pt x="35" y="97"/>
                      <a:pt x="35" y="99"/>
                    </a:cubicBezTo>
                    <a:close/>
                  </a:path>
                </a:pathLst>
              </a:custGeom>
              <a:solidFill>
                <a:srgbClr val="00A854"/>
              </a:solidFill>
              <a:ln w="30163" cap="rnd">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GB" sz="1013" kern="0">
                  <a:solidFill>
                    <a:schemeClr val="tx1">
                      <a:lumMod val="50000"/>
                    </a:schemeClr>
                  </a:solidFill>
                </a:endParaRPr>
              </a:p>
            </p:txBody>
          </p:sp>
        </p:grpSp>
        <p:sp>
          <p:nvSpPr>
            <p:cNvPr id="97" name="Rectangle 96"/>
            <p:cNvSpPr/>
            <p:nvPr/>
          </p:nvSpPr>
          <p:spPr>
            <a:xfrm>
              <a:off x="5830522" y="2569170"/>
              <a:ext cx="2700000" cy="2568562"/>
            </a:xfrm>
            <a:prstGeom prst="rect">
              <a:avLst/>
            </a:prstGeom>
            <a:noFill/>
            <a:ln w="28575" cmpd="sng">
              <a:noFill/>
              <a:prstDash val="dash"/>
            </a:ln>
          </p:spPr>
          <p:txBody>
            <a:bodyPr vert="horz" wrap="square" lIns="68580" tIns="34290" rIns="68580" bIns="34290" numCol="1" rtlCol="0" anchor="ctr" anchorCtr="0" compatLnSpc="1">
              <a:prstTxWarp prst="textNoShape">
                <a:avLst/>
              </a:prstTxWarp>
              <a:noAutofit/>
            </a:bodyPr>
            <a:lstStyle/>
            <a:p>
              <a:pPr defTabSz="685783" eaLnBrk="0" hangingPunct="0">
                <a:spcBef>
                  <a:spcPct val="50000"/>
                </a:spcBef>
              </a:pPr>
              <a:endParaRPr lang="en-US" sz="1350" dirty="0">
                <a:solidFill>
                  <a:schemeClr val="tx1">
                    <a:lumMod val="50000"/>
                  </a:schemeClr>
                </a:solidFill>
                <a:latin typeface="Imago" pitchFamily="2" charset="0"/>
              </a:endParaRPr>
            </a:p>
          </p:txBody>
        </p:sp>
        <p:sp>
          <p:nvSpPr>
            <p:cNvPr id="98" name="Rectangle 97"/>
            <p:cNvSpPr/>
            <p:nvPr/>
          </p:nvSpPr>
          <p:spPr>
            <a:xfrm>
              <a:off x="3010985" y="2569170"/>
              <a:ext cx="2700000" cy="2568562"/>
            </a:xfrm>
            <a:prstGeom prst="rect">
              <a:avLst/>
            </a:prstGeom>
            <a:noFill/>
            <a:ln w="28575" cmpd="sng">
              <a:noFill/>
              <a:prstDash val="dash"/>
            </a:ln>
          </p:spPr>
          <p:txBody>
            <a:bodyPr vert="horz" wrap="square" lIns="68580" tIns="34290" rIns="68580" bIns="34290" numCol="1" rtlCol="0" anchor="ctr" anchorCtr="0" compatLnSpc="1">
              <a:prstTxWarp prst="textNoShape">
                <a:avLst/>
              </a:prstTxWarp>
              <a:noAutofit/>
            </a:bodyPr>
            <a:lstStyle/>
            <a:p>
              <a:pPr defTabSz="685783" eaLnBrk="0" hangingPunct="0">
                <a:spcBef>
                  <a:spcPct val="50000"/>
                </a:spcBef>
              </a:pPr>
              <a:endParaRPr lang="en-US" sz="1350" dirty="0">
                <a:solidFill>
                  <a:schemeClr val="tx1">
                    <a:lumMod val="50000"/>
                  </a:schemeClr>
                </a:solidFill>
                <a:latin typeface="Imago" pitchFamily="2" charset="0"/>
              </a:endParaRPr>
            </a:p>
          </p:txBody>
        </p:sp>
        <p:sp>
          <p:nvSpPr>
            <p:cNvPr id="99" name="Rectangle 98"/>
            <p:cNvSpPr/>
            <p:nvPr/>
          </p:nvSpPr>
          <p:spPr>
            <a:xfrm>
              <a:off x="184006" y="2569170"/>
              <a:ext cx="2715258" cy="2568562"/>
            </a:xfrm>
            <a:prstGeom prst="rect">
              <a:avLst/>
            </a:prstGeom>
            <a:noFill/>
            <a:ln w="28575" cmpd="sng">
              <a:noFill/>
              <a:prstDash val="dash"/>
            </a:ln>
          </p:spPr>
          <p:txBody>
            <a:bodyPr vert="horz" wrap="square" lIns="68580" tIns="34290" rIns="68580" bIns="34290" numCol="1" rtlCol="0" anchor="ctr" anchorCtr="0" compatLnSpc="1">
              <a:prstTxWarp prst="textNoShape">
                <a:avLst/>
              </a:prstTxWarp>
              <a:noAutofit/>
            </a:bodyPr>
            <a:lstStyle/>
            <a:p>
              <a:pPr defTabSz="685783" eaLnBrk="0" hangingPunct="0">
                <a:spcBef>
                  <a:spcPct val="50000"/>
                </a:spcBef>
              </a:pPr>
              <a:endParaRPr lang="en-US" sz="1350" dirty="0">
                <a:solidFill>
                  <a:schemeClr val="tx1">
                    <a:lumMod val="50000"/>
                  </a:schemeClr>
                </a:solidFill>
                <a:latin typeface="Imago" pitchFamily="2" charset="0"/>
              </a:endParaRPr>
            </a:p>
          </p:txBody>
        </p:sp>
        <p:sp>
          <p:nvSpPr>
            <p:cNvPr id="100" name="Rectangle 99"/>
            <p:cNvSpPr/>
            <p:nvPr/>
          </p:nvSpPr>
          <p:spPr bwMode="auto">
            <a:xfrm>
              <a:off x="175939" y="3585888"/>
              <a:ext cx="2723325" cy="583060"/>
            </a:xfrm>
            <a:prstGeom prst="rect">
              <a:avLst/>
            </a:prstGeom>
            <a:solidFill>
              <a:srgbClr val="FA841F">
                <a:alpha val="20000"/>
              </a:srgbClr>
            </a:solidFill>
            <a:ln w="12700">
              <a:noFill/>
              <a:round/>
              <a:headEnd type="none" w="sm" len="sm"/>
              <a:tailEnd type="none" w="sm" len="sm"/>
            </a:ln>
            <a:effectLst/>
          </p:spPr>
          <p:txBody>
            <a:bodyPr wrap="square" rtlCol="0" anchor="ctr">
              <a:noAutofit/>
            </a:bodyPr>
            <a:lstStyle/>
            <a:p>
              <a:pPr algn="ctr" defTabSz="685783"/>
              <a:endParaRPr lang="en-GB" sz="1100" b="1" dirty="0">
                <a:solidFill>
                  <a:schemeClr val="tx1">
                    <a:lumMod val="50000"/>
                  </a:schemeClr>
                </a:solidFill>
                <a:cs typeface="ヒラギノ角ゴ Pro W3"/>
              </a:endParaRPr>
            </a:p>
          </p:txBody>
        </p:sp>
        <p:sp>
          <p:nvSpPr>
            <p:cNvPr id="101" name="Rectangle 100"/>
            <p:cNvSpPr/>
            <p:nvPr/>
          </p:nvSpPr>
          <p:spPr bwMode="auto">
            <a:xfrm>
              <a:off x="3010984" y="3585888"/>
              <a:ext cx="2723325" cy="583060"/>
            </a:xfrm>
            <a:prstGeom prst="rect">
              <a:avLst/>
            </a:prstGeom>
            <a:solidFill>
              <a:srgbClr val="F9961E">
                <a:alpha val="20000"/>
              </a:srgbClr>
            </a:solidFill>
            <a:ln w="12700">
              <a:noFill/>
              <a:round/>
              <a:headEnd type="none" w="sm" len="sm"/>
              <a:tailEnd type="none" w="sm" len="sm"/>
            </a:ln>
            <a:effectLst/>
          </p:spPr>
          <p:txBody>
            <a:bodyPr wrap="square" rtlCol="0" anchor="ctr">
              <a:noAutofit/>
            </a:bodyPr>
            <a:lstStyle/>
            <a:p>
              <a:pPr algn="ctr" defTabSz="685783"/>
              <a:endParaRPr lang="en-GB" sz="1100" b="1" dirty="0">
                <a:solidFill>
                  <a:schemeClr val="tx1">
                    <a:lumMod val="50000"/>
                  </a:schemeClr>
                </a:solidFill>
                <a:cs typeface="ヒラギノ角ゴ Pro W3"/>
              </a:endParaRPr>
            </a:p>
          </p:txBody>
        </p:sp>
        <p:sp>
          <p:nvSpPr>
            <p:cNvPr id="102" name="Rectangle 101"/>
            <p:cNvSpPr/>
            <p:nvPr/>
          </p:nvSpPr>
          <p:spPr bwMode="auto">
            <a:xfrm>
              <a:off x="5818860" y="3585888"/>
              <a:ext cx="2723325" cy="583060"/>
            </a:xfrm>
            <a:prstGeom prst="rect">
              <a:avLst/>
            </a:prstGeom>
            <a:solidFill>
              <a:srgbClr val="76D3FF">
                <a:alpha val="20000"/>
              </a:srgbClr>
            </a:solidFill>
            <a:ln w="12700">
              <a:noFill/>
              <a:round/>
              <a:headEnd type="none" w="sm" len="sm"/>
              <a:tailEnd type="none" w="sm" len="sm"/>
            </a:ln>
            <a:effectLst/>
          </p:spPr>
          <p:txBody>
            <a:bodyPr wrap="square" rtlCol="0" anchor="ctr">
              <a:noAutofit/>
            </a:bodyPr>
            <a:lstStyle/>
            <a:p>
              <a:pPr algn="ctr" defTabSz="685783"/>
              <a:endParaRPr lang="en-GB" sz="1100" b="1" dirty="0">
                <a:solidFill>
                  <a:schemeClr val="tx1">
                    <a:lumMod val="50000"/>
                  </a:schemeClr>
                </a:solidFill>
                <a:cs typeface="ヒラギノ角ゴ Pro W3"/>
              </a:endParaRPr>
            </a:p>
          </p:txBody>
        </p:sp>
        <p:sp>
          <p:nvSpPr>
            <p:cNvPr id="103" name="TextBox 102"/>
            <p:cNvSpPr txBox="1"/>
            <p:nvPr/>
          </p:nvSpPr>
          <p:spPr>
            <a:xfrm>
              <a:off x="5838174" y="2888943"/>
              <a:ext cx="2692349" cy="263643"/>
            </a:xfrm>
            <a:prstGeom prst="rect">
              <a:avLst/>
            </a:prstGeom>
            <a:noFill/>
            <a:ln>
              <a:noFill/>
            </a:ln>
          </p:spPr>
          <p:txBody>
            <a:bodyPr wrap="square" rtlCol="0">
              <a:spAutoFit/>
            </a:bodyPr>
            <a:lstStyle/>
            <a:p>
              <a:pPr algn="ctr" defTabSz="342892">
                <a:defRPr/>
              </a:pPr>
              <a:r>
                <a:rPr lang="en-US" sz="1200" b="1" kern="0" spc="75" dirty="0">
                  <a:solidFill>
                    <a:schemeClr val="tx1">
                      <a:lumMod val="50000"/>
                    </a:schemeClr>
                  </a:solidFill>
                </a:rPr>
                <a:t>IMMUNE DESERT</a:t>
              </a:r>
            </a:p>
          </p:txBody>
        </p:sp>
        <p:sp>
          <p:nvSpPr>
            <p:cNvPr id="104" name="Rectangle 103"/>
            <p:cNvSpPr/>
            <p:nvPr/>
          </p:nvSpPr>
          <p:spPr bwMode="gray">
            <a:xfrm>
              <a:off x="5838175" y="3680661"/>
              <a:ext cx="2692348" cy="403422"/>
            </a:xfrm>
            <a:prstGeom prst="rect">
              <a:avLst/>
            </a:prstGeom>
            <a:noFill/>
            <a:ln w="9525" algn="ctr">
              <a:noFill/>
              <a:miter lim="800000"/>
              <a:headEnd type="none" w="lg" len="lg"/>
              <a:tailEnd type="none" w="lg" len="lg"/>
            </a:ln>
          </p:spPr>
          <p:txBody>
            <a:bodyPr wrap="square" lIns="0" tIns="0" rIns="0" bIns="54000" rtlCol="0" anchor="b">
              <a:spAutoFit/>
            </a:bodyPr>
            <a:lstStyle/>
            <a:p>
              <a:pPr algn="ctr" defTabSz="342892"/>
              <a:r>
                <a:rPr lang="en-US" sz="1200" dirty="0">
                  <a:solidFill>
                    <a:schemeClr val="tx1">
                      <a:lumMod val="50000"/>
                    </a:schemeClr>
                  </a:solidFill>
                  <a:cs typeface="Arial"/>
                </a:rPr>
                <a:t>CD8+ T cells absent </a:t>
              </a:r>
            </a:p>
            <a:p>
              <a:pPr algn="ctr" defTabSz="342892"/>
              <a:r>
                <a:rPr lang="en-US" sz="1200" dirty="0">
                  <a:solidFill>
                    <a:schemeClr val="tx1">
                      <a:lumMod val="50000"/>
                    </a:schemeClr>
                  </a:solidFill>
                  <a:cs typeface="Arial"/>
                </a:rPr>
                <a:t>from </a:t>
              </a:r>
              <a:r>
                <a:rPr lang="en-US" sz="1200" dirty="0" err="1">
                  <a:solidFill>
                    <a:schemeClr val="tx1">
                      <a:lumMod val="50000"/>
                    </a:schemeClr>
                  </a:solidFill>
                  <a:cs typeface="Arial"/>
                </a:rPr>
                <a:t>tumour</a:t>
              </a:r>
              <a:r>
                <a:rPr lang="en-US" sz="1200" dirty="0">
                  <a:solidFill>
                    <a:schemeClr val="tx1">
                      <a:lumMod val="50000"/>
                    </a:schemeClr>
                  </a:solidFill>
                  <a:cs typeface="Arial"/>
                </a:rPr>
                <a:t> and periphery</a:t>
              </a:r>
            </a:p>
          </p:txBody>
        </p:sp>
        <p:sp>
          <p:nvSpPr>
            <p:cNvPr id="105" name="Rectangle 104"/>
            <p:cNvSpPr/>
            <p:nvPr/>
          </p:nvSpPr>
          <p:spPr bwMode="gray">
            <a:xfrm>
              <a:off x="5838175" y="4445205"/>
              <a:ext cx="2692348" cy="579184"/>
            </a:xfrm>
            <a:prstGeom prst="rect">
              <a:avLst/>
            </a:prstGeom>
            <a:noFill/>
            <a:ln w="9525" algn="ctr">
              <a:noFill/>
              <a:miter lim="800000"/>
              <a:headEnd type="none" w="lg" len="lg"/>
              <a:tailEnd type="none" w="lg" len="lg"/>
            </a:ln>
          </p:spPr>
          <p:txBody>
            <a:bodyPr wrap="square" lIns="0" tIns="54000" rIns="0" bIns="0" rtlCol="0" anchor="t">
              <a:spAutoFit/>
            </a:bodyPr>
            <a:lstStyle/>
            <a:p>
              <a:pPr algn="ctr" defTabSz="685783">
                <a:spcBef>
                  <a:spcPts val="450"/>
                </a:spcBef>
              </a:pPr>
              <a:r>
                <a:rPr lang="en-US" sz="1200" dirty="0">
                  <a:solidFill>
                    <a:schemeClr val="tx1">
                      <a:lumMod val="50000"/>
                    </a:schemeClr>
                  </a:solidFill>
                </a:rPr>
                <a:t>Increase number of </a:t>
              </a:r>
              <a:br>
                <a:rPr lang="en-US" sz="1200" dirty="0">
                  <a:solidFill>
                    <a:schemeClr val="tx1">
                      <a:lumMod val="50000"/>
                    </a:schemeClr>
                  </a:solidFill>
                </a:rPr>
              </a:br>
              <a:r>
                <a:rPr lang="en-US" sz="1200" dirty="0">
                  <a:solidFill>
                    <a:schemeClr val="tx1">
                      <a:lumMod val="50000"/>
                    </a:schemeClr>
                  </a:solidFill>
                </a:rPr>
                <a:t>antigen-specific T cells or </a:t>
              </a:r>
              <a:br>
                <a:rPr lang="en-US" sz="1200" dirty="0">
                  <a:solidFill>
                    <a:schemeClr val="tx1">
                      <a:lumMod val="50000"/>
                    </a:schemeClr>
                  </a:solidFill>
                </a:rPr>
              </a:br>
              <a:r>
                <a:rPr lang="en-US" sz="1200" dirty="0">
                  <a:solidFill>
                    <a:schemeClr val="tx1">
                      <a:lumMod val="50000"/>
                    </a:schemeClr>
                  </a:solidFill>
                </a:rPr>
                <a:t>increase antigen presentation</a:t>
              </a:r>
              <a:endParaRPr lang="en-US" sz="1200" dirty="0">
                <a:solidFill>
                  <a:schemeClr val="tx1">
                    <a:lumMod val="50000"/>
                  </a:schemeClr>
                </a:solidFill>
                <a:ea typeface="ＭＳ Ｐゴシック" charset="0"/>
                <a:cs typeface="Imago"/>
              </a:endParaRPr>
            </a:p>
          </p:txBody>
        </p:sp>
        <p:sp>
          <p:nvSpPr>
            <p:cNvPr id="106" name="TextBox 105"/>
            <p:cNvSpPr txBox="1"/>
            <p:nvPr/>
          </p:nvSpPr>
          <p:spPr>
            <a:xfrm>
              <a:off x="3010985" y="2884988"/>
              <a:ext cx="2700000" cy="263643"/>
            </a:xfrm>
            <a:prstGeom prst="rect">
              <a:avLst/>
            </a:prstGeom>
            <a:noFill/>
            <a:ln>
              <a:noFill/>
            </a:ln>
          </p:spPr>
          <p:txBody>
            <a:bodyPr wrap="square" rtlCol="0">
              <a:spAutoFit/>
            </a:bodyPr>
            <a:lstStyle/>
            <a:p>
              <a:pPr algn="ctr" defTabSz="342892">
                <a:defRPr/>
              </a:pPr>
              <a:r>
                <a:rPr lang="en-US" sz="1200" b="1" kern="0" spc="75" dirty="0">
                  <a:solidFill>
                    <a:schemeClr val="tx1">
                      <a:lumMod val="50000"/>
                    </a:schemeClr>
                  </a:solidFill>
                </a:rPr>
                <a:t>IMMUNE EXCLUDED</a:t>
              </a:r>
            </a:p>
          </p:txBody>
        </p:sp>
        <p:sp>
          <p:nvSpPr>
            <p:cNvPr id="107" name="Rectangle 106"/>
            <p:cNvSpPr/>
            <p:nvPr/>
          </p:nvSpPr>
          <p:spPr bwMode="gray">
            <a:xfrm>
              <a:off x="3014812" y="3676708"/>
              <a:ext cx="2692349" cy="403422"/>
            </a:xfrm>
            <a:prstGeom prst="rect">
              <a:avLst/>
            </a:prstGeom>
            <a:noFill/>
            <a:ln w="9525" algn="ctr">
              <a:noFill/>
              <a:miter lim="800000"/>
              <a:headEnd type="none" w="lg" len="lg"/>
              <a:tailEnd type="none" w="lg" len="lg"/>
            </a:ln>
          </p:spPr>
          <p:txBody>
            <a:bodyPr wrap="square" lIns="0" tIns="0" rIns="0" bIns="54000" rtlCol="0" anchor="b">
              <a:spAutoFit/>
            </a:bodyPr>
            <a:lstStyle/>
            <a:p>
              <a:pPr algn="ctr" defTabSz="342892"/>
              <a:r>
                <a:rPr lang="en-US" sz="1200" dirty="0">
                  <a:solidFill>
                    <a:schemeClr val="tx1">
                      <a:lumMod val="50000"/>
                    </a:schemeClr>
                  </a:solidFill>
                  <a:cs typeface="Arial"/>
                </a:rPr>
                <a:t>CD8+ T cells accumulated but not efficiently infiltrated</a:t>
              </a:r>
            </a:p>
          </p:txBody>
        </p:sp>
        <p:sp>
          <p:nvSpPr>
            <p:cNvPr id="108" name="Rectangle 107"/>
            <p:cNvSpPr/>
            <p:nvPr/>
          </p:nvSpPr>
          <p:spPr bwMode="gray">
            <a:xfrm>
              <a:off x="2969353" y="4445204"/>
              <a:ext cx="2783265" cy="403422"/>
            </a:xfrm>
            <a:prstGeom prst="rect">
              <a:avLst/>
            </a:prstGeom>
            <a:noFill/>
            <a:ln w="9525" algn="ctr">
              <a:noFill/>
              <a:miter lim="800000"/>
              <a:headEnd type="none" w="lg" len="lg"/>
              <a:tailEnd type="none" w="lg" len="lg"/>
            </a:ln>
          </p:spPr>
          <p:txBody>
            <a:bodyPr wrap="square" lIns="0" tIns="54000" rIns="0" bIns="0" rtlCol="0" anchor="t">
              <a:spAutoFit/>
            </a:bodyPr>
            <a:lstStyle/>
            <a:p>
              <a:pPr algn="ctr" defTabSz="685783">
                <a:spcBef>
                  <a:spcPts val="450"/>
                </a:spcBef>
              </a:pPr>
              <a:r>
                <a:rPr lang="en-US" sz="1200" dirty="0">
                  <a:solidFill>
                    <a:schemeClr val="tx1">
                      <a:lumMod val="50000"/>
                    </a:schemeClr>
                  </a:solidFill>
                  <a:ea typeface="ＭＳ Ｐゴシック" charset="0"/>
                  <a:cs typeface="Imago"/>
                </a:rPr>
                <a:t>Bring T cells </a:t>
              </a:r>
              <a:br>
                <a:rPr lang="en-US" sz="1200" dirty="0">
                  <a:solidFill>
                    <a:schemeClr val="tx1">
                      <a:lumMod val="50000"/>
                    </a:schemeClr>
                  </a:solidFill>
                  <a:ea typeface="ＭＳ Ｐゴシック" charset="0"/>
                  <a:cs typeface="Imago"/>
                </a:rPr>
              </a:br>
              <a:r>
                <a:rPr lang="en-US" sz="1200" dirty="0">
                  <a:solidFill>
                    <a:schemeClr val="tx1">
                      <a:lumMod val="50000"/>
                    </a:schemeClr>
                  </a:solidFill>
                  <a:ea typeface="ＭＳ Ｐゴシック" charset="0"/>
                  <a:cs typeface="Imago"/>
                </a:rPr>
                <a:t>in contact with cancer cells</a:t>
              </a:r>
            </a:p>
          </p:txBody>
        </p:sp>
        <p:sp>
          <p:nvSpPr>
            <p:cNvPr id="109" name="TextBox 108"/>
            <p:cNvSpPr txBox="1"/>
            <p:nvPr/>
          </p:nvSpPr>
          <p:spPr>
            <a:xfrm>
              <a:off x="187852" y="2888943"/>
              <a:ext cx="2715258" cy="263643"/>
            </a:xfrm>
            <a:prstGeom prst="rect">
              <a:avLst/>
            </a:prstGeom>
            <a:noFill/>
            <a:ln>
              <a:noFill/>
            </a:ln>
          </p:spPr>
          <p:txBody>
            <a:bodyPr wrap="square" rtlCol="0">
              <a:spAutoFit/>
            </a:bodyPr>
            <a:lstStyle/>
            <a:p>
              <a:pPr algn="ctr" defTabSz="342892">
                <a:defRPr/>
              </a:pPr>
              <a:r>
                <a:rPr lang="en-US" sz="1200" b="1" kern="0" spc="75" dirty="0">
                  <a:solidFill>
                    <a:schemeClr val="tx1">
                      <a:lumMod val="50000"/>
                    </a:schemeClr>
                  </a:solidFill>
                </a:rPr>
                <a:t>INFLAMED</a:t>
              </a:r>
            </a:p>
          </p:txBody>
        </p:sp>
        <p:sp>
          <p:nvSpPr>
            <p:cNvPr id="110" name="Rectangle 109"/>
            <p:cNvSpPr/>
            <p:nvPr/>
          </p:nvSpPr>
          <p:spPr bwMode="gray">
            <a:xfrm>
              <a:off x="184007" y="3680661"/>
              <a:ext cx="2722952" cy="403422"/>
            </a:xfrm>
            <a:prstGeom prst="rect">
              <a:avLst/>
            </a:prstGeom>
            <a:noFill/>
            <a:ln w="9525" algn="ctr">
              <a:noFill/>
              <a:miter lim="800000"/>
              <a:headEnd type="none" w="lg" len="lg"/>
              <a:tailEnd type="none" w="lg" len="lg"/>
            </a:ln>
          </p:spPr>
          <p:txBody>
            <a:bodyPr wrap="square" lIns="0" tIns="0" rIns="0" bIns="54000" rtlCol="0" anchor="b">
              <a:spAutoFit/>
            </a:bodyPr>
            <a:lstStyle/>
            <a:p>
              <a:pPr algn="ctr" defTabSz="342892"/>
              <a:r>
                <a:rPr lang="en-US" sz="1200" dirty="0">
                  <a:solidFill>
                    <a:schemeClr val="tx1">
                      <a:lumMod val="50000"/>
                    </a:schemeClr>
                  </a:solidFill>
                  <a:cs typeface="Arial"/>
                </a:rPr>
                <a:t>CD8+ T cells </a:t>
              </a:r>
              <a:r>
                <a:rPr lang="en-US" sz="1200" dirty="0" smtClean="0">
                  <a:solidFill>
                    <a:schemeClr val="tx1">
                      <a:lumMod val="50000"/>
                    </a:schemeClr>
                  </a:solidFill>
                  <a:cs typeface="Arial"/>
                </a:rPr>
                <a:t>infiltrated </a:t>
              </a:r>
              <a:endParaRPr lang="en-US" sz="1200" dirty="0">
                <a:solidFill>
                  <a:schemeClr val="tx1">
                    <a:lumMod val="50000"/>
                  </a:schemeClr>
                </a:solidFill>
                <a:cs typeface="Arial"/>
              </a:endParaRPr>
            </a:p>
            <a:p>
              <a:pPr algn="ctr" defTabSz="342892"/>
              <a:r>
                <a:rPr lang="en-US" sz="1200" dirty="0">
                  <a:solidFill>
                    <a:schemeClr val="tx1">
                      <a:lumMod val="50000"/>
                    </a:schemeClr>
                  </a:solidFill>
                  <a:cs typeface="Arial"/>
                </a:rPr>
                <a:t>but </a:t>
              </a:r>
              <a:r>
                <a:rPr lang="en-US" sz="1200" dirty="0" smtClean="0">
                  <a:solidFill>
                    <a:schemeClr val="tx1">
                      <a:lumMod val="50000"/>
                    </a:schemeClr>
                  </a:solidFill>
                  <a:cs typeface="Arial"/>
                </a:rPr>
                <a:t>nonfunctional</a:t>
              </a:r>
              <a:endParaRPr lang="en-US" sz="1200" dirty="0">
                <a:solidFill>
                  <a:schemeClr val="tx1">
                    <a:lumMod val="50000"/>
                  </a:schemeClr>
                </a:solidFill>
                <a:cs typeface="Arial"/>
              </a:endParaRPr>
            </a:p>
          </p:txBody>
        </p:sp>
        <p:sp>
          <p:nvSpPr>
            <p:cNvPr id="111" name="Rectangle 110"/>
            <p:cNvSpPr/>
            <p:nvPr/>
          </p:nvSpPr>
          <p:spPr bwMode="gray">
            <a:xfrm>
              <a:off x="202116" y="4445204"/>
              <a:ext cx="2686735" cy="403422"/>
            </a:xfrm>
            <a:prstGeom prst="rect">
              <a:avLst/>
            </a:prstGeom>
            <a:noFill/>
            <a:ln w="9525" algn="ctr">
              <a:noFill/>
              <a:miter lim="800000"/>
              <a:headEnd type="none" w="lg" len="lg"/>
              <a:tailEnd type="none" w="lg" len="lg"/>
            </a:ln>
          </p:spPr>
          <p:txBody>
            <a:bodyPr wrap="square" lIns="0" tIns="54000" rIns="0" bIns="0" rtlCol="0" anchor="t">
              <a:spAutoFit/>
            </a:bodyPr>
            <a:lstStyle/>
            <a:p>
              <a:pPr algn="ctr" defTabSz="685783" eaLnBrk="0" hangingPunct="0">
                <a:spcBef>
                  <a:spcPts val="450"/>
                </a:spcBef>
              </a:pPr>
              <a:r>
                <a:rPr lang="en-US" sz="1200" dirty="0">
                  <a:solidFill>
                    <a:schemeClr val="tx1">
                      <a:lumMod val="50000"/>
                    </a:schemeClr>
                  </a:solidFill>
                  <a:ea typeface="ＭＳ Ｐゴシック" charset="0"/>
                  <a:cs typeface="Imago"/>
                </a:rPr>
                <a:t>Accelerate or remove brakes </a:t>
              </a:r>
              <a:br>
                <a:rPr lang="en-US" sz="1200" dirty="0">
                  <a:solidFill>
                    <a:schemeClr val="tx1">
                      <a:lumMod val="50000"/>
                    </a:schemeClr>
                  </a:solidFill>
                  <a:ea typeface="ＭＳ Ｐゴシック" charset="0"/>
                  <a:cs typeface="Imago"/>
                </a:rPr>
              </a:br>
              <a:r>
                <a:rPr lang="en-US" sz="1200" dirty="0">
                  <a:solidFill>
                    <a:schemeClr val="tx1">
                      <a:lumMod val="50000"/>
                    </a:schemeClr>
                  </a:solidFill>
                  <a:ea typeface="ＭＳ Ｐゴシック" charset="0"/>
                  <a:cs typeface="Imago"/>
                </a:rPr>
                <a:t>on T cell response</a:t>
              </a:r>
            </a:p>
          </p:txBody>
        </p:sp>
        <p:sp>
          <p:nvSpPr>
            <p:cNvPr id="112" name="Isosceles Triangle 111"/>
            <p:cNvSpPr/>
            <p:nvPr/>
          </p:nvSpPr>
          <p:spPr bwMode="auto">
            <a:xfrm rot="10800000">
              <a:off x="1359459" y="4205078"/>
              <a:ext cx="356285" cy="246006"/>
            </a:xfrm>
            <a:prstGeom prst="triangle">
              <a:avLst/>
            </a:prstGeom>
            <a:solidFill>
              <a:srgbClr val="595959">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sp>
          <p:nvSpPr>
            <p:cNvPr id="113" name="Isosceles Triangle 112"/>
            <p:cNvSpPr/>
            <p:nvPr/>
          </p:nvSpPr>
          <p:spPr bwMode="auto">
            <a:xfrm rot="10800000">
              <a:off x="4194504" y="4205078"/>
              <a:ext cx="356285" cy="246006"/>
            </a:xfrm>
            <a:prstGeom prst="triangle">
              <a:avLst/>
            </a:prstGeom>
            <a:solidFill>
              <a:srgbClr val="595959">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sp>
          <p:nvSpPr>
            <p:cNvPr id="114" name="Isosceles Triangle 113"/>
            <p:cNvSpPr/>
            <p:nvPr/>
          </p:nvSpPr>
          <p:spPr bwMode="auto">
            <a:xfrm rot="10800000">
              <a:off x="7002379" y="4205078"/>
              <a:ext cx="356285" cy="246006"/>
            </a:xfrm>
            <a:prstGeom prst="triangle">
              <a:avLst/>
            </a:prstGeom>
            <a:solidFill>
              <a:srgbClr val="595959">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cxnSp>
          <p:nvCxnSpPr>
            <p:cNvPr id="115" name="Straight Connector 114"/>
            <p:cNvCxnSpPr/>
            <p:nvPr/>
          </p:nvCxnSpPr>
          <p:spPr>
            <a:xfrm>
              <a:off x="3282683" y="3185069"/>
              <a:ext cx="2141508" cy="0"/>
            </a:xfrm>
            <a:prstGeom prst="line">
              <a:avLst/>
            </a:prstGeom>
            <a:noFill/>
            <a:ln w="19050" cap="flat" cmpd="sng" algn="ctr">
              <a:solidFill>
                <a:srgbClr val="4D3D5B"/>
              </a:solidFill>
              <a:prstDash val="solid"/>
            </a:ln>
            <a:effectLst/>
          </p:spPr>
        </p:cxnSp>
        <p:cxnSp>
          <p:nvCxnSpPr>
            <p:cNvPr id="116" name="Straight Connector 115"/>
            <p:cNvCxnSpPr/>
            <p:nvPr/>
          </p:nvCxnSpPr>
          <p:spPr>
            <a:xfrm>
              <a:off x="6097051" y="3185069"/>
              <a:ext cx="2141508" cy="0"/>
            </a:xfrm>
            <a:prstGeom prst="line">
              <a:avLst/>
            </a:prstGeom>
            <a:noFill/>
            <a:ln w="19050" cap="flat" cmpd="sng" algn="ctr">
              <a:solidFill>
                <a:srgbClr val="0066CC">
                  <a:lumMod val="75000"/>
                </a:srgbClr>
              </a:solidFill>
              <a:prstDash val="solid"/>
            </a:ln>
            <a:effectLst/>
          </p:spPr>
        </p:cxnSp>
        <p:cxnSp>
          <p:nvCxnSpPr>
            <p:cNvPr id="117" name="Straight Connector 116"/>
            <p:cNvCxnSpPr/>
            <p:nvPr/>
          </p:nvCxnSpPr>
          <p:spPr>
            <a:xfrm>
              <a:off x="483020" y="3185069"/>
              <a:ext cx="2141508" cy="0"/>
            </a:xfrm>
            <a:prstGeom prst="line">
              <a:avLst/>
            </a:prstGeom>
            <a:noFill/>
            <a:ln w="19050" cap="flat" cmpd="sng" algn="ctr">
              <a:solidFill>
                <a:srgbClr val="FF3300">
                  <a:lumMod val="75000"/>
                </a:srgbClr>
              </a:solidFill>
              <a:prstDash val="solid"/>
            </a:ln>
            <a:effectLst/>
          </p:spPr>
        </p:cxnSp>
        <p:sp>
          <p:nvSpPr>
            <p:cNvPr id="118" name="Isosceles Triangle 117"/>
            <p:cNvSpPr/>
            <p:nvPr/>
          </p:nvSpPr>
          <p:spPr bwMode="auto">
            <a:xfrm rot="10800000">
              <a:off x="1359459" y="4112546"/>
              <a:ext cx="356285" cy="219493"/>
            </a:xfrm>
            <a:prstGeom prst="triangle">
              <a:avLst/>
            </a:prstGeom>
            <a:solidFill>
              <a:srgbClr val="595959">
                <a:lumMod val="40000"/>
                <a:lumOff val="60000"/>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sp>
          <p:nvSpPr>
            <p:cNvPr id="119" name="Isosceles Triangle 118"/>
            <p:cNvSpPr/>
            <p:nvPr/>
          </p:nvSpPr>
          <p:spPr bwMode="auto">
            <a:xfrm rot="10800000">
              <a:off x="4194504" y="4112546"/>
              <a:ext cx="356285" cy="219493"/>
            </a:xfrm>
            <a:prstGeom prst="triangle">
              <a:avLst/>
            </a:prstGeom>
            <a:solidFill>
              <a:srgbClr val="595959">
                <a:lumMod val="40000"/>
                <a:lumOff val="60000"/>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sp>
          <p:nvSpPr>
            <p:cNvPr id="120" name="Isosceles Triangle 119"/>
            <p:cNvSpPr/>
            <p:nvPr/>
          </p:nvSpPr>
          <p:spPr bwMode="auto">
            <a:xfrm rot="10800000">
              <a:off x="7002379" y="4112546"/>
              <a:ext cx="356285" cy="219493"/>
            </a:xfrm>
            <a:prstGeom prst="triangle">
              <a:avLst/>
            </a:prstGeom>
            <a:solidFill>
              <a:srgbClr val="595959">
                <a:lumMod val="40000"/>
                <a:lumOff val="60000"/>
                <a:alpha val="50000"/>
              </a:srgbClr>
            </a:soli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sp>
          <p:nvSpPr>
            <p:cNvPr id="130" name="Rectangle 129"/>
            <p:cNvSpPr/>
            <p:nvPr/>
          </p:nvSpPr>
          <p:spPr bwMode="auto">
            <a:xfrm>
              <a:off x="175939" y="3243533"/>
              <a:ext cx="8370094" cy="295368"/>
            </a:xfrm>
            <a:prstGeom prst="rect">
              <a:avLst/>
            </a:prstGeom>
            <a:gradFill>
              <a:gsLst>
                <a:gs pos="0">
                  <a:srgbClr val="FA841F"/>
                </a:gs>
                <a:gs pos="100000">
                  <a:srgbClr val="00B0F0"/>
                </a:gs>
              </a:gsLst>
              <a:lin ang="0" scaled="0"/>
            </a:gradFill>
            <a:ln w="12700">
              <a:noFill/>
              <a:round/>
              <a:headEnd type="none" w="sm" len="sm"/>
              <a:tailEnd type="none" w="sm" len="sm"/>
            </a:ln>
            <a:effectLst/>
          </p:spPr>
          <p:txBody>
            <a:bodyPr wrap="square" rtlCol="0" anchor="ctr">
              <a:noAutofit/>
            </a:bodyPr>
            <a:lstStyle/>
            <a:p>
              <a:pPr algn="ctr" defTabSz="685800"/>
              <a:endParaRPr lang="en-GB" sz="1400" b="1" kern="0" dirty="0">
                <a:solidFill>
                  <a:schemeClr val="tx1">
                    <a:lumMod val="50000"/>
                  </a:schemeClr>
                </a:solidFill>
                <a:cs typeface="ヒラギノ角ゴ Pro W3"/>
              </a:endParaRPr>
            </a:p>
          </p:txBody>
        </p:sp>
      </p:grpSp>
      <p:sp>
        <p:nvSpPr>
          <p:cNvPr id="5" name="TextBox 4"/>
          <p:cNvSpPr txBox="1"/>
          <p:nvPr/>
        </p:nvSpPr>
        <p:spPr>
          <a:xfrm>
            <a:off x="157655" y="6180083"/>
            <a:ext cx="184731" cy="646331"/>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110480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9192" y="3090921"/>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2" name="TextBox 21"/>
          <p:cNvSpPr txBox="1"/>
          <p:nvPr/>
        </p:nvSpPr>
        <p:spPr>
          <a:xfrm>
            <a:off x="2679192" y="4570165"/>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5" name="TextBox 24"/>
          <p:cNvSpPr txBox="1"/>
          <p:nvPr/>
        </p:nvSpPr>
        <p:spPr>
          <a:xfrm>
            <a:off x="2679192" y="5032604"/>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8" name="TextBox 27"/>
          <p:cNvSpPr txBox="1"/>
          <p:nvPr/>
        </p:nvSpPr>
        <p:spPr>
          <a:xfrm>
            <a:off x="2679192" y="5531875"/>
            <a:ext cx="5774246" cy="393192"/>
          </a:xfrm>
          <a:prstGeom prst="rect">
            <a:avLst/>
          </a:prstGeom>
          <a:noFill/>
        </p:spPr>
        <p:txBody>
          <a:bodyPr wrap="square" rtlCol="0" anchor="ctr">
            <a:noAutofit/>
          </a:bodyPr>
          <a:lstStyle/>
          <a:p>
            <a:pPr algn="ctr"/>
            <a:r>
              <a:rPr lang="en-US" sz="1300" dirty="0" smtClean="0">
                <a:solidFill>
                  <a:schemeClr val="bg1"/>
                </a:solidFill>
                <a:latin typeface="Verdana"/>
                <a:cs typeface="Verdana"/>
              </a:rPr>
              <a:t>Second </a:t>
            </a:r>
            <a:r>
              <a:rPr lang="en-US" sz="1300" dirty="0">
                <a:solidFill>
                  <a:schemeClr val="bg1"/>
                </a:solidFill>
                <a:latin typeface="Verdana"/>
                <a:cs typeface="Verdana"/>
              </a:rPr>
              <a:t>line, short PD on </a:t>
            </a:r>
            <a:r>
              <a:rPr lang="en-US" sz="1300" dirty="0" smtClean="0">
                <a:solidFill>
                  <a:schemeClr val="bg1"/>
                </a:solidFill>
                <a:latin typeface="Verdana"/>
                <a:cs typeface="Verdana"/>
              </a:rPr>
              <a:t>first-line </a:t>
            </a:r>
            <a:r>
              <a:rPr lang="en-US" sz="1300" dirty="0" err="1">
                <a:solidFill>
                  <a:schemeClr val="bg1"/>
                </a:solidFill>
                <a:latin typeface="Verdana"/>
                <a:cs typeface="Verdana"/>
              </a:rPr>
              <a:t>bev</a:t>
            </a:r>
            <a:r>
              <a:rPr lang="en-US" sz="1300" dirty="0">
                <a:solidFill>
                  <a:schemeClr val="bg1"/>
                </a:solidFill>
                <a:latin typeface="Verdana"/>
                <a:cs typeface="Verdana"/>
              </a:rPr>
              <a:t>, RAS mutated </a:t>
            </a:r>
          </a:p>
        </p:txBody>
      </p:sp>
      <p:sp>
        <p:nvSpPr>
          <p:cNvPr id="4" name="Title 3"/>
          <p:cNvSpPr>
            <a:spLocks noGrp="1"/>
          </p:cNvSpPr>
          <p:nvPr>
            <p:ph type="title"/>
          </p:nvPr>
        </p:nvSpPr>
        <p:spPr>
          <a:xfrm>
            <a:off x="684213" y="404664"/>
            <a:ext cx="7769225" cy="1143000"/>
          </a:xfrm>
        </p:spPr>
        <p:txBody>
          <a:bodyPr/>
          <a:lstStyle/>
          <a:p>
            <a:pPr algn="l"/>
            <a:r>
              <a:rPr lang="en-US" sz="2400" dirty="0"/>
              <a:t>In what situations, if any, do you incorporate </a:t>
            </a:r>
            <a:r>
              <a:rPr lang="en-US" sz="2400" dirty="0" err="1"/>
              <a:t>ramucirumab</a:t>
            </a:r>
            <a:r>
              <a:rPr lang="en-US" sz="2400" dirty="0"/>
              <a:t> into the management of </a:t>
            </a:r>
            <a:r>
              <a:rPr lang="en-US" sz="2400" dirty="0" err="1"/>
              <a:t>mCRC</a:t>
            </a:r>
            <a:r>
              <a:rPr lang="en-US" sz="2400" dirty="0"/>
              <a:t>?</a:t>
            </a:r>
          </a:p>
        </p:txBody>
      </p:sp>
      <p:sp>
        <p:nvSpPr>
          <p:cNvPr id="20" name="TextBox 19"/>
          <p:cNvSpPr txBox="1"/>
          <p:nvPr/>
        </p:nvSpPr>
        <p:spPr>
          <a:xfrm>
            <a:off x="2679192" y="2603760"/>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4" name="TextBox 23"/>
          <p:cNvSpPr txBox="1"/>
          <p:nvPr/>
        </p:nvSpPr>
        <p:spPr>
          <a:xfrm>
            <a:off x="2679192" y="3545217"/>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6" name="TextBox 25"/>
          <p:cNvSpPr txBox="1"/>
          <p:nvPr/>
        </p:nvSpPr>
        <p:spPr>
          <a:xfrm>
            <a:off x="2679192" y="4077072"/>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Tree>
    <p:extLst>
      <p:ext uri="{BB962C8B-B14F-4D97-AF65-F5344CB8AC3E}">
        <p14:creationId xmlns:p14="http://schemas.microsoft.com/office/powerpoint/2010/main" val="12913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16632"/>
            <a:ext cx="7769225" cy="1143000"/>
          </a:xfrm>
        </p:spPr>
        <p:txBody>
          <a:bodyPr/>
          <a:lstStyle/>
          <a:p>
            <a:r>
              <a:rPr lang="en-US" dirty="0" smtClean="0"/>
              <a:t>Comparison of Phase III Trials </a:t>
            </a:r>
            <a:r>
              <a:rPr lang="en-US" smtClean="0"/>
              <a:t>of </a:t>
            </a:r>
            <a:br>
              <a:rPr lang="en-US" smtClean="0"/>
            </a:br>
            <a:r>
              <a:rPr lang="en-US" smtClean="0"/>
              <a:t>Anti-Angiogenic Agents </a:t>
            </a:r>
            <a:r>
              <a:rPr lang="en-US" dirty="0" smtClean="0"/>
              <a:t>in </a:t>
            </a:r>
            <a:r>
              <a:rPr lang="en-US" smtClean="0"/>
              <a:t>Colon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537785"/>
              </p:ext>
            </p:extLst>
          </p:nvPr>
        </p:nvGraphicFramePr>
        <p:xfrm>
          <a:off x="291365" y="1338079"/>
          <a:ext cx="8563877" cy="4084320"/>
        </p:xfrm>
        <a:graphic>
          <a:graphicData uri="http://schemas.openxmlformats.org/drawingml/2006/table">
            <a:tbl>
              <a:tblPr firstRow="1" bandRow="1">
                <a:tableStyleId>{21E4AEA4-8DFA-4A89-87EB-49C32662AFE0}</a:tableStyleId>
              </a:tblPr>
              <a:tblGrid>
                <a:gridCol w="1223411"/>
                <a:gridCol w="1223411"/>
                <a:gridCol w="1223411"/>
                <a:gridCol w="1223411"/>
                <a:gridCol w="1223411"/>
                <a:gridCol w="1223411"/>
                <a:gridCol w="1223411"/>
              </a:tblGrid>
              <a:tr h="330255">
                <a:tc>
                  <a:txBody>
                    <a:bodyPr/>
                    <a:lstStyle/>
                    <a:p>
                      <a:r>
                        <a:rPr lang="en-US" sz="1600" dirty="0" smtClean="0">
                          <a:solidFill>
                            <a:schemeClr val="bg1"/>
                          </a:solidFill>
                        </a:rPr>
                        <a:t>Agent</a:t>
                      </a:r>
                      <a:endParaRPr lang="en-US" sz="1600" dirty="0">
                        <a:solidFill>
                          <a:schemeClr val="bg1"/>
                        </a:solidFill>
                      </a:endParaRPr>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2E5D"/>
                    </a:solidFill>
                  </a:tcPr>
                </a:tc>
                <a:tc gridSpan="2">
                  <a:txBody>
                    <a:bodyPr/>
                    <a:lstStyle/>
                    <a:p>
                      <a:pPr algn="ctr"/>
                      <a:r>
                        <a:rPr lang="en-US" sz="1600" dirty="0" smtClean="0">
                          <a:solidFill>
                            <a:schemeClr val="bg1"/>
                          </a:solidFill>
                        </a:rPr>
                        <a:t>Bevacizumab (</a:t>
                      </a:r>
                      <a:r>
                        <a:rPr lang="en-US" sz="1600" dirty="0" err="1" smtClean="0">
                          <a:solidFill>
                            <a:schemeClr val="bg1"/>
                          </a:solidFill>
                        </a:rPr>
                        <a:t>bev</a:t>
                      </a:r>
                      <a:r>
                        <a:rPr lang="en-US" sz="1600" dirty="0" smtClean="0">
                          <a:solidFill>
                            <a:schemeClr val="bg1"/>
                          </a:solidFill>
                        </a:rPr>
                        <a:t>)</a:t>
                      </a:r>
                      <a:endParaRPr lang="en-US" sz="16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a:p>
                  </a:txBody>
                  <a:tcPr/>
                </a:tc>
                <a:tc gridSpan="2">
                  <a:txBody>
                    <a:bodyPr/>
                    <a:lstStyle/>
                    <a:p>
                      <a:pPr algn="ctr"/>
                      <a:r>
                        <a:rPr lang="en-US" sz="1600" dirty="0" smtClean="0">
                          <a:solidFill>
                            <a:schemeClr val="bg1"/>
                          </a:solidFill>
                        </a:rPr>
                        <a:t>Ziv-aflibercept</a:t>
                      </a:r>
                      <a:endParaRPr lang="en-US" sz="16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a:p>
                  </a:txBody>
                  <a:tcPr/>
                </a:tc>
                <a:tc gridSpan="2">
                  <a:txBody>
                    <a:bodyPr/>
                    <a:lstStyle/>
                    <a:p>
                      <a:pPr algn="ctr"/>
                      <a:r>
                        <a:rPr lang="en-US" sz="1600" dirty="0" smtClean="0">
                          <a:solidFill>
                            <a:schemeClr val="bg1"/>
                          </a:solidFill>
                        </a:rPr>
                        <a:t>Ramucirumab</a:t>
                      </a:r>
                      <a:endParaRPr lang="en-US" sz="1600" dirty="0">
                        <a:solidFill>
                          <a:schemeClr val="bg1"/>
                        </a:solidFill>
                      </a:endParaRPr>
                    </a:p>
                  </a:txBody>
                  <a:tcPr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2E5D"/>
                    </a:solidFill>
                  </a:tcPr>
                </a:tc>
                <a:tc hMerge="1">
                  <a:txBody>
                    <a:bodyPr/>
                    <a:lstStyle/>
                    <a:p>
                      <a:endParaRPr lang="en-US"/>
                    </a:p>
                  </a:txBody>
                  <a:tcPr/>
                </a:tc>
              </a:tr>
              <a:tr h="330255">
                <a:tc>
                  <a:txBody>
                    <a:bodyPr/>
                    <a:lstStyle/>
                    <a:p>
                      <a:r>
                        <a:rPr lang="en-US" sz="1600" b="1" dirty="0" smtClean="0">
                          <a:solidFill>
                            <a:schemeClr val="bg1"/>
                          </a:solidFill>
                        </a:rPr>
                        <a:t>Study</a:t>
                      </a:r>
                      <a:endParaRPr lang="en-US" sz="1600" b="1" dirty="0">
                        <a:solidFill>
                          <a:schemeClr val="bg1"/>
                        </a:solidFill>
                      </a:endParaRPr>
                    </a:p>
                  </a:txBody>
                  <a:tcPr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E5D"/>
                    </a:solidFill>
                  </a:tcPr>
                </a:tc>
                <a:tc gridSpan="2">
                  <a:txBody>
                    <a:bodyPr/>
                    <a:lstStyle/>
                    <a:p>
                      <a:pPr algn="ctr"/>
                      <a:r>
                        <a:rPr lang="en-US" sz="1600" b="1" dirty="0" smtClean="0">
                          <a:solidFill>
                            <a:schemeClr val="bg1"/>
                          </a:solidFill>
                        </a:rPr>
                        <a:t>TML</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E5D"/>
                    </a:solidFill>
                  </a:tcPr>
                </a:tc>
                <a:tc hMerge="1">
                  <a:txBody>
                    <a:bodyPr/>
                    <a:lstStyle/>
                    <a:p>
                      <a:endParaRPr lang="en-US" dirty="0"/>
                    </a:p>
                  </a:txBody>
                  <a:tcPr/>
                </a:tc>
                <a:tc gridSpan="2">
                  <a:txBody>
                    <a:bodyPr/>
                    <a:lstStyle/>
                    <a:p>
                      <a:pPr algn="ctr"/>
                      <a:r>
                        <a:rPr lang="en-US" sz="1600" b="1" dirty="0" smtClean="0">
                          <a:solidFill>
                            <a:schemeClr val="bg1"/>
                          </a:solidFill>
                        </a:rPr>
                        <a:t>VELOUR</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E5D"/>
                    </a:solidFill>
                  </a:tcPr>
                </a:tc>
                <a:tc hMerge="1">
                  <a:txBody>
                    <a:bodyPr/>
                    <a:lstStyle/>
                    <a:p>
                      <a:endParaRPr lang="en-US" dirty="0"/>
                    </a:p>
                  </a:txBody>
                  <a:tcPr/>
                </a:tc>
                <a:tc gridSpan="2">
                  <a:txBody>
                    <a:bodyPr/>
                    <a:lstStyle/>
                    <a:p>
                      <a:pPr algn="ctr"/>
                      <a:r>
                        <a:rPr lang="en-US" sz="1600" b="1" dirty="0" smtClean="0">
                          <a:solidFill>
                            <a:schemeClr val="bg1"/>
                          </a:solidFill>
                        </a:rPr>
                        <a:t>RAISE</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2E5D"/>
                    </a:solidFill>
                  </a:tcPr>
                </a:tc>
                <a:tc hMerge="1">
                  <a:txBody>
                    <a:bodyPr/>
                    <a:lstStyle/>
                    <a:p>
                      <a:endParaRPr lang="en-US" dirty="0"/>
                    </a:p>
                  </a:txBody>
                  <a:tcPr/>
                </a:tc>
              </a:tr>
              <a:tr h="330255">
                <a:tc>
                  <a:txBody>
                    <a:bodyPr/>
                    <a:lstStyle/>
                    <a:p>
                      <a:r>
                        <a:rPr lang="en-US" sz="1600" b="1" dirty="0" smtClean="0">
                          <a:solidFill>
                            <a:schemeClr val="bg1"/>
                          </a:solidFill>
                        </a:rPr>
                        <a:t>1</a:t>
                      </a:r>
                      <a:r>
                        <a:rPr lang="en-US" sz="1600" b="1" baseline="30000" dirty="0" smtClean="0">
                          <a:solidFill>
                            <a:schemeClr val="bg1"/>
                          </a:solidFill>
                        </a:rPr>
                        <a:t>st</a:t>
                      </a:r>
                      <a:r>
                        <a:rPr lang="en-US" sz="1600" b="1" dirty="0" smtClean="0">
                          <a:solidFill>
                            <a:schemeClr val="bg1"/>
                          </a:solidFill>
                        </a:rPr>
                        <a:t> Line </a:t>
                      </a:r>
                      <a:r>
                        <a:rPr lang="en-US" sz="1600" b="1" dirty="0" err="1" smtClean="0">
                          <a:solidFill>
                            <a:schemeClr val="bg1"/>
                          </a:solidFill>
                        </a:rPr>
                        <a:t>Tx</a:t>
                      </a:r>
                      <a:endParaRPr lang="en-US" sz="1600" b="1" dirty="0">
                        <a:solidFill>
                          <a:schemeClr val="bg1"/>
                        </a:solidFill>
                      </a:endParaRPr>
                    </a:p>
                  </a:txBody>
                  <a:tcPr anchor="b">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c gridSpan="2">
                  <a:txBody>
                    <a:bodyPr/>
                    <a:lstStyle/>
                    <a:p>
                      <a:pPr algn="ctr"/>
                      <a:r>
                        <a:rPr lang="en-US" sz="1600" b="1" dirty="0" smtClean="0">
                          <a:solidFill>
                            <a:schemeClr val="bg1"/>
                          </a:solidFill>
                        </a:rPr>
                        <a:t>Chemo + </a:t>
                      </a:r>
                      <a:r>
                        <a:rPr lang="en-US" sz="1600" b="1" dirty="0" err="1" smtClean="0">
                          <a:solidFill>
                            <a:schemeClr val="bg1"/>
                          </a:solidFill>
                        </a:rPr>
                        <a:t>bev</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a:p>
                  </a:txBody>
                  <a:tcPr/>
                </a:tc>
                <a:tc gridSpan="2">
                  <a:txBody>
                    <a:bodyPr/>
                    <a:lstStyle/>
                    <a:p>
                      <a:pPr algn="ctr"/>
                      <a:r>
                        <a:rPr lang="en-US" sz="1600" b="1" dirty="0" smtClean="0">
                          <a:solidFill>
                            <a:schemeClr val="bg1"/>
                          </a:solidFill>
                        </a:rPr>
                        <a:t>FP-</a:t>
                      </a:r>
                      <a:r>
                        <a:rPr lang="en-US" sz="1600" b="1" dirty="0" err="1" smtClean="0">
                          <a:solidFill>
                            <a:schemeClr val="bg1"/>
                          </a:solidFill>
                        </a:rPr>
                        <a:t>oxali</a:t>
                      </a:r>
                      <a:r>
                        <a:rPr lang="en-US" sz="1600" b="1" dirty="0" smtClean="0">
                          <a:solidFill>
                            <a:schemeClr val="bg1"/>
                          </a:solidFill>
                        </a:rPr>
                        <a:t> +/-</a:t>
                      </a:r>
                      <a:r>
                        <a:rPr lang="en-US" sz="1600" b="1" baseline="0" dirty="0" smtClean="0">
                          <a:solidFill>
                            <a:schemeClr val="bg1"/>
                          </a:solidFill>
                        </a:rPr>
                        <a:t> </a:t>
                      </a:r>
                      <a:r>
                        <a:rPr lang="en-US" sz="1600" b="1" dirty="0" err="1" smtClean="0">
                          <a:solidFill>
                            <a:schemeClr val="bg1"/>
                          </a:solidFill>
                        </a:rPr>
                        <a:t>bev</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a:p>
                  </a:txBody>
                  <a:tcPr/>
                </a:tc>
                <a:tc gridSpan="2">
                  <a:txBody>
                    <a:bodyPr/>
                    <a:lstStyle/>
                    <a:p>
                      <a:pPr algn="ctr"/>
                      <a:r>
                        <a:rPr lang="en-US" sz="1600" b="1" dirty="0" smtClean="0">
                          <a:solidFill>
                            <a:schemeClr val="bg1"/>
                          </a:solidFill>
                        </a:rPr>
                        <a:t>FP-</a:t>
                      </a:r>
                      <a:r>
                        <a:rPr lang="en-US" sz="1600" b="1" dirty="0" err="1" smtClean="0">
                          <a:solidFill>
                            <a:schemeClr val="bg1"/>
                          </a:solidFill>
                        </a:rPr>
                        <a:t>oxali</a:t>
                      </a:r>
                      <a:r>
                        <a:rPr lang="en-US" sz="1600" b="1" dirty="0" smtClean="0">
                          <a:solidFill>
                            <a:schemeClr val="bg1"/>
                          </a:solidFill>
                        </a:rPr>
                        <a:t> + </a:t>
                      </a:r>
                      <a:r>
                        <a:rPr lang="en-US" sz="1600" b="1" dirty="0" err="1" smtClean="0">
                          <a:solidFill>
                            <a:schemeClr val="bg1"/>
                          </a:solidFill>
                        </a:rPr>
                        <a:t>bev</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a:p>
                  </a:txBody>
                  <a:tcPr/>
                </a:tc>
              </a:tr>
              <a:tr h="542661">
                <a:tc>
                  <a:txBody>
                    <a:bodyPr/>
                    <a:lstStyle/>
                    <a:p>
                      <a:endParaRPr lang="en-US" sz="16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Chemo-</a:t>
                      </a:r>
                      <a:r>
                        <a:rPr lang="en-US" sz="1600" b="1" dirty="0" err="1" smtClean="0"/>
                        <a:t>bev</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Chemo</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FOLFIRI + AFL</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FOLFIRI + PL</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FOLFIRI</a:t>
                      </a:r>
                      <a:r>
                        <a:rPr lang="en-US" sz="1600" b="1" baseline="0" dirty="0" smtClean="0"/>
                        <a:t> + RAM</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b="1" dirty="0" smtClean="0"/>
                        <a:t>FOLFIRI + PL</a:t>
                      </a:r>
                      <a:endParaRPr lang="en-US" sz="16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30255">
                <a:tc>
                  <a:txBody>
                    <a:bodyPr/>
                    <a:lstStyle/>
                    <a:p>
                      <a:r>
                        <a:rPr lang="en-US" sz="1600" dirty="0" smtClean="0"/>
                        <a:t>No. of pts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409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411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612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614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536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536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255">
                <a:tc rowSpan="2">
                  <a:txBody>
                    <a:bodyPr/>
                    <a:lstStyle/>
                    <a:p>
                      <a:r>
                        <a:rPr lang="en-US" sz="1600" dirty="0" err="1" smtClean="0"/>
                        <a:t>mOS</a:t>
                      </a:r>
                      <a:r>
                        <a:rPr lang="en-US" sz="1600" dirty="0" smtClean="0"/>
                        <a:t> (</a:t>
                      </a:r>
                      <a:r>
                        <a:rPr lang="en-US" sz="1600" dirty="0" err="1" smtClean="0"/>
                        <a:t>mos</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9.8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13.5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13.3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11.7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542661">
                <a:tc vMerge="1">
                  <a:txBody>
                    <a:bodyPr/>
                    <a:lstStyle/>
                    <a:p>
                      <a:endParaRPr lang="en-US" sz="1600" dirty="0"/>
                    </a:p>
                  </a:txBody>
                  <a:tcPr/>
                </a:tc>
                <a:tc gridSpan="2">
                  <a:txBody>
                    <a:bodyPr/>
                    <a:lstStyle/>
                    <a:p>
                      <a:pPr algn="ctr"/>
                      <a:r>
                        <a:rPr lang="en-US" sz="1600" dirty="0" smtClean="0"/>
                        <a:t>HR 0.81</a:t>
                      </a:r>
                      <a:br>
                        <a:rPr lang="en-US" sz="1600" dirty="0" smtClean="0"/>
                      </a:br>
                      <a:r>
                        <a:rPr lang="en-US" sz="1600" i="1" dirty="0" smtClean="0"/>
                        <a:t>p </a:t>
                      </a:r>
                      <a:r>
                        <a:rPr lang="en-US" sz="1600" dirty="0" smtClean="0"/>
                        <a:t>= 0.0062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1600" dirty="0" smtClean="0"/>
                        <a:t>HR 0.82</a:t>
                      </a:r>
                      <a:br>
                        <a:rPr lang="en-US" sz="1600" dirty="0" smtClean="0"/>
                      </a:br>
                      <a:r>
                        <a:rPr lang="en-US" sz="1600" i="1" dirty="0" smtClean="0"/>
                        <a:t>p </a:t>
                      </a:r>
                      <a:r>
                        <a:rPr lang="en-US" sz="1600" dirty="0" smtClean="0"/>
                        <a:t>= 0.0032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1600" dirty="0" smtClean="0"/>
                        <a:t>HR 0.84</a:t>
                      </a:r>
                      <a:br>
                        <a:rPr lang="en-US" sz="1600" dirty="0" smtClean="0"/>
                      </a:br>
                      <a:r>
                        <a:rPr lang="en-US" sz="1600" i="1" dirty="0" smtClean="0"/>
                        <a:t>p </a:t>
                      </a:r>
                      <a:r>
                        <a:rPr lang="en-US" sz="1600" dirty="0" smtClean="0"/>
                        <a:t>= 0.022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330255">
                <a:tc rowSpan="2">
                  <a:txBody>
                    <a:bodyPr/>
                    <a:lstStyle/>
                    <a:p>
                      <a:r>
                        <a:rPr lang="en-US" sz="1600" dirty="0" err="1" smtClean="0"/>
                        <a:t>mPFS</a:t>
                      </a:r>
                      <a:r>
                        <a:rPr lang="en-US" sz="1600" dirty="0" smtClean="0"/>
                        <a:t> (</a:t>
                      </a:r>
                      <a:r>
                        <a:rPr lang="en-US" sz="1600" dirty="0" err="1" smtClean="0"/>
                        <a:t>mos</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5.7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4.1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6.9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4.7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5.7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542661">
                <a:tc vMerge="1">
                  <a:txBody>
                    <a:bodyPr/>
                    <a:lstStyle/>
                    <a:p>
                      <a:endParaRPr lang="en-US" sz="1600" dirty="0"/>
                    </a:p>
                  </a:txBody>
                  <a:tcPr/>
                </a:tc>
                <a:tc gridSpan="2">
                  <a:txBody>
                    <a:bodyPr/>
                    <a:lstStyle/>
                    <a:p>
                      <a:pPr algn="ctr"/>
                      <a:r>
                        <a:rPr lang="en-US" sz="1600" dirty="0" smtClean="0"/>
                        <a:t>HR 0.68</a:t>
                      </a:r>
                      <a:br>
                        <a:rPr lang="en-US" sz="1600" dirty="0" smtClean="0"/>
                      </a:br>
                      <a:r>
                        <a:rPr lang="en-US" sz="1600" i="1" dirty="0" smtClean="0"/>
                        <a:t>p </a:t>
                      </a:r>
                      <a:r>
                        <a:rPr lang="en-US" sz="1600" dirty="0" smtClean="0"/>
                        <a:t>&lt; 0.0001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1600" dirty="0" smtClean="0"/>
                        <a:t>HR 0.76</a:t>
                      </a:r>
                      <a:br>
                        <a:rPr lang="en-US" sz="1600" dirty="0" smtClean="0"/>
                      </a:br>
                      <a:r>
                        <a:rPr lang="en-US" sz="1600" i="1" dirty="0" smtClean="0"/>
                        <a:t>p </a:t>
                      </a:r>
                      <a:r>
                        <a:rPr lang="en-US" sz="1600" dirty="0" smtClean="0"/>
                        <a:t>= 0.00007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1600" dirty="0" smtClean="0"/>
                        <a:t>HR 0.79</a:t>
                      </a:r>
                      <a:br>
                        <a:rPr lang="en-US" sz="1600" dirty="0" smtClean="0"/>
                      </a:br>
                      <a:r>
                        <a:rPr lang="en-US" sz="1600" i="1" dirty="0" smtClean="0"/>
                        <a:t>p </a:t>
                      </a:r>
                      <a:r>
                        <a:rPr lang="en-US" sz="1600" dirty="0" smtClean="0"/>
                        <a:t>= 0.0005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330255">
                <a:tc>
                  <a:txBody>
                    <a:bodyPr/>
                    <a:lstStyle/>
                    <a:p>
                      <a:r>
                        <a:rPr lang="en-US" sz="1600" dirty="0" smtClean="0"/>
                        <a:t>RR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5.4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3.9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19.8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11.1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13.4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12.5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6" name="TextBox 5"/>
          <p:cNvSpPr txBox="1"/>
          <p:nvPr/>
        </p:nvSpPr>
        <p:spPr>
          <a:xfrm>
            <a:off x="251520" y="5949280"/>
            <a:ext cx="4817794" cy="830997"/>
          </a:xfrm>
          <a:prstGeom prst="rect">
            <a:avLst/>
          </a:prstGeom>
          <a:noFill/>
        </p:spPr>
        <p:txBody>
          <a:bodyPr wrap="none" rtlCol="0">
            <a:spAutoFit/>
          </a:bodyPr>
          <a:lstStyle/>
          <a:p>
            <a:r>
              <a:rPr lang="en-US" sz="1600" b="0" dirty="0" err="1" smtClean="0">
                <a:solidFill>
                  <a:schemeClr val="tx1"/>
                </a:solidFill>
                <a:latin typeface="Calibri" charset="0"/>
                <a:ea typeface="Calibri" charset="0"/>
                <a:cs typeface="Calibri" charset="0"/>
              </a:rPr>
              <a:t>Bennouna</a:t>
            </a:r>
            <a:r>
              <a:rPr lang="en-US" sz="1600" b="0" dirty="0" smtClean="0">
                <a:solidFill>
                  <a:schemeClr val="tx1"/>
                </a:solidFill>
                <a:latin typeface="Calibri" charset="0"/>
                <a:ea typeface="Calibri" charset="0"/>
                <a:cs typeface="Calibri" charset="0"/>
              </a:rPr>
              <a:t> J et al. </a:t>
            </a:r>
            <a:r>
              <a:rPr lang="en-US" sz="1600" b="0" i="1" dirty="0" smtClean="0">
                <a:solidFill>
                  <a:schemeClr val="tx1"/>
                </a:solidFill>
                <a:latin typeface="Calibri" charset="0"/>
                <a:ea typeface="Calibri" charset="0"/>
                <a:cs typeface="Calibri" charset="0"/>
              </a:rPr>
              <a:t>Lancet </a:t>
            </a:r>
            <a:r>
              <a:rPr lang="en-US" sz="1600" b="0" i="1" dirty="0" err="1" smtClean="0">
                <a:solidFill>
                  <a:schemeClr val="tx1"/>
                </a:solidFill>
                <a:latin typeface="Calibri" charset="0"/>
                <a:ea typeface="Calibri" charset="0"/>
                <a:cs typeface="Calibri" charset="0"/>
              </a:rPr>
              <a:t>Oncol</a:t>
            </a:r>
            <a:r>
              <a:rPr lang="en-US" sz="1600" b="0" i="1" dirty="0" smtClean="0">
                <a:solidFill>
                  <a:schemeClr val="tx1"/>
                </a:solidFill>
                <a:latin typeface="Calibri" charset="0"/>
                <a:ea typeface="Calibri" charset="0"/>
                <a:cs typeface="Calibri" charset="0"/>
              </a:rPr>
              <a:t> </a:t>
            </a:r>
            <a:r>
              <a:rPr lang="is-IS" sz="1600" b="0" dirty="0" smtClean="0">
                <a:solidFill>
                  <a:schemeClr val="tx1"/>
                </a:solidFill>
                <a:latin typeface="Calibri" charset="0"/>
                <a:ea typeface="Calibri" charset="0"/>
                <a:cs typeface="Calibri" charset="0"/>
              </a:rPr>
              <a:t>2013;14(1</a:t>
            </a:r>
            <a:r>
              <a:rPr lang="is-IS" sz="1600" b="0" dirty="0">
                <a:solidFill>
                  <a:schemeClr val="tx1"/>
                </a:solidFill>
                <a:latin typeface="Calibri" charset="0"/>
                <a:ea typeface="Calibri" charset="0"/>
                <a:cs typeface="Calibri" charset="0"/>
              </a:rPr>
              <a:t>):29-37</a:t>
            </a:r>
            <a:r>
              <a:rPr lang="is-IS" sz="1600" b="0" dirty="0" smtClean="0">
                <a:solidFill>
                  <a:schemeClr val="tx1"/>
                </a:solidFill>
                <a:latin typeface="Calibri" charset="0"/>
                <a:ea typeface="Calibri" charset="0"/>
                <a:cs typeface="Calibri" charset="0"/>
              </a:rPr>
              <a:t>.</a:t>
            </a:r>
          </a:p>
          <a:p>
            <a:r>
              <a:rPr lang="en-US" sz="1600" b="0" dirty="0" smtClean="0">
                <a:solidFill>
                  <a:schemeClr val="tx1"/>
                </a:solidFill>
                <a:latin typeface="Calibri" charset="0"/>
                <a:ea typeface="Calibri" charset="0"/>
                <a:cs typeface="Calibri" charset="0"/>
              </a:rPr>
              <a:t>Van </a:t>
            </a:r>
            <a:r>
              <a:rPr lang="en-US" sz="1600" b="0" dirty="0" err="1" smtClean="0">
                <a:solidFill>
                  <a:schemeClr val="tx1"/>
                </a:solidFill>
                <a:latin typeface="Calibri" charset="0"/>
                <a:ea typeface="Calibri" charset="0"/>
                <a:cs typeface="Calibri" charset="0"/>
              </a:rPr>
              <a:t>Cutsem</a:t>
            </a:r>
            <a:r>
              <a:rPr lang="en-US" sz="1600" b="0" dirty="0" smtClean="0">
                <a:solidFill>
                  <a:schemeClr val="tx1"/>
                </a:solidFill>
                <a:latin typeface="Calibri" charset="0"/>
                <a:ea typeface="Calibri" charset="0"/>
                <a:cs typeface="Calibri" charset="0"/>
              </a:rPr>
              <a:t> E et al</a:t>
            </a:r>
            <a:r>
              <a:rPr lang="en-US" sz="1600" b="0" i="1" dirty="0" smtClean="0">
                <a:solidFill>
                  <a:schemeClr val="tx1"/>
                </a:solidFill>
                <a:latin typeface="Calibri" charset="0"/>
                <a:ea typeface="Calibri" charset="0"/>
                <a:cs typeface="Calibri" charset="0"/>
              </a:rPr>
              <a:t>. J </a:t>
            </a:r>
            <a:r>
              <a:rPr lang="en-US" sz="1600" b="0" i="1" dirty="0" err="1">
                <a:solidFill>
                  <a:schemeClr val="tx1"/>
                </a:solidFill>
                <a:latin typeface="Calibri" charset="0"/>
                <a:ea typeface="Calibri" charset="0"/>
                <a:cs typeface="Calibri" charset="0"/>
              </a:rPr>
              <a:t>Clin</a:t>
            </a:r>
            <a:r>
              <a:rPr lang="en-US" sz="1600" b="0" i="1" dirty="0">
                <a:solidFill>
                  <a:schemeClr val="tx1"/>
                </a:solidFill>
                <a:latin typeface="Calibri" charset="0"/>
                <a:ea typeface="Calibri" charset="0"/>
                <a:cs typeface="Calibri" charset="0"/>
              </a:rPr>
              <a:t> </a:t>
            </a:r>
            <a:r>
              <a:rPr lang="en-US" sz="1600" b="0" i="1" dirty="0" err="1" smtClean="0">
                <a:solidFill>
                  <a:schemeClr val="tx1"/>
                </a:solidFill>
                <a:latin typeface="Calibri" charset="0"/>
                <a:ea typeface="Calibri" charset="0"/>
                <a:cs typeface="Calibri" charset="0"/>
              </a:rPr>
              <a:t>Oncol</a:t>
            </a:r>
            <a:r>
              <a:rPr lang="en-US" sz="1600" b="0" i="1" dirty="0" smtClean="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2012;30(28</a:t>
            </a:r>
            <a:r>
              <a:rPr lang="en-US" sz="1600" b="0" dirty="0">
                <a:solidFill>
                  <a:schemeClr val="tx1"/>
                </a:solidFill>
                <a:latin typeface="Calibri" charset="0"/>
                <a:ea typeface="Calibri" charset="0"/>
                <a:cs typeface="Calibri" charset="0"/>
              </a:rPr>
              <a:t>):3499-506. </a:t>
            </a:r>
            <a:endParaRPr lang="en-US" sz="1600" b="0" dirty="0" smtClean="0">
              <a:solidFill>
                <a:schemeClr val="tx1"/>
              </a:solidFill>
              <a:latin typeface="Calibri" charset="0"/>
              <a:ea typeface="Calibri" charset="0"/>
              <a:cs typeface="Calibri" charset="0"/>
            </a:endParaRPr>
          </a:p>
          <a:p>
            <a:pPr algn="l"/>
            <a:r>
              <a:rPr lang="en-US" sz="1600" b="0" dirty="0" err="1" smtClean="0">
                <a:solidFill>
                  <a:schemeClr val="tx1"/>
                </a:solidFill>
                <a:latin typeface="Calibri" charset="0"/>
                <a:ea typeface="Calibri" charset="0"/>
                <a:cs typeface="Calibri" charset="0"/>
              </a:rPr>
              <a:t>Tabernero</a:t>
            </a:r>
            <a:r>
              <a:rPr lang="en-US" sz="1600" b="0" dirty="0" smtClean="0">
                <a:solidFill>
                  <a:schemeClr val="tx1"/>
                </a:solidFill>
                <a:latin typeface="Calibri" charset="0"/>
                <a:ea typeface="Calibri" charset="0"/>
                <a:cs typeface="Calibri" charset="0"/>
              </a:rPr>
              <a:t> J et al. </a:t>
            </a:r>
            <a:r>
              <a:rPr lang="en-US" sz="1600" b="0" i="1" dirty="0" smtClean="0">
                <a:solidFill>
                  <a:schemeClr val="tx1"/>
                </a:solidFill>
                <a:latin typeface="Calibri" charset="0"/>
                <a:ea typeface="Calibri" charset="0"/>
                <a:cs typeface="Calibri" charset="0"/>
              </a:rPr>
              <a:t>Lancet </a:t>
            </a:r>
            <a:r>
              <a:rPr lang="en-US" sz="1600" b="0" i="1" dirty="0" err="1" smtClean="0">
                <a:solidFill>
                  <a:schemeClr val="tx1"/>
                </a:solidFill>
                <a:latin typeface="Calibri" charset="0"/>
                <a:ea typeface="Calibri" charset="0"/>
                <a:cs typeface="Calibri" charset="0"/>
              </a:rPr>
              <a:t>Oncol</a:t>
            </a:r>
            <a:r>
              <a:rPr lang="en-US" sz="1600" b="0" i="1" dirty="0" smtClean="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2015;16(5):499-508.</a:t>
            </a:r>
          </a:p>
        </p:txBody>
      </p:sp>
      <p:sp>
        <p:nvSpPr>
          <p:cNvPr id="3" name="TextBox 2"/>
          <p:cNvSpPr txBox="1"/>
          <p:nvPr/>
        </p:nvSpPr>
        <p:spPr>
          <a:xfrm>
            <a:off x="286294" y="5446517"/>
            <a:ext cx="1975926"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FP = fluoropyrimidine</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062413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9192" y="2235289"/>
            <a:ext cx="1388752"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FIRST LINE</a:t>
            </a:r>
            <a:endParaRPr lang="en-US" sz="1100" dirty="0">
              <a:solidFill>
                <a:srgbClr val="1F497D"/>
              </a:solidFill>
              <a:latin typeface="Arial" charset="0"/>
              <a:ea typeface="Arial" charset="0"/>
              <a:cs typeface="Arial" charset="0"/>
            </a:endParaRPr>
          </a:p>
        </p:txBody>
      </p:sp>
      <p:sp>
        <p:nvSpPr>
          <p:cNvPr id="22" name="TextBox 21"/>
          <p:cNvSpPr txBox="1"/>
          <p:nvPr/>
        </p:nvSpPr>
        <p:spPr>
          <a:xfrm>
            <a:off x="2679192" y="4545760"/>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EGFR Ab </a:t>
            </a:r>
          </a:p>
        </p:txBody>
      </p:sp>
      <p:sp>
        <p:nvSpPr>
          <p:cNvPr id="28" name="TextBox 27"/>
          <p:cNvSpPr txBox="1"/>
          <p:nvPr/>
        </p:nvSpPr>
        <p:spPr>
          <a:xfrm>
            <a:off x="2679192" y="5531875"/>
            <a:ext cx="1388752" cy="393192"/>
          </a:xfrm>
          <a:prstGeom prst="rect">
            <a:avLst/>
          </a:prstGeom>
          <a:noFill/>
        </p:spPr>
        <p:txBody>
          <a:bodyPr wrap="square" rtlCol="0" anchor="ctr">
            <a:noAutofit/>
          </a:bodyPr>
          <a:lstStyle/>
          <a:p>
            <a:pPr algn="ctr"/>
            <a:r>
              <a:rPr lang="en-US" sz="1300" dirty="0">
                <a:solidFill>
                  <a:schemeClr val="bg1"/>
                </a:solidFill>
                <a:latin typeface="Verdana"/>
                <a:cs typeface="Verdana"/>
              </a:rPr>
              <a:t>FOLFOX/</a:t>
            </a:r>
            <a:r>
              <a:rPr lang="en-US" sz="1300" dirty="0" err="1">
                <a:solidFill>
                  <a:schemeClr val="bg1"/>
                </a:solidFill>
                <a:latin typeface="Verdana"/>
                <a:cs typeface="Verdana"/>
              </a:rPr>
              <a:t>bev</a:t>
            </a:r>
            <a:endParaRPr lang="en-US" sz="1300" dirty="0">
              <a:solidFill>
                <a:schemeClr val="bg1"/>
              </a:solidFill>
              <a:latin typeface="Verdana"/>
              <a:cs typeface="Verdana"/>
            </a:endParaRPr>
          </a:p>
        </p:txBody>
      </p:sp>
      <p:sp>
        <p:nvSpPr>
          <p:cNvPr id="4" name="Title 3"/>
          <p:cNvSpPr>
            <a:spLocks noGrp="1"/>
          </p:cNvSpPr>
          <p:nvPr>
            <p:ph type="title"/>
          </p:nvPr>
        </p:nvSpPr>
        <p:spPr>
          <a:xfrm>
            <a:off x="684213" y="227013"/>
            <a:ext cx="7992243" cy="1143000"/>
          </a:xfrm>
        </p:spPr>
        <p:txBody>
          <a:bodyPr>
            <a:noAutofit/>
          </a:bodyPr>
          <a:lstStyle/>
          <a:p>
            <a:pPr algn="l"/>
            <a:r>
              <a:rPr lang="en-US" sz="2600" dirty="0"/>
              <a:t>Cost and reimbursement issues aside, what would you generally recommend as first- and second-line treatments for a 60-year-old patient with </a:t>
            </a:r>
            <a:r>
              <a:rPr lang="en-US" sz="2600" u="sng" dirty="0"/>
              <a:t>left-sided</a:t>
            </a:r>
            <a:r>
              <a:rPr lang="en-US" sz="2600" dirty="0"/>
              <a:t> or </a:t>
            </a:r>
            <a:r>
              <a:rPr lang="en-US" sz="2600" u="sng" dirty="0"/>
              <a:t>right-sided</a:t>
            </a:r>
            <a:r>
              <a:rPr lang="en-US" sz="2600" dirty="0"/>
              <a:t> pan-RAS wild-type </a:t>
            </a:r>
            <a:r>
              <a:rPr lang="en-US" sz="2600" dirty="0" err="1"/>
              <a:t>mCRC</a:t>
            </a:r>
            <a:r>
              <a:rPr lang="en-US" sz="2600" dirty="0"/>
              <a:t> that is </a:t>
            </a:r>
            <a:r>
              <a:rPr lang="en-US" sz="2600" u="sng" dirty="0"/>
              <a:t>microsatellite stable</a:t>
            </a:r>
            <a:r>
              <a:rPr lang="en-US" sz="2600" dirty="0"/>
              <a:t>?</a:t>
            </a:r>
          </a:p>
        </p:txBody>
      </p:sp>
      <p:sp>
        <p:nvSpPr>
          <p:cNvPr id="17" name="TextBox 16"/>
          <p:cNvSpPr txBox="1"/>
          <p:nvPr/>
        </p:nvSpPr>
        <p:spPr>
          <a:xfrm>
            <a:off x="2679192" y="5028881"/>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EGFR Ab </a:t>
            </a:r>
          </a:p>
        </p:txBody>
      </p:sp>
      <p:sp>
        <p:nvSpPr>
          <p:cNvPr id="18" name="TextBox 17"/>
          <p:cNvSpPr txBox="1"/>
          <p:nvPr/>
        </p:nvSpPr>
        <p:spPr>
          <a:xfrm>
            <a:off x="2679192" y="4062639"/>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23" name="TextBox 22"/>
          <p:cNvSpPr txBox="1"/>
          <p:nvPr/>
        </p:nvSpPr>
        <p:spPr>
          <a:xfrm>
            <a:off x="2679192" y="1943736"/>
            <a:ext cx="2900920" cy="200729"/>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LEFT-SIDED TUMOR </a:t>
            </a:r>
            <a:endParaRPr lang="en-US" sz="1100" dirty="0">
              <a:solidFill>
                <a:srgbClr val="1F497D"/>
              </a:solidFill>
              <a:latin typeface="Arial" charset="0"/>
              <a:ea typeface="Arial" charset="0"/>
              <a:cs typeface="Arial" charset="0"/>
            </a:endParaRPr>
          </a:p>
        </p:txBody>
      </p:sp>
      <p:sp>
        <p:nvSpPr>
          <p:cNvPr id="24" name="TextBox 23"/>
          <p:cNvSpPr txBox="1"/>
          <p:nvPr/>
        </p:nvSpPr>
        <p:spPr>
          <a:xfrm>
            <a:off x="4139952" y="2235289"/>
            <a:ext cx="1388752"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SECOND LINE</a:t>
            </a:r>
            <a:endParaRPr lang="en-US" sz="1100" dirty="0">
              <a:solidFill>
                <a:srgbClr val="1F497D"/>
              </a:solidFill>
              <a:latin typeface="Arial" charset="0"/>
              <a:ea typeface="Arial" charset="0"/>
              <a:cs typeface="Arial" charset="0"/>
            </a:endParaRPr>
          </a:p>
        </p:txBody>
      </p:sp>
      <p:sp>
        <p:nvSpPr>
          <p:cNvPr id="27" name="TextBox 26"/>
          <p:cNvSpPr txBox="1"/>
          <p:nvPr/>
        </p:nvSpPr>
        <p:spPr>
          <a:xfrm>
            <a:off x="4139952" y="4545760"/>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endParaRPr lang="en-US" sz="1200" dirty="0">
              <a:solidFill>
                <a:srgbClr val="FFFFFF"/>
              </a:solidFill>
              <a:latin typeface="Verdana"/>
              <a:cs typeface="Verdana"/>
            </a:endParaRPr>
          </a:p>
        </p:txBody>
      </p:sp>
      <p:sp>
        <p:nvSpPr>
          <p:cNvPr id="29" name="TextBox 28"/>
          <p:cNvSpPr txBox="1"/>
          <p:nvPr/>
        </p:nvSpPr>
        <p:spPr>
          <a:xfrm>
            <a:off x="4139952" y="5531875"/>
            <a:ext cx="1388752" cy="393192"/>
          </a:xfrm>
          <a:prstGeom prst="rect">
            <a:avLst/>
          </a:prstGeom>
          <a:noFill/>
        </p:spPr>
        <p:txBody>
          <a:bodyPr wrap="square" rtlCol="0" anchor="ctr">
            <a:noAutofit/>
          </a:bodyPr>
          <a:lstStyle/>
          <a:p>
            <a:pPr algn="ctr"/>
            <a:r>
              <a:rPr lang="en-US" sz="1300" dirty="0">
                <a:solidFill>
                  <a:schemeClr val="bg1"/>
                </a:solidFill>
                <a:latin typeface="Verdana"/>
                <a:cs typeface="Verdana"/>
              </a:rPr>
              <a:t>Irinotecan + EGFR Ab</a:t>
            </a:r>
          </a:p>
        </p:txBody>
      </p:sp>
      <p:sp>
        <p:nvSpPr>
          <p:cNvPr id="30" name="TextBox 29"/>
          <p:cNvSpPr txBox="1"/>
          <p:nvPr/>
        </p:nvSpPr>
        <p:spPr>
          <a:xfrm>
            <a:off x="4139952" y="5028881"/>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r>
              <a:rPr lang="en-US" sz="1200" dirty="0" smtClean="0">
                <a:solidFill>
                  <a:srgbClr val="FFFFFF"/>
                </a:solidFill>
                <a:latin typeface="Verdana"/>
                <a:cs typeface="Verdana"/>
              </a:rPr>
              <a:t> </a:t>
            </a:r>
            <a:endParaRPr lang="en-US" sz="1200" dirty="0">
              <a:solidFill>
                <a:srgbClr val="FFFFFF"/>
              </a:solidFill>
              <a:latin typeface="Verdana"/>
              <a:cs typeface="Verdana"/>
            </a:endParaRPr>
          </a:p>
        </p:txBody>
      </p:sp>
      <p:sp>
        <p:nvSpPr>
          <p:cNvPr id="31" name="TextBox 30"/>
          <p:cNvSpPr txBox="1"/>
          <p:nvPr/>
        </p:nvSpPr>
        <p:spPr>
          <a:xfrm>
            <a:off x="4139952" y="3083557"/>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 + </a:t>
            </a:r>
            <a:r>
              <a:rPr lang="en-US" sz="1300" dirty="0" smtClean="0">
                <a:solidFill>
                  <a:srgbClr val="FFFFFF"/>
                </a:solidFill>
                <a:latin typeface="Verdana"/>
                <a:cs typeface="Verdana"/>
              </a:rPr>
              <a:t>EGFR Ab </a:t>
            </a:r>
            <a:endParaRPr lang="en-US" sz="1300" dirty="0">
              <a:solidFill>
                <a:srgbClr val="FFFFFF"/>
              </a:solidFill>
              <a:latin typeface="Verdana"/>
              <a:cs typeface="Verdana"/>
            </a:endParaRPr>
          </a:p>
        </p:txBody>
      </p:sp>
      <p:sp>
        <p:nvSpPr>
          <p:cNvPr id="38" name="TextBox 37"/>
          <p:cNvSpPr txBox="1"/>
          <p:nvPr/>
        </p:nvSpPr>
        <p:spPr>
          <a:xfrm>
            <a:off x="5580112" y="2235289"/>
            <a:ext cx="1388752"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FIRST LINE</a:t>
            </a:r>
            <a:endParaRPr lang="en-US" sz="1100" dirty="0">
              <a:solidFill>
                <a:srgbClr val="1F497D"/>
              </a:solidFill>
              <a:latin typeface="Arial" charset="0"/>
              <a:ea typeface="Arial" charset="0"/>
              <a:cs typeface="Arial" charset="0"/>
            </a:endParaRPr>
          </a:p>
        </p:txBody>
      </p:sp>
      <p:sp>
        <p:nvSpPr>
          <p:cNvPr id="42" name="TextBox 41"/>
          <p:cNvSpPr txBox="1"/>
          <p:nvPr/>
        </p:nvSpPr>
        <p:spPr>
          <a:xfrm>
            <a:off x="5609866" y="4545760"/>
            <a:ext cx="1388752"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a:t>
            </a:r>
            <a:r>
              <a:rPr lang="en-US" sz="1200" dirty="0" err="1">
                <a:solidFill>
                  <a:srgbClr val="FFFFFF"/>
                </a:solidFill>
                <a:latin typeface="Verdana"/>
                <a:cs typeface="Verdana"/>
              </a:rPr>
              <a:t>bev</a:t>
            </a:r>
            <a:endParaRPr lang="en-US" sz="1200" dirty="0">
              <a:solidFill>
                <a:srgbClr val="FFFFFF"/>
              </a:solidFill>
              <a:latin typeface="Verdana"/>
              <a:cs typeface="Verdana"/>
            </a:endParaRPr>
          </a:p>
        </p:txBody>
      </p:sp>
      <p:sp>
        <p:nvSpPr>
          <p:cNvPr id="43" name="TextBox 42"/>
          <p:cNvSpPr txBox="1"/>
          <p:nvPr/>
        </p:nvSpPr>
        <p:spPr>
          <a:xfrm>
            <a:off x="5609866" y="5531875"/>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44" name="TextBox 43"/>
          <p:cNvSpPr txBox="1"/>
          <p:nvPr/>
        </p:nvSpPr>
        <p:spPr>
          <a:xfrm>
            <a:off x="5609866" y="5028881"/>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45" name="TextBox 44"/>
          <p:cNvSpPr txBox="1"/>
          <p:nvPr/>
        </p:nvSpPr>
        <p:spPr>
          <a:xfrm>
            <a:off x="5609866" y="3083557"/>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47" name="TextBox 46"/>
          <p:cNvSpPr txBox="1"/>
          <p:nvPr/>
        </p:nvSpPr>
        <p:spPr>
          <a:xfrm>
            <a:off x="7064686" y="2235289"/>
            <a:ext cx="1388752"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SECOND LINE</a:t>
            </a:r>
            <a:endParaRPr lang="en-US" sz="1100" dirty="0">
              <a:solidFill>
                <a:srgbClr val="1F497D"/>
              </a:solidFill>
              <a:latin typeface="Arial" charset="0"/>
              <a:ea typeface="Arial" charset="0"/>
              <a:cs typeface="Arial" charset="0"/>
            </a:endParaRPr>
          </a:p>
        </p:txBody>
      </p:sp>
      <p:sp>
        <p:nvSpPr>
          <p:cNvPr id="50" name="TextBox 49"/>
          <p:cNvSpPr txBox="1"/>
          <p:nvPr/>
        </p:nvSpPr>
        <p:spPr>
          <a:xfrm>
            <a:off x="7071680" y="4545760"/>
            <a:ext cx="1388752" cy="393192"/>
          </a:xfrm>
          <a:prstGeom prst="rect">
            <a:avLst/>
          </a:prstGeom>
          <a:noFill/>
        </p:spPr>
        <p:txBody>
          <a:bodyPr wrap="square" rtlCol="0" anchor="ctr">
            <a:noAutofit/>
          </a:bodyPr>
          <a:lstStyle/>
          <a:p>
            <a:pPr algn="ctr"/>
            <a:r>
              <a:rPr lang="en-US" sz="1300" dirty="0">
                <a:solidFill>
                  <a:schemeClr val="bg1"/>
                </a:solidFill>
                <a:latin typeface="Verdana"/>
                <a:cs typeface="Verdana"/>
              </a:rPr>
              <a:t>FOLFOX + EGFR Ab</a:t>
            </a:r>
          </a:p>
        </p:txBody>
      </p:sp>
      <p:sp>
        <p:nvSpPr>
          <p:cNvPr id="51" name="TextBox 50"/>
          <p:cNvSpPr txBox="1"/>
          <p:nvPr/>
        </p:nvSpPr>
        <p:spPr>
          <a:xfrm>
            <a:off x="7071680" y="5531875"/>
            <a:ext cx="1388752"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a:t>
            </a:r>
            <a:r>
              <a:rPr lang="en-US" sz="1200" dirty="0" err="1">
                <a:solidFill>
                  <a:srgbClr val="FFFFFF"/>
                </a:solidFill>
                <a:latin typeface="Verdana"/>
                <a:cs typeface="Verdana"/>
              </a:rPr>
              <a:t>bev</a:t>
            </a:r>
            <a:r>
              <a:rPr lang="en-US" sz="1200" dirty="0">
                <a:solidFill>
                  <a:srgbClr val="FFFFFF"/>
                </a:solidFill>
                <a:latin typeface="Verdana"/>
                <a:cs typeface="Verdana"/>
              </a:rPr>
              <a:t> </a:t>
            </a:r>
          </a:p>
        </p:txBody>
      </p:sp>
      <p:sp>
        <p:nvSpPr>
          <p:cNvPr id="52" name="TextBox 51"/>
          <p:cNvSpPr txBox="1"/>
          <p:nvPr/>
        </p:nvSpPr>
        <p:spPr>
          <a:xfrm>
            <a:off x="7071680" y="5028881"/>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r>
              <a:rPr lang="en-US" sz="1200" dirty="0" smtClean="0">
                <a:solidFill>
                  <a:srgbClr val="FFFFFF"/>
                </a:solidFill>
                <a:latin typeface="Verdana"/>
                <a:cs typeface="Verdana"/>
              </a:rPr>
              <a:t> </a:t>
            </a:r>
            <a:endParaRPr lang="en-US" sz="1200" dirty="0">
              <a:solidFill>
                <a:srgbClr val="FFFFFF"/>
              </a:solidFill>
              <a:latin typeface="Verdana"/>
              <a:cs typeface="Verdana"/>
            </a:endParaRPr>
          </a:p>
        </p:txBody>
      </p:sp>
      <p:sp>
        <p:nvSpPr>
          <p:cNvPr id="53" name="TextBox 52"/>
          <p:cNvSpPr txBox="1"/>
          <p:nvPr/>
        </p:nvSpPr>
        <p:spPr>
          <a:xfrm>
            <a:off x="7071680" y="3083557"/>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 + </a:t>
            </a:r>
            <a:r>
              <a:rPr lang="en-US" sz="1300" dirty="0" smtClean="0">
                <a:solidFill>
                  <a:srgbClr val="FFFFFF"/>
                </a:solidFill>
                <a:latin typeface="Verdana"/>
                <a:cs typeface="Verdana"/>
              </a:rPr>
              <a:t>EGFR Ab </a:t>
            </a:r>
            <a:endParaRPr lang="en-US" sz="1300" dirty="0">
              <a:solidFill>
                <a:srgbClr val="FFFFFF"/>
              </a:solidFill>
              <a:latin typeface="Verdana"/>
              <a:cs typeface="Verdana"/>
            </a:endParaRPr>
          </a:p>
        </p:txBody>
      </p:sp>
      <p:sp>
        <p:nvSpPr>
          <p:cNvPr id="55" name="TextBox 54"/>
          <p:cNvSpPr txBox="1"/>
          <p:nvPr/>
        </p:nvSpPr>
        <p:spPr>
          <a:xfrm>
            <a:off x="5614226" y="1943736"/>
            <a:ext cx="2900920" cy="200729"/>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RIGHT-SIDED TUMOR</a:t>
            </a:r>
            <a:endParaRPr lang="en-US" sz="1100" dirty="0">
              <a:solidFill>
                <a:srgbClr val="1F497D"/>
              </a:solidFill>
              <a:latin typeface="Arial" charset="0"/>
              <a:ea typeface="Arial" charset="0"/>
              <a:cs typeface="Arial" charset="0"/>
            </a:endParaRPr>
          </a:p>
        </p:txBody>
      </p:sp>
      <p:sp>
        <p:nvSpPr>
          <p:cNvPr id="37" name="TextBox 36"/>
          <p:cNvSpPr txBox="1"/>
          <p:nvPr/>
        </p:nvSpPr>
        <p:spPr>
          <a:xfrm>
            <a:off x="2679192" y="2599541"/>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endParaRPr lang="en-US" sz="1200" dirty="0">
              <a:solidFill>
                <a:srgbClr val="FFFFFF"/>
              </a:solidFill>
              <a:latin typeface="Verdana"/>
              <a:cs typeface="Verdana"/>
            </a:endParaRPr>
          </a:p>
        </p:txBody>
      </p:sp>
      <p:sp>
        <p:nvSpPr>
          <p:cNvPr id="39" name="TextBox 38"/>
          <p:cNvSpPr txBox="1"/>
          <p:nvPr/>
        </p:nvSpPr>
        <p:spPr>
          <a:xfrm>
            <a:off x="4139952" y="2603760"/>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 + </a:t>
            </a:r>
            <a:r>
              <a:rPr lang="en-US" sz="1300" dirty="0" smtClean="0">
                <a:solidFill>
                  <a:srgbClr val="FFFFFF"/>
                </a:solidFill>
                <a:latin typeface="Verdana"/>
                <a:cs typeface="Verdana"/>
              </a:rPr>
              <a:t>EGFR Ab</a:t>
            </a:r>
            <a:endParaRPr lang="en-US" sz="1300" dirty="0">
              <a:solidFill>
                <a:srgbClr val="FFFFFF"/>
              </a:solidFill>
              <a:latin typeface="Verdana"/>
              <a:cs typeface="Verdana"/>
            </a:endParaRPr>
          </a:p>
        </p:txBody>
      </p:sp>
      <p:sp>
        <p:nvSpPr>
          <p:cNvPr id="56" name="TextBox 55"/>
          <p:cNvSpPr txBox="1"/>
          <p:nvPr/>
        </p:nvSpPr>
        <p:spPr>
          <a:xfrm>
            <a:off x="5609866" y="2606251"/>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endParaRPr lang="en-US" sz="1200" dirty="0">
              <a:solidFill>
                <a:srgbClr val="FFFFFF"/>
              </a:solidFill>
              <a:latin typeface="Verdana"/>
              <a:cs typeface="Verdana"/>
            </a:endParaRPr>
          </a:p>
        </p:txBody>
      </p:sp>
      <p:sp>
        <p:nvSpPr>
          <p:cNvPr id="57" name="TextBox 56"/>
          <p:cNvSpPr txBox="1"/>
          <p:nvPr/>
        </p:nvSpPr>
        <p:spPr>
          <a:xfrm>
            <a:off x="7071680" y="2614286"/>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58" name="TextBox 57"/>
          <p:cNvSpPr txBox="1"/>
          <p:nvPr/>
        </p:nvSpPr>
        <p:spPr>
          <a:xfrm>
            <a:off x="2679192" y="3573227"/>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smtClean="0">
                <a:solidFill>
                  <a:srgbClr val="FFFFFF"/>
                </a:solidFill>
                <a:latin typeface="Verdana"/>
                <a:cs typeface="Verdana"/>
              </a:rPr>
              <a:t>EGFR Ab </a:t>
            </a:r>
            <a:endParaRPr lang="en-US" sz="1300" dirty="0">
              <a:solidFill>
                <a:srgbClr val="FFFFFF"/>
              </a:solidFill>
              <a:latin typeface="Verdana"/>
              <a:cs typeface="Verdana"/>
            </a:endParaRPr>
          </a:p>
        </p:txBody>
      </p:sp>
      <p:sp>
        <p:nvSpPr>
          <p:cNvPr id="59" name="TextBox 58"/>
          <p:cNvSpPr txBox="1"/>
          <p:nvPr/>
        </p:nvSpPr>
        <p:spPr>
          <a:xfrm>
            <a:off x="4139952" y="3611872"/>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r>
              <a:rPr lang="en-US" sz="1200" dirty="0" smtClean="0">
                <a:solidFill>
                  <a:srgbClr val="FFFFFF"/>
                </a:solidFill>
                <a:latin typeface="Verdana"/>
                <a:cs typeface="Verdana"/>
              </a:rPr>
              <a:t> </a:t>
            </a:r>
            <a:endParaRPr lang="en-US" sz="1200" dirty="0">
              <a:solidFill>
                <a:srgbClr val="FFFFFF"/>
              </a:solidFill>
              <a:latin typeface="Verdana"/>
              <a:cs typeface="Verdana"/>
            </a:endParaRPr>
          </a:p>
        </p:txBody>
      </p:sp>
      <p:sp>
        <p:nvSpPr>
          <p:cNvPr id="60" name="TextBox 59"/>
          <p:cNvSpPr txBox="1"/>
          <p:nvPr/>
        </p:nvSpPr>
        <p:spPr>
          <a:xfrm>
            <a:off x="5609866" y="3585333"/>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61" name="TextBox 60"/>
          <p:cNvSpPr txBox="1"/>
          <p:nvPr/>
        </p:nvSpPr>
        <p:spPr>
          <a:xfrm>
            <a:off x="7071680" y="3559645"/>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r>
              <a:rPr lang="en-US" sz="1200" dirty="0" smtClean="0">
                <a:solidFill>
                  <a:srgbClr val="FFFFFF"/>
                </a:solidFill>
                <a:latin typeface="Verdana"/>
                <a:cs typeface="Verdana"/>
              </a:rPr>
              <a:t> </a:t>
            </a:r>
            <a:endParaRPr lang="en-US" sz="1200" dirty="0">
              <a:solidFill>
                <a:srgbClr val="FFFFFF"/>
              </a:solidFill>
              <a:latin typeface="Verdana"/>
              <a:cs typeface="Verdana"/>
            </a:endParaRPr>
          </a:p>
        </p:txBody>
      </p:sp>
      <p:sp>
        <p:nvSpPr>
          <p:cNvPr id="63" name="TextBox 62"/>
          <p:cNvSpPr txBox="1"/>
          <p:nvPr/>
        </p:nvSpPr>
        <p:spPr>
          <a:xfrm>
            <a:off x="2679192" y="3066588"/>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64" name="TextBox 63"/>
          <p:cNvSpPr txBox="1"/>
          <p:nvPr/>
        </p:nvSpPr>
        <p:spPr>
          <a:xfrm>
            <a:off x="4139952" y="4042766"/>
            <a:ext cx="1388752"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Irinotecan + EGFR Ab</a:t>
            </a:r>
            <a:endParaRPr lang="en-US" sz="1300" dirty="0">
              <a:solidFill>
                <a:srgbClr val="FFFFFF"/>
              </a:solidFill>
              <a:latin typeface="Verdana"/>
              <a:cs typeface="Verdana"/>
            </a:endParaRPr>
          </a:p>
        </p:txBody>
      </p:sp>
      <p:sp>
        <p:nvSpPr>
          <p:cNvPr id="65" name="TextBox 64"/>
          <p:cNvSpPr txBox="1"/>
          <p:nvPr/>
        </p:nvSpPr>
        <p:spPr>
          <a:xfrm>
            <a:off x="5609866" y="4043920"/>
            <a:ext cx="1388752"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r>
              <a:rPr lang="en-US" sz="1300" dirty="0" err="1">
                <a:solidFill>
                  <a:srgbClr val="FFFFFF"/>
                </a:solidFill>
                <a:latin typeface="Verdana"/>
                <a:cs typeface="Verdana"/>
              </a:rPr>
              <a:t>bev</a:t>
            </a:r>
            <a:r>
              <a:rPr lang="en-US" sz="1300" dirty="0">
                <a:solidFill>
                  <a:srgbClr val="FFFFFF"/>
                </a:solidFill>
                <a:latin typeface="Verdana"/>
                <a:cs typeface="Verdana"/>
              </a:rPr>
              <a:t> </a:t>
            </a:r>
          </a:p>
        </p:txBody>
      </p:sp>
      <p:sp>
        <p:nvSpPr>
          <p:cNvPr id="66" name="TextBox 65"/>
          <p:cNvSpPr txBox="1"/>
          <p:nvPr/>
        </p:nvSpPr>
        <p:spPr>
          <a:xfrm>
            <a:off x="7071680" y="4043920"/>
            <a:ext cx="1388752" cy="393192"/>
          </a:xfrm>
          <a:prstGeom prst="rect">
            <a:avLst/>
          </a:prstGeom>
          <a:noFill/>
        </p:spPr>
        <p:txBody>
          <a:bodyPr wrap="square" rtlCol="0" anchor="ctr">
            <a:noAutofit/>
          </a:bodyPr>
          <a:lstStyle/>
          <a:p>
            <a:pPr algn="ctr"/>
            <a:r>
              <a:rPr lang="en-US" sz="1200" dirty="0" smtClean="0">
                <a:solidFill>
                  <a:srgbClr val="FFFFFF"/>
                </a:solidFill>
                <a:latin typeface="Verdana"/>
                <a:cs typeface="Verdana"/>
              </a:rPr>
              <a:t>FOLFIRI/</a:t>
            </a:r>
            <a:r>
              <a:rPr lang="en-US" sz="1200" dirty="0" err="1" smtClean="0">
                <a:solidFill>
                  <a:srgbClr val="FFFFFF"/>
                </a:solidFill>
                <a:latin typeface="Verdana"/>
                <a:cs typeface="Verdana"/>
              </a:rPr>
              <a:t>bev</a:t>
            </a:r>
            <a:r>
              <a:rPr lang="en-US" sz="1200" dirty="0" smtClean="0">
                <a:solidFill>
                  <a:srgbClr val="FFFFFF"/>
                </a:solidFill>
                <a:latin typeface="Verdana"/>
                <a:cs typeface="Verdana"/>
              </a:rPr>
              <a:t> </a:t>
            </a:r>
            <a:endParaRPr lang="en-US" sz="1200" dirty="0">
              <a:solidFill>
                <a:srgbClr val="FFFFFF"/>
              </a:solidFill>
              <a:latin typeface="Verdana"/>
              <a:cs typeface="Verdana"/>
            </a:endParaRPr>
          </a:p>
        </p:txBody>
      </p:sp>
    </p:spTree>
    <p:extLst>
      <p:ext uri="{BB962C8B-B14F-4D97-AF65-F5344CB8AC3E}">
        <p14:creationId xmlns:p14="http://schemas.microsoft.com/office/powerpoint/2010/main" val="1657091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39552" y="1409315"/>
            <a:ext cx="7160568" cy="4939980"/>
            <a:chOff x="-800364" y="234227"/>
            <a:chExt cx="9547424" cy="6586640"/>
          </a:xfrm>
        </p:grpSpPr>
        <p:pic>
          <p:nvPicPr>
            <p:cNvPr id="2" name="Picture 1"/>
            <p:cNvPicPr>
              <a:picLocks noChangeAspect="1"/>
            </p:cNvPicPr>
            <p:nvPr/>
          </p:nvPicPr>
          <p:blipFill rotWithShape="1">
            <a:blip r:embed="rId3" cstate="print">
              <a:clrChange>
                <a:clrFrom>
                  <a:srgbClr val="F7D804"/>
                </a:clrFrom>
                <a:clrTo>
                  <a:srgbClr val="F7D804">
                    <a:alpha val="0"/>
                  </a:srgbClr>
                </a:clrTo>
              </a:clrChange>
              <a:extLst>
                <a:ext uri="{BEBA8EAE-BF5A-486C-A8C5-ECC9F3942E4B}">
                  <a14:imgProps xmlns:a14="http://schemas.microsoft.com/office/drawing/2010/main">
                    <a14:imgLayer r:embed="rId4">
                      <a14:imgEffect>
                        <a14:backgroundRemoval t="5088" b="97759" l="6981" r="94268"/>
                      </a14:imgEffect>
                    </a14:imgLayer>
                  </a14:imgProps>
                </a:ext>
                <a:ext uri="{28A0092B-C50C-407E-A947-70E740481C1C}">
                  <a14:useLocalDpi xmlns:a14="http://schemas.microsoft.com/office/drawing/2010/main" val="0"/>
                </a:ext>
              </a:extLst>
            </a:blip>
            <a:srcRect l="7163" t="5566" r="5388" b="2630"/>
            <a:stretch/>
          </p:blipFill>
          <p:spPr>
            <a:xfrm>
              <a:off x="1371055" y="234227"/>
              <a:ext cx="6400800" cy="6296027"/>
            </a:xfrm>
            <a:prstGeom prst="rect">
              <a:avLst/>
            </a:prstGeom>
          </p:spPr>
        </p:pic>
        <p:sp>
          <p:nvSpPr>
            <p:cNvPr id="279" name="Oval 278"/>
            <p:cNvSpPr/>
            <p:nvPr/>
          </p:nvSpPr>
          <p:spPr>
            <a:xfrm>
              <a:off x="6910843" y="305170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280" name="Oval 279"/>
            <p:cNvSpPr/>
            <p:nvPr/>
          </p:nvSpPr>
          <p:spPr>
            <a:xfrm>
              <a:off x="6819403" y="309742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1" name="Oval 300"/>
            <p:cNvSpPr/>
            <p:nvPr/>
          </p:nvSpPr>
          <p:spPr>
            <a:xfrm>
              <a:off x="6865123" y="300598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4" name="Oval 303"/>
            <p:cNvSpPr/>
            <p:nvPr/>
          </p:nvSpPr>
          <p:spPr>
            <a:xfrm>
              <a:off x="6819403" y="314314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5" name="Oval 304"/>
            <p:cNvSpPr/>
            <p:nvPr/>
          </p:nvSpPr>
          <p:spPr>
            <a:xfrm>
              <a:off x="6945133" y="311561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6" name="Oval 305"/>
            <p:cNvSpPr/>
            <p:nvPr/>
          </p:nvSpPr>
          <p:spPr>
            <a:xfrm>
              <a:off x="6938286" y="299455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8" name="Oval 307"/>
            <p:cNvSpPr/>
            <p:nvPr/>
          </p:nvSpPr>
          <p:spPr>
            <a:xfrm>
              <a:off x="6842263" y="318964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09" name="Oval 308"/>
            <p:cNvSpPr/>
            <p:nvPr/>
          </p:nvSpPr>
          <p:spPr>
            <a:xfrm>
              <a:off x="6998574" y="323458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0" name="Oval 309"/>
            <p:cNvSpPr/>
            <p:nvPr/>
          </p:nvSpPr>
          <p:spPr>
            <a:xfrm>
              <a:off x="6907134" y="328030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2" name="Oval 311"/>
            <p:cNvSpPr/>
            <p:nvPr/>
          </p:nvSpPr>
          <p:spPr>
            <a:xfrm>
              <a:off x="6975714" y="332602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3" name="Oval 312"/>
            <p:cNvSpPr/>
            <p:nvPr/>
          </p:nvSpPr>
          <p:spPr>
            <a:xfrm>
              <a:off x="6895704" y="321172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4" name="Oval 313"/>
            <p:cNvSpPr/>
            <p:nvPr/>
          </p:nvSpPr>
          <p:spPr>
            <a:xfrm>
              <a:off x="6907134" y="332602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5" name="Oval 314"/>
            <p:cNvSpPr/>
            <p:nvPr/>
          </p:nvSpPr>
          <p:spPr>
            <a:xfrm>
              <a:off x="7032864" y="3298493"/>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6" name="Oval 315"/>
            <p:cNvSpPr/>
            <p:nvPr/>
          </p:nvSpPr>
          <p:spPr>
            <a:xfrm>
              <a:off x="7026017" y="317743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7" name="Oval 316"/>
            <p:cNvSpPr/>
            <p:nvPr/>
          </p:nvSpPr>
          <p:spPr>
            <a:xfrm>
              <a:off x="7078584" y="323458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8" name="Oval 317"/>
            <p:cNvSpPr/>
            <p:nvPr/>
          </p:nvSpPr>
          <p:spPr>
            <a:xfrm>
              <a:off x="6929994" y="337252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19" name="Oval 318"/>
            <p:cNvSpPr/>
            <p:nvPr/>
          </p:nvSpPr>
          <p:spPr>
            <a:xfrm>
              <a:off x="6923622" y="3507595"/>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0" name="Oval 319"/>
            <p:cNvSpPr/>
            <p:nvPr/>
          </p:nvSpPr>
          <p:spPr>
            <a:xfrm>
              <a:off x="6832182" y="355331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1" name="Oval 320"/>
            <p:cNvSpPr/>
            <p:nvPr/>
          </p:nvSpPr>
          <p:spPr>
            <a:xfrm>
              <a:off x="6877902" y="346187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2" name="Oval 321"/>
            <p:cNvSpPr/>
            <p:nvPr/>
          </p:nvSpPr>
          <p:spPr>
            <a:xfrm>
              <a:off x="6900762" y="359903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4" name="Oval 323"/>
            <p:cNvSpPr/>
            <p:nvPr/>
          </p:nvSpPr>
          <p:spPr>
            <a:xfrm>
              <a:off x="6832182" y="359903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5" name="Oval 324"/>
            <p:cNvSpPr/>
            <p:nvPr/>
          </p:nvSpPr>
          <p:spPr>
            <a:xfrm>
              <a:off x="6957912" y="357150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7" name="Oval 326"/>
            <p:cNvSpPr/>
            <p:nvPr/>
          </p:nvSpPr>
          <p:spPr>
            <a:xfrm>
              <a:off x="7003632" y="350759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8" name="Oval 327"/>
            <p:cNvSpPr/>
            <p:nvPr/>
          </p:nvSpPr>
          <p:spPr>
            <a:xfrm>
              <a:off x="6855042" y="36455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29" name="Oval 328"/>
            <p:cNvSpPr/>
            <p:nvPr/>
          </p:nvSpPr>
          <p:spPr>
            <a:xfrm>
              <a:off x="6936923" y="281581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1" name="Oval 330"/>
            <p:cNvSpPr/>
            <p:nvPr/>
          </p:nvSpPr>
          <p:spPr>
            <a:xfrm>
              <a:off x="6891203" y="27700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2" name="Oval 331"/>
            <p:cNvSpPr/>
            <p:nvPr/>
          </p:nvSpPr>
          <p:spPr>
            <a:xfrm>
              <a:off x="6914063" y="290725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3" name="Oval 332"/>
            <p:cNvSpPr/>
            <p:nvPr/>
          </p:nvSpPr>
          <p:spPr>
            <a:xfrm>
              <a:off x="6834053" y="279295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4" name="Oval 333"/>
            <p:cNvSpPr/>
            <p:nvPr/>
          </p:nvSpPr>
          <p:spPr>
            <a:xfrm>
              <a:off x="6845483" y="290725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6" name="Oval 335"/>
            <p:cNvSpPr/>
            <p:nvPr/>
          </p:nvSpPr>
          <p:spPr>
            <a:xfrm>
              <a:off x="6964366" y="2758668"/>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39" name="Oval 338"/>
            <p:cNvSpPr/>
            <p:nvPr/>
          </p:nvSpPr>
          <p:spPr>
            <a:xfrm>
              <a:off x="6801973" y="334794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0" name="Oval 339"/>
            <p:cNvSpPr/>
            <p:nvPr/>
          </p:nvSpPr>
          <p:spPr>
            <a:xfrm>
              <a:off x="6710533" y="339366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3" name="Oval 342"/>
            <p:cNvSpPr/>
            <p:nvPr/>
          </p:nvSpPr>
          <p:spPr>
            <a:xfrm>
              <a:off x="6699103" y="332508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4" name="Oval 343"/>
            <p:cNvSpPr/>
            <p:nvPr/>
          </p:nvSpPr>
          <p:spPr>
            <a:xfrm>
              <a:off x="6710533" y="343938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5" name="Oval 344"/>
            <p:cNvSpPr/>
            <p:nvPr/>
          </p:nvSpPr>
          <p:spPr>
            <a:xfrm>
              <a:off x="6836263" y="3411862"/>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6" name="Oval 345"/>
            <p:cNvSpPr/>
            <p:nvPr/>
          </p:nvSpPr>
          <p:spPr>
            <a:xfrm>
              <a:off x="6829416" y="329079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7" name="Oval 346"/>
            <p:cNvSpPr/>
            <p:nvPr/>
          </p:nvSpPr>
          <p:spPr>
            <a:xfrm>
              <a:off x="6881983" y="334794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48" name="Oval 347"/>
            <p:cNvSpPr/>
            <p:nvPr/>
          </p:nvSpPr>
          <p:spPr>
            <a:xfrm>
              <a:off x="6733393" y="348589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50" name="Oval 349"/>
            <p:cNvSpPr/>
            <p:nvPr/>
          </p:nvSpPr>
          <p:spPr>
            <a:xfrm>
              <a:off x="6875136" y="265281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51" name="Oval 350"/>
            <p:cNvSpPr/>
            <p:nvPr/>
          </p:nvSpPr>
          <p:spPr>
            <a:xfrm>
              <a:off x="6920856" y="256137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52" name="Oval 351"/>
            <p:cNvSpPr/>
            <p:nvPr/>
          </p:nvSpPr>
          <p:spPr>
            <a:xfrm>
              <a:off x="6943716" y="269853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55" name="Oval 354"/>
            <p:cNvSpPr/>
            <p:nvPr/>
          </p:nvSpPr>
          <p:spPr>
            <a:xfrm>
              <a:off x="7000866" y="2671005"/>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59" name="Oval 358"/>
            <p:cNvSpPr/>
            <p:nvPr/>
          </p:nvSpPr>
          <p:spPr>
            <a:xfrm>
              <a:off x="6907134" y="37570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0" name="Oval 359"/>
            <p:cNvSpPr/>
            <p:nvPr/>
          </p:nvSpPr>
          <p:spPr>
            <a:xfrm>
              <a:off x="6815694" y="380274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1" name="Oval 360"/>
            <p:cNvSpPr/>
            <p:nvPr/>
          </p:nvSpPr>
          <p:spPr>
            <a:xfrm>
              <a:off x="6861414" y="371130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2" name="Oval 361"/>
            <p:cNvSpPr/>
            <p:nvPr/>
          </p:nvSpPr>
          <p:spPr>
            <a:xfrm>
              <a:off x="6884274" y="38484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3" name="Oval 362"/>
            <p:cNvSpPr/>
            <p:nvPr/>
          </p:nvSpPr>
          <p:spPr>
            <a:xfrm>
              <a:off x="6804264" y="37341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4" name="Oval 363"/>
            <p:cNvSpPr/>
            <p:nvPr/>
          </p:nvSpPr>
          <p:spPr>
            <a:xfrm>
              <a:off x="6815694" y="384846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5" name="Oval 364"/>
            <p:cNvSpPr/>
            <p:nvPr/>
          </p:nvSpPr>
          <p:spPr>
            <a:xfrm>
              <a:off x="6941424" y="3820942"/>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7" name="Oval 366"/>
            <p:cNvSpPr/>
            <p:nvPr/>
          </p:nvSpPr>
          <p:spPr>
            <a:xfrm>
              <a:off x="6987144" y="375702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8" name="Oval 367"/>
            <p:cNvSpPr/>
            <p:nvPr/>
          </p:nvSpPr>
          <p:spPr>
            <a:xfrm>
              <a:off x="6838554" y="389497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69" name="Oval 368"/>
            <p:cNvSpPr/>
            <p:nvPr/>
          </p:nvSpPr>
          <p:spPr>
            <a:xfrm>
              <a:off x="6680860" y="368194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0" name="Oval 369"/>
            <p:cNvSpPr/>
            <p:nvPr/>
          </p:nvSpPr>
          <p:spPr>
            <a:xfrm>
              <a:off x="6589420" y="372766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1" name="Oval 370"/>
            <p:cNvSpPr/>
            <p:nvPr/>
          </p:nvSpPr>
          <p:spPr>
            <a:xfrm>
              <a:off x="6635140" y="363622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2" name="Oval 371"/>
            <p:cNvSpPr/>
            <p:nvPr/>
          </p:nvSpPr>
          <p:spPr>
            <a:xfrm>
              <a:off x="6658000" y="377338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3" name="Oval 372"/>
            <p:cNvSpPr/>
            <p:nvPr/>
          </p:nvSpPr>
          <p:spPr>
            <a:xfrm>
              <a:off x="6577990" y="365908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4" name="Oval 373"/>
            <p:cNvSpPr/>
            <p:nvPr/>
          </p:nvSpPr>
          <p:spPr>
            <a:xfrm>
              <a:off x="6589420" y="377338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5" name="Oval 374"/>
            <p:cNvSpPr/>
            <p:nvPr/>
          </p:nvSpPr>
          <p:spPr>
            <a:xfrm>
              <a:off x="6715150" y="374586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6" name="Oval 375"/>
            <p:cNvSpPr/>
            <p:nvPr/>
          </p:nvSpPr>
          <p:spPr>
            <a:xfrm>
              <a:off x="6708303" y="362479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7" name="Oval 376"/>
            <p:cNvSpPr/>
            <p:nvPr/>
          </p:nvSpPr>
          <p:spPr>
            <a:xfrm>
              <a:off x="6760870" y="368194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8" name="Oval 377"/>
            <p:cNvSpPr/>
            <p:nvPr/>
          </p:nvSpPr>
          <p:spPr>
            <a:xfrm>
              <a:off x="6612280" y="381989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79" name="Oval 378"/>
            <p:cNvSpPr/>
            <p:nvPr/>
          </p:nvSpPr>
          <p:spPr>
            <a:xfrm>
              <a:off x="6823662" y="367671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0" name="Oval 379"/>
            <p:cNvSpPr/>
            <p:nvPr/>
          </p:nvSpPr>
          <p:spPr>
            <a:xfrm>
              <a:off x="6744823" y="356764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2" name="Oval 381"/>
            <p:cNvSpPr/>
            <p:nvPr/>
          </p:nvSpPr>
          <p:spPr>
            <a:xfrm>
              <a:off x="6657779" y="356858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3" name="Oval 382"/>
            <p:cNvSpPr/>
            <p:nvPr/>
          </p:nvSpPr>
          <p:spPr>
            <a:xfrm>
              <a:off x="6639221" y="366938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5" name="Oval 384"/>
            <p:cNvSpPr/>
            <p:nvPr/>
          </p:nvSpPr>
          <p:spPr>
            <a:xfrm>
              <a:off x="6937980" y="365182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6" name="Oval 385"/>
            <p:cNvSpPr/>
            <p:nvPr/>
          </p:nvSpPr>
          <p:spPr>
            <a:xfrm>
              <a:off x="6931513" y="359178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88" name="Oval 387"/>
            <p:cNvSpPr/>
            <p:nvPr/>
          </p:nvSpPr>
          <p:spPr>
            <a:xfrm>
              <a:off x="6760870" y="317029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0" name="Oval 389"/>
            <p:cNvSpPr/>
            <p:nvPr/>
          </p:nvSpPr>
          <p:spPr>
            <a:xfrm>
              <a:off x="6754394" y="307070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1" name="Oval 390"/>
            <p:cNvSpPr/>
            <p:nvPr/>
          </p:nvSpPr>
          <p:spPr>
            <a:xfrm>
              <a:off x="6760870" y="300401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2" name="Oval 391"/>
            <p:cNvSpPr/>
            <p:nvPr/>
          </p:nvSpPr>
          <p:spPr>
            <a:xfrm>
              <a:off x="6796543" y="293203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3" name="Oval 392"/>
            <p:cNvSpPr/>
            <p:nvPr/>
          </p:nvSpPr>
          <p:spPr>
            <a:xfrm>
              <a:off x="7000866" y="293794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4" name="Oval 393"/>
            <p:cNvSpPr/>
            <p:nvPr/>
          </p:nvSpPr>
          <p:spPr>
            <a:xfrm>
              <a:off x="6994718" y="3642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5" name="Oval 394"/>
            <p:cNvSpPr/>
            <p:nvPr/>
          </p:nvSpPr>
          <p:spPr>
            <a:xfrm>
              <a:off x="7035156" y="312209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6" name="Oval 395"/>
            <p:cNvSpPr/>
            <p:nvPr/>
          </p:nvSpPr>
          <p:spPr>
            <a:xfrm>
              <a:off x="7099180" y="313875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397" name="Oval 396"/>
            <p:cNvSpPr/>
            <p:nvPr/>
          </p:nvSpPr>
          <p:spPr>
            <a:xfrm>
              <a:off x="7023554" y="299588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1" name="Oval 400"/>
            <p:cNvSpPr/>
            <p:nvPr/>
          </p:nvSpPr>
          <p:spPr>
            <a:xfrm>
              <a:off x="7137716" y="288258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2" name="Oval 401"/>
            <p:cNvSpPr/>
            <p:nvPr/>
          </p:nvSpPr>
          <p:spPr>
            <a:xfrm>
              <a:off x="7032018" y="226904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4" name="Oval 403"/>
            <p:cNvSpPr/>
            <p:nvPr/>
          </p:nvSpPr>
          <p:spPr>
            <a:xfrm>
              <a:off x="7085459" y="238801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5" name="Oval 404"/>
            <p:cNvSpPr/>
            <p:nvPr/>
          </p:nvSpPr>
          <p:spPr>
            <a:xfrm>
              <a:off x="7039739" y="234229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6" name="Oval 405"/>
            <p:cNvSpPr/>
            <p:nvPr/>
          </p:nvSpPr>
          <p:spPr>
            <a:xfrm>
              <a:off x="7062599" y="247945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09" name="Oval 408"/>
            <p:cNvSpPr/>
            <p:nvPr/>
          </p:nvSpPr>
          <p:spPr>
            <a:xfrm>
              <a:off x="7165469" y="238801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0" name="Oval 409"/>
            <p:cNvSpPr/>
            <p:nvPr/>
          </p:nvSpPr>
          <p:spPr>
            <a:xfrm>
              <a:off x="7044797" y="272494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2" name="Oval 411"/>
            <p:cNvSpPr/>
            <p:nvPr/>
          </p:nvSpPr>
          <p:spPr>
            <a:xfrm>
              <a:off x="7090517" y="266102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3" name="Oval 412"/>
            <p:cNvSpPr/>
            <p:nvPr/>
          </p:nvSpPr>
          <p:spPr>
            <a:xfrm>
              <a:off x="7108319" y="255997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4" name="Oval 413"/>
            <p:cNvSpPr/>
            <p:nvPr/>
          </p:nvSpPr>
          <p:spPr>
            <a:xfrm>
              <a:off x="7081603" y="279616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5" name="Oval 414"/>
            <p:cNvSpPr/>
            <p:nvPr/>
          </p:nvSpPr>
          <p:spPr>
            <a:xfrm>
              <a:off x="7122041" y="227552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6" name="Oval 415"/>
            <p:cNvSpPr/>
            <p:nvPr/>
          </p:nvSpPr>
          <p:spPr>
            <a:xfrm>
              <a:off x="7186065" y="229218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8" name="Oval 417"/>
            <p:cNvSpPr/>
            <p:nvPr/>
          </p:nvSpPr>
          <p:spPr>
            <a:xfrm>
              <a:off x="7188185" y="219419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19" name="Oval 418"/>
            <p:cNvSpPr/>
            <p:nvPr/>
          </p:nvSpPr>
          <p:spPr>
            <a:xfrm>
              <a:off x="7190449" y="211406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1" name="Oval 420"/>
            <p:cNvSpPr/>
            <p:nvPr/>
          </p:nvSpPr>
          <p:spPr>
            <a:xfrm>
              <a:off x="6958855" y="191215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4" name="Oval 423"/>
            <p:cNvSpPr/>
            <p:nvPr/>
          </p:nvSpPr>
          <p:spPr>
            <a:xfrm>
              <a:off x="6943716" y="218647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6" name="Oval 425"/>
            <p:cNvSpPr/>
            <p:nvPr/>
          </p:nvSpPr>
          <p:spPr>
            <a:xfrm>
              <a:off x="6994019" y="203788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7" name="Oval 426"/>
            <p:cNvSpPr/>
            <p:nvPr/>
          </p:nvSpPr>
          <p:spPr>
            <a:xfrm>
              <a:off x="7046586" y="209503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8" name="Oval 427"/>
            <p:cNvSpPr/>
            <p:nvPr/>
          </p:nvSpPr>
          <p:spPr>
            <a:xfrm>
              <a:off x="6925914" y="243195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29" name="Oval 428"/>
            <p:cNvSpPr/>
            <p:nvPr/>
          </p:nvSpPr>
          <p:spPr>
            <a:xfrm>
              <a:off x="6919067" y="231089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1" name="Oval 430"/>
            <p:cNvSpPr/>
            <p:nvPr/>
          </p:nvSpPr>
          <p:spPr>
            <a:xfrm>
              <a:off x="6989436" y="226698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2" name="Oval 431"/>
            <p:cNvSpPr/>
            <p:nvPr/>
          </p:nvSpPr>
          <p:spPr>
            <a:xfrm>
              <a:off x="6962720" y="250318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3" name="Oval 432"/>
            <p:cNvSpPr/>
            <p:nvPr/>
          </p:nvSpPr>
          <p:spPr>
            <a:xfrm>
              <a:off x="7003158" y="198254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4" name="Oval 433"/>
            <p:cNvSpPr/>
            <p:nvPr/>
          </p:nvSpPr>
          <p:spPr>
            <a:xfrm>
              <a:off x="7067182" y="199920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6" name="Oval 435"/>
            <p:cNvSpPr/>
            <p:nvPr/>
          </p:nvSpPr>
          <p:spPr>
            <a:xfrm>
              <a:off x="7069302" y="190121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7" name="Oval 436"/>
            <p:cNvSpPr/>
            <p:nvPr/>
          </p:nvSpPr>
          <p:spPr>
            <a:xfrm>
              <a:off x="7071566" y="182108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39" name="Oval 438"/>
            <p:cNvSpPr/>
            <p:nvPr/>
          </p:nvSpPr>
          <p:spPr>
            <a:xfrm>
              <a:off x="7144198" y="148759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1" name="Oval 440"/>
            <p:cNvSpPr/>
            <p:nvPr/>
          </p:nvSpPr>
          <p:spPr>
            <a:xfrm>
              <a:off x="7106199" y="162475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2" name="Oval 441"/>
            <p:cNvSpPr/>
            <p:nvPr/>
          </p:nvSpPr>
          <p:spPr>
            <a:xfrm>
              <a:off x="7129059" y="176191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3" name="Oval 442"/>
            <p:cNvSpPr/>
            <p:nvPr/>
          </p:nvSpPr>
          <p:spPr>
            <a:xfrm>
              <a:off x="7186209" y="173439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5" name="Oval 444"/>
            <p:cNvSpPr/>
            <p:nvPr/>
          </p:nvSpPr>
          <p:spPr>
            <a:xfrm>
              <a:off x="7231929" y="167047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6" name="Oval 445"/>
            <p:cNvSpPr/>
            <p:nvPr/>
          </p:nvSpPr>
          <p:spPr>
            <a:xfrm>
              <a:off x="7111257" y="200740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48" name="Oval 447"/>
            <p:cNvSpPr/>
            <p:nvPr/>
          </p:nvSpPr>
          <p:spPr>
            <a:xfrm>
              <a:off x="7156977" y="194349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0" name="Oval 449"/>
            <p:cNvSpPr/>
            <p:nvPr/>
          </p:nvSpPr>
          <p:spPr>
            <a:xfrm>
              <a:off x="7148063" y="207862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1" name="Oval 450"/>
            <p:cNvSpPr/>
            <p:nvPr/>
          </p:nvSpPr>
          <p:spPr>
            <a:xfrm>
              <a:off x="7188501" y="155799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2" name="Oval 451"/>
            <p:cNvSpPr/>
            <p:nvPr/>
          </p:nvSpPr>
          <p:spPr>
            <a:xfrm>
              <a:off x="7252525" y="15746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4" name="Oval 453"/>
            <p:cNvSpPr/>
            <p:nvPr/>
          </p:nvSpPr>
          <p:spPr>
            <a:xfrm>
              <a:off x="7254645" y="147666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5" name="Oval 454"/>
            <p:cNvSpPr/>
            <p:nvPr/>
          </p:nvSpPr>
          <p:spPr>
            <a:xfrm>
              <a:off x="7256909" y="139653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6" name="Oval 455"/>
            <p:cNvSpPr/>
            <p:nvPr/>
          </p:nvSpPr>
          <p:spPr>
            <a:xfrm>
              <a:off x="7199559" y="195464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7" name="Oval 456"/>
            <p:cNvSpPr/>
            <p:nvPr/>
          </p:nvSpPr>
          <p:spPr>
            <a:xfrm>
              <a:off x="7245279" y="189073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59" name="Oval 458"/>
            <p:cNvSpPr/>
            <p:nvPr/>
          </p:nvSpPr>
          <p:spPr>
            <a:xfrm>
              <a:off x="7207280" y="202789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0" name="Oval 459"/>
            <p:cNvSpPr/>
            <p:nvPr/>
          </p:nvSpPr>
          <p:spPr>
            <a:xfrm>
              <a:off x="7230140" y="216505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1" name="Oval 460"/>
            <p:cNvSpPr/>
            <p:nvPr/>
          </p:nvSpPr>
          <p:spPr>
            <a:xfrm>
              <a:off x="7287290" y="213752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3" name="Oval 462"/>
            <p:cNvSpPr/>
            <p:nvPr/>
          </p:nvSpPr>
          <p:spPr>
            <a:xfrm>
              <a:off x="7333010" y="207361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4" name="Oval 463"/>
            <p:cNvSpPr/>
            <p:nvPr/>
          </p:nvSpPr>
          <p:spPr>
            <a:xfrm>
              <a:off x="7212338" y="2410540"/>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5" name="Oval 464"/>
            <p:cNvSpPr/>
            <p:nvPr/>
          </p:nvSpPr>
          <p:spPr>
            <a:xfrm>
              <a:off x="7205491" y="228947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7" name="Oval 466"/>
            <p:cNvSpPr/>
            <p:nvPr/>
          </p:nvSpPr>
          <p:spPr>
            <a:xfrm>
              <a:off x="7275860" y="224556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8" name="Oval 467"/>
            <p:cNvSpPr/>
            <p:nvPr/>
          </p:nvSpPr>
          <p:spPr>
            <a:xfrm>
              <a:off x="7249144" y="248176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69" name="Oval 468"/>
            <p:cNvSpPr/>
            <p:nvPr/>
          </p:nvSpPr>
          <p:spPr>
            <a:xfrm>
              <a:off x="7289582" y="196112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0" name="Oval 469"/>
            <p:cNvSpPr/>
            <p:nvPr/>
          </p:nvSpPr>
          <p:spPr>
            <a:xfrm>
              <a:off x="7353606" y="197778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1" name="Oval 470"/>
            <p:cNvSpPr/>
            <p:nvPr/>
          </p:nvSpPr>
          <p:spPr>
            <a:xfrm>
              <a:off x="7277980" y="183491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2" name="Oval 471"/>
            <p:cNvSpPr/>
            <p:nvPr/>
          </p:nvSpPr>
          <p:spPr>
            <a:xfrm>
              <a:off x="7355726" y="187979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4" name="Oval 473"/>
            <p:cNvSpPr/>
            <p:nvPr/>
          </p:nvSpPr>
          <p:spPr>
            <a:xfrm>
              <a:off x="6595025" y="396788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5" name="Oval 474"/>
            <p:cNvSpPr/>
            <p:nvPr/>
          </p:nvSpPr>
          <p:spPr>
            <a:xfrm>
              <a:off x="6640745" y="390397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6" name="Oval 475"/>
            <p:cNvSpPr/>
            <p:nvPr/>
          </p:nvSpPr>
          <p:spPr>
            <a:xfrm>
              <a:off x="6648466" y="408685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7" name="Oval 476"/>
            <p:cNvSpPr/>
            <p:nvPr/>
          </p:nvSpPr>
          <p:spPr>
            <a:xfrm>
              <a:off x="6602746" y="404113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8" name="Oval 477"/>
            <p:cNvSpPr/>
            <p:nvPr/>
          </p:nvSpPr>
          <p:spPr>
            <a:xfrm>
              <a:off x="6625606" y="417829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79" name="Oval 478"/>
            <p:cNvSpPr/>
            <p:nvPr/>
          </p:nvSpPr>
          <p:spPr>
            <a:xfrm>
              <a:off x="6682756" y="4150767"/>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0" name="Oval 479"/>
            <p:cNvSpPr/>
            <p:nvPr/>
          </p:nvSpPr>
          <p:spPr>
            <a:xfrm>
              <a:off x="6675909" y="402970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1" name="Oval 480"/>
            <p:cNvSpPr/>
            <p:nvPr/>
          </p:nvSpPr>
          <p:spPr>
            <a:xfrm>
              <a:off x="6728476" y="408685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2" name="Oval 481"/>
            <p:cNvSpPr/>
            <p:nvPr/>
          </p:nvSpPr>
          <p:spPr>
            <a:xfrm>
              <a:off x="6607804" y="442378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3" name="Oval 482"/>
            <p:cNvSpPr/>
            <p:nvPr/>
          </p:nvSpPr>
          <p:spPr>
            <a:xfrm>
              <a:off x="6600957" y="430271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4" name="Oval 483"/>
            <p:cNvSpPr/>
            <p:nvPr/>
          </p:nvSpPr>
          <p:spPr>
            <a:xfrm>
              <a:off x="6653524" y="43598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5" name="Oval 484"/>
            <p:cNvSpPr/>
            <p:nvPr/>
          </p:nvSpPr>
          <p:spPr>
            <a:xfrm>
              <a:off x="6671326" y="425881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6" name="Oval 485"/>
            <p:cNvSpPr/>
            <p:nvPr/>
          </p:nvSpPr>
          <p:spPr>
            <a:xfrm>
              <a:off x="6644610" y="449500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7" name="Oval 486"/>
            <p:cNvSpPr/>
            <p:nvPr/>
          </p:nvSpPr>
          <p:spPr>
            <a:xfrm>
              <a:off x="6685048" y="397436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8" name="Oval 487"/>
            <p:cNvSpPr/>
            <p:nvPr/>
          </p:nvSpPr>
          <p:spPr>
            <a:xfrm>
              <a:off x="6749072" y="399103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89" name="Oval 488"/>
            <p:cNvSpPr/>
            <p:nvPr/>
          </p:nvSpPr>
          <p:spPr>
            <a:xfrm>
              <a:off x="6673446" y="384815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0" name="Oval 489"/>
            <p:cNvSpPr/>
            <p:nvPr/>
          </p:nvSpPr>
          <p:spPr>
            <a:xfrm>
              <a:off x="6751192" y="389303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1" name="Oval 490"/>
            <p:cNvSpPr/>
            <p:nvPr/>
          </p:nvSpPr>
          <p:spPr>
            <a:xfrm>
              <a:off x="6753456" y="381290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3" name="Oval 492"/>
            <p:cNvSpPr/>
            <p:nvPr/>
          </p:nvSpPr>
          <p:spPr>
            <a:xfrm>
              <a:off x="6904222" y="13172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4" name="Oval 493"/>
            <p:cNvSpPr/>
            <p:nvPr/>
          </p:nvSpPr>
          <p:spPr>
            <a:xfrm>
              <a:off x="6911943" y="15001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5" name="Oval 494"/>
            <p:cNvSpPr/>
            <p:nvPr/>
          </p:nvSpPr>
          <p:spPr>
            <a:xfrm>
              <a:off x="6866223" y="145440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7" name="Oval 496"/>
            <p:cNvSpPr/>
            <p:nvPr/>
          </p:nvSpPr>
          <p:spPr>
            <a:xfrm>
              <a:off x="6946233" y="156403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499" name="Oval 498"/>
            <p:cNvSpPr/>
            <p:nvPr/>
          </p:nvSpPr>
          <p:spPr>
            <a:xfrm>
              <a:off x="6991953" y="15001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0" name="Oval 499"/>
            <p:cNvSpPr/>
            <p:nvPr/>
          </p:nvSpPr>
          <p:spPr>
            <a:xfrm>
              <a:off x="6871281" y="183704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1" name="Oval 500"/>
            <p:cNvSpPr/>
            <p:nvPr/>
          </p:nvSpPr>
          <p:spPr>
            <a:xfrm>
              <a:off x="6864434" y="171598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3" name="Oval 502"/>
            <p:cNvSpPr/>
            <p:nvPr/>
          </p:nvSpPr>
          <p:spPr>
            <a:xfrm>
              <a:off x="6934803" y="167207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5" name="Oval 504"/>
            <p:cNvSpPr/>
            <p:nvPr/>
          </p:nvSpPr>
          <p:spPr>
            <a:xfrm>
              <a:off x="6948525" y="138763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7" name="Oval 506"/>
            <p:cNvSpPr/>
            <p:nvPr/>
          </p:nvSpPr>
          <p:spPr>
            <a:xfrm>
              <a:off x="6936923" y="126142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09" name="Oval 508"/>
            <p:cNvSpPr/>
            <p:nvPr/>
          </p:nvSpPr>
          <p:spPr>
            <a:xfrm>
              <a:off x="7016933" y="122617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0" name="Oval 509"/>
            <p:cNvSpPr/>
            <p:nvPr/>
          </p:nvSpPr>
          <p:spPr>
            <a:xfrm>
              <a:off x="6414862" y="449937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1" name="Oval 510"/>
            <p:cNvSpPr/>
            <p:nvPr/>
          </p:nvSpPr>
          <p:spPr>
            <a:xfrm>
              <a:off x="6323422" y="454509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2" name="Oval 511"/>
            <p:cNvSpPr/>
            <p:nvPr/>
          </p:nvSpPr>
          <p:spPr>
            <a:xfrm>
              <a:off x="6369142" y="44536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3" name="Oval 512"/>
            <p:cNvSpPr/>
            <p:nvPr/>
          </p:nvSpPr>
          <p:spPr>
            <a:xfrm>
              <a:off x="6311992" y="447651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4" name="Oval 513"/>
            <p:cNvSpPr/>
            <p:nvPr/>
          </p:nvSpPr>
          <p:spPr>
            <a:xfrm>
              <a:off x="6449152" y="456328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5" name="Oval 514"/>
            <p:cNvSpPr/>
            <p:nvPr/>
          </p:nvSpPr>
          <p:spPr>
            <a:xfrm>
              <a:off x="6442305" y="4442225"/>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6" name="Oval 515"/>
            <p:cNvSpPr/>
            <p:nvPr/>
          </p:nvSpPr>
          <p:spPr>
            <a:xfrm>
              <a:off x="6494872" y="449937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7" name="Oval 516"/>
            <p:cNvSpPr/>
            <p:nvPr/>
          </p:nvSpPr>
          <p:spPr>
            <a:xfrm>
              <a:off x="6444515" y="429064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8" name="Oval 517"/>
            <p:cNvSpPr/>
            <p:nvPr/>
          </p:nvSpPr>
          <p:spPr>
            <a:xfrm>
              <a:off x="6353075" y="43363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19" name="Oval 518"/>
            <p:cNvSpPr/>
            <p:nvPr/>
          </p:nvSpPr>
          <p:spPr>
            <a:xfrm>
              <a:off x="6398795" y="424492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0" name="Oval 519"/>
            <p:cNvSpPr/>
            <p:nvPr/>
          </p:nvSpPr>
          <p:spPr>
            <a:xfrm>
              <a:off x="6421655" y="438208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1" name="Oval 520"/>
            <p:cNvSpPr/>
            <p:nvPr/>
          </p:nvSpPr>
          <p:spPr>
            <a:xfrm>
              <a:off x="6341645" y="426778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2" name="Oval 521"/>
            <p:cNvSpPr/>
            <p:nvPr/>
          </p:nvSpPr>
          <p:spPr>
            <a:xfrm>
              <a:off x="6353075" y="4382089"/>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3" name="Oval 522"/>
            <p:cNvSpPr/>
            <p:nvPr/>
          </p:nvSpPr>
          <p:spPr>
            <a:xfrm>
              <a:off x="6478805" y="435456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4" name="Oval 523"/>
            <p:cNvSpPr/>
            <p:nvPr/>
          </p:nvSpPr>
          <p:spPr>
            <a:xfrm>
              <a:off x="6471958" y="423349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5" name="Oval 524"/>
            <p:cNvSpPr/>
            <p:nvPr/>
          </p:nvSpPr>
          <p:spPr>
            <a:xfrm>
              <a:off x="6524525" y="429064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6" name="Oval 525"/>
            <p:cNvSpPr/>
            <p:nvPr/>
          </p:nvSpPr>
          <p:spPr>
            <a:xfrm>
              <a:off x="6375935" y="442859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7" name="Oval 526"/>
            <p:cNvSpPr/>
            <p:nvPr/>
          </p:nvSpPr>
          <p:spPr>
            <a:xfrm>
              <a:off x="6540943" y="455561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8" name="Oval 527"/>
            <p:cNvSpPr/>
            <p:nvPr/>
          </p:nvSpPr>
          <p:spPr>
            <a:xfrm>
              <a:off x="6615655" y="456614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29" name="Oval 528"/>
            <p:cNvSpPr/>
            <p:nvPr/>
          </p:nvSpPr>
          <p:spPr>
            <a:xfrm>
              <a:off x="6522736" y="440849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0" name="Oval 529"/>
            <p:cNvSpPr/>
            <p:nvPr/>
          </p:nvSpPr>
          <p:spPr>
            <a:xfrm>
              <a:off x="6515889" y="428743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1" name="Oval 530"/>
            <p:cNvSpPr/>
            <p:nvPr/>
          </p:nvSpPr>
          <p:spPr>
            <a:xfrm>
              <a:off x="6568456" y="434458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2" name="Oval 531"/>
            <p:cNvSpPr/>
            <p:nvPr/>
          </p:nvSpPr>
          <p:spPr>
            <a:xfrm>
              <a:off x="6586258" y="424352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3" name="Oval 532"/>
            <p:cNvSpPr/>
            <p:nvPr/>
          </p:nvSpPr>
          <p:spPr>
            <a:xfrm>
              <a:off x="6559542" y="447971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4" name="Oval 533"/>
            <p:cNvSpPr/>
            <p:nvPr/>
          </p:nvSpPr>
          <p:spPr>
            <a:xfrm>
              <a:off x="6440659" y="418673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5" name="Oval 534"/>
            <p:cNvSpPr/>
            <p:nvPr/>
          </p:nvSpPr>
          <p:spPr>
            <a:xfrm>
              <a:off x="6055528" y="487137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6" name="Oval 535"/>
            <p:cNvSpPr/>
            <p:nvPr/>
          </p:nvSpPr>
          <p:spPr>
            <a:xfrm>
              <a:off x="5964088" y="491709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7" name="Oval 536"/>
            <p:cNvSpPr/>
            <p:nvPr/>
          </p:nvSpPr>
          <p:spPr>
            <a:xfrm>
              <a:off x="6009808" y="482565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8" name="Oval 537"/>
            <p:cNvSpPr/>
            <p:nvPr/>
          </p:nvSpPr>
          <p:spPr>
            <a:xfrm>
              <a:off x="5952658" y="484851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39" name="Oval 538"/>
            <p:cNvSpPr/>
            <p:nvPr/>
          </p:nvSpPr>
          <p:spPr>
            <a:xfrm>
              <a:off x="6089818" y="493529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0" name="Oval 539"/>
            <p:cNvSpPr/>
            <p:nvPr/>
          </p:nvSpPr>
          <p:spPr>
            <a:xfrm>
              <a:off x="6082971" y="481422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1" name="Oval 540"/>
            <p:cNvSpPr/>
            <p:nvPr/>
          </p:nvSpPr>
          <p:spPr>
            <a:xfrm>
              <a:off x="6135538" y="487137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2" name="Oval 541"/>
            <p:cNvSpPr/>
            <p:nvPr/>
          </p:nvSpPr>
          <p:spPr>
            <a:xfrm>
              <a:off x="6085181" y="466265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3" name="Oval 542"/>
            <p:cNvSpPr/>
            <p:nvPr/>
          </p:nvSpPr>
          <p:spPr>
            <a:xfrm>
              <a:off x="5993741" y="470837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4" name="Oval 543"/>
            <p:cNvSpPr/>
            <p:nvPr/>
          </p:nvSpPr>
          <p:spPr>
            <a:xfrm>
              <a:off x="6039461" y="461693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5" name="Oval 544"/>
            <p:cNvSpPr/>
            <p:nvPr/>
          </p:nvSpPr>
          <p:spPr>
            <a:xfrm>
              <a:off x="6062321" y="475409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6" name="Oval 545"/>
            <p:cNvSpPr/>
            <p:nvPr/>
          </p:nvSpPr>
          <p:spPr>
            <a:xfrm>
              <a:off x="5982311" y="463979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7" name="Oval 546"/>
            <p:cNvSpPr/>
            <p:nvPr/>
          </p:nvSpPr>
          <p:spPr>
            <a:xfrm>
              <a:off x="5993741" y="475409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8" name="Oval 547"/>
            <p:cNvSpPr/>
            <p:nvPr/>
          </p:nvSpPr>
          <p:spPr>
            <a:xfrm>
              <a:off x="6119471" y="472656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49" name="Oval 548"/>
            <p:cNvSpPr/>
            <p:nvPr/>
          </p:nvSpPr>
          <p:spPr>
            <a:xfrm>
              <a:off x="6112624" y="460550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0" name="Oval 549"/>
            <p:cNvSpPr/>
            <p:nvPr/>
          </p:nvSpPr>
          <p:spPr>
            <a:xfrm>
              <a:off x="6165191" y="466265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1" name="Oval 550"/>
            <p:cNvSpPr/>
            <p:nvPr/>
          </p:nvSpPr>
          <p:spPr>
            <a:xfrm>
              <a:off x="6016601" y="480059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2" name="Oval 551"/>
            <p:cNvSpPr/>
            <p:nvPr/>
          </p:nvSpPr>
          <p:spPr>
            <a:xfrm>
              <a:off x="6181609" y="49276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3" name="Oval 552"/>
            <p:cNvSpPr/>
            <p:nvPr/>
          </p:nvSpPr>
          <p:spPr>
            <a:xfrm>
              <a:off x="6256321" y="493814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4" name="Oval 553"/>
            <p:cNvSpPr/>
            <p:nvPr/>
          </p:nvSpPr>
          <p:spPr>
            <a:xfrm>
              <a:off x="6163402" y="478050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5" name="Oval 554"/>
            <p:cNvSpPr/>
            <p:nvPr/>
          </p:nvSpPr>
          <p:spPr>
            <a:xfrm>
              <a:off x="6156555" y="465943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6" name="Oval 555"/>
            <p:cNvSpPr/>
            <p:nvPr/>
          </p:nvSpPr>
          <p:spPr>
            <a:xfrm>
              <a:off x="6209122" y="471658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7" name="Oval 556"/>
            <p:cNvSpPr/>
            <p:nvPr/>
          </p:nvSpPr>
          <p:spPr>
            <a:xfrm>
              <a:off x="6226924" y="4615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8" name="Oval 557"/>
            <p:cNvSpPr/>
            <p:nvPr/>
          </p:nvSpPr>
          <p:spPr>
            <a:xfrm>
              <a:off x="6200208" y="48517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59" name="Oval 558"/>
            <p:cNvSpPr/>
            <p:nvPr/>
          </p:nvSpPr>
          <p:spPr>
            <a:xfrm>
              <a:off x="6081325" y="455873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0" name="Oval 559"/>
            <p:cNvSpPr/>
            <p:nvPr/>
          </p:nvSpPr>
          <p:spPr>
            <a:xfrm>
              <a:off x="5767568" y="503604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1" name="Oval 560"/>
            <p:cNvSpPr/>
            <p:nvPr/>
          </p:nvSpPr>
          <p:spPr>
            <a:xfrm>
              <a:off x="5676128" y="50817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2" name="Oval 561"/>
            <p:cNvSpPr/>
            <p:nvPr/>
          </p:nvSpPr>
          <p:spPr>
            <a:xfrm>
              <a:off x="5721848" y="49903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3" name="Oval 562"/>
            <p:cNvSpPr/>
            <p:nvPr/>
          </p:nvSpPr>
          <p:spPr>
            <a:xfrm>
              <a:off x="5664698" y="501318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4" name="Oval 563"/>
            <p:cNvSpPr/>
            <p:nvPr/>
          </p:nvSpPr>
          <p:spPr>
            <a:xfrm>
              <a:off x="5801858" y="509996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5" name="Oval 564"/>
            <p:cNvSpPr/>
            <p:nvPr/>
          </p:nvSpPr>
          <p:spPr>
            <a:xfrm>
              <a:off x="5795011" y="497889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6" name="Oval 565"/>
            <p:cNvSpPr/>
            <p:nvPr/>
          </p:nvSpPr>
          <p:spPr>
            <a:xfrm>
              <a:off x="5847578" y="503604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7" name="Oval 566"/>
            <p:cNvSpPr/>
            <p:nvPr/>
          </p:nvSpPr>
          <p:spPr>
            <a:xfrm>
              <a:off x="5797221" y="482732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8" name="Oval 567"/>
            <p:cNvSpPr/>
            <p:nvPr/>
          </p:nvSpPr>
          <p:spPr>
            <a:xfrm>
              <a:off x="5705781" y="487304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69" name="Oval 568"/>
            <p:cNvSpPr/>
            <p:nvPr/>
          </p:nvSpPr>
          <p:spPr>
            <a:xfrm>
              <a:off x="5751501" y="478160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0" name="Oval 569"/>
            <p:cNvSpPr/>
            <p:nvPr/>
          </p:nvSpPr>
          <p:spPr>
            <a:xfrm>
              <a:off x="5774361" y="491876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1" name="Oval 570"/>
            <p:cNvSpPr/>
            <p:nvPr/>
          </p:nvSpPr>
          <p:spPr>
            <a:xfrm>
              <a:off x="5694351" y="480446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2" name="Oval 571"/>
            <p:cNvSpPr/>
            <p:nvPr/>
          </p:nvSpPr>
          <p:spPr>
            <a:xfrm>
              <a:off x="5705781" y="491876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3" name="Oval 572"/>
            <p:cNvSpPr/>
            <p:nvPr/>
          </p:nvSpPr>
          <p:spPr>
            <a:xfrm>
              <a:off x="5831511" y="489123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4" name="Oval 573"/>
            <p:cNvSpPr/>
            <p:nvPr/>
          </p:nvSpPr>
          <p:spPr>
            <a:xfrm>
              <a:off x="5824664" y="477017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5" name="Oval 574"/>
            <p:cNvSpPr/>
            <p:nvPr/>
          </p:nvSpPr>
          <p:spPr>
            <a:xfrm>
              <a:off x="5877231" y="482732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6" name="Oval 575"/>
            <p:cNvSpPr/>
            <p:nvPr/>
          </p:nvSpPr>
          <p:spPr>
            <a:xfrm>
              <a:off x="5728641" y="496526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7" name="Oval 576"/>
            <p:cNvSpPr/>
            <p:nvPr/>
          </p:nvSpPr>
          <p:spPr>
            <a:xfrm>
              <a:off x="5893649" y="509229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8" name="Oval 577"/>
            <p:cNvSpPr/>
            <p:nvPr/>
          </p:nvSpPr>
          <p:spPr>
            <a:xfrm>
              <a:off x="5968361" y="510281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79" name="Oval 578"/>
            <p:cNvSpPr/>
            <p:nvPr/>
          </p:nvSpPr>
          <p:spPr>
            <a:xfrm>
              <a:off x="5875442" y="494517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0" name="Oval 579"/>
            <p:cNvSpPr/>
            <p:nvPr/>
          </p:nvSpPr>
          <p:spPr>
            <a:xfrm>
              <a:off x="5868595" y="482410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1" name="Oval 580"/>
            <p:cNvSpPr/>
            <p:nvPr/>
          </p:nvSpPr>
          <p:spPr>
            <a:xfrm>
              <a:off x="5921162" y="488125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2" name="Oval 581"/>
            <p:cNvSpPr/>
            <p:nvPr/>
          </p:nvSpPr>
          <p:spPr>
            <a:xfrm>
              <a:off x="5938964" y="478020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3" name="Oval 582"/>
            <p:cNvSpPr/>
            <p:nvPr/>
          </p:nvSpPr>
          <p:spPr>
            <a:xfrm>
              <a:off x="5912248" y="501639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4" name="Oval 583"/>
            <p:cNvSpPr/>
            <p:nvPr/>
          </p:nvSpPr>
          <p:spPr>
            <a:xfrm>
              <a:off x="5793365" y="472341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5" name="Oval 584"/>
            <p:cNvSpPr/>
            <p:nvPr/>
          </p:nvSpPr>
          <p:spPr>
            <a:xfrm>
              <a:off x="4372561" y="521105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6" name="Oval 585"/>
            <p:cNvSpPr/>
            <p:nvPr/>
          </p:nvSpPr>
          <p:spPr>
            <a:xfrm>
              <a:off x="4281121" y="525677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7" name="Oval 586"/>
            <p:cNvSpPr/>
            <p:nvPr/>
          </p:nvSpPr>
          <p:spPr>
            <a:xfrm>
              <a:off x="4326841" y="516533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8" name="Oval 587"/>
            <p:cNvSpPr/>
            <p:nvPr/>
          </p:nvSpPr>
          <p:spPr>
            <a:xfrm>
              <a:off x="4269691" y="51881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89" name="Oval 588"/>
            <p:cNvSpPr/>
            <p:nvPr/>
          </p:nvSpPr>
          <p:spPr>
            <a:xfrm>
              <a:off x="4406851" y="5274971"/>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0" name="Oval 589"/>
            <p:cNvSpPr/>
            <p:nvPr/>
          </p:nvSpPr>
          <p:spPr>
            <a:xfrm>
              <a:off x="4400004" y="515390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1" name="Oval 590"/>
            <p:cNvSpPr/>
            <p:nvPr/>
          </p:nvSpPr>
          <p:spPr>
            <a:xfrm>
              <a:off x="4452571" y="521105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2" name="Oval 591"/>
            <p:cNvSpPr/>
            <p:nvPr/>
          </p:nvSpPr>
          <p:spPr>
            <a:xfrm>
              <a:off x="4402214" y="5002332"/>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3" name="Oval 592"/>
            <p:cNvSpPr/>
            <p:nvPr/>
          </p:nvSpPr>
          <p:spPr>
            <a:xfrm>
              <a:off x="4310774" y="504805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4" name="Oval 593"/>
            <p:cNvSpPr/>
            <p:nvPr/>
          </p:nvSpPr>
          <p:spPr>
            <a:xfrm>
              <a:off x="4356494" y="495661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5" name="Oval 594"/>
            <p:cNvSpPr/>
            <p:nvPr/>
          </p:nvSpPr>
          <p:spPr>
            <a:xfrm>
              <a:off x="4379354" y="509377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6" name="Oval 595"/>
            <p:cNvSpPr/>
            <p:nvPr/>
          </p:nvSpPr>
          <p:spPr>
            <a:xfrm>
              <a:off x="4299344" y="497947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7" name="Oval 596"/>
            <p:cNvSpPr/>
            <p:nvPr/>
          </p:nvSpPr>
          <p:spPr>
            <a:xfrm>
              <a:off x="4310774" y="509377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8" name="Oval 597"/>
            <p:cNvSpPr/>
            <p:nvPr/>
          </p:nvSpPr>
          <p:spPr>
            <a:xfrm>
              <a:off x="4436504" y="506624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99" name="Oval 598"/>
            <p:cNvSpPr/>
            <p:nvPr/>
          </p:nvSpPr>
          <p:spPr>
            <a:xfrm>
              <a:off x="4429657" y="494518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0" name="Oval 599"/>
            <p:cNvSpPr/>
            <p:nvPr/>
          </p:nvSpPr>
          <p:spPr>
            <a:xfrm>
              <a:off x="4482224" y="500233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1" name="Oval 600"/>
            <p:cNvSpPr/>
            <p:nvPr/>
          </p:nvSpPr>
          <p:spPr>
            <a:xfrm>
              <a:off x="4333634" y="514027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2" name="Oval 601"/>
            <p:cNvSpPr/>
            <p:nvPr/>
          </p:nvSpPr>
          <p:spPr>
            <a:xfrm>
              <a:off x="4498642" y="526730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3" name="Oval 602"/>
            <p:cNvSpPr/>
            <p:nvPr/>
          </p:nvSpPr>
          <p:spPr>
            <a:xfrm>
              <a:off x="4573354" y="527782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4" name="Oval 603"/>
            <p:cNvSpPr/>
            <p:nvPr/>
          </p:nvSpPr>
          <p:spPr>
            <a:xfrm>
              <a:off x="4480435" y="512018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5" name="Oval 604"/>
            <p:cNvSpPr/>
            <p:nvPr/>
          </p:nvSpPr>
          <p:spPr>
            <a:xfrm>
              <a:off x="4473588" y="499911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6" name="Oval 605"/>
            <p:cNvSpPr/>
            <p:nvPr/>
          </p:nvSpPr>
          <p:spPr>
            <a:xfrm>
              <a:off x="4526155" y="505626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7" name="Oval 606"/>
            <p:cNvSpPr/>
            <p:nvPr/>
          </p:nvSpPr>
          <p:spPr>
            <a:xfrm>
              <a:off x="4543957" y="4955210"/>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8" name="Oval 607"/>
            <p:cNvSpPr/>
            <p:nvPr/>
          </p:nvSpPr>
          <p:spPr>
            <a:xfrm>
              <a:off x="4517241" y="519140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09" name="Oval 608"/>
            <p:cNvSpPr/>
            <p:nvPr/>
          </p:nvSpPr>
          <p:spPr>
            <a:xfrm>
              <a:off x="4398358" y="489842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0" name="Oval 609"/>
            <p:cNvSpPr/>
            <p:nvPr/>
          </p:nvSpPr>
          <p:spPr>
            <a:xfrm>
              <a:off x="4662894" y="514342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1" name="Oval 610"/>
            <p:cNvSpPr/>
            <p:nvPr/>
          </p:nvSpPr>
          <p:spPr>
            <a:xfrm>
              <a:off x="4571454" y="518914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2" name="Oval 611"/>
            <p:cNvSpPr/>
            <p:nvPr/>
          </p:nvSpPr>
          <p:spPr>
            <a:xfrm>
              <a:off x="4617174" y="509770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3" name="Oval 612"/>
            <p:cNvSpPr/>
            <p:nvPr/>
          </p:nvSpPr>
          <p:spPr>
            <a:xfrm>
              <a:off x="4560024" y="512056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4" name="Oval 613"/>
            <p:cNvSpPr/>
            <p:nvPr/>
          </p:nvSpPr>
          <p:spPr>
            <a:xfrm>
              <a:off x="4697184" y="520733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5" name="Oval 614"/>
            <p:cNvSpPr/>
            <p:nvPr/>
          </p:nvSpPr>
          <p:spPr>
            <a:xfrm>
              <a:off x="4690337" y="508627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6" name="Oval 615"/>
            <p:cNvSpPr/>
            <p:nvPr/>
          </p:nvSpPr>
          <p:spPr>
            <a:xfrm>
              <a:off x="4742904" y="514342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7" name="Oval 616"/>
            <p:cNvSpPr/>
            <p:nvPr/>
          </p:nvSpPr>
          <p:spPr>
            <a:xfrm>
              <a:off x="4692547" y="49346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8" name="Oval 617"/>
            <p:cNvSpPr/>
            <p:nvPr/>
          </p:nvSpPr>
          <p:spPr>
            <a:xfrm>
              <a:off x="4601107" y="498041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19" name="Oval 618"/>
            <p:cNvSpPr/>
            <p:nvPr/>
          </p:nvSpPr>
          <p:spPr>
            <a:xfrm>
              <a:off x="4646827" y="488897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0" name="Oval 619"/>
            <p:cNvSpPr/>
            <p:nvPr/>
          </p:nvSpPr>
          <p:spPr>
            <a:xfrm>
              <a:off x="4669687" y="502613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1" name="Oval 620"/>
            <p:cNvSpPr/>
            <p:nvPr/>
          </p:nvSpPr>
          <p:spPr>
            <a:xfrm>
              <a:off x="4589677" y="491183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2" name="Oval 621"/>
            <p:cNvSpPr/>
            <p:nvPr/>
          </p:nvSpPr>
          <p:spPr>
            <a:xfrm>
              <a:off x="4601107" y="502613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3" name="Oval 622"/>
            <p:cNvSpPr/>
            <p:nvPr/>
          </p:nvSpPr>
          <p:spPr>
            <a:xfrm>
              <a:off x="4726837" y="499861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4" name="Oval 623"/>
            <p:cNvSpPr/>
            <p:nvPr/>
          </p:nvSpPr>
          <p:spPr>
            <a:xfrm>
              <a:off x="4719990" y="487754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5" name="Oval 624"/>
            <p:cNvSpPr/>
            <p:nvPr/>
          </p:nvSpPr>
          <p:spPr>
            <a:xfrm>
              <a:off x="4772557" y="49346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6" name="Oval 625"/>
            <p:cNvSpPr/>
            <p:nvPr/>
          </p:nvSpPr>
          <p:spPr>
            <a:xfrm>
              <a:off x="4623967" y="507264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7" name="Oval 626"/>
            <p:cNvSpPr/>
            <p:nvPr/>
          </p:nvSpPr>
          <p:spPr>
            <a:xfrm>
              <a:off x="4788975" y="519966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8" name="Oval 627"/>
            <p:cNvSpPr/>
            <p:nvPr/>
          </p:nvSpPr>
          <p:spPr>
            <a:xfrm>
              <a:off x="4863687" y="521019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29" name="Oval 628"/>
            <p:cNvSpPr/>
            <p:nvPr/>
          </p:nvSpPr>
          <p:spPr>
            <a:xfrm>
              <a:off x="4770768" y="505254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0" name="Oval 629"/>
            <p:cNvSpPr/>
            <p:nvPr/>
          </p:nvSpPr>
          <p:spPr>
            <a:xfrm>
              <a:off x="4763921" y="493148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1" name="Oval 630"/>
            <p:cNvSpPr/>
            <p:nvPr/>
          </p:nvSpPr>
          <p:spPr>
            <a:xfrm>
              <a:off x="4816488" y="498863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2" name="Oval 631"/>
            <p:cNvSpPr/>
            <p:nvPr/>
          </p:nvSpPr>
          <p:spPr>
            <a:xfrm>
              <a:off x="4834290" y="488757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3" name="Oval 632"/>
            <p:cNvSpPr/>
            <p:nvPr/>
          </p:nvSpPr>
          <p:spPr>
            <a:xfrm>
              <a:off x="4807574" y="512376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5" name="Oval 634"/>
            <p:cNvSpPr/>
            <p:nvPr/>
          </p:nvSpPr>
          <p:spPr>
            <a:xfrm>
              <a:off x="5033575" y="517311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6" name="Oval 635"/>
            <p:cNvSpPr/>
            <p:nvPr/>
          </p:nvSpPr>
          <p:spPr>
            <a:xfrm>
              <a:off x="4942135" y="521883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7" name="Oval 636"/>
            <p:cNvSpPr/>
            <p:nvPr/>
          </p:nvSpPr>
          <p:spPr>
            <a:xfrm>
              <a:off x="4987855" y="512739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8" name="Oval 637"/>
            <p:cNvSpPr/>
            <p:nvPr/>
          </p:nvSpPr>
          <p:spPr>
            <a:xfrm>
              <a:off x="4930705" y="515025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39" name="Oval 638"/>
            <p:cNvSpPr/>
            <p:nvPr/>
          </p:nvSpPr>
          <p:spPr>
            <a:xfrm>
              <a:off x="5067865" y="523703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0" name="Oval 639"/>
            <p:cNvSpPr/>
            <p:nvPr/>
          </p:nvSpPr>
          <p:spPr>
            <a:xfrm>
              <a:off x="5061018" y="511596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1" name="Oval 640"/>
            <p:cNvSpPr/>
            <p:nvPr/>
          </p:nvSpPr>
          <p:spPr>
            <a:xfrm>
              <a:off x="5113585" y="517311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2" name="Oval 641"/>
            <p:cNvSpPr/>
            <p:nvPr/>
          </p:nvSpPr>
          <p:spPr>
            <a:xfrm>
              <a:off x="5063228" y="496439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3" name="Oval 642"/>
            <p:cNvSpPr/>
            <p:nvPr/>
          </p:nvSpPr>
          <p:spPr>
            <a:xfrm>
              <a:off x="4971788" y="5010112"/>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4" name="Oval 643"/>
            <p:cNvSpPr/>
            <p:nvPr/>
          </p:nvSpPr>
          <p:spPr>
            <a:xfrm>
              <a:off x="5017508" y="491867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5" name="Oval 644"/>
            <p:cNvSpPr/>
            <p:nvPr/>
          </p:nvSpPr>
          <p:spPr>
            <a:xfrm>
              <a:off x="5040368" y="505583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6" name="Oval 645"/>
            <p:cNvSpPr/>
            <p:nvPr/>
          </p:nvSpPr>
          <p:spPr>
            <a:xfrm>
              <a:off x="4960358" y="494153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7" name="Oval 646"/>
            <p:cNvSpPr/>
            <p:nvPr/>
          </p:nvSpPr>
          <p:spPr>
            <a:xfrm>
              <a:off x="4971788" y="505583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8" name="Oval 647"/>
            <p:cNvSpPr/>
            <p:nvPr/>
          </p:nvSpPr>
          <p:spPr>
            <a:xfrm>
              <a:off x="5097518" y="502830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49" name="Oval 648"/>
            <p:cNvSpPr/>
            <p:nvPr/>
          </p:nvSpPr>
          <p:spPr>
            <a:xfrm>
              <a:off x="5090671" y="490724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0" name="Oval 649"/>
            <p:cNvSpPr/>
            <p:nvPr/>
          </p:nvSpPr>
          <p:spPr>
            <a:xfrm>
              <a:off x="5143238" y="496439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1" name="Oval 650"/>
            <p:cNvSpPr/>
            <p:nvPr/>
          </p:nvSpPr>
          <p:spPr>
            <a:xfrm>
              <a:off x="4994648" y="510233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2" name="Oval 651"/>
            <p:cNvSpPr/>
            <p:nvPr/>
          </p:nvSpPr>
          <p:spPr>
            <a:xfrm>
              <a:off x="5159656" y="522936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3" name="Oval 652"/>
            <p:cNvSpPr/>
            <p:nvPr/>
          </p:nvSpPr>
          <p:spPr>
            <a:xfrm>
              <a:off x="5234368" y="523988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4" name="Oval 653"/>
            <p:cNvSpPr/>
            <p:nvPr/>
          </p:nvSpPr>
          <p:spPr>
            <a:xfrm>
              <a:off x="5141449" y="508224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5" name="Oval 654"/>
            <p:cNvSpPr/>
            <p:nvPr/>
          </p:nvSpPr>
          <p:spPr>
            <a:xfrm>
              <a:off x="5134602" y="496117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6" name="Oval 655"/>
            <p:cNvSpPr/>
            <p:nvPr/>
          </p:nvSpPr>
          <p:spPr>
            <a:xfrm>
              <a:off x="5187169" y="501832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7" name="Oval 656"/>
            <p:cNvSpPr/>
            <p:nvPr/>
          </p:nvSpPr>
          <p:spPr>
            <a:xfrm>
              <a:off x="5204971" y="491727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8" name="Oval 657"/>
            <p:cNvSpPr/>
            <p:nvPr/>
          </p:nvSpPr>
          <p:spPr>
            <a:xfrm>
              <a:off x="5178255" y="5153462"/>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59" name="Oval 658"/>
            <p:cNvSpPr/>
            <p:nvPr/>
          </p:nvSpPr>
          <p:spPr>
            <a:xfrm>
              <a:off x="5059372" y="486048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0" name="Oval 659"/>
            <p:cNvSpPr/>
            <p:nvPr/>
          </p:nvSpPr>
          <p:spPr>
            <a:xfrm>
              <a:off x="4311742" y="559108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1" name="Oval 660"/>
            <p:cNvSpPr/>
            <p:nvPr/>
          </p:nvSpPr>
          <p:spPr>
            <a:xfrm>
              <a:off x="4220302" y="5636807"/>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2" name="Oval 661"/>
            <p:cNvSpPr/>
            <p:nvPr/>
          </p:nvSpPr>
          <p:spPr>
            <a:xfrm>
              <a:off x="4266022" y="554536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3" name="Oval 662"/>
            <p:cNvSpPr/>
            <p:nvPr/>
          </p:nvSpPr>
          <p:spPr>
            <a:xfrm>
              <a:off x="4208872" y="556822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4" name="Oval 663"/>
            <p:cNvSpPr/>
            <p:nvPr/>
          </p:nvSpPr>
          <p:spPr>
            <a:xfrm>
              <a:off x="4346032" y="565500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5" name="Oval 664"/>
            <p:cNvSpPr/>
            <p:nvPr/>
          </p:nvSpPr>
          <p:spPr>
            <a:xfrm>
              <a:off x="4339185" y="553393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6" name="Oval 665"/>
            <p:cNvSpPr/>
            <p:nvPr/>
          </p:nvSpPr>
          <p:spPr>
            <a:xfrm>
              <a:off x="4391752" y="559108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7" name="Oval 666"/>
            <p:cNvSpPr/>
            <p:nvPr/>
          </p:nvSpPr>
          <p:spPr>
            <a:xfrm>
              <a:off x="4341395" y="538236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8" name="Oval 667"/>
            <p:cNvSpPr/>
            <p:nvPr/>
          </p:nvSpPr>
          <p:spPr>
            <a:xfrm>
              <a:off x="4249955" y="542808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69" name="Oval 668"/>
            <p:cNvSpPr/>
            <p:nvPr/>
          </p:nvSpPr>
          <p:spPr>
            <a:xfrm>
              <a:off x="4295675" y="53366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0" name="Oval 669"/>
            <p:cNvSpPr/>
            <p:nvPr/>
          </p:nvSpPr>
          <p:spPr>
            <a:xfrm>
              <a:off x="4318535" y="547380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1" name="Oval 670"/>
            <p:cNvSpPr/>
            <p:nvPr/>
          </p:nvSpPr>
          <p:spPr>
            <a:xfrm>
              <a:off x="4238525" y="535950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2" name="Oval 671"/>
            <p:cNvSpPr/>
            <p:nvPr/>
          </p:nvSpPr>
          <p:spPr>
            <a:xfrm>
              <a:off x="4249955" y="547380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3" name="Oval 672"/>
            <p:cNvSpPr/>
            <p:nvPr/>
          </p:nvSpPr>
          <p:spPr>
            <a:xfrm>
              <a:off x="4375685" y="544627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4" name="Oval 673"/>
            <p:cNvSpPr/>
            <p:nvPr/>
          </p:nvSpPr>
          <p:spPr>
            <a:xfrm>
              <a:off x="4368838" y="532521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5" name="Oval 674"/>
            <p:cNvSpPr/>
            <p:nvPr/>
          </p:nvSpPr>
          <p:spPr>
            <a:xfrm>
              <a:off x="4421405" y="538236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6" name="Oval 675"/>
            <p:cNvSpPr/>
            <p:nvPr/>
          </p:nvSpPr>
          <p:spPr>
            <a:xfrm>
              <a:off x="4272815" y="552030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7" name="Oval 676"/>
            <p:cNvSpPr/>
            <p:nvPr/>
          </p:nvSpPr>
          <p:spPr>
            <a:xfrm>
              <a:off x="4437823" y="564733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8" name="Oval 677"/>
            <p:cNvSpPr/>
            <p:nvPr/>
          </p:nvSpPr>
          <p:spPr>
            <a:xfrm>
              <a:off x="4512535" y="56578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79" name="Oval 678"/>
            <p:cNvSpPr/>
            <p:nvPr/>
          </p:nvSpPr>
          <p:spPr>
            <a:xfrm>
              <a:off x="4419616" y="550021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0" name="Oval 679"/>
            <p:cNvSpPr/>
            <p:nvPr/>
          </p:nvSpPr>
          <p:spPr>
            <a:xfrm>
              <a:off x="4412769" y="537914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1" name="Oval 680"/>
            <p:cNvSpPr/>
            <p:nvPr/>
          </p:nvSpPr>
          <p:spPr>
            <a:xfrm>
              <a:off x="4465336" y="543629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2" name="Oval 681"/>
            <p:cNvSpPr/>
            <p:nvPr/>
          </p:nvSpPr>
          <p:spPr>
            <a:xfrm>
              <a:off x="4483138" y="533523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3" name="Oval 682"/>
            <p:cNvSpPr/>
            <p:nvPr/>
          </p:nvSpPr>
          <p:spPr>
            <a:xfrm>
              <a:off x="4456422" y="557143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4" name="Oval 683"/>
            <p:cNvSpPr/>
            <p:nvPr/>
          </p:nvSpPr>
          <p:spPr>
            <a:xfrm>
              <a:off x="4337539" y="527844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5" name="Oval 684"/>
            <p:cNvSpPr/>
            <p:nvPr/>
          </p:nvSpPr>
          <p:spPr>
            <a:xfrm>
              <a:off x="5413050" y="487078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6" name="Oval 685"/>
            <p:cNvSpPr/>
            <p:nvPr/>
          </p:nvSpPr>
          <p:spPr>
            <a:xfrm>
              <a:off x="5321610" y="491650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7" name="Oval 686"/>
            <p:cNvSpPr/>
            <p:nvPr/>
          </p:nvSpPr>
          <p:spPr>
            <a:xfrm>
              <a:off x="5310180" y="484792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8" name="Oval 687"/>
            <p:cNvSpPr/>
            <p:nvPr/>
          </p:nvSpPr>
          <p:spPr>
            <a:xfrm>
              <a:off x="5447340" y="49346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89" name="Oval 688"/>
            <p:cNvSpPr/>
            <p:nvPr/>
          </p:nvSpPr>
          <p:spPr>
            <a:xfrm>
              <a:off x="5493060" y="487078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0" name="Oval 689"/>
            <p:cNvSpPr/>
            <p:nvPr/>
          </p:nvSpPr>
          <p:spPr>
            <a:xfrm>
              <a:off x="5256601" y="488978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1" name="Oval 690"/>
            <p:cNvSpPr/>
            <p:nvPr/>
          </p:nvSpPr>
          <p:spPr>
            <a:xfrm>
              <a:off x="5537363" y="494117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2" name="Oval 691"/>
            <p:cNvSpPr/>
            <p:nvPr/>
          </p:nvSpPr>
          <p:spPr>
            <a:xfrm>
              <a:off x="5460527" y="493332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3" name="Oval 692"/>
            <p:cNvSpPr/>
            <p:nvPr/>
          </p:nvSpPr>
          <p:spPr>
            <a:xfrm>
              <a:off x="5512619" y="504481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4" name="Oval 693"/>
            <p:cNvSpPr/>
            <p:nvPr/>
          </p:nvSpPr>
          <p:spPr>
            <a:xfrm>
              <a:off x="5421179" y="509053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5" name="Oval 694"/>
            <p:cNvSpPr/>
            <p:nvPr/>
          </p:nvSpPr>
          <p:spPr>
            <a:xfrm>
              <a:off x="5466899" y="499909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6" name="Oval 695"/>
            <p:cNvSpPr/>
            <p:nvPr/>
          </p:nvSpPr>
          <p:spPr>
            <a:xfrm>
              <a:off x="5489759" y="51362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7" name="Oval 696"/>
            <p:cNvSpPr/>
            <p:nvPr/>
          </p:nvSpPr>
          <p:spPr>
            <a:xfrm>
              <a:off x="5409749" y="502195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8" name="Oval 697"/>
            <p:cNvSpPr/>
            <p:nvPr/>
          </p:nvSpPr>
          <p:spPr>
            <a:xfrm>
              <a:off x="5421179" y="51362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699" name="Oval 698"/>
            <p:cNvSpPr/>
            <p:nvPr/>
          </p:nvSpPr>
          <p:spPr>
            <a:xfrm>
              <a:off x="5546909" y="5108728"/>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0" name="Oval 699"/>
            <p:cNvSpPr/>
            <p:nvPr/>
          </p:nvSpPr>
          <p:spPr>
            <a:xfrm>
              <a:off x="5540062" y="498766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1" name="Oval 700"/>
            <p:cNvSpPr/>
            <p:nvPr/>
          </p:nvSpPr>
          <p:spPr>
            <a:xfrm>
              <a:off x="5592629" y="504481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2" name="Oval 701"/>
            <p:cNvSpPr/>
            <p:nvPr/>
          </p:nvSpPr>
          <p:spPr>
            <a:xfrm>
              <a:off x="5444039" y="518276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3" name="Oval 702"/>
            <p:cNvSpPr/>
            <p:nvPr/>
          </p:nvSpPr>
          <p:spPr>
            <a:xfrm>
              <a:off x="5286345" y="496973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4" name="Oval 703"/>
            <p:cNvSpPr/>
            <p:nvPr/>
          </p:nvSpPr>
          <p:spPr>
            <a:xfrm>
              <a:off x="5194905" y="501545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5" name="Oval 704"/>
            <p:cNvSpPr/>
            <p:nvPr/>
          </p:nvSpPr>
          <p:spPr>
            <a:xfrm>
              <a:off x="5240625" y="492401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6" name="Oval 705"/>
            <p:cNvSpPr/>
            <p:nvPr/>
          </p:nvSpPr>
          <p:spPr>
            <a:xfrm>
              <a:off x="5263485" y="506117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7" name="Oval 706"/>
            <p:cNvSpPr/>
            <p:nvPr/>
          </p:nvSpPr>
          <p:spPr>
            <a:xfrm>
              <a:off x="5183475" y="494687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8" name="Oval 707"/>
            <p:cNvSpPr/>
            <p:nvPr/>
          </p:nvSpPr>
          <p:spPr>
            <a:xfrm>
              <a:off x="5194905" y="506117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09" name="Oval 708"/>
            <p:cNvSpPr/>
            <p:nvPr/>
          </p:nvSpPr>
          <p:spPr>
            <a:xfrm>
              <a:off x="5320635" y="503364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0" name="Oval 709"/>
            <p:cNvSpPr/>
            <p:nvPr/>
          </p:nvSpPr>
          <p:spPr>
            <a:xfrm>
              <a:off x="5366355" y="496973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1" name="Oval 710"/>
            <p:cNvSpPr/>
            <p:nvPr/>
          </p:nvSpPr>
          <p:spPr>
            <a:xfrm>
              <a:off x="5217765" y="510768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2" name="Oval 711"/>
            <p:cNvSpPr/>
            <p:nvPr/>
          </p:nvSpPr>
          <p:spPr>
            <a:xfrm>
              <a:off x="5429147" y="496449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3" name="Oval 712"/>
            <p:cNvSpPr/>
            <p:nvPr/>
          </p:nvSpPr>
          <p:spPr>
            <a:xfrm>
              <a:off x="5244706" y="495716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4" name="Oval 713"/>
            <p:cNvSpPr/>
            <p:nvPr/>
          </p:nvSpPr>
          <p:spPr>
            <a:xfrm>
              <a:off x="5543465" y="493961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5" name="Oval 714"/>
            <p:cNvSpPr/>
            <p:nvPr/>
          </p:nvSpPr>
          <p:spPr>
            <a:xfrm>
              <a:off x="5600203" y="493051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6" name="Oval 715"/>
            <p:cNvSpPr/>
            <p:nvPr/>
          </p:nvSpPr>
          <p:spPr>
            <a:xfrm>
              <a:off x="5246230" y="519176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7" name="Oval 716"/>
            <p:cNvSpPr/>
            <p:nvPr/>
          </p:nvSpPr>
          <p:spPr>
            <a:xfrm>
              <a:off x="5278931" y="51359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8" name="Oval 717"/>
            <p:cNvSpPr/>
            <p:nvPr/>
          </p:nvSpPr>
          <p:spPr>
            <a:xfrm>
              <a:off x="5356677" y="51808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19" name="Oval 718"/>
            <p:cNvSpPr/>
            <p:nvPr/>
          </p:nvSpPr>
          <p:spPr>
            <a:xfrm>
              <a:off x="5358941" y="510069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0" name="Oval 719"/>
            <p:cNvSpPr/>
            <p:nvPr/>
          </p:nvSpPr>
          <p:spPr>
            <a:xfrm>
              <a:off x="6403803" y="455147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1" name="Oval 720"/>
            <p:cNvSpPr/>
            <p:nvPr/>
          </p:nvSpPr>
          <p:spPr>
            <a:xfrm>
              <a:off x="6455895" y="466296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2" name="Oval 721"/>
            <p:cNvSpPr/>
            <p:nvPr/>
          </p:nvSpPr>
          <p:spPr>
            <a:xfrm>
              <a:off x="6364455" y="470868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3" name="Oval 722"/>
            <p:cNvSpPr/>
            <p:nvPr/>
          </p:nvSpPr>
          <p:spPr>
            <a:xfrm>
              <a:off x="6410175" y="461724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4" name="Oval 723"/>
            <p:cNvSpPr/>
            <p:nvPr/>
          </p:nvSpPr>
          <p:spPr>
            <a:xfrm>
              <a:off x="6433035" y="475440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5" name="Oval 724"/>
            <p:cNvSpPr/>
            <p:nvPr/>
          </p:nvSpPr>
          <p:spPr>
            <a:xfrm>
              <a:off x="6353025" y="464010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6" name="Oval 725"/>
            <p:cNvSpPr/>
            <p:nvPr/>
          </p:nvSpPr>
          <p:spPr>
            <a:xfrm>
              <a:off x="6364455" y="475440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7" name="Oval 726"/>
            <p:cNvSpPr/>
            <p:nvPr/>
          </p:nvSpPr>
          <p:spPr>
            <a:xfrm>
              <a:off x="6490185" y="472687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8" name="Oval 727"/>
            <p:cNvSpPr/>
            <p:nvPr/>
          </p:nvSpPr>
          <p:spPr>
            <a:xfrm>
              <a:off x="6483338" y="460581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29" name="Oval 728"/>
            <p:cNvSpPr/>
            <p:nvPr/>
          </p:nvSpPr>
          <p:spPr>
            <a:xfrm>
              <a:off x="6535905" y="4662965"/>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0" name="Oval 729"/>
            <p:cNvSpPr/>
            <p:nvPr/>
          </p:nvSpPr>
          <p:spPr>
            <a:xfrm>
              <a:off x="6387315" y="480091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1" name="Oval 730"/>
            <p:cNvSpPr/>
            <p:nvPr/>
          </p:nvSpPr>
          <p:spPr>
            <a:xfrm>
              <a:off x="6229621" y="458788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2" name="Oval 731"/>
            <p:cNvSpPr/>
            <p:nvPr/>
          </p:nvSpPr>
          <p:spPr>
            <a:xfrm>
              <a:off x="6138181" y="463360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3" name="Oval 732"/>
            <p:cNvSpPr/>
            <p:nvPr/>
          </p:nvSpPr>
          <p:spPr>
            <a:xfrm>
              <a:off x="6183901" y="454216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4" name="Oval 733"/>
            <p:cNvSpPr/>
            <p:nvPr/>
          </p:nvSpPr>
          <p:spPr>
            <a:xfrm>
              <a:off x="6206761" y="467932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5" name="Oval 734"/>
            <p:cNvSpPr/>
            <p:nvPr/>
          </p:nvSpPr>
          <p:spPr>
            <a:xfrm>
              <a:off x="6126751" y="456502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6" name="Oval 735"/>
            <p:cNvSpPr/>
            <p:nvPr/>
          </p:nvSpPr>
          <p:spPr>
            <a:xfrm>
              <a:off x="6138181" y="467932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7" name="Oval 736"/>
            <p:cNvSpPr/>
            <p:nvPr/>
          </p:nvSpPr>
          <p:spPr>
            <a:xfrm>
              <a:off x="6263911" y="465179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8" name="Oval 737"/>
            <p:cNvSpPr/>
            <p:nvPr/>
          </p:nvSpPr>
          <p:spPr>
            <a:xfrm>
              <a:off x="6309631" y="458788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39" name="Oval 738"/>
            <p:cNvSpPr/>
            <p:nvPr/>
          </p:nvSpPr>
          <p:spPr>
            <a:xfrm>
              <a:off x="6161041" y="4725830"/>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0" name="Oval 739"/>
            <p:cNvSpPr/>
            <p:nvPr/>
          </p:nvSpPr>
          <p:spPr>
            <a:xfrm>
              <a:off x="6372423" y="458264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1" name="Oval 740"/>
            <p:cNvSpPr/>
            <p:nvPr/>
          </p:nvSpPr>
          <p:spPr>
            <a:xfrm>
              <a:off x="6187982" y="457531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2" name="Oval 741"/>
            <p:cNvSpPr/>
            <p:nvPr/>
          </p:nvSpPr>
          <p:spPr>
            <a:xfrm>
              <a:off x="6486741" y="455776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3" name="Oval 742"/>
            <p:cNvSpPr/>
            <p:nvPr/>
          </p:nvSpPr>
          <p:spPr>
            <a:xfrm>
              <a:off x="6543479" y="454866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4" name="Oval 743"/>
            <p:cNvSpPr/>
            <p:nvPr/>
          </p:nvSpPr>
          <p:spPr>
            <a:xfrm>
              <a:off x="6189506" y="4809910"/>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5" name="Oval 744"/>
            <p:cNvSpPr/>
            <p:nvPr/>
          </p:nvSpPr>
          <p:spPr>
            <a:xfrm>
              <a:off x="6222207" y="475409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6" name="Oval 745"/>
            <p:cNvSpPr/>
            <p:nvPr/>
          </p:nvSpPr>
          <p:spPr>
            <a:xfrm>
              <a:off x="6299953" y="479897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7" name="Oval 746"/>
            <p:cNvSpPr/>
            <p:nvPr/>
          </p:nvSpPr>
          <p:spPr>
            <a:xfrm>
              <a:off x="6302217" y="471884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8" name="Oval 747"/>
            <p:cNvSpPr/>
            <p:nvPr/>
          </p:nvSpPr>
          <p:spPr>
            <a:xfrm>
              <a:off x="7191682" y="126374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49" name="Oval 748"/>
            <p:cNvSpPr/>
            <p:nvPr/>
          </p:nvSpPr>
          <p:spPr>
            <a:xfrm>
              <a:off x="7243774" y="137523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5" name="Oval 754"/>
            <p:cNvSpPr/>
            <p:nvPr/>
          </p:nvSpPr>
          <p:spPr>
            <a:xfrm>
              <a:off x="7278064" y="143914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6" name="Oval 755"/>
            <p:cNvSpPr/>
            <p:nvPr/>
          </p:nvSpPr>
          <p:spPr>
            <a:xfrm>
              <a:off x="7271217" y="131808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1" name="Oval 760"/>
            <p:cNvSpPr/>
            <p:nvPr/>
          </p:nvSpPr>
          <p:spPr>
            <a:xfrm>
              <a:off x="6971780" y="125443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5" name="Oval 764"/>
            <p:cNvSpPr/>
            <p:nvPr/>
          </p:nvSpPr>
          <p:spPr>
            <a:xfrm>
              <a:off x="7051790" y="136406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6" name="Oval 765"/>
            <p:cNvSpPr/>
            <p:nvPr/>
          </p:nvSpPr>
          <p:spPr>
            <a:xfrm>
              <a:off x="7097510" y="130015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8" name="Oval 767"/>
            <p:cNvSpPr/>
            <p:nvPr/>
          </p:nvSpPr>
          <p:spPr>
            <a:xfrm>
              <a:off x="7160302" y="129491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1" name="Oval 770"/>
            <p:cNvSpPr/>
            <p:nvPr/>
          </p:nvSpPr>
          <p:spPr>
            <a:xfrm>
              <a:off x="7331358" y="126093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3" name="Oval 772"/>
            <p:cNvSpPr/>
            <p:nvPr/>
          </p:nvSpPr>
          <p:spPr>
            <a:xfrm>
              <a:off x="7010086" y="146635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4" name="Oval 773"/>
            <p:cNvSpPr/>
            <p:nvPr/>
          </p:nvSpPr>
          <p:spPr>
            <a:xfrm>
              <a:off x="7087832" y="151123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5" name="Oval 774"/>
            <p:cNvSpPr/>
            <p:nvPr/>
          </p:nvSpPr>
          <p:spPr>
            <a:xfrm>
              <a:off x="7090096" y="143110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6" name="Oval 775"/>
            <p:cNvSpPr/>
            <p:nvPr/>
          </p:nvSpPr>
          <p:spPr>
            <a:xfrm>
              <a:off x="7000630" y="241217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7" name="Oval 776"/>
            <p:cNvSpPr/>
            <p:nvPr/>
          </p:nvSpPr>
          <p:spPr>
            <a:xfrm>
              <a:off x="7149284" y="278759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9" name="Oval 778"/>
            <p:cNvSpPr/>
            <p:nvPr/>
          </p:nvSpPr>
          <p:spPr>
            <a:xfrm>
              <a:off x="7156977" y="268067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1" name="Oval 780"/>
            <p:cNvSpPr/>
            <p:nvPr/>
          </p:nvSpPr>
          <p:spPr>
            <a:xfrm>
              <a:off x="7237773" y="265330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2" name="Oval 781"/>
            <p:cNvSpPr/>
            <p:nvPr/>
          </p:nvSpPr>
          <p:spPr>
            <a:xfrm>
              <a:off x="7170584" y="259924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3" name="Oval 782"/>
            <p:cNvSpPr/>
            <p:nvPr/>
          </p:nvSpPr>
          <p:spPr>
            <a:xfrm>
              <a:off x="7248330" y="254464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4" name="Oval 783"/>
            <p:cNvSpPr/>
            <p:nvPr/>
          </p:nvSpPr>
          <p:spPr>
            <a:xfrm>
              <a:off x="7308590" y="24269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5" name="Oval 784"/>
            <p:cNvSpPr/>
            <p:nvPr/>
          </p:nvSpPr>
          <p:spPr>
            <a:xfrm>
              <a:off x="7314941" y="231807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7" name="Oval 786"/>
            <p:cNvSpPr/>
            <p:nvPr/>
          </p:nvSpPr>
          <p:spPr>
            <a:xfrm>
              <a:off x="6866850" y="238432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9" name="Oval 788"/>
            <p:cNvSpPr/>
            <p:nvPr/>
          </p:nvSpPr>
          <p:spPr>
            <a:xfrm>
              <a:off x="6707095" y="420791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0" name="Oval 789"/>
            <p:cNvSpPr/>
            <p:nvPr/>
          </p:nvSpPr>
          <p:spPr>
            <a:xfrm>
              <a:off x="6764705" y="4150767"/>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1" name="Oval 790"/>
            <p:cNvSpPr/>
            <p:nvPr/>
          </p:nvSpPr>
          <p:spPr>
            <a:xfrm>
              <a:off x="6700563" y="4410790"/>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2" name="Oval 791"/>
            <p:cNvSpPr/>
            <p:nvPr/>
          </p:nvSpPr>
          <p:spPr>
            <a:xfrm>
              <a:off x="6783712" y="396768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3" name="Oval 792"/>
            <p:cNvSpPr/>
            <p:nvPr/>
          </p:nvSpPr>
          <p:spPr>
            <a:xfrm>
              <a:off x="6837153" y="408665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4" name="Oval 793"/>
            <p:cNvSpPr/>
            <p:nvPr/>
          </p:nvSpPr>
          <p:spPr>
            <a:xfrm>
              <a:off x="6791433" y="404093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5" name="Oval 794"/>
            <p:cNvSpPr/>
            <p:nvPr/>
          </p:nvSpPr>
          <p:spPr>
            <a:xfrm>
              <a:off x="6864596" y="402950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6" name="Oval 795"/>
            <p:cNvSpPr/>
            <p:nvPr/>
          </p:nvSpPr>
          <p:spPr>
            <a:xfrm>
              <a:off x="6917163" y="408665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7" name="Oval 796"/>
            <p:cNvSpPr/>
            <p:nvPr/>
          </p:nvSpPr>
          <p:spPr>
            <a:xfrm>
              <a:off x="6873735" y="397416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8" name="Oval 797"/>
            <p:cNvSpPr/>
            <p:nvPr/>
          </p:nvSpPr>
          <p:spPr>
            <a:xfrm>
              <a:off x="6937759" y="399083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99" name="Oval 798"/>
            <p:cNvSpPr/>
            <p:nvPr/>
          </p:nvSpPr>
          <p:spPr>
            <a:xfrm>
              <a:off x="6682772" y="421575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0" name="Oval 799"/>
            <p:cNvSpPr/>
            <p:nvPr/>
          </p:nvSpPr>
          <p:spPr>
            <a:xfrm>
              <a:off x="6736213" y="433471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1" name="Oval 800"/>
            <p:cNvSpPr/>
            <p:nvPr/>
          </p:nvSpPr>
          <p:spPr>
            <a:xfrm>
              <a:off x="6690493" y="428899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2" name="Oval 801"/>
            <p:cNvSpPr/>
            <p:nvPr/>
          </p:nvSpPr>
          <p:spPr>
            <a:xfrm>
              <a:off x="6763656" y="427756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3" name="Oval 802"/>
            <p:cNvSpPr/>
            <p:nvPr/>
          </p:nvSpPr>
          <p:spPr>
            <a:xfrm>
              <a:off x="6816223" y="433471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4" name="Oval 803"/>
            <p:cNvSpPr/>
            <p:nvPr/>
          </p:nvSpPr>
          <p:spPr>
            <a:xfrm>
              <a:off x="6772795" y="422223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5" name="Oval 804"/>
            <p:cNvSpPr/>
            <p:nvPr/>
          </p:nvSpPr>
          <p:spPr>
            <a:xfrm>
              <a:off x="6836819" y="423889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6" name="Oval 805"/>
            <p:cNvSpPr/>
            <p:nvPr/>
          </p:nvSpPr>
          <p:spPr>
            <a:xfrm>
              <a:off x="4179587" y="569520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7" name="Oval 806"/>
            <p:cNvSpPr/>
            <p:nvPr/>
          </p:nvSpPr>
          <p:spPr>
            <a:xfrm>
              <a:off x="4233028" y="581417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8" name="Oval 807"/>
            <p:cNvSpPr/>
            <p:nvPr/>
          </p:nvSpPr>
          <p:spPr>
            <a:xfrm>
              <a:off x="4187308" y="576845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09" name="Oval 808"/>
            <p:cNvSpPr/>
            <p:nvPr/>
          </p:nvSpPr>
          <p:spPr>
            <a:xfrm>
              <a:off x="4260471" y="575702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0" name="Oval 809"/>
            <p:cNvSpPr/>
            <p:nvPr/>
          </p:nvSpPr>
          <p:spPr>
            <a:xfrm>
              <a:off x="4313038" y="581417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1" name="Oval 810"/>
            <p:cNvSpPr/>
            <p:nvPr/>
          </p:nvSpPr>
          <p:spPr>
            <a:xfrm>
              <a:off x="4269610" y="570168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2" name="Oval 811"/>
            <p:cNvSpPr/>
            <p:nvPr/>
          </p:nvSpPr>
          <p:spPr>
            <a:xfrm>
              <a:off x="4333634" y="571835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3" name="Oval 812"/>
            <p:cNvSpPr/>
            <p:nvPr/>
          </p:nvSpPr>
          <p:spPr>
            <a:xfrm>
              <a:off x="4366399" y="574421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4" name="Oval 813"/>
            <p:cNvSpPr/>
            <p:nvPr/>
          </p:nvSpPr>
          <p:spPr>
            <a:xfrm>
              <a:off x="4419840" y="586318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5" name="Oval 814"/>
            <p:cNvSpPr/>
            <p:nvPr/>
          </p:nvSpPr>
          <p:spPr>
            <a:xfrm>
              <a:off x="4374120" y="5817465"/>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6" name="Oval 815"/>
            <p:cNvSpPr/>
            <p:nvPr/>
          </p:nvSpPr>
          <p:spPr>
            <a:xfrm>
              <a:off x="4447283" y="580603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7" name="Oval 816"/>
            <p:cNvSpPr/>
            <p:nvPr/>
          </p:nvSpPr>
          <p:spPr>
            <a:xfrm>
              <a:off x="4499850" y="586318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8" name="Oval 817"/>
            <p:cNvSpPr/>
            <p:nvPr/>
          </p:nvSpPr>
          <p:spPr>
            <a:xfrm>
              <a:off x="4456422" y="575069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19" name="Oval 818"/>
            <p:cNvSpPr/>
            <p:nvPr/>
          </p:nvSpPr>
          <p:spPr>
            <a:xfrm>
              <a:off x="4520446" y="576736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0" name="Oval 819"/>
            <p:cNvSpPr/>
            <p:nvPr/>
          </p:nvSpPr>
          <p:spPr>
            <a:xfrm>
              <a:off x="4359879" y="591649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1" name="Oval 820"/>
            <p:cNvSpPr/>
            <p:nvPr/>
          </p:nvSpPr>
          <p:spPr>
            <a:xfrm>
              <a:off x="4413320" y="603545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2" name="Oval 821"/>
            <p:cNvSpPr/>
            <p:nvPr/>
          </p:nvSpPr>
          <p:spPr>
            <a:xfrm>
              <a:off x="4367600" y="598973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3" name="Oval 822"/>
            <p:cNvSpPr/>
            <p:nvPr/>
          </p:nvSpPr>
          <p:spPr>
            <a:xfrm>
              <a:off x="4440763" y="597830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4" name="Oval 823"/>
            <p:cNvSpPr/>
            <p:nvPr/>
          </p:nvSpPr>
          <p:spPr>
            <a:xfrm>
              <a:off x="4493330" y="603545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5" name="Oval 824"/>
            <p:cNvSpPr/>
            <p:nvPr/>
          </p:nvSpPr>
          <p:spPr>
            <a:xfrm>
              <a:off x="4449902" y="592297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6" name="Oval 825"/>
            <p:cNvSpPr/>
            <p:nvPr/>
          </p:nvSpPr>
          <p:spPr>
            <a:xfrm>
              <a:off x="4513926" y="593963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7" name="Oval 826"/>
            <p:cNvSpPr/>
            <p:nvPr/>
          </p:nvSpPr>
          <p:spPr>
            <a:xfrm>
              <a:off x="4243697" y="604930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8" name="Oval 827"/>
            <p:cNvSpPr/>
            <p:nvPr/>
          </p:nvSpPr>
          <p:spPr>
            <a:xfrm>
              <a:off x="4297138" y="616827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29" name="Oval 828"/>
            <p:cNvSpPr/>
            <p:nvPr/>
          </p:nvSpPr>
          <p:spPr>
            <a:xfrm>
              <a:off x="4251418" y="612255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0" name="Oval 829"/>
            <p:cNvSpPr/>
            <p:nvPr/>
          </p:nvSpPr>
          <p:spPr>
            <a:xfrm>
              <a:off x="4324581" y="611112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1" name="Oval 830"/>
            <p:cNvSpPr/>
            <p:nvPr/>
          </p:nvSpPr>
          <p:spPr>
            <a:xfrm>
              <a:off x="4377148" y="616827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2" name="Oval 831"/>
            <p:cNvSpPr/>
            <p:nvPr/>
          </p:nvSpPr>
          <p:spPr>
            <a:xfrm>
              <a:off x="4333720" y="605578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3" name="Oval 832"/>
            <p:cNvSpPr/>
            <p:nvPr/>
          </p:nvSpPr>
          <p:spPr>
            <a:xfrm>
              <a:off x="4397744" y="607244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4" name="Oval 833"/>
            <p:cNvSpPr/>
            <p:nvPr/>
          </p:nvSpPr>
          <p:spPr>
            <a:xfrm>
              <a:off x="4378480" y="609940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5" name="Oval 834"/>
            <p:cNvSpPr/>
            <p:nvPr/>
          </p:nvSpPr>
          <p:spPr>
            <a:xfrm>
              <a:off x="4431921" y="621837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6" name="Oval 835"/>
            <p:cNvSpPr/>
            <p:nvPr/>
          </p:nvSpPr>
          <p:spPr>
            <a:xfrm>
              <a:off x="4386201" y="617265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7" name="Oval 836"/>
            <p:cNvSpPr/>
            <p:nvPr/>
          </p:nvSpPr>
          <p:spPr>
            <a:xfrm>
              <a:off x="4459364" y="616122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8" name="Oval 837"/>
            <p:cNvSpPr/>
            <p:nvPr/>
          </p:nvSpPr>
          <p:spPr>
            <a:xfrm>
              <a:off x="4511931" y="621837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39" name="Oval 838"/>
            <p:cNvSpPr/>
            <p:nvPr/>
          </p:nvSpPr>
          <p:spPr>
            <a:xfrm>
              <a:off x="4468503" y="6105888"/>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0" name="Oval 839"/>
            <p:cNvSpPr/>
            <p:nvPr/>
          </p:nvSpPr>
          <p:spPr>
            <a:xfrm>
              <a:off x="4532527" y="612255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2" name="Oval 841"/>
            <p:cNvSpPr/>
            <p:nvPr/>
          </p:nvSpPr>
          <p:spPr>
            <a:xfrm>
              <a:off x="6977575" y="174997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3" name="Oval 842"/>
            <p:cNvSpPr/>
            <p:nvPr/>
          </p:nvSpPr>
          <p:spPr>
            <a:xfrm>
              <a:off x="6931855" y="170425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6" name="Oval 845"/>
            <p:cNvSpPr/>
            <p:nvPr/>
          </p:nvSpPr>
          <p:spPr>
            <a:xfrm>
              <a:off x="7014157" y="163748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7" name="Oval 846"/>
            <p:cNvSpPr/>
            <p:nvPr/>
          </p:nvSpPr>
          <p:spPr>
            <a:xfrm>
              <a:off x="7078181" y="165414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8" name="Oval 847"/>
            <p:cNvSpPr/>
            <p:nvPr/>
          </p:nvSpPr>
          <p:spPr>
            <a:xfrm>
              <a:off x="7115403" y="11219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4" name="Oval 853"/>
            <p:cNvSpPr/>
            <p:nvPr/>
          </p:nvSpPr>
          <p:spPr>
            <a:xfrm>
              <a:off x="7269450" y="114506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6" name="Oval 855"/>
            <p:cNvSpPr/>
            <p:nvPr/>
          </p:nvSpPr>
          <p:spPr>
            <a:xfrm>
              <a:off x="7302423" y="169798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0" name="Oval 859"/>
            <p:cNvSpPr/>
            <p:nvPr/>
          </p:nvSpPr>
          <p:spPr>
            <a:xfrm>
              <a:off x="7344940" y="1475947"/>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1" name="Oval 860"/>
            <p:cNvSpPr/>
            <p:nvPr/>
          </p:nvSpPr>
          <p:spPr>
            <a:xfrm>
              <a:off x="7339343" y="161071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3" name="Oval 862"/>
            <p:cNvSpPr/>
            <p:nvPr/>
          </p:nvSpPr>
          <p:spPr>
            <a:xfrm>
              <a:off x="6830882" y="19394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4" name="Oval 863"/>
            <p:cNvSpPr/>
            <p:nvPr/>
          </p:nvSpPr>
          <p:spPr>
            <a:xfrm>
              <a:off x="6850270" y="199638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5" name="Oval 864"/>
            <p:cNvSpPr/>
            <p:nvPr/>
          </p:nvSpPr>
          <p:spPr>
            <a:xfrm>
              <a:off x="6889704" y="210839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6" name="Oval 865"/>
            <p:cNvSpPr/>
            <p:nvPr/>
          </p:nvSpPr>
          <p:spPr>
            <a:xfrm>
              <a:off x="6824262" y="209166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7" name="Oval 866"/>
            <p:cNvSpPr/>
            <p:nvPr/>
          </p:nvSpPr>
          <p:spPr>
            <a:xfrm>
              <a:off x="6850074" y="21728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8" name="Oval 867"/>
            <p:cNvSpPr/>
            <p:nvPr/>
          </p:nvSpPr>
          <p:spPr>
            <a:xfrm>
              <a:off x="6857417" y="249064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69" name="Oval 868"/>
            <p:cNvSpPr/>
            <p:nvPr/>
          </p:nvSpPr>
          <p:spPr>
            <a:xfrm>
              <a:off x="7192623" y="284803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1" name="Oval 870"/>
            <p:cNvSpPr/>
            <p:nvPr/>
          </p:nvSpPr>
          <p:spPr>
            <a:xfrm>
              <a:off x="7167722" y="295493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2" name="Oval 871"/>
            <p:cNvSpPr/>
            <p:nvPr/>
          </p:nvSpPr>
          <p:spPr>
            <a:xfrm>
              <a:off x="7066145" y="197787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3" name="Oval 872"/>
            <p:cNvSpPr/>
            <p:nvPr/>
          </p:nvSpPr>
          <p:spPr>
            <a:xfrm>
              <a:off x="6526445" y="387657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4" name="Oval 873"/>
            <p:cNvSpPr/>
            <p:nvPr/>
          </p:nvSpPr>
          <p:spPr>
            <a:xfrm>
              <a:off x="6532817" y="379880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5" name="Oval 874"/>
            <p:cNvSpPr/>
            <p:nvPr/>
          </p:nvSpPr>
          <p:spPr>
            <a:xfrm>
              <a:off x="6571457" y="392683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6" name="Oval 875"/>
            <p:cNvSpPr/>
            <p:nvPr/>
          </p:nvSpPr>
          <p:spPr>
            <a:xfrm>
              <a:off x="6526445" y="399056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7" name="Oval 876"/>
            <p:cNvSpPr/>
            <p:nvPr/>
          </p:nvSpPr>
          <p:spPr>
            <a:xfrm>
              <a:off x="6957438" y="389513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8" name="Oval 877"/>
            <p:cNvSpPr/>
            <p:nvPr/>
          </p:nvSpPr>
          <p:spPr>
            <a:xfrm>
              <a:off x="6538953" y="409823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79" name="Oval 878"/>
            <p:cNvSpPr/>
            <p:nvPr/>
          </p:nvSpPr>
          <p:spPr>
            <a:xfrm>
              <a:off x="6531629" y="417933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0" name="Oval 879"/>
            <p:cNvSpPr/>
            <p:nvPr/>
          </p:nvSpPr>
          <p:spPr>
            <a:xfrm>
              <a:off x="6838554" y="415577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1" name="Oval 880"/>
            <p:cNvSpPr/>
            <p:nvPr/>
          </p:nvSpPr>
          <p:spPr>
            <a:xfrm>
              <a:off x="6703923" y="450574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2" name="Oval 881"/>
            <p:cNvSpPr/>
            <p:nvPr/>
          </p:nvSpPr>
          <p:spPr>
            <a:xfrm>
              <a:off x="6742613" y="447413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3" name="Oval 882"/>
            <p:cNvSpPr/>
            <p:nvPr/>
          </p:nvSpPr>
          <p:spPr>
            <a:xfrm>
              <a:off x="6220923" y="447290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4" name="Oval 883"/>
            <p:cNvSpPr/>
            <p:nvPr/>
          </p:nvSpPr>
          <p:spPr>
            <a:xfrm>
              <a:off x="6240564" y="439693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5" name="Oval 884"/>
            <p:cNvSpPr/>
            <p:nvPr/>
          </p:nvSpPr>
          <p:spPr>
            <a:xfrm>
              <a:off x="6184884" y="445350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6" name="Oval 885"/>
            <p:cNvSpPr/>
            <p:nvPr/>
          </p:nvSpPr>
          <p:spPr>
            <a:xfrm>
              <a:off x="6317555" y="485196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7" name="Oval 886"/>
            <p:cNvSpPr/>
            <p:nvPr/>
          </p:nvSpPr>
          <p:spPr>
            <a:xfrm>
              <a:off x="5631384" y="487295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8" name="Oval 887"/>
            <p:cNvSpPr/>
            <p:nvPr/>
          </p:nvSpPr>
          <p:spPr>
            <a:xfrm>
              <a:off x="5598638" y="482714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89" name="Oval 888"/>
            <p:cNvSpPr/>
            <p:nvPr/>
          </p:nvSpPr>
          <p:spPr>
            <a:xfrm>
              <a:off x="5520557" y="483540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0" name="Oval 889"/>
            <p:cNvSpPr/>
            <p:nvPr/>
          </p:nvSpPr>
          <p:spPr>
            <a:xfrm>
              <a:off x="6036189" y="497480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1" name="Oval 890"/>
            <p:cNvSpPr/>
            <p:nvPr/>
          </p:nvSpPr>
          <p:spPr>
            <a:xfrm>
              <a:off x="5993431" y="5019482"/>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2" name="Oval 891"/>
            <p:cNvSpPr/>
            <p:nvPr/>
          </p:nvSpPr>
          <p:spPr>
            <a:xfrm>
              <a:off x="6130591" y="499483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3" name="Oval 892"/>
            <p:cNvSpPr/>
            <p:nvPr/>
          </p:nvSpPr>
          <p:spPr>
            <a:xfrm>
              <a:off x="6066904" y="503871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4" name="Oval 893"/>
            <p:cNvSpPr/>
            <p:nvPr/>
          </p:nvSpPr>
          <p:spPr>
            <a:xfrm>
              <a:off x="5908350" y="471525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5" name="Oval 894"/>
            <p:cNvSpPr/>
            <p:nvPr/>
          </p:nvSpPr>
          <p:spPr>
            <a:xfrm>
              <a:off x="5616680" y="512750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6" name="Oval 895"/>
            <p:cNvSpPr/>
            <p:nvPr/>
          </p:nvSpPr>
          <p:spPr>
            <a:xfrm>
              <a:off x="5163329" y="4847914"/>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7" name="Oval 896"/>
            <p:cNvSpPr/>
            <p:nvPr/>
          </p:nvSpPr>
          <p:spPr>
            <a:xfrm>
              <a:off x="4906631" y="486152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8" name="Oval 897"/>
            <p:cNvSpPr/>
            <p:nvPr/>
          </p:nvSpPr>
          <p:spPr>
            <a:xfrm>
              <a:off x="4867074" y="501318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99" name="Oval 898"/>
            <p:cNvSpPr/>
            <p:nvPr/>
          </p:nvSpPr>
          <p:spPr>
            <a:xfrm>
              <a:off x="4879843" y="507753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0" name="Oval 899"/>
            <p:cNvSpPr/>
            <p:nvPr/>
          </p:nvSpPr>
          <p:spPr>
            <a:xfrm>
              <a:off x="4879072" y="494972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1" name="Oval 900"/>
            <p:cNvSpPr/>
            <p:nvPr/>
          </p:nvSpPr>
          <p:spPr>
            <a:xfrm>
              <a:off x="5309205" y="5225387"/>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2" name="Oval 901"/>
            <p:cNvSpPr/>
            <p:nvPr/>
          </p:nvSpPr>
          <p:spPr>
            <a:xfrm>
              <a:off x="5019698" y="524284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3" name="Oval 902"/>
            <p:cNvSpPr/>
            <p:nvPr/>
          </p:nvSpPr>
          <p:spPr>
            <a:xfrm>
              <a:off x="5114056" y="528037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4" name="Oval 903"/>
            <p:cNvSpPr/>
            <p:nvPr/>
          </p:nvSpPr>
          <p:spPr>
            <a:xfrm>
              <a:off x="5019347" y="529915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5" name="Oval 904"/>
            <p:cNvSpPr/>
            <p:nvPr/>
          </p:nvSpPr>
          <p:spPr>
            <a:xfrm>
              <a:off x="4663215" y="525029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6" name="Oval 905"/>
            <p:cNvSpPr/>
            <p:nvPr/>
          </p:nvSpPr>
          <p:spPr>
            <a:xfrm>
              <a:off x="4746638" y="526106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7" name="Oval 906"/>
            <p:cNvSpPr/>
            <p:nvPr/>
          </p:nvSpPr>
          <p:spPr>
            <a:xfrm>
              <a:off x="4887179" y="528045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09" name="Oval 908"/>
            <p:cNvSpPr/>
            <p:nvPr/>
          </p:nvSpPr>
          <p:spPr>
            <a:xfrm>
              <a:off x="6799820" y="138836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0" name="Oval 909"/>
            <p:cNvSpPr/>
            <p:nvPr/>
          </p:nvSpPr>
          <p:spPr>
            <a:xfrm>
              <a:off x="6845101" y="127400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1" name="Oval 910"/>
            <p:cNvSpPr/>
            <p:nvPr/>
          </p:nvSpPr>
          <p:spPr>
            <a:xfrm>
              <a:off x="7166203" y="106198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2" name="Oval 911"/>
            <p:cNvSpPr/>
            <p:nvPr/>
          </p:nvSpPr>
          <p:spPr>
            <a:xfrm>
              <a:off x="4816405" y="5280416"/>
              <a:ext cx="91440" cy="9144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3" name="Oval 912"/>
            <p:cNvSpPr/>
            <p:nvPr/>
          </p:nvSpPr>
          <p:spPr>
            <a:xfrm>
              <a:off x="4638620" y="533104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4" name="Oval 913"/>
            <p:cNvSpPr/>
            <p:nvPr/>
          </p:nvSpPr>
          <p:spPr>
            <a:xfrm>
              <a:off x="4709522" y="532521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5" name="Oval 914"/>
            <p:cNvSpPr/>
            <p:nvPr/>
          </p:nvSpPr>
          <p:spPr>
            <a:xfrm>
              <a:off x="4550494" y="534892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6" name="Oval 915"/>
            <p:cNvSpPr/>
            <p:nvPr/>
          </p:nvSpPr>
          <p:spPr>
            <a:xfrm>
              <a:off x="4544476" y="540147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7" name="Oval 916"/>
            <p:cNvSpPr/>
            <p:nvPr/>
          </p:nvSpPr>
          <p:spPr>
            <a:xfrm>
              <a:off x="4620181" y="541953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8" name="Oval 917"/>
            <p:cNvSpPr/>
            <p:nvPr/>
          </p:nvSpPr>
          <p:spPr>
            <a:xfrm>
              <a:off x="4568179" y="547707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19" name="Oval 918"/>
            <p:cNvSpPr/>
            <p:nvPr/>
          </p:nvSpPr>
          <p:spPr>
            <a:xfrm>
              <a:off x="4504774" y="553414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0" name="Oval 919"/>
            <p:cNvSpPr/>
            <p:nvPr/>
          </p:nvSpPr>
          <p:spPr>
            <a:xfrm>
              <a:off x="4587598" y="554733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1" name="Oval 920"/>
            <p:cNvSpPr/>
            <p:nvPr/>
          </p:nvSpPr>
          <p:spPr>
            <a:xfrm>
              <a:off x="4550494" y="559807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2" name="Oval 921"/>
            <p:cNvSpPr/>
            <p:nvPr/>
          </p:nvSpPr>
          <p:spPr>
            <a:xfrm>
              <a:off x="4544695" y="568951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3" name="Oval 922"/>
            <p:cNvSpPr/>
            <p:nvPr/>
          </p:nvSpPr>
          <p:spPr>
            <a:xfrm>
              <a:off x="4278748" y="588360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4" name="Oval 923"/>
            <p:cNvSpPr/>
            <p:nvPr/>
          </p:nvSpPr>
          <p:spPr>
            <a:xfrm>
              <a:off x="4206488" y="592730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5" name="Oval 924"/>
            <p:cNvSpPr/>
            <p:nvPr/>
          </p:nvSpPr>
          <p:spPr>
            <a:xfrm>
              <a:off x="4265535" y="596705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6" name="Oval 925"/>
            <p:cNvSpPr/>
            <p:nvPr/>
          </p:nvSpPr>
          <p:spPr>
            <a:xfrm>
              <a:off x="4278043" y="621391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7" name="Oval 926"/>
            <p:cNvSpPr/>
            <p:nvPr/>
          </p:nvSpPr>
          <p:spPr>
            <a:xfrm>
              <a:off x="4353156" y="622721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8" name="Oval 927"/>
            <p:cNvSpPr/>
            <p:nvPr/>
          </p:nvSpPr>
          <p:spPr>
            <a:xfrm>
              <a:off x="4240357" y="5102312"/>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29" name="Oval 928"/>
            <p:cNvSpPr/>
            <p:nvPr/>
          </p:nvSpPr>
          <p:spPr>
            <a:xfrm>
              <a:off x="4226102" y="522688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36" name="Oval 935"/>
            <p:cNvSpPr/>
            <p:nvPr/>
          </p:nvSpPr>
          <p:spPr>
            <a:xfrm rot="7052147">
              <a:off x="2800766" y="491953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37" name="Oval 936"/>
            <p:cNvSpPr/>
            <p:nvPr/>
          </p:nvSpPr>
          <p:spPr>
            <a:xfrm rot="7052147">
              <a:off x="2677825" y="491418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38" name="Oval 937"/>
            <p:cNvSpPr/>
            <p:nvPr/>
          </p:nvSpPr>
          <p:spPr>
            <a:xfrm rot="7052147">
              <a:off x="2679557" y="481196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39" name="Oval 938"/>
            <p:cNvSpPr/>
            <p:nvPr/>
          </p:nvSpPr>
          <p:spPr>
            <a:xfrm rot="7052147">
              <a:off x="2739503" y="489477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0" name="Oval 939"/>
            <p:cNvSpPr/>
            <p:nvPr/>
          </p:nvSpPr>
          <p:spPr>
            <a:xfrm rot="7052147">
              <a:off x="2607312" y="485163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1" name="Oval 940"/>
            <p:cNvSpPr/>
            <p:nvPr/>
          </p:nvSpPr>
          <p:spPr>
            <a:xfrm rot="7052147">
              <a:off x="2745653" y="483353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2" name="Oval 941"/>
            <p:cNvSpPr/>
            <p:nvPr/>
          </p:nvSpPr>
          <p:spPr>
            <a:xfrm rot="7052147">
              <a:off x="2639016" y="479082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3" name="Oval 942"/>
            <p:cNvSpPr/>
            <p:nvPr/>
          </p:nvSpPr>
          <p:spPr>
            <a:xfrm rot="7052147">
              <a:off x="2605300" y="4915040"/>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4" name="Oval 943"/>
            <p:cNvSpPr/>
            <p:nvPr/>
          </p:nvSpPr>
          <p:spPr>
            <a:xfrm rot="7052147">
              <a:off x="2640836" y="498512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5" name="Oval 944"/>
            <p:cNvSpPr/>
            <p:nvPr/>
          </p:nvSpPr>
          <p:spPr>
            <a:xfrm rot="7052147">
              <a:off x="2587210" y="478959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6" name="Oval 945"/>
            <p:cNvSpPr/>
            <p:nvPr/>
          </p:nvSpPr>
          <p:spPr>
            <a:xfrm rot="7052147">
              <a:off x="2849008" y="474824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7" name="Oval 946"/>
            <p:cNvSpPr/>
            <p:nvPr/>
          </p:nvSpPr>
          <p:spPr>
            <a:xfrm rot="7052147">
              <a:off x="2850740" y="464603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8" name="Oval 947"/>
            <p:cNvSpPr/>
            <p:nvPr/>
          </p:nvSpPr>
          <p:spPr>
            <a:xfrm rot="7052147">
              <a:off x="2910686" y="472884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49" name="Oval 948"/>
            <p:cNvSpPr/>
            <p:nvPr/>
          </p:nvSpPr>
          <p:spPr>
            <a:xfrm rot="7052147">
              <a:off x="2778495" y="468570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0" name="Oval 949"/>
            <p:cNvSpPr/>
            <p:nvPr/>
          </p:nvSpPr>
          <p:spPr>
            <a:xfrm rot="7052147">
              <a:off x="2037115" y="420298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1" name="Oval 950"/>
            <p:cNvSpPr/>
            <p:nvPr/>
          </p:nvSpPr>
          <p:spPr>
            <a:xfrm rot="7052147">
              <a:off x="2810199" y="462489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2" name="Oval 951"/>
            <p:cNvSpPr/>
            <p:nvPr/>
          </p:nvSpPr>
          <p:spPr>
            <a:xfrm rot="7052147">
              <a:off x="2776483" y="474910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3" name="Oval 952"/>
            <p:cNvSpPr/>
            <p:nvPr/>
          </p:nvSpPr>
          <p:spPr>
            <a:xfrm rot="7052147">
              <a:off x="2886997" y="479900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4" name="Oval 953"/>
            <p:cNvSpPr/>
            <p:nvPr/>
          </p:nvSpPr>
          <p:spPr>
            <a:xfrm rot="7052147">
              <a:off x="2812019" y="481919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5" name="Oval 954"/>
            <p:cNvSpPr/>
            <p:nvPr/>
          </p:nvSpPr>
          <p:spPr>
            <a:xfrm rot="7052147">
              <a:off x="2758393" y="462366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6" name="Oval 955"/>
            <p:cNvSpPr/>
            <p:nvPr/>
          </p:nvSpPr>
          <p:spPr>
            <a:xfrm rot="7052147">
              <a:off x="2787633" y="487729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7" name="Oval 956"/>
            <p:cNvSpPr/>
            <p:nvPr/>
          </p:nvSpPr>
          <p:spPr>
            <a:xfrm rot="7052147">
              <a:off x="2879400" y="471713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8" name="Oval 957"/>
            <p:cNvSpPr/>
            <p:nvPr/>
          </p:nvSpPr>
          <p:spPr>
            <a:xfrm rot="7052147">
              <a:off x="2756851" y="499016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59" name="Oval 958"/>
            <p:cNvSpPr/>
            <p:nvPr/>
          </p:nvSpPr>
          <p:spPr>
            <a:xfrm rot="7052147">
              <a:off x="2738687" y="504468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0" name="Oval 959"/>
            <p:cNvSpPr/>
            <p:nvPr/>
          </p:nvSpPr>
          <p:spPr>
            <a:xfrm rot="7052147">
              <a:off x="2635141" y="453994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1" name="Oval 960"/>
            <p:cNvSpPr/>
            <p:nvPr/>
          </p:nvSpPr>
          <p:spPr>
            <a:xfrm rot="7052147">
              <a:off x="2670678" y="461003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2" name="Oval 961"/>
            <p:cNvSpPr/>
            <p:nvPr/>
          </p:nvSpPr>
          <p:spPr>
            <a:xfrm rot="7052147">
              <a:off x="2504945" y="453233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3" name="Oval 962"/>
            <p:cNvSpPr/>
            <p:nvPr/>
          </p:nvSpPr>
          <p:spPr>
            <a:xfrm rot="7052147">
              <a:off x="2566622" y="451293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4" name="Oval 963"/>
            <p:cNvSpPr/>
            <p:nvPr/>
          </p:nvSpPr>
          <p:spPr>
            <a:xfrm rot="7052147">
              <a:off x="2434431" y="446979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5" name="Oval 964"/>
            <p:cNvSpPr/>
            <p:nvPr/>
          </p:nvSpPr>
          <p:spPr>
            <a:xfrm rot="7052147">
              <a:off x="2432419" y="453319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6" name="Oval 965"/>
            <p:cNvSpPr/>
            <p:nvPr/>
          </p:nvSpPr>
          <p:spPr>
            <a:xfrm rot="7052147">
              <a:off x="2542934" y="458309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7" name="Oval 966"/>
            <p:cNvSpPr/>
            <p:nvPr/>
          </p:nvSpPr>
          <p:spPr>
            <a:xfrm rot="7052147">
              <a:off x="2467956" y="460328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8" name="Oval 967"/>
            <p:cNvSpPr/>
            <p:nvPr/>
          </p:nvSpPr>
          <p:spPr>
            <a:xfrm rot="7052147">
              <a:off x="2224981" y="4340517"/>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69" name="Oval 968"/>
            <p:cNvSpPr/>
            <p:nvPr/>
          </p:nvSpPr>
          <p:spPr>
            <a:xfrm rot="7052147">
              <a:off x="2335496" y="43904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0" name="Oval 969"/>
            <p:cNvSpPr/>
            <p:nvPr/>
          </p:nvSpPr>
          <p:spPr>
            <a:xfrm rot="7052147">
              <a:off x="2260518" y="441060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1" name="Oval 970"/>
            <p:cNvSpPr/>
            <p:nvPr/>
          </p:nvSpPr>
          <p:spPr>
            <a:xfrm rot="7052147">
              <a:off x="2341899" y="447311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2" name="Oval 971"/>
            <p:cNvSpPr/>
            <p:nvPr/>
          </p:nvSpPr>
          <p:spPr>
            <a:xfrm rot="7052147">
              <a:off x="2144813" y="434022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3" name="Oval 972"/>
            <p:cNvSpPr/>
            <p:nvPr/>
          </p:nvSpPr>
          <p:spPr>
            <a:xfrm rot="7052147">
              <a:off x="2587779" y="461677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4" name="Oval 973"/>
            <p:cNvSpPr/>
            <p:nvPr/>
          </p:nvSpPr>
          <p:spPr>
            <a:xfrm rot="7052147">
              <a:off x="2543404" y="466584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5" name="Oval 974"/>
            <p:cNvSpPr/>
            <p:nvPr/>
          </p:nvSpPr>
          <p:spPr>
            <a:xfrm rot="7052147">
              <a:off x="2705056" y="466483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6" name="Oval 975"/>
            <p:cNvSpPr/>
            <p:nvPr/>
          </p:nvSpPr>
          <p:spPr>
            <a:xfrm rot="7052147">
              <a:off x="2629318" y="471302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7" name="Oval 976"/>
            <p:cNvSpPr/>
            <p:nvPr/>
          </p:nvSpPr>
          <p:spPr>
            <a:xfrm rot="7052147">
              <a:off x="2699324" y="475208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8" name="Oval 977"/>
            <p:cNvSpPr/>
            <p:nvPr/>
          </p:nvSpPr>
          <p:spPr>
            <a:xfrm rot="7052147">
              <a:off x="2247149" y="413448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79" name="Oval 978"/>
            <p:cNvSpPr/>
            <p:nvPr/>
          </p:nvSpPr>
          <p:spPr>
            <a:xfrm rot="7052147">
              <a:off x="2248881" y="403226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0" name="Oval 979"/>
            <p:cNvSpPr/>
            <p:nvPr/>
          </p:nvSpPr>
          <p:spPr>
            <a:xfrm rot="7052147">
              <a:off x="2308826" y="411508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1" name="Oval 980"/>
            <p:cNvSpPr/>
            <p:nvPr/>
          </p:nvSpPr>
          <p:spPr>
            <a:xfrm rot="7052147">
              <a:off x="2314977" y="4053835"/>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2" name="Oval 981"/>
            <p:cNvSpPr/>
            <p:nvPr/>
          </p:nvSpPr>
          <p:spPr>
            <a:xfrm rot="7052147">
              <a:off x="2174624" y="413534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3" name="Oval 982"/>
            <p:cNvSpPr/>
            <p:nvPr/>
          </p:nvSpPr>
          <p:spPr>
            <a:xfrm rot="7052147">
              <a:off x="2285138" y="418523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4" name="Oval 983"/>
            <p:cNvSpPr/>
            <p:nvPr/>
          </p:nvSpPr>
          <p:spPr>
            <a:xfrm rot="7052147">
              <a:off x="2210160" y="420543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5" name="Oval 984"/>
            <p:cNvSpPr/>
            <p:nvPr/>
          </p:nvSpPr>
          <p:spPr>
            <a:xfrm rot="7052147">
              <a:off x="2418522" y="425727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6" name="Oval 985"/>
            <p:cNvSpPr/>
            <p:nvPr/>
          </p:nvSpPr>
          <p:spPr>
            <a:xfrm rot="7052147">
              <a:off x="2420254" y="415505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7" name="Oval 986"/>
            <p:cNvSpPr/>
            <p:nvPr/>
          </p:nvSpPr>
          <p:spPr>
            <a:xfrm rot="7052147">
              <a:off x="2480200" y="423786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8" name="Oval 987"/>
            <p:cNvSpPr/>
            <p:nvPr/>
          </p:nvSpPr>
          <p:spPr>
            <a:xfrm rot="7052147">
              <a:off x="2348009" y="419472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89" name="Oval 988"/>
            <p:cNvSpPr/>
            <p:nvPr/>
          </p:nvSpPr>
          <p:spPr>
            <a:xfrm rot="7052147">
              <a:off x="2486350" y="417662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0" name="Oval 989"/>
            <p:cNvSpPr/>
            <p:nvPr/>
          </p:nvSpPr>
          <p:spPr>
            <a:xfrm rot="7052147">
              <a:off x="2379713" y="413391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1" name="Oval 990"/>
            <p:cNvSpPr/>
            <p:nvPr/>
          </p:nvSpPr>
          <p:spPr>
            <a:xfrm rot="7052147">
              <a:off x="2345997" y="425813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2" name="Oval 991"/>
            <p:cNvSpPr/>
            <p:nvPr/>
          </p:nvSpPr>
          <p:spPr>
            <a:xfrm rot="7052147">
              <a:off x="2456512" y="430802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3" name="Oval 992"/>
            <p:cNvSpPr/>
            <p:nvPr/>
          </p:nvSpPr>
          <p:spPr>
            <a:xfrm rot="7052147">
              <a:off x="2381534" y="432821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4" name="Oval 993"/>
            <p:cNvSpPr/>
            <p:nvPr/>
          </p:nvSpPr>
          <p:spPr>
            <a:xfrm rot="7052147">
              <a:off x="2327907" y="413268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5" name="Oval 994"/>
            <p:cNvSpPr/>
            <p:nvPr/>
          </p:nvSpPr>
          <p:spPr>
            <a:xfrm rot="7052147">
              <a:off x="2138989" y="422028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6" name="Oval 995"/>
            <p:cNvSpPr/>
            <p:nvPr/>
          </p:nvSpPr>
          <p:spPr>
            <a:xfrm rot="7052147">
              <a:off x="2095117" y="428166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7" name="Oval 996"/>
            <p:cNvSpPr/>
            <p:nvPr/>
          </p:nvSpPr>
          <p:spPr>
            <a:xfrm rot="7052147">
              <a:off x="2277861" y="427215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8" name="Oval 997"/>
            <p:cNvSpPr/>
            <p:nvPr/>
          </p:nvSpPr>
          <p:spPr>
            <a:xfrm rot="7052147">
              <a:off x="2388376" y="432204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99" name="Oval 998"/>
            <p:cNvSpPr/>
            <p:nvPr/>
          </p:nvSpPr>
          <p:spPr>
            <a:xfrm rot="7052147">
              <a:off x="2313398" y="434223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0" name="Oval 999"/>
            <p:cNvSpPr/>
            <p:nvPr/>
          </p:nvSpPr>
          <p:spPr>
            <a:xfrm rot="7052147">
              <a:off x="2394778" y="440474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1" name="Oval 1000"/>
            <p:cNvSpPr/>
            <p:nvPr/>
          </p:nvSpPr>
          <p:spPr>
            <a:xfrm rot="7052147">
              <a:off x="2197692" y="427186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2" name="Oval 1001"/>
            <p:cNvSpPr/>
            <p:nvPr/>
          </p:nvSpPr>
          <p:spPr>
            <a:xfrm rot="7052147">
              <a:off x="2512446" y="430189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3" name="Oval 1002"/>
            <p:cNvSpPr/>
            <p:nvPr/>
          </p:nvSpPr>
          <p:spPr>
            <a:xfrm rot="7052147">
              <a:off x="2083408" y="364387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4" name="Oval 1003"/>
            <p:cNvSpPr/>
            <p:nvPr/>
          </p:nvSpPr>
          <p:spPr>
            <a:xfrm rot="7052147">
              <a:off x="2085140" y="354165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5" name="Oval 1004"/>
            <p:cNvSpPr/>
            <p:nvPr/>
          </p:nvSpPr>
          <p:spPr>
            <a:xfrm rot="7052147">
              <a:off x="2145085" y="362447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6" name="Oval 1005"/>
            <p:cNvSpPr/>
            <p:nvPr/>
          </p:nvSpPr>
          <p:spPr>
            <a:xfrm rot="7052147">
              <a:off x="2151235" y="356322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7" name="Oval 1006"/>
            <p:cNvSpPr/>
            <p:nvPr/>
          </p:nvSpPr>
          <p:spPr>
            <a:xfrm rot="7052147">
              <a:off x="2010882" y="364473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08" name="Oval 1007"/>
            <p:cNvSpPr/>
            <p:nvPr/>
          </p:nvSpPr>
          <p:spPr>
            <a:xfrm rot="7052147">
              <a:off x="2121397" y="369463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0" name="Oval 1009"/>
            <p:cNvSpPr/>
            <p:nvPr/>
          </p:nvSpPr>
          <p:spPr>
            <a:xfrm rot="7052147">
              <a:off x="2254781" y="376666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1" name="Oval 1010"/>
            <p:cNvSpPr/>
            <p:nvPr/>
          </p:nvSpPr>
          <p:spPr>
            <a:xfrm rot="7052147">
              <a:off x="2256513" y="366444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2" name="Oval 1011"/>
            <p:cNvSpPr/>
            <p:nvPr/>
          </p:nvSpPr>
          <p:spPr>
            <a:xfrm rot="7052147">
              <a:off x="2316458" y="374726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3" name="Oval 1012"/>
            <p:cNvSpPr/>
            <p:nvPr/>
          </p:nvSpPr>
          <p:spPr>
            <a:xfrm rot="7052147">
              <a:off x="2184267" y="370412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4" name="Oval 1013"/>
            <p:cNvSpPr/>
            <p:nvPr/>
          </p:nvSpPr>
          <p:spPr>
            <a:xfrm rot="7052147">
              <a:off x="2322608" y="368601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5" name="Oval 1014"/>
            <p:cNvSpPr/>
            <p:nvPr/>
          </p:nvSpPr>
          <p:spPr>
            <a:xfrm rot="7052147">
              <a:off x="2215972" y="364331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6" name="Oval 1015"/>
            <p:cNvSpPr/>
            <p:nvPr/>
          </p:nvSpPr>
          <p:spPr>
            <a:xfrm rot="7052147">
              <a:off x="2182255" y="376752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7" name="Oval 1016"/>
            <p:cNvSpPr/>
            <p:nvPr/>
          </p:nvSpPr>
          <p:spPr>
            <a:xfrm rot="7052147">
              <a:off x="2292770" y="38174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8" name="Oval 1017"/>
            <p:cNvSpPr/>
            <p:nvPr/>
          </p:nvSpPr>
          <p:spPr>
            <a:xfrm rot="7052147">
              <a:off x="2217792" y="38376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19" name="Oval 1018"/>
            <p:cNvSpPr/>
            <p:nvPr/>
          </p:nvSpPr>
          <p:spPr>
            <a:xfrm rot="7052147">
              <a:off x="2164166" y="364208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0" name="Oval 1019"/>
            <p:cNvSpPr/>
            <p:nvPr/>
          </p:nvSpPr>
          <p:spPr>
            <a:xfrm rot="7052147">
              <a:off x="1975247" y="372967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1" name="Oval 1020"/>
            <p:cNvSpPr/>
            <p:nvPr/>
          </p:nvSpPr>
          <p:spPr>
            <a:xfrm rot="7052147">
              <a:off x="1946046" y="379105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2" name="Oval 1021"/>
            <p:cNvSpPr/>
            <p:nvPr/>
          </p:nvSpPr>
          <p:spPr>
            <a:xfrm rot="7052147">
              <a:off x="2114120" y="378154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3" name="Oval 1022"/>
            <p:cNvSpPr/>
            <p:nvPr/>
          </p:nvSpPr>
          <p:spPr>
            <a:xfrm rot="7052147">
              <a:off x="2224634" y="38314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4" name="Oval 1023"/>
            <p:cNvSpPr/>
            <p:nvPr/>
          </p:nvSpPr>
          <p:spPr>
            <a:xfrm rot="7052147">
              <a:off x="2149656" y="385163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5" name="Oval 1024"/>
            <p:cNvSpPr/>
            <p:nvPr/>
          </p:nvSpPr>
          <p:spPr>
            <a:xfrm rot="7052147">
              <a:off x="2231037" y="391413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6" name="Oval 1025"/>
            <p:cNvSpPr/>
            <p:nvPr/>
          </p:nvSpPr>
          <p:spPr>
            <a:xfrm rot="7052147">
              <a:off x="2033951" y="378125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7" name="Oval 1026"/>
            <p:cNvSpPr/>
            <p:nvPr/>
          </p:nvSpPr>
          <p:spPr>
            <a:xfrm rot="7052147">
              <a:off x="2348705" y="381128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29" name="Oval 1028"/>
            <p:cNvSpPr/>
            <p:nvPr/>
          </p:nvSpPr>
          <p:spPr>
            <a:xfrm rot="7052147">
              <a:off x="2072246" y="321019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0" name="Oval 1029"/>
            <p:cNvSpPr/>
            <p:nvPr/>
          </p:nvSpPr>
          <p:spPr>
            <a:xfrm rot="7052147">
              <a:off x="2132191" y="32930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1" name="Oval 1030"/>
            <p:cNvSpPr/>
            <p:nvPr/>
          </p:nvSpPr>
          <p:spPr>
            <a:xfrm rot="7052147">
              <a:off x="2138341" y="323176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2" name="Oval 1031"/>
            <p:cNvSpPr/>
            <p:nvPr/>
          </p:nvSpPr>
          <p:spPr>
            <a:xfrm rot="7052147">
              <a:off x="1997988" y="331326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3" name="Oval 1032"/>
            <p:cNvSpPr/>
            <p:nvPr/>
          </p:nvSpPr>
          <p:spPr>
            <a:xfrm rot="7052147">
              <a:off x="2108503" y="336316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4" name="Oval 1033"/>
            <p:cNvSpPr/>
            <p:nvPr/>
          </p:nvSpPr>
          <p:spPr>
            <a:xfrm rot="7052147">
              <a:off x="2033525" y="338335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5" name="Oval 1034"/>
            <p:cNvSpPr/>
            <p:nvPr/>
          </p:nvSpPr>
          <p:spPr>
            <a:xfrm rot="7052147">
              <a:off x="2241887" y="343519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6" name="Oval 1035"/>
            <p:cNvSpPr/>
            <p:nvPr/>
          </p:nvSpPr>
          <p:spPr>
            <a:xfrm rot="7052147">
              <a:off x="2243619" y="333297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7" name="Oval 1036"/>
            <p:cNvSpPr/>
            <p:nvPr/>
          </p:nvSpPr>
          <p:spPr>
            <a:xfrm rot="7052147">
              <a:off x="1911239" y="329294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8" name="Oval 1037"/>
            <p:cNvSpPr/>
            <p:nvPr/>
          </p:nvSpPr>
          <p:spPr>
            <a:xfrm rot="7052147">
              <a:off x="2171374" y="337265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39" name="Oval 1038"/>
            <p:cNvSpPr/>
            <p:nvPr/>
          </p:nvSpPr>
          <p:spPr>
            <a:xfrm rot="7052147">
              <a:off x="2121789" y="312496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0" name="Oval 1039"/>
            <p:cNvSpPr/>
            <p:nvPr/>
          </p:nvSpPr>
          <p:spPr>
            <a:xfrm rot="7052147">
              <a:off x="2203078" y="3311842"/>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1" name="Oval 1040"/>
            <p:cNvSpPr/>
            <p:nvPr/>
          </p:nvSpPr>
          <p:spPr>
            <a:xfrm rot="7052147">
              <a:off x="2169362" y="343605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2" name="Oval 1041"/>
            <p:cNvSpPr/>
            <p:nvPr/>
          </p:nvSpPr>
          <p:spPr>
            <a:xfrm rot="7052147">
              <a:off x="2279876" y="348595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3" name="Oval 1042"/>
            <p:cNvSpPr/>
            <p:nvPr/>
          </p:nvSpPr>
          <p:spPr>
            <a:xfrm rot="7052147">
              <a:off x="2204898" y="350614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4" name="Oval 1043"/>
            <p:cNvSpPr/>
            <p:nvPr/>
          </p:nvSpPr>
          <p:spPr>
            <a:xfrm rot="7052147">
              <a:off x="2151272" y="3310613"/>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5" name="Oval 1044"/>
            <p:cNvSpPr/>
            <p:nvPr/>
          </p:nvSpPr>
          <p:spPr>
            <a:xfrm rot="7052147">
              <a:off x="1962353" y="339820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6" name="Oval 1045"/>
            <p:cNvSpPr/>
            <p:nvPr/>
          </p:nvSpPr>
          <p:spPr>
            <a:xfrm rot="7052147">
              <a:off x="1918482" y="345958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7" name="Oval 1046"/>
            <p:cNvSpPr/>
            <p:nvPr/>
          </p:nvSpPr>
          <p:spPr>
            <a:xfrm rot="7052147">
              <a:off x="2101226" y="345007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8" name="Oval 1047"/>
            <p:cNvSpPr/>
            <p:nvPr/>
          </p:nvSpPr>
          <p:spPr>
            <a:xfrm rot="7052147">
              <a:off x="2211741" y="349997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49" name="Oval 1048"/>
            <p:cNvSpPr/>
            <p:nvPr/>
          </p:nvSpPr>
          <p:spPr>
            <a:xfrm rot="7052147">
              <a:off x="2136763" y="352016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1" name="Oval 1050"/>
            <p:cNvSpPr/>
            <p:nvPr/>
          </p:nvSpPr>
          <p:spPr>
            <a:xfrm rot="7052147">
              <a:off x="2021057" y="344978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2" name="Oval 1051"/>
            <p:cNvSpPr/>
            <p:nvPr/>
          </p:nvSpPr>
          <p:spPr>
            <a:xfrm rot="7052147">
              <a:off x="1933821" y="334722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3" name="Oval 1052"/>
            <p:cNvSpPr/>
            <p:nvPr/>
          </p:nvSpPr>
          <p:spPr>
            <a:xfrm rot="7052147">
              <a:off x="2241466" y="321279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4" name="Oval 1053"/>
            <p:cNvSpPr/>
            <p:nvPr/>
          </p:nvSpPr>
          <p:spPr>
            <a:xfrm rot="7052147">
              <a:off x="2206062" y="410059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5" name="Oval 1054"/>
            <p:cNvSpPr/>
            <p:nvPr/>
          </p:nvSpPr>
          <p:spPr>
            <a:xfrm rot="7052147">
              <a:off x="2083120" y="409524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6" name="Oval 1055"/>
            <p:cNvSpPr/>
            <p:nvPr/>
          </p:nvSpPr>
          <p:spPr>
            <a:xfrm rot="7052147">
              <a:off x="2084852" y="399302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7" name="Oval 1056"/>
            <p:cNvSpPr/>
            <p:nvPr/>
          </p:nvSpPr>
          <p:spPr>
            <a:xfrm rot="7052147">
              <a:off x="2144798" y="407583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8" name="Oval 1057"/>
            <p:cNvSpPr/>
            <p:nvPr/>
          </p:nvSpPr>
          <p:spPr>
            <a:xfrm rot="7052147">
              <a:off x="2012607" y="40326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59" name="Oval 1058"/>
            <p:cNvSpPr/>
            <p:nvPr/>
          </p:nvSpPr>
          <p:spPr>
            <a:xfrm rot="7052147">
              <a:off x="2150948" y="401459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0" name="Oval 1059"/>
            <p:cNvSpPr/>
            <p:nvPr/>
          </p:nvSpPr>
          <p:spPr>
            <a:xfrm rot="7052147">
              <a:off x="2044311" y="397188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1" name="Oval 1060"/>
            <p:cNvSpPr/>
            <p:nvPr/>
          </p:nvSpPr>
          <p:spPr>
            <a:xfrm rot="7052147">
              <a:off x="2010595" y="409610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2" name="Oval 1061"/>
            <p:cNvSpPr/>
            <p:nvPr/>
          </p:nvSpPr>
          <p:spPr>
            <a:xfrm rot="7052147">
              <a:off x="2121110" y="414599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3" name="Oval 1062"/>
            <p:cNvSpPr/>
            <p:nvPr/>
          </p:nvSpPr>
          <p:spPr>
            <a:xfrm rot="7052147">
              <a:off x="2046132" y="416618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4" name="Oval 1063"/>
            <p:cNvSpPr/>
            <p:nvPr/>
          </p:nvSpPr>
          <p:spPr>
            <a:xfrm rot="7052147">
              <a:off x="1992505" y="397065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5" name="Oval 1064"/>
            <p:cNvSpPr/>
            <p:nvPr/>
          </p:nvSpPr>
          <p:spPr>
            <a:xfrm rot="7052147">
              <a:off x="2254303" y="392930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6" name="Oval 1065"/>
            <p:cNvSpPr/>
            <p:nvPr/>
          </p:nvSpPr>
          <p:spPr>
            <a:xfrm rot="7052147">
              <a:off x="2256035" y="382709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7" name="Oval 1066"/>
            <p:cNvSpPr/>
            <p:nvPr/>
          </p:nvSpPr>
          <p:spPr>
            <a:xfrm rot="7052147">
              <a:off x="2315981" y="390990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8" name="Oval 1067"/>
            <p:cNvSpPr/>
            <p:nvPr/>
          </p:nvSpPr>
          <p:spPr>
            <a:xfrm rot="7052147">
              <a:off x="2183790" y="386676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69" name="Oval 1068"/>
            <p:cNvSpPr/>
            <p:nvPr/>
          </p:nvSpPr>
          <p:spPr>
            <a:xfrm rot="7052147">
              <a:off x="2322131" y="384866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0" name="Oval 1069"/>
            <p:cNvSpPr/>
            <p:nvPr/>
          </p:nvSpPr>
          <p:spPr>
            <a:xfrm rot="7052147">
              <a:off x="2215495" y="380595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1" name="Oval 1070"/>
            <p:cNvSpPr/>
            <p:nvPr/>
          </p:nvSpPr>
          <p:spPr>
            <a:xfrm rot="7052147">
              <a:off x="2181778" y="393016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2" name="Oval 1071"/>
            <p:cNvSpPr/>
            <p:nvPr/>
          </p:nvSpPr>
          <p:spPr>
            <a:xfrm rot="7052147">
              <a:off x="2217315" y="400025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3" name="Oval 1072"/>
            <p:cNvSpPr/>
            <p:nvPr/>
          </p:nvSpPr>
          <p:spPr>
            <a:xfrm rot="7052147">
              <a:off x="2163688" y="3804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4" name="Oval 1073"/>
            <p:cNvSpPr/>
            <p:nvPr/>
          </p:nvSpPr>
          <p:spPr>
            <a:xfrm rot="7052147">
              <a:off x="2192929" y="405835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5" name="Oval 1074"/>
            <p:cNvSpPr/>
            <p:nvPr/>
          </p:nvSpPr>
          <p:spPr>
            <a:xfrm rot="7052147">
              <a:off x="2284695" y="389819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6" name="Oval 1075"/>
            <p:cNvSpPr/>
            <p:nvPr/>
          </p:nvSpPr>
          <p:spPr>
            <a:xfrm rot="7052147">
              <a:off x="2162146" y="417122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7" name="Oval 1076"/>
            <p:cNvSpPr/>
            <p:nvPr/>
          </p:nvSpPr>
          <p:spPr>
            <a:xfrm rot="7052147">
              <a:off x="2143982" y="422574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8" name="Oval 1077"/>
            <p:cNvSpPr/>
            <p:nvPr/>
          </p:nvSpPr>
          <p:spPr>
            <a:xfrm rot="7052147">
              <a:off x="2075973" y="379109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79" name="Oval 1078"/>
            <p:cNvSpPr/>
            <p:nvPr/>
          </p:nvSpPr>
          <p:spPr>
            <a:xfrm rot="7052147">
              <a:off x="2110352" y="384589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0" name="Oval 1079"/>
            <p:cNvSpPr/>
            <p:nvPr/>
          </p:nvSpPr>
          <p:spPr>
            <a:xfrm rot="7052147">
              <a:off x="2034613" y="389408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1" name="Oval 1080"/>
            <p:cNvSpPr/>
            <p:nvPr/>
          </p:nvSpPr>
          <p:spPr>
            <a:xfrm rot="7052147">
              <a:off x="2104620" y="3933140"/>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2" name="Oval 1081"/>
            <p:cNvSpPr/>
            <p:nvPr/>
          </p:nvSpPr>
          <p:spPr>
            <a:xfrm rot="7052147">
              <a:off x="2370491" y="452835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3" name="Oval 1082"/>
            <p:cNvSpPr/>
            <p:nvPr/>
          </p:nvSpPr>
          <p:spPr>
            <a:xfrm rot="7052147">
              <a:off x="2394534" y="460586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4" name="Oval 1083"/>
            <p:cNvSpPr/>
            <p:nvPr/>
          </p:nvSpPr>
          <p:spPr>
            <a:xfrm rot="7052147">
              <a:off x="2193619" y="4428775"/>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5" name="Oval 1084"/>
            <p:cNvSpPr/>
            <p:nvPr/>
          </p:nvSpPr>
          <p:spPr>
            <a:xfrm rot="7052147">
              <a:off x="2548088" y="4707352"/>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6" name="Oval 1085"/>
            <p:cNvSpPr/>
            <p:nvPr/>
          </p:nvSpPr>
          <p:spPr>
            <a:xfrm rot="7052147">
              <a:off x="2417892" y="46997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7" name="Oval 1086"/>
            <p:cNvSpPr/>
            <p:nvPr/>
          </p:nvSpPr>
          <p:spPr>
            <a:xfrm rot="7052147">
              <a:off x="2479569" y="468033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8" name="Oval 1087"/>
            <p:cNvSpPr/>
            <p:nvPr/>
          </p:nvSpPr>
          <p:spPr>
            <a:xfrm rot="7052147">
              <a:off x="2455881" y="475049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89" name="Oval 1088"/>
            <p:cNvSpPr/>
            <p:nvPr/>
          </p:nvSpPr>
          <p:spPr>
            <a:xfrm rot="7052147">
              <a:off x="2380903" y="477068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0" name="Oval 1089"/>
            <p:cNvSpPr/>
            <p:nvPr/>
          </p:nvSpPr>
          <p:spPr>
            <a:xfrm rot="7052147">
              <a:off x="2500725" y="478418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1" name="Oval 1090"/>
            <p:cNvSpPr/>
            <p:nvPr/>
          </p:nvSpPr>
          <p:spPr>
            <a:xfrm rot="7052147">
              <a:off x="2456351" y="483325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2" name="Oval 1091"/>
            <p:cNvSpPr/>
            <p:nvPr/>
          </p:nvSpPr>
          <p:spPr>
            <a:xfrm rot="7052147">
              <a:off x="2374788" y="450316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3" name="Oval 1092"/>
            <p:cNvSpPr/>
            <p:nvPr/>
          </p:nvSpPr>
          <p:spPr>
            <a:xfrm rot="7052147">
              <a:off x="2244592" y="449555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4" name="Oval 1093"/>
            <p:cNvSpPr/>
            <p:nvPr/>
          </p:nvSpPr>
          <p:spPr>
            <a:xfrm rot="7052147">
              <a:off x="2306269" y="447615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5" name="Oval 1094"/>
            <p:cNvSpPr/>
            <p:nvPr/>
          </p:nvSpPr>
          <p:spPr>
            <a:xfrm rot="7052147">
              <a:off x="2282581" y="454630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6" name="Oval 1095"/>
            <p:cNvSpPr/>
            <p:nvPr/>
          </p:nvSpPr>
          <p:spPr>
            <a:xfrm rot="7052147">
              <a:off x="2207603" y="456650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7" name="Oval 1096"/>
            <p:cNvSpPr/>
            <p:nvPr/>
          </p:nvSpPr>
          <p:spPr>
            <a:xfrm rot="7052147">
              <a:off x="2327425" y="457999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8" name="Oval 1097"/>
            <p:cNvSpPr/>
            <p:nvPr/>
          </p:nvSpPr>
          <p:spPr>
            <a:xfrm rot="7052147">
              <a:off x="2283051" y="462906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99" name="Oval 1098"/>
            <p:cNvSpPr/>
            <p:nvPr/>
          </p:nvSpPr>
          <p:spPr>
            <a:xfrm rot="7052147">
              <a:off x="2747817" y="452135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0" name="Oval 1099"/>
            <p:cNvSpPr/>
            <p:nvPr/>
          </p:nvSpPr>
          <p:spPr>
            <a:xfrm rot="7052147">
              <a:off x="2031363" y="433430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1" name="Oval 1100"/>
            <p:cNvSpPr/>
            <p:nvPr/>
          </p:nvSpPr>
          <p:spPr>
            <a:xfrm rot="7052147">
              <a:off x="2682440" y="453802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2" name="Oval 1101"/>
            <p:cNvSpPr/>
            <p:nvPr/>
          </p:nvSpPr>
          <p:spPr>
            <a:xfrm rot="7052147">
              <a:off x="2646739" y="446865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3" name="Oval 1102"/>
            <p:cNvSpPr/>
            <p:nvPr/>
          </p:nvSpPr>
          <p:spPr>
            <a:xfrm rot="7052147">
              <a:off x="2532110" y="489494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4" name="Oval 1103"/>
            <p:cNvSpPr/>
            <p:nvPr/>
          </p:nvSpPr>
          <p:spPr>
            <a:xfrm rot="7052147">
              <a:off x="2545483" y="442996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5" name="Oval 1104"/>
            <p:cNvSpPr/>
            <p:nvPr/>
          </p:nvSpPr>
          <p:spPr>
            <a:xfrm rot="7052147">
              <a:off x="2476953" y="438597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6" name="Oval 1105"/>
            <p:cNvSpPr/>
            <p:nvPr/>
          </p:nvSpPr>
          <p:spPr>
            <a:xfrm rot="7052147">
              <a:off x="2355957" y="466903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7" name="Oval 1106"/>
            <p:cNvSpPr/>
            <p:nvPr/>
          </p:nvSpPr>
          <p:spPr>
            <a:xfrm rot="7052147">
              <a:off x="2107870" y="438785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8" name="Oval 1107"/>
            <p:cNvSpPr/>
            <p:nvPr/>
          </p:nvSpPr>
          <p:spPr>
            <a:xfrm rot="7052147">
              <a:off x="2118014" y="443677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09" name="Oval 1108"/>
            <p:cNvSpPr/>
            <p:nvPr/>
          </p:nvSpPr>
          <p:spPr>
            <a:xfrm rot="7052147">
              <a:off x="2360278" y="397475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0" name="Oval 1109"/>
            <p:cNvSpPr/>
            <p:nvPr/>
          </p:nvSpPr>
          <p:spPr>
            <a:xfrm rot="7052147">
              <a:off x="2418568" y="402729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1" name="Oval 1110"/>
            <p:cNvSpPr/>
            <p:nvPr/>
          </p:nvSpPr>
          <p:spPr>
            <a:xfrm rot="7052147">
              <a:off x="2394143" y="395176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2" name="Oval 1111"/>
            <p:cNvSpPr/>
            <p:nvPr/>
          </p:nvSpPr>
          <p:spPr>
            <a:xfrm rot="7052147">
              <a:off x="1979485" y="388519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3" name="Oval 1112"/>
            <p:cNvSpPr/>
            <p:nvPr/>
          </p:nvSpPr>
          <p:spPr>
            <a:xfrm rot="7052147">
              <a:off x="2014820" y="3242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4" name="Oval 1113"/>
            <p:cNvSpPr/>
            <p:nvPr/>
          </p:nvSpPr>
          <p:spPr>
            <a:xfrm rot="7052147">
              <a:off x="1952276" y="322504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5" name="Oval 1114"/>
            <p:cNvSpPr/>
            <p:nvPr/>
          </p:nvSpPr>
          <p:spPr>
            <a:xfrm rot="7052147">
              <a:off x="2000636" y="357891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7" name="Oval 1116"/>
            <p:cNvSpPr/>
            <p:nvPr/>
          </p:nvSpPr>
          <p:spPr>
            <a:xfrm rot="7052147">
              <a:off x="1939234" y="365336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8" name="Oval 1117"/>
            <p:cNvSpPr/>
            <p:nvPr/>
          </p:nvSpPr>
          <p:spPr>
            <a:xfrm rot="7052147">
              <a:off x="1929763" y="357660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20" name="Oval 1119"/>
            <p:cNvSpPr/>
            <p:nvPr/>
          </p:nvSpPr>
          <p:spPr>
            <a:xfrm rot="7052147">
              <a:off x="2059170" y="313633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0" name="Oval 749"/>
            <p:cNvSpPr/>
            <p:nvPr/>
          </p:nvSpPr>
          <p:spPr>
            <a:xfrm rot="7052147">
              <a:off x="3283825" y="537430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1" name="Oval 750"/>
            <p:cNvSpPr/>
            <p:nvPr/>
          </p:nvSpPr>
          <p:spPr>
            <a:xfrm rot="7052147">
              <a:off x="3160884" y="536895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2" name="Oval 751"/>
            <p:cNvSpPr/>
            <p:nvPr/>
          </p:nvSpPr>
          <p:spPr>
            <a:xfrm rot="7052147">
              <a:off x="3162616" y="526673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3" name="Oval 752"/>
            <p:cNvSpPr/>
            <p:nvPr/>
          </p:nvSpPr>
          <p:spPr>
            <a:xfrm rot="7052147">
              <a:off x="3222562" y="534954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4" name="Oval 753"/>
            <p:cNvSpPr/>
            <p:nvPr/>
          </p:nvSpPr>
          <p:spPr>
            <a:xfrm rot="7052147">
              <a:off x="3090371" y="530641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7" name="Oval 756"/>
            <p:cNvSpPr/>
            <p:nvPr/>
          </p:nvSpPr>
          <p:spPr>
            <a:xfrm rot="7052147">
              <a:off x="3228712" y="52883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8" name="Oval 757"/>
            <p:cNvSpPr/>
            <p:nvPr/>
          </p:nvSpPr>
          <p:spPr>
            <a:xfrm rot="7052147">
              <a:off x="3122075" y="52455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59" name="Oval 758"/>
            <p:cNvSpPr/>
            <p:nvPr/>
          </p:nvSpPr>
          <p:spPr>
            <a:xfrm rot="7052147">
              <a:off x="3088359" y="536981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0" name="Oval 759"/>
            <p:cNvSpPr/>
            <p:nvPr/>
          </p:nvSpPr>
          <p:spPr>
            <a:xfrm rot="7052147">
              <a:off x="3123895" y="543990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2" name="Oval 761"/>
            <p:cNvSpPr/>
            <p:nvPr/>
          </p:nvSpPr>
          <p:spPr>
            <a:xfrm rot="7052147">
              <a:off x="3070269" y="524436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3" name="Oval 762"/>
            <p:cNvSpPr/>
            <p:nvPr/>
          </p:nvSpPr>
          <p:spPr>
            <a:xfrm rot="7052147">
              <a:off x="3332067" y="520302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4" name="Oval 763"/>
            <p:cNvSpPr/>
            <p:nvPr/>
          </p:nvSpPr>
          <p:spPr>
            <a:xfrm rot="7052147">
              <a:off x="3259542" y="520388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67" name="Oval 766"/>
            <p:cNvSpPr/>
            <p:nvPr/>
          </p:nvSpPr>
          <p:spPr>
            <a:xfrm rot="7052147">
              <a:off x="3370056" y="525377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769" name="Oval 768"/>
            <p:cNvSpPr/>
            <p:nvPr/>
          </p:nvSpPr>
          <p:spPr>
            <a:xfrm rot="7052147">
              <a:off x="3295078" y="527396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0" name="Oval 769"/>
            <p:cNvSpPr/>
            <p:nvPr/>
          </p:nvSpPr>
          <p:spPr>
            <a:xfrm rot="7052147">
              <a:off x="3270692" y="533206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2" name="Oval 771"/>
            <p:cNvSpPr/>
            <p:nvPr/>
          </p:nvSpPr>
          <p:spPr>
            <a:xfrm rot="7052147">
              <a:off x="3225879" y="5144190"/>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78" name="Oval 777"/>
            <p:cNvSpPr/>
            <p:nvPr/>
          </p:nvSpPr>
          <p:spPr>
            <a:xfrm rot="7052147">
              <a:off x="3239910" y="54449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0" name="Oval 779"/>
            <p:cNvSpPr/>
            <p:nvPr/>
          </p:nvSpPr>
          <p:spPr>
            <a:xfrm rot="7052147">
              <a:off x="3221746" y="549945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6" name="Oval 785"/>
            <p:cNvSpPr/>
            <p:nvPr/>
          </p:nvSpPr>
          <p:spPr>
            <a:xfrm rot="7052147">
              <a:off x="3112377" y="516780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88" name="Oval 787"/>
            <p:cNvSpPr/>
            <p:nvPr/>
          </p:nvSpPr>
          <p:spPr>
            <a:xfrm rot="7052147">
              <a:off x="3182383" y="520685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1" name="Oval 840"/>
            <p:cNvSpPr/>
            <p:nvPr/>
          </p:nvSpPr>
          <p:spPr>
            <a:xfrm rot="7052147">
              <a:off x="3031147" y="516212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4" name="Oval 843"/>
            <p:cNvSpPr/>
            <p:nvPr/>
          </p:nvSpPr>
          <p:spPr>
            <a:xfrm rot="7052147">
              <a:off x="2900951" y="515451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5" name="Oval 844"/>
            <p:cNvSpPr/>
            <p:nvPr/>
          </p:nvSpPr>
          <p:spPr>
            <a:xfrm rot="7052147">
              <a:off x="2938940" y="520526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49" name="Oval 848"/>
            <p:cNvSpPr/>
            <p:nvPr/>
          </p:nvSpPr>
          <p:spPr>
            <a:xfrm rot="7052147">
              <a:off x="2863962" y="522546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0" name="Oval 849"/>
            <p:cNvSpPr/>
            <p:nvPr/>
          </p:nvSpPr>
          <p:spPr>
            <a:xfrm rot="7052147">
              <a:off x="2983784" y="523895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1" name="Oval 850"/>
            <p:cNvSpPr/>
            <p:nvPr/>
          </p:nvSpPr>
          <p:spPr>
            <a:xfrm rot="7052147">
              <a:off x="2939410" y="528802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2" name="Oval 851"/>
            <p:cNvSpPr/>
            <p:nvPr/>
          </p:nvSpPr>
          <p:spPr>
            <a:xfrm rot="7052147">
              <a:off x="3015169" y="53497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853" name="Oval 852"/>
            <p:cNvSpPr/>
            <p:nvPr/>
          </p:nvSpPr>
          <p:spPr>
            <a:xfrm rot="7052147">
              <a:off x="3299305" y="545617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55" name="Oval 854"/>
            <p:cNvSpPr/>
            <p:nvPr/>
          </p:nvSpPr>
          <p:spPr>
            <a:xfrm rot="7052147">
              <a:off x="3380346" y="542486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57" name="Oval 856"/>
            <p:cNvSpPr/>
            <p:nvPr/>
          </p:nvSpPr>
          <p:spPr>
            <a:xfrm rot="7052147">
              <a:off x="3523173" y="531942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58" name="Oval 857"/>
            <p:cNvSpPr/>
            <p:nvPr/>
          </p:nvSpPr>
          <p:spPr>
            <a:xfrm rot="7052147">
              <a:off x="3468257" y="539732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59" name="Oval 858"/>
            <p:cNvSpPr/>
            <p:nvPr/>
          </p:nvSpPr>
          <p:spPr>
            <a:xfrm rot="7052147">
              <a:off x="3340506" y="535638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62" name="Oval 861"/>
            <p:cNvSpPr/>
            <p:nvPr/>
          </p:nvSpPr>
          <p:spPr>
            <a:xfrm rot="7052147">
              <a:off x="3421353" y="534204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870" name="Oval 869"/>
            <p:cNvSpPr/>
            <p:nvPr/>
          </p:nvSpPr>
          <p:spPr>
            <a:xfrm rot="7052147">
              <a:off x="3417458" y="527795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908" name="Oval 907"/>
            <p:cNvSpPr/>
            <p:nvPr/>
          </p:nvSpPr>
          <p:spPr>
            <a:xfrm rot="7052147">
              <a:off x="3466875" y="5273968"/>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1" name="Oval 1130"/>
            <p:cNvSpPr/>
            <p:nvPr/>
          </p:nvSpPr>
          <p:spPr>
            <a:xfrm rot="7052147">
              <a:off x="3408837" y="5206663"/>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2" name="Oval 1131"/>
            <p:cNvSpPr/>
            <p:nvPr/>
          </p:nvSpPr>
          <p:spPr>
            <a:xfrm rot="7052147">
              <a:off x="3143839" y="548509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3" name="Oval 1132"/>
            <p:cNvSpPr/>
            <p:nvPr/>
          </p:nvSpPr>
          <p:spPr>
            <a:xfrm rot="7052147">
              <a:off x="3154486" y="510460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4" name="Oval 1133"/>
            <p:cNvSpPr/>
            <p:nvPr/>
          </p:nvSpPr>
          <p:spPr>
            <a:xfrm rot="7052147">
              <a:off x="2812655" y="518751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5" name="Oval 1134"/>
            <p:cNvSpPr/>
            <p:nvPr/>
          </p:nvSpPr>
          <p:spPr>
            <a:xfrm rot="7052147">
              <a:off x="2972446" y="511091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6" name="Oval 1135"/>
            <p:cNvSpPr/>
            <p:nvPr/>
          </p:nvSpPr>
          <p:spPr>
            <a:xfrm rot="7052147">
              <a:off x="2744088" y="512509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7" name="Oval 1136"/>
            <p:cNvSpPr/>
            <p:nvPr/>
          </p:nvSpPr>
          <p:spPr>
            <a:xfrm rot="7052147">
              <a:off x="2821492" y="510612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8" name="Oval 1137"/>
            <p:cNvSpPr/>
            <p:nvPr/>
          </p:nvSpPr>
          <p:spPr>
            <a:xfrm rot="7052147">
              <a:off x="2896160" y="508854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39" name="Oval 1138"/>
            <p:cNvSpPr/>
            <p:nvPr/>
          </p:nvSpPr>
          <p:spPr>
            <a:xfrm rot="7052147">
              <a:off x="3522456" y="540617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0" name="Oval 1139"/>
            <p:cNvSpPr/>
            <p:nvPr/>
          </p:nvSpPr>
          <p:spPr>
            <a:xfrm rot="7052147">
              <a:off x="2677417" y="504720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1" name="Oval 1140"/>
            <p:cNvSpPr/>
            <p:nvPr/>
          </p:nvSpPr>
          <p:spPr>
            <a:xfrm rot="7052147">
              <a:off x="2819017" y="503118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2" name="Oval 1141"/>
            <p:cNvSpPr/>
            <p:nvPr/>
          </p:nvSpPr>
          <p:spPr>
            <a:xfrm rot="7052147">
              <a:off x="3047979" y="510159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3" name="Oval 1142"/>
            <p:cNvSpPr/>
            <p:nvPr/>
          </p:nvSpPr>
          <p:spPr>
            <a:xfrm rot="7052147">
              <a:off x="2557337" y="496521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4" name="Oval 1143"/>
            <p:cNvSpPr/>
            <p:nvPr/>
          </p:nvSpPr>
          <p:spPr>
            <a:xfrm rot="7052147">
              <a:off x="3093707" y="506520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5" name="Oval 1144"/>
            <p:cNvSpPr/>
            <p:nvPr/>
          </p:nvSpPr>
          <p:spPr>
            <a:xfrm rot="7052147">
              <a:off x="2966762" y="480081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6" name="Oval 1145"/>
            <p:cNvSpPr/>
            <p:nvPr/>
          </p:nvSpPr>
          <p:spPr>
            <a:xfrm rot="7052147">
              <a:off x="2870887" y="503324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7" name="Oval 1146"/>
            <p:cNvSpPr/>
            <p:nvPr/>
          </p:nvSpPr>
          <p:spPr>
            <a:xfrm rot="7052147">
              <a:off x="2853530" y="494282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8" name="Oval 1147"/>
            <p:cNvSpPr/>
            <p:nvPr/>
          </p:nvSpPr>
          <p:spPr>
            <a:xfrm rot="7052147">
              <a:off x="2957843" y="504262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49" name="Oval 1148"/>
            <p:cNvSpPr/>
            <p:nvPr/>
          </p:nvSpPr>
          <p:spPr>
            <a:xfrm rot="7052147">
              <a:off x="3021522" y="501456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0" name="Oval 1149"/>
            <p:cNvSpPr/>
            <p:nvPr/>
          </p:nvSpPr>
          <p:spPr>
            <a:xfrm rot="7052147">
              <a:off x="2935406" y="4976235"/>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1" name="Oval 1150"/>
            <p:cNvSpPr/>
            <p:nvPr/>
          </p:nvSpPr>
          <p:spPr>
            <a:xfrm rot="7052147">
              <a:off x="2998978" y="493405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2" name="Oval 1151"/>
            <p:cNvSpPr/>
            <p:nvPr/>
          </p:nvSpPr>
          <p:spPr>
            <a:xfrm rot="7052147">
              <a:off x="2899493" y="4878154"/>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3" name="Oval 1152"/>
            <p:cNvSpPr/>
            <p:nvPr/>
          </p:nvSpPr>
          <p:spPr>
            <a:xfrm rot="7052147">
              <a:off x="2967281" y="4878195"/>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4" name="Oval 1153"/>
            <p:cNvSpPr/>
            <p:nvPr/>
          </p:nvSpPr>
          <p:spPr>
            <a:xfrm rot="7052147">
              <a:off x="2620405" y="439650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5" name="Oval 1154"/>
            <p:cNvSpPr/>
            <p:nvPr/>
          </p:nvSpPr>
          <p:spPr>
            <a:xfrm rot="7052147">
              <a:off x="2162295" y="449673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6" name="Oval 1155"/>
            <p:cNvSpPr/>
            <p:nvPr/>
          </p:nvSpPr>
          <p:spPr>
            <a:xfrm rot="7052147">
              <a:off x="2561916" y="432415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7" name="Oval 1156"/>
            <p:cNvSpPr/>
            <p:nvPr/>
          </p:nvSpPr>
          <p:spPr>
            <a:xfrm rot="7052147">
              <a:off x="2559182" y="423142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8" name="Oval 1157"/>
            <p:cNvSpPr/>
            <p:nvPr/>
          </p:nvSpPr>
          <p:spPr>
            <a:xfrm rot="7052147">
              <a:off x="2440029" y="409154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59" name="Oval 1158"/>
            <p:cNvSpPr/>
            <p:nvPr/>
          </p:nvSpPr>
          <p:spPr>
            <a:xfrm rot="7052147">
              <a:off x="2530108" y="410197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0" name="Oval 1159"/>
            <p:cNvSpPr/>
            <p:nvPr/>
          </p:nvSpPr>
          <p:spPr>
            <a:xfrm rot="7052147">
              <a:off x="2498144" y="402468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1" name="Oval 1160"/>
            <p:cNvSpPr/>
            <p:nvPr/>
          </p:nvSpPr>
          <p:spPr>
            <a:xfrm rot="7052147">
              <a:off x="2456116" y="394347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2" name="Oval 1161"/>
            <p:cNvSpPr/>
            <p:nvPr/>
          </p:nvSpPr>
          <p:spPr>
            <a:xfrm rot="7052147">
              <a:off x="2397330" y="386622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4" name="Oval 1163"/>
            <p:cNvSpPr/>
            <p:nvPr/>
          </p:nvSpPr>
          <p:spPr>
            <a:xfrm rot="7052147">
              <a:off x="2415121" y="382377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5" name="Oval 1164"/>
            <p:cNvSpPr/>
            <p:nvPr/>
          </p:nvSpPr>
          <p:spPr>
            <a:xfrm rot="7052147">
              <a:off x="2335372" y="363369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6" name="Oval 1165"/>
            <p:cNvSpPr/>
            <p:nvPr/>
          </p:nvSpPr>
          <p:spPr>
            <a:xfrm rot="7052147">
              <a:off x="1911239" y="315496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1167" name="Oval 1166"/>
            <p:cNvSpPr/>
            <p:nvPr/>
          </p:nvSpPr>
          <p:spPr>
            <a:xfrm>
              <a:off x="2087479" y="244552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68" name="Oval 1167"/>
            <p:cNvSpPr/>
            <p:nvPr/>
          </p:nvSpPr>
          <p:spPr>
            <a:xfrm>
              <a:off x="1996039" y="249124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69" name="Oval 1168"/>
            <p:cNvSpPr/>
            <p:nvPr/>
          </p:nvSpPr>
          <p:spPr>
            <a:xfrm>
              <a:off x="2041759" y="239980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0" name="Oval 1169"/>
            <p:cNvSpPr/>
            <p:nvPr/>
          </p:nvSpPr>
          <p:spPr>
            <a:xfrm>
              <a:off x="1996039" y="253696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1" name="Oval 1170"/>
            <p:cNvSpPr/>
            <p:nvPr/>
          </p:nvSpPr>
          <p:spPr>
            <a:xfrm>
              <a:off x="2121769" y="250944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2" name="Oval 1171"/>
            <p:cNvSpPr/>
            <p:nvPr/>
          </p:nvSpPr>
          <p:spPr>
            <a:xfrm>
              <a:off x="2114922" y="238837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3" name="Oval 1172"/>
            <p:cNvSpPr/>
            <p:nvPr/>
          </p:nvSpPr>
          <p:spPr>
            <a:xfrm>
              <a:off x="2018899" y="258347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4" name="Oval 1173"/>
            <p:cNvSpPr/>
            <p:nvPr/>
          </p:nvSpPr>
          <p:spPr>
            <a:xfrm>
              <a:off x="2175210" y="262840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5" name="Oval 1174"/>
            <p:cNvSpPr/>
            <p:nvPr/>
          </p:nvSpPr>
          <p:spPr>
            <a:xfrm>
              <a:off x="2083770" y="267412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6" name="Oval 1175"/>
            <p:cNvSpPr/>
            <p:nvPr/>
          </p:nvSpPr>
          <p:spPr>
            <a:xfrm>
              <a:off x="2232777" y="271984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7" name="Oval 1176"/>
            <p:cNvSpPr/>
            <p:nvPr/>
          </p:nvSpPr>
          <p:spPr>
            <a:xfrm>
              <a:off x="2072340" y="2605548"/>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8" name="Oval 1177"/>
            <p:cNvSpPr/>
            <p:nvPr/>
          </p:nvSpPr>
          <p:spPr>
            <a:xfrm>
              <a:off x="2164197" y="271984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79" name="Oval 1178"/>
            <p:cNvSpPr/>
            <p:nvPr/>
          </p:nvSpPr>
          <p:spPr>
            <a:xfrm>
              <a:off x="2209500" y="269232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0" name="Oval 1179"/>
            <p:cNvSpPr/>
            <p:nvPr/>
          </p:nvSpPr>
          <p:spPr>
            <a:xfrm>
              <a:off x="2202653" y="257125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1" name="Oval 1180"/>
            <p:cNvSpPr/>
            <p:nvPr/>
          </p:nvSpPr>
          <p:spPr>
            <a:xfrm>
              <a:off x="2255220" y="262840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2" name="Oval 1181"/>
            <p:cNvSpPr/>
            <p:nvPr/>
          </p:nvSpPr>
          <p:spPr>
            <a:xfrm>
              <a:off x="2187057" y="276635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3" name="Oval 1182"/>
            <p:cNvSpPr/>
            <p:nvPr/>
          </p:nvSpPr>
          <p:spPr>
            <a:xfrm>
              <a:off x="2180685" y="290142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4" name="Oval 1183"/>
            <p:cNvSpPr/>
            <p:nvPr/>
          </p:nvSpPr>
          <p:spPr>
            <a:xfrm>
              <a:off x="2089245" y="294714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5" name="Oval 1184"/>
            <p:cNvSpPr/>
            <p:nvPr/>
          </p:nvSpPr>
          <p:spPr>
            <a:xfrm>
              <a:off x="2134965" y="285570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6" name="Oval 1185"/>
            <p:cNvSpPr/>
            <p:nvPr/>
          </p:nvSpPr>
          <p:spPr>
            <a:xfrm>
              <a:off x="2157825" y="299286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7" name="Oval 1186"/>
            <p:cNvSpPr/>
            <p:nvPr/>
          </p:nvSpPr>
          <p:spPr>
            <a:xfrm>
              <a:off x="2089245" y="299286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8" name="Oval 1187"/>
            <p:cNvSpPr/>
            <p:nvPr/>
          </p:nvSpPr>
          <p:spPr>
            <a:xfrm>
              <a:off x="2214975" y="296533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89" name="Oval 1188"/>
            <p:cNvSpPr/>
            <p:nvPr/>
          </p:nvSpPr>
          <p:spPr>
            <a:xfrm>
              <a:off x="2260695" y="290142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0" name="Oval 1189"/>
            <p:cNvSpPr/>
            <p:nvPr/>
          </p:nvSpPr>
          <p:spPr>
            <a:xfrm>
              <a:off x="2112105" y="303936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1" name="Oval 1190"/>
            <p:cNvSpPr/>
            <p:nvPr/>
          </p:nvSpPr>
          <p:spPr>
            <a:xfrm>
              <a:off x="1953945" y="221446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2" name="Oval 1191"/>
            <p:cNvSpPr/>
            <p:nvPr/>
          </p:nvSpPr>
          <p:spPr>
            <a:xfrm>
              <a:off x="1908225" y="216874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3" name="Oval 1192"/>
            <p:cNvSpPr/>
            <p:nvPr/>
          </p:nvSpPr>
          <p:spPr>
            <a:xfrm>
              <a:off x="1931085" y="23059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4" name="Oval 1193"/>
            <p:cNvSpPr/>
            <p:nvPr/>
          </p:nvSpPr>
          <p:spPr>
            <a:xfrm>
              <a:off x="1749475" y="150923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5" name="Oval 1194"/>
            <p:cNvSpPr/>
            <p:nvPr/>
          </p:nvSpPr>
          <p:spPr>
            <a:xfrm>
              <a:off x="1892805" y="265281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6" name="Oval 1195"/>
            <p:cNvSpPr/>
            <p:nvPr/>
          </p:nvSpPr>
          <p:spPr>
            <a:xfrm>
              <a:off x="1981388" y="215731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7" name="Oval 1196"/>
            <p:cNvSpPr/>
            <p:nvPr/>
          </p:nvSpPr>
          <p:spPr>
            <a:xfrm>
              <a:off x="2059036" y="274177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8" name="Oval 1197"/>
            <p:cNvSpPr/>
            <p:nvPr/>
          </p:nvSpPr>
          <p:spPr>
            <a:xfrm>
              <a:off x="1967596" y="278749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99" name="Oval 1198"/>
            <p:cNvSpPr/>
            <p:nvPr/>
          </p:nvSpPr>
          <p:spPr>
            <a:xfrm>
              <a:off x="1956166" y="271891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0" name="Oval 1199"/>
            <p:cNvSpPr/>
            <p:nvPr/>
          </p:nvSpPr>
          <p:spPr>
            <a:xfrm>
              <a:off x="1967596" y="283321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1" name="Oval 1200"/>
            <p:cNvSpPr/>
            <p:nvPr/>
          </p:nvSpPr>
          <p:spPr>
            <a:xfrm>
              <a:off x="2093326" y="280569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2" name="Oval 1201"/>
            <p:cNvSpPr/>
            <p:nvPr/>
          </p:nvSpPr>
          <p:spPr>
            <a:xfrm>
              <a:off x="2006052" y="268462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3" name="Oval 1202"/>
            <p:cNvSpPr/>
            <p:nvPr/>
          </p:nvSpPr>
          <p:spPr>
            <a:xfrm>
              <a:off x="2139046" y="274177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4" name="Oval 1203"/>
            <p:cNvSpPr/>
            <p:nvPr/>
          </p:nvSpPr>
          <p:spPr>
            <a:xfrm>
              <a:off x="1990456" y="287972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5" name="Oval 1204"/>
            <p:cNvSpPr/>
            <p:nvPr/>
          </p:nvSpPr>
          <p:spPr>
            <a:xfrm>
              <a:off x="1892158" y="205145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6" name="Oval 1205"/>
            <p:cNvSpPr/>
            <p:nvPr/>
          </p:nvSpPr>
          <p:spPr>
            <a:xfrm>
              <a:off x="1937878" y="196001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7" name="Oval 1206"/>
            <p:cNvSpPr/>
            <p:nvPr/>
          </p:nvSpPr>
          <p:spPr>
            <a:xfrm>
              <a:off x="1960738" y="209717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8" name="Oval 1207"/>
            <p:cNvSpPr/>
            <p:nvPr/>
          </p:nvSpPr>
          <p:spPr>
            <a:xfrm>
              <a:off x="2017888" y="2069651"/>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09" name="Oval 1208"/>
            <p:cNvSpPr/>
            <p:nvPr/>
          </p:nvSpPr>
          <p:spPr>
            <a:xfrm>
              <a:off x="1892203" y="303005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0" name="Oval 1209"/>
            <p:cNvSpPr/>
            <p:nvPr/>
          </p:nvSpPr>
          <p:spPr>
            <a:xfrm>
              <a:off x="1902524" y="281581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1" name="Oval 1210"/>
            <p:cNvSpPr/>
            <p:nvPr/>
          </p:nvSpPr>
          <p:spPr>
            <a:xfrm>
              <a:off x="1965366" y="3018626"/>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2" name="Oval 1211"/>
            <p:cNvSpPr/>
            <p:nvPr/>
          </p:nvSpPr>
          <p:spPr>
            <a:xfrm>
              <a:off x="2001886" y="296147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3" name="Oval 1212"/>
            <p:cNvSpPr/>
            <p:nvPr/>
          </p:nvSpPr>
          <p:spPr>
            <a:xfrm>
              <a:off x="1914842" y="296241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4" name="Oval 1213"/>
            <p:cNvSpPr/>
            <p:nvPr/>
          </p:nvSpPr>
          <p:spPr>
            <a:xfrm>
              <a:off x="1988353" y="308820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5" name="Oval 1214"/>
            <p:cNvSpPr/>
            <p:nvPr/>
          </p:nvSpPr>
          <p:spPr>
            <a:xfrm>
              <a:off x="2195043" y="304565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6" name="Oval 1215"/>
            <p:cNvSpPr/>
            <p:nvPr/>
          </p:nvSpPr>
          <p:spPr>
            <a:xfrm>
              <a:off x="2188576" y="298561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7" name="Oval 1216"/>
            <p:cNvSpPr/>
            <p:nvPr/>
          </p:nvSpPr>
          <p:spPr>
            <a:xfrm>
              <a:off x="1937506" y="25641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8" name="Oval 1217"/>
            <p:cNvSpPr/>
            <p:nvPr/>
          </p:nvSpPr>
          <p:spPr>
            <a:xfrm>
              <a:off x="1931030" y="246453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19" name="Oval 1218"/>
            <p:cNvSpPr/>
            <p:nvPr/>
          </p:nvSpPr>
          <p:spPr>
            <a:xfrm>
              <a:off x="1937506" y="239783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0" name="Oval 1219"/>
            <p:cNvSpPr/>
            <p:nvPr/>
          </p:nvSpPr>
          <p:spPr>
            <a:xfrm>
              <a:off x="1973179" y="232586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1" name="Oval 1220"/>
            <p:cNvSpPr/>
            <p:nvPr/>
          </p:nvSpPr>
          <p:spPr>
            <a:xfrm>
              <a:off x="2177502" y="233177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2" name="Oval 1221"/>
            <p:cNvSpPr/>
            <p:nvPr/>
          </p:nvSpPr>
          <p:spPr>
            <a:xfrm>
              <a:off x="2251781" y="303655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3" name="Oval 1222"/>
            <p:cNvSpPr/>
            <p:nvPr/>
          </p:nvSpPr>
          <p:spPr>
            <a:xfrm>
              <a:off x="2211792" y="251592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4" name="Oval 1223"/>
            <p:cNvSpPr/>
            <p:nvPr/>
          </p:nvSpPr>
          <p:spPr>
            <a:xfrm>
              <a:off x="2275816" y="253258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5" name="Oval 1224"/>
            <p:cNvSpPr/>
            <p:nvPr/>
          </p:nvSpPr>
          <p:spPr>
            <a:xfrm>
              <a:off x="2200190" y="238970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6" name="Oval 1225"/>
            <p:cNvSpPr/>
            <p:nvPr/>
          </p:nvSpPr>
          <p:spPr>
            <a:xfrm>
              <a:off x="2154738" y="228123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7" name="Oval 1226"/>
            <p:cNvSpPr/>
            <p:nvPr/>
          </p:nvSpPr>
          <p:spPr>
            <a:xfrm>
              <a:off x="2049040" y="166769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8" name="Oval 1227"/>
            <p:cNvSpPr/>
            <p:nvPr/>
          </p:nvSpPr>
          <p:spPr>
            <a:xfrm>
              <a:off x="2102481" y="178665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29" name="Oval 1228"/>
            <p:cNvSpPr/>
            <p:nvPr/>
          </p:nvSpPr>
          <p:spPr>
            <a:xfrm>
              <a:off x="2056761" y="174093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0" name="Oval 1229"/>
            <p:cNvSpPr/>
            <p:nvPr/>
          </p:nvSpPr>
          <p:spPr>
            <a:xfrm>
              <a:off x="2079621" y="187809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1" name="Oval 1230"/>
            <p:cNvSpPr/>
            <p:nvPr/>
          </p:nvSpPr>
          <p:spPr>
            <a:xfrm>
              <a:off x="2182491" y="178665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2" name="Oval 1231"/>
            <p:cNvSpPr/>
            <p:nvPr/>
          </p:nvSpPr>
          <p:spPr>
            <a:xfrm>
              <a:off x="2061819" y="212358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3" name="Oval 1232"/>
            <p:cNvSpPr/>
            <p:nvPr/>
          </p:nvSpPr>
          <p:spPr>
            <a:xfrm>
              <a:off x="2107539" y="205967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4" name="Oval 1233"/>
            <p:cNvSpPr/>
            <p:nvPr/>
          </p:nvSpPr>
          <p:spPr>
            <a:xfrm>
              <a:off x="2125341" y="195861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5" name="Oval 1234"/>
            <p:cNvSpPr/>
            <p:nvPr/>
          </p:nvSpPr>
          <p:spPr>
            <a:xfrm>
              <a:off x="2098625" y="2194808"/>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6" name="Oval 1235"/>
            <p:cNvSpPr/>
            <p:nvPr/>
          </p:nvSpPr>
          <p:spPr>
            <a:xfrm>
              <a:off x="2139063" y="167417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7" name="Oval 1236"/>
            <p:cNvSpPr/>
            <p:nvPr/>
          </p:nvSpPr>
          <p:spPr>
            <a:xfrm>
              <a:off x="2203087" y="169083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8" name="Oval 1237"/>
            <p:cNvSpPr/>
            <p:nvPr/>
          </p:nvSpPr>
          <p:spPr>
            <a:xfrm>
              <a:off x="2094003" y="1411923"/>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39" name="Oval 1238"/>
            <p:cNvSpPr/>
            <p:nvPr/>
          </p:nvSpPr>
          <p:spPr>
            <a:xfrm>
              <a:off x="1956959" y="122881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0" name="Oval 1239"/>
            <p:cNvSpPr/>
            <p:nvPr/>
          </p:nvSpPr>
          <p:spPr>
            <a:xfrm>
              <a:off x="1960738" y="1585117"/>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1" name="Oval 1240"/>
            <p:cNvSpPr/>
            <p:nvPr/>
          </p:nvSpPr>
          <p:spPr>
            <a:xfrm>
              <a:off x="1734615" y="125989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2" name="Oval 1241"/>
            <p:cNvSpPr/>
            <p:nvPr/>
          </p:nvSpPr>
          <p:spPr>
            <a:xfrm>
              <a:off x="1740615" y="137156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3" name="Oval 1242"/>
            <p:cNvSpPr/>
            <p:nvPr/>
          </p:nvSpPr>
          <p:spPr>
            <a:xfrm>
              <a:off x="1942936" y="183060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4" name="Oval 1243"/>
            <p:cNvSpPr/>
            <p:nvPr/>
          </p:nvSpPr>
          <p:spPr>
            <a:xfrm>
              <a:off x="1936089" y="170954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5" name="Oval 1244"/>
            <p:cNvSpPr/>
            <p:nvPr/>
          </p:nvSpPr>
          <p:spPr>
            <a:xfrm>
              <a:off x="2006458" y="166563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6" name="Oval 1245"/>
            <p:cNvSpPr/>
            <p:nvPr/>
          </p:nvSpPr>
          <p:spPr>
            <a:xfrm>
              <a:off x="1979742" y="190182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7" name="Oval 1246"/>
            <p:cNvSpPr/>
            <p:nvPr/>
          </p:nvSpPr>
          <p:spPr>
            <a:xfrm>
              <a:off x="1854955" y="165643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8" name="Oval 1247"/>
            <p:cNvSpPr/>
            <p:nvPr/>
          </p:nvSpPr>
          <p:spPr>
            <a:xfrm>
              <a:off x="2052387" y="158012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49" name="Oval 1248"/>
            <p:cNvSpPr/>
            <p:nvPr/>
          </p:nvSpPr>
          <p:spPr>
            <a:xfrm>
              <a:off x="1808486" y="145062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0" name="Oval 1249"/>
            <p:cNvSpPr/>
            <p:nvPr/>
          </p:nvSpPr>
          <p:spPr>
            <a:xfrm>
              <a:off x="1956520" y="137012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1" name="Oval 1250"/>
            <p:cNvSpPr/>
            <p:nvPr/>
          </p:nvSpPr>
          <p:spPr>
            <a:xfrm>
              <a:off x="2229360" y="180918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2" name="Oval 1251"/>
            <p:cNvSpPr/>
            <p:nvPr/>
          </p:nvSpPr>
          <p:spPr>
            <a:xfrm>
              <a:off x="2222513" y="168812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3" name="Oval 1252"/>
            <p:cNvSpPr/>
            <p:nvPr/>
          </p:nvSpPr>
          <p:spPr>
            <a:xfrm>
              <a:off x="1849561" y="132484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4" name="Oval 1253"/>
            <p:cNvSpPr/>
            <p:nvPr/>
          </p:nvSpPr>
          <p:spPr>
            <a:xfrm>
              <a:off x="2266166" y="188040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5" name="Oval 1254"/>
            <p:cNvSpPr/>
            <p:nvPr/>
          </p:nvSpPr>
          <p:spPr>
            <a:xfrm>
              <a:off x="2017652" y="181082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6" name="Oval 1255"/>
            <p:cNvSpPr/>
            <p:nvPr/>
          </p:nvSpPr>
          <p:spPr>
            <a:xfrm>
              <a:off x="2166306" y="218624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7" name="Oval 1256"/>
            <p:cNvSpPr/>
            <p:nvPr/>
          </p:nvSpPr>
          <p:spPr>
            <a:xfrm>
              <a:off x="2173999" y="207932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8" name="Oval 1257"/>
            <p:cNvSpPr/>
            <p:nvPr/>
          </p:nvSpPr>
          <p:spPr>
            <a:xfrm>
              <a:off x="2254795" y="205194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59" name="Oval 1258"/>
            <p:cNvSpPr/>
            <p:nvPr/>
          </p:nvSpPr>
          <p:spPr>
            <a:xfrm>
              <a:off x="2187606" y="1997895"/>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0" name="Oval 1259"/>
            <p:cNvSpPr/>
            <p:nvPr/>
          </p:nvSpPr>
          <p:spPr>
            <a:xfrm>
              <a:off x="2265352" y="194328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1" name="Oval 1260"/>
            <p:cNvSpPr/>
            <p:nvPr/>
          </p:nvSpPr>
          <p:spPr>
            <a:xfrm>
              <a:off x="2046132" y="13172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2" name="Oval 1261"/>
            <p:cNvSpPr/>
            <p:nvPr/>
          </p:nvSpPr>
          <p:spPr>
            <a:xfrm>
              <a:off x="1956843" y="146074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3" name="Oval 1262"/>
            <p:cNvSpPr/>
            <p:nvPr/>
          </p:nvSpPr>
          <p:spPr>
            <a:xfrm>
              <a:off x="1883872" y="178296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4" name="Oval 1263"/>
            <p:cNvSpPr/>
            <p:nvPr/>
          </p:nvSpPr>
          <p:spPr>
            <a:xfrm>
              <a:off x="1906726" y="1507036"/>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5" name="Oval 1264"/>
            <p:cNvSpPr/>
            <p:nvPr/>
          </p:nvSpPr>
          <p:spPr>
            <a:xfrm>
              <a:off x="2081325" y="148549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6" name="Oval 1265"/>
            <p:cNvSpPr/>
            <p:nvPr/>
          </p:nvSpPr>
          <p:spPr>
            <a:xfrm>
              <a:off x="1867096" y="157148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7" name="Oval 1266"/>
            <p:cNvSpPr/>
            <p:nvPr/>
          </p:nvSpPr>
          <p:spPr>
            <a:xfrm>
              <a:off x="1874439" y="188929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8" name="Oval 1267"/>
            <p:cNvSpPr/>
            <p:nvPr/>
          </p:nvSpPr>
          <p:spPr>
            <a:xfrm>
              <a:off x="2209645" y="224668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69" name="Oval 1268"/>
            <p:cNvSpPr/>
            <p:nvPr/>
          </p:nvSpPr>
          <p:spPr>
            <a:xfrm>
              <a:off x="1803841" y="124844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0" name="Oval 1269"/>
            <p:cNvSpPr/>
            <p:nvPr/>
          </p:nvSpPr>
          <p:spPr>
            <a:xfrm>
              <a:off x="1806796" y="112218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1" name="Oval 1270"/>
            <p:cNvSpPr/>
            <p:nvPr/>
          </p:nvSpPr>
          <p:spPr>
            <a:xfrm>
              <a:off x="2100552" y="73534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2" name="Oval 1271"/>
            <p:cNvSpPr/>
            <p:nvPr/>
          </p:nvSpPr>
          <p:spPr>
            <a:xfrm>
              <a:off x="2114082" y="135389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3" name="Oval 1272"/>
            <p:cNvSpPr/>
            <p:nvPr/>
          </p:nvSpPr>
          <p:spPr>
            <a:xfrm>
              <a:off x="2227699" y="121075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4" name="Oval 1273"/>
            <p:cNvSpPr/>
            <p:nvPr/>
          </p:nvSpPr>
          <p:spPr>
            <a:xfrm>
              <a:off x="2213650" y="677254"/>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5" name="Oval 1274"/>
            <p:cNvSpPr/>
            <p:nvPr/>
          </p:nvSpPr>
          <p:spPr>
            <a:xfrm>
              <a:off x="2151324" y="102487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6" name="Oval 1275"/>
            <p:cNvSpPr/>
            <p:nvPr/>
          </p:nvSpPr>
          <p:spPr>
            <a:xfrm>
              <a:off x="2014280" y="84177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7" name="Oval 1276"/>
            <p:cNvSpPr/>
            <p:nvPr/>
          </p:nvSpPr>
          <p:spPr>
            <a:xfrm>
              <a:off x="2018059" y="119806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8" name="Oval 1277"/>
            <p:cNvSpPr/>
            <p:nvPr/>
          </p:nvSpPr>
          <p:spPr>
            <a:xfrm>
              <a:off x="1791936" y="87285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79" name="Oval 1278"/>
            <p:cNvSpPr/>
            <p:nvPr/>
          </p:nvSpPr>
          <p:spPr>
            <a:xfrm>
              <a:off x="1797936" y="984516"/>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0" name="Oval 1279"/>
            <p:cNvSpPr/>
            <p:nvPr/>
          </p:nvSpPr>
          <p:spPr>
            <a:xfrm>
              <a:off x="1993410" y="132249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1" name="Oval 1280"/>
            <p:cNvSpPr/>
            <p:nvPr/>
          </p:nvSpPr>
          <p:spPr>
            <a:xfrm>
              <a:off x="2063779" y="127858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2" name="Oval 1281"/>
            <p:cNvSpPr/>
            <p:nvPr/>
          </p:nvSpPr>
          <p:spPr>
            <a:xfrm>
              <a:off x="1912276" y="126938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3" name="Oval 1282"/>
            <p:cNvSpPr/>
            <p:nvPr/>
          </p:nvSpPr>
          <p:spPr>
            <a:xfrm>
              <a:off x="1711775" y="110770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4" name="Oval 1283"/>
            <p:cNvSpPr/>
            <p:nvPr/>
          </p:nvSpPr>
          <p:spPr>
            <a:xfrm>
              <a:off x="1865807" y="106357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5" name="Oval 1284"/>
            <p:cNvSpPr/>
            <p:nvPr/>
          </p:nvSpPr>
          <p:spPr>
            <a:xfrm>
              <a:off x="2013841" y="98307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6" name="Oval 1285"/>
            <p:cNvSpPr/>
            <p:nvPr/>
          </p:nvSpPr>
          <p:spPr>
            <a:xfrm>
              <a:off x="2237074" y="79730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7" name="Oval 1286"/>
            <p:cNvSpPr/>
            <p:nvPr/>
          </p:nvSpPr>
          <p:spPr>
            <a:xfrm>
              <a:off x="1906882" y="93779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8" name="Oval 1287"/>
            <p:cNvSpPr/>
            <p:nvPr/>
          </p:nvSpPr>
          <p:spPr>
            <a:xfrm>
              <a:off x="2103453" y="93019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89" name="Oval 1288"/>
            <p:cNvSpPr/>
            <p:nvPr/>
          </p:nvSpPr>
          <p:spPr>
            <a:xfrm>
              <a:off x="2014164" y="10736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0" name="Oval 1289"/>
            <p:cNvSpPr/>
            <p:nvPr/>
          </p:nvSpPr>
          <p:spPr>
            <a:xfrm>
              <a:off x="1964047" y="111998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1" name="Oval 1290"/>
            <p:cNvSpPr/>
            <p:nvPr/>
          </p:nvSpPr>
          <p:spPr>
            <a:xfrm>
              <a:off x="2138646" y="109844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2" name="Oval 1291"/>
            <p:cNvSpPr/>
            <p:nvPr/>
          </p:nvSpPr>
          <p:spPr>
            <a:xfrm>
              <a:off x="1924417" y="1184439"/>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3" name="Oval 1292"/>
            <p:cNvSpPr/>
            <p:nvPr/>
          </p:nvSpPr>
          <p:spPr>
            <a:xfrm>
              <a:off x="1861162" y="86139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4" name="Oval 1293"/>
            <p:cNvSpPr/>
            <p:nvPr/>
          </p:nvSpPr>
          <p:spPr>
            <a:xfrm>
              <a:off x="2144384" y="843874"/>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5" name="Oval 1294"/>
            <p:cNvSpPr/>
            <p:nvPr/>
          </p:nvSpPr>
          <p:spPr>
            <a:xfrm>
              <a:off x="2199098" y="84810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6" name="Oval 1295"/>
            <p:cNvSpPr/>
            <p:nvPr/>
          </p:nvSpPr>
          <p:spPr>
            <a:xfrm>
              <a:off x="2283576" y="66184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7" name="Oval 1296"/>
            <p:cNvSpPr/>
            <p:nvPr/>
          </p:nvSpPr>
          <p:spPr>
            <a:xfrm>
              <a:off x="2282022" y="1016267"/>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8" name="Oval 1297"/>
            <p:cNvSpPr/>
            <p:nvPr/>
          </p:nvSpPr>
          <p:spPr>
            <a:xfrm>
              <a:off x="2293819" y="109367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299" name="Oval 1298"/>
            <p:cNvSpPr/>
            <p:nvPr/>
          </p:nvSpPr>
          <p:spPr>
            <a:xfrm>
              <a:off x="2366528" y="70919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0" name="Oval 1299"/>
            <p:cNvSpPr/>
            <p:nvPr/>
          </p:nvSpPr>
          <p:spPr>
            <a:xfrm>
              <a:off x="2357857" y="86841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1" name="Oval 1300"/>
            <p:cNvSpPr/>
            <p:nvPr/>
          </p:nvSpPr>
          <p:spPr>
            <a:xfrm>
              <a:off x="2919322" y="96757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2" name="Oval 1301"/>
            <p:cNvSpPr/>
            <p:nvPr/>
          </p:nvSpPr>
          <p:spPr>
            <a:xfrm>
              <a:off x="3032420" y="90947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3" name="Oval 1302"/>
            <p:cNvSpPr/>
            <p:nvPr/>
          </p:nvSpPr>
          <p:spPr>
            <a:xfrm>
              <a:off x="2833050" y="107399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4" name="Oval 1303"/>
            <p:cNvSpPr/>
            <p:nvPr/>
          </p:nvSpPr>
          <p:spPr>
            <a:xfrm>
              <a:off x="2610706" y="110507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5" name="Oval 1304"/>
            <p:cNvSpPr/>
            <p:nvPr/>
          </p:nvSpPr>
          <p:spPr>
            <a:xfrm>
              <a:off x="3055844" y="102953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6" name="Oval 1305"/>
            <p:cNvSpPr/>
            <p:nvPr/>
          </p:nvSpPr>
          <p:spPr>
            <a:xfrm>
              <a:off x="2725652" y="117001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7" name="Oval 1306"/>
            <p:cNvSpPr/>
            <p:nvPr/>
          </p:nvSpPr>
          <p:spPr>
            <a:xfrm>
              <a:off x="2922223" y="116241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8" name="Oval 1307"/>
            <p:cNvSpPr/>
            <p:nvPr/>
          </p:nvSpPr>
          <p:spPr>
            <a:xfrm>
              <a:off x="2679932" y="109362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09" name="Oval 1308"/>
            <p:cNvSpPr/>
            <p:nvPr/>
          </p:nvSpPr>
          <p:spPr>
            <a:xfrm>
              <a:off x="2963154" y="107609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0" name="Oval 1309"/>
            <p:cNvSpPr/>
            <p:nvPr/>
          </p:nvSpPr>
          <p:spPr>
            <a:xfrm>
              <a:off x="3017868" y="1080332"/>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1" name="Oval 1310"/>
            <p:cNvSpPr/>
            <p:nvPr/>
          </p:nvSpPr>
          <p:spPr>
            <a:xfrm>
              <a:off x="3102346" y="89406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2" name="Oval 1311"/>
            <p:cNvSpPr/>
            <p:nvPr/>
          </p:nvSpPr>
          <p:spPr>
            <a:xfrm>
              <a:off x="3185298" y="94141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3" name="Oval 1312"/>
            <p:cNvSpPr/>
            <p:nvPr/>
          </p:nvSpPr>
          <p:spPr>
            <a:xfrm>
              <a:off x="3176627" y="11006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4" name="Oval 1313"/>
            <p:cNvSpPr/>
            <p:nvPr/>
          </p:nvSpPr>
          <p:spPr>
            <a:xfrm>
              <a:off x="3295312" y="112083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5" name="Oval 1314"/>
            <p:cNvSpPr/>
            <p:nvPr/>
          </p:nvSpPr>
          <p:spPr>
            <a:xfrm>
              <a:off x="3408410" y="106274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6" name="Oval 1315"/>
            <p:cNvSpPr/>
            <p:nvPr/>
          </p:nvSpPr>
          <p:spPr>
            <a:xfrm>
              <a:off x="3209040" y="122726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7" name="Oval 1316"/>
            <p:cNvSpPr/>
            <p:nvPr/>
          </p:nvSpPr>
          <p:spPr>
            <a:xfrm>
              <a:off x="2986696" y="125834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8" name="Oval 1317"/>
            <p:cNvSpPr/>
            <p:nvPr/>
          </p:nvSpPr>
          <p:spPr>
            <a:xfrm>
              <a:off x="3431834" y="11827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19" name="Oval 1318"/>
            <p:cNvSpPr/>
            <p:nvPr/>
          </p:nvSpPr>
          <p:spPr>
            <a:xfrm>
              <a:off x="3101642" y="132328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0" name="Oval 1319"/>
            <p:cNvSpPr/>
            <p:nvPr/>
          </p:nvSpPr>
          <p:spPr>
            <a:xfrm>
              <a:off x="3298213" y="131568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1" name="Oval 1320"/>
            <p:cNvSpPr/>
            <p:nvPr/>
          </p:nvSpPr>
          <p:spPr>
            <a:xfrm>
              <a:off x="3055922" y="1246889"/>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2" name="Oval 1321"/>
            <p:cNvSpPr/>
            <p:nvPr/>
          </p:nvSpPr>
          <p:spPr>
            <a:xfrm>
              <a:off x="3339144" y="122936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3" name="Oval 1322"/>
            <p:cNvSpPr/>
            <p:nvPr/>
          </p:nvSpPr>
          <p:spPr>
            <a:xfrm>
              <a:off x="3393858" y="123359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4" name="Oval 1323"/>
            <p:cNvSpPr/>
            <p:nvPr/>
          </p:nvSpPr>
          <p:spPr>
            <a:xfrm>
              <a:off x="3478336" y="1047332"/>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5" name="Oval 1324"/>
            <p:cNvSpPr/>
            <p:nvPr/>
          </p:nvSpPr>
          <p:spPr>
            <a:xfrm>
              <a:off x="3561288" y="109468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26" name="Oval 1325"/>
            <p:cNvSpPr/>
            <p:nvPr/>
          </p:nvSpPr>
          <p:spPr>
            <a:xfrm>
              <a:off x="3552617" y="125390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0" name="Oval 1339"/>
            <p:cNvSpPr/>
            <p:nvPr/>
          </p:nvSpPr>
          <p:spPr>
            <a:xfrm>
              <a:off x="3706892" y="126555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1" name="Oval 1340"/>
            <p:cNvSpPr/>
            <p:nvPr/>
          </p:nvSpPr>
          <p:spPr>
            <a:xfrm>
              <a:off x="3819990" y="1207459"/>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2" name="Oval 1341"/>
            <p:cNvSpPr/>
            <p:nvPr/>
          </p:nvSpPr>
          <p:spPr>
            <a:xfrm>
              <a:off x="3620620" y="137197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3" name="Oval 1342"/>
            <p:cNvSpPr/>
            <p:nvPr/>
          </p:nvSpPr>
          <p:spPr>
            <a:xfrm>
              <a:off x="3398276" y="140305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4" name="Oval 1343"/>
            <p:cNvSpPr/>
            <p:nvPr/>
          </p:nvSpPr>
          <p:spPr>
            <a:xfrm>
              <a:off x="3843414" y="13275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5" name="Oval 1344"/>
            <p:cNvSpPr/>
            <p:nvPr/>
          </p:nvSpPr>
          <p:spPr>
            <a:xfrm>
              <a:off x="3513222" y="146800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6" name="Oval 1345"/>
            <p:cNvSpPr/>
            <p:nvPr/>
          </p:nvSpPr>
          <p:spPr>
            <a:xfrm>
              <a:off x="3709793" y="14603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7" name="Oval 1346"/>
            <p:cNvSpPr/>
            <p:nvPr/>
          </p:nvSpPr>
          <p:spPr>
            <a:xfrm>
              <a:off x="3467502" y="13916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8" name="Oval 1347"/>
            <p:cNvSpPr/>
            <p:nvPr/>
          </p:nvSpPr>
          <p:spPr>
            <a:xfrm>
              <a:off x="3750724" y="137407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49" name="Oval 1348"/>
            <p:cNvSpPr/>
            <p:nvPr/>
          </p:nvSpPr>
          <p:spPr>
            <a:xfrm>
              <a:off x="3805438" y="137831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0" name="Oval 1349"/>
            <p:cNvSpPr/>
            <p:nvPr/>
          </p:nvSpPr>
          <p:spPr>
            <a:xfrm>
              <a:off x="3889916" y="1192047"/>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1" name="Oval 1350"/>
            <p:cNvSpPr/>
            <p:nvPr/>
          </p:nvSpPr>
          <p:spPr>
            <a:xfrm>
              <a:off x="3972868" y="12393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2" name="Oval 1351"/>
            <p:cNvSpPr/>
            <p:nvPr/>
          </p:nvSpPr>
          <p:spPr>
            <a:xfrm>
              <a:off x="3964197" y="1398622"/>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3" name="Oval 1352"/>
            <p:cNvSpPr/>
            <p:nvPr/>
          </p:nvSpPr>
          <p:spPr>
            <a:xfrm>
              <a:off x="4090494" y="149415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4" name="Oval 1353"/>
            <p:cNvSpPr/>
            <p:nvPr/>
          </p:nvSpPr>
          <p:spPr>
            <a:xfrm>
              <a:off x="4390059" y="165260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5" name="Oval 1354"/>
            <p:cNvSpPr/>
            <p:nvPr/>
          </p:nvSpPr>
          <p:spPr>
            <a:xfrm>
              <a:off x="4480082" y="165908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6" name="Oval 1355"/>
            <p:cNvSpPr/>
            <p:nvPr/>
          </p:nvSpPr>
          <p:spPr>
            <a:xfrm>
              <a:off x="4644617" y="174347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7" name="Oval 1356"/>
            <p:cNvSpPr/>
            <p:nvPr/>
          </p:nvSpPr>
          <p:spPr>
            <a:xfrm>
              <a:off x="4435022" y="139683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8" name="Oval 1357"/>
            <p:cNvSpPr/>
            <p:nvPr/>
          </p:nvSpPr>
          <p:spPr>
            <a:xfrm>
              <a:off x="4301757" y="157003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59" name="Oval 1358"/>
            <p:cNvSpPr/>
            <p:nvPr/>
          </p:nvSpPr>
          <p:spPr>
            <a:xfrm>
              <a:off x="4081634" y="135647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0" name="Oval 1359"/>
            <p:cNvSpPr/>
            <p:nvPr/>
          </p:nvSpPr>
          <p:spPr>
            <a:xfrm>
              <a:off x="4277108" y="169445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1" name="Oval 1360"/>
            <p:cNvSpPr/>
            <p:nvPr/>
          </p:nvSpPr>
          <p:spPr>
            <a:xfrm>
              <a:off x="4347477" y="165054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2" name="Oval 1361"/>
            <p:cNvSpPr/>
            <p:nvPr/>
          </p:nvSpPr>
          <p:spPr>
            <a:xfrm>
              <a:off x="4195974" y="164135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3" name="Oval 1362"/>
            <p:cNvSpPr/>
            <p:nvPr/>
          </p:nvSpPr>
          <p:spPr>
            <a:xfrm>
              <a:off x="4393406" y="156504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4" name="Oval 1363"/>
            <p:cNvSpPr/>
            <p:nvPr/>
          </p:nvSpPr>
          <p:spPr>
            <a:xfrm>
              <a:off x="4149505" y="1435535"/>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5" name="Oval 1364"/>
            <p:cNvSpPr/>
            <p:nvPr/>
          </p:nvSpPr>
          <p:spPr>
            <a:xfrm>
              <a:off x="4297539" y="135503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6" name="Oval 1365"/>
            <p:cNvSpPr/>
            <p:nvPr/>
          </p:nvSpPr>
          <p:spPr>
            <a:xfrm>
              <a:off x="4521006" y="152166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7" name="Oval 1366"/>
            <p:cNvSpPr/>
            <p:nvPr/>
          </p:nvSpPr>
          <p:spPr>
            <a:xfrm>
              <a:off x="4297862" y="144566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8" name="Oval 1367"/>
            <p:cNvSpPr/>
            <p:nvPr/>
          </p:nvSpPr>
          <p:spPr>
            <a:xfrm>
              <a:off x="4247745" y="149195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69" name="Oval 1368"/>
            <p:cNvSpPr/>
            <p:nvPr/>
          </p:nvSpPr>
          <p:spPr>
            <a:xfrm>
              <a:off x="4422344" y="147041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0" name="Oval 1369"/>
            <p:cNvSpPr/>
            <p:nvPr/>
          </p:nvSpPr>
          <p:spPr>
            <a:xfrm>
              <a:off x="4208115" y="1556401"/>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1" name="Oval 1370"/>
            <p:cNvSpPr/>
            <p:nvPr/>
          </p:nvSpPr>
          <p:spPr>
            <a:xfrm>
              <a:off x="4455101" y="133880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2" name="Oval 1371"/>
            <p:cNvSpPr/>
            <p:nvPr/>
          </p:nvSpPr>
          <p:spPr>
            <a:xfrm>
              <a:off x="4788934" y="146288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3" name="Oval 1372"/>
            <p:cNvSpPr/>
            <p:nvPr/>
          </p:nvSpPr>
          <p:spPr>
            <a:xfrm>
              <a:off x="4160384" y="1266550"/>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4" name="Oval 1373"/>
            <p:cNvSpPr/>
            <p:nvPr/>
          </p:nvSpPr>
          <p:spPr>
            <a:xfrm>
              <a:off x="5178522" y="162782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5" name="Oval 1374"/>
            <p:cNvSpPr/>
            <p:nvPr/>
          </p:nvSpPr>
          <p:spPr>
            <a:xfrm>
              <a:off x="5242546" y="164448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6" name="Oval 1375"/>
            <p:cNvSpPr/>
            <p:nvPr/>
          </p:nvSpPr>
          <p:spPr>
            <a:xfrm>
              <a:off x="5133462" y="1365573"/>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7" name="Oval 1376"/>
            <p:cNvSpPr/>
            <p:nvPr/>
          </p:nvSpPr>
          <p:spPr>
            <a:xfrm>
              <a:off x="5000197" y="153876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8" name="Oval 1377"/>
            <p:cNvSpPr/>
            <p:nvPr/>
          </p:nvSpPr>
          <p:spPr>
            <a:xfrm>
              <a:off x="4780074" y="132521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79" name="Oval 1378"/>
            <p:cNvSpPr/>
            <p:nvPr/>
          </p:nvSpPr>
          <p:spPr>
            <a:xfrm>
              <a:off x="4975548" y="166319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0" name="Oval 1379"/>
            <p:cNvSpPr/>
            <p:nvPr/>
          </p:nvSpPr>
          <p:spPr>
            <a:xfrm>
              <a:off x="5045917" y="161928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1" name="Oval 1380"/>
            <p:cNvSpPr/>
            <p:nvPr/>
          </p:nvSpPr>
          <p:spPr>
            <a:xfrm>
              <a:off x="4894414" y="161008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2" name="Oval 1381"/>
            <p:cNvSpPr/>
            <p:nvPr/>
          </p:nvSpPr>
          <p:spPr>
            <a:xfrm>
              <a:off x="5091846" y="153377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3" name="Oval 1382"/>
            <p:cNvSpPr/>
            <p:nvPr/>
          </p:nvSpPr>
          <p:spPr>
            <a:xfrm>
              <a:off x="4847945" y="140427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4" name="Oval 1383"/>
            <p:cNvSpPr/>
            <p:nvPr/>
          </p:nvSpPr>
          <p:spPr>
            <a:xfrm>
              <a:off x="4995979" y="132377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5" name="Oval 1384"/>
            <p:cNvSpPr/>
            <p:nvPr/>
          </p:nvSpPr>
          <p:spPr>
            <a:xfrm>
              <a:off x="5261972" y="164177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6" name="Oval 1385"/>
            <p:cNvSpPr/>
            <p:nvPr/>
          </p:nvSpPr>
          <p:spPr>
            <a:xfrm>
              <a:off x="4996302" y="1414396"/>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7" name="Oval 1386"/>
            <p:cNvSpPr/>
            <p:nvPr/>
          </p:nvSpPr>
          <p:spPr>
            <a:xfrm>
              <a:off x="4946185" y="146068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8" name="Oval 1387"/>
            <p:cNvSpPr/>
            <p:nvPr/>
          </p:nvSpPr>
          <p:spPr>
            <a:xfrm>
              <a:off x="5120784" y="143914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89" name="Oval 1388"/>
            <p:cNvSpPr/>
            <p:nvPr/>
          </p:nvSpPr>
          <p:spPr>
            <a:xfrm>
              <a:off x="4906555" y="152513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0" name="Oval 1389"/>
            <p:cNvSpPr/>
            <p:nvPr/>
          </p:nvSpPr>
          <p:spPr>
            <a:xfrm>
              <a:off x="5153541" y="130754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1" name="Oval 1390"/>
            <p:cNvSpPr/>
            <p:nvPr/>
          </p:nvSpPr>
          <p:spPr>
            <a:xfrm>
              <a:off x="2560172" y="968504"/>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2" name="Oval 1391"/>
            <p:cNvSpPr/>
            <p:nvPr/>
          </p:nvSpPr>
          <p:spPr>
            <a:xfrm>
              <a:off x="2545312" y="71916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3" name="Oval 1392"/>
            <p:cNvSpPr/>
            <p:nvPr/>
          </p:nvSpPr>
          <p:spPr>
            <a:xfrm>
              <a:off x="2551312" y="83083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4" name="Oval 1393"/>
            <p:cNvSpPr/>
            <p:nvPr/>
          </p:nvSpPr>
          <p:spPr>
            <a:xfrm>
              <a:off x="2465151" y="95402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5" name="Oval 1394"/>
            <p:cNvSpPr/>
            <p:nvPr/>
          </p:nvSpPr>
          <p:spPr>
            <a:xfrm>
              <a:off x="2619183" y="909888"/>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6" name="Oval 1395"/>
            <p:cNvSpPr/>
            <p:nvPr/>
          </p:nvSpPr>
          <p:spPr>
            <a:xfrm>
              <a:off x="2660258" y="784110"/>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7" name="Oval 1396"/>
            <p:cNvSpPr/>
            <p:nvPr/>
          </p:nvSpPr>
          <p:spPr>
            <a:xfrm>
              <a:off x="2614538" y="70771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8" name="Oval 1397"/>
            <p:cNvSpPr/>
            <p:nvPr/>
          </p:nvSpPr>
          <p:spPr>
            <a:xfrm>
              <a:off x="4620317" y="162361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99" name="Oval 1398"/>
            <p:cNvSpPr/>
            <p:nvPr/>
          </p:nvSpPr>
          <p:spPr>
            <a:xfrm>
              <a:off x="4605457" y="137427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0" name="Oval 1399"/>
            <p:cNvSpPr/>
            <p:nvPr/>
          </p:nvSpPr>
          <p:spPr>
            <a:xfrm>
              <a:off x="4611457" y="148593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1" name="Oval 1400"/>
            <p:cNvSpPr/>
            <p:nvPr/>
          </p:nvSpPr>
          <p:spPr>
            <a:xfrm>
              <a:off x="4761854" y="168894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2" name="Oval 1401"/>
            <p:cNvSpPr/>
            <p:nvPr/>
          </p:nvSpPr>
          <p:spPr>
            <a:xfrm>
              <a:off x="4679328" y="156499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3" name="Oval 1402"/>
            <p:cNvSpPr/>
            <p:nvPr/>
          </p:nvSpPr>
          <p:spPr>
            <a:xfrm>
              <a:off x="4720403" y="1439218"/>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4" name="Oval 1403"/>
            <p:cNvSpPr/>
            <p:nvPr/>
          </p:nvSpPr>
          <p:spPr>
            <a:xfrm>
              <a:off x="4674683" y="1362822"/>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5" name="Oval 1404"/>
            <p:cNvSpPr/>
            <p:nvPr/>
          </p:nvSpPr>
          <p:spPr>
            <a:xfrm>
              <a:off x="5325213" y="151130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6" name="Oval 1405"/>
            <p:cNvSpPr/>
            <p:nvPr/>
          </p:nvSpPr>
          <p:spPr>
            <a:xfrm>
              <a:off x="5310353" y="126196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7" name="Oval 1406"/>
            <p:cNvSpPr/>
            <p:nvPr/>
          </p:nvSpPr>
          <p:spPr>
            <a:xfrm>
              <a:off x="5316353" y="137363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8" name="Oval 1407"/>
            <p:cNvSpPr/>
            <p:nvPr/>
          </p:nvSpPr>
          <p:spPr>
            <a:xfrm>
              <a:off x="5230192" y="149682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09" name="Oval 1408"/>
            <p:cNvSpPr/>
            <p:nvPr/>
          </p:nvSpPr>
          <p:spPr>
            <a:xfrm>
              <a:off x="5384224" y="145268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0" name="Oval 1409"/>
            <p:cNvSpPr/>
            <p:nvPr/>
          </p:nvSpPr>
          <p:spPr>
            <a:xfrm>
              <a:off x="5425299" y="132690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1" name="Oval 1410"/>
            <p:cNvSpPr/>
            <p:nvPr/>
          </p:nvSpPr>
          <p:spPr>
            <a:xfrm>
              <a:off x="5379579" y="1250513"/>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2" name="Oval 1411"/>
            <p:cNvSpPr/>
            <p:nvPr/>
          </p:nvSpPr>
          <p:spPr>
            <a:xfrm>
              <a:off x="6827617" y="112872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3" name="Oval 1412"/>
            <p:cNvSpPr/>
            <p:nvPr/>
          </p:nvSpPr>
          <p:spPr>
            <a:xfrm>
              <a:off x="6812757" y="879382"/>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4" name="Oval 1413"/>
            <p:cNvSpPr/>
            <p:nvPr/>
          </p:nvSpPr>
          <p:spPr>
            <a:xfrm>
              <a:off x="6818757" y="991047"/>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5" name="Oval 1414"/>
            <p:cNvSpPr/>
            <p:nvPr/>
          </p:nvSpPr>
          <p:spPr>
            <a:xfrm>
              <a:off x="6732596" y="111423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6" name="Oval 1415"/>
            <p:cNvSpPr/>
            <p:nvPr/>
          </p:nvSpPr>
          <p:spPr>
            <a:xfrm>
              <a:off x="6886628" y="1070104"/>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7" name="Oval 1416"/>
            <p:cNvSpPr/>
            <p:nvPr/>
          </p:nvSpPr>
          <p:spPr>
            <a:xfrm>
              <a:off x="6927703" y="944326"/>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8" name="Oval 1417"/>
            <p:cNvSpPr/>
            <p:nvPr/>
          </p:nvSpPr>
          <p:spPr>
            <a:xfrm>
              <a:off x="6881983" y="867930"/>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19" name="Oval 1418"/>
            <p:cNvSpPr/>
            <p:nvPr/>
          </p:nvSpPr>
          <p:spPr>
            <a:xfrm>
              <a:off x="6280432" y="815115"/>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0" name="Oval 1419"/>
            <p:cNvSpPr/>
            <p:nvPr/>
          </p:nvSpPr>
          <p:spPr>
            <a:xfrm>
              <a:off x="6265572" y="56577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1" name="Oval 1420"/>
            <p:cNvSpPr/>
            <p:nvPr/>
          </p:nvSpPr>
          <p:spPr>
            <a:xfrm>
              <a:off x="6271572" y="67744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2" name="Oval 1421"/>
            <p:cNvSpPr/>
            <p:nvPr/>
          </p:nvSpPr>
          <p:spPr>
            <a:xfrm>
              <a:off x="6185411" y="80063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3" name="Oval 1422"/>
            <p:cNvSpPr/>
            <p:nvPr/>
          </p:nvSpPr>
          <p:spPr>
            <a:xfrm>
              <a:off x="6339443" y="75649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4" name="Oval 1423"/>
            <p:cNvSpPr/>
            <p:nvPr/>
          </p:nvSpPr>
          <p:spPr>
            <a:xfrm>
              <a:off x="6380518" y="63072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5" name="Oval 1424"/>
            <p:cNvSpPr/>
            <p:nvPr/>
          </p:nvSpPr>
          <p:spPr>
            <a:xfrm>
              <a:off x="6334798" y="554325"/>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6" name="Oval 1425"/>
            <p:cNvSpPr/>
            <p:nvPr/>
          </p:nvSpPr>
          <p:spPr>
            <a:xfrm>
              <a:off x="2745653" y="97054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7" name="Oval 1426"/>
            <p:cNvSpPr/>
            <p:nvPr/>
          </p:nvSpPr>
          <p:spPr>
            <a:xfrm>
              <a:off x="2803288" y="81368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8" name="Oval 1427"/>
            <p:cNvSpPr/>
            <p:nvPr/>
          </p:nvSpPr>
          <p:spPr>
            <a:xfrm>
              <a:off x="2841277" y="89556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29" name="Oval 1428"/>
            <p:cNvSpPr/>
            <p:nvPr/>
          </p:nvSpPr>
          <p:spPr>
            <a:xfrm>
              <a:off x="2932717" y="804582"/>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0" name="Oval 1429"/>
            <p:cNvSpPr/>
            <p:nvPr/>
          </p:nvSpPr>
          <p:spPr>
            <a:xfrm>
              <a:off x="2427254" y="107620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1" name="Oval 1430"/>
            <p:cNvSpPr/>
            <p:nvPr/>
          </p:nvSpPr>
          <p:spPr>
            <a:xfrm>
              <a:off x="2812635" y="12152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2" name="Oval 1431"/>
            <p:cNvSpPr/>
            <p:nvPr/>
          </p:nvSpPr>
          <p:spPr>
            <a:xfrm>
              <a:off x="2427254" y="863722"/>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3" name="Oval 1432"/>
            <p:cNvSpPr/>
            <p:nvPr/>
          </p:nvSpPr>
          <p:spPr>
            <a:xfrm>
              <a:off x="3336078" y="94533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4" name="Oval 1433"/>
            <p:cNvSpPr/>
            <p:nvPr/>
          </p:nvSpPr>
          <p:spPr>
            <a:xfrm>
              <a:off x="3217187" y="137423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5" name="Oval 1434"/>
            <p:cNvSpPr/>
            <p:nvPr/>
          </p:nvSpPr>
          <p:spPr>
            <a:xfrm>
              <a:off x="3630571" y="109540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6" name="Oval 1435"/>
            <p:cNvSpPr/>
            <p:nvPr/>
          </p:nvSpPr>
          <p:spPr>
            <a:xfrm>
              <a:off x="3731607" y="1161201"/>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7" name="Oval 1436"/>
            <p:cNvSpPr/>
            <p:nvPr/>
          </p:nvSpPr>
          <p:spPr>
            <a:xfrm>
              <a:off x="3631240" y="1510509"/>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8" name="Oval 1437"/>
            <p:cNvSpPr/>
            <p:nvPr/>
          </p:nvSpPr>
          <p:spPr>
            <a:xfrm>
              <a:off x="3819344" y="15458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39" name="Oval 1438"/>
            <p:cNvSpPr/>
            <p:nvPr/>
          </p:nvSpPr>
          <p:spPr>
            <a:xfrm>
              <a:off x="3979731" y="152893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0" name="Oval 1439"/>
            <p:cNvSpPr/>
            <p:nvPr/>
          </p:nvSpPr>
          <p:spPr>
            <a:xfrm>
              <a:off x="4067532" y="1589163"/>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1" name="Oval 1440"/>
            <p:cNvSpPr/>
            <p:nvPr/>
          </p:nvSpPr>
          <p:spPr>
            <a:xfrm>
              <a:off x="5840819" y="111045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2" name="Oval 1441"/>
            <p:cNvSpPr/>
            <p:nvPr/>
          </p:nvSpPr>
          <p:spPr>
            <a:xfrm>
              <a:off x="5953917" y="1052359"/>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3" name="Oval 1442"/>
            <p:cNvSpPr/>
            <p:nvPr/>
          </p:nvSpPr>
          <p:spPr>
            <a:xfrm>
              <a:off x="5754547" y="1216876"/>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4" name="Oval 1443"/>
            <p:cNvSpPr/>
            <p:nvPr/>
          </p:nvSpPr>
          <p:spPr>
            <a:xfrm>
              <a:off x="5532203" y="124795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5" name="Oval 1444"/>
            <p:cNvSpPr/>
            <p:nvPr/>
          </p:nvSpPr>
          <p:spPr>
            <a:xfrm>
              <a:off x="5977341" y="117241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6" name="Oval 1445"/>
            <p:cNvSpPr/>
            <p:nvPr/>
          </p:nvSpPr>
          <p:spPr>
            <a:xfrm>
              <a:off x="5647149" y="1312900"/>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7" name="Oval 1446"/>
            <p:cNvSpPr/>
            <p:nvPr/>
          </p:nvSpPr>
          <p:spPr>
            <a:xfrm>
              <a:off x="5843720" y="130529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8" name="Oval 1447"/>
            <p:cNvSpPr/>
            <p:nvPr/>
          </p:nvSpPr>
          <p:spPr>
            <a:xfrm>
              <a:off x="5601429" y="12365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49" name="Oval 1448"/>
            <p:cNvSpPr/>
            <p:nvPr/>
          </p:nvSpPr>
          <p:spPr>
            <a:xfrm>
              <a:off x="5884651" y="121897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0" name="Oval 1449"/>
            <p:cNvSpPr/>
            <p:nvPr/>
          </p:nvSpPr>
          <p:spPr>
            <a:xfrm>
              <a:off x="5939365" y="122321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1" name="Oval 1450"/>
            <p:cNvSpPr/>
            <p:nvPr/>
          </p:nvSpPr>
          <p:spPr>
            <a:xfrm>
              <a:off x="6101248" y="104168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2" name="Oval 1451"/>
            <p:cNvSpPr/>
            <p:nvPr/>
          </p:nvSpPr>
          <p:spPr>
            <a:xfrm>
              <a:off x="6106795" y="1084298"/>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3" name="Oval 1452"/>
            <p:cNvSpPr/>
            <p:nvPr/>
          </p:nvSpPr>
          <p:spPr>
            <a:xfrm>
              <a:off x="5473432" y="156499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4" name="Oval 1453"/>
            <p:cNvSpPr/>
            <p:nvPr/>
          </p:nvSpPr>
          <p:spPr>
            <a:xfrm>
              <a:off x="5543465" y="143110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5" name="Oval 1454"/>
            <p:cNvSpPr/>
            <p:nvPr/>
          </p:nvSpPr>
          <p:spPr>
            <a:xfrm>
              <a:off x="5540680" y="105276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6" name="Oval 1455"/>
            <p:cNvSpPr/>
            <p:nvPr/>
          </p:nvSpPr>
          <p:spPr>
            <a:xfrm>
              <a:off x="5227418" y="1167641"/>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7" name="Oval 1456"/>
            <p:cNvSpPr/>
            <p:nvPr/>
          </p:nvSpPr>
          <p:spPr>
            <a:xfrm>
              <a:off x="5432961" y="114232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8" name="Oval 1457"/>
            <p:cNvSpPr/>
            <p:nvPr/>
          </p:nvSpPr>
          <p:spPr>
            <a:xfrm>
              <a:off x="5667150" y="1113428"/>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59" name="Oval 1458"/>
            <p:cNvSpPr/>
            <p:nvPr/>
          </p:nvSpPr>
          <p:spPr>
            <a:xfrm>
              <a:off x="5724785" y="95656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0" name="Oval 1459"/>
            <p:cNvSpPr/>
            <p:nvPr/>
          </p:nvSpPr>
          <p:spPr>
            <a:xfrm>
              <a:off x="5762774" y="103844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1" name="Oval 1460"/>
            <p:cNvSpPr/>
            <p:nvPr/>
          </p:nvSpPr>
          <p:spPr>
            <a:xfrm>
              <a:off x="5854214" y="947463"/>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2" name="Oval 1461"/>
            <p:cNvSpPr/>
            <p:nvPr/>
          </p:nvSpPr>
          <p:spPr>
            <a:xfrm>
              <a:off x="5600203" y="1486011"/>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3" name="Oval 1462"/>
            <p:cNvSpPr/>
            <p:nvPr/>
          </p:nvSpPr>
          <p:spPr>
            <a:xfrm>
              <a:off x="5701925" y="1389505"/>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4" name="Oval 1463"/>
            <p:cNvSpPr/>
            <p:nvPr/>
          </p:nvSpPr>
          <p:spPr>
            <a:xfrm>
              <a:off x="5067751" y="123501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5" name="Oval 1464"/>
            <p:cNvSpPr/>
            <p:nvPr/>
          </p:nvSpPr>
          <p:spPr>
            <a:xfrm>
              <a:off x="6469697" y="737971"/>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6" name="Oval 1465"/>
            <p:cNvSpPr/>
            <p:nvPr/>
          </p:nvSpPr>
          <p:spPr>
            <a:xfrm>
              <a:off x="6582795" y="67987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7" name="Oval 1466"/>
            <p:cNvSpPr/>
            <p:nvPr/>
          </p:nvSpPr>
          <p:spPr>
            <a:xfrm>
              <a:off x="6606219" y="799930"/>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8" name="Oval 1467"/>
            <p:cNvSpPr/>
            <p:nvPr/>
          </p:nvSpPr>
          <p:spPr>
            <a:xfrm>
              <a:off x="6513529" y="846496"/>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69" name="Oval 1468"/>
            <p:cNvSpPr/>
            <p:nvPr/>
          </p:nvSpPr>
          <p:spPr>
            <a:xfrm>
              <a:off x="6568243" y="850730"/>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0" name="Oval 1469"/>
            <p:cNvSpPr/>
            <p:nvPr/>
          </p:nvSpPr>
          <p:spPr>
            <a:xfrm>
              <a:off x="6652721" y="664464"/>
              <a:ext cx="91440" cy="9144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1" name="Oval 1470"/>
            <p:cNvSpPr/>
            <p:nvPr/>
          </p:nvSpPr>
          <p:spPr>
            <a:xfrm>
              <a:off x="6735673" y="71181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2" name="Oval 1471"/>
            <p:cNvSpPr/>
            <p:nvPr/>
          </p:nvSpPr>
          <p:spPr>
            <a:xfrm>
              <a:off x="6727002" y="871039"/>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3" name="Oval 1472"/>
            <p:cNvSpPr/>
            <p:nvPr/>
          </p:nvSpPr>
          <p:spPr>
            <a:xfrm>
              <a:off x="6483092" y="574980"/>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4" name="Oval 1473"/>
            <p:cNvSpPr/>
            <p:nvPr/>
          </p:nvSpPr>
          <p:spPr>
            <a:xfrm>
              <a:off x="5968227" y="87749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5" name="Oval 1474"/>
            <p:cNvSpPr/>
            <p:nvPr/>
          </p:nvSpPr>
          <p:spPr>
            <a:xfrm>
              <a:off x="6081325" y="819404"/>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6" name="Oval 1475"/>
            <p:cNvSpPr/>
            <p:nvPr/>
          </p:nvSpPr>
          <p:spPr>
            <a:xfrm>
              <a:off x="6104749" y="939458"/>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7" name="Oval 1476"/>
            <p:cNvSpPr/>
            <p:nvPr/>
          </p:nvSpPr>
          <p:spPr>
            <a:xfrm>
              <a:off x="6012059" y="986024"/>
              <a:ext cx="91440" cy="914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8" name="Oval 1477"/>
            <p:cNvSpPr/>
            <p:nvPr/>
          </p:nvSpPr>
          <p:spPr>
            <a:xfrm>
              <a:off x="6305900" y="97054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79" name="Oval 1478"/>
            <p:cNvSpPr/>
            <p:nvPr/>
          </p:nvSpPr>
          <p:spPr>
            <a:xfrm>
              <a:off x="6101248" y="681181"/>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0" name="Oval 1479"/>
            <p:cNvSpPr/>
            <p:nvPr/>
          </p:nvSpPr>
          <p:spPr>
            <a:xfrm>
              <a:off x="6234203" y="851343"/>
              <a:ext cx="91440" cy="9144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1" name="Oval 1480"/>
            <p:cNvSpPr/>
            <p:nvPr/>
          </p:nvSpPr>
          <p:spPr>
            <a:xfrm>
              <a:off x="6225532" y="1010567"/>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2" name="Oval 1481"/>
            <p:cNvSpPr/>
            <p:nvPr/>
          </p:nvSpPr>
          <p:spPr>
            <a:xfrm>
              <a:off x="5981622" y="714508"/>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3" name="Oval 1482"/>
            <p:cNvSpPr/>
            <p:nvPr/>
          </p:nvSpPr>
          <p:spPr>
            <a:xfrm>
              <a:off x="6398745" y="904583"/>
              <a:ext cx="91440" cy="91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4" name="Oval 1483"/>
            <p:cNvSpPr/>
            <p:nvPr/>
          </p:nvSpPr>
          <p:spPr>
            <a:xfrm>
              <a:off x="6607804" y="970547"/>
              <a:ext cx="91440" cy="91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5" name="Oval 4"/>
            <p:cNvSpPr/>
            <p:nvPr/>
          </p:nvSpPr>
          <p:spPr>
            <a:xfrm>
              <a:off x="7183233" y="2908792"/>
              <a:ext cx="1351898" cy="1336656"/>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32" name="Oval 1331"/>
            <p:cNvSpPr/>
            <p:nvPr/>
          </p:nvSpPr>
          <p:spPr>
            <a:xfrm>
              <a:off x="5144036" y="5338881"/>
              <a:ext cx="1351898" cy="1336656"/>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33" name="Oval 1332"/>
            <p:cNvSpPr/>
            <p:nvPr/>
          </p:nvSpPr>
          <p:spPr>
            <a:xfrm>
              <a:off x="436135" y="1890732"/>
              <a:ext cx="1371600" cy="13716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nvGrpSpPr>
            <p:cNvPr id="6" name="Group 5"/>
            <p:cNvGrpSpPr/>
            <p:nvPr/>
          </p:nvGrpSpPr>
          <p:grpSpPr>
            <a:xfrm>
              <a:off x="729992" y="2003224"/>
              <a:ext cx="1274599" cy="1200328"/>
              <a:chOff x="513694" y="2986759"/>
              <a:chExt cx="1274599" cy="1200328"/>
            </a:xfrm>
          </p:grpSpPr>
          <p:sp>
            <p:nvSpPr>
              <p:cNvPr id="1121" name="Oval 1120"/>
              <p:cNvSpPr/>
              <p:nvPr/>
            </p:nvSpPr>
            <p:spPr>
              <a:xfrm>
                <a:off x="520009" y="3505822"/>
                <a:ext cx="137160" cy="1371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22" name="Oval 1121"/>
              <p:cNvSpPr/>
              <p:nvPr/>
            </p:nvSpPr>
            <p:spPr>
              <a:xfrm>
                <a:off x="513694" y="3714051"/>
                <a:ext cx="137160" cy="1371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27" name="Oval 1126"/>
              <p:cNvSpPr/>
              <p:nvPr/>
            </p:nvSpPr>
            <p:spPr>
              <a:xfrm>
                <a:off x="519116" y="3915654"/>
                <a:ext cx="137160" cy="137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28" name="Oval 1127"/>
              <p:cNvSpPr/>
              <p:nvPr/>
            </p:nvSpPr>
            <p:spPr>
              <a:xfrm>
                <a:off x="526317" y="3292867"/>
                <a:ext cx="137160" cy="137160"/>
              </a:xfrm>
              <a:prstGeom prst="ellipse">
                <a:avLst/>
              </a:prstGeom>
              <a:solidFill>
                <a:srgbClr val="761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116" name="TextBox 1115"/>
              <p:cNvSpPr txBox="1"/>
              <p:nvPr/>
            </p:nvSpPr>
            <p:spPr>
              <a:xfrm>
                <a:off x="645293" y="2986759"/>
                <a:ext cx="1143000" cy="1200328"/>
              </a:xfrm>
              <a:prstGeom prst="rect">
                <a:avLst/>
              </a:prstGeom>
              <a:noFill/>
            </p:spPr>
            <p:txBody>
              <a:bodyPr wrap="square" rtlCol="0">
                <a:spAutoFit/>
              </a:bodyPr>
              <a:lstStyle/>
              <a:p>
                <a:pPr>
                  <a:defRPr/>
                </a:pPr>
                <a:r>
                  <a:rPr lang="en-US" sz="1050" dirty="0">
                    <a:solidFill>
                      <a:prstClr val="black"/>
                    </a:solidFill>
                    <a:latin typeface="Calibri" charset="0"/>
                    <a:ea typeface="Calibri" charset="0"/>
                    <a:cs typeface="Calibri" charset="0"/>
                  </a:rPr>
                  <a:t>RAS</a:t>
                </a:r>
              </a:p>
              <a:p>
                <a:pPr>
                  <a:defRPr/>
                </a:pPr>
                <a:r>
                  <a:rPr lang="en-US" sz="1050" dirty="0">
                    <a:solidFill>
                      <a:prstClr val="black"/>
                    </a:solidFill>
                    <a:latin typeface="Calibri" charset="0"/>
                    <a:ea typeface="Calibri" charset="0"/>
                    <a:cs typeface="Calibri" charset="0"/>
                  </a:rPr>
                  <a:t>MSI</a:t>
                </a:r>
              </a:p>
              <a:p>
                <a:pPr>
                  <a:defRPr/>
                </a:pPr>
                <a:r>
                  <a:rPr lang="en-US" sz="1050" dirty="0">
                    <a:solidFill>
                      <a:prstClr val="black"/>
                    </a:solidFill>
                    <a:latin typeface="Calibri" charset="0"/>
                    <a:ea typeface="Calibri" charset="0"/>
                    <a:cs typeface="Calibri" charset="0"/>
                  </a:rPr>
                  <a:t>BRAF</a:t>
                </a:r>
              </a:p>
              <a:p>
                <a:pPr>
                  <a:defRPr/>
                </a:pPr>
                <a:r>
                  <a:rPr lang="en-US" sz="1050" dirty="0">
                    <a:solidFill>
                      <a:prstClr val="black"/>
                    </a:solidFill>
                    <a:latin typeface="Calibri" charset="0"/>
                    <a:ea typeface="Calibri" charset="0"/>
                    <a:cs typeface="Calibri" charset="0"/>
                  </a:rPr>
                  <a:t>PIK3CA</a:t>
                </a:r>
              </a:p>
              <a:p>
                <a:pPr>
                  <a:defRPr/>
                </a:pPr>
                <a:r>
                  <a:rPr lang="en-US" sz="1050" dirty="0">
                    <a:solidFill>
                      <a:prstClr val="black"/>
                    </a:solidFill>
                    <a:latin typeface="Calibri" charset="0"/>
                    <a:ea typeface="Calibri" charset="0"/>
                    <a:cs typeface="Calibri" charset="0"/>
                  </a:rPr>
                  <a:t>PTEN</a:t>
                </a:r>
              </a:p>
            </p:txBody>
          </p:sp>
          <p:sp>
            <p:nvSpPr>
              <p:cNvPr id="1119" name="Oval 1118"/>
              <p:cNvSpPr/>
              <p:nvPr/>
            </p:nvSpPr>
            <p:spPr>
              <a:xfrm>
                <a:off x="534287" y="3062130"/>
                <a:ext cx="137160" cy="137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grpSp>
          <p:nvGrpSpPr>
            <p:cNvPr id="1335" name="Group 1334"/>
            <p:cNvGrpSpPr/>
            <p:nvPr/>
          </p:nvGrpSpPr>
          <p:grpSpPr>
            <a:xfrm>
              <a:off x="5419159" y="5442454"/>
              <a:ext cx="1274599" cy="1200328"/>
              <a:chOff x="513694" y="2986759"/>
              <a:chExt cx="1274599" cy="1200328"/>
            </a:xfrm>
          </p:grpSpPr>
          <p:sp>
            <p:nvSpPr>
              <p:cNvPr id="1336" name="Oval 1335"/>
              <p:cNvSpPr/>
              <p:nvPr/>
            </p:nvSpPr>
            <p:spPr>
              <a:xfrm>
                <a:off x="520009" y="3505822"/>
                <a:ext cx="137160" cy="13716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37" name="Oval 1336"/>
              <p:cNvSpPr/>
              <p:nvPr/>
            </p:nvSpPr>
            <p:spPr>
              <a:xfrm>
                <a:off x="513694" y="3714051"/>
                <a:ext cx="137160" cy="1371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38" name="Oval 1337"/>
              <p:cNvSpPr/>
              <p:nvPr/>
            </p:nvSpPr>
            <p:spPr>
              <a:xfrm>
                <a:off x="519116" y="3915654"/>
                <a:ext cx="137160" cy="137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39" name="Oval 1338"/>
              <p:cNvSpPr/>
              <p:nvPr/>
            </p:nvSpPr>
            <p:spPr>
              <a:xfrm>
                <a:off x="526317" y="3292867"/>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5" name="TextBox 1484"/>
              <p:cNvSpPr txBox="1"/>
              <p:nvPr/>
            </p:nvSpPr>
            <p:spPr>
              <a:xfrm>
                <a:off x="645293" y="2986759"/>
                <a:ext cx="1143000" cy="1200328"/>
              </a:xfrm>
              <a:prstGeom prst="rect">
                <a:avLst/>
              </a:prstGeom>
              <a:noFill/>
            </p:spPr>
            <p:txBody>
              <a:bodyPr wrap="square" rtlCol="0">
                <a:spAutoFit/>
              </a:bodyPr>
              <a:lstStyle/>
              <a:p>
                <a:pPr>
                  <a:defRPr/>
                </a:pPr>
                <a:r>
                  <a:rPr lang="en-US" sz="1050" dirty="0">
                    <a:solidFill>
                      <a:prstClr val="black"/>
                    </a:solidFill>
                    <a:latin typeface="Calibri" charset="0"/>
                    <a:ea typeface="Calibri" charset="0"/>
                    <a:cs typeface="Calibri" charset="0"/>
                  </a:rPr>
                  <a:t>RAS</a:t>
                </a:r>
              </a:p>
              <a:p>
                <a:pPr>
                  <a:defRPr/>
                </a:pPr>
                <a:r>
                  <a:rPr lang="en-US" sz="1050" dirty="0">
                    <a:solidFill>
                      <a:prstClr val="black"/>
                    </a:solidFill>
                    <a:latin typeface="Calibri" charset="0"/>
                    <a:ea typeface="Calibri" charset="0"/>
                    <a:cs typeface="Calibri" charset="0"/>
                  </a:rPr>
                  <a:t>KRAS</a:t>
                </a:r>
              </a:p>
              <a:p>
                <a:pPr>
                  <a:defRPr/>
                </a:pPr>
                <a:r>
                  <a:rPr lang="en-US" sz="1050" dirty="0">
                    <a:solidFill>
                      <a:prstClr val="black"/>
                    </a:solidFill>
                    <a:latin typeface="Calibri" charset="0"/>
                    <a:ea typeface="Calibri" charset="0"/>
                    <a:cs typeface="Calibri" charset="0"/>
                  </a:rPr>
                  <a:t>HER2/NEU</a:t>
                </a:r>
              </a:p>
              <a:p>
                <a:pPr>
                  <a:defRPr/>
                </a:pPr>
                <a:r>
                  <a:rPr lang="en-US" sz="1050" dirty="0">
                    <a:solidFill>
                      <a:prstClr val="black"/>
                    </a:solidFill>
                    <a:latin typeface="Calibri" charset="0"/>
                    <a:ea typeface="Calibri" charset="0"/>
                    <a:cs typeface="Calibri" charset="0"/>
                  </a:rPr>
                  <a:t>APC</a:t>
                </a:r>
              </a:p>
              <a:p>
                <a:pPr>
                  <a:defRPr/>
                </a:pPr>
                <a:r>
                  <a:rPr lang="en-US" sz="1050" dirty="0">
                    <a:solidFill>
                      <a:prstClr val="black"/>
                    </a:solidFill>
                    <a:latin typeface="Calibri" charset="0"/>
                    <a:ea typeface="Calibri" charset="0"/>
                    <a:cs typeface="Calibri" charset="0"/>
                  </a:rPr>
                  <a:t>TP53</a:t>
                </a:r>
              </a:p>
            </p:txBody>
          </p:sp>
          <p:sp>
            <p:nvSpPr>
              <p:cNvPr id="1486" name="Oval 1485"/>
              <p:cNvSpPr/>
              <p:nvPr/>
            </p:nvSpPr>
            <p:spPr>
              <a:xfrm>
                <a:off x="534287" y="3062130"/>
                <a:ext cx="137160" cy="137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grpSp>
          <p:nvGrpSpPr>
            <p:cNvPr id="1487" name="Group 1486"/>
            <p:cNvGrpSpPr/>
            <p:nvPr/>
          </p:nvGrpSpPr>
          <p:grpSpPr>
            <a:xfrm>
              <a:off x="7472461" y="2980423"/>
              <a:ext cx="1274599" cy="1200328"/>
              <a:chOff x="513694" y="2986759"/>
              <a:chExt cx="1274599" cy="1200328"/>
            </a:xfrm>
          </p:grpSpPr>
          <p:sp>
            <p:nvSpPr>
              <p:cNvPr id="1488" name="Oval 1487"/>
              <p:cNvSpPr/>
              <p:nvPr/>
            </p:nvSpPr>
            <p:spPr>
              <a:xfrm>
                <a:off x="520009" y="3505822"/>
                <a:ext cx="137160" cy="137160"/>
              </a:xfrm>
              <a:prstGeom prst="ellipse">
                <a:avLst/>
              </a:prstGeom>
              <a:solidFill>
                <a:srgbClr val="AB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89" name="Oval 1488"/>
              <p:cNvSpPr/>
              <p:nvPr/>
            </p:nvSpPr>
            <p:spPr>
              <a:xfrm>
                <a:off x="513694" y="3714051"/>
                <a:ext cx="137160" cy="1371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90" name="Oval 1489"/>
              <p:cNvSpPr/>
              <p:nvPr/>
            </p:nvSpPr>
            <p:spPr>
              <a:xfrm>
                <a:off x="519116" y="3915654"/>
                <a:ext cx="137160" cy="137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91" name="Oval 1490"/>
              <p:cNvSpPr/>
              <p:nvPr/>
            </p:nvSpPr>
            <p:spPr>
              <a:xfrm>
                <a:off x="526317" y="3292867"/>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92" name="TextBox 1491"/>
              <p:cNvSpPr txBox="1"/>
              <p:nvPr/>
            </p:nvSpPr>
            <p:spPr>
              <a:xfrm>
                <a:off x="645293" y="2986759"/>
                <a:ext cx="1143000" cy="1200328"/>
              </a:xfrm>
              <a:prstGeom prst="rect">
                <a:avLst/>
              </a:prstGeom>
              <a:noFill/>
            </p:spPr>
            <p:txBody>
              <a:bodyPr wrap="square" rtlCol="0">
                <a:spAutoFit/>
              </a:bodyPr>
              <a:lstStyle/>
              <a:p>
                <a:pPr>
                  <a:defRPr/>
                </a:pPr>
                <a:r>
                  <a:rPr lang="en-US" sz="1050" dirty="0">
                    <a:solidFill>
                      <a:prstClr val="black"/>
                    </a:solidFill>
                    <a:latin typeface="Calibri" charset="0"/>
                    <a:ea typeface="Calibri" charset="0"/>
                    <a:cs typeface="Calibri" charset="0"/>
                  </a:rPr>
                  <a:t>RAS</a:t>
                </a:r>
              </a:p>
              <a:p>
                <a:pPr>
                  <a:defRPr/>
                </a:pPr>
                <a:r>
                  <a:rPr lang="en-US" sz="1050" dirty="0">
                    <a:solidFill>
                      <a:prstClr val="black"/>
                    </a:solidFill>
                    <a:latin typeface="Calibri" charset="0"/>
                    <a:ea typeface="Calibri" charset="0"/>
                    <a:cs typeface="Calibri" charset="0"/>
                  </a:rPr>
                  <a:t>KRAS</a:t>
                </a:r>
              </a:p>
              <a:p>
                <a:pPr>
                  <a:defRPr/>
                </a:pPr>
                <a:r>
                  <a:rPr lang="en-US" sz="1050" dirty="0">
                    <a:solidFill>
                      <a:prstClr val="black"/>
                    </a:solidFill>
                    <a:latin typeface="Calibri" charset="0"/>
                    <a:ea typeface="Calibri" charset="0"/>
                    <a:cs typeface="Calibri" charset="0"/>
                  </a:rPr>
                  <a:t>HER2/NEU</a:t>
                </a:r>
              </a:p>
              <a:p>
                <a:pPr>
                  <a:defRPr/>
                </a:pPr>
                <a:r>
                  <a:rPr lang="en-US" sz="1050" dirty="0">
                    <a:solidFill>
                      <a:prstClr val="black"/>
                    </a:solidFill>
                    <a:latin typeface="Calibri" charset="0"/>
                    <a:ea typeface="Calibri" charset="0"/>
                    <a:cs typeface="Calibri" charset="0"/>
                  </a:rPr>
                  <a:t>APC</a:t>
                </a:r>
              </a:p>
              <a:p>
                <a:pPr>
                  <a:defRPr/>
                </a:pPr>
                <a:r>
                  <a:rPr lang="en-US" sz="1050" dirty="0">
                    <a:solidFill>
                      <a:prstClr val="black"/>
                    </a:solidFill>
                    <a:latin typeface="Calibri" charset="0"/>
                    <a:ea typeface="Calibri" charset="0"/>
                    <a:cs typeface="Calibri" charset="0"/>
                  </a:rPr>
                  <a:t>TP53</a:t>
                </a:r>
              </a:p>
            </p:txBody>
          </p:sp>
          <p:sp>
            <p:nvSpPr>
              <p:cNvPr id="1493" name="Oval 1492"/>
              <p:cNvSpPr/>
              <p:nvPr/>
            </p:nvSpPr>
            <p:spPr>
              <a:xfrm>
                <a:off x="534287" y="3062130"/>
                <a:ext cx="137160" cy="137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
          <p:nvSpPr>
            <p:cNvPr id="9" name="Rectangle 8"/>
            <p:cNvSpPr/>
            <p:nvPr/>
          </p:nvSpPr>
          <p:spPr>
            <a:xfrm>
              <a:off x="-800364" y="6451535"/>
              <a:ext cx="5416524" cy="369332"/>
            </a:xfrm>
            <a:prstGeom prst="rect">
              <a:avLst/>
            </a:prstGeom>
          </p:spPr>
          <p:txBody>
            <a:bodyPr wrap="square">
              <a:spAutoFit/>
            </a:bodyPr>
            <a:lstStyle/>
            <a:p>
              <a:pPr>
                <a:defRPr/>
              </a:pPr>
              <a:r>
                <a:rPr lang="en-US" sz="1200" b="1" dirty="0">
                  <a:solidFill>
                    <a:schemeClr val="tx1"/>
                  </a:solidFill>
                  <a:latin typeface="Calibri" charset="0"/>
                  <a:ea typeface="Calibri" charset="0"/>
                  <a:cs typeface="Calibri" charset="0"/>
                </a:rPr>
                <a:t>© </a:t>
              </a:r>
              <a:r>
                <a:rPr lang="en-US" sz="1200" dirty="0">
                  <a:solidFill>
                    <a:schemeClr val="tx1"/>
                  </a:solidFill>
                  <a:latin typeface="Calibri" charset="0"/>
                  <a:ea typeface="Calibri" charset="0"/>
                  <a:cs typeface="Calibri" charset="0"/>
                </a:rPr>
                <a:t>2017 The Ruesch Center for the Cure of GI Cancers</a:t>
              </a:r>
            </a:p>
          </p:txBody>
        </p:sp>
      </p:grpSp>
      <p:sp>
        <p:nvSpPr>
          <p:cNvPr id="1129" name="TextBox 1128"/>
          <p:cNvSpPr txBox="1"/>
          <p:nvPr/>
        </p:nvSpPr>
        <p:spPr>
          <a:xfrm>
            <a:off x="11065" y="6453336"/>
            <a:ext cx="4128887" cy="338554"/>
          </a:xfrm>
          <a:prstGeom prst="rect">
            <a:avLst/>
          </a:prstGeom>
          <a:noFill/>
        </p:spPr>
        <p:txBody>
          <a:bodyPr wrap="none" rtlCol="0">
            <a:spAutoFit/>
          </a:bodyPr>
          <a:lstStyle/>
          <a:p>
            <a:r>
              <a:rPr lang="en-US" sz="1600" b="0" dirty="0" err="1" smtClean="0">
                <a:solidFill>
                  <a:schemeClr val="tx1"/>
                </a:solidFill>
                <a:latin typeface="Calibri" charset="0"/>
                <a:ea typeface="Calibri" charset="0"/>
                <a:cs typeface="Calibri" charset="0"/>
              </a:rPr>
              <a:t>Venook</a:t>
            </a:r>
            <a:r>
              <a:rPr lang="en-US" sz="1600" b="0" dirty="0" smtClean="0">
                <a:solidFill>
                  <a:schemeClr val="tx1"/>
                </a:solidFill>
                <a:latin typeface="Calibri" charset="0"/>
                <a:ea typeface="Calibri" charset="0"/>
                <a:cs typeface="Calibri" charset="0"/>
              </a:rPr>
              <a:t> A et al. </a:t>
            </a:r>
            <a:r>
              <a:rPr lang="en-US" sz="1600" b="0" i="1" dirty="0" smtClean="0">
                <a:solidFill>
                  <a:schemeClr val="tx1"/>
                </a:solidFill>
                <a:latin typeface="Calibri" charset="0"/>
                <a:ea typeface="Calibri" charset="0"/>
                <a:cs typeface="Calibri" charset="0"/>
              </a:rPr>
              <a:t>Proc ASCO </a:t>
            </a:r>
            <a:r>
              <a:rPr lang="en-US" sz="1600" b="0" dirty="0" smtClean="0">
                <a:solidFill>
                  <a:schemeClr val="tx1"/>
                </a:solidFill>
                <a:latin typeface="Calibri" charset="0"/>
                <a:ea typeface="Calibri" charset="0"/>
                <a:cs typeface="Calibri" charset="0"/>
              </a:rPr>
              <a:t>2016;Abstract 3504.</a:t>
            </a:r>
            <a:endParaRPr lang="en-US" sz="1600" b="0" dirty="0">
              <a:solidFill>
                <a:schemeClr val="tx1"/>
              </a:solidFill>
              <a:latin typeface="Calibri" charset="0"/>
              <a:ea typeface="Calibri" charset="0"/>
              <a:cs typeface="Calibri" charset="0"/>
            </a:endParaRPr>
          </a:p>
        </p:txBody>
      </p:sp>
      <p:sp>
        <p:nvSpPr>
          <p:cNvPr id="4" name="Title 3"/>
          <p:cNvSpPr>
            <a:spLocks noGrp="1"/>
          </p:cNvSpPr>
          <p:nvPr>
            <p:ph type="title"/>
          </p:nvPr>
        </p:nvSpPr>
        <p:spPr>
          <a:xfrm>
            <a:off x="684213" y="116632"/>
            <a:ext cx="7769225" cy="1143000"/>
          </a:xfrm>
        </p:spPr>
        <p:txBody>
          <a:bodyPr/>
          <a:lstStyle/>
          <a:p>
            <a:r>
              <a:rPr lang="en-US" dirty="0"/>
              <a:t>Tumor Sidedness Associated </a:t>
            </a:r>
            <a:r>
              <a:rPr lang="en-US" dirty="0" smtClean="0"/>
              <a:t/>
            </a:r>
            <a:br>
              <a:rPr lang="en-US" dirty="0" smtClean="0"/>
            </a:br>
            <a:r>
              <a:rPr lang="en-US" dirty="0" smtClean="0"/>
              <a:t>with </a:t>
            </a:r>
            <a:r>
              <a:rPr lang="en-US" dirty="0"/>
              <a:t>Genetic </a:t>
            </a:r>
            <a:r>
              <a:rPr lang="en-US" dirty="0" smtClean="0"/>
              <a:t>Alterations</a:t>
            </a:r>
            <a:endParaRPr lang="en-US" dirty="0"/>
          </a:p>
        </p:txBody>
      </p:sp>
    </p:spTree>
    <p:custDataLst>
      <p:tags r:id="rId1"/>
    </p:custDataLst>
    <p:extLst>
      <p:ext uri="{BB962C8B-B14F-4D97-AF65-F5344CB8AC3E}">
        <p14:creationId xmlns:p14="http://schemas.microsoft.com/office/powerpoint/2010/main" val="531080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ltLang="en-US" smtClean="0">
                <a:latin typeface="Calibri" charset="0"/>
                <a:ea typeface="Calibri" charset="0"/>
                <a:cs typeface="Calibri" charset="0"/>
              </a:rPr>
              <a:t>		       </a:t>
            </a:r>
            <a:r>
              <a:rPr lang="en-US" altLang="en-US" sz="3600" smtClean="0">
                <a:latin typeface="Calibri" charset="0"/>
                <a:ea typeface="Calibri" charset="0"/>
                <a:cs typeface="Calibri" charset="0"/>
              </a:rPr>
              <a:t>CALGB/SWOG 80405</a:t>
            </a:r>
            <a:r>
              <a:rPr lang="en-US" altLang="en-US" smtClean="0">
                <a:latin typeface="Calibri" charset="0"/>
                <a:ea typeface="Calibri" charset="0"/>
                <a:cs typeface="Calibri" charset="0"/>
              </a:rPr>
              <a:t>			</a:t>
            </a:r>
          </a:p>
        </p:txBody>
      </p:sp>
      <p:sp>
        <p:nvSpPr>
          <p:cNvPr id="5" name="Textfeld 34"/>
          <p:cNvSpPr txBox="1">
            <a:spLocks noChangeArrowheads="1"/>
          </p:cNvSpPr>
          <p:nvPr/>
        </p:nvSpPr>
        <p:spPr bwMode="auto">
          <a:xfrm>
            <a:off x="431320" y="5432383"/>
            <a:ext cx="5315693" cy="39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ts val="1038"/>
              </a:spcBef>
              <a:buClr>
                <a:srgbClr val="E8FF55"/>
              </a:buClr>
              <a:buFontTx/>
              <a:buNone/>
              <a:defRPr/>
            </a:pPr>
            <a:r>
              <a:rPr lang="de-DE" altLang="en-US" sz="2000" dirty="0" err="1" smtClean="0">
                <a:solidFill>
                  <a:schemeClr val="tx1"/>
                </a:solidFill>
                <a:latin typeface="Calibri" charset="0"/>
                <a:ea typeface="Calibri" charset="0"/>
                <a:cs typeface="Calibri" charset="0"/>
              </a:rPr>
              <a:t>Conclusion</a:t>
            </a:r>
            <a:r>
              <a:rPr lang="de-DE" altLang="en-US" sz="2000" dirty="0" smtClean="0">
                <a:solidFill>
                  <a:schemeClr val="tx1"/>
                </a:solidFill>
                <a:latin typeface="Calibri" charset="0"/>
                <a:ea typeface="Calibri" charset="0"/>
                <a:cs typeface="Calibri" charset="0"/>
              </a:rPr>
              <a:t>: </a:t>
            </a:r>
            <a:r>
              <a:rPr lang="de-DE" altLang="en-US" sz="2000" b="0" dirty="0" err="1" smtClean="0">
                <a:solidFill>
                  <a:schemeClr val="tx1"/>
                </a:solidFill>
                <a:latin typeface="Calibri" charset="0"/>
                <a:ea typeface="Calibri" charset="0"/>
                <a:cs typeface="Calibri" charset="0"/>
              </a:rPr>
              <a:t>No</a:t>
            </a:r>
            <a:r>
              <a:rPr lang="de-DE" altLang="en-US" sz="2000" b="0" dirty="0" smtClean="0">
                <a:solidFill>
                  <a:schemeClr val="tx1"/>
                </a:solidFill>
                <a:latin typeface="Calibri" charset="0"/>
                <a:ea typeface="Calibri" charset="0"/>
                <a:cs typeface="Calibri" charset="0"/>
              </a:rPr>
              <a:t> </a:t>
            </a:r>
            <a:r>
              <a:rPr lang="de-DE" altLang="en-US" sz="2000" b="0" dirty="0" err="1" smtClean="0">
                <a:solidFill>
                  <a:schemeClr val="tx1"/>
                </a:solidFill>
                <a:latin typeface="Calibri" charset="0"/>
                <a:ea typeface="Calibri" charset="0"/>
                <a:cs typeface="Calibri" charset="0"/>
              </a:rPr>
              <a:t>difference</a:t>
            </a:r>
            <a:r>
              <a:rPr lang="de-DE" altLang="en-US" sz="2000" b="0" dirty="0" smtClean="0">
                <a:solidFill>
                  <a:schemeClr val="tx1"/>
                </a:solidFill>
                <a:latin typeface="Calibri" charset="0"/>
                <a:ea typeface="Calibri" charset="0"/>
                <a:cs typeface="Calibri" charset="0"/>
              </a:rPr>
              <a:t> in 1</a:t>
            </a:r>
            <a:r>
              <a:rPr lang="de-DE" altLang="en-US" sz="2000" b="0" baseline="30000" dirty="0" smtClean="0">
                <a:solidFill>
                  <a:schemeClr val="tx1"/>
                </a:solidFill>
                <a:latin typeface="Calibri" charset="0"/>
                <a:ea typeface="Calibri" charset="0"/>
                <a:cs typeface="Calibri" charset="0"/>
              </a:rPr>
              <a:t>st</a:t>
            </a:r>
            <a:r>
              <a:rPr lang="de-DE" altLang="en-US" sz="2000" b="0" dirty="0" smtClean="0">
                <a:solidFill>
                  <a:schemeClr val="tx1"/>
                </a:solidFill>
                <a:latin typeface="Calibri" charset="0"/>
                <a:ea typeface="Calibri" charset="0"/>
                <a:cs typeface="Calibri" charset="0"/>
              </a:rPr>
              <a:t> </a:t>
            </a:r>
            <a:r>
              <a:rPr lang="de-DE" altLang="en-US" sz="2000" b="0" dirty="0" err="1" smtClean="0">
                <a:solidFill>
                  <a:schemeClr val="tx1"/>
                </a:solidFill>
                <a:latin typeface="Calibri" charset="0"/>
                <a:ea typeface="Calibri" charset="0"/>
                <a:cs typeface="Calibri" charset="0"/>
              </a:rPr>
              <a:t>line</a:t>
            </a:r>
            <a:endParaRPr lang="de-DE" altLang="en-US" sz="2000" b="0" dirty="0" smtClean="0">
              <a:solidFill>
                <a:schemeClr val="tx1"/>
              </a:solidFill>
              <a:latin typeface="Calibri" charset="0"/>
              <a:ea typeface="Calibri" charset="0"/>
              <a:cs typeface="Calibri" charset="0"/>
            </a:endParaRPr>
          </a:p>
        </p:txBody>
      </p:sp>
      <p:cxnSp>
        <p:nvCxnSpPr>
          <p:cNvPr id="894982" name="Gerade Verbindung mit Pfeil 11"/>
          <p:cNvCxnSpPr>
            <a:cxnSpLocks noChangeShapeType="1"/>
          </p:cNvCxnSpPr>
          <p:nvPr/>
        </p:nvCxnSpPr>
        <p:spPr bwMode="auto">
          <a:xfrm flipV="1">
            <a:off x="1848489" y="3285195"/>
            <a:ext cx="385763"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bgerundetes Rechteck 17"/>
          <p:cNvSpPr>
            <a:spLocks noChangeArrowheads="1"/>
          </p:cNvSpPr>
          <p:nvPr/>
        </p:nvSpPr>
        <p:spPr bwMode="auto">
          <a:xfrm>
            <a:off x="4612569" y="2193483"/>
            <a:ext cx="3596055" cy="553968"/>
          </a:xfrm>
          <a:prstGeom prst="roundRect">
            <a:avLst>
              <a:gd name="adj" fmla="val 0"/>
            </a:avLst>
          </a:prstGeom>
          <a:solidFill>
            <a:srgbClr val="F9961E"/>
          </a:solidFill>
          <a:ln w="9525">
            <a:solidFill>
              <a:schemeClr val="bg1"/>
            </a:solidFill>
            <a:round/>
            <a:headEnd/>
            <a:tailEnd/>
          </a:ln>
          <a:effectLst>
            <a:outerShdw blurRad="63500" dist="23000" dir="5400000" rotWithShape="0">
              <a:srgbClr val="000000">
                <a:alpha val="34999"/>
              </a:srgbClr>
            </a:outerShdw>
          </a:effectLst>
        </p:spPr>
        <p:txBody>
          <a:bodyPr tIns="93600" anchor="ctr"/>
          <a:lstStyle/>
          <a:p>
            <a:pPr algn="ctr" defTabSz="457200">
              <a:tabLst>
                <a:tab pos="895350" algn="l"/>
              </a:tabLst>
              <a:defRPr/>
            </a:pPr>
            <a:r>
              <a:rPr lang="de-DE" sz="2200" dirty="0">
                <a:solidFill>
                  <a:srgbClr val="0432FF"/>
                </a:solidFill>
                <a:latin typeface="Calibri" charset="0"/>
                <a:ea typeface="Calibri" charset="0"/>
                <a:cs typeface="Calibri" charset="0"/>
              </a:rPr>
              <a:t>Chemo   +   </a:t>
            </a:r>
            <a:r>
              <a:rPr lang="de-DE" sz="2200" dirty="0" err="1" smtClean="0">
                <a:solidFill>
                  <a:srgbClr val="0432FF"/>
                </a:solidFill>
                <a:latin typeface="Calibri" charset="0"/>
                <a:ea typeface="Calibri" charset="0"/>
                <a:cs typeface="Calibri" charset="0"/>
              </a:rPr>
              <a:t>Cetuximab</a:t>
            </a:r>
            <a:endParaRPr lang="de-DE" sz="2200" baseline="30000" dirty="0">
              <a:solidFill>
                <a:srgbClr val="0432FF"/>
              </a:solidFill>
              <a:latin typeface="Calibri" charset="0"/>
              <a:ea typeface="Calibri" charset="0"/>
              <a:cs typeface="Calibri" charset="0"/>
            </a:endParaRPr>
          </a:p>
        </p:txBody>
      </p:sp>
      <p:sp>
        <p:nvSpPr>
          <p:cNvPr id="10" name="Abgerundetes Rechteck 18"/>
          <p:cNvSpPr>
            <a:spLocks noChangeArrowheads="1"/>
          </p:cNvSpPr>
          <p:nvPr/>
        </p:nvSpPr>
        <p:spPr bwMode="auto">
          <a:xfrm>
            <a:off x="4612569" y="3806931"/>
            <a:ext cx="3596055" cy="575098"/>
          </a:xfrm>
          <a:prstGeom prst="roundRect">
            <a:avLst>
              <a:gd name="adj" fmla="val 0"/>
            </a:avLst>
          </a:prstGeom>
          <a:solidFill>
            <a:srgbClr val="99CD15"/>
          </a:solidFill>
          <a:ln w="9525">
            <a:solidFill>
              <a:schemeClr val="bg1"/>
            </a:solidFill>
            <a:round/>
            <a:headEnd/>
            <a:tailEnd/>
          </a:ln>
          <a:effectLst>
            <a:outerShdw blurRad="63500" dist="23000" dir="5400000" rotWithShape="0">
              <a:srgbClr val="000000">
                <a:alpha val="34999"/>
              </a:srgbClr>
            </a:outerShdw>
          </a:effectLst>
        </p:spPr>
        <p:txBody>
          <a:bodyPr tIns="93600" anchor="ctr"/>
          <a:lstStyle/>
          <a:p>
            <a:pPr algn="ctr" defTabSz="457200">
              <a:tabLst>
                <a:tab pos="895350" algn="l"/>
              </a:tabLst>
              <a:defRPr/>
            </a:pPr>
            <a:r>
              <a:rPr lang="de-DE" sz="2200" dirty="0">
                <a:solidFill>
                  <a:srgbClr val="0432FF"/>
                </a:solidFill>
                <a:latin typeface="Calibri" charset="0"/>
                <a:ea typeface="Calibri" charset="0"/>
                <a:cs typeface="Calibri" charset="0"/>
              </a:rPr>
              <a:t>Chemo + </a:t>
            </a:r>
            <a:r>
              <a:rPr lang="de-DE" sz="2200" dirty="0" err="1" smtClean="0">
                <a:solidFill>
                  <a:srgbClr val="0432FF"/>
                </a:solidFill>
                <a:latin typeface="Calibri" charset="0"/>
                <a:ea typeface="Calibri" charset="0"/>
                <a:cs typeface="Calibri" charset="0"/>
              </a:rPr>
              <a:t>Bevacizumab</a:t>
            </a:r>
            <a:endParaRPr lang="de-DE" sz="2200" dirty="0">
              <a:solidFill>
                <a:srgbClr val="0432FF"/>
              </a:solidFill>
              <a:latin typeface="Calibri" charset="0"/>
              <a:ea typeface="Calibri" charset="0"/>
              <a:cs typeface="Calibri" charset="0"/>
            </a:endParaRPr>
          </a:p>
        </p:txBody>
      </p:sp>
      <p:sp>
        <p:nvSpPr>
          <p:cNvPr id="894987" name="TextBox 3"/>
          <p:cNvSpPr txBox="1">
            <a:spLocks noChangeArrowheads="1"/>
          </p:cNvSpPr>
          <p:nvPr/>
        </p:nvSpPr>
        <p:spPr bwMode="auto">
          <a:xfrm>
            <a:off x="523272" y="1532290"/>
            <a:ext cx="3816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2000" b="0" dirty="0" smtClean="0">
                <a:solidFill>
                  <a:schemeClr val="tx1"/>
                </a:solidFill>
                <a:latin typeface="Calibri" charset="0"/>
                <a:ea typeface="Calibri" charset="0"/>
                <a:cs typeface="Calibri" charset="0"/>
              </a:rPr>
              <a:t>Amended June 2008</a:t>
            </a:r>
          </a:p>
          <a:p>
            <a:pPr>
              <a:spcBef>
                <a:spcPct val="0"/>
              </a:spcBef>
              <a:buFontTx/>
              <a:buNone/>
              <a:defRPr/>
            </a:pPr>
            <a:r>
              <a:rPr lang="en-US" altLang="en-US" sz="2000" b="0" dirty="0" smtClean="0">
                <a:solidFill>
                  <a:schemeClr val="tx1"/>
                </a:solidFill>
                <a:latin typeface="Calibri" charset="0"/>
                <a:ea typeface="Calibri" charset="0"/>
                <a:cs typeface="Calibri" charset="0"/>
              </a:rPr>
              <a:t>Reported June 2014</a:t>
            </a:r>
          </a:p>
        </p:txBody>
      </p:sp>
      <p:sp>
        <p:nvSpPr>
          <p:cNvPr id="13" name="Rounded Rectangle 12"/>
          <p:cNvSpPr/>
          <p:nvPr/>
        </p:nvSpPr>
        <p:spPr>
          <a:xfrm>
            <a:off x="4554890" y="1864196"/>
            <a:ext cx="3967162" cy="1233487"/>
          </a:xfrm>
          <a:prstGeom prst="roundRect">
            <a:avLst>
              <a:gd name="adj" fmla="val 0"/>
            </a:avLst>
          </a:prstGeom>
          <a:solidFill>
            <a:srgbClr val="F9961E"/>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000" dirty="0">
                <a:solidFill>
                  <a:srgbClr val="020090"/>
                </a:solidFill>
                <a:latin typeface="Calibri" charset="0"/>
                <a:ea typeface="Calibri" charset="0"/>
                <a:cs typeface="Calibri" charset="0"/>
              </a:rPr>
              <a:t>Chemo + </a:t>
            </a:r>
            <a:r>
              <a:rPr lang="en-US" sz="2000" dirty="0" err="1">
                <a:solidFill>
                  <a:srgbClr val="020090"/>
                </a:solidFill>
                <a:latin typeface="Calibri" charset="0"/>
                <a:ea typeface="Calibri" charset="0"/>
                <a:cs typeface="Calibri" charset="0"/>
              </a:rPr>
              <a:t>c</a:t>
            </a:r>
            <a:r>
              <a:rPr lang="en-US" sz="2000" dirty="0" err="1" smtClean="0">
                <a:solidFill>
                  <a:srgbClr val="020090"/>
                </a:solidFill>
                <a:latin typeface="Calibri" charset="0"/>
                <a:ea typeface="Calibri" charset="0"/>
                <a:cs typeface="Calibri" charset="0"/>
              </a:rPr>
              <a:t>etuximab</a:t>
            </a:r>
            <a:endParaRPr lang="en-US" sz="2000" dirty="0">
              <a:solidFill>
                <a:srgbClr val="020090"/>
              </a:solidFill>
              <a:latin typeface="Calibri" charset="0"/>
              <a:ea typeface="Calibri" charset="0"/>
              <a:cs typeface="Calibri" charset="0"/>
            </a:endParaRPr>
          </a:p>
          <a:p>
            <a:pPr algn="ctr" defTabSz="457200">
              <a:defRPr/>
            </a:pPr>
            <a:r>
              <a:rPr lang="mr-IN" sz="2000" dirty="0">
                <a:solidFill>
                  <a:srgbClr val="020090"/>
                </a:solidFill>
                <a:latin typeface="Calibri" charset="0"/>
                <a:ea typeface="Calibri" charset="0"/>
                <a:cs typeface="Calibri" charset="0"/>
              </a:rPr>
              <a:t>OS = 32.0 </a:t>
            </a:r>
            <a:r>
              <a:rPr lang="mr-IN" sz="2000" dirty="0" err="1">
                <a:solidFill>
                  <a:srgbClr val="020090"/>
                </a:solidFill>
                <a:latin typeface="Calibri" charset="0"/>
                <a:ea typeface="Calibri" charset="0"/>
                <a:cs typeface="Calibri" charset="0"/>
              </a:rPr>
              <a:t>mos</a:t>
            </a:r>
            <a:endParaRPr lang="mr-IN" sz="2000" dirty="0">
              <a:solidFill>
                <a:srgbClr val="020090"/>
              </a:solidFill>
              <a:latin typeface="Calibri" charset="0"/>
              <a:ea typeface="Calibri" charset="0"/>
              <a:cs typeface="Calibri" charset="0"/>
            </a:endParaRPr>
          </a:p>
          <a:p>
            <a:pPr algn="ctr" defTabSz="457200">
              <a:defRPr/>
            </a:pPr>
            <a:r>
              <a:rPr lang="en-US" sz="2000" dirty="0" smtClean="0">
                <a:solidFill>
                  <a:srgbClr val="020090"/>
                </a:solidFill>
                <a:latin typeface="Calibri" charset="0"/>
                <a:ea typeface="Calibri" charset="0"/>
                <a:cs typeface="Calibri" charset="0"/>
              </a:rPr>
              <a:t>PFS </a:t>
            </a:r>
            <a:r>
              <a:rPr lang="en-US" sz="2000" dirty="0">
                <a:solidFill>
                  <a:srgbClr val="020090"/>
                </a:solidFill>
                <a:latin typeface="Calibri" charset="0"/>
                <a:ea typeface="Calibri" charset="0"/>
                <a:cs typeface="Calibri" charset="0"/>
              </a:rPr>
              <a:t>= </a:t>
            </a:r>
            <a:r>
              <a:rPr lang="en-US" sz="2000" dirty="0" smtClean="0">
                <a:solidFill>
                  <a:srgbClr val="020090"/>
                </a:solidFill>
                <a:latin typeface="Calibri" charset="0"/>
                <a:ea typeface="Calibri" charset="0"/>
                <a:cs typeface="Calibri" charset="0"/>
              </a:rPr>
              <a:t>11.4 </a:t>
            </a:r>
            <a:r>
              <a:rPr lang="en-US" sz="2000" dirty="0" err="1">
                <a:solidFill>
                  <a:srgbClr val="020090"/>
                </a:solidFill>
                <a:latin typeface="Calibri" charset="0"/>
                <a:ea typeface="Calibri" charset="0"/>
                <a:cs typeface="Calibri" charset="0"/>
              </a:rPr>
              <a:t>mos</a:t>
            </a:r>
            <a:endParaRPr lang="en-US" sz="2000" dirty="0">
              <a:solidFill>
                <a:srgbClr val="020090"/>
              </a:solidFill>
              <a:latin typeface="Calibri" charset="0"/>
              <a:ea typeface="Calibri" charset="0"/>
              <a:cs typeface="Calibri" charset="0"/>
            </a:endParaRPr>
          </a:p>
        </p:txBody>
      </p:sp>
      <p:sp>
        <p:nvSpPr>
          <p:cNvPr id="15" name="Rounded Rectangle 14"/>
          <p:cNvSpPr/>
          <p:nvPr/>
        </p:nvSpPr>
        <p:spPr>
          <a:xfrm>
            <a:off x="4537126" y="3537326"/>
            <a:ext cx="3967162" cy="1219200"/>
          </a:xfrm>
          <a:prstGeom prst="roundRect">
            <a:avLst>
              <a:gd name="adj" fmla="val 0"/>
            </a:avLst>
          </a:prstGeom>
          <a:solidFill>
            <a:srgbClr val="99CD15"/>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000" dirty="0">
                <a:solidFill>
                  <a:srgbClr val="020090"/>
                </a:solidFill>
                <a:latin typeface="Calibri" charset="0"/>
                <a:ea typeface="Calibri" charset="0"/>
                <a:cs typeface="Calibri" charset="0"/>
              </a:rPr>
              <a:t>Chemo + </a:t>
            </a:r>
            <a:r>
              <a:rPr lang="en-US" sz="2000" dirty="0" smtClean="0">
                <a:solidFill>
                  <a:srgbClr val="020090"/>
                </a:solidFill>
                <a:latin typeface="Calibri" charset="0"/>
                <a:ea typeface="Calibri" charset="0"/>
                <a:cs typeface="Calibri" charset="0"/>
              </a:rPr>
              <a:t>bevacizumab</a:t>
            </a:r>
            <a:endParaRPr lang="en-US" sz="2000" dirty="0">
              <a:solidFill>
                <a:srgbClr val="020090"/>
              </a:solidFill>
              <a:latin typeface="Calibri" charset="0"/>
              <a:ea typeface="Calibri" charset="0"/>
              <a:cs typeface="Calibri" charset="0"/>
            </a:endParaRPr>
          </a:p>
          <a:p>
            <a:pPr algn="ctr" defTabSz="457200">
              <a:defRPr/>
            </a:pPr>
            <a:r>
              <a:rPr lang="en-US" sz="2000" dirty="0">
                <a:solidFill>
                  <a:srgbClr val="020090"/>
                </a:solidFill>
                <a:latin typeface="Calibri" charset="0"/>
                <a:ea typeface="Calibri" charset="0"/>
                <a:cs typeface="Calibri" charset="0"/>
              </a:rPr>
              <a:t>OS = </a:t>
            </a:r>
            <a:r>
              <a:rPr lang="en-US" sz="2000" dirty="0" smtClean="0">
                <a:solidFill>
                  <a:srgbClr val="020090"/>
                </a:solidFill>
                <a:latin typeface="Calibri" charset="0"/>
                <a:ea typeface="Calibri" charset="0"/>
                <a:cs typeface="Calibri" charset="0"/>
              </a:rPr>
              <a:t>31.2 </a:t>
            </a:r>
            <a:r>
              <a:rPr lang="en-US" sz="2000" dirty="0" err="1">
                <a:solidFill>
                  <a:srgbClr val="020090"/>
                </a:solidFill>
                <a:latin typeface="Calibri" charset="0"/>
                <a:ea typeface="Calibri" charset="0"/>
                <a:cs typeface="Calibri" charset="0"/>
              </a:rPr>
              <a:t>mos</a:t>
            </a:r>
            <a:endParaRPr lang="en-US" sz="2000" dirty="0">
              <a:solidFill>
                <a:srgbClr val="020090"/>
              </a:solidFill>
              <a:latin typeface="Calibri" charset="0"/>
              <a:ea typeface="Calibri" charset="0"/>
              <a:cs typeface="Calibri" charset="0"/>
            </a:endParaRPr>
          </a:p>
          <a:p>
            <a:pPr algn="ctr" defTabSz="457200">
              <a:defRPr/>
            </a:pPr>
            <a:r>
              <a:rPr lang="en-US" sz="2000" dirty="0">
                <a:solidFill>
                  <a:srgbClr val="020090"/>
                </a:solidFill>
                <a:latin typeface="Calibri" charset="0"/>
                <a:ea typeface="Calibri" charset="0"/>
                <a:cs typeface="Calibri" charset="0"/>
              </a:rPr>
              <a:t>PFS = </a:t>
            </a:r>
            <a:r>
              <a:rPr lang="en-US" sz="2000" dirty="0" smtClean="0">
                <a:solidFill>
                  <a:srgbClr val="020090"/>
                </a:solidFill>
                <a:latin typeface="Calibri" charset="0"/>
                <a:ea typeface="Calibri" charset="0"/>
                <a:cs typeface="Calibri" charset="0"/>
              </a:rPr>
              <a:t>11.3 </a:t>
            </a:r>
            <a:r>
              <a:rPr lang="en-US" sz="2000" dirty="0" err="1">
                <a:solidFill>
                  <a:srgbClr val="020090"/>
                </a:solidFill>
                <a:latin typeface="Calibri" charset="0"/>
                <a:ea typeface="Calibri" charset="0"/>
                <a:cs typeface="Calibri" charset="0"/>
              </a:rPr>
              <a:t>mos</a:t>
            </a:r>
            <a:endParaRPr lang="en-US" sz="2000" dirty="0">
              <a:solidFill>
                <a:srgbClr val="020090"/>
              </a:solidFill>
              <a:latin typeface="Calibri" charset="0"/>
              <a:ea typeface="Calibri" charset="0"/>
              <a:cs typeface="Calibri" charset="0"/>
            </a:endParaRPr>
          </a:p>
        </p:txBody>
      </p:sp>
      <p:sp>
        <p:nvSpPr>
          <p:cNvPr id="894990" name="TextBox 2"/>
          <p:cNvSpPr txBox="1">
            <a:spLocks noChangeArrowheads="1"/>
          </p:cNvSpPr>
          <p:nvPr/>
        </p:nvSpPr>
        <p:spPr bwMode="auto">
          <a:xfrm>
            <a:off x="2615329" y="4613126"/>
            <a:ext cx="173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2000" b="0" dirty="0" smtClean="0">
                <a:solidFill>
                  <a:schemeClr val="tx1"/>
                </a:solidFill>
                <a:latin typeface="Calibri" charset="0"/>
                <a:ea typeface="Calibri" charset="0"/>
                <a:cs typeface="Calibri" charset="0"/>
              </a:rPr>
              <a:t>N = 1,137</a:t>
            </a:r>
          </a:p>
        </p:txBody>
      </p:sp>
      <p:sp>
        <p:nvSpPr>
          <p:cNvPr id="17" name="TextBox 16"/>
          <p:cNvSpPr txBox="1"/>
          <p:nvPr/>
        </p:nvSpPr>
        <p:spPr>
          <a:xfrm>
            <a:off x="128007" y="6447165"/>
            <a:ext cx="4074257" cy="338554"/>
          </a:xfrm>
          <a:prstGeom prst="rect">
            <a:avLst/>
          </a:prstGeom>
          <a:noFill/>
        </p:spPr>
        <p:txBody>
          <a:bodyPr wrap="none" rtlCol="0">
            <a:spAutoFit/>
          </a:bodyPr>
          <a:lstStyle/>
          <a:p>
            <a:r>
              <a:rPr lang="en-US" sz="1600" b="0" dirty="0" err="1" smtClean="0">
                <a:solidFill>
                  <a:schemeClr val="tx1"/>
                </a:solidFill>
                <a:latin typeface="Calibri" charset="0"/>
                <a:ea typeface="Calibri" charset="0"/>
                <a:cs typeface="Calibri" charset="0"/>
              </a:rPr>
              <a:t>Venook</a:t>
            </a:r>
            <a:r>
              <a:rPr lang="en-US" sz="1600" b="0" dirty="0" smtClean="0">
                <a:solidFill>
                  <a:schemeClr val="tx1"/>
                </a:solidFill>
                <a:latin typeface="Calibri" charset="0"/>
                <a:ea typeface="Calibri" charset="0"/>
                <a:cs typeface="Calibri" charset="0"/>
              </a:rPr>
              <a:t> A et al. </a:t>
            </a:r>
            <a:r>
              <a:rPr lang="is-IS" sz="1600" b="0" i="1" dirty="0">
                <a:solidFill>
                  <a:schemeClr val="tx1"/>
                </a:solidFill>
                <a:latin typeface="Calibri" charset="0"/>
                <a:ea typeface="Calibri" charset="0"/>
                <a:cs typeface="Calibri" charset="0"/>
              </a:rPr>
              <a:t>JAMA </a:t>
            </a:r>
            <a:r>
              <a:rPr lang="is-IS" sz="1600" b="0" dirty="0">
                <a:solidFill>
                  <a:schemeClr val="tx1"/>
                </a:solidFill>
                <a:latin typeface="Calibri" charset="0"/>
                <a:ea typeface="Calibri" charset="0"/>
                <a:cs typeface="Calibri" charset="0"/>
              </a:rPr>
              <a:t>2017;317(23):2393-401.</a:t>
            </a:r>
          </a:p>
        </p:txBody>
      </p:sp>
      <p:graphicFrame>
        <p:nvGraphicFramePr>
          <p:cNvPr id="18" name="Group 31"/>
          <p:cNvGraphicFramePr>
            <a:graphicFrameLocks noGrp="1"/>
          </p:cNvGraphicFramePr>
          <p:nvPr>
            <p:extLst>
              <p:ext uri="{D42A27DB-BD31-4B8C-83A1-F6EECF244321}">
                <p14:modId xmlns:p14="http://schemas.microsoft.com/office/powerpoint/2010/main" val="2083652467"/>
              </p:ext>
            </p:extLst>
          </p:nvPr>
        </p:nvGraphicFramePr>
        <p:xfrm>
          <a:off x="467544" y="2724719"/>
          <a:ext cx="1380945" cy="1340257"/>
        </p:xfrm>
        <a:graphic>
          <a:graphicData uri="http://schemas.openxmlformats.org/drawingml/2006/table">
            <a:tbl>
              <a:tblPr/>
              <a:tblGrid>
                <a:gridCol w="1380945"/>
              </a:tblGrid>
              <a:tr h="1340257">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mn-lt"/>
                          <a:ea typeface="MS PGothic" charset="0"/>
                          <a:cs typeface="Calibri"/>
                        </a:rPr>
                        <a:t>mCRC</a:t>
                      </a:r>
                      <a:r>
                        <a:rPr kumimoji="0" lang="en-US" sz="1800" b="0" i="0" u="none" strike="noStrike" cap="none" normalizeH="0" baseline="0" dirty="0" smtClean="0">
                          <a:ln>
                            <a:noFill/>
                          </a:ln>
                          <a:solidFill>
                            <a:srgbClr val="000000"/>
                          </a:solidFill>
                          <a:effectLst/>
                          <a:latin typeface="+mn-lt"/>
                          <a:ea typeface="MS PGothic" charset="0"/>
                          <a:cs typeface="Calibri"/>
                        </a:rPr>
                        <a:t/>
                      </a:r>
                      <a:br>
                        <a:rPr kumimoji="0" lang="en-US" sz="1800" b="0" i="0" u="none" strike="noStrike" cap="none" normalizeH="0" baseline="0" dirty="0" smtClean="0">
                          <a:ln>
                            <a:noFill/>
                          </a:ln>
                          <a:solidFill>
                            <a:srgbClr val="000000"/>
                          </a:solidFill>
                          <a:effectLst/>
                          <a:latin typeface="+mn-lt"/>
                          <a:ea typeface="MS PGothic" charset="0"/>
                          <a:cs typeface="Calibri"/>
                        </a:rPr>
                      </a:br>
                      <a:r>
                        <a:rPr kumimoji="0" lang="en-US" sz="1800" b="0" i="0" u="none" strike="noStrike" cap="none" normalizeH="0" baseline="0" dirty="0" smtClean="0">
                          <a:ln>
                            <a:noFill/>
                          </a:ln>
                          <a:solidFill>
                            <a:srgbClr val="000000"/>
                          </a:solidFill>
                          <a:effectLst/>
                          <a:latin typeface="+mn-lt"/>
                          <a:ea typeface="MS PGothic" charset="0"/>
                          <a:cs typeface="Calibri"/>
                        </a:rPr>
                        <a:t>1</a:t>
                      </a:r>
                      <a:r>
                        <a:rPr kumimoji="0" lang="en-US" sz="1800" b="0" i="0" u="none" strike="noStrike" cap="none" normalizeH="0" baseline="30000" dirty="0" smtClean="0">
                          <a:ln>
                            <a:noFill/>
                          </a:ln>
                          <a:solidFill>
                            <a:srgbClr val="000000"/>
                          </a:solidFill>
                          <a:effectLst/>
                          <a:latin typeface="+mn-lt"/>
                          <a:ea typeface="MS PGothic" charset="0"/>
                          <a:cs typeface="Calibri"/>
                        </a:rPr>
                        <a:t>st</a:t>
                      </a:r>
                      <a:r>
                        <a:rPr kumimoji="0" lang="en-US" sz="1800" b="0" i="0" u="none" strike="noStrike" cap="none" normalizeH="0" baseline="0" dirty="0" smtClean="0">
                          <a:ln>
                            <a:noFill/>
                          </a:ln>
                          <a:solidFill>
                            <a:srgbClr val="000000"/>
                          </a:solidFill>
                          <a:effectLst/>
                          <a:latin typeface="+mn-lt"/>
                          <a:ea typeface="MS PGothic" charset="0"/>
                          <a:cs typeface="Calibri"/>
                        </a:rPr>
                        <a:t> line</a:t>
                      </a:r>
                    </a:p>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MS PGothic" charset="0"/>
                          <a:cs typeface="Calibri"/>
                        </a:rPr>
                        <a:t>KRAS </a:t>
                      </a:r>
                      <a:r>
                        <a:rPr kumimoji="0" lang="en-US" sz="1800" b="0" i="0" u="none" strike="noStrike" cap="none" normalizeH="0" baseline="0" dirty="0" err="1" smtClean="0">
                          <a:ln>
                            <a:noFill/>
                          </a:ln>
                          <a:solidFill>
                            <a:srgbClr val="000000"/>
                          </a:solidFill>
                          <a:effectLst/>
                          <a:latin typeface="+mn-lt"/>
                          <a:ea typeface="MS PGothic" charset="0"/>
                          <a:cs typeface="Calibri"/>
                        </a:rPr>
                        <a:t>wt</a:t>
                      </a:r>
                      <a:endParaRPr kumimoji="0" lang="en-US" sz="1800" b="0" i="0" u="none" strike="noStrike" cap="none" normalizeH="0" baseline="0" dirty="0" smtClean="0">
                        <a:ln>
                          <a:noFill/>
                        </a:ln>
                        <a:solidFill>
                          <a:srgbClr val="000000"/>
                        </a:solidFill>
                        <a:effectLst/>
                        <a:latin typeface="+mn-lt"/>
                        <a:ea typeface="MS PGothic" charset="0"/>
                        <a:cs typeface="Calibri"/>
                      </a:endParaRP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 name="Group 31"/>
          <p:cNvGraphicFramePr>
            <a:graphicFrameLocks noGrp="1"/>
          </p:cNvGraphicFramePr>
          <p:nvPr>
            <p:extLst>
              <p:ext uri="{D42A27DB-BD31-4B8C-83A1-F6EECF244321}">
                <p14:modId xmlns:p14="http://schemas.microsoft.com/office/powerpoint/2010/main" val="525701019"/>
              </p:ext>
            </p:extLst>
          </p:nvPr>
        </p:nvGraphicFramePr>
        <p:xfrm>
          <a:off x="2234252" y="2724718"/>
          <a:ext cx="1380945" cy="1340257"/>
        </p:xfrm>
        <a:graphic>
          <a:graphicData uri="http://schemas.openxmlformats.org/drawingml/2006/table">
            <a:tbl>
              <a:tblPr/>
              <a:tblGrid>
                <a:gridCol w="1380945"/>
              </a:tblGrid>
              <a:tr h="1340257">
                <a:tc>
                  <a:txBody>
                    <a:bodyPr/>
                    <a:lstStyle/>
                    <a:p>
                      <a:pPr algn="ctr">
                        <a:spcBef>
                          <a:spcPts val="1200"/>
                        </a:spcBef>
                        <a:buFontTx/>
                        <a:buNone/>
                        <a:defRPr/>
                      </a:pPr>
                      <a:r>
                        <a:rPr lang="de-DE" altLang="en-US" sz="1800" dirty="0" smtClean="0">
                          <a:solidFill>
                            <a:schemeClr val="tx1"/>
                          </a:solidFill>
                          <a:latin typeface="Calibri" charset="0"/>
                          <a:ea typeface="Calibri" charset="0"/>
                          <a:cs typeface="Calibri" charset="0"/>
                        </a:rPr>
                        <a:t>FOLFIRI</a:t>
                      </a:r>
                      <a:br>
                        <a:rPr lang="de-DE" altLang="en-US" sz="1800" dirty="0" smtClean="0">
                          <a:solidFill>
                            <a:schemeClr val="tx1"/>
                          </a:solidFill>
                          <a:latin typeface="Calibri" charset="0"/>
                          <a:ea typeface="Calibri" charset="0"/>
                          <a:cs typeface="Calibri" charset="0"/>
                        </a:rPr>
                      </a:br>
                      <a:r>
                        <a:rPr lang="de-DE" altLang="en-US" sz="1600" dirty="0" err="1" smtClean="0">
                          <a:solidFill>
                            <a:schemeClr val="tx1"/>
                          </a:solidFill>
                          <a:latin typeface="Calibri" charset="0"/>
                          <a:ea typeface="Calibri" charset="0"/>
                          <a:cs typeface="Calibri" charset="0"/>
                        </a:rPr>
                        <a:t>or</a:t>
                      </a:r>
                      <a:r>
                        <a:rPr lang="de-DE" altLang="en-US" sz="1600" dirty="0" smtClean="0">
                          <a:solidFill>
                            <a:schemeClr val="tx1"/>
                          </a:solidFill>
                          <a:latin typeface="Calibri" charset="0"/>
                          <a:ea typeface="Calibri" charset="0"/>
                          <a:cs typeface="Calibri" charset="0"/>
                        </a:rPr>
                        <a:t> </a:t>
                      </a:r>
                      <a:br>
                        <a:rPr lang="de-DE" altLang="en-US" sz="1600" dirty="0" smtClean="0">
                          <a:solidFill>
                            <a:schemeClr val="tx1"/>
                          </a:solidFill>
                          <a:latin typeface="Calibri" charset="0"/>
                          <a:ea typeface="Calibri" charset="0"/>
                          <a:cs typeface="Calibri" charset="0"/>
                        </a:rPr>
                      </a:br>
                      <a:r>
                        <a:rPr lang="de-DE" altLang="en-US" sz="1800" dirty="0" smtClean="0">
                          <a:solidFill>
                            <a:schemeClr val="tx1"/>
                          </a:solidFill>
                          <a:latin typeface="Calibri" charset="0"/>
                          <a:ea typeface="Calibri" charset="0"/>
                          <a:cs typeface="Calibri" charset="0"/>
                        </a:rPr>
                        <a:t>FOLFOX</a:t>
                      </a:r>
                      <a:endParaRPr lang="de-DE" altLang="en-US" sz="1600" dirty="0" smtClean="0">
                        <a:solidFill>
                          <a:schemeClr val="tx1"/>
                        </a:solidFill>
                        <a:latin typeface="Calibri" charset="0"/>
                        <a:ea typeface="Calibri" charset="0"/>
                        <a:cs typeface="Calibri" charset="0"/>
                      </a:endParaRPr>
                    </a:p>
                    <a:p>
                      <a:pPr algn="ctr">
                        <a:spcBef>
                          <a:spcPts val="1200"/>
                        </a:spcBef>
                        <a:buFontTx/>
                        <a:buNone/>
                        <a:defRPr/>
                      </a:pPr>
                      <a:r>
                        <a:rPr lang="de-DE" altLang="en-US" sz="1600" dirty="0" smtClean="0">
                          <a:solidFill>
                            <a:schemeClr val="tx1"/>
                          </a:solidFill>
                          <a:latin typeface="Calibri" charset="0"/>
                          <a:ea typeface="Calibri" charset="0"/>
                          <a:cs typeface="Calibri" charset="0"/>
                        </a:rPr>
                        <a:t>MD </a:t>
                      </a:r>
                      <a:r>
                        <a:rPr lang="de-DE" altLang="en-US" sz="1600" dirty="0" err="1" smtClean="0">
                          <a:solidFill>
                            <a:schemeClr val="tx1"/>
                          </a:solidFill>
                          <a:latin typeface="Calibri" charset="0"/>
                          <a:ea typeface="Calibri" charset="0"/>
                          <a:cs typeface="Calibri" charset="0"/>
                        </a:rPr>
                        <a:t>choice</a:t>
                      </a:r>
                      <a:endParaRPr lang="de-DE" altLang="en-US" sz="1600" dirty="0" smtClean="0">
                        <a:solidFill>
                          <a:schemeClr val="tx1"/>
                        </a:solidFill>
                        <a:latin typeface="Calibri" charset="0"/>
                        <a:ea typeface="Calibri" charset="0"/>
                        <a:cs typeface="Calibri" charset="0"/>
                      </a:endParaRP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0" name="Straight Connector 10"/>
          <p:cNvCxnSpPr>
            <a:cxnSpLocks noChangeShapeType="1"/>
          </p:cNvCxnSpPr>
          <p:nvPr/>
        </p:nvCxnSpPr>
        <p:spPr bwMode="auto">
          <a:xfrm>
            <a:off x="3615197" y="3352378"/>
            <a:ext cx="272947"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21" name="Group 82"/>
          <p:cNvGrpSpPr>
            <a:grpSpLocks/>
          </p:cNvGrpSpPr>
          <p:nvPr/>
        </p:nvGrpSpPr>
        <p:grpSpPr bwMode="auto">
          <a:xfrm>
            <a:off x="3888144" y="2473771"/>
            <a:ext cx="648983" cy="1656183"/>
            <a:chOff x="2792948" y="2362202"/>
            <a:chExt cx="849363" cy="2897186"/>
          </a:xfrm>
        </p:grpSpPr>
        <p:cxnSp>
          <p:nvCxnSpPr>
            <p:cNvPr id="22" name="Straight Arrow Connector 21"/>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79"/>
            <p:cNvGrpSpPr>
              <a:grpSpLocks/>
            </p:cNvGrpSpPr>
            <p:nvPr/>
          </p:nvGrpSpPr>
          <p:grpSpPr bwMode="auto">
            <a:xfrm>
              <a:off x="2792948" y="2387176"/>
              <a:ext cx="849363" cy="2872212"/>
              <a:chOff x="3011288" y="2387176"/>
              <a:chExt cx="571129" cy="2872212"/>
            </a:xfrm>
          </p:grpSpPr>
          <p:cxnSp>
            <p:nvCxnSpPr>
              <p:cNvPr id="24" name="Straight Arrow Connector 23"/>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35601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23" y="3209470"/>
            <a:ext cx="8681625" cy="2702879"/>
          </a:xfrm>
          <a:prstGeom prst="rect">
            <a:avLst/>
          </a:prstGeom>
        </p:spPr>
      </p:pic>
      <p:sp>
        <p:nvSpPr>
          <p:cNvPr id="901122" name="Title 1"/>
          <p:cNvSpPr>
            <a:spLocks noGrp="1"/>
          </p:cNvSpPr>
          <p:nvPr>
            <p:ph type="title"/>
          </p:nvPr>
        </p:nvSpPr>
        <p:spPr>
          <a:xfrm>
            <a:off x="684213" y="-16014"/>
            <a:ext cx="7769225" cy="1143000"/>
          </a:xfrm>
        </p:spPr>
        <p:txBody>
          <a:bodyPr/>
          <a:lstStyle/>
          <a:p>
            <a:pPr algn="ctr" eaLnBrk="1" hangingPunct="1"/>
            <a:r>
              <a:rPr lang="en-US" altLang="en-US" sz="3200" dirty="0" smtClean="0">
                <a:latin typeface="Calibri" charset="0"/>
                <a:ea typeface="Calibri" charset="0"/>
                <a:cs typeface="Calibri" charset="0"/>
              </a:rPr>
              <a:t>80405: OS by Sidedness</a:t>
            </a:r>
          </a:p>
        </p:txBody>
      </p:sp>
      <p:graphicFrame>
        <p:nvGraphicFramePr>
          <p:cNvPr id="14" name="Content Placeholder 4"/>
          <p:cNvGraphicFramePr>
            <a:graphicFrameLocks noGrp="1"/>
          </p:cNvGraphicFramePr>
          <p:nvPr>
            <p:ph idx="4294967295"/>
            <p:extLst/>
          </p:nvPr>
        </p:nvGraphicFramePr>
        <p:xfrm>
          <a:off x="684213" y="922429"/>
          <a:ext cx="7769225" cy="960120"/>
        </p:xfrm>
        <a:graphic>
          <a:graphicData uri="http://schemas.openxmlformats.org/drawingml/2006/table">
            <a:tbl>
              <a:tblPr firstRow="1" bandRow="1">
                <a:tableStyleId>{21E4AEA4-8DFA-4A89-87EB-49C32662AFE0}</a:tableStyleId>
              </a:tblPr>
              <a:tblGrid>
                <a:gridCol w="1553845"/>
                <a:gridCol w="1553845"/>
                <a:gridCol w="1553845"/>
                <a:gridCol w="1553845"/>
                <a:gridCol w="1553845"/>
              </a:tblGrid>
              <a:tr h="443639">
                <a:tc>
                  <a:txBody>
                    <a:bodyPr/>
                    <a:lstStyle/>
                    <a:p>
                      <a:endParaRPr lang="en-US" sz="1700" dirty="0">
                        <a:latin typeface="Calibri" charset="0"/>
                        <a:ea typeface="Calibri" charset="0"/>
                        <a:cs typeface="Calibri" charset="0"/>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700" dirty="0" smtClean="0">
                          <a:latin typeface="Calibri" charset="0"/>
                          <a:ea typeface="Calibri" charset="0"/>
                          <a:cs typeface="Calibri" charset="0"/>
                        </a:rPr>
                        <a:t>Left</a:t>
                      </a:r>
                    </a:p>
                    <a:p>
                      <a:pPr algn="ctr"/>
                      <a:r>
                        <a:rPr lang="en-US" sz="1700" dirty="0" smtClean="0">
                          <a:latin typeface="Calibri" charset="0"/>
                          <a:ea typeface="Calibri" charset="0"/>
                          <a:cs typeface="Calibri" charset="0"/>
                        </a:rPr>
                        <a:t>(n = 732)</a:t>
                      </a:r>
                      <a:endParaRPr lang="en-US" sz="1700" dirty="0">
                        <a:latin typeface="Calibri" charset="0"/>
                        <a:ea typeface="Calibri" charset="0"/>
                        <a:cs typeface="Calibri"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700" dirty="0" smtClean="0">
                          <a:latin typeface="Calibri" charset="0"/>
                          <a:ea typeface="Calibri" charset="0"/>
                          <a:cs typeface="Calibri" charset="0"/>
                        </a:rPr>
                        <a:t>Right</a:t>
                      </a:r>
                    </a:p>
                    <a:p>
                      <a:pPr algn="ctr"/>
                      <a:r>
                        <a:rPr lang="en-US" sz="1700" dirty="0" smtClean="0">
                          <a:latin typeface="Calibri" charset="0"/>
                          <a:ea typeface="Calibri" charset="0"/>
                          <a:cs typeface="Calibri" charset="0"/>
                        </a:rPr>
                        <a:t>(n = 293)</a:t>
                      </a:r>
                      <a:endParaRPr lang="en-US" sz="1700" dirty="0">
                        <a:latin typeface="Calibri" charset="0"/>
                        <a:ea typeface="Calibri" charset="0"/>
                        <a:cs typeface="Calibri"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700" dirty="0" smtClean="0">
                          <a:latin typeface="Calibri" charset="0"/>
                          <a:ea typeface="Calibri" charset="0"/>
                          <a:cs typeface="Calibri" charset="0"/>
                        </a:rPr>
                        <a:t>HR</a:t>
                      </a:r>
                      <a:endParaRPr lang="en-US" sz="1700" dirty="0">
                        <a:latin typeface="Calibri" charset="0"/>
                        <a:ea typeface="Calibri" charset="0"/>
                        <a:cs typeface="Calibri"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700" i="1" dirty="0" smtClean="0">
                          <a:latin typeface="Calibri" charset="0"/>
                          <a:ea typeface="Calibri" charset="0"/>
                          <a:cs typeface="Calibri" charset="0"/>
                        </a:rPr>
                        <a:t>p</a:t>
                      </a:r>
                      <a:r>
                        <a:rPr lang="en-US" sz="1700" dirty="0" smtClean="0">
                          <a:latin typeface="Calibri" charset="0"/>
                          <a:ea typeface="Calibri" charset="0"/>
                          <a:cs typeface="Calibri" charset="0"/>
                        </a:rPr>
                        <a:t>-value</a:t>
                      </a:r>
                      <a:endParaRPr lang="en-US" sz="1700" dirty="0">
                        <a:latin typeface="Calibri" charset="0"/>
                        <a:ea typeface="Calibri" charset="0"/>
                        <a:cs typeface="Calibri" charset="0"/>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r>
              <a:tr h="255093">
                <a:tc>
                  <a:txBody>
                    <a:bodyPr/>
                    <a:lstStyle/>
                    <a:p>
                      <a:r>
                        <a:rPr lang="en-US" sz="1700" dirty="0" smtClean="0">
                          <a:latin typeface="Calibri" charset="0"/>
                          <a:ea typeface="Calibri" charset="0"/>
                          <a:cs typeface="Calibri" charset="0"/>
                        </a:rPr>
                        <a:t>All</a:t>
                      </a:r>
                      <a:endParaRPr lang="en-US" sz="17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smtClean="0">
                          <a:latin typeface="Calibri" charset="0"/>
                          <a:ea typeface="Calibri" charset="0"/>
                          <a:cs typeface="Calibri" charset="0"/>
                        </a:rPr>
                        <a:t>33.3 </a:t>
                      </a:r>
                      <a:r>
                        <a:rPr lang="en-US" sz="1700" dirty="0" err="1" smtClean="0">
                          <a:latin typeface="Calibri" charset="0"/>
                          <a:ea typeface="Calibri" charset="0"/>
                          <a:cs typeface="Calibri" charset="0"/>
                        </a:rPr>
                        <a:t>mo</a:t>
                      </a:r>
                      <a:endParaRPr lang="en-US" sz="17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smtClean="0">
                          <a:latin typeface="Calibri" charset="0"/>
                          <a:ea typeface="Calibri" charset="0"/>
                          <a:cs typeface="Calibri" charset="0"/>
                        </a:rPr>
                        <a:t>19.4 </a:t>
                      </a:r>
                      <a:r>
                        <a:rPr lang="en-US" sz="1700" dirty="0" err="1" smtClean="0">
                          <a:latin typeface="Calibri" charset="0"/>
                          <a:ea typeface="Calibri" charset="0"/>
                          <a:cs typeface="Calibri" charset="0"/>
                        </a:rPr>
                        <a:t>mo</a:t>
                      </a:r>
                      <a:endParaRPr lang="en-US" sz="17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smtClean="0">
                          <a:latin typeface="Calibri" charset="0"/>
                          <a:ea typeface="Calibri" charset="0"/>
                          <a:cs typeface="Calibri" charset="0"/>
                        </a:rPr>
                        <a:t>1.55</a:t>
                      </a:r>
                      <a:endParaRPr lang="en-US" sz="17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smtClean="0">
                          <a:latin typeface="Calibri" charset="0"/>
                          <a:ea typeface="Calibri" charset="0"/>
                          <a:cs typeface="Calibri" charset="0"/>
                        </a:rPr>
                        <a:t>&lt;0.0001</a:t>
                      </a:r>
                      <a:endParaRPr lang="en-US" sz="1700" dirty="0">
                        <a:latin typeface="Calibri" charset="0"/>
                        <a:ea typeface="Calibri" charset="0"/>
                        <a:cs typeface="Calibri"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 2"/>
          <p:cNvGraphicFramePr>
            <a:graphicFrameLocks noGrp="1"/>
          </p:cNvGraphicFramePr>
          <p:nvPr>
            <p:extLst/>
          </p:nvPr>
        </p:nvGraphicFramePr>
        <p:xfrm>
          <a:off x="5207768" y="2357912"/>
          <a:ext cx="3784780" cy="736092"/>
        </p:xfrm>
        <a:graphic>
          <a:graphicData uri="http://schemas.openxmlformats.org/drawingml/2006/table">
            <a:tbl>
              <a:tblPr>
                <a:tableStyleId>{5C22544A-7EE6-4342-B048-85BDC9FD1C3A}</a:tableStyleId>
              </a:tblPr>
              <a:tblGrid>
                <a:gridCol w="648940">
                  <a:extLst>
                    <a:ext uri="{9D8B030D-6E8A-4147-A177-3AD203B41FA5}">
                      <a16:colId xmlns="" xmlns:a16="http://schemas.microsoft.com/office/drawing/2014/main" val="20000"/>
                    </a:ext>
                  </a:extLst>
                </a:gridCol>
                <a:gridCol w="683727">
                  <a:extLst>
                    <a:ext uri="{9D8B030D-6E8A-4147-A177-3AD203B41FA5}">
                      <a16:colId xmlns="" xmlns:a16="http://schemas.microsoft.com/office/drawing/2014/main" val="20001"/>
                    </a:ext>
                  </a:extLst>
                </a:gridCol>
                <a:gridCol w="959522">
                  <a:extLst>
                    <a:ext uri="{9D8B030D-6E8A-4147-A177-3AD203B41FA5}">
                      <a16:colId xmlns="" xmlns:a16="http://schemas.microsoft.com/office/drawing/2014/main" val="20002"/>
                    </a:ext>
                  </a:extLst>
                </a:gridCol>
                <a:gridCol w="720941">
                  <a:extLst>
                    <a:ext uri="{9D8B030D-6E8A-4147-A177-3AD203B41FA5}">
                      <a16:colId xmlns="" xmlns:a16="http://schemas.microsoft.com/office/drawing/2014/main" val="20003"/>
                    </a:ext>
                  </a:extLst>
                </a:gridCol>
                <a:gridCol w="771650">
                  <a:extLst>
                    <a:ext uri="{9D8B030D-6E8A-4147-A177-3AD203B41FA5}">
                      <a16:colId xmlns="" xmlns:a16="http://schemas.microsoft.com/office/drawing/2014/main" val="20004"/>
                    </a:ext>
                  </a:extLst>
                </a:gridCol>
              </a:tblGrid>
              <a:tr h="141825">
                <a:tc>
                  <a:txBody>
                    <a:bodyPr/>
                    <a:lstStyle/>
                    <a:p>
                      <a:pPr marL="0" marR="0" algn="l">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 Side</a:t>
                      </a:r>
                      <a:endParaRPr lang="en-US" sz="1400" b="1" dirty="0">
                        <a:solidFill>
                          <a:schemeClr val="bg1"/>
                        </a:solidFill>
                        <a:effectLst/>
                        <a:latin typeface="Calibri" charset="0"/>
                        <a:ea typeface="Calibri" charset="0"/>
                        <a:cs typeface="Calibri" charset="0"/>
                      </a:endParaRPr>
                    </a:p>
                  </a:txBody>
                  <a:tcPr marL="38100" marR="3810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N</a:t>
                      </a:r>
                      <a:endParaRPr lang="en-US" sz="1400" b="1" dirty="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a:solidFill>
                            <a:schemeClr val="bg1"/>
                          </a:solidFill>
                          <a:effectLst/>
                          <a:latin typeface="Calibri" charset="0"/>
                          <a:ea typeface="Calibri" charset="0"/>
                          <a:cs typeface="Calibri" charset="0"/>
                        </a:rPr>
                        <a:t>Median </a:t>
                      </a:r>
                      <a:endParaRPr lang="en-US" sz="1400" b="1" dirty="0" smtClean="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HR</a:t>
                      </a: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i="1" dirty="0" smtClean="0">
                          <a:solidFill>
                            <a:schemeClr val="bg1"/>
                          </a:solidFill>
                          <a:effectLst/>
                          <a:latin typeface="Calibri" charset="0"/>
                          <a:ea typeface="Calibri" charset="0"/>
                          <a:cs typeface="Calibri" charset="0"/>
                        </a:rPr>
                        <a:t>p</a:t>
                      </a:r>
                      <a:r>
                        <a:rPr lang="en-US" sz="1400" b="1" dirty="0" smtClean="0">
                          <a:solidFill>
                            <a:schemeClr val="bg1"/>
                          </a:solidFill>
                          <a:effectLst/>
                          <a:latin typeface="Calibri" charset="0"/>
                          <a:ea typeface="Calibri" charset="0"/>
                          <a:cs typeface="Calibri" charset="0"/>
                        </a:rPr>
                        <a:t>-value</a:t>
                      </a:r>
                      <a:endParaRPr lang="en-US" sz="1400" b="1" dirty="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extLst>
                  <a:ext uri="{0D108BD9-81ED-4DB2-BD59-A6C34878D82A}">
                    <a16:rowId xmlns="" xmlns:a16="http://schemas.microsoft.com/office/drawing/2014/main" val="10000"/>
                  </a:ext>
                </a:extLst>
              </a:tr>
              <a:tr h="199138">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 Left</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376 </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36.0</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1.87</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&lt;0.0001</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extLst>
                  <a:ext uri="{0D108BD9-81ED-4DB2-BD59-A6C34878D82A}">
                    <a16:rowId xmlns="" xmlns:a16="http://schemas.microsoft.com/office/drawing/2014/main" val="10001"/>
                  </a:ext>
                </a:extLst>
              </a:tr>
              <a:tr h="199138">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 Right</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143</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16.7</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901142" name="TextBox 5"/>
          <p:cNvSpPr txBox="1">
            <a:spLocks noChangeArrowheads="1"/>
          </p:cNvSpPr>
          <p:nvPr/>
        </p:nvSpPr>
        <p:spPr bwMode="auto">
          <a:xfrm>
            <a:off x="6624830" y="4375101"/>
            <a:ext cx="541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1200" dirty="0" smtClean="0">
                <a:solidFill>
                  <a:srgbClr val="FA841F"/>
                </a:solidFill>
                <a:latin typeface="Calibri" charset="0"/>
                <a:ea typeface="Calibri" charset="0"/>
                <a:cs typeface="Calibri" charset="0"/>
              </a:rPr>
              <a:t>Left</a:t>
            </a:r>
          </a:p>
        </p:txBody>
      </p:sp>
      <p:sp>
        <p:nvSpPr>
          <p:cNvPr id="901143" name="TextBox 6"/>
          <p:cNvSpPr txBox="1">
            <a:spLocks noChangeArrowheads="1"/>
          </p:cNvSpPr>
          <p:nvPr/>
        </p:nvSpPr>
        <p:spPr bwMode="auto">
          <a:xfrm>
            <a:off x="5612093" y="4765834"/>
            <a:ext cx="663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1200" dirty="0" smtClean="0">
                <a:solidFill>
                  <a:srgbClr val="99CD15"/>
                </a:solidFill>
                <a:latin typeface="Calibri" charset="0"/>
                <a:ea typeface="Calibri" charset="0"/>
                <a:cs typeface="Calibri" charset="0"/>
              </a:rPr>
              <a:t>Right</a:t>
            </a:r>
          </a:p>
        </p:txBody>
      </p:sp>
      <p:sp>
        <p:nvSpPr>
          <p:cNvPr id="10" name="TextBox 9"/>
          <p:cNvSpPr txBox="1"/>
          <p:nvPr/>
        </p:nvSpPr>
        <p:spPr>
          <a:xfrm>
            <a:off x="62688" y="6441470"/>
            <a:ext cx="7507100" cy="338554"/>
          </a:xfrm>
          <a:prstGeom prst="rect">
            <a:avLst/>
          </a:prstGeom>
          <a:noFill/>
        </p:spPr>
        <p:txBody>
          <a:bodyPr wrap="square" rtlCol="0">
            <a:spAutoFit/>
          </a:bodyPr>
          <a:lstStyle/>
          <a:p>
            <a:r>
              <a:rPr lang="en-US" sz="1600" b="0" dirty="0" err="1" smtClean="0">
                <a:solidFill>
                  <a:srgbClr val="000000"/>
                </a:solidFill>
                <a:latin typeface="Calibri" charset="0"/>
                <a:ea typeface="Calibri" charset="0"/>
                <a:cs typeface="Calibri" charset="0"/>
              </a:rPr>
              <a:t>Venook</a:t>
            </a:r>
            <a:r>
              <a:rPr lang="en-US" sz="1600" b="0" dirty="0" smtClean="0">
                <a:solidFill>
                  <a:srgbClr val="000000"/>
                </a:solidFill>
                <a:latin typeface="Calibri" charset="0"/>
                <a:ea typeface="Calibri" charset="0"/>
                <a:cs typeface="Calibri" charset="0"/>
              </a:rPr>
              <a:t> A et al. </a:t>
            </a:r>
            <a:r>
              <a:rPr lang="en-US" sz="1600" b="0" i="1" dirty="0" smtClean="0">
                <a:solidFill>
                  <a:srgbClr val="000000"/>
                </a:solidFill>
                <a:latin typeface="Calibri" charset="0"/>
                <a:ea typeface="Calibri" charset="0"/>
                <a:cs typeface="Calibri" charset="0"/>
              </a:rPr>
              <a:t>Proc ASCO </a:t>
            </a:r>
            <a:r>
              <a:rPr lang="en-US" sz="1600" b="0" dirty="0" smtClean="0">
                <a:solidFill>
                  <a:srgbClr val="000000"/>
                </a:solidFill>
                <a:latin typeface="Calibri" charset="0"/>
                <a:ea typeface="Calibri" charset="0"/>
                <a:cs typeface="Calibri" charset="0"/>
              </a:rPr>
              <a:t>2016;Abstract 3504</a:t>
            </a:r>
            <a:r>
              <a:rPr lang="fr-FR" sz="1600" b="0" dirty="0" smtClean="0">
                <a:solidFill>
                  <a:srgbClr val="000000"/>
                </a:solidFill>
                <a:latin typeface="Calibri" charset="0"/>
                <a:ea typeface="Calibri" charset="0"/>
                <a:cs typeface="Calibri" charset="0"/>
              </a:rPr>
              <a:t>; </a:t>
            </a:r>
            <a:r>
              <a:rPr lang="fr-FR" sz="1600" b="0" i="1" dirty="0" smtClean="0">
                <a:solidFill>
                  <a:srgbClr val="000000"/>
                </a:solidFill>
                <a:latin typeface="Calibri" charset="0"/>
                <a:ea typeface="Calibri" charset="0"/>
                <a:cs typeface="Calibri" charset="0"/>
              </a:rPr>
              <a:t>Proc </a:t>
            </a:r>
            <a:r>
              <a:rPr lang="fr-FR" sz="1600" b="0" i="1" dirty="0">
                <a:solidFill>
                  <a:srgbClr val="000000"/>
                </a:solidFill>
                <a:latin typeface="Calibri" charset="0"/>
                <a:ea typeface="Calibri" charset="0"/>
                <a:cs typeface="Calibri" charset="0"/>
              </a:rPr>
              <a:t>ASCO </a:t>
            </a:r>
            <a:r>
              <a:rPr lang="fr-FR" sz="1600" b="0" dirty="0">
                <a:solidFill>
                  <a:srgbClr val="000000"/>
                </a:solidFill>
                <a:latin typeface="Calibri" charset="0"/>
                <a:ea typeface="Calibri" charset="0"/>
                <a:cs typeface="Calibri" charset="0"/>
              </a:rPr>
              <a:t>2017;Abstract 3503</a:t>
            </a:r>
            <a:r>
              <a:rPr lang="fr-FR" sz="1600" b="0" dirty="0" smtClean="0">
                <a:solidFill>
                  <a:srgbClr val="000000"/>
                </a:solidFill>
                <a:latin typeface="Calibri" charset="0"/>
                <a:ea typeface="Calibri" charset="0"/>
                <a:cs typeface="Calibri" charset="0"/>
              </a:rPr>
              <a:t>.</a:t>
            </a:r>
            <a:endParaRPr lang="fr-FR" sz="1600" b="0" dirty="0">
              <a:solidFill>
                <a:srgbClr val="000000"/>
              </a:solidFill>
              <a:latin typeface="Calibri" charset="0"/>
              <a:ea typeface="Calibri" charset="0"/>
              <a:cs typeface="Calibri" charset="0"/>
            </a:endParaRPr>
          </a:p>
        </p:txBody>
      </p:sp>
      <p:sp>
        <p:nvSpPr>
          <p:cNvPr id="7" name="TextBox 6"/>
          <p:cNvSpPr txBox="1"/>
          <p:nvPr/>
        </p:nvSpPr>
        <p:spPr>
          <a:xfrm>
            <a:off x="6435520" y="1988840"/>
            <a:ext cx="1329275" cy="400110"/>
          </a:xfrm>
          <a:prstGeom prst="rect">
            <a:avLst/>
          </a:prstGeom>
          <a:noFill/>
        </p:spPr>
        <p:txBody>
          <a:bodyPr wrap="none" rtlCol="0">
            <a:spAutoFit/>
          </a:bodyPr>
          <a:lstStyle/>
          <a:p>
            <a:pPr algn="ctr"/>
            <a:r>
              <a:rPr lang="en-US" sz="2000" dirty="0" err="1" smtClean="0">
                <a:solidFill>
                  <a:srgbClr val="000000"/>
                </a:solidFill>
                <a:latin typeface="Calibri" charset="0"/>
                <a:ea typeface="Calibri" charset="0"/>
                <a:cs typeface="Calibri" charset="0"/>
              </a:rPr>
              <a:t>Cetuximab</a:t>
            </a:r>
            <a:endParaRPr lang="en-US" sz="2000" dirty="0">
              <a:solidFill>
                <a:srgbClr val="000000"/>
              </a:solidFill>
              <a:latin typeface="Calibri" charset="0"/>
              <a:ea typeface="Calibri" charset="0"/>
              <a:cs typeface="Calibri" charset="0"/>
            </a:endParaRPr>
          </a:p>
        </p:txBody>
      </p:sp>
      <p:sp>
        <p:nvSpPr>
          <p:cNvPr id="12" name="TextBox 11"/>
          <p:cNvSpPr txBox="1"/>
          <p:nvPr/>
        </p:nvSpPr>
        <p:spPr>
          <a:xfrm>
            <a:off x="1784174" y="1988840"/>
            <a:ext cx="1584857" cy="400110"/>
          </a:xfrm>
          <a:prstGeom prst="rect">
            <a:avLst/>
          </a:prstGeom>
          <a:noFill/>
        </p:spPr>
        <p:txBody>
          <a:bodyPr wrap="none" rtlCol="0">
            <a:spAutoFit/>
          </a:bodyPr>
          <a:lstStyle/>
          <a:p>
            <a:pPr algn="ctr"/>
            <a:r>
              <a:rPr lang="en-US" sz="2000" dirty="0" smtClean="0">
                <a:solidFill>
                  <a:srgbClr val="000000"/>
                </a:solidFill>
                <a:latin typeface="Calibri" charset="0"/>
                <a:ea typeface="Calibri" charset="0"/>
                <a:cs typeface="Calibri" charset="0"/>
              </a:rPr>
              <a:t>Bevacizumab</a:t>
            </a:r>
            <a:endParaRPr lang="en-US" sz="2000" dirty="0">
              <a:solidFill>
                <a:srgbClr val="000000"/>
              </a:solidFill>
              <a:latin typeface="Calibri" charset="0"/>
              <a:ea typeface="Calibri" charset="0"/>
              <a:cs typeface="Calibri" charset="0"/>
            </a:endParaRPr>
          </a:p>
        </p:txBody>
      </p:sp>
      <p:graphicFrame>
        <p:nvGraphicFramePr>
          <p:cNvPr id="15" name="Table 14"/>
          <p:cNvGraphicFramePr>
            <a:graphicFrameLocks noGrp="1"/>
          </p:cNvGraphicFramePr>
          <p:nvPr>
            <p:extLst/>
          </p:nvPr>
        </p:nvGraphicFramePr>
        <p:xfrm>
          <a:off x="684213" y="2369801"/>
          <a:ext cx="3784780" cy="736092"/>
        </p:xfrm>
        <a:graphic>
          <a:graphicData uri="http://schemas.openxmlformats.org/drawingml/2006/table">
            <a:tbl>
              <a:tblPr>
                <a:tableStyleId>{5C22544A-7EE6-4342-B048-85BDC9FD1C3A}</a:tableStyleId>
              </a:tblPr>
              <a:tblGrid>
                <a:gridCol w="648940">
                  <a:extLst>
                    <a:ext uri="{9D8B030D-6E8A-4147-A177-3AD203B41FA5}">
                      <a16:colId xmlns="" xmlns:a16="http://schemas.microsoft.com/office/drawing/2014/main" val="20000"/>
                    </a:ext>
                  </a:extLst>
                </a:gridCol>
                <a:gridCol w="683727">
                  <a:extLst>
                    <a:ext uri="{9D8B030D-6E8A-4147-A177-3AD203B41FA5}">
                      <a16:colId xmlns="" xmlns:a16="http://schemas.microsoft.com/office/drawing/2014/main" val="20001"/>
                    </a:ext>
                  </a:extLst>
                </a:gridCol>
                <a:gridCol w="959522">
                  <a:extLst>
                    <a:ext uri="{9D8B030D-6E8A-4147-A177-3AD203B41FA5}">
                      <a16:colId xmlns="" xmlns:a16="http://schemas.microsoft.com/office/drawing/2014/main" val="20002"/>
                    </a:ext>
                  </a:extLst>
                </a:gridCol>
                <a:gridCol w="720941">
                  <a:extLst>
                    <a:ext uri="{9D8B030D-6E8A-4147-A177-3AD203B41FA5}">
                      <a16:colId xmlns="" xmlns:a16="http://schemas.microsoft.com/office/drawing/2014/main" val="20003"/>
                    </a:ext>
                  </a:extLst>
                </a:gridCol>
                <a:gridCol w="771650">
                  <a:extLst>
                    <a:ext uri="{9D8B030D-6E8A-4147-A177-3AD203B41FA5}">
                      <a16:colId xmlns="" xmlns:a16="http://schemas.microsoft.com/office/drawing/2014/main" val="20004"/>
                    </a:ext>
                  </a:extLst>
                </a:gridCol>
              </a:tblGrid>
              <a:tr h="160823">
                <a:tc>
                  <a:txBody>
                    <a:bodyPr/>
                    <a:lstStyle/>
                    <a:p>
                      <a:pPr marL="0" marR="0" algn="l">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 Side</a:t>
                      </a:r>
                      <a:endParaRPr lang="en-US" sz="1400" b="1" dirty="0">
                        <a:solidFill>
                          <a:schemeClr val="bg1"/>
                        </a:solidFill>
                        <a:effectLst/>
                        <a:latin typeface="Calibri" charset="0"/>
                        <a:ea typeface="Calibri" charset="0"/>
                        <a:cs typeface="Calibri" charset="0"/>
                      </a:endParaRPr>
                    </a:p>
                  </a:txBody>
                  <a:tcPr marL="38100" marR="3810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N</a:t>
                      </a:r>
                      <a:endParaRPr lang="en-US" sz="1400" b="1" dirty="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a:solidFill>
                            <a:schemeClr val="bg1"/>
                          </a:solidFill>
                          <a:effectLst/>
                          <a:latin typeface="Calibri" charset="0"/>
                          <a:ea typeface="Calibri" charset="0"/>
                          <a:cs typeface="Calibri" charset="0"/>
                        </a:rPr>
                        <a:t>Median </a:t>
                      </a:r>
                      <a:endParaRPr lang="en-US" sz="1400" b="1" dirty="0" smtClean="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HR</a:t>
                      </a:r>
                    </a:p>
                  </a:txBody>
                  <a:tcPr marL="38100" marR="381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i="1" dirty="0" smtClean="0">
                          <a:solidFill>
                            <a:schemeClr val="bg1"/>
                          </a:solidFill>
                          <a:effectLst/>
                          <a:latin typeface="Calibri" charset="0"/>
                          <a:ea typeface="Calibri" charset="0"/>
                          <a:cs typeface="Calibri" charset="0"/>
                        </a:rPr>
                        <a:t>p</a:t>
                      </a:r>
                      <a:r>
                        <a:rPr lang="en-US" sz="1400" b="1" dirty="0" smtClean="0">
                          <a:solidFill>
                            <a:schemeClr val="bg1"/>
                          </a:solidFill>
                          <a:effectLst/>
                          <a:latin typeface="Calibri" charset="0"/>
                          <a:ea typeface="Calibri" charset="0"/>
                          <a:cs typeface="Calibri" charset="0"/>
                        </a:rPr>
                        <a:t>-value</a:t>
                      </a:r>
                      <a:endParaRPr lang="en-US" sz="1400" b="1" dirty="0">
                        <a:solidFill>
                          <a:schemeClr val="bg1"/>
                        </a:solidFill>
                        <a:effectLst/>
                        <a:latin typeface="Calibri" charset="0"/>
                        <a:ea typeface="Calibri" charset="0"/>
                        <a:cs typeface="Calibri" charset="0"/>
                      </a:endParaRPr>
                    </a:p>
                  </a:txBody>
                  <a:tcPr marL="38100" marR="3810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extLst>
                  <a:ext uri="{0D108BD9-81ED-4DB2-BD59-A6C34878D82A}">
                    <a16:rowId xmlns="" xmlns:a16="http://schemas.microsoft.com/office/drawing/2014/main" val="10000"/>
                  </a:ext>
                </a:extLst>
              </a:tr>
              <a:tr h="225813">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 Left</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356 </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31.4</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1.32</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0.01</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extLst>
                  <a:ext uri="{0D108BD9-81ED-4DB2-BD59-A6C34878D82A}">
                    <a16:rowId xmlns="" xmlns:a16="http://schemas.microsoft.com/office/drawing/2014/main" val="10001"/>
                  </a:ext>
                </a:extLst>
              </a:tr>
              <a:tr h="225813">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 Right</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150</a:t>
                      </a:r>
                      <a:endParaRPr lang="en-US" sz="1400" b="0" dirty="0">
                        <a:solidFill>
                          <a:schemeClr val="tx1"/>
                        </a:solidFill>
                        <a:effectLst/>
                        <a:latin typeface="Calibri" charset="0"/>
                        <a:ea typeface="Calibri" charset="0"/>
                        <a:cs typeface="Calibri" charset="0"/>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24.2</a:t>
                      </a: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6" name="TextBox 5"/>
          <p:cNvSpPr txBox="1">
            <a:spLocks noChangeArrowheads="1"/>
          </p:cNvSpPr>
          <p:nvPr/>
        </p:nvSpPr>
        <p:spPr bwMode="auto">
          <a:xfrm>
            <a:off x="2446456" y="4382763"/>
            <a:ext cx="541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1200" dirty="0" smtClean="0">
                <a:solidFill>
                  <a:srgbClr val="FA841F"/>
                </a:solidFill>
                <a:latin typeface="Calibri" charset="0"/>
                <a:ea typeface="Calibri" charset="0"/>
                <a:cs typeface="Calibri" charset="0"/>
              </a:rPr>
              <a:t>Left</a:t>
            </a:r>
          </a:p>
        </p:txBody>
      </p:sp>
      <p:sp>
        <p:nvSpPr>
          <p:cNvPr id="17" name="TextBox 6"/>
          <p:cNvSpPr txBox="1">
            <a:spLocks noChangeArrowheads="1"/>
          </p:cNvSpPr>
          <p:nvPr/>
        </p:nvSpPr>
        <p:spPr bwMode="auto">
          <a:xfrm>
            <a:off x="1619672" y="4765834"/>
            <a:ext cx="663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000">
                <a:solidFill>
                  <a:schemeClr val="bg1"/>
                </a:solidFill>
                <a:latin typeface="Arial" panose="020B0604020202020204" pitchFamily="34" charset="0"/>
                <a:ea typeface="ヒラギノ角ゴ Pro W3"/>
                <a:cs typeface="ヒラギノ角ゴ Pro W3"/>
              </a:defRPr>
            </a:lvl3pPr>
            <a:lvl4pPr marL="16002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4pPr>
            <a:lvl5pPr marL="2057400" indent="-228600" defTabSz="457200">
              <a:spcBef>
                <a:spcPct val="20000"/>
              </a:spcBef>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ヒラギノ角ゴ Pro W3"/>
                <a:cs typeface="ヒラギノ角ゴ Pro W3"/>
              </a:defRPr>
            </a:lvl9pPr>
          </a:lstStyle>
          <a:p>
            <a:pPr>
              <a:spcBef>
                <a:spcPct val="0"/>
              </a:spcBef>
              <a:buFontTx/>
              <a:buNone/>
              <a:defRPr/>
            </a:pPr>
            <a:r>
              <a:rPr lang="en-US" altLang="en-US" sz="1200" dirty="0" smtClean="0">
                <a:solidFill>
                  <a:srgbClr val="99CD15"/>
                </a:solidFill>
                <a:latin typeface="Calibri" charset="0"/>
                <a:ea typeface="Calibri" charset="0"/>
                <a:cs typeface="Calibri" charset="0"/>
              </a:rPr>
              <a:t>Right</a:t>
            </a:r>
          </a:p>
        </p:txBody>
      </p:sp>
      <p:sp>
        <p:nvSpPr>
          <p:cNvPr id="18" name="TextBox 17"/>
          <p:cNvSpPr txBox="1"/>
          <p:nvPr/>
        </p:nvSpPr>
        <p:spPr>
          <a:xfrm>
            <a:off x="684213" y="5912349"/>
            <a:ext cx="6885575" cy="584775"/>
          </a:xfrm>
          <a:prstGeom prst="rect">
            <a:avLst/>
          </a:prstGeom>
          <a:noFill/>
        </p:spPr>
        <p:txBody>
          <a:bodyPr wrap="square" rtlCol="0">
            <a:spAutoFit/>
          </a:bodyPr>
          <a:lstStyle/>
          <a:p>
            <a:r>
              <a:rPr lang="en-US" sz="1600" b="0" dirty="0">
                <a:solidFill>
                  <a:srgbClr val="000000"/>
                </a:solidFill>
                <a:latin typeface="Calibri" charset="0"/>
                <a:ea typeface="Calibri" charset="0"/>
                <a:cs typeface="Calibri" charset="0"/>
              </a:rPr>
              <a:t>Tumor location is independently prognostic when adjusted for age, gender, synchronous/</a:t>
            </a:r>
            <a:r>
              <a:rPr lang="en-US" sz="1600" b="0" dirty="0" err="1">
                <a:solidFill>
                  <a:srgbClr val="000000"/>
                </a:solidFill>
                <a:latin typeface="Calibri" charset="0"/>
                <a:ea typeface="Calibri" charset="0"/>
                <a:cs typeface="Calibri" charset="0"/>
              </a:rPr>
              <a:t>metachronous</a:t>
            </a:r>
            <a:r>
              <a:rPr lang="en-US" sz="1600" b="0" dirty="0">
                <a:solidFill>
                  <a:srgbClr val="000000"/>
                </a:solidFill>
                <a:latin typeface="Calibri" charset="0"/>
                <a:ea typeface="Calibri" charset="0"/>
                <a:cs typeface="Calibri" charset="0"/>
              </a:rPr>
              <a:t>, CMS, MSI and BRAF status. </a:t>
            </a:r>
          </a:p>
        </p:txBody>
      </p:sp>
    </p:spTree>
    <p:custDataLst>
      <p:tags r:id="rId1"/>
    </p:custDataLst>
    <p:extLst>
      <p:ext uri="{BB962C8B-B14F-4D97-AF65-F5344CB8AC3E}">
        <p14:creationId xmlns:p14="http://schemas.microsoft.com/office/powerpoint/2010/main" val="1394868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076668"/>
            <a:ext cx="8878294" cy="2728596"/>
          </a:xfrm>
          <a:prstGeom prst="rect">
            <a:avLst/>
          </a:prstGeom>
        </p:spPr>
      </p:pic>
      <p:sp>
        <p:nvSpPr>
          <p:cNvPr id="6146" name="Title 1"/>
          <p:cNvSpPr>
            <a:spLocks noGrp="1"/>
          </p:cNvSpPr>
          <p:nvPr>
            <p:ph type="title"/>
          </p:nvPr>
        </p:nvSpPr>
        <p:spPr>
          <a:xfrm>
            <a:off x="684213" y="-15875"/>
            <a:ext cx="7769225" cy="1143000"/>
          </a:xfrm>
        </p:spPr>
        <p:txBody>
          <a:bodyPr/>
          <a:lstStyle/>
          <a:p>
            <a:pPr eaLnBrk="1" hangingPunct="1"/>
            <a:r>
              <a:rPr lang="en-US" altLang="en-US" sz="3200">
                <a:latin typeface="Calibri" charset="0"/>
                <a:ea typeface="MS PGothic" charset="-128"/>
                <a:cs typeface="Calibri" charset="0"/>
              </a:rPr>
              <a:t>80405: OS by Biologic Agent</a:t>
            </a:r>
          </a:p>
        </p:txBody>
      </p:sp>
      <p:sp>
        <p:nvSpPr>
          <p:cNvPr id="6147" name="TextBox 9"/>
          <p:cNvSpPr txBox="1">
            <a:spLocks noChangeArrowheads="1"/>
          </p:cNvSpPr>
          <p:nvPr/>
        </p:nvSpPr>
        <p:spPr bwMode="auto">
          <a:xfrm>
            <a:off x="61913" y="6442075"/>
            <a:ext cx="4298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b="0" smtClean="0">
                <a:solidFill>
                  <a:srgbClr val="000000"/>
                </a:solidFill>
                <a:latin typeface="Calibri" charset="0"/>
                <a:ea typeface="MS PGothic" charset="-128"/>
                <a:cs typeface=""/>
              </a:rPr>
              <a:t>Venook A et al. </a:t>
            </a:r>
            <a:r>
              <a:rPr lang="en-US" altLang="x-none" sz="1600" b="0" i="1" smtClean="0">
                <a:solidFill>
                  <a:srgbClr val="000000"/>
                </a:solidFill>
                <a:latin typeface="Calibri" charset="0"/>
                <a:ea typeface="MS PGothic" charset="-128"/>
                <a:cs typeface=""/>
              </a:rPr>
              <a:t>Proc ASCO </a:t>
            </a:r>
            <a:r>
              <a:rPr lang="en-US" altLang="x-none" sz="1600" b="0" smtClean="0">
                <a:solidFill>
                  <a:srgbClr val="000000"/>
                </a:solidFill>
                <a:latin typeface="Calibri" charset="0"/>
                <a:ea typeface="MS PGothic" charset="-128"/>
                <a:cs typeface=""/>
              </a:rPr>
              <a:t>2016;Abstract 3504.</a:t>
            </a:r>
          </a:p>
        </p:txBody>
      </p:sp>
      <p:sp>
        <p:nvSpPr>
          <p:cNvPr id="6148" name="TextBox 6"/>
          <p:cNvSpPr txBox="1">
            <a:spLocks noChangeArrowheads="1"/>
          </p:cNvSpPr>
          <p:nvPr/>
        </p:nvSpPr>
        <p:spPr bwMode="auto">
          <a:xfrm>
            <a:off x="5207000" y="1530350"/>
            <a:ext cx="227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2000" smtClean="0">
                <a:solidFill>
                  <a:srgbClr val="000000"/>
                </a:solidFill>
                <a:latin typeface="Calibri" charset="0"/>
                <a:ea typeface="MS PGothic" charset="-128"/>
                <a:cs typeface=""/>
              </a:rPr>
              <a:t>Right-sided primary</a:t>
            </a:r>
          </a:p>
        </p:txBody>
      </p:sp>
      <p:sp>
        <p:nvSpPr>
          <p:cNvPr id="6149" name="TextBox 11"/>
          <p:cNvSpPr txBox="1">
            <a:spLocks noChangeArrowheads="1"/>
          </p:cNvSpPr>
          <p:nvPr/>
        </p:nvSpPr>
        <p:spPr bwMode="auto">
          <a:xfrm>
            <a:off x="712788" y="153670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2000" smtClean="0">
                <a:solidFill>
                  <a:srgbClr val="000000"/>
                </a:solidFill>
                <a:latin typeface="Calibri" charset="0"/>
                <a:ea typeface="MS PGothic" charset="-128"/>
                <a:cs typeface=""/>
              </a:rPr>
              <a:t>Left-sided primary</a:t>
            </a:r>
          </a:p>
        </p:txBody>
      </p:sp>
      <p:graphicFrame>
        <p:nvGraphicFramePr>
          <p:cNvPr id="15" name="Table 14"/>
          <p:cNvGraphicFramePr>
            <a:graphicFrameLocks noGrp="1"/>
          </p:cNvGraphicFramePr>
          <p:nvPr/>
        </p:nvGraphicFramePr>
        <p:xfrm>
          <a:off x="684213" y="1990725"/>
          <a:ext cx="3784600" cy="736092"/>
        </p:xfrm>
        <a:graphic>
          <a:graphicData uri="http://schemas.openxmlformats.org/drawingml/2006/table">
            <a:tbl>
              <a:tblPr>
                <a:tableStyleId>{5C22544A-7EE6-4342-B048-85BDC9FD1C3A}</a:tableStyleId>
              </a:tblPr>
              <a:tblGrid>
                <a:gridCol w="1007419">
                  <a:extLst>
                    <a:ext uri="{9D8B030D-6E8A-4147-A177-3AD203B41FA5}"/>
                  </a:extLst>
                </a:gridCol>
                <a:gridCol w="576037">
                  <a:extLst>
                    <a:ext uri="{9D8B030D-6E8A-4147-A177-3AD203B41FA5}"/>
                  </a:extLst>
                </a:gridCol>
                <a:gridCol w="864055">
                  <a:extLst>
                    <a:ext uri="{9D8B030D-6E8A-4147-A177-3AD203B41FA5}"/>
                  </a:extLst>
                </a:gridCol>
                <a:gridCol w="565476">
                  <a:extLst>
                    <a:ext uri="{9D8B030D-6E8A-4147-A177-3AD203B41FA5}"/>
                  </a:extLst>
                </a:gridCol>
                <a:gridCol w="771613">
                  <a:extLst>
                    <a:ext uri="{9D8B030D-6E8A-4147-A177-3AD203B41FA5}"/>
                  </a:extLst>
                </a:gridCol>
              </a:tblGrid>
              <a:tr h="245004">
                <a:tc>
                  <a:txBody>
                    <a:bodyPr/>
                    <a:lstStyle/>
                    <a:p>
                      <a:pPr marL="0" marR="0" algn="l">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Agent</a:t>
                      </a:r>
                      <a:endParaRPr lang="en-US" sz="1400" b="1" dirty="0">
                        <a:solidFill>
                          <a:schemeClr val="bg1"/>
                        </a:solidFill>
                        <a:effectLst/>
                        <a:latin typeface="Calibri" charset="0"/>
                        <a:ea typeface="Calibri" charset="0"/>
                        <a:cs typeface="Calibri" charset="0"/>
                      </a:endParaRPr>
                    </a:p>
                  </a:txBody>
                  <a:tcPr marL="38098" marR="38098"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N</a:t>
                      </a:r>
                      <a:endParaRPr lang="en-US" sz="1400" b="1" dirty="0">
                        <a:solidFill>
                          <a:schemeClr val="bg1"/>
                        </a:solidFill>
                        <a:effectLst/>
                        <a:latin typeface="Calibri" charset="0"/>
                        <a:ea typeface="Calibri" charset="0"/>
                        <a:cs typeface="Calibri" charset="0"/>
                      </a:endParaRPr>
                    </a:p>
                  </a:txBody>
                  <a:tcPr marL="38098" marR="380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a:solidFill>
                            <a:schemeClr val="bg1"/>
                          </a:solidFill>
                          <a:effectLst/>
                          <a:latin typeface="Calibri" charset="0"/>
                          <a:ea typeface="Calibri" charset="0"/>
                          <a:cs typeface="Calibri" charset="0"/>
                        </a:rPr>
                        <a:t>Median </a:t>
                      </a:r>
                      <a:endParaRPr lang="en-US" sz="1400" b="1" dirty="0" smtClean="0">
                        <a:solidFill>
                          <a:schemeClr val="bg1"/>
                        </a:solidFill>
                        <a:effectLst/>
                        <a:latin typeface="Calibri" charset="0"/>
                        <a:ea typeface="Calibri" charset="0"/>
                        <a:cs typeface="Calibri" charset="0"/>
                      </a:endParaRPr>
                    </a:p>
                  </a:txBody>
                  <a:tcPr marL="38098" marR="380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HR</a:t>
                      </a:r>
                    </a:p>
                  </a:txBody>
                  <a:tcPr marL="38098" marR="380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i="1" dirty="0" smtClean="0">
                          <a:solidFill>
                            <a:schemeClr val="bg1"/>
                          </a:solidFill>
                          <a:effectLst/>
                          <a:latin typeface="Calibri" charset="0"/>
                          <a:ea typeface="Calibri" charset="0"/>
                          <a:cs typeface="Calibri" charset="0"/>
                        </a:rPr>
                        <a:t>p</a:t>
                      </a:r>
                      <a:r>
                        <a:rPr lang="en-US" sz="1400" b="1" dirty="0" smtClean="0">
                          <a:solidFill>
                            <a:schemeClr val="bg1"/>
                          </a:solidFill>
                          <a:effectLst/>
                          <a:latin typeface="Calibri" charset="0"/>
                          <a:ea typeface="Calibri" charset="0"/>
                          <a:cs typeface="Calibri" charset="0"/>
                        </a:rPr>
                        <a:t>-value</a:t>
                      </a:r>
                      <a:endParaRPr lang="en-US" sz="1400" b="1" dirty="0">
                        <a:solidFill>
                          <a:schemeClr val="bg1"/>
                        </a:solidFill>
                        <a:effectLst/>
                        <a:latin typeface="Calibri" charset="0"/>
                        <a:ea typeface="Calibri" charset="0"/>
                        <a:cs typeface="Calibri" charset="0"/>
                      </a:endParaRPr>
                    </a:p>
                  </a:txBody>
                  <a:tcPr marL="38098" marR="38098"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extLst>
                  <a:ext uri="{0D108BD9-81ED-4DB2-BD59-A6C34878D82A}"/>
                </a:extLst>
              </a:tr>
              <a:tr h="245004">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Bev</a:t>
                      </a:r>
                      <a:endParaRPr lang="en-US" sz="1400" b="0" dirty="0">
                        <a:solidFill>
                          <a:schemeClr val="tx1"/>
                        </a:solidFill>
                        <a:effectLst/>
                        <a:latin typeface="Calibri" charset="0"/>
                        <a:ea typeface="Calibri" charset="0"/>
                        <a:cs typeface="Calibri" charset="0"/>
                      </a:endParaRP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356 </a:t>
                      </a:r>
                      <a:endParaRPr lang="en-US" sz="1400" b="0" dirty="0">
                        <a:solidFill>
                          <a:schemeClr val="tx1"/>
                        </a:solidFill>
                        <a:effectLst/>
                        <a:latin typeface="Calibri" charset="0"/>
                        <a:ea typeface="Calibri" charset="0"/>
                        <a:cs typeface="Calibri" charset="0"/>
                      </a:endParaRP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31.4</a:t>
                      </a: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0.817</a:t>
                      </a: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0.018</a:t>
                      </a:r>
                      <a:endParaRPr lang="en-US" sz="1400" b="0" dirty="0">
                        <a:solidFill>
                          <a:schemeClr val="tx1"/>
                        </a:solidFill>
                        <a:effectLst/>
                        <a:latin typeface="Calibri" charset="0"/>
                        <a:ea typeface="Calibri" charset="0"/>
                        <a:cs typeface="Calibri" charset="0"/>
                      </a:endParaRP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extLst>
                  <a:ext uri="{0D108BD9-81ED-4DB2-BD59-A6C34878D82A}"/>
                </a:extLst>
              </a:tr>
              <a:tr h="245004">
                <a:tc>
                  <a:txBody>
                    <a:bodyPr/>
                    <a:lstStyle/>
                    <a:p>
                      <a:pPr marL="0" marR="0" algn="l">
                        <a:lnSpc>
                          <a:spcPct val="115000"/>
                        </a:lnSpc>
                        <a:spcBef>
                          <a:spcPts val="300"/>
                        </a:spcBef>
                        <a:spcAft>
                          <a:spcPts val="300"/>
                        </a:spcAft>
                      </a:pPr>
                      <a:r>
                        <a:rPr lang="en-US" sz="1400" b="0" dirty="0" err="1" smtClean="0">
                          <a:solidFill>
                            <a:schemeClr val="tx1"/>
                          </a:solidFill>
                          <a:effectLst/>
                          <a:latin typeface="Calibri" charset="0"/>
                          <a:ea typeface="Calibri" charset="0"/>
                          <a:cs typeface="Calibri" charset="0"/>
                        </a:rPr>
                        <a:t>Cetux</a:t>
                      </a:r>
                      <a:endParaRPr lang="en-US" sz="1400" b="0" dirty="0">
                        <a:solidFill>
                          <a:schemeClr val="tx1"/>
                        </a:solidFill>
                        <a:effectLst/>
                        <a:latin typeface="Calibri" charset="0"/>
                        <a:ea typeface="Calibri" charset="0"/>
                        <a:cs typeface="Calibri" charset="0"/>
                      </a:endParaRP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376</a:t>
                      </a:r>
                      <a:endParaRPr lang="en-US" sz="1400" b="0" dirty="0">
                        <a:solidFill>
                          <a:schemeClr val="tx1"/>
                        </a:solidFill>
                        <a:effectLst/>
                        <a:latin typeface="Calibri" charset="0"/>
                        <a:ea typeface="Calibri" charset="0"/>
                        <a:cs typeface="Calibri" charset="0"/>
                      </a:endParaRP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36.0</a:t>
                      </a:r>
                    </a:p>
                  </a:txBody>
                  <a:tcPr marL="38098" marR="380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8" name="Table 17"/>
          <p:cNvGraphicFramePr>
            <a:graphicFrameLocks noGrp="1"/>
          </p:cNvGraphicFramePr>
          <p:nvPr/>
        </p:nvGraphicFramePr>
        <p:xfrm>
          <a:off x="5106988" y="1989138"/>
          <a:ext cx="3786187" cy="736092"/>
        </p:xfrm>
        <a:graphic>
          <a:graphicData uri="http://schemas.openxmlformats.org/drawingml/2006/table">
            <a:tbl>
              <a:tblPr>
                <a:tableStyleId>{5C22544A-7EE6-4342-B048-85BDC9FD1C3A}</a:tableStyleId>
              </a:tblPr>
              <a:tblGrid>
                <a:gridCol w="1007842">
                  <a:extLst>
                    <a:ext uri="{9D8B030D-6E8A-4147-A177-3AD203B41FA5}"/>
                  </a:extLst>
                </a:gridCol>
                <a:gridCol w="576278">
                  <a:extLst>
                    <a:ext uri="{9D8B030D-6E8A-4147-A177-3AD203B41FA5}"/>
                  </a:extLst>
                </a:gridCol>
                <a:gridCol w="864417">
                  <a:extLst>
                    <a:ext uri="{9D8B030D-6E8A-4147-A177-3AD203B41FA5}"/>
                  </a:extLst>
                </a:gridCol>
                <a:gridCol w="565713">
                  <a:extLst>
                    <a:ext uri="{9D8B030D-6E8A-4147-A177-3AD203B41FA5}"/>
                  </a:extLst>
                </a:gridCol>
                <a:gridCol w="771937">
                  <a:extLst>
                    <a:ext uri="{9D8B030D-6E8A-4147-A177-3AD203B41FA5}"/>
                  </a:extLst>
                </a:gridCol>
              </a:tblGrid>
              <a:tr h="245004">
                <a:tc>
                  <a:txBody>
                    <a:bodyPr/>
                    <a:lstStyle/>
                    <a:p>
                      <a:pPr marL="0" marR="0" algn="l">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Agent</a:t>
                      </a:r>
                      <a:endParaRPr lang="en-US" sz="1400" b="1" dirty="0">
                        <a:solidFill>
                          <a:schemeClr val="bg1"/>
                        </a:solidFill>
                        <a:effectLst/>
                        <a:latin typeface="Calibri" charset="0"/>
                        <a:ea typeface="Calibri" charset="0"/>
                        <a:cs typeface="Calibri" charset="0"/>
                      </a:endParaRPr>
                    </a:p>
                  </a:txBody>
                  <a:tcPr marL="38114" marR="38114"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N</a:t>
                      </a:r>
                      <a:endParaRPr lang="en-US" sz="1400" b="1" dirty="0">
                        <a:solidFill>
                          <a:schemeClr val="bg1"/>
                        </a:solidFill>
                        <a:effectLst/>
                        <a:latin typeface="Calibri" charset="0"/>
                        <a:ea typeface="Calibri" charset="0"/>
                        <a:cs typeface="Calibri" charset="0"/>
                      </a:endParaRPr>
                    </a:p>
                  </a:txBody>
                  <a:tcPr marL="38114" marR="381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a:solidFill>
                            <a:schemeClr val="bg1"/>
                          </a:solidFill>
                          <a:effectLst/>
                          <a:latin typeface="Calibri" charset="0"/>
                          <a:ea typeface="Calibri" charset="0"/>
                          <a:cs typeface="Calibri" charset="0"/>
                        </a:rPr>
                        <a:t>Median </a:t>
                      </a:r>
                      <a:endParaRPr lang="en-US" sz="1400" b="1" dirty="0" smtClean="0">
                        <a:solidFill>
                          <a:schemeClr val="bg1"/>
                        </a:solidFill>
                        <a:effectLst/>
                        <a:latin typeface="Calibri" charset="0"/>
                        <a:ea typeface="Calibri" charset="0"/>
                        <a:cs typeface="Calibri" charset="0"/>
                      </a:endParaRPr>
                    </a:p>
                  </a:txBody>
                  <a:tcPr marL="38114" marR="381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dirty="0" smtClean="0">
                          <a:solidFill>
                            <a:schemeClr val="bg1"/>
                          </a:solidFill>
                          <a:effectLst/>
                          <a:latin typeface="Calibri" charset="0"/>
                          <a:ea typeface="Calibri" charset="0"/>
                          <a:cs typeface="Calibri" charset="0"/>
                        </a:rPr>
                        <a:t>HR</a:t>
                      </a:r>
                    </a:p>
                  </a:txBody>
                  <a:tcPr marL="38114" marR="3811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tc>
                  <a:txBody>
                    <a:bodyPr/>
                    <a:lstStyle/>
                    <a:p>
                      <a:pPr marL="0" marR="0" algn="ctr">
                        <a:lnSpc>
                          <a:spcPct val="115000"/>
                        </a:lnSpc>
                        <a:spcBef>
                          <a:spcPts val="300"/>
                        </a:spcBef>
                        <a:spcAft>
                          <a:spcPts val="300"/>
                        </a:spcAft>
                      </a:pPr>
                      <a:r>
                        <a:rPr lang="en-US" sz="1400" b="1" i="1" dirty="0" smtClean="0">
                          <a:solidFill>
                            <a:schemeClr val="bg1"/>
                          </a:solidFill>
                          <a:effectLst/>
                          <a:latin typeface="Calibri" charset="0"/>
                          <a:ea typeface="Calibri" charset="0"/>
                          <a:cs typeface="Calibri" charset="0"/>
                        </a:rPr>
                        <a:t>p</a:t>
                      </a:r>
                      <a:r>
                        <a:rPr lang="en-US" sz="1400" b="1" dirty="0" smtClean="0">
                          <a:solidFill>
                            <a:schemeClr val="bg1"/>
                          </a:solidFill>
                          <a:effectLst/>
                          <a:latin typeface="Calibri" charset="0"/>
                          <a:ea typeface="Calibri" charset="0"/>
                          <a:cs typeface="Calibri" charset="0"/>
                        </a:rPr>
                        <a:t>-value</a:t>
                      </a:r>
                      <a:endParaRPr lang="en-US" sz="1400" b="1" dirty="0">
                        <a:solidFill>
                          <a:schemeClr val="bg1"/>
                        </a:solidFill>
                        <a:effectLst/>
                        <a:latin typeface="Calibri" charset="0"/>
                        <a:ea typeface="Calibri" charset="0"/>
                        <a:cs typeface="Calibri" charset="0"/>
                      </a:endParaRPr>
                    </a:p>
                  </a:txBody>
                  <a:tcPr marL="38114" marR="38114"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E5D"/>
                    </a:solidFill>
                  </a:tcPr>
                </a:tc>
                <a:extLst>
                  <a:ext uri="{0D108BD9-81ED-4DB2-BD59-A6C34878D82A}"/>
                </a:extLst>
              </a:tr>
              <a:tr h="245004">
                <a:tc>
                  <a:txBody>
                    <a:bodyPr/>
                    <a:lstStyle/>
                    <a:p>
                      <a:pPr marL="0" marR="0" algn="l">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Bev</a:t>
                      </a:r>
                      <a:endParaRPr lang="en-US" sz="1400" b="0" dirty="0">
                        <a:solidFill>
                          <a:schemeClr val="tx1"/>
                        </a:solidFill>
                        <a:effectLst/>
                        <a:latin typeface="Calibri" charset="0"/>
                        <a:ea typeface="Calibri" charset="0"/>
                        <a:cs typeface="Calibri" charset="0"/>
                      </a:endParaRP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150 </a:t>
                      </a:r>
                      <a:endParaRPr lang="en-US" sz="1400" b="0" dirty="0">
                        <a:solidFill>
                          <a:schemeClr val="tx1"/>
                        </a:solidFill>
                        <a:effectLst/>
                        <a:latin typeface="Calibri" charset="0"/>
                        <a:ea typeface="Calibri" charset="0"/>
                        <a:cs typeface="Calibri" charset="0"/>
                      </a:endParaRP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24.2</a:t>
                      </a: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1.269</a:t>
                      </a: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rowSpan="2">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0.065</a:t>
                      </a:r>
                      <a:endParaRPr lang="en-US" sz="1400" b="0" dirty="0">
                        <a:solidFill>
                          <a:schemeClr val="tx1"/>
                        </a:solidFill>
                        <a:effectLst/>
                        <a:latin typeface="Calibri" charset="0"/>
                        <a:ea typeface="Calibri" charset="0"/>
                        <a:cs typeface="Calibri" charset="0"/>
                      </a:endParaRP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extLst>
                  <a:ext uri="{0D108BD9-81ED-4DB2-BD59-A6C34878D82A}"/>
                </a:extLst>
              </a:tr>
              <a:tr h="245004">
                <a:tc>
                  <a:txBody>
                    <a:bodyPr/>
                    <a:lstStyle/>
                    <a:p>
                      <a:pPr marL="0" marR="0" algn="l">
                        <a:lnSpc>
                          <a:spcPct val="115000"/>
                        </a:lnSpc>
                        <a:spcBef>
                          <a:spcPts val="300"/>
                        </a:spcBef>
                        <a:spcAft>
                          <a:spcPts val="300"/>
                        </a:spcAft>
                      </a:pPr>
                      <a:r>
                        <a:rPr lang="en-US" sz="1400" b="0" dirty="0" err="1" smtClean="0">
                          <a:solidFill>
                            <a:schemeClr val="tx1"/>
                          </a:solidFill>
                          <a:effectLst/>
                          <a:latin typeface="Calibri" charset="0"/>
                          <a:ea typeface="Calibri" charset="0"/>
                          <a:cs typeface="Calibri" charset="0"/>
                        </a:rPr>
                        <a:t>Cetux</a:t>
                      </a:r>
                      <a:endParaRPr lang="en-US" sz="1400" b="0" dirty="0">
                        <a:solidFill>
                          <a:schemeClr val="tx1"/>
                        </a:solidFill>
                        <a:effectLst/>
                        <a:latin typeface="Calibri" charset="0"/>
                        <a:ea typeface="Calibri" charset="0"/>
                        <a:cs typeface="Calibri" charset="0"/>
                      </a:endParaRP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143</a:t>
                      </a:r>
                      <a:endParaRPr lang="en-US" sz="1400" b="0" dirty="0">
                        <a:solidFill>
                          <a:schemeClr val="tx1"/>
                        </a:solidFill>
                        <a:effectLst/>
                        <a:latin typeface="Calibri" charset="0"/>
                        <a:ea typeface="Calibri" charset="0"/>
                        <a:cs typeface="Calibri" charset="0"/>
                      </a:endParaRP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a:txBody>
                    <a:bodyPr/>
                    <a:lstStyle/>
                    <a:p>
                      <a:pPr marL="0" marR="0" algn="ctr">
                        <a:lnSpc>
                          <a:spcPct val="115000"/>
                        </a:lnSpc>
                        <a:spcBef>
                          <a:spcPts val="300"/>
                        </a:spcBef>
                        <a:spcAft>
                          <a:spcPts val="300"/>
                        </a:spcAft>
                      </a:pPr>
                      <a:r>
                        <a:rPr lang="en-US" sz="1400" b="0" dirty="0" smtClean="0">
                          <a:solidFill>
                            <a:schemeClr val="tx1"/>
                          </a:solidFill>
                          <a:effectLst/>
                          <a:latin typeface="Calibri" charset="0"/>
                          <a:ea typeface="Calibri" charset="0"/>
                          <a:cs typeface="Calibri" charset="0"/>
                        </a:rPr>
                        <a:t>16.7</a:t>
                      </a:r>
                    </a:p>
                  </a:txBody>
                  <a:tcPr marL="38114" marR="38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4F9"/>
                    </a:solid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marL="0" marR="0" algn="ctr">
                        <a:lnSpc>
                          <a:spcPct val="115000"/>
                        </a:lnSpc>
                        <a:spcBef>
                          <a:spcPts val="300"/>
                        </a:spcBef>
                        <a:spcAft>
                          <a:spcPts val="300"/>
                        </a:spcAft>
                      </a:pPr>
                      <a:endParaRPr lang="en-US" sz="1600" dirty="0">
                        <a:solidFill>
                          <a:schemeClr val="bg1"/>
                        </a:solidFill>
                        <a:effectLst/>
                        <a:latin typeface="Times New Roman"/>
                        <a:ea typeface="Times New Roman"/>
                      </a:endParaRPr>
                    </a:p>
                  </a:txBody>
                  <a:tcPr marL="38100" marR="381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extLst>
              </a:tr>
            </a:tbl>
          </a:graphicData>
        </a:graphic>
      </p:graphicFrame>
      <p:sp>
        <p:nvSpPr>
          <p:cNvPr id="6205" name="TextBox 6"/>
          <p:cNvSpPr txBox="1">
            <a:spLocks noChangeArrowheads="1"/>
          </p:cNvSpPr>
          <p:nvPr/>
        </p:nvSpPr>
        <p:spPr bwMode="auto">
          <a:xfrm>
            <a:off x="1778000" y="4573588"/>
            <a:ext cx="663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3600" b="1">
                <a:solidFill>
                  <a:schemeClr val="accent2"/>
                </a:solidFill>
                <a:latin typeface="Arial" charset="0"/>
                <a:ea typeface="MS PGothic" charset="-128"/>
              </a:defRPr>
            </a:lvl1pPr>
            <a:lvl2pPr marL="742950" indent="-285750" defTabSz="457200" eaLnBrk="0" hangingPunct="0">
              <a:defRPr sz="3600" b="1">
                <a:solidFill>
                  <a:schemeClr val="accent2"/>
                </a:solidFill>
                <a:latin typeface="Arial" charset="0"/>
                <a:ea typeface="MS PGothic" charset="-128"/>
              </a:defRPr>
            </a:lvl2pPr>
            <a:lvl3pPr marL="1143000" indent="-228600" defTabSz="457200" eaLnBrk="0" hangingPunct="0">
              <a:defRPr sz="3600" b="1">
                <a:solidFill>
                  <a:schemeClr val="accent2"/>
                </a:solidFill>
                <a:latin typeface="Arial" charset="0"/>
                <a:ea typeface="MS PGothic" charset="-128"/>
              </a:defRPr>
            </a:lvl3pPr>
            <a:lvl4pPr marL="1600200" indent="-228600" defTabSz="457200" eaLnBrk="0" hangingPunct="0">
              <a:defRPr sz="3600" b="1">
                <a:solidFill>
                  <a:schemeClr val="accent2"/>
                </a:solidFill>
                <a:latin typeface="Arial" charset="0"/>
                <a:ea typeface="MS PGothic" charset="-128"/>
              </a:defRPr>
            </a:lvl4pPr>
            <a:lvl5pPr marL="2057400" indent="-228600" defTabSz="457200" eaLnBrk="0" hangingPunct="0">
              <a:defRPr sz="3600" b="1">
                <a:solidFill>
                  <a:schemeClr val="accent2"/>
                </a:solidFill>
                <a:latin typeface="Arial" charset="0"/>
                <a:ea typeface="MS PGothic" charset="-128"/>
              </a:defRPr>
            </a:lvl5pPr>
            <a:lvl6pPr marL="2514600" indent="-228600" defTabSz="457200"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7200"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7200"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7200" eaLnBrk="0" fontAlgn="base" hangingPunct="0">
              <a:spcBef>
                <a:spcPct val="0"/>
              </a:spcBef>
              <a:spcAft>
                <a:spcPct val="0"/>
              </a:spcAft>
              <a:defRPr sz="3600" b="1">
                <a:solidFill>
                  <a:schemeClr val="accent2"/>
                </a:solidFill>
                <a:latin typeface="Arial" charset="0"/>
                <a:ea typeface="MS PGothic" charset="-128"/>
              </a:defRPr>
            </a:lvl9pPr>
          </a:lstStyle>
          <a:p>
            <a:pPr eaLnBrk="1" hangingPunct="1"/>
            <a:r>
              <a:rPr lang="en-US" altLang="en-US" sz="1400" dirty="0" smtClean="0">
                <a:solidFill>
                  <a:srgbClr val="99CD15"/>
                </a:solidFill>
                <a:latin typeface="Calibri" charset="0"/>
                <a:cs typeface=""/>
              </a:rPr>
              <a:t>Bev</a:t>
            </a:r>
          </a:p>
        </p:txBody>
      </p:sp>
      <p:sp>
        <p:nvSpPr>
          <p:cNvPr id="6206" name="TextBox 5"/>
          <p:cNvSpPr txBox="1">
            <a:spLocks noChangeArrowheads="1"/>
          </p:cNvSpPr>
          <p:nvPr/>
        </p:nvSpPr>
        <p:spPr bwMode="auto">
          <a:xfrm>
            <a:off x="2700338" y="4468813"/>
            <a:ext cx="730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3600" b="1">
                <a:solidFill>
                  <a:schemeClr val="accent2"/>
                </a:solidFill>
                <a:latin typeface="Arial" charset="0"/>
                <a:ea typeface="MS PGothic" charset="-128"/>
              </a:defRPr>
            </a:lvl1pPr>
            <a:lvl2pPr marL="742950" indent="-285750" defTabSz="457200" eaLnBrk="0" hangingPunct="0">
              <a:defRPr sz="3600" b="1">
                <a:solidFill>
                  <a:schemeClr val="accent2"/>
                </a:solidFill>
                <a:latin typeface="Arial" charset="0"/>
                <a:ea typeface="MS PGothic" charset="-128"/>
              </a:defRPr>
            </a:lvl2pPr>
            <a:lvl3pPr marL="1143000" indent="-228600" defTabSz="457200" eaLnBrk="0" hangingPunct="0">
              <a:defRPr sz="3600" b="1">
                <a:solidFill>
                  <a:schemeClr val="accent2"/>
                </a:solidFill>
                <a:latin typeface="Arial" charset="0"/>
                <a:ea typeface="MS PGothic" charset="-128"/>
              </a:defRPr>
            </a:lvl3pPr>
            <a:lvl4pPr marL="1600200" indent="-228600" defTabSz="457200" eaLnBrk="0" hangingPunct="0">
              <a:defRPr sz="3600" b="1">
                <a:solidFill>
                  <a:schemeClr val="accent2"/>
                </a:solidFill>
                <a:latin typeface="Arial" charset="0"/>
                <a:ea typeface="MS PGothic" charset="-128"/>
              </a:defRPr>
            </a:lvl4pPr>
            <a:lvl5pPr marL="2057400" indent="-228600" defTabSz="457200" eaLnBrk="0" hangingPunct="0">
              <a:defRPr sz="3600" b="1">
                <a:solidFill>
                  <a:schemeClr val="accent2"/>
                </a:solidFill>
                <a:latin typeface="Arial" charset="0"/>
                <a:ea typeface="MS PGothic" charset="-128"/>
              </a:defRPr>
            </a:lvl5pPr>
            <a:lvl6pPr marL="2514600" indent="-228600" defTabSz="457200"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7200"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7200"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7200" eaLnBrk="0" fontAlgn="base" hangingPunct="0">
              <a:spcBef>
                <a:spcPct val="0"/>
              </a:spcBef>
              <a:spcAft>
                <a:spcPct val="0"/>
              </a:spcAft>
              <a:defRPr sz="3600" b="1">
                <a:solidFill>
                  <a:schemeClr val="accent2"/>
                </a:solidFill>
                <a:latin typeface="Arial" charset="0"/>
                <a:ea typeface="MS PGothic" charset="-128"/>
              </a:defRPr>
            </a:lvl9pPr>
          </a:lstStyle>
          <a:p>
            <a:pPr eaLnBrk="1" hangingPunct="1"/>
            <a:r>
              <a:rPr lang="en-US" altLang="en-US" sz="1400" dirty="0" err="1" smtClean="0">
                <a:solidFill>
                  <a:srgbClr val="FA841F"/>
                </a:solidFill>
                <a:latin typeface="Calibri" charset="0"/>
                <a:cs typeface=""/>
              </a:rPr>
              <a:t>Cetux</a:t>
            </a:r>
            <a:endParaRPr lang="en-US" altLang="en-US" sz="1400" dirty="0" smtClean="0">
              <a:solidFill>
                <a:srgbClr val="FA841F"/>
              </a:solidFill>
              <a:latin typeface="Calibri" charset="0"/>
              <a:cs typeface=""/>
            </a:endParaRPr>
          </a:p>
        </p:txBody>
      </p:sp>
      <p:sp>
        <p:nvSpPr>
          <p:cNvPr id="6210" name="TextBox 5"/>
          <p:cNvSpPr txBox="1">
            <a:spLocks noChangeArrowheads="1"/>
          </p:cNvSpPr>
          <p:nvPr/>
        </p:nvSpPr>
        <p:spPr bwMode="auto">
          <a:xfrm>
            <a:off x="5892800" y="4573588"/>
            <a:ext cx="730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3600" b="1">
                <a:solidFill>
                  <a:schemeClr val="accent2"/>
                </a:solidFill>
                <a:latin typeface="Arial" charset="0"/>
                <a:ea typeface="MS PGothic" charset="-128"/>
              </a:defRPr>
            </a:lvl1pPr>
            <a:lvl2pPr marL="742950" indent="-285750" defTabSz="457200" eaLnBrk="0" hangingPunct="0">
              <a:defRPr sz="3600" b="1">
                <a:solidFill>
                  <a:schemeClr val="accent2"/>
                </a:solidFill>
                <a:latin typeface="Arial" charset="0"/>
                <a:ea typeface="MS PGothic" charset="-128"/>
              </a:defRPr>
            </a:lvl2pPr>
            <a:lvl3pPr marL="1143000" indent="-228600" defTabSz="457200" eaLnBrk="0" hangingPunct="0">
              <a:defRPr sz="3600" b="1">
                <a:solidFill>
                  <a:schemeClr val="accent2"/>
                </a:solidFill>
                <a:latin typeface="Arial" charset="0"/>
                <a:ea typeface="MS PGothic" charset="-128"/>
              </a:defRPr>
            </a:lvl3pPr>
            <a:lvl4pPr marL="1600200" indent="-228600" defTabSz="457200" eaLnBrk="0" hangingPunct="0">
              <a:defRPr sz="3600" b="1">
                <a:solidFill>
                  <a:schemeClr val="accent2"/>
                </a:solidFill>
                <a:latin typeface="Arial" charset="0"/>
                <a:ea typeface="MS PGothic" charset="-128"/>
              </a:defRPr>
            </a:lvl4pPr>
            <a:lvl5pPr marL="2057400" indent="-228600" defTabSz="457200" eaLnBrk="0" hangingPunct="0">
              <a:defRPr sz="3600" b="1">
                <a:solidFill>
                  <a:schemeClr val="accent2"/>
                </a:solidFill>
                <a:latin typeface="Arial" charset="0"/>
                <a:ea typeface="MS PGothic" charset="-128"/>
              </a:defRPr>
            </a:lvl5pPr>
            <a:lvl6pPr marL="2514600" indent="-228600" defTabSz="457200"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7200"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7200"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7200" eaLnBrk="0" fontAlgn="base" hangingPunct="0">
              <a:spcBef>
                <a:spcPct val="0"/>
              </a:spcBef>
              <a:spcAft>
                <a:spcPct val="0"/>
              </a:spcAft>
              <a:defRPr sz="3600" b="1">
                <a:solidFill>
                  <a:schemeClr val="accent2"/>
                </a:solidFill>
                <a:latin typeface="Arial" charset="0"/>
                <a:ea typeface="MS PGothic" charset="-128"/>
              </a:defRPr>
            </a:lvl9pPr>
          </a:lstStyle>
          <a:p>
            <a:pPr eaLnBrk="1" hangingPunct="1"/>
            <a:r>
              <a:rPr lang="en-US" altLang="en-US" sz="1400" dirty="0" err="1" smtClean="0">
                <a:solidFill>
                  <a:srgbClr val="FA841F"/>
                </a:solidFill>
                <a:latin typeface="Calibri" charset="0"/>
                <a:cs typeface=""/>
              </a:rPr>
              <a:t>Cetux</a:t>
            </a:r>
            <a:endParaRPr lang="en-US" altLang="en-US" sz="1400" dirty="0" smtClean="0">
              <a:solidFill>
                <a:srgbClr val="FA841F"/>
              </a:solidFill>
              <a:latin typeface="Calibri" charset="0"/>
              <a:cs typeface=""/>
            </a:endParaRPr>
          </a:p>
        </p:txBody>
      </p:sp>
      <p:sp>
        <p:nvSpPr>
          <p:cNvPr id="6211" name="TextBox 6"/>
          <p:cNvSpPr txBox="1">
            <a:spLocks noChangeArrowheads="1"/>
          </p:cNvSpPr>
          <p:nvPr/>
        </p:nvSpPr>
        <p:spPr bwMode="auto">
          <a:xfrm>
            <a:off x="7000875" y="4433888"/>
            <a:ext cx="663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3600" b="1">
                <a:solidFill>
                  <a:schemeClr val="accent2"/>
                </a:solidFill>
                <a:latin typeface="Arial" charset="0"/>
                <a:ea typeface="MS PGothic" charset="-128"/>
              </a:defRPr>
            </a:lvl1pPr>
            <a:lvl2pPr marL="742950" indent="-285750" defTabSz="457200" eaLnBrk="0" hangingPunct="0">
              <a:defRPr sz="3600" b="1">
                <a:solidFill>
                  <a:schemeClr val="accent2"/>
                </a:solidFill>
                <a:latin typeface="Arial" charset="0"/>
                <a:ea typeface="MS PGothic" charset="-128"/>
              </a:defRPr>
            </a:lvl2pPr>
            <a:lvl3pPr marL="1143000" indent="-228600" defTabSz="457200" eaLnBrk="0" hangingPunct="0">
              <a:defRPr sz="3600" b="1">
                <a:solidFill>
                  <a:schemeClr val="accent2"/>
                </a:solidFill>
                <a:latin typeface="Arial" charset="0"/>
                <a:ea typeface="MS PGothic" charset="-128"/>
              </a:defRPr>
            </a:lvl3pPr>
            <a:lvl4pPr marL="1600200" indent="-228600" defTabSz="457200" eaLnBrk="0" hangingPunct="0">
              <a:defRPr sz="3600" b="1">
                <a:solidFill>
                  <a:schemeClr val="accent2"/>
                </a:solidFill>
                <a:latin typeface="Arial" charset="0"/>
                <a:ea typeface="MS PGothic" charset="-128"/>
              </a:defRPr>
            </a:lvl4pPr>
            <a:lvl5pPr marL="2057400" indent="-228600" defTabSz="457200" eaLnBrk="0" hangingPunct="0">
              <a:defRPr sz="3600" b="1">
                <a:solidFill>
                  <a:schemeClr val="accent2"/>
                </a:solidFill>
                <a:latin typeface="Arial" charset="0"/>
                <a:ea typeface="MS PGothic" charset="-128"/>
              </a:defRPr>
            </a:lvl5pPr>
            <a:lvl6pPr marL="2514600" indent="-228600" defTabSz="457200"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7200"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7200"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7200" eaLnBrk="0" fontAlgn="base" hangingPunct="0">
              <a:spcBef>
                <a:spcPct val="0"/>
              </a:spcBef>
              <a:spcAft>
                <a:spcPct val="0"/>
              </a:spcAft>
              <a:defRPr sz="3600" b="1">
                <a:solidFill>
                  <a:schemeClr val="accent2"/>
                </a:solidFill>
                <a:latin typeface="Arial" charset="0"/>
                <a:ea typeface="MS PGothic" charset="-128"/>
              </a:defRPr>
            </a:lvl9pPr>
          </a:lstStyle>
          <a:p>
            <a:pPr eaLnBrk="1" hangingPunct="1"/>
            <a:r>
              <a:rPr lang="en-US" altLang="en-US" sz="1400" dirty="0" smtClean="0">
                <a:solidFill>
                  <a:srgbClr val="92D050"/>
                </a:solidFill>
                <a:latin typeface="Calibri" charset="0"/>
                <a:cs typeface=""/>
              </a:rPr>
              <a:t>Bev</a:t>
            </a:r>
          </a:p>
        </p:txBody>
      </p:sp>
    </p:spTree>
    <p:extLst>
      <p:ext uri="{BB962C8B-B14F-4D97-AF65-F5344CB8AC3E}">
        <p14:creationId xmlns:p14="http://schemas.microsoft.com/office/powerpoint/2010/main" val="954749684"/>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872" cy="980728"/>
          </a:xfrm>
        </p:spPr>
        <p:txBody>
          <a:bodyPr>
            <a:normAutofit/>
          </a:bodyPr>
          <a:lstStyle/>
          <a:p>
            <a:r>
              <a:rPr lang="en-US" sz="2500" dirty="0"/>
              <a:t>Novel and Emerging Strategies in the </a:t>
            </a:r>
            <a:br>
              <a:rPr lang="en-US" sz="2500" dirty="0"/>
            </a:br>
            <a:r>
              <a:rPr lang="en-US" sz="2500" dirty="0"/>
              <a:t>Management of Gastrointestinal Cancers</a:t>
            </a:r>
            <a:endParaRPr lang="en-US" sz="2500" dirty="0">
              <a:solidFill>
                <a:srgbClr val="0000FF"/>
              </a:solidFill>
            </a:endParaRPr>
          </a:p>
        </p:txBody>
      </p:sp>
      <p:sp>
        <p:nvSpPr>
          <p:cNvPr id="6" name="Rectangle 5"/>
          <p:cNvSpPr/>
          <p:nvPr/>
        </p:nvSpPr>
        <p:spPr bwMode="auto">
          <a:xfrm>
            <a:off x="356616" y="3172172"/>
            <a:ext cx="8676456" cy="28803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7" name="Content Placeholder 3"/>
          <p:cNvSpPr>
            <a:spLocks noGrp="1"/>
          </p:cNvSpPr>
          <p:nvPr>
            <p:ph idx="1"/>
          </p:nvPr>
        </p:nvSpPr>
        <p:spPr>
          <a:xfrm>
            <a:off x="360040" y="864096"/>
            <a:ext cx="8676456" cy="5877272"/>
          </a:xfrm>
        </p:spPr>
        <p:txBody>
          <a:bodyPr>
            <a:noAutofit/>
          </a:bodyPr>
          <a:lstStyle/>
          <a:p>
            <a:pPr marL="98425" indent="0">
              <a:lnSpc>
                <a:spcPct val="100000"/>
              </a:lnSpc>
              <a:spcAft>
                <a:spcPts val="0"/>
              </a:spcAft>
              <a:buNone/>
            </a:pPr>
            <a:r>
              <a:rPr lang="en-US" sz="1600" dirty="0">
                <a:solidFill>
                  <a:schemeClr val="tx1"/>
                </a:solidFill>
              </a:rPr>
              <a:t>Module 1: Pancreatic Cancer</a:t>
            </a:r>
          </a:p>
          <a:p>
            <a:pPr>
              <a:lnSpc>
                <a:spcPct val="100000"/>
              </a:lnSpc>
              <a:spcBef>
                <a:spcPts val="0"/>
              </a:spcBef>
              <a:spcAft>
                <a:spcPts val="0"/>
              </a:spcAft>
            </a:pPr>
            <a:r>
              <a:rPr lang="en-US" sz="1600" b="0" dirty="0">
                <a:solidFill>
                  <a:schemeClr val="tx1"/>
                </a:solidFill>
              </a:rPr>
              <a:t>Indications for and selection of neoadjuvant therapy</a:t>
            </a:r>
          </a:p>
          <a:p>
            <a:pPr>
              <a:lnSpc>
                <a:spcPct val="100000"/>
              </a:lnSpc>
              <a:spcBef>
                <a:spcPts val="0"/>
              </a:spcBef>
              <a:spcAft>
                <a:spcPts val="0"/>
              </a:spcAft>
            </a:pPr>
            <a:r>
              <a:rPr lang="en-US" sz="1600" b="0" dirty="0">
                <a:solidFill>
                  <a:schemeClr val="tx1"/>
                </a:solidFill>
              </a:rPr>
              <a:t>Gemcitabine-</a:t>
            </a:r>
            <a:r>
              <a:rPr lang="en-US" sz="1600" b="0" dirty="0" err="1">
                <a:solidFill>
                  <a:schemeClr val="tx1"/>
                </a:solidFill>
              </a:rPr>
              <a:t>capecitabine</a:t>
            </a:r>
            <a:r>
              <a:rPr lang="en-US" sz="1600" b="0" dirty="0">
                <a:solidFill>
                  <a:schemeClr val="tx1"/>
                </a:solidFill>
              </a:rPr>
              <a:t> as adjuvant therapy (ESPAC-4)</a:t>
            </a:r>
          </a:p>
          <a:p>
            <a:pPr>
              <a:lnSpc>
                <a:spcPct val="100000"/>
              </a:lnSpc>
              <a:spcBef>
                <a:spcPts val="0"/>
              </a:spcBef>
              <a:spcAft>
                <a:spcPts val="0"/>
              </a:spcAft>
            </a:pPr>
            <a:r>
              <a:rPr lang="en-US" sz="1600" b="0" dirty="0">
                <a:solidFill>
                  <a:schemeClr val="tx1"/>
                </a:solidFill>
              </a:rPr>
              <a:t>Integration </a:t>
            </a:r>
            <a:r>
              <a:rPr lang="en-US" sz="1600" b="0" dirty="0"/>
              <a:t>of </a:t>
            </a:r>
            <a:r>
              <a:rPr lang="en-US" sz="1600" b="0" dirty="0" err="1"/>
              <a:t>nanoliposomal</a:t>
            </a:r>
            <a:r>
              <a:rPr lang="en-US" sz="1600" b="0" dirty="0"/>
              <a:t> irinotecan (</a:t>
            </a:r>
            <a:r>
              <a:rPr lang="en-US" sz="1600" b="0" dirty="0" err="1"/>
              <a:t>nal</a:t>
            </a:r>
            <a:r>
              <a:rPr lang="en-US" sz="1600" b="0" dirty="0"/>
              <a:t>-IRI) + 5-FU into the management of metastatic disease (NAPOLI-1)</a:t>
            </a:r>
          </a:p>
          <a:p>
            <a:pPr marL="98425" indent="0">
              <a:lnSpc>
                <a:spcPct val="100000"/>
              </a:lnSpc>
              <a:spcBef>
                <a:spcPts val="500"/>
              </a:spcBef>
              <a:spcAft>
                <a:spcPts val="0"/>
              </a:spcAft>
              <a:buNone/>
            </a:pPr>
            <a:r>
              <a:rPr lang="en-US" sz="1600" dirty="0"/>
              <a:t>Module 2: Colon Cancer</a:t>
            </a:r>
          </a:p>
          <a:p>
            <a:pPr lvl="0">
              <a:lnSpc>
                <a:spcPct val="100000"/>
              </a:lnSpc>
              <a:spcBef>
                <a:spcPts val="0"/>
              </a:spcBef>
              <a:spcAft>
                <a:spcPts val="0"/>
              </a:spcAft>
            </a:pPr>
            <a:r>
              <a:rPr lang="en-US" sz="1600" b="0" dirty="0"/>
              <a:t>Microsatellite instability and treatment with anti-PD-1/PD-L1 checkpoint inhibitors</a:t>
            </a:r>
          </a:p>
          <a:p>
            <a:pPr>
              <a:lnSpc>
                <a:spcPct val="100000"/>
              </a:lnSpc>
              <a:spcBef>
                <a:spcPts val="0"/>
              </a:spcBef>
              <a:spcAft>
                <a:spcPts val="0"/>
              </a:spcAft>
            </a:pPr>
            <a:r>
              <a:rPr lang="en-US" sz="1600" b="0" dirty="0" err="1"/>
              <a:t>Ramucirumab</a:t>
            </a:r>
            <a:r>
              <a:rPr lang="en-US" sz="1600" b="0" dirty="0"/>
              <a:t>, </a:t>
            </a:r>
            <a:r>
              <a:rPr lang="en-US" sz="1600" b="0" dirty="0" err="1"/>
              <a:t>aflibercept</a:t>
            </a:r>
            <a:r>
              <a:rPr lang="en-US" sz="1600" b="0" dirty="0"/>
              <a:t> and bevacizumab continuation</a:t>
            </a:r>
          </a:p>
          <a:p>
            <a:pPr>
              <a:lnSpc>
                <a:spcPct val="100000"/>
              </a:lnSpc>
              <a:spcBef>
                <a:spcPts val="0"/>
              </a:spcBef>
              <a:spcAft>
                <a:spcPts val="0"/>
              </a:spcAft>
            </a:pPr>
            <a:r>
              <a:rPr lang="en-US" sz="1600" b="0" dirty="0"/>
              <a:t>Tumor sidedness for prognostication and in systemic treatment decision-making</a:t>
            </a:r>
          </a:p>
          <a:p>
            <a:pPr marL="98425" indent="0">
              <a:lnSpc>
                <a:spcPct val="100000"/>
              </a:lnSpc>
              <a:spcBef>
                <a:spcPts val="500"/>
              </a:spcBef>
              <a:spcAft>
                <a:spcPts val="0"/>
              </a:spcAft>
              <a:buNone/>
            </a:pPr>
            <a:r>
              <a:rPr lang="en-US" sz="1600" dirty="0">
                <a:solidFill>
                  <a:schemeClr val="bg1"/>
                </a:solidFill>
              </a:rPr>
              <a:t>Module 3: Hepatocellular Carcinoma</a:t>
            </a:r>
          </a:p>
          <a:p>
            <a:pPr>
              <a:lnSpc>
                <a:spcPct val="100000"/>
              </a:lnSpc>
              <a:spcBef>
                <a:spcPts val="0"/>
              </a:spcBef>
              <a:spcAft>
                <a:spcPts val="0"/>
              </a:spcAft>
            </a:pPr>
            <a:r>
              <a:rPr lang="en-US" sz="1600" b="0" dirty="0" err="1"/>
              <a:t>Regorafenib</a:t>
            </a:r>
            <a:r>
              <a:rPr lang="en-US" sz="1600" b="0" dirty="0"/>
              <a:t> as second-line systemic therapy (RESORCE)</a:t>
            </a:r>
          </a:p>
          <a:p>
            <a:pPr lvl="0">
              <a:lnSpc>
                <a:spcPct val="100000"/>
              </a:lnSpc>
              <a:spcBef>
                <a:spcPts val="0"/>
              </a:spcBef>
              <a:spcAft>
                <a:spcPts val="0"/>
              </a:spcAft>
            </a:pPr>
            <a:r>
              <a:rPr lang="en-US" sz="1600" b="0" dirty="0"/>
              <a:t>Ongoing Phase III CELESTIAL study of </a:t>
            </a:r>
            <a:r>
              <a:rPr lang="en-US" sz="1600" b="0" dirty="0" err="1"/>
              <a:t>cabozantinib</a:t>
            </a:r>
            <a:r>
              <a:rPr lang="en-US" sz="1600" b="0" dirty="0"/>
              <a:t> as second- or later-line therapy</a:t>
            </a:r>
          </a:p>
          <a:p>
            <a:pPr lvl="0">
              <a:lnSpc>
                <a:spcPct val="100000"/>
              </a:lnSpc>
              <a:spcBef>
                <a:spcPts val="0"/>
              </a:spcBef>
              <a:spcAft>
                <a:spcPts val="0"/>
              </a:spcAft>
            </a:pPr>
            <a:r>
              <a:rPr lang="en-US" sz="1600" b="0" dirty="0"/>
              <a:t>Early data and ongoing trials with anti-PD-1/PD-L1 checkpoint inhibitors</a:t>
            </a:r>
            <a:endParaRPr lang="en-US" sz="1600" dirty="0">
              <a:solidFill>
                <a:schemeClr val="bg1"/>
              </a:solidFill>
            </a:endParaRPr>
          </a:p>
          <a:p>
            <a:pPr marL="98425" indent="0">
              <a:lnSpc>
                <a:spcPct val="100000"/>
              </a:lnSpc>
              <a:spcBef>
                <a:spcPts val="500"/>
              </a:spcBef>
              <a:spcAft>
                <a:spcPts val="0"/>
              </a:spcAft>
              <a:buNone/>
            </a:pPr>
            <a:r>
              <a:rPr lang="en-US" sz="1600" dirty="0"/>
              <a:t>Module 4: Gastric Cancer</a:t>
            </a:r>
          </a:p>
          <a:p>
            <a:pPr marL="400050" indent="-280988">
              <a:lnSpc>
                <a:spcPct val="100000"/>
              </a:lnSpc>
              <a:spcBef>
                <a:spcPts val="0"/>
              </a:spcBef>
              <a:spcAft>
                <a:spcPts val="0"/>
              </a:spcAft>
            </a:pPr>
            <a:r>
              <a:rPr lang="en-US" sz="1600" b="0" dirty="0"/>
              <a:t>Second- and third-line treatment of metastatic disease: Role of </a:t>
            </a:r>
            <a:r>
              <a:rPr lang="en-US" sz="1600" b="0" dirty="0" err="1" smtClean="0"/>
              <a:t>ramucirumab</a:t>
            </a:r>
            <a:r>
              <a:rPr lang="en-US" sz="1600" b="0" dirty="0"/>
              <a:t>, checkpoint inhibitors</a:t>
            </a:r>
          </a:p>
          <a:p>
            <a:pPr marL="400050" indent="-280988">
              <a:lnSpc>
                <a:spcPct val="100000"/>
              </a:lnSpc>
              <a:spcBef>
                <a:spcPts val="0"/>
              </a:spcBef>
              <a:spcAft>
                <a:spcPts val="0"/>
              </a:spcAft>
            </a:pPr>
            <a:r>
              <a:rPr lang="en-US" sz="1600" b="0" dirty="0" err="1"/>
              <a:t>Ramucirumab</a:t>
            </a:r>
            <a:r>
              <a:rPr lang="en-US" sz="1600" b="0" dirty="0"/>
              <a:t> alone or with paclitaxel as second- or later-line therapy (REGARD, RAINBOW)</a:t>
            </a:r>
          </a:p>
          <a:p>
            <a:pPr marL="400050" indent="-280988">
              <a:lnSpc>
                <a:spcPct val="100000"/>
              </a:lnSpc>
              <a:spcBef>
                <a:spcPts val="0"/>
              </a:spcBef>
              <a:spcAft>
                <a:spcPts val="0"/>
              </a:spcAft>
            </a:pPr>
            <a:r>
              <a:rPr lang="en-US" sz="1600" b="0" dirty="0"/>
              <a:t>Emerging data and ongoing trials with anti-PD-1/PD-L1 checkpoint inhibitors</a:t>
            </a:r>
          </a:p>
          <a:p>
            <a:pPr marL="400050" indent="-280988">
              <a:lnSpc>
                <a:spcPct val="100000"/>
              </a:lnSpc>
              <a:spcBef>
                <a:spcPts val="0"/>
              </a:spcBef>
              <a:spcAft>
                <a:spcPts val="0"/>
              </a:spcAft>
            </a:pPr>
            <a:r>
              <a:rPr lang="en-US" sz="1600" b="0" dirty="0"/>
              <a:t>Early data and ongoing studies with </a:t>
            </a:r>
            <a:r>
              <a:rPr lang="en-US" sz="1600" b="0" dirty="0" err="1"/>
              <a:t>napabucasin</a:t>
            </a:r>
            <a:r>
              <a:rPr lang="en-US" sz="1600" b="0" dirty="0"/>
              <a:t> (BBI-608) in GI cancers</a:t>
            </a:r>
            <a:endParaRPr lang="en-US" sz="1600" dirty="0"/>
          </a:p>
          <a:p>
            <a:pPr marL="98425" indent="0">
              <a:lnSpc>
                <a:spcPct val="100000"/>
              </a:lnSpc>
              <a:spcBef>
                <a:spcPts val="500"/>
              </a:spcBef>
              <a:spcAft>
                <a:spcPts val="0"/>
              </a:spcAft>
              <a:buNone/>
            </a:pPr>
            <a:r>
              <a:rPr lang="en-US" sz="1600" dirty="0"/>
              <a:t>Module 5: Gastrointestinal Neuroendocrine Tumors (GI NET) </a:t>
            </a:r>
          </a:p>
          <a:p>
            <a:pPr>
              <a:lnSpc>
                <a:spcPct val="100000"/>
              </a:lnSpc>
              <a:spcBef>
                <a:spcPts val="0"/>
              </a:spcBef>
              <a:spcAft>
                <a:spcPts val="0"/>
              </a:spcAft>
            </a:pPr>
            <a:r>
              <a:rPr lang="en-US" sz="1600" b="0" dirty="0"/>
              <a:t>Peptide receptor radionuclide therapy (PPRT) with </a:t>
            </a:r>
            <a:r>
              <a:rPr lang="en-US" sz="1600" b="0" baseline="30000" dirty="0"/>
              <a:t>177</a:t>
            </a:r>
            <a:r>
              <a:rPr lang="en-US" sz="1600" b="0" dirty="0"/>
              <a:t>Lu-Dotatate (NETTER-1)</a:t>
            </a:r>
          </a:p>
          <a:p>
            <a:pPr>
              <a:lnSpc>
                <a:spcPct val="100000"/>
              </a:lnSpc>
              <a:spcBef>
                <a:spcPts val="0"/>
              </a:spcBef>
              <a:spcAft>
                <a:spcPts val="0"/>
              </a:spcAft>
            </a:pPr>
            <a:r>
              <a:rPr lang="en-US" sz="1600" b="0" dirty="0" err="1"/>
              <a:t>Telotristat</a:t>
            </a:r>
            <a:r>
              <a:rPr lang="en-US" sz="1600" b="0" dirty="0"/>
              <a:t> ethyl for carcinoid syndrome diarrhea that is not well controlled on </a:t>
            </a:r>
            <a:r>
              <a:rPr lang="en-US" sz="1600" b="0" dirty="0">
                <a:solidFill>
                  <a:schemeClr val="tx1"/>
                </a:solidFill>
              </a:rPr>
              <a:t>somatostatin analogues</a:t>
            </a:r>
          </a:p>
        </p:txBody>
      </p:sp>
    </p:spTree>
    <p:custDataLst>
      <p:tags r:id="rId1"/>
    </p:custDataLst>
    <p:extLst>
      <p:ext uri="{BB962C8B-B14F-4D97-AF65-F5344CB8AC3E}">
        <p14:creationId xmlns:p14="http://schemas.microsoft.com/office/powerpoint/2010/main" val="1401432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9192" y="3090921"/>
            <a:ext cx="5774246"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Regorafenib</a:t>
            </a:r>
            <a:endParaRPr lang="en-US" sz="1300" dirty="0">
              <a:solidFill>
                <a:srgbClr val="FFFFFF"/>
              </a:solidFill>
              <a:latin typeface="Verdana"/>
              <a:cs typeface="Verdana"/>
            </a:endParaRPr>
          </a:p>
        </p:txBody>
      </p:sp>
      <p:sp>
        <p:nvSpPr>
          <p:cNvPr id="22" name="TextBox 21"/>
          <p:cNvSpPr txBox="1"/>
          <p:nvPr/>
        </p:nvSpPr>
        <p:spPr>
          <a:xfrm>
            <a:off x="2679192" y="4570165"/>
            <a:ext cx="5774246" cy="393192"/>
          </a:xfrm>
          <a:prstGeom prst="rect">
            <a:avLst/>
          </a:prstGeom>
          <a:noFill/>
        </p:spPr>
        <p:txBody>
          <a:bodyPr wrap="square" rtlCol="0" anchor="ctr">
            <a:noAutofit/>
          </a:bodyPr>
          <a:lstStyle/>
          <a:p>
            <a:pPr algn="ctr"/>
            <a:r>
              <a:rPr lang="en-US" sz="1300" dirty="0">
                <a:solidFill>
                  <a:srgbClr val="FFFFFF"/>
                </a:solidFill>
                <a:latin typeface="Verdana"/>
                <a:cs typeface="Verdana"/>
              </a:rPr>
              <a:t>PD-1/PD-L1 antibody</a:t>
            </a:r>
          </a:p>
        </p:txBody>
      </p:sp>
      <p:sp>
        <p:nvSpPr>
          <p:cNvPr id="25" name="TextBox 24"/>
          <p:cNvSpPr txBox="1"/>
          <p:nvPr/>
        </p:nvSpPr>
        <p:spPr>
          <a:xfrm>
            <a:off x="2679192" y="5032604"/>
            <a:ext cx="5774246"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PD-1/PD-L1 antibody</a:t>
            </a:r>
            <a:endParaRPr lang="en-US" sz="1300" dirty="0">
              <a:solidFill>
                <a:srgbClr val="FFFFFF"/>
              </a:solidFill>
              <a:latin typeface="Verdana"/>
              <a:cs typeface="Verdana"/>
            </a:endParaRPr>
          </a:p>
        </p:txBody>
      </p:sp>
      <p:sp>
        <p:nvSpPr>
          <p:cNvPr id="28" name="TextBox 27"/>
          <p:cNvSpPr txBox="1"/>
          <p:nvPr/>
        </p:nvSpPr>
        <p:spPr>
          <a:xfrm>
            <a:off x="2679192" y="5531875"/>
            <a:ext cx="5774246" cy="393192"/>
          </a:xfrm>
          <a:prstGeom prst="rect">
            <a:avLst/>
          </a:prstGeom>
          <a:noFill/>
        </p:spPr>
        <p:txBody>
          <a:bodyPr wrap="square" rtlCol="0" anchor="ctr">
            <a:noAutofit/>
          </a:bodyPr>
          <a:lstStyle/>
          <a:p>
            <a:pPr algn="ctr"/>
            <a:r>
              <a:rPr lang="en-US" sz="1300" dirty="0" err="1">
                <a:solidFill>
                  <a:schemeClr val="bg1"/>
                </a:solidFill>
                <a:latin typeface="Verdana"/>
                <a:cs typeface="Verdana"/>
              </a:rPr>
              <a:t>Regorafenib</a:t>
            </a:r>
            <a:endParaRPr lang="en-US" sz="1300" dirty="0">
              <a:solidFill>
                <a:schemeClr val="bg1"/>
              </a:solidFill>
              <a:latin typeface="Verdana"/>
              <a:cs typeface="Verdana"/>
            </a:endParaRPr>
          </a:p>
        </p:txBody>
      </p:sp>
      <p:sp>
        <p:nvSpPr>
          <p:cNvPr id="4" name="Title 3"/>
          <p:cNvSpPr>
            <a:spLocks noGrp="1"/>
          </p:cNvSpPr>
          <p:nvPr>
            <p:ph type="title"/>
          </p:nvPr>
        </p:nvSpPr>
        <p:spPr>
          <a:xfrm>
            <a:off x="684213" y="404664"/>
            <a:ext cx="7769225" cy="1143000"/>
          </a:xfrm>
        </p:spPr>
        <p:txBody>
          <a:bodyPr/>
          <a:lstStyle/>
          <a:p>
            <a:pPr algn="l"/>
            <a:r>
              <a:rPr lang="en-US" sz="2400" dirty="0"/>
              <a:t>What would be your most likely second-line therapy recommendation for a patient with metastatic HCC who responded to </a:t>
            </a:r>
            <a:r>
              <a:rPr lang="en-US" sz="2400" dirty="0" err="1"/>
              <a:t>sorafenib</a:t>
            </a:r>
            <a:r>
              <a:rPr lang="en-US" sz="2400" dirty="0"/>
              <a:t> and then experienced disease progression</a:t>
            </a:r>
            <a:r>
              <a:rPr lang="en-US" sz="2400" dirty="0" smtClean="0"/>
              <a:t>?</a:t>
            </a:r>
            <a:endParaRPr lang="en-US" sz="2400" dirty="0"/>
          </a:p>
        </p:txBody>
      </p:sp>
      <p:sp>
        <p:nvSpPr>
          <p:cNvPr id="20" name="TextBox 19"/>
          <p:cNvSpPr txBox="1"/>
          <p:nvPr/>
        </p:nvSpPr>
        <p:spPr>
          <a:xfrm>
            <a:off x="2679192" y="2603760"/>
            <a:ext cx="5774246"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Regorafenib</a:t>
            </a:r>
            <a:endParaRPr lang="en-US" sz="1300" dirty="0">
              <a:solidFill>
                <a:srgbClr val="FFFFFF"/>
              </a:solidFill>
              <a:latin typeface="Verdana"/>
              <a:cs typeface="Verdana"/>
            </a:endParaRPr>
          </a:p>
        </p:txBody>
      </p:sp>
      <p:sp>
        <p:nvSpPr>
          <p:cNvPr id="24" name="TextBox 23"/>
          <p:cNvSpPr txBox="1"/>
          <p:nvPr/>
        </p:nvSpPr>
        <p:spPr>
          <a:xfrm>
            <a:off x="2679192" y="3545217"/>
            <a:ext cx="5774246"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Regorafenib</a:t>
            </a:r>
            <a:endParaRPr lang="en-US" sz="1300" dirty="0">
              <a:solidFill>
                <a:srgbClr val="FFFFFF"/>
              </a:solidFill>
              <a:latin typeface="Verdana"/>
              <a:cs typeface="Verdana"/>
            </a:endParaRPr>
          </a:p>
        </p:txBody>
      </p:sp>
      <p:sp>
        <p:nvSpPr>
          <p:cNvPr id="26" name="TextBox 25"/>
          <p:cNvSpPr txBox="1"/>
          <p:nvPr/>
        </p:nvSpPr>
        <p:spPr>
          <a:xfrm>
            <a:off x="2679192" y="4077072"/>
            <a:ext cx="5774246"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Regorafenib</a:t>
            </a:r>
            <a:endParaRPr lang="en-US" sz="1300" dirty="0">
              <a:solidFill>
                <a:srgbClr val="FFFFFF"/>
              </a:solidFill>
              <a:latin typeface="Verdana"/>
              <a:cs typeface="Verdana"/>
            </a:endParaRPr>
          </a:p>
        </p:txBody>
      </p:sp>
    </p:spTree>
    <p:extLst>
      <p:ext uri="{BB962C8B-B14F-4D97-AF65-F5344CB8AC3E}">
        <p14:creationId xmlns:p14="http://schemas.microsoft.com/office/powerpoint/2010/main" val="85794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Box 1"/>
          <p:cNvSpPr txBox="1">
            <a:spLocks noChangeArrowheads="1"/>
          </p:cNvSpPr>
          <p:nvPr/>
        </p:nvSpPr>
        <p:spPr bwMode="auto">
          <a:xfrm>
            <a:off x="395536" y="144016"/>
            <a:ext cx="8496944" cy="584776"/>
          </a:xfrm>
          <a:prstGeom prst="rect">
            <a:avLst/>
          </a:prstGeom>
          <a:noFill/>
          <a:ln w="9525">
            <a:noFill/>
            <a:miter lim="800000"/>
            <a:headEnd/>
            <a:tailEnd/>
          </a:ln>
        </p:spPr>
        <p:txBody>
          <a:bodyPr wrap="square">
            <a:prstTxWarp prst="textNoShape">
              <a:avLst/>
            </a:prstTxWarp>
            <a:spAutoFit/>
          </a:bodyPr>
          <a:lstStyle/>
          <a:p>
            <a:pPr algn="ctr"/>
            <a:r>
              <a:rPr lang="en-US" sz="3200" i="1" dirty="0" smtClean="0">
                <a:solidFill>
                  <a:srgbClr val="3333FF"/>
                </a:solidFill>
                <a:latin typeface="Calibri"/>
                <a:cs typeface="Calibri"/>
              </a:rPr>
              <a:t>Grand Rounds </a:t>
            </a:r>
            <a:r>
              <a:rPr lang="en-US" sz="3200" dirty="0" smtClean="0">
                <a:solidFill>
                  <a:srgbClr val="3333FF"/>
                </a:solidFill>
                <a:latin typeface="Calibri"/>
                <a:cs typeface="Calibri"/>
              </a:rPr>
              <a:t>Program </a:t>
            </a:r>
            <a:r>
              <a:rPr lang="en-US" sz="3200" dirty="0">
                <a:solidFill>
                  <a:srgbClr val="3333FF"/>
                </a:solidFill>
                <a:latin typeface="Calibri"/>
                <a:cs typeface="Calibri"/>
              </a:rPr>
              <a:t>Steering Committee </a:t>
            </a:r>
          </a:p>
        </p:txBody>
      </p:sp>
      <p:sp>
        <p:nvSpPr>
          <p:cNvPr id="12" name="Text Box 7"/>
          <p:cNvSpPr txBox="1">
            <a:spLocks noChangeArrowheads="1"/>
          </p:cNvSpPr>
          <p:nvPr/>
        </p:nvSpPr>
        <p:spPr bwMode="auto">
          <a:xfrm>
            <a:off x="1475656" y="3717032"/>
            <a:ext cx="2808312" cy="2088232"/>
          </a:xfrm>
          <a:prstGeom prst="rect">
            <a:avLst/>
          </a:prstGeom>
          <a:noFill/>
          <a:ln w="9525">
            <a:noFill/>
            <a:miter lim="800000"/>
            <a:headEnd/>
            <a:tailEnd/>
          </a:ln>
        </p:spPr>
        <p:txBody>
          <a:bodyPr lIns="91440" tIns="0" rIns="0" bIns="0">
            <a:prstTxWarp prst="textNoShape">
              <a:avLst/>
            </a:prstTxWarp>
          </a:bodyPr>
          <a:lstStyle/>
          <a:p>
            <a:pPr>
              <a:lnSpc>
                <a:spcPts val="1750"/>
              </a:lnSpc>
            </a:pPr>
            <a:r>
              <a:rPr lang="en-US" sz="1600" dirty="0">
                <a:solidFill>
                  <a:srgbClr val="000000"/>
                </a:solidFill>
                <a:latin typeface="Calibri"/>
                <a:cs typeface="Calibri"/>
              </a:rPr>
              <a:t>Johanna C </a:t>
            </a:r>
            <a:r>
              <a:rPr lang="en-US" sz="1600" dirty="0" err="1">
                <a:solidFill>
                  <a:srgbClr val="000000"/>
                </a:solidFill>
                <a:latin typeface="Calibri"/>
                <a:cs typeface="Calibri"/>
              </a:rPr>
              <a:t>Bendell</a:t>
            </a:r>
            <a:r>
              <a:rPr lang="en-US" sz="1600" dirty="0">
                <a:solidFill>
                  <a:srgbClr val="000000"/>
                </a:solidFill>
                <a:latin typeface="Calibri"/>
                <a:cs typeface="Calibri"/>
              </a:rPr>
              <a:t>, MD</a:t>
            </a:r>
            <a:br>
              <a:rPr lang="en-US" sz="1600" dirty="0">
                <a:solidFill>
                  <a:srgbClr val="000000"/>
                </a:solidFill>
                <a:latin typeface="Calibri"/>
                <a:cs typeface="Calibri"/>
              </a:rPr>
            </a:br>
            <a:r>
              <a:rPr lang="en-US" sz="1600" b="0" dirty="0">
                <a:solidFill>
                  <a:srgbClr val="000000"/>
                </a:solidFill>
                <a:latin typeface="Calibri"/>
                <a:cs typeface="Calibri"/>
              </a:rPr>
              <a:t>Director</a:t>
            </a:r>
            <a:br>
              <a:rPr lang="en-US" sz="1600" b="0" dirty="0">
                <a:solidFill>
                  <a:srgbClr val="000000"/>
                </a:solidFill>
                <a:latin typeface="Calibri"/>
                <a:cs typeface="Calibri"/>
              </a:rPr>
            </a:br>
            <a:r>
              <a:rPr lang="en-US" sz="1600" b="0" dirty="0">
                <a:solidFill>
                  <a:srgbClr val="000000"/>
                </a:solidFill>
                <a:latin typeface="Calibri"/>
                <a:cs typeface="Calibri"/>
              </a:rPr>
              <a:t>GI Oncology Research</a:t>
            </a:r>
            <a:br>
              <a:rPr lang="en-US" sz="1600" b="0" dirty="0">
                <a:solidFill>
                  <a:srgbClr val="000000"/>
                </a:solidFill>
                <a:latin typeface="Calibri"/>
                <a:cs typeface="Calibri"/>
              </a:rPr>
            </a:br>
            <a:r>
              <a:rPr lang="en-US" sz="1600" b="0" dirty="0">
                <a:solidFill>
                  <a:srgbClr val="000000"/>
                </a:solidFill>
                <a:latin typeface="Calibri"/>
                <a:cs typeface="Calibri"/>
              </a:rPr>
              <a:t>Associate Director</a:t>
            </a:r>
            <a:br>
              <a:rPr lang="en-US" sz="1600" b="0" dirty="0">
                <a:solidFill>
                  <a:srgbClr val="000000"/>
                </a:solidFill>
                <a:latin typeface="Calibri"/>
                <a:cs typeface="Calibri"/>
              </a:rPr>
            </a:br>
            <a:r>
              <a:rPr lang="en-US" sz="1600" b="0" dirty="0">
                <a:solidFill>
                  <a:srgbClr val="000000"/>
                </a:solidFill>
                <a:latin typeface="Calibri"/>
                <a:cs typeface="Calibri"/>
              </a:rPr>
              <a:t>Drug Development Unit</a:t>
            </a:r>
            <a:br>
              <a:rPr lang="en-US" sz="1600" b="0" dirty="0">
                <a:solidFill>
                  <a:srgbClr val="000000"/>
                </a:solidFill>
                <a:latin typeface="Calibri"/>
                <a:cs typeface="Calibri"/>
              </a:rPr>
            </a:br>
            <a:r>
              <a:rPr lang="en-US" sz="1600" b="0" dirty="0">
                <a:solidFill>
                  <a:srgbClr val="000000"/>
                </a:solidFill>
                <a:latin typeface="Calibri"/>
                <a:cs typeface="Calibri"/>
              </a:rPr>
              <a:t>Sarah Cannon </a:t>
            </a:r>
            <a:br>
              <a:rPr lang="en-US" sz="1600" b="0" dirty="0">
                <a:solidFill>
                  <a:srgbClr val="000000"/>
                </a:solidFill>
                <a:latin typeface="Calibri"/>
                <a:cs typeface="Calibri"/>
              </a:rPr>
            </a:br>
            <a:r>
              <a:rPr lang="en-US" sz="1600" b="0" dirty="0">
                <a:solidFill>
                  <a:srgbClr val="000000"/>
                </a:solidFill>
                <a:latin typeface="Calibri"/>
                <a:cs typeface="Calibri"/>
              </a:rPr>
              <a:t>Research Institute</a:t>
            </a:r>
            <a:br>
              <a:rPr lang="en-US" sz="1600" b="0" dirty="0">
                <a:solidFill>
                  <a:srgbClr val="000000"/>
                </a:solidFill>
                <a:latin typeface="Calibri"/>
                <a:cs typeface="Calibri"/>
              </a:rPr>
            </a:br>
            <a:r>
              <a:rPr lang="en-US" sz="1600" b="0" dirty="0">
                <a:solidFill>
                  <a:srgbClr val="000000"/>
                </a:solidFill>
                <a:latin typeface="Calibri"/>
                <a:cs typeface="Calibri"/>
              </a:rPr>
              <a:t>Nashville, Tennessee</a:t>
            </a:r>
          </a:p>
        </p:txBody>
      </p:sp>
      <p:sp>
        <p:nvSpPr>
          <p:cNvPr id="14" name="Text Box 7"/>
          <p:cNvSpPr txBox="1">
            <a:spLocks noChangeArrowheads="1"/>
          </p:cNvSpPr>
          <p:nvPr/>
        </p:nvSpPr>
        <p:spPr bwMode="auto">
          <a:xfrm>
            <a:off x="1475656" y="1124744"/>
            <a:ext cx="2808312" cy="1584176"/>
          </a:xfrm>
          <a:prstGeom prst="rect">
            <a:avLst/>
          </a:prstGeom>
          <a:noFill/>
          <a:ln w="9525">
            <a:noFill/>
            <a:miter lim="800000"/>
            <a:headEnd/>
            <a:tailEnd/>
          </a:ln>
        </p:spPr>
        <p:txBody>
          <a:bodyPr lIns="91440" tIns="0" rIns="0" bIns="0">
            <a:prstTxWarp prst="textNoShape">
              <a:avLst/>
            </a:prstTxWarp>
          </a:bodyPr>
          <a:lstStyle/>
          <a:p>
            <a:pPr>
              <a:lnSpc>
                <a:spcPts val="1750"/>
              </a:lnSpc>
            </a:pPr>
            <a:r>
              <a:rPr lang="en-US" sz="1600" dirty="0" err="1">
                <a:solidFill>
                  <a:srgbClr val="000000"/>
                </a:solidFill>
                <a:latin typeface="Calibri"/>
                <a:cs typeface="Calibri"/>
              </a:rPr>
              <a:t>Tanios</a:t>
            </a:r>
            <a:r>
              <a:rPr lang="en-US" sz="1600" dirty="0">
                <a:solidFill>
                  <a:srgbClr val="000000"/>
                </a:solidFill>
                <a:latin typeface="Calibri"/>
                <a:cs typeface="Calibri"/>
              </a:rPr>
              <a:t> </a:t>
            </a:r>
            <a:r>
              <a:rPr lang="en-US" sz="1600" dirty="0" err="1">
                <a:solidFill>
                  <a:srgbClr val="000000"/>
                </a:solidFill>
                <a:latin typeface="Calibri"/>
                <a:cs typeface="Calibri"/>
              </a:rPr>
              <a:t>Bekaii</a:t>
            </a:r>
            <a:r>
              <a:rPr lang="en-US" sz="1600" dirty="0">
                <a:solidFill>
                  <a:srgbClr val="000000"/>
                </a:solidFill>
                <a:latin typeface="Calibri"/>
                <a:cs typeface="Calibri"/>
              </a:rPr>
              <a:t>-Saab, MD, FACP</a:t>
            </a:r>
          </a:p>
          <a:p>
            <a:pPr>
              <a:lnSpc>
                <a:spcPts val="1750"/>
              </a:lnSpc>
            </a:pPr>
            <a:r>
              <a:rPr lang="en-US" sz="1600" b="0" dirty="0">
                <a:solidFill>
                  <a:srgbClr val="000000"/>
                </a:solidFill>
                <a:latin typeface="Calibri"/>
                <a:cs typeface="Calibri"/>
              </a:rPr>
              <a:t>Professor, Mayo Clinic College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of </a:t>
            </a:r>
            <a:r>
              <a:rPr lang="en-US" sz="1600" b="0" dirty="0">
                <a:solidFill>
                  <a:srgbClr val="000000"/>
                </a:solidFill>
                <a:latin typeface="Calibri"/>
                <a:cs typeface="Calibri"/>
              </a:rPr>
              <a:t>Medicine and Science</a:t>
            </a:r>
          </a:p>
          <a:p>
            <a:pPr>
              <a:lnSpc>
                <a:spcPts val="1750"/>
              </a:lnSpc>
            </a:pPr>
            <a:r>
              <a:rPr lang="en-US" sz="1600" b="0" dirty="0">
                <a:solidFill>
                  <a:srgbClr val="000000"/>
                </a:solidFill>
                <a:latin typeface="Calibri"/>
                <a:cs typeface="Calibri"/>
              </a:rPr>
              <a:t>Co-Leader, GI Cancer Program</a:t>
            </a:r>
          </a:p>
          <a:p>
            <a:pPr>
              <a:lnSpc>
                <a:spcPts val="1750"/>
              </a:lnSpc>
            </a:pPr>
            <a:r>
              <a:rPr lang="en-US" sz="1600" b="0" dirty="0">
                <a:solidFill>
                  <a:srgbClr val="000000"/>
                </a:solidFill>
                <a:latin typeface="Calibri"/>
                <a:cs typeface="Calibri"/>
              </a:rPr>
              <a:t>Mayo Clinic Cancer Center</a:t>
            </a:r>
          </a:p>
          <a:p>
            <a:pPr>
              <a:lnSpc>
                <a:spcPts val="1750"/>
              </a:lnSpc>
            </a:pPr>
            <a:r>
              <a:rPr lang="en-US" sz="1600" b="0" dirty="0">
                <a:solidFill>
                  <a:srgbClr val="000000"/>
                </a:solidFill>
                <a:latin typeface="Calibri"/>
                <a:cs typeface="Calibri"/>
              </a:rPr>
              <a:t>Senior Associate Consultant</a:t>
            </a:r>
          </a:p>
          <a:p>
            <a:pPr>
              <a:lnSpc>
                <a:spcPts val="1750"/>
              </a:lnSpc>
            </a:pPr>
            <a:r>
              <a:rPr lang="en-US" sz="1600" b="0" dirty="0">
                <a:solidFill>
                  <a:srgbClr val="000000"/>
                </a:solidFill>
                <a:latin typeface="Calibri"/>
                <a:cs typeface="Calibri"/>
              </a:rPr>
              <a:t>Mayo Clinic </a:t>
            </a:r>
            <a:br>
              <a:rPr lang="en-US" sz="1600" b="0" dirty="0">
                <a:solidFill>
                  <a:srgbClr val="000000"/>
                </a:solidFill>
                <a:latin typeface="Calibri"/>
                <a:cs typeface="Calibri"/>
              </a:rPr>
            </a:br>
            <a:r>
              <a:rPr lang="en-US" sz="1600" b="0" dirty="0" smtClean="0">
                <a:solidFill>
                  <a:srgbClr val="000000"/>
                </a:solidFill>
                <a:latin typeface="Calibri"/>
                <a:cs typeface="Calibri"/>
              </a:rPr>
              <a:t>Scottsdale</a:t>
            </a:r>
            <a:r>
              <a:rPr lang="en-US" sz="1600" b="0" dirty="0">
                <a:solidFill>
                  <a:srgbClr val="000000"/>
                </a:solidFill>
                <a:latin typeface="Calibri"/>
                <a:cs typeface="Calibri"/>
              </a:rPr>
              <a:t>, Arizona</a:t>
            </a:r>
          </a:p>
        </p:txBody>
      </p:sp>
      <p:sp>
        <p:nvSpPr>
          <p:cNvPr id="15" name="Text Box 7"/>
          <p:cNvSpPr txBox="1">
            <a:spLocks noChangeArrowheads="1"/>
          </p:cNvSpPr>
          <p:nvPr/>
        </p:nvSpPr>
        <p:spPr bwMode="auto">
          <a:xfrm>
            <a:off x="5868144" y="3717032"/>
            <a:ext cx="3240360" cy="2520280"/>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rgbClr val="000000"/>
                </a:solidFill>
                <a:latin typeface="Calibri"/>
                <a:cs typeface="Calibri"/>
              </a:rPr>
              <a:t>Howard S </a:t>
            </a:r>
            <a:r>
              <a:rPr lang="en-US" sz="1600" dirty="0" err="1">
                <a:solidFill>
                  <a:srgbClr val="000000"/>
                </a:solidFill>
                <a:latin typeface="Calibri"/>
                <a:cs typeface="Calibri"/>
              </a:rPr>
              <a:t>Hochster</a:t>
            </a:r>
            <a:r>
              <a:rPr lang="en-US" sz="1600" dirty="0">
                <a:solidFill>
                  <a:srgbClr val="000000"/>
                </a:solidFill>
                <a:latin typeface="Calibri"/>
                <a:cs typeface="Calibri"/>
              </a:rPr>
              <a:t>, MD</a:t>
            </a:r>
            <a:br>
              <a:rPr lang="en-US" sz="1600" dirty="0">
                <a:solidFill>
                  <a:srgbClr val="000000"/>
                </a:solidFill>
                <a:latin typeface="Calibri"/>
                <a:cs typeface="Calibri"/>
              </a:rPr>
            </a:br>
            <a:r>
              <a:rPr lang="en-US" sz="1600" b="0" dirty="0">
                <a:solidFill>
                  <a:srgbClr val="000000"/>
                </a:solidFill>
                <a:latin typeface="Calibri"/>
                <a:cs typeface="Calibri"/>
              </a:rPr>
              <a:t>Associate Director (Clinical Research</a:t>
            </a:r>
            <a:r>
              <a:rPr lang="en-US" sz="1600" b="0" dirty="0" smtClean="0">
                <a:solidFill>
                  <a:srgbClr val="000000"/>
                </a:solidFill>
                <a:latin typeface="Calibri"/>
                <a:cs typeface="Calibri"/>
              </a:rPr>
              <a:t>) </a:t>
            </a:r>
            <a:r>
              <a:rPr lang="en-US" sz="1600" b="0" dirty="0">
                <a:solidFill>
                  <a:srgbClr val="000000"/>
                </a:solidFill>
                <a:latin typeface="Calibri"/>
                <a:cs typeface="Calibri"/>
              </a:rPr>
              <a:t>Yale Cancer Center</a:t>
            </a:r>
            <a:br>
              <a:rPr lang="en-US" sz="1600" b="0" dirty="0">
                <a:solidFill>
                  <a:srgbClr val="000000"/>
                </a:solidFill>
                <a:latin typeface="Calibri"/>
                <a:cs typeface="Calibri"/>
              </a:rPr>
            </a:br>
            <a:r>
              <a:rPr lang="en-US" sz="1600" b="0" dirty="0">
                <a:solidFill>
                  <a:srgbClr val="000000"/>
                </a:solidFill>
                <a:latin typeface="Calibri"/>
                <a:cs typeface="Calibri"/>
              </a:rPr>
              <a:t>Professor of Medicine</a:t>
            </a:r>
            <a:br>
              <a:rPr lang="en-US" sz="1600" b="0" dirty="0">
                <a:solidFill>
                  <a:srgbClr val="000000"/>
                </a:solidFill>
                <a:latin typeface="Calibri"/>
                <a:cs typeface="Calibri"/>
              </a:rPr>
            </a:br>
            <a:r>
              <a:rPr lang="en-US" sz="1600" b="0" dirty="0">
                <a:solidFill>
                  <a:srgbClr val="000000"/>
                </a:solidFill>
                <a:latin typeface="Calibri"/>
                <a:cs typeface="Calibri"/>
              </a:rPr>
              <a:t>Yale School of Medicine</a:t>
            </a:r>
            <a:br>
              <a:rPr lang="en-US" sz="1600" b="0" dirty="0">
                <a:solidFill>
                  <a:srgbClr val="000000"/>
                </a:solidFill>
                <a:latin typeface="Calibri"/>
                <a:cs typeface="Calibri"/>
              </a:rPr>
            </a:br>
            <a:r>
              <a:rPr lang="en-US" sz="1600" b="0" dirty="0">
                <a:solidFill>
                  <a:srgbClr val="000000"/>
                </a:solidFill>
                <a:latin typeface="Calibri"/>
                <a:cs typeface="Calibri"/>
              </a:rPr>
              <a:t>New Haven, Connecticut</a:t>
            </a:r>
          </a:p>
        </p:txBody>
      </p:sp>
      <p:sp>
        <p:nvSpPr>
          <p:cNvPr id="11" name="Text Box 7"/>
          <p:cNvSpPr txBox="1">
            <a:spLocks noChangeArrowheads="1"/>
          </p:cNvSpPr>
          <p:nvPr/>
        </p:nvSpPr>
        <p:spPr bwMode="auto">
          <a:xfrm>
            <a:off x="5868144" y="1124744"/>
            <a:ext cx="3240360" cy="2520280"/>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rgbClr val="000000"/>
                </a:solidFill>
                <a:latin typeface="Calibri"/>
                <a:cs typeface="Calibri"/>
              </a:rPr>
              <a:t>Axel </a:t>
            </a:r>
            <a:r>
              <a:rPr lang="en-US" sz="1600" dirty="0" err="1">
                <a:solidFill>
                  <a:srgbClr val="000000"/>
                </a:solidFill>
                <a:latin typeface="Calibri"/>
                <a:cs typeface="Calibri"/>
              </a:rPr>
              <a:t>Grothey</a:t>
            </a:r>
            <a:r>
              <a:rPr lang="en-US" sz="1600" dirty="0">
                <a:solidFill>
                  <a:srgbClr val="000000"/>
                </a:solidFill>
                <a:latin typeface="Calibri"/>
                <a:cs typeface="Calibri"/>
              </a:rPr>
              <a:t>, MD</a:t>
            </a:r>
            <a:br>
              <a:rPr lang="en-US" sz="1600" dirty="0">
                <a:solidFill>
                  <a:srgbClr val="000000"/>
                </a:solidFill>
                <a:latin typeface="Calibri"/>
                <a:cs typeface="Calibri"/>
              </a:rPr>
            </a:br>
            <a:r>
              <a:rPr lang="en-US" sz="1600" b="0" dirty="0">
                <a:solidFill>
                  <a:srgbClr val="000000"/>
                </a:solidFill>
                <a:latin typeface="Calibri"/>
                <a:cs typeface="Calibri"/>
              </a:rPr>
              <a:t>Professor of Oncology</a:t>
            </a:r>
            <a:br>
              <a:rPr lang="en-US" sz="1600" b="0" dirty="0">
                <a:solidFill>
                  <a:srgbClr val="000000"/>
                </a:solidFill>
                <a:latin typeface="Calibri"/>
                <a:cs typeface="Calibri"/>
              </a:rPr>
            </a:br>
            <a:r>
              <a:rPr lang="en-US" sz="1600" b="0" dirty="0">
                <a:solidFill>
                  <a:srgbClr val="000000"/>
                </a:solidFill>
                <a:latin typeface="Calibri"/>
                <a:cs typeface="Calibri"/>
              </a:rPr>
              <a:t>Department of </a:t>
            </a:r>
            <a:br>
              <a:rPr lang="en-US" sz="1600" b="0" dirty="0">
                <a:solidFill>
                  <a:srgbClr val="000000"/>
                </a:solidFill>
                <a:latin typeface="Calibri"/>
                <a:cs typeface="Calibri"/>
              </a:rPr>
            </a:br>
            <a:r>
              <a:rPr lang="en-US" sz="1600" b="0" dirty="0">
                <a:solidFill>
                  <a:srgbClr val="000000"/>
                </a:solidFill>
                <a:latin typeface="Calibri"/>
                <a:cs typeface="Calibri"/>
              </a:rPr>
              <a:t>Medical Oncology</a:t>
            </a:r>
            <a:br>
              <a:rPr lang="en-US" sz="1600" b="0" dirty="0">
                <a:solidFill>
                  <a:srgbClr val="000000"/>
                </a:solidFill>
                <a:latin typeface="Calibri"/>
                <a:cs typeface="Calibri"/>
              </a:rPr>
            </a:br>
            <a:r>
              <a:rPr lang="en-US" sz="1600" b="0" dirty="0">
                <a:solidFill>
                  <a:srgbClr val="000000"/>
                </a:solidFill>
                <a:latin typeface="Calibri"/>
                <a:cs typeface="Calibri"/>
              </a:rPr>
              <a:t>Mayo Clinic</a:t>
            </a:r>
            <a:br>
              <a:rPr lang="en-US" sz="1600" b="0" dirty="0">
                <a:solidFill>
                  <a:srgbClr val="000000"/>
                </a:solidFill>
                <a:latin typeface="Calibri"/>
                <a:cs typeface="Calibri"/>
              </a:rPr>
            </a:br>
            <a:r>
              <a:rPr lang="en-US" sz="1600" b="0" dirty="0">
                <a:solidFill>
                  <a:srgbClr val="000000"/>
                </a:solidFill>
                <a:latin typeface="Calibri"/>
                <a:cs typeface="Calibri"/>
              </a:rPr>
              <a:t>Rochester, Minnesota</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05" y="1124744"/>
            <a:ext cx="1159251" cy="1308832"/>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405" y="3717033"/>
            <a:ext cx="1159251" cy="130883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7736" y="1124744"/>
            <a:ext cx="1150408" cy="129884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7736" y="3717033"/>
            <a:ext cx="1150408" cy="129884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17397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4060369" y="3603262"/>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ext uri="{D42A27DB-BD31-4B8C-83A1-F6EECF244321}">
                <p14:modId xmlns:p14="http://schemas.microsoft.com/office/powerpoint/2010/main" val="999977614"/>
              </p:ext>
            </p:extLst>
          </p:nvPr>
        </p:nvGraphicFramePr>
        <p:xfrm>
          <a:off x="417025" y="2268831"/>
          <a:ext cx="3655392" cy="2377536"/>
        </p:xfrm>
        <a:graphic>
          <a:graphicData uri="http://schemas.openxmlformats.org/drawingml/2006/table">
            <a:tbl>
              <a:tblPr/>
              <a:tblGrid>
                <a:gridCol w="3655392"/>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Advanced HCC</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Child-Pugh 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Tolerated </a:t>
                      </a:r>
                      <a:r>
                        <a:rPr kumimoji="0" lang="en-US" sz="1800" b="0" i="0" u="none" strike="noStrike" cap="none" normalizeH="0" baseline="0" dirty="0" err="1" smtClean="0">
                          <a:ln>
                            <a:noFill/>
                          </a:ln>
                          <a:solidFill>
                            <a:srgbClr val="000000"/>
                          </a:solidFill>
                          <a:effectLst/>
                          <a:latin typeface="Calibri"/>
                          <a:ea typeface="MS PGothic" charset="0"/>
                          <a:cs typeface="Calibri"/>
                        </a:rPr>
                        <a:t>sorafenib</a:t>
                      </a:r>
                      <a:r>
                        <a:rPr kumimoji="0" lang="en-US" sz="1800" b="0" i="0" u="none" strike="noStrike" cap="none" normalizeH="0" baseline="0" dirty="0" smtClean="0">
                          <a:ln>
                            <a:noFill/>
                          </a:ln>
                          <a:solidFill>
                            <a:srgbClr val="000000"/>
                          </a:solidFill>
                          <a:effectLst/>
                          <a:latin typeface="Calibri"/>
                          <a:ea typeface="MS PGothic" charset="0"/>
                          <a:cs typeface="Calibri"/>
                        </a:rPr>
                        <a:t> </a:t>
                      </a:r>
                      <a:r>
                        <a:rPr lang="en-US" dirty="0" smtClean="0"/>
                        <a:t>≥400 mg daily for at least 20 of last 28</a:t>
                      </a:r>
                      <a:r>
                        <a:rPr lang="en-US" baseline="0" dirty="0" smtClean="0"/>
                        <a:t> days of treatment</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Progressed on prior </a:t>
                      </a:r>
                      <a:r>
                        <a:rPr kumimoji="0" lang="en-US" sz="1800" b="0" i="0" u="none" strike="noStrike" cap="none" normalizeH="0" baseline="0" dirty="0" err="1" smtClean="0">
                          <a:ln>
                            <a:noFill/>
                          </a:ln>
                          <a:solidFill>
                            <a:srgbClr val="000000"/>
                          </a:solidFill>
                          <a:effectLst/>
                          <a:latin typeface="Calibri"/>
                          <a:ea typeface="MS PGothic" charset="0"/>
                          <a:cs typeface="Calibri"/>
                        </a:rPr>
                        <a:t>sorafenib</a:t>
                      </a:r>
                      <a:endParaRPr kumimoji="0" lang="en-US" sz="1800" b="0" i="0" u="none" strike="noStrike" cap="none" normalizeH="0" baseline="0" dirty="0" smtClean="0">
                        <a:ln>
                          <a:noFill/>
                        </a:ln>
                        <a:solidFill>
                          <a:srgbClr val="000000"/>
                        </a:solidFill>
                        <a:effectLst/>
                        <a:latin typeface="Calibri"/>
                        <a:ea typeface="MS PGothic" charset="0"/>
                        <a:cs typeface="Calibri"/>
                      </a:endParaRP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ECOG PS 0-1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1097524"/>
          </a:xfrm>
        </p:spPr>
        <p:txBody>
          <a:bodyPr/>
          <a:lstStyle/>
          <a:p>
            <a:pPr eaLnBrk="1" hangingPunct="1"/>
            <a:r>
              <a:rPr lang="en-US" sz="3200" dirty="0" smtClean="0"/>
              <a:t>RESORCE Phase III Schema</a:t>
            </a:r>
            <a:endParaRPr lang="en-US" sz="2000" dirty="0">
              <a:solidFill>
                <a:srgbClr val="0000FF"/>
              </a:solidFill>
              <a:ea typeface="ＭＳ Ｐゴシック" charset="0"/>
            </a:endParaRPr>
          </a:p>
        </p:txBody>
      </p:sp>
      <p:sp>
        <p:nvSpPr>
          <p:cNvPr id="19" name="TextBox 18"/>
          <p:cNvSpPr txBox="1"/>
          <p:nvPr/>
        </p:nvSpPr>
        <p:spPr>
          <a:xfrm>
            <a:off x="384159" y="5045114"/>
            <a:ext cx="4830306"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Overall survival</a:t>
            </a:r>
          </a:p>
        </p:txBody>
      </p:sp>
      <p:grpSp>
        <p:nvGrpSpPr>
          <p:cNvPr id="17" name="Group 82"/>
          <p:cNvGrpSpPr>
            <a:grpSpLocks/>
          </p:cNvGrpSpPr>
          <p:nvPr/>
        </p:nvGrpSpPr>
        <p:grpSpPr bwMode="auto">
          <a:xfrm>
            <a:off x="4846034" y="2697247"/>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391952" y="3090574"/>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sp>
        <p:nvSpPr>
          <p:cNvPr id="27" name="Rectangle 18"/>
          <p:cNvSpPr>
            <a:spLocks noChangeArrowheads="1"/>
          </p:cNvSpPr>
          <p:nvPr/>
        </p:nvSpPr>
        <p:spPr bwMode="auto">
          <a:xfrm>
            <a:off x="5660568" y="1998870"/>
            <a:ext cx="3087896" cy="1418456"/>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638121" y="3783594"/>
            <a:ext cx="3110342" cy="1065384"/>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665368" y="2131204"/>
            <a:ext cx="3083095" cy="12618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900" dirty="0" err="1" smtClean="0">
                <a:solidFill>
                  <a:srgbClr val="000090"/>
                </a:solidFill>
                <a:latin typeface="Calibri"/>
                <a:cs typeface="Calibri"/>
              </a:rPr>
              <a:t>Regorafenib</a:t>
            </a:r>
            <a:endParaRPr lang="en-US" sz="1900" dirty="0" smtClean="0">
              <a:solidFill>
                <a:srgbClr val="000090"/>
              </a:solidFill>
              <a:latin typeface="Calibri"/>
              <a:cs typeface="Calibri"/>
            </a:endParaRPr>
          </a:p>
          <a:p>
            <a:pPr algn="ctr"/>
            <a:r>
              <a:rPr lang="en-US" sz="1900" dirty="0" smtClean="0">
                <a:solidFill>
                  <a:srgbClr val="000090"/>
                </a:solidFill>
                <a:latin typeface="Calibri"/>
                <a:cs typeface="Calibri"/>
              </a:rPr>
              <a:t>160 mg orally once daily</a:t>
            </a:r>
          </a:p>
          <a:p>
            <a:pPr algn="ctr"/>
            <a:r>
              <a:rPr lang="en-US" sz="1900" dirty="0" smtClean="0">
                <a:solidFill>
                  <a:srgbClr val="000090"/>
                </a:solidFill>
                <a:latin typeface="Calibri"/>
                <a:cs typeface="Calibri"/>
              </a:rPr>
              <a:t>3 weeks on/1 week off</a:t>
            </a:r>
          </a:p>
          <a:p>
            <a:pPr algn="ctr"/>
            <a:r>
              <a:rPr lang="en-US" sz="1900" dirty="0" smtClean="0">
                <a:solidFill>
                  <a:srgbClr val="000090"/>
                </a:solidFill>
                <a:latin typeface="Calibri"/>
                <a:cs typeface="Calibri"/>
              </a:rPr>
              <a:t>(n = 379)</a:t>
            </a:r>
            <a:endParaRPr lang="en-US" sz="1900" dirty="0">
              <a:solidFill>
                <a:srgbClr val="000090"/>
              </a:solidFill>
              <a:latin typeface="Calibri"/>
              <a:cs typeface="Calibri"/>
            </a:endParaRPr>
          </a:p>
        </p:txBody>
      </p:sp>
      <p:sp>
        <p:nvSpPr>
          <p:cNvPr id="30" name="TextBox 17"/>
          <p:cNvSpPr txBox="1">
            <a:spLocks noChangeArrowheads="1"/>
          </p:cNvSpPr>
          <p:nvPr/>
        </p:nvSpPr>
        <p:spPr bwMode="auto">
          <a:xfrm>
            <a:off x="5720150" y="3999486"/>
            <a:ext cx="3028313" cy="6771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900" dirty="0" smtClean="0">
                <a:solidFill>
                  <a:srgbClr val="000090"/>
                </a:solidFill>
                <a:latin typeface="Calibri"/>
                <a:cs typeface="Calibri"/>
              </a:rPr>
              <a:t>Placebo</a:t>
            </a:r>
          </a:p>
          <a:p>
            <a:pPr algn="ctr"/>
            <a:r>
              <a:rPr lang="en-US" sz="1900" dirty="0" smtClean="0">
                <a:solidFill>
                  <a:srgbClr val="000090"/>
                </a:solidFill>
                <a:latin typeface="Calibri"/>
                <a:cs typeface="Calibri"/>
              </a:rPr>
              <a:t>(n = 194)</a:t>
            </a:r>
            <a:endParaRPr lang="en-US" sz="1900" dirty="0">
              <a:solidFill>
                <a:srgbClr val="000090"/>
              </a:solidFill>
              <a:latin typeface="Calibri"/>
              <a:cs typeface="Calibri"/>
            </a:endParaRPr>
          </a:p>
        </p:txBody>
      </p:sp>
      <p:sp>
        <p:nvSpPr>
          <p:cNvPr id="2" name="Rectangle 1"/>
          <p:cNvSpPr/>
          <p:nvPr/>
        </p:nvSpPr>
        <p:spPr>
          <a:xfrm>
            <a:off x="428355" y="1357146"/>
            <a:ext cx="3970426" cy="646331"/>
          </a:xfrm>
          <a:prstGeom prst="rect">
            <a:avLst/>
          </a:prstGeom>
        </p:spPr>
        <p:txBody>
          <a:bodyPr wrap="square">
            <a:spAutoFit/>
          </a:bodyPr>
          <a:lstStyle/>
          <a:p>
            <a:r>
              <a:rPr lang="en-US" sz="1800" dirty="0" smtClean="0">
                <a:solidFill>
                  <a:srgbClr val="000000"/>
                </a:solidFill>
                <a:latin typeface="Calibri"/>
                <a:cs typeface="Calibri"/>
              </a:rPr>
              <a:t>Accrual: </a:t>
            </a:r>
            <a:r>
              <a:rPr lang="en-US" sz="1800" b="0" dirty="0" smtClean="0">
                <a:solidFill>
                  <a:srgbClr val="000000"/>
                </a:solidFill>
                <a:latin typeface="Calibri"/>
                <a:cs typeface="Calibri"/>
              </a:rPr>
              <a:t>573</a:t>
            </a:r>
          </a:p>
          <a:p>
            <a:r>
              <a:rPr lang="en-US" sz="1800" dirty="0" smtClean="0">
                <a:solidFill>
                  <a:srgbClr val="000000"/>
                </a:solidFill>
                <a:latin typeface="Calibri"/>
                <a:cs typeface="Calibri"/>
              </a:rPr>
              <a:t>Clinical Trial Identifier: </a:t>
            </a:r>
            <a:r>
              <a:rPr lang="en-US" sz="1800" b="0" dirty="0" smtClean="0">
                <a:solidFill>
                  <a:srgbClr val="000000"/>
                </a:solidFill>
                <a:latin typeface="Calibri"/>
              </a:rPr>
              <a:t>NCT01774344</a:t>
            </a:r>
            <a:endParaRPr lang="en-US" sz="1800" b="0" dirty="0">
              <a:solidFill>
                <a:srgbClr val="000000"/>
              </a:solidFill>
              <a:latin typeface="Calibri"/>
              <a:cs typeface="Calibri"/>
            </a:endParaRPr>
          </a:p>
        </p:txBody>
      </p:sp>
      <p:sp>
        <p:nvSpPr>
          <p:cNvPr id="31" name="TextBox 30"/>
          <p:cNvSpPr txBox="1"/>
          <p:nvPr/>
        </p:nvSpPr>
        <p:spPr>
          <a:xfrm>
            <a:off x="0" y="6452348"/>
            <a:ext cx="8280920" cy="338554"/>
          </a:xfrm>
          <a:prstGeom prst="rect">
            <a:avLst/>
          </a:prstGeom>
          <a:noFill/>
        </p:spPr>
        <p:txBody>
          <a:bodyPr wrap="square" rtlCol="0" anchor="b">
            <a:spAutoFit/>
          </a:bodyPr>
          <a:lstStyle/>
          <a:p>
            <a:r>
              <a:rPr lang="en-US" sz="1600" b="0" dirty="0" err="1" smtClean="0">
                <a:solidFill>
                  <a:srgbClr val="000000"/>
                </a:solidFill>
                <a:latin typeface="Calibri" charset="0"/>
                <a:ea typeface="Calibri" charset="0"/>
                <a:cs typeface="Calibri" charset="0"/>
              </a:rPr>
              <a:t>Bruix</a:t>
            </a:r>
            <a:r>
              <a:rPr lang="en-US" sz="1600" b="0" dirty="0" smtClean="0">
                <a:solidFill>
                  <a:srgbClr val="000000"/>
                </a:solidFill>
                <a:latin typeface="Calibri" charset="0"/>
                <a:ea typeface="Calibri" charset="0"/>
                <a:cs typeface="Calibri" charset="0"/>
              </a:rPr>
              <a:t> J et al. </a:t>
            </a:r>
            <a:r>
              <a:rPr lang="en-US" sz="1600" b="0" i="1" dirty="0" smtClean="0">
                <a:solidFill>
                  <a:srgbClr val="000000"/>
                </a:solidFill>
                <a:latin typeface="Calibri" charset="0"/>
                <a:ea typeface="Calibri" charset="0"/>
                <a:cs typeface="Calibri" charset="0"/>
              </a:rPr>
              <a:t>Lancet</a:t>
            </a:r>
            <a:r>
              <a:rPr lang="en-US" sz="1600" b="0" dirty="0" smtClean="0">
                <a:solidFill>
                  <a:srgbClr val="000000"/>
                </a:solidFill>
                <a:latin typeface="Calibri" charset="0"/>
                <a:ea typeface="Calibri" charset="0"/>
                <a:cs typeface="Calibri" charset="0"/>
              </a:rPr>
              <a:t> 2017;389:56-66. </a:t>
            </a:r>
            <a:r>
              <a:rPr lang="en-US" sz="1600" b="0" dirty="0" err="1" smtClean="0">
                <a:solidFill>
                  <a:srgbClr val="000000"/>
                </a:solidFill>
                <a:latin typeface="Calibri" charset="0"/>
                <a:ea typeface="Calibri" charset="0"/>
                <a:cs typeface="Calibri" charset="0"/>
              </a:rPr>
              <a:t>www.clinicaltrials.gov</a:t>
            </a:r>
            <a:r>
              <a:rPr lang="en-US" sz="1600" b="0" dirty="0" smtClean="0">
                <a:solidFill>
                  <a:srgbClr val="000000"/>
                </a:solidFill>
                <a:latin typeface="Calibri" charset="0"/>
                <a:ea typeface="Calibri" charset="0"/>
                <a:cs typeface="Calibri" charset="0"/>
              </a:rPr>
              <a:t>. Accessed April 2017.</a:t>
            </a:r>
            <a:endParaRPr lang="en-US" sz="1600" b="0" dirty="0">
              <a:solidFill>
                <a:srgbClr val="000000"/>
              </a:solidFill>
              <a:latin typeface="Calibri" charset="0"/>
              <a:ea typeface="Calibri" charset="0"/>
              <a:cs typeface="Calibri" charset="0"/>
            </a:endParaRPr>
          </a:p>
        </p:txBody>
      </p:sp>
      <p:sp>
        <p:nvSpPr>
          <p:cNvPr id="3" name="TextBox 2"/>
          <p:cNvSpPr txBox="1"/>
          <p:nvPr/>
        </p:nvSpPr>
        <p:spPr>
          <a:xfrm>
            <a:off x="4034289" y="3166774"/>
            <a:ext cx="449162" cy="338554"/>
          </a:xfrm>
          <a:prstGeom prst="rect">
            <a:avLst/>
          </a:prstGeom>
          <a:noFill/>
        </p:spPr>
        <p:txBody>
          <a:bodyPr wrap="none" rtlCol="0">
            <a:spAutoFit/>
          </a:bodyPr>
          <a:lstStyle/>
          <a:p>
            <a:r>
              <a:rPr lang="en-US" sz="1600" dirty="0" smtClean="0">
                <a:solidFill>
                  <a:srgbClr val="000000"/>
                </a:solidFill>
                <a:latin typeface="Calibri" charset="0"/>
                <a:ea typeface="Calibri" charset="0"/>
                <a:cs typeface="Calibri" charset="0"/>
              </a:rPr>
              <a:t>2:1</a:t>
            </a:r>
            <a:endParaRPr lang="en-US" sz="160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130243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4" y="1266223"/>
            <a:ext cx="8842288" cy="4539041"/>
          </a:xfrm>
          <a:prstGeom prst="rect">
            <a:avLst/>
          </a:prstGeom>
        </p:spPr>
      </p:pic>
      <p:sp>
        <p:nvSpPr>
          <p:cNvPr id="4" name="Title 3"/>
          <p:cNvSpPr>
            <a:spLocks noGrp="1"/>
          </p:cNvSpPr>
          <p:nvPr>
            <p:ph type="title"/>
          </p:nvPr>
        </p:nvSpPr>
        <p:spPr>
          <a:xfrm>
            <a:off x="684213" y="1"/>
            <a:ext cx="7769225" cy="1124744"/>
          </a:xfrm>
        </p:spPr>
        <p:txBody>
          <a:bodyPr/>
          <a:lstStyle/>
          <a:p>
            <a:r>
              <a:rPr lang="en-US" dirty="0" smtClean="0"/>
              <a:t>RESORCE: Survival Analyses</a:t>
            </a:r>
            <a:endParaRPr lang="en-US" dirty="0"/>
          </a:p>
        </p:txBody>
      </p:sp>
      <p:sp>
        <p:nvSpPr>
          <p:cNvPr id="5" name="TextBox 4"/>
          <p:cNvSpPr txBox="1"/>
          <p:nvPr/>
        </p:nvSpPr>
        <p:spPr>
          <a:xfrm>
            <a:off x="0" y="6452348"/>
            <a:ext cx="3995936" cy="338554"/>
          </a:xfrm>
          <a:prstGeom prst="rect">
            <a:avLst/>
          </a:prstGeom>
          <a:noFill/>
        </p:spPr>
        <p:txBody>
          <a:bodyPr wrap="square" rtlCol="0" anchor="b">
            <a:spAutoFit/>
          </a:bodyPr>
          <a:lstStyle/>
          <a:p>
            <a:r>
              <a:rPr lang="en-US" sz="1600" b="0" dirty="0" err="1" smtClean="0">
                <a:solidFill>
                  <a:srgbClr val="000000"/>
                </a:solidFill>
                <a:latin typeface="Calibri" charset="0"/>
                <a:ea typeface="Calibri" charset="0"/>
                <a:cs typeface="Calibri" charset="0"/>
              </a:rPr>
              <a:t>Bruix</a:t>
            </a:r>
            <a:r>
              <a:rPr lang="en-US" sz="1600" b="0" dirty="0" smtClean="0">
                <a:solidFill>
                  <a:srgbClr val="000000"/>
                </a:solidFill>
                <a:latin typeface="Calibri" charset="0"/>
                <a:ea typeface="Calibri" charset="0"/>
                <a:cs typeface="Calibri" charset="0"/>
              </a:rPr>
              <a:t> J et al. </a:t>
            </a:r>
            <a:r>
              <a:rPr lang="en-US" sz="1600" b="0" i="1" dirty="0" smtClean="0">
                <a:solidFill>
                  <a:srgbClr val="000000"/>
                </a:solidFill>
                <a:latin typeface="Calibri" charset="0"/>
                <a:ea typeface="Calibri" charset="0"/>
                <a:cs typeface="Calibri" charset="0"/>
              </a:rPr>
              <a:t>Lancet </a:t>
            </a:r>
            <a:r>
              <a:rPr lang="en-US" sz="1600" b="0" dirty="0" smtClean="0">
                <a:solidFill>
                  <a:srgbClr val="000000"/>
                </a:solidFill>
                <a:latin typeface="Calibri" charset="0"/>
                <a:ea typeface="Calibri" charset="0"/>
                <a:cs typeface="Calibri" charset="0"/>
              </a:rPr>
              <a:t>2017;389:56-66. </a:t>
            </a:r>
            <a:endParaRPr lang="en-US" sz="1600" b="0" dirty="0">
              <a:solidFill>
                <a:srgbClr val="000000"/>
              </a:solidFill>
              <a:latin typeface="Calibri" charset="0"/>
              <a:ea typeface="Calibri" charset="0"/>
              <a:cs typeface="Calibri" charset="0"/>
            </a:endParaRPr>
          </a:p>
        </p:txBody>
      </p:sp>
      <p:sp>
        <p:nvSpPr>
          <p:cNvPr id="7" name="TextBox 6"/>
          <p:cNvSpPr txBox="1"/>
          <p:nvPr/>
        </p:nvSpPr>
        <p:spPr>
          <a:xfrm>
            <a:off x="4355976" y="5831771"/>
            <a:ext cx="914033" cy="338554"/>
          </a:xfrm>
          <a:prstGeom prst="rect">
            <a:avLst/>
          </a:prstGeom>
          <a:noFill/>
        </p:spPr>
        <p:txBody>
          <a:bodyPr wrap="none" rtlCol="0">
            <a:spAutoFit/>
          </a:bodyPr>
          <a:lstStyle/>
          <a:p>
            <a:r>
              <a:rPr lang="en-US" sz="1600" dirty="0" smtClean="0">
                <a:solidFill>
                  <a:srgbClr val="000000"/>
                </a:solidFill>
              </a:rPr>
              <a:t>Months</a:t>
            </a:r>
            <a:endParaRPr lang="en-US" sz="16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03298262"/>
              </p:ext>
            </p:extLst>
          </p:nvPr>
        </p:nvGraphicFramePr>
        <p:xfrm>
          <a:off x="4418541" y="1988840"/>
          <a:ext cx="4464497" cy="1188720"/>
        </p:xfrm>
        <a:graphic>
          <a:graphicData uri="http://schemas.openxmlformats.org/drawingml/2006/table">
            <a:tbl>
              <a:tblPr firstRow="1" bandRow="1">
                <a:tableStyleId>{21E4AEA4-8DFA-4A89-87EB-49C32662AFE0}</a:tableStyleId>
              </a:tblPr>
              <a:tblGrid>
                <a:gridCol w="533786"/>
                <a:gridCol w="1214947"/>
                <a:gridCol w="1000545"/>
                <a:gridCol w="714674"/>
                <a:gridCol w="1000545"/>
              </a:tblGrid>
              <a:tr h="495647">
                <a:tc>
                  <a:txBody>
                    <a:bodyPr/>
                    <a:lstStyle/>
                    <a:p>
                      <a:endParaRPr lang="en-US" sz="1500" dirty="0"/>
                    </a:p>
                  </a:txBody>
                  <a:tcPr anchor="b">
                    <a:lnL w="635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500" dirty="0" err="1" smtClean="0"/>
                        <a:t>Regorafenib</a:t>
                      </a:r>
                      <a:endParaRPr lang="en-US" sz="1500" dirty="0" smtClean="0"/>
                    </a:p>
                    <a:p>
                      <a:pPr algn="ctr"/>
                      <a:r>
                        <a:rPr lang="en-US" sz="1500" dirty="0" smtClean="0"/>
                        <a:t>(n = 374)</a:t>
                      </a:r>
                      <a:endParaRPr lang="en-US" sz="15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500" dirty="0" smtClean="0"/>
                        <a:t>Placebo</a:t>
                      </a:r>
                    </a:p>
                    <a:p>
                      <a:pPr algn="ctr"/>
                      <a:r>
                        <a:rPr lang="en-US" sz="1500" dirty="0" smtClean="0"/>
                        <a:t>(n = 193)</a:t>
                      </a:r>
                      <a:endParaRPr lang="en-US" sz="15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500" dirty="0" smtClean="0"/>
                        <a:t>HR</a:t>
                      </a:r>
                      <a:endParaRPr lang="en-US" sz="15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500" i="1" dirty="0" smtClean="0"/>
                        <a:t>p</a:t>
                      </a:r>
                      <a:r>
                        <a:rPr lang="en-US" sz="1500" dirty="0" smtClean="0"/>
                        <a:t>-value</a:t>
                      </a:r>
                      <a:endParaRPr lang="en-US" sz="1500" dirty="0"/>
                    </a:p>
                  </a:txBody>
                  <a:tcPr anchor="b">
                    <a:lnR w="6350" cap="flat" cmpd="sng" algn="ctr">
                      <a:solidFill>
                        <a:srgbClr val="002E5D"/>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r>
              <a:tr h="292237">
                <a:tc>
                  <a:txBody>
                    <a:bodyPr/>
                    <a:lstStyle/>
                    <a:p>
                      <a:r>
                        <a:rPr lang="en-US" sz="1500" dirty="0" smtClean="0"/>
                        <a:t>OS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smtClean="0"/>
                        <a:t>10.6 </a:t>
                      </a:r>
                      <a:r>
                        <a:rPr lang="en-US" sz="1500" dirty="0" err="1" smtClean="0"/>
                        <a:t>mo</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smtClean="0"/>
                        <a:t>7.8 </a:t>
                      </a:r>
                      <a:r>
                        <a:rPr lang="en-US" sz="1500" dirty="0" err="1" smtClean="0"/>
                        <a:t>mo</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smtClean="0"/>
                        <a:t>0.63</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500" dirty="0" smtClean="0"/>
                        <a:t>&lt;0.0001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2237">
                <a:tc>
                  <a:txBody>
                    <a:bodyPr/>
                    <a:lstStyle/>
                    <a:p>
                      <a:r>
                        <a:rPr lang="en-US" sz="1500" dirty="0" smtClean="0"/>
                        <a:t>PFS</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smtClean="0"/>
                        <a:t>3.1 </a:t>
                      </a:r>
                      <a:r>
                        <a:rPr lang="en-US" sz="1500" dirty="0" err="1" smtClean="0"/>
                        <a:t>mo</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smtClean="0"/>
                        <a:t>1.5 </a:t>
                      </a:r>
                      <a:r>
                        <a:rPr lang="en-US" sz="1500" dirty="0" err="1" smtClean="0"/>
                        <a:t>mo</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smtClean="0"/>
                        <a:t>0.46</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500" dirty="0" smtClean="0"/>
                        <a:t>&lt;0.0001</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Tree>
    <p:custDataLst>
      <p:tags r:id="rId1"/>
    </p:custDataLst>
    <p:extLst>
      <p:ext uri="{BB962C8B-B14F-4D97-AF65-F5344CB8AC3E}">
        <p14:creationId xmlns:p14="http://schemas.microsoft.com/office/powerpoint/2010/main" val="150830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64896" cy="1628800"/>
          </a:xfrm>
        </p:spPr>
        <p:txBody>
          <a:bodyPr/>
          <a:lstStyle/>
          <a:p>
            <a:r>
              <a:rPr lang="en-US" dirty="0" smtClean="0"/>
              <a:t>RESORCE: Common Treatment-Emergent </a:t>
            </a:r>
            <a:br>
              <a:rPr lang="en-US" dirty="0" smtClean="0"/>
            </a:br>
            <a:r>
              <a:rPr lang="en-US" dirty="0" smtClean="0"/>
              <a:t>Drug-Related AEs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720072"/>
              </p:ext>
            </p:extLst>
          </p:nvPr>
        </p:nvGraphicFramePr>
        <p:xfrm>
          <a:off x="683568" y="1916832"/>
          <a:ext cx="7769225" cy="3168350"/>
        </p:xfrm>
        <a:graphic>
          <a:graphicData uri="http://schemas.openxmlformats.org/drawingml/2006/table">
            <a:tbl>
              <a:tblPr firstRow="1" bandRow="1">
                <a:tableStyleId>{21E4AEA4-8DFA-4A89-87EB-49C32662AFE0}</a:tableStyleId>
              </a:tblPr>
              <a:tblGrid>
                <a:gridCol w="2808312"/>
                <a:gridCol w="1296144"/>
                <a:gridCol w="1224136"/>
                <a:gridCol w="1295499"/>
                <a:gridCol w="1145134"/>
              </a:tblGrid>
              <a:tr h="813060">
                <a:tc>
                  <a:txBody>
                    <a:bodyPr/>
                    <a:lstStyle/>
                    <a:p>
                      <a:endParaRPr lang="en-US" sz="1900" dirty="0"/>
                    </a:p>
                  </a:txBody>
                  <a:tcPr anchor="b">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c gridSpan="2">
                  <a:txBody>
                    <a:bodyPr/>
                    <a:lstStyle/>
                    <a:p>
                      <a:pPr algn="ctr"/>
                      <a:r>
                        <a:rPr lang="en-US" sz="1900" dirty="0" err="1" smtClean="0"/>
                        <a:t>Regorafenib</a:t>
                      </a:r>
                      <a:endParaRPr lang="en-US" sz="1900" dirty="0" smtClean="0"/>
                    </a:p>
                    <a:p>
                      <a:pPr algn="ctr"/>
                      <a:r>
                        <a:rPr lang="en-US" sz="1900" dirty="0" smtClean="0"/>
                        <a:t>(n</a:t>
                      </a:r>
                      <a:r>
                        <a:rPr lang="en-US" sz="1900" baseline="0" dirty="0" smtClean="0"/>
                        <a:t> = 374)</a:t>
                      </a:r>
                      <a:endParaRPr lang="en-US" sz="19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dirty="0"/>
                    </a:p>
                  </a:txBody>
                  <a:tcPr/>
                </a:tc>
                <a:tc gridSpan="2">
                  <a:txBody>
                    <a:bodyPr/>
                    <a:lstStyle/>
                    <a:p>
                      <a:pPr algn="ctr"/>
                      <a:r>
                        <a:rPr lang="en-US" sz="1900" dirty="0" smtClean="0"/>
                        <a:t>Placebo</a:t>
                      </a:r>
                    </a:p>
                    <a:p>
                      <a:pPr algn="ctr"/>
                      <a:r>
                        <a:rPr lang="en-US" sz="1900" dirty="0" smtClean="0"/>
                        <a:t>(n = 193)</a:t>
                      </a:r>
                      <a:endParaRPr lang="en-US" sz="1900" dirty="0"/>
                    </a:p>
                  </a:txBody>
                  <a:tcPr anchor="b">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dirty="0"/>
                    </a:p>
                  </a:txBody>
                  <a:tcPr/>
                </a:tc>
              </a:tr>
              <a:tr h="471058">
                <a:tc>
                  <a:txBody>
                    <a:bodyPr/>
                    <a:lstStyle/>
                    <a:p>
                      <a:endParaRPr lang="en-US" sz="1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t>Any grade</a:t>
                      </a:r>
                      <a:endParaRPr lang="en-US" sz="1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t> Grade ≥3</a:t>
                      </a:r>
                      <a:endParaRPr lang="en-US" sz="1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t>Any grade</a:t>
                      </a:r>
                      <a:endParaRPr lang="en-US" sz="1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t>Grade ≥3</a:t>
                      </a:r>
                      <a:endParaRPr lang="en-US" sz="1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1058">
                <a:tc>
                  <a:txBody>
                    <a:bodyPr/>
                    <a:lstStyle/>
                    <a:p>
                      <a:r>
                        <a:rPr lang="en-US" sz="1900" dirty="0" smtClean="0"/>
                        <a:t>Hand-foot skin reaction</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52%</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13%</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7%</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1%</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471058">
                <a:tc>
                  <a:txBody>
                    <a:bodyPr/>
                    <a:lstStyle/>
                    <a:p>
                      <a:r>
                        <a:rPr lang="en-US" sz="1900" dirty="0" smtClean="0"/>
                        <a:t>Diarrhea</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33%</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2%</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9%</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0%</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1058">
                <a:tc>
                  <a:txBody>
                    <a:bodyPr/>
                    <a:lstStyle/>
                    <a:p>
                      <a:r>
                        <a:rPr lang="en-US" sz="1900" dirty="0" smtClean="0"/>
                        <a:t>Fatigue</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29%</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6%</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19%</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900" dirty="0" smtClean="0"/>
                        <a:t>2%</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471058">
                <a:tc>
                  <a:txBody>
                    <a:bodyPr/>
                    <a:lstStyle/>
                    <a:p>
                      <a:r>
                        <a:rPr lang="en-US" sz="1900" dirty="0" smtClean="0"/>
                        <a:t>Hypertension</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23%</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13%</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5%</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dirty="0" smtClean="0"/>
                        <a:t>3%</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0" y="6453336"/>
            <a:ext cx="3239541" cy="338554"/>
          </a:xfrm>
          <a:prstGeom prst="rect">
            <a:avLst/>
          </a:prstGeom>
          <a:noFill/>
        </p:spPr>
        <p:txBody>
          <a:bodyPr wrap="none" rtlCol="0">
            <a:spAutoFit/>
          </a:bodyPr>
          <a:lstStyle/>
          <a:p>
            <a:r>
              <a:rPr lang="en-US" sz="1600" b="0" dirty="0" err="1">
                <a:solidFill>
                  <a:srgbClr val="000000"/>
                </a:solidFill>
                <a:latin typeface="Calibri" charset="0"/>
                <a:ea typeface="Calibri" charset="0"/>
                <a:cs typeface="Calibri" charset="0"/>
              </a:rPr>
              <a:t>Bruix</a:t>
            </a:r>
            <a:r>
              <a:rPr lang="en-US" sz="1600" b="0" dirty="0">
                <a:solidFill>
                  <a:srgbClr val="000000"/>
                </a:solidFill>
                <a:latin typeface="Calibri" charset="0"/>
                <a:ea typeface="Calibri" charset="0"/>
                <a:cs typeface="Calibri" charset="0"/>
              </a:rPr>
              <a:t> J et al. </a:t>
            </a:r>
            <a:r>
              <a:rPr lang="en-US" sz="1600" b="0" i="1" dirty="0">
                <a:solidFill>
                  <a:srgbClr val="000000"/>
                </a:solidFill>
                <a:latin typeface="Calibri" charset="0"/>
                <a:ea typeface="Calibri" charset="0"/>
                <a:cs typeface="Calibri" charset="0"/>
              </a:rPr>
              <a:t>Lancet </a:t>
            </a:r>
            <a:r>
              <a:rPr lang="en-US" sz="1600" b="0" dirty="0">
                <a:solidFill>
                  <a:srgbClr val="000000"/>
                </a:solidFill>
                <a:latin typeface="Calibri" charset="0"/>
                <a:ea typeface="Calibri" charset="0"/>
                <a:cs typeface="Calibri" charset="0"/>
              </a:rPr>
              <a:t>2017;389:56-66. </a:t>
            </a:r>
          </a:p>
        </p:txBody>
      </p:sp>
    </p:spTree>
    <p:custDataLst>
      <p:tags r:id="rId1"/>
    </p:custDataLst>
    <p:extLst>
      <p:ext uri="{BB962C8B-B14F-4D97-AF65-F5344CB8AC3E}">
        <p14:creationId xmlns:p14="http://schemas.microsoft.com/office/powerpoint/2010/main" val="1138526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x-none" sz="3200" dirty="0">
                <a:latin typeface="Calibri" charset="0"/>
                <a:ea typeface="MS PGothic" charset="-128"/>
                <a:cs typeface="Calibri" charset="0"/>
              </a:rPr>
              <a:t>FDA Expands Approved Use </a:t>
            </a:r>
            <a:r>
              <a:rPr lang="en-US" altLang="x-none" sz="3200" dirty="0" smtClean="0">
                <a:latin typeface="Calibri" charset="0"/>
                <a:ea typeface="MS PGothic" charset="-128"/>
                <a:cs typeface="Calibri" charset="0"/>
              </a:rPr>
              <a:t>of</a:t>
            </a:r>
            <a:br>
              <a:rPr lang="en-US" altLang="x-none" sz="3200" dirty="0" smtClean="0">
                <a:latin typeface="Calibri" charset="0"/>
                <a:ea typeface="MS PGothic" charset="-128"/>
                <a:cs typeface="Calibri" charset="0"/>
              </a:rPr>
            </a:br>
            <a:r>
              <a:rPr lang="en-US" altLang="x-none" sz="3200" dirty="0" smtClean="0">
                <a:latin typeface="Calibri" charset="0"/>
                <a:ea typeface="MS PGothic" charset="-128"/>
                <a:cs typeface="Calibri" charset="0"/>
              </a:rPr>
              <a:t> </a:t>
            </a:r>
            <a:r>
              <a:rPr lang="en-US" altLang="x-none" sz="3200" dirty="0" err="1">
                <a:latin typeface="Calibri" charset="0"/>
                <a:ea typeface="MS PGothic" charset="-128"/>
                <a:cs typeface="Calibri" charset="0"/>
              </a:rPr>
              <a:t>Regorafenib</a:t>
            </a:r>
            <a:r>
              <a:rPr lang="en-US" altLang="x-none" sz="3200" dirty="0">
                <a:latin typeface="Calibri" charset="0"/>
                <a:ea typeface="MS PGothic" charset="-128"/>
                <a:cs typeface="Calibri" charset="0"/>
              </a:rPr>
              <a:t> to Treat HCC</a:t>
            </a:r>
            <a:br>
              <a:rPr lang="en-US" altLang="x-none" sz="3200" dirty="0">
                <a:latin typeface="Calibri" charset="0"/>
                <a:ea typeface="MS PGothic" charset="-128"/>
                <a:cs typeface="Calibri" charset="0"/>
              </a:rPr>
            </a:br>
            <a:endParaRPr lang="en-US" altLang="x-none" sz="3200" dirty="0">
              <a:solidFill>
                <a:srgbClr val="0000FF"/>
              </a:solidFill>
              <a:latin typeface="Calibri" charset="0"/>
              <a:ea typeface="MS PGothic" charset="-128"/>
              <a:cs typeface="Calibri" charset="0"/>
            </a:endParaRPr>
          </a:p>
        </p:txBody>
      </p:sp>
      <p:sp>
        <p:nvSpPr>
          <p:cNvPr id="9" name="TextBox 8"/>
          <p:cNvSpPr txBox="1"/>
          <p:nvPr/>
        </p:nvSpPr>
        <p:spPr>
          <a:xfrm>
            <a:off x="684212" y="1556792"/>
            <a:ext cx="7908925" cy="3274743"/>
          </a:xfrm>
          <a:prstGeom prst="rect">
            <a:avLst/>
          </a:prstGeom>
          <a:noFill/>
        </p:spPr>
        <p:txBody>
          <a:bodyPr wrap="square">
            <a:spAutoFit/>
          </a:bodyPr>
          <a:lstStyle/>
          <a:p>
            <a:pPr>
              <a:lnSpc>
                <a:spcPct val="110000"/>
              </a:lnSpc>
              <a:defRPr/>
            </a:pPr>
            <a:r>
              <a:rPr lang="en-US" sz="2300" b="0" i="1" dirty="0">
                <a:solidFill>
                  <a:srgbClr val="000000"/>
                </a:solidFill>
                <a:latin typeface="Calibri"/>
                <a:cs typeface="Calibri"/>
              </a:rPr>
              <a:t> </a:t>
            </a:r>
            <a:r>
              <a:rPr lang="en-US" sz="2400" b="0" i="1" dirty="0" smtClean="0">
                <a:solidFill>
                  <a:srgbClr val="000000"/>
                </a:solidFill>
                <a:latin typeface="Calibri"/>
              </a:rPr>
              <a:t>On </a:t>
            </a:r>
            <a:r>
              <a:rPr lang="en-US" sz="2400" b="0" i="1" dirty="0">
                <a:solidFill>
                  <a:srgbClr val="000000"/>
                </a:solidFill>
                <a:latin typeface="Calibri"/>
              </a:rPr>
              <a:t>April 27, 2017 the FDA expanded the approved use of regorafenib to include treatment of patients with hepatocellular carcinoma who have been previously treated with the drug sorafenib. </a:t>
            </a:r>
          </a:p>
          <a:p>
            <a:pPr>
              <a:lnSpc>
                <a:spcPct val="110000"/>
              </a:lnSpc>
              <a:defRPr/>
            </a:pPr>
            <a:endParaRPr lang="en-US" sz="2400" b="0" i="1" dirty="0">
              <a:solidFill>
                <a:srgbClr val="000000"/>
              </a:solidFill>
              <a:latin typeface="Calibri"/>
            </a:endParaRPr>
          </a:p>
          <a:p>
            <a:pPr>
              <a:lnSpc>
                <a:spcPct val="110000"/>
              </a:lnSpc>
              <a:defRPr/>
            </a:pPr>
            <a:r>
              <a:rPr lang="en-US" sz="2400" b="0" i="1" dirty="0">
                <a:solidFill>
                  <a:srgbClr val="000000"/>
                </a:solidFill>
                <a:latin typeface="Calibri"/>
              </a:rPr>
              <a:t>This is the first FDA-approved treatment for liver cancer in almost a decade.</a:t>
            </a:r>
            <a:endParaRPr lang="en-US" sz="2400" b="0" i="1" dirty="0">
              <a:solidFill>
                <a:srgbClr val="000000"/>
              </a:solidFill>
              <a:latin typeface="Calibri"/>
              <a:cs typeface="Calibri"/>
            </a:endParaRPr>
          </a:p>
          <a:p>
            <a:pPr>
              <a:spcAft>
                <a:spcPts val="600"/>
              </a:spcAft>
              <a:defRPr/>
            </a:pPr>
            <a:r>
              <a:rPr lang="en-US" sz="2200" b="0" dirty="0">
                <a:solidFill>
                  <a:srgbClr val="000000"/>
                </a:solidFill>
                <a:latin typeface="Calibri"/>
                <a:cs typeface="Calibri"/>
              </a:rPr>
              <a:t> </a:t>
            </a:r>
          </a:p>
        </p:txBody>
      </p:sp>
      <p:sp>
        <p:nvSpPr>
          <p:cNvPr id="8196" name="TextBox 4"/>
          <p:cNvSpPr txBox="1">
            <a:spLocks noChangeArrowheads="1"/>
          </p:cNvSpPr>
          <p:nvPr/>
        </p:nvSpPr>
        <p:spPr bwMode="auto">
          <a:xfrm>
            <a:off x="7938" y="6503988"/>
            <a:ext cx="82819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altLang="x-none" sz="1700" b="0">
                <a:solidFill>
                  <a:srgbClr val="000000"/>
                </a:solidFill>
                <a:latin typeface="Calibri" charset="0"/>
              </a:rPr>
              <a:t>https://www.fda.gov/NewsEvents/Newsroom/PressAnnouncements/ucm555608.htm</a:t>
            </a:r>
          </a:p>
        </p:txBody>
      </p:sp>
    </p:spTree>
    <p:custDataLst>
      <p:tags r:id="rId1"/>
    </p:custDataLst>
    <p:extLst>
      <p:ext uri="{BB962C8B-B14F-4D97-AF65-F5344CB8AC3E}">
        <p14:creationId xmlns:p14="http://schemas.microsoft.com/office/powerpoint/2010/main" val="1624262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3916354" y="3551436"/>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nvPr>
        </p:nvGraphicFramePr>
        <p:xfrm>
          <a:off x="273010" y="2217005"/>
          <a:ext cx="3655392" cy="2103216"/>
        </p:xfrm>
        <a:graphic>
          <a:graphicData uri="http://schemas.openxmlformats.org/drawingml/2006/table">
            <a:tbl>
              <a:tblPr/>
              <a:tblGrid>
                <a:gridCol w="3655392"/>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Advanced HCC not amenable to resection</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Child-Pugh 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prior systemic therapy for advanced/</a:t>
                      </a:r>
                      <a:r>
                        <a:rPr kumimoji="0" lang="en-US" sz="1800" b="0" i="0" u="none" strike="noStrike" cap="none" normalizeH="0" baseline="0" dirty="0" err="1" smtClean="0">
                          <a:ln>
                            <a:noFill/>
                          </a:ln>
                          <a:solidFill>
                            <a:srgbClr val="000000"/>
                          </a:solidFill>
                          <a:effectLst/>
                          <a:latin typeface="Calibri"/>
                          <a:ea typeface="MS PGothic" charset="0"/>
                          <a:cs typeface="Calibri"/>
                        </a:rPr>
                        <a:t>unresectable</a:t>
                      </a:r>
                      <a:r>
                        <a:rPr kumimoji="0" lang="en-US" sz="1800" b="0" i="0" u="none" strike="noStrike" cap="none" normalizeH="0" baseline="0" dirty="0" smtClean="0">
                          <a:ln>
                            <a:noFill/>
                          </a:ln>
                          <a:solidFill>
                            <a:srgbClr val="000000"/>
                          </a:solidFill>
                          <a:effectLst/>
                          <a:latin typeface="Calibri"/>
                          <a:ea typeface="MS PGothic" charset="0"/>
                          <a:cs typeface="Calibri"/>
                        </a:rPr>
                        <a:t> HCC</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ECOG PS 0-1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1097524"/>
          </a:xfrm>
        </p:spPr>
        <p:txBody>
          <a:bodyPr/>
          <a:lstStyle/>
          <a:p>
            <a:r>
              <a:rPr lang="en-US" sz="3200" dirty="0"/>
              <a:t>Phase III Study 304 of First-Line </a:t>
            </a:r>
            <a:r>
              <a:rPr lang="en-US" sz="3200" dirty="0" smtClean="0"/>
              <a:t/>
            </a:r>
            <a:br>
              <a:rPr lang="en-US" sz="3200" dirty="0" smtClean="0"/>
            </a:br>
            <a:r>
              <a:rPr lang="en-US" sz="3200" dirty="0" err="1" smtClean="0"/>
              <a:t>Lenvatinib</a:t>
            </a:r>
            <a:r>
              <a:rPr lang="en-US" sz="3200" dirty="0" smtClean="0"/>
              <a:t> </a:t>
            </a:r>
            <a:r>
              <a:rPr lang="en-US" sz="3200" dirty="0"/>
              <a:t>in </a:t>
            </a:r>
            <a:r>
              <a:rPr lang="en-US" sz="3200" dirty="0" err="1"/>
              <a:t>Unresectable</a:t>
            </a:r>
            <a:r>
              <a:rPr lang="en-US" sz="3200" dirty="0"/>
              <a:t> HCC</a:t>
            </a:r>
          </a:p>
        </p:txBody>
      </p:sp>
      <p:sp>
        <p:nvSpPr>
          <p:cNvPr id="19" name="TextBox 18"/>
          <p:cNvSpPr txBox="1"/>
          <p:nvPr/>
        </p:nvSpPr>
        <p:spPr>
          <a:xfrm>
            <a:off x="240144" y="4679465"/>
            <a:ext cx="4830306"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Overall survival</a:t>
            </a:r>
          </a:p>
        </p:txBody>
      </p:sp>
      <p:grpSp>
        <p:nvGrpSpPr>
          <p:cNvPr id="17" name="Group 82"/>
          <p:cNvGrpSpPr>
            <a:grpSpLocks/>
          </p:cNvGrpSpPr>
          <p:nvPr/>
        </p:nvGrpSpPr>
        <p:grpSpPr bwMode="auto">
          <a:xfrm>
            <a:off x="4702019" y="2645421"/>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247937" y="3038748"/>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sp>
        <p:nvSpPr>
          <p:cNvPr id="27" name="Rectangle 18"/>
          <p:cNvSpPr>
            <a:spLocks noChangeArrowheads="1"/>
          </p:cNvSpPr>
          <p:nvPr/>
        </p:nvSpPr>
        <p:spPr bwMode="auto">
          <a:xfrm>
            <a:off x="5516552" y="2123614"/>
            <a:ext cx="3386679" cy="1089362"/>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494106" y="3784135"/>
            <a:ext cx="3407002" cy="941009"/>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505329" y="2162051"/>
            <a:ext cx="3384556"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Lenvatinib</a:t>
            </a:r>
            <a:endParaRPr lang="en-US" sz="2000" dirty="0" smtClean="0">
              <a:solidFill>
                <a:srgbClr val="000090"/>
              </a:solidFill>
              <a:latin typeface="Calibri"/>
              <a:cs typeface="Calibri"/>
            </a:endParaRPr>
          </a:p>
          <a:p>
            <a:pPr algn="ctr"/>
            <a:r>
              <a:rPr lang="en-US" sz="2000" dirty="0" smtClean="0">
                <a:solidFill>
                  <a:srgbClr val="000090"/>
                </a:solidFill>
                <a:latin typeface="Calibri"/>
                <a:cs typeface="Calibri"/>
              </a:rPr>
              <a:t>12 mg (or 8 mg) orally once daily </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494106" y="3933056"/>
            <a:ext cx="340700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Sorafenib</a:t>
            </a:r>
            <a:endParaRPr lang="en-US" sz="2000" dirty="0" smtClean="0">
              <a:solidFill>
                <a:srgbClr val="000090"/>
              </a:solidFill>
              <a:latin typeface="Calibri"/>
              <a:cs typeface="Calibri"/>
            </a:endParaRPr>
          </a:p>
          <a:p>
            <a:pPr algn="ctr"/>
            <a:r>
              <a:rPr lang="en-US" sz="2000" dirty="0" smtClean="0">
                <a:solidFill>
                  <a:srgbClr val="000090"/>
                </a:solidFill>
                <a:latin typeface="Calibri"/>
                <a:cs typeface="Calibri"/>
              </a:rPr>
              <a:t>400 mg BID</a:t>
            </a:r>
          </a:p>
        </p:txBody>
      </p:sp>
      <p:sp>
        <p:nvSpPr>
          <p:cNvPr id="2" name="Rectangle 1"/>
          <p:cNvSpPr/>
          <p:nvPr/>
        </p:nvSpPr>
        <p:spPr>
          <a:xfrm>
            <a:off x="284340" y="1305320"/>
            <a:ext cx="3970426" cy="369332"/>
          </a:xfrm>
          <a:prstGeom prst="rect">
            <a:avLst/>
          </a:prstGeom>
        </p:spPr>
        <p:txBody>
          <a:bodyPr wrap="square">
            <a:spAutoFit/>
          </a:bodyPr>
          <a:lstStyle/>
          <a:p>
            <a:r>
              <a:rPr lang="en-US" sz="1800" dirty="0" smtClean="0">
                <a:solidFill>
                  <a:srgbClr val="000000"/>
                </a:solidFill>
                <a:latin typeface="Calibri"/>
                <a:cs typeface="Calibri"/>
              </a:rPr>
              <a:t>Clinical Trial Identifier: </a:t>
            </a:r>
            <a:r>
              <a:rPr lang="is-IS" sz="1800" b="0" dirty="0">
                <a:solidFill>
                  <a:srgbClr val="000000"/>
                </a:solidFill>
                <a:latin typeface="Calibri"/>
              </a:rPr>
              <a:t>NCT01761266</a:t>
            </a:r>
            <a:endParaRPr lang="en-US" sz="1800" b="0" dirty="0">
              <a:solidFill>
                <a:srgbClr val="000000"/>
              </a:solidFill>
              <a:latin typeface="Calibri"/>
              <a:cs typeface="Calibri"/>
            </a:endParaRPr>
          </a:p>
        </p:txBody>
      </p:sp>
      <p:sp>
        <p:nvSpPr>
          <p:cNvPr id="31" name="TextBox 30"/>
          <p:cNvSpPr txBox="1"/>
          <p:nvPr/>
        </p:nvSpPr>
        <p:spPr>
          <a:xfrm>
            <a:off x="0" y="6452348"/>
            <a:ext cx="7884368" cy="338554"/>
          </a:xfrm>
          <a:prstGeom prst="rect">
            <a:avLst/>
          </a:prstGeom>
          <a:noFill/>
        </p:spPr>
        <p:txBody>
          <a:bodyPr wrap="square" rtlCol="0" anchor="b">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rgbClr val="000000"/>
                </a:solidFill>
                <a:latin typeface="Calibri" charset="0"/>
                <a:ea typeface="Calibri" charset="0"/>
                <a:cs typeface="Calibri" charset="0"/>
              </a:rPr>
              <a:t>Accessed </a:t>
            </a:r>
            <a:r>
              <a:rPr lang="en-US" sz="1600" b="0" dirty="0">
                <a:solidFill>
                  <a:srgbClr val="000000"/>
                </a:solidFill>
                <a:latin typeface="Calibri" charset="0"/>
                <a:ea typeface="Calibri" charset="0"/>
                <a:cs typeface="Calibri" charset="0"/>
              </a:rPr>
              <a:t>April </a:t>
            </a:r>
            <a:r>
              <a:rPr lang="en-US" sz="1600" b="0" dirty="0" smtClean="0">
                <a:solidFill>
                  <a:srgbClr val="000000"/>
                </a:solidFill>
                <a:latin typeface="Calibri" charset="0"/>
                <a:ea typeface="Calibri" charset="0"/>
                <a:cs typeface="Calibri" charset="0"/>
              </a:rPr>
              <a:t>2017; </a:t>
            </a:r>
            <a:r>
              <a:rPr lang="en-US" sz="1600" b="0" dirty="0">
                <a:solidFill>
                  <a:srgbClr val="000000"/>
                </a:solidFill>
                <a:latin typeface="Calibri" charset="0"/>
                <a:ea typeface="Calibri" charset="0"/>
                <a:cs typeface="Calibri" charset="0"/>
              </a:rPr>
              <a:t>Cheng A et al. </a:t>
            </a:r>
            <a:r>
              <a:rPr lang="en-US" sz="1600" b="0" i="1" dirty="0">
                <a:solidFill>
                  <a:srgbClr val="000000"/>
                </a:solidFill>
                <a:latin typeface="Calibri" charset="0"/>
                <a:ea typeface="Calibri" charset="0"/>
                <a:cs typeface="Calibri" charset="0"/>
              </a:rPr>
              <a:t>Proc ASCO </a:t>
            </a:r>
            <a:r>
              <a:rPr lang="en-US" sz="1600" b="0" dirty="0">
                <a:solidFill>
                  <a:srgbClr val="000000"/>
                </a:solidFill>
                <a:latin typeface="Calibri" charset="0"/>
                <a:ea typeface="Calibri" charset="0"/>
                <a:cs typeface="Calibri" charset="0"/>
              </a:rPr>
              <a:t>2017;Abstract 4001</a:t>
            </a:r>
            <a:r>
              <a:rPr lang="en-US" sz="1600" b="0" dirty="0" smtClean="0">
                <a:solidFill>
                  <a:srgbClr val="000000"/>
                </a:solidFill>
                <a:latin typeface="Calibri" charset="0"/>
                <a:ea typeface="Calibri" charset="0"/>
                <a:cs typeface="Calibri" charset="0"/>
              </a:rPr>
              <a:t>.</a:t>
            </a:r>
            <a:endParaRPr lang="en-US" sz="1600" b="0" dirty="0">
              <a:solidFill>
                <a:srgbClr val="000000"/>
              </a:solidFill>
              <a:latin typeface="Calibri" charset="0"/>
              <a:ea typeface="Calibri" charset="0"/>
              <a:cs typeface="Calibri" charset="0"/>
            </a:endParaRPr>
          </a:p>
        </p:txBody>
      </p:sp>
      <p:sp>
        <p:nvSpPr>
          <p:cNvPr id="32" name="TextBox 31"/>
          <p:cNvSpPr txBox="1"/>
          <p:nvPr/>
        </p:nvSpPr>
        <p:spPr>
          <a:xfrm>
            <a:off x="271814" y="5278641"/>
            <a:ext cx="8068633" cy="707886"/>
          </a:xfrm>
          <a:prstGeom prst="rect">
            <a:avLst/>
          </a:prstGeom>
          <a:noFill/>
        </p:spPr>
        <p:txBody>
          <a:bodyPr wrap="square" rtlCol="0">
            <a:spAutoFit/>
          </a:bodyPr>
          <a:lstStyle/>
          <a:p>
            <a:r>
              <a:rPr lang="en-US" sz="2000" b="0" dirty="0">
                <a:solidFill>
                  <a:srgbClr val="000000"/>
                </a:solidFill>
                <a:latin typeface="Calibri"/>
                <a:cs typeface="Calibri"/>
              </a:rPr>
              <a:t>Median OS: </a:t>
            </a:r>
            <a:r>
              <a:rPr lang="en-US" sz="2000" b="0" dirty="0" err="1">
                <a:solidFill>
                  <a:srgbClr val="000000"/>
                </a:solidFill>
                <a:latin typeface="Calibri"/>
                <a:cs typeface="Calibri"/>
              </a:rPr>
              <a:t>Lenvatinib</a:t>
            </a:r>
            <a:r>
              <a:rPr lang="en-US" sz="2000" b="0" dirty="0">
                <a:solidFill>
                  <a:srgbClr val="000000"/>
                </a:solidFill>
                <a:latin typeface="Calibri"/>
                <a:cs typeface="Calibri"/>
              </a:rPr>
              <a:t> 13.6 </a:t>
            </a:r>
            <a:r>
              <a:rPr lang="en-US" sz="2000" b="0" dirty="0" err="1">
                <a:solidFill>
                  <a:srgbClr val="000000"/>
                </a:solidFill>
                <a:latin typeface="Calibri"/>
                <a:cs typeface="Calibri"/>
              </a:rPr>
              <a:t>mo</a:t>
            </a:r>
            <a:r>
              <a:rPr lang="en-US" sz="2000" b="0" dirty="0">
                <a:solidFill>
                  <a:srgbClr val="000000"/>
                </a:solidFill>
                <a:latin typeface="Calibri"/>
                <a:cs typeface="Calibri"/>
              </a:rPr>
              <a:t>, </a:t>
            </a:r>
            <a:r>
              <a:rPr lang="en-US" sz="2000" b="0" dirty="0" err="1">
                <a:solidFill>
                  <a:srgbClr val="000000"/>
                </a:solidFill>
                <a:latin typeface="Calibri"/>
                <a:cs typeface="Calibri"/>
              </a:rPr>
              <a:t>sorafenib</a:t>
            </a:r>
            <a:r>
              <a:rPr lang="en-US" sz="2000" b="0" dirty="0">
                <a:solidFill>
                  <a:srgbClr val="000000"/>
                </a:solidFill>
                <a:latin typeface="Calibri"/>
                <a:cs typeface="Calibri"/>
              </a:rPr>
              <a:t> 12.3 </a:t>
            </a:r>
            <a:r>
              <a:rPr lang="en-US" sz="2000" b="0" dirty="0" err="1">
                <a:solidFill>
                  <a:srgbClr val="000000"/>
                </a:solidFill>
                <a:latin typeface="Calibri"/>
                <a:cs typeface="Calibri"/>
              </a:rPr>
              <a:t>mo</a:t>
            </a:r>
            <a:r>
              <a:rPr lang="en-US" sz="2000" b="0" dirty="0">
                <a:solidFill>
                  <a:srgbClr val="000000"/>
                </a:solidFill>
                <a:latin typeface="Calibri"/>
                <a:cs typeface="Calibri"/>
              </a:rPr>
              <a:t> (HR 0.92)</a:t>
            </a:r>
          </a:p>
          <a:p>
            <a:r>
              <a:rPr lang="en-US" sz="2000" b="0" dirty="0">
                <a:solidFill>
                  <a:srgbClr val="000000"/>
                </a:solidFill>
                <a:latin typeface="Calibri"/>
                <a:cs typeface="Calibri"/>
              </a:rPr>
              <a:t>Median PFS: </a:t>
            </a:r>
            <a:r>
              <a:rPr lang="en-US" sz="2000" b="0" dirty="0" err="1">
                <a:solidFill>
                  <a:srgbClr val="000000"/>
                </a:solidFill>
                <a:latin typeface="Calibri"/>
                <a:cs typeface="Calibri"/>
              </a:rPr>
              <a:t>Lenvatinib</a:t>
            </a:r>
            <a:r>
              <a:rPr lang="en-US" sz="2000" b="0" dirty="0">
                <a:solidFill>
                  <a:srgbClr val="000000"/>
                </a:solidFill>
                <a:latin typeface="Calibri"/>
                <a:cs typeface="Calibri"/>
              </a:rPr>
              <a:t> 7.4 </a:t>
            </a:r>
            <a:r>
              <a:rPr lang="en-US" sz="2000" b="0" dirty="0" err="1">
                <a:solidFill>
                  <a:srgbClr val="000000"/>
                </a:solidFill>
                <a:latin typeface="Calibri"/>
                <a:cs typeface="Calibri"/>
              </a:rPr>
              <a:t>mo</a:t>
            </a:r>
            <a:r>
              <a:rPr lang="en-US" sz="2000" b="0" dirty="0">
                <a:solidFill>
                  <a:srgbClr val="000000"/>
                </a:solidFill>
                <a:latin typeface="Calibri"/>
                <a:cs typeface="Calibri"/>
              </a:rPr>
              <a:t>, </a:t>
            </a:r>
            <a:r>
              <a:rPr lang="en-US" sz="2000" b="0" dirty="0" err="1">
                <a:solidFill>
                  <a:srgbClr val="000000"/>
                </a:solidFill>
                <a:latin typeface="Calibri"/>
                <a:cs typeface="Calibri"/>
              </a:rPr>
              <a:t>sorafenib</a:t>
            </a:r>
            <a:r>
              <a:rPr lang="en-US" sz="2000" b="0" dirty="0">
                <a:solidFill>
                  <a:srgbClr val="000000"/>
                </a:solidFill>
                <a:latin typeface="Calibri"/>
                <a:cs typeface="Calibri"/>
              </a:rPr>
              <a:t> 3.7 </a:t>
            </a:r>
            <a:r>
              <a:rPr lang="en-US" sz="2000" b="0" dirty="0" err="1">
                <a:solidFill>
                  <a:srgbClr val="000000"/>
                </a:solidFill>
                <a:latin typeface="Calibri"/>
                <a:cs typeface="Calibri"/>
              </a:rPr>
              <a:t>mo</a:t>
            </a:r>
            <a:r>
              <a:rPr lang="en-US" sz="2000" b="0" dirty="0">
                <a:solidFill>
                  <a:srgbClr val="000000"/>
                </a:solidFill>
                <a:latin typeface="Calibri"/>
                <a:cs typeface="Calibri"/>
              </a:rPr>
              <a:t> (HR 0.66, </a:t>
            </a:r>
            <a:r>
              <a:rPr lang="en-US" sz="2000" b="0" i="1" dirty="0">
                <a:solidFill>
                  <a:srgbClr val="000000"/>
                </a:solidFill>
                <a:latin typeface="Calibri"/>
                <a:cs typeface="Calibri"/>
              </a:rPr>
              <a:t>p</a:t>
            </a:r>
            <a:r>
              <a:rPr lang="en-US" sz="2000" b="0" dirty="0">
                <a:solidFill>
                  <a:srgbClr val="000000"/>
                </a:solidFill>
                <a:latin typeface="Calibri"/>
                <a:cs typeface="Calibri"/>
              </a:rPr>
              <a:t> &lt; 0.00001)</a:t>
            </a:r>
          </a:p>
        </p:txBody>
      </p:sp>
    </p:spTree>
    <p:custDataLst>
      <p:tags r:id="rId1"/>
    </p:custDataLst>
    <p:extLst>
      <p:ext uri="{BB962C8B-B14F-4D97-AF65-F5344CB8AC3E}">
        <p14:creationId xmlns:p14="http://schemas.microsoft.com/office/powerpoint/2010/main" val="838958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3916354" y="3551436"/>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nvPr>
        </p:nvGraphicFramePr>
        <p:xfrm>
          <a:off x="273010" y="2217005"/>
          <a:ext cx="3655392" cy="2377536"/>
        </p:xfrm>
        <a:graphic>
          <a:graphicData uri="http://schemas.openxmlformats.org/drawingml/2006/table">
            <a:tbl>
              <a:tblPr/>
              <a:tblGrid>
                <a:gridCol w="3655392"/>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Advanced HCC not amenable to curative treatment</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Child-Pugh 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Progression following </a:t>
                      </a:r>
                      <a:r>
                        <a:rPr lang="en-US" dirty="0" smtClean="0"/>
                        <a:t>≥1 prior</a:t>
                      </a:r>
                      <a:r>
                        <a:rPr lang="en-US" baseline="0" dirty="0" smtClean="0"/>
                        <a:t> systemic treatment for HCC</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Prior treatment with </a:t>
                      </a:r>
                      <a:r>
                        <a:rPr kumimoji="0" lang="en-US" sz="1800" b="0" i="0" u="none" strike="noStrike" cap="none" normalizeH="0" baseline="0" dirty="0" err="1" smtClean="0">
                          <a:ln>
                            <a:noFill/>
                          </a:ln>
                          <a:solidFill>
                            <a:srgbClr val="000000"/>
                          </a:solidFill>
                          <a:effectLst/>
                          <a:latin typeface="Calibri"/>
                          <a:ea typeface="MS PGothic" charset="0"/>
                          <a:cs typeface="Calibri"/>
                        </a:rPr>
                        <a:t>sorafenib</a:t>
                      </a:r>
                      <a:endParaRPr kumimoji="0" lang="en-US" sz="1800" b="0" i="0" u="none" strike="noStrike" cap="none" normalizeH="0" baseline="0" dirty="0" smtClean="0">
                        <a:ln>
                          <a:noFill/>
                        </a:ln>
                        <a:solidFill>
                          <a:srgbClr val="000000"/>
                        </a:solidFill>
                        <a:effectLst/>
                        <a:latin typeface="Calibri"/>
                        <a:ea typeface="MS PGothic" charset="0"/>
                        <a:cs typeface="Calibri"/>
                      </a:endParaRP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ECOG PS 0-1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1097524"/>
          </a:xfrm>
        </p:spPr>
        <p:txBody>
          <a:bodyPr/>
          <a:lstStyle/>
          <a:p>
            <a:pPr eaLnBrk="1" hangingPunct="1"/>
            <a:r>
              <a:rPr lang="en-US" sz="3200" dirty="0" smtClean="0"/>
              <a:t>CELESTIAL Phase III Schema</a:t>
            </a:r>
            <a:endParaRPr lang="en-US" sz="2000" dirty="0">
              <a:solidFill>
                <a:srgbClr val="0000FF"/>
              </a:solidFill>
              <a:ea typeface="ＭＳ Ｐゴシック" charset="0"/>
            </a:endParaRPr>
          </a:p>
        </p:txBody>
      </p:sp>
      <p:sp>
        <p:nvSpPr>
          <p:cNvPr id="19" name="TextBox 18"/>
          <p:cNvSpPr txBox="1"/>
          <p:nvPr/>
        </p:nvSpPr>
        <p:spPr>
          <a:xfrm>
            <a:off x="240144" y="5187457"/>
            <a:ext cx="4830306"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Overall survival</a:t>
            </a:r>
          </a:p>
        </p:txBody>
      </p:sp>
      <p:grpSp>
        <p:nvGrpSpPr>
          <p:cNvPr id="17" name="Group 82"/>
          <p:cNvGrpSpPr>
            <a:grpSpLocks/>
          </p:cNvGrpSpPr>
          <p:nvPr/>
        </p:nvGrpSpPr>
        <p:grpSpPr bwMode="auto">
          <a:xfrm>
            <a:off x="4702019" y="2645421"/>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247937" y="3038748"/>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sp>
        <p:nvSpPr>
          <p:cNvPr id="27" name="Rectangle 18"/>
          <p:cNvSpPr>
            <a:spLocks noChangeArrowheads="1"/>
          </p:cNvSpPr>
          <p:nvPr/>
        </p:nvSpPr>
        <p:spPr bwMode="auto">
          <a:xfrm>
            <a:off x="5516552" y="2060848"/>
            <a:ext cx="3386679" cy="1065559"/>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494106" y="3784135"/>
            <a:ext cx="3407002" cy="941009"/>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516552" y="2272586"/>
            <a:ext cx="3384556"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Cabozantinib</a:t>
            </a:r>
            <a:endParaRPr lang="en-US" sz="2000" dirty="0" smtClean="0">
              <a:solidFill>
                <a:srgbClr val="000090"/>
              </a:solidFill>
              <a:latin typeface="Calibri"/>
              <a:cs typeface="Calibri"/>
            </a:endParaRPr>
          </a:p>
          <a:p>
            <a:pPr algn="ctr"/>
            <a:r>
              <a:rPr lang="en-US" sz="2000" dirty="0" smtClean="0">
                <a:solidFill>
                  <a:srgbClr val="000090"/>
                </a:solidFill>
                <a:latin typeface="Calibri"/>
                <a:cs typeface="Calibri"/>
              </a:rPr>
              <a:t>60 mg orally once daily </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494106" y="4083751"/>
            <a:ext cx="3407002"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smtClean="0">
                <a:solidFill>
                  <a:srgbClr val="000090"/>
                </a:solidFill>
                <a:latin typeface="Calibri"/>
                <a:cs typeface="Calibri"/>
              </a:rPr>
              <a:t>Placebo</a:t>
            </a:r>
            <a:endParaRPr lang="en-US" sz="2000" dirty="0" smtClean="0">
              <a:solidFill>
                <a:srgbClr val="000090"/>
              </a:solidFill>
              <a:latin typeface="Calibri"/>
              <a:cs typeface="Calibri"/>
            </a:endParaRPr>
          </a:p>
        </p:txBody>
      </p:sp>
      <p:sp>
        <p:nvSpPr>
          <p:cNvPr id="2" name="Rectangle 1"/>
          <p:cNvSpPr/>
          <p:nvPr/>
        </p:nvSpPr>
        <p:spPr>
          <a:xfrm>
            <a:off x="284340" y="1305320"/>
            <a:ext cx="3970426" cy="646331"/>
          </a:xfrm>
          <a:prstGeom prst="rect">
            <a:avLst/>
          </a:prstGeom>
        </p:spPr>
        <p:txBody>
          <a:bodyPr wrap="square">
            <a:spAutoFit/>
          </a:bodyPr>
          <a:lstStyle/>
          <a:p>
            <a:r>
              <a:rPr lang="en-US" sz="1800" dirty="0" smtClean="0">
                <a:solidFill>
                  <a:srgbClr val="000000"/>
                </a:solidFill>
                <a:latin typeface="Calibri"/>
                <a:cs typeface="Calibri"/>
              </a:rPr>
              <a:t>Target Accrual: </a:t>
            </a:r>
            <a:r>
              <a:rPr lang="en-US" sz="1800" b="0" dirty="0" smtClean="0">
                <a:solidFill>
                  <a:srgbClr val="000000"/>
                </a:solidFill>
                <a:latin typeface="Calibri"/>
                <a:cs typeface="Calibri"/>
              </a:rPr>
              <a:t>760</a:t>
            </a:r>
          </a:p>
          <a:p>
            <a:r>
              <a:rPr lang="en-US" sz="1800" dirty="0" smtClean="0">
                <a:solidFill>
                  <a:srgbClr val="000000"/>
                </a:solidFill>
                <a:latin typeface="Calibri"/>
                <a:cs typeface="Calibri"/>
              </a:rPr>
              <a:t>Clinical Trial Identifier: </a:t>
            </a:r>
            <a:r>
              <a:rPr lang="en-US" sz="1800" b="0" dirty="0" smtClean="0">
                <a:solidFill>
                  <a:srgbClr val="000000"/>
                </a:solidFill>
                <a:latin typeface="Calibri"/>
              </a:rPr>
              <a:t>NCT01908426</a:t>
            </a:r>
            <a:endParaRPr lang="en-US" sz="1800" b="0" dirty="0">
              <a:solidFill>
                <a:srgbClr val="000000"/>
              </a:solidFill>
              <a:latin typeface="Calibri"/>
              <a:cs typeface="Calibri"/>
            </a:endParaRPr>
          </a:p>
        </p:txBody>
      </p:sp>
      <p:sp>
        <p:nvSpPr>
          <p:cNvPr id="31" name="TextBox 30"/>
          <p:cNvSpPr txBox="1"/>
          <p:nvPr/>
        </p:nvSpPr>
        <p:spPr>
          <a:xfrm>
            <a:off x="0" y="6452348"/>
            <a:ext cx="7020272" cy="338554"/>
          </a:xfrm>
          <a:prstGeom prst="rect">
            <a:avLst/>
          </a:prstGeom>
          <a:noFill/>
        </p:spPr>
        <p:txBody>
          <a:bodyPr wrap="square" rtlCol="0" anchor="b">
            <a:spAutoFit/>
          </a:bodyPr>
          <a:lstStyle/>
          <a:p>
            <a:r>
              <a:rPr lang="en-US" sz="1600" b="0" dirty="0" err="1" smtClean="0">
                <a:solidFill>
                  <a:srgbClr val="000000"/>
                </a:solidFill>
                <a:latin typeface="Calibri" charset="0"/>
                <a:ea typeface="Calibri" charset="0"/>
                <a:cs typeface="Calibri" charset="0"/>
              </a:rPr>
              <a:t>Abou</a:t>
            </a:r>
            <a:r>
              <a:rPr lang="en-US" sz="1600" b="0" dirty="0" smtClean="0">
                <a:solidFill>
                  <a:srgbClr val="000000"/>
                </a:solidFill>
                <a:latin typeface="Calibri" charset="0"/>
                <a:ea typeface="Calibri" charset="0"/>
                <a:cs typeface="Calibri" charset="0"/>
              </a:rPr>
              <a:t>-Alfa GK et al. GI Cancers </a:t>
            </a:r>
            <a:r>
              <a:rPr lang="en-US" sz="1600" b="0" dirty="0" err="1" smtClean="0">
                <a:solidFill>
                  <a:srgbClr val="000000"/>
                </a:solidFill>
                <a:latin typeface="Calibri" charset="0"/>
                <a:ea typeface="Calibri" charset="0"/>
                <a:cs typeface="Calibri" charset="0"/>
              </a:rPr>
              <a:t>Symp</a:t>
            </a:r>
            <a:r>
              <a:rPr lang="en-US" sz="1600" b="0" dirty="0" smtClean="0">
                <a:solidFill>
                  <a:srgbClr val="000000"/>
                </a:solidFill>
                <a:latin typeface="Calibri" charset="0"/>
                <a:ea typeface="Calibri" charset="0"/>
                <a:cs typeface="Calibri" charset="0"/>
              </a:rPr>
              <a:t> 2017;Abstract TPS496.</a:t>
            </a:r>
            <a:endParaRPr lang="en-US" sz="1600" b="0" dirty="0">
              <a:solidFill>
                <a:srgbClr val="000000"/>
              </a:solidFill>
              <a:latin typeface="Calibri" charset="0"/>
              <a:ea typeface="Calibri" charset="0"/>
              <a:cs typeface="Calibri" charset="0"/>
            </a:endParaRPr>
          </a:p>
        </p:txBody>
      </p:sp>
      <p:sp>
        <p:nvSpPr>
          <p:cNvPr id="3" name="TextBox 2"/>
          <p:cNvSpPr txBox="1"/>
          <p:nvPr/>
        </p:nvSpPr>
        <p:spPr>
          <a:xfrm>
            <a:off x="3890274" y="3114948"/>
            <a:ext cx="481222" cy="338554"/>
          </a:xfrm>
          <a:prstGeom prst="rect">
            <a:avLst/>
          </a:prstGeom>
          <a:noFill/>
        </p:spPr>
        <p:txBody>
          <a:bodyPr wrap="none" rtlCol="0">
            <a:spAutoFit/>
          </a:bodyPr>
          <a:lstStyle/>
          <a:p>
            <a:r>
              <a:rPr lang="en-US" sz="1600" dirty="0" smtClean="0">
                <a:solidFill>
                  <a:srgbClr val="000000"/>
                </a:solidFill>
              </a:rPr>
              <a:t>2:1</a:t>
            </a:r>
            <a:endParaRPr lang="en-US" sz="1600" dirty="0">
              <a:solidFill>
                <a:srgbClr val="000000"/>
              </a:solidFill>
            </a:endParaRPr>
          </a:p>
        </p:txBody>
      </p:sp>
    </p:spTree>
    <p:custDataLst>
      <p:tags r:id="rId1"/>
    </p:custDataLst>
    <p:extLst>
      <p:ext uri="{BB962C8B-B14F-4D97-AF65-F5344CB8AC3E}">
        <p14:creationId xmlns:p14="http://schemas.microsoft.com/office/powerpoint/2010/main" val="1279638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US" sz="2800" dirty="0"/>
              <a:t>Phase III CELESTIAL Trial Meets Primary Endpoint of Overall Survival for Patients with Advanced HCC </a:t>
            </a:r>
            <a:r>
              <a:rPr lang="en-US" sz="3200" dirty="0"/>
              <a:t/>
            </a:r>
            <a:br>
              <a:rPr lang="en-US" sz="3200" dirty="0"/>
            </a:br>
            <a:r>
              <a:rPr lang="en-US" sz="2200" dirty="0"/>
              <a:t>October 16, 2017 — Press Release</a:t>
            </a:r>
          </a:p>
        </p:txBody>
      </p:sp>
      <p:sp>
        <p:nvSpPr>
          <p:cNvPr id="9" name="TextBox 8"/>
          <p:cNvSpPr txBox="1"/>
          <p:nvPr/>
        </p:nvSpPr>
        <p:spPr>
          <a:xfrm>
            <a:off x="684212" y="1844824"/>
            <a:ext cx="7908925" cy="2798202"/>
          </a:xfrm>
          <a:prstGeom prst="rect">
            <a:avLst/>
          </a:prstGeom>
          <a:noFill/>
        </p:spPr>
        <p:txBody>
          <a:bodyPr wrap="square">
            <a:spAutoFit/>
          </a:bodyPr>
          <a:lstStyle/>
          <a:p>
            <a:pPr>
              <a:lnSpc>
                <a:spcPct val="110000"/>
              </a:lnSpc>
              <a:defRPr/>
            </a:pPr>
            <a:r>
              <a:rPr lang="en-US" sz="2300" b="0" i="1" dirty="0">
                <a:solidFill>
                  <a:srgbClr val="000000"/>
                </a:solidFill>
                <a:latin typeface="Calibri"/>
                <a:cs typeface="Calibri"/>
              </a:rPr>
              <a:t>The Phase III CELESTIAL trial met its primary endpoint of overall survival with </a:t>
            </a:r>
            <a:r>
              <a:rPr lang="en-US" sz="2300" b="0" i="1" dirty="0" err="1">
                <a:solidFill>
                  <a:srgbClr val="000000"/>
                </a:solidFill>
                <a:latin typeface="Calibri"/>
                <a:cs typeface="Calibri"/>
              </a:rPr>
              <a:t>cabozantinib</a:t>
            </a:r>
            <a:r>
              <a:rPr lang="en-US" sz="2300" b="0" i="1" dirty="0">
                <a:solidFill>
                  <a:srgbClr val="000000"/>
                </a:solidFill>
                <a:latin typeface="Calibri"/>
                <a:cs typeface="Calibri"/>
              </a:rPr>
              <a:t> providing a statistically significant and clinically meaningful improvement in median OS in comparison to placebo for patients with advanced HCC. The independent data monitoring committee for the study recommended that the trial should be stopped because of efficacy after review of the second planned interim analysis. </a:t>
            </a:r>
          </a:p>
        </p:txBody>
      </p:sp>
      <p:sp>
        <p:nvSpPr>
          <p:cNvPr id="8196" name="TextBox 4"/>
          <p:cNvSpPr txBox="1">
            <a:spLocks noChangeArrowheads="1"/>
          </p:cNvSpPr>
          <p:nvPr/>
        </p:nvSpPr>
        <p:spPr bwMode="auto">
          <a:xfrm>
            <a:off x="7939" y="6242447"/>
            <a:ext cx="60042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r>
              <a:rPr lang="en-US" altLang="x-none" sz="1700" b="0" dirty="0">
                <a:solidFill>
                  <a:srgbClr val="000000"/>
                </a:solidFill>
                <a:latin typeface="Calibri" charset="0"/>
              </a:rPr>
              <a:t>http://</a:t>
            </a:r>
            <a:r>
              <a:rPr lang="en-US" altLang="x-none" sz="1700" b="0" dirty="0" err="1">
                <a:solidFill>
                  <a:srgbClr val="000000"/>
                </a:solidFill>
                <a:latin typeface="Calibri" charset="0"/>
              </a:rPr>
              <a:t>www.businesswire.com</a:t>
            </a:r>
            <a:r>
              <a:rPr lang="en-US" altLang="x-none" sz="1700" b="0" dirty="0">
                <a:solidFill>
                  <a:srgbClr val="000000"/>
                </a:solidFill>
                <a:latin typeface="Calibri" charset="0"/>
              </a:rPr>
              <a:t>/news/home/20171016005563/</a:t>
            </a:r>
            <a:r>
              <a:rPr lang="en-US" altLang="x-none" sz="1700" b="0" dirty="0" err="1">
                <a:solidFill>
                  <a:srgbClr val="000000"/>
                </a:solidFill>
                <a:latin typeface="Calibri" charset="0"/>
              </a:rPr>
              <a:t>en</a:t>
            </a:r>
            <a:r>
              <a:rPr lang="en-US" altLang="x-none" sz="1700" b="0" dirty="0">
                <a:solidFill>
                  <a:srgbClr val="000000"/>
                </a:solidFill>
                <a:latin typeface="Calibri" charset="0"/>
              </a:rPr>
              <a:t>/Ipsen-Announces-Phase-3-CELESTIAL-Trial-Cabozantinib</a:t>
            </a:r>
          </a:p>
        </p:txBody>
      </p:sp>
    </p:spTree>
    <p:custDataLst>
      <p:tags r:id="rId1"/>
    </p:custDataLst>
    <p:extLst>
      <p:ext uri="{BB962C8B-B14F-4D97-AF65-F5344CB8AC3E}">
        <p14:creationId xmlns:p14="http://schemas.microsoft.com/office/powerpoint/2010/main" val="711729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4" y="90018"/>
            <a:ext cx="8296038" cy="1325563"/>
          </a:xfrm>
        </p:spPr>
        <p:txBody>
          <a:bodyPr>
            <a:noAutofit/>
          </a:bodyPr>
          <a:lstStyle/>
          <a:p>
            <a:pPr algn="ctr"/>
            <a:r>
              <a:rPr lang="en-US" sz="3200" b="1" dirty="0" smtClean="0">
                <a:solidFill>
                  <a:srgbClr val="0432FF"/>
                </a:solidFill>
                <a:latin typeface="+mn-lt"/>
              </a:rPr>
              <a:t>REACH-2 Phase III Schema of </a:t>
            </a:r>
            <a:br>
              <a:rPr lang="en-US" sz="3200" b="1" dirty="0" smtClean="0">
                <a:solidFill>
                  <a:srgbClr val="0432FF"/>
                </a:solidFill>
                <a:latin typeface="+mn-lt"/>
              </a:rPr>
            </a:br>
            <a:r>
              <a:rPr lang="en-US" sz="3200" b="1" dirty="0" smtClean="0">
                <a:solidFill>
                  <a:srgbClr val="0432FF"/>
                </a:solidFill>
                <a:latin typeface="+mn-lt"/>
              </a:rPr>
              <a:t>Second-Line </a:t>
            </a:r>
            <a:r>
              <a:rPr lang="en-US" sz="3200" b="1" dirty="0" err="1" smtClean="0">
                <a:solidFill>
                  <a:srgbClr val="0432FF"/>
                </a:solidFill>
                <a:latin typeface="+mn-lt"/>
              </a:rPr>
              <a:t>Ramucirumab</a:t>
            </a:r>
            <a:endParaRPr lang="en-US" sz="3200" b="1" dirty="0">
              <a:solidFill>
                <a:srgbClr val="0432FF"/>
              </a:solidFill>
              <a:latin typeface="+mn-lt"/>
            </a:endParaRPr>
          </a:p>
        </p:txBody>
      </p:sp>
      <p:sp>
        <p:nvSpPr>
          <p:cNvPr id="19" name="TextBox 18"/>
          <p:cNvSpPr txBox="1"/>
          <p:nvPr/>
        </p:nvSpPr>
        <p:spPr>
          <a:xfrm>
            <a:off x="74071" y="6468646"/>
            <a:ext cx="3737242" cy="338554"/>
          </a:xfrm>
          <a:prstGeom prst="rect">
            <a:avLst/>
          </a:prstGeom>
          <a:noFill/>
        </p:spPr>
        <p:txBody>
          <a:bodyPr wrap="none" rtlCol="0">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rgbClr val="000000"/>
                </a:solidFill>
                <a:latin typeface="Calibri"/>
                <a:cs typeface="Calibri"/>
              </a:rPr>
              <a:t>A</a:t>
            </a:r>
            <a:r>
              <a:rPr lang="en-US" sz="1600" b="0" dirty="0" smtClean="0">
                <a:solidFill>
                  <a:schemeClr val="tx1"/>
                </a:solidFill>
                <a:latin typeface="+mn-lt"/>
              </a:rPr>
              <a:t>ccessed April </a:t>
            </a:r>
            <a:r>
              <a:rPr lang="en-US" sz="1600" b="0" dirty="0">
                <a:solidFill>
                  <a:schemeClr val="tx1"/>
                </a:solidFill>
                <a:latin typeface="+mn-lt"/>
              </a:rPr>
              <a:t>2017</a:t>
            </a:r>
          </a:p>
        </p:txBody>
      </p:sp>
      <p:sp>
        <p:nvSpPr>
          <p:cNvPr id="22" name="Rectangle 21"/>
          <p:cNvSpPr/>
          <p:nvPr/>
        </p:nvSpPr>
        <p:spPr>
          <a:xfrm>
            <a:off x="707772" y="1347657"/>
            <a:ext cx="3456384" cy="646331"/>
          </a:xfrm>
          <a:prstGeom prst="rect">
            <a:avLst/>
          </a:prstGeom>
        </p:spPr>
        <p:txBody>
          <a:bodyPr wrap="square">
            <a:spAutoFit/>
          </a:bodyPr>
          <a:lstStyle/>
          <a:p>
            <a:r>
              <a:rPr lang="en-US" sz="1800" dirty="0" smtClean="0">
                <a:solidFill>
                  <a:schemeClr val="tx1"/>
                </a:solidFill>
                <a:latin typeface="+mn-lt"/>
              </a:rPr>
              <a:t>Target Accrual: </a:t>
            </a:r>
            <a:r>
              <a:rPr lang="en-US" sz="1800" b="0" dirty="0" smtClean="0">
                <a:solidFill>
                  <a:srgbClr val="000000"/>
                </a:solidFill>
                <a:latin typeface="+mn-lt"/>
                <a:ea typeface="Calibri" charset="0"/>
                <a:cs typeface="Calibri" charset="0"/>
              </a:rPr>
              <a:t>399</a:t>
            </a:r>
          </a:p>
          <a:p>
            <a:r>
              <a:rPr lang="en-US" sz="1800" dirty="0">
                <a:solidFill>
                  <a:schemeClr val="tx1"/>
                </a:solidFill>
                <a:latin typeface="+mn-lt"/>
              </a:rPr>
              <a:t>Trial Identifier: </a:t>
            </a:r>
            <a:r>
              <a:rPr lang="en-US" sz="1800" b="0" dirty="0">
                <a:solidFill>
                  <a:schemeClr val="tx1"/>
                </a:solidFill>
                <a:latin typeface="+mn-lt"/>
              </a:rPr>
              <a:t>NCT02435433</a:t>
            </a:r>
          </a:p>
        </p:txBody>
      </p:sp>
      <p:graphicFrame>
        <p:nvGraphicFramePr>
          <p:cNvPr id="23" name="Group 31"/>
          <p:cNvGraphicFramePr>
            <a:graphicFrameLocks noGrp="1"/>
          </p:cNvGraphicFramePr>
          <p:nvPr>
            <p:extLst>
              <p:ext uri="{D42A27DB-BD31-4B8C-83A1-F6EECF244321}">
                <p14:modId xmlns:p14="http://schemas.microsoft.com/office/powerpoint/2010/main" val="1136999352"/>
              </p:ext>
            </p:extLst>
          </p:nvPr>
        </p:nvGraphicFramePr>
        <p:xfrm>
          <a:off x="742687" y="2221383"/>
          <a:ext cx="3273703" cy="2941801"/>
        </p:xfrm>
        <a:graphic>
          <a:graphicData uri="http://schemas.openxmlformats.org/drawingml/2006/table">
            <a:tbl>
              <a:tblPr/>
              <a:tblGrid>
                <a:gridCol w="3273703"/>
              </a:tblGrid>
              <a:tr h="381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1655783">
                <a:tc>
                  <a:txBody>
                    <a:bodyPr/>
                    <a:lstStyle/>
                    <a:p>
                      <a:pPr marL="290513" indent="-279400">
                        <a:buFont typeface="Arial" charset="0"/>
                        <a:buChar char="•"/>
                        <a:tabLst/>
                      </a:pPr>
                      <a:r>
                        <a:rPr lang="en-US" sz="1800" b="0" dirty="0" smtClean="0">
                          <a:solidFill>
                            <a:schemeClr val="tx1"/>
                          </a:solidFill>
                        </a:rPr>
                        <a:t>Advanced HCC</a:t>
                      </a:r>
                    </a:p>
                    <a:p>
                      <a:pPr marL="290513" indent="-279400">
                        <a:buFont typeface="Arial" charset="0"/>
                        <a:buChar char="•"/>
                        <a:tabLst/>
                      </a:pPr>
                      <a:r>
                        <a:rPr lang="en-US" sz="1800" b="0" dirty="0" smtClean="0">
                          <a:solidFill>
                            <a:schemeClr val="tx1"/>
                          </a:solidFill>
                        </a:rPr>
                        <a:t>Child Pugh</a:t>
                      </a:r>
                      <a:r>
                        <a:rPr lang="en-US" sz="1800" b="0" baseline="0" dirty="0" smtClean="0">
                          <a:solidFill>
                            <a:schemeClr val="tx1"/>
                          </a:solidFill>
                        </a:rPr>
                        <a:t> A</a:t>
                      </a:r>
                    </a:p>
                    <a:p>
                      <a:pPr marL="290513" indent="-279400">
                        <a:buFont typeface="Arial" charset="0"/>
                        <a:buChar char="•"/>
                        <a:tabLst/>
                      </a:pPr>
                      <a:r>
                        <a:rPr lang="en-US" sz="1800" b="0" baseline="0" dirty="0" smtClean="0">
                          <a:solidFill>
                            <a:schemeClr val="tx1"/>
                          </a:solidFill>
                        </a:rPr>
                        <a:t>Disease progression on </a:t>
                      </a:r>
                      <a:br>
                        <a:rPr lang="en-US" sz="1800" b="0" baseline="0" dirty="0" smtClean="0">
                          <a:solidFill>
                            <a:schemeClr val="tx1"/>
                          </a:solidFill>
                        </a:rPr>
                      </a:br>
                      <a:r>
                        <a:rPr lang="en-US" sz="1800" b="0" baseline="0" dirty="0" smtClean="0">
                          <a:solidFill>
                            <a:schemeClr val="tx1"/>
                          </a:solidFill>
                        </a:rPr>
                        <a:t>or after first-line </a:t>
                      </a:r>
                      <a:r>
                        <a:rPr lang="en-US" sz="1800" b="0" baseline="0" dirty="0" err="1" smtClean="0">
                          <a:solidFill>
                            <a:schemeClr val="tx1"/>
                          </a:solidFill>
                        </a:rPr>
                        <a:t>sorafenib</a:t>
                      </a:r>
                      <a:r>
                        <a:rPr lang="en-US" sz="1800" b="0" baseline="0" dirty="0" smtClean="0">
                          <a:solidFill>
                            <a:schemeClr val="tx1"/>
                          </a:solidFill>
                        </a:rPr>
                        <a:t>, </a:t>
                      </a:r>
                      <a:br>
                        <a:rPr lang="en-US" sz="1800" b="0" baseline="0" dirty="0" smtClean="0">
                          <a:solidFill>
                            <a:schemeClr val="tx1"/>
                          </a:solidFill>
                        </a:rPr>
                      </a:br>
                      <a:r>
                        <a:rPr lang="en-US" sz="1800" b="0" baseline="0" dirty="0" smtClean="0">
                          <a:solidFill>
                            <a:schemeClr val="tx1"/>
                          </a:solidFill>
                        </a:rPr>
                        <a:t>or </a:t>
                      </a:r>
                      <a:r>
                        <a:rPr lang="en-US" sz="1800" b="0" baseline="0" dirty="0" err="1" smtClean="0">
                          <a:solidFill>
                            <a:schemeClr val="tx1"/>
                          </a:solidFill>
                        </a:rPr>
                        <a:t>sorafenib</a:t>
                      </a:r>
                      <a:r>
                        <a:rPr lang="en-US" sz="1800" b="0" baseline="0" dirty="0" smtClean="0">
                          <a:solidFill>
                            <a:schemeClr val="tx1"/>
                          </a:solidFill>
                        </a:rPr>
                        <a:t> discontinuation due to intolerance</a:t>
                      </a:r>
                    </a:p>
                    <a:p>
                      <a:pPr marL="290513" marR="0" indent="-279400" algn="l" defTabSz="914115" rtl="0" eaLnBrk="1" fontAlgn="auto" latinLnBrk="0" hangingPunct="1">
                        <a:lnSpc>
                          <a:spcPct val="100000"/>
                        </a:lnSpc>
                        <a:spcBef>
                          <a:spcPts val="0"/>
                        </a:spcBef>
                        <a:spcAft>
                          <a:spcPts val="0"/>
                        </a:spcAft>
                        <a:buClrTx/>
                        <a:buSzTx/>
                        <a:buFont typeface="Arial" charset="0"/>
                        <a:buChar char="•"/>
                        <a:tabLst/>
                        <a:defRPr/>
                      </a:pPr>
                      <a:r>
                        <a:rPr lang="en-US" sz="1800" b="0" baseline="0" dirty="0" err="1" smtClean="0">
                          <a:solidFill>
                            <a:schemeClr val="tx1"/>
                          </a:solidFill>
                        </a:rPr>
                        <a:t>Sorafenib</a:t>
                      </a:r>
                      <a:r>
                        <a:rPr lang="en-US" sz="1800" b="0" baseline="0" dirty="0" smtClean="0">
                          <a:solidFill>
                            <a:schemeClr val="tx1"/>
                          </a:solidFill>
                        </a:rPr>
                        <a:t> sole systemic therapy for HCC</a:t>
                      </a:r>
                    </a:p>
                    <a:p>
                      <a:pPr marL="290513" indent="-279400">
                        <a:buFont typeface="Arial" charset="0"/>
                        <a:buChar char="•"/>
                        <a:tabLst/>
                      </a:pPr>
                      <a:r>
                        <a:rPr lang="en-US" sz="1800" b="0" baseline="0" dirty="0" smtClean="0">
                          <a:solidFill>
                            <a:schemeClr val="tx1"/>
                          </a:solidFill>
                        </a:rPr>
                        <a:t>Baseline AFP </a:t>
                      </a:r>
                      <a:r>
                        <a:rPr lang="en-US" dirty="0" smtClean="0"/>
                        <a:t>≥400 ng/mL</a:t>
                      </a:r>
                      <a:endParaRPr lang="en-US" sz="1800" b="0" baseline="0" dirty="0" smtClean="0">
                        <a:solidFill>
                          <a:schemeClr val="tx1"/>
                        </a:solidFill>
                      </a:endParaRP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cxnSp>
        <p:nvCxnSpPr>
          <p:cNvPr id="24" name="Straight Connector 10"/>
          <p:cNvCxnSpPr>
            <a:cxnSpLocks noChangeShapeType="1"/>
          </p:cNvCxnSpPr>
          <p:nvPr/>
        </p:nvCxnSpPr>
        <p:spPr bwMode="auto">
          <a:xfrm>
            <a:off x="3995936" y="3747772"/>
            <a:ext cx="641107" cy="0"/>
          </a:xfrm>
          <a:prstGeom prst="line">
            <a:avLst/>
          </a:prstGeom>
          <a:noFill/>
          <a:ln w="19050" cmpd="sng">
            <a:solidFill>
              <a:srgbClr val="000000"/>
            </a:solidFill>
            <a:round/>
            <a:headEnd/>
            <a:tailEnd/>
          </a:ln>
          <a:extLst>
            <a:ext uri="{909E8E84-426E-40dd-AFC4-6F175D3DCCD1}">
              <a14:hiddenFill xmlns:a14="http://schemas.microsoft.com/office/drawing/2010/main" xmlns="">
                <a:noFill/>
              </a14:hiddenFill>
            </a:ext>
          </a:extLst>
        </p:spPr>
      </p:cxnSp>
      <p:grpSp>
        <p:nvGrpSpPr>
          <p:cNvPr id="25" name="Group 82"/>
          <p:cNvGrpSpPr>
            <a:grpSpLocks/>
          </p:cNvGrpSpPr>
          <p:nvPr/>
        </p:nvGrpSpPr>
        <p:grpSpPr bwMode="auto">
          <a:xfrm>
            <a:off x="4940580" y="2623731"/>
            <a:ext cx="585232" cy="2081622"/>
            <a:chOff x="2792948" y="2362202"/>
            <a:chExt cx="849363" cy="2897186"/>
          </a:xfrm>
        </p:grpSpPr>
        <p:cxnSp>
          <p:nvCxnSpPr>
            <p:cNvPr id="26" name="Straight Arrow Connector 25"/>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Group 79"/>
            <p:cNvGrpSpPr>
              <a:grpSpLocks/>
            </p:cNvGrpSpPr>
            <p:nvPr/>
          </p:nvGrpSpPr>
          <p:grpSpPr bwMode="auto">
            <a:xfrm>
              <a:off x="2792948" y="2387176"/>
              <a:ext cx="849363" cy="2872212"/>
              <a:chOff x="3011288" y="2387176"/>
              <a:chExt cx="571129" cy="2872212"/>
            </a:xfrm>
          </p:grpSpPr>
          <p:cxnSp>
            <p:nvCxnSpPr>
              <p:cNvPr id="29" name="Straight Arrow Connector 28"/>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a:grpSpLocks/>
          </p:cNvGrpSpPr>
          <p:nvPr/>
        </p:nvGrpSpPr>
        <p:grpSpPr bwMode="auto">
          <a:xfrm>
            <a:off x="4499992" y="3235084"/>
            <a:ext cx="914400" cy="914400"/>
            <a:chOff x="1872" y="1584"/>
            <a:chExt cx="576" cy="576"/>
          </a:xfrm>
        </p:grpSpPr>
        <p:sp>
          <p:nvSpPr>
            <p:cNvPr id="34" name="Oval 3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charset="0"/>
                <a:ea typeface="Calibri" charset="0"/>
                <a:cs typeface="Calibri" charset="0"/>
              </a:endParaRPr>
            </a:p>
          </p:txBody>
        </p:sp>
        <p:sp>
          <p:nvSpPr>
            <p:cNvPr id="35" name="Rectangle 3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4000" b="1" dirty="0">
                  <a:solidFill>
                    <a:schemeClr val="bg1"/>
                  </a:solidFill>
                  <a:latin typeface="Calibri" charset="0"/>
                  <a:ea typeface="Calibri" charset="0"/>
                  <a:cs typeface="Calibri" charset="0"/>
                </a:rPr>
                <a:t>R</a:t>
              </a:r>
            </a:p>
          </p:txBody>
        </p:sp>
      </p:grpSp>
      <p:sp>
        <p:nvSpPr>
          <p:cNvPr id="5" name="Rectangle 4"/>
          <p:cNvSpPr/>
          <p:nvPr/>
        </p:nvSpPr>
        <p:spPr>
          <a:xfrm>
            <a:off x="5562547" y="2198253"/>
            <a:ext cx="2744705" cy="904121"/>
          </a:xfrm>
          <a:prstGeom prst="rect">
            <a:avLst/>
          </a:prstGeom>
          <a:solidFill>
            <a:srgbClr val="F996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20090"/>
                </a:solidFill>
              </a:rPr>
              <a:t>Ramucirumab</a:t>
            </a:r>
            <a:r>
              <a:rPr lang="en-US" sz="2000" dirty="0" smtClean="0">
                <a:solidFill>
                  <a:srgbClr val="020090"/>
                </a:solidFill>
              </a:rPr>
              <a:t> + BSC</a:t>
            </a:r>
            <a:endParaRPr lang="en-US" sz="2000" dirty="0">
              <a:solidFill>
                <a:srgbClr val="020090"/>
              </a:solidFill>
            </a:endParaRPr>
          </a:p>
        </p:txBody>
      </p:sp>
      <p:sp>
        <p:nvSpPr>
          <p:cNvPr id="6" name="Rectangle 5"/>
          <p:cNvSpPr/>
          <p:nvPr/>
        </p:nvSpPr>
        <p:spPr>
          <a:xfrm>
            <a:off x="5562548" y="4268763"/>
            <a:ext cx="2744703" cy="870191"/>
          </a:xfrm>
          <a:prstGeom prst="rect">
            <a:avLst/>
          </a:prstGeom>
          <a:solidFill>
            <a:srgbClr val="99CD1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20090"/>
                </a:solidFill>
              </a:rPr>
              <a:t>Placebo + BSC</a:t>
            </a:r>
            <a:endParaRPr lang="en-US" sz="2000" dirty="0">
              <a:solidFill>
                <a:srgbClr val="020090"/>
              </a:solidFill>
            </a:endParaRPr>
          </a:p>
        </p:txBody>
      </p:sp>
      <p:sp>
        <p:nvSpPr>
          <p:cNvPr id="3" name="TextBox 2"/>
          <p:cNvSpPr txBox="1"/>
          <p:nvPr/>
        </p:nvSpPr>
        <p:spPr>
          <a:xfrm>
            <a:off x="636934" y="5501557"/>
            <a:ext cx="3448573" cy="369332"/>
          </a:xfrm>
          <a:prstGeom prst="rect">
            <a:avLst/>
          </a:prstGeom>
          <a:noFill/>
        </p:spPr>
        <p:txBody>
          <a:bodyPr wrap="none" rtlCol="0">
            <a:spAutoFit/>
          </a:bodyPr>
          <a:lstStyle/>
          <a:p>
            <a:r>
              <a:rPr lang="en-US" sz="1800" dirty="0" smtClean="0">
                <a:solidFill>
                  <a:schemeClr val="tx1"/>
                </a:solidFill>
                <a:latin typeface="+mn-lt"/>
              </a:rPr>
              <a:t>Primary endpoint: </a:t>
            </a:r>
            <a:r>
              <a:rPr lang="en-US" sz="1800" b="0" dirty="0" smtClean="0">
                <a:solidFill>
                  <a:schemeClr val="tx1"/>
                </a:solidFill>
                <a:latin typeface="+mn-lt"/>
              </a:rPr>
              <a:t>Overall survival</a:t>
            </a:r>
            <a:endParaRPr lang="en-US" sz="1800" b="0" dirty="0">
              <a:solidFill>
                <a:schemeClr val="tx1"/>
              </a:solidFill>
              <a:latin typeface="+mn-lt"/>
            </a:endParaRPr>
          </a:p>
        </p:txBody>
      </p:sp>
    </p:spTree>
    <p:extLst>
      <p:ext uri="{BB962C8B-B14F-4D97-AF65-F5344CB8AC3E}">
        <p14:creationId xmlns:p14="http://schemas.microsoft.com/office/powerpoint/2010/main" val="88584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6528" y="2420888"/>
          <a:ext cx="8909968" cy="3672407"/>
        </p:xfrm>
        <a:graphic>
          <a:graphicData uri="http://schemas.openxmlformats.org/drawingml/2006/table">
            <a:tbl>
              <a:tblPr firstRow="1" bandRow="1">
                <a:tableStyleId>{5C22544A-7EE6-4342-B048-85BDC9FD1C3A}</a:tableStyleId>
              </a:tblPr>
              <a:tblGrid>
                <a:gridCol w="5957640"/>
                <a:gridCol w="2952328"/>
              </a:tblGrid>
              <a:tr h="194421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218" name="Title 1"/>
          <p:cNvSpPr>
            <a:spLocks noGrp="1"/>
          </p:cNvSpPr>
          <p:nvPr>
            <p:ph type="title"/>
          </p:nvPr>
        </p:nvSpPr>
        <p:spPr>
          <a:xfrm>
            <a:off x="684213" y="227013"/>
            <a:ext cx="7769225" cy="749300"/>
          </a:xfrm>
        </p:spPr>
        <p:txBody>
          <a:bodyPr/>
          <a:lstStyle/>
          <a:p>
            <a:r>
              <a:rPr lang="en-US" altLang="x-none">
                <a:latin typeface="Calibri" charset="0"/>
                <a:ea typeface="MS PGothic" charset="-128"/>
                <a:cs typeface="Calibri" charset="0"/>
              </a:rPr>
              <a:t>CheckMate-040: Nivolumab Dose Escalation and Expansion for Patients with Advanced HCC</a:t>
            </a:r>
          </a:p>
        </p:txBody>
      </p:sp>
      <p:sp>
        <p:nvSpPr>
          <p:cNvPr id="6" name="TextBox 5"/>
          <p:cNvSpPr txBox="1"/>
          <p:nvPr/>
        </p:nvSpPr>
        <p:spPr>
          <a:xfrm>
            <a:off x="684213" y="976313"/>
            <a:ext cx="8107362" cy="1323975"/>
          </a:xfrm>
          <a:prstGeom prst="rect">
            <a:avLst/>
          </a:prstGeom>
          <a:noFill/>
        </p:spPr>
        <p:txBody>
          <a:bodyPr wrap="none">
            <a:spAutoFit/>
          </a:bodyPr>
          <a:lstStyle/>
          <a:p>
            <a:r>
              <a:rPr lang="en-US" altLang="x-none" sz="1600" dirty="0">
                <a:solidFill>
                  <a:srgbClr val="000000"/>
                </a:solidFill>
                <a:latin typeface="Calibri" charset="0"/>
              </a:rPr>
              <a:t>Eligibility</a:t>
            </a:r>
          </a:p>
          <a:p>
            <a:pPr marL="182563" indent="-182563">
              <a:buFont typeface="Arial" charset="0"/>
              <a:buChar char="•"/>
            </a:pPr>
            <a:r>
              <a:rPr lang="en-US" altLang="x-none" sz="1600" b="0" dirty="0">
                <a:solidFill>
                  <a:srgbClr val="000000"/>
                </a:solidFill>
                <a:latin typeface="Calibri" charset="0"/>
              </a:rPr>
              <a:t>Advanced HCC not amenable to curative resection</a:t>
            </a:r>
          </a:p>
          <a:p>
            <a:pPr marL="182563" indent="-182563">
              <a:buFont typeface="Arial" charset="0"/>
              <a:buChar char="•"/>
            </a:pPr>
            <a:r>
              <a:rPr lang="en-US" altLang="x-none" sz="1600" b="0" dirty="0">
                <a:solidFill>
                  <a:srgbClr val="000000"/>
                </a:solidFill>
                <a:latin typeface="Calibri" charset="0"/>
              </a:rPr>
              <a:t>Child-Pugh scores ≤7 (escalation) or ≤6 (expansion)</a:t>
            </a:r>
          </a:p>
          <a:p>
            <a:pPr marL="182563" indent="-182563">
              <a:buFont typeface="Arial" charset="0"/>
              <a:buChar char="•"/>
            </a:pPr>
            <a:r>
              <a:rPr lang="en-US" altLang="x-none" sz="1600" b="0" dirty="0">
                <a:solidFill>
                  <a:srgbClr val="000000"/>
                </a:solidFill>
                <a:latin typeface="Calibri" charset="0"/>
              </a:rPr>
              <a:t>Disease progression on 1 prior line of systemic therapy or intolerance or refusal of </a:t>
            </a:r>
            <a:r>
              <a:rPr lang="en-US" altLang="x-none" sz="1600" b="0" dirty="0" err="1">
                <a:solidFill>
                  <a:srgbClr val="000000"/>
                </a:solidFill>
                <a:latin typeface="Calibri" charset="0"/>
              </a:rPr>
              <a:t>sorafenib</a:t>
            </a:r>
            <a:endParaRPr lang="en-US" altLang="x-none" sz="1600" b="0" dirty="0">
              <a:solidFill>
                <a:srgbClr val="000000"/>
              </a:solidFill>
              <a:latin typeface="Calibri" charset="0"/>
            </a:endParaRPr>
          </a:p>
          <a:p>
            <a:r>
              <a:rPr lang="en-US" altLang="x-none" sz="1600" dirty="0">
                <a:solidFill>
                  <a:srgbClr val="000000"/>
                </a:solidFill>
                <a:latin typeface="Calibri" charset="0"/>
              </a:rPr>
              <a:t>Primary endpoints: </a:t>
            </a:r>
            <a:r>
              <a:rPr lang="en-US" altLang="x-none" sz="1600" b="0" dirty="0">
                <a:solidFill>
                  <a:srgbClr val="000000"/>
                </a:solidFill>
                <a:latin typeface="Calibri" charset="0"/>
              </a:rPr>
              <a:t>Safety, response</a:t>
            </a:r>
          </a:p>
        </p:txBody>
      </p:sp>
      <p:sp>
        <p:nvSpPr>
          <p:cNvPr id="9222" name="TextBox 37"/>
          <p:cNvSpPr txBox="1">
            <a:spLocks noChangeArrowheads="1"/>
          </p:cNvSpPr>
          <p:nvPr/>
        </p:nvSpPr>
        <p:spPr bwMode="auto">
          <a:xfrm>
            <a:off x="0" y="6278563"/>
            <a:ext cx="4700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600" b="0">
                <a:solidFill>
                  <a:srgbClr val="000000"/>
                </a:solidFill>
                <a:latin typeface="Calibri" charset="0"/>
              </a:rPr>
              <a:t>El-Khoueiry A et al. </a:t>
            </a:r>
            <a:r>
              <a:rPr lang="en-US" altLang="x-none" sz="1600" b="0" i="1">
                <a:solidFill>
                  <a:srgbClr val="000000"/>
                </a:solidFill>
                <a:latin typeface="Calibri" charset="0"/>
              </a:rPr>
              <a:t>Lancet </a:t>
            </a:r>
            <a:r>
              <a:rPr lang="en-US" altLang="x-none" sz="1600" b="0">
                <a:solidFill>
                  <a:srgbClr val="000000"/>
                </a:solidFill>
                <a:latin typeface="Calibri" charset="0"/>
              </a:rPr>
              <a:t>2017;[Epub ahead of print].</a:t>
            </a:r>
          </a:p>
        </p:txBody>
      </p:sp>
      <p:sp>
        <p:nvSpPr>
          <p:cNvPr id="8" name="TextBox 7"/>
          <p:cNvSpPr txBox="1"/>
          <p:nvPr/>
        </p:nvSpPr>
        <p:spPr>
          <a:xfrm>
            <a:off x="126528" y="3278614"/>
            <a:ext cx="1152128" cy="830997"/>
          </a:xfrm>
          <a:prstGeom prst="rect">
            <a:avLst/>
          </a:prstGeom>
          <a:noFill/>
        </p:spPr>
        <p:txBody>
          <a:bodyPr wrap="square">
            <a:spAutoFit/>
          </a:bodyPr>
          <a:lstStyle/>
          <a:p>
            <a:r>
              <a:rPr lang="en-US" altLang="x-none" sz="1600" dirty="0" smtClean="0">
                <a:solidFill>
                  <a:srgbClr val="000000"/>
                </a:solidFill>
                <a:latin typeface="Calibri" charset="0"/>
              </a:rPr>
              <a:t>Without viral hepatitis</a:t>
            </a:r>
            <a:endParaRPr lang="en-US" altLang="x-none" sz="1600" b="0" dirty="0">
              <a:solidFill>
                <a:srgbClr val="000000"/>
              </a:solidFill>
              <a:latin typeface="Calibri" charset="0"/>
            </a:endParaRPr>
          </a:p>
        </p:txBody>
      </p:sp>
      <p:sp>
        <p:nvSpPr>
          <p:cNvPr id="9" name="TextBox 8"/>
          <p:cNvSpPr txBox="1"/>
          <p:nvPr/>
        </p:nvSpPr>
        <p:spPr>
          <a:xfrm>
            <a:off x="1090132" y="3402568"/>
            <a:ext cx="935608" cy="523220"/>
          </a:xfrm>
          <a:prstGeom prst="rect">
            <a:avLst/>
          </a:prstGeom>
          <a:solidFill>
            <a:srgbClr val="FA841F"/>
          </a:solidFill>
        </p:spPr>
        <p:txBody>
          <a:bodyPr wrap="square">
            <a:spAutoFit/>
          </a:bodyPr>
          <a:lstStyle/>
          <a:p>
            <a:pPr algn="ctr"/>
            <a:r>
              <a:rPr lang="en-US" altLang="x-none" sz="1400" dirty="0" smtClean="0">
                <a:solidFill>
                  <a:srgbClr val="020090"/>
                </a:solidFill>
                <a:latin typeface="Calibri" charset="0"/>
              </a:rPr>
              <a:t>0.1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1)</a:t>
            </a:r>
            <a:endParaRPr lang="en-US" altLang="x-none" sz="1400" dirty="0">
              <a:solidFill>
                <a:srgbClr val="020090"/>
              </a:solidFill>
              <a:latin typeface="Calibri" charset="0"/>
            </a:endParaRPr>
          </a:p>
        </p:txBody>
      </p:sp>
      <p:sp>
        <p:nvSpPr>
          <p:cNvPr id="10" name="TextBox 9"/>
          <p:cNvSpPr txBox="1"/>
          <p:nvPr/>
        </p:nvSpPr>
        <p:spPr>
          <a:xfrm>
            <a:off x="2086000" y="3402568"/>
            <a:ext cx="935608" cy="523220"/>
          </a:xfrm>
          <a:prstGeom prst="rect">
            <a:avLst/>
          </a:prstGeom>
          <a:solidFill>
            <a:srgbClr val="FA841F"/>
          </a:solidFill>
        </p:spPr>
        <p:txBody>
          <a:bodyPr wrap="square">
            <a:spAutoFit/>
          </a:bodyPr>
          <a:lstStyle/>
          <a:p>
            <a:pPr algn="ctr"/>
            <a:r>
              <a:rPr lang="en-US" altLang="x-none" sz="1400" smtClean="0">
                <a:solidFill>
                  <a:srgbClr val="020090"/>
                </a:solidFill>
                <a:latin typeface="Calibri" charset="0"/>
              </a:rPr>
              <a:t>0.3 </a:t>
            </a:r>
            <a:r>
              <a:rPr lang="en-US" altLang="x-none" sz="1400" dirty="0" smtClean="0">
                <a:solidFill>
                  <a:srgbClr val="020090"/>
                </a:solidFill>
                <a:latin typeface="Calibri" charset="0"/>
              </a:rPr>
              <a:t>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a:t>
            </a:r>
            <a:r>
              <a:rPr lang="en-US" altLang="x-none" sz="1400" smtClean="0">
                <a:solidFill>
                  <a:srgbClr val="020090"/>
                </a:solidFill>
                <a:latin typeface="Calibri" charset="0"/>
              </a:rPr>
              <a:t>= 3)</a:t>
            </a:r>
            <a:endParaRPr lang="en-US" altLang="x-none" sz="1400" dirty="0">
              <a:solidFill>
                <a:srgbClr val="020090"/>
              </a:solidFill>
              <a:latin typeface="Calibri" charset="0"/>
            </a:endParaRPr>
          </a:p>
        </p:txBody>
      </p:sp>
      <p:sp>
        <p:nvSpPr>
          <p:cNvPr id="11" name="TextBox 10"/>
          <p:cNvSpPr txBox="1"/>
          <p:nvPr/>
        </p:nvSpPr>
        <p:spPr>
          <a:xfrm>
            <a:off x="3081868" y="3402568"/>
            <a:ext cx="935608" cy="523220"/>
          </a:xfrm>
          <a:prstGeom prst="rect">
            <a:avLst/>
          </a:prstGeom>
          <a:solidFill>
            <a:srgbClr val="FA841F"/>
          </a:solidFill>
        </p:spPr>
        <p:txBody>
          <a:bodyPr wrap="square">
            <a:spAutoFit/>
          </a:bodyPr>
          <a:lstStyle/>
          <a:p>
            <a:pPr algn="ctr"/>
            <a:r>
              <a:rPr lang="en-US" altLang="x-none" sz="1400" dirty="0" smtClean="0">
                <a:solidFill>
                  <a:srgbClr val="020090"/>
                </a:solidFill>
                <a:latin typeface="Calibri" charset="0"/>
              </a:rPr>
              <a:t>1.0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3)</a:t>
            </a:r>
            <a:endParaRPr lang="en-US" altLang="x-none" sz="1400" dirty="0">
              <a:solidFill>
                <a:srgbClr val="020090"/>
              </a:solidFill>
              <a:latin typeface="Calibri" charset="0"/>
            </a:endParaRPr>
          </a:p>
        </p:txBody>
      </p:sp>
      <p:sp>
        <p:nvSpPr>
          <p:cNvPr id="12" name="TextBox 11"/>
          <p:cNvSpPr txBox="1"/>
          <p:nvPr/>
        </p:nvSpPr>
        <p:spPr>
          <a:xfrm>
            <a:off x="4077735" y="3402568"/>
            <a:ext cx="935608" cy="523220"/>
          </a:xfrm>
          <a:prstGeom prst="rect">
            <a:avLst/>
          </a:prstGeom>
          <a:solidFill>
            <a:srgbClr val="FA841F"/>
          </a:solidFill>
        </p:spPr>
        <p:txBody>
          <a:bodyPr wrap="square">
            <a:spAutoFit/>
          </a:bodyPr>
          <a:lstStyle/>
          <a:p>
            <a:pPr algn="ctr"/>
            <a:r>
              <a:rPr lang="en-US" altLang="x-none" sz="1400" dirty="0">
                <a:solidFill>
                  <a:srgbClr val="020090"/>
                </a:solidFill>
                <a:latin typeface="Calibri" charset="0"/>
              </a:rPr>
              <a:t>3</a:t>
            </a:r>
            <a:r>
              <a:rPr lang="en-US" altLang="x-none" sz="1400" dirty="0" smtClean="0">
                <a:solidFill>
                  <a:srgbClr val="020090"/>
                </a:solidFill>
                <a:latin typeface="Calibri" charset="0"/>
              </a:rPr>
              <a:t>.0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3)</a:t>
            </a:r>
            <a:endParaRPr lang="en-US" altLang="x-none" sz="1400" dirty="0">
              <a:solidFill>
                <a:srgbClr val="020090"/>
              </a:solidFill>
              <a:latin typeface="Calibri" charset="0"/>
            </a:endParaRPr>
          </a:p>
        </p:txBody>
      </p:sp>
      <p:sp>
        <p:nvSpPr>
          <p:cNvPr id="13" name="TextBox 12"/>
          <p:cNvSpPr txBox="1"/>
          <p:nvPr/>
        </p:nvSpPr>
        <p:spPr>
          <a:xfrm>
            <a:off x="5076552" y="3402568"/>
            <a:ext cx="935608" cy="523220"/>
          </a:xfrm>
          <a:prstGeom prst="rect">
            <a:avLst/>
          </a:prstGeom>
          <a:solidFill>
            <a:srgbClr val="FA841F"/>
          </a:solidFill>
        </p:spPr>
        <p:txBody>
          <a:bodyPr wrap="square">
            <a:spAutoFit/>
          </a:bodyPr>
          <a:lstStyle/>
          <a:p>
            <a:pPr algn="ctr"/>
            <a:r>
              <a:rPr lang="en-US" altLang="x-none" sz="1400" dirty="0" smtClean="0">
                <a:solidFill>
                  <a:srgbClr val="020090"/>
                </a:solidFill>
                <a:latin typeface="Calibri" charset="0"/>
              </a:rPr>
              <a:t>10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13)</a:t>
            </a:r>
            <a:endParaRPr lang="en-US" altLang="x-none" sz="1400" dirty="0">
              <a:solidFill>
                <a:srgbClr val="020090"/>
              </a:solidFill>
              <a:latin typeface="Calibri" charset="0"/>
            </a:endParaRPr>
          </a:p>
        </p:txBody>
      </p:sp>
      <p:sp>
        <p:nvSpPr>
          <p:cNvPr id="14" name="TextBox 13"/>
          <p:cNvSpPr txBox="1"/>
          <p:nvPr/>
        </p:nvSpPr>
        <p:spPr>
          <a:xfrm>
            <a:off x="1149834" y="3079791"/>
            <a:ext cx="815478" cy="338554"/>
          </a:xfrm>
          <a:prstGeom prst="rect">
            <a:avLst/>
          </a:prstGeom>
          <a:noFill/>
        </p:spPr>
        <p:txBody>
          <a:bodyPr wrap="square">
            <a:spAutoFit/>
          </a:bodyPr>
          <a:lstStyle/>
          <a:p>
            <a:pPr algn="ctr"/>
            <a:r>
              <a:rPr lang="en-US" altLang="x-none" sz="1600" b="0" dirty="0" smtClean="0">
                <a:solidFill>
                  <a:srgbClr val="000000"/>
                </a:solidFill>
                <a:latin typeface="Calibri" charset="0"/>
              </a:rPr>
              <a:t>n = 6</a:t>
            </a:r>
            <a:endParaRPr lang="en-US" altLang="x-none" sz="1600" b="0" dirty="0">
              <a:solidFill>
                <a:srgbClr val="000000"/>
              </a:solidFill>
              <a:latin typeface="Calibri" charset="0"/>
            </a:endParaRPr>
          </a:p>
        </p:txBody>
      </p:sp>
      <p:sp>
        <p:nvSpPr>
          <p:cNvPr id="15" name="TextBox 14"/>
          <p:cNvSpPr txBox="1"/>
          <p:nvPr/>
        </p:nvSpPr>
        <p:spPr>
          <a:xfrm>
            <a:off x="2106862" y="3079791"/>
            <a:ext cx="815478" cy="338554"/>
          </a:xfrm>
          <a:prstGeom prst="rect">
            <a:avLst/>
          </a:prstGeom>
          <a:noFill/>
        </p:spPr>
        <p:txBody>
          <a:bodyPr wrap="square">
            <a:spAutoFit/>
          </a:bodyPr>
          <a:lstStyle/>
          <a:p>
            <a:pPr algn="ctr"/>
            <a:r>
              <a:rPr lang="en-US" altLang="x-none" sz="1600" b="0" dirty="0" smtClean="0">
                <a:solidFill>
                  <a:srgbClr val="000000"/>
                </a:solidFill>
                <a:latin typeface="Calibri" charset="0"/>
              </a:rPr>
              <a:t>n </a:t>
            </a:r>
            <a:r>
              <a:rPr lang="en-US" altLang="x-none" sz="1600" b="0" smtClean="0">
                <a:solidFill>
                  <a:srgbClr val="000000"/>
                </a:solidFill>
                <a:latin typeface="Calibri" charset="0"/>
              </a:rPr>
              <a:t>= 9</a:t>
            </a:r>
            <a:endParaRPr lang="en-US" altLang="x-none" sz="1600" b="0" dirty="0">
              <a:solidFill>
                <a:srgbClr val="000000"/>
              </a:solidFill>
              <a:latin typeface="Calibri" charset="0"/>
            </a:endParaRPr>
          </a:p>
        </p:txBody>
      </p:sp>
      <p:sp>
        <p:nvSpPr>
          <p:cNvPr id="16" name="TextBox 15"/>
          <p:cNvSpPr txBox="1"/>
          <p:nvPr/>
        </p:nvSpPr>
        <p:spPr>
          <a:xfrm>
            <a:off x="3145252" y="3079791"/>
            <a:ext cx="815478" cy="338554"/>
          </a:xfrm>
          <a:prstGeom prst="rect">
            <a:avLst/>
          </a:prstGeom>
          <a:noFill/>
        </p:spPr>
        <p:txBody>
          <a:bodyPr wrap="square">
            <a:spAutoFit/>
          </a:bodyPr>
          <a:lstStyle/>
          <a:p>
            <a:pPr algn="ctr"/>
            <a:r>
              <a:rPr lang="en-US" altLang="x-none" sz="1600" b="0" dirty="0" smtClean="0">
                <a:solidFill>
                  <a:srgbClr val="000000"/>
                </a:solidFill>
                <a:latin typeface="Calibri" charset="0"/>
              </a:rPr>
              <a:t>n = 10</a:t>
            </a:r>
            <a:endParaRPr lang="en-US" altLang="x-none" sz="1600" b="0" dirty="0">
              <a:solidFill>
                <a:srgbClr val="000000"/>
              </a:solidFill>
              <a:latin typeface="Calibri" charset="0"/>
            </a:endParaRPr>
          </a:p>
        </p:txBody>
      </p:sp>
      <p:sp>
        <p:nvSpPr>
          <p:cNvPr id="17" name="TextBox 16"/>
          <p:cNvSpPr txBox="1"/>
          <p:nvPr/>
        </p:nvSpPr>
        <p:spPr>
          <a:xfrm>
            <a:off x="4051994" y="3079791"/>
            <a:ext cx="815478" cy="338554"/>
          </a:xfrm>
          <a:prstGeom prst="rect">
            <a:avLst/>
          </a:prstGeom>
          <a:noFill/>
        </p:spPr>
        <p:txBody>
          <a:bodyPr wrap="square">
            <a:spAutoFit/>
          </a:bodyPr>
          <a:lstStyle/>
          <a:p>
            <a:pPr algn="ctr"/>
            <a:r>
              <a:rPr lang="en-US" altLang="x-none" sz="1600" b="0" dirty="0" smtClean="0">
                <a:solidFill>
                  <a:srgbClr val="000000"/>
                </a:solidFill>
                <a:latin typeface="Calibri" charset="0"/>
              </a:rPr>
              <a:t>n = 10</a:t>
            </a:r>
            <a:endParaRPr lang="en-US" altLang="x-none" sz="1600" b="0" dirty="0">
              <a:solidFill>
                <a:srgbClr val="000000"/>
              </a:solidFill>
              <a:latin typeface="Calibri" charset="0"/>
            </a:endParaRPr>
          </a:p>
        </p:txBody>
      </p:sp>
      <p:sp>
        <p:nvSpPr>
          <p:cNvPr id="18" name="TextBox 17"/>
          <p:cNvSpPr txBox="1"/>
          <p:nvPr/>
        </p:nvSpPr>
        <p:spPr>
          <a:xfrm>
            <a:off x="5039084" y="3079791"/>
            <a:ext cx="815478" cy="338554"/>
          </a:xfrm>
          <a:prstGeom prst="rect">
            <a:avLst/>
          </a:prstGeom>
          <a:noFill/>
        </p:spPr>
        <p:txBody>
          <a:bodyPr wrap="square">
            <a:spAutoFit/>
          </a:bodyPr>
          <a:lstStyle/>
          <a:p>
            <a:pPr algn="ctr"/>
            <a:r>
              <a:rPr lang="en-US" altLang="x-none" sz="1600" b="0" dirty="0" smtClean="0">
                <a:solidFill>
                  <a:srgbClr val="000000"/>
                </a:solidFill>
                <a:latin typeface="Calibri" charset="0"/>
              </a:rPr>
              <a:t>n = 13</a:t>
            </a:r>
            <a:endParaRPr lang="en-US" altLang="x-none" sz="1600" b="0" dirty="0">
              <a:solidFill>
                <a:srgbClr val="000000"/>
              </a:solidFill>
              <a:latin typeface="Calibri" charset="0"/>
            </a:endParaRPr>
          </a:p>
        </p:txBody>
      </p:sp>
      <p:sp>
        <p:nvSpPr>
          <p:cNvPr id="19" name="TextBox 18"/>
          <p:cNvSpPr txBox="1"/>
          <p:nvPr/>
        </p:nvSpPr>
        <p:spPr>
          <a:xfrm>
            <a:off x="1706807" y="2424242"/>
            <a:ext cx="3692368" cy="584775"/>
          </a:xfrm>
          <a:prstGeom prst="rect">
            <a:avLst/>
          </a:prstGeom>
          <a:noFill/>
        </p:spPr>
        <p:txBody>
          <a:bodyPr wrap="square">
            <a:spAutoFit/>
          </a:bodyPr>
          <a:lstStyle/>
          <a:p>
            <a:pPr algn="ctr"/>
            <a:r>
              <a:rPr lang="en-US" altLang="x-none" sz="1600" dirty="0" smtClean="0">
                <a:solidFill>
                  <a:srgbClr val="000000"/>
                </a:solidFill>
                <a:latin typeface="Calibri" charset="0"/>
              </a:rPr>
              <a:t>Dose escalation (n = 48)</a:t>
            </a:r>
          </a:p>
          <a:p>
            <a:pPr algn="ctr"/>
            <a:r>
              <a:rPr lang="en-US" altLang="x-none" sz="1600" dirty="0" smtClean="0">
                <a:solidFill>
                  <a:srgbClr val="000000"/>
                </a:solidFill>
                <a:latin typeface="Calibri" charset="0"/>
              </a:rPr>
              <a:t>3 + 3 design</a:t>
            </a:r>
            <a:endParaRPr lang="en-US" altLang="x-none" sz="1600" dirty="0">
              <a:solidFill>
                <a:srgbClr val="000000"/>
              </a:solidFill>
              <a:latin typeface="Calibri" charset="0"/>
            </a:endParaRPr>
          </a:p>
        </p:txBody>
      </p:sp>
      <p:sp>
        <p:nvSpPr>
          <p:cNvPr id="20" name="TextBox 19"/>
          <p:cNvSpPr txBox="1"/>
          <p:nvPr/>
        </p:nvSpPr>
        <p:spPr>
          <a:xfrm>
            <a:off x="6014510" y="2424242"/>
            <a:ext cx="2854447" cy="584775"/>
          </a:xfrm>
          <a:prstGeom prst="rect">
            <a:avLst/>
          </a:prstGeom>
          <a:noFill/>
        </p:spPr>
        <p:txBody>
          <a:bodyPr wrap="square">
            <a:spAutoFit/>
          </a:bodyPr>
          <a:lstStyle/>
          <a:p>
            <a:pPr algn="ctr"/>
            <a:r>
              <a:rPr lang="en-US" altLang="x-none" sz="1600" dirty="0" smtClean="0">
                <a:solidFill>
                  <a:srgbClr val="000000"/>
                </a:solidFill>
                <a:latin typeface="Calibri" charset="0"/>
              </a:rPr>
              <a:t>Dose expansion (n = 214)</a:t>
            </a:r>
          </a:p>
          <a:p>
            <a:pPr algn="ctr"/>
            <a:r>
              <a:rPr lang="en-US" altLang="x-none" sz="1600" dirty="0" smtClean="0">
                <a:solidFill>
                  <a:srgbClr val="000000"/>
                </a:solidFill>
                <a:latin typeface="Calibri" charset="0"/>
              </a:rPr>
              <a:t>3 mg/kg</a:t>
            </a:r>
            <a:endParaRPr lang="en-US" altLang="x-none" sz="1600" dirty="0">
              <a:solidFill>
                <a:srgbClr val="000000"/>
              </a:solidFill>
              <a:latin typeface="Calibri" charset="0"/>
            </a:endParaRPr>
          </a:p>
        </p:txBody>
      </p:sp>
      <p:sp>
        <p:nvSpPr>
          <p:cNvPr id="21" name="TextBox 20"/>
          <p:cNvSpPr txBox="1"/>
          <p:nvPr/>
        </p:nvSpPr>
        <p:spPr>
          <a:xfrm>
            <a:off x="6203275" y="3057460"/>
            <a:ext cx="2711314" cy="523220"/>
          </a:xfrm>
          <a:prstGeom prst="rect">
            <a:avLst/>
          </a:prstGeom>
          <a:solidFill>
            <a:srgbClr val="FFCE8F"/>
          </a:solidFill>
        </p:spPr>
        <p:txBody>
          <a:bodyPr wrap="square">
            <a:spAutoFit/>
          </a:bodyPr>
          <a:lstStyle/>
          <a:p>
            <a:pPr algn="ctr"/>
            <a:r>
              <a:rPr lang="en-US" altLang="x-none" sz="1400" dirty="0" err="1" smtClean="0">
                <a:solidFill>
                  <a:srgbClr val="020090"/>
                </a:solidFill>
                <a:latin typeface="Calibri" charset="0"/>
              </a:rPr>
              <a:t>Sorafenib</a:t>
            </a:r>
            <a:r>
              <a:rPr lang="en-US" altLang="x-none" sz="1400" dirty="0" smtClean="0">
                <a:solidFill>
                  <a:srgbClr val="020090"/>
                </a:solidFill>
                <a:latin typeface="Calibri" charset="0"/>
              </a:rPr>
              <a:t> untreated or intolerant</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56)</a:t>
            </a:r>
            <a:endParaRPr lang="en-US" altLang="x-none" sz="1400" dirty="0">
              <a:solidFill>
                <a:srgbClr val="020090"/>
              </a:solidFill>
              <a:latin typeface="Calibri" charset="0"/>
            </a:endParaRPr>
          </a:p>
        </p:txBody>
      </p:sp>
      <p:sp>
        <p:nvSpPr>
          <p:cNvPr id="22" name="TextBox 21"/>
          <p:cNvSpPr txBox="1"/>
          <p:nvPr/>
        </p:nvSpPr>
        <p:spPr>
          <a:xfrm>
            <a:off x="6203275" y="3679711"/>
            <a:ext cx="2711314" cy="523220"/>
          </a:xfrm>
          <a:prstGeom prst="rect">
            <a:avLst/>
          </a:prstGeom>
          <a:solidFill>
            <a:srgbClr val="FA841F"/>
          </a:solidFill>
        </p:spPr>
        <p:txBody>
          <a:bodyPr wrap="square">
            <a:spAutoFit/>
          </a:bodyPr>
          <a:lstStyle/>
          <a:p>
            <a:pPr algn="ctr"/>
            <a:r>
              <a:rPr lang="en-US" altLang="x-none" sz="1400" dirty="0" err="1" smtClean="0">
                <a:solidFill>
                  <a:srgbClr val="020090"/>
                </a:solidFill>
                <a:latin typeface="Calibri" charset="0"/>
              </a:rPr>
              <a:t>Sorafenib</a:t>
            </a:r>
            <a:r>
              <a:rPr lang="en-US" altLang="x-none" sz="1400" dirty="0" smtClean="0">
                <a:solidFill>
                  <a:srgbClr val="020090"/>
                </a:solidFill>
                <a:latin typeface="Calibri" charset="0"/>
              </a:rPr>
              <a:t> </a:t>
            </a:r>
            <a:r>
              <a:rPr lang="en-US" altLang="x-none" sz="1400" dirty="0" err="1" smtClean="0">
                <a:solidFill>
                  <a:srgbClr val="020090"/>
                </a:solidFill>
                <a:latin typeface="Calibri" charset="0"/>
              </a:rPr>
              <a:t>progressor</a:t>
            </a:r>
            <a:r>
              <a:rPr lang="en-US" altLang="x-none" sz="1400" dirty="0" smtClean="0">
                <a:solidFill>
                  <a:srgbClr val="020090"/>
                </a:solidFill>
                <a:latin typeface="Calibri" charset="0"/>
              </a:rPr>
              <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57)</a:t>
            </a:r>
            <a:endParaRPr lang="en-US" altLang="x-none" sz="1400" dirty="0">
              <a:solidFill>
                <a:srgbClr val="020090"/>
              </a:solidFill>
              <a:latin typeface="Calibri" charset="0"/>
            </a:endParaRPr>
          </a:p>
        </p:txBody>
      </p:sp>
      <p:sp>
        <p:nvSpPr>
          <p:cNvPr id="23" name="TextBox 22"/>
          <p:cNvSpPr txBox="1"/>
          <p:nvPr/>
        </p:nvSpPr>
        <p:spPr>
          <a:xfrm>
            <a:off x="6203275" y="4640937"/>
            <a:ext cx="2711314" cy="523220"/>
          </a:xfrm>
          <a:prstGeom prst="rect">
            <a:avLst/>
          </a:prstGeom>
          <a:solidFill>
            <a:srgbClr val="99CD15"/>
          </a:solidFill>
        </p:spPr>
        <p:txBody>
          <a:bodyPr wrap="square">
            <a:spAutoFit/>
          </a:bodyPr>
          <a:lstStyle/>
          <a:p>
            <a:pPr algn="ctr"/>
            <a:r>
              <a:rPr lang="en-US" altLang="x-none" sz="1400" dirty="0" smtClean="0">
                <a:solidFill>
                  <a:srgbClr val="020090"/>
                </a:solidFill>
                <a:latin typeface="Calibri" charset="0"/>
              </a:rPr>
              <a:t>HCV infected</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50)</a:t>
            </a:r>
            <a:endParaRPr lang="en-US" altLang="x-none" sz="1400" dirty="0">
              <a:solidFill>
                <a:srgbClr val="020090"/>
              </a:solidFill>
              <a:latin typeface="Calibri" charset="0"/>
            </a:endParaRPr>
          </a:p>
        </p:txBody>
      </p:sp>
      <p:sp>
        <p:nvSpPr>
          <p:cNvPr id="24" name="TextBox 23"/>
          <p:cNvSpPr txBox="1"/>
          <p:nvPr/>
        </p:nvSpPr>
        <p:spPr>
          <a:xfrm>
            <a:off x="6203275" y="5405516"/>
            <a:ext cx="2711314" cy="523220"/>
          </a:xfrm>
          <a:prstGeom prst="rect">
            <a:avLst/>
          </a:prstGeom>
          <a:solidFill>
            <a:srgbClr val="76D3FF"/>
          </a:solidFill>
        </p:spPr>
        <p:txBody>
          <a:bodyPr wrap="square">
            <a:spAutoFit/>
          </a:bodyPr>
          <a:lstStyle/>
          <a:p>
            <a:pPr algn="ctr"/>
            <a:r>
              <a:rPr lang="en-US" altLang="x-none" sz="1400" smtClean="0">
                <a:solidFill>
                  <a:srgbClr val="020090"/>
                </a:solidFill>
                <a:latin typeface="Calibri" charset="0"/>
              </a:rPr>
              <a:t>HBV infected</a:t>
            </a:r>
            <a:r>
              <a:rPr lang="en-US" altLang="x-none" sz="1400" dirty="0" smtClean="0">
                <a:solidFill>
                  <a:srgbClr val="020090"/>
                </a:solidFill>
                <a:latin typeface="Calibri" charset="0"/>
              </a:rPr>
              <a:t/>
            </a:r>
            <a:br>
              <a:rPr lang="en-US" altLang="x-none" sz="1400" dirty="0" smtClean="0">
                <a:solidFill>
                  <a:srgbClr val="020090"/>
                </a:solidFill>
                <a:latin typeface="Calibri" charset="0"/>
              </a:rPr>
            </a:br>
            <a:r>
              <a:rPr lang="en-US" altLang="x-none" sz="1400" dirty="0" smtClean="0">
                <a:solidFill>
                  <a:srgbClr val="020090"/>
                </a:solidFill>
                <a:latin typeface="Calibri" charset="0"/>
              </a:rPr>
              <a:t>(n </a:t>
            </a:r>
            <a:r>
              <a:rPr lang="en-US" altLang="x-none" sz="1400" smtClean="0">
                <a:solidFill>
                  <a:srgbClr val="020090"/>
                </a:solidFill>
                <a:latin typeface="Calibri" charset="0"/>
              </a:rPr>
              <a:t>= 51)</a:t>
            </a:r>
            <a:endParaRPr lang="en-US" altLang="x-none" sz="1400" dirty="0">
              <a:solidFill>
                <a:srgbClr val="020090"/>
              </a:solidFill>
              <a:latin typeface="Calibri" charset="0"/>
            </a:endParaRPr>
          </a:p>
        </p:txBody>
      </p:sp>
      <p:sp>
        <p:nvSpPr>
          <p:cNvPr id="25" name="TextBox 24"/>
          <p:cNvSpPr txBox="1"/>
          <p:nvPr/>
        </p:nvSpPr>
        <p:spPr>
          <a:xfrm>
            <a:off x="126528" y="4531256"/>
            <a:ext cx="1152128" cy="584775"/>
          </a:xfrm>
          <a:prstGeom prst="rect">
            <a:avLst/>
          </a:prstGeom>
          <a:noFill/>
        </p:spPr>
        <p:txBody>
          <a:bodyPr wrap="square">
            <a:spAutoFit/>
          </a:bodyPr>
          <a:lstStyle/>
          <a:p>
            <a:r>
              <a:rPr lang="en-US" altLang="x-none" sz="1600" dirty="0" smtClean="0">
                <a:solidFill>
                  <a:srgbClr val="000000"/>
                </a:solidFill>
                <a:latin typeface="Calibri" charset="0"/>
              </a:rPr>
              <a:t>HCV</a:t>
            </a:r>
            <a:br>
              <a:rPr lang="en-US" altLang="x-none" sz="1600" dirty="0" smtClean="0">
                <a:solidFill>
                  <a:srgbClr val="000000"/>
                </a:solidFill>
                <a:latin typeface="Calibri" charset="0"/>
              </a:rPr>
            </a:br>
            <a:r>
              <a:rPr lang="en-US" altLang="x-none" sz="1600" dirty="0" smtClean="0">
                <a:solidFill>
                  <a:srgbClr val="000000"/>
                </a:solidFill>
                <a:latin typeface="Calibri" charset="0"/>
              </a:rPr>
              <a:t>infected</a:t>
            </a:r>
            <a:endParaRPr lang="en-US" altLang="x-none" sz="1600" b="0" dirty="0">
              <a:solidFill>
                <a:srgbClr val="000000"/>
              </a:solidFill>
              <a:latin typeface="Calibri" charset="0"/>
            </a:endParaRPr>
          </a:p>
        </p:txBody>
      </p:sp>
      <p:sp>
        <p:nvSpPr>
          <p:cNvPr id="26" name="TextBox 25"/>
          <p:cNvSpPr txBox="1"/>
          <p:nvPr/>
        </p:nvSpPr>
        <p:spPr>
          <a:xfrm>
            <a:off x="2086000" y="4525699"/>
            <a:ext cx="935608" cy="523220"/>
          </a:xfrm>
          <a:prstGeom prst="rect">
            <a:avLst/>
          </a:prstGeom>
          <a:solidFill>
            <a:srgbClr val="99CD15"/>
          </a:solidFill>
        </p:spPr>
        <p:txBody>
          <a:bodyPr wrap="square">
            <a:spAutoFit/>
          </a:bodyPr>
          <a:lstStyle/>
          <a:p>
            <a:pPr algn="ctr"/>
            <a:r>
              <a:rPr lang="en-US" altLang="x-none" sz="1400" dirty="0" smtClean="0">
                <a:solidFill>
                  <a:srgbClr val="020090"/>
                </a:solidFill>
                <a:latin typeface="Calibri" charset="0"/>
              </a:rPr>
              <a:t>0.3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3)</a:t>
            </a:r>
            <a:endParaRPr lang="en-US" altLang="x-none" sz="1400" dirty="0">
              <a:solidFill>
                <a:srgbClr val="020090"/>
              </a:solidFill>
              <a:latin typeface="Calibri" charset="0"/>
            </a:endParaRPr>
          </a:p>
        </p:txBody>
      </p:sp>
      <p:sp>
        <p:nvSpPr>
          <p:cNvPr id="27" name="TextBox 26"/>
          <p:cNvSpPr txBox="1"/>
          <p:nvPr/>
        </p:nvSpPr>
        <p:spPr>
          <a:xfrm>
            <a:off x="3081868" y="4525699"/>
            <a:ext cx="935608" cy="523220"/>
          </a:xfrm>
          <a:prstGeom prst="rect">
            <a:avLst/>
          </a:prstGeom>
          <a:solidFill>
            <a:srgbClr val="99CD15"/>
          </a:solidFill>
        </p:spPr>
        <p:txBody>
          <a:bodyPr wrap="square">
            <a:spAutoFit/>
          </a:bodyPr>
          <a:lstStyle/>
          <a:p>
            <a:pPr algn="ctr"/>
            <a:r>
              <a:rPr lang="en-US" altLang="x-none" sz="1400" dirty="0" smtClean="0">
                <a:solidFill>
                  <a:srgbClr val="020090"/>
                </a:solidFill>
                <a:latin typeface="Calibri" charset="0"/>
              </a:rPr>
              <a:t>1.0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4)</a:t>
            </a:r>
            <a:endParaRPr lang="en-US" altLang="x-none" sz="1400" dirty="0">
              <a:solidFill>
                <a:srgbClr val="020090"/>
              </a:solidFill>
              <a:latin typeface="Calibri" charset="0"/>
            </a:endParaRPr>
          </a:p>
        </p:txBody>
      </p:sp>
      <p:sp>
        <p:nvSpPr>
          <p:cNvPr id="28" name="TextBox 27"/>
          <p:cNvSpPr txBox="1"/>
          <p:nvPr/>
        </p:nvSpPr>
        <p:spPr>
          <a:xfrm>
            <a:off x="4077735" y="4525699"/>
            <a:ext cx="935608" cy="523220"/>
          </a:xfrm>
          <a:prstGeom prst="rect">
            <a:avLst/>
          </a:prstGeom>
          <a:solidFill>
            <a:srgbClr val="99CD15"/>
          </a:solidFill>
        </p:spPr>
        <p:txBody>
          <a:bodyPr wrap="square">
            <a:spAutoFit/>
          </a:bodyPr>
          <a:lstStyle/>
          <a:p>
            <a:pPr algn="ctr"/>
            <a:r>
              <a:rPr lang="en-US" altLang="x-none" sz="1400" dirty="0" smtClean="0">
                <a:solidFill>
                  <a:srgbClr val="020090"/>
                </a:solidFill>
                <a:latin typeface="Calibri" charset="0"/>
              </a:rPr>
              <a:t>3.0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a:t>
            </a:r>
            <a:r>
              <a:rPr lang="en-US" altLang="x-none" sz="1400" smtClean="0">
                <a:solidFill>
                  <a:srgbClr val="020090"/>
                </a:solidFill>
                <a:latin typeface="Calibri" charset="0"/>
              </a:rPr>
              <a:t>= 3)</a:t>
            </a:r>
            <a:endParaRPr lang="en-US" altLang="x-none" sz="1400" dirty="0">
              <a:solidFill>
                <a:srgbClr val="020090"/>
              </a:solidFill>
              <a:latin typeface="Calibri" charset="0"/>
            </a:endParaRPr>
          </a:p>
        </p:txBody>
      </p:sp>
      <p:sp>
        <p:nvSpPr>
          <p:cNvPr id="29" name="TextBox 28"/>
          <p:cNvSpPr txBox="1"/>
          <p:nvPr/>
        </p:nvSpPr>
        <p:spPr>
          <a:xfrm>
            <a:off x="126528" y="5343961"/>
            <a:ext cx="1152128" cy="584775"/>
          </a:xfrm>
          <a:prstGeom prst="rect">
            <a:avLst/>
          </a:prstGeom>
          <a:noFill/>
        </p:spPr>
        <p:txBody>
          <a:bodyPr wrap="square">
            <a:spAutoFit/>
          </a:bodyPr>
          <a:lstStyle/>
          <a:p>
            <a:r>
              <a:rPr lang="en-US" altLang="x-none" sz="1600" smtClean="0">
                <a:solidFill>
                  <a:srgbClr val="000000"/>
                </a:solidFill>
                <a:latin typeface="Calibri" charset="0"/>
              </a:rPr>
              <a:t>HBV</a:t>
            </a:r>
            <a:r>
              <a:rPr lang="en-US" altLang="x-none" sz="1600" dirty="0" smtClean="0">
                <a:solidFill>
                  <a:srgbClr val="000000"/>
                </a:solidFill>
                <a:latin typeface="Calibri" charset="0"/>
              </a:rPr>
              <a:t/>
            </a:r>
            <a:br>
              <a:rPr lang="en-US" altLang="x-none" sz="1600" dirty="0" smtClean="0">
                <a:solidFill>
                  <a:srgbClr val="000000"/>
                </a:solidFill>
                <a:latin typeface="Calibri" charset="0"/>
              </a:rPr>
            </a:br>
            <a:r>
              <a:rPr lang="en-US" altLang="x-none" sz="1600" dirty="0" smtClean="0">
                <a:solidFill>
                  <a:srgbClr val="000000"/>
                </a:solidFill>
                <a:latin typeface="Calibri" charset="0"/>
              </a:rPr>
              <a:t>infected</a:t>
            </a:r>
            <a:endParaRPr lang="en-US" altLang="x-none" sz="1600" b="0" dirty="0">
              <a:solidFill>
                <a:srgbClr val="000000"/>
              </a:solidFill>
              <a:latin typeface="Calibri" charset="0"/>
            </a:endParaRPr>
          </a:p>
        </p:txBody>
      </p:sp>
      <p:sp>
        <p:nvSpPr>
          <p:cNvPr id="30" name="TextBox 29"/>
          <p:cNvSpPr txBox="1"/>
          <p:nvPr/>
        </p:nvSpPr>
        <p:spPr>
          <a:xfrm>
            <a:off x="1090132" y="5405516"/>
            <a:ext cx="935608" cy="523220"/>
          </a:xfrm>
          <a:prstGeom prst="rect">
            <a:avLst/>
          </a:prstGeom>
          <a:solidFill>
            <a:srgbClr val="76D3FF"/>
          </a:solidFill>
        </p:spPr>
        <p:txBody>
          <a:bodyPr wrap="square">
            <a:spAutoFit/>
          </a:bodyPr>
          <a:lstStyle/>
          <a:p>
            <a:pPr algn="ctr"/>
            <a:r>
              <a:rPr lang="en-US" altLang="x-none" sz="1400" dirty="0" smtClean="0">
                <a:solidFill>
                  <a:srgbClr val="020090"/>
                </a:solidFill>
                <a:latin typeface="Calibri" charset="0"/>
              </a:rPr>
              <a:t>0.1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5)</a:t>
            </a:r>
            <a:endParaRPr lang="en-US" altLang="x-none" sz="1400" dirty="0">
              <a:solidFill>
                <a:srgbClr val="020090"/>
              </a:solidFill>
              <a:latin typeface="Calibri" charset="0"/>
            </a:endParaRPr>
          </a:p>
        </p:txBody>
      </p:sp>
      <p:sp>
        <p:nvSpPr>
          <p:cNvPr id="32" name="TextBox 31"/>
          <p:cNvSpPr txBox="1"/>
          <p:nvPr/>
        </p:nvSpPr>
        <p:spPr>
          <a:xfrm>
            <a:off x="3081868" y="5405516"/>
            <a:ext cx="935608" cy="523220"/>
          </a:xfrm>
          <a:prstGeom prst="rect">
            <a:avLst/>
          </a:prstGeom>
          <a:solidFill>
            <a:srgbClr val="76D3FF"/>
          </a:solidFill>
        </p:spPr>
        <p:txBody>
          <a:bodyPr wrap="square">
            <a:spAutoFit/>
          </a:bodyPr>
          <a:lstStyle/>
          <a:p>
            <a:pPr algn="ctr"/>
            <a:r>
              <a:rPr lang="en-US" altLang="x-none" sz="1400" dirty="0" smtClean="0">
                <a:solidFill>
                  <a:srgbClr val="020090"/>
                </a:solidFill>
                <a:latin typeface="Calibri" charset="0"/>
              </a:rPr>
              <a:t>1.0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 3)</a:t>
            </a:r>
            <a:endParaRPr lang="en-US" altLang="x-none" sz="1400" dirty="0">
              <a:solidFill>
                <a:srgbClr val="020090"/>
              </a:solidFill>
              <a:latin typeface="Calibri" charset="0"/>
            </a:endParaRPr>
          </a:p>
        </p:txBody>
      </p:sp>
      <p:sp>
        <p:nvSpPr>
          <p:cNvPr id="33" name="TextBox 32"/>
          <p:cNvSpPr txBox="1"/>
          <p:nvPr/>
        </p:nvSpPr>
        <p:spPr>
          <a:xfrm>
            <a:off x="2086000" y="5405516"/>
            <a:ext cx="935608" cy="523220"/>
          </a:xfrm>
          <a:prstGeom prst="rect">
            <a:avLst/>
          </a:prstGeom>
          <a:solidFill>
            <a:srgbClr val="76D3FF"/>
          </a:solidFill>
        </p:spPr>
        <p:txBody>
          <a:bodyPr wrap="square">
            <a:spAutoFit/>
          </a:bodyPr>
          <a:lstStyle/>
          <a:p>
            <a:pPr algn="ctr"/>
            <a:r>
              <a:rPr lang="en-US" altLang="x-none" sz="1400" dirty="0" smtClean="0">
                <a:solidFill>
                  <a:srgbClr val="020090"/>
                </a:solidFill>
                <a:latin typeface="Calibri" charset="0"/>
              </a:rPr>
              <a:t>0.3 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a:t>
            </a:r>
            <a:r>
              <a:rPr lang="en-US" altLang="x-none" sz="1400" smtClean="0">
                <a:solidFill>
                  <a:srgbClr val="020090"/>
                </a:solidFill>
                <a:latin typeface="Calibri" charset="0"/>
              </a:rPr>
              <a:t>= 3)</a:t>
            </a:r>
            <a:endParaRPr lang="en-US" altLang="x-none" sz="1400" dirty="0">
              <a:solidFill>
                <a:srgbClr val="020090"/>
              </a:solidFill>
              <a:latin typeface="Calibri" charset="0"/>
            </a:endParaRPr>
          </a:p>
        </p:txBody>
      </p:sp>
      <p:sp>
        <p:nvSpPr>
          <p:cNvPr id="34" name="TextBox 33"/>
          <p:cNvSpPr txBox="1"/>
          <p:nvPr/>
        </p:nvSpPr>
        <p:spPr>
          <a:xfrm>
            <a:off x="4077735" y="5405516"/>
            <a:ext cx="935608" cy="523220"/>
          </a:xfrm>
          <a:prstGeom prst="rect">
            <a:avLst/>
          </a:prstGeom>
          <a:solidFill>
            <a:srgbClr val="76D3FF"/>
          </a:solidFill>
        </p:spPr>
        <p:txBody>
          <a:bodyPr wrap="square">
            <a:spAutoFit/>
          </a:bodyPr>
          <a:lstStyle/>
          <a:p>
            <a:pPr algn="ctr"/>
            <a:r>
              <a:rPr lang="en-US" altLang="x-none" sz="1400">
                <a:solidFill>
                  <a:srgbClr val="020090"/>
                </a:solidFill>
                <a:latin typeface="Calibri" charset="0"/>
              </a:rPr>
              <a:t>3</a:t>
            </a:r>
            <a:r>
              <a:rPr lang="en-US" altLang="x-none" sz="1400" smtClean="0">
                <a:solidFill>
                  <a:srgbClr val="020090"/>
                </a:solidFill>
                <a:latin typeface="Calibri" charset="0"/>
              </a:rPr>
              <a:t>.0 </a:t>
            </a:r>
            <a:r>
              <a:rPr lang="en-US" altLang="x-none" sz="1400" dirty="0" smtClean="0">
                <a:solidFill>
                  <a:srgbClr val="020090"/>
                </a:solidFill>
                <a:latin typeface="Calibri" charset="0"/>
              </a:rPr>
              <a:t>mg/kg</a:t>
            </a:r>
            <a:br>
              <a:rPr lang="en-US" altLang="x-none" sz="1400" dirty="0" smtClean="0">
                <a:solidFill>
                  <a:srgbClr val="020090"/>
                </a:solidFill>
                <a:latin typeface="Calibri" charset="0"/>
              </a:rPr>
            </a:br>
            <a:r>
              <a:rPr lang="en-US" altLang="x-none" sz="1400" dirty="0" smtClean="0">
                <a:solidFill>
                  <a:srgbClr val="020090"/>
                </a:solidFill>
                <a:latin typeface="Calibri" charset="0"/>
              </a:rPr>
              <a:t>(n </a:t>
            </a:r>
            <a:r>
              <a:rPr lang="en-US" altLang="x-none" sz="1400" smtClean="0">
                <a:solidFill>
                  <a:srgbClr val="020090"/>
                </a:solidFill>
                <a:latin typeface="Calibri" charset="0"/>
              </a:rPr>
              <a:t>= 4)</a:t>
            </a:r>
            <a:endParaRPr lang="en-US" altLang="x-none" sz="1400" dirty="0">
              <a:solidFill>
                <a:srgbClr val="020090"/>
              </a:solidFill>
              <a:latin typeface="Calibri" charset="0"/>
            </a:endParaRPr>
          </a:p>
        </p:txBody>
      </p:sp>
    </p:spTree>
    <p:custDataLst>
      <p:tags r:id="rId1"/>
    </p:custDataLst>
    <p:extLst>
      <p:ext uri="{BB962C8B-B14F-4D97-AF65-F5344CB8AC3E}">
        <p14:creationId xmlns:p14="http://schemas.microsoft.com/office/powerpoint/2010/main" val="2121970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x-none">
                <a:latin typeface="Calibri" charset="0"/>
                <a:ea typeface="MS PGothic" charset="-128"/>
                <a:cs typeface="Calibri" charset="0"/>
              </a:rPr>
              <a:t>Nivolumab in HCC (Dose Expansion): </a:t>
            </a:r>
            <a:br>
              <a:rPr lang="en-US" altLang="x-none">
                <a:latin typeface="Calibri" charset="0"/>
                <a:ea typeface="MS PGothic" charset="-128"/>
                <a:cs typeface="Calibri" charset="0"/>
              </a:rPr>
            </a:br>
            <a:r>
              <a:rPr lang="en-US" altLang="x-none">
                <a:latin typeface="Calibri" charset="0"/>
                <a:ea typeface="MS PGothic" charset="-128"/>
                <a:cs typeface="Calibri" charset="0"/>
              </a:rPr>
              <a:t>Response, Survival and Tolerability</a:t>
            </a:r>
          </a:p>
        </p:txBody>
      </p:sp>
      <p:graphicFrame>
        <p:nvGraphicFramePr>
          <p:cNvPr id="6" name="Content Placeholder 5"/>
          <p:cNvGraphicFramePr>
            <a:graphicFrameLocks noGrp="1"/>
          </p:cNvGraphicFramePr>
          <p:nvPr>
            <p:ph idx="1"/>
            <p:extLst/>
          </p:nvPr>
        </p:nvGraphicFramePr>
        <p:xfrm>
          <a:off x="899592" y="1708249"/>
          <a:ext cx="7344816" cy="2806703"/>
        </p:xfrm>
        <a:graphic>
          <a:graphicData uri="http://schemas.openxmlformats.org/drawingml/2006/table">
            <a:tbl>
              <a:tblPr/>
              <a:tblGrid>
                <a:gridCol w="4492875"/>
                <a:gridCol w="2851941"/>
              </a:tblGrid>
              <a:tr h="719138">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altLang="x-none" sz="2000" b="1" i="0" u="none" strike="noStrike" cap="none" normalizeH="0" baseline="0">
                        <a:ln>
                          <a:noFill/>
                        </a:ln>
                        <a:solidFill>
                          <a:schemeClr val="bg1"/>
                        </a:solidFill>
                        <a:effectLst/>
                        <a:latin typeface="Calibri" charset="0"/>
                        <a:ea typeface="MS PGothic" charset="-128"/>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2E5D"/>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bg1"/>
                          </a:solidFill>
                          <a:effectLst/>
                          <a:latin typeface="Calibri" charset="0"/>
                          <a:ea typeface="MS PGothic" charset="-128"/>
                        </a:rPr>
                        <a:t>All patients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1" i="0" u="none" strike="noStrike" cap="none" normalizeH="0" baseline="0">
                          <a:ln>
                            <a:noFill/>
                          </a:ln>
                          <a:solidFill>
                            <a:schemeClr val="bg1"/>
                          </a:solidFill>
                          <a:effectLst/>
                          <a:latin typeface="Calibri" charset="0"/>
                          <a:ea typeface="MS PGothic" charset="-128"/>
                        </a:rPr>
                        <a:t>(n = 214)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2E5D"/>
                    </a:solidFill>
                  </a:tcPr>
                </a:tc>
              </a:tr>
              <a:tr h="417513">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Objective response rate (ORR)</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20%</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417513">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   Complete response</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CF4F9"/>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Calibri" charset="0"/>
                          <a:ea typeface="MS PGothic" charset="-128"/>
                        </a:rPr>
                        <a:t>1%</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CF4F9"/>
                    </a:solidFill>
                  </a:tcPr>
                </a:tc>
              </a:tr>
              <a:tr h="417513">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   Partial response</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18%</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r h="417513">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   Stable disease</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CF4F9"/>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Calibri" charset="0"/>
                          <a:ea typeface="MS PGothic" charset="-128"/>
                        </a:rPr>
                        <a:t>45%</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CF4F9"/>
                    </a:solidFill>
                  </a:tcPr>
                </a:tc>
              </a:tr>
              <a:tr h="417513">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Calibri" charset="0"/>
                          <a:ea typeface="MS PGothic" charset="-128"/>
                        </a:rPr>
                        <a:t>   9-month OS rate</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12813" eaLnBrk="0" hangingPunct="0">
                        <a:lnSpc>
                          <a:spcPct val="105000"/>
                        </a:lnSpc>
                        <a:spcBef>
                          <a:spcPct val="30000"/>
                        </a:spcBef>
                        <a:spcAft>
                          <a:spcPts val="800"/>
                        </a:spcAft>
                        <a:buClr>
                          <a:srgbClr val="000000"/>
                        </a:buClr>
                        <a:buSzPct val="100000"/>
                        <a:buFont typeface="Arial" charset="0"/>
                        <a:defRPr sz="2500" b="1">
                          <a:solidFill>
                            <a:srgbClr val="000000"/>
                          </a:solidFill>
                          <a:latin typeface="Calibri" charset="0"/>
                          <a:ea typeface="MS PGothic" charset="-128"/>
                        </a:defRPr>
                      </a:lvl1pPr>
                      <a:lvl2pPr marL="455613" defTabSz="912813" eaLnBrk="0" hangingPunct="0">
                        <a:lnSpc>
                          <a:spcPct val="90000"/>
                        </a:lnSpc>
                        <a:spcBef>
                          <a:spcPct val="30000"/>
                        </a:spcBef>
                        <a:buClr>
                          <a:srgbClr val="000000"/>
                        </a:buClr>
                        <a:buSzPct val="75000"/>
                        <a:buFont typeface="Symbol" charset="2"/>
                        <a:defRPr sz="2200" b="1">
                          <a:solidFill>
                            <a:srgbClr val="000000"/>
                          </a:solidFill>
                          <a:latin typeface="Calibri" charset="0"/>
                          <a:ea typeface="MS PGothic" charset="-128"/>
                        </a:defRPr>
                      </a:lvl2pPr>
                      <a:lvl3pPr marL="912813" defTabSz="912813" eaLnBrk="0" hangingPunct="0">
                        <a:lnSpc>
                          <a:spcPct val="90000"/>
                        </a:lnSpc>
                        <a:spcBef>
                          <a:spcPct val="30000"/>
                        </a:spcBef>
                        <a:buClr>
                          <a:srgbClr val="000000"/>
                        </a:buClr>
                        <a:buSzPct val="45000"/>
                        <a:buFont typeface="Wingdings" charset="2"/>
                        <a:defRPr sz="2000" b="1">
                          <a:solidFill>
                            <a:srgbClr val="000000"/>
                          </a:solidFill>
                          <a:latin typeface="Calibri" charset="0"/>
                          <a:ea typeface="MS PGothic" charset="-128"/>
                        </a:defRPr>
                      </a:lvl3pPr>
                      <a:lvl4pPr marL="1370013" defTabSz="912813" eaLnBrk="0" hangingPunct="0">
                        <a:lnSpc>
                          <a:spcPct val="90000"/>
                        </a:lnSpc>
                        <a:spcBef>
                          <a:spcPct val="30000"/>
                        </a:spcBef>
                        <a:buClr>
                          <a:srgbClr val="000000"/>
                        </a:buClr>
                        <a:buSzPct val="75000"/>
                        <a:buFont typeface="Symbol" charset="2"/>
                        <a:defRPr sz="2000" b="1">
                          <a:solidFill>
                            <a:srgbClr val="000000"/>
                          </a:solidFill>
                          <a:latin typeface="Calibri" charset="0"/>
                          <a:ea typeface="MS PGothic" charset="-128"/>
                        </a:defRPr>
                      </a:lvl4pPr>
                      <a:lvl5pPr marL="1827213" defTabSz="912813" eaLnBrk="0" hangingPunct="0">
                        <a:lnSpc>
                          <a:spcPct val="90000"/>
                        </a:lnSpc>
                        <a:spcBef>
                          <a:spcPct val="30000"/>
                        </a:spcBef>
                        <a:buClr>
                          <a:srgbClr val="000000"/>
                        </a:buClr>
                        <a:buSzPct val="45000"/>
                        <a:buFont typeface="Wingdings" charset="2"/>
                        <a:defRPr b="1">
                          <a:solidFill>
                            <a:srgbClr val="000000"/>
                          </a:solidFill>
                          <a:latin typeface="Calibri" charset="0"/>
                          <a:ea typeface="MS PGothic" charset="-128"/>
                        </a:defRPr>
                      </a:lvl5pPr>
                      <a:lvl6pPr marL="22844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6pPr>
                      <a:lvl7pPr marL="27416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7pPr>
                      <a:lvl8pPr marL="31988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8pPr>
                      <a:lvl9pPr marL="3656013" indent="-214313" defTabSz="912813" eaLnBrk="0" fontAlgn="base" hangingPunct="0">
                        <a:lnSpc>
                          <a:spcPct val="90000"/>
                        </a:lnSpc>
                        <a:spcBef>
                          <a:spcPct val="30000"/>
                        </a:spcBef>
                        <a:spcAft>
                          <a:spcPct val="0"/>
                        </a:spcAft>
                        <a:buClr>
                          <a:srgbClr val="000000"/>
                        </a:buClr>
                        <a:buSzPct val="45000"/>
                        <a:buFont typeface="Wingdings" charset="2"/>
                        <a:defRPr b="1">
                          <a:solidFill>
                            <a:srgbClr val="000000"/>
                          </a:solidFill>
                          <a:latin typeface="Calibri" charset="0"/>
                          <a:ea typeface="MS PGothic"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x-none" sz="2000" b="0" i="0" u="none" strike="noStrike" cap="none" normalizeH="0" baseline="0" dirty="0">
                          <a:ln>
                            <a:noFill/>
                          </a:ln>
                          <a:solidFill>
                            <a:srgbClr val="000000"/>
                          </a:solidFill>
                          <a:effectLst/>
                          <a:latin typeface="Calibri" charset="0"/>
                          <a:ea typeface="MS PGothic" charset="-128"/>
                        </a:rPr>
                        <a:t>74%</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6"/>
          <p:cNvSpPr txBox="1"/>
          <p:nvPr/>
        </p:nvSpPr>
        <p:spPr>
          <a:xfrm>
            <a:off x="415925" y="4865266"/>
            <a:ext cx="8569325" cy="923330"/>
          </a:xfrm>
          <a:prstGeom prst="rect">
            <a:avLst/>
          </a:prstGeom>
          <a:noFill/>
        </p:spPr>
        <p:txBody>
          <a:bodyPr>
            <a:spAutoFit/>
          </a:bodyPr>
          <a:lstStyle/>
          <a:p>
            <a:pPr marL="285750" indent="-285750">
              <a:buFont typeface="Arial" charset="0"/>
              <a:buChar char="•"/>
              <a:defRPr/>
            </a:pPr>
            <a:r>
              <a:rPr lang="en-US" sz="1800" b="0" dirty="0">
                <a:solidFill>
                  <a:srgbClr val="000000"/>
                </a:solidFill>
                <a:latin typeface="Calibri" charset="0"/>
                <a:ea typeface="Calibri" charset="0"/>
                <a:cs typeface="Calibri" charset="0"/>
              </a:rPr>
              <a:t>Nivolumab had a manageable safety profile, and no new signals were observed.</a:t>
            </a:r>
            <a:r>
              <a:rPr lang="en-US" sz="1800" dirty="0">
                <a:solidFill>
                  <a:srgbClr val="3333CC"/>
                </a:solidFill>
                <a:latin typeface="Calibri" charset="0"/>
                <a:ea typeface="Calibri" charset="0"/>
                <a:cs typeface="Calibri" charset="0"/>
              </a:rPr>
              <a:t> </a:t>
            </a:r>
          </a:p>
          <a:p>
            <a:pPr marL="285750" indent="-285750">
              <a:buFont typeface="Arial" charset="0"/>
              <a:buChar char="•"/>
              <a:defRPr/>
            </a:pPr>
            <a:r>
              <a:rPr lang="en-US" sz="1800" b="0" dirty="0">
                <a:solidFill>
                  <a:srgbClr val="000000"/>
                </a:solidFill>
                <a:latin typeface="Calibri" charset="0"/>
                <a:ea typeface="Calibri" charset="0"/>
                <a:cs typeface="Calibri" charset="0"/>
              </a:rPr>
              <a:t>In the </a:t>
            </a:r>
            <a:r>
              <a:rPr lang="en-US" sz="1800" b="0" dirty="0" smtClean="0">
                <a:solidFill>
                  <a:srgbClr val="000000"/>
                </a:solidFill>
                <a:latin typeface="Calibri" charset="0"/>
                <a:ea typeface="Calibri" charset="0"/>
                <a:cs typeface="Calibri" charset="0"/>
              </a:rPr>
              <a:t>dose-expansion </a:t>
            </a:r>
            <a:r>
              <a:rPr lang="en-US" sz="1800" b="0" dirty="0">
                <a:solidFill>
                  <a:srgbClr val="000000"/>
                </a:solidFill>
                <a:latin typeface="Calibri" charset="0"/>
                <a:ea typeface="Calibri" charset="0"/>
                <a:cs typeface="Calibri" charset="0"/>
              </a:rPr>
              <a:t>phase, ORR (n = 145) for patients who previously received sorafenib was 19%, including 5 patients with complete responses.</a:t>
            </a:r>
          </a:p>
        </p:txBody>
      </p:sp>
      <p:sp>
        <p:nvSpPr>
          <p:cNvPr id="10270" name="TextBox 7"/>
          <p:cNvSpPr txBox="1">
            <a:spLocks noChangeArrowheads="1"/>
          </p:cNvSpPr>
          <p:nvPr/>
        </p:nvSpPr>
        <p:spPr bwMode="auto">
          <a:xfrm>
            <a:off x="0" y="6381750"/>
            <a:ext cx="4700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600" b="0" dirty="0">
                <a:solidFill>
                  <a:srgbClr val="000000"/>
                </a:solidFill>
                <a:latin typeface="Calibri" charset="0"/>
              </a:rPr>
              <a:t>El-</a:t>
            </a:r>
            <a:r>
              <a:rPr lang="en-US" altLang="x-none" sz="1600" b="0" dirty="0" err="1">
                <a:solidFill>
                  <a:srgbClr val="000000"/>
                </a:solidFill>
                <a:latin typeface="Calibri" charset="0"/>
              </a:rPr>
              <a:t>Khoueiry</a:t>
            </a:r>
            <a:r>
              <a:rPr lang="en-US" altLang="x-none" sz="1600" b="0" dirty="0">
                <a:solidFill>
                  <a:srgbClr val="000000"/>
                </a:solidFill>
                <a:latin typeface="Calibri" charset="0"/>
              </a:rPr>
              <a:t> A et al. </a:t>
            </a:r>
            <a:r>
              <a:rPr lang="en-US" altLang="x-none" sz="1600" b="0" i="1" dirty="0">
                <a:solidFill>
                  <a:srgbClr val="000000"/>
                </a:solidFill>
                <a:latin typeface="Calibri" charset="0"/>
              </a:rPr>
              <a:t>Lancet</a:t>
            </a:r>
            <a:r>
              <a:rPr lang="en-US" altLang="x-none" sz="1600" b="0" dirty="0">
                <a:solidFill>
                  <a:srgbClr val="000000"/>
                </a:solidFill>
                <a:latin typeface="Calibri" charset="0"/>
              </a:rPr>
              <a:t> 2017;[</a:t>
            </a:r>
            <a:r>
              <a:rPr lang="en-US" altLang="x-none" sz="1600" b="0" dirty="0" err="1">
                <a:solidFill>
                  <a:srgbClr val="000000"/>
                </a:solidFill>
                <a:latin typeface="Calibri" charset="0"/>
              </a:rPr>
              <a:t>Epub</a:t>
            </a:r>
            <a:r>
              <a:rPr lang="en-US" altLang="x-none" sz="1600" b="0" dirty="0">
                <a:solidFill>
                  <a:srgbClr val="000000"/>
                </a:solidFill>
                <a:latin typeface="Calibri" charset="0"/>
              </a:rPr>
              <a:t> ahead of print].</a:t>
            </a:r>
          </a:p>
        </p:txBody>
      </p:sp>
    </p:spTree>
    <p:custDataLst>
      <p:tags r:id="rId1"/>
    </p:custDataLst>
    <p:extLst>
      <p:ext uri="{BB962C8B-B14F-4D97-AF65-F5344CB8AC3E}">
        <p14:creationId xmlns:p14="http://schemas.microsoft.com/office/powerpoint/2010/main" val="699368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veNeil-RGB.png"/>
          <p:cNvPicPr>
            <a:picLocks noChangeAspect="1"/>
          </p:cNvPicPr>
          <p:nvPr/>
        </p:nvPicPr>
        <p:blipFill>
          <a:blip r:embed="rId4" cstate="print"/>
          <a:stretch>
            <a:fillRect/>
          </a:stretch>
        </p:blipFill>
        <p:spPr>
          <a:xfrm>
            <a:off x="5112568" y="4515054"/>
            <a:ext cx="1131304" cy="1280160"/>
          </a:xfrm>
          <a:prstGeom prst="rect">
            <a:avLst/>
          </a:prstGeom>
          <a:effectLst>
            <a:outerShdw blurRad="50800" dist="38100" dir="2700000" algn="tl" rotWithShape="0">
              <a:prstClr val="black">
                <a:alpha val="40000"/>
              </a:prstClr>
            </a:outerShdw>
          </a:effectLst>
        </p:spPr>
      </p:pic>
      <p:sp>
        <p:nvSpPr>
          <p:cNvPr id="12" name="Text Box 9"/>
          <p:cNvSpPr txBox="1">
            <a:spLocks noChangeArrowheads="1"/>
          </p:cNvSpPr>
          <p:nvPr/>
        </p:nvSpPr>
        <p:spPr bwMode="auto">
          <a:xfrm>
            <a:off x="6264696" y="4515054"/>
            <a:ext cx="2304256" cy="1296144"/>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ct val="30000"/>
              </a:spcBef>
              <a:spcAft>
                <a:spcPts val="800"/>
              </a:spcAft>
              <a:buClr>
                <a:srgbClr val="000000"/>
              </a:buClr>
              <a:buSzPct val="100000"/>
              <a:buFont typeface="Arial" pitchFamily="-72" charset="0"/>
              <a:buNone/>
            </a:pPr>
            <a:r>
              <a:rPr lang="en-US" sz="1600" i="1" dirty="0">
                <a:solidFill>
                  <a:srgbClr val="000000"/>
                </a:solidFill>
                <a:latin typeface="Calibri" pitchFamily="-72" charset="0"/>
              </a:rPr>
              <a:t>Project Chair</a:t>
            </a:r>
            <a:r>
              <a:rPr lang="en-US" sz="1600" dirty="0">
                <a:solidFill>
                  <a:srgbClr val="000000"/>
                </a:solidFill>
                <a:latin typeface="Calibri" pitchFamily="-72" charset="0"/>
              </a:rPr>
              <a:t> </a:t>
            </a:r>
            <a:br>
              <a:rPr lang="en-US" sz="1600" dirty="0">
                <a:solidFill>
                  <a:srgbClr val="000000"/>
                </a:solidFill>
                <a:latin typeface="Calibri" pitchFamily="-72" charset="0"/>
              </a:rPr>
            </a:br>
            <a:r>
              <a:rPr lang="en-US" sz="1600" dirty="0">
                <a:solidFill>
                  <a:srgbClr val="000000"/>
                </a:solidFill>
                <a:latin typeface="Calibri" pitchFamily="-72" charset="0"/>
              </a:rPr>
              <a:t>Neil Love, MD</a:t>
            </a:r>
            <a:r>
              <a:rPr lang="en-US" sz="1600" b="0" dirty="0">
                <a:solidFill>
                  <a:srgbClr val="000000"/>
                </a:solidFill>
                <a:latin typeface="Calibri" pitchFamily="-72" charset="0"/>
              </a:rPr>
              <a:t/>
            </a:r>
            <a:br>
              <a:rPr lang="en-US" sz="1600" b="0" dirty="0">
                <a:solidFill>
                  <a:srgbClr val="000000"/>
                </a:solidFill>
                <a:latin typeface="Calibri" pitchFamily="-72" charset="0"/>
              </a:rPr>
            </a:br>
            <a:r>
              <a:rPr lang="en-US" sz="1600" b="0" dirty="0">
                <a:solidFill>
                  <a:srgbClr val="000000"/>
                </a:solidFill>
                <a:latin typeface="Calibri" pitchFamily="-72" charset="0"/>
              </a:rPr>
              <a:t>Research To Practice</a:t>
            </a:r>
            <a:br>
              <a:rPr lang="en-US" sz="1600" b="0" dirty="0">
                <a:solidFill>
                  <a:srgbClr val="000000"/>
                </a:solidFill>
                <a:latin typeface="Calibri" pitchFamily="-72" charset="0"/>
              </a:rPr>
            </a:br>
            <a:r>
              <a:rPr lang="en-US" sz="1600" b="0" dirty="0">
                <a:solidFill>
                  <a:srgbClr val="000000"/>
                </a:solidFill>
                <a:latin typeface="Calibri" pitchFamily="-72" charset="0"/>
              </a:rPr>
              <a:t>Miami, Florida</a:t>
            </a:r>
          </a:p>
        </p:txBody>
      </p:sp>
      <p:sp>
        <p:nvSpPr>
          <p:cNvPr id="18" name="TextBox 1"/>
          <p:cNvSpPr txBox="1">
            <a:spLocks noChangeArrowheads="1"/>
          </p:cNvSpPr>
          <p:nvPr/>
        </p:nvSpPr>
        <p:spPr bwMode="auto">
          <a:xfrm>
            <a:off x="395536" y="144016"/>
            <a:ext cx="8496944" cy="584776"/>
          </a:xfrm>
          <a:prstGeom prst="rect">
            <a:avLst/>
          </a:prstGeom>
          <a:noFill/>
          <a:ln w="9525">
            <a:noFill/>
            <a:miter lim="800000"/>
            <a:headEnd/>
            <a:tailEnd/>
          </a:ln>
        </p:spPr>
        <p:txBody>
          <a:bodyPr wrap="square">
            <a:prstTxWarp prst="textNoShape">
              <a:avLst/>
            </a:prstTxWarp>
            <a:spAutoFit/>
          </a:bodyPr>
          <a:lstStyle/>
          <a:p>
            <a:pPr algn="ctr"/>
            <a:r>
              <a:rPr lang="en-US" sz="3200" i="1" dirty="0" smtClean="0">
                <a:solidFill>
                  <a:srgbClr val="3333FF"/>
                </a:solidFill>
                <a:latin typeface="Calibri"/>
                <a:cs typeface="Calibri"/>
              </a:rPr>
              <a:t>Grand Rounds </a:t>
            </a:r>
            <a:r>
              <a:rPr lang="en-US" sz="3200" dirty="0" smtClean="0">
                <a:solidFill>
                  <a:srgbClr val="3333FF"/>
                </a:solidFill>
                <a:latin typeface="Calibri"/>
                <a:cs typeface="Calibri"/>
              </a:rPr>
              <a:t>Program </a:t>
            </a:r>
            <a:r>
              <a:rPr lang="en-US" sz="3200" dirty="0">
                <a:solidFill>
                  <a:srgbClr val="3333FF"/>
                </a:solidFill>
                <a:latin typeface="Calibri"/>
                <a:cs typeface="Calibri"/>
              </a:rPr>
              <a:t>Steering Committee </a:t>
            </a:r>
          </a:p>
        </p:txBody>
      </p:sp>
      <p:sp>
        <p:nvSpPr>
          <p:cNvPr id="14" name="Text Box 7"/>
          <p:cNvSpPr txBox="1">
            <a:spLocks noChangeArrowheads="1"/>
          </p:cNvSpPr>
          <p:nvPr/>
        </p:nvSpPr>
        <p:spPr bwMode="auto">
          <a:xfrm>
            <a:off x="6264696" y="1124744"/>
            <a:ext cx="2843808" cy="1296144"/>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rgbClr val="000000"/>
                </a:solidFill>
                <a:latin typeface="Calibri"/>
                <a:cs typeface="Calibri"/>
              </a:rPr>
              <a:t>Philip A Philip, MD, PhD</a:t>
            </a:r>
            <a:br>
              <a:rPr lang="en-US" sz="1600" dirty="0">
                <a:solidFill>
                  <a:srgbClr val="000000"/>
                </a:solidFill>
                <a:latin typeface="Calibri"/>
                <a:cs typeface="Calibri"/>
              </a:rPr>
            </a:br>
            <a:r>
              <a:rPr lang="en-US" sz="1600" b="0" dirty="0">
                <a:solidFill>
                  <a:srgbClr val="000000"/>
                </a:solidFill>
                <a:latin typeface="Calibri"/>
                <a:cs typeface="Calibri"/>
              </a:rPr>
              <a:t>Professor of Oncology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and </a:t>
            </a:r>
            <a:r>
              <a:rPr lang="en-US" sz="1600" b="0" dirty="0">
                <a:solidFill>
                  <a:srgbClr val="000000"/>
                </a:solidFill>
                <a:latin typeface="Calibri"/>
                <a:cs typeface="Calibri"/>
              </a:rPr>
              <a:t>Pharmacology</a:t>
            </a:r>
            <a:br>
              <a:rPr lang="en-US" sz="1600" b="0" dirty="0">
                <a:solidFill>
                  <a:srgbClr val="000000"/>
                </a:solidFill>
                <a:latin typeface="Calibri"/>
                <a:cs typeface="Calibri"/>
              </a:rPr>
            </a:br>
            <a:r>
              <a:rPr lang="en-US" sz="1600" b="0" dirty="0">
                <a:solidFill>
                  <a:srgbClr val="000000"/>
                </a:solidFill>
                <a:latin typeface="Calibri"/>
                <a:cs typeface="Calibri"/>
              </a:rPr>
              <a:t>Director of GI and Neuroendocrine Tumors</a:t>
            </a:r>
            <a:br>
              <a:rPr lang="en-US" sz="1600" b="0" dirty="0">
                <a:solidFill>
                  <a:srgbClr val="000000"/>
                </a:solidFill>
                <a:latin typeface="Calibri"/>
                <a:cs typeface="Calibri"/>
              </a:rPr>
            </a:br>
            <a:r>
              <a:rPr lang="en-US" sz="1600" b="0" dirty="0">
                <a:solidFill>
                  <a:srgbClr val="000000"/>
                </a:solidFill>
                <a:latin typeface="Calibri"/>
                <a:cs typeface="Calibri"/>
              </a:rPr>
              <a:t>Vice President of Medical Affairs</a:t>
            </a:r>
            <a:br>
              <a:rPr lang="en-US" sz="1600" b="0" dirty="0">
                <a:solidFill>
                  <a:srgbClr val="000000"/>
                </a:solidFill>
                <a:latin typeface="Calibri"/>
                <a:cs typeface="Calibri"/>
              </a:rPr>
            </a:br>
            <a:r>
              <a:rPr lang="en-US" sz="1600" b="0" dirty="0" err="1">
                <a:solidFill>
                  <a:srgbClr val="000000"/>
                </a:solidFill>
                <a:latin typeface="Calibri"/>
                <a:cs typeface="Calibri"/>
              </a:rPr>
              <a:t>Karmanos</a:t>
            </a:r>
            <a:r>
              <a:rPr lang="en-US" sz="1600" b="0" dirty="0">
                <a:solidFill>
                  <a:srgbClr val="000000"/>
                </a:solidFill>
                <a:latin typeface="Calibri"/>
                <a:cs typeface="Calibri"/>
              </a:rPr>
              <a:t> Cancer Institute</a:t>
            </a:r>
            <a:br>
              <a:rPr lang="en-US" sz="1600" b="0" dirty="0">
                <a:solidFill>
                  <a:srgbClr val="000000"/>
                </a:solidFill>
                <a:latin typeface="Calibri"/>
                <a:cs typeface="Calibri"/>
              </a:rPr>
            </a:br>
            <a:r>
              <a:rPr lang="en-US" sz="1600" b="0" dirty="0">
                <a:solidFill>
                  <a:srgbClr val="000000"/>
                </a:solidFill>
                <a:latin typeface="Calibri"/>
                <a:cs typeface="Calibri"/>
              </a:rPr>
              <a:t>Wayne State University</a:t>
            </a:r>
            <a:br>
              <a:rPr lang="en-US" sz="1600" b="0" dirty="0">
                <a:solidFill>
                  <a:srgbClr val="000000"/>
                </a:solidFill>
                <a:latin typeface="Calibri"/>
                <a:cs typeface="Calibri"/>
              </a:rPr>
            </a:br>
            <a:r>
              <a:rPr lang="en-US" sz="1600" b="0" dirty="0">
                <a:solidFill>
                  <a:srgbClr val="000000"/>
                </a:solidFill>
                <a:latin typeface="Calibri"/>
                <a:cs typeface="Calibri"/>
              </a:rPr>
              <a:t>Detroit, Michigan</a:t>
            </a:r>
          </a:p>
        </p:txBody>
      </p:sp>
      <p:sp>
        <p:nvSpPr>
          <p:cNvPr id="9" name="Text Box 7"/>
          <p:cNvSpPr txBox="1">
            <a:spLocks noChangeArrowheads="1"/>
          </p:cNvSpPr>
          <p:nvPr/>
        </p:nvSpPr>
        <p:spPr bwMode="auto">
          <a:xfrm>
            <a:off x="1547664" y="1124744"/>
            <a:ext cx="3456384" cy="2088232"/>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rgbClr val="000000"/>
                </a:solidFill>
                <a:latin typeface="Calibri"/>
                <a:cs typeface="Calibri"/>
              </a:rPr>
              <a:t>Heinz-Josef Lenz, MD</a:t>
            </a:r>
            <a:br>
              <a:rPr lang="en-US" sz="1600" dirty="0">
                <a:solidFill>
                  <a:srgbClr val="000000"/>
                </a:solidFill>
                <a:latin typeface="Calibri"/>
                <a:cs typeface="Calibri"/>
              </a:rPr>
            </a:br>
            <a:r>
              <a:rPr lang="en-US" sz="1600" b="0" dirty="0">
                <a:solidFill>
                  <a:srgbClr val="000000"/>
                </a:solidFill>
                <a:latin typeface="Calibri"/>
                <a:cs typeface="Calibri"/>
              </a:rPr>
              <a:t>Professor of Medicine and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Preventive </a:t>
            </a:r>
            <a:r>
              <a:rPr lang="en-US" sz="1600" b="0" dirty="0">
                <a:solidFill>
                  <a:srgbClr val="000000"/>
                </a:solidFill>
                <a:latin typeface="Calibri"/>
                <a:cs typeface="Calibri"/>
              </a:rPr>
              <a:t>Medicine</a:t>
            </a:r>
            <a:br>
              <a:rPr lang="en-US" sz="1600" b="0" dirty="0">
                <a:solidFill>
                  <a:srgbClr val="000000"/>
                </a:solidFill>
                <a:latin typeface="Calibri"/>
                <a:cs typeface="Calibri"/>
              </a:rPr>
            </a:br>
            <a:r>
              <a:rPr lang="en-US" sz="1600" b="0" dirty="0">
                <a:solidFill>
                  <a:srgbClr val="000000"/>
                </a:solidFill>
                <a:latin typeface="Calibri"/>
                <a:cs typeface="Calibri"/>
              </a:rPr>
              <a:t>J Terrence </a:t>
            </a:r>
            <a:r>
              <a:rPr lang="en-US" sz="1600" b="0" dirty="0" err="1">
                <a:solidFill>
                  <a:srgbClr val="000000"/>
                </a:solidFill>
                <a:latin typeface="Calibri"/>
                <a:cs typeface="Calibri"/>
              </a:rPr>
              <a:t>Lanni</a:t>
            </a:r>
            <a:r>
              <a:rPr lang="en-US" sz="1600" b="0" dirty="0">
                <a:solidFill>
                  <a:srgbClr val="000000"/>
                </a:solidFill>
                <a:latin typeface="Calibri"/>
                <a:cs typeface="Calibri"/>
              </a:rPr>
              <a:t> Chair in Cancer Research; </a:t>
            </a:r>
            <a:r>
              <a:rPr lang="en-US" sz="1600" b="0" dirty="0" smtClean="0">
                <a:solidFill>
                  <a:srgbClr val="000000"/>
                </a:solidFill>
                <a:latin typeface="Calibri"/>
                <a:cs typeface="Calibri"/>
              </a:rPr>
              <a:t>Co-Director, </a:t>
            </a:r>
            <a:r>
              <a:rPr lang="en-US" sz="1600" b="0" dirty="0">
                <a:solidFill>
                  <a:srgbClr val="000000"/>
                </a:solidFill>
                <a:latin typeface="Calibri"/>
                <a:cs typeface="Calibri"/>
              </a:rPr>
              <a:t>USC Center for Molecular Pathways and Drug Discovery</a:t>
            </a:r>
            <a:br>
              <a:rPr lang="en-US" sz="1600" b="0" dirty="0">
                <a:solidFill>
                  <a:srgbClr val="000000"/>
                </a:solidFill>
                <a:latin typeface="Calibri"/>
                <a:cs typeface="Calibri"/>
              </a:rPr>
            </a:br>
            <a:r>
              <a:rPr lang="en-US" sz="1600" b="0" dirty="0">
                <a:solidFill>
                  <a:srgbClr val="000000"/>
                </a:solidFill>
                <a:latin typeface="Calibri"/>
                <a:cs typeface="Calibri"/>
              </a:rPr>
              <a:t>Keck School of </a:t>
            </a:r>
            <a:r>
              <a:rPr lang="en-US" sz="1600" b="0" dirty="0" smtClean="0">
                <a:solidFill>
                  <a:srgbClr val="000000"/>
                </a:solidFill>
                <a:latin typeface="Calibri"/>
                <a:cs typeface="Calibri"/>
              </a:rPr>
              <a:t>Medicine, </a:t>
            </a:r>
            <a:r>
              <a:rPr lang="en-US" sz="1600" b="0" dirty="0">
                <a:solidFill>
                  <a:srgbClr val="000000"/>
                </a:solidFill>
                <a:latin typeface="Calibri"/>
                <a:cs typeface="Calibri"/>
              </a:rPr>
              <a:t>University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of </a:t>
            </a:r>
            <a:r>
              <a:rPr lang="en-US" sz="1600" b="0" dirty="0">
                <a:solidFill>
                  <a:srgbClr val="000000"/>
                </a:solidFill>
                <a:latin typeface="Calibri"/>
                <a:cs typeface="Calibri"/>
              </a:rPr>
              <a:t>Southern </a:t>
            </a:r>
            <a:r>
              <a:rPr lang="en-US" sz="1600" b="0" dirty="0" smtClean="0">
                <a:solidFill>
                  <a:srgbClr val="000000"/>
                </a:solidFill>
                <a:latin typeface="Calibri"/>
                <a:cs typeface="Calibri"/>
              </a:rPr>
              <a:t>California</a:t>
            </a:r>
            <a:br>
              <a:rPr lang="en-US" sz="1600" b="0" dirty="0" smtClean="0">
                <a:solidFill>
                  <a:srgbClr val="000000"/>
                </a:solidFill>
                <a:latin typeface="Calibri"/>
                <a:cs typeface="Calibri"/>
              </a:rPr>
            </a:br>
            <a:r>
              <a:rPr lang="en-US" sz="1600" b="0" dirty="0" smtClean="0">
                <a:solidFill>
                  <a:srgbClr val="000000"/>
                </a:solidFill>
                <a:latin typeface="Calibri"/>
                <a:cs typeface="Calibri"/>
              </a:rPr>
              <a:t>Associate Director of </a:t>
            </a:r>
            <a:r>
              <a:rPr lang="en-US" sz="1600" b="0" dirty="0">
                <a:solidFill>
                  <a:srgbClr val="000000"/>
                </a:solidFill>
                <a:latin typeface="Calibri"/>
                <a:cs typeface="Calibri"/>
              </a:rPr>
              <a:t>Adult Oncology</a:t>
            </a:r>
            <a:br>
              <a:rPr lang="en-US" sz="1600" b="0" dirty="0">
                <a:solidFill>
                  <a:srgbClr val="000000"/>
                </a:solidFill>
                <a:latin typeface="Calibri"/>
                <a:cs typeface="Calibri"/>
              </a:rPr>
            </a:br>
            <a:r>
              <a:rPr lang="en-US" sz="1600" b="0" dirty="0">
                <a:solidFill>
                  <a:srgbClr val="000000"/>
                </a:solidFill>
                <a:latin typeface="Calibri"/>
                <a:cs typeface="Calibri"/>
              </a:rPr>
              <a:t>Co-Director, Colorectal Center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Scientific </a:t>
            </a:r>
            <a:r>
              <a:rPr lang="en-US" sz="1600" b="0" dirty="0">
                <a:solidFill>
                  <a:srgbClr val="000000"/>
                </a:solidFill>
                <a:latin typeface="Calibri"/>
                <a:cs typeface="Calibri"/>
              </a:rPr>
              <a:t>Director, Cancer Genetics </a:t>
            </a:r>
            <a:r>
              <a:rPr lang="en-US" sz="1600" b="0" dirty="0" smtClean="0">
                <a:solidFill>
                  <a:srgbClr val="000000"/>
                </a:solidFill>
                <a:latin typeface="Calibri"/>
                <a:cs typeface="Calibri"/>
              </a:rPr>
              <a:t>Unit </a:t>
            </a:r>
            <a:r>
              <a:rPr lang="en-US" sz="1600" b="0" dirty="0">
                <a:solidFill>
                  <a:srgbClr val="000000"/>
                </a:solidFill>
                <a:latin typeface="Calibri"/>
                <a:cs typeface="Calibri"/>
              </a:rPr>
              <a:t>USC/Norris Comprehensive </a:t>
            </a:r>
            <a:r>
              <a:rPr lang="en-US" sz="1600" b="0" dirty="0" smtClean="0">
                <a:solidFill>
                  <a:srgbClr val="000000"/>
                </a:solidFill>
                <a:latin typeface="Calibri"/>
                <a:cs typeface="Calibri"/>
              </a:rPr>
              <a:t/>
            </a:r>
            <a:br>
              <a:rPr lang="en-US" sz="1600" b="0" dirty="0" smtClean="0">
                <a:solidFill>
                  <a:srgbClr val="000000"/>
                </a:solidFill>
                <a:latin typeface="Calibri"/>
                <a:cs typeface="Calibri"/>
              </a:rPr>
            </a:br>
            <a:r>
              <a:rPr lang="en-US" sz="1600" b="0" dirty="0" smtClean="0">
                <a:solidFill>
                  <a:srgbClr val="000000"/>
                </a:solidFill>
                <a:latin typeface="Calibri"/>
                <a:cs typeface="Calibri"/>
              </a:rPr>
              <a:t>Cancer </a:t>
            </a:r>
            <a:r>
              <a:rPr lang="en-US" sz="1600" b="0" dirty="0">
                <a:solidFill>
                  <a:srgbClr val="000000"/>
                </a:solidFill>
                <a:latin typeface="Calibri"/>
                <a:cs typeface="Calibri"/>
              </a:rPr>
              <a:t>Center</a:t>
            </a:r>
            <a:br>
              <a:rPr lang="en-US" sz="1600" b="0" dirty="0">
                <a:solidFill>
                  <a:srgbClr val="000000"/>
                </a:solidFill>
                <a:latin typeface="Calibri"/>
                <a:cs typeface="Calibri"/>
              </a:rPr>
            </a:br>
            <a:r>
              <a:rPr lang="en-US" sz="1600" b="0" dirty="0">
                <a:solidFill>
                  <a:srgbClr val="000000"/>
                </a:solidFill>
                <a:latin typeface="Calibri"/>
                <a:cs typeface="Calibri"/>
              </a:rPr>
              <a:t>Los Angeles, California</a:t>
            </a:r>
          </a:p>
        </p:txBody>
      </p:sp>
      <p:sp>
        <p:nvSpPr>
          <p:cNvPr id="11" name="Text Box 7"/>
          <p:cNvSpPr txBox="1">
            <a:spLocks noChangeArrowheads="1"/>
          </p:cNvSpPr>
          <p:nvPr/>
        </p:nvSpPr>
        <p:spPr bwMode="auto">
          <a:xfrm>
            <a:off x="1547664" y="4509120"/>
            <a:ext cx="3101280" cy="2088232"/>
          </a:xfrm>
          <a:prstGeom prst="rect">
            <a:avLst/>
          </a:prstGeom>
          <a:noFill/>
          <a:ln w="9525">
            <a:noFill/>
            <a:miter lim="800000"/>
            <a:headEnd/>
            <a:tailEnd/>
          </a:ln>
        </p:spPr>
        <p:txBody>
          <a:bodyPr lIns="91440" tIns="0" rIns="0" bIns="0">
            <a:prstTxWarp prst="textNoShape">
              <a:avLst/>
            </a:prstTxWarp>
          </a:bodyPr>
          <a:lstStyle/>
          <a:p>
            <a:pPr eaLnBrk="0" hangingPunct="0">
              <a:lnSpc>
                <a:spcPts val="1750"/>
              </a:lnSpc>
              <a:spcBef>
                <a:spcPts val="0"/>
              </a:spcBef>
              <a:spcAft>
                <a:spcPts val="0"/>
              </a:spcAft>
              <a:buClr>
                <a:srgbClr val="000000"/>
              </a:buClr>
              <a:buSzPct val="100000"/>
            </a:pPr>
            <a:r>
              <a:rPr lang="en-US" sz="1600" dirty="0">
                <a:solidFill>
                  <a:srgbClr val="000000"/>
                </a:solidFill>
                <a:latin typeface="Calibri"/>
                <a:cs typeface="Calibri"/>
              </a:rPr>
              <a:t>Bert H O’Neil, MD</a:t>
            </a:r>
            <a:br>
              <a:rPr lang="en-US" sz="1600" dirty="0">
                <a:solidFill>
                  <a:srgbClr val="000000"/>
                </a:solidFill>
                <a:latin typeface="Calibri"/>
                <a:cs typeface="Calibri"/>
              </a:rPr>
            </a:br>
            <a:r>
              <a:rPr lang="en-US" sz="1600" b="0" dirty="0">
                <a:solidFill>
                  <a:srgbClr val="000000"/>
                </a:solidFill>
                <a:latin typeface="Calibri"/>
                <a:cs typeface="Calibri"/>
              </a:rPr>
              <a:t>Professor of Medicine</a:t>
            </a:r>
            <a:br>
              <a:rPr lang="en-US" sz="1600" b="0" dirty="0">
                <a:solidFill>
                  <a:srgbClr val="000000"/>
                </a:solidFill>
                <a:latin typeface="Calibri"/>
                <a:cs typeface="Calibri"/>
              </a:rPr>
            </a:br>
            <a:r>
              <a:rPr lang="en-US" sz="1600" b="0" dirty="0">
                <a:solidFill>
                  <a:srgbClr val="000000"/>
                </a:solidFill>
                <a:latin typeface="Calibri"/>
                <a:cs typeface="Calibri"/>
              </a:rPr>
              <a:t>Director, Phase I and GI Malignancies Programs</a:t>
            </a:r>
            <a:br>
              <a:rPr lang="en-US" sz="1600" b="0" dirty="0">
                <a:solidFill>
                  <a:srgbClr val="000000"/>
                </a:solidFill>
                <a:latin typeface="Calibri"/>
                <a:cs typeface="Calibri"/>
              </a:rPr>
            </a:br>
            <a:r>
              <a:rPr lang="en-US" sz="1600" b="0" dirty="0">
                <a:solidFill>
                  <a:srgbClr val="000000"/>
                </a:solidFill>
                <a:latin typeface="Calibri"/>
                <a:cs typeface="Calibri"/>
              </a:rPr>
              <a:t>Indiana University </a:t>
            </a:r>
            <a:br>
              <a:rPr lang="en-US" sz="1600" b="0" dirty="0">
                <a:solidFill>
                  <a:srgbClr val="000000"/>
                </a:solidFill>
                <a:latin typeface="Calibri"/>
                <a:cs typeface="Calibri"/>
              </a:rPr>
            </a:br>
            <a:r>
              <a:rPr lang="en-US" sz="1600" b="0" dirty="0">
                <a:solidFill>
                  <a:srgbClr val="000000"/>
                </a:solidFill>
                <a:latin typeface="Calibri"/>
                <a:cs typeface="Calibri"/>
              </a:rPr>
              <a:t>Simon Cancer Center</a:t>
            </a:r>
            <a:br>
              <a:rPr lang="en-US" sz="1600" b="0" dirty="0">
                <a:solidFill>
                  <a:srgbClr val="000000"/>
                </a:solidFill>
                <a:latin typeface="Calibri"/>
                <a:cs typeface="Calibri"/>
              </a:rPr>
            </a:br>
            <a:r>
              <a:rPr lang="en-US" sz="1600" b="0" dirty="0">
                <a:solidFill>
                  <a:srgbClr val="000000"/>
                </a:solidFill>
                <a:latin typeface="Calibri"/>
                <a:cs typeface="Calibri"/>
              </a:rPr>
              <a:t>Indianapolis, Indiana</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5" y="1124745"/>
            <a:ext cx="1152129" cy="130079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5" y="4510408"/>
            <a:ext cx="1152129" cy="130079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567" y="1080852"/>
            <a:ext cx="1155209" cy="13042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80216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4213" y="188913"/>
            <a:ext cx="7769225" cy="1079500"/>
          </a:xfrm>
        </p:spPr>
        <p:txBody>
          <a:bodyPr/>
          <a:lstStyle/>
          <a:p>
            <a:r>
              <a:rPr lang="en-US" altLang="x-none">
                <a:latin typeface="Calibri" charset="0"/>
                <a:ea typeface="MS PGothic" charset="-128"/>
                <a:cs typeface="Calibri" charset="0"/>
              </a:rPr>
              <a:t>Time to Response and Duration of Response to Nivolumab — Dose-Expansion Phase*</a:t>
            </a:r>
            <a:br>
              <a:rPr lang="en-US" altLang="x-none">
                <a:latin typeface="Calibri" charset="0"/>
                <a:ea typeface="MS PGothic" charset="-128"/>
                <a:cs typeface="Calibri" charset="0"/>
              </a:rPr>
            </a:br>
            <a:endParaRPr lang="en-US" altLang="x-none" sz="2000">
              <a:solidFill>
                <a:schemeClr val="tx1"/>
              </a:solidFill>
              <a:latin typeface="Calibri" charset="0"/>
              <a:ea typeface="MS PGothic" charset="-128"/>
              <a:cs typeface="Calibri" charset="0"/>
            </a:endParaRPr>
          </a:p>
        </p:txBody>
      </p:sp>
      <p:sp>
        <p:nvSpPr>
          <p:cNvPr id="11267" name="TextBox 3"/>
          <p:cNvSpPr txBox="1">
            <a:spLocks noChangeArrowheads="1"/>
          </p:cNvSpPr>
          <p:nvPr/>
        </p:nvSpPr>
        <p:spPr bwMode="auto">
          <a:xfrm>
            <a:off x="0" y="6453188"/>
            <a:ext cx="4700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600" b="0">
                <a:solidFill>
                  <a:srgbClr val="000000"/>
                </a:solidFill>
                <a:latin typeface="Calibri" charset="0"/>
              </a:rPr>
              <a:t>El-Khoueiry A et al. </a:t>
            </a:r>
            <a:r>
              <a:rPr lang="en-US" altLang="x-none" sz="1600" b="0" i="1">
                <a:solidFill>
                  <a:srgbClr val="000000"/>
                </a:solidFill>
                <a:latin typeface="Calibri" charset="0"/>
              </a:rPr>
              <a:t>Lancet</a:t>
            </a:r>
            <a:r>
              <a:rPr lang="en-US" altLang="x-none" sz="1600" b="0">
                <a:solidFill>
                  <a:srgbClr val="000000"/>
                </a:solidFill>
                <a:latin typeface="Calibri" charset="0"/>
              </a:rPr>
              <a:t> 2017;[Epub ahead of print].</a:t>
            </a:r>
          </a:p>
        </p:txBody>
      </p:sp>
      <p:sp>
        <p:nvSpPr>
          <p:cNvPr id="11269" name="TextBox 7"/>
          <p:cNvSpPr txBox="1">
            <a:spLocks noChangeArrowheads="1"/>
          </p:cNvSpPr>
          <p:nvPr/>
        </p:nvSpPr>
        <p:spPr bwMode="auto">
          <a:xfrm>
            <a:off x="395536" y="6132648"/>
            <a:ext cx="479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600" b="0" dirty="0">
                <a:solidFill>
                  <a:srgbClr val="000000"/>
                </a:solidFill>
                <a:latin typeface="Calibri" charset="0"/>
              </a:rPr>
              <a:t>*</a:t>
            </a:r>
            <a:r>
              <a:rPr lang="en-US" altLang="x-none" sz="1600" b="0" baseline="30000" dirty="0">
                <a:solidFill>
                  <a:srgbClr val="000000"/>
                </a:solidFill>
                <a:latin typeface="Calibri" charset="0"/>
              </a:rPr>
              <a:t> </a:t>
            </a:r>
            <a:r>
              <a:rPr lang="en-US" altLang="x-none" sz="1600" b="0" dirty="0">
                <a:solidFill>
                  <a:srgbClr val="000000"/>
                </a:solidFill>
                <a:latin typeface="Calibri" charset="0"/>
              </a:rPr>
              <a:t>Patients who achieved a complete or partial response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84" y="1011062"/>
            <a:ext cx="6708607" cy="5156683"/>
          </a:xfrm>
          <a:prstGeom prst="rect">
            <a:avLst/>
          </a:prstGeom>
        </p:spPr>
      </p:pic>
    </p:spTree>
    <p:custDataLst>
      <p:tags r:id="rId1"/>
    </p:custDataLst>
    <p:extLst>
      <p:ext uri="{BB962C8B-B14F-4D97-AF65-F5344CB8AC3E}">
        <p14:creationId xmlns:p14="http://schemas.microsoft.com/office/powerpoint/2010/main" val="1110833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US" sz="2800" dirty="0" err="1"/>
              <a:t>Nivolumab</a:t>
            </a:r>
            <a:r>
              <a:rPr lang="en-US" sz="2800" dirty="0"/>
              <a:t> Receives Accelerated Approval for HCC Previously Treated with </a:t>
            </a:r>
            <a:r>
              <a:rPr lang="en-US" sz="2800" dirty="0" err="1" smtClean="0"/>
              <a:t>Sorafenib</a:t>
            </a:r>
            <a:r>
              <a:rPr lang="en-US" sz="2800" dirty="0"/>
              <a:t> </a:t>
            </a:r>
            <a:r>
              <a:rPr lang="en-US" sz="3200" dirty="0"/>
              <a:t/>
            </a:r>
            <a:br>
              <a:rPr lang="en-US" sz="3200" dirty="0"/>
            </a:br>
            <a:r>
              <a:rPr lang="en-US" sz="2200" dirty="0" smtClean="0"/>
              <a:t>Press </a:t>
            </a:r>
            <a:r>
              <a:rPr lang="en-US" sz="2200" dirty="0"/>
              <a:t>Release</a:t>
            </a:r>
          </a:p>
        </p:txBody>
      </p:sp>
      <p:sp>
        <p:nvSpPr>
          <p:cNvPr id="9" name="TextBox 8"/>
          <p:cNvSpPr txBox="1"/>
          <p:nvPr/>
        </p:nvSpPr>
        <p:spPr>
          <a:xfrm>
            <a:off x="684212" y="1844824"/>
            <a:ext cx="7908925" cy="3187539"/>
          </a:xfrm>
          <a:prstGeom prst="rect">
            <a:avLst/>
          </a:prstGeom>
          <a:noFill/>
        </p:spPr>
        <p:txBody>
          <a:bodyPr wrap="square">
            <a:spAutoFit/>
          </a:bodyPr>
          <a:lstStyle/>
          <a:p>
            <a:pPr>
              <a:lnSpc>
                <a:spcPct val="110000"/>
              </a:lnSpc>
              <a:defRPr/>
            </a:pPr>
            <a:r>
              <a:rPr lang="en-US" sz="2300" b="0" i="1" dirty="0">
                <a:solidFill>
                  <a:srgbClr val="000000"/>
                </a:solidFill>
                <a:latin typeface="Calibri"/>
                <a:cs typeface="Calibri"/>
              </a:rPr>
              <a:t>"On September 22, 2017, the Food and Drug Administration granted accelerated approval to </a:t>
            </a:r>
            <a:r>
              <a:rPr lang="en-US" sz="2300" b="0" i="1" dirty="0" err="1">
                <a:solidFill>
                  <a:srgbClr val="000000"/>
                </a:solidFill>
                <a:latin typeface="Calibri"/>
                <a:cs typeface="Calibri"/>
              </a:rPr>
              <a:t>nivolumab</a:t>
            </a:r>
            <a:r>
              <a:rPr lang="en-US" sz="2300" b="0" i="1" dirty="0">
                <a:solidFill>
                  <a:srgbClr val="000000"/>
                </a:solidFill>
                <a:latin typeface="Calibri"/>
                <a:cs typeface="Calibri"/>
              </a:rPr>
              <a:t> for the treatment of hepatocellular carcinoma (HCC) in patients who have been previously treated with </a:t>
            </a:r>
            <a:r>
              <a:rPr lang="en-US" sz="2300" b="0" i="1" dirty="0" err="1">
                <a:solidFill>
                  <a:srgbClr val="000000"/>
                </a:solidFill>
                <a:latin typeface="Calibri"/>
                <a:cs typeface="Calibri"/>
              </a:rPr>
              <a:t>sorafenib</a:t>
            </a:r>
            <a:r>
              <a:rPr lang="en-US" sz="2300" b="0" i="1" dirty="0">
                <a:solidFill>
                  <a:srgbClr val="000000"/>
                </a:solidFill>
                <a:latin typeface="Calibri"/>
                <a:cs typeface="Calibri"/>
              </a:rPr>
              <a:t>. Approval was based on a 154-patient subgroup of CHECKMATE-040 (NCT 01658878), a multicenter, open-label trial conducted in patients with HCC and Child-Pugh A cirrhosis who progressed on or were intolerant to </a:t>
            </a:r>
            <a:r>
              <a:rPr lang="en-US" sz="2300" b="0" i="1" dirty="0" err="1">
                <a:solidFill>
                  <a:srgbClr val="000000"/>
                </a:solidFill>
                <a:latin typeface="Calibri"/>
                <a:cs typeface="Calibri"/>
              </a:rPr>
              <a:t>sorafenib</a:t>
            </a:r>
            <a:r>
              <a:rPr lang="en-US" sz="2300" b="0" i="1" dirty="0">
                <a:solidFill>
                  <a:srgbClr val="000000"/>
                </a:solidFill>
                <a:latin typeface="Calibri"/>
                <a:cs typeface="Calibri"/>
              </a:rPr>
              <a:t>."</a:t>
            </a:r>
          </a:p>
        </p:txBody>
      </p:sp>
      <p:sp>
        <p:nvSpPr>
          <p:cNvPr id="8196" name="TextBox 4"/>
          <p:cNvSpPr txBox="1">
            <a:spLocks noChangeArrowheads="1"/>
          </p:cNvSpPr>
          <p:nvPr/>
        </p:nvSpPr>
        <p:spPr bwMode="auto">
          <a:xfrm>
            <a:off x="7938" y="6504057"/>
            <a:ext cx="758839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r>
              <a:rPr lang="en-US" altLang="x-none" sz="1700" b="0" dirty="0">
                <a:solidFill>
                  <a:srgbClr val="000000"/>
                </a:solidFill>
                <a:latin typeface="Calibri" charset="0"/>
              </a:rPr>
              <a:t>https://</a:t>
            </a:r>
            <a:r>
              <a:rPr lang="en-US" altLang="x-none" sz="1700" b="0" dirty="0" err="1">
                <a:solidFill>
                  <a:srgbClr val="000000"/>
                </a:solidFill>
                <a:latin typeface="Calibri" charset="0"/>
              </a:rPr>
              <a:t>www.fda.gov</a:t>
            </a:r>
            <a:r>
              <a:rPr lang="en-US" altLang="x-none" sz="1700" b="0" dirty="0">
                <a:solidFill>
                  <a:srgbClr val="000000"/>
                </a:solidFill>
                <a:latin typeface="Calibri" charset="0"/>
              </a:rPr>
              <a:t>/Drugs/</a:t>
            </a:r>
            <a:r>
              <a:rPr lang="en-US" altLang="x-none" sz="1700" b="0" dirty="0" err="1">
                <a:solidFill>
                  <a:srgbClr val="000000"/>
                </a:solidFill>
                <a:latin typeface="Calibri" charset="0"/>
              </a:rPr>
              <a:t>InformationOnDrugs</a:t>
            </a:r>
            <a:r>
              <a:rPr lang="en-US" altLang="x-none" sz="1700" b="0" dirty="0">
                <a:solidFill>
                  <a:srgbClr val="000000"/>
                </a:solidFill>
                <a:latin typeface="Calibri" charset="0"/>
              </a:rPr>
              <a:t>/</a:t>
            </a:r>
            <a:r>
              <a:rPr lang="en-US" altLang="x-none" sz="1700" b="0" dirty="0" err="1">
                <a:solidFill>
                  <a:srgbClr val="000000"/>
                </a:solidFill>
                <a:latin typeface="Calibri" charset="0"/>
              </a:rPr>
              <a:t>ApprovedDrugs</a:t>
            </a:r>
            <a:r>
              <a:rPr lang="en-US" altLang="x-none" sz="1700" b="0" dirty="0">
                <a:solidFill>
                  <a:srgbClr val="000000"/>
                </a:solidFill>
                <a:latin typeface="Calibri" charset="0"/>
              </a:rPr>
              <a:t>/ucm577166.htm</a:t>
            </a:r>
          </a:p>
        </p:txBody>
      </p:sp>
    </p:spTree>
    <p:custDataLst>
      <p:tags r:id="rId1"/>
    </p:custDataLst>
    <p:extLst>
      <p:ext uri="{BB962C8B-B14F-4D97-AF65-F5344CB8AC3E}">
        <p14:creationId xmlns:p14="http://schemas.microsoft.com/office/powerpoint/2010/main" val="1821724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4071746" y="3635797"/>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nvPr>
        </p:nvGraphicFramePr>
        <p:xfrm>
          <a:off x="428402" y="2562273"/>
          <a:ext cx="3655392" cy="2103216"/>
        </p:xfrm>
        <a:graphic>
          <a:graphicData uri="http://schemas.openxmlformats.org/drawingml/2006/table">
            <a:tbl>
              <a:tblPr/>
              <a:tblGrid>
                <a:gridCol w="3655392"/>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Advanced HCC not eligible for surgical or </a:t>
                      </a:r>
                      <a:r>
                        <a:rPr kumimoji="0" lang="en-US" sz="1800" b="0" i="0" u="none" strike="noStrike" cap="none" normalizeH="0" baseline="0" dirty="0" err="1" smtClean="0">
                          <a:ln>
                            <a:noFill/>
                          </a:ln>
                          <a:solidFill>
                            <a:srgbClr val="000000"/>
                          </a:solidFill>
                          <a:effectLst/>
                          <a:latin typeface="Calibri"/>
                          <a:ea typeface="MS PGothic" charset="0"/>
                          <a:cs typeface="Calibri"/>
                        </a:rPr>
                        <a:t>locoregional</a:t>
                      </a:r>
                      <a:r>
                        <a:rPr kumimoji="0" lang="en-US" sz="1800" b="0" i="0" u="none" strike="noStrike" cap="none" normalizeH="0" baseline="0" dirty="0" smtClean="0">
                          <a:ln>
                            <a:noFill/>
                          </a:ln>
                          <a:solidFill>
                            <a:srgbClr val="000000"/>
                          </a:solidFill>
                          <a:effectLst/>
                          <a:latin typeface="Calibri"/>
                          <a:ea typeface="MS PGothic" charset="0"/>
                          <a:cs typeface="Calibri"/>
                        </a:rPr>
                        <a:t> therapies; or progressive disease after surgical or </a:t>
                      </a:r>
                      <a:r>
                        <a:rPr kumimoji="0" lang="en-US" sz="1800" b="0" i="0" u="none" strike="noStrike" cap="none" normalizeH="0" baseline="0" dirty="0" err="1" smtClean="0">
                          <a:ln>
                            <a:noFill/>
                          </a:ln>
                          <a:solidFill>
                            <a:srgbClr val="000000"/>
                          </a:solidFill>
                          <a:effectLst/>
                          <a:latin typeface="Calibri"/>
                          <a:ea typeface="MS PGothic" charset="0"/>
                          <a:cs typeface="Calibri"/>
                        </a:rPr>
                        <a:t>locoregional</a:t>
                      </a:r>
                      <a:r>
                        <a:rPr kumimoji="0" lang="en-US" sz="1800" b="0" i="0" u="none" strike="noStrike" cap="none" normalizeH="0" baseline="0" dirty="0" smtClean="0">
                          <a:ln>
                            <a:noFill/>
                          </a:ln>
                          <a:solidFill>
                            <a:srgbClr val="000000"/>
                          </a:solidFill>
                          <a:effectLst/>
                          <a:latin typeface="Calibri"/>
                          <a:ea typeface="MS PGothic" charset="0"/>
                          <a:cs typeface="Calibri"/>
                        </a:rPr>
                        <a:t> therapies</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Child-Pugh 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ECOG PS 0-1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98181" y="117713"/>
            <a:ext cx="7769225" cy="1097524"/>
          </a:xfrm>
        </p:spPr>
        <p:txBody>
          <a:bodyPr/>
          <a:lstStyle/>
          <a:p>
            <a:pPr eaLnBrk="1" hangingPunct="1"/>
            <a:r>
              <a:rPr lang="en-US" sz="3200"/>
              <a:t>CheckMate 049 </a:t>
            </a:r>
            <a:r>
              <a:rPr lang="en-US" sz="3200" dirty="0" smtClean="0"/>
              <a:t>Phase </a:t>
            </a:r>
            <a:r>
              <a:rPr lang="en-US" sz="3200" smtClean="0"/>
              <a:t>III First-Line</a:t>
            </a:r>
            <a:br>
              <a:rPr lang="en-US" sz="3200" smtClean="0"/>
            </a:br>
            <a:r>
              <a:rPr lang="en-US" sz="3200" smtClean="0"/>
              <a:t> </a:t>
            </a:r>
            <a:r>
              <a:rPr lang="en-US" sz="3200" dirty="0" smtClean="0"/>
              <a:t>Study of </a:t>
            </a:r>
            <a:r>
              <a:rPr lang="en-US" sz="3200" dirty="0" err="1" smtClean="0"/>
              <a:t>Nivolumab</a:t>
            </a:r>
            <a:endParaRPr lang="en-US" sz="2000" dirty="0">
              <a:solidFill>
                <a:srgbClr val="0000FF"/>
              </a:solidFill>
              <a:ea typeface="ＭＳ Ｐゴシック" charset="0"/>
            </a:endParaRPr>
          </a:p>
        </p:txBody>
      </p:sp>
      <p:sp>
        <p:nvSpPr>
          <p:cNvPr id="19" name="TextBox 18"/>
          <p:cNvSpPr txBox="1"/>
          <p:nvPr/>
        </p:nvSpPr>
        <p:spPr>
          <a:xfrm>
            <a:off x="395536" y="5238252"/>
            <a:ext cx="6624736" cy="707886"/>
          </a:xfrm>
          <a:prstGeom prst="rect">
            <a:avLst/>
          </a:prstGeom>
          <a:noFill/>
        </p:spPr>
        <p:txBody>
          <a:bodyPr wrap="square" rtlCol="0">
            <a:spAutoFit/>
          </a:bodyPr>
          <a:lstStyle/>
          <a:p>
            <a:r>
              <a:rPr lang="en-US" sz="2000" dirty="0" smtClean="0">
                <a:solidFill>
                  <a:srgbClr val="000000"/>
                </a:solidFill>
                <a:latin typeface="Calibri"/>
                <a:cs typeface="Calibri"/>
              </a:rPr>
              <a:t>Primary endpoints: </a:t>
            </a:r>
            <a:r>
              <a:rPr lang="en-US" sz="2000" b="0" dirty="0">
                <a:solidFill>
                  <a:srgbClr val="000000"/>
                </a:solidFill>
                <a:latin typeface="Calibri"/>
                <a:cs typeface="Calibri"/>
              </a:rPr>
              <a:t>Overall </a:t>
            </a:r>
            <a:r>
              <a:rPr lang="en-US" sz="2000" b="0" dirty="0" smtClean="0">
                <a:solidFill>
                  <a:srgbClr val="000000"/>
                </a:solidFill>
                <a:latin typeface="Calibri"/>
                <a:cs typeface="Calibri"/>
              </a:rPr>
              <a:t>survival, overall </a:t>
            </a:r>
            <a:r>
              <a:rPr lang="en-US" sz="2000" b="0" dirty="0">
                <a:solidFill>
                  <a:srgbClr val="000000"/>
                </a:solidFill>
                <a:latin typeface="Calibri"/>
                <a:cs typeface="Calibri"/>
              </a:rPr>
              <a:t>response rate</a:t>
            </a:r>
          </a:p>
          <a:p>
            <a:endParaRPr lang="en-US" sz="2000" b="0" dirty="0" smtClean="0">
              <a:solidFill>
                <a:srgbClr val="000000"/>
              </a:solidFill>
              <a:latin typeface="Calibri"/>
              <a:cs typeface="Calibri"/>
            </a:endParaRPr>
          </a:p>
        </p:txBody>
      </p:sp>
      <p:grpSp>
        <p:nvGrpSpPr>
          <p:cNvPr id="17" name="Group 82"/>
          <p:cNvGrpSpPr>
            <a:grpSpLocks/>
          </p:cNvGrpSpPr>
          <p:nvPr/>
        </p:nvGrpSpPr>
        <p:grpSpPr bwMode="auto">
          <a:xfrm>
            <a:off x="4857411" y="2729782"/>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403329" y="3123109"/>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sp>
        <p:nvSpPr>
          <p:cNvPr id="27" name="Rectangle 18"/>
          <p:cNvSpPr>
            <a:spLocks noChangeArrowheads="1"/>
          </p:cNvSpPr>
          <p:nvPr/>
        </p:nvSpPr>
        <p:spPr bwMode="auto">
          <a:xfrm>
            <a:off x="5671945" y="2127424"/>
            <a:ext cx="3015888" cy="1070624"/>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649498" y="3841786"/>
            <a:ext cx="3038335" cy="1077287"/>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705278" y="2519349"/>
            <a:ext cx="298255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Nivolumab</a:t>
            </a:r>
            <a:r>
              <a:rPr lang="en-US" sz="2000" dirty="0" smtClean="0">
                <a:solidFill>
                  <a:srgbClr val="000090"/>
                </a:solidFill>
                <a:latin typeface="Calibri"/>
                <a:cs typeface="Calibri"/>
              </a:rPr>
              <a:t> </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744220" y="4194936"/>
            <a:ext cx="294361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Sorafenib</a:t>
            </a:r>
            <a:endParaRPr lang="en-US" sz="2000" dirty="0" smtClean="0">
              <a:solidFill>
                <a:srgbClr val="000090"/>
              </a:solidFill>
              <a:latin typeface="Calibri"/>
              <a:cs typeface="Calibri"/>
            </a:endParaRPr>
          </a:p>
        </p:txBody>
      </p:sp>
      <p:sp>
        <p:nvSpPr>
          <p:cNvPr id="2" name="Rectangle 1"/>
          <p:cNvSpPr/>
          <p:nvPr/>
        </p:nvSpPr>
        <p:spPr>
          <a:xfrm>
            <a:off x="393304" y="1412833"/>
            <a:ext cx="3970426" cy="646331"/>
          </a:xfrm>
          <a:prstGeom prst="rect">
            <a:avLst/>
          </a:prstGeom>
        </p:spPr>
        <p:txBody>
          <a:bodyPr wrap="square">
            <a:spAutoFit/>
          </a:bodyPr>
          <a:lstStyle/>
          <a:p>
            <a:r>
              <a:rPr lang="en-US" sz="1800" dirty="0" smtClean="0">
                <a:solidFill>
                  <a:srgbClr val="000000"/>
                </a:solidFill>
                <a:latin typeface="Calibri"/>
                <a:cs typeface="Calibri"/>
              </a:rPr>
              <a:t>Target Accrual: </a:t>
            </a:r>
            <a:r>
              <a:rPr lang="en-US" sz="1800" b="0" dirty="0" smtClean="0">
                <a:solidFill>
                  <a:srgbClr val="000000"/>
                </a:solidFill>
                <a:latin typeface="Calibri"/>
                <a:cs typeface="Calibri"/>
              </a:rPr>
              <a:t>726</a:t>
            </a:r>
          </a:p>
          <a:p>
            <a:r>
              <a:rPr lang="en-US" sz="1800" dirty="0" smtClean="0">
                <a:solidFill>
                  <a:srgbClr val="000000"/>
                </a:solidFill>
                <a:latin typeface="Calibri"/>
                <a:cs typeface="Calibri"/>
              </a:rPr>
              <a:t>Clinical Trial Identifier: </a:t>
            </a:r>
            <a:r>
              <a:rPr lang="en-US" sz="1800" b="0" dirty="0">
                <a:solidFill>
                  <a:srgbClr val="000000"/>
                </a:solidFill>
                <a:latin typeface="Calibri"/>
              </a:rPr>
              <a:t>NCT02576509</a:t>
            </a:r>
            <a:endParaRPr lang="en-US" sz="1800" b="0" dirty="0">
              <a:solidFill>
                <a:srgbClr val="000000"/>
              </a:solidFill>
              <a:latin typeface="Calibri"/>
              <a:cs typeface="Calibri"/>
            </a:endParaRPr>
          </a:p>
        </p:txBody>
      </p:sp>
      <p:sp>
        <p:nvSpPr>
          <p:cNvPr id="31" name="TextBox 30"/>
          <p:cNvSpPr txBox="1"/>
          <p:nvPr/>
        </p:nvSpPr>
        <p:spPr>
          <a:xfrm>
            <a:off x="0" y="6452348"/>
            <a:ext cx="7020272" cy="338554"/>
          </a:xfrm>
          <a:prstGeom prst="rect">
            <a:avLst/>
          </a:prstGeom>
          <a:noFill/>
        </p:spPr>
        <p:txBody>
          <a:bodyPr wrap="square" rtlCol="0" anchor="b">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rgbClr val="000000"/>
                </a:solidFill>
                <a:latin typeface="Calibri" charset="0"/>
                <a:ea typeface="Calibri" charset="0"/>
                <a:cs typeface="Calibri" charset="0"/>
              </a:rPr>
              <a:t>Accessed April 2017.</a:t>
            </a:r>
            <a:endParaRPr lang="en-US" sz="1600" b="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768509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3916354" y="3695452"/>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nvPr>
        </p:nvGraphicFramePr>
        <p:xfrm>
          <a:off x="558269" y="2683070"/>
          <a:ext cx="3350756" cy="1828896"/>
        </p:xfrm>
        <a:graphic>
          <a:graphicData uri="http://schemas.openxmlformats.org/drawingml/2006/table">
            <a:tbl>
              <a:tblPr/>
              <a:tblGrid>
                <a:gridCol w="3350756"/>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Advanced HCC </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Progressed on or intolerant to </a:t>
                      </a:r>
                      <a:br>
                        <a:rPr kumimoji="0" lang="en-US" sz="1800" b="0" i="0" u="none" strike="noStrike" cap="none" normalizeH="0" baseline="0" dirty="0" smtClean="0">
                          <a:ln>
                            <a:noFill/>
                          </a:ln>
                          <a:solidFill>
                            <a:srgbClr val="000000"/>
                          </a:solidFill>
                          <a:effectLst/>
                          <a:latin typeface="Calibri"/>
                          <a:ea typeface="MS PGothic" charset="0"/>
                          <a:cs typeface="Calibri"/>
                        </a:rPr>
                      </a:br>
                      <a:r>
                        <a:rPr kumimoji="0" lang="en-US" sz="1800" b="0" i="0" u="none" strike="noStrike" cap="none" normalizeH="0" baseline="0" dirty="0" smtClean="0">
                          <a:ln>
                            <a:noFill/>
                          </a:ln>
                          <a:solidFill>
                            <a:srgbClr val="000000"/>
                          </a:solidFill>
                          <a:effectLst/>
                          <a:latin typeface="Calibri"/>
                          <a:ea typeface="MS PGothic" charset="0"/>
                          <a:cs typeface="Calibri"/>
                        </a:rPr>
                        <a:t>first-line </a:t>
                      </a:r>
                      <a:r>
                        <a:rPr kumimoji="0" lang="en-US" sz="1800" b="0" i="0" u="none" strike="noStrike" cap="none" normalizeH="0" baseline="0" dirty="0" err="1" smtClean="0">
                          <a:ln>
                            <a:noFill/>
                          </a:ln>
                          <a:solidFill>
                            <a:srgbClr val="000000"/>
                          </a:solidFill>
                          <a:effectLst/>
                          <a:latin typeface="Calibri"/>
                          <a:ea typeface="MS PGothic" charset="0"/>
                          <a:cs typeface="Calibri"/>
                        </a:rPr>
                        <a:t>sorafenib</a:t>
                      </a:r>
                      <a:endParaRPr kumimoji="0" lang="en-US" sz="1800" b="0" i="0" u="none" strike="noStrike" cap="none" normalizeH="0" baseline="0" dirty="0" smtClean="0">
                        <a:ln>
                          <a:noFill/>
                        </a:ln>
                        <a:solidFill>
                          <a:srgbClr val="000000"/>
                        </a:solidFill>
                        <a:effectLst/>
                        <a:latin typeface="Calibri"/>
                        <a:ea typeface="MS PGothic" charset="0"/>
                        <a:cs typeface="Calibri"/>
                      </a:endParaRP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Child-Pugh 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ECOG PS 0-1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158718"/>
            <a:ext cx="7769225" cy="1097524"/>
          </a:xfrm>
        </p:spPr>
        <p:txBody>
          <a:bodyPr/>
          <a:lstStyle/>
          <a:p>
            <a:pPr eaLnBrk="1" hangingPunct="1"/>
            <a:r>
              <a:rPr lang="en-US" sz="3200" dirty="0" smtClean="0"/>
              <a:t>KEYNOTE-240 Phase III </a:t>
            </a:r>
            <a:r>
              <a:rPr lang="en-US" sz="3200" smtClean="0"/>
              <a:t>Study </a:t>
            </a:r>
            <a:br>
              <a:rPr lang="en-US" sz="3200" smtClean="0"/>
            </a:br>
            <a:r>
              <a:rPr lang="en-US" sz="3200" smtClean="0"/>
              <a:t>of </a:t>
            </a:r>
            <a:r>
              <a:rPr lang="en-US" sz="3200" dirty="0" smtClean="0"/>
              <a:t>Second-Line </a:t>
            </a:r>
            <a:r>
              <a:rPr lang="en-US" sz="3200" dirty="0" err="1" smtClean="0"/>
              <a:t>Pembrolizumab</a:t>
            </a:r>
            <a:endParaRPr lang="en-US" sz="2000" dirty="0">
              <a:solidFill>
                <a:srgbClr val="0000FF"/>
              </a:solidFill>
              <a:ea typeface="ＭＳ Ｐゴシック" charset="0"/>
            </a:endParaRPr>
          </a:p>
        </p:txBody>
      </p:sp>
      <p:sp>
        <p:nvSpPr>
          <p:cNvPr id="19" name="TextBox 18"/>
          <p:cNvSpPr txBox="1"/>
          <p:nvPr/>
        </p:nvSpPr>
        <p:spPr>
          <a:xfrm>
            <a:off x="529517" y="5490303"/>
            <a:ext cx="7550468"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Progression-free survival, overall survival</a:t>
            </a:r>
          </a:p>
        </p:txBody>
      </p:sp>
      <p:grpSp>
        <p:nvGrpSpPr>
          <p:cNvPr id="17" name="Group 82"/>
          <p:cNvGrpSpPr>
            <a:grpSpLocks/>
          </p:cNvGrpSpPr>
          <p:nvPr/>
        </p:nvGrpSpPr>
        <p:grpSpPr bwMode="auto">
          <a:xfrm>
            <a:off x="4702019" y="2789437"/>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247937" y="3182764"/>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sp>
        <p:nvSpPr>
          <p:cNvPr id="27" name="Rectangle 18"/>
          <p:cNvSpPr>
            <a:spLocks noChangeArrowheads="1"/>
          </p:cNvSpPr>
          <p:nvPr/>
        </p:nvSpPr>
        <p:spPr bwMode="auto">
          <a:xfrm>
            <a:off x="5516553" y="2091060"/>
            <a:ext cx="3231912" cy="1418456"/>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505329" y="3891450"/>
            <a:ext cx="3254359" cy="1193734"/>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566113" y="2162007"/>
            <a:ext cx="3038335"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Pembrolizumab</a:t>
            </a:r>
            <a:r>
              <a:rPr lang="en-US" sz="2000" dirty="0" smtClean="0">
                <a:solidFill>
                  <a:srgbClr val="000090"/>
                </a:solidFill>
                <a:latin typeface="Calibri"/>
                <a:cs typeface="Calibri"/>
              </a:rPr>
              <a:t> </a:t>
            </a:r>
          </a:p>
          <a:p>
            <a:pPr algn="ctr"/>
            <a:r>
              <a:rPr lang="en-US" sz="2000" dirty="0" smtClean="0">
                <a:solidFill>
                  <a:srgbClr val="000090"/>
                </a:solidFill>
                <a:latin typeface="Calibri"/>
                <a:cs typeface="Calibri"/>
              </a:rPr>
              <a:t>200 mg q3wk</a:t>
            </a:r>
          </a:p>
          <a:p>
            <a:pPr algn="ctr"/>
            <a:r>
              <a:rPr lang="en-US" sz="2000" dirty="0" smtClean="0">
                <a:solidFill>
                  <a:srgbClr val="000090"/>
                </a:solidFill>
                <a:latin typeface="Calibri"/>
                <a:cs typeface="Calibri"/>
              </a:rPr>
              <a:t>+</a:t>
            </a:r>
          </a:p>
          <a:p>
            <a:pPr algn="ctr"/>
            <a:r>
              <a:rPr lang="en-US" sz="2000" dirty="0" smtClean="0">
                <a:solidFill>
                  <a:srgbClr val="000090"/>
                </a:solidFill>
                <a:latin typeface="Calibri"/>
                <a:cs typeface="Calibri"/>
              </a:rPr>
              <a:t>Best Supportive Care</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556992" y="3969188"/>
            <a:ext cx="3191473"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smtClean="0">
                <a:solidFill>
                  <a:srgbClr val="000090"/>
                </a:solidFill>
                <a:latin typeface="Calibri"/>
                <a:cs typeface="Calibri"/>
              </a:rPr>
              <a:t>Placebo</a:t>
            </a:r>
          </a:p>
          <a:p>
            <a:pPr algn="ctr"/>
            <a:r>
              <a:rPr lang="en-US" sz="2000" dirty="0" smtClean="0">
                <a:solidFill>
                  <a:srgbClr val="000090"/>
                </a:solidFill>
                <a:latin typeface="Calibri"/>
                <a:cs typeface="Calibri"/>
              </a:rPr>
              <a:t>+</a:t>
            </a:r>
          </a:p>
          <a:p>
            <a:pPr algn="ctr"/>
            <a:r>
              <a:rPr lang="en-US" sz="2000" dirty="0" smtClean="0">
                <a:solidFill>
                  <a:srgbClr val="000090"/>
                </a:solidFill>
                <a:latin typeface="Calibri"/>
                <a:cs typeface="Calibri"/>
              </a:rPr>
              <a:t>Best Supportive Care</a:t>
            </a:r>
          </a:p>
        </p:txBody>
      </p:sp>
      <p:sp>
        <p:nvSpPr>
          <p:cNvPr id="2" name="Rectangle 1"/>
          <p:cNvSpPr/>
          <p:nvPr/>
        </p:nvSpPr>
        <p:spPr>
          <a:xfrm>
            <a:off x="529517" y="1634419"/>
            <a:ext cx="3970426" cy="646331"/>
          </a:xfrm>
          <a:prstGeom prst="rect">
            <a:avLst/>
          </a:prstGeom>
        </p:spPr>
        <p:txBody>
          <a:bodyPr wrap="square">
            <a:spAutoFit/>
          </a:bodyPr>
          <a:lstStyle/>
          <a:p>
            <a:r>
              <a:rPr lang="en-US" sz="1800" dirty="0" smtClean="0">
                <a:solidFill>
                  <a:srgbClr val="000000"/>
                </a:solidFill>
                <a:latin typeface="Calibri"/>
                <a:cs typeface="Calibri"/>
              </a:rPr>
              <a:t>Target Accrual: </a:t>
            </a:r>
            <a:r>
              <a:rPr lang="en-US" sz="1800" b="0" dirty="0" smtClean="0">
                <a:solidFill>
                  <a:srgbClr val="000000"/>
                </a:solidFill>
                <a:latin typeface="Calibri"/>
                <a:cs typeface="Calibri"/>
              </a:rPr>
              <a:t>408</a:t>
            </a:r>
          </a:p>
          <a:p>
            <a:r>
              <a:rPr lang="en-US" sz="1800" dirty="0" smtClean="0">
                <a:solidFill>
                  <a:srgbClr val="000000"/>
                </a:solidFill>
                <a:latin typeface="Calibri"/>
                <a:cs typeface="Calibri"/>
              </a:rPr>
              <a:t>Clinical Trial Identifier: </a:t>
            </a:r>
            <a:r>
              <a:rPr lang="en-US" sz="1800" b="0" dirty="0" smtClean="0">
                <a:solidFill>
                  <a:srgbClr val="000000"/>
                </a:solidFill>
                <a:latin typeface="Calibri"/>
              </a:rPr>
              <a:t>NCT02702401</a:t>
            </a:r>
            <a:endParaRPr lang="en-US" sz="1800" b="0" dirty="0">
              <a:solidFill>
                <a:srgbClr val="000000"/>
              </a:solidFill>
              <a:latin typeface="Calibri"/>
              <a:cs typeface="Calibri"/>
            </a:endParaRPr>
          </a:p>
        </p:txBody>
      </p:sp>
      <p:sp>
        <p:nvSpPr>
          <p:cNvPr id="31" name="TextBox 30"/>
          <p:cNvSpPr txBox="1"/>
          <p:nvPr/>
        </p:nvSpPr>
        <p:spPr>
          <a:xfrm>
            <a:off x="0" y="6452348"/>
            <a:ext cx="7020272" cy="338554"/>
          </a:xfrm>
          <a:prstGeom prst="rect">
            <a:avLst/>
          </a:prstGeom>
          <a:noFill/>
        </p:spPr>
        <p:txBody>
          <a:bodyPr wrap="square" rtlCol="0" anchor="b">
            <a:spAutoFit/>
          </a:bodyPr>
          <a:lstStyle/>
          <a:p>
            <a:r>
              <a:rPr lang="en-US" sz="1600" b="0" dirty="0" smtClean="0">
                <a:solidFill>
                  <a:srgbClr val="000000"/>
                </a:solidFill>
                <a:latin typeface="Calibri" charset="0"/>
                <a:ea typeface="Calibri" charset="0"/>
                <a:cs typeface="Calibri" charset="0"/>
              </a:rPr>
              <a:t>Finn RS et al. GI Cancers </a:t>
            </a:r>
            <a:r>
              <a:rPr lang="en-US" sz="1600" b="0" dirty="0" err="1" smtClean="0">
                <a:solidFill>
                  <a:srgbClr val="000000"/>
                </a:solidFill>
                <a:latin typeface="Calibri" charset="0"/>
                <a:ea typeface="Calibri" charset="0"/>
                <a:cs typeface="Calibri" charset="0"/>
              </a:rPr>
              <a:t>Symp</a:t>
            </a:r>
            <a:r>
              <a:rPr lang="en-US" sz="1600" b="0" dirty="0" smtClean="0">
                <a:solidFill>
                  <a:srgbClr val="000000"/>
                </a:solidFill>
                <a:latin typeface="Calibri" charset="0"/>
                <a:ea typeface="Calibri" charset="0"/>
                <a:cs typeface="Calibri" charset="0"/>
              </a:rPr>
              <a:t> 2017;Abstract TPS503.</a:t>
            </a:r>
            <a:endParaRPr lang="en-US" sz="1600" b="0" dirty="0">
              <a:solidFill>
                <a:srgbClr val="000000"/>
              </a:solidFill>
              <a:latin typeface="Calibri" charset="0"/>
              <a:ea typeface="Calibri" charset="0"/>
              <a:cs typeface="Calibri" charset="0"/>
            </a:endParaRPr>
          </a:p>
        </p:txBody>
      </p:sp>
      <p:sp>
        <p:nvSpPr>
          <p:cNvPr id="3" name="TextBox 2"/>
          <p:cNvSpPr txBox="1"/>
          <p:nvPr/>
        </p:nvSpPr>
        <p:spPr>
          <a:xfrm>
            <a:off x="3890274" y="3258964"/>
            <a:ext cx="481222" cy="338554"/>
          </a:xfrm>
          <a:prstGeom prst="rect">
            <a:avLst/>
          </a:prstGeom>
          <a:noFill/>
        </p:spPr>
        <p:txBody>
          <a:bodyPr wrap="none" rtlCol="0">
            <a:spAutoFit/>
          </a:bodyPr>
          <a:lstStyle/>
          <a:p>
            <a:r>
              <a:rPr lang="en-US" sz="1600" dirty="0" smtClean="0">
                <a:solidFill>
                  <a:srgbClr val="000000"/>
                </a:solidFill>
              </a:rPr>
              <a:t>2:1</a:t>
            </a:r>
            <a:endParaRPr lang="en-US" sz="1600" dirty="0">
              <a:solidFill>
                <a:srgbClr val="000000"/>
              </a:solidFill>
            </a:endParaRPr>
          </a:p>
        </p:txBody>
      </p:sp>
    </p:spTree>
    <p:custDataLst>
      <p:tags r:id="rId1"/>
    </p:custDataLst>
    <p:extLst>
      <p:ext uri="{BB962C8B-B14F-4D97-AF65-F5344CB8AC3E}">
        <p14:creationId xmlns:p14="http://schemas.microsoft.com/office/powerpoint/2010/main" val="1372765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8188"/>
            <a:ext cx="7848872" cy="764704"/>
          </a:xfrm>
        </p:spPr>
        <p:txBody>
          <a:bodyPr>
            <a:normAutofit/>
          </a:bodyPr>
          <a:lstStyle/>
          <a:p>
            <a:r>
              <a:rPr lang="en-US" sz="2500" dirty="0"/>
              <a:t>Novel and Emerging Strategies in the </a:t>
            </a:r>
            <a:br>
              <a:rPr lang="en-US" sz="2500" dirty="0"/>
            </a:br>
            <a:r>
              <a:rPr lang="en-US" sz="2500" dirty="0"/>
              <a:t>Management of Gastrointestinal Cancers</a:t>
            </a:r>
            <a:endParaRPr lang="en-US" sz="2500" dirty="0">
              <a:solidFill>
                <a:srgbClr val="0000FF"/>
              </a:solidFill>
            </a:endParaRPr>
          </a:p>
        </p:txBody>
      </p:sp>
      <p:sp>
        <p:nvSpPr>
          <p:cNvPr id="8" name="Rectangle 7"/>
          <p:cNvSpPr/>
          <p:nvPr/>
        </p:nvSpPr>
        <p:spPr bwMode="auto">
          <a:xfrm>
            <a:off x="356616" y="4210012"/>
            <a:ext cx="8676456" cy="28803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Content Placeholder 3"/>
          <p:cNvSpPr>
            <a:spLocks noGrp="1"/>
          </p:cNvSpPr>
          <p:nvPr>
            <p:ph idx="1"/>
          </p:nvPr>
        </p:nvSpPr>
        <p:spPr>
          <a:xfrm>
            <a:off x="360040" y="864096"/>
            <a:ext cx="8676456" cy="5877272"/>
          </a:xfrm>
        </p:spPr>
        <p:txBody>
          <a:bodyPr>
            <a:noAutofit/>
          </a:bodyPr>
          <a:lstStyle/>
          <a:p>
            <a:pPr marL="98425" indent="0">
              <a:lnSpc>
                <a:spcPct val="100000"/>
              </a:lnSpc>
              <a:spcAft>
                <a:spcPts val="0"/>
              </a:spcAft>
              <a:buNone/>
            </a:pPr>
            <a:r>
              <a:rPr lang="en-US" sz="1600" dirty="0">
                <a:solidFill>
                  <a:schemeClr val="tx1"/>
                </a:solidFill>
              </a:rPr>
              <a:t>Module 1: Pancreatic Cancer</a:t>
            </a:r>
          </a:p>
          <a:p>
            <a:pPr>
              <a:lnSpc>
                <a:spcPct val="100000"/>
              </a:lnSpc>
              <a:spcBef>
                <a:spcPts val="0"/>
              </a:spcBef>
              <a:spcAft>
                <a:spcPts val="0"/>
              </a:spcAft>
            </a:pPr>
            <a:r>
              <a:rPr lang="en-US" sz="1600" b="0" dirty="0">
                <a:solidFill>
                  <a:schemeClr val="tx1"/>
                </a:solidFill>
              </a:rPr>
              <a:t>Indications for and selection of neoadjuvant therapy</a:t>
            </a:r>
          </a:p>
          <a:p>
            <a:pPr>
              <a:lnSpc>
                <a:spcPct val="100000"/>
              </a:lnSpc>
              <a:spcBef>
                <a:spcPts val="0"/>
              </a:spcBef>
              <a:spcAft>
                <a:spcPts val="0"/>
              </a:spcAft>
            </a:pPr>
            <a:r>
              <a:rPr lang="en-US" sz="1600" b="0" dirty="0">
                <a:solidFill>
                  <a:schemeClr val="tx1"/>
                </a:solidFill>
              </a:rPr>
              <a:t>Gemcitabine-</a:t>
            </a:r>
            <a:r>
              <a:rPr lang="en-US" sz="1600" b="0" dirty="0" err="1">
                <a:solidFill>
                  <a:schemeClr val="tx1"/>
                </a:solidFill>
              </a:rPr>
              <a:t>capecitabine</a:t>
            </a:r>
            <a:r>
              <a:rPr lang="en-US" sz="1600" b="0" dirty="0">
                <a:solidFill>
                  <a:schemeClr val="tx1"/>
                </a:solidFill>
              </a:rPr>
              <a:t> as adjuvant therapy (ESPAC-4)</a:t>
            </a:r>
          </a:p>
          <a:p>
            <a:pPr>
              <a:lnSpc>
                <a:spcPct val="100000"/>
              </a:lnSpc>
              <a:spcBef>
                <a:spcPts val="0"/>
              </a:spcBef>
              <a:spcAft>
                <a:spcPts val="0"/>
              </a:spcAft>
            </a:pPr>
            <a:r>
              <a:rPr lang="en-US" sz="1600" b="0" dirty="0">
                <a:solidFill>
                  <a:schemeClr val="tx1"/>
                </a:solidFill>
              </a:rPr>
              <a:t>Integration </a:t>
            </a:r>
            <a:r>
              <a:rPr lang="en-US" sz="1600" b="0" dirty="0"/>
              <a:t>of </a:t>
            </a:r>
            <a:r>
              <a:rPr lang="en-US" sz="1600" b="0" dirty="0" err="1"/>
              <a:t>nanoliposomal</a:t>
            </a:r>
            <a:r>
              <a:rPr lang="en-US" sz="1600" b="0" dirty="0"/>
              <a:t> irinotecan (</a:t>
            </a:r>
            <a:r>
              <a:rPr lang="en-US" sz="1600" b="0" dirty="0" err="1"/>
              <a:t>nal</a:t>
            </a:r>
            <a:r>
              <a:rPr lang="en-US" sz="1600" b="0" dirty="0"/>
              <a:t>-IRI) + 5-FU into the management of metastatic disease (NAPOLI-1)</a:t>
            </a:r>
          </a:p>
          <a:p>
            <a:pPr marL="98425" indent="0">
              <a:lnSpc>
                <a:spcPct val="100000"/>
              </a:lnSpc>
              <a:spcBef>
                <a:spcPts val="500"/>
              </a:spcBef>
              <a:spcAft>
                <a:spcPts val="0"/>
              </a:spcAft>
              <a:buNone/>
            </a:pPr>
            <a:r>
              <a:rPr lang="en-US" sz="1600" dirty="0"/>
              <a:t>Module 2: Colon Cancer</a:t>
            </a:r>
          </a:p>
          <a:p>
            <a:pPr lvl="0">
              <a:lnSpc>
                <a:spcPct val="100000"/>
              </a:lnSpc>
              <a:spcBef>
                <a:spcPts val="0"/>
              </a:spcBef>
              <a:spcAft>
                <a:spcPts val="0"/>
              </a:spcAft>
            </a:pPr>
            <a:r>
              <a:rPr lang="en-US" sz="1600" b="0" dirty="0"/>
              <a:t>Microsatellite instability and treatment with anti-PD-1/PD-L1 checkpoint inhibitors</a:t>
            </a:r>
          </a:p>
          <a:p>
            <a:pPr>
              <a:lnSpc>
                <a:spcPct val="100000"/>
              </a:lnSpc>
              <a:spcBef>
                <a:spcPts val="0"/>
              </a:spcBef>
              <a:spcAft>
                <a:spcPts val="0"/>
              </a:spcAft>
            </a:pPr>
            <a:r>
              <a:rPr lang="en-US" sz="1600" b="0" dirty="0" err="1"/>
              <a:t>Ramucirumab</a:t>
            </a:r>
            <a:r>
              <a:rPr lang="en-US" sz="1600" b="0" dirty="0"/>
              <a:t>, </a:t>
            </a:r>
            <a:r>
              <a:rPr lang="en-US" sz="1600" b="0" dirty="0" err="1"/>
              <a:t>aflibercept</a:t>
            </a:r>
            <a:r>
              <a:rPr lang="en-US" sz="1600" b="0" dirty="0"/>
              <a:t> and bevacizumab continuation</a:t>
            </a:r>
          </a:p>
          <a:p>
            <a:pPr>
              <a:lnSpc>
                <a:spcPct val="100000"/>
              </a:lnSpc>
              <a:spcBef>
                <a:spcPts val="0"/>
              </a:spcBef>
              <a:spcAft>
                <a:spcPts val="0"/>
              </a:spcAft>
            </a:pPr>
            <a:r>
              <a:rPr lang="en-US" sz="1600" b="0" dirty="0"/>
              <a:t>Tumor sidedness for prognostication and in systemic treatment decision-making</a:t>
            </a:r>
          </a:p>
          <a:p>
            <a:pPr marL="98425" indent="0">
              <a:lnSpc>
                <a:spcPct val="100000"/>
              </a:lnSpc>
              <a:spcBef>
                <a:spcPts val="500"/>
              </a:spcBef>
              <a:spcAft>
                <a:spcPts val="0"/>
              </a:spcAft>
              <a:buNone/>
            </a:pPr>
            <a:r>
              <a:rPr lang="en-US" sz="1600" dirty="0"/>
              <a:t>Module 3: Hepatocellular Carcinoma</a:t>
            </a:r>
          </a:p>
          <a:p>
            <a:pPr>
              <a:lnSpc>
                <a:spcPct val="100000"/>
              </a:lnSpc>
              <a:spcBef>
                <a:spcPts val="0"/>
              </a:spcBef>
              <a:spcAft>
                <a:spcPts val="0"/>
              </a:spcAft>
            </a:pPr>
            <a:r>
              <a:rPr lang="en-US" sz="1600" b="0" dirty="0" err="1"/>
              <a:t>Regorafenib</a:t>
            </a:r>
            <a:r>
              <a:rPr lang="en-US" sz="1600" b="0" dirty="0"/>
              <a:t> as second-line systemic therapy (RESORCE)</a:t>
            </a:r>
          </a:p>
          <a:p>
            <a:pPr lvl="0">
              <a:lnSpc>
                <a:spcPct val="100000"/>
              </a:lnSpc>
              <a:spcBef>
                <a:spcPts val="0"/>
              </a:spcBef>
              <a:spcAft>
                <a:spcPts val="0"/>
              </a:spcAft>
            </a:pPr>
            <a:r>
              <a:rPr lang="en-US" sz="1600" b="0" dirty="0"/>
              <a:t>Ongoing Phase III CELESTIAL study of </a:t>
            </a:r>
            <a:r>
              <a:rPr lang="en-US" sz="1600" b="0" dirty="0" err="1"/>
              <a:t>cabozantinib</a:t>
            </a:r>
            <a:r>
              <a:rPr lang="en-US" sz="1600" b="0" dirty="0"/>
              <a:t> as second- or later-line therapy</a:t>
            </a:r>
          </a:p>
          <a:p>
            <a:pPr lvl="0">
              <a:lnSpc>
                <a:spcPct val="100000"/>
              </a:lnSpc>
              <a:spcBef>
                <a:spcPts val="0"/>
              </a:spcBef>
              <a:spcAft>
                <a:spcPts val="0"/>
              </a:spcAft>
            </a:pPr>
            <a:r>
              <a:rPr lang="en-US" sz="1600" b="0" dirty="0"/>
              <a:t>Early data and ongoing trials with anti-PD-1/PD-L1 checkpoint inhibitors</a:t>
            </a:r>
            <a:endParaRPr lang="en-US" sz="1600" dirty="0">
              <a:solidFill>
                <a:schemeClr val="bg1"/>
              </a:solidFill>
            </a:endParaRPr>
          </a:p>
          <a:p>
            <a:pPr marL="98425" indent="0">
              <a:lnSpc>
                <a:spcPct val="100000"/>
              </a:lnSpc>
              <a:spcBef>
                <a:spcPts val="500"/>
              </a:spcBef>
              <a:spcAft>
                <a:spcPts val="0"/>
              </a:spcAft>
              <a:buNone/>
            </a:pPr>
            <a:r>
              <a:rPr lang="en-US" sz="1600" dirty="0">
                <a:solidFill>
                  <a:schemeClr val="bg1"/>
                </a:solidFill>
              </a:rPr>
              <a:t>Module 4: Gastric Cancer</a:t>
            </a:r>
          </a:p>
          <a:p>
            <a:pPr marL="400050" indent="-280988">
              <a:lnSpc>
                <a:spcPct val="100000"/>
              </a:lnSpc>
              <a:spcBef>
                <a:spcPts val="0"/>
              </a:spcBef>
              <a:spcAft>
                <a:spcPts val="0"/>
              </a:spcAft>
            </a:pPr>
            <a:r>
              <a:rPr lang="en-US" sz="1600" b="0" dirty="0"/>
              <a:t>Second- and third-line treatment of metastatic disease: Role of </a:t>
            </a:r>
            <a:r>
              <a:rPr lang="en-US" sz="1600" b="0" dirty="0" err="1" smtClean="0"/>
              <a:t>ramucirumab</a:t>
            </a:r>
            <a:r>
              <a:rPr lang="en-US" sz="1600" b="0" dirty="0"/>
              <a:t>, checkpoint inhibitors</a:t>
            </a:r>
          </a:p>
          <a:p>
            <a:pPr marL="400050" indent="-280988">
              <a:lnSpc>
                <a:spcPct val="100000"/>
              </a:lnSpc>
              <a:spcBef>
                <a:spcPts val="0"/>
              </a:spcBef>
              <a:spcAft>
                <a:spcPts val="0"/>
              </a:spcAft>
            </a:pPr>
            <a:r>
              <a:rPr lang="en-US" sz="1600" b="0" dirty="0" err="1"/>
              <a:t>Ramucirumab</a:t>
            </a:r>
            <a:r>
              <a:rPr lang="en-US" sz="1600" b="0" dirty="0"/>
              <a:t> alone or with paclitaxel as second- or later-line therapy (REGARD, RAINBOW)</a:t>
            </a:r>
          </a:p>
          <a:p>
            <a:pPr marL="400050" indent="-280988">
              <a:lnSpc>
                <a:spcPct val="100000"/>
              </a:lnSpc>
              <a:spcBef>
                <a:spcPts val="0"/>
              </a:spcBef>
              <a:spcAft>
                <a:spcPts val="0"/>
              </a:spcAft>
            </a:pPr>
            <a:r>
              <a:rPr lang="en-US" sz="1600" b="0" dirty="0"/>
              <a:t>Emerging data and ongoing trials with anti-PD-1/PD-L1 checkpoint inhibitors</a:t>
            </a:r>
          </a:p>
          <a:p>
            <a:pPr marL="400050" indent="-280988">
              <a:lnSpc>
                <a:spcPct val="100000"/>
              </a:lnSpc>
              <a:spcBef>
                <a:spcPts val="0"/>
              </a:spcBef>
              <a:spcAft>
                <a:spcPts val="0"/>
              </a:spcAft>
            </a:pPr>
            <a:r>
              <a:rPr lang="en-US" sz="1600" b="0" dirty="0"/>
              <a:t>Early data and ongoing studies with </a:t>
            </a:r>
            <a:r>
              <a:rPr lang="en-US" sz="1600" b="0" dirty="0" err="1"/>
              <a:t>napabucasin</a:t>
            </a:r>
            <a:r>
              <a:rPr lang="en-US" sz="1600" b="0" dirty="0"/>
              <a:t> (BBI-608) in GI cancers</a:t>
            </a:r>
            <a:endParaRPr lang="en-US" sz="1600" dirty="0"/>
          </a:p>
          <a:p>
            <a:pPr marL="98425" indent="0">
              <a:lnSpc>
                <a:spcPct val="100000"/>
              </a:lnSpc>
              <a:spcBef>
                <a:spcPts val="500"/>
              </a:spcBef>
              <a:spcAft>
                <a:spcPts val="0"/>
              </a:spcAft>
              <a:buNone/>
            </a:pPr>
            <a:r>
              <a:rPr lang="en-US" sz="1600" dirty="0"/>
              <a:t>Module 5: Gastrointestinal Neuroendocrine Tumors (GI NET) </a:t>
            </a:r>
          </a:p>
          <a:p>
            <a:pPr>
              <a:lnSpc>
                <a:spcPct val="100000"/>
              </a:lnSpc>
              <a:spcBef>
                <a:spcPts val="0"/>
              </a:spcBef>
              <a:spcAft>
                <a:spcPts val="0"/>
              </a:spcAft>
            </a:pPr>
            <a:r>
              <a:rPr lang="en-US" sz="1600" b="0" dirty="0"/>
              <a:t>Peptide receptor radionuclide therapy (PPRT) with </a:t>
            </a:r>
            <a:r>
              <a:rPr lang="en-US" sz="1600" b="0" baseline="30000" dirty="0"/>
              <a:t>177</a:t>
            </a:r>
            <a:r>
              <a:rPr lang="en-US" sz="1600" b="0" dirty="0"/>
              <a:t>Lu-Dotatate (NETTER-1)</a:t>
            </a:r>
          </a:p>
          <a:p>
            <a:pPr>
              <a:lnSpc>
                <a:spcPct val="100000"/>
              </a:lnSpc>
              <a:spcBef>
                <a:spcPts val="0"/>
              </a:spcBef>
              <a:spcAft>
                <a:spcPts val="0"/>
              </a:spcAft>
            </a:pPr>
            <a:r>
              <a:rPr lang="en-US" sz="1600" b="0" dirty="0" err="1"/>
              <a:t>Telotristat</a:t>
            </a:r>
            <a:r>
              <a:rPr lang="en-US" sz="1600" b="0" dirty="0"/>
              <a:t> ethyl for carcinoid syndrome diarrhea that is not well controlled on </a:t>
            </a:r>
            <a:r>
              <a:rPr lang="en-US" sz="1600" b="0" dirty="0">
                <a:solidFill>
                  <a:schemeClr val="tx1"/>
                </a:solidFill>
              </a:rPr>
              <a:t>somatostatin analogues</a:t>
            </a:r>
          </a:p>
        </p:txBody>
      </p:sp>
    </p:spTree>
    <p:custDataLst>
      <p:tags r:id="rId1"/>
    </p:custDataLst>
    <p:extLst>
      <p:ext uri="{BB962C8B-B14F-4D97-AF65-F5344CB8AC3E}">
        <p14:creationId xmlns:p14="http://schemas.microsoft.com/office/powerpoint/2010/main" val="1871816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9192" y="2246656"/>
            <a:ext cx="1892808"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FIRST LINE</a:t>
            </a:r>
            <a:endParaRPr lang="en-US" sz="1100" dirty="0">
              <a:solidFill>
                <a:srgbClr val="1F497D"/>
              </a:solidFill>
              <a:latin typeface="Arial" charset="0"/>
              <a:ea typeface="Arial" charset="0"/>
              <a:cs typeface="Arial" charset="0"/>
            </a:endParaRPr>
          </a:p>
        </p:txBody>
      </p:sp>
      <p:sp>
        <p:nvSpPr>
          <p:cNvPr id="8" name="TextBox 7"/>
          <p:cNvSpPr txBox="1"/>
          <p:nvPr/>
        </p:nvSpPr>
        <p:spPr>
          <a:xfrm>
            <a:off x="4599392" y="2223617"/>
            <a:ext cx="1916824"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SECOND LINE</a:t>
            </a:r>
            <a:endParaRPr lang="en-US" sz="1100" dirty="0">
              <a:solidFill>
                <a:srgbClr val="1F497D"/>
              </a:solidFill>
              <a:latin typeface="Arial" charset="0"/>
              <a:ea typeface="Arial" charset="0"/>
              <a:cs typeface="Arial" charset="0"/>
            </a:endParaRPr>
          </a:p>
        </p:txBody>
      </p:sp>
      <p:sp>
        <p:nvSpPr>
          <p:cNvPr id="9" name="TextBox 8"/>
          <p:cNvSpPr txBox="1"/>
          <p:nvPr/>
        </p:nvSpPr>
        <p:spPr>
          <a:xfrm>
            <a:off x="6543608" y="2223617"/>
            <a:ext cx="1916824"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THIRD LINE</a:t>
            </a:r>
            <a:endParaRPr lang="en-US" sz="1100" dirty="0">
              <a:solidFill>
                <a:srgbClr val="1F497D"/>
              </a:solidFill>
              <a:latin typeface="Arial" charset="0"/>
              <a:ea typeface="Arial" charset="0"/>
              <a:cs typeface="Arial" charset="0"/>
            </a:endParaRPr>
          </a:p>
        </p:txBody>
      </p:sp>
      <p:sp>
        <p:nvSpPr>
          <p:cNvPr id="10" name="TextBox 9"/>
          <p:cNvSpPr txBox="1"/>
          <p:nvPr/>
        </p:nvSpPr>
        <p:spPr>
          <a:xfrm>
            <a:off x="2679192" y="309206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11" name="TextBox 10"/>
          <p:cNvSpPr txBox="1"/>
          <p:nvPr/>
        </p:nvSpPr>
        <p:spPr>
          <a:xfrm>
            <a:off x="4623408" y="309206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Paclitaxel + </a:t>
            </a:r>
            <a:r>
              <a:rPr lang="en-US" sz="1300" dirty="0" err="1">
                <a:solidFill>
                  <a:srgbClr val="FFFFFF"/>
                </a:solidFill>
                <a:latin typeface="Verdana"/>
                <a:cs typeface="Verdana"/>
              </a:rPr>
              <a:t>ramucirumab</a:t>
            </a:r>
            <a:endParaRPr lang="en-US" sz="1300" dirty="0">
              <a:solidFill>
                <a:srgbClr val="FFFFFF"/>
              </a:solidFill>
              <a:latin typeface="Verdana"/>
              <a:cs typeface="Verdana"/>
            </a:endParaRPr>
          </a:p>
        </p:txBody>
      </p:sp>
      <p:sp>
        <p:nvSpPr>
          <p:cNvPr id="12" name="TextBox 11"/>
          <p:cNvSpPr txBox="1"/>
          <p:nvPr/>
        </p:nvSpPr>
        <p:spPr>
          <a:xfrm>
            <a:off x="6588224" y="3101980"/>
            <a:ext cx="1892808" cy="393192"/>
          </a:xfrm>
          <a:prstGeom prst="rect">
            <a:avLst/>
          </a:prstGeom>
          <a:noFill/>
        </p:spPr>
        <p:txBody>
          <a:bodyPr wrap="square" rtlCol="0" anchor="ctr">
            <a:noAutofit/>
          </a:bodyPr>
          <a:lstStyle/>
          <a:p>
            <a:pPr algn="ctr"/>
            <a:r>
              <a:rPr lang="en-US" sz="1100" dirty="0">
                <a:solidFill>
                  <a:srgbClr val="FFFFFF"/>
                </a:solidFill>
                <a:latin typeface="Verdana"/>
                <a:cs typeface="Verdana"/>
              </a:rPr>
              <a:t>Cisplatin/irinotecan/</a:t>
            </a:r>
          </a:p>
          <a:p>
            <a:pPr algn="ctr"/>
            <a:r>
              <a:rPr lang="en-US" sz="1100" dirty="0" err="1">
                <a:solidFill>
                  <a:srgbClr val="FFFFFF"/>
                </a:solidFill>
                <a:latin typeface="Verdana"/>
                <a:cs typeface="Verdana"/>
              </a:rPr>
              <a:t>trastuzumab</a:t>
            </a:r>
            <a:endParaRPr lang="en-US" sz="1100" dirty="0">
              <a:solidFill>
                <a:srgbClr val="FFFFFF"/>
              </a:solidFill>
              <a:latin typeface="Verdana"/>
              <a:cs typeface="Verdana"/>
            </a:endParaRPr>
          </a:p>
        </p:txBody>
      </p:sp>
      <p:sp>
        <p:nvSpPr>
          <p:cNvPr id="19" name="TextBox 18"/>
          <p:cNvSpPr txBox="1"/>
          <p:nvPr/>
        </p:nvSpPr>
        <p:spPr>
          <a:xfrm>
            <a:off x="2679192" y="4084711"/>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22" name="TextBox 21"/>
          <p:cNvSpPr txBox="1"/>
          <p:nvPr/>
        </p:nvSpPr>
        <p:spPr>
          <a:xfrm>
            <a:off x="2679192" y="457016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23" name="TextBox 22"/>
          <p:cNvSpPr txBox="1"/>
          <p:nvPr/>
        </p:nvSpPr>
        <p:spPr>
          <a:xfrm>
            <a:off x="4623408" y="457016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PD-1/PD-L1 antibody</a:t>
            </a:r>
          </a:p>
        </p:txBody>
      </p:sp>
      <p:sp>
        <p:nvSpPr>
          <p:cNvPr id="24" name="TextBox 23"/>
          <p:cNvSpPr txBox="1"/>
          <p:nvPr/>
        </p:nvSpPr>
        <p:spPr>
          <a:xfrm>
            <a:off x="6588224" y="4543221"/>
            <a:ext cx="1892808" cy="393192"/>
          </a:xfrm>
          <a:prstGeom prst="rect">
            <a:avLst/>
          </a:prstGeom>
          <a:noFill/>
        </p:spPr>
        <p:txBody>
          <a:bodyPr wrap="square" rtlCol="0" anchor="ctr">
            <a:noAutofit/>
          </a:bodyPr>
          <a:lstStyle/>
          <a:p>
            <a:pPr algn="ctr"/>
            <a:r>
              <a:rPr lang="en-US" sz="1100" dirty="0">
                <a:solidFill>
                  <a:schemeClr val="bg1"/>
                </a:solidFill>
                <a:latin typeface="Verdana"/>
                <a:cs typeface="Verdana"/>
              </a:rPr>
              <a:t>FOLFIRI or </a:t>
            </a:r>
            <a:r>
              <a:rPr lang="en-US" sz="1100" dirty="0" smtClean="0">
                <a:solidFill>
                  <a:schemeClr val="bg1"/>
                </a:solidFill>
                <a:latin typeface="Verdana"/>
                <a:cs typeface="Verdana"/>
              </a:rPr>
              <a:t/>
            </a:r>
            <a:br>
              <a:rPr lang="en-US" sz="1100" dirty="0" smtClean="0">
                <a:solidFill>
                  <a:schemeClr val="bg1"/>
                </a:solidFill>
                <a:latin typeface="Verdana"/>
                <a:cs typeface="Verdana"/>
              </a:rPr>
            </a:br>
            <a:r>
              <a:rPr lang="en-US" sz="1100" dirty="0" smtClean="0">
                <a:solidFill>
                  <a:schemeClr val="bg1"/>
                </a:solidFill>
                <a:latin typeface="Verdana"/>
                <a:cs typeface="Verdana"/>
              </a:rPr>
              <a:t>PD-1/PD-L1 </a:t>
            </a:r>
            <a:r>
              <a:rPr lang="en-US" sz="1100" dirty="0">
                <a:solidFill>
                  <a:schemeClr val="bg1"/>
                </a:solidFill>
                <a:latin typeface="Verdana"/>
                <a:cs typeface="Verdana"/>
              </a:rPr>
              <a:t>antibody</a:t>
            </a:r>
          </a:p>
        </p:txBody>
      </p:sp>
      <p:sp>
        <p:nvSpPr>
          <p:cNvPr id="27" name="TextBox 26"/>
          <p:cNvSpPr txBox="1"/>
          <p:nvPr/>
        </p:nvSpPr>
        <p:spPr>
          <a:xfrm>
            <a:off x="6588224" y="5032604"/>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28" name="TextBox 27"/>
          <p:cNvSpPr txBox="1"/>
          <p:nvPr/>
        </p:nvSpPr>
        <p:spPr>
          <a:xfrm>
            <a:off x="2679192"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29" name="TextBox 28"/>
          <p:cNvSpPr txBox="1"/>
          <p:nvPr/>
        </p:nvSpPr>
        <p:spPr>
          <a:xfrm>
            <a:off x="4623408"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Continue </a:t>
            </a:r>
            <a:r>
              <a:rPr lang="en-US" sz="1300" dirty="0" err="1">
                <a:solidFill>
                  <a:srgbClr val="FFFFFF"/>
                </a:solidFill>
                <a:latin typeface="Verdana"/>
                <a:cs typeface="Verdana"/>
              </a:rPr>
              <a:t>tras</a:t>
            </a:r>
            <a:r>
              <a:rPr lang="en-US" sz="1300" dirty="0">
                <a:solidFill>
                  <a:srgbClr val="FFFFFF"/>
                </a:solidFill>
                <a:latin typeface="Verdana"/>
                <a:cs typeface="Verdana"/>
              </a:rPr>
              <a:t>; switch chemo</a:t>
            </a:r>
          </a:p>
        </p:txBody>
      </p:sp>
      <p:sp>
        <p:nvSpPr>
          <p:cNvPr id="30" name="TextBox 29"/>
          <p:cNvSpPr txBox="1"/>
          <p:nvPr/>
        </p:nvSpPr>
        <p:spPr>
          <a:xfrm>
            <a:off x="6588224" y="553187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Irinotecan + </a:t>
            </a:r>
            <a:r>
              <a:rPr lang="en-US" sz="1300" dirty="0" err="1">
                <a:solidFill>
                  <a:schemeClr val="bg1"/>
                </a:solidFill>
                <a:latin typeface="Verdana"/>
                <a:cs typeface="Verdana"/>
              </a:rPr>
              <a:t>trastuzumab</a:t>
            </a:r>
            <a:endParaRPr lang="en-US" sz="1300" dirty="0">
              <a:solidFill>
                <a:schemeClr val="bg1"/>
              </a:solidFill>
              <a:latin typeface="Verdana"/>
              <a:cs typeface="Verdana"/>
            </a:endParaRPr>
          </a:p>
        </p:txBody>
      </p:sp>
      <p:sp>
        <p:nvSpPr>
          <p:cNvPr id="31" name="Content Placeholder 2"/>
          <p:cNvSpPr txBox="1">
            <a:spLocks/>
          </p:cNvSpPr>
          <p:nvPr/>
        </p:nvSpPr>
        <p:spPr>
          <a:xfrm>
            <a:off x="457200" y="332656"/>
            <a:ext cx="8229600" cy="165618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itchFamily="34" charset="0"/>
              <a:buNone/>
            </a:pPr>
            <a:r>
              <a:rPr lang="en-US" sz="2400" dirty="0">
                <a:solidFill>
                  <a:srgbClr val="3333FF"/>
                </a:solidFill>
              </a:rPr>
              <a:t>For </a:t>
            </a:r>
            <a:r>
              <a:rPr lang="en-US" sz="2400" u="sng" dirty="0">
                <a:solidFill>
                  <a:srgbClr val="3333FF"/>
                </a:solidFill>
              </a:rPr>
              <a:t>HER2-positive</a:t>
            </a:r>
            <a:r>
              <a:rPr lang="en-US" sz="2400" dirty="0">
                <a:solidFill>
                  <a:srgbClr val="3333FF"/>
                </a:solidFill>
              </a:rPr>
              <a:t> gastric cancer, what is your usual</a:t>
            </a:r>
            <a:r>
              <a:rPr lang="en-US" sz="2400" dirty="0" smtClean="0">
                <a:solidFill>
                  <a:srgbClr val="3333FF"/>
                </a:solidFill>
              </a:rPr>
              <a:t>…</a:t>
            </a:r>
            <a:endParaRPr lang="en-US" sz="2400" dirty="0">
              <a:solidFill>
                <a:srgbClr val="3333FF"/>
              </a:solidFill>
            </a:endParaRPr>
          </a:p>
          <a:p>
            <a:pPr fontAlgn="auto">
              <a:lnSpc>
                <a:spcPct val="90000"/>
              </a:lnSpc>
              <a:spcAft>
                <a:spcPts val="0"/>
              </a:spcAft>
            </a:pPr>
            <a:r>
              <a:rPr lang="en-US" sz="2400" dirty="0" smtClean="0">
                <a:solidFill>
                  <a:srgbClr val="3333FF"/>
                </a:solidFill>
              </a:rPr>
              <a:t>First-line </a:t>
            </a:r>
            <a:r>
              <a:rPr lang="en-US" sz="2400" dirty="0">
                <a:solidFill>
                  <a:srgbClr val="3333FF"/>
                </a:solidFill>
              </a:rPr>
              <a:t>treatment?</a:t>
            </a:r>
          </a:p>
          <a:p>
            <a:pPr fontAlgn="auto">
              <a:lnSpc>
                <a:spcPct val="90000"/>
              </a:lnSpc>
              <a:spcAft>
                <a:spcPts val="0"/>
              </a:spcAft>
            </a:pPr>
            <a:r>
              <a:rPr lang="en-US" sz="2400" dirty="0" smtClean="0">
                <a:solidFill>
                  <a:srgbClr val="3333FF"/>
                </a:solidFill>
              </a:rPr>
              <a:t>Second-line </a:t>
            </a:r>
            <a:r>
              <a:rPr lang="en-US" sz="2400" dirty="0">
                <a:solidFill>
                  <a:srgbClr val="3333FF"/>
                </a:solidFill>
              </a:rPr>
              <a:t>treatment after FOLFOX + </a:t>
            </a:r>
            <a:r>
              <a:rPr lang="en-US" sz="2400" dirty="0" err="1">
                <a:solidFill>
                  <a:srgbClr val="3333FF"/>
                </a:solidFill>
              </a:rPr>
              <a:t>trastuzumab</a:t>
            </a:r>
            <a:r>
              <a:rPr lang="en-US" sz="2400" dirty="0">
                <a:solidFill>
                  <a:srgbClr val="3333FF"/>
                </a:solidFill>
              </a:rPr>
              <a:t>?</a:t>
            </a:r>
          </a:p>
          <a:p>
            <a:pPr fontAlgn="auto">
              <a:lnSpc>
                <a:spcPct val="90000"/>
              </a:lnSpc>
              <a:spcAft>
                <a:spcPts val="0"/>
              </a:spcAft>
            </a:pPr>
            <a:r>
              <a:rPr lang="en-US" sz="2400" dirty="0" smtClean="0">
                <a:solidFill>
                  <a:srgbClr val="3333FF"/>
                </a:solidFill>
              </a:rPr>
              <a:t>Third-line </a:t>
            </a:r>
            <a:r>
              <a:rPr lang="en-US" sz="2400" dirty="0">
                <a:solidFill>
                  <a:srgbClr val="3333FF"/>
                </a:solidFill>
              </a:rPr>
              <a:t>treatment after FOLFOX + </a:t>
            </a:r>
            <a:r>
              <a:rPr lang="en-US" sz="2400" dirty="0" err="1">
                <a:solidFill>
                  <a:srgbClr val="3333FF"/>
                </a:solidFill>
              </a:rPr>
              <a:t>trastuzumab</a:t>
            </a:r>
            <a:r>
              <a:rPr lang="en-US" sz="2400" dirty="0">
                <a:solidFill>
                  <a:srgbClr val="3333FF"/>
                </a:solidFill>
              </a:rPr>
              <a:t> and paclitaxel + </a:t>
            </a:r>
            <a:r>
              <a:rPr lang="en-US" sz="2400" dirty="0" err="1">
                <a:solidFill>
                  <a:srgbClr val="3333FF"/>
                </a:solidFill>
              </a:rPr>
              <a:t>ramucirumab</a:t>
            </a:r>
            <a:r>
              <a:rPr lang="en-US" sz="2400" dirty="0">
                <a:solidFill>
                  <a:srgbClr val="3333FF"/>
                </a:solidFill>
              </a:rPr>
              <a:t>?</a:t>
            </a:r>
          </a:p>
        </p:txBody>
      </p:sp>
      <p:sp>
        <p:nvSpPr>
          <p:cNvPr id="32" name="TextBox 31"/>
          <p:cNvSpPr txBox="1"/>
          <p:nvPr/>
        </p:nvSpPr>
        <p:spPr>
          <a:xfrm>
            <a:off x="2699792" y="5032604"/>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33" name="TextBox 32"/>
          <p:cNvSpPr txBox="1"/>
          <p:nvPr/>
        </p:nvSpPr>
        <p:spPr>
          <a:xfrm>
            <a:off x="6588224" y="2603760"/>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Nivolumab</a:t>
            </a:r>
            <a:r>
              <a:rPr lang="en-US" sz="1300" dirty="0" smtClean="0">
                <a:solidFill>
                  <a:srgbClr val="FFFFFF"/>
                </a:solidFill>
                <a:latin typeface="Verdana"/>
                <a:cs typeface="Verdana"/>
              </a:rPr>
              <a:t> or </a:t>
            </a:r>
            <a:r>
              <a:rPr lang="en-US" sz="1300" dirty="0" err="1" smtClean="0">
                <a:solidFill>
                  <a:srgbClr val="FFFFFF"/>
                </a:solidFill>
                <a:latin typeface="Verdana"/>
                <a:cs typeface="Verdana"/>
              </a:rPr>
              <a:t>pembrolizumab</a:t>
            </a:r>
            <a:endParaRPr lang="en-US" sz="1300" dirty="0">
              <a:solidFill>
                <a:srgbClr val="FFFFFF"/>
              </a:solidFill>
              <a:latin typeface="Verdana"/>
              <a:cs typeface="Verdana"/>
            </a:endParaRPr>
          </a:p>
        </p:txBody>
      </p:sp>
      <p:sp>
        <p:nvSpPr>
          <p:cNvPr id="34" name="TextBox 33"/>
          <p:cNvSpPr txBox="1"/>
          <p:nvPr/>
        </p:nvSpPr>
        <p:spPr>
          <a:xfrm>
            <a:off x="2679192" y="260376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35" name="TextBox 34"/>
          <p:cNvSpPr txBox="1"/>
          <p:nvPr/>
        </p:nvSpPr>
        <p:spPr>
          <a:xfrm>
            <a:off x="4623408" y="260376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Paclitaxel + </a:t>
            </a:r>
            <a:r>
              <a:rPr lang="en-US" sz="1300" dirty="0" err="1">
                <a:solidFill>
                  <a:srgbClr val="FFFFFF"/>
                </a:solidFill>
                <a:latin typeface="Verdana"/>
                <a:cs typeface="Verdana"/>
              </a:rPr>
              <a:t>ramucirumab</a:t>
            </a:r>
            <a:endParaRPr lang="en-US" sz="1300" dirty="0">
              <a:solidFill>
                <a:srgbClr val="FFFFFF"/>
              </a:solidFill>
              <a:latin typeface="Verdana"/>
              <a:cs typeface="Verdana"/>
            </a:endParaRPr>
          </a:p>
        </p:txBody>
      </p:sp>
      <p:sp>
        <p:nvSpPr>
          <p:cNvPr id="36" name="TextBox 35"/>
          <p:cNvSpPr txBox="1"/>
          <p:nvPr/>
        </p:nvSpPr>
        <p:spPr>
          <a:xfrm>
            <a:off x="6588224" y="36118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FOLFIRI + </a:t>
            </a:r>
            <a:r>
              <a:rPr lang="en-US" sz="1300" dirty="0" err="1" smtClean="0">
                <a:solidFill>
                  <a:srgbClr val="FFFFFF"/>
                </a:solidFill>
                <a:latin typeface="Verdana"/>
                <a:cs typeface="Verdana"/>
              </a:rPr>
              <a:t>trastuzumab</a:t>
            </a:r>
            <a:endParaRPr lang="en-US" sz="1300" dirty="0">
              <a:solidFill>
                <a:srgbClr val="FFFFFF"/>
              </a:solidFill>
              <a:latin typeface="Verdana"/>
              <a:cs typeface="Verdana"/>
            </a:endParaRPr>
          </a:p>
        </p:txBody>
      </p:sp>
      <p:sp>
        <p:nvSpPr>
          <p:cNvPr id="37" name="TextBox 36"/>
          <p:cNvSpPr txBox="1"/>
          <p:nvPr/>
        </p:nvSpPr>
        <p:spPr>
          <a:xfrm>
            <a:off x="2657736" y="3598482"/>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 + </a:t>
            </a:r>
            <a:r>
              <a:rPr lang="en-US" sz="1300" dirty="0" err="1">
                <a:solidFill>
                  <a:srgbClr val="FFFFFF"/>
                </a:solidFill>
                <a:latin typeface="Verdana"/>
                <a:cs typeface="Verdana"/>
              </a:rPr>
              <a:t>trastuzumab</a:t>
            </a:r>
            <a:endParaRPr lang="en-US" sz="1300" dirty="0">
              <a:solidFill>
                <a:srgbClr val="FFFFFF"/>
              </a:solidFill>
              <a:latin typeface="Verdana"/>
              <a:cs typeface="Verdana"/>
            </a:endParaRPr>
          </a:p>
        </p:txBody>
      </p:sp>
      <p:sp>
        <p:nvSpPr>
          <p:cNvPr id="38" name="TextBox 37"/>
          <p:cNvSpPr txBox="1"/>
          <p:nvPr/>
        </p:nvSpPr>
        <p:spPr>
          <a:xfrm>
            <a:off x="4623408" y="3573016"/>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Continue </a:t>
            </a:r>
            <a:r>
              <a:rPr lang="en-US" sz="1300" dirty="0" err="1" smtClean="0">
                <a:solidFill>
                  <a:srgbClr val="FFFFFF"/>
                </a:solidFill>
                <a:latin typeface="Verdana"/>
                <a:cs typeface="Verdana"/>
              </a:rPr>
              <a:t>tras</a:t>
            </a:r>
            <a:r>
              <a:rPr lang="en-US" sz="1300" dirty="0" smtClean="0">
                <a:solidFill>
                  <a:srgbClr val="FFFFFF"/>
                </a:solidFill>
                <a:latin typeface="Verdana"/>
                <a:cs typeface="Verdana"/>
              </a:rPr>
              <a:t>; switch chemo</a:t>
            </a:r>
            <a:endParaRPr lang="en-US" sz="1300" dirty="0">
              <a:solidFill>
                <a:srgbClr val="FFFFFF"/>
              </a:solidFill>
              <a:latin typeface="Verdana"/>
              <a:cs typeface="Verdana"/>
            </a:endParaRPr>
          </a:p>
        </p:txBody>
      </p:sp>
      <p:sp>
        <p:nvSpPr>
          <p:cNvPr id="39" name="TextBox 38"/>
          <p:cNvSpPr txBox="1"/>
          <p:nvPr/>
        </p:nvSpPr>
        <p:spPr>
          <a:xfrm>
            <a:off x="4623408" y="40770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Continue </a:t>
            </a:r>
            <a:r>
              <a:rPr lang="en-US" sz="1300" dirty="0" err="1" smtClean="0">
                <a:solidFill>
                  <a:srgbClr val="FFFFFF"/>
                </a:solidFill>
                <a:latin typeface="Verdana"/>
                <a:cs typeface="Verdana"/>
              </a:rPr>
              <a:t>tras</a:t>
            </a:r>
            <a:r>
              <a:rPr lang="en-US" sz="1300" dirty="0" smtClean="0">
                <a:solidFill>
                  <a:srgbClr val="FFFFFF"/>
                </a:solidFill>
                <a:latin typeface="Verdana"/>
                <a:cs typeface="Verdana"/>
              </a:rPr>
              <a:t>; switch chemo</a:t>
            </a:r>
            <a:endParaRPr lang="en-US" sz="1300" dirty="0">
              <a:solidFill>
                <a:srgbClr val="FFFFFF"/>
              </a:solidFill>
              <a:latin typeface="Verdana"/>
              <a:cs typeface="Verdana"/>
            </a:endParaRPr>
          </a:p>
        </p:txBody>
      </p:sp>
      <p:sp>
        <p:nvSpPr>
          <p:cNvPr id="40" name="TextBox 39"/>
          <p:cNvSpPr txBox="1"/>
          <p:nvPr/>
        </p:nvSpPr>
        <p:spPr>
          <a:xfrm>
            <a:off x="6588224" y="40770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FOLFIRI + </a:t>
            </a:r>
            <a:r>
              <a:rPr lang="en-US" sz="1300" dirty="0" err="1" smtClean="0">
                <a:solidFill>
                  <a:srgbClr val="FFFFFF"/>
                </a:solidFill>
                <a:latin typeface="Verdana"/>
                <a:cs typeface="Verdana"/>
              </a:rPr>
              <a:t>trastuzumab</a:t>
            </a:r>
            <a:endParaRPr lang="en-US" sz="1300" dirty="0">
              <a:solidFill>
                <a:srgbClr val="FFFFFF"/>
              </a:solidFill>
              <a:latin typeface="Verdana"/>
              <a:cs typeface="Verdana"/>
            </a:endParaRPr>
          </a:p>
        </p:txBody>
      </p:sp>
      <p:sp>
        <p:nvSpPr>
          <p:cNvPr id="41" name="TextBox 40"/>
          <p:cNvSpPr txBox="1"/>
          <p:nvPr/>
        </p:nvSpPr>
        <p:spPr>
          <a:xfrm>
            <a:off x="4623408" y="5038184"/>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Continue </a:t>
            </a:r>
            <a:r>
              <a:rPr lang="en-US" sz="1300" dirty="0" err="1" smtClean="0">
                <a:solidFill>
                  <a:srgbClr val="FFFFFF"/>
                </a:solidFill>
                <a:latin typeface="Verdana"/>
                <a:cs typeface="Verdana"/>
              </a:rPr>
              <a:t>tras</a:t>
            </a:r>
            <a:r>
              <a:rPr lang="en-US" sz="1300" dirty="0" smtClean="0">
                <a:solidFill>
                  <a:srgbClr val="FFFFFF"/>
                </a:solidFill>
                <a:latin typeface="Verdana"/>
                <a:cs typeface="Verdana"/>
              </a:rPr>
              <a:t>; switch chemo</a:t>
            </a:r>
            <a:endParaRPr lang="en-US" sz="1300" dirty="0">
              <a:solidFill>
                <a:srgbClr val="FFFFFF"/>
              </a:solidFill>
              <a:latin typeface="Verdana"/>
              <a:cs typeface="Verdana"/>
            </a:endParaRPr>
          </a:p>
        </p:txBody>
      </p:sp>
    </p:spTree>
    <p:extLst>
      <p:ext uri="{BB962C8B-B14F-4D97-AF65-F5344CB8AC3E}">
        <p14:creationId xmlns:p14="http://schemas.microsoft.com/office/powerpoint/2010/main" val="925516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32656"/>
            <a:ext cx="8229600" cy="1656184"/>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itchFamily="34" charset="0"/>
              <a:buNone/>
            </a:pPr>
            <a:r>
              <a:rPr lang="en-US" sz="2400" dirty="0">
                <a:solidFill>
                  <a:srgbClr val="3333FF"/>
                </a:solidFill>
              </a:rPr>
              <a:t>For </a:t>
            </a:r>
            <a:r>
              <a:rPr lang="en-US" sz="2400" u="sng" dirty="0">
                <a:solidFill>
                  <a:srgbClr val="3333FF"/>
                </a:solidFill>
              </a:rPr>
              <a:t>HER2-negative</a:t>
            </a:r>
            <a:r>
              <a:rPr lang="en-US" sz="2400" dirty="0">
                <a:solidFill>
                  <a:srgbClr val="3333FF"/>
                </a:solidFill>
              </a:rPr>
              <a:t> gastric cancer, what is your usual</a:t>
            </a:r>
            <a:r>
              <a:rPr lang="en-US" sz="2400" dirty="0" smtClean="0">
                <a:solidFill>
                  <a:srgbClr val="3333FF"/>
                </a:solidFill>
              </a:rPr>
              <a:t>…</a:t>
            </a:r>
            <a:endParaRPr lang="en-US" sz="2400" dirty="0">
              <a:solidFill>
                <a:srgbClr val="3333FF"/>
              </a:solidFill>
            </a:endParaRPr>
          </a:p>
          <a:p>
            <a:pPr fontAlgn="auto">
              <a:lnSpc>
                <a:spcPct val="90000"/>
              </a:lnSpc>
              <a:spcAft>
                <a:spcPts val="0"/>
              </a:spcAft>
            </a:pPr>
            <a:r>
              <a:rPr lang="en-US" sz="2400" dirty="0">
                <a:solidFill>
                  <a:srgbClr val="3333FF"/>
                </a:solidFill>
              </a:rPr>
              <a:t>First-line treatment?</a:t>
            </a:r>
          </a:p>
          <a:p>
            <a:pPr fontAlgn="auto">
              <a:lnSpc>
                <a:spcPct val="90000"/>
              </a:lnSpc>
              <a:spcAft>
                <a:spcPts val="0"/>
              </a:spcAft>
            </a:pPr>
            <a:r>
              <a:rPr lang="en-US" sz="2400" dirty="0">
                <a:solidFill>
                  <a:srgbClr val="3333FF"/>
                </a:solidFill>
              </a:rPr>
              <a:t>Second-line treatment after FOLFOX?</a:t>
            </a:r>
          </a:p>
          <a:p>
            <a:pPr fontAlgn="auto">
              <a:lnSpc>
                <a:spcPct val="90000"/>
              </a:lnSpc>
              <a:spcAft>
                <a:spcPts val="0"/>
              </a:spcAft>
            </a:pPr>
            <a:r>
              <a:rPr lang="en-US" sz="2400" dirty="0">
                <a:solidFill>
                  <a:srgbClr val="3333FF"/>
                </a:solidFill>
              </a:rPr>
              <a:t>Third-line treatment after FOLFOX and paclitaxel + </a:t>
            </a:r>
            <a:r>
              <a:rPr lang="en-US" sz="2400" dirty="0" err="1">
                <a:solidFill>
                  <a:srgbClr val="3333FF"/>
                </a:solidFill>
              </a:rPr>
              <a:t>ramucirumab</a:t>
            </a:r>
            <a:r>
              <a:rPr lang="en-US" sz="2400" dirty="0">
                <a:solidFill>
                  <a:srgbClr val="3333FF"/>
                </a:solidFill>
              </a:rPr>
              <a:t>?</a:t>
            </a:r>
          </a:p>
        </p:txBody>
      </p:sp>
      <p:sp>
        <p:nvSpPr>
          <p:cNvPr id="7" name="TextBox 6"/>
          <p:cNvSpPr txBox="1"/>
          <p:nvPr/>
        </p:nvSpPr>
        <p:spPr>
          <a:xfrm>
            <a:off x="2679192" y="2246656"/>
            <a:ext cx="1892808"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FIRST LINE</a:t>
            </a:r>
            <a:endParaRPr lang="en-US" sz="1100" dirty="0">
              <a:solidFill>
                <a:srgbClr val="1F497D"/>
              </a:solidFill>
              <a:latin typeface="Arial" charset="0"/>
              <a:ea typeface="Arial" charset="0"/>
              <a:cs typeface="Arial" charset="0"/>
            </a:endParaRPr>
          </a:p>
        </p:txBody>
      </p:sp>
      <p:sp>
        <p:nvSpPr>
          <p:cNvPr id="8" name="TextBox 7"/>
          <p:cNvSpPr txBox="1"/>
          <p:nvPr/>
        </p:nvSpPr>
        <p:spPr>
          <a:xfrm>
            <a:off x="4599392" y="2223617"/>
            <a:ext cx="1916824"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SECOND LINE</a:t>
            </a:r>
            <a:endParaRPr lang="en-US" sz="1100" dirty="0">
              <a:solidFill>
                <a:srgbClr val="1F497D"/>
              </a:solidFill>
              <a:latin typeface="Arial" charset="0"/>
              <a:ea typeface="Arial" charset="0"/>
              <a:cs typeface="Arial" charset="0"/>
            </a:endParaRPr>
          </a:p>
        </p:txBody>
      </p:sp>
      <p:sp>
        <p:nvSpPr>
          <p:cNvPr id="9" name="TextBox 8"/>
          <p:cNvSpPr txBox="1"/>
          <p:nvPr/>
        </p:nvSpPr>
        <p:spPr>
          <a:xfrm>
            <a:off x="6543608" y="2223617"/>
            <a:ext cx="1916824"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THIRD LINE</a:t>
            </a:r>
            <a:endParaRPr lang="en-US" sz="1100" dirty="0">
              <a:solidFill>
                <a:srgbClr val="1F497D"/>
              </a:solidFill>
              <a:latin typeface="Arial" charset="0"/>
              <a:ea typeface="Arial" charset="0"/>
              <a:cs typeface="Arial" charset="0"/>
            </a:endParaRPr>
          </a:p>
        </p:txBody>
      </p:sp>
      <p:sp>
        <p:nvSpPr>
          <p:cNvPr id="10" name="TextBox 9"/>
          <p:cNvSpPr txBox="1"/>
          <p:nvPr/>
        </p:nvSpPr>
        <p:spPr>
          <a:xfrm>
            <a:off x="2679192" y="3101980"/>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11" name="TextBox 10"/>
          <p:cNvSpPr txBox="1"/>
          <p:nvPr/>
        </p:nvSpPr>
        <p:spPr>
          <a:xfrm>
            <a:off x="4623408" y="310198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Paclitaxel + </a:t>
            </a:r>
            <a:r>
              <a:rPr lang="en-US" sz="1300" dirty="0" err="1">
                <a:solidFill>
                  <a:srgbClr val="FFFFFF"/>
                </a:solidFill>
                <a:latin typeface="Verdana"/>
                <a:cs typeface="Verdana"/>
              </a:rPr>
              <a:t>ramucirumab</a:t>
            </a:r>
            <a:endParaRPr lang="en-US" sz="1300" dirty="0">
              <a:solidFill>
                <a:srgbClr val="FFFFFF"/>
              </a:solidFill>
              <a:latin typeface="Verdana"/>
              <a:cs typeface="Verdana"/>
            </a:endParaRPr>
          </a:p>
        </p:txBody>
      </p:sp>
      <p:sp>
        <p:nvSpPr>
          <p:cNvPr id="12" name="TextBox 11"/>
          <p:cNvSpPr txBox="1"/>
          <p:nvPr/>
        </p:nvSpPr>
        <p:spPr>
          <a:xfrm>
            <a:off x="6588224" y="310198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FOLFIRI</a:t>
            </a:r>
          </a:p>
        </p:txBody>
      </p:sp>
      <p:sp>
        <p:nvSpPr>
          <p:cNvPr id="22" name="TextBox 21"/>
          <p:cNvSpPr txBox="1"/>
          <p:nvPr/>
        </p:nvSpPr>
        <p:spPr>
          <a:xfrm>
            <a:off x="2679192" y="457016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FOLFOX</a:t>
            </a:r>
          </a:p>
        </p:txBody>
      </p:sp>
      <p:sp>
        <p:nvSpPr>
          <p:cNvPr id="23" name="TextBox 22"/>
          <p:cNvSpPr txBox="1"/>
          <p:nvPr/>
        </p:nvSpPr>
        <p:spPr>
          <a:xfrm>
            <a:off x="4623408" y="457016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Paclitaxel + </a:t>
            </a:r>
            <a:r>
              <a:rPr lang="en-US" sz="1300" dirty="0" err="1">
                <a:solidFill>
                  <a:schemeClr val="bg1"/>
                </a:solidFill>
                <a:latin typeface="Verdana"/>
                <a:cs typeface="Verdana"/>
              </a:rPr>
              <a:t>ramucirumab</a:t>
            </a:r>
            <a:endParaRPr lang="en-US" sz="1300" dirty="0">
              <a:solidFill>
                <a:schemeClr val="bg1"/>
              </a:solidFill>
              <a:latin typeface="Verdana"/>
              <a:cs typeface="Verdana"/>
            </a:endParaRPr>
          </a:p>
        </p:txBody>
      </p:sp>
      <p:sp>
        <p:nvSpPr>
          <p:cNvPr id="24" name="TextBox 23"/>
          <p:cNvSpPr txBox="1"/>
          <p:nvPr/>
        </p:nvSpPr>
        <p:spPr>
          <a:xfrm>
            <a:off x="6588224" y="4548437"/>
            <a:ext cx="1892808" cy="393192"/>
          </a:xfrm>
          <a:prstGeom prst="rect">
            <a:avLst/>
          </a:prstGeom>
          <a:noFill/>
        </p:spPr>
        <p:txBody>
          <a:bodyPr wrap="square" rtlCol="0" anchor="ctr">
            <a:noAutofit/>
          </a:bodyPr>
          <a:lstStyle/>
          <a:p>
            <a:pPr algn="ctr"/>
            <a:r>
              <a:rPr lang="en-US" sz="1100" dirty="0">
                <a:solidFill>
                  <a:schemeClr val="bg1"/>
                </a:solidFill>
                <a:latin typeface="Verdana"/>
                <a:cs typeface="Verdana"/>
              </a:rPr>
              <a:t>FOLFIRI or </a:t>
            </a:r>
            <a:r>
              <a:rPr lang="en-US" sz="1100" dirty="0" smtClean="0">
                <a:solidFill>
                  <a:schemeClr val="bg1"/>
                </a:solidFill>
                <a:latin typeface="Verdana"/>
                <a:cs typeface="Verdana"/>
              </a:rPr>
              <a:t/>
            </a:r>
            <a:br>
              <a:rPr lang="en-US" sz="1100" dirty="0" smtClean="0">
                <a:solidFill>
                  <a:schemeClr val="bg1"/>
                </a:solidFill>
                <a:latin typeface="Verdana"/>
                <a:cs typeface="Verdana"/>
              </a:rPr>
            </a:br>
            <a:r>
              <a:rPr lang="en-US" sz="1100" dirty="0" smtClean="0">
                <a:solidFill>
                  <a:schemeClr val="bg1"/>
                </a:solidFill>
                <a:latin typeface="Verdana"/>
                <a:cs typeface="Verdana"/>
              </a:rPr>
              <a:t>PD-1/PD-L1 </a:t>
            </a:r>
            <a:r>
              <a:rPr lang="en-US" sz="1100" dirty="0">
                <a:solidFill>
                  <a:schemeClr val="bg1"/>
                </a:solidFill>
                <a:latin typeface="Verdana"/>
                <a:cs typeface="Verdana"/>
              </a:rPr>
              <a:t>antibody</a:t>
            </a:r>
          </a:p>
        </p:txBody>
      </p:sp>
      <p:sp>
        <p:nvSpPr>
          <p:cNvPr id="27" name="TextBox 26"/>
          <p:cNvSpPr txBox="1"/>
          <p:nvPr/>
        </p:nvSpPr>
        <p:spPr>
          <a:xfrm>
            <a:off x="6588224" y="5032604"/>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Irinotecan</a:t>
            </a:r>
            <a:endParaRPr lang="en-US" sz="1300" dirty="0">
              <a:solidFill>
                <a:srgbClr val="FFFFFF"/>
              </a:solidFill>
              <a:latin typeface="Verdana"/>
              <a:cs typeface="Verdana"/>
            </a:endParaRPr>
          </a:p>
        </p:txBody>
      </p:sp>
      <p:sp>
        <p:nvSpPr>
          <p:cNvPr id="28" name="TextBox 27"/>
          <p:cNvSpPr txBox="1"/>
          <p:nvPr/>
        </p:nvSpPr>
        <p:spPr>
          <a:xfrm>
            <a:off x="2679192" y="553187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FOLFOX or CAPOX</a:t>
            </a:r>
          </a:p>
        </p:txBody>
      </p:sp>
      <p:sp>
        <p:nvSpPr>
          <p:cNvPr id="29" name="TextBox 28"/>
          <p:cNvSpPr txBox="1"/>
          <p:nvPr/>
        </p:nvSpPr>
        <p:spPr>
          <a:xfrm>
            <a:off x="4623408" y="5531875"/>
            <a:ext cx="1892808" cy="393192"/>
          </a:xfrm>
          <a:prstGeom prst="rect">
            <a:avLst/>
          </a:prstGeom>
          <a:noFill/>
        </p:spPr>
        <p:txBody>
          <a:bodyPr wrap="square" rtlCol="0" anchor="ctr">
            <a:noAutofit/>
          </a:bodyPr>
          <a:lstStyle/>
          <a:p>
            <a:pPr algn="ctr"/>
            <a:r>
              <a:rPr lang="en-US" sz="1300" dirty="0">
                <a:solidFill>
                  <a:schemeClr val="bg1"/>
                </a:solidFill>
                <a:latin typeface="Verdana"/>
                <a:cs typeface="Verdana"/>
              </a:rPr>
              <a:t>Paclitaxel + </a:t>
            </a:r>
            <a:r>
              <a:rPr lang="en-US" sz="1300" dirty="0" err="1">
                <a:solidFill>
                  <a:schemeClr val="bg1"/>
                </a:solidFill>
                <a:latin typeface="Verdana"/>
                <a:cs typeface="Verdana"/>
              </a:rPr>
              <a:t>ramucirumab</a:t>
            </a:r>
            <a:endParaRPr lang="en-US" sz="1300" dirty="0">
              <a:solidFill>
                <a:schemeClr val="bg1"/>
              </a:solidFill>
              <a:latin typeface="Verdana"/>
              <a:cs typeface="Verdana"/>
            </a:endParaRPr>
          </a:p>
        </p:txBody>
      </p:sp>
      <p:sp>
        <p:nvSpPr>
          <p:cNvPr id="30" name="TextBox 29"/>
          <p:cNvSpPr txBox="1"/>
          <p:nvPr/>
        </p:nvSpPr>
        <p:spPr>
          <a:xfrm>
            <a:off x="6588224" y="553187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Irinotecan</a:t>
            </a:r>
          </a:p>
        </p:txBody>
      </p:sp>
      <p:sp>
        <p:nvSpPr>
          <p:cNvPr id="31" name="TextBox 30"/>
          <p:cNvSpPr txBox="1"/>
          <p:nvPr/>
        </p:nvSpPr>
        <p:spPr>
          <a:xfrm>
            <a:off x="2694596" y="5059787"/>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32" name="TextBox 31"/>
          <p:cNvSpPr txBox="1"/>
          <p:nvPr/>
        </p:nvSpPr>
        <p:spPr>
          <a:xfrm>
            <a:off x="4605040" y="5032604"/>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Paclitaxel + </a:t>
            </a:r>
            <a:r>
              <a:rPr lang="en-US" sz="1300" dirty="0" err="1">
                <a:solidFill>
                  <a:srgbClr val="FFFFFF"/>
                </a:solidFill>
                <a:latin typeface="Verdana"/>
                <a:cs typeface="Verdana"/>
              </a:rPr>
              <a:t>ramucirumab</a:t>
            </a:r>
            <a:endParaRPr lang="en-US" sz="1300" dirty="0">
              <a:solidFill>
                <a:srgbClr val="FFFFFF"/>
              </a:solidFill>
              <a:latin typeface="Verdana"/>
              <a:cs typeface="Verdana"/>
            </a:endParaRPr>
          </a:p>
        </p:txBody>
      </p:sp>
      <p:sp>
        <p:nvSpPr>
          <p:cNvPr id="33" name="TextBox 32"/>
          <p:cNvSpPr txBox="1"/>
          <p:nvPr/>
        </p:nvSpPr>
        <p:spPr>
          <a:xfrm>
            <a:off x="6588224" y="2603760"/>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Nivolumab</a:t>
            </a:r>
            <a:r>
              <a:rPr lang="en-US" sz="1300" dirty="0" smtClean="0">
                <a:solidFill>
                  <a:srgbClr val="FFFFFF"/>
                </a:solidFill>
                <a:latin typeface="Verdana"/>
                <a:cs typeface="Verdana"/>
              </a:rPr>
              <a:t> or </a:t>
            </a:r>
            <a:r>
              <a:rPr lang="en-US" sz="1300" dirty="0" err="1" smtClean="0">
                <a:solidFill>
                  <a:srgbClr val="FFFFFF"/>
                </a:solidFill>
                <a:latin typeface="Verdana"/>
                <a:cs typeface="Verdana"/>
              </a:rPr>
              <a:t>pembrolizumab</a:t>
            </a:r>
            <a:endParaRPr lang="en-US" sz="1300" dirty="0">
              <a:solidFill>
                <a:srgbClr val="FFFFFF"/>
              </a:solidFill>
              <a:latin typeface="Verdana"/>
              <a:cs typeface="Verdana"/>
            </a:endParaRPr>
          </a:p>
        </p:txBody>
      </p:sp>
      <p:sp>
        <p:nvSpPr>
          <p:cNvPr id="34" name="TextBox 33"/>
          <p:cNvSpPr txBox="1"/>
          <p:nvPr/>
        </p:nvSpPr>
        <p:spPr>
          <a:xfrm>
            <a:off x="2679192" y="2611095"/>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35" name="TextBox 34"/>
          <p:cNvSpPr txBox="1"/>
          <p:nvPr/>
        </p:nvSpPr>
        <p:spPr>
          <a:xfrm>
            <a:off x="4623408" y="2603760"/>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Paclitaxel + </a:t>
            </a:r>
            <a:r>
              <a:rPr lang="en-US" sz="1300" dirty="0" err="1">
                <a:solidFill>
                  <a:srgbClr val="FFFFFF"/>
                </a:solidFill>
                <a:latin typeface="Verdana"/>
                <a:cs typeface="Verdana"/>
              </a:rPr>
              <a:t>ramucirumab</a:t>
            </a:r>
            <a:endParaRPr lang="en-US" sz="1300" dirty="0">
              <a:solidFill>
                <a:srgbClr val="FFFFFF"/>
              </a:solidFill>
              <a:latin typeface="Verdana"/>
              <a:cs typeface="Verdana"/>
            </a:endParaRPr>
          </a:p>
        </p:txBody>
      </p:sp>
      <p:sp>
        <p:nvSpPr>
          <p:cNvPr id="36" name="TextBox 35"/>
          <p:cNvSpPr txBox="1"/>
          <p:nvPr/>
        </p:nvSpPr>
        <p:spPr>
          <a:xfrm>
            <a:off x="4623408" y="3586037"/>
            <a:ext cx="1892808" cy="393192"/>
          </a:xfrm>
          <a:prstGeom prst="rect">
            <a:avLst/>
          </a:prstGeom>
          <a:noFill/>
        </p:spPr>
        <p:txBody>
          <a:bodyPr wrap="square" rtlCol="0" anchor="ctr">
            <a:noAutofit/>
          </a:bodyPr>
          <a:lstStyle/>
          <a:p>
            <a:pPr algn="ctr"/>
            <a:r>
              <a:rPr lang="en-US" sz="1300" smtClean="0">
                <a:solidFill>
                  <a:srgbClr val="FFFFFF"/>
                </a:solidFill>
                <a:latin typeface="Verdana"/>
                <a:cs typeface="Verdana"/>
              </a:rPr>
              <a:t>FOLFIRI</a:t>
            </a:r>
            <a:endParaRPr lang="en-US" sz="1300" dirty="0">
              <a:solidFill>
                <a:srgbClr val="FFFFFF"/>
              </a:solidFill>
              <a:latin typeface="Verdana"/>
              <a:cs typeface="Verdana"/>
            </a:endParaRPr>
          </a:p>
        </p:txBody>
      </p:sp>
      <p:sp>
        <p:nvSpPr>
          <p:cNvPr id="37" name="TextBox 36"/>
          <p:cNvSpPr txBox="1"/>
          <p:nvPr/>
        </p:nvSpPr>
        <p:spPr>
          <a:xfrm>
            <a:off x="6588224" y="3586037"/>
            <a:ext cx="1892808" cy="393192"/>
          </a:xfrm>
          <a:prstGeom prst="rect">
            <a:avLst/>
          </a:prstGeom>
          <a:noFill/>
        </p:spPr>
        <p:txBody>
          <a:bodyPr wrap="square" rtlCol="0" anchor="ctr">
            <a:noAutofit/>
          </a:bodyPr>
          <a:lstStyle/>
          <a:p>
            <a:pPr algn="ctr"/>
            <a:r>
              <a:rPr lang="en-US" sz="1300" smtClean="0">
                <a:solidFill>
                  <a:srgbClr val="FFFFFF"/>
                </a:solidFill>
                <a:latin typeface="Verdana"/>
                <a:cs typeface="Verdana"/>
              </a:rPr>
              <a:t>FOLFIRI</a:t>
            </a:r>
            <a:endParaRPr lang="en-US" sz="1300" dirty="0">
              <a:solidFill>
                <a:srgbClr val="FFFFFF"/>
              </a:solidFill>
              <a:latin typeface="Verdana"/>
              <a:cs typeface="Verdana"/>
            </a:endParaRPr>
          </a:p>
        </p:txBody>
      </p:sp>
      <p:sp>
        <p:nvSpPr>
          <p:cNvPr id="38" name="TextBox 37"/>
          <p:cNvSpPr txBox="1"/>
          <p:nvPr/>
        </p:nvSpPr>
        <p:spPr>
          <a:xfrm>
            <a:off x="2694596" y="3593278"/>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39" name="TextBox 38"/>
          <p:cNvSpPr txBox="1"/>
          <p:nvPr/>
        </p:nvSpPr>
        <p:spPr>
          <a:xfrm>
            <a:off x="4644008" y="4082776"/>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FOLFIRI</a:t>
            </a:r>
            <a:endParaRPr lang="en-US" sz="1300" dirty="0">
              <a:solidFill>
                <a:srgbClr val="FFFFFF"/>
              </a:solidFill>
              <a:latin typeface="Verdana"/>
              <a:cs typeface="Verdana"/>
            </a:endParaRPr>
          </a:p>
        </p:txBody>
      </p:sp>
      <p:sp>
        <p:nvSpPr>
          <p:cNvPr id="40" name="TextBox 39"/>
          <p:cNvSpPr txBox="1"/>
          <p:nvPr/>
        </p:nvSpPr>
        <p:spPr>
          <a:xfrm>
            <a:off x="2679192" y="4063690"/>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FOLFOX</a:t>
            </a:r>
            <a:endParaRPr lang="en-US" sz="1300" dirty="0">
              <a:solidFill>
                <a:srgbClr val="FFFFFF"/>
              </a:solidFill>
              <a:latin typeface="Verdana"/>
              <a:cs typeface="Verdana"/>
            </a:endParaRPr>
          </a:p>
        </p:txBody>
      </p:sp>
      <p:sp>
        <p:nvSpPr>
          <p:cNvPr id="41" name="TextBox 40"/>
          <p:cNvSpPr txBox="1"/>
          <p:nvPr/>
        </p:nvSpPr>
        <p:spPr>
          <a:xfrm>
            <a:off x="6588224" y="4067237"/>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FOLFIRI</a:t>
            </a:r>
            <a:endParaRPr lang="en-US" sz="1300" dirty="0">
              <a:solidFill>
                <a:srgbClr val="FFFFFF"/>
              </a:solidFill>
              <a:latin typeface="Verdana"/>
              <a:cs typeface="Verdana"/>
            </a:endParaRPr>
          </a:p>
        </p:txBody>
      </p:sp>
    </p:spTree>
    <p:extLst>
      <p:ext uri="{BB962C8B-B14F-4D97-AF65-F5344CB8AC3E}">
        <p14:creationId xmlns:p14="http://schemas.microsoft.com/office/powerpoint/2010/main" val="939407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3828729" y="3036834"/>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ext uri="{D42A27DB-BD31-4B8C-83A1-F6EECF244321}">
                <p14:modId xmlns:p14="http://schemas.microsoft.com/office/powerpoint/2010/main" val="545768770"/>
              </p:ext>
            </p:extLst>
          </p:nvPr>
        </p:nvGraphicFramePr>
        <p:xfrm>
          <a:off x="323528" y="2368870"/>
          <a:ext cx="3521750" cy="1311384"/>
        </p:xfrm>
        <a:graphic>
          <a:graphicData uri="http://schemas.openxmlformats.org/drawingml/2006/table">
            <a:tbl>
              <a:tblPr/>
              <a:tblGrid>
                <a:gridCol w="3521750"/>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Metastatic gastric/GEJ</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No prior first-line therapy</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909577"/>
          </a:xfrm>
        </p:spPr>
        <p:txBody>
          <a:bodyPr/>
          <a:lstStyle/>
          <a:p>
            <a:pPr eaLnBrk="1" hangingPunct="1"/>
            <a:r>
              <a:rPr lang="en-US" sz="3200" dirty="0" smtClean="0"/>
              <a:t>RAINFALL Phase III Schema</a:t>
            </a:r>
            <a:endParaRPr lang="en-US" sz="2000" dirty="0">
              <a:solidFill>
                <a:srgbClr val="0000FF"/>
              </a:solidFill>
              <a:ea typeface="ＭＳ Ｐゴシック" charset="0"/>
            </a:endParaRPr>
          </a:p>
        </p:txBody>
      </p:sp>
      <p:sp>
        <p:nvSpPr>
          <p:cNvPr id="19" name="TextBox 18"/>
          <p:cNvSpPr txBox="1"/>
          <p:nvPr/>
        </p:nvSpPr>
        <p:spPr>
          <a:xfrm>
            <a:off x="330935" y="5320140"/>
            <a:ext cx="7658754" cy="400110"/>
          </a:xfrm>
          <a:prstGeom prst="rect">
            <a:avLst/>
          </a:prstGeom>
          <a:noFill/>
        </p:spPr>
        <p:txBody>
          <a:bodyPr wrap="square" rtlCol="0">
            <a:spAutoFit/>
          </a:bodyPr>
          <a:lstStyle/>
          <a:p>
            <a:r>
              <a:rPr lang="en-US" sz="2000" dirty="0" smtClean="0">
                <a:solidFill>
                  <a:srgbClr val="000000"/>
                </a:solidFill>
                <a:latin typeface="Calibri" charset="0"/>
                <a:ea typeface="Calibri" charset="0"/>
                <a:cs typeface="Calibri" charset="0"/>
              </a:rPr>
              <a:t>Primary endpoint: </a:t>
            </a:r>
            <a:r>
              <a:rPr lang="en-US" sz="2000" b="0" dirty="0" smtClean="0">
                <a:solidFill>
                  <a:srgbClr val="000000"/>
                </a:solidFill>
                <a:latin typeface="Calibri" charset="0"/>
                <a:ea typeface="Calibri" charset="0"/>
                <a:cs typeface="Calibri" charset="0"/>
              </a:rPr>
              <a:t>Progression-free survival</a:t>
            </a:r>
          </a:p>
        </p:txBody>
      </p:sp>
      <p:grpSp>
        <p:nvGrpSpPr>
          <p:cNvPr id="17" name="Group 82"/>
          <p:cNvGrpSpPr>
            <a:grpSpLocks/>
          </p:cNvGrpSpPr>
          <p:nvPr/>
        </p:nvGrpSpPr>
        <p:grpSpPr bwMode="auto">
          <a:xfrm>
            <a:off x="4614394" y="2130819"/>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87176"/>
              <a:ext cx="849363" cy="2872212"/>
              <a:chOff x="3011288" y="2387176"/>
              <a:chExt cx="571129" cy="2872212"/>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160312" y="2524146"/>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3600" b="1" dirty="0">
                  <a:solidFill>
                    <a:schemeClr val="bg1"/>
                  </a:solidFill>
                  <a:latin typeface="Calibri"/>
                  <a:cs typeface="Calibri"/>
                </a:rPr>
                <a:t>R</a:t>
              </a:r>
            </a:p>
          </p:txBody>
        </p:sp>
      </p:grpSp>
      <p:sp>
        <p:nvSpPr>
          <p:cNvPr id="27" name="Rectangle 18"/>
          <p:cNvSpPr>
            <a:spLocks noChangeArrowheads="1"/>
          </p:cNvSpPr>
          <p:nvPr/>
        </p:nvSpPr>
        <p:spPr bwMode="auto">
          <a:xfrm>
            <a:off x="5428927" y="1432442"/>
            <a:ext cx="3386679" cy="1418456"/>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a:ea typeface="ＭＳ Ｐゴシック" charset="0"/>
              <a:cs typeface="Calibri"/>
            </a:endParaRPr>
          </a:p>
        </p:txBody>
      </p:sp>
      <p:sp>
        <p:nvSpPr>
          <p:cNvPr id="28" name="Rectangle 18"/>
          <p:cNvSpPr>
            <a:spLocks noChangeArrowheads="1"/>
          </p:cNvSpPr>
          <p:nvPr/>
        </p:nvSpPr>
        <p:spPr bwMode="auto">
          <a:xfrm>
            <a:off x="5406481" y="3138930"/>
            <a:ext cx="3407002" cy="1440160"/>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29" name="TextBox 16"/>
          <p:cNvSpPr txBox="1">
            <a:spLocks noChangeArrowheads="1"/>
          </p:cNvSpPr>
          <p:nvPr/>
        </p:nvSpPr>
        <p:spPr bwMode="auto">
          <a:xfrm>
            <a:off x="5478488" y="1594824"/>
            <a:ext cx="3334995"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a:cs typeface="Calibri"/>
              </a:rPr>
              <a:t>Ramucirumab</a:t>
            </a:r>
            <a:r>
              <a:rPr lang="en-US" sz="2000" dirty="0" smtClean="0">
                <a:solidFill>
                  <a:srgbClr val="000090"/>
                </a:solidFill>
                <a:latin typeface="Calibri"/>
                <a:cs typeface="Calibri"/>
              </a:rPr>
              <a:t> +</a:t>
            </a:r>
          </a:p>
          <a:p>
            <a:pPr algn="ctr"/>
            <a:r>
              <a:rPr lang="en-US" sz="2000" dirty="0" err="1">
                <a:solidFill>
                  <a:srgbClr val="000090"/>
                </a:solidFill>
                <a:latin typeface="Calibri"/>
                <a:cs typeface="Calibri"/>
              </a:rPr>
              <a:t>c</a:t>
            </a:r>
            <a:r>
              <a:rPr lang="en-US" sz="2000" dirty="0" err="1" smtClean="0">
                <a:solidFill>
                  <a:srgbClr val="000090"/>
                </a:solidFill>
                <a:latin typeface="Calibri"/>
                <a:cs typeface="Calibri"/>
              </a:rPr>
              <a:t>apecitabine</a:t>
            </a:r>
            <a:r>
              <a:rPr lang="en-US" sz="2000" dirty="0" smtClean="0">
                <a:solidFill>
                  <a:srgbClr val="000090"/>
                </a:solidFill>
                <a:latin typeface="Calibri"/>
                <a:cs typeface="Calibri"/>
              </a:rPr>
              <a:t>* + </a:t>
            </a:r>
          </a:p>
          <a:p>
            <a:pPr algn="ctr"/>
            <a:r>
              <a:rPr lang="en-US" sz="2000" dirty="0" smtClean="0">
                <a:solidFill>
                  <a:srgbClr val="000090"/>
                </a:solidFill>
                <a:latin typeface="Calibri"/>
                <a:cs typeface="Calibri"/>
              </a:rPr>
              <a:t>cisplatin </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475041" y="3293778"/>
            <a:ext cx="3338442"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smtClean="0">
                <a:solidFill>
                  <a:srgbClr val="000090"/>
                </a:solidFill>
                <a:latin typeface="Calibri"/>
                <a:cs typeface="Calibri"/>
              </a:rPr>
              <a:t>Placebo +</a:t>
            </a:r>
          </a:p>
          <a:p>
            <a:pPr algn="ctr"/>
            <a:r>
              <a:rPr lang="en-US" sz="2000" dirty="0" err="1" smtClean="0">
                <a:solidFill>
                  <a:srgbClr val="000090"/>
                </a:solidFill>
                <a:latin typeface="Calibri"/>
                <a:cs typeface="Calibri"/>
              </a:rPr>
              <a:t>capecitabine</a:t>
            </a:r>
            <a:r>
              <a:rPr lang="en-US" sz="2000" dirty="0" smtClean="0">
                <a:solidFill>
                  <a:srgbClr val="000090"/>
                </a:solidFill>
                <a:latin typeface="Calibri"/>
                <a:cs typeface="Calibri"/>
              </a:rPr>
              <a:t>* +</a:t>
            </a:r>
          </a:p>
          <a:p>
            <a:pPr algn="ctr"/>
            <a:r>
              <a:rPr lang="en-US" sz="2000" dirty="0" smtClean="0">
                <a:solidFill>
                  <a:srgbClr val="000090"/>
                </a:solidFill>
                <a:latin typeface="Calibri"/>
                <a:cs typeface="Calibri"/>
              </a:rPr>
              <a:t>cisplatin</a:t>
            </a:r>
            <a:endParaRPr lang="en-US" sz="2000" dirty="0">
              <a:solidFill>
                <a:srgbClr val="000090"/>
              </a:solidFill>
              <a:latin typeface="Calibri"/>
              <a:cs typeface="Calibri"/>
            </a:endParaRPr>
          </a:p>
        </p:txBody>
      </p:sp>
      <p:sp>
        <p:nvSpPr>
          <p:cNvPr id="2" name="Rectangle 1"/>
          <p:cNvSpPr/>
          <p:nvPr/>
        </p:nvSpPr>
        <p:spPr>
          <a:xfrm>
            <a:off x="323528" y="1467573"/>
            <a:ext cx="3970426" cy="646331"/>
          </a:xfrm>
          <a:prstGeom prst="rect">
            <a:avLst/>
          </a:prstGeom>
        </p:spPr>
        <p:txBody>
          <a:bodyPr wrap="square">
            <a:spAutoFit/>
          </a:bodyPr>
          <a:lstStyle/>
          <a:p>
            <a:r>
              <a:rPr lang="en-US" sz="1800" dirty="0" smtClean="0">
                <a:solidFill>
                  <a:srgbClr val="000000"/>
                </a:solidFill>
                <a:latin typeface="Calibri"/>
                <a:cs typeface="Calibri"/>
              </a:rPr>
              <a:t>Target Accrual: </a:t>
            </a:r>
            <a:r>
              <a:rPr lang="en-US" sz="1800" b="0" dirty="0" smtClean="0">
                <a:solidFill>
                  <a:srgbClr val="000000"/>
                </a:solidFill>
                <a:latin typeface="Calibri"/>
                <a:cs typeface="Calibri"/>
              </a:rPr>
              <a:t>616</a:t>
            </a:r>
          </a:p>
          <a:p>
            <a:r>
              <a:rPr lang="en-US" sz="1800" dirty="0" smtClean="0">
                <a:solidFill>
                  <a:srgbClr val="000000"/>
                </a:solidFill>
                <a:latin typeface="Calibri"/>
                <a:cs typeface="Calibri"/>
              </a:rPr>
              <a:t>Clinical Trial Identifier: </a:t>
            </a:r>
            <a:r>
              <a:rPr lang="en-US" sz="1800" b="0" dirty="0" smtClean="0">
                <a:solidFill>
                  <a:srgbClr val="000000"/>
                </a:solidFill>
                <a:latin typeface="Calibri"/>
                <a:cs typeface="Calibri"/>
              </a:rPr>
              <a:t>NCT02314117</a:t>
            </a:r>
            <a:endParaRPr lang="en-US" sz="1800" b="0" dirty="0">
              <a:solidFill>
                <a:srgbClr val="000000"/>
              </a:solidFill>
              <a:latin typeface="Calibri"/>
              <a:cs typeface="Calibri"/>
            </a:endParaRPr>
          </a:p>
        </p:txBody>
      </p:sp>
      <p:sp>
        <p:nvSpPr>
          <p:cNvPr id="31" name="TextBox 30"/>
          <p:cNvSpPr txBox="1"/>
          <p:nvPr/>
        </p:nvSpPr>
        <p:spPr>
          <a:xfrm>
            <a:off x="107504" y="6474822"/>
            <a:ext cx="6696744" cy="338554"/>
          </a:xfrm>
          <a:prstGeom prst="rect">
            <a:avLst/>
          </a:prstGeom>
          <a:noFill/>
        </p:spPr>
        <p:txBody>
          <a:bodyPr wrap="square" rtlCol="0" anchor="b">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chemeClr val="tx1"/>
                </a:solidFill>
                <a:latin typeface="Calibri" charset="0"/>
                <a:ea typeface="Calibri" charset="0"/>
                <a:cs typeface="Calibri" charset="0"/>
              </a:rPr>
              <a:t>Accessed April 2017.</a:t>
            </a:r>
            <a:endParaRPr lang="en-US" sz="1600" b="0" dirty="0">
              <a:solidFill>
                <a:schemeClr val="tx1"/>
              </a:solidFill>
              <a:latin typeface="Calibri" charset="0"/>
              <a:ea typeface="Calibri" charset="0"/>
              <a:cs typeface="Calibri" charset="0"/>
            </a:endParaRPr>
          </a:p>
        </p:txBody>
      </p:sp>
      <p:sp>
        <p:nvSpPr>
          <p:cNvPr id="4" name="TextBox 3"/>
          <p:cNvSpPr txBox="1"/>
          <p:nvPr/>
        </p:nvSpPr>
        <p:spPr>
          <a:xfrm>
            <a:off x="5033093" y="4739878"/>
            <a:ext cx="4015010"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a:t>
            </a:r>
            <a:r>
              <a:rPr lang="en-US" sz="1600" b="0" baseline="30000" dirty="0" smtClean="0">
                <a:solidFill>
                  <a:schemeClr val="tx1"/>
                </a:solidFill>
                <a:latin typeface="Calibri" charset="0"/>
                <a:ea typeface="Calibri" charset="0"/>
                <a:cs typeface="Calibri" charset="0"/>
              </a:rPr>
              <a:t> </a:t>
            </a:r>
            <a:r>
              <a:rPr lang="en-US" sz="1600" b="0" dirty="0" smtClean="0">
                <a:solidFill>
                  <a:schemeClr val="tx1"/>
                </a:solidFill>
                <a:latin typeface="Calibri" charset="0"/>
                <a:ea typeface="Calibri" charset="0"/>
                <a:cs typeface="Calibri" charset="0"/>
              </a:rPr>
              <a:t>Pts unable to take </a:t>
            </a:r>
            <a:r>
              <a:rPr lang="en-US" sz="1600" b="0" dirty="0" err="1" smtClean="0">
                <a:solidFill>
                  <a:schemeClr val="tx1"/>
                </a:solidFill>
                <a:latin typeface="Calibri" charset="0"/>
                <a:ea typeface="Calibri" charset="0"/>
                <a:cs typeface="Calibri" charset="0"/>
              </a:rPr>
              <a:t>capecitabine</a:t>
            </a:r>
            <a:r>
              <a:rPr lang="en-US" sz="1600" b="0" dirty="0" smtClean="0">
                <a:solidFill>
                  <a:schemeClr val="tx1"/>
                </a:solidFill>
                <a:latin typeface="Calibri" charset="0"/>
                <a:ea typeface="Calibri" charset="0"/>
                <a:cs typeface="Calibri" charset="0"/>
              </a:rPr>
              <a:t> receive 5-FU</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566365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91615"/>
            <a:ext cx="8424934" cy="977145"/>
          </a:xfrm>
        </p:spPr>
        <p:txBody>
          <a:bodyPr>
            <a:noAutofit/>
          </a:bodyPr>
          <a:lstStyle/>
          <a:p>
            <a:r>
              <a:rPr lang="en-US" sz="2800" dirty="0" smtClean="0">
                <a:latin typeface="Calibri" charset="0"/>
                <a:ea typeface="Calibri" charset="0"/>
                <a:cs typeface="Calibri" charset="0"/>
              </a:rPr>
              <a:t>Examples of Therapeutic Agents Under Evaluation in Ongoing or Planned Phase III Studies in Advanced Gastric/GEJ Cancers</a:t>
            </a:r>
            <a:endParaRPr lang="en-US" sz="2800" dirty="0">
              <a:latin typeface="Calibri" charset="0"/>
              <a:ea typeface="Calibri" charset="0"/>
              <a:cs typeface="Calibri" charset="0"/>
            </a:endParaRPr>
          </a:p>
        </p:txBody>
      </p:sp>
      <p:sp>
        <p:nvSpPr>
          <p:cNvPr id="4" name="TextBox 3"/>
          <p:cNvSpPr txBox="1"/>
          <p:nvPr/>
        </p:nvSpPr>
        <p:spPr>
          <a:xfrm>
            <a:off x="0" y="6421850"/>
            <a:ext cx="3788538" cy="338554"/>
          </a:xfrm>
          <a:prstGeom prst="rect">
            <a:avLst/>
          </a:prstGeom>
          <a:noFill/>
        </p:spPr>
        <p:txBody>
          <a:bodyPr wrap="none" rtlCol="0">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rgbClr val="000000"/>
                </a:solidFill>
                <a:latin typeface="Calibri" charset="0"/>
                <a:ea typeface="Calibri" charset="0"/>
                <a:cs typeface="Calibri" charset="0"/>
              </a:rPr>
              <a:t>Accessed April 2017.</a:t>
            </a:r>
            <a:endParaRPr lang="en-US" sz="1600" b="0" dirty="0">
              <a:solidFill>
                <a:srgbClr val="000000"/>
              </a:solidFill>
              <a:latin typeface="Calibri" charset="0"/>
              <a:ea typeface="Calibri" charset="0"/>
              <a:cs typeface="Calibri" charset="0"/>
            </a:endParaRPr>
          </a:p>
        </p:txBody>
      </p:sp>
      <p:sp>
        <p:nvSpPr>
          <p:cNvPr id="3" name="Content Placeholder 2"/>
          <p:cNvSpPr>
            <a:spLocks noGrp="1"/>
          </p:cNvSpPr>
          <p:nvPr>
            <p:ph idx="1"/>
          </p:nvPr>
        </p:nvSpPr>
        <p:spPr>
          <a:xfrm>
            <a:off x="684213" y="1942355"/>
            <a:ext cx="7769225" cy="4799013"/>
          </a:xfrm>
        </p:spPr>
        <p:txBody>
          <a:bodyPr/>
          <a:lstStyle/>
          <a:p>
            <a:r>
              <a:rPr lang="en-US" sz="2400" dirty="0" smtClean="0"/>
              <a:t>TAS-102</a:t>
            </a:r>
          </a:p>
          <a:p>
            <a:r>
              <a:rPr lang="en-US" sz="2400" dirty="0" err="1" smtClean="0"/>
              <a:t>Regorafenib</a:t>
            </a:r>
            <a:endParaRPr lang="en-US" sz="2400" dirty="0" smtClean="0"/>
          </a:p>
          <a:p>
            <a:r>
              <a:rPr lang="en-US" sz="2400" dirty="0" err="1" smtClean="0"/>
              <a:t>Andecaliximab</a:t>
            </a:r>
            <a:endParaRPr lang="en-US" sz="2400" dirty="0" smtClean="0"/>
          </a:p>
          <a:p>
            <a:r>
              <a:rPr lang="en-US" sz="2400" dirty="0" smtClean="0"/>
              <a:t>Anti-PD-1/PD-L1 agents</a:t>
            </a:r>
          </a:p>
          <a:p>
            <a:r>
              <a:rPr lang="en-US" sz="2400" dirty="0" err="1" smtClean="0"/>
              <a:t>Napabucasin</a:t>
            </a:r>
            <a:endParaRPr lang="en-US" sz="2400" dirty="0"/>
          </a:p>
        </p:txBody>
      </p:sp>
    </p:spTree>
    <p:extLst>
      <p:ext uri="{BB962C8B-B14F-4D97-AF65-F5344CB8AC3E}">
        <p14:creationId xmlns:p14="http://schemas.microsoft.com/office/powerpoint/2010/main" val="1655039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p:cNvCxnSpPr>
            <a:cxnSpLocks noChangeShapeType="1"/>
          </p:cNvCxnSpPr>
          <p:nvPr/>
        </p:nvCxnSpPr>
        <p:spPr bwMode="auto">
          <a:xfrm>
            <a:off x="4020143" y="3435055"/>
            <a:ext cx="63572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aphicFrame>
        <p:nvGraphicFramePr>
          <p:cNvPr id="26" name="Group 31"/>
          <p:cNvGraphicFramePr>
            <a:graphicFrameLocks noGrp="1"/>
          </p:cNvGraphicFramePr>
          <p:nvPr>
            <p:extLst>
              <p:ext uri="{D42A27DB-BD31-4B8C-83A1-F6EECF244321}">
                <p14:modId xmlns:p14="http://schemas.microsoft.com/office/powerpoint/2010/main" val="1697389082"/>
              </p:ext>
            </p:extLst>
          </p:nvPr>
        </p:nvGraphicFramePr>
        <p:xfrm>
          <a:off x="467593" y="2026041"/>
          <a:ext cx="3552549" cy="2651856"/>
        </p:xfrm>
        <a:graphic>
          <a:graphicData uri="http://schemas.openxmlformats.org/drawingml/2006/table">
            <a:tbl>
              <a:tblPr/>
              <a:tblGrid>
                <a:gridCol w="3552549"/>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err="1" smtClean="0">
                          <a:ln>
                            <a:noFill/>
                          </a:ln>
                          <a:solidFill>
                            <a:srgbClr val="000000"/>
                          </a:solidFill>
                          <a:effectLst/>
                          <a:latin typeface="Calibri"/>
                          <a:ea typeface="MS PGothic" charset="0"/>
                          <a:cs typeface="Calibri"/>
                        </a:rPr>
                        <a:t>Unresectable</a:t>
                      </a:r>
                      <a:r>
                        <a:rPr kumimoji="0" lang="en-US" sz="1800" b="0" i="0" u="none" strike="noStrike" cap="none" normalizeH="0" baseline="0" dirty="0" smtClean="0">
                          <a:ln>
                            <a:noFill/>
                          </a:ln>
                          <a:solidFill>
                            <a:srgbClr val="000000"/>
                          </a:solidFill>
                          <a:effectLst/>
                          <a:latin typeface="Calibri"/>
                          <a:ea typeface="MS PGothic" charset="0"/>
                          <a:cs typeface="Calibri"/>
                        </a:rPr>
                        <a:t> advanced or recurrent gastric or GEJ cancer</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Histologically confirmed adenocarcinoma</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Prior treatment with </a:t>
                      </a:r>
                      <a:r>
                        <a:rPr lang="en-US" dirty="0" smtClean="0"/>
                        <a:t>≥2 regimens</a:t>
                      </a:r>
                      <a:r>
                        <a:rPr lang="en-US" baseline="0" dirty="0" smtClean="0"/>
                        <a:t> and refractory to/intolerant of standard therapy</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PS 0 or 1</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119809" name="Title 1"/>
          <p:cNvSpPr>
            <a:spLocks noGrp="1"/>
          </p:cNvSpPr>
          <p:nvPr>
            <p:ph type="title"/>
          </p:nvPr>
        </p:nvSpPr>
        <p:spPr>
          <a:xfrm>
            <a:off x="539552" y="26031"/>
            <a:ext cx="7769225" cy="1097524"/>
          </a:xfrm>
        </p:spPr>
        <p:txBody>
          <a:bodyPr/>
          <a:lstStyle/>
          <a:p>
            <a:pPr eaLnBrk="1" hangingPunct="1"/>
            <a:r>
              <a:rPr lang="en-US" sz="3200" dirty="0" smtClean="0">
                <a:latin typeface="Calibri" charset="0"/>
                <a:ea typeface="Calibri" charset="0"/>
                <a:cs typeface="Calibri" charset="0"/>
              </a:rPr>
              <a:t>ATTRACTION-2 Phase III Schema</a:t>
            </a:r>
            <a:endParaRPr lang="en-US" sz="2000" dirty="0">
              <a:solidFill>
                <a:srgbClr val="0000FF"/>
              </a:solidFill>
              <a:latin typeface="Calibri" charset="0"/>
              <a:ea typeface="Calibri" charset="0"/>
              <a:cs typeface="Calibri" charset="0"/>
            </a:endParaRPr>
          </a:p>
        </p:txBody>
      </p:sp>
      <p:sp>
        <p:nvSpPr>
          <p:cNvPr id="19" name="TextBox 18"/>
          <p:cNvSpPr txBox="1"/>
          <p:nvPr/>
        </p:nvSpPr>
        <p:spPr>
          <a:xfrm>
            <a:off x="395536" y="4977311"/>
            <a:ext cx="7658754" cy="400110"/>
          </a:xfrm>
          <a:prstGeom prst="rect">
            <a:avLst/>
          </a:prstGeom>
          <a:noFill/>
        </p:spPr>
        <p:txBody>
          <a:bodyPr wrap="square" rtlCol="0">
            <a:spAutoFit/>
          </a:bodyPr>
          <a:lstStyle/>
          <a:p>
            <a:r>
              <a:rPr lang="en-US" sz="2000" dirty="0" smtClean="0">
                <a:solidFill>
                  <a:srgbClr val="000000"/>
                </a:solidFill>
                <a:latin typeface="Calibri" charset="0"/>
                <a:ea typeface="Calibri" charset="0"/>
                <a:cs typeface="Calibri" charset="0"/>
              </a:rPr>
              <a:t>Primary endpoint: </a:t>
            </a:r>
            <a:r>
              <a:rPr lang="en-US" sz="2000" b="0" dirty="0" smtClean="0">
                <a:solidFill>
                  <a:srgbClr val="000000"/>
                </a:solidFill>
                <a:latin typeface="Calibri" charset="0"/>
                <a:ea typeface="Calibri" charset="0"/>
                <a:cs typeface="Calibri" charset="0"/>
              </a:rPr>
              <a:t>Overall survival</a:t>
            </a:r>
          </a:p>
        </p:txBody>
      </p:sp>
      <p:grpSp>
        <p:nvGrpSpPr>
          <p:cNvPr id="17" name="Group 82"/>
          <p:cNvGrpSpPr>
            <a:grpSpLocks/>
          </p:cNvGrpSpPr>
          <p:nvPr/>
        </p:nvGrpSpPr>
        <p:grpSpPr bwMode="auto">
          <a:xfrm>
            <a:off x="4805808" y="2529040"/>
            <a:ext cx="736863" cy="1656183"/>
            <a:chOff x="2792948" y="2362202"/>
            <a:chExt cx="849363" cy="2897186"/>
          </a:xfrm>
        </p:grpSpPr>
        <p:cxnSp>
          <p:nvCxnSpPr>
            <p:cNvPr id="18" name="Straight Arrow Connector 17"/>
            <p:cNvCxnSpPr/>
            <p:nvPr/>
          </p:nvCxnSpPr>
          <p:spPr>
            <a:xfrm rot="5400000" flipH="1" flipV="1">
              <a:off x="1346350" y="3808800"/>
              <a:ext cx="2895106" cy="1909"/>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8" y="2362202"/>
              <a:ext cx="849363" cy="2897186"/>
              <a:chOff x="3011288" y="2362202"/>
              <a:chExt cx="571129" cy="2897186"/>
            </a:xfrm>
          </p:grpSpPr>
          <p:cxnSp>
            <p:nvCxnSpPr>
              <p:cNvPr id="21" name="Straight Arrow Connector 20"/>
              <p:cNvCxnSpPr/>
              <p:nvPr/>
            </p:nvCxnSpPr>
            <p:spPr>
              <a:xfrm>
                <a:off x="3011288" y="5259388"/>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62202"/>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351726" y="2922367"/>
            <a:ext cx="953581"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charset="0"/>
                <a:ea typeface="Calibri" charset="0"/>
                <a:cs typeface="Calibri" charset="0"/>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4000" b="1" dirty="0">
                  <a:solidFill>
                    <a:schemeClr val="bg1"/>
                  </a:solidFill>
                  <a:latin typeface="Calibri" charset="0"/>
                  <a:ea typeface="Calibri" charset="0"/>
                  <a:cs typeface="Calibri" charset="0"/>
                </a:rPr>
                <a:t>R</a:t>
              </a:r>
            </a:p>
          </p:txBody>
        </p:sp>
      </p:grpSp>
      <p:sp>
        <p:nvSpPr>
          <p:cNvPr id="27" name="Rectangle 18"/>
          <p:cNvSpPr>
            <a:spLocks noChangeArrowheads="1"/>
          </p:cNvSpPr>
          <p:nvPr/>
        </p:nvSpPr>
        <p:spPr bwMode="auto">
          <a:xfrm>
            <a:off x="5620342" y="1928421"/>
            <a:ext cx="2878674" cy="1140539"/>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charset="0"/>
              <a:ea typeface="Calibri" charset="0"/>
              <a:cs typeface="Calibri" charset="0"/>
            </a:endParaRPr>
          </a:p>
        </p:txBody>
      </p:sp>
      <p:sp>
        <p:nvSpPr>
          <p:cNvPr id="28" name="Rectangle 18"/>
          <p:cNvSpPr>
            <a:spLocks noChangeArrowheads="1"/>
          </p:cNvSpPr>
          <p:nvPr/>
        </p:nvSpPr>
        <p:spPr bwMode="auto">
          <a:xfrm>
            <a:off x="5597895" y="3744428"/>
            <a:ext cx="2901120" cy="908708"/>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charset="0"/>
                <a:ea typeface="Calibri" charset="0"/>
                <a:cs typeface="Calibri" charset="0"/>
              </a:rPr>
              <a:t> </a:t>
            </a:r>
            <a:endParaRPr lang="en-US" dirty="0">
              <a:latin typeface="Calibri" charset="0"/>
              <a:ea typeface="Calibri" charset="0"/>
              <a:cs typeface="Calibri" charset="0"/>
            </a:endParaRPr>
          </a:p>
        </p:txBody>
      </p:sp>
      <p:sp>
        <p:nvSpPr>
          <p:cNvPr id="29" name="TextBox 16"/>
          <p:cNvSpPr txBox="1">
            <a:spLocks noChangeArrowheads="1"/>
          </p:cNvSpPr>
          <p:nvPr/>
        </p:nvSpPr>
        <p:spPr bwMode="auto">
          <a:xfrm>
            <a:off x="5646182" y="2156312"/>
            <a:ext cx="2852833"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err="1" smtClean="0">
                <a:solidFill>
                  <a:srgbClr val="000090"/>
                </a:solidFill>
                <a:latin typeface="Calibri" charset="0"/>
                <a:ea typeface="Calibri" charset="0"/>
                <a:cs typeface="Calibri" charset="0"/>
              </a:rPr>
              <a:t>Nivolumab</a:t>
            </a:r>
            <a:endParaRPr lang="en-US" sz="2000" dirty="0" smtClean="0">
              <a:solidFill>
                <a:srgbClr val="000090"/>
              </a:solidFill>
              <a:latin typeface="Calibri" charset="0"/>
              <a:ea typeface="Calibri" charset="0"/>
              <a:cs typeface="Calibri" charset="0"/>
            </a:endParaRPr>
          </a:p>
          <a:p>
            <a:pPr algn="ctr"/>
            <a:r>
              <a:rPr lang="en-US" sz="2000" dirty="0" smtClean="0">
                <a:solidFill>
                  <a:srgbClr val="000090"/>
                </a:solidFill>
                <a:latin typeface="Calibri" charset="0"/>
                <a:ea typeface="Calibri" charset="0"/>
                <a:cs typeface="Calibri" charset="0"/>
              </a:rPr>
              <a:t>3mg/kg q2wk</a:t>
            </a:r>
            <a:endParaRPr lang="en-US" sz="2000" dirty="0">
              <a:solidFill>
                <a:srgbClr val="000090"/>
              </a:solidFill>
              <a:latin typeface="Calibri" charset="0"/>
              <a:ea typeface="Calibri" charset="0"/>
              <a:cs typeface="Calibri" charset="0"/>
            </a:endParaRPr>
          </a:p>
        </p:txBody>
      </p:sp>
      <p:sp>
        <p:nvSpPr>
          <p:cNvPr id="30" name="TextBox 17"/>
          <p:cNvSpPr txBox="1">
            <a:spLocks noChangeArrowheads="1"/>
          </p:cNvSpPr>
          <p:nvPr/>
        </p:nvSpPr>
        <p:spPr bwMode="auto">
          <a:xfrm>
            <a:off x="5659559" y="4044044"/>
            <a:ext cx="283256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smtClean="0">
                <a:solidFill>
                  <a:srgbClr val="000090"/>
                </a:solidFill>
                <a:latin typeface="Calibri" charset="0"/>
                <a:ea typeface="Calibri" charset="0"/>
                <a:cs typeface="Calibri" charset="0"/>
              </a:rPr>
              <a:t>Placebo</a:t>
            </a:r>
            <a:endParaRPr lang="en-US" sz="2000" dirty="0">
              <a:solidFill>
                <a:srgbClr val="000090"/>
              </a:solidFill>
              <a:latin typeface="Calibri" charset="0"/>
              <a:ea typeface="Calibri" charset="0"/>
              <a:cs typeface="Calibri" charset="0"/>
            </a:endParaRPr>
          </a:p>
        </p:txBody>
      </p:sp>
      <p:sp>
        <p:nvSpPr>
          <p:cNvPr id="2" name="Rectangle 1"/>
          <p:cNvSpPr/>
          <p:nvPr/>
        </p:nvSpPr>
        <p:spPr>
          <a:xfrm>
            <a:off x="367577" y="1133146"/>
            <a:ext cx="3970426" cy="646331"/>
          </a:xfrm>
          <a:prstGeom prst="rect">
            <a:avLst/>
          </a:prstGeom>
        </p:spPr>
        <p:txBody>
          <a:bodyPr wrap="square">
            <a:spAutoFit/>
          </a:bodyPr>
          <a:lstStyle/>
          <a:p>
            <a:r>
              <a:rPr lang="en-US" sz="1800" dirty="0" smtClean="0">
                <a:solidFill>
                  <a:srgbClr val="000000"/>
                </a:solidFill>
                <a:latin typeface="Calibri" charset="0"/>
                <a:ea typeface="Calibri" charset="0"/>
                <a:cs typeface="Calibri" charset="0"/>
              </a:rPr>
              <a:t>Target Accrual: </a:t>
            </a:r>
            <a:r>
              <a:rPr lang="en-US" sz="1800" b="0" dirty="0" smtClean="0">
                <a:solidFill>
                  <a:srgbClr val="000000"/>
                </a:solidFill>
                <a:latin typeface="Calibri" charset="0"/>
                <a:ea typeface="Calibri" charset="0"/>
                <a:cs typeface="Calibri" charset="0"/>
              </a:rPr>
              <a:t>493</a:t>
            </a:r>
          </a:p>
          <a:p>
            <a:r>
              <a:rPr lang="en-US" sz="1800" dirty="0" smtClean="0">
                <a:solidFill>
                  <a:srgbClr val="000000"/>
                </a:solidFill>
                <a:latin typeface="Calibri" charset="0"/>
                <a:ea typeface="Calibri" charset="0"/>
                <a:cs typeface="Calibri" charset="0"/>
              </a:rPr>
              <a:t>Clinical Trial Identifier: </a:t>
            </a:r>
            <a:r>
              <a:rPr lang="en-US" sz="1800" b="0" dirty="0">
                <a:solidFill>
                  <a:schemeClr val="tx1"/>
                </a:solidFill>
                <a:latin typeface="Calibri" charset="0"/>
                <a:ea typeface="Calibri" charset="0"/>
                <a:cs typeface="Calibri" charset="0"/>
              </a:rPr>
              <a:t>NCT02267343</a:t>
            </a:r>
          </a:p>
        </p:txBody>
      </p:sp>
      <p:sp>
        <p:nvSpPr>
          <p:cNvPr id="31" name="TextBox 30"/>
          <p:cNvSpPr txBox="1"/>
          <p:nvPr/>
        </p:nvSpPr>
        <p:spPr>
          <a:xfrm>
            <a:off x="107504" y="6474822"/>
            <a:ext cx="8280920" cy="338554"/>
          </a:xfrm>
          <a:prstGeom prst="rect">
            <a:avLst/>
          </a:prstGeom>
          <a:noFill/>
        </p:spPr>
        <p:txBody>
          <a:bodyPr wrap="square" rtlCol="0" anchor="b">
            <a:spAutoFit/>
          </a:bodyPr>
          <a:lstStyle/>
          <a:p>
            <a:r>
              <a:rPr lang="en-US" sz="1600" b="0" dirty="0" smtClean="0">
                <a:solidFill>
                  <a:schemeClr val="tx1"/>
                </a:solidFill>
                <a:latin typeface="Calibri" charset="0"/>
                <a:ea typeface="Calibri" charset="0"/>
                <a:cs typeface="Calibri" charset="0"/>
              </a:rPr>
              <a:t>Kang YK et al. GI Cancers Symposium 2017;Abstract 02.</a:t>
            </a:r>
            <a:endParaRPr lang="en-US" sz="1600" b="0" dirty="0">
              <a:solidFill>
                <a:schemeClr val="tx1"/>
              </a:solidFill>
              <a:latin typeface="Calibri" charset="0"/>
              <a:ea typeface="Calibri" charset="0"/>
              <a:cs typeface="Calibri" charset="0"/>
            </a:endParaRPr>
          </a:p>
        </p:txBody>
      </p:sp>
      <p:sp>
        <p:nvSpPr>
          <p:cNvPr id="3" name="TextBox 2"/>
          <p:cNvSpPr txBox="1"/>
          <p:nvPr/>
        </p:nvSpPr>
        <p:spPr>
          <a:xfrm>
            <a:off x="3994063" y="2998567"/>
            <a:ext cx="449162"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2:1</a:t>
            </a:r>
            <a:endParaRPr lang="en-US" sz="1600" b="0" dirty="0">
              <a:solidFill>
                <a:schemeClr val="tx1"/>
              </a:solidFill>
              <a:latin typeface="Calibri" charset="0"/>
              <a:ea typeface="Calibri" charset="0"/>
              <a:cs typeface="Calibri" charset="0"/>
            </a:endParaRPr>
          </a:p>
        </p:txBody>
      </p:sp>
      <p:sp>
        <p:nvSpPr>
          <p:cNvPr id="5" name="TextBox 4"/>
          <p:cNvSpPr txBox="1"/>
          <p:nvPr/>
        </p:nvSpPr>
        <p:spPr>
          <a:xfrm>
            <a:off x="395537" y="5358595"/>
            <a:ext cx="7776864" cy="830997"/>
          </a:xfrm>
          <a:prstGeom prst="rect">
            <a:avLst/>
          </a:prstGeom>
          <a:noFill/>
        </p:spPr>
        <p:txBody>
          <a:bodyPr wrap="square" rtlCol="0">
            <a:spAutoFit/>
          </a:bodyPr>
          <a:lstStyle/>
          <a:p>
            <a:r>
              <a:rPr lang="en-US" sz="1600" b="0" dirty="0" smtClean="0">
                <a:solidFill>
                  <a:schemeClr val="tx1"/>
                </a:solidFill>
                <a:latin typeface="Calibri" charset="0"/>
                <a:ea typeface="Calibri" charset="0"/>
                <a:cs typeface="Calibri" charset="0"/>
              </a:rPr>
              <a:t>Patients were permitted to continue treatment beyond initial RECIST v1.1-defined disease progression, as assessed by the investigator, if receiving clinical benefit and tolerating treatment drug.</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322710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597662" y="1936971"/>
            <a:ext cx="1250457" cy="200844"/>
          </a:xfrm>
          <a:prstGeom prst="rect">
            <a:avLst/>
          </a:prstGeom>
          <a:noFill/>
        </p:spPr>
        <p:txBody>
          <a:bodyPr wrap="square" rtlCol="0" anchor="ctr">
            <a:noAutofit/>
          </a:bodyPr>
          <a:lstStyle/>
          <a:p>
            <a:pPr algn="ctr"/>
            <a:r>
              <a:rPr lang="en-US" sz="700" dirty="0" smtClean="0">
                <a:solidFill>
                  <a:srgbClr val="AFC8DA"/>
                </a:solidFill>
                <a:latin typeface="Arial" charset="0"/>
                <a:ea typeface="Arial" charset="0"/>
                <a:cs typeface="Arial" charset="0"/>
              </a:rPr>
              <a:t>PD ON FOLFIRINOX</a:t>
            </a:r>
            <a:endParaRPr lang="en-US" sz="700" dirty="0">
              <a:solidFill>
                <a:srgbClr val="AFC8DA"/>
              </a:solidFill>
              <a:latin typeface="Arial" charset="0"/>
              <a:ea typeface="Arial" charset="0"/>
              <a:cs typeface="Arial" charset="0"/>
            </a:endParaRPr>
          </a:p>
        </p:txBody>
      </p:sp>
      <p:sp>
        <p:nvSpPr>
          <p:cNvPr id="9" name="TextBox 8"/>
          <p:cNvSpPr txBox="1"/>
          <p:nvPr/>
        </p:nvSpPr>
        <p:spPr>
          <a:xfrm>
            <a:off x="5867152" y="1936971"/>
            <a:ext cx="1242512" cy="200844"/>
          </a:xfrm>
          <a:prstGeom prst="rect">
            <a:avLst/>
          </a:prstGeom>
          <a:noFill/>
        </p:spPr>
        <p:txBody>
          <a:bodyPr wrap="square" rtlCol="0" anchor="ctr">
            <a:noAutofit/>
          </a:bodyPr>
          <a:lstStyle/>
          <a:p>
            <a:pPr algn="ctr"/>
            <a:r>
              <a:rPr lang="en-US" sz="700" dirty="0" smtClean="0">
                <a:solidFill>
                  <a:srgbClr val="AFC8DA"/>
                </a:solidFill>
                <a:latin typeface="Arial" charset="0"/>
                <a:ea typeface="Arial" charset="0"/>
                <a:cs typeface="Arial" charset="0"/>
              </a:rPr>
              <a:t>PD ON </a:t>
            </a:r>
            <a:br>
              <a:rPr lang="en-US" sz="700" dirty="0" smtClean="0">
                <a:solidFill>
                  <a:srgbClr val="AFC8DA"/>
                </a:solidFill>
                <a:latin typeface="Arial" charset="0"/>
                <a:ea typeface="Arial" charset="0"/>
                <a:cs typeface="Arial" charset="0"/>
              </a:rPr>
            </a:br>
            <a:r>
              <a:rPr lang="en-US" sz="700" dirty="0" smtClean="0">
                <a:solidFill>
                  <a:srgbClr val="AFC8DA"/>
                </a:solidFill>
                <a:latin typeface="Arial" charset="0"/>
                <a:ea typeface="Arial" charset="0"/>
                <a:cs typeface="Arial" charset="0"/>
              </a:rPr>
              <a:t>GEM/</a:t>
            </a:r>
            <a:r>
              <a:rPr lang="en-US" sz="700" i="1" dirty="0" smtClean="0">
                <a:solidFill>
                  <a:srgbClr val="AFC8DA"/>
                </a:solidFill>
                <a:latin typeface="Arial" charset="0"/>
                <a:ea typeface="Arial" charset="0"/>
                <a:cs typeface="Arial" charset="0"/>
              </a:rPr>
              <a:t>NAB</a:t>
            </a:r>
            <a:r>
              <a:rPr lang="en-US" sz="700" dirty="0" smtClean="0">
                <a:solidFill>
                  <a:srgbClr val="AFC8DA"/>
                </a:solidFill>
                <a:latin typeface="Arial" charset="0"/>
                <a:ea typeface="Arial" charset="0"/>
                <a:cs typeface="Arial" charset="0"/>
              </a:rPr>
              <a:t> PAC</a:t>
            </a:r>
            <a:endParaRPr lang="en-US" sz="700" dirty="0">
              <a:solidFill>
                <a:srgbClr val="AFC8DA"/>
              </a:solidFill>
              <a:latin typeface="Arial" charset="0"/>
              <a:ea typeface="Arial" charset="0"/>
              <a:cs typeface="Arial" charset="0"/>
            </a:endParaRPr>
          </a:p>
        </p:txBody>
      </p:sp>
      <p:sp>
        <p:nvSpPr>
          <p:cNvPr id="10" name="TextBox 9"/>
          <p:cNvSpPr txBox="1"/>
          <p:nvPr/>
        </p:nvSpPr>
        <p:spPr>
          <a:xfrm>
            <a:off x="3357489" y="2533696"/>
            <a:ext cx="1222790"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22" name="TextBox 21"/>
          <p:cNvSpPr txBox="1"/>
          <p:nvPr/>
        </p:nvSpPr>
        <p:spPr>
          <a:xfrm>
            <a:off x="3357489" y="3490232"/>
            <a:ext cx="1222790" cy="254010"/>
          </a:xfrm>
          <a:prstGeom prst="rect">
            <a:avLst/>
          </a:prstGeom>
          <a:noFill/>
        </p:spPr>
        <p:txBody>
          <a:bodyPr wrap="square" rtlCol="0" anchor="ctr">
            <a:noAutofit/>
          </a:bodyPr>
          <a:lstStyle/>
          <a:p>
            <a:pPr algn="ctr"/>
            <a:r>
              <a:rPr lang="en-US" sz="800" dirty="0">
                <a:solidFill>
                  <a:srgbClr val="EAEFF3"/>
                </a:solidFill>
                <a:latin typeface="Verdana"/>
                <a:cs typeface="Verdana"/>
              </a:rPr>
              <a:t>FOLFIRINOX</a:t>
            </a:r>
          </a:p>
        </p:txBody>
      </p:sp>
      <p:sp>
        <p:nvSpPr>
          <p:cNvPr id="25" name="TextBox 24"/>
          <p:cNvSpPr txBox="1"/>
          <p:nvPr/>
        </p:nvSpPr>
        <p:spPr>
          <a:xfrm>
            <a:off x="3357489" y="3821351"/>
            <a:ext cx="1222790" cy="254010"/>
          </a:xfrm>
          <a:prstGeom prst="rect">
            <a:avLst/>
          </a:prstGeom>
          <a:noFill/>
        </p:spPr>
        <p:txBody>
          <a:bodyPr wrap="square" rtlCol="0" anchor="ctr">
            <a:noAutofit/>
          </a:bodyPr>
          <a:lstStyle/>
          <a:p>
            <a:pPr algn="ctr"/>
            <a:r>
              <a:rPr lang="en-US" sz="800" dirty="0" smtClean="0">
                <a:solidFill>
                  <a:srgbClr val="EAEFF3"/>
                </a:solidFill>
                <a:latin typeface="Verdana"/>
                <a:cs typeface="Verdana"/>
              </a:rPr>
              <a:t>FOLFIRINOX</a:t>
            </a:r>
            <a:endParaRPr lang="en-US" sz="800" dirty="0">
              <a:solidFill>
                <a:srgbClr val="EAEFF3"/>
              </a:solidFill>
              <a:latin typeface="Verdana"/>
              <a:cs typeface="Verdana"/>
            </a:endParaRPr>
          </a:p>
        </p:txBody>
      </p:sp>
      <p:sp>
        <p:nvSpPr>
          <p:cNvPr id="28" name="TextBox 27"/>
          <p:cNvSpPr txBox="1"/>
          <p:nvPr/>
        </p:nvSpPr>
        <p:spPr>
          <a:xfrm>
            <a:off x="3357489" y="4141772"/>
            <a:ext cx="1222790"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31" name="TextBox 30"/>
          <p:cNvSpPr txBox="1"/>
          <p:nvPr/>
        </p:nvSpPr>
        <p:spPr>
          <a:xfrm>
            <a:off x="3347864" y="1936971"/>
            <a:ext cx="1249799" cy="200844"/>
          </a:xfrm>
          <a:prstGeom prst="rect">
            <a:avLst/>
          </a:prstGeom>
          <a:noFill/>
        </p:spPr>
        <p:txBody>
          <a:bodyPr wrap="square" rtlCol="0" anchor="ctr">
            <a:noAutofit/>
          </a:bodyPr>
          <a:lstStyle/>
          <a:p>
            <a:pPr algn="ctr"/>
            <a:r>
              <a:rPr lang="en-US" sz="700" dirty="0" smtClean="0">
                <a:solidFill>
                  <a:srgbClr val="AFC8DA"/>
                </a:solidFill>
                <a:latin typeface="Arial" charset="0"/>
                <a:ea typeface="Arial" charset="0"/>
                <a:cs typeface="Arial" charset="0"/>
              </a:rPr>
              <a:t>FIRST-LINE TX</a:t>
            </a:r>
            <a:endParaRPr lang="en-US" sz="700" dirty="0">
              <a:solidFill>
                <a:srgbClr val="AFC8DA"/>
              </a:solidFill>
              <a:latin typeface="Arial" charset="0"/>
              <a:ea typeface="Arial" charset="0"/>
              <a:cs typeface="Arial" charset="0"/>
            </a:endParaRPr>
          </a:p>
        </p:txBody>
      </p:sp>
      <p:sp>
        <p:nvSpPr>
          <p:cNvPr id="32" name="TextBox 31"/>
          <p:cNvSpPr txBox="1"/>
          <p:nvPr/>
        </p:nvSpPr>
        <p:spPr>
          <a:xfrm>
            <a:off x="4623255" y="1772816"/>
            <a:ext cx="2486409" cy="136020"/>
          </a:xfrm>
          <a:prstGeom prst="rect">
            <a:avLst/>
          </a:prstGeom>
          <a:noFill/>
        </p:spPr>
        <p:txBody>
          <a:bodyPr wrap="square" rtlCol="0" anchor="ctr">
            <a:noAutofit/>
          </a:bodyPr>
          <a:lstStyle/>
          <a:p>
            <a:pPr algn="ctr"/>
            <a:r>
              <a:rPr lang="en-US" sz="700" dirty="0" smtClean="0">
                <a:solidFill>
                  <a:srgbClr val="AFC8DA"/>
                </a:solidFill>
                <a:latin typeface="Arial" charset="0"/>
                <a:ea typeface="Arial" charset="0"/>
                <a:cs typeface="Arial" charset="0"/>
              </a:rPr>
              <a:t>SECOND-LINE TX</a:t>
            </a:r>
            <a:endParaRPr lang="en-US" sz="700" dirty="0">
              <a:solidFill>
                <a:srgbClr val="AFC8DA"/>
              </a:solidFill>
              <a:latin typeface="Arial" charset="0"/>
              <a:ea typeface="Arial" charset="0"/>
              <a:cs typeface="Arial" charset="0"/>
            </a:endParaRPr>
          </a:p>
        </p:txBody>
      </p:sp>
      <p:sp>
        <p:nvSpPr>
          <p:cNvPr id="55" name="TextBox 54"/>
          <p:cNvSpPr txBox="1"/>
          <p:nvPr/>
        </p:nvSpPr>
        <p:spPr>
          <a:xfrm>
            <a:off x="4605871" y="2537715"/>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59" name="TextBox 58"/>
          <p:cNvSpPr txBox="1"/>
          <p:nvPr/>
        </p:nvSpPr>
        <p:spPr>
          <a:xfrm>
            <a:off x="4605871" y="3494250"/>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61" name="TextBox 60"/>
          <p:cNvSpPr txBox="1"/>
          <p:nvPr/>
        </p:nvSpPr>
        <p:spPr>
          <a:xfrm>
            <a:off x="4605871" y="4145790"/>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62" name="TextBox 61"/>
          <p:cNvSpPr txBox="1"/>
          <p:nvPr/>
        </p:nvSpPr>
        <p:spPr>
          <a:xfrm>
            <a:off x="5856327" y="2533696"/>
            <a:ext cx="1235953" cy="254010"/>
          </a:xfrm>
          <a:prstGeom prst="rect">
            <a:avLst/>
          </a:prstGeom>
          <a:noFill/>
        </p:spPr>
        <p:txBody>
          <a:bodyPr wrap="square" rtlCol="0" anchor="ctr">
            <a:noAutofit/>
          </a:bodyPr>
          <a:lstStyle/>
          <a:p>
            <a:pPr algn="ctr"/>
            <a:r>
              <a:rPr lang="en-US" sz="800" dirty="0" err="1">
                <a:solidFill>
                  <a:srgbClr val="EAEFF3"/>
                </a:solidFill>
                <a:latin typeface="Verdana"/>
                <a:cs typeface="Verdana"/>
              </a:rPr>
              <a:t>Nal</a:t>
            </a:r>
            <a:r>
              <a:rPr lang="en-US" sz="800" dirty="0">
                <a:solidFill>
                  <a:srgbClr val="EAEFF3"/>
                </a:solidFill>
                <a:latin typeface="Verdana"/>
                <a:cs typeface="Verdana"/>
              </a:rPr>
              <a:t>-IRI + </a:t>
            </a:r>
            <a:r>
              <a:rPr lang="en-US" sz="800" dirty="0" smtClean="0">
                <a:solidFill>
                  <a:srgbClr val="EAEFF3"/>
                </a:solidFill>
                <a:latin typeface="Verdana"/>
                <a:cs typeface="Verdana"/>
              </a:rPr>
              <a:t/>
            </a:r>
            <a:br>
              <a:rPr lang="en-US" sz="800" dirty="0" smtClean="0">
                <a:solidFill>
                  <a:srgbClr val="EAEFF3"/>
                </a:solidFill>
                <a:latin typeface="Verdana"/>
                <a:cs typeface="Verdana"/>
              </a:rPr>
            </a:br>
            <a:r>
              <a:rPr lang="en-US" sz="800" dirty="0" smtClean="0">
                <a:solidFill>
                  <a:srgbClr val="EAEFF3"/>
                </a:solidFill>
                <a:latin typeface="Verdana"/>
                <a:cs typeface="Verdana"/>
              </a:rPr>
              <a:t>5-FU/LV</a:t>
            </a:r>
            <a:endParaRPr lang="en-US" sz="800" dirty="0">
              <a:solidFill>
                <a:srgbClr val="EAEFF3"/>
              </a:solidFill>
              <a:latin typeface="Verdana"/>
              <a:cs typeface="Verdana"/>
            </a:endParaRPr>
          </a:p>
        </p:txBody>
      </p:sp>
      <p:sp>
        <p:nvSpPr>
          <p:cNvPr id="65" name="TextBox 64"/>
          <p:cNvSpPr txBox="1"/>
          <p:nvPr/>
        </p:nvSpPr>
        <p:spPr>
          <a:xfrm>
            <a:off x="5856327" y="3172103"/>
            <a:ext cx="1235953" cy="254010"/>
          </a:xfrm>
          <a:prstGeom prst="rect">
            <a:avLst/>
          </a:prstGeom>
          <a:noFill/>
        </p:spPr>
        <p:txBody>
          <a:bodyPr wrap="square" rtlCol="0" anchor="ctr">
            <a:noAutofit/>
          </a:bodyPr>
          <a:lstStyle/>
          <a:p>
            <a:pPr algn="ctr"/>
            <a:r>
              <a:rPr lang="en-US" sz="800" dirty="0" smtClean="0">
                <a:solidFill>
                  <a:srgbClr val="EAEFF3"/>
                </a:solidFill>
                <a:latin typeface="Verdana"/>
                <a:cs typeface="Verdana"/>
              </a:rPr>
              <a:t>FOLFOX</a:t>
            </a:r>
            <a:endParaRPr lang="en-US" sz="800" dirty="0">
              <a:solidFill>
                <a:srgbClr val="EAEFF3"/>
              </a:solidFill>
              <a:latin typeface="Verdana"/>
              <a:cs typeface="Verdana"/>
            </a:endParaRPr>
          </a:p>
        </p:txBody>
      </p:sp>
      <p:sp>
        <p:nvSpPr>
          <p:cNvPr id="66" name="TextBox 65"/>
          <p:cNvSpPr txBox="1"/>
          <p:nvPr/>
        </p:nvSpPr>
        <p:spPr>
          <a:xfrm>
            <a:off x="5856327" y="3490232"/>
            <a:ext cx="1235953" cy="254010"/>
          </a:xfrm>
          <a:prstGeom prst="rect">
            <a:avLst/>
          </a:prstGeom>
          <a:noFill/>
        </p:spPr>
        <p:txBody>
          <a:bodyPr wrap="square" rtlCol="0" anchor="ctr">
            <a:noAutofit/>
          </a:bodyPr>
          <a:lstStyle/>
          <a:p>
            <a:pPr algn="ctr"/>
            <a:r>
              <a:rPr lang="en-US" sz="800" dirty="0">
                <a:solidFill>
                  <a:srgbClr val="EAEFF3"/>
                </a:solidFill>
                <a:latin typeface="Verdana"/>
                <a:cs typeface="Verdana"/>
              </a:rPr>
              <a:t>FOLFOX</a:t>
            </a:r>
          </a:p>
        </p:txBody>
      </p:sp>
      <p:sp>
        <p:nvSpPr>
          <p:cNvPr id="67" name="TextBox 66"/>
          <p:cNvSpPr txBox="1"/>
          <p:nvPr/>
        </p:nvSpPr>
        <p:spPr>
          <a:xfrm>
            <a:off x="5856327" y="3821351"/>
            <a:ext cx="1235953" cy="254010"/>
          </a:xfrm>
          <a:prstGeom prst="rect">
            <a:avLst/>
          </a:prstGeom>
          <a:noFill/>
        </p:spPr>
        <p:txBody>
          <a:bodyPr wrap="square" rtlCol="0" anchor="ctr">
            <a:noAutofit/>
          </a:bodyPr>
          <a:lstStyle/>
          <a:p>
            <a:pPr algn="ctr"/>
            <a:r>
              <a:rPr lang="en-US" sz="800" dirty="0" err="1">
                <a:solidFill>
                  <a:srgbClr val="EAEFF3"/>
                </a:solidFill>
                <a:latin typeface="Verdana"/>
                <a:cs typeface="Verdana"/>
              </a:rPr>
              <a:t>Nal</a:t>
            </a:r>
            <a:r>
              <a:rPr lang="en-US" sz="800" dirty="0">
                <a:solidFill>
                  <a:srgbClr val="EAEFF3"/>
                </a:solidFill>
                <a:latin typeface="Verdana"/>
                <a:cs typeface="Verdana"/>
              </a:rPr>
              <a:t>-IRI + </a:t>
            </a:r>
            <a:br>
              <a:rPr lang="en-US" sz="800" dirty="0">
                <a:solidFill>
                  <a:srgbClr val="EAEFF3"/>
                </a:solidFill>
                <a:latin typeface="Verdana"/>
                <a:cs typeface="Verdana"/>
              </a:rPr>
            </a:br>
            <a:r>
              <a:rPr lang="en-US" sz="800" dirty="0">
                <a:solidFill>
                  <a:srgbClr val="EAEFF3"/>
                </a:solidFill>
                <a:latin typeface="Verdana"/>
                <a:cs typeface="Verdana"/>
              </a:rPr>
              <a:t>5-FU/LV</a:t>
            </a:r>
          </a:p>
        </p:txBody>
      </p:sp>
      <p:sp>
        <p:nvSpPr>
          <p:cNvPr id="68" name="TextBox 67"/>
          <p:cNvSpPr txBox="1"/>
          <p:nvPr/>
        </p:nvSpPr>
        <p:spPr>
          <a:xfrm>
            <a:off x="5856327" y="4141772"/>
            <a:ext cx="1235953" cy="254010"/>
          </a:xfrm>
          <a:prstGeom prst="rect">
            <a:avLst/>
          </a:prstGeom>
          <a:noFill/>
        </p:spPr>
        <p:txBody>
          <a:bodyPr wrap="square" rtlCol="0" anchor="ctr">
            <a:noAutofit/>
          </a:bodyPr>
          <a:lstStyle/>
          <a:p>
            <a:pPr algn="ctr"/>
            <a:r>
              <a:rPr lang="en-US" sz="800" dirty="0" err="1">
                <a:solidFill>
                  <a:srgbClr val="EAEFF3"/>
                </a:solidFill>
                <a:latin typeface="Verdana"/>
                <a:cs typeface="Verdana"/>
              </a:rPr>
              <a:t>Nal</a:t>
            </a:r>
            <a:r>
              <a:rPr lang="en-US" sz="800" dirty="0">
                <a:solidFill>
                  <a:srgbClr val="EAEFF3"/>
                </a:solidFill>
                <a:latin typeface="Verdana"/>
                <a:cs typeface="Verdana"/>
              </a:rPr>
              <a:t>-IRI + </a:t>
            </a:r>
            <a:br>
              <a:rPr lang="en-US" sz="800" dirty="0">
                <a:solidFill>
                  <a:srgbClr val="EAEFF3"/>
                </a:solidFill>
                <a:latin typeface="Verdana"/>
                <a:cs typeface="Verdana"/>
              </a:rPr>
            </a:br>
            <a:r>
              <a:rPr lang="en-US" sz="800" dirty="0">
                <a:solidFill>
                  <a:srgbClr val="EAEFF3"/>
                </a:solidFill>
                <a:latin typeface="Verdana"/>
                <a:cs typeface="Verdana"/>
              </a:rPr>
              <a:t>5-FU/LV</a:t>
            </a:r>
          </a:p>
        </p:txBody>
      </p:sp>
      <p:sp>
        <p:nvSpPr>
          <p:cNvPr id="37" name="TextBox 36"/>
          <p:cNvSpPr txBox="1"/>
          <p:nvPr/>
        </p:nvSpPr>
        <p:spPr>
          <a:xfrm>
            <a:off x="4580278" y="3829182"/>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29" name="TextBox 28"/>
          <p:cNvSpPr txBox="1"/>
          <p:nvPr/>
        </p:nvSpPr>
        <p:spPr>
          <a:xfrm>
            <a:off x="3343983" y="2189303"/>
            <a:ext cx="1222790"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30" name="TextBox 29"/>
          <p:cNvSpPr txBox="1"/>
          <p:nvPr/>
        </p:nvSpPr>
        <p:spPr>
          <a:xfrm>
            <a:off x="4566774" y="2186651"/>
            <a:ext cx="1289553"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smtClean="0">
                <a:solidFill>
                  <a:srgbClr val="EAEFF3"/>
                </a:solidFill>
                <a:latin typeface="Verdana"/>
                <a:cs typeface="Verdana"/>
              </a:rPr>
              <a:t>pac</a:t>
            </a:r>
            <a:r>
              <a:rPr lang="en-US" sz="800" dirty="0" smtClean="0">
                <a:solidFill>
                  <a:srgbClr val="EAEFF3"/>
                </a:solidFill>
                <a:latin typeface="Verdana"/>
                <a:cs typeface="Verdana"/>
              </a:rPr>
              <a:t> or gem/</a:t>
            </a:r>
            <a:r>
              <a:rPr lang="en-US" sz="800" dirty="0" err="1" smtClean="0">
                <a:solidFill>
                  <a:srgbClr val="EAEFF3"/>
                </a:solidFill>
                <a:latin typeface="Verdana"/>
                <a:cs typeface="Verdana"/>
              </a:rPr>
              <a:t>capecitabine</a:t>
            </a:r>
            <a:endParaRPr lang="en-US" sz="800" dirty="0">
              <a:solidFill>
                <a:srgbClr val="EAEFF3"/>
              </a:solidFill>
              <a:latin typeface="Verdana"/>
              <a:cs typeface="Verdana"/>
            </a:endParaRPr>
          </a:p>
        </p:txBody>
      </p:sp>
      <p:sp>
        <p:nvSpPr>
          <p:cNvPr id="33" name="TextBox 32"/>
          <p:cNvSpPr txBox="1"/>
          <p:nvPr/>
        </p:nvSpPr>
        <p:spPr>
          <a:xfrm>
            <a:off x="5831745" y="2203461"/>
            <a:ext cx="1235953" cy="254010"/>
          </a:xfrm>
          <a:prstGeom prst="rect">
            <a:avLst/>
          </a:prstGeom>
          <a:noFill/>
        </p:spPr>
        <p:txBody>
          <a:bodyPr wrap="square" rtlCol="0" anchor="ctr">
            <a:noAutofit/>
          </a:bodyPr>
          <a:lstStyle/>
          <a:p>
            <a:pPr algn="ctr"/>
            <a:r>
              <a:rPr lang="en-US" sz="800" dirty="0" err="1">
                <a:solidFill>
                  <a:srgbClr val="EAEFF3"/>
                </a:solidFill>
                <a:latin typeface="Verdana"/>
                <a:cs typeface="Verdana"/>
              </a:rPr>
              <a:t>Nal</a:t>
            </a:r>
            <a:r>
              <a:rPr lang="en-US" sz="800" dirty="0">
                <a:solidFill>
                  <a:srgbClr val="EAEFF3"/>
                </a:solidFill>
                <a:latin typeface="Verdana"/>
                <a:cs typeface="Verdana"/>
              </a:rPr>
              <a:t>-IRI + </a:t>
            </a:r>
            <a:br>
              <a:rPr lang="en-US" sz="800" dirty="0">
                <a:solidFill>
                  <a:srgbClr val="EAEFF3"/>
                </a:solidFill>
                <a:latin typeface="Verdana"/>
                <a:cs typeface="Verdana"/>
              </a:rPr>
            </a:br>
            <a:r>
              <a:rPr lang="en-US" sz="800" dirty="0">
                <a:solidFill>
                  <a:srgbClr val="EAEFF3"/>
                </a:solidFill>
                <a:latin typeface="Verdana"/>
                <a:cs typeface="Verdana"/>
              </a:rPr>
              <a:t>5-FU/LV</a:t>
            </a:r>
          </a:p>
        </p:txBody>
      </p:sp>
      <p:sp>
        <p:nvSpPr>
          <p:cNvPr id="34" name="TextBox 33"/>
          <p:cNvSpPr txBox="1"/>
          <p:nvPr/>
        </p:nvSpPr>
        <p:spPr>
          <a:xfrm>
            <a:off x="3330319" y="2870421"/>
            <a:ext cx="1222790" cy="254010"/>
          </a:xfrm>
          <a:prstGeom prst="rect">
            <a:avLst/>
          </a:prstGeom>
          <a:noFill/>
        </p:spPr>
        <p:txBody>
          <a:bodyPr wrap="square" rtlCol="0" anchor="ctr">
            <a:noAutofit/>
          </a:bodyPr>
          <a:lstStyle/>
          <a:p>
            <a:pPr algn="ctr"/>
            <a:r>
              <a:rPr lang="en-US" sz="800" dirty="0" err="1" smtClean="0">
                <a:solidFill>
                  <a:srgbClr val="EAEFF3"/>
                </a:solidFill>
                <a:latin typeface="Verdana"/>
                <a:cs typeface="Verdana"/>
              </a:rPr>
              <a:t>mFOLFIRINOX</a:t>
            </a:r>
            <a:endParaRPr lang="en-US" sz="800" dirty="0">
              <a:solidFill>
                <a:srgbClr val="EAEFF3"/>
              </a:solidFill>
              <a:latin typeface="Verdana"/>
              <a:cs typeface="Verdana"/>
            </a:endParaRPr>
          </a:p>
        </p:txBody>
      </p:sp>
      <p:sp>
        <p:nvSpPr>
          <p:cNvPr id="35" name="TextBox 34"/>
          <p:cNvSpPr txBox="1"/>
          <p:nvPr/>
        </p:nvSpPr>
        <p:spPr>
          <a:xfrm>
            <a:off x="4611415" y="2873801"/>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36" name="TextBox 35"/>
          <p:cNvSpPr txBox="1"/>
          <p:nvPr/>
        </p:nvSpPr>
        <p:spPr>
          <a:xfrm>
            <a:off x="5856327" y="2870421"/>
            <a:ext cx="1235953" cy="254010"/>
          </a:xfrm>
          <a:prstGeom prst="rect">
            <a:avLst/>
          </a:prstGeom>
          <a:noFill/>
        </p:spPr>
        <p:txBody>
          <a:bodyPr wrap="square" rtlCol="0" anchor="ctr">
            <a:noAutofit/>
          </a:bodyPr>
          <a:lstStyle/>
          <a:p>
            <a:pPr algn="ctr"/>
            <a:r>
              <a:rPr lang="en-US" sz="800" dirty="0" err="1">
                <a:solidFill>
                  <a:srgbClr val="EAEFF3"/>
                </a:solidFill>
                <a:latin typeface="Verdana"/>
                <a:cs typeface="Verdana"/>
              </a:rPr>
              <a:t>Nal</a:t>
            </a:r>
            <a:r>
              <a:rPr lang="en-US" sz="800" dirty="0">
                <a:solidFill>
                  <a:srgbClr val="EAEFF3"/>
                </a:solidFill>
                <a:latin typeface="Verdana"/>
                <a:cs typeface="Verdana"/>
              </a:rPr>
              <a:t>-IRI + </a:t>
            </a:r>
            <a:br>
              <a:rPr lang="en-US" sz="800" dirty="0">
                <a:solidFill>
                  <a:srgbClr val="EAEFF3"/>
                </a:solidFill>
                <a:latin typeface="Verdana"/>
                <a:cs typeface="Verdana"/>
              </a:rPr>
            </a:br>
            <a:r>
              <a:rPr lang="en-US" sz="800" dirty="0">
                <a:solidFill>
                  <a:srgbClr val="EAEFF3"/>
                </a:solidFill>
                <a:latin typeface="Verdana"/>
                <a:cs typeface="Verdana"/>
              </a:rPr>
              <a:t>5-FU/LV</a:t>
            </a:r>
          </a:p>
        </p:txBody>
      </p:sp>
      <p:sp>
        <p:nvSpPr>
          <p:cNvPr id="38" name="TextBox 37"/>
          <p:cNvSpPr txBox="1"/>
          <p:nvPr/>
        </p:nvSpPr>
        <p:spPr>
          <a:xfrm>
            <a:off x="3346335" y="3172103"/>
            <a:ext cx="1222790" cy="254010"/>
          </a:xfrm>
          <a:prstGeom prst="rect">
            <a:avLst/>
          </a:prstGeom>
          <a:noFill/>
        </p:spPr>
        <p:txBody>
          <a:bodyPr wrap="square" rtlCol="0" anchor="ctr">
            <a:noAutofit/>
          </a:bodyPr>
          <a:lstStyle/>
          <a:p>
            <a:pPr algn="ctr"/>
            <a:r>
              <a:rPr lang="en-US" sz="800" dirty="0" err="1" smtClean="0">
                <a:solidFill>
                  <a:srgbClr val="EAEFF3"/>
                </a:solidFill>
                <a:latin typeface="Verdana"/>
                <a:cs typeface="Verdana"/>
              </a:rPr>
              <a:t>mFOLFIRINOX</a:t>
            </a:r>
            <a:endParaRPr lang="en-US" sz="800" dirty="0">
              <a:solidFill>
                <a:srgbClr val="EAEFF3"/>
              </a:solidFill>
              <a:latin typeface="Verdana"/>
              <a:cs typeface="Verdana"/>
            </a:endParaRPr>
          </a:p>
        </p:txBody>
      </p:sp>
      <p:sp>
        <p:nvSpPr>
          <p:cNvPr id="39" name="TextBox 38"/>
          <p:cNvSpPr txBox="1"/>
          <p:nvPr/>
        </p:nvSpPr>
        <p:spPr>
          <a:xfrm>
            <a:off x="4611415" y="3185445"/>
            <a:ext cx="1224865" cy="254010"/>
          </a:xfrm>
          <a:prstGeom prst="rect">
            <a:avLst/>
          </a:prstGeom>
          <a:noFill/>
        </p:spPr>
        <p:txBody>
          <a:bodyPr wrap="square" rtlCol="0" anchor="ctr">
            <a:noAutofit/>
          </a:bodyPr>
          <a:lstStyle/>
          <a:p>
            <a:pPr algn="ctr"/>
            <a:r>
              <a:rPr lang="en-US" sz="800" dirty="0">
                <a:solidFill>
                  <a:srgbClr val="EAEFF3"/>
                </a:solidFill>
                <a:latin typeface="Verdana"/>
                <a:cs typeface="Verdana"/>
              </a:rPr>
              <a:t>Gem/</a:t>
            </a:r>
            <a:r>
              <a:rPr lang="en-US" sz="800" i="1" dirty="0">
                <a:solidFill>
                  <a:srgbClr val="EAEFF3"/>
                </a:solidFill>
                <a:latin typeface="Verdana"/>
                <a:cs typeface="Verdana"/>
              </a:rPr>
              <a:t>nab</a:t>
            </a:r>
            <a:r>
              <a:rPr lang="en-US" sz="800" dirty="0">
                <a:solidFill>
                  <a:srgbClr val="EAEFF3"/>
                </a:solidFill>
                <a:latin typeface="Verdana"/>
                <a:cs typeface="Verdana"/>
              </a:rPr>
              <a:t> </a:t>
            </a:r>
            <a:r>
              <a:rPr lang="en-US" sz="800" dirty="0" err="1">
                <a:solidFill>
                  <a:srgbClr val="EAEFF3"/>
                </a:solidFill>
                <a:latin typeface="Verdana"/>
                <a:cs typeface="Verdana"/>
              </a:rPr>
              <a:t>pac</a:t>
            </a:r>
            <a:endParaRPr lang="en-US" sz="800" dirty="0">
              <a:solidFill>
                <a:srgbClr val="EAEFF3"/>
              </a:solidFill>
              <a:latin typeface="Verdana"/>
              <a:cs typeface="Verdana"/>
            </a:endParaRPr>
          </a:p>
        </p:txBody>
      </p:sp>
      <p:sp>
        <p:nvSpPr>
          <p:cNvPr id="2" name="Title 1"/>
          <p:cNvSpPr>
            <a:spLocks noGrp="1"/>
          </p:cNvSpPr>
          <p:nvPr>
            <p:ph type="title"/>
          </p:nvPr>
        </p:nvSpPr>
        <p:spPr>
          <a:xfrm>
            <a:off x="682160" y="644032"/>
            <a:ext cx="7769225" cy="608046"/>
          </a:xfrm>
        </p:spPr>
        <p:txBody>
          <a:bodyPr/>
          <a:lstStyle/>
          <a:p>
            <a:r>
              <a:rPr lang="en-US" sz="3800" i="1" dirty="0" smtClean="0"/>
              <a:t>Beyond the Guidelines </a:t>
            </a:r>
            <a:r>
              <a:rPr lang="mr-IN" sz="3800" i="1" dirty="0" smtClean="0"/>
              <a:t>…</a:t>
            </a:r>
            <a:endParaRPr lang="en-US" sz="3800" dirty="0"/>
          </a:p>
        </p:txBody>
      </p:sp>
      <p:sp>
        <p:nvSpPr>
          <p:cNvPr id="42" name="TextBox 41"/>
          <p:cNvSpPr txBox="1">
            <a:spLocks noChangeArrowheads="1"/>
          </p:cNvSpPr>
          <p:nvPr/>
        </p:nvSpPr>
        <p:spPr bwMode="auto">
          <a:xfrm>
            <a:off x="302280" y="4776732"/>
            <a:ext cx="8496944" cy="954107"/>
          </a:xfrm>
          <a:prstGeom prst="rect">
            <a:avLst/>
          </a:prstGeom>
          <a:noFill/>
          <a:ln w="9525">
            <a:noFill/>
            <a:miter lim="800000"/>
            <a:headEnd/>
            <a:tailEnd/>
          </a:ln>
        </p:spPr>
        <p:txBody>
          <a:bodyPr wrap="square">
            <a:prstTxWarp prst="textNoShape">
              <a:avLst/>
            </a:prstTxWarp>
            <a:spAutoFit/>
          </a:bodyPr>
          <a:lstStyle/>
          <a:p>
            <a:pPr algn="ctr"/>
            <a:r>
              <a:rPr lang="mr-IN" sz="2800" i="1" dirty="0" smtClean="0">
                <a:solidFill>
                  <a:srgbClr val="3333FF"/>
                </a:solidFill>
                <a:latin typeface="Calibri"/>
                <a:cs typeface="Calibri"/>
              </a:rPr>
              <a:t>…</a:t>
            </a:r>
            <a:r>
              <a:rPr lang="en-US" sz="2800" i="1" dirty="0">
                <a:solidFill>
                  <a:srgbClr val="3333FF"/>
                </a:solidFill>
                <a:latin typeface="Calibri"/>
                <a:cs typeface="Calibri"/>
              </a:rPr>
              <a:t> </a:t>
            </a:r>
            <a:r>
              <a:rPr lang="en-US" sz="2800" i="1" dirty="0" smtClean="0">
                <a:solidFill>
                  <a:srgbClr val="3333FF"/>
                </a:solidFill>
                <a:latin typeface="Calibri"/>
                <a:cs typeface="Calibri"/>
              </a:rPr>
              <a:t>Focusing on actual practical clinical decisions that investigators make in gastrointestinal cancers</a:t>
            </a:r>
            <a:endParaRPr lang="en-US" sz="2800" dirty="0">
              <a:solidFill>
                <a:srgbClr val="3333FF"/>
              </a:solidFill>
              <a:latin typeface="Calibri"/>
              <a:cs typeface="Calibri"/>
            </a:endParaRPr>
          </a:p>
        </p:txBody>
      </p:sp>
    </p:spTree>
    <p:extLst>
      <p:ext uri="{BB962C8B-B14F-4D97-AF65-F5344CB8AC3E}">
        <p14:creationId xmlns:p14="http://schemas.microsoft.com/office/powerpoint/2010/main" val="96907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55" y="1933242"/>
            <a:ext cx="8604448" cy="4032618"/>
          </a:xfrm>
          <a:prstGeom prst="rect">
            <a:avLst/>
          </a:prstGeom>
        </p:spPr>
      </p:pic>
      <p:sp>
        <p:nvSpPr>
          <p:cNvPr id="2" name="Title 1"/>
          <p:cNvSpPr>
            <a:spLocks noGrp="1"/>
          </p:cNvSpPr>
          <p:nvPr>
            <p:ph type="title"/>
          </p:nvPr>
        </p:nvSpPr>
        <p:spPr/>
        <p:txBody>
          <a:bodyPr/>
          <a:lstStyle/>
          <a:p>
            <a:r>
              <a:rPr lang="en-US" dirty="0" smtClean="0"/>
              <a:t>ATTRACTION-2: Overall Survival</a:t>
            </a:r>
            <a:endParaRPr lang="en-US" dirty="0"/>
          </a:p>
        </p:txBody>
      </p:sp>
      <p:sp>
        <p:nvSpPr>
          <p:cNvPr id="4" name="TextBox 3"/>
          <p:cNvSpPr txBox="1"/>
          <p:nvPr/>
        </p:nvSpPr>
        <p:spPr>
          <a:xfrm>
            <a:off x="107504" y="6474822"/>
            <a:ext cx="8280920" cy="338554"/>
          </a:xfrm>
          <a:prstGeom prst="rect">
            <a:avLst/>
          </a:prstGeom>
          <a:noFill/>
        </p:spPr>
        <p:txBody>
          <a:bodyPr wrap="square" rtlCol="0" anchor="b">
            <a:spAutoFit/>
          </a:bodyPr>
          <a:lstStyle/>
          <a:p>
            <a:r>
              <a:rPr lang="en-US" sz="1600" b="0" dirty="0" smtClean="0">
                <a:solidFill>
                  <a:schemeClr val="tx1"/>
                </a:solidFill>
                <a:latin typeface="Calibri" charset="0"/>
                <a:ea typeface="Calibri" charset="0"/>
                <a:cs typeface="Calibri" charset="0"/>
              </a:rPr>
              <a:t>Kang YK et al. GI Cancers Symposium 2017;Abstract 02.</a:t>
            </a:r>
            <a:endParaRPr lang="en-US" sz="1600" b="0" dirty="0">
              <a:solidFill>
                <a:schemeClr val="tx1"/>
              </a:solidFill>
              <a:latin typeface="Calibri" charset="0"/>
              <a:ea typeface="Calibri" charset="0"/>
              <a:cs typeface="Calibri"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82950"/>
              </p:ext>
            </p:extLst>
          </p:nvPr>
        </p:nvGraphicFramePr>
        <p:xfrm>
          <a:off x="2807858" y="1235775"/>
          <a:ext cx="6050384" cy="1249680"/>
        </p:xfrm>
        <a:graphic>
          <a:graphicData uri="http://schemas.openxmlformats.org/drawingml/2006/table">
            <a:tbl>
              <a:tblPr firstRow="1" bandRow="1">
                <a:tableStyleId>{21E4AEA4-8DFA-4A89-87EB-49C32662AFE0}</a:tableStyleId>
              </a:tblPr>
              <a:tblGrid>
                <a:gridCol w="1296144"/>
                <a:gridCol w="1137780"/>
                <a:gridCol w="1080120"/>
                <a:gridCol w="1224136"/>
                <a:gridCol w="1312204"/>
              </a:tblGrid>
              <a:tr h="536372">
                <a:tc>
                  <a:txBody>
                    <a:bodyPr/>
                    <a:lstStyle/>
                    <a:p>
                      <a:endParaRPr lang="en-US" sz="16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600" i="0" dirty="0" smtClean="0"/>
                        <a:t>Patients, n</a:t>
                      </a:r>
                      <a:endParaRPr lang="en-US" sz="16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600" i="0" dirty="0" smtClean="0"/>
                        <a:t>Events, n</a:t>
                      </a:r>
                      <a:endParaRPr lang="en-US" sz="16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600" i="0" dirty="0" smtClean="0"/>
                        <a:t>Median OS, months</a:t>
                      </a:r>
                      <a:endParaRPr lang="en-US" sz="16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600" i="0" dirty="0" smtClean="0"/>
                        <a:t>12-month OS rate, %</a:t>
                      </a:r>
                      <a:endParaRPr lang="en-US" sz="1600" i="0" dirty="0"/>
                    </a:p>
                  </a:txBody>
                  <a:tcPr anchor="b">
                    <a:lnB w="6350" cap="flat" cmpd="sng" algn="ctr">
                      <a:solidFill>
                        <a:schemeClr val="tx1"/>
                      </a:solidFill>
                      <a:prstDash val="solid"/>
                      <a:round/>
                      <a:headEnd type="none" w="med" len="med"/>
                      <a:tailEnd type="none" w="med" len="med"/>
                    </a:lnB>
                    <a:solidFill>
                      <a:srgbClr val="002E5D"/>
                    </a:solidFill>
                  </a:tcPr>
                </a:tc>
              </a:tr>
              <a:tr h="310531">
                <a:tc>
                  <a:txBody>
                    <a:bodyPr/>
                    <a:lstStyle/>
                    <a:p>
                      <a:r>
                        <a:rPr lang="en-US" sz="1600" b="1" i="0" dirty="0" err="1" smtClean="0">
                          <a:solidFill>
                            <a:srgbClr val="FA841F"/>
                          </a:solidFill>
                        </a:rPr>
                        <a:t>Nivolumab</a:t>
                      </a:r>
                      <a:endParaRPr lang="en-US" sz="1600" b="1" i="0" dirty="0">
                        <a:solidFill>
                          <a:srgbClr val="FA841F"/>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i="0" dirty="0" smtClean="0"/>
                        <a:t>330</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i="0" dirty="0" smtClean="0"/>
                        <a:t>225</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i="0" dirty="0" smtClean="0"/>
                        <a:t>5.32</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i="0" dirty="0" smtClean="0"/>
                        <a:t>26.6</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531">
                <a:tc>
                  <a:txBody>
                    <a:bodyPr/>
                    <a:lstStyle/>
                    <a:p>
                      <a:r>
                        <a:rPr lang="en-US" sz="1600" b="1" i="0" dirty="0" smtClean="0">
                          <a:solidFill>
                            <a:srgbClr val="99CD15"/>
                          </a:solidFill>
                        </a:rPr>
                        <a:t>Placebo</a:t>
                      </a:r>
                      <a:endParaRPr lang="en-US" sz="1600" b="1" i="0" dirty="0">
                        <a:solidFill>
                          <a:srgbClr val="99CD15"/>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i="0" dirty="0" smtClean="0"/>
                        <a:t>163</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i="0" dirty="0" smtClean="0"/>
                        <a:t>141</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i="0" dirty="0" smtClean="0"/>
                        <a:t>4.14</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i="0" dirty="0" smtClean="0"/>
                        <a:t>10.9</a:t>
                      </a:r>
                      <a:endParaRPr lang="en-US" sz="1600" i="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bl>
          </a:graphicData>
        </a:graphic>
      </p:graphicFrame>
      <p:sp>
        <p:nvSpPr>
          <p:cNvPr id="3" name="TextBox 2"/>
          <p:cNvSpPr txBox="1"/>
          <p:nvPr/>
        </p:nvSpPr>
        <p:spPr>
          <a:xfrm>
            <a:off x="6393518" y="3364776"/>
            <a:ext cx="2513286" cy="584775"/>
          </a:xfrm>
          <a:prstGeom prst="rect">
            <a:avLst/>
          </a:prstGeom>
          <a:noFill/>
        </p:spPr>
        <p:txBody>
          <a:bodyPr wrap="square" rtlCol="0">
            <a:spAutoFit/>
          </a:bodyPr>
          <a:lstStyle/>
          <a:p>
            <a:r>
              <a:rPr lang="en-US" sz="1600" b="0" dirty="0" smtClean="0">
                <a:solidFill>
                  <a:schemeClr val="tx1"/>
                </a:solidFill>
                <a:latin typeface="Calibri" charset="0"/>
                <a:ea typeface="Calibri" charset="0"/>
                <a:cs typeface="Calibri" charset="0"/>
              </a:rPr>
              <a:t>Hazard ratio, 0.63</a:t>
            </a:r>
          </a:p>
          <a:p>
            <a:r>
              <a:rPr lang="en-US" sz="1600" b="0" i="1" dirty="0" smtClean="0">
                <a:solidFill>
                  <a:schemeClr val="tx1"/>
                </a:solidFill>
                <a:latin typeface="Calibri" charset="0"/>
                <a:ea typeface="Calibri" charset="0"/>
                <a:cs typeface="Calibri" charset="0"/>
              </a:rPr>
              <a:t>p</a:t>
            </a:r>
            <a:r>
              <a:rPr lang="en-US" sz="1600" b="0" dirty="0" smtClean="0">
                <a:solidFill>
                  <a:schemeClr val="tx1"/>
                </a:solidFill>
                <a:latin typeface="Calibri" charset="0"/>
                <a:ea typeface="Calibri" charset="0"/>
                <a:cs typeface="Calibri" charset="0"/>
              </a:rPr>
              <a:t> &lt; 0.0001</a:t>
            </a:r>
            <a:endParaRPr lang="en-US" sz="1600" b="0" dirty="0">
              <a:solidFill>
                <a:schemeClr val="tx1"/>
              </a:solidFill>
              <a:latin typeface="Calibri" charset="0"/>
              <a:ea typeface="Calibri" charset="0"/>
              <a:cs typeface="Calibri" charset="0"/>
            </a:endParaRPr>
          </a:p>
        </p:txBody>
      </p:sp>
      <p:sp>
        <p:nvSpPr>
          <p:cNvPr id="18" name="TextBox 17"/>
          <p:cNvSpPr txBox="1"/>
          <p:nvPr/>
        </p:nvSpPr>
        <p:spPr>
          <a:xfrm>
            <a:off x="2843808" y="5013176"/>
            <a:ext cx="4968552" cy="338554"/>
          </a:xfrm>
          <a:prstGeom prst="rect">
            <a:avLst/>
          </a:prstGeom>
          <a:noFill/>
        </p:spPr>
        <p:txBody>
          <a:bodyPr wrap="square" rtlCol="0">
            <a:spAutoFit/>
          </a:bodyPr>
          <a:lstStyle/>
          <a:p>
            <a:pPr algn="ctr"/>
            <a:r>
              <a:rPr lang="en-US" sz="1600" dirty="0" smtClean="0">
                <a:solidFill>
                  <a:schemeClr val="tx1"/>
                </a:solidFill>
                <a:latin typeface="Calibri" charset="0"/>
                <a:ea typeface="Calibri" charset="0"/>
                <a:cs typeface="Calibri" charset="0"/>
              </a:rPr>
              <a:t>Time (months)</a:t>
            </a:r>
            <a:endParaRPr lang="en-US" sz="1600" dirty="0">
              <a:solidFill>
                <a:schemeClr val="tx1"/>
              </a:solidFill>
              <a:latin typeface="Calibri" charset="0"/>
              <a:ea typeface="Calibri" charset="0"/>
              <a:cs typeface="Calibri" charset="0"/>
            </a:endParaRPr>
          </a:p>
        </p:txBody>
      </p:sp>
      <p:sp>
        <p:nvSpPr>
          <p:cNvPr id="19" name="TextBox 18"/>
          <p:cNvSpPr txBox="1"/>
          <p:nvPr/>
        </p:nvSpPr>
        <p:spPr>
          <a:xfrm rot="16200000">
            <a:off x="-677424" y="3051799"/>
            <a:ext cx="3058657" cy="338554"/>
          </a:xfrm>
          <a:prstGeom prst="rect">
            <a:avLst/>
          </a:prstGeom>
          <a:noFill/>
        </p:spPr>
        <p:txBody>
          <a:bodyPr wrap="square" rtlCol="0">
            <a:spAutoFit/>
          </a:bodyPr>
          <a:lstStyle/>
          <a:p>
            <a:pPr algn="ctr"/>
            <a:r>
              <a:rPr lang="en-US" sz="1600" smtClean="0">
                <a:solidFill>
                  <a:schemeClr val="tx1"/>
                </a:solidFill>
                <a:latin typeface="Calibri" charset="0"/>
                <a:ea typeface="Calibri" charset="0"/>
                <a:cs typeface="Calibri" charset="0"/>
              </a:rPr>
              <a:t>Probability of survival (%)</a:t>
            </a:r>
            <a:endParaRPr lang="en-US" sz="160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759277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3583"/>
            <a:ext cx="8424934" cy="977145"/>
          </a:xfrm>
        </p:spPr>
        <p:txBody>
          <a:bodyPr/>
          <a:lstStyle/>
          <a:p>
            <a:r>
              <a:rPr lang="en-US" sz="2800" dirty="0" smtClean="0">
                <a:latin typeface="Calibri" charset="0"/>
                <a:ea typeface="Calibri" charset="0"/>
                <a:cs typeface="Calibri" charset="0"/>
              </a:rPr>
              <a:t>Examples of Ongoing Phase III Studies of Anti-PD-1/</a:t>
            </a:r>
            <a:br>
              <a:rPr lang="en-US" sz="2800" dirty="0" smtClean="0">
                <a:latin typeface="Calibri" charset="0"/>
                <a:ea typeface="Calibri" charset="0"/>
                <a:cs typeface="Calibri" charset="0"/>
              </a:rPr>
            </a:br>
            <a:r>
              <a:rPr lang="en-US" sz="2800" dirty="0" smtClean="0">
                <a:latin typeface="Calibri" charset="0"/>
                <a:ea typeface="Calibri" charset="0"/>
                <a:cs typeface="Calibri" charset="0"/>
              </a:rPr>
              <a:t>PD-L1 Checkpoint Inhibitors in Gastric/GEJ Cancers</a:t>
            </a:r>
            <a:endParaRPr lang="en-US" sz="2800" dirty="0">
              <a:latin typeface="Calibri" charset="0"/>
              <a:ea typeface="Calibri" charset="0"/>
              <a:cs typeface="Calibri"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7347131"/>
              </p:ext>
            </p:extLst>
          </p:nvPr>
        </p:nvGraphicFramePr>
        <p:xfrm>
          <a:off x="467544" y="980728"/>
          <a:ext cx="8424934" cy="5137525"/>
        </p:xfrm>
        <a:graphic>
          <a:graphicData uri="http://schemas.openxmlformats.org/drawingml/2006/table">
            <a:tbl>
              <a:tblPr firstRow="1" bandRow="1">
                <a:tableStyleId>{21E4AEA4-8DFA-4A89-87EB-49C32662AFE0}</a:tableStyleId>
              </a:tblPr>
              <a:tblGrid>
                <a:gridCol w="1872207"/>
                <a:gridCol w="648072"/>
                <a:gridCol w="2160240"/>
                <a:gridCol w="3744415"/>
              </a:tblGrid>
              <a:tr h="352165">
                <a:tc>
                  <a:txBody>
                    <a:bodyPr/>
                    <a:lstStyle/>
                    <a:p>
                      <a:r>
                        <a:rPr lang="en-US" sz="1600" dirty="0" smtClean="0"/>
                        <a:t>Study</a:t>
                      </a:r>
                      <a:endParaRPr lang="en-US" sz="1600" dirty="0"/>
                    </a:p>
                  </a:txBody>
                  <a:tcPr>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600" dirty="0" smtClean="0"/>
                        <a:t>N</a:t>
                      </a:r>
                      <a:endParaRPr lang="en-US" sz="1600" dirty="0"/>
                    </a:p>
                  </a:txBody>
                  <a:tcPr>
                    <a:lnB w="6350" cap="flat" cmpd="sng" algn="ctr">
                      <a:solidFill>
                        <a:schemeClr val="tx1"/>
                      </a:solidFill>
                      <a:prstDash val="solid"/>
                      <a:round/>
                      <a:headEnd type="none" w="med" len="med"/>
                      <a:tailEnd type="none" w="med" len="med"/>
                    </a:lnB>
                    <a:solidFill>
                      <a:srgbClr val="002E5D"/>
                    </a:solidFill>
                  </a:tcPr>
                </a:tc>
                <a:tc>
                  <a:txBody>
                    <a:bodyPr/>
                    <a:lstStyle/>
                    <a:p>
                      <a:r>
                        <a:rPr lang="en-US" sz="1600" dirty="0" smtClean="0"/>
                        <a:t>Setting</a:t>
                      </a:r>
                      <a:endParaRPr lang="en-US" sz="1600" dirty="0"/>
                    </a:p>
                  </a:txBody>
                  <a:tcPr>
                    <a:lnB w="6350" cap="flat" cmpd="sng" algn="ctr">
                      <a:solidFill>
                        <a:schemeClr val="tx1"/>
                      </a:solidFill>
                      <a:prstDash val="solid"/>
                      <a:round/>
                      <a:headEnd type="none" w="med" len="med"/>
                      <a:tailEnd type="none" w="med" len="med"/>
                    </a:lnB>
                    <a:solidFill>
                      <a:srgbClr val="002E5D"/>
                    </a:solidFill>
                  </a:tcPr>
                </a:tc>
                <a:tc>
                  <a:txBody>
                    <a:bodyPr/>
                    <a:lstStyle/>
                    <a:p>
                      <a:r>
                        <a:rPr lang="en-US" sz="1600" dirty="0" smtClean="0"/>
                        <a:t>Randomization</a:t>
                      </a:r>
                      <a:endParaRPr lang="en-US" sz="1600" dirty="0"/>
                    </a:p>
                  </a:txBody>
                  <a:tcPr>
                    <a:lnB w="6350" cap="flat" cmpd="sng" algn="ctr">
                      <a:solidFill>
                        <a:schemeClr val="tx1"/>
                      </a:solidFill>
                      <a:prstDash val="solid"/>
                      <a:round/>
                      <a:headEnd type="none" w="med" len="med"/>
                      <a:tailEnd type="none" w="med" len="med"/>
                    </a:lnB>
                    <a:solidFill>
                      <a:srgbClr val="002E5D"/>
                    </a:solidFill>
                  </a:tcPr>
                </a:tc>
              </a:tr>
              <a:tr h="549957">
                <a:tc>
                  <a:txBody>
                    <a:bodyPr/>
                    <a:lstStyle/>
                    <a:p>
                      <a:r>
                        <a:rPr lang="en-US" sz="1600" dirty="0" err="1" smtClean="0"/>
                        <a:t>CheckMate</a:t>
                      </a:r>
                      <a:r>
                        <a:rPr lang="en-US" sz="1600" dirty="0" smtClean="0"/>
                        <a:t> 577</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760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Adjuvant, gastric or GEJ</a:t>
                      </a:r>
                    </a:p>
                    <a:p>
                      <a:r>
                        <a:rPr lang="en-US" sz="1600" dirty="0" smtClean="0"/>
                        <a:t>after</a:t>
                      </a:r>
                      <a:r>
                        <a:rPr lang="en-US" sz="1600" baseline="0" dirty="0" smtClean="0"/>
                        <a:t> </a:t>
                      </a:r>
                      <a:r>
                        <a:rPr lang="en-US" sz="1600" baseline="0" dirty="0" err="1" smtClean="0"/>
                        <a:t>preop</a:t>
                      </a:r>
                      <a:r>
                        <a:rPr lang="en-US" sz="1600" baseline="0" dirty="0" smtClean="0"/>
                        <a:t> </a:t>
                      </a:r>
                      <a:r>
                        <a:rPr lang="en-US" sz="1600" baseline="0" dirty="0" err="1" smtClean="0"/>
                        <a:t>chemoRT</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600" dirty="0" err="1" smtClean="0"/>
                        <a:t>Nivolumab</a:t>
                      </a:r>
                      <a:endParaRPr lang="en-US" sz="1600" dirty="0" smtClean="0"/>
                    </a:p>
                    <a:p>
                      <a:pPr marL="285750" indent="-285750">
                        <a:buFont typeface="Arial" charset="0"/>
                        <a:buChar char="•"/>
                      </a:pPr>
                      <a:r>
                        <a:rPr lang="en-US" sz="1600" dirty="0" smtClean="0"/>
                        <a:t>Placebo</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49957">
                <a:tc>
                  <a:txBody>
                    <a:bodyPr/>
                    <a:lstStyle/>
                    <a:p>
                      <a:r>
                        <a:rPr lang="en-US" sz="1600" dirty="0" smtClean="0"/>
                        <a:t>ONO-4538-38  </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700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r>
                        <a:rPr lang="en-US" sz="1600" dirty="0" smtClean="0"/>
                        <a:t>Adjuvant, gastric (Japan)</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marL="285750" indent="-285750">
                        <a:buFont typeface="Arial" charset="0"/>
                        <a:buChar char="•"/>
                      </a:pPr>
                      <a:r>
                        <a:rPr lang="en-US" sz="1600" dirty="0" smtClean="0"/>
                        <a:t>S-1</a:t>
                      </a:r>
                      <a:r>
                        <a:rPr lang="en-US" sz="1600" baseline="0" dirty="0" smtClean="0"/>
                        <a:t> or CAPOX + </a:t>
                      </a:r>
                      <a:r>
                        <a:rPr lang="en-US" sz="1600" baseline="0" dirty="0" err="1" smtClean="0"/>
                        <a:t>nivolumab</a:t>
                      </a:r>
                      <a:endParaRPr lang="en-US" sz="1600" baseline="0" dirty="0" smtClean="0"/>
                    </a:p>
                    <a:p>
                      <a:pPr marL="285750" indent="-285750">
                        <a:buFont typeface="Arial" charset="0"/>
                        <a:buChar char="•"/>
                      </a:pPr>
                      <a:r>
                        <a:rPr lang="en-US" sz="1600" baseline="0" dirty="0" smtClean="0"/>
                        <a:t>S-1 or CAPOX + placebo</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r h="781517">
                <a:tc>
                  <a:txBody>
                    <a:bodyPr/>
                    <a:lstStyle/>
                    <a:p>
                      <a:r>
                        <a:rPr lang="en-US" sz="1600" dirty="0" err="1" smtClean="0"/>
                        <a:t>CheckMate</a:t>
                      </a:r>
                      <a:r>
                        <a:rPr lang="en-US" sz="1600" dirty="0" smtClean="0"/>
                        <a:t> 649</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1,266</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1</a:t>
                      </a:r>
                      <a:r>
                        <a:rPr lang="en-US" sz="1600" baseline="30000" dirty="0" smtClean="0"/>
                        <a:t>st</a:t>
                      </a:r>
                      <a:r>
                        <a:rPr lang="en-US" sz="1600" baseline="0" dirty="0" smtClean="0"/>
                        <a:t> </a:t>
                      </a:r>
                      <a:r>
                        <a:rPr lang="en-US" sz="1600" dirty="0" smtClean="0"/>
                        <a:t>line, </a:t>
                      </a:r>
                      <a:r>
                        <a:rPr lang="en-US" sz="1600" baseline="0" dirty="0" smtClean="0"/>
                        <a:t>gastric or GEJ</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600" dirty="0" err="1" smtClean="0"/>
                        <a:t>Nivolumab</a:t>
                      </a:r>
                      <a:r>
                        <a:rPr lang="en-US" sz="1600" dirty="0" smtClean="0"/>
                        <a:t>/</a:t>
                      </a:r>
                      <a:r>
                        <a:rPr lang="en-US" sz="1600" dirty="0" err="1" smtClean="0"/>
                        <a:t>ipilimumab</a:t>
                      </a:r>
                      <a:r>
                        <a:rPr lang="en-US" sz="1600" baseline="0" dirty="0" smtClean="0"/>
                        <a:t> </a:t>
                      </a:r>
                      <a:r>
                        <a:rPr lang="en-US" sz="1600" baseline="0" dirty="0" smtClean="0">
                          <a:sym typeface="Wingdings"/>
                        </a:rPr>
                        <a:t> </a:t>
                      </a:r>
                      <a:r>
                        <a:rPr lang="en-US" sz="1600" baseline="0" dirty="0" err="1" smtClean="0">
                          <a:sym typeface="Wingdings"/>
                        </a:rPr>
                        <a:t>nivolumab</a:t>
                      </a:r>
                      <a:endParaRPr lang="en-US" sz="1600" baseline="0" dirty="0" smtClean="0">
                        <a:sym typeface="Wingdings"/>
                      </a:endParaRPr>
                    </a:p>
                    <a:p>
                      <a:pPr marL="285750" indent="-285750">
                        <a:buFont typeface="Arial" charset="0"/>
                        <a:buChar char="•"/>
                      </a:pPr>
                      <a:r>
                        <a:rPr lang="en-US" sz="1600" baseline="0" dirty="0" smtClean="0">
                          <a:sym typeface="Wingdings"/>
                        </a:rPr>
                        <a:t>CAPOX or FOLFOX</a:t>
                      </a:r>
                    </a:p>
                    <a:p>
                      <a:pPr marL="285750" indent="-285750">
                        <a:buFont typeface="Arial" charset="0"/>
                        <a:buChar char="•"/>
                      </a:pPr>
                      <a:r>
                        <a:rPr lang="en-US" sz="1600" baseline="0" dirty="0" smtClean="0">
                          <a:sym typeface="Wingdings"/>
                        </a:rPr>
                        <a:t>CAPOX or FOLFOX + </a:t>
                      </a:r>
                      <a:r>
                        <a:rPr lang="en-US" sz="1600" baseline="0" dirty="0" err="1" smtClean="0">
                          <a:sym typeface="Wingdings"/>
                        </a:rPr>
                        <a:t>nivolumab</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781517">
                <a:tc>
                  <a:txBody>
                    <a:bodyPr/>
                    <a:lstStyle/>
                    <a:p>
                      <a:r>
                        <a:rPr lang="en-US" sz="1600" dirty="0" smtClean="0"/>
                        <a:t>KEYNOTE-062</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750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r>
                        <a:rPr lang="en-US" sz="1600" dirty="0" smtClean="0"/>
                        <a:t>1</a:t>
                      </a:r>
                      <a:r>
                        <a:rPr lang="en-US" sz="1600" baseline="30000" dirty="0" smtClean="0"/>
                        <a:t>st</a:t>
                      </a:r>
                      <a:r>
                        <a:rPr lang="en-US" sz="1600" baseline="0" dirty="0" smtClean="0"/>
                        <a:t> </a:t>
                      </a:r>
                      <a:r>
                        <a:rPr lang="en-US" sz="1600" dirty="0" smtClean="0"/>
                        <a:t>line, gastric or GEJ</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marL="285750" indent="-285750">
                        <a:buFont typeface="Arial" charset="0"/>
                        <a:buChar char="•"/>
                      </a:pPr>
                      <a:r>
                        <a:rPr lang="en-US" sz="1600" dirty="0" err="1" smtClean="0"/>
                        <a:t>Pembrolizumab</a:t>
                      </a:r>
                      <a:endParaRPr lang="en-US" sz="1600" dirty="0" smtClean="0"/>
                    </a:p>
                    <a:p>
                      <a:pPr marL="285750" indent="-285750">
                        <a:buFont typeface="Arial" charset="0"/>
                        <a:buChar char="•"/>
                      </a:pPr>
                      <a:r>
                        <a:rPr lang="en-US" sz="1600" dirty="0" err="1" smtClean="0"/>
                        <a:t>Pembrolizumab</a:t>
                      </a:r>
                      <a:r>
                        <a:rPr lang="en-US" sz="1600" baseline="0" dirty="0" smtClean="0"/>
                        <a:t> + cisplatin/5-FU</a:t>
                      </a:r>
                    </a:p>
                    <a:p>
                      <a:pPr marL="285750" indent="-285750">
                        <a:buFont typeface="Arial" charset="0"/>
                        <a:buChar char="•"/>
                      </a:pPr>
                      <a:r>
                        <a:rPr lang="en-US" sz="1600" baseline="0" dirty="0" smtClean="0"/>
                        <a:t>Placebo + cisplatin/5-fu</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r h="549957">
                <a:tc>
                  <a:txBody>
                    <a:bodyPr/>
                    <a:lstStyle/>
                    <a:p>
                      <a:r>
                        <a:rPr lang="en-US" sz="1600" dirty="0" smtClean="0"/>
                        <a:t>KEYNOTE-061</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720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2</a:t>
                      </a:r>
                      <a:r>
                        <a:rPr lang="en-US" sz="1600" baseline="30000" dirty="0" smtClean="0"/>
                        <a:t>nd</a:t>
                      </a:r>
                      <a:r>
                        <a:rPr lang="en-US" sz="1600" baseline="0" dirty="0" smtClean="0"/>
                        <a:t> </a:t>
                      </a:r>
                      <a:r>
                        <a:rPr lang="en-US" sz="1600" dirty="0" smtClean="0"/>
                        <a:t>line, gastric or GEJ</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600" dirty="0" err="1" smtClean="0"/>
                        <a:t>Pembrolizumab</a:t>
                      </a:r>
                      <a:endParaRPr lang="en-US" sz="1600" dirty="0" smtClean="0"/>
                    </a:p>
                    <a:p>
                      <a:pPr marL="285750" indent="-285750">
                        <a:buFont typeface="Arial" charset="0"/>
                        <a:buChar char="•"/>
                      </a:pPr>
                      <a:r>
                        <a:rPr lang="en-US" sz="1600" dirty="0" smtClean="0"/>
                        <a:t>Paclitaxel</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49957">
                <a:tc>
                  <a:txBody>
                    <a:bodyPr/>
                    <a:lstStyle/>
                    <a:p>
                      <a:r>
                        <a:rPr lang="en-US" sz="1600" dirty="0" smtClean="0"/>
                        <a:t>JAVELIN Gastric 100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666</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r>
                        <a:rPr lang="en-US" sz="1600" dirty="0" smtClean="0"/>
                        <a:t>1</a:t>
                      </a:r>
                      <a:r>
                        <a:rPr lang="en-US" sz="1600" baseline="30000" dirty="0" smtClean="0"/>
                        <a:t>st</a:t>
                      </a:r>
                      <a:r>
                        <a:rPr lang="en-US" sz="1600" baseline="0" dirty="0" smtClean="0"/>
                        <a:t> </a:t>
                      </a:r>
                      <a:r>
                        <a:rPr lang="en-US" sz="1600" dirty="0" smtClean="0"/>
                        <a:t>line, gastric</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marL="285750" indent="-285750">
                        <a:buFont typeface="Arial" charset="0"/>
                        <a:buChar char="•"/>
                      </a:pPr>
                      <a:r>
                        <a:rPr lang="en-US" sz="1600" dirty="0" err="1" smtClean="0"/>
                        <a:t>Avelumab</a:t>
                      </a:r>
                      <a:endParaRPr lang="en-US" sz="1600" dirty="0" smtClean="0"/>
                    </a:p>
                    <a:p>
                      <a:pPr marL="285750" indent="-285750">
                        <a:buFont typeface="Arial" charset="0"/>
                        <a:buChar char="•"/>
                      </a:pPr>
                      <a:r>
                        <a:rPr lang="en-US" sz="1600" dirty="0" err="1" smtClean="0"/>
                        <a:t>Oxiplatin</a:t>
                      </a:r>
                      <a:r>
                        <a:rPr lang="en-US" sz="1600" dirty="0" smtClean="0"/>
                        <a:t>/</a:t>
                      </a:r>
                      <a:r>
                        <a:rPr lang="en-US" sz="1600" dirty="0" err="1" smtClean="0"/>
                        <a:t>fluoropyrimidine</a:t>
                      </a:r>
                      <a:r>
                        <a:rPr lang="en-US" sz="1600" dirty="0" smtClean="0"/>
                        <a:t> doublet</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r h="781517">
                <a:tc>
                  <a:txBody>
                    <a:bodyPr/>
                    <a:lstStyle/>
                    <a:p>
                      <a:r>
                        <a:rPr lang="en-US" sz="1600" dirty="0" smtClean="0"/>
                        <a:t>JAVELIN Gastric 300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330</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3</a:t>
                      </a:r>
                      <a:r>
                        <a:rPr lang="en-US" sz="1600" baseline="30000" dirty="0" smtClean="0"/>
                        <a:t>rd</a:t>
                      </a:r>
                      <a:r>
                        <a:rPr lang="en-US" sz="1600" baseline="0" dirty="0" smtClean="0"/>
                        <a:t> </a:t>
                      </a:r>
                      <a:r>
                        <a:rPr lang="en-US" sz="1600" dirty="0" smtClean="0"/>
                        <a:t>line, gastric</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600" dirty="0" err="1" smtClean="0"/>
                        <a:t>Avelumab</a:t>
                      </a:r>
                      <a:r>
                        <a:rPr lang="en-US" sz="1600" dirty="0" smtClean="0"/>
                        <a:t> + BSC</a:t>
                      </a:r>
                    </a:p>
                    <a:p>
                      <a:pPr marL="285750" indent="-285750">
                        <a:buFont typeface="Arial" charset="0"/>
                        <a:buChar char="•"/>
                      </a:pPr>
                      <a:r>
                        <a:rPr lang="en-US" sz="1600" dirty="0" smtClean="0"/>
                        <a:t>Physician’s choice of chemo + BSC or BSC alone</a:t>
                      </a:r>
                      <a:endParaRPr lang="en-US" sz="16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3583" y="6515673"/>
            <a:ext cx="3788538" cy="338554"/>
          </a:xfrm>
          <a:prstGeom prst="rect">
            <a:avLst/>
          </a:prstGeom>
          <a:noFill/>
        </p:spPr>
        <p:txBody>
          <a:bodyPr wrap="none" rtlCol="0">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chemeClr val="tx1"/>
                </a:solidFill>
                <a:latin typeface="Calibri" charset="0"/>
                <a:ea typeface="Calibri" charset="0"/>
                <a:cs typeface="Calibri" charset="0"/>
              </a:rPr>
              <a:t>Accessed April 2017.</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141655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4679" b="21450"/>
          <a:stretch/>
        </p:blipFill>
        <p:spPr>
          <a:xfrm>
            <a:off x="2464888" y="1580612"/>
            <a:ext cx="4144161" cy="3720596"/>
          </a:xfrm>
          <a:prstGeom prst="rect">
            <a:avLst/>
          </a:prstGeom>
        </p:spPr>
      </p:pic>
      <p:sp>
        <p:nvSpPr>
          <p:cNvPr id="8" name="TextBox 7"/>
          <p:cNvSpPr txBox="1"/>
          <p:nvPr/>
        </p:nvSpPr>
        <p:spPr>
          <a:xfrm>
            <a:off x="107504" y="6453336"/>
            <a:ext cx="4808176"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Bekaii-Saab T et al. </a:t>
            </a:r>
            <a:r>
              <a:rPr lang="en-US" sz="1600" b="0" i="1" dirty="0" smtClean="0">
                <a:solidFill>
                  <a:schemeClr val="tx1"/>
                </a:solidFill>
                <a:latin typeface="Calibri" charset="0"/>
                <a:ea typeface="Calibri" charset="0"/>
                <a:cs typeface="Calibri" charset="0"/>
              </a:rPr>
              <a:t>Cancer</a:t>
            </a:r>
            <a:r>
              <a:rPr lang="en-US" sz="1600" b="0" dirty="0" smtClean="0">
                <a:solidFill>
                  <a:schemeClr val="tx1"/>
                </a:solidFill>
                <a:latin typeface="Calibri" charset="0"/>
                <a:ea typeface="Calibri" charset="0"/>
                <a:cs typeface="Calibri" charset="0"/>
              </a:rPr>
              <a:t> 2017</a:t>
            </a:r>
            <a:r>
              <a:rPr lang="en-US" sz="1600" b="0" dirty="0">
                <a:solidFill>
                  <a:schemeClr val="tx1"/>
                </a:solidFill>
                <a:latin typeface="Calibri" charset="0"/>
                <a:ea typeface="Calibri" charset="0"/>
                <a:cs typeface="Calibri" charset="0"/>
              </a:rPr>
              <a:t>;</a:t>
            </a:r>
            <a:r>
              <a:rPr lang="en-US" sz="1600" b="0" dirty="0" smtClean="0">
                <a:solidFill>
                  <a:schemeClr val="tx1"/>
                </a:solidFill>
                <a:latin typeface="Calibri" charset="0"/>
                <a:ea typeface="Calibri" charset="0"/>
                <a:cs typeface="Calibri" charset="0"/>
              </a:rPr>
              <a:t> [</a:t>
            </a:r>
            <a:r>
              <a:rPr lang="en-US" sz="1600" b="0" dirty="0" err="1" smtClean="0">
                <a:solidFill>
                  <a:schemeClr val="tx1"/>
                </a:solidFill>
                <a:latin typeface="Calibri" charset="0"/>
                <a:ea typeface="Calibri" charset="0"/>
                <a:cs typeface="Calibri" charset="0"/>
              </a:rPr>
              <a:t>Epub</a:t>
            </a:r>
            <a:r>
              <a:rPr lang="en-US" sz="1600" b="0" dirty="0" smtClean="0">
                <a:solidFill>
                  <a:schemeClr val="tx1"/>
                </a:solidFill>
                <a:latin typeface="Calibri" charset="0"/>
                <a:ea typeface="Calibri" charset="0"/>
                <a:cs typeface="Calibri" charset="0"/>
              </a:rPr>
              <a:t> ahead of print].</a:t>
            </a:r>
            <a:endParaRPr lang="en-US" sz="1600" b="0" dirty="0">
              <a:solidFill>
                <a:schemeClr val="tx1"/>
              </a:solidFill>
              <a:latin typeface="Calibri" charset="0"/>
              <a:ea typeface="Calibri" charset="0"/>
              <a:cs typeface="Calibri" charset="0"/>
            </a:endParaRPr>
          </a:p>
        </p:txBody>
      </p:sp>
      <p:sp>
        <p:nvSpPr>
          <p:cNvPr id="9" name="Title 8"/>
          <p:cNvSpPr>
            <a:spLocks noGrp="1"/>
          </p:cNvSpPr>
          <p:nvPr>
            <p:ph type="title"/>
          </p:nvPr>
        </p:nvSpPr>
        <p:spPr>
          <a:xfrm>
            <a:off x="658368" y="190500"/>
            <a:ext cx="7827264" cy="914400"/>
          </a:xfrm>
        </p:spPr>
        <p:txBody>
          <a:bodyPr/>
          <a:lstStyle/>
          <a:p>
            <a:r>
              <a:rPr lang="en-US" dirty="0">
                <a:latin typeface="Calibri" charset="0"/>
                <a:ea typeface="Calibri" charset="0"/>
                <a:cs typeface="Calibri" charset="0"/>
              </a:rPr>
              <a:t>Primary Models of Cancer Stem Cells </a:t>
            </a:r>
            <a:r>
              <a:rPr lang="en-US" dirty="0" smtClean="0">
                <a:latin typeface="Calibri" charset="0"/>
                <a:ea typeface="Calibri" charset="0"/>
                <a:cs typeface="Calibri" charset="0"/>
              </a:rPr>
              <a:t/>
            </a:r>
            <a:br>
              <a:rPr lang="en-US" dirty="0" smtClean="0">
                <a:latin typeface="Calibri" charset="0"/>
                <a:ea typeface="Calibri" charset="0"/>
                <a:cs typeface="Calibri" charset="0"/>
              </a:rPr>
            </a:br>
            <a:r>
              <a:rPr lang="en-US" dirty="0" smtClean="0">
                <a:latin typeface="Calibri" charset="0"/>
                <a:ea typeface="Calibri" charset="0"/>
                <a:cs typeface="Calibri" charset="0"/>
              </a:rPr>
              <a:t>and </a:t>
            </a:r>
            <a:r>
              <a:rPr lang="en-US" dirty="0">
                <a:latin typeface="Calibri" charset="0"/>
                <a:ea typeface="Calibri" charset="0"/>
                <a:cs typeface="Calibri" charset="0"/>
              </a:rPr>
              <a:t>Tumor Heterogeneity</a:t>
            </a:r>
          </a:p>
        </p:txBody>
      </p:sp>
      <p:sp>
        <p:nvSpPr>
          <p:cNvPr id="2" name="TextBox 1"/>
          <p:cNvSpPr txBox="1"/>
          <p:nvPr/>
        </p:nvSpPr>
        <p:spPr>
          <a:xfrm>
            <a:off x="2123728" y="1268760"/>
            <a:ext cx="2316377" cy="307777"/>
          </a:xfrm>
          <a:prstGeom prst="rect">
            <a:avLst/>
          </a:prstGeom>
          <a:noFill/>
        </p:spPr>
        <p:txBody>
          <a:bodyPr wrap="square" rtlCol="0">
            <a:spAutoFit/>
          </a:bodyPr>
          <a:lstStyle/>
          <a:p>
            <a:r>
              <a:rPr lang="en-US" sz="1400" dirty="0" smtClean="0">
                <a:solidFill>
                  <a:schemeClr val="tx1"/>
                </a:solidFill>
                <a:latin typeface="Calibri" charset="0"/>
                <a:ea typeface="Calibri" charset="0"/>
                <a:cs typeface="Calibri" charset="0"/>
              </a:rPr>
              <a:t>1. Clonal evolution model</a:t>
            </a:r>
            <a:endParaRPr lang="en-US" sz="1400" dirty="0">
              <a:solidFill>
                <a:schemeClr val="tx1"/>
              </a:solidFill>
              <a:latin typeface="Calibri" charset="0"/>
              <a:ea typeface="Calibri" charset="0"/>
              <a:cs typeface="Calibri" charset="0"/>
            </a:endParaRPr>
          </a:p>
        </p:txBody>
      </p:sp>
      <p:sp>
        <p:nvSpPr>
          <p:cNvPr id="10" name="TextBox 9"/>
          <p:cNvSpPr txBox="1"/>
          <p:nvPr/>
        </p:nvSpPr>
        <p:spPr>
          <a:xfrm>
            <a:off x="4682511" y="1268760"/>
            <a:ext cx="2316377" cy="307777"/>
          </a:xfrm>
          <a:prstGeom prst="rect">
            <a:avLst/>
          </a:prstGeom>
          <a:noFill/>
        </p:spPr>
        <p:txBody>
          <a:bodyPr wrap="square" rtlCol="0">
            <a:spAutoFit/>
          </a:bodyPr>
          <a:lstStyle/>
          <a:p>
            <a:r>
              <a:rPr lang="en-US" sz="1400" dirty="0" smtClean="0">
                <a:solidFill>
                  <a:schemeClr val="tx1"/>
                </a:solidFill>
                <a:latin typeface="Calibri" charset="0"/>
                <a:ea typeface="Calibri" charset="0"/>
                <a:cs typeface="Calibri" charset="0"/>
              </a:rPr>
              <a:t>2. Classical CSC model</a:t>
            </a:r>
            <a:endParaRPr lang="en-US" sz="1400" dirty="0">
              <a:solidFill>
                <a:schemeClr val="tx1"/>
              </a:solidFill>
              <a:latin typeface="Calibri" charset="0"/>
              <a:ea typeface="Calibri" charset="0"/>
              <a:cs typeface="Calibri" charset="0"/>
            </a:endParaRPr>
          </a:p>
        </p:txBody>
      </p:sp>
      <p:sp>
        <p:nvSpPr>
          <p:cNvPr id="11" name="TextBox 10"/>
          <p:cNvSpPr txBox="1"/>
          <p:nvPr/>
        </p:nvSpPr>
        <p:spPr>
          <a:xfrm>
            <a:off x="2944790" y="2449401"/>
            <a:ext cx="1251583" cy="523220"/>
          </a:xfrm>
          <a:prstGeom prst="rect">
            <a:avLst/>
          </a:prstGeom>
          <a:noFill/>
        </p:spPr>
        <p:txBody>
          <a:bodyPr wrap="square" rtlCol="0">
            <a:spAutoFit/>
          </a:bodyPr>
          <a:lstStyle/>
          <a:p>
            <a:r>
              <a:rPr lang="en-US" sz="1400" b="0" dirty="0" smtClean="0">
                <a:solidFill>
                  <a:schemeClr val="tx1"/>
                </a:solidFill>
                <a:latin typeface="Calibri" charset="0"/>
                <a:ea typeface="Calibri" charset="0"/>
                <a:cs typeface="Calibri" charset="0"/>
              </a:rPr>
              <a:t>Acquisition of mutations</a:t>
            </a:r>
            <a:endParaRPr lang="en-US" sz="1400" b="0" dirty="0">
              <a:solidFill>
                <a:schemeClr val="tx1"/>
              </a:solidFill>
              <a:latin typeface="Calibri" charset="0"/>
              <a:ea typeface="Calibri" charset="0"/>
              <a:cs typeface="Calibri" charset="0"/>
            </a:endParaRPr>
          </a:p>
        </p:txBody>
      </p:sp>
      <p:sp>
        <p:nvSpPr>
          <p:cNvPr id="12" name="TextBox 11"/>
          <p:cNvSpPr txBox="1"/>
          <p:nvPr/>
        </p:nvSpPr>
        <p:spPr>
          <a:xfrm>
            <a:off x="2894947" y="3741896"/>
            <a:ext cx="1448228" cy="523220"/>
          </a:xfrm>
          <a:prstGeom prst="rect">
            <a:avLst/>
          </a:prstGeom>
          <a:noFill/>
        </p:spPr>
        <p:txBody>
          <a:bodyPr wrap="square" rtlCol="0">
            <a:spAutoFit/>
          </a:bodyPr>
          <a:lstStyle/>
          <a:p>
            <a:r>
              <a:rPr lang="en-US" sz="1400" b="0" dirty="0" smtClean="0">
                <a:solidFill>
                  <a:schemeClr val="tx1"/>
                </a:solidFill>
                <a:latin typeface="Calibri" charset="0"/>
                <a:ea typeface="Calibri" charset="0"/>
                <a:cs typeface="Calibri" charset="0"/>
              </a:rPr>
              <a:t>Expansion of dominant clones</a:t>
            </a:r>
            <a:endParaRPr lang="en-US" sz="1400" b="0" dirty="0">
              <a:solidFill>
                <a:schemeClr val="tx1"/>
              </a:solidFill>
              <a:latin typeface="Calibri" charset="0"/>
              <a:ea typeface="Calibri" charset="0"/>
              <a:cs typeface="Calibri" charset="0"/>
            </a:endParaRPr>
          </a:p>
        </p:txBody>
      </p:sp>
      <p:sp>
        <p:nvSpPr>
          <p:cNvPr id="18" name="TextBox 17"/>
          <p:cNvSpPr txBox="1"/>
          <p:nvPr/>
        </p:nvSpPr>
        <p:spPr>
          <a:xfrm>
            <a:off x="4795225" y="3126670"/>
            <a:ext cx="2316377" cy="307777"/>
          </a:xfrm>
          <a:prstGeom prst="rect">
            <a:avLst/>
          </a:prstGeom>
          <a:noFill/>
        </p:spPr>
        <p:txBody>
          <a:bodyPr wrap="square" rtlCol="0">
            <a:spAutoFit/>
          </a:bodyPr>
          <a:lstStyle/>
          <a:p>
            <a:r>
              <a:rPr lang="en-US" sz="1400" dirty="0" smtClean="0">
                <a:solidFill>
                  <a:schemeClr val="tx1"/>
                </a:solidFill>
                <a:latin typeface="Calibri" charset="0"/>
                <a:ea typeface="Calibri" charset="0"/>
                <a:cs typeface="Calibri" charset="0"/>
              </a:rPr>
              <a:t>3. Plastic CSC model</a:t>
            </a:r>
            <a:endParaRPr lang="en-US" sz="1400" dirty="0">
              <a:solidFill>
                <a:schemeClr val="tx1"/>
              </a:solidFill>
              <a:latin typeface="Calibri" charset="0"/>
              <a:ea typeface="Calibri" charset="0"/>
              <a:cs typeface="Calibri" charset="0"/>
            </a:endParaRPr>
          </a:p>
        </p:txBody>
      </p:sp>
      <p:sp>
        <p:nvSpPr>
          <p:cNvPr id="19" name="TextBox 18"/>
          <p:cNvSpPr txBox="1"/>
          <p:nvPr/>
        </p:nvSpPr>
        <p:spPr>
          <a:xfrm>
            <a:off x="4071111" y="1866812"/>
            <a:ext cx="1448228" cy="523220"/>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Unidirectional conversions</a:t>
            </a:r>
            <a:endParaRPr lang="en-US" sz="1400" b="0" dirty="0">
              <a:solidFill>
                <a:schemeClr val="tx1"/>
              </a:solidFill>
              <a:latin typeface="Calibri" charset="0"/>
              <a:ea typeface="Calibri" charset="0"/>
              <a:cs typeface="Calibri" charset="0"/>
            </a:endParaRPr>
          </a:p>
        </p:txBody>
      </p:sp>
      <p:sp>
        <p:nvSpPr>
          <p:cNvPr id="20" name="TextBox 19"/>
          <p:cNvSpPr txBox="1"/>
          <p:nvPr/>
        </p:nvSpPr>
        <p:spPr>
          <a:xfrm>
            <a:off x="5648826" y="1662481"/>
            <a:ext cx="589983"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CSC</a:t>
            </a:r>
            <a:endParaRPr lang="en-US" sz="1400" b="0" dirty="0">
              <a:solidFill>
                <a:schemeClr val="tx1"/>
              </a:solidFill>
              <a:latin typeface="Calibri" charset="0"/>
              <a:ea typeface="Calibri" charset="0"/>
              <a:cs typeface="Calibri" charset="0"/>
            </a:endParaRPr>
          </a:p>
        </p:txBody>
      </p:sp>
      <p:sp>
        <p:nvSpPr>
          <p:cNvPr id="21" name="TextBox 20"/>
          <p:cNvSpPr txBox="1"/>
          <p:nvPr/>
        </p:nvSpPr>
        <p:spPr>
          <a:xfrm>
            <a:off x="6005586" y="2512788"/>
            <a:ext cx="1127025"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non-CSC</a:t>
            </a:r>
            <a:endParaRPr lang="en-US" sz="1400" b="0" dirty="0">
              <a:solidFill>
                <a:schemeClr val="tx1"/>
              </a:solidFill>
              <a:latin typeface="Calibri" charset="0"/>
              <a:ea typeface="Calibri" charset="0"/>
              <a:cs typeface="Calibri" charset="0"/>
            </a:endParaRPr>
          </a:p>
        </p:txBody>
      </p:sp>
      <p:sp>
        <p:nvSpPr>
          <p:cNvPr id="22" name="TextBox 21"/>
          <p:cNvSpPr txBox="1"/>
          <p:nvPr/>
        </p:nvSpPr>
        <p:spPr>
          <a:xfrm>
            <a:off x="5578568" y="3520391"/>
            <a:ext cx="589983"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CSC</a:t>
            </a:r>
            <a:endParaRPr lang="en-US" sz="1400" b="0" dirty="0">
              <a:solidFill>
                <a:schemeClr val="tx1"/>
              </a:solidFill>
              <a:latin typeface="Calibri" charset="0"/>
              <a:ea typeface="Calibri" charset="0"/>
              <a:cs typeface="Calibri" charset="0"/>
            </a:endParaRPr>
          </a:p>
        </p:txBody>
      </p:sp>
      <p:sp>
        <p:nvSpPr>
          <p:cNvPr id="23" name="TextBox 22"/>
          <p:cNvSpPr txBox="1"/>
          <p:nvPr/>
        </p:nvSpPr>
        <p:spPr>
          <a:xfrm>
            <a:off x="4029461" y="4459538"/>
            <a:ext cx="1127025"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non-CSC</a:t>
            </a:r>
            <a:endParaRPr lang="en-US" sz="1400" b="0" dirty="0">
              <a:solidFill>
                <a:schemeClr val="tx1"/>
              </a:solidFill>
              <a:latin typeface="Calibri" charset="0"/>
              <a:ea typeface="Calibri" charset="0"/>
              <a:cs typeface="Calibri" charset="0"/>
            </a:endParaRPr>
          </a:p>
        </p:txBody>
      </p:sp>
      <p:sp>
        <p:nvSpPr>
          <p:cNvPr id="24" name="TextBox 23"/>
          <p:cNvSpPr txBox="1"/>
          <p:nvPr/>
        </p:nvSpPr>
        <p:spPr>
          <a:xfrm>
            <a:off x="5969726" y="4353601"/>
            <a:ext cx="1127025" cy="523220"/>
          </a:xfrm>
          <a:prstGeom prst="rect">
            <a:avLst/>
          </a:prstGeom>
          <a:noFill/>
        </p:spPr>
        <p:txBody>
          <a:bodyPr wrap="square" rtlCol="0">
            <a:spAutoFit/>
          </a:bodyPr>
          <a:lstStyle/>
          <a:p>
            <a:r>
              <a:rPr lang="en-US" sz="1400" b="0" dirty="0">
                <a:solidFill>
                  <a:schemeClr val="tx1"/>
                </a:solidFill>
                <a:latin typeface="Calibri" charset="0"/>
                <a:ea typeface="Calibri" charset="0"/>
                <a:cs typeface="Calibri" charset="0"/>
              </a:rPr>
              <a:t>P</a:t>
            </a:r>
            <a:r>
              <a:rPr lang="en-US" sz="1400" b="0" dirty="0" smtClean="0">
                <a:solidFill>
                  <a:schemeClr val="tx1"/>
                </a:solidFill>
                <a:latin typeface="Calibri" charset="0"/>
                <a:ea typeface="Calibri" charset="0"/>
                <a:cs typeface="Calibri" charset="0"/>
              </a:rPr>
              <a:t>lastic </a:t>
            </a:r>
            <a:br>
              <a:rPr lang="en-US" sz="1400" b="0" dirty="0" smtClean="0">
                <a:solidFill>
                  <a:schemeClr val="tx1"/>
                </a:solidFill>
                <a:latin typeface="Calibri" charset="0"/>
                <a:ea typeface="Calibri" charset="0"/>
                <a:cs typeface="Calibri" charset="0"/>
              </a:rPr>
            </a:br>
            <a:r>
              <a:rPr lang="en-US" sz="1400" b="0" dirty="0" smtClean="0">
                <a:solidFill>
                  <a:schemeClr val="tx1"/>
                </a:solidFill>
                <a:latin typeface="Calibri" charset="0"/>
                <a:ea typeface="Calibri" charset="0"/>
                <a:cs typeface="Calibri" charset="0"/>
              </a:rPr>
              <a:t>non-CSC</a:t>
            </a:r>
            <a:endParaRPr lang="en-US" sz="1400" b="0" dirty="0">
              <a:solidFill>
                <a:schemeClr val="tx1"/>
              </a:solidFill>
              <a:latin typeface="Calibri" charset="0"/>
              <a:ea typeface="Calibri" charset="0"/>
              <a:cs typeface="Calibri" charset="0"/>
            </a:endParaRPr>
          </a:p>
        </p:txBody>
      </p:sp>
      <p:sp>
        <p:nvSpPr>
          <p:cNvPr id="26" name="TextBox 25"/>
          <p:cNvSpPr txBox="1"/>
          <p:nvPr/>
        </p:nvSpPr>
        <p:spPr>
          <a:xfrm>
            <a:off x="5948636" y="3789693"/>
            <a:ext cx="1365667" cy="523220"/>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Bidirectional</a:t>
            </a:r>
            <a:br>
              <a:rPr lang="en-US" sz="1400" b="0" smtClean="0">
                <a:solidFill>
                  <a:schemeClr val="tx1"/>
                </a:solidFill>
                <a:latin typeface="Calibri" charset="0"/>
                <a:ea typeface="Calibri" charset="0"/>
                <a:cs typeface="Calibri" charset="0"/>
              </a:rPr>
            </a:br>
            <a:r>
              <a:rPr lang="en-US" sz="1400" b="0" smtClean="0">
                <a:solidFill>
                  <a:schemeClr val="tx1"/>
                </a:solidFill>
                <a:latin typeface="Calibri" charset="0"/>
                <a:ea typeface="Calibri" charset="0"/>
                <a:cs typeface="Calibri" charset="0"/>
              </a:rPr>
              <a:t>conversions</a:t>
            </a:r>
            <a:endParaRPr lang="en-US" sz="1400" b="0" dirty="0">
              <a:solidFill>
                <a:schemeClr val="tx1"/>
              </a:solidFill>
              <a:latin typeface="Calibri" charset="0"/>
              <a:ea typeface="Calibri" charset="0"/>
              <a:cs typeface="Calibri" charset="0"/>
            </a:endParaRPr>
          </a:p>
        </p:txBody>
      </p:sp>
      <p:sp>
        <p:nvSpPr>
          <p:cNvPr id="27" name="TextBox 26"/>
          <p:cNvSpPr txBox="1"/>
          <p:nvPr/>
        </p:nvSpPr>
        <p:spPr>
          <a:xfrm>
            <a:off x="3957731" y="3386308"/>
            <a:ext cx="1365667"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Self-renewal</a:t>
            </a:r>
            <a:endParaRPr lang="en-US" sz="1400" b="0" dirty="0">
              <a:solidFill>
                <a:schemeClr val="tx1"/>
              </a:solidFill>
              <a:latin typeface="Calibri" charset="0"/>
              <a:ea typeface="Calibri" charset="0"/>
              <a:cs typeface="Calibri" charset="0"/>
            </a:endParaRPr>
          </a:p>
        </p:txBody>
      </p:sp>
      <p:sp>
        <p:nvSpPr>
          <p:cNvPr id="39" name="Curved Down Arrow 38"/>
          <p:cNvSpPr/>
          <p:nvPr/>
        </p:nvSpPr>
        <p:spPr bwMode="auto">
          <a:xfrm rot="16517198">
            <a:off x="4978048" y="3587328"/>
            <a:ext cx="318260" cy="292709"/>
          </a:xfrm>
          <a:prstGeom prst="curved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1400" b="0" i="0" u="none" strike="noStrike" cap="none" normalizeH="0" baseline="0" smtClean="0">
              <a:ln>
                <a:noFill/>
              </a:ln>
              <a:effectLst/>
              <a:latin typeface="Times New Roman" pitchFamily="18" charset="0"/>
            </a:endParaRPr>
          </a:p>
        </p:txBody>
      </p:sp>
      <p:grpSp>
        <p:nvGrpSpPr>
          <p:cNvPr id="5" name="Group 4"/>
          <p:cNvGrpSpPr/>
          <p:nvPr/>
        </p:nvGrpSpPr>
        <p:grpSpPr>
          <a:xfrm>
            <a:off x="2020605" y="5623311"/>
            <a:ext cx="4981911" cy="521553"/>
            <a:chOff x="2020605" y="5623311"/>
            <a:chExt cx="4981911" cy="521553"/>
          </a:xfrm>
        </p:grpSpPr>
        <p:sp>
          <p:nvSpPr>
            <p:cNvPr id="13" name="TextBox 12"/>
            <p:cNvSpPr txBox="1"/>
            <p:nvPr/>
          </p:nvSpPr>
          <p:spPr>
            <a:xfrm>
              <a:off x="3371190" y="5771975"/>
              <a:ext cx="575103"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CSC</a:t>
              </a:r>
              <a:endParaRPr lang="en-US" sz="1400" b="0" dirty="0">
                <a:solidFill>
                  <a:schemeClr val="tx1"/>
                </a:solidFill>
                <a:latin typeface="Calibri" charset="0"/>
                <a:ea typeface="Calibri" charset="0"/>
                <a:cs typeface="Calibri" charset="0"/>
              </a:endParaRPr>
            </a:p>
          </p:txBody>
        </p:sp>
        <p:sp>
          <p:nvSpPr>
            <p:cNvPr id="14" name="TextBox 13"/>
            <p:cNvSpPr txBox="1"/>
            <p:nvPr/>
          </p:nvSpPr>
          <p:spPr>
            <a:xfrm>
              <a:off x="4394729" y="5771975"/>
              <a:ext cx="899440" cy="307777"/>
            </a:xfrm>
            <a:prstGeom prst="rect">
              <a:avLst/>
            </a:prstGeom>
            <a:noFill/>
          </p:spPr>
          <p:txBody>
            <a:bodyPr wrap="square" rtlCol="0">
              <a:spAutoFit/>
            </a:bodyPr>
            <a:lstStyle/>
            <a:p>
              <a:r>
                <a:rPr lang="en-US" sz="1400" b="0" smtClean="0">
                  <a:solidFill>
                    <a:schemeClr val="tx1"/>
                  </a:solidFill>
                  <a:latin typeface="Calibri" charset="0"/>
                  <a:ea typeface="Calibri" charset="0"/>
                  <a:cs typeface="Calibri" charset="0"/>
                </a:rPr>
                <a:t>non-CSC</a:t>
              </a:r>
              <a:endParaRPr lang="en-US" sz="1400" b="0" dirty="0">
                <a:solidFill>
                  <a:schemeClr val="tx1"/>
                </a:solidFill>
                <a:latin typeface="Calibri" charset="0"/>
                <a:ea typeface="Calibri" charset="0"/>
                <a:cs typeface="Calibri" charset="0"/>
              </a:endParaRPr>
            </a:p>
          </p:txBody>
        </p:sp>
        <p:sp>
          <p:nvSpPr>
            <p:cNvPr id="15" name="TextBox 14"/>
            <p:cNvSpPr txBox="1"/>
            <p:nvPr/>
          </p:nvSpPr>
          <p:spPr>
            <a:xfrm>
              <a:off x="5578568" y="5758884"/>
              <a:ext cx="1423948" cy="307777"/>
            </a:xfrm>
            <a:prstGeom prst="rect">
              <a:avLst/>
            </a:prstGeom>
            <a:noFill/>
          </p:spPr>
          <p:txBody>
            <a:bodyPr wrap="square" rtlCol="0">
              <a:spAutoFit/>
            </a:bodyPr>
            <a:lstStyle/>
            <a:p>
              <a:r>
                <a:rPr lang="en-US" sz="1400" b="0" dirty="0" smtClean="0">
                  <a:solidFill>
                    <a:schemeClr val="tx1"/>
                  </a:solidFill>
                  <a:latin typeface="Calibri" charset="0"/>
                  <a:ea typeface="Calibri" charset="0"/>
                  <a:cs typeface="Calibri" charset="0"/>
                </a:rPr>
                <a:t>plastic non-CSC</a:t>
              </a:r>
              <a:endParaRPr lang="en-US" sz="1400" b="0" dirty="0">
                <a:solidFill>
                  <a:schemeClr val="tx1"/>
                </a:solidFill>
                <a:latin typeface="Calibri" charset="0"/>
                <a:ea typeface="Calibri" charset="0"/>
                <a:cs typeface="Calibri" charset="0"/>
              </a:endParaRPr>
            </a:p>
          </p:txBody>
        </p:sp>
        <p:sp>
          <p:nvSpPr>
            <p:cNvPr id="17" name="TextBox 16"/>
            <p:cNvSpPr txBox="1"/>
            <p:nvPr/>
          </p:nvSpPr>
          <p:spPr>
            <a:xfrm>
              <a:off x="2267142" y="5758884"/>
              <a:ext cx="841816" cy="307777"/>
            </a:xfrm>
            <a:prstGeom prst="rect">
              <a:avLst/>
            </a:prstGeom>
            <a:noFill/>
          </p:spPr>
          <p:txBody>
            <a:bodyPr wrap="square" rtlCol="0">
              <a:spAutoFit/>
            </a:bodyPr>
            <a:lstStyle/>
            <a:p>
              <a:r>
                <a:rPr lang="en-US" sz="1400" dirty="0" smtClean="0">
                  <a:solidFill>
                    <a:schemeClr val="tx1"/>
                  </a:solidFill>
                  <a:latin typeface="Calibri" charset="0"/>
                  <a:ea typeface="Calibri" charset="0"/>
                  <a:cs typeface="Calibri" charset="0"/>
                </a:rPr>
                <a:t>Legend:</a:t>
              </a:r>
              <a:endParaRPr lang="en-US" sz="1400" dirty="0">
                <a:solidFill>
                  <a:schemeClr val="tx1"/>
                </a:solidFill>
                <a:latin typeface="Calibri" charset="0"/>
                <a:ea typeface="Calibri" charset="0"/>
                <a:cs typeface="Calibri" charset="0"/>
              </a:endParaRP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89199" r="54679" b="-211"/>
            <a:stretch/>
          </p:blipFill>
          <p:spPr>
            <a:xfrm>
              <a:off x="2020605" y="5623311"/>
              <a:ext cx="4144161" cy="521553"/>
            </a:xfrm>
            <a:prstGeom prst="rect">
              <a:avLst/>
            </a:prstGeom>
          </p:spPr>
        </p:pic>
      </p:grpSp>
    </p:spTree>
    <p:custDataLst>
      <p:tags r:id="rId1"/>
    </p:custDataLst>
    <p:extLst>
      <p:ext uri="{BB962C8B-B14F-4D97-AF65-F5344CB8AC3E}">
        <p14:creationId xmlns:p14="http://schemas.microsoft.com/office/powerpoint/2010/main" val="749715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5777" y="1372012"/>
            <a:ext cx="6357632" cy="584775"/>
          </a:xfrm>
          <a:prstGeom prst="rect">
            <a:avLst/>
          </a:prstGeom>
          <a:noFill/>
        </p:spPr>
        <p:txBody>
          <a:bodyPr wrap="square" rtlCol="0">
            <a:spAutoFit/>
          </a:bodyPr>
          <a:lstStyle/>
          <a:p>
            <a:pPr algn="ctr"/>
            <a:r>
              <a:rPr lang="en-US" sz="1600" dirty="0" smtClean="0">
                <a:latin typeface="Calibri" charset="0"/>
                <a:ea typeface="Calibri" charset="0"/>
                <a:cs typeface="Calibri" charset="0"/>
              </a:rPr>
              <a:t>Inhibiting </a:t>
            </a:r>
            <a:r>
              <a:rPr lang="en-US" sz="1600" dirty="0">
                <a:latin typeface="Calibri" charset="0"/>
                <a:ea typeface="Calibri" charset="0"/>
                <a:cs typeface="Calibri" charset="0"/>
              </a:rPr>
              <a:t>the signal transducer and activator </a:t>
            </a:r>
            <a:r>
              <a:rPr lang="en-US" sz="1600" dirty="0" smtClean="0">
                <a:latin typeface="Calibri" charset="0"/>
                <a:ea typeface="Calibri" charset="0"/>
                <a:cs typeface="Calibri" charset="0"/>
              </a:rPr>
              <a:t>of transcription </a:t>
            </a:r>
            <a:r>
              <a:rPr lang="en-US" sz="1600" dirty="0">
                <a:latin typeface="Calibri" charset="0"/>
                <a:ea typeface="Calibri" charset="0"/>
                <a:cs typeface="Calibri" charset="0"/>
              </a:rPr>
              <a:t>3 (STAT3) signaling pathway with </a:t>
            </a:r>
            <a:r>
              <a:rPr lang="en-US" sz="1600" dirty="0" err="1">
                <a:latin typeface="Calibri" charset="0"/>
                <a:ea typeface="Calibri" charset="0"/>
                <a:cs typeface="Calibri" charset="0"/>
              </a:rPr>
              <a:t>napabucasin</a:t>
            </a:r>
            <a:endParaRPr lang="en-US" sz="1600" dirty="0">
              <a:latin typeface="Calibri" charset="0"/>
              <a:ea typeface="Calibri" charset="0"/>
              <a:cs typeface="Calibri" charset="0"/>
            </a:endParaRPr>
          </a:p>
        </p:txBody>
      </p:sp>
      <p:sp>
        <p:nvSpPr>
          <p:cNvPr id="8" name="TextBox 7"/>
          <p:cNvSpPr txBox="1"/>
          <p:nvPr/>
        </p:nvSpPr>
        <p:spPr>
          <a:xfrm>
            <a:off x="91831" y="6449394"/>
            <a:ext cx="4808176"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Bekaii-Saab T et al. </a:t>
            </a:r>
            <a:r>
              <a:rPr lang="en-US" sz="1600" b="0" i="1" dirty="0" smtClean="0">
                <a:solidFill>
                  <a:schemeClr val="tx1"/>
                </a:solidFill>
                <a:latin typeface="Calibri" charset="0"/>
                <a:ea typeface="Calibri" charset="0"/>
                <a:cs typeface="Calibri" charset="0"/>
              </a:rPr>
              <a:t>Cancer</a:t>
            </a:r>
            <a:r>
              <a:rPr lang="en-US" sz="1600" b="0" dirty="0" smtClean="0">
                <a:solidFill>
                  <a:schemeClr val="tx1"/>
                </a:solidFill>
                <a:latin typeface="Calibri" charset="0"/>
                <a:ea typeface="Calibri" charset="0"/>
                <a:cs typeface="Calibri" charset="0"/>
              </a:rPr>
              <a:t> 2017</a:t>
            </a:r>
            <a:r>
              <a:rPr lang="en-US" sz="1600" b="0" dirty="0">
                <a:solidFill>
                  <a:schemeClr val="tx1"/>
                </a:solidFill>
                <a:latin typeface="Calibri" charset="0"/>
                <a:ea typeface="Calibri" charset="0"/>
                <a:cs typeface="Calibri" charset="0"/>
              </a:rPr>
              <a:t>;</a:t>
            </a:r>
            <a:r>
              <a:rPr lang="en-US" sz="1600" b="0" dirty="0" smtClean="0">
                <a:solidFill>
                  <a:schemeClr val="tx1"/>
                </a:solidFill>
                <a:latin typeface="Calibri" charset="0"/>
                <a:ea typeface="Calibri" charset="0"/>
                <a:cs typeface="Calibri" charset="0"/>
              </a:rPr>
              <a:t> [</a:t>
            </a:r>
            <a:r>
              <a:rPr lang="en-US" sz="1600" b="0" dirty="0" err="1" smtClean="0">
                <a:solidFill>
                  <a:schemeClr val="tx1"/>
                </a:solidFill>
                <a:latin typeface="Calibri" charset="0"/>
                <a:ea typeface="Calibri" charset="0"/>
                <a:cs typeface="Calibri" charset="0"/>
              </a:rPr>
              <a:t>Epub</a:t>
            </a:r>
            <a:r>
              <a:rPr lang="en-US" sz="1600" b="0" dirty="0" smtClean="0">
                <a:solidFill>
                  <a:schemeClr val="tx1"/>
                </a:solidFill>
                <a:latin typeface="Calibri" charset="0"/>
                <a:ea typeface="Calibri" charset="0"/>
                <a:cs typeface="Calibri" charset="0"/>
              </a:rPr>
              <a:t> ahead of print].</a:t>
            </a:r>
            <a:endParaRPr lang="en-US" sz="1600" b="0" dirty="0">
              <a:solidFill>
                <a:schemeClr val="tx1"/>
              </a:solidFill>
              <a:latin typeface="Calibri" charset="0"/>
              <a:ea typeface="Calibri" charset="0"/>
              <a:cs typeface="Calibri" charset="0"/>
            </a:endParaRPr>
          </a:p>
        </p:txBody>
      </p:sp>
      <p:sp>
        <p:nvSpPr>
          <p:cNvPr id="9" name="Title 8"/>
          <p:cNvSpPr>
            <a:spLocks noGrp="1"/>
          </p:cNvSpPr>
          <p:nvPr>
            <p:ph type="title"/>
          </p:nvPr>
        </p:nvSpPr>
        <p:spPr>
          <a:xfrm>
            <a:off x="658368" y="190500"/>
            <a:ext cx="7827264" cy="914400"/>
          </a:xfrm>
        </p:spPr>
        <p:txBody>
          <a:bodyPr/>
          <a:lstStyle/>
          <a:p>
            <a:pPr algn="ctr"/>
            <a:r>
              <a:rPr lang="en-US" dirty="0" smtClean="0">
                <a:latin typeface="Calibri" charset="0"/>
                <a:ea typeface="Calibri" charset="0"/>
                <a:cs typeface="Calibri" charset="0"/>
              </a:rPr>
              <a:t>Targeting </a:t>
            </a:r>
            <a:r>
              <a:rPr lang="en-US" dirty="0">
                <a:latin typeface="Calibri" charset="0"/>
                <a:ea typeface="Calibri" charset="0"/>
                <a:cs typeface="Calibri" charset="0"/>
              </a:rPr>
              <a:t>Cancer Stem Cells</a:t>
            </a:r>
            <a:br>
              <a:rPr lang="en-US" dirty="0">
                <a:latin typeface="Calibri" charset="0"/>
                <a:ea typeface="Calibri" charset="0"/>
                <a:cs typeface="Calibri" charset="0"/>
              </a:rPr>
            </a:br>
            <a:r>
              <a:rPr lang="en-US" dirty="0">
                <a:latin typeface="Calibri" charset="0"/>
                <a:ea typeface="Calibri" charset="0"/>
                <a:cs typeface="Calibri" charset="0"/>
              </a:rPr>
              <a:t>in the Treatment of Gastric Cancer</a:t>
            </a:r>
          </a:p>
        </p:txBody>
      </p:sp>
      <p:grpSp>
        <p:nvGrpSpPr>
          <p:cNvPr id="3" name="Group 2"/>
          <p:cNvGrpSpPr/>
          <p:nvPr/>
        </p:nvGrpSpPr>
        <p:grpSpPr>
          <a:xfrm>
            <a:off x="1403648" y="2053586"/>
            <a:ext cx="5213724" cy="3884321"/>
            <a:chOff x="4862218" y="2780928"/>
            <a:chExt cx="4059410" cy="3024336"/>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52076" t="28021"/>
            <a:stretch/>
          </p:blipFill>
          <p:spPr>
            <a:xfrm>
              <a:off x="4915680" y="2780928"/>
              <a:ext cx="4005948" cy="3024336"/>
            </a:xfrm>
            <a:prstGeom prst="rect">
              <a:avLst/>
            </a:prstGeom>
          </p:spPr>
        </p:pic>
        <p:sp>
          <p:nvSpPr>
            <p:cNvPr id="28" name="TextBox 27"/>
            <p:cNvSpPr txBox="1"/>
            <p:nvPr/>
          </p:nvSpPr>
          <p:spPr>
            <a:xfrm>
              <a:off x="4862218" y="4478703"/>
              <a:ext cx="1132863" cy="455306"/>
            </a:xfrm>
            <a:prstGeom prst="rect">
              <a:avLst/>
            </a:prstGeom>
            <a:noFill/>
          </p:spPr>
          <p:txBody>
            <a:bodyPr wrap="square" rtlCol="0">
              <a:spAutoFit/>
            </a:bodyPr>
            <a:lstStyle/>
            <a:p>
              <a:r>
                <a:rPr lang="en-US" sz="1600" b="0" dirty="0" err="1" smtClean="0">
                  <a:solidFill>
                    <a:schemeClr val="tx1"/>
                  </a:solidFill>
                  <a:latin typeface="Calibri" charset="0"/>
                  <a:ea typeface="Calibri" charset="0"/>
                  <a:cs typeface="Calibri" charset="0"/>
                </a:rPr>
                <a:t>Napabucasin</a:t>
              </a:r>
              <a:r>
                <a:rPr lang="en-US" sz="1600" b="0" dirty="0" smtClean="0">
                  <a:solidFill>
                    <a:schemeClr val="tx1"/>
                  </a:solidFill>
                  <a:latin typeface="Calibri" charset="0"/>
                  <a:ea typeface="Calibri" charset="0"/>
                  <a:cs typeface="Calibri" charset="0"/>
                </a:rPr>
                <a:t/>
              </a:r>
              <a:br>
                <a:rPr lang="en-US" sz="1600" b="0" dirty="0" smtClean="0">
                  <a:solidFill>
                    <a:schemeClr val="tx1"/>
                  </a:solidFill>
                  <a:latin typeface="Calibri" charset="0"/>
                  <a:ea typeface="Calibri" charset="0"/>
                  <a:cs typeface="Calibri" charset="0"/>
                </a:rPr>
              </a:br>
              <a:r>
                <a:rPr lang="en-US" sz="1600" b="0" dirty="0" smtClean="0">
                  <a:solidFill>
                    <a:schemeClr val="tx1"/>
                  </a:solidFill>
                  <a:latin typeface="Calibri" charset="0"/>
                  <a:ea typeface="Calibri" charset="0"/>
                  <a:cs typeface="Calibri" charset="0"/>
                </a:rPr>
                <a:t>(BBI-608)</a:t>
              </a:r>
              <a:endParaRPr lang="en-US" sz="1600" b="0" dirty="0">
                <a:solidFill>
                  <a:schemeClr val="tx1"/>
                </a:solidFill>
                <a:latin typeface="Calibri" charset="0"/>
                <a:ea typeface="Calibri" charset="0"/>
                <a:cs typeface="Calibri" charset="0"/>
              </a:endParaRPr>
            </a:p>
          </p:txBody>
        </p:sp>
        <p:sp>
          <p:nvSpPr>
            <p:cNvPr id="29" name="TextBox 28"/>
            <p:cNvSpPr txBox="1"/>
            <p:nvPr/>
          </p:nvSpPr>
          <p:spPr>
            <a:xfrm>
              <a:off x="7236296" y="2924944"/>
              <a:ext cx="641221" cy="263598"/>
            </a:xfrm>
            <a:prstGeom prst="rect">
              <a:avLst/>
            </a:prstGeom>
            <a:noFill/>
          </p:spPr>
          <p:txBody>
            <a:bodyPr wrap="square" rtlCol="0">
              <a:spAutoFit/>
            </a:bodyPr>
            <a:lstStyle/>
            <a:p>
              <a:r>
                <a:rPr lang="en-US" sz="1600" b="0" smtClean="0">
                  <a:solidFill>
                    <a:schemeClr val="tx1"/>
                  </a:solidFill>
                  <a:latin typeface="Calibri" charset="0"/>
                  <a:ea typeface="Calibri" charset="0"/>
                  <a:cs typeface="Calibri" charset="0"/>
                </a:rPr>
                <a:t>WNT</a:t>
              </a:r>
              <a:endParaRPr lang="en-US" sz="1600" b="0" dirty="0">
                <a:solidFill>
                  <a:schemeClr val="tx1"/>
                </a:solidFill>
                <a:latin typeface="Calibri" charset="0"/>
                <a:ea typeface="Calibri" charset="0"/>
                <a:cs typeface="Calibri" charset="0"/>
              </a:endParaRPr>
            </a:p>
          </p:txBody>
        </p:sp>
        <p:sp>
          <p:nvSpPr>
            <p:cNvPr id="30" name="TextBox 29"/>
            <p:cNvSpPr txBox="1"/>
            <p:nvPr/>
          </p:nvSpPr>
          <p:spPr>
            <a:xfrm>
              <a:off x="7877517" y="3929741"/>
              <a:ext cx="797155" cy="455306"/>
            </a:xfrm>
            <a:prstGeom prst="rect">
              <a:avLst/>
            </a:prstGeom>
            <a:noFill/>
          </p:spPr>
          <p:txBody>
            <a:bodyPr wrap="square" rtlCol="0">
              <a:spAutoFit/>
            </a:bodyPr>
            <a:lstStyle/>
            <a:p>
              <a:r>
                <a:rPr lang="en-US" sz="1600" dirty="0" smtClean="0">
                  <a:solidFill>
                    <a:schemeClr val="tx1"/>
                  </a:solidFill>
                  <a:latin typeface="Calibri" charset="0"/>
                  <a:ea typeface="Calibri" charset="0"/>
                  <a:cs typeface="Calibri" charset="0"/>
                </a:rPr>
                <a:t>Cancer stem cell</a:t>
              </a:r>
              <a:endParaRPr lang="en-US" sz="1600" dirty="0">
                <a:solidFill>
                  <a:schemeClr val="tx1"/>
                </a:solidFill>
                <a:latin typeface="Calibri" charset="0"/>
                <a:ea typeface="Calibri" charset="0"/>
                <a:cs typeface="Calibri" charset="0"/>
              </a:endParaRPr>
            </a:p>
          </p:txBody>
        </p:sp>
        <p:sp>
          <p:nvSpPr>
            <p:cNvPr id="31" name="TextBox 30"/>
            <p:cNvSpPr txBox="1"/>
            <p:nvPr/>
          </p:nvSpPr>
          <p:spPr>
            <a:xfrm>
              <a:off x="6737452" y="4512228"/>
              <a:ext cx="1697884" cy="263598"/>
            </a:xfrm>
            <a:prstGeom prst="rect">
              <a:avLst/>
            </a:prstGeom>
            <a:noFill/>
          </p:spPr>
          <p:txBody>
            <a:bodyPr wrap="square" rtlCol="0">
              <a:spAutoFit/>
            </a:bodyPr>
            <a:lstStyle/>
            <a:p>
              <a:r>
                <a:rPr lang="el-GR" sz="1600" b="0" dirty="0" smtClean="0">
                  <a:solidFill>
                    <a:schemeClr val="tx1"/>
                  </a:solidFill>
                  <a:latin typeface="Calibri" charset="0"/>
                  <a:ea typeface="Calibri" charset="0"/>
                  <a:cs typeface="Calibri" charset="0"/>
                </a:rPr>
                <a:t>β</a:t>
              </a:r>
              <a:r>
                <a:rPr lang="en-US" sz="1600" b="0" dirty="0" smtClean="0">
                  <a:solidFill>
                    <a:schemeClr val="tx1"/>
                  </a:solidFill>
                  <a:latin typeface="Calibri" charset="0"/>
                  <a:ea typeface="Calibri" charset="0"/>
                  <a:cs typeface="Calibri" charset="0"/>
                </a:rPr>
                <a:t>-CAT, STAT3, </a:t>
              </a:r>
              <a:r>
                <a:rPr lang="en-US" sz="1600" b="0" dirty="0" err="1" smtClean="0">
                  <a:solidFill>
                    <a:schemeClr val="tx1"/>
                  </a:solidFill>
                  <a:latin typeface="Calibri" charset="0"/>
                  <a:ea typeface="Calibri" charset="0"/>
                  <a:cs typeface="Calibri" charset="0"/>
                </a:rPr>
                <a:t>Nanog</a:t>
              </a:r>
              <a:endParaRPr lang="en-US" sz="1600" b="0" dirty="0">
                <a:solidFill>
                  <a:schemeClr val="tx1"/>
                </a:solidFill>
                <a:latin typeface="Calibri" charset="0"/>
                <a:ea typeface="Calibri" charset="0"/>
                <a:cs typeface="Calibri" charset="0"/>
              </a:endParaRPr>
            </a:p>
          </p:txBody>
        </p:sp>
        <p:sp>
          <p:nvSpPr>
            <p:cNvPr id="32" name="TextBox 31"/>
            <p:cNvSpPr txBox="1"/>
            <p:nvPr/>
          </p:nvSpPr>
          <p:spPr>
            <a:xfrm>
              <a:off x="7236296" y="3928700"/>
              <a:ext cx="615788" cy="263598"/>
            </a:xfrm>
            <a:prstGeom prst="rect">
              <a:avLst/>
            </a:prstGeom>
            <a:noFill/>
          </p:spPr>
          <p:txBody>
            <a:bodyPr wrap="square" rtlCol="0">
              <a:spAutoFit/>
            </a:bodyPr>
            <a:lstStyle/>
            <a:p>
              <a:r>
                <a:rPr lang="el-GR" sz="1600" b="0" dirty="0" smtClean="0">
                  <a:solidFill>
                    <a:schemeClr val="tx1"/>
                  </a:solidFill>
                  <a:latin typeface="Calibri" charset="0"/>
                  <a:ea typeface="Calibri" charset="0"/>
                  <a:cs typeface="Calibri" charset="0"/>
                </a:rPr>
                <a:t>β</a:t>
              </a:r>
              <a:r>
                <a:rPr lang="en-US" sz="1600" b="0" dirty="0" smtClean="0">
                  <a:solidFill>
                    <a:schemeClr val="tx1"/>
                  </a:solidFill>
                  <a:latin typeface="Calibri" charset="0"/>
                  <a:ea typeface="Calibri" charset="0"/>
                  <a:cs typeface="Calibri" charset="0"/>
                </a:rPr>
                <a:t>-CAT</a:t>
              </a:r>
              <a:endParaRPr lang="en-US" sz="1600" b="0" dirty="0">
                <a:solidFill>
                  <a:schemeClr val="tx1"/>
                </a:solidFill>
                <a:latin typeface="Calibri" charset="0"/>
                <a:ea typeface="Calibri" charset="0"/>
                <a:cs typeface="Calibri" charset="0"/>
              </a:endParaRPr>
            </a:p>
          </p:txBody>
        </p:sp>
        <p:cxnSp>
          <p:nvCxnSpPr>
            <p:cNvPr id="34" name="Straight Connector 33"/>
            <p:cNvCxnSpPr/>
            <p:nvPr/>
          </p:nvCxnSpPr>
          <p:spPr bwMode="auto">
            <a:xfrm flipH="1">
              <a:off x="5868144" y="4663343"/>
              <a:ext cx="859677" cy="0"/>
            </a:xfrm>
            <a:prstGeom prst="line">
              <a:avLst/>
            </a:prstGeom>
            <a:solidFill>
              <a:srgbClr val="FFFF00"/>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737452" y="4578950"/>
              <a:ext cx="0" cy="146194"/>
            </a:xfrm>
            <a:prstGeom prst="line">
              <a:avLst/>
            </a:prstGeom>
            <a:solidFill>
              <a:srgbClr val="FFFF00"/>
            </a:solidFill>
            <a:ln w="19050" cap="flat" cmpd="sng" algn="ctr">
              <a:solidFill>
                <a:schemeClr val="tx1"/>
              </a:solidFill>
              <a:prstDash val="solid"/>
              <a:round/>
              <a:headEnd type="none" w="med" len="med"/>
              <a:tailEnd type="none" w="med" len="med"/>
            </a:ln>
            <a:effectLst/>
          </p:spPr>
        </p:cxnSp>
      </p:grpSp>
    </p:spTree>
    <p:custDataLst>
      <p:tags r:id="rId1"/>
    </p:custDataLst>
    <p:extLst>
      <p:ext uri="{BB962C8B-B14F-4D97-AF65-F5344CB8AC3E}">
        <p14:creationId xmlns:p14="http://schemas.microsoft.com/office/powerpoint/2010/main" val="532364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71600"/>
          </a:xfrm>
        </p:spPr>
        <p:txBody>
          <a:bodyPr anchor="ctr"/>
          <a:lstStyle/>
          <a:p>
            <a:pPr algn="ctr"/>
            <a:r>
              <a:rPr lang="en-US" sz="2800" dirty="0" smtClean="0">
                <a:latin typeface="Calibri" charset="0"/>
                <a:ea typeface="Calibri" charset="0"/>
                <a:cs typeface="Calibri" charset="0"/>
              </a:rPr>
              <a:t>Phase </a:t>
            </a:r>
            <a:r>
              <a:rPr lang="en-US" sz="2800" dirty="0" err="1" smtClean="0">
                <a:latin typeface="Calibri" charset="0"/>
                <a:ea typeface="Calibri" charset="0"/>
                <a:cs typeface="Calibri" charset="0"/>
              </a:rPr>
              <a:t>Ib</a:t>
            </a:r>
            <a:r>
              <a:rPr lang="en-US" sz="2800" dirty="0" smtClean="0">
                <a:latin typeface="Calibri" charset="0"/>
                <a:ea typeface="Calibri" charset="0"/>
                <a:cs typeface="Calibri" charset="0"/>
              </a:rPr>
              <a:t>/2 Study of </a:t>
            </a:r>
            <a:r>
              <a:rPr lang="en-US" sz="2800" dirty="0" err="1" smtClean="0">
                <a:latin typeface="Calibri" charset="0"/>
                <a:ea typeface="Calibri" charset="0"/>
                <a:cs typeface="Calibri" charset="0"/>
              </a:rPr>
              <a:t>Napabucasin</a:t>
            </a:r>
            <a:r>
              <a:rPr lang="en-US" sz="2800" dirty="0" smtClean="0">
                <a:latin typeface="Calibri" charset="0"/>
                <a:ea typeface="Calibri" charset="0"/>
                <a:cs typeface="Calibri" charset="0"/>
              </a:rPr>
              <a:t> Combined with Paclitaxel in Advanced Gastric and GEJ Adenocarcinoma</a:t>
            </a:r>
            <a:endParaRPr lang="en-US" sz="2800" dirty="0">
              <a:latin typeface="Calibri" charset="0"/>
              <a:ea typeface="Calibri" charset="0"/>
              <a:cs typeface="Calibri" charset="0"/>
            </a:endParaRPr>
          </a:p>
        </p:txBody>
      </p:sp>
      <p:sp>
        <p:nvSpPr>
          <p:cNvPr id="6" name="TextBox 5"/>
          <p:cNvSpPr txBox="1"/>
          <p:nvPr/>
        </p:nvSpPr>
        <p:spPr>
          <a:xfrm>
            <a:off x="457200" y="4550296"/>
            <a:ext cx="8147248" cy="1631216"/>
          </a:xfrm>
          <a:prstGeom prst="rect">
            <a:avLst/>
          </a:prstGeom>
          <a:noFill/>
        </p:spPr>
        <p:txBody>
          <a:bodyPr wrap="square" rtlCol="0">
            <a:spAutoFit/>
          </a:bodyPr>
          <a:lstStyle/>
          <a:p>
            <a:r>
              <a:rPr lang="en-US" sz="2000" dirty="0">
                <a:latin typeface="Calibri" charset="0"/>
                <a:ea typeface="Calibri" charset="0"/>
                <a:cs typeface="Calibri" charset="0"/>
              </a:rPr>
              <a:t>Evaluable patients who received 1 prior line of therapy without</a:t>
            </a:r>
          </a:p>
          <a:p>
            <a:r>
              <a:rPr lang="pt-BR" sz="2000" dirty="0">
                <a:latin typeface="Calibri" charset="0"/>
                <a:ea typeface="Calibri" charset="0"/>
                <a:cs typeface="Calibri" charset="0"/>
              </a:rPr>
              <a:t>a </a:t>
            </a:r>
            <a:r>
              <a:rPr lang="pt-BR" sz="2000" dirty="0" err="1">
                <a:latin typeface="Calibri" charset="0"/>
                <a:ea typeface="Calibri" charset="0"/>
                <a:cs typeface="Calibri" charset="0"/>
              </a:rPr>
              <a:t>taxane</a:t>
            </a:r>
            <a:r>
              <a:rPr lang="pt-BR" sz="2000" dirty="0">
                <a:latin typeface="Calibri" charset="0"/>
                <a:ea typeface="Calibri" charset="0"/>
                <a:cs typeface="Calibri" charset="0"/>
              </a:rPr>
              <a:t> (</a:t>
            </a:r>
            <a:r>
              <a:rPr lang="pt-BR" sz="2000" dirty="0" err="1">
                <a:latin typeface="Calibri" charset="0"/>
                <a:ea typeface="Calibri" charset="0"/>
                <a:cs typeface="Calibri" charset="0"/>
              </a:rPr>
              <a:t>n</a:t>
            </a:r>
            <a:r>
              <a:rPr lang="pt-BR" sz="2000" dirty="0">
                <a:latin typeface="Calibri" charset="0"/>
                <a:ea typeface="Calibri" charset="0"/>
                <a:cs typeface="Calibri" charset="0"/>
              </a:rPr>
              <a:t> = 6): ORR = 50</a:t>
            </a:r>
            <a:r>
              <a:rPr lang="pt-BR" sz="2000" dirty="0" smtClean="0">
                <a:latin typeface="Calibri" charset="0"/>
                <a:ea typeface="Calibri" charset="0"/>
                <a:cs typeface="Calibri" charset="0"/>
              </a:rPr>
              <a:t>%; </a:t>
            </a:r>
            <a:r>
              <a:rPr lang="pt-BR" sz="2000" dirty="0">
                <a:latin typeface="Calibri" charset="0"/>
                <a:ea typeface="Calibri" charset="0"/>
                <a:cs typeface="Calibri" charset="0"/>
              </a:rPr>
              <a:t>DCR = 83</a:t>
            </a:r>
            <a:r>
              <a:rPr lang="pt-BR" sz="2000" dirty="0" smtClean="0">
                <a:latin typeface="Calibri" charset="0"/>
                <a:ea typeface="Calibri" charset="0"/>
                <a:cs typeface="Calibri" charset="0"/>
              </a:rPr>
              <a:t>%</a:t>
            </a:r>
          </a:p>
          <a:p>
            <a:endParaRPr lang="pt-BR" sz="2000" dirty="0">
              <a:latin typeface="Calibri" charset="0"/>
              <a:ea typeface="Calibri" charset="0"/>
              <a:cs typeface="Calibri" charset="0"/>
            </a:endParaRPr>
          </a:p>
          <a:p>
            <a:r>
              <a:rPr lang="pt-BR" sz="2000" dirty="0" smtClean="0">
                <a:latin typeface="Calibri" charset="0"/>
                <a:ea typeface="Calibri" charset="0"/>
                <a:cs typeface="Calibri" charset="0"/>
              </a:rPr>
              <a:t>Grade 3 adverse </a:t>
            </a:r>
            <a:r>
              <a:rPr lang="pt-BR" sz="2000" dirty="0" err="1" smtClean="0">
                <a:latin typeface="Calibri" charset="0"/>
                <a:ea typeface="Calibri" charset="0"/>
                <a:cs typeface="Calibri" charset="0"/>
              </a:rPr>
              <a:t>events</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included</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vomiting</a:t>
            </a:r>
            <a:r>
              <a:rPr lang="pt-BR" sz="2000" dirty="0" smtClean="0">
                <a:latin typeface="Calibri" charset="0"/>
                <a:ea typeface="Calibri" charset="0"/>
                <a:cs typeface="Calibri" charset="0"/>
              </a:rPr>
              <a:t> (8.7%), </a:t>
            </a:r>
            <a:r>
              <a:rPr lang="pt-BR" sz="2000" dirty="0" err="1" smtClean="0">
                <a:latin typeface="Calibri" charset="0"/>
                <a:ea typeface="Calibri" charset="0"/>
                <a:cs typeface="Calibri" charset="0"/>
              </a:rPr>
              <a:t>diarrhea</a:t>
            </a:r>
            <a:r>
              <a:rPr lang="pt-BR" sz="2000" dirty="0" smtClean="0">
                <a:latin typeface="Calibri" charset="0"/>
                <a:ea typeface="Calibri" charset="0"/>
                <a:cs typeface="Calibri" charset="0"/>
              </a:rPr>
              <a:t> (6.5%), </a:t>
            </a:r>
            <a:r>
              <a:rPr lang="pt-BR" sz="2000" dirty="0" err="1" smtClean="0">
                <a:latin typeface="Calibri" charset="0"/>
                <a:ea typeface="Calibri" charset="0"/>
                <a:cs typeface="Calibri" charset="0"/>
              </a:rPr>
              <a:t>nausea</a:t>
            </a:r>
            <a:r>
              <a:rPr lang="pt-BR" sz="2000" dirty="0" smtClean="0">
                <a:latin typeface="Calibri" charset="0"/>
                <a:ea typeface="Calibri" charset="0"/>
                <a:cs typeface="Calibri" charset="0"/>
              </a:rPr>
              <a:t>, abdominal </a:t>
            </a:r>
            <a:r>
              <a:rPr lang="pt-BR" sz="2000" dirty="0" err="1" smtClean="0">
                <a:latin typeface="Calibri" charset="0"/>
                <a:ea typeface="Calibri" charset="0"/>
                <a:cs typeface="Calibri" charset="0"/>
              </a:rPr>
              <a:t>pain</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and</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decrease</a:t>
            </a:r>
            <a:r>
              <a:rPr lang="pt-BR" sz="2000" dirty="0" smtClean="0">
                <a:latin typeface="Calibri" charset="0"/>
                <a:ea typeface="Calibri" charset="0"/>
                <a:cs typeface="Calibri" charset="0"/>
              </a:rPr>
              <a:t> in </a:t>
            </a:r>
            <a:r>
              <a:rPr lang="pt-BR" sz="2000" dirty="0" err="1" smtClean="0">
                <a:latin typeface="Calibri" charset="0"/>
                <a:ea typeface="Calibri" charset="0"/>
                <a:cs typeface="Calibri" charset="0"/>
              </a:rPr>
              <a:t>white</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blood</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cell</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count</a:t>
            </a:r>
            <a:r>
              <a:rPr lang="pt-BR" sz="2000" dirty="0" smtClean="0">
                <a:latin typeface="Calibri" charset="0"/>
                <a:ea typeface="Calibri" charset="0"/>
                <a:cs typeface="Calibri" charset="0"/>
              </a:rPr>
              <a:t> (</a:t>
            </a:r>
            <a:r>
              <a:rPr lang="pt-BR" sz="2000" dirty="0" err="1" smtClean="0">
                <a:latin typeface="Calibri" charset="0"/>
                <a:ea typeface="Calibri" charset="0"/>
                <a:cs typeface="Calibri" charset="0"/>
              </a:rPr>
              <a:t>each</a:t>
            </a:r>
            <a:r>
              <a:rPr lang="pt-BR" sz="2000" dirty="0" smtClean="0">
                <a:latin typeface="Calibri" charset="0"/>
                <a:ea typeface="Calibri" charset="0"/>
                <a:cs typeface="Calibri" charset="0"/>
              </a:rPr>
              <a:t> 2.2%)</a:t>
            </a:r>
            <a:endParaRPr lang="en-US" sz="2000" dirty="0">
              <a:latin typeface="Calibri" charset="0"/>
              <a:ea typeface="Calibri" charset="0"/>
              <a:cs typeface="Calibri" charset="0"/>
            </a:endParaRPr>
          </a:p>
        </p:txBody>
      </p:sp>
      <p:sp>
        <p:nvSpPr>
          <p:cNvPr id="7" name="TextBox 6"/>
          <p:cNvSpPr txBox="1"/>
          <p:nvPr/>
        </p:nvSpPr>
        <p:spPr>
          <a:xfrm>
            <a:off x="0" y="6453336"/>
            <a:ext cx="4179734"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Becerra C et al. </a:t>
            </a:r>
            <a:r>
              <a:rPr lang="en-US" sz="1600" b="0" i="1" dirty="0" smtClean="0">
                <a:solidFill>
                  <a:schemeClr val="tx1"/>
                </a:solidFill>
                <a:latin typeface="Calibri" charset="0"/>
                <a:ea typeface="Calibri" charset="0"/>
                <a:cs typeface="Calibri" charset="0"/>
              </a:rPr>
              <a:t>Proc ASCO </a:t>
            </a:r>
            <a:r>
              <a:rPr lang="en-US" sz="1600" b="0" dirty="0" smtClean="0">
                <a:solidFill>
                  <a:schemeClr val="tx1"/>
                </a:solidFill>
                <a:latin typeface="Calibri" charset="0"/>
                <a:ea typeface="Calibri" charset="0"/>
                <a:cs typeface="Calibri" charset="0"/>
              </a:rPr>
              <a:t>2015;Abstract 4069. </a:t>
            </a:r>
            <a:endParaRPr lang="en-US" sz="1600" b="0" dirty="0">
              <a:solidFill>
                <a:schemeClr val="tx1"/>
              </a:solidFill>
              <a:latin typeface="Calibri" charset="0"/>
              <a:ea typeface="Calibri" charset="0"/>
              <a:cs typeface="Calibri"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71173357"/>
              </p:ext>
            </p:extLst>
          </p:nvPr>
        </p:nvGraphicFramePr>
        <p:xfrm>
          <a:off x="993159" y="1556792"/>
          <a:ext cx="7233881" cy="2808312"/>
        </p:xfrm>
        <a:graphic>
          <a:graphicData uri="http://schemas.openxmlformats.org/drawingml/2006/table">
            <a:tbl>
              <a:tblPr firstRow="1" bandRow="1">
                <a:tableStyleId>{21E4AEA4-8DFA-4A89-87EB-49C32662AFE0}</a:tableStyleId>
              </a:tblPr>
              <a:tblGrid>
                <a:gridCol w="2853860"/>
                <a:gridCol w="1460007"/>
                <a:gridCol w="1460007"/>
                <a:gridCol w="1460007"/>
              </a:tblGrid>
              <a:tr h="762772">
                <a:tc>
                  <a:txBody>
                    <a:bodyPr/>
                    <a:lstStyle/>
                    <a:p>
                      <a:endParaRPr lang="en-US" sz="19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900" i="0" dirty="0" smtClean="0"/>
                        <a:t>All patients</a:t>
                      </a:r>
                      <a:br>
                        <a:rPr lang="en-US" sz="1900" i="0" dirty="0" smtClean="0"/>
                      </a:br>
                      <a:r>
                        <a:rPr lang="en-US" sz="1900" i="0" dirty="0" smtClean="0"/>
                        <a:t>(n = 46)</a:t>
                      </a:r>
                      <a:endParaRPr lang="en-US" sz="19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900" i="0" dirty="0" smtClean="0"/>
                        <a:t>Prior </a:t>
                      </a:r>
                      <a:r>
                        <a:rPr lang="en-US" sz="1900" i="0" dirty="0" err="1" smtClean="0"/>
                        <a:t>taxane</a:t>
                      </a:r>
                      <a:r>
                        <a:rPr lang="en-US" sz="1900" i="0" dirty="0" smtClean="0"/>
                        <a:t/>
                      </a:r>
                      <a:br>
                        <a:rPr lang="en-US" sz="1900" i="0" dirty="0" smtClean="0"/>
                      </a:br>
                      <a:r>
                        <a:rPr lang="en-US" sz="1900" i="0" dirty="0" smtClean="0"/>
                        <a:t>(n = 19)</a:t>
                      </a:r>
                      <a:endParaRPr lang="en-US" sz="1900" i="0" dirty="0"/>
                    </a:p>
                  </a:txBody>
                  <a:tcPr anchor="b">
                    <a:lnB w="6350" cap="flat" cmpd="sng" algn="ctr">
                      <a:solidFill>
                        <a:schemeClr val="tx1"/>
                      </a:solidFill>
                      <a:prstDash val="solid"/>
                      <a:round/>
                      <a:headEnd type="none" w="med" len="med"/>
                      <a:tailEnd type="none" w="med" len="med"/>
                    </a:lnB>
                    <a:solidFill>
                      <a:srgbClr val="002E5D"/>
                    </a:solidFill>
                  </a:tcPr>
                </a:tc>
                <a:tc>
                  <a:txBody>
                    <a:bodyPr/>
                    <a:lstStyle/>
                    <a:p>
                      <a:pPr algn="ctr"/>
                      <a:r>
                        <a:rPr lang="en-US" sz="1900" i="0" dirty="0" smtClean="0"/>
                        <a:t>No </a:t>
                      </a:r>
                      <a:r>
                        <a:rPr lang="en-US" sz="1900" i="0" dirty="0" err="1" smtClean="0"/>
                        <a:t>taxane</a:t>
                      </a:r>
                      <a:r>
                        <a:rPr lang="en-US" sz="1900" i="0" dirty="0" smtClean="0"/>
                        <a:t/>
                      </a:r>
                      <a:br>
                        <a:rPr lang="en-US" sz="1900" i="0" dirty="0" smtClean="0"/>
                      </a:br>
                      <a:r>
                        <a:rPr lang="en-US" sz="1900" i="0" dirty="0" smtClean="0"/>
                        <a:t>(n = 16)</a:t>
                      </a:r>
                      <a:endParaRPr lang="en-US" sz="1900" i="0" dirty="0"/>
                    </a:p>
                  </a:txBody>
                  <a:tcPr anchor="b">
                    <a:lnB w="6350" cap="flat" cmpd="sng" algn="ctr">
                      <a:solidFill>
                        <a:schemeClr val="tx1"/>
                      </a:solidFill>
                      <a:prstDash val="solid"/>
                      <a:round/>
                      <a:headEnd type="none" w="med" len="med"/>
                      <a:tailEnd type="none" w="med" len="med"/>
                    </a:lnB>
                    <a:solidFill>
                      <a:srgbClr val="002E5D"/>
                    </a:solidFill>
                  </a:tcPr>
                </a:tc>
              </a:tr>
              <a:tr h="511385">
                <a:tc>
                  <a:txBody>
                    <a:bodyPr/>
                    <a:lstStyle/>
                    <a:p>
                      <a:r>
                        <a:rPr lang="en-US" sz="1900" b="0" i="0" dirty="0" smtClean="0">
                          <a:solidFill>
                            <a:schemeClr val="tx1"/>
                          </a:solidFill>
                        </a:rPr>
                        <a:t>Objective response rate</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15%</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11%</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31%</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11385">
                <a:tc>
                  <a:txBody>
                    <a:bodyPr/>
                    <a:lstStyle/>
                    <a:p>
                      <a:r>
                        <a:rPr lang="en-US" sz="1900" b="0" i="0" dirty="0" smtClean="0">
                          <a:solidFill>
                            <a:schemeClr val="tx1"/>
                          </a:solidFill>
                        </a:rPr>
                        <a:t>Disease control</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54%</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68%</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75%</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r h="511385">
                <a:tc>
                  <a:txBody>
                    <a:bodyPr/>
                    <a:lstStyle/>
                    <a:p>
                      <a:r>
                        <a:rPr lang="en-US" sz="1900" b="0" i="0" dirty="0" smtClean="0">
                          <a:solidFill>
                            <a:schemeClr val="tx1"/>
                          </a:solidFill>
                        </a:rPr>
                        <a:t>Median PFS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13.0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12.6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900" b="0" i="0" dirty="0" smtClean="0">
                          <a:solidFill>
                            <a:schemeClr val="tx1"/>
                          </a:solidFill>
                        </a:rPr>
                        <a:t>20.6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11385">
                <a:tc>
                  <a:txBody>
                    <a:bodyPr/>
                    <a:lstStyle/>
                    <a:p>
                      <a:r>
                        <a:rPr lang="en-US" sz="1900" b="0" i="0" dirty="0" smtClean="0">
                          <a:solidFill>
                            <a:schemeClr val="tx1"/>
                          </a:solidFill>
                        </a:rPr>
                        <a:t>Median OS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31.6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33.1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c>
                  <a:txBody>
                    <a:bodyPr/>
                    <a:lstStyle/>
                    <a:p>
                      <a:pPr algn="ctr"/>
                      <a:r>
                        <a:rPr lang="en-US" sz="1900" b="0" i="0" dirty="0" smtClean="0">
                          <a:solidFill>
                            <a:schemeClr val="tx1"/>
                          </a:solidFill>
                        </a:rPr>
                        <a:t>39.3 </a:t>
                      </a:r>
                      <a:r>
                        <a:rPr lang="en-US" sz="1900" b="0" i="0" dirty="0" err="1" smtClean="0">
                          <a:solidFill>
                            <a:schemeClr val="tx1"/>
                          </a:solidFill>
                        </a:rPr>
                        <a:t>wks</a:t>
                      </a:r>
                      <a:endParaRPr lang="en-US" sz="1900" b="0"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F4F9"/>
                    </a:solidFill>
                  </a:tcPr>
                </a:tc>
              </a:tr>
            </a:tbl>
          </a:graphicData>
        </a:graphic>
      </p:graphicFrame>
    </p:spTree>
    <p:custDataLst>
      <p:tags r:id="rId1"/>
    </p:custDataLst>
    <p:extLst>
      <p:ext uri="{BB962C8B-B14F-4D97-AF65-F5344CB8AC3E}">
        <p14:creationId xmlns:p14="http://schemas.microsoft.com/office/powerpoint/2010/main" val="614238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69225" cy="1143000"/>
          </a:xfrm>
        </p:spPr>
        <p:txBody>
          <a:bodyPr/>
          <a:lstStyle/>
          <a:p>
            <a:r>
              <a:rPr lang="en-US" dirty="0" smtClean="0">
                <a:latin typeface="Calibri" charset="0"/>
                <a:ea typeface="Calibri" charset="0"/>
                <a:cs typeface="Calibri" charset="0"/>
              </a:rPr>
              <a:t>Phase III Studies of </a:t>
            </a:r>
            <a:r>
              <a:rPr lang="en-US" dirty="0" err="1" smtClean="0">
                <a:latin typeface="Calibri" charset="0"/>
                <a:ea typeface="Calibri" charset="0"/>
                <a:cs typeface="Calibri" charset="0"/>
              </a:rPr>
              <a:t>Napabucasin</a:t>
            </a:r>
            <a:r>
              <a:rPr lang="en-US" dirty="0" smtClean="0">
                <a:latin typeface="Calibri" charset="0"/>
                <a:ea typeface="Calibri" charset="0"/>
                <a:cs typeface="Calibri" charset="0"/>
              </a:rPr>
              <a:t> </a:t>
            </a:r>
            <a:br>
              <a:rPr lang="en-US" dirty="0" smtClean="0">
                <a:latin typeface="Calibri" charset="0"/>
                <a:ea typeface="Calibri" charset="0"/>
                <a:cs typeface="Calibri" charset="0"/>
              </a:rPr>
            </a:br>
            <a:r>
              <a:rPr lang="en-US" dirty="0" smtClean="0">
                <a:latin typeface="Calibri" charset="0"/>
                <a:ea typeface="Calibri" charset="0"/>
                <a:cs typeface="Calibri" charset="0"/>
              </a:rPr>
              <a:t>(BBI-608) in GI Cancers</a:t>
            </a:r>
            <a:endParaRPr lang="en-US" dirty="0">
              <a:latin typeface="Calibri" charset="0"/>
              <a:ea typeface="Calibri" charset="0"/>
              <a:cs typeface="Calibri"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450430"/>
              </p:ext>
            </p:extLst>
          </p:nvPr>
        </p:nvGraphicFramePr>
        <p:xfrm>
          <a:off x="395535" y="1370014"/>
          <a:ext cx="8280921" cy="4404342"/>
        </p:xfrm>
        <a:graphic>
          <a:graphicData uri="http://schemas.openxmlformats.org/drawingml/2006/table">
            <a:tbl>
              <a:tblPr firstRow="1" bandRow="1">
                <a:tableStyleId>{21E4AEA4-8DFA-4A89-87EB-49C32662AFE0}</a:tableStyleId>
              </a:tblPr>
              <a:tblGrid>
                <a:gridCol w="1611075"/>
                <a:gridCol w="2101063"/>
                <a:gridCol w="1213583"/>
                <a:gridCol w="3355200"/>
              </a:tblGrid>
              <a:tr h="718517">
                <a:tc>
                  <a:txBody>
                    <a:bodyPr/>
                    <a:lstStyle/>
                    <a:p>
                      <a:r>
                        <a:rPr lang="en-US" dirty="0" smtClean="0"/>
                        <a:t>Study</a:t>
                      </a:r>
                      <a:endParaRPr lang="en-US"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r>
                        <a:rPr lang="en-US" dirty="0" smtClean="0"/>
                        <a:t>Disease &amp; setting</a:t>
                      </a:r>
                      <a:endParaRPr lang="en-US"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dirty="0" smtClean="0"/>
                        <a:t>No. of patients</a:t>
                      </a:r>
                      <a:endParaRPr lang="en-US"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c>
                  <a:txBody>
                    <a:bodyPr/>
                    <a:lstStyle/>
                    <a:p>
                      <a:r>
                        <a:rPr lang="en-US" dirty="0" smtClean="0"/>
                        <a:t>Randomization</a:t>
                      </a:r>
                      <a:endParaRPr lang="en-US"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E5D"/>
                    </a:solidFill>
                  </a:tcPr>
                </a:tc>
              </a:tr>
              <a:tr h="1026454">
                <a:tc>
                  <a:txBody>
                    <a:bodyPr/>
                    <a:lstStyle/>
                    <a:p>
                      <a:r>
                        <a:rPr lang="en-US" b="1" dirty="0" smtClean="0">
                          <a:solidFill>
                            <a:srgbClr val="0432FF"/>
                          </a:solidFill>
                        </a:rPr>
                        <a:t>BRIGHTER</a:t>
                      </a:r>
                    </a:p>
                    <a:p>
                      <a:r>
                        <a:rPr lang="en-US" b="0" dirty="0" smtClean="0">
                          <a:solidFill>
                            <a:schemeClr val="tx1"/>
                          </a:solidFill>
                        </a:rPr>
                        <a:t>NCT02178956</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Previously</a:t>
                      </a:r>
                      <a:r>
                        <a:rPr lang="en-US" baseline="0" dirty="0" smtClean="0"/>
                        <a:t> treated, advanced</a:t>
                      </a:r>
                      <a:endParaRPr lang="en-US" dirty="0" smtClean="0"/>
                    </a:p>
                    <a:p>
                      <a:r>
                        <a:rPr lang="en-US" dirty="0" smtClean="0"/>
                        <a:t>gastric, GEJ</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t>Napabucasin</a:t>
                      </a:r>
                      <a:r>
                        <a:rPr lang="en-US" dirty="0" smtClean="0"/>
                        <a:t> + weekly paclitaxel</a:t>
                      </a:r>
                    </a:p>
                    <a:p>
                      <a:r>
                        <a:rPr lang="en-US" dirty="0" smtClean="0"/>
                        <a:t>Placebo + weekly paclitaxel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8517">
                <a:tc>
                  <a:txBody>
                    <a:bodyPr/>
                    <a:lstStyle/>
                    <a:p>
                      <a:r>
                        <a:rPr lang="en-US" b="1" dirty="0" smtClean="0">
                          <a:solidFill>
                            <a:srgbClr val="0432FF"/>
                          </a:solidFill>
                        </a:rPr>
                        <a:t>CanStem303C</a:t>
                      </a:r>
                    </a:p>
                    <a:p>
                      <a:r>
                        <a:rPr lang="en-US" dirty="0" smtClean="0"/>
                        <a:t>NCT02753127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r>
                        <a:rPr lang="en-US" dirty="0" smtClean="0"/>
                        <a:t>Previously</a:t>
                      </a:r>
                      <a:r>
                        <a:rPr lang="en-US" baseline="0" dirty="0" smtClean="0"/>
                        <a:t> treated, metastatic CRC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1,250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r>
                        <a:rPr lang="en-US" dirty="0" err="1" smtClean="0"/>
                        <a:t>Napabucasin</a:t>
                      </a:r>
                      <a:r>
                        <a:rPr lang="en-US" dirty="0" smtClean="0"/>
                        <a:t> + FOLFIRI</a:t>
                      </a:r>
                    </a:p>
                    <a:p>
                      <a:r>
                        <a:rPr lang="en-US" dirty="0" smtClean="0"/>
                        <a:t>FOLFIRI</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873301">
                <a:tc>
                  <a:txBody>
                    <a:bodyPr/>
                    <a:lstStyle/>
                    <a:p>
                      <a:r>
                        <a:rPr lang="en-US" b="1" dirty="0" smtClean="0">
                          <a:solidFill>
                            <a:srgbClr val="0432FF"/>
                          </a:solidFill>
                        </a:rPr>
                        <a:t>NCIC C023</a:t>
                      </a:r>
                    </a:p>
                    <a:p>
                      <a:r>
                        <a:rPr lang="en-US" dirty="0" smtClean="0"/>
                        <a:t>NCT01830621</a:t>
                      </a:r>
                    </a:p>
                    <a:p>
                      <a:r>
                        <a:rPr lang="en-US" dirty="0" smtClean="0">
                          <a:solidFill>
                            <a:srgbClr val="FF0000"/>
                          </a:solidFill>
                        </a:rPr>
                        <a:t>(Completed)</a:t>
                      </a:r>
                      <a:endParaRPr 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Previously treated, metastatic CRC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282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t>Napabucasin</a:t>
                      </a:r>
                      <a:r>
                        <a:rPr lang="en-US" dirty="0" smtClean="0"/>
                        <a:t> + BSC</a:t>
                      </a:r>
                    </a:p>
                    <a:p>
                      <a:r>
                        <a:rPr lang="en-US" dirty="0" smtClean="0"/>
                        <a:t>Placebo + BSC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6454">
                <a:tc>
                  <a:txBody>
                    <a:bodyPr/>
                    <a:lstStyle/>
                    <a:p>
                      <a:r>
                        <a:rPr lang="en-US" b="1" dirty="0" smtClean="0">
                          <a:solidFill>
                            <a:srgbClr val="0432FF"/>
                          </a:solidFill>
                        </a:rPr>
                        <a:t>CanStem111P</a:t>
                      </a:r>
                      <a:endParaRPr lang="en-US" b="1" dirty="0">
                        <a:solidFill>
                          <a:srgbClr val="0432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r>
                        <a:rPr lang="en-US" dirty="0" smtClean="0"/>
                        <a:t>Untreated</a:t>
                      </a:r>
                      <a:r>
                        <a:rPr lang="en-US" baseline="0" dirty="0" smtClean="0"/>
                        <a:t> metastatic pancreatic cancer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1,132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r>
                        <a:rPr lang="en-US" dirty="0" err="1" smtClean="0"/>
                        <a:t>Napabucasin</a:t>
                      </a:r>
                      <a:r>
                        <a:rPr lang="en-US" dirty="0" smtClean="0"/>
                        <a:t> + </a:t>
                      </a:r>
                      <a:r>
                        <a:rPr lang="en-US" i="1" dirty="0" smtClean="0"/>
                        <a:t>nab</a:t>
                      </a:r>
                      <a:r>
                        <a:rPr lang="en-US" i="0" baseline="0" dirty="0" smtClean="0"/>
                        <a:t> </a:t>
                      </a:r>
                      <a:r>
                        <a:rPr lang="en-US" dirty="0" smtClean="0"/>
                        <a:t>paclitaxel + gemcitabine</a:t>
                      </a:r>
                    </a:p>
                    <a:p>
                      <a:r>
                        <a:rPr lang="en-US" i="1" dirty="0" smtClean="0"/>
                        <a:t>Nab</a:t>
                      </a:r>
                      <a:r>
                        <a:rPr lang="en-US" i="0" baseline="0" dirty="0" smtClean="0"/>
                        <a:t> </a:t>
                      </a:r>
                      <a:r>
                        <a:rPr lang="en-US" dirty="0" smtClean="0"/>
                        <a:t>paclitaxel</a:t>
                      </a:r>
                      <a:r>
                        <a:rPr lang="en-US" baseline="0" dirty="0" smtClean="0"/>
                        <a:t> + gemcitabine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4" name="TextBox 3"/>
          <p:cNvSpPr txBox="1"/>
          <p:nvPr/>
        </p:nvSpPr>
        <p:spPr>
          <a:xfrm>
            <a:off x="32296" y="6428298"/>
            <a:ext cx="3788538" cy="338554"/>
          </a:xfrm>
          <a:prstGeom prst="rect">
            <a:avLst/>
          </a:prstGeom>
          <a:noFill/>
        </p:spPr>
        <p:txBody>
          <a:bodyPr wrap="none" rtlCol="0">
            <a:spAutoFit/>
          </a:bodyPr>
          <a:lstStyle/>
          <a:p>
            <a:r>
              <a:rPr lang="en-US" sz="1600" b="0" dirty="0" err="1">
                <a:solidFill>
                  <a:srgbClr val="000000"/>
                </a:solidFill>
                <a:latin typeface="Calibri"/>
                <a:cs typeface="Calibri"/>
              </a:rPr>
              <a:t>www.clinicaltrials.gov</a:t>
            </a:r>
            <a:r>
              <a:rPr lang="en-US" sz="1600" b="0" dirty="0">
                <a:solidFill>
                  <a:srgbClr val="000000"/>
                </a:solidFill>
                <a:latin typeface="Calibri"/>
                <a:cs typeface="Calibri"/>
              </a:rPr>
              <a:t>. </a:t>
            </a:r>
            <a:r>
              <a:rPr lang="en-US" sz="1600" b="0" dirty="0" smtClean="0">
                <a:solidFill>
                  <a:schemeClr val="tx1"/>
                </a:solidFill>
                <a:latin typeface="Calibri" charset="0"/>
                <a:ea typeface="Calibri" charset="0"/>
                <a:cs typeface="Calibri" charset="0"/>
              </a:rPr>
              <a:t>Accessed </a:t>
            </a:r>
            <a:r>
              <a:rPr lang="en-US" sz="1600" b="0" dirty="0">
                <a:solidFill>
                  <a:schemeClr val="tx1"/>
                </a:solidFill>
                <a:latin typeface="Calibri" charset="0"/>
                <a:ea typeface="Calibri" charset="0"/>
                <a:cs typeface="Calibri" charset="0"/>
              </a:rPr>
              <a:t>April </a:t>
            </a:r>
            <a:r>
              <a:rPr lang="en-US" sz="1600" b="0" dirty="0" smtClean="0">
                <a:solidFill>
                  <a:schemeClr val="tx1"/>
                </a:solidFill>
                <a:latin typeface="Calibri" charset="0"/>
                <a:ea typeface="Calibri" charset="0"/>
                <a:cs typeface="Calibri" charset="0"/>
              </a:rPr>
              <a:t>2017.</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987409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872" cy="980728"/>
          </a:xfrm>
        </p:spPr>
        <p:txBody>
          <a:bodyPr>
            <a:normAutofit/>
          </a:bodyPr>
          <a:lstStyle/>
          <a:p>
            <a:r>
              <a:rPr lang="en-US" sz="2500" dirty="0"/>
              <a:t>Novel and Emerging Strategies in the </a:t>
            </a:r>
            <a:br>
              <a:rPr lang="en-US" sz="2500" dirty="0"/>
            </a:br>
            <a:r>
              <a:rPr lang="en-US" sz="2500" dirty="0"/>
              <a:t>Management of Gastrointestinal Cancers</a:t>
            </a:r>
            <a:endParaRPr lang="en-US" sz="2500" dirty="0">
              <a:solidFill>
                <a:srgbClr val="0000FF"/>
              </a:solidFill>
            </a:endParaRPr>
          </a:p>
        </p:txBody>
      </p:sp>
      <p:sp>
        <p:nvSpPr>
          <p:cNvPr id="8" name="Rectangle 7"/>
          <p:cNvSpPr/>
          <p:nvPr/>
        </p:nvSpPr>
        <p:spPr bwMode="auto">
          <a:xfrm>
            <a:off x="360040" y="5476428"/>
            <a:ext cx="8676456" cy="28803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9" name="Content Placeholder 3"/>
          <p:cNvSpPr>
            <a:spLocks noGrp="1"/>
          </p:cNvSpPr>
          <p:nvPr>
            <p:ph idx="1"/>
          </p:nvPr>
        </p:nvSpPr>
        <p:spPr>
          <a:xfrm>
            <a:off x="360040" y="864096"/>
            <a:ext cx="8676456" cy="5877272"/>
          </a:xfrm>
        </p:spPr>
        <p:txBody>
          <a:bodyPr>
            <a:noAutofit/>
          </a:bodyPr>
          <a:lstStyle/>
          <a:p>
            <a:pPr marL="98425" indent="0">
              <a:lnSpc>
                <a:spcPct val="100000"/>
              </a:lnSpc>
              <a:spcAft>
                <a:spcPts val="0"/>
              </a:spcAft>
              <a:buNone/>
            </a:pPr>
            <a:r>
              <a:rPr lang="en-US" sz="1600" dirty="0">
                <a:solidFill>
                  <a:schemeClr val="tx1"/>
                </a:solidFill>
              </a:rPr>
              <a:t>Module 1: Pancreatic Cancer</a:t>
            </a:r>
          </a:p>
          <a:p>
            <a:pPr>
              <a:lnSpc>
                <a:spcPct val="100000"/>
              </a:lnSpc>
              <a:spcBef>
                <a:spcPts val="0"/>
              </a:spcBef>
              <a:spcAft>
                <a:spcPts val="0"/>
              </a:spcAft>
            </a:pPr>
            <a:r>
              <a:rPr lang="en-US" sz="1600" b="0" dirty="0">
                <a:solidFill>
                  <a:schemeClr val="tx1"/>
                </a:solidFill>
              </a:rPr>
              <a:t>Indications for and selection of neoadjuvant therapy</a:t>
            </a:r>
          </a:p>
          <a:p>
            <a:pPr>
              <a:lnSpc>
                <a:spcPct val="100000"/>
              </a:lnSpc>
              <a:spcBef>
                <a:spcPts val="0"/>
              </a:spcBef>
              <a:spcAft>
                <a:spcPts val="0"/>
              </a:spcAft>
            </a:pPr>
            <a:r>
              <a:rPr lang="en-US" sz="1600" b="0" dirty="0">
                <a:solidFill>
                  <a:schemeClr val="tx1"/>
                </a:solidFill>
              </a:rPr>
              <a:t>Gemcitabine-</a:t>
            </a:r>
            <a:r>
              <a:rPr lang="en-US" sz="1600" b="0" dirty="0" err="1">
                <a:solidFill>
                  <a:schemeClr val="tx1"/>
                </a:solidFill>
              </a:rPr>
              <a:t>capecitabine</a:t>
            </a:r>
            <a:r>
              <a:rPr lang="en-US" sz="1600" b="0" dirty="0">
                <a:solidFill>
                  <a:schemeClr val="tx1"/>
                </a:solidFill>
              </a:rPr>
              <a:t> as adjuvant therapy (ESPAC-4)</a:t>
            </a:r>
          </a:p>
          <a:p>
            <a:pPr>
              <a:lnSpc>
                <a:spcPct val="100000"/>
              </a:lnSpc>
              <a:spcBef>
                <a:spcPts val="0"/>
              </a:spcBef>
              <a:spcAft>
                <a:spcPts val="0"/>
              </a:spcAft>
            </a:pPr>
            <a:r>
              <a:rPr lang="en-US" sz="1600" b="0" dirty="0">
                <a:solidFill>
                  <a:schemeClr val="tx1"/>
                </a:solidFill>
              </a:rPr>
              <a:t>Integration of </a:t>
            </a:r>
            <a:r>
              <a:rPr lang="en-US" sz="1600" b="0" dirty="0" err="1">
                <a:solidFill>
                  <a:schemeClr val="tx1"/>
                </a:solidFill>
              </a:rPr>
              <a:t>nanoliposomal</a:t>
            </a:r>
            <a:r>
              <a:rPr lang="en-US" sz="1600" b="0" dirty="0">
                <a:solidFill>
                  <a:schemeClr val="tx1"/>
                </a:solidFill>
              </a:rPr>
              <a:t> irinotecan (</a:t>
            </a:r>
            <a:r>
              <a:rPr lang="en-US" sz="1600" b="0" dirty="0" err="1">
                <a:solidFill>
                  <a:schemeClr val="tx1"/>
                </a:solidFill>
              </a:rPr>
              <a:t>nal</a:t>
            </a:r>
            <a:r>
              <a:rPr lang="en-US" sz="1600" b="0" dirty="0">
                <a:solidFill>
                  <a:schemeClr val="tx1"/>
                </a:solidFill>
              </a:rPr>
              <a:t>-IRI) + 5-FU into the management of metastatic disease (NAPOLI-1)</a:t>
            </a:r>
          </a:p>
          <a:p>
            <a:pPr marL="98425" indent="0">
              <a:lnSpc>
                <a:spcPct val="100000"/>
              </a:lnSpc>
              <a:spcBef>
                <a:spcPts val="500"/>
              </a:spcBef>
              <a:spcAft>
                <a:spcPts val="0"/>
              </a:spcAft>
              <a:buNone/>
            </a:pPr>
            <a:r>
              <a:rPr lang="en-US" sz="1600" dirty="0">
                <a:solidFill>
                  <a:schemeClr val="tx1"/>
                </a:solidFill>
              </a:rPr>
              <a:t>Module 2: Colon Cancer</a:t>
            </a:r>
          </a:p>
          <a:p>
            <a:pPr lvl="0">
              <a:lnSpc>
                <a:spcPct val="100000"/>
              </a:lnSpc>
              <a:spcBef>
                <a:spcPts val="0"/>
              </a:spcBef>
              <a:spcAft>
                <a:spcPts val="0"/>
              </a:spcAft>
            </a:pPr>
            <a:r>
              <a:rPr lang="en-US" sz="1600" b="0" dirty="0">
                <a:solidFill>
                  <a:schemeClr val="tx1"/>
                </a:solidFill>
              </a:rPr>
              <a:t>Microsatellite instability and treatment with anti-PD-1/PD-L1 checkpoint inhibitors</a:t>
            </a:r>
          </a:p>
          <a:p>
            <a:pPr>
              <a:lnSpc>
                <a:spcPct val="100000"/>
              </a:lnSpc>
              <a:spcBef>
                <a:spcPts val="0"/>
              </a:spcBef>
              <a:spcAft>
                <a:spcPts val="0"/>
              </a:spcAft>
            </a:pPr>
            <a:r>
              <a:rPr lang="en-US" sz="1600" b="0" dirty="0" err="1">
                <a:solidFill>
                  <a:schemeClr val="tx1"/>
                </a:solidFill>
              </a:rPr>
              <a:t>Ramucirumab</a:t>
            </a:r>
            <a:r>
              <a:rPr lang="en-US" sz="1600" b="0" dirty="0">
                <a:solidFill>
                  <a:schemeClr val="tx1"/>
                </a:solidFill>
              </a:rPr>
              <a:t>, </a:t>
            </a:r>
            <a:r>
              <a:rPr lang="en-US" sz="1600" b="0" dirty="0" err="1">
                <a:solidFill>
                  <a:schemeClr val="tx1"/>
                </a:solidFill>
              </a:rPr>
              <a:t>aflibercept</a:t>
            </a:r>
            <a:r>
              <a:rPr lang="en-US" sz="1600" b="0" dirty="0">
                <a:solidFill>
                  <a:schemeClr val="tx1"/>
                </a:solidFill>
              </a:rPr>
              <a:t> and bevacizumab continuation</a:t>
            </a:r>
          </a:p>
          <a:p>
            <a:pPr>
              <a:lnSpc>
                <a:spcPct val="100000"/>
              </a:lnSpc>
              <a:spcBef>
                <a:spcPts val="0"/>
              </a:spcBef>
              <a:spcAft>
                <a:spcPts val="0"/>
              </a:spcAft>
            </a:pPr>
            <a:r>
              <a:rPr lang="en-US" sz="1600" b="0" dirty="0"/>
              <a:t>Tumor sidedness for prognostication and in systemic treatment decision-making</a:t>
            </a:r>
          </a:p>
          <a:p>
            <a:pPr marL="98425" indent="0">
              <a:lnSpc>
                <a:spcPct val="100000"/>
              </a:lnSpc>
              <a:spcBef>
                <a:spcPts val="500"/>
              </a:spcBef>
              <a:spcAft>
                <a:spcPts val="0"/>
              </a:spcAft>
              <a:buNone/>
            </a:pPr>
            <a:r>
              <a:rPr lang="en-US" sz="1600" dirty="0"/>
              <a:t>Module 3: Hepatocellular Carcinoma</a:t>
            </a:r>
          </a:p>
          <a:p>
            <a:pPr>
              <a:lnSpc>
                <a:spcPct val="100000"/>
              </a:lnSpc>
              <a:spcBef>
                <a:spcPts val="0"/>
              </a:spcBef>
              <a:spcAft>
                <a:spcPts val="0"/>
              </a:spcAft>
            </a:pPr>
            <a:r>
              <a:rPr lang="en-US" sz="1600" b="0" dirty="0" err="1"/>
              <a:t>Regorafenib</a:t>
            </a:r>
            <a:r>
              <a:rPr lang="en-US" sz="1600" b="0" dirty="0"/>
              <a:t> as second-line systemic therapy (RESORCE)</a:t>
            </a:r>
          </a:p>
          <a:p>
            <a:pPr lvl="0">
              <a:lnSpc>
                <a:spcPct val="100000"/>
              </a:lnSpc>
              <a:spcBef>
                <a:spcPts val="0"/>
              </a:spcBef>
              <a:spcAft>
                <a:spcPts val="0"/>
              </a:spcAft>
            </a:pPr>
            <a:r>
              <a:rPr lang="en-US" sz="1600" b="0" dirty="0"/>
              <a:t>Ongoing Phase III CELESTIAL study of </a:t>
            </a:r>
            <a:r>
              <a:rPr lang="en-US" sz="1600" b="0" dirty="0" err="1"/>
              <a:t>cabozantinib</a:t>
            </a:r>
            <a:r>
              <a:rPr lang="en-US" sz="1600" b="0" dirty="0"/>
              <a:t> as second- or later-line therapy</a:t>
            </a:r>
          </a:p>
          <a:p>
            <a:pPr lvl="0">
              <a:lnSpc>
                <a:spcPct val="100000"/>
              </a:lnSpc>
              <a:spcBef>
                <a:spcPts val="0"/>
              </a:spcBef>
              <a:spcAft>
                <a:spcPts val="0"/>
              </a:spcAft>
            </a:pPr>
            <a:r>
              <a:rPr lang="en-US" sz="1600" b="0" dirty="0"/>
              <a:t>Early data and ongoing trials with anti-PD-1/PD-L1 checkpoint inhibitors</a:t>
            </a:r>
            <a:endParaRPr lang="en-US" sz="1600" dirty="0">
              <a:solidFill>
                <a:schemeClr val="bg1"/>
              </a:solidFill>
            </a:endParaRPr>
          </a:p>
          <a:p>
            <a:pPr marL="98425" indent="0">
              <a:lnSpc>
                <a:spcPct val="100000"/>
              </a:lnSpc>
              <a:spcBef>
                <a:spcPts val="500"/>
              </a:spcBef>
              <a:spcAft>
                <a:spcPts val="0"/>
              </a:spcAft>
              <a:buNone/>
            </a:pPr>
            <a:r>
              <a:rPr lang="en-US" sz="1600" dirty="0"/>
              <a:t>Module 4: Gastric Cancer</a:t>
            </a:r>
          </a:p>
          <a:p>
            <a:pPr marL="400050" indent="-280988">
              <a:lnSpc>
                <a:spcPct val="100000"/>
              </a:lnSpc>
              <a:spcBef>
                <a:spcPts val="0"/>
              </a:spcBef>
              <a:spcAft>
                <a:spcPts val="0"/>
              </a:spcAft>
            </a:pPr>
            <a:r>
              <a:rPr lang="en-US" sz="1600" b="0" dirty="0"/>
              <a:t>Second- and third-line treatment of metastatic disease: Role of </a:t>
            </a:r>
            <a:r>
              <a:rPr lang="en-US" sz="1600" b="0" dirty="0" err="1" smtClean="0"/>
              <a:t>ramucirumab</a:t>
            </a:r>
            <a:r>
              <a:rPr lang="en-US" sz="1600" b="0" dirty="0"/>
              <a:t>, checkpoint inhibitors</a:t>
            </a:r>
          </a:p>
          <a:p>
            <a:pPr marL="400050" indent="-280988">
              <a:lnSpc>
                <a:spcPct val="100000"/>
              </a:lnSpc>
              <a:spcBef>
                <a:spcPts val="0"/>
              </a:spcBef>
              <a:spcAft>
                <a:spcPts val="0"/>
              </a:spcAft>
            </a:pPr>
            <a:r>
              <a:rPr lang="en-US" sz="1600" b="0" dirty="0" err="1"/>
              <a:t>Ramucirumab</a:t>
            </a:r>
            <a:r>
              <a:rPr lang="en-US" sz="1600" b="0" dirty="0"/>
              <a:t> alone or with paclitaxel as second- or later-line therapy (REGARD, RAINBOW)</a:t>
            </a:r>
          </a:p>
          <a:p>
            <a:pPr marL="400050" indent="-280988">
              <a:lnSpc>
                <a:spcPct val="100000"/>
              </a:lnSpc>
              <a:spcBef>
                <a:spcPts val="0"/>
              </a:spcBef>
              <a:spcAft>
                <a:spcPts val="0"/>
              </a:spcAft>
            </a:pPr>
            <a:r>
              <a:rPr lang="en-US" sz="1600" b="0" dirty="0"/>
              <a:t>Emerging data and ongoing trials with anti-PD-1/PD-L1 checkpoint inhibitors</a:t>
            </a:r>
          </a:p>
          <a:p>
            <a:pPr marL="400050" indent="-280988">
              <a:lnSpc>
                <a:spcPct val="100000"/>
              </a:lnSpc>
              <a:spcBef>
                <a:spcPts val="0"/>
              </a:spcBef>
              <a:spcAft>
                <a:spcPts val="0"/>
              </a:spcAft>
            </a:pPr>
            <a:r>
              <a:rPr lang="en-US" sz="1600" b="0" dirty="0"/>
              <a:t>Early data and ongoing studies with </a:t>
            </a:r>
            <a:r>
              <a:rPr lang="en-US" sz="1600" b="0" dirty="0" err="1"/>
              <a:t>napabucasin</a:t>
            </a:r>
            <a:r>
              <a:rPr lang="en-US" sz="1600" b="0" dirty="0"/>
              <a:t> (BBI-608) in GI cancers</a:t>
            </a:r>
            <a:endParaRPr lang="en-US" sz="1600" dirty="0"/>
          </a:p>
          <a:p>
            <a:pPr marL="98425" indent="0">
              <a:lnSpc>
                <a:spcPct val="100000"/>
              </a:lnSpc>
              <a:spcBef>
                <a:spcPts val="500"/>
              </a:spcBef>
              <a:spcAft>
                <a:spcPts val="0"/>
              </a:spcAft>
              <a:buNone/>
            </a:pPr>
            <a:r>
              <a:rPr lang="en-US" sz="1600" dirty="0">
                <a:solidFill>
                  <a:schemeClr val="bg1"/>
                </a:solidFill>
              </a:rPr>
              <a:t>Module 5: Gastrointestinal Neuroendocrine Tumors (GI NET) </a:t>
            </a:r>
          </a:p>
          <a:p>
            <a:pPr>
              <a:lnSpc>
                <a:spcPct val="100000"/>
              </a:lnSpc>
              <a:spcBef>
                <a:spcPts val="0"/>
              </a:spcBef>
              <a:spcAft>
                <a:spcPts val="0"/>
              </a:spcAft>
            </a:pPr>
            <a:r>
              <a:rPr lang="en-US" sz="1600" b="0" dirty="0"/>
              <a:t>Peptide receptor radionuclide therapy (PPRT) with </a:t>
            </a:r>
            <a:r>
              <a:rPr lang="en-US" sz="1600" b="0" baseline="30000" dirty="0"/>
              <a:t>177</a:t>
            </a:r>
            <a:r>
              <a:rPr lang="en-US" sz="1600" b="0" dirty="0"/>
              <a:t>Lu-Dotatate (NETTER-1)</a:t>
            </a:r>
          </a:p>
          <a:p>
            <a:pPr>
              <a:lnSpc>
                <a:spcPct val="100000"/>
              </a:lnSpc>
              <a:spcBef>
                <a:spcPts val="0"/>
              </a:spcBef>
              <a:spcAft>
                <a:spcPts val="0"/>
              </a:spcAft>
            </a:pPr>
            <a:r>
              <a:rPr lang="en-US" sz="1600" b="0" dirty="0" err="1"/>
              <a:t>Telotristat</a:t>
            </a:r>
            <a:r>
              <a:rPr lang="en-US" sz="1600" b="0" dirty="0"/>
              <a:t> ethyl for carcinoid syndrome diarrhea that is not well controlled on </a:t>
            </a:r>
            <a:r>
              <a:rPr lang="en-US" sz="1600" b="0" dirty="0">
                <a:solidFill>
                  <a:schemeClr val="tx1"/>
                </a:solidFill>
              </a:rPr>
              <a:t>somatostatin analogues</a:t>
            </a:r>
          </a:p>
        </p:txBody>
      </p:sp>
    </p:spTree>
    <p:custDataLst>
      <p:tags r:id="rId1"/>
    </p:custDataLst>
    <p:extLst>
      <p:ext uri="{BB962C8B-B14F-4D97-AF65-F5344CB8AC3E}">
        <p14:creationId xmlns:p14="http://schemas.microsoft.com/office/powerpoint/2010/main" val="1653728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9192" y="2206698"/>
            <a:ext cx="2828912" cy="310896"/>
          </a:xfrm>
          <a:prstGeom prst="rect">
            <a:avLst/>
          </a:prstGeom>
          <a:noFill/>
        </p:spPr>
        <p:txBody>
          <a:bodyPr wrap="square" rtlCol="0" anchor="ctr">
            <a:noAutofit/>
          </a:bodyPr>
          <a:lstStyle/>
          <a:p>
            <a:pPr algn="ctr"/>
            <a:r>
              <a:rPr lang="en-US" sz="1100" dirty="0" smtClean="0">
                <a:solidFill>
                  <a:srgbClr val="1F497D"/>
                </a:solidFill>
                <a:latin typeface="Arial" charset="0"/>
                <a:ea typeface="Arial" charset="0"/>
                <a:cs typeface="Arial" charset="0"/>
              </a:rPr>
              <a:t>SSA</a:t>
            </a:r>
            <a:endParaRPr lang="en-US" sz="1100" dirty="0">
              <a:solidFill>
                <a:srgbClr val="1F497D"/>
              </a:solidFill>
              <a:latin typeface="Arial" charset="0"/>
              <a:ea typeface="Arial" charset="0"/>
              <a:cs typeface="Arial" charset="0"/>
            </a:endParaRPr>
          </a:p>
        </p:txBody>
      </p:sp>
      <p:sp>
        <p:nvSpPr>
          <p:cNvPr id="8" name="TextBox 7"/>
          <p:cNvSpPr txBox="1"/>
          <p:nvPr/>
        </p:nvSpPr>
        <p:spPr>
          <a:xfrm>
            <a:off x="5607503" y="2223617"/>
            <a:ext cx="2882043" cy="310896"/>
          </a:xfrm>
          <a:prstGeom prst="rect">
            <a:avLst/>
          </a:prstGeom>
          <a:noFill/>
        </p:spPr>
        <p:txBody>
          <a:bodyPr wrap="square" rtlCol="0" anchor="ctr">
            <a:noAutofit/>
          </a:bodyPr>
          <a:lstStyle/>
          <a:p>
            <a:pPr algn="ctr"/>
            <a:r>
              <a:rPr lang="en-US" sz="1100" baseline="30000" dirty="0" smtClean="0">
                <a:solidFill>
                  <a:srgbClr val="1F497D"/>
                </a:solidFill>
                <a:latin typeface="Arial" charset="0"/>
                <a:ea typeface="Arial" charset="0"/>
                <a:cs typeface="Arial" charset="0"/>
              </a:rPr>
              <a:t>177</a:t>
            </a:r>
            <a:r>
              <a:rPr lang="en-US" sz="1100" dirty="0" smtClean="0">
                <a:solidFill>
                  <a:srgbClr val="1F497D"/>
                </a:solidFill>
                <a:latin typeface="Arial" charset="0"/>
                <a:ea typeface="Arial" charset="0"/>
                <a:cs typeface="Arial" charset="0"/>
              </a:rPr>
              <a:t>LU-DOTATATE</a:t>
            </a:r>
            <a:endParaRPr lang="en-US" sz="1100" dirty="0">
              <a:solidFill>
                <a:srgbClr val="1F497D"/>
              </a:solidFill>
              <a:latin typeface="Arial" charset="0"/>
              <a:ea typeface="Arial" charset="0"/>
              <a:cs typeface="Arial" charset="0"/>
            </a:endParaRPr>
          </a:p>
        </p:txBody>
      </p:sp>
      <p:sp>
        <p:nvSpPr>
          <p:cNvPr id="10" name="TextBox 9"/>
          <p:cNvSpPr txBox="1"/>
          <p:nvPr/>
        </p:nvSpPr>
        <p:spPr>
          <a:xfrm>
            <a:off x="2679192" y="3092945"/>
            <a:ext cx="2828912" cy="393192"/>
          </a:xfrm>
          <a:prstGeom prst="rect">
            <a:avLst/>
          </a:prstGeom>
          <a:noFill/>
        </p:spPr>
        <p:txBody>
          <a:bodyPr wrap="square" rtlCol="0" anchor="ctr">
            <a:noAutofit/>
          </a:bodyPr>
          <a:lstStyle/>
          <a:p>
            <a:pPr algn="ctr"/>
            <a:r>
              <a:rPr lang="en-US" sz="1300" dirty="0" err="1">
                <a:solidFill>
                  <a:srgbClr val="FFFFFF"/>
                </a:solidFill>
                <a:latin typeface="Verdana"/>
                <a:cs typeface="Verdana"/>
              </a:rPr>
              <a:t>Lanreotide</a:t>
            </a:r>
            <a:endParaRPr lang="en-US" sz="1300" dirty="0">
              <a:solidFill>
                <a:srgbClr val="FFFFFF"/>
              </a:solidFill>
              <a:latin typeface="Verdana"/>
              <a:cs typeface="Verdana"/>
            </a:endParaRPr>
          </a:p>
        </p:txBody>
      </p:sp>
      <p:sp>
        <p:nvSpPr>
          <p:cNvPr id="11" name="TextBox 10"/>
          <p:cNvSpPr txBox="1"/>
          <p:nvPr/>
        </p:nvSpPr>
        <p:spPr>
          <a:xfrm>
            <a:off x="5607504" y="3081746"/>
            <a:ext cx="2845934" cy="393192"/>
          </a:xfrm>
          <a:prstGeom prst="rect">
            <a:avLst/>
          </a:prstGeom>
          <a:noFill/>
        </p:spPr>
        <p:txBody>
          <a:bodyPr wrap="square" rtlCol="0" anchor="ctr">
            <a:noAutofit/>
          </a:bodyPr>
          <a:lstStyle/>
          <a:p>
            <a:pPr algn="ctr"/>
            <a:r>
              <a:rPr lang="en-US" sz="1300" dirty="0">
                <a:solidFill>
                  <a:srgbClr val="FFFFFF"/>
                </a:solidFill>
                <a:latin typeface="Verdana"/>
                <a:cs typeface="Verdana"/>
              </a:rPr>
              <a:t>Octreotide scan-positive disease</a:t>
            </a:r>
          </a:p>
        </p:txBody>
      </p:sp>
      <p:sp>
        <p:nvSpPr>
          <p:cNvPr id="20" name="TextBox 19"/>
          <p:cNvSpPr txBox="1"/>
          <p:nvPr/>
        </p:nvSpPr>
        <p:spPr>
          <a:xfrm>
            <a:off x="5607504" y="4062639"/>
            <a:ext cx="284593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2</a:t>
            </a:r>
            <a:r>
              <a:rPr lang="en-US" sz="1300" baseline="30000" dirty="0" smtClean="0">
                <a:solidFill>
                  <a:srgbClr val="FFFFFF"/>
                </a:solidFill>
                <a:latin typeface="Verdana"/>
                <a:cs typeface="Verdana"/>
              </a:rPr>
              <a:t>nd</a:t>
            </a:r>
            <a:r>
              <a:rPr lang="en-US" sz="1300" dirty="0" smtClean="0">
                <a:solidFill>
                  <a:srgbClr val="FFFFFF"/>
                </a:solidFill>
                <a:latin typeface="Verdana"/>
                <a:cs typeface="Verdana"/>
              </a:rPr>
              <a:t> line, extensive bone disease</a:t>
            </a:r>
            <a:endParaRPr lang="en-US" sz="1300" dirty="0">
              <a:solidFill>
                <a:srgbClr val="FFFFFF"/>
              </a:solidFill>
              <a:latin typeface="Verdana"/>
              <a:cs typeface="Verdana"/>
            </a:endParaRPr>
          </a:p>
        </p:txBody>
      </p:sp>
      <p:sp>
        <p:nvSpPr>
          <p:cNvPr id="22" name="TextBox 21"/>
          <p:cNvSpPr txBox="1"/>
          <p:nvPr/>
        </p:nvSpPr>
        <p:spPr>
          <a:xfrm>
            <a:off x="2679192" y="4557546"/>
            <a:ext cx="2828912" cy="393192"/>
          </a:xfrm>
          <a:prstGeom prst="rect">
            <a:avLst/>
          </a:prstGeom>
          <a:noFill/>
        </p:spPr>
        <p:txBody>
          <a:bodyPr wrap="square" rtlCol="0" anchor="ctr">
            <a:noAutofit/>
          </a:bodyPr>
          <a:lstStyle/>
          <a:p>
            <a:pPr algn="ctr"/>
            <a:r>
              <a:rPr lang="en-US" sz="1300" dirty="0">
                <a:solidFill>
                  <a:srgbClr val="FFFFFF"/>
                </a:solidFill>
                <a:latin typeface="Verdana"/>
                <a:cs typeface="Verdana"/>
              </a:rPr>
              <a:t>Octreotide</a:t>
            </a:r>
          </a:p>
        </p:txBody>
      </p:sp>
      <p:sp>
        <p:nvSpPr>
          <p:cNvPr id="23" name="TextBox 22"/>
          <p:cNvSpPr txBox="1"/>
          <p:nvPr/>
        </p:nvSpPr>
        <p:spPr>
          <a:xfrm>
            <a:off x="5607504" y="4570165"/>
            <a:ext cx="2845934" cy="393192"/>
          </a:xfrm>
          <a:prstGeom prst="rect">
            <a:avLst/>
          </a:prstGeom>
          <a:noFill/>
        </p:spPr>
        <p:txBody>
          <a:bodyPr wrap="square" rtlCol="0" anchor="ctr">
            <a:noAutofit/>
          </a:bodyPr>
          <a:lstStyle/>
          <a:p>
            <a:pPr algn="ctr"/>
            <a:r>
              <a:rPr lang="en-US" sz="1300" dirty="0">
                <a:solidFill>
                  <a:srgbClr val="FFFFFF"/>
                </a:solidFill>
                <a:latin typeface="Verdana"/>
                <a:cs typeface="Verdana"/>
              </a:rPr>
              <a:t>PD on SSA </a:t>
            </a:r>
          </a:p>
        </p:txBody>
      </p:sp>
      <p:sp>
        <p:nvSpPr>
          <p:cNvPr id="25" name="TextBox 24"/>
          <p:cNvSpPr txBox="1"/>
          <p:nvPr/>
        </p:nvSpPr>
        <p:spPr>
          <a:xfrm>
            <a:off x="2679192" y="5056817"/>
            <a:ext cx="2828912" cy="393192"/>
          </a:xfrm>
          <a:prstGeom prst="rect">
            <a:avLst/>
          </a:prstGeom>
          <a:noFill/>
        </p:spPr>
        <p:txBody>
          <a:bodyPr wrap="square" rtlCol="0" anchor="ctr">
            <a:noAutofit/>
          </a:bodyPr>
          <a:lstStyle/>
          <a:p>
            <a:pPr algn="ctr"/>
            <a:r>
              <a:rPr lang="en-US" sz="1300" smtClean="0">
                <a:solidFill>
                  <a:srgbClr val="FFFFFF"/>
                </a:solidFill>
                <a:latin typeface="Verdana"/>
                <a:cs typeface="Verdana"/>
              </a:rPr>
              <a:t>Octreotide</a:t>
            </a:r>
            <a:endParaRPr lang="en-US" sz="1300" dirty="0">
              <a:solidFill>
                <a:srgbClr val="FFFFFF"/>
              </a:solidFill>
              <a:latin typeface="Verdana"/>
              <a:cs typeface="Verdana"/>
            </a:endParaRPr>
          </a:p>
        </p:txBody>
      </p:sp>
      <p:sp>
        <p:nvSpPr>
          <p:cNvPr id="26" name="TextBox 25"/>
          <p:cNvSpPr txBox="1"/>
          <p:nvPr/>
        </p:nvSpPr>
        <p:spPr>
          <a:xfrm>
            <a:off x="5607504" y="5032604"/>
            <a:ext cx="284593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PD on SSA; prior to </a:t>
            </a:r>
            <a:br>
              <a:rPr lang="en-US" sz="1300" dirty="0" smtClean="0">
                <a:solidFill>
                  <a:srgbClr val="FFFFFF"/>
                </a:solidFill>
                <a:latin typeface="Verdana"/>
                <a:cs typeface="Verdana"/>
              </a:rPr>
            </a:br>
            <a:r>
              <a:rPr lang="en-US" sz="1300" dirty="0" smtClean="0">
                <a:solidFill>
                  <a:srgbClr val="FFFFFF"/>
                </a:solidFill>
                <a:latin typeface="Verdana"/>
                <a:cs typeface="Verdana"/>
              </a:rPr>
              <a:t>chemo or </a:t>
            </a:r>
            <a:r>
              <a:rPr lang="en-US" sz="1300" dirty="0" err="1" smtClean="0">
                <a:solidFill>
                  <a:srgbClr val="FFFFFF"/>
                </a:solidFill>
                <a:latin typeface="Verdana"/>
                <a:cs typeface="Verdana"/>
              </a:rPr>
              <a:t>everolimus</a:t>
            </a:r>
            <a:endParaRPr lang="en-US" sz="1300" dirty="0">
              <a:solidFill>
                <a:srgbClr val="FFFFFF"/>
              </a:solidFill>
              <a:latin typeface="Verdana"/>
              <a:cs typeface="Verdana"/>
            </a:endParaRPr>
          </a:p>
        </p:txBody>
      </p:sp>
      <p:sp>
        <p:nvSpPr>
          <p:cNvPr id="28" name="TextBox 27"/>
          <p:cNvSpPr txBox="1"/>
          <p:nvPr/>
        </p:nvSpPr>
        <p:spPr>
          <a:xfrm>
            <a:off x="2679192" y="5526550"/>
            <a:ext cx="2828912" cy="393192"/>
          </a:xfrm>
          <a:prstGeom prst="rect">
            <a:avLst/>
          </a:prstGeom>
          <a:noFill/>
        </p:spPr>
        <p:txBody>
          <a:bodyPr wrap="square" rtlCol="0" anchor="ctr">
            <a:noAutofit/>
          </a:bodyPr>
          <a:lstStyle/>
          <a:p>
            <a:pPr algn="ctr"/>
            <a:r>
              <a:rPr lang="en-US" sz="1300" dirty="0" err="1">
                <a:solidFill>
                  <a:schemeClr val="bg1"/>
                </a:solidFill>
                <a:latin typeface="Verdana"/>
                <a:cs typeface="Verdana"/>
              </a:rPr>
              <a:t>Lanreotide</a:t>
            </a:r>
            <a:endParaRPr lang="en-US" sz="1300" dirty="0">
              <a:solidFill>
                <a:schemeClr val="bg1"/>
              </a:solidFill>
              <a:latin typeface="Verdana"/>
              <a:cs typeface="Verdana"/>
            </a:endParaRPr>
          </a:p>
        </p:txBody>
      </p:sp>
      <p:sp>
        <p:nvSpPr>
          <p:cNvPr id="29" name="TextBox 28"/>
          <p:cNvSpPr txBox="1"/>
          <p:nvPr/>
        </p:nvSpPr>
        <p:spPr>
          <a:xfrm>
            <a:off x="5607504" y="5531875"/>
            <a:ext cx="2845934" cy="393192"/>
          </a:xfrm>
          <a:prstGeom prst="rect">
            <a:avLst/>
          </a:prstGeom>
          <a:noFill/>
        </p:spPr>
        <p:txBody>
          <a:bodyPr wrap="square" rtlCol="0" anchor="ctr">
            <a:noAutofit/>
          </a:bodyPr>
          <a:lstStyle/>
          <a:p>
            <a:pPr algn="ctr"/>
            <a:r>
              <a:rPr lang="en-US" sz="1300" dirty="0">
                <a:solidFill>
                  <a:schemeClr val="bg1"/>
                </a:solidFill>
                <a:latin typeface="Verdana"/>
                <a:cs typeface="Verdana"/>
              </a:rPr>
              <a:t>PD on front-line SSA</a:t>
            </a:r>
          </a:p>
        </p:txBody>
      </p:sp>
      <p:sp>
        <p:nvSpPr>
          <p:cNvPr id="4" name="Title 3"/>
          <p:cNvSpPr>
            <a:spLocks noGrp="1"/>
          </p:cNvSpPr>
          <p:nvPr>
            <p:ph type="title"/>
          </p:nvPr>
        </p:nvSpPr>
        <p:spPr>
          <a:xfrm>
            <a:off x="684213" y="469402"/>
            <a:ext cx="7769225" cy="1143000"/>
          </a:xfrm>
        </p:spPr>
        <p:txBody>
          <a:bodyPr/>
          <a:lstStyle/>
          <a:p>
            <a:pPr algn="l"/>
            <a:r>
              <a:rPr lang="en-US" sz="2000" dirty="0"/>
              <a:t>Which somatostatin </a:t>
            </a:r>
            <a:r>
              <a:rPr lang="en-US" sz="2000" dirty="0" smtClean="0"/>
              <a:t>analogue </a:t>
            </a:r>
            <a:r>
              <a:rPr lang="en-US" sz="2000" dirty="0"/>
              <a:t>(SSA) do you generally use as initial therapy for a patient with an advanced, well-differentiated gastrointestinal NET that is deemed </a:t>
            </a:r>
            <a:r>
              <a:rPr lang="en-US" sz="2000" dirty="0" err="1"/>
              <a:t>unresectable</a:t>
            </a:r>
            <a:r>
              <a:rPr lang="en-US" sz="2000" dirty="0"/>
              <a:t> by a surgeon?</a:t>
            </a:r>
            <a:br>
              <a:rPr lang="en-US" sz="2000" dirty="0"/>
            </a:br>
            <a:r>
              <a:rPr lang="en-US" sz="1600" dirty="0"/>
              <a:t> </a:t>
            </a:r>
            <a:r>
              <a:rPr lang="en-US" sz="2000" dirty="0"/>
              <a:t/>
            </a:r>
            <a:br>
              <a:rPr lang="en-US" sz="2000" dirty="0"/>
            </a:br>
            <a:r>
              <a:rPr lang="en-US" sz="2000" dirty="0"/>
              <a:t>In what clinical situations, if any, would you like to use </a:t>
            </a:r>
            <a:r>
              <a:rPr lang="en-US" sz="2000" baseline="30000" dirty="0" smtClean="0"/>
              <a:t>177</a:t>
            </a:r>
            <a:r>
              <a:rPr lang="en-US" sz="2000" dirty="0" smtClean="0"/>
              <a:t>Lu-Dotatate in </a:t>
            </a:r>
            <a:r>
              <a:rPr lang="en-US" sz="2000" dirty="0"/>
              <a:t>the treatment of gastrointestinal NET</a:t>
            </a:r>
            <a:r>
              <a:rPr lang="en-US" sz="2000" dirty="0" smtClean="0"/>
              <a:t>?</a:t>
            </a:r>
            <a:endParaRPr lang="en-US" sz="2000" dirty="0"/>
          </a:p>
        </p:txBody>
      </p:sp>
      <p:sp>
        <p:nvSpPr>
          <p:cNvPr id="31" name="TextBox 30"/>
          <p:cNvSpPr txBox="1"/>
          <p:nvPr/>
        </p:nvSpPr>
        <p:spPr>
          <a:xfrm>
            <a:off x="5607504" y="2603760"/>
            <a:ext cx="284593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PD on SSA </a:t>
            </a:r>
            <a:endParaRPr lang="en-US" sz="1300" dirty="0">
              <a:solidFill>
                <a:srgbClr val="FFFFFF"/>
              </a:solidFill>
              <a:latin typeface="Verdana"/>
              <a:cs typeface="Verdana"/>
            </a:endParaRPr>
          </a:p>
        </p:txBody>
      </p:sp>
      <p:sp>
        <p:nvSpPr>
          <p:cNvPr id="33" name="TextBox 32"/>
          <p:cNvSpPr txBox="1"/>
          <p:nvPr/>
        </p:nvSpPr>
        <p:spPr>
          <a:xfrm>
            <a:off x="2679192" y="2630506"/>
            <a:ext cx="2828912"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Octreotide</a:t>
            </a:r>
            <a:endParaRPr lang="en-US" sz="1300" dirty="0">
              <a:solidFill>
                <a:srgbClr val="FFFFFF"/>
              </a:solidFill>
              <a:latin typeface="Verdana"/>
              <a:cs typeface="Verdana"/>
            </a:endParaRPr>
          </a:p>
        </p:txBody>
      </p:sp>
      <p:sp>
        <p:nvSpPr>
          <p:cNvPr id="34" name="TextBox 33"/>
          <p:cNvSpPr txBox="1"/>
          <p:nvPr/>
        </p:nvSpPr>
        <p:spPr>
          <a:xfrm>
            <a:off x="5607504" y="3611872"/>
            <a:ext cx="2845934"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Pts meeting NETTER </a:t>
            </a:r>
            <a:br>
              <a:rPr lang="en-US" sz="1300" dirty="0" smtClean="0">
                <a:solidFill>
                  <a:srgbClr val="FFFFFF"/>
                </a:solidFill>
                <a:latin typeface="Verdana"/>
                <a:cs typeface="Verdana"/>
              </a:rPr>
            </a:br>
            <a:r>
              <a:rPr lang="en-US" sz="1300" dirty="0" smtClean="0">
                <a:solidFill>
                  <a:srgbClr val="FFFFFF"/>
                </a:solidFill>
                <a:latin typeface="Verdana"/>
                <a:cs typeface="Verdana"/>
              </a:rPr>
              <a:t>trial criteria</a:t>
            </a:r>
            <a:endParaRPr lang="en-US" sz="1300" dirty="0">
              <a:solidFill>
                <a:srgbClr val="FFFFFF"/>
              </a:solidFill>
              <a:latin typeface="Verdana"/>
              <a:cs typeface="Verdana"/>
            </a:endParaRPr>
          </a:p>
        </p:txBody>
      </p:sp>
      <p:sp>
        <p:nvSpPr>
          <p:cNvPr id="36" name="TextBox 35"/>
          <p:cNvSpPr txBox="1"/>
          <p:nvPr/>
        </p:nvSpPr>
        <p:spPr>
          <a:xfrm>
            <a:off x="2679192" y="3609440"/>
            <a:ext cx="2828912"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Octreotide</a:t>
            </a:r>
            <a:endParaRPr lang="en-US" sz="1300" dirty="0">
              <a:solidFill>
                <a:srgbClr val="FFFFFF"/>
              </a:solidFill>
              <a:latin typeface="Verdana"/>
              <a:cs typeface="Verdana"/>
            </a:endParaRPr>
          </a:p>
        </p:txBody>
      </p:sp>
      <p:sp>
        <p:nvSpPr>
          <p:cNvPr id="37" name="TextBox 36"/>
          <p:cNvSpPr txBox="1"/>
          <p:nvPr/>
        </p:nvSpPr>
        <p:spPr>
          <a:xfrm>
            <a:off x="2679192" y="4080842"/>
            <a:ext cx="2828912"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Octreotide</a:t>
            </a:r>
            <a:endParaRPr lang="en-US" sz="1300" dirty="0">
              <a:solidFill>
                <a:srgbClr val="FFFFFF"/>
              </a:solidFill>
              <a:latin typeface="Verdana"/>
              <a:cs typeface="Verdana"/>
            </a:endParaRPr>
          </a:p>
        </p:txBody>
      </p:sp>
    </p:spTree>
    <p:extLst>
      <p:ext uri="{BB962C8B-B14F-4D97-AF65-F5344CB8AC3E}">
        <p14:creationId xmlns:p14="http://schemas.microsoft.com/office/powerpoint/2010/main" val="321474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charset="0"/>
                <a:ea typeface="Calibri" charset="0"/>
                <a:cs typeface="Calibri" charset="0"/>
              </a:rPr>
              <a:t>Mechanism of Action of </a:t>
            </a:r>
            <a:r>
              <a:rPr lang="en-US" dirty="0">
                <a:latin typeface="Calibri" charset="0"/>
                <a:ea typeface="Calibri" charset="0"/>
                <a:cs typeface="Calibri" charset="0"/>
              </a:rPr>
              <a:t>PRRT </a:t>
            </a:r>
            <a:r>
              <a:rPr lang="en-US" dirty="0" smtClean="0">
                <a:latin typeface="Calibri" charset="0"/>
                <a:ea typeface="Calibri" charset="0"/>
                <a:cs typeface="Calibri" charset="0"/>
              </a:rPr>
              <a:t/>
            </a:r>
            <a:br>
              <a:rPr lang="en-US" dirty="0" smtClean="0">
                <a:latin typeface="Calibri" charset="0"/>
                <a:ea typeface="Calibri" charset="0"/>
                <a:cs typeface="Calibri" charset="0"/>
              </a:rPr>
            </a:br>
            <a:r>
              <a:rPr lang="en-US" dirty="0" smtClean="0">
                <a:latin typeface="Calibri" charset="0"/>
                <a:ea typeface="Calibri" charset="0"/>
                <a:cs typeface="Calibri" charset="0"/>
              </a:rPr>
              <a:t>(Peptide Receptor Radionuclide Therapy)</a:t>
            </a:r>
            <a:endParaRPr lang="en-US" dirty="0">
              <a:latin typeface="Calibri" charset="0"/>
              <a:ea typeface="Calibri" charset="0"/>
              <a:cs typeface="Calibri" charset="0"/>
            </a:endParaRPr>
          </a:p>
        </p:txBody>
      </p:sp>
      <p:sp>
        <p:nvSpPr>
          <p:cNvPr id="6" name="TextBox 5"/>
          <p:cNvSpPr txBox="1"/>
          <p:nvPr/>
        </p:nvSpPr>
        <p:spPr>
          <a:xfrm>
            <a:off x="0" y="6453336"/>
            <a:ext cx="5558766" cy="338554"/>
          </a:xfrm>
          <a:prstGeom prst="rect">
            <a:avLst/>
          </a:prstGeom>
          <a:noFill/>
        </p:spPr>
        <p:txBody>
          <a:bodyPr wrap="none" rtlCol="0">
            <a:spAutoFit/>
          </a:bodyPr>
          <a:lstStyle/>
          <a:p>
            <a:r>
              <a:rPr lang="en-US" sz="1600" b="0" dirty="0" err="1" smtClean="0">
                <a:solidFill>
                  <a:schemeClr val="tx1"/>
                </a:solidFill>
                <a:latin typeface="Calibri" charset="0"/>
                <a:ea typeface="Calibri" charset="0"/>
                <a:cs typeface="Calibri" charset="0"/>
              </a:rPr>
              <a:t>Kwekkeboom</a:t>
            </a:r>
            <a:r>
              <a:rPr lang="en-US" sz="1600" b="0" dirty="0" smtClean="0">
                <a:solidFill>
                  <a:schemeClr val="tx1"/>
                </a:solidFill>
                <a:latin typeface="Calibri" charset="0"/>
                <a:ea typeface="Calibri" charset="0"/>
                <a:cs typeface="Calibri" charset="0"/>
              </a:rPr>
              <a:t> DJ et al. </a:t>
            </a:r>
            <a:r>
              <a:rPr lang="en-US" sz="1600" b="0" i="1" dirty="0" err="1" smtClean="0">
                <a:solidFill>
                  <a:schemeClr val="tx1"/>
                </a:solidFill>
                <a:latin typeface="Calibri" charset="0"/>
                <a:ea typeface="Calibri" charset="0"/>
                <a:cs typeface="Calibri" charset="0"/>
              </a:rPr>
              <a:t>Hematol</a:t>
            </a:r>
            <a:r>
              <a:rPr lang="en-US" sz="1600" b="0" i="1" dirty="0" smtClean="0">
                <a:solidFill>
                  <a:schemeClr val="tx1"/>
                </a:solidFill>
                <a:latin typeface="Calibri" charset="0"/>
                <a:ea typeface="Calibri" charset="0"/>
                <a:cs typeface="Calibri" charset="0"/>
              </a:rPr>
              <a:t> </a:t>
            </a:r>
            <a:r>
              <a:rPr lang="en-US" sz="1600" b="0" i="1" dirty="0" err="1" smtClean="0">
                <a:solidFill>
                  <a:schemeClr val="tx1"/>
                </a:solidFill>
                <a:latin typeface="Calibri" charset="0"/>
                <a:ea typeface="Calibri" charset="0"/>
                <a:cs typeface="Calibri" charset="0"/>
              </a:rPr>
              <a:t>Oncol</a:t>
            </a:r>
            <a:r>
              <a:rPr lang="en-US" sz="1600" b="0" i="1" dirty="0" smtClean="0">
                <a:solidFill>
                  <a:schemeClr val="tx1"/>
                </a:solidFill>
                <a:latin typeface="Calibri" charset="0"/>
                <a:ea typeface="Calibri" charset="0"/>
                <a:cs typeface="Calibri" charset="0"/>
              </a:rPr>
              <a:t> </a:t>
            </a:r>
            <a:r>
              <a:rPr lang="en-US" sz="1600" b="0" i="1" dirty="0" err="1" smtClean="0">
                <a:solidFill>
                  <a:schemeClr val="tx1"/>
                </a:solidFill>
                <a:latin typeface="Calibri" charset="0"/>
                <a:ea typeface="Calibri" charset="0"/>
                <a:cs typeface="Calibri" charset="0"/>
              </a:rPr>
              <a:t>Clin</a:t>
            </a:r>
            <a:r>
              <a:rPr lang="en-US" sz="1600" b="0" i="1" dirty="0" smtClean="0">
                <a:solidFill>
                  <a:schemeClr val="tx1"/>
                </a:solidFill>
                <a:latin typeface="Calibri" charset="0"/>
                <a:ea typeface="Calibri" charset="0"/>
                <a:cs typeface="Calibri" charset="0"/>
              </a:rPr>
              <a:t> N Am </a:t>
            </a:r>
            <a:r>
              <a:rPr lang="en-US" sz="1600" b="0" dirty="0" smtClean="0">
                <a:solidFill>
                  <a:schemeClr val="tx1"/>
                </a:solidFill>
                <a:latin typeface="Calibri" charset="0"/>
                <a:ea typeface="Calibri" charset="0"/>
                <a:cs typeface="Calibri" charset="0"/>
              </a:rPr>
              <a:t>2016;30:179-91. </a:t>
            </a:r>
            <a:endParaRPr lang="en-US" sz="1600" b="0" dirty="0">
              <a:solidFill>
                <a:schemeClr val="tx1"/>
              </a:solidFill>
              <a:latin typeface="Calibri" charset="0"/>
              <a:ea typeface="Calibri" charset="0"/>
              <a:cs typeface="Calibri" charset="0"/>
            </a:endParaRPr>
          </a:p>
        </p:txBody>
      </p:sp>
      <p:sp>
        <p:nvSpPr>
          <p:cNvPr id="7" name="TextBox 6"/>
          <p:cNvSpPr txBox="1"/>
          <p:nvPr/>
        </p:nvSpPr>
        <p:spPr>
          <a:xfrm>
            <a:off x="6455229" y="1524000"/>
            <a:ext cx="2509259" cy="2554545"/>
          </a:xfrm>
          <a:prstGeom prst="rect">
            <a:avLst/>
          </a:prstGeom>
          <a:noFill/>
        </p:spPr>
        <p:txBody>
          <a:bodyPr wrap="square" rtlCol="0">
            <a:spAutoFit/>
          </a:bodyPr>
          <a:lstStyle/>
          <a:p>
            <a:r>
              <a:rPr lang="en-US" sz="1600" b="0" dirty="0" smtClean="0">
                <a:solidFill>
                  <a:schemeClr val="tx1"/>
                </a:solidFill>
                <a:latin typeface="Calibri" charset="0"/>
                <a:ea typeface="Calibri" charset="0"/>
                <a:cs typeface="Calibri" charset="0"/>
              </a:rPr>
              <a:t>The radiolabeled SSAs are internalized, and the breakdown products of the radiolabeled peptides are stored in lysosomes, thus enabling a long irradiation of tumor cells.</a:t>
            </a:r>
          </a:p>
          <a:p>
            <a:endParaRPr lang="en-US" sz="1600" b="0" dirty="0">
              <a:solidFill>
                <a:schemeClr val="tx1"/>
              </a:solidFill>
              <a:latin typeface="Calibri" charset="0"/>
              <a:ea typeface="Calibri" charset="0"/>
              <a:cs typeface="Calibri" charset="0"/>
            </a:endParaRPr>
          </a:p>
          <a:p>
            <a:r>
              <a:rPr lang="en-US" sz="1600" b="0" baseline="30000" dirty="0" smtClean="0">
                <a:solidFill>
                  <a:schemeClr val="tx1"/>
                </a:solidFill>
                <a:latin typeface="Calibri" charset="0"/>
                <a:ea typeface="Calibri" charset="0"/>
                <a:cs typeface="Calibri" charset="0"/>
              </a:rPr>
              <a:t>177</a:t>
            </a:r>
            <a:r>
              <a:rPr lang="en-US" sz="1600" b="0" dirty="0" smtClean="0">
                <a:solidFill>
                  <a:schemeClr val="tx1"/>
                </a:solidFill>
                <a:latin typeface="Calibri" charset="0"/>
                <a:ea typeface="Calibri" charset="0"/>
                <a:cs typeface="Calibri" charset="0"/>
              </a:rPr>
              <a:t>Lu-DOTATATE is both a </a:t>
            </a:r>
            <a:r>
              <a:rPr lang="el-GR" sz="1600" b="0" dirty="0" smtClean="0">
                <a:solidFill>
                  <a:schemeClr val="tx1"/>
                </a:solidFill>
                <a:latin typeface="Calibri" charset="0"/>
                <a:ea typeface="Calibri" charset="0"/>
                <a:cs typeface="Calibri" charset="0"/>
              </a:rPr>
              <a:t>β</a:t>
            </a:r>
            <a:r>
              <a:rPr lang="en-US" sz="1600" b="0" dirty="0" smtClean="0">
                <a:solidFill>
                  <a:schemeClr val="tx1"/>
                </a:solidFill>
                <a:latin typeface="Calibri" charset="0"/>
                <a:ea typeface="Calibri" charset="0"/>
                <a:cs typeface="Calibri" charset="0"/>
              </a:rPr>
              <a:t>-emitter and </a:t>
            </a:r>
            <a:r>
              <a:rPr lang="el-GR" sz="1600" b="0" dirty="0" smtClean="0">
                <a:solidFill>
                  <a:schemeClr val="tx1"/>
                </a:solidFill>
                <a:latin typeface="Calibri" charset="0"/>
                <a:ea typeface="Calibri" charset="0"/>
                <a:cs typeface="Calibri" charset="0"/>
              </a:rPr>
              <a:t>γ</a:t>
            </a:r>
            <a:r>
              <a:rPr lang="en-US" sz="1600" b="0" dirty="0" smtClean="0">
                <a:solidFill>
                  <a:schemeClr val="tx1"/>
                </a:solidFill>
                <a:latin typeface="Calibri" charset="0"/>
                <a:ea typeface="Calibri" charset="0"/>
                <a:cs typeface="Calibri" charset="0"/>
              </a:rPr>
              <a:t>-emitter</a:t>
            </a:r>
            <a:endParaRPr lang="en-US" sz="1600" b="0" dirty="0">
              <a:solidFill>
                <a:schemeClr val="tx1"/>
              </a:solidFill>
              <a:latin typeface="Calibri" charset="0"/>
              <a:ea typeface="Calibri" charset="0"/>
              <a:cs typeface="Calibri"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31" b="21247"/>
          <a:stretch/>
        </p:blipFill>
        <p:spPr>
          <a:xfrm>
            <a:off x="395536" y="1628800"/>
            <a:ext cx="5881640" cy="4169409"/>
          </a:xfrm>
          <a:prstGeom prst="rect">
            <a:avLst/>
          </a:prstGeom>
        </p:spPr>
      </p:pic>
    </p:spTree>
    <p:custDataLst>
      <p:tags r:id="rId1"/>
    </p:custDataLst>
    <p:extLst>
      <p:ext uri="{BB962C8B-B14F-4D97-AF65-F5344CB8AC3E}">
        <p14:creationId xmlns:p14="http://schemas.microsoft.com/office/powerpoint/2010/main" val="268888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539552" y="26031"/>
            <a:ext cx="7769225" cy="909577"/>
          </a:xfrm>
        </p:spPr>
        <p:txBody>
          <a:bodyPr/>
          <a:lstStyle/>
          <a:p>
            <a:pPr eaLnBrk="1" hangingPunct="1"/>
            <a:r>
              <a:rPr lang="en-US" sz="3200" dirty="0" smtClean="0"/>
              <a:t>NETTER-1 Study Schema</a:t>
            </a:r>
            <a:endParaRPr lang="en-US" sz="2000" dirty="0">
              <a:solidFill>
                <a:srgbClr val="0000FF"/>
              </a:solidFill>
              <a:ea typeface="ＭＳ Ｐゴシック" charset="0"/>
            </a:endParaRPr>
          </a:p>
        </p:txBody>
      </p:sp>
      <p:sp>
        <p:nvSpPr>
          <p:cNvPr id="19" name="TextBox 18"/>
          <p:cNvSpPr txBox="1"/>
          <p:nvPr/>
        </p:nvSpPr>
        <p:spPr>
          <a:xfrm>
            <a:off x="533060" y="5516347"/>
            <a:ext cx="5209279"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Progression-free survival</a:t>
            </a:r>
          </a:p>
        </p:txBody>
      </p:sp>
      <p:cxnSp>
        <p:nvCxnSpPr>
          <p:cNvPr id="16" name="Straight Connector 10"/>
          <p:cNvCxnSpPr>
            <a:cxnSpLocks noChangeShapeType="1"/>
          </p:cNvCxnSpPr>
          <p:nvPr/>
        </p:nvCxnSpPr>
        <p:spPr bwMode="auto">
          <a:xfrm>
            <a:off x="4061630" y="3282662"/>
            <a:ext cx="60960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17" name="Group 82"/>
          <p:cNvGrpSpPr>
            <a:grpSpLocks/>
          </p:cNvGrpSpPr>
          <p:nvPr/>
        </p:nvGrpSpPr>
        <p:grpSpPr bwMode="auto">
          <a:xfrm>
            <a:off x="4835463" y="2256937"/>
            <a:ext cx="718415" cy="2036159"/>
            <a:chOff x="2778725" y="2362202"/>
            <a:chExt cx="863581" cy="3588630"/>
          </a:xfrm>
        </p:grpSpPr>
        <p:cxnSp>
          <p:nvCxnSpPr>
            <p:cNvPr id="18" name="Straight Arrow Connector 17"/>
            <p:cNvCxnSpPr/>
            <p:nvPr/>
          </p:nvCxnSpPr>
          <p:spPr>
            <a:xfrm flipV="1">
              <a:off x="2778725" y="2362202"/>
              <a:ext cx="16132" cy="3588630"/>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79"/>
            <p:cNvGrpSpPr>
              <a:grpSpLocks/>
            </p:cNvGrpSpPr>
            <p:nvPr/>
          </p:nvGrpSpPr>
          <p:grpSpPr bwMode="auto">
            <a:xfrm>
              <a:off x="2792942" y="2387176"/>
              <a:ext cx="849364" cy="3563656"/>
              <a:chOff x="3011286" y="2387176"/>
              <a:chExt cx="571130" cy="3563656"/>
            </a:xfrm>
          </p:grpSpPr>
          <p:cxnSp>
            <p:nvCxnSpPr>
              <p:cNvPr id="21" name="Straight Arrow Connector 20"/>
              <p:cNvCxnSpPr/>
              <p:nvPr/>
            </p:nvCxnSpPr>
            <p:spPr>
              <a:xfrm>
                <a:off x="3011286" y="5950832"/>
                <a:ext cx="57112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11290" y="2387176"/>
                <a:ext cx="571126"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p:cNvGrpSpPr>
          <p:nvPr/>
        </p:nvGrpSpPr>
        <p:grpSpPr bwMode="auto">
          <a:xfrm>
            <a:off x="4393214" y="2769974"/>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sz="3600" b="1" dirty="0">
                  <a:solidFill>
                    <a:schemeClr val="bg1"/>
                  </a:solidFill>
                  <a:latin typeface="Calibri"/>
                  <a:cs typeface="Calibri"/>
                </a:rPr>
                <a:t>R</a:t>
              </a:r>
            </a:p>
          </p:txBody>
        </p:sp>
      </p:grpSp>
      <p:graphicFrame>
        <p:nvGraphicFramePr>
          <p:cNvPr id="26" name="Group 31"/>
          <p:cNvGraphicFramePr>
            <a:graphicFrameLocks noGrp="1"/>
          </p:cNvGraphicFramePr>
          <p:nvPr>
            <p:extLst>
              <p:ext uri="{D42A27DB-BD31-4B8C-83A1-F6EECF244321}">
                <p14:modId xmlns:p14="http://schemas.microsoft.com/office/powerpoint/2010/main" val="1743698567"/>
              </p:ext>
            </p:extLst>
          </p:nvPr>
        </p:nvGraphicFramePr>
        <p:xfrm>
          <a:off x="548266" y="1731781"/>
          <a:ext cx="3505200" cy="3200496"/>
        </p:xfrm>
        <a:graphic>
          <a:graphicData uri="http://schemas.openxmlformats.org/drawingml/2006/table">
            <a:tbl>
              <a:tblPr/>
              <a:tblGrid>
                <a:gridCol w="3505200"/>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Metastatic or locally advanced, inoperable, histologically proven, midgut NET</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Ki-67 index </a:t>
                      </a:r>
                      <a:r>
                        <a:rPr lang="en-US" dirty="0" smtClean="0"/>
                        <a:t>≤20% (Grade 1</a:t>
                      </a:r>
                      <a:r>
                        <a:rPr lang="mr-IN" dirty="0" smtClean="0"/>
                        <a:t>–</a:t>
                      </a:r>
                      <a:r>
                        <a:rPr lang="en-US" dirty="0" smtClean="0"/>
                        <a:t>2)</a:t>
                      </a:r>
                      <a:endParaRPr kumimoji="0" lang="en-US" sz="1800" b="0" i="0" u="none" strike="noStrike" cap="none" normalizeH="0" baseline="0" dirty="0" smtClean="0">
                        <a:ln>
                          <a:noFill/>
                        </a:ln>
                        <a:solidFill>
                          <a:srgbClr val="000000"/>
                        </a:solidFill>
                        <a:effectLst/>
                        <a:latin typeface="Calibri"/>
                        <a:ea typeface="MS PGothic" charset="0"/>
                        <a:cs typeface="Calibri"/>
                      </a:endParaRP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Progressive disease on uninterrupted fixed dose of octreotide LAR (20-30 mg every 3-4 weeks)</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Somatostatin receptor-positive disease</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692780" y="1678270"/>
            <a:ext cx="2785864" cy="1178045"/>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latin typeface="Calibri"/>
              <a:ea typeface="ＭＳ Ｐゴシック" charset="0"/>
              <a:cs typeface="Calibri"/>
            </a:endParaRPr>
          </a:p>
        </p:txBody>
      </p:sp>
      <p:sp>
        <p:nvSpPr>
          <p:cNvPr id="28" name="Rectangle 18"/>
          <p:cNvSpPr>
            <a:spLocks noChangeArrowheads="1"/>
          </p:cNvSpPr>
          <p:nvPr/>
        </p:nvSpPr>
        <p:spPr bwMode="auto">
          <a:xfrm>
            <a:off x="5642830" y="3608174"/>
            <a:ext cx="2785864" cy="1180959"/>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latin typeface="Calibri"/>
                <a:ea typeface="ＭＳ Ｐゴシック" charset="0"/>
                <a:cs typeface="Calibri"/>
              </a:rPr>
              <a:t> </a:t>
            </a:r>
            <a:endParaRPr lang="en-US" dirty="0">
              <a:latin typeface="Calibri"/>
              <a:ea typeface="ＭＳ Ｐゴシック" charset="0"/>
              <a:cs typeface="Calibri"/>
            </a:endParaRPr>
          </a:p>
        </p:txBody>
      </p:sp>
      <p:sp>
        <p:nvSpPr>
          <p:cNvPr id="29" name="TextBox 16"/>
          <p:cNvSpPr txBox="1">
            <a:spLocks noChangeArrowheads="1"/>
          </p:cNvSpPr>
          <p:nvPr/>
        </p:nvSpPr>
        <p:spPr bwMode="auto">
          <a:xfrm>
            <a:off x="5742340" y="1778533"/>
            <a:ext cx="271730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baseline="30000" dirty="0" smtClean="0">
                <a:solidFill>
                  <a:srgbClr val="000090"/>
                </a:solidFill>
                <a:latin typeface="Calibri"/>
                <a:cs typeface="Calibri"/>
              </a:rPr>
              <a:t>177</a:t>
            </a:r>
            <a:r>
              <a:rPr lang="en-US" sz="2000" dirty="0" smtClean="0">
                <a:solidFill>
                  <a:srgbClr val="000090"/>
                </a:solidFill>
                <a:latin typeface="Calibri"/>
                <a:cs typeface="Calibri"/>
              </a:rPr>
              <a:t>Lu-Dotatate x 4 </a:t>
            </a:r>
          </a:p>
          <a:p>
            <a:pPr algn="ctr"/>
            <a:r>
              <a:rPr lang="en-US" sz="2000" dirty="0" smtClean="0">
                <a:solidFill>
                  <a:srgbClr val="000090"/>
                </a:solidFill>
                <a:latin typeface="Calibri"/>
                <a:cs typeface="Calibri"/>
              </a:rPr>
              <a:t>q8wk + SSAs (symptom control)</a:t>
            </a:r>
            <a:endParaRPr lang="en-US" sz="2000" dirty="0">
              <a:solidFill>
                <a:srgbClr val="000090"/>
              </a:solidFill>
              <a:latin typeface="Calibri"/>
              <a:cs typeface="Calibri"/>
            </a:endParaRPr>
          </a:p>
        </p:txBody>
      </p:sp>
      <p:sp>
        <p:nvSpPr>
          <p:cNvPr id="30" name="TextBox 17"/>
          <p:cNvSpPr txBox="1">
            <a:spLocks noChangeArrowheads="1"/>
          </p:cNvSpPr>
          <p:nvPr/>
        </p:nvSpPr>
        <p:spPr bwMode="auto">
          <a:xfrm>
            <a:off x="5699558" y="3682016"/>
            <a:ext cx="2717304"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2000" dirty="0" smtClean="0">
                <a:solidFill>
                  <a:srgbClr val="000090"/>
                </a:solidFill>
                <a:latin typeface="Calibri"/>
                <a:cs typeface="Calibri"/>
              </a:rPr>
              <a:t>Octreotide LAR </a:t>
            </a:r>
          </a:p>
          <a:p>
            <a:pPr algn="ctr"/>
            <a:r>
              <a:rPr lang="en-US" sz="2000" dirty="0" smtClean="0">
                <a:solidFill>
                  <a:srgbClr val="000090"/>
                </a:solidFill>
                <a:latin typeface="Calibri"/>
                <a:cs typeface="Calibri"/>
              </a:rPr>
              <a:t>(high dose </a:t>
            </a:r>
            <a:r>
              <a:rPr lang="mr-IN" sz="2000" dirty="0" smtClean="0">
                <a:solidFill>
                  <a:srgbClr val="000090"/>
                </a:solidFill>
                <a:latin typeface="Calibri"/>
                <a:cs typeface="Calibri"/>
              </a:rPr>
              <a:t>–</a:t>
            </a:r>
            <a:r>
              <a:rPr lang="en-US" sz="2000" dirty="0" smtClean="0">
                <a:solidFill>
                  <a:srgbClr val="000090"/>
                </a:solidFill>
                <a:latin typeface="Calibri"/>
                <a:cs typeface="Calibri"/>
              </a:rPr>
              <a:t> 60mg q4wk)</a:t>
            </a:r>
          </a:p>
        </p:txBody>
      </p:sp>
      <p:sp>
        <p:nvSpPr>
          <p:cNvPr id="2" name="Rectangle 1"/>
          <p:cNvSpPr/>
          <p:nvPr/>
        </p:nvSpPr>
        <p:spPr>
          <a:xfrm>
            <a:off x="533061" y="1126138"/>
            <a:ext cx="3456384" cy="369332"/>
          </a:xfrm>
          <a:prstGeom prst="rect">
            <a:avLst/>
          </a:prstGeom>
        </p:spPr>
        <p:txBody>
          <a:bodyPr wrap="square">
            <a:spAutoFit/>
          </a:bodyPr>
          <a:lstStyle/>
          <a:p>
            <a:r>
              <a:rPr lang="en-US" sz="1800" dirty="0" smtClean="0">
                <a:solidFill>
                  <a:srgbClr val="000000"/>
                </a:solidFill>
                <a:latin typeface="Calibri"/>
                <a:cs typeface="Calibri"/>
              </a:rPr>
              <a:t>Total Accrual: 229</a:t>
            </a:r>
            <a:endParaRPr lang="en-US" sz="1800" b="0" dirty="0">
              <a:solidFill>
                <a:srgbClr val="000000"/>
              </a:solidFill>
              <a:latin typeface="Calibri"/>
              <a:cs typeface="Calibri"/>
            </a:endParaRPr>
          </a:p>
        </p:txBody>
      </p:sp>
      <p:sp>
        <p:nvSpPr>
          <p:cNvPr id="31" name="TextBox 30"/>
          <p:cNvSpPr txBox="1"/>
          <p:nvPr/>
        </p:nvSpPr>
        <p:spPr>
          <a:xfrm>
            <a:off x="107504" y="6474822"/>
            <a:ext cx="5400600" cy="338554"/>
          </a:xfrm>
          <a:prstGeom prst="rect">
            <a:avLst/>
          </a:prstGeom>
          <a:noFill/>
        </p:spPr>
        <p:txBody>
          <a:bodyPr wrap="square" rtlCol="0" anchor="b">
            <a:spAutoFit/>
          </a:bodyPr>
          <a:lstStyle/>
          <a:p>
            <a:r>
              <a:rPr lang="en-US" sz="1600" b="0" dirty="0" err="1" smtClean="0">
                <a:solidFill>
                  <a:schemeClr val="tx1"/>
                </a:solidFill>
                <a:latin typeface="Calibri" charset="0"/>
                <a:ea typeface="Calibri" charset="0"/>
                <a:cs typeface="Calibri" charset="0"/>
              </a:rPr>
              <a:t>Strosberg</a:t>
            </a:r>
            <a:r>
              <a:rPr lang="en-US" sz="1600" b="0" dirty="0" smtClean="0">
                <a:solidFill>
                  <a:schemeClr val="tx1"/>
                </a:solidFill>
                <a:latin typeface="Calibri" charset="0"/>
                <a:ea typeface="Calibri" charset="0"/>
                <a:cs typeface="Calibri" charset="0"/>
              </a:rPr>
              <a:t> J et al. </a:t>
            </a:r>
            <a:r>
              <a:rPr lang="en-US" sz="1600" b="0" i="1" dirty="0" smtClean="0">
                <a:solidFill>
                  <a:schemeClr val="tx1"/>
                </a:solidFill>
                <a:latin typeface="Calibri" charset="0"/>
                <a:ea typeface="Calibri" charset="0"/>
                <a:cs typeface="Calibri" charset="0"/>
              </a:rPr>
              <a:t>N </a:t>
            </a:r>
            <a:r>
              <a:rPr lang="en-US" sz="1600" b="0" i="1" dirty="0" err="1" smtClean="0">
                <a:solidFill>
                  <a:schemeClr val="tx1"/>
                </a:solidFill>
                <a:latin typeface="Calibri" charset="0"/>
                <a:ea typeface="Calibri" charset="0"/>
                <a:cs typeface="Calibri" charset="0"/>
              </a:rPr>
              <a:t>Engl</a:t>
            </a:r>
            <a:r>
              <a:rPr lang="en-US" sz="1600" b="0" i="1" dirty="0" smtClean="0">
                <a:solidFill>
                  <a:schemeClr val="tx1"/>
                </a:solidFill>
                <a:latin typeface="Calibri" charset="0"/>
                <a:ea typeface="Calibri" charset="0"/>
                <a:cs typeface="Calibri" charset="0"/>
              </a:rPr>
              <a:t> J Med </a:t>
            </a:r>
            <a:r>
              <a:rPr lang="en-US" sz="1600" b="0" dirty="0" smtClean="0">
                <a:solidFill>
                  <a:schemeClr val="tx1"/>
                </a:solidFill>
                <a:latin typeface="Calibri" charset="0"/>
                <a:ea typeface="Calibri" charset="0"/>
                <a:cs typeface="Calibri" charset="0"/>
              </a:rPr>
              <a:t>2017;376:125-35.</a:t>
            </a:r>
            <a:endParaRPr lang="en-US" sz="1600" b="0" dirty="0">
              <a:solidFill>
                <a:schemeClr val="tx1"/>
              </a:solidFill>
              <a:latin typeface="Calibri" charset="0"/>
              <a:ea typeface="Calibri" charset="0"/>
              <a:cs typeface="Calibri" charset="0"/>
            </a:endParaRPr>
          </a:p>
        </p:txBody>
      </p:sp>
      <p:sp>
        <p:nvSpPr>
          <p:cNvPr id="4" name="TextBox 3"/>
          <p:cNvSpPr txBox="1"/>
          <p:nvPr/>
        </p:nvSpPr>
        <p:spPr>
          <a:xfrm>
            <a:off x="3995936" y="2856315"/>
            <a:ext cx="481222" cy="338554"/>
          </a:xfrm>
          <a:prstGeom prst="rect">
            <a:avLst/>
          </a:prstGeom>
          <a:noFill/>
        </p:spPr>
        <p:txBody>
          <a:bodyPr wrap="none" rtlCol="0">
            <a:spAutoFit/>
          </a:bodyPr>
          <a:lstStyle/>
          <a:p>
            <a:r>
              <a:rPr lang="en-US" sz="1600" dirty="0" smtClean="0">
                <a:solidFill>
                  <a:schemeClr val="tx1"/>
                </a:solidFill>
              </a:rPr>
              <a:t>1:1</a:t>
            </a:r>
            <a:endParaRPr lang="en-US" sz="1600" dirty="0">
              <a:solidFill>
                <a:schemeClr val="tx1"/>
              </a:solidFill>
            </a:endParaRPr>
          </a:p>
        </p:txBody>
      </p:sp>
    </p:spTree>
    <p:custDataLst>
      <p:tags r:id="rId1"/>
    </p:custDataLst>
    <p:extLst>
      <p:ext uri="{BB962C8B-B14F-4D97-AF65-F5344CB8AC3E}">
        <p14:creationId xmlns:p14="http://schemas.microsoft.com/office/powerpoint/2010/main" val="909930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60040" y="854521"/>
            <a:ext cx="8676456" cy="28803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4" name="Content Placeholder 3"/>
          <p:cNvSpPr>
            <a:spLocks noGrp="1"/>
          </p:cNvSpPr>
          <p:nvPr>
            <p:ph idx="1"/>
          </p:nvPr>
        </p:nvSpPr>
        <p:spPr>
          <a:xfrm>
            <a:off x="360040" y="864096"/>
            <a:ext cx="8676456" cy="5877272"/>
          </a:xfrm>
        </p:spPr>
        <p:txBody>
          <a:bodyPr>
            <a:noAutofit/>
          </a:bodyPr>
          <a:lstStyle/>
          <a:p>
            <a:pPr marL="98425" indent="0">
              <a:lnSpc>
                <a:spcPct val="100000"/>
              </a:lnSpc>
              <a:spcAft>
                <a:spcPts val="0"/>
              </a:spcAft>
              <a:buNone/>
            </a:pPr>
            <a:r>
              <a:rPr lang="en-US" sz="1600" dirty="0">
                <a:solidFill>
                  <a:schemeClr val="bg1"/>
                </a:solidFill>
              </a:rPr>
              <a:t>Module 1: Pancreatic </a:t>
            </a:r>
            <a:r>
              <a:rPr lang="en-US" sz="1600" dirty="0" smtClean="0">
                <a:solidFill>
                  <a:schemeClr val="bg1"/>
                </a:solidFill>
              </a:rPr>
              <a:t>Cancer</a:t>
            </a:r>
          </a:p>
          <a:p>
            <a:pPr>
              <a:lnSpc>
                <a:spcPct val="100000"/>
              </a:lnSpc>
              <a:spcBef>
                <a:spcPts val="0"/>
              </a:spcBef>
              <a:spcAft>
                <a:spcPts val="0"/>
              </a:spcAft>
            </a:pPr>
            <a:r>
              <a:rPr lang="en-US" sz="1600" b="0" dirty="0"/>
              <a:t>Indications for and selection </a:t>
            </a:r>
            <a:r>
              <a:rPr lang="en-US" sz="1600" b="0" dirty="0" smtClean="0"/>
              <a:t>of neoadjuvant therapy</a:t>
            </a:r>
          </a:p>
          <a:p>
            <a:pPr>
              <a:lnSpc>
                <a:spcPct val="100000"/>
              </a:lnSpc>
              <a:spcBef>
                <a:spcPts val="0"/>
              </a:spcBef>
              <a:spcAft>
                <a:spcPts val="0"/>
              </a:spcAft>
            </a:pPr>
            <a:r>
              <a:rPr lang="en-US" sz="1600" b="0" dirty="0" smtClean="0"/>
              <a:t>Gemcitabine-</a:t>
            </a:r>
            <a:r>
              <a:rPr lang="en-US" sz="1600" b="0" dirty="0" err="1" smtClean="0"/>
              <a:t>capecitabine</a:t>
            </a:r>
            <a:r>
              <a:rPr lang="en-US" sz="1600" b="0" dirty="0" smtClean="0"/>
              <a:t> as adjuvant therapy (ESPAC-4)</a:t>
            </a:r>
          </a:p>
          <a:p>
            <a:pPr>
              <a:lnSpc>
                <a:spcPct val="100000"/>
              </a:lnSpc>
              <a:spcBef>
                <a:spcPts val="0"/>
              </a:spcBef>
              <a:spcAft>
                <a:spcPts val="0"/>
              </a:spcAft>
            </a:pPr>
            <a:r>
              <a:rPr lang="en-US" sz="1600" b="0" dirty="0"/>
              <a:t>Integration of </a:t>
            </a:r>
            <a:r>
              <a:rPr lang="en-US" sz="1600" b="0" dirty="0" err="1" smtClean="0"/>
              <a:t>nanoliposomal</a:t>
            </a:r>
            <a:r>
              <a:rPr lang="en-US" sz="1600" b="0" dirty="0" smtClean="0"/>
              <a:t> irinotecan (</a:t>
            </a:r>
            <a:r>
              <a:rPr lang="en-US" sz="1600" b="0" dirty="0" err="1" smtClean="0"/>
              <a:t>nal</a:t>
            </a:r>
            <a:r>
              <a:rPr lang="en-US" sz="1600" b="0" dirty="0" smtClean="0"/>
              <a:t>-IRI) + 5-FU </a:t>
            </a:r>
            <a:r>
              <a:rPr lang="en-US" sz="1600" b="0" dirty="0"/>
              <a:t>into the management of metastatic </a:t>
            </a:r>
            <a:r>
              <a:rPr lang="en-US" sz="1600" b="0" dirty="0" smtClean="0"/>
              <a:t>disease (NAPOLI-1)</a:t>
            </a:r>
          </a:p>
          <a:p>
            <a:pPr marL="98425" indent="0">
              <a:lnSpc>
                <a:spcPct val="100000"/>
              </a:lnSpc>
              <a:spcBef>
                <a:spcPts val="500"/>
              </a:spcBef>
              <a:spcAft>
                <a:spcPts val="0"/>
              </a:spcAft>
              <a:buNone/>
            </a:pPr>
            <a:r>
              <a:rPr lang="en-US" sz="1600" dirty="0"/>
              <a:t>Module </a:t>
            </a:r>
            <a:r>
              <a:rPr lang="en-US" sz="1600" dirty="0" smtClean="0"/>
              <a:t>2: </a:t>
            </a:r>
            <a:r>
              <a:rPr lang="en-US" sz="1600" dirty="0"/>
              <a:t>Colon Cancer</a:t>
            </a:r>
          </a:p>
          <a:p>
            <a:pPr lvl="0">
              <a:lnSpc>
                <a:spcPct val="100000"/>
              </a:lnSpc>
              <a:spcBef>
                <a:spcPts val="0"/>
              </a:spcBef>
              <a:spcAft>
                <a:spcPts val="0"/>
              </a:spcAft>
            </a:pPr>
            <a:r>
              <a:rPr lang="en-US" sz="1600" b="0" dirty="0"/>
              <a:t>Microsatellite instability and treatment with anti-PD-1/PD-L1 checkpoint inhibitors</a:t>
            </a:r>
          </a:p>
          <a:p>
            <a:pPr>
              <a:lnSpc>
                <a:spcPct val="100000"/>
              </a:lnSpc>
              <a:spcBef>
                <a:spcPts val="0"/>
              </a:spcBef>
              <a:spcAft>
                <a:spcPts val="0"/>
              </a:spcAft>
            </a:pPr>
            <a:r>
              <a:rPr lang="en-US" sz="1600" b="0" dirty="0" err="1"/>
              <a:t>Ramucirumab</a:t>
            </a:r>
            <a:r>
              <a:rPr lang="en-US" sz="1600" b="0" dirty="0"/>
              <a:t>, </a:t>
            </a:r>
            <a:r>
              <a:rPr lang="en-US" sz="1600" b="0" dirty="0" err="1"/>
              <a:t>aflibercept</a:t>
            </a:r>
            <a:r>
              <a:rPr lang="en-US" sz="1600" b="0" dirty="0"/>
              <a:t> and bevacizumab continuation</a:t>
            </a:r>
          </a:p>
          <a:p>
            <a:pPr>
              <a:lnSpc>
                <a:spcPct val="100000"/>
              </a:lnSpc>
              <a:spcBef>
                <a:spcPts val="0"/>
              </a:spcBef>
              <a:spcAft>
                <a:spcPts val="0"/>
              </a:spcAft>
            </a:pPr>
            <a:r>
              <a:rPr lang="en-US" sz="1600" b="0" dirty="0"/>
              <a:t>Tumor sidedness for prognostication and in systemic treatment </a:t>
            </a:r>
            <a:r>
              <a:rPr lang="en-US" sz="1600" b="0" dirty="0" smtClean="0"/>
              <a:t>decision-making</a:t>
            </a:r>
            <a:endParaRPr lang="en-US" sz="1600" b="0" dirty="0"/>
          </a:p>
          <a:p>
            <a:pPr marL="98425" indent="0">
              <a:lnSpc>
                <a:spcPct val="100000"/>
              </a:lnSpc>
              <a:spcBef>
                <a:spcPts val="500"/>
              </a:spcBef>
              <a:spcAft>
                <a:spcPts val="0"/>
              </a:spcAft>
              <a:buNone/>
            </a:pPr>
            <a:r>
              <a:rPr lang="en-US" sz="1600" dirty="0"/>
              <a:t>Module </a:t>
            </a:r>
            <a:r>
              <a:rPr lang="en-US" sz="1600" dirty="0" smtClean="0"/>
              <a:t>3: </a:t>
            </a:r>
            <a:r>
              <a:rPr lang="en-US" sz="1600" dirty="0"/>
              <a:t>Hepatocellular Carcinoma</a:t>
            </a:r>
          </a:p>
          <a:p>
            <a:pPr>
              <a:lnSpc>
                <a:spcPct val="100000"/>
              </a:lnSpc>
              <a:spcBef>
                <a:spcPts val="0"/>
              </a:spcBef>
              <a:spcAft>
                <a:spcPts val="0"/>
              </a:spcAft>
            </a:pPr>
            <a:r>
              <a:rPr lang="en-US" sz="1600" b="0" dirty="0" err="1"/>
              <a:t>Regorafenib</a:t>
            </a:r>
            <a:r>
              <a:rPr lang="en-US" sz="1600" b="0" dirty="0"/>
              <a:t> as second-line systemic therapy (RESORCE)</a:t>
            </a:r>
          </a:p>
          <a:p>
            <a:pPr lvl="0">
              <a:lnSpc>
                <a:spcPct val="100000"/>
              </a:lnSpc>
              <a:spcBef>
                <a:spcPts val="0"/>
              </a:spcBef>
              <a:spcAft>
                <a:spcPts val="0"/>
              </a:spcAft>
            </a:pPr>
            <a:r>
              <a:rPr lang="en-US" sz="1600" b="0" dirty="0"/>
              <a:t>Ongoing </a:t>
            </a:r>
            <a:r>
              <a:rPr lang="en-US" sz="1600" b="0" dirty="0" smtClean="0"/>
              <a:t>Phase </a:t>
            </a:r>
            <a:r>
              <a:rPr lang="en-US" sz="1600" b="0" dirty="0"/>
              <a:t>III CELESTIAL study of </a:t>
            </a:r>
            <a:r>
              <a:rPr lang="en-US" sz="1600" b="0" dirty="0" err="1"/>
              <a:t>cabozantinib</a:t>
            </a:r>
            <a:r>
              <a:rPr lang="en-US" sz="1600" b="0" dirty="0"/>
              <a:t> as second- or later-line therapy</a:t>
            </a:r>
          </a:p>
          <a:p>
            <a:pPr lvl="0">
              <a:lnSpc>
                <a:spcPct val="100000"/>
              </a:lnSpc>
              <a:spcBef>
                <a:spcPts val="0"/>
              </a:spcBef>
              <a:spcAft>
                <a:spcPts val="0"/>
              </a:spcAft>
            </a:pPr>
            <a:r>
              <a:rPr lang="en-US" sz="1600" b="0" dirty="0"/>
              <a:t>Early data and ongoing trials with anti-PD-1/PD-L1 checkpoint </a:t>
            </a:r>
            <a:r>
              <a:rPr lang="en-US" sz="1600" b="0" dirty="0" smtClean="0"/>
              <a:t>inhibitors</a:t>
            </a:r>
            <a:endParaRPr lang="en-US" sz="1600" dirty="0" smtClean="0">
              <a:solidFill>
                <a:schemeClr val="bg1"/>
              </a:solidFill>
            </a:endParaRPr>
          </a:p>
          <a:p>
            <a:pPr marL="98425" indent="0">
              <a:lnSpc>
                <a:spcPct val="100000"/>
              </a:lnSpc>
              <a:spcBef>
                <a:spcPts val="500"/>
              </a:spcBef>
              <a:spcAft>
                <a:spcPts val="0"/>
              </a:spcAft>
              <a:buNone/>
            </a:pPr>
            <a:r>
              <a:rPr lang="en-US" sz="1600" dirty="0" smtClean="0"/>
              <a:t>Module 4: Gastric Cancer</a:t>
            </a:r>
            <a:endParaRPr lang="en-US" sz="1600" dirty="0"/>
          </a:p>
          <a:p>
            <a:pPr marL="400050" indent="-280988">
              <a:lnSpc>
                <a:spcPct val="100000"/>
              </a:lnSpc>
              <a:spcBef>
                <a:spcPts val="0"/>
              </a:spcBef>
              <a:spcAft>
                <a:spcPts val="0"/>
              </a:spcAft>
            </a:pPr>
            <a:r>
              <a:rPr lang="en-US" sz="1600" b="0" dirty="0" smtClean="0"/>
              <a:t>Second- </a:t>
            </a:r>
            <a:r>
              <a:rPr lang="en-US" sz="1600" b="0" dirty="0"/>
              <a:t>and </a:t>
            </a:r>
            <a:r>
              <a:rPr lang="en-US" sz="1600" b="0" dirty="0" smtClean="0"/>
              <a:t>third-line </a:t>
            </a:r>
            <a:r>
              <a:rPr lang="en-US" sz="1600" b="0" dirty="0"/>
              <a:t>treatment of metastatic disease: Role of </a:t>
            </a:r>
            <a:r>
              <a:rPr lang="en-US" sz="1600" b="0" dirty="0" err="1" smtClean="0"/>
              <a:t>ramucirumab</a:t>
            </a:r>
            <a:r>
              <a:rPr lang="en-US" sz="1600" b="0" dirty="0"/>
              <a:t>, checkpoint </a:t>
            </a:r>
            <a:r>
              <a:rPr lang="en-US" sz="1600" b="0" dirty="0" smtClean="0"/>
              <a:t>inhibitors</a:t>
            </a:r>
          </a:p>
          <a:p>
            <a:pPr marL="400050" indent="-280988">
              <a:lnSpc>
                <a:spcPct val="100000"/>
              </a:lnSpc>
              <a:spcBef>
                <a:spcPts val="0"/>
              </a:spcBef>
              <a:spcAft>
                <a:spcPts val="0"/>
              </a:spcAft>
            </a:pPr>
            <a:r>
              <a:rPr lang="en-US" sz="1600" b="0" dirty="0" err="1" smtClean="0"/>
              <a:t>Ramucirumab</a:t>
            </a:r>
            <a:r>
              <a:rPr lang="en-US" sz="1600" b="0" dirty="0" smtClean="0"/>
              <a:t> alone or with paclitaxel as second- or later-line therapy (REGARD, RAINBOW)</a:t>
            </a:r>
          </a:p>
          <a:p>
            <a:pPr marL="400050" indent="-280988">
              <a:lnSpc>
                <a:spcPct val="100000"/>
              </a:lnSpc>
              <a:spcBef>
                <a:spcPts val="0"/>
              </a:spcBef>
              <a:spcAft>
                <a:spcPts val="0"/>
              </a:spcAft>
            </a:pPr>
            <a:r>
              <a:rPr lang="en-US" sz="1600" b="0" dirty="0"/>
              <a:t>Emerging data and ongoing trials with anti-PD-1/PD-L1 checkpoint inhibitors</a:t>
            </a:r>
          </a:p>
          <a:p>
            <a:pPr marL="400050" indent="-280988">
              <a:lnSpc>
                <a:spcPct val="100000"/>
              </a:lnSpc>
              <a:spcBef>
                <a:spcPts val="0"/>
              </a:spcBef>
              <a:spcAft>
                <a:spcPts val="0"/>
              </a:spcAft>
            </a:pPr>
            <a:r>
              <a:rPr lang="en-US" sz="1600" b="0" dirty="0" smtClean="0"/>
              <a:t>Early data and ongoing studies with </a:t>
            </a:r>
            <a:r>
              <a:rPr lang="en-US" sz="1600" b="0" dirty="0" err="1" smtClean="0"/>
              <a:t>napabucasin</a:t>
            </a:r>
            <a:r>
              <a:rPr lang="en-US" sz="1600" b="0" dirty="0" smtClean="0"/>
              <a:t> (BBI-608) in GI cancers</a:t>
            </a:r>
            <a:endParaRPr lang="en-US" sz="1600" dirty="0" smtClean="0"/>
          </a:p>
          <a:p>
            <a:pPr marL="98425" indent="0">
              <a:lnSpc>
                <a:spcPct val="100000"/>
              </a:lnSpc>
              <a:spcBef>
                <a:spcPts val="500"/>
              </a:spcBef>
              <a:spcAft>
                <a:spcPts val="0"/>
              </a:spcAft>
              <a:buNone/>
            </a:pPr>
            <a:r>
              <a:rPr lang="en-US" sz="1600" dirty="0" smtClean="0"/>
              <a:t>Module 5: </a:t>
            </a:r>
            <a:r>
              <a:rPr lang="en-US" sz="1600" dirty="0"/>
              <a:t>Gastrointestinal Neuroendocrine Tumors (GI NET) </a:t>
            </a:r>
            <a:endParaRPr lang="en-US" sz="1600" dirty="0" smtClean="0"/>
          </a:p>
          <a:p>
            <a:pPr>
              <a:lnSpc>
                <a:spcPct val="100000"/>
              </a:lnSpc>
              <a:spcBef>
                <a:spcPts val="0"/>
              </a:spcBef>
              <a:spcAft>
                <a:spcPts val="0"/>
              </a:spcAft>
            </a:pPr>
            <a:r>
              <a:rPr lang="en-US" sz="1600" b="0" dirty="0" smtClean="0"/>
              <a:t>Peptide receptor radionuclide therapy (PPRT) with </a:t>
            </a:r>
            <a:r>
              <a:rPr lang="en-US" sz="1600" b="0" baseline="30000" dirty="0" smtClean="0"/>
              <a:t>177</a:t>
            </a:r>
            <a:r>
              <a:rPr lang="en-US" sz="1600" b="0" dirty="0" smtClean="0"/>
              <a:t>Lu-Dotatate (NETTER-1)</a:t>
            </a:r>
          </a:p>
          <a:p>
            <a:pPr>
              <a:lnSpc>
                <a:spcPct val="100000"/>
              </a:lnSpc>
              <a:spcBef>
                <a:spcPts val="0"/>
              </a:spcBef>
              <a:spcAft>
                <a:spcPts val="0"/>
              </a:spcAft>
            </a:pPr>
            <a:r>
              <a:rPr lang="en-US" sz="1600" b="0" dirty="0" err="1" smtClean="0"/>
              <a:t>Telotristat</a:t>
            </a:r>
            <a:r>
              <a:rPr lang="en-US" sz="1600" b="0" dirty="0" smtClean="0"/>
              <a:t> ethyl for carcinoid syndrome </a:t>
            </a:r>
            <a:r>
              <a:rPr lang="en-US" sz="1600" b="0" dirty="0"/>
              <a:t>diarrhea that is not well controlled on </a:t>
            </a:r>
            <a:r>
              <a:rPr lang="en-US" sz="1600" b="0" dirty="0" smtClean="0">
                <a:solidFill>
                  <a:schemeClr val="tx1"/>
                </a:solidFill>
              </a:rPr>
              <a:t>somatostatin analogues</a:t>
            </a:r>
            <a:endParaRPr lang="en-US" sz="1600" b="0" dirty="0">
              <a:solidFill>
                <a:schemeClr val="tx1"/>
              </a:solidFill>
            </a:endParaRPr>
          </a:p>
        </p:txBody>
      </p:sp>
      <p:sp>
        <p:nvSpPr>
          <p:cNvPr id="2" name="Title 1"/>
          <p:cNvSpPr>
            <a:spLocks noGrp="1"/>
          </p:cNvSpPr>
          <p:nvPr>
            <p:ph type="title"/>
          </p:nvPr>
        </p:nvSpPr>
        <p:spPr>
          <a:xfrm>
            <a:off x="683568" y="68188"/>
            <a:ext cx="7848872" cy="764704"/>
          </a:xfrm>
        </p:spPr>
        <p:txBody>
          <a:bodyPr>
            <a:normAutofit/>
          </a:bodyPr>
          <a:lstStyle/>
          <a:p>
            <a:r>
              <a:rPr lang="en-US" sz="2500" dirty="0"/>
              <a:t>Novel and Emerging </a:t>
            </a:r>
            <a:r>
              <a:rPr lang="en-US" sz="2500" dirty="0" smtClean="0"/>
              <a:t>Strategies in the </a:t>
            </a:r>
            <a:br>
              <a:rPr lang="en-US" sz="2500" dirty="0" smtClean="0"/>
            </a:br>
            <a:r>
              <a:rPr lang="en-US" sz="2500" dirty="0" smtClean="0"/>
              <a:t>Management of Gastrointestinal Cancers</a:t>
            </a:r>
            <a:endParaRPr lang="en-US" sz="2500" dirty="0">
              <a:solidFill>
                <a:srgbClr val="0000FF"/>
              </a:solidFill>
            </a:endParaRPr>
          </a:p>
        </p:txBody>
      </p:sp>
    </p:spTree>
    <p:custDataLst>
      <p:tags r:id="rId1"/>
    </p:custDataLst>
    <p:extLst>
      <p:ext uri="{BB962C8B-B14F-4D97-AF65-F5344CB8AC3E}">
        <p14:creationId xmlns:p14="http://schemas.microsoft.com/office/powerpoint/2010/main" val="3090516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34368"/>
            <a:ext cx="8424936" cy="1143000"/>
          </a:xfrm>
        </p:spPr>
        <p:txBody>
          <a:bodyPr/>
          <a:lstStyle/>
          <a:p>
            <a:r>
              <a:rPr lang="en-US" dirty="0" smtClean="0"/>
              <a:t>NETTER-1: Survival Analysis</a:t>
            </a:r>
            <a:endParaRPr lang="en-US" dirty="0"/>
          </a:p>
        </p:txBody>
      </p:sp>
      <p:sp>
        <p:nvSpPr>
          <p:cNvPr id="5" name="TextBox 4"/>
          <p:cNvSpPr txBox="1"/>
          <p:nvPr/>
        </p:nvSpPr>
        <p:spPr>
          <a:xfrm>
            <a:off x="107504" y="6485839"/>
            <a:ext cx="5760640" cy="338554"/>
          </a:xfrm>
          <a:prstGeom prst="rect">
            <a:avLst/>
          </a:prstGeom>
          <a:noFill/>
        </p:spPr>
        <p:txBody>
          <a:bodyPr wrap="square" rtlCol="0" anchor="b">
            <a:spAutoFit/>
          </a:bodyPr>
          <a:lstStyle/>
          <a:p>
            <a:r>
              <a:rPr lang="en-US" sz="1600" b="0" dirty="0" err="1">
                <a:solidFill>
                  <a:schemeClr val="tx1"/>
                </a:solidFill>
                <a:latin typeface="Calibri" charset="0"/>
                <a:ea typeface="Calibri" charset="0"/>
                <a:cs typeface="Calibri" charset="0"/>
              </a:rPr>
              <a:t>Strosberg</a:t>
            </a:r>
            <a:r>
              <a:rPr lang="en-US" sz="1600" b="0" dirty="0">
                <a:solidFill>
                  <a:schemeClr val="tx1"/>
                </a:solidFill>
                <a:latin typeface="Calibri" charset="0"/>
                <a:ea typeface="Calibri" charset="0"/>
                <a:cs typeface="Calibri" charset="0"/>
              </a:rPr>
              <a:t> J et al. </a:t>
            </a:r>
            <a:r>
              <a:rPr lang="en-US" sz="1600" b="0" i="1" dirty="0">
                <a:solidFill>
                  <a:schemeClr val="tx1"/>
                </a:solidFill>
                <a:latin typeface="Calibri" charset="0"/>
                <a:ea typeface="Calibri" charset="0"/>
                <a:cs typeface="Calibri" charset="0"/>
              </a:rPr>
              <a:t>N </a:t>
            </a:r>
            <a:r>
              <a:rPr lang="en-US" sz="1600" b="0" i="1" dirty="0" err="1">
                <a:solidFill>
                  <a:schemeClr val="tx1"/>
                </a:solidFill>
                <a:latin typeface="Calibri" charset="0"/>
                <a:ea typeface="Calibri" charset="0"/>
                <a:cs typeface="Calibri" charset="0"/>
              </a:rPr>
              <a:t>Engl</a:t>
            </a:r>
            <a:r>
              <a:rPr lang="en-US" sz="1600" b="0" i="1" dirty="0">
                <a:solidFill>
                  <a:schemeClr val="tx1"/>
                </a:solidFill>
                <a:latin typeface="Calibri" charset="0"/>
                <a:ea typeface="Calibri" charset="0"/>
                <a:cs typeface="Calibri" charset="0"/>
              </a:rPr>
              <a:t> J Med </a:t>
            </a:r>
            <a:r>
              <a:rPr lang="en-US" sz="1600" b="0" dirty="0">
                <a:solidFill>
                  <a:schemeClr val="tx1"/>
                </a:solidFill>
                <a:latin typeface="Calibri" charset="0"/>
                <a:ea typeface="Calibri" charset="0"/>
                <a:cs typeface="Calibri" charset="0"/>
              </a:rPr>
              <a:t>2017;376:125-35.</a:t>
            </a:r>
          </a:p>
        </p:txBody>
      </p:sp>
      <p:graphicFrame>
        <p:nvGraphicFramePr>
          <p:cNvPr id="7" name="Table 6"/>
          <p:cNvGraphicFramePr>
            <a:graphicFrameLocks noGrp="1"/>
          </p:cNvGraphicFramePr>
          <p:nvPr>
            <p:extLst>
              <p:ext uri="{D42A27DB-BD31-4B8C-83A1-F6EECF244321}">
                <p14:modId xmlns:p14="http://schemas.microsoft.com/office/powerpoint/2010/main" val="1779968607"/>
              </p:ext>
            </p:extLst>
          </p:nvPr>
        </p:nvGraphicFramePr>
        <p:xfrm>
          <a:off x="465279" y="4583242"/>
          <a:ext cx="8043427" cy="1584960"/>
        </p:xfrm>
        <a:graphic>
          <a:graphicData uri="http://schemas.openxmlformats.org/drawingml/2006/table">
            <a:tbl>
              <a:tblPr firstRow="1" bandRow="1">
                <a:tableStyleId>{21E4AEA4-8DFA-4A89-87EB-49C32662AFE0}</a:tableStyleId>
              </a:tblPr>
              <a:tblGrid>
                <a:gridCol w="2369737"/>
                <a:gridCol w="1731377"/>
                <a:gridCol w="1520186"/>
                <a:gridCol w="1139486"/>
                <a:gridCol w="1282641"/>
              </a:tblGrid>
              <a:tr h="525440">
                <a:tc>
                  <a:txBody>
                    <a:bodyPr/>
                    <a:lstStyle/>
                    <a:p>
                      <a:r>
                        <a:rPr lang="en-US" sz="1600" dirty="0" smtClean="0"/>
                        <a:t>Endpoint</a:t>
                      </a:r>
                      <a:endParaRPr lang="en-US" sz="16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600" baseline="30000" dirty="0" smtClean="0"/>
                        <a:t>177</a:t>
                      </a:r>
                      <a:r>
                        <a:rPr lang="en-US" sz="1600" dirty="0" smtClean="0"/>
                        <a:t>Lu-Dotatate</a:t>
                      </a:r>
                    </a:p>
                    <a:p>
                      <a:pPr algn="ctr"/>
                      <a:r>
                        <a:rPr lang="en-US" sz="1600" dirty="0" smtClean="0"/>
                        <a:t>(n = 116)</a:t>
                      </a:r>
                      <a:endParaRPr lang="en-US" sz="16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600" dirty="0" smtClean="0"/>
                        <a:t>Control</a:t>
                      </a:r>
                    </a:p>
                    <a:p>
                      <a:pPr algn="ctr"/>
                      <a:r>
                        <a:rPr lang="en-US" sz="1600" dirty="0" smtClean="0"/>
                        <a:t>(n = 113)</a:t>
                      </a:r>
                      <a:endParaRPr lang="en-US" sz="16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600" dirty="0" smtClean="0"/>
                        <a:t>Hazard ratio</a:t>
                      </a:r>
                      <a:endParaRPr lang="en-US" sz="1600" dirty="0"/>
                    </a:p>
                  </a:txBody>
                  <a:tcPr anchor="b">
                    <a:lnB w="12700" cap="flat" cmpd="sng" algn="ctr">
                      <a:solidFill>
                        <a:schemeClr val="tx1"/>
                      </a:solidFill>
                      <a:prstDash val="solid"/>
                      <a:round/>
                      <a:headEnd type="none" w="med" len="med"/>
                      <a:tailEnd type="none" w="med" len="med"/>
                    </a:lnB>
                    <a:solidFill>
                      <a:srgbClr val="002E5D"/>
                    </a:solidFill>
                  </a:tcPr>
                </a:tc>
                <a:tc>
                  <a:txBody>
                    <a:bodyPr/>
                    <a:lstStyle/>
                    <a:p>
                      <a:pPr algn="ctr"/>
                      <a:r>
                        <a:rPr lang="en-US" sz="1600" i="1" dirty="0" smtClean="0"/>
                        <a:t>p</a:t>
                      </a:r>
                      <a:r>
                        <a:rPr lang="en-US" sz="1600" dirty="0" smtClean="0"/>
                        <a:t>-value</a:t>
                      </a:r>
                      <a:endParaRPr lang="en-US" sz="1600" dirty="0"/>
                    </a:p>
                  </a:txBody>
                  <a:tcPr anchor="b">
                    <a:lnB w="12700" cap="flat" cmpd="sng" algn="ctr">
                      <a:solidFill>
                        <a:schemeClr val="tx1"/>
                      </a:solidFill>
                      <a:prstDash val="solid"/>
                      <a:round/>
                      <a:headEnd type="none" w="med" len="med"/>
                      <a:tailEnd type="none" w="med" len="med"/>
                    </a:lnB>
                    <a:solidFill>
                      <a:srgbClr val="002E5D"/>
                    </a:solidFill>
                  </a:tcPr>
                </a:tc>
              </a:tr>
              <a:tr h="304202">
                <a:tc>
                  <a:txBody>
                    <a:bodyPr/>
                    <a:lstStyle/>
                    <a:p>
                      <a:r>
                        <a:rPr lang="en-US" sz="1600" dirty="0" smtClean="0"/>
                        <a:t>Median PFS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Not reached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8.4</a:t>
                      </a:r>
                      <a:r>
                        <a:rPr lang="en-US" sz="1600" baseline="0" dirty="0" smtClean="0"/>
                        <a:t> </a:t>
                      </a:r>
                      <a:r>
                        <a:rPr lang="en-US" sz="1600" baseline="0" dirty="0" err="1" smtClean="0"/>
                        <a:t>mo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0.21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&lt;0.0001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202">
                <a:tc>
                  <a:txBody>
                    <a:bodyPr/>
                    <a:lstStyle/>
                    <a:p>
                      <a:r>
                        <a:rPr lang="en-US" sz="1600" dirty="0" smtClean="0"/>
                        <a:t>20-mo</a:t>
                      </a:r>
                      <a:r>
                        <a:rPr lang="en-US" sz="1600" baseline="0" dirty="0" smtClean="0"/>
                        <a:t> estimated </a:t>
                      </a:r>
                      <a:r>
                        <a:rPr lang="en-US" sz="1600" dirty="0" smtClean="0"/>
                        <a:t>PFS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65.2%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10.8%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04202">
                <a:tc>
                  <a:txBody>
                    <a:bodyPr/>
                    <a:lstStyle/>
                    <a:p>
                      <a:r>
                        <a:rPr lang="en-US" sz="1600" dirty="0" smtClean="0"/>
                        <a:t>Interim</a:t>
                      </a:r>
                      <a:r>
                        <a:rPr lang="en-US" sz="1600" baseline="0" dirty="0" smtClean="0"/>
                        <a:t> OS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14 deaths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26</a:t>
                      </a:r>
                      <a:r>
                        <a:rPr lang="en-US" sz="1600" baseline="0" dirty="0" smtClean="0"/>
                        <a:t> deaths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0.40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0.004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1331640" y="977635"/>
            <a:ext cx="2338974" cy="338554"/>
          </a:xfrm>
          <a:prstGeom prst="rect">
            <a:avLst/>
          </a:prstGeom>
          <a:noFill/>
        </p:spPr>
        <p:txBody>
          <a:bodyPr wrap="none" rtlCol="0">
            <a:spAutoFit/>
          </a:bodyPr>
          <a:lstStyle/>
          <a:p>
            <a:pPr algn="ctr"/>
            <a:r>
              <a:rPr lang="en-US" sz="1600" dirty="0" smtClean="0">
                <a:solidFill>
                  <a:schemeClr val="tx1"/>
                </a:solidFill>
                <a:latin typeface="Calibri" charset="0"/>
                <a:ea typeface="Calibri" charset="0"/>
                <a:cs typeface="Calibri" charset="0"/>
              </a:rPr>
              <a:t>Progression-Free Survival</a:t>
            </a:r>
            <a:endParaRPr lang="en-US" sz="1600" dirty="0">
              <a:solidFill>
                <a:schemeClr val="tx1"/>
              </a:solidFill>
              <a:latin typeface="Calibri" charset="0"/>
              <a:ea typeface="Calibri" charset="0"/>
              <a:cs typeface="Calibri" charset="0"/>
            </a:endParaRPr>
          </a:p>
        </p:txBody>
      </p:sp>
      <p:sp>
        <p:nvSpPr>
          <p:cNvPr id="12" name="TextBox 11"/>
          <p:cNvSpPr txBox="1"/>
          <p:nvPr/>
        </p:nvSpPr>
        <p:spPr>
          <a:xfrm>
            <a:off x="6530072" y="937640"/>
            <a:ext cx="1515800" cy="338554"/>
          </a:xfrm>
          <a:prstGeom prst="rect">
            <a:avLst/>
          </a:prstGeom>
          <a:noFill/>
        </p:spPr>
        <p:txBody>
          <a:bodyPr wrap="none" rtlCol="0">
            <a:spAutoFit/>
          </a:bodyPr>
          <a:lstStyle/>
          <a:p>
            <a:pPr algn="ctr"/>
            <a:r>
              <a:rPr lang="en-US" sz="1600" smtClean="0">
                <a:solidFill>
                  <a:schemeClr val="tx1"/>
                </a:solidFill>
                <a:latin typeface="Calibri" charset="0"/>
                <a:ea typeface="Calibri" charset="0"/>
                <a:cs typeface="Calibri" charset="0"/>
              </a:rPr>
              <a:t>Overall </a:t>
            </a:r>
            <a:r>
              <a:rPr lang="en-US" sz="1600" dirty="0" smtClean="0">
                <a:solidFill>
                  <a:schemeClr val="tx1"/>
                </a:solidFill>
                <a:latin typeface="Calibri" charset="0"/>
                <a:ea typeface="Calibri" charset="0"/>
                <a:cs typeface="Calibri" charset="0"/>
              </a:rPr>
              <a:t>Survival</a:t>
            </a:r>
            <a:endParaRPr lang="en-US" sz="1600" dirty="0">
              <a:solidFill>
                <a:schemeClr val="tx1"/>
              </a:solidFill>
              <a:latin typeface="Calibri" charset="0"/>
              <a:ea typeface="Calibri" charset="0"/>
              <a:cs typeface="Calibri"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14475"/>
            <a:ext cx="8838186" cy="3264237"/>
          </a:xfrm>
          <a:prstGeom prst="rect">
            <a:avLst/>
          </a:prstGeom>
        </p:spPr>
      </p:pic>
    </p:spTree>
    <p:custDataLst>
      <p:tags r:id="rId1"/>
    </p:custDataLst>
    <p:extLst>
      <p:ext uri="{BB962C8B-B14F-4D97-AF65-F5344CB8AC3E}">
        <p14:creationId xmlns:p14="http://schemas.microsoft.com/office/powerpoint/2010/main" val="971216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NETTER-1: Select Adverse Events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1085947"/>
              </p:ext>
            </p:extLst>
          </p:nvPr>
        </p:nvGraphicFramePr>
        <p:xfrm>
          <a:off x="684213" y="1416050"/>
          <a:ext cx="7769227" cy="3977640"/>
        </p:xfrm>
        <a:graphic>
          <a:graphicData uri="http://schemas.openxmlformats.org/drawingml/2006/table">
            <a:tbl>
              <a:tblPr firstRow="1" bandRow="1">
                <a:tableStyleId>{21E4AEA4-8DFA-4A89-87EB-49C32662AFE0}</a:tableStyleId>
              </a:tblPr>
              <a:tblGrid>
                <a:gridCol w="2015579"/>
                <a:gridCol w="1438412"/>
                <a:gridCol w="1438412"/>
                <a:gridCol w="1438412"/>
                <a:gridCol w="1438412"/>
              </a:tblGrid>
              <a:tr h="370840">
                <a:tc>
                  <a:txBody>
                    <a:bodyPr/>
                    <a:lstStyle/>
                    <a:p>
                      <a:endParaRPr lang="en-US" dirty="0"/>
                    </a:p>
                  </a:txBody>
                  <a:tcPr anchor="b">
                    <a:lnB w="12700" cap="flat" cmpd="sng" algn="ctr">
                      <a:solidFill>
                        <a:schemeClr val="tx1"/>
                      </a:solidFill>
                      <a:prstDash val="solid"/>
                      <a:round/>
                      <a:headEnd type="none" w="med" len="med"/>
                      <a:tailEnd type="none" w="med" len="med"/>
                    </a:lnB>
                    <a:solidFill>
                      <a:srgbClr val="002E5D"/>
                    </a:solidFill>
                  </a:tcPr>
                </a:tc>
                <a:tc gridSpan="2">
                  <a:txBody>
                    <a:bodyPr/>
                    <a:lstStyle/>
                    <a:p>
                      <a:pPr algn="ctr"/>
                      <a:r>
                        <a:rPr lang="en-US" baseline="30000" dirty="0" smtClean="0"/>
                        <a:t>177</a:t>
                      </a:r>
                      <a:r>
                        <a:rPr lang="en-US" dirty="0" smtClean="0"/>
                        <a:t>Lu-Dotatate</a:t>
                      </a:r>
                    </a:p>
                    <a:p>
                      <a:pPr algn="ctr"/>
                      <a:r>
                        <a:rPr lang="en-US" dirty="0" smtClean="0"/>
                        <a:t> (n = 111)</a:t>
                      </a:r>
                      <a:endParaRPr lang="en-US" dirty="0"/>
                    </a:p>
                  </a:txBody>
                  <a:tcPr anchor="b">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dirty="0"/>
                    </a:p>
                  </a:txBody>
                  <a:tcPr/>
                </a:tc>
                <a:tc gridSpan="2">
                  <a:txBody>
                    <a:bodyPr/>
                    <a:lstStyle/>
                    <a:p>
                      <a:pPr algn="ctr"/>
                      <a:r>
                        <a:rPr lang="en-US" dirty="0" smtClean="0"/>
                        <a:t>Control</a:t>
                      </a:r>
                    </a:p>
                    <a:p>
                      <a:pPr algn="ctr"/>
                      <a:r>
                        <a:rPr lang="en-US" dirty="0" smtClean="0"/>
                        <a:t>(n = 110)</a:t>
                      </a:r>
                      <a:endParaRPr lang="en-US" dirty="0"/>
                    </a:p>
                  </a:txBody>
                  <a:tcPr anchor="b">
                    <a:lnB w="12700" cap="flat" cmpd="sng" algn="ctr">
                      <a:solidFill>
                        <a:schemeClr val="tx1"/>
                      </a:solidFill>
                      <a:prstDash val="solid"/>
                      <a:round/>
                      <a:headEnd type="none" w="med" len="med"/>
                      <a:tailEnd type="none" w="med" len="med"/>
                    </a:lnB>
                    <a:solidFill>
                      <a:srgbClr val="002E5D"/>
                    </a:solidFill>
                  </a:tcPr>
                </a:tc>
                <a:tc hMerge="1">
                  <a:txBody>
                    <a:bodyPr/>
                    <a:lstStyle/>
                    <a:p>
                      <a:endParaRPr lang="en-US" dirty="0"/>
                    </a:p>
                  </a:txBody>
                  <a:tcPr/>
                </a:tc>
              </a:tr>
              <a:tr h="370840">
                <a:tc>
                  <a:txBody>
                    <a:bodyPr/>
                    <a:lstStyle/>
                    <a:p>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Any grade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 Grade </a:t>
                      </a:r>
                      <a:r>
                        <a:rPr lang="en-US" sz="1800" b="1" dirty="0" smtClean="0"/>
                        <a:t>≥</a:t>
                      </a:r>
                      <a:r>
                        <a:rPr lang="en-US" b="1" dirty="0" smtClean="0"/>
                        <a:t>3</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Any grade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Grade </a:t>
                      </a:r>
                      <a:r>
                        <a:rPr lang="en-US" sz="1800" b="1" dirty="0" smtClean="0"/>
                        <a:t>≥</a:t>
                      </a:r>
                      <a:r>
                        <a:rPr lang="en-US" b="1" dirty="0" smtClean="0"/>
                        <a:t>3</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Nausea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Vomiting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Fatigue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40%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Thrombocytopenia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Anemia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Lymphopenia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Leukopenia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70840">
                <a:tc>
                  <a:txBody>
                    <a:bodyPr/>
                    <a:lstStyle/>
                    <a:p>
                      <a:r>
                        <a:rPr lang="en-US" dirty="0" smtClean="0"/>
                        <a:t>Neutropenia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0" y="6453336"/>
            <a:ext cx="4193199" cy="338554"/>
          </a:xfrm>
          <a:prstGeom prst="rect">
            <a:avLst/>
          </a:prstGeom>
          <a:noFill/>
        </p:spPr>
        <p:txBody>
          <a:bodyPr wrap="none" rtlCol="0">
            <a:spAutoFit/>
          </a:bodyPr>
          <a:lstStyle/>
          <a:p>
            <a:r>
              <a:rPr lang="en-US" sz="1600" b="0" dirty="0" err="1">
                <a:solidFill>
                  <a:schemeClr val="tx1"/>
                </a:solidFill>
                <a:latin typeface="+mn-lt"/>
              </a:rPr>
              <a:t>Strosberg</a:t>
            </a:r>
            <a:r>
              <a:rPr lang="en-US" sz="1600" b="0" dirty="0">
                <a:solidFill>
                  <a:schemeClr val="tx1"/>
                </a:solidFill>
                <a:latin typeface="+mn-lt"/>
              </a:rPr>
              <a:t> J et al. </a:t>
            </a:r>
            <a:r>
              <a:rPr lang="en-US" sz="1600" b="0" i="1" dirty="0">
                <a:solidFill>
                  <a:schemeClr val="tx1"/>
                </a:solidFill>
                <a:latin typeface="+mn-lt"/>
              </a:rPr>
              <a:t>N </a:t>
            </a:r>
            <a:r>
              <a:rPr lang="en-US" sz="1600" b="0" i="1" dirty="0" err="1">
                <a:solidFill>
                  <a:schemeClr val="tx1"/>
                </a:solidFill>
                <a:latin typeface="+mn-lt"/>
              </a:rPr>
              <a:t>Engl</a:t>
            </a:r>
            <a:r>
              <a:rPr lang="en-US" sz="1600" b="0" i="1" dirty="0">
                <a:solidFill>
                  <a:schemeClr val="tx1"/>
                </a:solidFill>
                <a:latin typeface="+mn-lt"/>
              </a:rPr>
              <a:t> J Med </a:t>
            </a:r>
            <a:r>
              <a:rPr lang="en-US" sz="1600" b="0" dirty="0">
                <a:solidFill>
                  <a:schemeClr val="tx1"/>
                </a:solidFill>
                <a:latin typeface="+mn-lt"/>
              </a:rPr>
              <a:t>2017;376:125-35.</a:t>
            </a:r>
          </a:p>
        </p:txBody>
      </p:sp>
    </p:spTree>
    <p:custDataLst>
      <p:tags r:id="rId1"/>
    </p:custDataLst>
    <p:extLst>
      <p:ext uri="{BB962C8B-B14F-4D97-AF65-F5344CB8AC3E}">
        <p14:creationId xmlns:p14="http://schemas.microsoft.com/office/powerpoint/2010/main" val="206800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17" r="74741" b="39423"/>
          <a:stretch/>
        </p:blipFill>
        <p:spPr>
          <a:xfrm>
            <a:off x="1409002" y="1983905"/>
            <a:ext cx="1080121" cy="63921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0069" r="56700" b="39423"/>
          <a:stretch/>
        </p:blipFill>
        <p:spPr>
          <a:xfrm>
            <a:off x="2993178" y="1983905"/>
            <a:ext cx="864096" cy="69732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0517" r="37455" b="39423"/>
          <a:stretch/>
        </p:blipFill>
        <p:spPr>
          <a:xfrm>
            <a:off x="4505346" y="1983905"/>
            <a:ext cx="720080" cy="63921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81920" r="3646" b="39423"/>
          <a:stretch/>
        </p:blipFill>
        <p:spPr>
          <a:xfrm>
            <a:off x="6521570" y="1983905"/>
            <a:ext cx="864096" cy="6392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560" y="977314"/>
            <a:ext cx="6768877" cy="5554761"/>
          </a:xfrm>
          <a:prstGeom prst="rect">
            <a:avLst/>
          </a:prstGeom>
        </p:spPr>
      </p:pic>
      <p:sp>
        <p:nvSpPr>
          <p:cNvPr id="4" name="Title 3"/>
          <p:cNvSpPr>
            <a:spLocks noGrp="1"/>
          </p:cNvSpPr>
          <p:nvPr>
            <p:ph type="title"/>
          </p:nvPr>
        </p:nvSpPr>
        <p:spPr>
          <a:xfrm>
            <a:off x="687387" y="6005"/>
            <a:ext cx="7769225" cy="1048253"/>
          </a:xfrm>
        </p:spPr>
        <p:txBody>
          <a:bodyPr/>
          <a:lstStyle/>
          <a:p>
            <a:r>
              <a:rPr lang="en-US" sz="3200" dirty="0" err="1"/>
              <a:t>Telotristat</a:t>
            </a:r>
            <a:r>
              <a:rPr lang="en-US" sz="3200" dirty="0"/>
              <a:t> Ethyl (TE)</a:t>
            </a:r>
            <a:br>
              <a:rPr lang="en-US" sz="3200" dirty="0"/>
            </a:br>
            <a:r>
              <a:rPr lang="en-US" sz="2400" dirty="0"/>
              <a:t>A Tryptophan Hydroxylase (TPH) Inhibitor</a:t>
            </a:r>
            <a:endParaRPr lang="en-US" sz="2400" dirty="0">
              <a:latin typeface="Calibri" charset="0"/>
              <a:ea typeface="Calibri" charset="0"/>
              <a:cs typeface="Calibri" charset="0"/>
            </a:endParaRPr>
          </a:p>
        </p:txBody>
      </p:sp>
      <p:sp>
        <p:nvSpPr>
          <p:cNvPr id="8" name="TextBox 7"/>
          <p:cNvSpPr txBox="1"/>
          <p:nvPr/>
        </p:nvSpPr>
        <p:spPr>
          <a:xfrm>
            <a:off x="34088" y="6532075"/>
            <a:ext cx="4600811"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Molina-</a:t>
            </a:r>
            <a:r>
              <a:rPr lang="en-US" sz="1600" b="0" dirty="0" err="1" smtClean="0">
                <a:solidFill>
                  <a:schemeClr val="tx1"/>
                </a:solidFill>
                <a:latin typeface="Calibri" charset="0"/>
                <a:ea typeface="Calibri" charset="0"/>
                <a:cs typeface="Calibri" charset="0"/>
              </a:rPr>
              <a:t>Cerrillo</a:t>
            </a:r>
            <a:r>
              <a:rPr lang="en-US" sz="1600" b="0" dirty="0" smtClean="0">
                <a:solidFill>
                  <a:schemeClr val="tx1"/>
                </a:solidFill>
                <a:latin typeface="Calibri" charset="0"/>
                <a:ea typeface="Calibri" charset="0"/>
                <a:cs typeface="Calibri" charset="0"/>
              </a:rPr>
              <a:t> J et al. </a:t>
            </a:r>
            <a:r>
              <a:rPr lang="en-US" sz="1600" b="0" i="1" dirty="0" smtClean="0">
                <a:solidFill>
                  <a:schemeClr val="tx1"/>
                </a:solidFill>
                <a:latin typeface="Calibri" charset="0"/>
                <a:ea typeface="Calibri" charset="0"/>
                <a:cs typeface="Calibri" charset="0"/>
              </a:rPr>
              <a:t>The Oncologist </a:t>
            </a:r>
            <a:r>
              <a:rPr lang="en-US" sz="1600" b="0" dirty="0" smtClean="0">
                <a:solidFill>
                  <a:schemeClr val="tx1"/>
                </a:solidFill>
                <a:latin typeface="Calibri" charset="0"/>
                <a:ea typeface="Calibri" charset="0"/>
                <a:cs typeface="Calibri" charset="0"/>
              </a:rPr>
              <a:t>2016;21:701-7.</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206157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bwMode="auto">
          <a:xfrm flipV="1">
            <a:off x="4870033" y="3393301"/>
            <a:ext cx="751097" cy="16841"/>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809" name="Title 1"/>
          <p:cNvSpPr>
            <a:spLocks noGrp="1"/>
          </p:cNvSpPr>
          <p:nvPr>
            <p:ph type="title"/>
          </p:nvPr>
        </p:nvSpPr>
        <p:spPr>
          <a:xfrm>
            <a:off x="683568" y="117497"/>
            <a:ext cx="7769225" cy="890741"/>
          </a:xfrm>
        </p:spPr>
        <p:txBody>
          <a:bodyPr/>
          <a:lstStyle/>
          <a:p>
            <a:pPr eaLnBrk="1" hangingPunct="1"/>
            <a:r>
              <a:rPr lang="en-US" sz="3200" dirty="0" smtClean="0"/>
              <a:t>TELESTAR Phase </a:t>
            </a:r>
            <a:r>
              <a:rPr lang="en-US" sz="3200" smtClean="0"/>
              <a:t>III Schema</a:t>
            </a:r>
            <a:endParaRPr lang="en-US" sz="2000" dirty="0">
              <a:solidFill>
                <a:srgbClr val="0000FF"/>
              </a:solidFill>
              <a:ea typeface="ＭＳ Ｐゴシック" charset="0"/>
            </a:endParaRPr>
          </a:p>
        </p:txBody>
      </p:sp>
      <p:sp>
        <p:nvSpPr>
          <p:cNvPr id="19" name="TextBox 18"/>
          <p:cNvSpPr txBox="1"/>
          <p:nvPr/>
        </p:nvSpPr>
        <p:spPr>
          <a:xfrm>
            <a:off x="239823" y="5538624"/>
            <a:ext cx="8136904" cy="400110"/>
          </a:xfrm>
          <a:prstGeom prst="rect">
            <a:avLst/>
          </a:prstGeom>
          <a:noFill/>
        </p:spPr>
        <p:txBody>
          <a:bodyPr wrap="square" rtlCol="0">
            <a:spAutoFit/>
          </a:bodyPr>
          <a:lstStyle/>
          <a:p>
            <a:r>
              <a:rPr lang="en-US" sz="2000" dirty="0" smtClean="0">
                <a:solidFill>
                  <a:srgbClr val="000000"/>
                </a:solidFill>
                <a:latin typeface="Calibri"/>
                <a:cs typeface="Calibri"/>
              </a:rPr>
              <a:t>Primary endpoint: </a:t>
            </a:r>
            <a:r>
              <a:rPr lang="en-US" sz="2000" b="0" dirty="0" smtClean="0">
                <a:solidFill>
                  <a:srgbClr val="000000"/>
                </a:solidFill>
                <a:latin typeface="Calibri"/>
                <a:cs typeface="Calibri"/>
              </a:rPr>
              <a:t>Change from baseline in BM frequency </a:t>
            </a:r>
          </a:p>
        </p:txBody>
      </p:sp>
      <p:cxnSp>
        <p:nvCxnSpPr>
          <p:cNvPr id="16" name="Straight Connector 10"/>
          <p:cNvCxnSpPr>
            <a:cxnSpLocks noChangeShapeType="1"/>
          </p:cNvCxnSpPr>
          <p:nvPr/>
        </p:nvCxnSpPr>
        <p:spPr bwMode="auto">
          <a:xfrm>
            <a:off x="4199384" y="3424576"/>
            <a:ext cx="609600" cy="0"/>
          </a:xfrm>
          <a:prstGeom prst="line">
            <a:avLst/>
          </a:prstGeom>
          <a:noFill/>
          <a:ln w="19050" cmpd="sng">
            <a:solidFill>
              <a:srgbClr val="000000"/>
            </a:solidFill>
            <a:round/>
            <a:headEnd/>
            <a:tailEnd/>
          </a:ln>
          <a:extLst>
            <a:ext uri="{909E8E84-426E-40DD-AFC4-6F175D3DCCD1}">
              <a14:hiddenFill xmlns:a14="http://schemas.microsoft.com/office/drawing/2010/main">
                <a:noFill/>
              </a14:hiddenFill>
            </a:ext>
          </a:extLst>
        </p:spPr>
      </p:cxnSp>
      <p:grpSp>
        <p:nvGrpSpPr>
          <p:cNvPr id="17" name="Group 82"/>
          <p:cNvGrpSpPr>
            <a:grpSpLocks/>
          </p:cNvGrpSpPr>
          <p:nvPr/>
        </p:nvGrpSpPr>
        <p:grpSpPr bwMode="auto">
          <a:xfrm>
            <a:off x="5026263" y="2144079"/>
            <a:ext cx="594869" cy="2731813"/>
            <a:chOff x="2830008" y="1687483"/>
            <a:chExt cx="715071" cy="4778801"/>
          </a:xfrm>
        </p:grpSpPr>
        <p:cxnSp>
          <p:nvCxnSpPr>
            <p:cNvPr id="18" name="Straight Arrow Connector 17"/>
            <p:cNvCxnSpPr/>
            <p:nvPr/>
          </p:nvCxnSpPr>
          <p:spPr>
            <a:xfrm flipH="1" flipV="1">
              <a:off x="2838203" y="1687483"/>
              <a:ext cx="2052" cy="4778801"/>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2830008" y="1687483"/>
              <a:ext cx="715071"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a:grpSpLocks/>
          </p:cNvGrpSpPr>
          <p:nvPr/>
        </p:nvGrpSpPr>
        <p:grpSpPr bwMode="auto">
          <a:xfrm>
            <a:off x="4530968" y="2911888"/>
            <a:ext cx="914400" cy="914400"/>
            <a:chOff x="1872" y="1584"/>
            <a:chExt cx="576" cy="576"/>
          </a:xfrm>
        </p:grpSpPr>
        <p:sp>
          <p:nvSpPr>
            <p:cNvPr id="24" name="Oval 23"/>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graphicFrame>
        <p:nvGraphicFramePr>
          <p:cNvPr id="26" name="Group 31"/>
          <p:cNvGraphicFramePr>
            <a:graphicFrameLocks noGrp="1"/>
          </p:cNvGraphicFramePr>
          <p:nvPr>
            <p:extLst>
              <p:ext uri="{D42A27DB-BD31-4B8C-83A1-F6EECF244321}">
                <p14:modId xmlns:p14="http://schemas.microsoft.com/office/powerpoint/2010/main" val="676502497"/>
              </p:ext>
            </p:extLst>
          </p:nvPr>
        </p:nvGraphicFramePr>
        <p:xfrm>
          <a:off x="239823" y="2131461"/>
          <a:ext cx="2817761" cy="2651856"/>
        </p:xfrm>
        <a:graphic>
          <a:graphicData uri="http://schemas.openxmlformats.org/drawingml/2006/table">
            <a:tbl>
              <a:tblPr/>
              <a:tblGrid>
                <a:gridCol w="2817761"/>
              </a:tblGrid>
              <a:tr h="284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Eligibility</a:t>
                      </a:r>
                    </a:p>
                  </a:txBody>
                  <a:tcPr marT="45744" marB="4574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945576">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Carcinoid syndrome</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Experiencing </a:t>
                      </a:r>
                      <a:r>
                        <a:rPr lang="en-US" dirty="0" smtClean="0"/>
                        <a:t>≥4 bowel</a:t>
                      </a:r>
                      <a:r>
                        <a:rPr lang="en-US" baseline="0" dirty="0" smtClean="0"/>
                        <a:t> movements (BMs) per day despite stable-dose somatostatin analogue (SSA) therapy</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Continue SSA throughout study period</a:t>
                      </a:r>
                    </a:p>
                  </a:txBody>
                  <a:tcPr marT="45744" marB="45744"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623684" y="1920254"/>
            <a:ext cx="1973161" cy="438989"/>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28" name="Rectangle 18"/>
          <p:cNvSpPr>
            <a:spLocks noChangeArrowheads="1"/>
          </p:cNvSpPr>
          <p:nvPr/>
        </p:nvSpPr>
        <p:spPr bwMode="auto">
          <a:xfrm>
            <a:off x="5621130" y="2923257"/>
            <a:ext cx="2015467" cy="812913"/>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29" name="TextBox 16"/>
          <p:cNvSpPr txBox="1">
            <a:spLocks noChangeArrowheads="1"/>
          </p:cNvSpPr>
          <p:nvPr/>
        </p:nvSpPr>
        <p:spPr bwMode="auto">
          <a:xfrm>
            <a:off x="5672500" y="1931406"/>
            <a:ext cx="192434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800" dirty="0" smtClean="0">
                <a:solidFill>
                  <a:srgbClr val="000090"/>
                </a:solidFill>
                <a:latin typeface="Calibri"/>
                <a:cs typeface="Calibri"/>
              </a:rPr>
              <a:t>Placebo TID</a:t>
            </a:r>
          </a:p>
        </p:txBody>
      </p:sp>
      <p:sp>
        <p:nvSpPr>
          <p:cNvPr id="30" name="TextBox 17"/>
          <p:cNvSpPr txBox="1">
            <a:spLocks noChangeArrowheads="1"/>
          </p:cNvSpPr>
          <p:nvPr/>
        </p:nvSpPr>
        <p:spPr bwMode="auto">
          <a:xfrm>
            <a:off x="5681848" y="2999579"/>
            <a:ext cx="192445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800" dirty="0" err="1" smtClean="0">
                <a:solidFill>
                  <a:srgbClr val="000090"/>
                </a:solidFill>
                <a:latin typeface="Calibri"/>
                <a:cs typeface="Calibri"/>
              </a:rPr>
              <a:t>Telotristat</a:t>
            </a:r>
            <a:r>
              <a:rPr lang="en-US" sz="1800" dirty="0" smtClean="0">
                <a:solidFill>
                  <a:srgbClr val="000090"/>
                </a:solidFill>
                <a:latin typeface="Calibri"/>
                <a:cs typeface="Calibri"/>
              </a:rPr>
              <a:t> ethyl</a:t>
            </a:r>
          </a:p>
          <a:p>
            <a:pPr algn="ctr"/>
            <a:r>
              <a:rPr lang="en-US" sz="1800" dirty="0" smtClean="0">
                <a:solidFill>
                  <a:srgbClr val="000090"/>
                </a:solidFill>
                <a:latin typeface="Calibri"/>
                <a:cs typeface="Calibri"/>
              </a:rPr>
              <a:t>250 mg TID</a:t>
            </a:r>
            <a:endParaRPr lang="en-US" sz="1800" dirty="0">
              <a:solidFill>
                <a:srgbClr val="000090"/>
              </a:solidFill>
              <a:latin typeface="Calibri"/>
              <a:cs typeface="Calibri"/>
            </a:endParaRPr>
          </a:p>
        </p:txBody>
      </p:sp>
      <p:sp>
        <p:nvSpPr>
          <p:cNvPr id="2" name="Rectangle 1"/>
          <p:cNvSpPr/>
          <p:nvPr/>
        </p:nvSpPr>
        <p:spPr>
          <a:xfrm>
            <a:off x="239823" y="1341351"/>
            <a:ext cx="3456384" cy="646331"/>
          </a:xfrm>
          <a:prstGeom prst="rect">
            <a:avLst/>
          </a:prstGeom>
        </p:spPr>
        <p:txBody>
          <a:bodyPr wrap="square">
            <a:spAutoFit/>
          </a:bodyPr>
          <a:lstStyle/>
          <a:p>
            <a:r>
              <a:rPr lang="en-US" sz="1800" dirty="0" smtClean="0">
                <a:solidFill>
                  <a:srgbClr val="000000"/>
                </a:solidFill>
                <a:latin typeface="Calibri"/>
                <a:cs typeface="Calibri"/>
              </a:rPr>
              <a:t>Trial Identifier: </a:t>
            </a:r>
            <a:r>
              <a:rPr lang="en-US" sz="1800" b="0" dirty="0" smtClean="0">
                <a:solidFill>
                  <a:srgbClr val="000000"/>
                </a:solidFill>
                <a:latin typeface="Calibri"/>
              </a:rPr>
              <a:t>NCT01677910</a:t>
            </a:r>
            <a:endParaRPr lang="en-US" sz="1800" b="0" dirty="0">
              <a:solidFill>
                <a:srgbClr val="000000"/>
              </a:solidFill>
              <a:latin typeface="Calibri"/>
            </a:endParaRPr>
          </a:p>
          <a:p>
            <a:r>
              <a:rPr lang="en-US" sz="1800" dirty="0" smtClean="0">
                <a:solidFill>
                  <a:srgbClr val="000000"/>
                </a:solidFill>
                <a:latin typeface="Calibri"/>
                <a:cs typeface="Calibri"/>
              </a:rPr>
              <a:t>Enrollment: </a:t>
            </a:r>
            <a:r>
              <a:rPr lang="en-US" sz="1800" b="0" dirty="0" smtClean="0">
                <a:solidFill>
                  <a:srgbClr val="000000"/>
                </a:solidFill>
                <a:latin typeface="Calibri"/>
                <a:cs typeface="Calibri"/>
              </a:rPr>
              <a:t>135</a:t>
            </a:r>
            <a:endParaRPr lang="en-US" sz="1800" b="0" dirty="0">
              <a:solidFill>
                <a:srgbClr val="000000"/>
              </a:solidFill>
              <a:latin typeface="Calibri"/>
              <a:cs typeface="Calibri"/>
            </a:endParaRPr>
          </a:p>
        </p:txBody>
      </p:sp>
      <p:sp>
        <p:nvSpPr>
          <p:cNvPr id="31" name="TextBox 30"/>
          <p:cNvSpPr txBox="1"/>
          <p:nvPr/>
        </p:nvSpPr>
        <p:spPr>
          <a:xfrm>
            <a:off x="107504" y="6474822"/>
            <a:ext cx="8280920" cy="338554"/>
          </a:xfrm>
          <a:prstGeom prst="rect">
            <a:avLst/>
          </a:prstGeom>
          <a:noFill/>
        </p:spPr>
        <p:txBody>
          <a:bodyPr wrap="square" rtlCol="0" anchor="b">
            <a:spAutoFit/>
          </a:bodyPr>
          <a:lstStyle/>
          <a:p>
            <a:r>
              <a:rPr lang="en-US" sz="1600" b="0" dirty="0" err="1">
                <a:solidFill>
                  <a:srgbClr val="000000"/>
                </a:solidFill>
                <a:latin typeface="Calibri" charset="0"/>
                <a:ea typeface="Calibri" charset="0"/>
                <a:cs typeface="Calibri" charset="0"/>
              </a:rPr>
              <a:t>Kulke</a:t>
            </a:r>
            <a:r>
              <a:rPr lang="en-US" sz="1600" b="0" dirty="0">
                <a:solidFill>
                  <a:srgbClr val="000000"/>
                </a:solidFill>
                <a:latin typeface="Calibri" charset="0"/>
                <a:ea typeface="Calibri" charset="0"/>
                <a:cs typeface="Calibri" charset="0"/>
              </a:rPr>
              <a:t> MH et al. </a:t>
            </a:r>
            <a:r>
              <a:rPr lang="en-US" sz="1600" b="0" i="1" dirty="0">
                <a:solidFill>
                  <a:srgbClr val="000000"/>
                </a:solidFill>
                <a:latin typeface="Calibri" charset="0"/>
                <a:ea typeface="Calibri" charset="0"/>
                <a:cs typeface="Calibri" charset="0"/>
              </a:rPr>
              <a:t>J </a:t>
            </a:r>
            <a:r>
              <a:rPr lang="en-US" sz="1600" b="0" i="1" dirty="0" err="1">
                <a:solidFill>
                  <a:srgbClr val="000000"/>
                </a:solidFill>
                <a:latin typeface="Calibri" charset="0"/>
                <a:ea typeface="Calibri" charset="0"/>
                <a:cs typeface="Calibri" charset="0"/>
              </a:rPr>
              <a:t>Clin</a:t>
            </a:r>
            <a:r>
              <a:rPr lang="en-US" sz="1600" b="0" i="1" dirty="0">
                <a:solidFill>
                  <a:srgbClr val="000000"/>
                </a:solidFill>
                <a:latin typeface="Calibri" charset="0"/>
                <a:ea typeface="Calibri" charset="0"/>
                <a:cs typeface="Calibri" charset="0"/>
              </a:rPr>
              <a:t> </a:t>
            </a:r>
            <a:r>
              <a:rPr lang="en-US" sz="1600" b="0" i="1" dirty="0" err="1">
                <a:solidFill>
                  <a:srgbClr val="000000"/>
                </a:solidFill>
                <a:latin typeface="Calibri" charset="0"/>
                <a:ea typeface="Calibri" charset="0"/>
                <a:cs typeface="Calibri" charset="0"/>
              </a:rPr>
              <a:t>Oncol</a:t>
            </a:r>
            <a:r>
              <a:rPr lang="en-US" sz="1600" b="0" i="1" dirty="0">
                <a:solidFill>
                  <a:srgbClr val="000000"/>
                </a:solidFill>
                <a:latin typeface="Calibri" charset="0"/>
                <a:ea typeface="Calibri" charset="0"/>
                <a:cs typeface="Calibri" charset="0"/>
              </a:rPr>
              <a:t> </a:t>
            </a:r>
            <a:r>
              <a:rPr lang="en-US" sz="1600" b="0" dirty="0">
                <a:solidFill>
                  <a:srgbClr val="000000"/>
                </a:solidFill>
                <a:latin typeface="Calibri" charset="0"/>
                <a:ea typeface="Calibri" charset="0"/>
                <a:cs typeface="Calibri" charset="0"/>
              </a:rPr>
              <a:t>2017;35(1):14-23.</a:t>
            </a:r>
          </a:p>
        </p:txBody>
      </p:sp>
      <p:sp>
        <p:nvSpPr>
          <p:cNvPr id="32" name="Rectangle 18"/>
          <p:cNvSpPr>
            <a:spLocks noChangeArrowheads="1"/>
          </p:cNvSpPr>
          <p:nvPr/>
        </p:nvSpPr>
        <p:spPr bwMode="auto">
          <a:xfrm>
            <a:off x="5619129" y="4424451"/>
            <a:ext cx="2003451" cy="785866"/>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33" name="TextBox 17"/>
          <p:cNvSpPr txBox="1">
            <a:spLocks noChangeArrowheads="1"/>
          </p:cNvSpPr>
          <p:nvPr/>
        </p:nvSpPr>
        <p:spPr bwMode="auto">
          <a:xfrm>
            <a:off x="5693683" y="4460382"/>
            <a:ext cx="191039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800" dirty="0" err="1" smtClean="0">
                <a:solidFill>
                  <a:srgbClr val="000090"/>
                </a:solidFill>
                <a:latin typeface="Calibri"/>
                <a:cs typeface="Calibri"/>
              </a:rPr>
              <a:t>Telotristat</a:t>
            </a:r>
            <a:r>
              <a:rPr lang="en-US" sz="1800" dirty="0" smtClean="0">
                <a:solidFill>
                  <a:srgbClr val="000090"/>
                </a:solidFill>
                <a:latin typeface="Calibri"/>
                <a:cs typeface="Calibri"/>
              </a:rPr>
              <a:t> ethyl</a:t>
            </a:r>
          </a:p>
          <a:p>
            <a:pPr algn="ctr"/>
            <a:r>
              <a:rPr lang="en-US" sz="1800" dirty="0" smtClean="0">
                <a:solidFill>
                  <a:srgbClr val="000090"/>
                </a:solidFill>
                <a:latin typeface="Calibri"/>
                <a:cs typeface="Calibri"/>
              </a:rPr>
              <a:t>500 mg TID</a:t>
            </a:r>
            <a:endParaRPr lang="en-US" sz="1800" dirty="0">
              <a:solidFill>
                <a:srgbClr val="000090"/>
              </a:solidFill>
              <a:latin typeface="Calibri"/>
              <a:cs typeface="Calibri"/>
            </a:endParaRPr>
          </a:p>
        </p:txBody>
      </p:sp>
      <p:sp>
        <p:nvSpPr>
          <p:cNvPr id="35" name="Rectangle 18"/>
          <p:cNvSpPr>
            <a:spLocks noChangeArrowheads="1"/>
          </p:cNvSpPr>
          <p:nvPr/>
        </p:nvSpPr>
        <p:spPr bwMode="auto">
          <a:xfrm>
            <a:off x="3082526" y="2620307"/>
            <a:ext cx="1393561" cy="1413224"/>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endParaRPr lang="en-US">
              <a:solidFill>
                <a:srgbClr val="3333CC"/>
              </a:solidFill>
              <a:latin typeface="Calibri"/>
              <a:ea typeface="ＭＳ Ｐゴシック" charset="0"/>
              <a:cs typeface="Calibri"/>
            </a:endParaRPr>
          </a:p>
        </p:txBody>
      </p:sp>
      <p:sp>
        <p:nvSpPr>
          <p:cNvPr id="36" name="TextBox 16"/>
          <p:cNvSpPr txBox="1">
            <a:spLocks noChangeArrowheads="1"/>
          </p:cNvSpPr>
          <p:nvPr/>
        </p:nvSpPr>
        <p:spPr bwMode="auto">
          <a:xfrm>
            <a:off x="3082526" y="2643299"/>
            <a:ext cx="1343697"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600" dirty="0" smtClean="0">
                <a:solidFill>
                  <a:srgbClr val="000090"/>
                </a:solidFill>
                <a:latin typeface="Calibri"/>
                <a:cs typeface="Calibri"/>
              </a:rPr>
              <a:t>3-4-week</a:t>
            </a:r>
          </a:p>
          <a:p>
            <a:pPr algn="ctr"/>
            <a:r>
              <a:rPr lang="en-US" sz="1600" dirty="0">
                <a:solidFill>
                  <a:srgbClr val="000090"/>
                </a:solidFill>
                <a:latin typeface="Calibri"/>
                <a:cs typeface="Calibri"/>
              </a:rPr>
              <a:t>r</a:t>
            </a:r>
            <a:r>
              <a:rPr lang="en-US" sz="1600" dirty="0" smtClean="0">
                <a:solidFill>
                  <a:srgbClr val="000090"/>
                </a:solidFill>
                <a:latin typeface="Calibri"/>
                <a:cs typeface="Calibri"/>
              </a:rPr>
              <a:t>un-in </a:t>
            </a:r>
          </a:p>
          <a:p>
            <a:pPr algn="ctr"/>
            <a:r>
              <a:rPr lang="en-US" sz="1600" dirty="0" smtClean="0">
                <a:solidFill>
                  <a:srgbClr val="000090"/>
                </a:solidFill>
                <a:latin typeface="Calibri"/>
                <a:cs typeface="Calibri"/>
              </a:rPr>
              <a:t>Evaluation of</a:t>
            </a:r>
          </a:p>
          <a:p>
            <a:pPr algn="ctr"/>
            <a:r>
              <a:rPr lang="en-US" sz="1600" dirty="0" smtClean="0">
                <a:solidFill>
                  <a:srgbClr val="000090"/>
                </a:solidFill>
                <a:latin typeface="Calibri"/>
                <a:cs typeface="Calibri"/>
              </a:rPr>
              <a:t>BM frequency</a:t>
            </a:r>
            <a:endParaRPr lang="en-US" sz="1600" dirty="0">
              <a:solidFill>
                <a:srgbClr val="000090"/>
              </a:solidFill>
              <a:latin typeface="Calibri"/>
              <a:cs typeface="Calibri"/>
            </a:endParaRPr>
          </a:p>
        </p:txBody>
      </p:sp>
      <p:sp>
        <p:nvSpPr>
          <p:cNvPr id="3" name="TextBox 2"/>
          <p:cNvSpPr txBox="1"/>
          <p:nvPr/>
        </p:nvSpPr>
        <p:spPr>
          <a:xfrm>
            <a:off x="4476087" y="2580360"/>
            <a:ext cx="601447" cy="307777"/>
          </a:xfrm>
          <a:prstGeom prst="rect">
            <a:avLst/>
          </a:prstGeom>
          <a:noFill/>
        </p:spPr>
        <p:txBody>
          <a:bodyPr wrap="none" rtlCol="0">
            <a:spAutoFit/>
          </a:bodyPr>
          <a:lstStyle/>
          <a:p>
            <a:r>
              <a:rPr lang="en-US" sz="1400" dirty="0" smtClean="0">
                <a:solidFill>
                  <a:srgbClr val="000000"/>
                </a:solidFill>
              </a:rPr>
              <a:t>1:1:1</a:t>
            </a:r>
            <a:endParaRPr lang="en-US" sz="1400" dirty="0">
              <a:solidFill>
                <a:srgbClr val="000000"/>
              </a:solidFill>
            </a:endParaRPr>
          </a:p>
        </p:txBody>
      </p:sp>
      <p:cxnSp>
        <p:nvCxnSpPr>
          <p:cNvPr id="37" name="Straight Arrow Connector 36"/>
          <p:cNvCxnSpPr/>
          <p:nvPr/>
        </p:nvCxnSpPr>
        <p:spPr bwMode="auto">
          <a:xfrm>
            <a:off x="5033080" y="4875892"/>
            <a:ext cx="594869"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18"/>
          <p:cNvSpPr>
            <a:spLocks noChangeArrowheads="1"/>
          </p:cNvSpPr>
          <p:nvPr/>
        </p:nvSpPr>
        <p:spPr bwMode="auto">
          <a:xfrm>
            <a:off x="7953831" y="2937484"/>
            <a:ext cx="1097949" cy="785866"/>
          </a:xfrm>
          <a:prstGeom prst="rect">
            <a:avLst/>
          </a:prstGeom>
          <a:solidFill>
            <a:srgbClr val="76D3FF"/>
          </a:solidFill>
          <a:ln w="12700" cmpd="sng">
            <a:solidFill>
              <a:srgbClr val="FFFFFF"/>
            </a:solidFill>
            <a:round/>
            <a:headEnd/>
            <a:tailEnd/>
          </a:ln>
          <a:effectLst>
            <a:outerShdw blurRad="50800" dist="38100" dir="2700000" algn="tl" rotWithShape="0">
              <a:prstClr val="black">
                <a:alpha val="40000"/>
              </a:prstClr>
            </a:outerShdw>
          </a:effectLst>
          <a:extLst/>
        </p:spPr>
        <p:txBody>
          <a:bodyPr/>
          <a:lstStyle/>
          <a:p>
            <a:r>
              <a:rPr lang="en-US" dirty="0" smtClean="0">
                <a:solidFill>
                  <a:srgbClr val="3333CC"/>
                </a:solidFill>
                <a:latin typeface="Calibri"/>
                <a:ea typeface="ＭＳ Ｐゴシック" charset="0"/>
                <a:cs typeface="Calibri"/>
              </a:rPr>
              <a:t> </a:t>
            </a:r>
            <a:endParaRPr lang="en-US" dirty="0">
              <a:solidFill>
                <a:srgbClr val="3333CC"/>
              </a:solidFill>
              <a:latin typeface="Calibri"/>
              <a:ea typeface="ＭＳ Ｐゴシック" charset="0"/>
              <a:cs typeface="Calibri"/>
            </a:endParaRPr>
          </a:p>
        </p:txBody>
      </p:sp>
      <p:sp>
        <p:nvSpPr>
          <p:cNvPr id="39" name="TextBox 17"/>
          <p:cNvSpPr txBox="1">
            <a:spLocks noChangeArrowheads="1"/>
          </p:cNvSpPr>
          <p:nvPr/>
        </p:nvSpPr>
        <p:spPr bwMode="auto">
          <a:xfrm>
            <a:off x="7956376" y="2973415"/>
            <a:ext cx="1095404"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r>
              <a:rPr lang="en-US" sz="1400" dirty="0" err="1" smtClean="0">
                <a:solidFill>
                  <a:srgbClr val="000090"/>
                </a:solidFill>
                <a:latin typeface="Calibri"/>
                <a:cs typeface="Calibri"/>
              </a:rPr>
              <a:t>Telotristat</a:t>
            </a:r>
            <a:r>
              <a:rPr lang="en-US" sz="1400" dirty="0" smtClean="0">
                <a:solidFill>
                  <a:srgbClr val="000090"/>
                </a:solidFill>
                <a:latin typeface="Calibri"/>
                <a:cs typeface="Calibri"/>
              </a:rPr>
              <a:t> ethyl</a:t>
            </a:r>
          </a:p>
          <a:p>
            <a:pPr algn="ctr"/>
            <a:r>
              <a:rPr lang="en-US" sz="1400" dirty="0" smtClean="0">
                <a:solidFill>
                  <a:srgbClr val="000090"/>
                </a:solidFill>
                <a:latin typeface="Calibri"/>
                <a:cs typeface="Calibri"/>
              </a:rPr>
              <a:t>500 mg TID</a:t>
            </a:r>
            <a:endParaRPr lang="en-US" sz="1400" dirty="0">
              <a:solidFill>
                <a:srgbClr val="000090"/>
              </a:solidFill>
              <a:latin typeface="Calibri"/>
              <a:cs typeface="Calibri"/>
            </a:endParaRPr>
          </a:p>
        </p:txBody>
      </p:sp>
      <p:cxnSp>
        <p:nvCxnSpPr>
          <p:cNvPr id="9" name="Straight Connector 8"/>
          <p:cNvCxnSpPr>
            <a:stCxn id="27" idx="3"/>
          </p:cNvCxnSpPr>
          <p:nvPr/>
        </p:nvCxnSpPr>
        <p:spPr bwMode="auto">
          <a:xfrm>
            <a:off x="7596845" y="2139749"/>
            <a:ext cx="779882" cy="4330"/>
          </a:xfrm>
          <a:prstGeom prst="line">
            <a:avLst/>
          </a:prstGeom>
          <a:solidFill>
            <a:srgbClr val="FFFF00"/>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7629817" y="4814325"/>
            <a:ext cx="779882" cy="4330"/>
          </a:xfrm>
          <a:prstGeom prst="line">
            <a:avLst/>
          </a:prstGeom>
          <a:solidFill>
            <a:srgbClr val="FFFF00"/>
          </a:solidFill>
          <a:ln w="19050" cap="flat" cmpd="sng" algn="ctr">
            <a:solidFill>
              <a:schemeClr val="tx1"/>
            </a:solidFill>
            <a:prstDash val="solid"/>
            <a:round/>
            <a:headEnd type="none" w="med" len="med"/>
            <a:tailEnd type="none" w="med" len="med"/>
          </a:ln>
          <a:effectLst/>
        </p:spPr>
      </p:cxnSp>
      <p:cxnSp>
        <p:nvCxnSpPr>
          <p:cNvPr id="11" name="Straight Arrow Connector 10"/>
          <p:cNvCxnSpPr/>
          <p:nvPr/>
        </p:nvCxnSpPr>
        <p:spPr bwMode="auto">
          <a:xfrm flipV="1">
            <a:off x="8409699" y="3826288"/>
            <a:ext cx="0" cy="988037"/>
          </a:xfrm>
          <a:prstGeom prst="straightConnector1">
            <a:avLst/>
          </a:prstGeom>
          <a:solidFill>
            <a:srgbClr val="FFFF00"/>
          </a:solidFill>
          <a:ln w="19050"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8376727" y="2153942"/>
            <a:ext cx="11697" cy="714486"/>
          </a:xfrm>
          <a:prstGeom prst="straightConnector1">
            <a:avLst/>
          </a:prstGeom>
          <a:solidFill>
            <a:srgbClr val="FFFF00"/>
          </a:solidFill>
          <a:ln w="19050" cap="flat" cmpd="sng" algn="ctr">
            <a:solidFill>
              <a:schemeClr val="tx1"/>
            </a:solidFill>
            <a:prstDash val="solid"/>
            <a:round/>
            <a:headEnd type="none" w="med" len="med"/>
            <a:tailEnd type="triangle"/>
          </a:ln>
          <a:effectLst/>
        </p:spPr>
      </p:cxnSp>
      <p:cxnSp>
        <p:nvCxnSpPr>
          <p:cNvPr id="15" name="Straight Arrow Connector 14"/>
          <p:cNvCxnSpPr>
            <a:stCxn id="28" idx="3"/>
            <a:endCxn id="38" idx="1"/>
          </p:cNvCxnSpPr>
          <p:nvPr/>
        </p:nvCxnSpPr>
        <p:spPr bwMode="auto">
          <a:xfrm>
            <a:off x="7636597" y="3329714"/>
            <a:ext cx="317234" cy="703"/>
          </a:xfrm>
          <a:prstGeom prst="straightConnector1">
            <a:avLst/>
          </a:prstGeom>
          <a:solidFill>
            <a:srgbClr val="FFFF00"/>
          </a:solidFill>
          <a:ln w="19050"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497176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21" y="1256884"/>
            <a:ext cx="8388424" cy="4725479"/>
          </a:xfrm>
          <a:prstGeom prst="rect">
            <a:avLst/>
          </a:prstGeom>
        </p:spPr>
      </p:pic>
      <p:sp>
        <p:nvSpPr>
          <p:cNvPr id="4" name="Title 3"/>
          <p:cNvSpPr>
            <a:spLocks noGrp="1"/>
          </p:cNvSpPr>
          <p:nvPr>
            <p:ph type="title"/>
          </p:nvPr>
        </p:nvSpPr>
        <p:spPr>
          <a:xfrm>
            <a:off x="683568" y="32048"/>
            <a:ext cx="7769225" cy="1143000"/>
          </a:xfrm>
        </p:spPr>
        <p:txBody>
          <a:bodyPr/>
          <a:lstStyle/>
          <a:p>
            <a:r>
              <a:rPr lang="en-US" dirty="0" smtClean="0"/>
              <a:t>TELESTAR: Change from Baseline in BMs Per Day</a:t>
            </a:r>
            <a:endParaRPr lang="en-US" dirty="0"/>
          </a:p>
        </p:txBody>
      </p:sp>
      <p:sp>
        <p:nvSpPr>
          <p:cNvPr id="5" name="TextBox 4"/>
          <p:cNvSpPr txBox="1"/>
          <p:nvPr/>
        </p:nvSpPr>
        <p:spPr>
          <a:xfrm>
            <a:off x="0" y="6453336"/>
            <a:ext cx="3979487" cy="338554"/>
          </a:xfrm>
          <a:prstGeom prst="rect">
            <a:avLst/>
          </a:prstGeom>
          <a:noFill/>
        </p:spPr>
        <p:txBody>
          <a:bodyPr wrap="none" rtlCol="0">
            <a:spAutoFit/>
          </a:bodyPr>
          <a:lstStyle/>
          <a:p>
            <a:r>
              <a:rPr lang="en-US" sz="1600" b="0" dirty="0" err="1" smtClean="0">
                <a:solidFill>
                  <a:srgbClr val="000000"/>
                </a:solidFill>
                <a:latin typeface="Calibri" charset="0"/>
                <a:ea typeface="Calibri" charset="0"/>
                <a:cs typeface="Calibri" charset="0"/>
              </a:rPr>
              <a:t>Kulke</a:t>
            </a:r>
            <a:r>
              <a:rPr lang="en-US" sz="1600" b="0" dirty="0" smtClean="0">
                <a:solidFill>
                  <a:srgbClr val="000000"/>
                </a:solidFill>
                <a:latin typeface="Calibri" charset="0"/>
                <a:ea typeface="Calibri" charset="0"/>
                <a:cs typeface="Calibri" charset="0"/>
              </a:rPr>
              <a:t> MH et al. </a:t>
            </a:r>
            <a:r>
              <a:rPr lang="en-US" sz="1600" b="0" i="1" dirty="0" smtClean="0">
                <a:solidFill>
                  <a:srgbClr val="000000"/>
                </a:solidFill>
                <a:latin typeface="Calibri" charset="0"/>
                <a:ea typeface="Calibri" charset="0"/>
                <a:cs typeface="Calibri" charset="0"/>
              </a:rPr>
              <a:t>J </a:t>
            </a:r>
            <a:r>
              <a:rPr lang="en-US" sz="1600" b="0" i="1" dirty="0" err="1" smtClean="0">
                <a:solidFill>
                  <a:srgbClr val="000000"/>
                </a:solidFill>
                <a:latin typeface="Calibri" charset="0"/>
                <a:ea typeface="Calibri" charset="0"/>
                <a:cs typeface="Calibri" charset="0"/>
              </a:rPr>
              <a:t>Clin</a:t>
            </a:r>
            <a:r>
              <a:rPr lang="en-US" sz="1600" b="0" i="1" dirty="0" smtClean="0">
                <a:solidFill>
                  <a:srgbClr val="000000"/>
                </a:solidFill>
                <a:latin typeface="Calibri" charset="0"/>
                <a:ea typeface="Calibri" charset="0"/>
                <a:cs typeface="Calibri" charset="0"/>
              </a:rPr>
              <a:t> </a:t>
            </a:r>
            <a:r>
              <a:rPr lang="en-US" sz="1600" b="0" i="1" dirty="0" err="1" smtClean="0">
                <a:solidFill>
                  <a:srgbClr val="000000"/>
                </a:solidFill>
                <a:latin typeface="Calibri" charset="0"/>
                <a:ea typeface="Calibri" charset="0"/>
                <a:cs typeface="Calibri" charset="0"/>
              </a:rPr>
              <a:t>Oncol</a:t>
            </a:r>
            <a:r>
              <a:rPr lang="en-US" sz="1600" b="0" i="1" dirty="0" smtClean="0">
                <a:solidFill>
                  <a:srgbClr val="000000"/>
                </a:solidFill>
                <a:latin typeface="Calibri" charset="0"/>
                <a:ea typeface="Calibri" charset="0"/>
                <a:cs typeface="Calibri" charset="0"/>
              </a:rPr>
              <a:t> </a:t>
            </a:r>
            <a:r>
              <a:rPr lang="en-US" sz="1600" b="0" dirty="0" smtClean="0">
                <a:solidFill>
                  <a:srgbClr val="000000"/>
                </a:solidFill>
                <a:latin typeface="Calibri" charset="0"/>
                <a:ea typeface="Calibri" charset="0"/>
                <a:cs typeface="Calibri" charset="0"/>
              </a:rPr>
              <a:t>2017;35(1):14-23.</a:t>
            </a:r>
            <a:endParaRPr lang="en-US" sz="1600" b="0" dirty="0">
              <a:solidFill>
                <a:srgbClr val="000000"/>
              </a:solidFill>
              <a:latin typeface="Calibri" charset="0"/>
              <a:ea typeface="Calibri" charset="0"/>
              <a:cs typeface="Calibri" charset="0"/>
            </a:endParaRPr>
          </a:p>
        </p:txBody>
      </p:sp>
      <p:sp>
        <p:nvSpPr>
          <p:cNvPr id="3" name="Rectangle 2"/>
          <p:cNvSpPr/>
          <p:nvPr/>
        </p:nvSpPr>
        <p:spPr bwMode="auto">
          <a:xfrm>
            <a:off x="323528" y="1175048"/>
            <a:ext cx="504056" cy="4537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457200" hangingPunct="0">
              <a:lnSpc>
                <a:spcPct val="93000"/>
              </a:lnSpc>
              <a:buClr>
                <a:srgbClr val="000000"/>
              </a:buClr>
              <a:buSzPct val="45000"/>
              <a:buFont typeface="Wingdings" pitchFamily="2" charset="2"/>
              <a:buNone/>
            </a:pPr>
            <a:endParaRPr lang="en-US" sz="2400" b="0" smtClean="0">
              <a:solidFill>
                <a:srgbClr val="3333CC"/>
              </a:solidFill>
              <a:latin typeface="Times New Roman" pitchFamily="18" charset="0"/>
            </a:endParaRPr>
          </a:p>
        </p:txBody>
      </p:sp>
      <p:sp>
        <p:nvSpPr>
          <p:cNvPr id="6" name="TextBox 5"/>
          <p:cNvSpPr txBox="1"/>
          <p:nvPr/>
        </p:nvSpPr>
        <p:spPr>
          <a:xfrm>
            <a:off x="1835696" y="5643809"/>
            <a:ext cx="2226507" cy="338554"/>
          </a:xfrm>
          <a:prstGeom prst="rect">
            <a:avLst/>
          </a:prstGeom>
          <a:noFill/>
        </p:spPr>
        <p:txBody>
          <a:bodyPr wrap="none" rtlCol="0">
            <a:spAutoFit/>
          </a:bodyPr>
          <a:lstStyle/>
          <a:p>
            <a:r>
              <a:rPr lang="en-US" sz="1600" smtClean="0">
                <a:solidFill>
                  <a:srgbClr val="000000"/>
                </a:solidFill>
                <a:latin typeface="Calibri" charset="0"/>
                <a:ea typeface="Calibri" charset="0"/>
                <a:cs typeface="Calibri" charset="0"/>
              </a:rPr>
              <a:t>Double-Blind </a:t>
            </a:r>
            <a:r>
              <a:rPr lang="en-US" sz="1600" dirty="0" smtClean="0">
                <a:solidFill>
                  <a:srgbClr val="000000"/>
                </a:solidFill>
                <a:latin typeface="Calibri" charset="0"/>
                <a:ea typeface="Calibri" charset="0"/>
                <a:cs typeface="Calibri" charset="0"/>
              </a:rPr>
              <a:t>Treatment</a:t>
            </a:r>
            <a:endParaRPr lang="en-US" sz="1600" dirty="0">
              <a:solidFill>
                <a:srgbClr val="000000"/>
              </a:solidFill>
              <a:latin typeface="Calibri" charset="0"/>
              <a:ea typeface="Calibri" charset="0"/>
              <a:cs typeface="Calibri" charset="0"/>
            </a:endParaRPr>
          </a:p>
        </p:txBody>
      </p:sp>
      <p:sp>
        <p:nvSpPr>
          <p:cNvPr id="7" name="TextBox 6"/>
          <p:cNvSpPr txBox="1"/>
          <p:nvPr/>
        </p:nvSpPr>
        <p:spPr>
          <a:xfrm>
            <a:off x="5457286" y="5629573"/>
            <a:ext cx="2035301" cy="338554"/>
          </a:xfrm>
          <a:prstGeom prst="rect">
            <a:avLst/>
          </a:prstGeom>
          <a:noFill/>
        </p:spPr>
        <p:txBody>
          <a:bodyPr wrap="none" rtlCol="0">
            <a:spAutoFit/>
          </a:bodyPr>
          <a:lstStyle/>
          <a:p>
            <a:r>
              <a:rPr lang="en-US" sz="1600" dirty="0" smtClean="0">
                <a:solidFill>
                  <a:srgbClr val="000000"/>
                </a:solidFill>
                <a:latin typeface="Calibri" charset="0"/>
                <a:ea typeface="Calibri" charset="0"/>
                <a:cs typeface="Calibri" charset="0"/>
              </a:rPr>
              <a:t>Open-Label Extension</a:t>
            </a:r>
            <a:endParaRPr lang="en-US" sz="160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19283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273300"/>
            <a:ext cx="8892480" cy="2240905"/>
          </a:xfrm>
          <a:prstGeom prst="rect">
            <a:avLst/>
          </a:prstGeom>
        </p:spPr>
      </p:pic>
      <p:sp>
        <p:nvSpPr>
          <p:cNvPr id="2" name="Title 1"/>
          <p:cNvSpPr>
            <a:spLocks noGrp="1"/>
          </p:cNvSpPr>
          <p:nvPr>
            <p:ph type="title"/>
          </p:nvPr>
        </p:nvSpPr>
        <p:spPr/>
        <p:txBody>
          <a:bodyPr/>
          <a:lstStyle/>
          <a:p>
            <a:r>
              <a:rPr lang="en-US" dirty="0" smtClean="0">
                <a:latin typeface="Calibri" charset="0"/>
                <a:ea typeface="Calibri" charset="0"/>
                <a:cs typeface="Calibri" charset="0"/>
              </a:rPr>
              <a:t>TELESTAR: Change in Frequency of BMs from </a:t>
            </a:r>
            <a:br>
              <a:rPr lang="en-US" dirty="0" smtClean="0">
                <a:latin typeface="Calibri" charset="0"/>
                <a:ea typeface="Calibri" charset="0"/>
                <a:cs typeface="Calibri" charset="0"/>
              </a:rPr>
            </a:br>
            <a:r>
              <a:rPr lang="en-US" dirty="0" smtClean="0">
                <a:latin typeface="Calibri" charset="0"/>
                <a:ea typeface="Calibri" charset="0"/>
                <a:cs typeface="Calibri" charset="0"/>
              </a:rPr>
              <a:t>Baseline to Week 12</a:t>
            </a:r>
            <a:endParaRPr lang="en-US" dirty="0">
              <a:latin typeface="Calibri" charset="0"/>
              <a:ea typeface="Calibri" charset="0"/>
              <a:cs typeface="Calibri" charset="0"/>
            </a:endParaRPr>
          </a:p>
        </p:txBody>
      </p:sp>
      <p:sp>
        <p:nvSpPr>
          <p:cNvPr id="4" name="TextBox 3"/>
          <p:cNvSpPr txBox="1"/>
          <p:nvPr/>
        </p:nvSpPr>
        <p:spPr>
          <a:xfrm>
            <a:off x="827584" y="4725144"/>
            <a:ext cx="3503203" cy="1077218"/>
          </a:xfrm>
          <a:prstGeom prst="rect">
            <a:avLst/>
          </a:prstGeom>
          <a:noFill/>
        </p:spPr>
        <p:txBody>
          <a:bodyPr wrap="none" rtlCol="0">
            <a:spAutoFit/>
          </a:bodyPr>
          <a:lstStyle/>
          <a:p>
            <a:r>
              <a:rPr lang="en-US" sz="1600" dirty="0" smtClean="0">
                <a:solidFill>
                  <a:srgbClr val="000000"/>
                </a:solidFill>
                <a:latin typeface="Calibri" charset="0"/>
                <a:ea typeface="Calibri" charset="0"/>
                <a:cs typeface="Calibri" charset="0"/>
              </a:rPr>
              <a:t>Mean reduction in daily BM frequency </a:t>
            </a:r>
          </a:p>
          <a:p>
            <a:r>
              <a:rPr lang="en-US" sz="1600" dirty="0" smtClean="0">
                <a:solidFill>
                  <a:srgbClr val="000000"/>
                </a:solidFill>
                <a:latin typeface="Calibri" charset="0"/>
                <a:ea typeface="Calibri" charset="0"/>
                <a:cs typeface="Calibri" charset="0"/>
              </a:rPr>
              <a:t>from baseline to week 12</a:t>
            </a:r>
          </a:p>
          <a:p>
            <a:r>
              <a:rPr lang="en-US" sz="1600" b="0" dirty="0" smtClean="0">
                <a:solidFill>
                  <a:srgbClr val="000000"/>
                </a:solidFill>
                <a:latin typeface="Calibri" charset="0"/>
                <a:ea typeface="Calibri" charset="0"/>
                <a:cs typeface="Calibri" charset="0"/>
              </a:rPr>
              <a:t>250 mg three times per day: </a:t>
            </a:r>
            <a:r>
              <a:rPr lang="en-US" sz="1600" dirty="0" smtClean="0">
                <a:solidFill>
                  <a:srgbClr val="0432FF"/>
                </a:solidFill>
                <a:latin typeface="Calibri" charset="0"/>
                <a:ea typeface="Calibri" charset="0"/>
                <a:cs typeface="Calibri" charset="0"/>
              </a:rPr>
              <a:t>-1.7</a:t>
            </a:r>
          </a:p>
          <a:p>
            <a:r>
              <a:rPr lang="en-US" sz="1600" b="0" dirty="0" smtClean="0">
                <a:solidFill>
                  <a:srgbClr val="000000"/>
                </a:solidFill>
                <a:latin typeface="Calibri" charset="0"/>
                <a:ea typeface="Calibri" charset="0"/>
                <a:cs typeface="Calibri" charset="0"/>
              </a:rPr>
              <a:t>Placebo: </a:t>
            </a:r>
            <a:r>
              <a:rPr lang="en-US" sz="1600" dirty="0" smtClean="0">
                <a:solidFill>
                  <a:srgbClr val="0432FF"/>
                </a:solidFill>
                <a:latin typeface="Calibri" charset="0"/>
                <a:ea typeface="Calibri" charset="0"/>
                <a:cs typeface="Calibri" charset="0"/>
              </a:rPr>
              <a:t>-0.9</a:t>
            </a:r>
            <a:endParaRPr lang="en-US" sz="1600" dirty="0">
              <a:solidFill>
                <a:srgbClr val="0432FF"/>
              </a:solidFill>
              <a:latin typeface="Calibri" charset="0"/>
              <a:ea typeface="Calibri" charset="0"/>
              <a:cs typeface="Calibri" charset="0"/>
            </a:endParaRPr>
          </a:p>
        </p:txBody>
      </p:sp>
      <p:sp>
        <p:nvSpPr>
          <p:cNvPr id="5" name="TextBox 4"/>
          <p:cNvSpPr txBox="1"/>
          <p:nvPr/>
        </p:nvSpPr>
        <p:spPr>
          <a:xfrm>
            <a:off x="5148064" y="4725144"/>
            <a:ext cx="3995936" cy="1077218"/>
          </a:xfrm>
          <a:prstGeom prst="rect">
            <a:avLst/>
          </a:prstGeom>
          <a:noFill/>
        </p:spPr>
        <p:txBody>
          <a:bodyPr wrap="square" rtlCol="0">
            <a:spAutoFit/>
          </a:bodyPr>
          <a:lstStyle/>
          <a:p>
            <a:r>
              <a:rPr lang="en-US" sz="1600" dirty="0" smtClean="0">
                <a:solidFill>
                  <a:srgbClr val="000000"/>
                </a:solidFill>
                <a:latin typeface="Calibri" charset="0"/>
                <a:ea typeface="Calibri" charset="0"/>
                <a:cs typeface="Calibri" charset="0"/>
              </a:rPr>
              <a:t>Mean reduction in daily BM frequency </a:t>
            </a:r>
          </a:p>
          <a:p>
            <a:r>
              <a:rPr lang="en-US" sz="1600" dirty="0" smtClean="0">
                <a:solidFill>
                  <a:srgbClr val="000000"/>
                </a:solidFill>
                <a:latin typeface="Calibri" charset="0"/>
                <a:ea typeface="Calibri" charset="0"/>
                <a:cs typeface="Calibri" charset="0"/>
              </a:rPr>
              <a:t>from baseline to week 12</a:t>
            </a:r>
          </a:p>
          <a:p>
            <a:r>
              <a:rPr lang="en-US" sz="1600" b="0" dirty="0" smtClean="0">
                <a:solidFill>
                  <a:srgbClr val="000000"/>
                </a:solidFill>
                <a:latin typeface="Calibri" charset="0"/>
                <a:ea typeface="Calibri" charset="0"/>
                <a:cs typeface="Calibri" charset="0"/>
              </a:rPr>
              <a:t>500 mg three times per day: </a:t>
            </a:r>
            <a:r>
              <a:rPr lang="en-US" sz="1600" dirty="0" smtClean="0">
                <a:solidFill>
                  <a:srgbClr val="0432FF"/>
                </a:solidFill>
                <a:latin typeface="Calibri" charset="0"/>
                <a:ea typeface="Calibri" charset="0"/>
                <a:cs typeface="Calibri" charset="0"/>
              </a:rPr>
              <a:t>-2.1</a:t>
            </a:r>
          </a:p>
          <a:p>
            <a:r>
              <a:rPr lang="en-US" sz="1600" b="0" dirty="0">
                <a:solidFill>
                  <a:srgbClr val="000000"/>
                </a:solidFill>
                <a:latin typeface="Calibri" charset="0"/>
                <a:ea typeface="Calibri" charset="0"/>
                <a:cs typeface="Calibri" charset="0"/>
              </a:rPr>
              <a:t>Placebo: </a:t>
            </a:r>
            <a:r>
              <a:rPr lang="en-US" sz="1600" dirty="0">
                <a:solidFill>
                  <a:srgbClr val="0432FF"/>
                </a:solidFill>
                <a:latin typeface="Calibri" charset="0"/>
                <a:ea typeface="Calibri" charset="0"/>
                <a:cs typeface="Calibri" charset="0"/>
              </a:rPr>
              <a:t>-</a:t>
            </a:r>
            <a:r>
              <a:rPr lang="en-US" sz="1600" dirty="0" smtClean="0">
                <a:solidFill>
                  <a:srgbClr val="0432FF"/>
                </a:solidFill>
                <a:latin typeface="Calibri" charset="0"/>
                <a:ea typeface="Calibri" charset="0"/>
                <a:cs typeface="Calibri" charset="0"/>
              </a:rPr>
              <a:t>0.9</a:t>
            </a:r>
            <a:endParaRPr lang="en-US" sz="1600" dirty="0">
              <a:solidFill>
                <a:srgbClr val="0432FF"/>
              </a:solidFill>
              <a:latin typeface="Calibri" charset="0"/>
              <a:ea typeface="Calibri" charset="0"/>
              <a:cs typeface="Calibri" charset="0"/>
            </a:endParaRPr>
          </a:p>
        </p:txBody>
      </p:sp>
      <p:sp>
        <p:nvSpPr>
          <p:cNvPr id="6" name="TextBox 5"/>
          <p:cNvSpPr txBox="1"/>
          <p:nvPr/>
        </p:nvSpPr>
        <p:spPr>
          <a:xfrm>
            <a:off x="0" y="6453336"/>
            <a:ext cx="3979487" cy="338554"/>
          </a:xfrm>
          <a:prstGeom prst="rect">
            <a:avLst/>
          </a:prstGeom>
          <a:noFill/>
        </p:spPr>
        <p:txBody>
          <a:bodyPr wrap="none" rtlCol="0">
            <a:spAutoFit/>
          </a:bodyPr>
          <a:lstStyle/>
          <a:p>
            <a:r>
              <a:rPr lang="en-US" sz="1600" b="0" dirty="0" err="1" smtClean="0">
                <a:solidFill>
                  <a:srgbClr val="000000"/>
                </a:solidFill>
                <a:latin typeface="Calibri" charset="0"/>
                <a:ea typeface="Calibri" charset="0"/>
                <a:cs typeface="Calibri" charset="0"/>
              </a:rPr>
              <a:t>Kulke</a:t>
            </a:r>
            <a:r>
              <a:rPr lang="en-US" sz="1600" b="0" dirty="0" smtClean="0">
                <a:solidFill>
                  <a:srgbClr val="000000"/>
                </a:solidFill>
                <a:latin typeface="Calibri" charset="0"/>
                <a:ea typeface="Calibri" charset="0"/>
                <a:cs typeface="Calibri" charset="0"/>
              </a:rPr>
              <a:t> MH et al. </a:t>
            </a:r>
            <a:r>
              <a:rPr lang="en-US" sz="1600" b="0" i="1" dirty="0" smtClean="0">
                <a:solidFill>
                  <a:srgbClr val="000000"/>
                </a:solidFill>
                <a:latin typeface="Calibri" charset="0"/>
                <a:ea typeface="Calibri" charset="0"/>
                <a:cs typeface="Calibri" charset="0"/>
              </a:rPr>
              <a:t>J </a:t>
            </a:r>
            <a:r>
              <a:rPr lang="en-US" sz="1600" b="0" i="1" dirty="0" err="1" smtClean="0">
                <a:solidFill>
                  <a:srgbClr val="000000"/>
                </a:solidFill>
                <a:latin typeface="Calibri" charset="0"/>
                <a:ea typeface="Calibri" charset="0"/>
                <a:cs typeface="Calibri" charset="0"/>
              </a:rPr>
              <a:t>Clin</a:t>
            </a:r>
            <a:r>
              <a:rPr lang="en-US" sz="1600" b="0" i="1" dirty="0" smtClean="0">
                <a:solidFill>
                  <a:srgbClr val="000000"/>
                </a:solidFill>
                <a:latin typeface="Calibri" charset="0"/>
                <a:ea typeface="Calibri" charset="0"/>
                <a:cs typeface="Calibri" charset="0"/>
              </a:rPr>
              <a:t> </a:t>
            </a:r>
            <a:r>
              <a:rPr lang="en-US" sz="1600" b="0" i="1" dirty="0" err="1" smtClean="0">
                <a:solidFill>
                  <a:srgbClr val="000000"/>
                </a:solidFill>
                <a:latin typeface="Calibri" charset="0"/>
                <a:ea typeface="Calibri" charset="0"/>
                <a:cs typeface="Calibri" charset="0"/>
              </a:rPr>
              <a:t>Oncol</a:t>
            </a:r>
            <a:r>
              <a:rPr lang="en-US" sz="1600" b="0" i="1" dirty="0" smtClean="0">
                <a:solidFill>
                  <a:srgbClr val="000000"/>
                </a:solidFill>
                <a:latin typeface="Calibri" charset="0"/>
                <a:ea typeface="Calibri" charset="0"/>
                <a:cs typeface="Calibri" charset="0"/>
              </a:rPr>
              <a:t> </a:t>
            </a:r>
            <a:r>
              <a:rPr lang="en-US" sz="1600" b="0" dirty="0" smtClean="0">
                <a:solidFill>
                  <a:srgbClr val="000000"/>
                </a:solidFill>
                <a:latin typeface="Calibri" charset="0"/>
                <a:ea typeface="Calibri" charset="0"/>
                <a:cs typeface="Calibri" charset="0"/>
              </a:rPr>
              <a:t>2017;35(1):14-23.</a:t>
            </a:r>
            <a:endParaRPr lang="en-US" sz="1600" b="0" dirty="0">
              <a:solidFill>
                <a:srgbClr val="000000"/>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408786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2187840"/>
            <a:ext cx="8820472" cy="2393288"/>
          </a:xfrm>
          <a:prstGeom prst="rect">
            <a:avLst/>
          </a:prstGeom>
        </p:spPr>
      </p:pic>
      <p:sp>
        <p:nvSpPr>
          <p:cNvPr id="2" name="Title 1"/>
          <p:cNvSpPr>
            <a:spLocks noGrp="1"/>
          </p:cNvSpPr>
          <p:nvPr>
            <p:ph type="title"/>
          </p:nvPr>
        </p:nvSpPr>
        <p:spPr>
          <a:xfrm>
            <a:off x="1" y="32048"/>
            <a:ext cx="9144000" cy="1143000"/>
          </a:xfrm>
        </p:spPr>
        <p:txBody>
          <a:bodyPr/>
          <a:lstStyle/>
          <a:p>
            <a:r>
              <a:rPr lang="en-US" sz="2800" dirty="0" smtClean="0">
                <a:latin typeface="Calibri" charset="0"/>
                <a:ea typeface="Calibri" charset="0"/>
                <a:cs typeface="Calibri" charset="0"/>
              </a:rPr>
              <a:t>TELESTAR: Percentage Change from Baseline in Urinary </a:t>
            </a:r>
            <a:br>
              <a:rPr lang="en-US" sz="2800" dirty="0" smtClean="0">
                <a:latin typeface="Calibri" charset="0"/>
                <a:ea typeface="Calibri" charset="0"/>
                <a:cs typeface="Calibri" charset="0"/>
              </a:rPr>
            </a:br>
            <a:r>
              <a:rPr lang="en-US" sz="2800" dirty="0" smtClean="0">
                <a:latin typeface="Calibri" charset="0"/>
                <a:ea typeface="Calibri" charset="0"/>
                <a:cs typeface="Calibri" charset="0"/>
              </a:rPr>
              <a:t>5-Hydyroxyindoleacetic Acid (u5-HIAA) Levels at Week 12</a:t>
            </a:r>
            <a:endParaRPr lang="en-US" sz="2800" dirty="0">
              <a:latin typeface="Calibri" charset="0"/>
              <a:ea typeface="Calibri" charset="0"/>
              <a:cs typeface="Calibri" charset="0"/>
            </a:endParaRPr>
          </a:p>
        </p:txBody>
      </p:sp>
      <p:sp>
        <p:nvSpPr>
          <p:cNvPr id="4" name="TextBox 3"/>
          <p:cNvSpPr txBox="1"/>
          <p:nvPr/>
        </p:nvSpPr>
        <p:spPr>
          <a:xfrm>
            <a:off x="0" y="6453336"/>
            <a:ext cx="3979487" cy="338554"/>
          </a:xfrm>
          <a:prstGeom prst="rect">
            <a:avLst/>
          </a:prstGeom>
          <a:noFill/>
        </p:spPr>
        <p:txBody>
          <a:bodyPr wrap="none" rtlCol="0">
            <a:spAutoFit/>
          </a:bodyPr>
          <a:lstStyle/>
          <a:p>
            <a:r>
              <a:rPr lang="en-US" sz="1600" b="0" dirty="0" err="1" smtClean="0">
                <a:solidFill>
                  <a:srgbClr val="000000"/>
                </a:solidFill>
                <a:latin typeface="Calibri" charset="0"/>
                <a:ea typeface="Calibri" charset="0"/>
                <a:cs typeface="Calibri" charset="0"/>
              </a:rPr>
              <a:t>Kulke</a:t>
            </a:r>
            <a:r>
              <a:rPr lang="en-US" sz="1600" b="0" dirty="0" smtClean="0">
                <a:solidFill>
                  <a:srgbClr val="000000"/>
                </a:solidFill>
                <a:latin typeface="Calibri" charset="0"/>
                <a:ea typeface="Calibri" charset="0"/>
                <a:cs typeface="Calibri" charset="0"/>
              </a:rPr>
              <a:t> MH et al. </a:t>
            </a:r>
            <a:r>
              <a:rPr lang="en-US" sz="1600" b="0" i="1" dirty="0" smtClean="0">
                <a:solidFill>
                  <a:srgbClr val="000000"/>
                </a:solidFill>
                <a:latin typeface="Calibri" charset="0"/>
                <a:ea typeface="Calibri" charset="0"/>
                <a:cs typeface="Calibri" charset="0"/>
              </a:rPr>
              <a:t>J </a:t>
            </a:r>
            <a:r>
              <a:rPr lang="en-US" sz="1600" b="0" i="1" dirty="0" err="1" smtClean="0">
                <a:solidFill>
                  <a:srgbClr val="000000"/>
                </a:solidFill>
                <a:latin typeface="Calibri" charset="0"/>
                <a:ea typeface="Calibri" charset="0"/>
                <a:cs typeface="Calibri" charset="0"/>
              </a:rPr>
              <a:t>Clin</a:t>
            </a:r>
            <a:r>
              <a:rPr lang="en-US" sz="1600" b="0" i="1" dirty="0" smtClean="0">
                <a:solidFill>
                  <a:srgbClr val="000000"/>
                </a:solidFill>
                <a:latin typeface="Calibri" charset="0"/>
                <a:ea typeface="Calibri" charset="0"/>
                <a:cs typeface="Calibri" charset="0"/>
              </a:rPr>
              <a:t> </a:t>
            </a:r>
            <a:r>
              <a:rPr lang="en-US" sz="1600" b="0" i="1" dirty="0" err="1" smtClean="0">
                <a:solidFill>
                  <a:srgbClr val="000000"/>
                </a:solidFill>
                <a:latin typeface="Calibri" charset="0"/>
                <a:ea typeface="Calibri" charset="0"/>
                <a:cs typeface="Calibri" charset="0"/>
              </a:rPr>
              <a:t>Oncol</a:t>
            </a:r>
            <a:r>
              <a:rPr lang="en-US" sz="1600" b="0" i="1" dirty="0" smtClean="0">
                <a:solidFill>
                  <a:srgbClr val="000000"/>
                </a:solidFill>
                <a:latin typeface="Calibri" charset="0"/>
                <a:ea typeface="Calibri" charset="0"/>
                <a:cs typeface="Calibri" charset="0"/>
              </a:rPr>
              <a:t> </a:t>
            </a:r>
            <a:r>
              <a:rPr lang="en-US" sz="1600" b="0" dirty="0" smtClean="0">
                <a:solidFill>
                  <a:srgbClr val="000000"/>
                </a:solidFill>
                <a:latin typeface="Calibri" charset="0"/>
                <a:ea typeface="Calibri" charset="0"/>
                <a:cs typeface="Calibri" charset="0"/>
              </a:rPr>
              <a:t>2017;35(1):14-23.</a:t>
            </a:r>
            <a:endParaRPr lang="en-US" sz="1600" b="0" dirty="0">
              <a:solidFill>
                <a:srgbClr val="000000"/>
              </a:solidFill>
              <a:latin typeface="Calibri" charset="0"/>
              <a:ea typeface="Calibri" charset="0"/>
              <a:cs typeface="Calibri" charset="0"/>
            </a:endParaRPr>
          </a:p>
        </p:txBody>
      </p:sp>
      <p:sp>
        <p:nvSpPr>
          <p:cNvPr id="5" name="TextBox 4"/>
          <p:cNvSpPr txBox="1"/>
          <p:nvPr/>
        </p:nvSpPr>
        <p:spPr>
          <a:xfrm>
            <a:off x="1474987" y="4179090"/>
            <a:ext cx="2376933" cy="338554"/>
          </a:xfrm>
          <a:prstGeom prst="rect">
            <a:avLst/>
          </a:prstGeom>
          <a:noFill/>
        </p:spPr>
        <p:txBody>
          <a:bodyPr wrap="none" rtlCol="0">
            <a:spAutoFit/>
          </a:bodyPr>
          <a:lstStyle/>
          <a:p>
            <a:r>
              <a:rPr lang="en-US" sz="1600" dirty="0" smtClean="0">
                <a:solidFill>
                  <a:srgbClr val="3333CC"/>
                </a:solidFill>
                <a:latin typeface="Calibri" charset="0"/>
                <a:ea typeface="Calibri" charset="0"/>
                <a:cs typeface="Calibri" charset="0"/>
              </a:rPr>
              <a:t>78% reduction in u5-HIAA</a:t>
            </a:r>
            <a:endParaRPr lang="en-US" sz="1600" dirty="0">
              <a:solidFill>
                <a:srgbClr val="3333CC"/>
              </a:solidFill>
              <a:latin typeface="Calibri" charset="0"/>
              <a:ea typeface="Calibri" charset="0"/>
              <a:cs typeface="Calibri" charset="0"/>
            </a:endParaRPr>
          </a:p>
        </p:txBody>
      </p:sp>
      <p:sp>
        <p:nvSpPr>
          <p:cNvPr id="6" name="TextBox 5"/>
          <p:cNvSpPr txBox="1"/>
          <p:nvPr/>
        </p:nvSpPr>
        <p:spPr>
          <a:xfrm>
            <a:off x="5939483" y="4179090"/>
            <a:ext cx="2376933" cy="338554"/>
          </a:xfrm>
          <a:prstGeom prst="rect">
            <a:avLst/>
          </a:prstGeom>
          <a:noFill/>
        </p:spPr>
        <p:txBody>
          <a:bodyPr wrap="none" rtlCol="0">
            <a:spAutoFit/>
          </a:bodyPr>
          <a:lstStyle/>
          <a:p>
            <a:r>
              <a:rPr lang="en-US" sz="1600" dirty="0" smtClean="0">
                <a:solidFill>
                  <a:srgbClr val="3333CC"/>
                </a:solidFill>
                <a:latin typeface="Calibri" charset="0"/>
                <a:ea typeface="Calibri" charset="0"/>
                <a:cs typeface="Calibri" charset="0"/>
              </a:rPr>
              <a:t>84% reduction in u5-HIAA</a:t>
            </a:r>
            <a:endParaRPr lang="en-US" sz="1600" dirty="0">
              <a:solidFill>
                <a:srgbClr val="3333CC"/>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668048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bwMode="auto">
          <a:xfrm flipV="1">
            <a:off x="4870450" y="2525713"/>
            <a:ext cx="750888" cy="17462"/>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71" name="Title 1"/>
          <p:cNvSpPr>
            <a:spLocks noGrp="1"/>
          </p:cNvSpPr>
          <p:nvPr>
            <p:ph type="title"/>
          </p:nvPr>
        </p:nvSpPr>
        <p:spPr>
          <a:xfrm>
            <a:off x="684213" y="117475"/>
            <a:ext cx="7769225" cy="890588"/>
          </a:xfrm>
        </p:spPr>
        <p:txBody>
          <a:bodyPr/>
          <a:lstStyle/>
          <a:p>
            <a:pPr eaLnBrk="1" hangingPunct="1"/>
            <a:r>
              <a:rPr lang="en-US" altLang="x-none" sz="3200">
                <a:latin typeface="Calibri" charset="0"/>
                <a:ea typeface="MS PGothic" charset="-128"/>
                <a:cs typeface="Calibri" charset="0"/>
              </a:rPr>
              <a:t>TELECAST Phase III Trial</a:t>
            </a:r>
            <a:endParaRPr lang="en-US" altLang="x-none" sz="2000">
              <a:solidFill>
                <a:srgbClr val="0000FF"/>
              </a:solidFill>
              <a:latin typeface="Calibri" charset="0"/>
              <a:ea typeface="MS PGothic" charset="-128"/>
              <a:cs typeface="Calibri" charset="0"/>
            </a:endParaRPr>
          </a:p>
        </p:txBody>
      </p:sp>
      <p:sp>
        <p:nvSpPr>
          <p:cNvPr id="19" name="TextBox 18"/>
          <p:cNvSpPr txBox="1"/>
          <p:nvPr/>
        </p:nvSpPr>
        <p:spPr>
          <a:xfrm>
            <a:off x="720145" y="2868618"/>
            <a:ext cx="3311724" cy="1077218"/>
          </a:xfrm>
          <a:prstGeom prst="rect">
            <a:avLst/>
          </a:prstGeom>
          <a:noFill/>
        </p:spPr>
        <p:txBody>
          <a:bodyPr wrap="square">
            <a:spAutoFit/>
          </a:bodyPr>
          <a:lstStyle/>
          <a:p>
            <a:pPr marL="227013" indent="-227013">
              <a:tabLst>
                <a:tab pos="227013" algn="l"/>
              </a:tabLst>
              <a:defRPr/>
            </a:pPr>
            <a:r>
              <a:rPr lang="en-US" sz="1600" b="0" dirty="0">
                <a:solidFill>
                  <a:srgbClr val="000000"/>
                </a:solidFill>
                <a:latin typeface="Calibri"/>
                <a:ea typeface=""/>
                <a:cs typeface=""/>
              </a:rPr>
              <a:t>	Responders were predefined as patients experiencing ≥30% reduction in BM frequency for ≥50% of days</a:t>
            </a:r>
          </a:p>
        </p:txBody>
      </p:sp>
      <p:cxnSp>
        <p:nvCxnSpPr>
          <p:cNvPr id="7173" name="Straight Connector 10"/>
          <p:cNvCxnSpPr>
            <a:cxnSpLocks noChangeShapeType="1"/>
          </p:cNvCxnSpPr>
          <p:nvPr/>
        </p:nvCxnSpPr>
        <p:spPr bwMode="auto">
          <a:xfrm>
            <a:off x="4198938" y="2557463"/>
            <a:ext cx="609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7174" name="Group 6"/>
          <p:cNvGrpSpPr>
            <a:grpSpLocks/>
          </p:cNvGrpSpPr>
          <p:nvPr/>
        </p:nvGrpSpPr>
        <p:grpSpPr bwMode="auto">
          <a:xfrm>
            <a:off x="4530725" y="1276350"/>
            <a:ext cx="1090613" cy="2470299"/>
            <a:chOff x="4530968" y="1276561"/>
            <a:chExt cx="1090164" cy="2470050"/>
          </a:xfrm>
        </p:grpSpPr>
        <p:cxnSp>
          <p:nvCxnSpPr>
            <p:cNvPr id="18" name="Straight Arrow Connector 17"/>
            <p:cNvCxnSpPr/>
            <p:nvPr/>
          </p:nvCxnSpPr>
          <p:spPr bwMode="auto">
            <a:xfrm flipV="1">
              <a:off x="5032411" y="1276561"/>
              <a:ext cx="0" cy="2470050"/>
            </a:xfrm>
            <a:prstGeom prst="straightConnector1">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5026064" y="1276561"/>
              <a:ext cx="595068"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a:spLocks noChangeArrowheads="1"/>
            </p:cNvSpPr>
            <p:nvPr/>
          </p:nvSpPr>
          <p:spPr bwMode="auto">
            <a:xfrm>
              <a:off x="4530968" y="2044834"/>
              <a:ext cx="914024" cy="914308"/>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defRPr/>
              </a:pPr>
              <a:endParaRPr lang="en-US">
                <a:solidFill>
                  <a:srgbClr val="3333CC"/>
                </a:solidFill>
                <a:latin typeface="Calibri"/>
                <a:cs typeface="Calibri"/>
              </a:endParaRPr>
            </a:p>
          </p:txBody>
        </p:sp>
        <p:sp>
          <p:nvSpPr>
            <p:cNvPr id="25" name="Rectangle 24"/>
            <p:cNvSpPr>
              <a:spLocks noChangeArrowheads="1"/>
            </p:cNvSpPr>
            <p:nvPr/>
          </p:nvSpPr>
          <p:spPr bwMode="auto">
            <a:xfrm>
              <a:off x="4607137" y="2121026"/>
              <a:ext cx="761686" cy="761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a:defRPr/>
              </a:pPr>
              <a:r>
                <a:rPr lang="en-US" dirty="0">
                  <a:solidFill>
                    <a:srgbClr val="FFFFFF"/>
                  </a:solidFill>
                  <a:latin typeface="Calibri"/>
                  <a:cs typeface="Calibri"/>
                </a:rPr>
                <a:t>R</a:t>
              </a:r>
            </a:p>
          </p:txBody>
        </p:sp>
      </p:grpSp>
      <p:graphicFrame>
        <p:nvGraphicFramePr>
          <p:cNvPr id="26" name="Group 31"/>
          <p:cNvGraphicFramePr>
            <a:graphicFrameLocks noGrp="1"/>
          </p:cNvGraphicFramePr>
          <p:nvPr/>
        </p:nvGraphicFramePr>
        <p:xfrm>
          <a:off x="900113" y="1176338"/>
          <a:ext cx="3290887" cy="1554528"/>
        </p:xfrm>
        <a:graphic>
          <a:graphicData uri="http://schemas.openxmlformats.org/drawingml/2006/table">
            <a:tbl>
              <a:tblPr/>
              <a:tblGrid>
                <a:gridCol w="3290887"/>
              </a:tblGrid>
              <a:tr h="365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a:ea typeface="MS PGothic" charset="0"/>
                          <a:cs typeface="Calibri"/>
                        </a:rPr>
                        <a:t>Eligibility (N = 76)</a:t>
                      </a:r>
                      <a:endParaRPr kumimoji="0" lang="en-US" sz="1800" b="1" i="0" u="none" strike="noStrike" cap="none" normalizeH="0" baseline="0" dirty="0">
                        <a:ln>
                          <a:noFill/>
                        </a:ln>
                        <a:solidFill>
                          <a:schemeClr val="bg1"/>
                        </a:solidFill>
                        <a:effectLst/>
                        <a:latin typeface="Calibri"/>
                        <a:ea typeface="MS PGothic" charset="0"/>
                        <a:cs typeface="Calibri"/>
                      </a:endParaRPr>
                    </a:p>
                  </a:txBody>
                  <a:tcPr marL="91461" marR="91461" marT="45732" marB="45732"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92F5D"/>
                    </a:solidFill>
                  </a:tcPr>
                </a:tc>
              </a:tr>
              <a:tr h="1188451">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smtClean="0">
                          <a:ln>
                            <a:noFill/>
                          </a:ln>
                          <a:solidFill>
                            <a:srgbClr val="000000"/>
                          </a:solidFill>
                          <a:effectLst/>
                          <a:latin typeface="Calibri"/>
                          <a:ea typeface="MS PGothic" charset="0"/>
                          <a:cs typeface="Calibri"/>
                        </a:rPr>
                        <a:t>Experiencing </a:t>
                      </a:r>
                      <a:r>
                        <a:rPr lang="en-US" sz="1800" dirty="0" smtClean="0"/>
                        <a:t>≥1 carcinoid syndrome-associated symptom</a:t>
                      </a:r>
                    </a:p>
                    <a:p>
                      <a:pPr marL="177800" marR="0" lvl="0" indent="-177800" algn="l" defTabSz="914400" rtl="0" eaLnBrk="1" fontAlgn="base" latinLnBrk="0" hangingPunct="1">
                        <a:lnSpc>
                          <a:spcPct val="100000"/>
                        </a:lnSpc>
                        <a:spcBef>
                          <a:spcPct val="0"/>
                        </a:spcBef>
                        <a:spcAft>
                          <a:spcPct val="0"/>
                        </a:spcAft>
                        <a:buClrTx/>
                        <a:buSzTx/>
                        <a:buFont typeface="Arial"/>
                        <a:buChar char="•"/>
                        <a:tabLst/>
                      </a:pPr>
                      <a:r>
                        <a:rPr lang="en-US" sz="1800" b="0" dirty="0" smtClean="0"/>
                        <a:t>SSA treated (&lt;4 BMs/day) or SSA naïve</a:t>
                      </a:r>
                    </a:p>
                  </a:txBody>
                  <a:tcPr marL="91461" marR="91461" marT="45732" marB="45732"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27" name="Rectangle 18"/>
          <p:cNvSpPr>
            <a:spLocks noChangeArrowheads="1"/>
          </p:cNvSpPr>
          <p:nvPr/>
        </p:nvSpPr>
        <p:spPr bwMode="auto">
          <a:xfrm>
            <a:off x="5622925" y="1052513"/>
            <a:ext cx="1973263" cy="735012"/>
          </a:xfrm>
          <a:prstGeom prst="rect">
            <a:avLst/>
          </a:prstGeom>
          <a:solidFill>
            <a:srgbClr val="F9961E"/>
          </a:solidFill>
          <a:ln w="12700">
            <a:solidFill>
              <a:srgbClr val="FFFFFF"/>
            </a:solidFill>
            <a:round/>
            <a:headEnd/>
            <a:tailEnd/>
          </a:ln>
          <a:effectLst>
            <a:outerShdw blurRad="50800" dist="38100" dir="2700000" algn="tl" rotWithShape="0">
              <a:srgbClr val="000000">
                <a:alpha val="39999"/>
              </a:srgbClr>
            </a:outerShdw>
          </a:effectLst>
        </p:spPr>
        <p:txBody>
          <a:bodyPr/>
          <a:lstStyle/>
          <a:p>
            <a:endParaRPr lang="en-US" altLang="x-none" smtClean="0">
              <a:solidFill>
                <a:srgbClr val="3333CC"/>
              </a:solidFill>
              <a:latin typeface="Calibri" charset="0"/>
              <a:ea typeface="MS PGothic" charset="-128"/>
              <a:cs typeface=""/>
            </a:endParaRPr>
          </a:p>
        </p:txBody>
      </p:sp>
      <p:sp>
        <p:nvSpPr>
          <p:cNvPr id="28" name="Rectangle 18"/>
          <p:cNvSpPr>
            <a:spLocks noChangeArrowheads="1"/>
          </p:cNvSpPr>
          <p:nvPr/>
        </p:nvSpPr>
        <p:spPr bwMode="auto">
          <a:xfrm>
            <a:off x="5621338" y="2055813"/>
            <a:ext cx="2014537" cy="949325"/>
          </a:xfrm>
          <a:prstGeom prst="rect">
            <a:avLst/>
          </a:prstGeom>
          <a:solidFill>
            <a:srgbClr val="99CD13"/>
          </a:solidFill>
          <a:ln w="12700">
            <a:solidFill>
              <a:srgbClr val="FFFFFF"/>
            </a:solidFill>
            <a:round/>
            <a:headEnd/>
            <a:tailEnd/>
          </a:ln>
          <a:effectLst>
            <a:outerShdw blurRad="50800" dist="38100" dir="2700000" algn="tl" rotWithShape="0">
              <a:srgbClr val="000000">
                <a:alpha val="39999"/>
              </a:srgbClr>
            </a:outerShdw>
          </a:effectLst>
        </p:spPr>
        <p:txBody>
          <a:bodyPr/>
          <a:lstStyle/>
          <a:p>
            <a:pPr>
              <a:defRPr/>
            </a:pPr>
            <a:r>
              <a:rPr lang="en-US" dirty="0">
                <a:solidFill>
                  <a:srgbClr val="3333CC"/>
                </a:solidFill>
                <a:latin typeface="Calibri"/>
                <a:ea typeface="ＭＳ Ｐゴシック" charset="0"/>
                <a:cs typeface="Calibri"/>
              </a:rPr>
              <a:t> </a:t>
            </a:r>
          </a:p>
        </p:txBody>
      </p:sp>
      <p:sp>
        <p:nvSpPr>
          <p:cNvPr id="7185" name="TextBox 16"/>
          <p:cNvSpPr txBox="1">
            <a:spLocks noChangeArrowheads="1"/>
          </p:cNvSpPr>
          <p:nvPr/>
        </p:nvSpPr>
        <p:spPr bwMode="auto">
          <a:xfrm>
            <a:off x="5672138" y="1127125"/>
            <a:ext cx="192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accent2"/>
                </a:solidFill>
                <a:latin typeface="Arial" charset="0"/>
                <a:ea typeface="MS PGothic" charset="-128"/>
              </a:defRPr>
            </a:lvl1pPr>
            <a:lvl2pPr marL="742950" indent="-285750" eaLnBrk="0" hangingPunct="0">
              <a:defRPr sz="3600" b="1">
                <a:solidFill>
                  <a:schemeClr val="accent2"/>
                </a:solidFill>
                <a:latin typeface="Arial" charset="0"/>
                <a:ea typeface="MS PGothic" charset="-128"/>
              </a:defRPr>
            </a:lvl2pPr>
            <a:lvl3pPr marL="1143000" indent="-228600" eaLnBrk="0" hangingPunct="0">
              <a:defRPr sz="3600" b="1">
                <a:solidFill>
                  <a:schemeClr val="accent2"/>
                </a:solidFill>
                <a:latin typeface="Arial" charset="0"/>
                <a:ea typeface="MS PGothic" charset="-128"/>
              </a:defRPr>
            </a:lvl3pPr>
            <a:lvl4pPr marL="1600200" indent="-228600" eaLnBrk="0" hangingPunct="0">
              <a:defRPr sz="3600" b="1">
                <a:solidFill>
                  <a:schemeClr val="accent2"/>
                </a:solidFill>
                <a:latin typeface="Arial" charset="0"/>
                <a:ea typeface="MS PGothic" charset="-128"/>
              </a:defRPr>
            </a:lvl4pPr>
            <a:lvl5pPr marL="2057400" indent="-228600" eaLnBrk="0" hangingPunct="0">
              <a:defRPr sz="3600" b="1">
                <a:solidFill>
                  <a:schemeClr val="accent2"/>
                </a:solidFill>
                <a:latin typeface="Arial" charset="0"/>
                <a:ea typeface="MS PGothic" charset="-128"/>
              </a:defRPr>
            </a:lvl5pPr>
            <a:lvl6pPr marL="2514600" indent="-228600" defTabSz="455613"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5613"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5613"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5613" eaLnBrk="0" fontAlgn="base" hangingPunct="0">
              <a:spcBef>
                <a:spcPct val="0"/>
              </a:spcBef>
              <a:spcAft>
                <a:spcPct val="0"/>
              </a:spcAft>
              <a:defRPr sz="3600" b="1">
                <a:solidFill>
                  <a:schemeClr val="accent2"/>
                </a:solidFill>
                <a:latin typeface="Arial" charset="0"/>
                <a:ea typeface="MS PGothic" charset="-128"/>
              </a:defRPr>
            </a:lvl9pPr>
          </a:lstStyle>
          <a:p>
            <a:pPr algn="ctr" eaLnBrk="1" hangingPunct="1"/>
            <a:r>
              <a:rPr lang="en-US" altLang="x-none" sz="1800" dirty="0" smtClean="0">
                <a:solidFill>
                  <a:srgbClr val="000090"/>
                </a:solidFill>
                <a:latin typeface="Calibri" charset="0"/>
                <a:cs typeface=""/>
              </a:rPr>
              <a:t>Placebo </a:t>
            </a:r>
          </a:p>
          <a:p>
            <a:pPr algn="ctr" eaLnBrk="1" hangingPunct="1"/>
            <a:r>
              <a:rPr lang="en-US" altLang="x-none" sz="1800" dirty="0" smtClean="0">
                <a:solidFill>
                  <a:srgbClr val="000090"/>
                </a:solidFill>
                <a:latin typeface="Calibri" charset="0"/>
                <a:cs typeface=""/>
              </a:rPr>
              <a:t>TID x 12 </a:t>
            </a:r>
            <a:r>
              <a:rPr lang="en-US" altLang="x-none" sz="1800" dirty="0" err="1" smtClean="0">
                <a:solidFill>
                  <a:srgbClr val="000090"/>
                </a:solidFill>
                <a:latin typeface="Calibri" charset="0"/>
                <a:cs typeface=""/>
              </a:rPr>
              <a:t>wk</a:t>
            </a:r>
            <a:endParaRPr lang="en-US" altLang="x-none" sz="1800" dirty="0" smtClean="0">
              <a:solidFill>
                <a:srgbClr val="000090"/>
              </a:solidFill>
              <a:latin typeface="Calibri" charset="0"/>
              <a:cs typeface=""/>
            </a:endParaRPr>
          </a:p>
        </p:txBody>
      </p:sp>
      <p:sp>
        <p:nvSpPr>
          <p:cNvPr id="7186" name="TextBox 17"/>
          <p:cNvSpPr txBox="1">
            <a:spLocks noChangeArrowheads="1"/>
          </p:cNvSpPr>
          <p:nvPr/>
        </p:nvSpPr>
        <p:spPr bwMode="auto">
          <a:xfrm>
            <a:off x="5694363" y="2072481"/>
            <a:ext cx="1924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accent2"/>
                </a:solidFill>
                <a:latin typeface="Arial" charset="0"/>
                <a:ea typeface="MS PGothic" charset="-128"/>
              </a:defRPr>
            </a:lvl1pPr>
            <a:lvl2pPr marL="742950" indent="-285750" eaLnBrk="0" hangingPunct="0">
              <a:defRPr sz="3600" b="1">
                <a:solidFill>
                  <a:schemeClr val="accent2"/>
                </a:solidFill>
                <a:latin typeface="Arial" charset="0"/>
                <a:ea typeface="MS PGothic" charset="-128"/>
              </a:defRPr>
            </a:lvl2pPr>
            <a:lvl3pPr marL="1143000" indent="-228600" eaLnBrk="0" hangingPunct="0">
              <a:defRPr sz="3600" b="1">
                <a:solidFill>
                  <a:schemeClr val="accent2"/>
                </a:solidFill>
                <a:latin typeface="Arial" charset="0"/>
                <a:ea typeface="MS PGothic" charset="-128"/>
              </a:defRPr>
            </a:lvl3pPr>
            <a:lvl4pPr marL="1600200" indent="-228600" eaLnBrk="0" hangingPunct="0">
              <a:defRPr sz="3600" b="1">
                <a:solidFill>
                  <a:schemeClr val="accent2"/>
                </a:solidFill>
                <a:latin typeface="Arial" charset="0"/>
                <a:ea typeface="MS PGothic" charset="-128"/>
              </a:defRPr>
            </a:lvl4pPr>
            <a:lvl5pPr marL="2057400" indent="-228600" eaLnBrk="0" hangingPunct="0">
              <a:defRPr sz="3600" b="1">
                <a:solidFill>
                  <a:schemeClr val="accent2"/>
                </a:solidFill>
                <a:latin typeface="Arial" charset="0"/>
                <a:ea typeface="MS PGothic" charset="-128"/>
              </a:defRPr>
            </a:lvl5pPr>
            <a:lvl6pPr marL="2514600" indent="-228600" defTabSz="455613"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5613"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5613"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5613" eaLnBrk="0" fontAlgn="base" hangingPunct="0">
              <a:spcBef>
                <a:spcPct val="0"/>
              </a:spcBef>
              <a:spcAft>
                <a:spcPct val="0"/>
              </a:spcAft>
              <a:defRPr sz="3600" b="1">
                <a:solidFill>
                  <a:schemeClr val="accent2"/>
                </a:solidFill>
                <a:latin typeface="Arial" charset="0"/>
                <a:ea typeface="MS PGothic" charset="-128"/>
              </a:defRPr>
            </a:lvl9pPr>
          </a:lstStyle>
          <a:p>
            <a:pPr algn="ctr" eaLnBrk="1" hangingPunct="1"/>
            <a:r>
              <a:rPr lang="en-US" altLang="x-none" sz="1800" smtClean="0">
                <a:solidFill>
                  <a:srgbClr val="000090"/>
                </a:solidFill>
                <a:latin typeface="Calibri" charset="0"/>
                <a:cs typeface=""/>
              </a:rPr>
              <a:t>Telotristat</a:t>
            </a:r>
            <a:r>
              <a:rPr lang="en-US" altLang="x-none" sz="1800" dirty="0" smtClean="0">
                <a:solidFill>
                  <a:srgbClr val="000090"/>
                </a:solidFill>
                <a:latin typeface="Calibri" charset="0"/>
                <a:cs typeface=""/>
              </a:rPr>
              <a:t> ethyl</a:t>
            </a:r>
          </a:p>
          <a:p>
            <a:pPr algn="ctr" eaLnBrk="1" hangingPunct="1"/>
            <a:r>
              <a:rPr lang="en-US" altLang="x-none" sz="1800" dirty="0" smtClean="0">
                <a:solidFill>
                  <a:srgbClr val="000090"/>
                </a:solidFill>
                <a:latin typeface="Calibri" charset="0"/>
                <a:cs typeface=""/>
              </a:rPr>
              <a:t>250 mg</a:t>
            </a:r>
          </a:p>
          <a:p>
            <a:pPr algn="ctr" eaLnBrk="1" hangingPunct="1"/>
            <a:r>
              <a:rPr lang="en-US" altLang="x-none" sz="1800" dirty="0" smtClean="0">
                <a:solidFill>
                  <a:srgbClr val="000090"/>
                </a:solidFill>
                <a:latin typeface="Calibri" charset="0"/>
                <a:cs typeface=""/>
              </a:rPr>
              <a:t>TID x 12 </a:t>
            </a:r>
            <a:r>
              <a:rPr lang="en-US" altLang="x-none" sz="1800" dirty="0" err="1" smtClean="0">
                <a:solidFill>
                  <a:srgbClr val="000090"/>
                </a:solidFill>
                <a:latin typeface="Calibri" charset="0"/>
                <a:cs typeface=""/>
              </a:rPr>
              <a:t>wk</a:t>
            </a:r>
            <a:endParaRPr lang="en-US" altLang="x-none" sz="1800" dirty="0" smtClean="0">
              <a:solidFill>
                <a:srgbClr val="000090"/>
              </a:solidFill>
              <a:latin typeface="Calibri" charset="0"/>
              <a:cs typeface=""/>
            </a:endParaRPr>
          </a:p>
        </p:txBody>
      </p:sp>
      <p:sp>
        <p:nvSpPr>
          <p:cNvPr id="7187" name="TextBox 30"/>
          <p:cNvSpPr txBox="1">
            <a:spLocks noChangeArrowheads="1"/>
          </p:cNvSpPr>
          <p:nvPr/>
        </p:nvSpPr>
        <p:spPr bwMode="auto">
          <a:xfrm>
            <a:off x="107950" y="6474996"/>
            <a:ext cx="828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altLang="x-none" sz="1600" b="0" dirty="0">
                <a:solidFill>
                  <a:srgbClr val="000000"/>
                </a:solidFill>
                <a:latin typeface="Calibri" charset="0"/>
                <a:ea typeface="MS PGothic" charset="-128"/>
                <a:cs typeface=""/>
              </a:rPr>
              <a:t>Pavel M et al. NANETS 2016;Abstract C8.</a:t>
            </a:r>
          </a:p>
        </p:txBody>
      </p:sp>
      <p:sp>
        <p:nvSpPr>
          <p:cNvPr id="32" name="Rectangle 18"/>
          <p:cNvSpPr>
            <a:spLocks noChangeArrowheads="1"/>
          </p:cNvSpPr>
          <p:nvPr/>
        </p:nvSpPr>
        <p:spPr bwMode="auto">
          <a:xfrm>
            <a:off x="5619750" y="3295799"/>
            <a:ext cx="2003425" cy="927100"/>
          </a:xfrm>
          <a:prstGeom prst="rect">
            <a:avLst/>
          </a:prstGeom>
          <a:solidFill>
            <a:srgbClr val="76D3FF"/>
          </a:solidFill>
          <a:ln w="12700">
            <a:solidFill>
              <a:srgbClr val="FFFFFF"/>
            </a:solidFill>
            <a:round/>
            <a:headEnd/>
            <a:tailEnd/>
          </a:ln>
          <a:effectLst>
            <a:outerShdw blurRad="50800" dist="38100" dir="2700000" algn="tl" rotWithShape="0">
              <a:srgbClr val="000000">
                <a:alpha val="39999"/>
              </a:srgbClr>
            </a:outerShdw>
          </a:effectLst>
        </p:spPr>
        <p:txBody>
          <a:bodyPr/>
          <a:lstStyle/>
          <a:p>
            <a:pPr>
              <a:defRPr/>
            </a:pPr>
            <a:r>
              <a:rPr lang="en-US" dirty="0">
                <a:solidFill>
                  <a:srgbClr val="3333CC"/>
                </a:solidFill>
                <a:latin typeface="Calibri"/>
                <a:ea typeface="ＭＳ Ｐゴシック" charset="0"/>
                <a:cs typeface="Calibri"/>
              </a:rPr>
              <a:t> </a:t>
            </a:r>
          </a:p>
        </p:txBody>
      </p:sp>
      <p:sp>
        <p:nvSpPr>
          <p:cNvPr id="7189" name="TextBox 17"/>
          <p:cNvSpPr txBox="1">
            <a:spLocks noChangeArrowheads="1"/>
          </p:cNvSpPr>
          <p:nvPr/>
        </p:nvSpPr>
        <p:spPr bwMode="auto">
          <a:xfrm>
            <a:off x="5680789" y="3284984"/>
            <a:ext cx="1909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accent2"/>
                </a:solidFill>
                <a:latin typeface="Arial" charset="0"/>
                <a:ea typeface="MS PGothic" charset="-128"/>
              </a:defRPr>
            </a:lvl1pPr>
            <a:lvl2pPr marL="742950" indent="-285750" eaLnBrk="0" hangingPunct="0">
              <a:defRPr sz="3600" b="1">
                <a:solidFill>
                  <a:schemeClr val="accent2"/>
                </a:solidFill>
                <a:latin typeface="Arial" charset="0"/>
                <a:ea typeface="MS PGothic" charset="-128"/>
              </a:defRPr>
            </a:lvl2pPr>
            <a:lvl3pPr marL="1143000" indent="-228600" eaLnBrk="0" hangingPunct="0">
              <a:defRPr sz="3600" b="1">
                <a:solidFill>
                  <a:schemeClr val="accent2"/>
                </a:solidFill>
                <a:latin typeface="Arial" charset="0"/>
                <a:ea typeface="MS PGothic" charset="-128"/>
              </a:defRPr>
            </a:lvl3pPr>
            <a:lvl4pPr marL="1600200" indent="-228600" eaLnBrk="0" hangingPunct="0">
              <a:defRPr sz="3600" b="1">
                <a:solidFill>
                  <a:schemeClr val="accent2"/>
                </a:solidFill>
                <a:latin typeface="Arial" charset="0"/>
                <a:ea typeface="MS PGothic" charset="-128"/>
              </a:defRPr>
            </a:lvl4pPr>
            <a:lvl5pPr marL="2057400" indent="-228600" eaLnBrk="0" hangingPunct="0">
              <a:defRPr sz="3600" b="1">
                <a:solidFill>
                  <a:schemeClr val="accent2"/>
                </a:solidFill>
                <a:latin typeface="Arial" charset="0"/>
                <a:ea typeface="MS PGothic" charset="-128"/>
              </a:defRPr>
            </a:lvl5pPr>
            <a:lvl6pPr marL="2514600" indent="-228600" defTabSz="455613" eaLnBrk="0" fontAlgn="base" hangingPunct="0">
              <a:spcBef>
                <a:spcPct val="0"/>
              </a:spcBef>
              <a:spcAft>
                <a:spcPct val="0"/>
              </a:spcAft>
              <a:defRPr sz="3600" b="1">
                <a:solidFill>
                  <a:schemeClr val="accent2"/>
                </a:solidFill>
                <a:latin typeface="Arial" charset="0"/>
                <a:ea typeface="MS PGothic" charset="-128"/>
              </a:defRPr>
            </a:lvl6pPr>
            <a:lvl7pPr marL="2971800" indent="-228600" defTabSz="455613" eaLnBrk="0" fontAlgn="base" hangingPunct="0">
              <a:spcBef>
                <a:spcPct val="0"/>
              </a:spcBef>
              <a:spcAft>
                <a:spcPct val="0"/>
              </a:spcAft>
              <a:defRPr sz="3600" b="1">
                <a:solidFill>
                  <a:schemeClr val="accent2"/>
                </a:solidFill>
                <a:latin typeface="Arial" charset="0"/>
                <a:ea typeface="MS PGothic" charset="-128"/>
              </a:defRPr>
            </a:lvl7pPr>
            <a:lvl8pPr marL="3429000" indent="-228600" defTabSz="455613" eaLnBrk="0" fontAlgn="base" hangingPunct="0">
              <a:spcBef>
                <a:spcPct val="0"/>
              </a:spcBef>
              <a:spcAft>
                <a:spcPct val="0"/>
              </a:spcAft>
              <a:defRPr sz="3600" b="1">
                <a:solidFill>
                  <a:schemeClr val="accent2"/>
                </a:solidFill>
                <a:latin typeface="Arial" charset="0"/>
                <a:ea typeface="MS PGothic" charset="-128"/>
              </a:defRPr>
            </a:lvl8pPr>
            <a:lvl9pPr marL="3886200" indent="-228600" defTabSz="455613" eaLnBrk="0" fontAlgn="base" hangingPunct="0">
              <a:spcBef>
                <a:spcPct val="0"/>
              </a:spcBef>
              <a:spcAft>
                <a:spcPct val="0"/>
              </a:spcAft>
              <a:defRPr sz="3600" b="1">
                <a:solidFill>
                  <a:schemeClr val="accent2"/>
                </a:solidFill>
                <a:latin typeface="Arial" charset="0"/>
                <a:ea typeface="MS PGothic" charset="-128"/>
              </a:defRPr>
            </a:lvl9pPr>
          </a:lstStyle>
          <a:p>
            <a:pPr algn="ctr" eaLnBrk="1" hangingPunct="1"/>
            <a:r>
              <a:rPr lang="en-US" altLang="x-none" sz="1800" dirty="0" err="1" smtClean="0">
                <a:solidFill>
                  <a:srgbClr val="000090"/>
                </a:solidFill>
                <a:latin typeface="Calibri" charset="0"/>
                <a:cs typeface=""/>
              </a:rPr>
              <a:t>Telotristat</a:t>
            </a:r>
            <a:r>
              <a:rPr lang="en-US" altLang="x-none" sz="1800" dirty="0" smtClean="0">
                <a:solidFill>
                  <a:srgbClr val="000090"/>
                </a:solidFill>
                <a:latin typeface="Calibri" charset="0"/>
                <a:cs typeface=""/>
              </a:rPr>
              <a:t> ethyl</a:t>
            </a:r>
          </a:p>
          <a:p>
            <a:pPr algn="ctr" eaLnBrk="1" hangingPunct="1"/>
            <a:r>
              <a:rPr lang="en-US" altLang="x-none" sz="1800" dirty="0" smtClean="0">
                <a:solidFill>
                  <a:srgbClr val="000090"/>
                </a:solidFill>
                <a:latin typeface="Calibri" charset="0"/>
                <a:cs typeface=""/>
              </a:rPr>
              <a:t>500 mg </a:t>
            </a:r>
          </a:p>
          <a:p>
            <a:pPr algn="ctr" eaLnBrk="1" hangingPunct="1"/>
            <a:r>
              <a:rPr lang="en-US" altLang="x-none" sz="1800" dirty="0" smtClean="0">
                <a:solidFill>
                  <a:srgbClr val="000090"/>
                </a:solidFill>
                <a:latin typeface="Calibri" charset="0"/>
                <a:cs typeface=""/>
              </a:rPr>
              <a:t>TID x 12 </a:t>
            </a:r>
            <a:r>
              <a:rPr lang="en-US" altLang="x-none" sz="1800" dirty="0" err="1" smtClean="0">
                <a:solidFill>
                  <a:srgbClr val="000090"/>
                </a:solidFill>
                <a:latin typeface="Calibri" charset="0"/>
                <a:cs typeface=""/>
              </a:rPr>
              <a:t>wk</a:t>
            </a:r>
            <a:endParaRPr lang="en-US" altLang="x-none" sz="1800" dirty="0" smtClean="0">
              <a:solidFill>
                <a:srgbClr val="000090"/>
              </a:solidFill>
              <a:latin typeface="Calibri" charset="0"/>
              <a:cs typeface=""/>
            </a:endParaRPr>
          </a:p>
        </p:txBody>
      </p:sp>
      <p:sp>
        <p:nvSpPr>
          <p:cNvPr id="7190" name="TextBox 2"/>
          <p:cNvSpPr txBox="1">
            <a:spLocks noChangeArrowheads="1"/>
          </p:cNvSpPr>
          <p:nvPr/>
        </p:nvSpPr>
        <p:spPr bwMode="auto">
          <a:xfrm>
            <a:off x="4476750" y="1712913"/>
            <a:ext cx="60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400" smtClean="0">
                <a:solidFill>
                  <a:srgbClr val="000000"/>
                </a:solidFill>
                <a:latin typeface="Arial" charset="0"/>
                <a:ea typeface="MS PGothic" charset="-128"/>
                <a:cs typeface=""/>
              </a:rPr>
              <a:t>1:1:1</a:t>
            </a:r>
          </a:p>
        </p:txBody>
      </p:sp>
      <p:cxnSp>
        <p:nvCxnSpPr>
          <p:cNvPr id="37" name="Straight Arrow Connector 36"/>
          <p:cNvCxnSpPr/>
          <p:nvPr/>
        </p:nvCxnSpPr>
        <p:spPr bwMode="auto">
          <a:xfrm>
            <a:off x="5032375" y="3746649"/>
            <a:ext cx="595313" cy="0"/>
          </a:xfrm>
          <a:prstGeom prst="straightConnector1">
            <a:avLst/>
          </a:prstGeom>
          <a:ln w="19050" cmpd="sng">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94806" y="4595644"/>
            <a:ext cx="8624724" cy="1508105"/>
          </a:xfrm>
          <a:prstGeom prst="rect">
            <a:avLst/>
          </a:prstGeom>
        </p:spPr>
        <p:txBody>
          <a:bodyPr>
            <a:spAutoFit/>
          </a:bodyPr>
          <a:lstStyle/>
          <a:p>
            <a:pPr marL="227013" lvl="2" indent="-227013">
              <a:buSzPct val="100000"/>
              <a:buFont typeface="Arial" charset="0"/>
              <a:buChar char="•"/>
              <a:tabLst>
                <a:tab pos="227013" algn="l"/>
              </a:tabLst>
              <a:defRPr/>
            </a:pPr>
            <a:r>
              <a:rPr lang="en-US" sz="1800" b="0" dirty="0">
                <a:solidFill>
                  <a:srgbClr val="000000"/>
                </a:solidFill>
                <a:latin typeface="Calibri"/>
              </a:rPr>
              <a:t>For each </a:t>
            </a:r>
            <a:r>
              <a:rPr lang="en-US" sz="1800" b="0" dirty="0" err="1">
                <a:solidFill>
                  <a:srgbClr val="000000"/>
                </a:solidFill>
                <a:latin typeface="Calibri"/>
              </a:rPr>
              <a:t>telotristat</a:t>
            </a:r>
            <a:r>
              <a:rPr lang="en-US" sz="1800" b="0" dirty="0">
                <a:solidFill>
                  <a:srgbClr val="000000"/>
                </a:solidFill>
                <a:latin typeface="Calibri"/>
              </a:rPr>
              <a:t> ethyl (TE) dose: 10 (40%) patients were responders vs 0 on </a:t>
            </a:r>
            <a:r>
              <a:rPr lang="en-US" sz="1800" b="0" dirty="0" smtClean="0">
                <a:solidFill>
                  <a:srgbClr val="000000"/>
                </a:solidFill>
                <a:latin typeface="Calibri"/>
              </a:rPr>
              <a:t>placebo</a:t>
            </a:r>
            <a:endParaRPr lang="en-US" sz="1800" b="0" dirty="0">
              <a:solidFill>
                <a:srgbClr val="000000"/>
              </a:solidFill>
              <a:latin typeface="Calibri"/>
            </a:endParaRPr>
          </a:p>
          <a:p>
            <a:pPr marL="227013" indent="-227013">
              <a:spcBef>
                <a:spcPts val="1200"/>
              </a:spcBef>
              <a:buFont typeface="Arial" charset="0"/>
              <a:buChar char="•"/>
              <a:tabLst>
                <a:tab pos="227013" algn="l"/>
              </a:tabLst>
              <a:defRPr/>
            </a:pPr>
            <a:r>
              <a:rPr lang="en-US" sz="1800" b="0" dirty="0">
                <a:solidFill>
                  <a:srgbClr val="000000"/>
                </a:solidFill>
                <a:latin typeface="Calibri"/>
              </a:rPr>
              <a:t>Estimated treatment differences in mean u5-HIAA compared to placebo:</a:t>
            </a:r>
          </a:p>
          <a:p>
            <a:pPr marL="461963" lvl="5">
              <a:buSzPct val="100000"/>
              <a:buFont typeface="LucidaGrande" charset="0"/>
              <a:buChar char="–"/>
              <a:tabLst>
                <a:tab pos="227013" algn="l"/>
              </a:tabLst>
              <a:defRPr/>
            </a:pPr>
            <a:r>
              <a:rPr lang="en-US" sz="1800" b="0" dirty="0">
                <a:solidFill>
                  <a:srgbClr val="000000"/>
                </a:solidFill>
                <a:latin typeface="Calibri"/>
              </a:rPr>
              <a:t>  TE 250 mg, -30 mg/day (-54%)		TE 500 mg, -41 mg/day (-90</a:t>
            </a:r>
            <a:r>
              <a:rPr lang="en-US" sz="1800" b="0" dirty="0" smtClean="0">
                <a:solidFill>
                  <a:srgbClr val="000000"/>
                </a:solidFill>
                <a:latin typeface="Calibri"/>
              </a:rPr>
              <a:t>%)</a:t>
            </a:r>
            <a:endParaRPr lang="en-US" sz="1800" b="0" dirty="0">
              <a:solidFill>
                <a:srgbClr val="000000"/>
              </a:solidFill>
              <a:latin typeface="Calibri"/>
            </a:endParaRPr>
          </a:p>
          <a:p>
            <a:pPr marL="227013" lvl="2" indent="-227013">
              <a:spcBef>
                <a:spcPts val="1200"/>
              </a:spcBef>
              <a:buSzPct val="100000"/>
              <a:buFont typeface="Arial" charset="0"/>
              <a:buChar char="•"/>
              <a:tabLst>
                <a:tab pos="227013" algn="l"/>
              </a:tabLst>
              <a:defRPr/>
            </a:pPr>
            <a:r>
              <a:rPr lang="en-US" sz="1800" b="0" dirty="0">
                <a:solidFill>
                  <a:srgbClr val="000000"/>
                </a:solidFill>
                <a:latin typeface="Calibri"/>
              </a:rPr>
              <a:t>Mild to moderate hepatic enzyme elevations observed in TE-treated patients</a:t>
            </a:r>
            <a:endParaRPr lang="en-US" sz="1800" dirty="0">
              <a:solidFill>
                <a:srgbClr val="000000"/>
              </a:solidFill>
              <a:latin typeface="Calibri"/>
            </a:endParaRPr>
          </a:p>
        </p:txBody>
      </p:sp>
    </p:spTree>
    <p:custDataLst>
      <p:tags r:id="rId1"/>
    </p:custDataLst>
    <p:extLst>
      <p:ext uri="{BB962C8B-B14F-4D97-AF65-F5344CB8AC3E}">
        <p14:creationId xmlns:p14="http://schemas.microsoft.com/office/powerpoint/2010/main" val="872084754"/>
      </p:ext>
    </p:extLst>
  </p:cSld>
  <p:clrMapOvr>
    <a:masterClrMapping/>
  </p:clrMapOvr>
  <p:transition spd="slow"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ctrTitle"/>
          </p:nvPr>
        </p:nvSpPr>
        <p:spPr>
          <a:xfrm>
            <a:off x="304800" y="620688"/>
            <a:ext cx="8534400" cy="2448272"/>
          </a:xfrm>
        </p:spPr>
        <p:txBody>
          <a:bodyPr/>
          <a:lstStyle/>
          <a:p>
            <a:r>
              <a:rPr lang="en-US" sz="3600" i="1" dirty="0" smtClean="0"/>
              <a:t> </a:t>
            </a:r>
            <a:r>
              <a:rPr lang="en-US" sz="3600" i="1" dirty="0"/>
              <a:t/>
            </a:r>
            <a:br>
              <a:rPr lang="en-US" sz="3600" i="1" dirty="0"/>
            </a:br>
            <a:r>
              <a:rPr lang="en-US" sz="3600" i="1" dirty="0"/>
              <a:t>Novel and </a:t>
            </a:r>
            <a:r>
              <a:rPr lang="en-US" sz="3600" i="1" dirty="0" smtClean="0"/>
              <a:t>Emerging Strategies in the Management of Gastrointestinal Cancers</a:t>
            </a:r>
            <a:endParaRPr lang="en-US" sz="3600" i="1" dirty="0">
              <a:solidFill>
                <a:srgbClr val="0000FF"/>
              </a:solidFill>
            </a:endParaRPr>
          </a:p>
        </p:txBody>
      </p:sp>
      <p:sp>
        <p:nvSpPr>
          <p:cNvPr id="7" name="Rectangle 6"/>
          <p:cNvSpPr>
            <a:spLocks noGrp="1" noChangeArrowheads="1"/>
          </p:cNvSpPr>
          <p:nvPr>
            <p:ph type="subTitle" idx="1"/>
          </p:nvPr>
        </p:nvSpPr>
        <p:spPr>
          <a:xfrm>
            <a:off x="1043608" y="3356992"/>
            <a:ext cx="7761287" cy="2880320"/>
          </a:xfrm>
        </p:spPr>
        <p:txBody>
          <a:bodyPr/>
          <a:lstStyle/>
          <a:p>
            <a:pPr algn="l">
              <a:lnSpc>
                <a:spcPct val="100000"/>
              </a:lnSpc>
              <a:spcBef>
                <a:spcPts val="0"/>
              </a:spcBef>
              <a:spcAft>
                <a:spcPts val="0"/>
              </a:spcAft>
            </a:pPr>
            <a:r>
              <a:rPr lang="en-US" sz="2000" dirty="0"/>
              <a:t>Philip A Philip, MD, PhD</a:t>
            </a:r>
          </a:p>
          <a:p>
            <a:pPr algn="l">
              <a:lnSpc>
                <a:spcPct val="100000"/>
              </a:lnSpc>
              <a:spcBef>
                <a:spcPts val="0"/>
              </a:spcBef>
              <a:spcAft>
                <a:spcPts val="0"/>
              </a:spcAft>
            </a:pPr>
            <a:r>
              <a:rPr lang="en-US" sz="2000" b="0" dirty="0"/>
              <a:t>Professor of Oncology and Pharmacology</a:t>
            </a:r>
          </a:p>
          <a:p>
            <a:pPr algn="l">
              <a:lnSpc>
                <a:spcPct val="100000"/>
              </a:lnSpc>
              <a:spcBef>
                <a:spcPts val="0"/>
              </a:spcBef>
              <a:spcAft>
                <a:spcPts val="0"/>
              </a:spcAft>
            </a:pPr>
            <a:r>
              <a:rPr lang="en-US" sz="2000" b="0" dirty="0"/>
              <a:t>Director of GI and Neuroendocrine Tumors</a:t>
            </a:r>
          </a:p>
          <a:p>
            <a:pPr algn="l">
              <a:lnSpc>
                <a:spcPct val="100000"/>
              </a:lnSpc>
              <a:spcBef>
                <a:spcPts val="0"/>
              </a:spcBef>
              <a:spcAft>
                <a:spcPts val="0"/>
              </a:spcAft>
            </a:pPr>
            <a:r>
              <a:rPr lang="en-US" sz="2000" b="0" dirty="0"/>
              <a:t>Vice President of Medical Affairs</a:t>
            </a:r>
          </a:p>
          <a:p>
            <a:pPr algn="l">
              <a:lnSpc>
                <a:spcPct val="100000"/>
              </a:lnSpc>
              <a:spcBef>
                <a:spcPts val="0"/>
              </a:spcBef>
              <a:spcAft>
                <a:spcPts val="0"/>
              </a:spcAft>
            </a:pPr>
            <a:r>
              <a:rPr lang="en-US" sz="2000" b="0" dirty="0" err="1"/>
              <a:t>Karmanos</a:t>
            </a:r>
            <a:r>
              <a:rPr lang="en-US" sz="2000" b="0" dirty="0"/>
              <a:t> Cancer Institute</a:t>
            </a:r>
          </a:p>
          <a:p>
            <a:pPr algn="l">
              <a:lnSpc>
                <a:spcPct val="100000"/>
              </a:lnSpc>
              <a:spcBef>
                <a:spcPts val="0"/>
              </a:spcBef>
              <a:spcAft>
                <a:spcPts val="0"/>
              </a:spcAft>
            </a:pPr>
            <a:r>
              <a:rPr lang="en-US" sz="2000" b="0" dirty="0"/>
              <a:t>Wayne State University</a:t>
            </a:r>
          </a:p>
          <a:p>
            <a:pPr algn="l">
              <a:lnSpc>
                <a:spcPct val="100000"/>
              </a:lnSpc>
              <a:spcBef>
                <a:spcPts val="0"/>
              </a:spcBef>
              <a:spcAft>
                <a:spcPts val="0"/>
              </a:spcAft>
            </a:pPr>
            <a:r>
              <a:rPr lang="en-US" sz="2000" b="0" dirty="0"/>
              <a:t>Detroit, Michigan</a:t>
            </a:r>
          </a:p>
        </p:txBody>
      </p:sp>
    </p:spTree>
    <p:custDataLst>
      <p:tags r:id="rId1"/>
    </p:custDataLst>
    <p:extLst>
      <p:ext uri="{BB962C8B-B14F-4D97-AF65-F5344CB8AC3E}">
        <p14:creationId xmlns:p14="http://schemas.microsoft.com/office/powerpoint/2010/main" val="225360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6237312"/>
            <a:ext cx="3788601" cy="369332"/>
          </a:xfrm>
          <a:prstGeom prst="rect">
            <a:avLst/>
          </a:prstGeom>
          <a:noFill/>
        </p:spPr>
        <p:txBody>
          <a:bodyPr wrap="none" rtlCol="0">
            <a:spAutoFit/>
          </a:bodyPr>
          <a:lstStyle/>
          <a:p>
            <a:r>
              <a:rPr lang="en-US" sz="1800" dirty="0" err="1">
                <a:solidFill>
                  <a:srgbClr val="000000"/>
                </a:solidFill>
                <a:latin typeface="Calibri" charset="0"/>
                <a:ea typeface="Calibri" charset="0"/>
                <a:cs typeface="Calibri" charset="0"/>
              </a:rPr>
              <a:t>mFOLFIRINOX</a:t>
            </a:r>
            <a:r>
              <a:rPr lang="en-US" sz="1800" dirty="0">
                <a:solidFill>
                  <a:srgbClr val="000000"/>
                </a:solidFill>
                <a:latin typeface="Calibri" charset="0"/>
                <a:ea typeface="Calibri" charset="0"/>
                <a:cs typeface="Calibri" charset="0"/>
              </a:rPr>
              <a:t> = modified FOLFIRINOX</a:t>
            </a:r>
          </a:p>
        </p:txBody>
      </p:sp>
      <p:sp>
        <p:nvSpPr>
          <p:cNvPr id="7" name="TextBox 6"/>
          <p:cNvSpPr txBox="1"/>
          <p:nvPr/>
        </p:nvSpPr>
        <p:spPr>
          <a:xfrm>
            <a:off x="2679192" y="2246656"/>
            <a:ext cx="1892808" cy="310896"/>
          </a:xfrm>
          <a:prstGeom prst="rect">
            <a:avLst/>
          </a:prstGeom>
          <a:noFill/>
        </p:spPr>
        <p:txBody>
          <a:bodyPr wrap="square" rtlCol="0" anchor="ctr">
            <a:noAutofit/>
          </a:bodyPr>
          <a:lstStyle/>
          <a:p>
            <a:pPr algn="ctr"/>
            <a:r>
              <a:rPr lang="en-US" sz="900" dirty="0" smtClean="0">
                <a:solidFill>
                  <a:srgbClr val="1F497D"/>
                </a:solidFill>
                <a:latin typeface="Arial" charset="0"/>
                <a:ea typeface="Arial" charset="0"/>
                <a:cs typeface="Arial" charset="0"/>
              </a:rPr>
              <a:t>NEOADJUVANT TX:</a:t>
            </a:r>
          </a:p>
          <a:p>
            <a:pPr algn="ctr"/>
            <a:r>
              <a:rPr lang="en-US" sz="900" dirty="0" smtClean="0">
                <a:solidFill>
                  <a:srgbClr val="1F497D"/>
                </a:solidFill>
                <a:latin typeface="Arial" charset="0"/>
                <a:ea typeface="Arial" charset="0"/>
                <a:cs typeface="Arial" charset="0"/>
              </a:rPr>
              <a:t>NEEDS TUMOR SHRINKAGE</a:t>
            </a:r>
            <a:endParaRPr lang="en-US" sz="900" dirty="0">
              <a:solidFill>
                <a:srgbClr val="1F497D"/>
              </a:solidFill>
              <a:latin typeface="Arial" charset="0"/>
              <a:ea typeface="Arial" charset="0"/>
              <a:cs typeface="Arial" charset="0"/>
            </a:endParaRPr>
          </a:p>
        </p:txBody>
      </p:sp>
      <p:sp>
        <p:nvSpPr>
          <p:cNvPr id="8" name="TextBox 7"/>
          <p:cNvSpPr txBox="1"/>
          <p:nvPr/>
        </p:nvSpPr>
        <p:spPr>
          <a:xfrm>
            <a:off x="4599392" y="2223617"/>
            <a:ext cx="1916824" cy="310896"/>
          </a:xfrm>
          <a:prstGeom prst="rect">
            <a:avLst/>
          </a:prstGeom>
          <a:noFill/>
        </p:spPr>
        <p:txBody>
          <a:bodyPr wrap="square" rtlCol="0" anchor="ctr">
            <a:noAutofit/>
          </a:bodyPr>
          <a:lstStyle/>
          <a:p>
            <a:pPr algn="ctr"/>
            <a:r>
              <a:rPr lang="en-US" sz="900" dirty="0" smtClean="0">
                <a:solidFill>
                  <a:srgbClr val="1F497D"/>
                </a:solidFill>
                <a:latin typeface="Arial" charset="0"/>
                <a:ea typeface="Arial" charset="0"/>
                <a:cs typeface="Arial" charset="0"/>
              </a:rPr>
              <a:t>NEOADJUVANT TX:</a:t>
            </a:r>
          </a:p>
          <a:p>
            <a:pPr algn="ctr"/>
            <a:r>
              <a:rPr lang="en-US" sz="900" dirty="0" smtClean="0">
                <a:solidFill>
                  <a:srgbClr val="1F497D"/>
                </a:solidFill>
                <a:latin typeface="Arial" charset="0"/>
                <a:ea typeface="Arial" charset="0"/>
                <a:cs typeface="Arial" charset="0"/>
              </a:rPr>
              <a:t>RESECTABLE</a:t>
            </a:r>
            <a:endParaRPr lang="en-US" sz="900" dirty="0">
              <a:solidFill>
                <a:srgbClr val="1F497D"/>
              </a:solidFill>
              <a:latin typeface="Arial" charset="0"/>
              <a:ea typeface="Arial" charset="0"/>
              <a:cs typeface="Arial" charset="0"/>
            </a:endParaRPr>
          </a:p>
        </p:txBody>
      </p:sp>
      <p:sp>
        <p:nvSpPr>
          <p:cNvPr id="9" name="TextBox 8"/>
          <p:cNvSpPr txBox="1"/>
          <p:nvPr/>
        </p:nvSpPr>
        <p:spPr>
          <a:xfrm>
            <a:off x="6543608" y="2223617"/>
            <a:ext cx="1916824" cy="310896"/>
          </a:xfrm>
          <a:prstGeom prst="rect">
            <a:avLst/>
          </a:prstGeom>
          <a:noFill/>
        </p:spPr>
        <p:txBody>
          <a:bodyPr wrap="square" rtlCol="0" anchor="ctr">
            <a:noAutofit/>
          </a:bodyPr>
          <a:lstStyle/>
          <a:p>
            <a:pPr algn="ctr"/>
            <a:r>
              <a:rPr lang="en-US" sz="900" dirty="0" smtClean="0">
                <a:solidFill>
                  <a:srgbClr val="1F497D"/>
                </a:solidFill>
                <a:latin typeface="Arial" charset="0"/>
                <a:ea typeface="Arial" charset="0"/>
                <a:cs typeface="Arial" charset="0"/>
              </a:rPr>
              <a:t>LIKELIHOOD OF SIGNIFICANT SHRINKAGE WITH NEOADJ TX</a:t>
            </a:r>
            <a:endParaRPr lang="en-US" sz="900" dirty="0">
              <a:solidFill>
                <a:srgbClr val="1F497D"/>
              </a:solidFill>
              <a:latin typeface="Arial" charset="0"/>
              <a:ea typeface="Arial" charset="0"/>
              <a:cs typeface="Arial" charset="0"/>
            </a:endParaRPr>
          </a:p>
        </p:txBody>
      </p:sp>
      <p:sp>
        <p:nvSpPr>
          <p:cNvPr id="10" name="TextBox 9"/>
          <p:cNvSpPr txBox="1"/>
          <p:nvPr/>
        </p:nvSpPr>
        <p:spPr>
          <a:xfrm>
            <a:off x="2679192" y="3089637"/>
            <a:ext cx="1892808"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FOLFIRINOX </a:t>
            </a:r>
            <a:r>
              <a:rPr lang="en-US" sz="1200" dirty="0" smtClean="0">
                <a:solidFill>
                  <a:srgbClr val="FFFFFF"/>
                </a:solidFill>
                <a:latin typeface="Verdana"/>
                <a:cs typeface="Verdana"/>
              </a:rPr>
              <a:t/>
            </a:r>
            <a:br>
              <a:rPr lang="en-US" sz="1200" dirty="0" smtClean="0">
                <a:solidFill>
                  <a:srgbClr val="FFFFFF"/>
                </a:solidFill>
                <a:latin typeface="Verdana"/>
                <a:cs typeface="Verdana"/>
              </a:rPr>
            </a:br>
            <a:r>
              <a:rPr lang="en-US" sz="1200" dirty="0" smtClean="0">
                <a:solidFill>
                  <a:srgbClr val="FFFFFF"/>
                </a:solidFill>
                <a:latin typeface="Verdana"/>
                <a:cs typeface="Verdana"/>
              </a:rPr>
              <a:t>(</a:t>
            </a:r>
            <a:r>
              <a:rPr lang="en-US" sz="1200" dirty="0">
                <a:solidFill>
                  <a:srgbClr val="FFFFFF"/>
                </a:solidFill>
                <a:latin typeface="Verdana"/>
                <a:cs typeface="Verdana"/>
              </a:rPr>
              <a:t>or </a:t>
            </a:r>
            <a:r>
              <a:rPr lang="en-US" sz="1200" dirty="0" err="1" smtClean="0">
                <a:solidFill>
                  <a:srgbClr val="FFFFFF"/>
                </a:solidFill>
                <a:latin typeface="Verdana"/>
                <a:cs typeface="Verdana"/>
              </a:rPr>
              <a:t>mFOLFIRINOX</a:t>
            </a:r>
            <a:r>
              <a:rPr lang="en-US" sz="1200" dirty="0">
                <a:solidFill>
                  <a:srgbClr val="FFFFFF"/>
                </a:solidFill>
                <a:latin typeface="Verdana"/>
                <a:cs typeface="Verdana"/>
              </a:rPr>
              <a:t>)</a:t>
            </a:r>
          </a:p>
        </p:txBody>
      </p:sp>
      <p:sp>
        <p:nvSpPr>
          <p:cNvPr id="11" name="TextBox 10"/>
          <p:cNvSpPr txBox="1"/>
          <p:nvPr/>
        </p:nvSpPr>
        <p:spPr>
          <a:xfrm>
            <a:off x="4623408" y="3107816"/>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None</a:t>
            </a:r>
            <a:endParaRPr lang="en-US" sz="1300" dirty="0">
              <a:solidFill>
                <a:srgbClr val="FFFFFF"/>
              </a:solidFill>
              <a:latin typeface="Verdana"/>
              <a:cs typeface="Verdana"/>
            </a:endParaRPr>
          </a:p>
        </p:txBody>
      </p:sp>
      <p:sp>
        <p:nvSpPr>
          <p:cNvPr id="12" name="TextBox 11"/>
          <p:cNvSpPr txBox="1"/>
          <p:nvPr/>
        </p:nvSpPr>
        <p:spPr>
          <a:xfrm>
            <a:off x="6588224" y="3107816"/>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30%</a:t>
            </a:r>
            <a:endParaRPr lang="en-US" sz="1300" dirty="0">
              <a:solidFill>
                <a:srgbClr val="FFFFFF"/>
              </a:solidFill>
              <a:latin typeface="Verdana"/>
              <a:cs typeface="Verdana"/>
            </a:endParaRPr>
          </a:p>
        </p:txBody>
      </p:sp>
      <p:sp>
        <p:nvSpPr>
          <p:cNvPr id="22" name="TextBox 21"/>
          <p:cNvSpPr txBox="1"/>
          <p:nvPr/>
        </p:nvSpPr>
        <p:spPr>
          <a:xfrm>
            <a:off x="2679192" y="4544324"/>
            <a:ext cx="1892808"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FOLFIRINOX </a:t>
            </a:r>
            <a:br>
              <a:rPr lang="en-US" sz="1200" dirty="0">
                <a:solidFill>
                  <a:srgbClr val="FFFFFF"/>
                </a:solidFill>
                <a:latin typeface="Verdana"/>
                <a:cs typeface="Verdana"/>
              </a:rPr>
            </a:br>
            <a:r>
              <a:rPr lang="en-US" sz="1200" dirty="0">
                <a:solidFill>
                  <a:srgbClr val="FFFFFF"/>
                </a:solidFill>
                <a:latin typeface="Verdana"/>
                <a:cs typeface="Verdana"/>
              </a:rPr>
              <a:t>(or </a:t>
            </a:r>
            <a:r>
              <a:rPr lang="en-US" sz="1200" dirty="0" err="1">
                <a:solidFill>
                  <a:srgbClr val="FFFFFF"/>
                </a:solidFill>
                <a:latin typeface="Verdana"/>
                <a:cs typeface="Verdana"/>
              </a:rPr>
              <a:t>mFOLFIRINOX</a:t>
            </a:r>
            <a:r>
              <a:rPr lang="en-US" sz="1200" dirty="0">
                <a:solidFill>
                  <a:srgbClr val="FFFFFF"/>
                </a:solidFill>
                <a:latin typeface="Verdana"/>
                <a:cs typeface="Verdana"/>
              </a:rPr>
              <a:t>)</a:t>
            </a:r>
          </a:p>
        </p:txBody>
      </p:sp>
      <p:sp>
        <p:nvSpPr>
          <p:cNvPr id="23" name="TextBox 22"/>
          <p:cNvSpPr txBox="1"/>
          <p:nvPr/>
        </p:nvSpPr>
        <p:spPr>
          <a:xfrm>
            <a:off x="4623408" y="457016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None</a:t>
            </a:r>
          </a:p>
        </p:txBody>
      </p:sp>
      <p:sp>
        <p:nvSpPr>
          <p:cNvPr id="24" name="TextBox 23"/>
          <p:cNvSpPr txBox="1"/>
          <p:nvPr/>
        </p:nvSpPr>
        <p:spPr>
          <a:xfrm>
            <a:off x="6588224" y="4570165"/>
            <a:ext cx="1892808" cy="393192"/>
          </a:xfrm>
          <a:prstGeom prst="rect">
            <a:avLst/>
          </a:prstGeom>
          <a:noFill/>
        </p:spPr>
        <p:txBody>
          <a:bodyPr wrap="square" rtlCol="0" anchor="ctr">
            <a:noAutofit/>
          </a:bodyPr>
          <a:lstStyle/>
          <a:p>
            <a:pPr algn="ctr"/>
            <a:r>
              <a:rPr lang="en-US" sz="1300" dirty="0">
                <a:solidFill>
                  <a:srgbClr val="FFFFFF"/>
                </a:solidFill>
                <a:latin typeface="Verdana"/>
                <a:cs typeface="Verdana"/>
              </a:rPr>
              <a:t>30%</a:t>
            </a:r>
          </a:p>
        </p:txBody>
      </p:sp>
      <p:sp>
        <p:nvSpPr>
          <p:cNvPr id="25" name="TextBox 24"/>
          <p:cNvSpPr txBox="1"/>
          <p:nvPr/>
        </p:nvSpPr>
        <p:spPr>
          <a:xfrm>
            <a:off x="2679192" y="5032604"/>
            <a:ext cx="1892808"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FOLFIRINOX </a:t>
            </a:r>
            <a:br>
              <a:rPr lang="en-US" sz="1200" dirty="0">
                <a:solidFill>
                  <a:srgbClr val="FFFFFF"/>
                </a:solidFill>
                <a:latin typeface="Verdana"/>
                <a:cs typeface="Verdana"/>
              </a:rPr>
            </a:br>
            <a:r>
              <a:rPr lang="en-US" sz="1200" dirty="0">
                <a:solidFill>
                  <a:srgbClr val="FFFFFF"/>
                </a:solidFill>
                <a:latin typeface="Verdana"/>
                <a:cs typeface="Verdana"/>
              </a:rPr>
              <a:t>(or </a:t>
            </a:r>
            <a:r>
              <a:rPr lang="en-US" sz="1200" dirty="0" err="1">
                <a:solidFill>
                  <a:srgbClr val="FFFFFF"/>
                </a:solidFill>
                <a:latin typeface="Verdana"/>
                <a:cs typeface="Verdana"/>
              </a:rPr>
              <a:t>mFOLFIRINOX</a:t>
            </a:r>
            <a:r>
              <a:rPr lang="en-US" sz="1200" dirty="0">
                <a:solidFill>
                  <a:srgbClr val="FFFFFF"/>
                </a:solidFill>
                <a:latin typeface="Verdana"/>
                <a:cs typeface="Verdana"/>
              </a:rPr>
              <a:t>)</a:t>
            </a:r>
          </a:p>
        </p:txBody>
      </p:sp>
      <p:sp>
        <p:nvSpPr>
          <p:cNvPr id="26" name="TextBox 25"/>
          <p:cNvSpPr txBox="1"/>
          <p:nvPr/>
        </p:nvSpPr>
        <p:spPr>
          <a:xfrm>
            <a:off x="4623408" y="5032604"/>
            <a:ext cx="1892808" cy="393192"/>
          </a:xfrm>
          <a:prstGeom prst="rect">
            <a:avLst/>
          </a:prstGeom>
          <a:noFill/>
        </p:spPr>
        <p:txBody>
          <a:bodyPr wrap="square" rtlCol="0" anchor="ctr">
            <a:noAutofit/>
          </a:bodyPr>
          <a:lstStyle/>
          <a:p>
            <a:pPr algn="ctr"/>
            <a:r>
              <a:rPr lang="en-US" sz="1200" dirty="0">
                <a:solidFill>
                  <a:srgbClr val="FFFFFF"/>
                </a:solidFill>
                <a:latin typeface="Verdana"/>
                <a:cs typeface="Verdana"/>
              </a:rPr>
              <a:t>FOLFIRINOX </a:t>
            </a:r>
            <a:br>
              <a:rPr lang="en-US" sz="1200" dirty="0">
                <a:solidFill>
                  <a:srgbClr val="FFFFFF"/>
                </a:solidFill>
                <a:latin typeface="Verdana"/>
                <a:cs typeface="Verdana"/>
              </a:rPr>
            </a:br>
            <a:r>
              <a:rPr lang="en-US" sz="1200" dirty="0">
                <a:solidFill>
                  <a:srgbClr val="FFFFFF"/>
                </a:solidFill>
                <a:latin typeface="Verdana"/>
                <a:cs typeface="Verdana"/>
              </a:rPr>
              <a:t>(or </a:t>
            </a:r>
            <a:r>
              <a:rPr lang="en-US" sz="1200" dirty="0" err="1">
                <a:solidFill>
                  <a:srgbClr val="FFFFFF"/>
                </a:solidFill>
                <a:latin typeface="Verdana"/>
                <a:cs typeface="Verdana"/>
              </a:rPr>
              <a:t>mFOLFIRINOX</a:t>
            </a:r>
            <a:r>
              <a:rPr lang="en-US" sz="1200" dirty="0" smtClean="0">
                <a:solidFill>
                  <a:srgbClr val="FFFFFF"/>
                </a:solidFill>
                <a:latin typeface="Verdana"/>
                <a:cs typeface="Verdana"/>
              </a:rPr>
              <a:t>)</a:t>
            </a:r>
            <a:endParaRPr lang="en-US" sz="1200" dirty="0">
              <a:solidFill>
                <a:srgbClr val="FF00FF"/>
              </a:solidFill>
              <a:latin typeface="Verdana"/>
              <a:cs typeface="Verdana"/>
            </a:endParaRPr>
          </a:p>
        </p:txBody>
      </p:sp>
      <p:sp>
        <p:nvSpPr>
          <p:cNvPr id="27" name="TextBox 26"/>
          <p:cNvSpPr txBox="1"/>
          <p:nvPr/>
        </p:nvSpPr>
        <p:spPr>
          <a:xfrm>
            <a:off x="6588224" y="5032604"/>
            <a:ext cx="1892808" cy="393192"/>
          </a:xfrm>
          <a:prstGeom prst="rect">
            <a:avLst/>
          </a:prstGeom>
          <a:noFill/>
        </p:spPr>
        <p:txBody>
          <a:bodyPr wrap="square" rtlCol="0" anchor="ctr">
            <a:noAutofit/>
          </a:bodyPr>
          <a:lstStyle/>
          <a:p>
            <a:pPr algn="ctr"/>
            <a:r>
              <a:rPr lang="en-US" sz="1300" smtClean="0">
                <a:solidFill>
                  <a:srgbClr val="FFFFFF"/>
                </a:solidFill>
                <a:latin typeface="Verdana"/>
                <a:cs typeface="Verdana"/>
              </a:rPr>
              <a:t>10%</a:t>
            </a:r>
            <a:endParaRPr lang="en-US" sz="1300" dirty="0">
              <a:solidFill>
                <a:srgbClr val="FFFFFF"/>
              </a:solidFill>
              <a:latin typeface="Verdana"/>
              <a:cs typeface="Verdana"/>
            </a:endParaRPr>
          </a:p>
        </p:txBody>
      </p:sp>
      <p:sp>
        <p:nvSpPr>
          <p:cNvPr id="28" name="TextBox 27"/>
          <p:cNvSpPr txBox="1"/>
          <p:nvPr/>
        </p:nvSpPr>
        <p:spPr>
          <a:xfrm>
            <a:off x="2679192" y="5531875"/>
            <a:ext cx="1892808" cy="393192"/>
          </a:xfrm>
          <a:prstGeom prst="rect">
            <a:avLst/>
          </a:prstGeom>
          <a:noFill/>
        </p:spPr>
        <p:txBody>
          <a:bodyPr wrap="square" rtlCol="0" anchor="ctr">
            <a:noAutofit/>
          </a:bodyPr>
          <a:lstStyle/>
          <a:p>
            <a:pPr algn="ctr"/>
            <a:r>
              <a:rPr lang="en-US" sz="1200" dirty="0">
                <a:solidFill>
                  <a:schemeClr val="bg1"/>
                </a:solidFill>
                <a:latin typeface="Verdana"/>
                <a:cs typeface="Verdana"/>
              </a:rPr>
              <a:t>FOLFIRINOX </a:t>
            </a:r>
            <a:r>
              <a:rPr lang="en-US" sz="1200" dirty="0" smtClean="0">
                <a:solidFill>
                  <a:schemeClr val="bg1"/>
                </a:solidFill>
                <a:latin typeface="Verdana"/>
                <a:cs typeface="Verdana"/>
              </a:rPr>
              <a:t/>
            </a:r>
            <a:br>
              <a:rPr lang="en-US" sz="1200" dirty="0" smtClean="0">
                <a:solidFill>
                  <a:schemeClr val="bg1"/>
                </a:solidFill>
                <a:latin typeface="Verdana"/>
                <a:cs typeface="Verdana"/>
              </a:rPr>
            </a:br>
            <a:r>
              <a:rPr lang="en-US" sz="1200" dirty="0" smtClean="0">
                <a:solidFill>
                  <a:schemeClr val="bg1"/>
                </a:solidFill>
                <a:latin typeface="Verdana"/>
                <a:cs typeface="Verdana"/>
              </a:rPr>
              <a:t>(</a:t>
            </a:r>
            <a:r>
              <a:rPr lang="en-US" sz="1200" dirty="0">
                <a:solidFill>
                  <a:schemeClr val="bg1"/>
                </a:solidFill>
                <a:latin typeface="Verdana"/>
                <a:cs typeface="Verdana"/>
              </a:rPr>
              <a:t>or </a:t>
            </a:r>
            <a:r>
              <a:rPr lang="en-US" sz="1200" dirty="0" err="1" smtClean="0">
                <a:solidFill>
                  <a:schemeClr val="bg1"/>
                </a:solidFill>
                <a:latin typeface="Verdana"/>
                <a:cs typeface="Verdana"/>
              </a:rPr>
              <a:t>mFOLFIRINOX</a:t>
            </a:r>
            <a:r>
              <a:rPr lang="en-US" sz="1200" dirty="0">
                <a:solidFill>
                  <a:schemeClr val="bg1"/>
                </a:solidFill>
                <a:latin typeface="Verdana"/>
                <a:cs typeface="Verdana"/>
              </a:rPr>
              <a:t>)</a:t>
            </a:r>
          </a:p>
        </p:txBody>
      </p:sp>
      <p:sp>
        <p:nvSpPr>
          <p:cNvPr id="29" name="TextBox 28"/>
          <p:cNvSpPr txBox="1"/>
          <p:nvPr/>
        </p:nvSpPr>
        <p:spPr>
          <a:xfrm>
            <a:off x="4623408" y="5531875"/>
            <a:ext cx="1892808" cy="393192"/>
          </a:xfrm>
          <a:prstGeom prst="rect">
            <a:avLst/>
          </a:prstGeom>
          <a:noFill/>
        </p:spPr>
        <p:txBody>
          <a:bodyPr wrap="square" rtlCol="0" anchor="ctr">
            <a:noAutofit/>
          </a:bodyPr>
          <a:lstStyle/>
          <a:p>
            <a:pPr algn="ctr"/>
            <a:r>
              <a:rPr lang="en-US" sz="1300" dirty="0" smtClean="0">
                <a:solidFill>
                  <a:schemeClr val="bg1"/>
                </a:solidFill>
                <a:latin typeface="Verdana"/>
                <a:cs typeface="Verdana"/>
              </a:rPr>
              <a:t>None</a:t>
            </a:r>
            <a:endParaRPr lang="en-US" sz="1300" dirty="0">
              <a:solidFill>
                <a:schemeClr val="bg1"/>
              </a:solidFill>
              <a:latin typeface="Verdana"/>
              <a:cs typeface="Verdana"/>
            </a:endParaRPr>
          </a:p>
        </p:txBody>
      </p:sp>
      <p:sp>
        <p:nvSpPr>
          <p:cNvPr id="30" name="TextBox 29"/>
          <p:cNvSpPr txBox="1"/>
          <p:nvPr/>
        </p:nvSpPr>
        <p:spPr>
          <a:xfrm>
            <a:off x="6588224" y="5531875"/>
            <a:ext cx="1892808" cy="393192"/>
          </a:xfrm>
          <a:prstGeom prst="rect">
            <a:avLst/>
          </a:prstGeom>
          <a:noFill/>
        </p:spPr>
        <p:txBody>
          <a:bodyPr wrap="square" rtlCol="0" anchor="ctr">
            <a:noAutofit/>
          </a:bodyPr>
          <a:lstStyle/>
          <a:p>
            <a:pPr algn="ctr"/>
            <a:r>
              <a:rPr lang="en-US" sz="1000" dirty="0">
                <a:solidFill>
                  <a:schemeClr val="bg1"/>
                </a:solidFill>
                <a:latin typeface="Verdana"/>
                <a:cs typeface="Verdana"/>
              </a:rPr>
              <a:t>Locally </a:t>
            </a:r>
            <a:r>
              <a:rPr lang="en-US" sz="1000" dirty="0" err="1">
                <a:solidFill>
                  <a:schemeClr val="bg1"/>
                </a:solidFill>
                <a:latin typeface="Verdana"/>
                <a:cs typeface="Verdana"/>
              </a:rPr>
              <a:t>adv</a:t>
            </a:r>
            <a:r>
              <a:rPr lang="en-US" sz="1000" dirty="0">
                <a:solidFill>
                  <a:schemeClr val="bg1"/>
                </a:solidFill>
                <a:latin typeface="Verdana"/>
                <a:cs typeface="Verdana"/>
              </a:rPr>
              <a:t>: 5%</a:t>
            </a:r>
          </a:p>
          <a:p>
            <a:pPr algn="ctr"/>
            <a:r>
              <a:rPr lang="en-US" sz="1000" dirty="0">
                <a:solidFill>
                  <a:schemeClr val="bg1"/>
                </a:solidFill>
                <a:latin typeface="Verdana"/>
                <a:cs typeface="Verdana"/>
              </a:rPr>
              <a:t>Borderline resect: 50%</a:t>
            </a:r>
          </a:p>
        </p:txBody>
      </p:sp>
      <p:sp>
        <p:nvSpPr>
          <p:cNvPr id="4" name="TextBox 3"/>
          <p:cNvSpPr txBox="1"/>
          <p:nvPr/>
        </p:nvSpPr>
        <p:spPr>
          <a:xfrm>
            <a:off x="755576" y="180085"/>
            <a:ext cx="7725456" cy="1862048"/>
          </a:xfrm>
          <a:prstGeom prst="rect">
            <a:avLst/>
          </a:prstGeom>
          <a:noFill/>
        </p:spPr>
        <p:txBody>
          <a:bodyPr wrap="square" rtlCol="0">
            <a:spAutoFit/>
          </a:bodyPr>
          <a:lstStyle/>
          <a:p>
            <a:pPr>
              <a:lnSpc>
                <a:spcPts val="1960"/>
              </a:lnSpc>
              <a:spcBef>
                <a:spcPts val="600"/>
              </a:spcBef>
            </a:pPr>
            <a:r>
              <a:rPr lang="en-US" sz="1800" dirty="0">
                <a:solidFill>
                  <a:srgbClr val="3333CC"/>
                </a:solidFill>
                <a:latin typeface="Calibri" charset="0"/>
                <a:ea typeface="Calibri" charset="0"/>
                <a:cs typeface="Calibri" charset="0"/>
              </a:rPr>
              <a:t>Which neoadjuvant regimen would you likely recommend for an otherwise healthy patient with pancreatic cancer that is deemed by the surgeon to </a:t>
            </a:r>
            <a:r>
              <a:rPr lang="en-US" sz="1800" dirty="0" smtClean="0">
                <a:solidFill>
                  <a:srgbClr val="3333CC"/>
                </a:solidFill>
                <a:latin typeface="Calibri" charset="0"/>
                <a:ea typeface="Calibri" charset="0"/>
                <a:cs typeface="Calibri" charset="0"/>
              </a:rPr>
              <a:t>be…</a:t>
            </a:r>
          </a:p>
          <a:p>
            <a:pPr marL="285750" indent="-285750">
              <a:lnSpc>
                <a:spcPts val="1960"/>
              </a:lnSpc>
              <a:spcBef>
                <a:spcPts val="600"/>
              </a:spcBef>
              <a:buFont typeface="Arial" charset="0"/>
              <a:buChar char="•"/>
            </a:pPr>
            <a:r>
              <a:rPr lang="en-US" sz="1800" dirty="0" err="1" smtClean="0">
                <a:solidFill>
                  <a:srgbClr val="3333CC"/>
                </a:solidFill>
                <a:latin typeface="Calibri" charset="0"/>
                <a:ea typeface="Calibri" charset="0"/>
                <a:cs typeface="Calibri" charset="0"/>
              </a:rPr>
              <a:t>Unresectable</a:t>
            </a:r>
            <a:r>
              <a:rPr lang="en-US" sz="1800" dirty="0" smtClean="0">
                <a:solidFill>
                  <a:srgbClr val="3333CC"/>
                </a:solidFill>
                <a:latin typeface="Calibri" charset="0"/>
                <a:ea typeface="Calibri" charset="0"/>
                <a:cs typeface="Calibri" charset="0"/>
              </a:rPr>
              <a:t> </a:t>
            </a:r>
            <a:r>
              <a:rPr lang="en-US" sz="1800" dirty="0">
                <a:solidFill>
                  <a:srgbClr val="3333CC"/>
                </a:solidFill>
                <a:latin typeface="Calibri" charset="0"/>
                <a:ea typeface="Calibri" charset="0"/>
                <a:cs typeface="Calibri" charset="0"/>
              </a:rPr>
              <a:t>but may become </a:t>
            </a:r>
            <a:r>
              <a:rPr lang="en-US" sz="1800" dirty="0" err="1">
                <a:solidFill>
                  <a:srgbClr val="3333CC"/>
                </a:solidFill>
                <a:latin typeface="Calibri" charset="0"/>
                <a:ea typeface="Calibri" charset="0"/>
                <a:cs typeface="Calibri" charset="0"/>
              </a:rPr>
              <a:t>resectable</a:t>
            </a:r>
            <a:r>
              <a:rPr lang="en-US" sz="1800" dirty="0">
                <a:solidFill>
                  <a:srgbClr val="3333CC"/>
                </a:solidFill>
                <a:latin typeface="Calibri" charset="0"/>
                <a:ea typeface="Calibri" charset="0"/>
                <a:cs typeface="Calibri" charset="0"/>
              </a:rPr>
              <a:t> with tumor </a:t>
            </a:r>
            <a:r>
              <a:rPr lang="en-US" sz="1800" dirty="0" smtClean="0">
                <a:solidFill>
                  <a:srgbClr val="3333CC"/>
                </a:solidFill>
                <a:latin typeface="Calibri" charset="0"/>
                <a:ea typeface="Calibri" charset="0"/>
                <a:cs typeface="Calibri" charset="0"/>
              </a:rPr>
              <a:t>shrinkage?</a:t>
            </a:r>
          </a:p>
          <a:p>
            <a:pPr marL="285750" indent="-285750">
              <a:lnSpc>
                <a:spcPts val="1960"/>
              </a:lnSpc>
              <a:spcBef>
                <a:spcPts val="600"/>
              </a:spcBef>
              <a:buFont typeface="Arial" charset="0"/>
              <a:buChar char="•"/>
            </a:pPr>
            <a:r>
              <a:rPr lang="en-US" sz="1800" dirty="0" err="1" smtClean="0">
                <a:solidFill>
                  <a:srgbClr val="3333CC"/>
                </a:solidFill>
                <a:latin typeface="Calibri" charset="0"/>
                <a:ea typeface="Calibri" charset="0"/>
                <a:cs typeface="Calibri" charset="0"/>
              </a:rPr>
              <a:t>Resectable</a:t>
            </a:r>
            <a:r>
              <a:rPr lang="en-US" sz="1800" dirty="0">
                <a:solidFill>
                  <a:srgbClr val="3333CC"/>
                </a:solidFill>
                <a:latin typeface="Calibri" charset="0"/>
                <a:ea typeface="Calibri" charset="0"/>
                <a:cs typeface="Calibri" charset="0"/>
              </a:rPr>
              <a:t>? </a:t>
            </a:r>
            <a:endParaRPr lang="en-US" sz="1800" dirty="0" smtClean="0">
              <a:solidFill>
                <a:srgbClr val="3333CC"/>
              </a:solidFill>
              <a:latin typeface="Calibri" charset="0"/>
              <a:ea typeface="Calibri" charset="0"/>
              <a:cs typeface="Calibri" charset="0"/>
            </a:endParaRPr>
          </a:p>
          <a:p>
            <a:pPr>
              <a:lnSpc>
                <a:spcPts val="1960"/>
              </a:lnSpc>
              <a:spcBef>
                <a:spcPts val="600"/>
              </a:spcBef>
            </a:pPr>
            <a:r>
              <a:rPr lang="en-US" sz="1800" dirty="0" smtClean="0">
                <a:solidFill>
                  <a:srgbClr val="3333CC"/>
                </a:solidFill>
                <a:latin typeface="Calibri" charset="0"/>
                <a:ea typeface="Calibri" charset="0"/>
                <a:cs typeface="Calibri" charset="0"/>
              </a:rPr>
              <a:t>What </a:t>
            </a:r>
            <a:r>
              <a:rPr lang="en-US" sz="1800" dirty="0">
                <a:solidFill>
                  <a:srgbClr val="3333CC"/>
                </a:solidFill>
                <a:latin typeface="Calibri" charset="0"/>
                <a:ea typeface="Calibri" charset="0"/>
                <a:cs typeface="Calibri" charset="0"/>
              </a:rPr>
              <a:t>is the likelihood that significant tumor shrinkage will occur in response to neoadjuvant chemotherapy to improve the chances of achieving </a:t>
            </a:r>
            <a:r>
              <a:rPr lang="en-US" sz="1800" dirty="0" err="1">
                <a:solidFill>
                  <a:srgbClr val="3333CC"/>
                </a:solidFill>
                <a:latin typeface="Calibri" charset="0"/>
                <a:ea typeface="Calibri" charset="0"/>
                <a:cs typeface="Calibri" charset="0"/>
              </a:rPr>
              <a:t>resectability</a:t>
            </a:r>
            <a:r>
              <a:rPr lang="en-US" sz="1800" dirty="0">
                <a:solidFill>
                  <a:srgbClr val="3333CC"/>
                </a:solidFill>
                <a:latin typeface="Calibri" charset="0"/>
                <a:ea typeface="Calibri" charset="0"/>
                <a:cs typeface="Calibri" charset="0"/>
              </a:rPr>
              <a:t>?</a:t>
            </a:r>
          </a:p>
        </p:txBody>
      </p:sp>
      <p:sp>
        <p:nvSpPr>
          <p:cNvPr id="31" name="TextBox 30"/>
          <p:cNvSpPr txBox="1"/>
          <p:nvPr/>
        </p:nvSpPr>
        <p:spPr>
          <a:xfrm>
            <a:off x="2679192" y="2603760"/>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mFOLFIRINOX</a:t>
            </a:r>
            <a:endParaRPr lang="en-US" sz="1300" dirty="0">
              <a:solidFill>
                <a:srgbClr val="FFFFFF"/>
              </a:solidFill>
              <a:latin typeface="Verdana"/>
              <a:cs typeface="Verdana"/>
            </a:endParaRPr>
          </a:p>
        </p:txBody>
      </p:sp>
      <p:sp>
        <p:nvSpPr>
          <p:cNvPr id="32" name="TextBox 31"/>
          <p:cNvSpPr txBox="1"/>
          <p:nvPr/>
        </p:nvSpPr>
        <p:spPr>
          <a:xfrm>
            <a:off x="4623408" y="2603760"/>
            <a:ext cx="1892808" cy="393192"/>
          </a:xfrm>
          <a:prstGeom prst="rect">
            <a:avLst/>
          </a:prstGeom>
          <a:noFill/>
        </p:spPr>
        <p:txBody>
          <a:bodyPr wrap="square" rtlCol="0" anchor="ctr">
            <a:noAutofit/>
          </a:bodyPr>
          <a:lstStyle/>
          <a:p>
            <a:pPr algn="ctr"/>
            <a:r>
              <a:rPr lang="en-US" sz="1300" smtClean="0">
                <a:solidFill>
                  <a:srgbClr val="FFFFFF"/>
                </a:solidFill>
                <a:latin typeface="Verdana"/>
                <a:cs typeface="Verdana"/>
              </a:rPr>
              <a:t>None</a:t>
            </a:r>
            <a:endParaRPr lang="en-US" sz="1300" dirty="0">
              <a:solidFill>
                <a:srgbClr val="FFFFFF"/>
              </a:solidFill>
              <a:latin typeface="Verdana"/>
              <a:cs typeface="Verdana"/>
            </a:endParaRPr>
          </a:p>
        </p:txBody>
      </p:sp>
      <p:sp>
        <p:nvSpPr>
          <p:cNvPr id="33" name="TextBox 32"/>
          <p:cNvSpPr txBox="1"/>
          <p:nvPr/>
        </p:nvSpPr>
        <p:spPr>
          <a:xfrm>
            <a:off x="6567624" y="2614723"/>
            <a:ext cx="1913408" cy="393192"/>
          </a:xfrm>
          <a:prstGeom prst="rect">
            <a:avLst/>
          </a:prstGeom>
          <a:noFill/>
        </p:spPr>
        <p:txBody>
          <a:bodyPr wrap="square" rtlCol="0" anchor="ctr">
            <a:noAutofit/>
          </a:bodyPr>
          <a:lstStyle/>
          <a:p>
            <a:pPr algn="ctr"/>
            <a:r>
              <a:rPr lang="en-US" sz="950" dirty="0">
                <a:solidFill>
                  <a:srgbClr val="FFFFFF"/>
                </a:solidFill>
                <a:latin typeface="Verdana"/>
                <a:cs typeface="Verdana"/>
              </a:rPr>
              <a:t>Locally </a:t>
            </a:r>
            <a:r>
              <a:rPr lang="en-US" sz="950" dirty="0" err="1">
                <a:solidFill>
                  <a:srgbClr val="FFFFFF"/>
                </a:solidFill>
                <a:latin typeface="Verdana"/>
                <a:cs typeface="Verdana"/>
              </a:rPr>
              <a:t>adv</a:t>
            </a:r>
            <a:r>
              <a:rPr lang="en-US" sz="950" dirty="0">
                <a:solidFill>
                  <a:srgbClr val="FFFFFF"/>
                </a:solidFill>
                <a:latin typeface="Verdana"/>
                <a:cs typeface="Verdana"/>
              </a:rPr>
              <a:t>: </a:t>
            </a:r>
            <a:r>
              <a:rPr lang="mr-IN" sz="950" dirty="0">
                <a:solidFill>
                  <a:srgbClr val="FFFFFF"/>
                </a:solidFill>
                <a:latin typeface="Verdana"/>
                <a:cs typeface="Verdana"/>
              </a:rPr>
              <a:t>10% </a:t>
            </a:r>
            <a:r>
              <a:rPr lang="en-US" sz="950" dirty="0" smtClean="0">
                <a:solidFill>
                  <a:srgbClr val="FFFFFF"/>
                </a:solidFill>
                <a:latin typeface="Verdana"/>
                <a:cs typeface="Verdana"/>
              </a:rPr>
              <a:t>- 30</a:t>
            </a:r>
            <a:r>
              <a:rPr lang="en-US" sz="950" dirty="0">
                <a:solidFill>
                  <a:srgbClr val="FFFFFF"/>
                </a:solidFill>
                <a:latin typeface="Verdana"/>
                <a:cs typeface="Verdana"/>
              </a:rPr>
              <a:t>%</a:t>
            </a:r>
          </a:p>
          <a:p>
            <a:pPr algn="ctr"/>
            <a:r>
              <a:rPr lang="en-US" sz="950" dirty="0">
                <a:solidFill>
                  <a:srgbClr val="FFFFFF"/>
                </a:solidFill>
                <a:latin typeface="Verdana"/>
                <a:cs typeface="Verdana"/>
              </a:rPr>
              <a:t>Borderline resect: </a:t>
            </a:r>
            <a:r>
              <a:rPr lang="en-US" sz="950" dirty="0" smtClean="0">
                <a:solidFill>
                  <a:srgbClr val="FFFFFF"/>
                </a:solidFill>
                <a:latin typeface="Verdana"/>
                <a:cs typeface="Verdana"/>
              </a:rPr>
              <a:t/>
            </a:r>
            <a:br>
              <a:rPr lang="en-US" sz="950" dirty="0" smtClean="0">
                <a:solidFill>
                  <a:srgbClr val="FFFFFF"/>
                </a:solidFill>
                <a:latin typeface="Verdana"/>
                <a:cs typeface="Verdana"/>
              </a:rPr>
            </a:br>
            <a:r>
              <a:rPr lang="en-US" sz="950" dirty="0" smtClean="0">
                <a:solidFill>
                  <a:srgbClr val="FFFFFF"/>
                </a:solidFill>
                <a:latin typeface="Verdana"/>
                <a:cs typeface="Verdana"/>
              </a:rPr>
              <a:t>50% - 80</a:t>
            </a:r>
            <a:r>
              <a:rPr lang="en-US" sz="950" dirty="0">
                <a:solidFill>
                  <a:srgbClr val="FFFFFF"/>
                </a:solidFill>
                <a:latin typeface="Verdana"/>
                <a:cs typeface="Verdana"/>
              </a:rPr>
              <a:t>%</a:t>
            </a:r>
          </a:p>
        </p:txBody>
      </p:sp>
      <p:sp>
        <p:nvSpPr>
          <p:cNvPr id="34" name="TextBox 33"/>
          <p:cNvSpPr txBox="1"/>
          <p:nvPr/>
        </p:nvSpPr>
        <p:spPr>
          <a:xfrm>
            <a:off x="6588224" y="36118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30%</a:t>
            </a:r>
            <a:endParaRPr lang="en-US" sz="1300" dirty="0">
              <a:solidFill>
                <a:srgbClr val="FFFFFF"/>
              </a:solidFill>
              <a:latin typeface="Verdana"/>
              <a:cs typeface="Verdana"/>
            </a:endParaRPr>
          </a:p>
        </p:txBody>
      </p:sp>
      <p:sp>
        <p:nvSpPr>
          <p:cNvPr id="35" name="TextBox 34"/>
          <p:cNvSpPr txBox="1"/>
          <p:nvPr/>
        </p:nvSpPr>
        <p:spPr>
          <a:xfrm>
            <a:off x="2699792" y="3575102"/>
            <a:ext cx="1892808" cy="393192"/>
          </a:xfrm>
          <a:prstGeom prst="rect">
            <a:avLst/>
          </a:prstGeom>
          <a:noFill/>
        </p:spPr>
        <p:txBody>
          <a:bodyPr wrap="square" rtlCol="0" anchor="ctr">
            <a:noAutofit/>
          </a:bodyPr>
          <a:lstStyle/>
          <a:p>
            <a:pPr algn="ctr"/>
            <a:r>
              <a:rPr lang="en-US" sz="1200" dirty="0" err="1" smtClean="0">
                <a:solidFill>
                  <a:srgbClr val="FFFFFF"/>
                </a:solidFill>
                <a:latin typeface="Verdana"/>
                <a:cs typeface="Verdana"/>
              </a:rPr>
              <a:t>mFOLFIRINOX</a:t>
            </a:r>
            <a:endParaRPr lang="en-US" sz="1200" dirty="0">
              <a:solidFill>
                <a:srgbClr val="FFFFFF"/>
              </a:solidFill>
              <a:latin typeface="Verdana"/>
              <a:cs typeface="Verdana"/>
            </a:endParaRPr>
          </a:p>
        </p:txBody>
      </p:sp>
      <p:sp>
        <p:nvSpPr>
          <p:cNvPr id="36" name="TextBox 35"/>
          <p:cNvSpPr txBox="1"/>
          <p:nvPr/>
        </p:nvSpPr>
        <p:spPr>
          <a:xfrm>
            <a:off x="4623408" y="3570255"/>
            <a:ext cx="1892808" cy="393192"/>
          </a:xfrm>
          <a:prstGeom prst="rect">
            <a:avLst/>
          </a:prstGeom>
          <a:noFill/>
        </p:spPr>
        <p:txBody>
          <a:bodyPr wrap="square" rtlCol="0" anchor="ctr">
            <a:noAutofit/>
          </a:bodyPr>
          <a:lstStyle/>
          <a:p>
            <a:pPr algn="ctr"/>
            <a:r>
              <a:rPr lang="en-US" sz="1200" dirty="0" err="1" smtClean="0">
                <a:solidFill>
                  <a:srgbClr val="FFFFFF"/>
                </a:solidFill>
                <a:latin typeface="Verdana"/>
                <a:cs typeface="Verdana"/>
              </a:rPr>
              <a:t>mFOLFIRINOX</a:t>
            </a:r>
            <a:endParaRPr lang="en-US" sz="1200" dirty="0">
              <a:solidFill>
                <a:srgbClr val="FFFFFF"/>
              </a:solidFill>
              <a:latin typeface="Verdana"/>
              <a:cs typeface="Verdana"/>
            </a:endParaRPr>
          </a:p>
        </p:txBody>
      </p:sp>
      <p:sp>
        <p:nvSpPr>
          <p:cNvPr id="37" name="TextBox 36"/>
          <p:cNvSpPr txBox="1"/>
          <p:nvPr/>
        </p:nvSpPr>
        <p:spPr>
          <a:xfrm>
            <a:off x="2627784" y="4077072"/>
            <a:ext cx="1892808" cy="393192"/>
          </a:xfrm>
          <a:prstGeom prst="rect">
            <a:avLst/>
          </a:prstGeom>
          <a:noFill/>
        </p:spPr>
        <p:txBody>
          <a:bodyPr wrap="square" rtlCol="0" anchor="ctr">
            <a:noAutofit/>
          </a:bodyPr>
          <a:lstStyle/>
          <a:p>
            <a:pPr algn="ctr"/>
            <a:r>
              <a:rPr lang="en-US" sz="1300" dirty="0" err="1" smtClean="0">
                <a:solidFill>
                  <a:srgbClr val="FFFFFF"/>
                </a:solidFill>
                <a:latin typeface="Verdana"/>
                <a:cs typeface="Verdana"/>
              </a:rPr>
              <a:t>mFOLFIRINOX</a:t>
            </a:r>
            <a:endParaRPr lang="en-US" sz="1300" dirty="0">
              <a:solidFill>
                <a:srgbClr val="FFFFFF"/>
              </a:solidFill>
              <a:latin typeface="Verdana"/>
              <a:cs typeface="Verdana"/>
            </a:endParaRPr>
          </a:p>
        </p:txBody>
      </p:sp>
      <p:sp>
        <p:nvSpPr>
          <p:cNvPr id="38" name="TextBox 37"/>
          <p:cNvSpPr txBox="1"/>
          <p:nvPr/>
        </p:nvSpPr>
        <p:spPr>
          <a:xfrm>
            <a:off x="4572000" y="4077072"/>
            <a:ext cx="1892808" cy="393192"/>
          </a:xfrm>
          <a:prstGeom prst="rect">
            <a:avLst/>
          </a:prstGeom>
          <a:noFill/>
        </p:spPr>
        <p:txBody>
          <a:bodyPr wrap="square" rtlCol="0" anchor="ctr">
            <a:noAutofit/>
          </a:bodyPr>
          <a:lstStyle/>
          <a:p>
            <a:pPr algn="ctr"/>
            <a:r>
              <a:rPr lang="en-US" sz="1300" dirty="0" smtClean="0">
                <a:solidFill>
                  <a:srgbClr val="FFFFFF"/>
                </a:solidFill>
                <a:latin typeface="Verdana"/>
                <a:cs typeface="Verdana"/>
              </a:rPr>
              <a:t>None</a:t>
            </a:r>
            <a:endParaRPr lang="en-US" sz="1300" dirty="0">
              <a:solidFill>
                <a:srgbClr val="FFFFFF"/>
              </a:solidFill>
              <a:latin typeface="Verdana"/>
              <a:cs typeface="Verdana"/>
            </a:endParaRPr>
          </a:p>
        </p:txBody>
      </p:sp>
      <p:sp>
        <p:nvSpPr>
          <p:cNvPr id="39" name="TextBox 38"/>
          <p:cNvSpPr txBox="1"/>
          <p:nvPr/>
        </p:nvSpPr>
        <p:spPr>
          <a:xfrm>
            <a:off x="6588224" y="4077072"/>
            <a:ext cx="1892808" cy="393192"/>
          </a:xfrm>
          <a:prstGeom prst="rect">
            <a:avLst/>
          </a:prstGeom>
          <a:noFill/>
        </p:spPr>
        <p:txBody>
          <a:bodyPr wrap="square" rtlCol="0" anchor="ctr">
            <a:noAutofit/>
          </a:bodyPr>
          <a:lstStyle/>
          <a:p>
            <a:pPr algn="ctr"/>
            <a:r>
              <a:rPr lang="en-US" sz="1300">
                <a:solidFill>
                  <a:srgbClr val="FFFFFF"/>
                </a:solidFill>
                <a:latin typeface="Verdana"/>
                <a:cs typeface="Verdana"/>
              </a:rPr>
              <a:t>2</a:t>
            </a:r>
            <a:r>
              <a:rPr lang="en-US" sz="1300" smtClean="0">
                <a:solidFill>
                  <a:srgbClr val="FFFFFF"/>
                </a:solidFill>
                <a:latin typeface="Verdana"/>
                <a:cs typeface="Verdana"/>
              </a:rPr>
              <a:t>0%</a:t>
            </a:r>
            <a:endParaRPr lang="en-US" sz="1300" dirty="0">
              <a:solidFill>
                <a:srgbClr val="FFFFFF"/>
              </a:solidFill>
              <a:latin typeface="Verdana"/>
              <a:cs typeface="Verdana"/>
            </a:endParaRPr>
          </a:p>
        </p:txBody>
      </p:sp>
    </p:spTree>
    <p:extLst>
      <p:ext uri="{BB962C8B-B14F-4D97-AF65-F5344CB8AC3E}">
        <p14:creationId xmlns:p14="http://schemas.microsoft.com/office/powerpoint/2010/main" val="2117891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charset="0"/>
                <a:ea typeface="Calibri" charset="0"/>
                <a:cs typeface="Calibri" charset="0"/>
              </a:rPr>
              <a:t>Neoadjuvant FOLFIRINOX in </a:t>
            </a:r>
            <a:br>
              <a:rPr lang="en-US" dirty="0" smtClean="0">
                <a:latin typeface="Calibri" charset="0"/>
                <a:ea typeface="Calibri" charset="0"/>
                <a:cs typeface="Calibri" charset="0"/>
              </a:rPr>
            </a:br>
            <a:r>
              <a:rPr lang="en-US" u="sng" dirty="0" smtClean="0">
                <a:latin typeface="Calibri" charset="0"/>
                <a:ea typeface="Calibri" charset="0"/>
                <a:cs typeface="Calibri" charset="0"/>
              </a:rPr>
              <a:t>Localized</a:t>
            </a:r>
            <a:r>
              <a:rPr lang="en-US" dirty="0" smtClean="0">
                <a:latin typeface="Calibri" charset="0"/>
                <a:ea typeface="Calibri" charset="0"/>
                <a:cs typeface="Calibri" charset="0"/>
              </a:rPr>
              <a:t> </a:t>
            </a:r>
            <a:r>
              <a:rPr lang="en-US" dirty="0">
                <a:latin typeface="Calibri" charset="0"/>
                <a:ea typeface="Calibri" charset="0"/>
                <a:cs typeface="Calibri" charset="0"/>
              </a:rPr>
              <a:t>P</a:t>
            </a:r>
            <a:r>
              <a:rPr lang="en-US" dirty="0" smtClean="0">
                <a:latin typeface="Calibri" charset="0"/>
                <a:ea typeface="Calibri" charset="0"/>
                <a:cs typeface="Calibri" charset="0"/>
              </a:rPr>
              <a:t>ancreatic </a:t>
            </a:r>
            <a:r>
              <a:rPr lang="en-US" dirty="0">
                <a:latin typeface="Calibri" charset="0"/>
                <a:ea typeface="Calibri" charset="0"/>
                <a:cs typeface="Calibri" charset="0"/>
              </a:rPr>
              <a:t>C</a:t>
            </a:r>
            <a:r>
              <a:rPr lang="en-US" dirty="0" smtClean="0">
                <a:latin typeface="Calibri" charset="0"/>
                <a:ea typeface="Calibri" charset="0"/>
                <a:cs typeface="Calibri" charset="0"/>
              </a:rPr>
              <a:t>ancer</a:t>
            </a:r>
            <a:endParaRPr lang="en-US"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563360"/>
              </p:ext>
            </p:extLst>
          </p:nvPr>
        </p:nvGraphicFramePr>
        <p:xfrm>
          <a:off x="460323" y="1484784"/>
          <a:ext cx="8218445" cy="3571154"/>
        </p:xfrm>
        <a:graphic>
          <a:graphicData uri="http://schemas.openxmlformats.org/drawingml/2006/table">
            <a:tbl>
              <a:tblPr firstRow="1" bandRow="1">
                <a:tableStyleId>{21E4AEA4-8DFA-4A89-87EB-49C32662AFE0}</a:tableStyleId>
              </a:tblPr>
              <a:tblGrid>
                <a:gridCol w="1851262"/>
                <a:gridCol w="685389"/>
                <a:gridCol w="1934296"/>
                <a:gridCol w="1243710"/>
                <a:gridCol w="1251894"/>
                <a:gridCol w="1251894"/>
              </a:tblGrid>
              <a:tr h="583209">
                <a:tc>
                  <a:txBody>
                    <a:bodyPr/>
                    <a:lstStyle/>
                    <a:p>
                      <a:endParaRPr lang="en-US" sz="1600" dirty="0" smtClean="0"/>
                    </a:p>
                    <a:p>
                      <a:r>
                        <a:rPr lang="en-US" sz="1600" dirty="0" smtClean="0"/>
                        <a:t>Study</a:t>
                      </a:r>
                      <a:endParaRPr lang="en-US" sz="1600" dirty="0"/>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c>
                  <a:txBody>
                    <a:bodyPr/>
                    <a:lstStyle/>
                    <a:p>
                      <a:pPr algn="ctr"/>
                      <a:endParaRPr lang="en-US" sz="1600" dirty="0" smtClean="0"/>
                    </a:p>
                    <a:p>
                      <a:pPr algn="ctr"/>
                      <a:r>
                        <a:rPr lang="en-US" sz="1600" dirty="0" smtClean="0"/>
                        <a:t>N</a:t>
                      </a:r>
                      <a:endParaRPr lang="en-US" sz="1600" dirty="0"/>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c>
                  <a:txBody>
                    <a:bodyPr/>
                    <a:lstStyle/>
                    <a:p>
                      <a:pPr algn="ctr"/>
                      <a:endParaRPr lang="en-US" sz="1600" dirty="0" smtClean="0"/>
                    </a:p>
                    <a:p>
                      <a:pPr algn="ctr"/>
                      <a:r>
                        <a:rPr lang="en-US" sz="1600" dirty="0" smtClean="0"/>
                        <a:t>Stage</a:t>
                      </a:r>
                      <a:endParaRPr lang="en-US" sz="1600" dirty="0"/>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c>
                  <a:txBody>
                    <a:bodyPr/>
                    <a:lstStyle/>
                    <a:p>
                      <a:pPr algn="ctr"/>
                      <a:r>
                        <a:rPr lang="en-US" sz="1600" dirty="0" smtClean="0"/>
                        <a:t>Resection</a:t>
                      </a:r>
                    </a:p>
                    <a:p>
                      <a:pPr algn="ctr"/>
                      <a:r>
                        <a:rPr lang="en-US" sz="1600" dirty="0" smtClean="0"/>
                        <a:t>rate </a:t>
                      </a:r>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c>
                  <a:txBody>
                    <a:bodyPr/>
                    <a:lstStyle/>
                    <a:p>
                      <a:pPr algn="ctr"/>
                      <a:endParaRPr lang="en-US" sz="1600" dirty="0" smtClean="0"/>
                    </a:p>
                    <a:p>
                      <a:pPr algn="ctr"/>
                      <a:r>
                        <a:rPr lang="en-US" sz="1600" dirty="0" smtClean="0"/>
                        <a:t>Path CR</a:t>
                      </a:r>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c>
                  <a:txBody>
                    <a:bodyPr/>
                    <a:lstStyle/>
                    <a:p>
                      <a:pPr algn="ctr"/>
                      <a:endParaRPr lang="en-US" sz="1600" dirty="0" smtClean="0"/>
                    </a:p>
                    <a:p>
                      <a:pPr algn="ctr"/>
                      <a:r>
                        <a:rPr lang="en-US" sz="1600" dirty="0" smtClean="0"/>
                        <a:t>R0 resection </a:t>
                      </a:r>
                    </a:p>
                  </a:txBody>
                  <a:tcPr marL="68580" marR="68580" marT="34290" marB="34290" anchor="b">
                    <a:lnB w="12700" cap="flat" cmpd="sng" algn="ctr">
                      <a:solidFill>
                        <a:schemeClr val="tx1"/>
                      </a:solidFill>
                      <a:prstDash val="solid"/>
                      <a:round/>
                      <a:headEnd type="none" w="med" len="med"/>
                      <a:tailEnd type="none" w="med" len="med"/>
                    </a:lnB>
                    <a:solidFill>
                      <a:srgbClr val="002E5C"/>
                    </a:solidFill>
                  </a:tcPr>
                </a:tc>
              </a:tr>
              <a:tr h="327555">
                <a:tc>
                  <a:txBody>
                    <a:bodyPr/>
                    <a:lstStyle/>
                    <a:p>
                      <a:r>
                        <a:rPr lang="en-US" sz="1600" dirty="0" smtClean="0"/>
                        <a:t>Katz</a:t>
                      </a:r>
                      <a:r>
                        <a:rPr lang="en-US" sz="1600" baseline="0" dirty="0" smtClean="0"/>
                        <a:t> et al*</a:t>
                      </a:r>
                      <a:endParaRPr lang="en-US" sz="1600" b="1" dirty="0" smtClean="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22</a:t>
                      </a:r>
                      <a:endParaRPr lang="en-US" sz="1600" b="1" dirty="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Borderline</a:t>
                      </a:r>
                      <a:endParaRPr lang="en-US" sz="1600" b="1" dirty="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68%</a:t>
                      </a:r>
                      <a:endParaRPr lang="en-US" sz="1600" b="1" dirty="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13%</a:t>
                      </a:r>
                      <a:endParaRPr lang="en-US" sz="1600" b="1" dirty="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93%</a:t>
                      </a:r>
                      <a:endParaRPr lang="en-US" sz="1600" b="1" dirty="0">
                        <a:solidFill>
                          <a:srgbClr val="FF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209">
                <a:tc>
                  <a:txBody>
                    <a:bodyPr/>
                    <a:lstStyle/>
                    <a:p>
                      <a:r>
                        <a:rPr lang="en-US" sz="1600" dirty="0" smtClean="0"/>
                        <a:t>Blazer et al</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43</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Borderline/</a:t>
                      </a:r>
                    </a:p>
                    <a:p>
                      <a:pPr algn="ctr"/>
                      <a:r>
                        <a:rPr lang="en-US" sz="1600" dirty="0" smtClean="0"/>
                        <a:t>locally advanced</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51%</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85.7%</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327555">
                <a:tc>
                  <a:txBody>
                    <a:bodyPr/>
                    <a:lstStyle/>
                    <a:p>
                      <a:r>
                        <a:rPr lang="en-US" sz="1600" dirty="0" smtClean="0"/>
                        <a:t>Hackert et al</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575</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Locally advanced</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61%</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5.3%</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41%</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209">
                <a:tc>
                  <a:txBody>
                    <a:bodyPr/>
                    <a:lstStyle/>
                    <a:p>
                      <a:r>
                        <a:rPr lang="en-US" sz="1600" dirty="0" smtClean="0"/>
                        <a:t>Kushman et al</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51</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Borderline/</a:t>
                      </a:r>
                    </a:p>
                    <a:p>
                      <a:pPr algn="ctr"/>
                      <a:r>
                        <a:rPr lang="en-US" sz="1600" dirty="0" smtClean="0"/>
                        <a:t>locally advanced</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25%</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2%</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70%</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r h="838862">
                <a:tc>
                  <a:txBody>
                    <a:bodyPr/>
                    <a:lstStyle/>
                    <a:p>
                      <a:r>
                        <a:rPr lang="en-US" sz="1600" dirty="0" smtClean="0"/>
                        <a:t>Petrelli et al</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253</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Borderline </a:t>
                      </a:r>
                      <a:r>
                        <a:rPr lang="en-US" sz="1600" dirty="0" err="1" smtClean="0"/>
                        <a:t>resectable</a:t>
                      </a:r>
                      <a:r>
                        <a:rPr lang="en-US" sz="1600" dirty="0" smtClean="0"/>
                        <a:t>/locally advanced</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43%</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85%</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7555">
                <a:tc>
                  <a:txBody>
                    <a:bodyPr/>
                    <a:lstStyle/>
                    <a:p>
                      <a:r>
                        <a:rPr lang="en-US" sz="1600" dirty="0" smtClean="0"/>
                        <a:t>Suker et al</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325</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Locally advanced</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25.9%</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c>
                  <a:txBody>
                    <a:bodyPr/>
                    <a:lstStyle/>
                    <a:p>
                      <a:pPr algn="ctr"/>
                      <a:r>
                        <a:rPr lang="en-US" sz="1600" dirty="0" smtClean="0"/>
                        <a:t>74%</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4F9"/>
                    </a:solidFill>
                  </a:tcPr>
                </a:tc>
              </a:tr>
            </a:tbl>
          </a:graphicData>
        </a:graphic>
      </p:graphicFrame>
      <p:sp>
        <p:nvSpPr>
          <p:cNvPr id="5" name="TextBox 4"/>
          <p:cNvSpPr txBox="1"/>
          <p:nvPr/>
        </p:nvSpPr>
        <p:spPr>
          <a:xfrm>
            <a:off x="390625" y="5499709"/>
            <a:ext cx="8357839" cy="692497"/>
          </a:xfrm>
          <a:prstGeom prst="rect">
            <a:avLst/>
          </a:prstGeom>
          <a:noFill/>
        </p:spPr>
        <p:txBody>
          <a:bodyPr wrap="square" rtlCol="0">
            <a:spAutoFit/>
          </a:bodyPr>
          <a:lstStyle/>
          <a:p>
            <a:r>
              <a:rPr lang="en-US" sz="1300" b="0" dirty="0">
                <a:solidFill>
                  <a:schemeClr val="tx1"/>
                </a:solidFill>
                <a:latin typeface="Calibri" charset="0"/>
                <a:ea typeface="Calibri" charset="0"/>
                <a:cs typeface="Calibri" charset="0"/>
              </a:rPr>
              <a:t>Katz et al, JAMA Surg, 2016; Hackert et </a:t>
            </a:r>
            <a:r>
              <a:rPr lang="en-US" sz="1300" b="0" dirty="0" smtClean="0">
                <a:solidFill>
                  <a:schemeClr val="tx1"/>
                </a:solidFill>
                <a:latin typeface="Calibri" charset="0"/>
                <a:ea typeface="Calibri" charset="0"/>
                <a:cs typeface="Calibri" charset="0"/>
              </a:rPr>
              <a:t>al, </a:t>
            </a:r>
            <a:r>
              <a:rPr lang="is-IS" sz="1300" b="0" dirty="0">
                <a:solidFill>
                  <a:schemeClr val="tx1"/>
                </a:solidFill>
                <a:latin typeface="Calibri" charset="0"/>
                <a:ea typeface="Calibri" charset="0"/>
                <a:cs typeface="Calibri" charset="0"/>
              </a:rPr>
              <a:t>Ann Surg </a:t>
            </a:r>
            <a:r>
              <a:rPr lang="is-IS" sz="1300" b="0" dirty="0" smtClean="0">
                <a:solidFill>
                  <a:schemeClr val="tx1"/>
                </a:solidFill>
                <a:latin typeface="Calibri" charset="0"/>
                <a:ea typeface="Calibri" charset="0"/>
                <a:cs typeface="Calibri" charset="0"/>
              </a:rPr>
              <a:t>2016;264:457-63</a:t>
            </a:r>
            <a:r>
              <a:rPr lang="en-US" sz="1300" b="0" dirty="0">
                <a:solidFill>
                  <a:schemeClr val="tx1"/>
                </a:solidFill>
                <a:latin typeface="Calibri" charset="0"/>
                <a:ea typeface="Calibri" charset="0"/>
                <a:cs typeface="Calibri" charset="0"/>
              </a:rPr>
              <a:t>; Blazer et al, JCO 32 suppl 3, #274; Kushman et al, Pancreatology 15 (2015) </a:t>
            </a:r>
            <a:r>
              <a:rPr lang="en-US" sz="1300" b="0" dirty="0" smtClean="0">
                <a:solidFill>
                  <a:schemeClr val="tx1"/>
                </a:solidFill>
                <a:latin typeface="Calibri" charset="0"/>
                <a:ea typeface="Calibri" charset="0"/>
                <a:cs typeface="Calibri" charset="0"/>
              </a:rPr>
              <a:t>667e673, </a:t>
            </a:r>
            <a:r>
              <a:rPr lang="en-US" sz="1300" b="0" dirty="0">
                <a:solidFill>
                  <a:schemeClr val="tx1"/>
                </a:solidFill>
                <a:latin typeface="Calibri" charset="0"/>
                <a:ea typeface="Calibri" charset="0"/>
                <a:cs typeface="Calibri" charset="0"/>
              </a:rPr>
              <a:t>Pancreatology, 2015, </a:t>
            </a:r>
            <a:r>
              <a:rPr lang="en-US" sz="1300" b="0" dirty="0" smtClean="0">
                <a:solidFill>
                  <a:schemeClr val="tx1"/>
                </a:solidFill>
                <a:latin typeface="Calibri" charset="0"/>
                <a:ea typeface="Calibri" charset="0"/>
                <a:cs typeface="Calibri" charset="0"/>
              </a:rPr>
              <a:t>667-73</a:t>
            </a:r>
            <a:r>
              <a:rPr lang="en-US" sz="1300" b="0" dirty="0">
                <a:solidFill>
                  <a:schemeClr val="tx1"/>
                </a:solidFill>
                <a:latin typeface="Calibri" charset="0"/>
                <a:ea typeface="Calibri" charset="0"/>
                <a:cs typeface="Calibri" charset="0"/>
              </a:rPr>
              <a:t>; </a:t>
            </a:r>
            <a:r>
              <a:rPr lang="en-US" sz="1300" b="0" dirty="0" err="1" smtClean="0">
                <a:solidFill>
                  <a:schemeClr val="tx1"/>
                </a:solidFill>
                <a:latin typeface="Calibri" charset="0"/>
                <a:ea typeface="Calibri" charset="0"/>
                <a:cs typeface="Calibri" charset="0"/>
              </a:rPr>
              <a:t>Suker</a:t>
            </a:r>
            <a:r>
              <a:rPr lang="en-US" sz="1300" b="0" dirty="0" smtClean="0">
                <a:solidFill>
                  <a:schemeClr val="tx1"/>
                </a:solidFill>
                <a:latin typeface="Calibri" charset="0"/>
                <a:ea typeface="Calibri" charset="0"/>
                <a:cs typeface="Calibri" charset="0"/>
              </a:rPr>
              <a:t> </a:t>
            </a:r>
            <a:r>
              <a:rPr lang="en-US" sz="1300" b="0" dirty="0">
                <a:solidFill>
                  <a:schemeClr val="tx1"/>
                </a:solidFill>
                <a:latin typeface="Calibri" charset="0"/>
                <a:ea typeface="Calibri" charset="0"/>
                <a:cs typeface="Calibri" charset="0"/>
              </a:rPr>
              <a:t>M et al, </a:t>
            </a:r>
            <a:r>
              <a:rPr lang="fr-FR" sz="1300" b="0" dirty="0">
                <a:solidFill>
                  <a:schemeClr val="tx1"/>
                </a:solidFill>
                <a:latin typeface="Calibri" charset="0"/>
                <a:ea typeface="Calibri" charset="0"/>
                <a:cs typeface="Calibri" charset="0"/>
              </a:rPr>
              <a:t>Lancet Oncol 2016; 17: </a:t>
            </a:r>
            <a:r>
              <a:rPr lang="fr-FR" sz="1300" b="0" dirty="0" smtClean="0">
                <a:solidFill>
                  <a:schemeClr val="tx1"/>
                </a:solidFill>
                <a:latin typeface="Calibri" charset="0"/>
                <a:ea typeface="Calibri" charset="0"/>
                <a:cs typeface="Calibri" charset="0"/>
              </a:rPr>
              <a:t>801-10</a:t>
            </a:r>
            <a:r>
              <a:rPr lang="fr-FR" sz="1300" b="0" dirty="0">
                <a:solidFill>
                  <a:schemeClr val="tx1"/>
                </a:solidFill>
                <a:latin typeface="Calibri" charset="0"/>
                <a:ea typeface="Calibri" charset="0"/>
                <a:cs typeface="Calibri" charset="0"/>
              </a:rPr>
              <a:t>; </a:t>
            </a:r>
            <a:r>
              <a:rPr lang="fr-FR" sz="1300" b="0" dirty="0" smtClean="0">
                <a:solidFill>
                  <a:schemeClr val="tx1"/>
                </a:solidFill>
                <a:latin typeface="Calibri" charset="0"/>
                <a:ea typeface="Calibri" charset="0"/>
                <a:cs typeface="Calibri" charset="0"/>
              </a:rPr>
              <a:t/>
            </a:r>
            <a:br>
              <a:rPr lang="fr-FR" sz="1300" b="0" dirty="0" smtClean="0">
                <a:solidFill>
                  <a:schemeClr val="tx1"/>
                </a:solidFill>
                <a:latin typeface="Calibri" charset="0"/>
                <a:ea typeface="Calibri" charset="0"/>
                <a:cs typeface="Calibri" charset="0"/>
              </a:rPr>
            </a:br>
            <a:r>
              <a:rPr lang="en-US" sz="1300" b="0" dirty="0" err="1" smtClean="0">
                <a:solidFill>
                  <a:schemeClr val="tx1"/>
                </a:solidFill>
                <a:latin typeface="Calibri" charset="0"/>
                <a:ea typeface="Calibri" charset="0"/>
                <a:cs typeface="Calibri" charset="0"/>
              </a:rPr>
              <a:t>Petrelli</a:t>
            </a:r>
            <a:r>
              <a:rPr lang="en-US" sz="1300" b="0" dirty="0" smtClean="0">
                <a:solidFill>
                  <a:schemeClr val="tx1"/>
                </a:solidFill>
                <a:latin typeface="Calibri" charset="0"/>
                <a:ea typeface="Calibri" charset="0"/>
                <a:cs typeface="Calibri" charset="0"/>
              </a:rPr>
              <a:t> </a:t>
            </a:r>
            <a:r>
              <a:rPr lang="en-US" sz="1300" b="0" dirty="0">
                <a:solidFill>
                  <a:schemeClr val="tx1"/>
                </a:solidFill>
                <a:latin typeface="Calibri" charset="0"/>
                <a:ea typeface="Calibri" charset="0"/>
                <a:cs typeface="Calibri" charset="0"/>
              </a:rPr>
              <a:t>Pancreas 2015;44: </a:t>
            </a:r>
            <a:r>
              <a:rPr lang="en-US" sz="1300" b="0" dirty="0" smtClean="0">
                <a:solidFill>
                  <a:schemeClr val="tx1"/>
                </a:solidFill>
                <a:latin typeface="Calibri" charset="0"/>
                <a:ea typeface="Calibri" charset="0"/>
                <a:cs typeface="Calibri" charset="0"/>
              </a:rPr>
              <a:t>515-21.</a:t>
            </a:r>
            <a:endParaRPr lang="en-US" sz="1300" b="0" dirty="0">
              <a:solidFill>
                <a:schemeClr val="tx1"/>
              </a:solidFill>
              <a:latin typeface="Calibri" charset="0"/>
              <a:ea typeface="Calibri" charset="0"/>
              <a:cs typeface="Calibri" charset="0"/>
            </a:endParaRPr>
          </a:p>
        </p:txBody>
      </p:sp>
      <p:sp>
        <p:nvSpPr>
          <p:cNvPr id="3" name="TextBox 2"/>
          <p:cNvSpPr txBox="1"/>
          <p:nvPr/>
        </p:nvSpPr>
        <p:spPr>
          <a:xfrm>
            <a:off x="460323" y="5167993"/>
            <a:ext cx="1702197" cy="323165"/>
          </a:xfrm>
          <a:prstGeom prst="rect">
            <a:avLst/>
          </a:prstGeom>
          <a:noFill/>
        </p:spPr>
        <p:txBody>
          <a:bodyPr wrap="none" rtlCol="0">
            <a:spAutoFit/>
          </a:bodyPr>
          <a:lstStyle/>
          <a:p>
            <a:r>
              <a:rPr lang="en-US" sz="1500" b="0" dirty="0" smtClean="0">
                <a:solidFill>
                  <a:schemeClr val="tx1"/>
                </a:solidFill>
                <a:latin typeface="Calibri" charset="0"/>
                <a:ea typeface="Calibri" charset="0"/>
                <a:cs typeface="Calibri" charset="0"/>
              </a:rPr>
              <a:t>*</a:t>
            </a:r>
            <a:r>
              <a:rPr lang="en-US" sz="1500" b="0" baseline="30000" dirty="0" smtClean="0">
                <a:solidFill>
                  <a:schemeClr val="tx1"/>
                </a:solidFill>
                <a:latin typeface="Calibri" charset="0"/>
                <a:ea typeface="Calibri" charset="0"/>
                <a:cs typeface="Calibri" charset="0"/>
              </a:rPr>
              <a:t> </a:t>
            </a:r>
            <a:r>
              <a:rPr lang="en-US" sz="1500" b="0" dirty="0" smtClean="0">
                <a:solidFill>
                  <a:schemeClr val="tx1"/>
                </a:solidFill>
                <a:latin typeface="Calibri" charset="0"/>
                <a:ea typeface="Calibri" charset="0"/>
                <a:cs typeface="Calibri" charset="0"/>
              </a:rPr>
              <a:t>Prospective </a:t>
            </a:r>
            <a:r>
              <a:rPr lang="en-US" sz="1500" b="0" dirty="0">
                <a:solidFill>
                  <a:schemeClr val="tx1"/>
                </a:solidFill>
                <a:latin typeface="Calibri" charset="0"/>
                <a:ea typeface="Calibri" charset="0"/>
                <a:cs typeface="Calibri" charset="0"/>
              </a:rPr>
              <a:t>study</a:t>
            </a:r>
          </a:p>
        </p:txBody>
      </p:sp>
      <p:sp>
        <p:nvSpPr>
          <p:cNvPr id="6" name="TextBox 5"/>
          <p:cNvSpPr txBox="1"/>
          <p:nvPr/>
        </p:nvSpPr>
        <p:spPr>
          <a:xfrm>
            <a:off x="28735" y="6512655"/>
            <a:ext cx="3148747" cy="338554"/>
          </a:xfrm>
          <a:prstGeom prst="rect">
            <a:avLst/>
          </a:prstGeom>
          <a:noFill/>
        </p:spPr>
        <p:txBody>
          <a:bodyPr wrap="none" rtlCol="0">
            <a:spAutoFit/>
          </a:bodyPr>
          <a:lstStyle/>
          <a:p>
            <a:r>
              <a:rPr lang="en-US" sz="1600" b="0" dirty="0" smtClean="0">
                <a:solidFill>
                  <a:schemeClr val="tx1"/>
                </a:solidFill>
                <a:latin typeface="Calibri" charset="0"/>
                <a:ea typeface="Calibri" charset="0"/>
                <a:cs typeface="Calibri" charset="0"/>
              </a:rPr>
              <a:t>Courtesy of Philip A Philip, MD, PhD</a:t>
            </a:r>
            <a:endParaRPr lang="en-US" sz="1600" b="0" dirty="0">
              <a:solidFill>
                <a:schemeClr val="tx1"/>
              </a:solidFill>
              <a:latin typeface="Calibri" charset="0"/>
              <a:ea typeface="Calibri" charset="0"/>
              <a:cs typeface="Calibri" charset="0"/>
            </a:endParaRPr>
          </a:p>
        </p:txBody>
      </p:sp>
    </p:spTree>
    <p:custDataLst>
      <p:tags r:id="rId1"/>
    </p:custDataLst>
    <p:extLst>
      <p:ext uri="{BB962C8B-B14F-4D97-AF65-F5344CB8AC3E}">
        <p14:creationId xmlns:p14="http://schemas.microsoft.com/office/powerpoint/2010/main" val="374402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2"/>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MIO_GUID" val="be65f147-aa87-4cc4-b92f-6306c881295b"/>
</p:tagLst>
</file>

<file path=ppt/tags/tag26.xml><?xml version="1.0" encoding="utf-8"?>
<p:tagLst xmlns:a="http://schemas.openxmlformats.org/drawingml/2006/main" xmlns:r="http://schemas.openxmlformats.org/officeDocument/2006/relationships" xmlns:p="http://schemas.openxmlformats.org/presentationml/2006/main">
  <p:tag name="MIO_GUID" val="8d0ec108-349a-4164-be1f-b99afce02cc7"/>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65.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9" ma:contentTypeDescription="Create a new document." ma:contentTypeScope="" ma:versionID="3f6dff938f4fcdf8da214b7bee4f4390">
  <xsd:schema xmlns:xsd="http://www.w3.org/2001/XMLSchema" xmlns:xs="http://www.w3.org/2001/XMLSchema" xmlns:p="http://schemas.microsoft.com/office/2006/metadata/properties" xmlns:ns2="96f1686b-f877-4eb8-89ab-3a67a5dc2612" xmlns:ns3="b4104d5b-b872-4636-a728-507be7308f43" targetNamespace="http://schemas.microsoft.com/office/2006/metadata/properties" ma:root="true" ma:fieldsID="f0de397315c461ca0fcb209ca18b41e9" ns2:_="" ns3:_="">
    <xsd:import namespace="96f1686b-f877-4eb8-89ab-3a67a5dc2612"/>
    <xsd:import namespace="b4104d5b-b872-4636-a728-507be7308f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Status" ma:index="16" nillable="true" ma:displayName="Status" ma:internalName="Status">
      <xsd:simpleType>
        <xsd:restriction base="dms:Choice">
          <xsd:enumeration value="Rejected"/>
          <xsd:enumeration value="Approved"/>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documentManagement>
</p:properties>
</file>

<file path=customXml/itemProps1.xml><?xml version="1.0" encoding="utf-8"?>
<ds:datastoreItem xmlns:ds="http://schemas.openxmlformats.org/officeDocument/2006/customXml" ds:itemID="{E84444F4-4CE2-4CD8-957B-30F7D85518D7}"/>
</file>

<file path=customXml/itemProps2.xml><?xml version="1.0" encoding="utf-8"?>
<ds:datastoreItem xmlns:ds="http://schemas.openxmlformats.org/officeDocument/2006/customXml" ds:itemID="{5AFF0996-FC68-4D00-811F-08586F185A85}"/>
</file>

<file path=customXml/itemProps3.xml><?xml version="1.0" encoding="utf-8"?>
<ds:datastoreItem xmlns:ds="http://schemas.openxmlformats.org/officeDocument/2006/customXml" ds:itemID="{F0A42E42-CF46-41EE-815D-8666A797ADFF}"/>
</file>

<file path=docProps/app.xml><?xml version="1.0" encoding="utf-8"?>
<Properties xmlns="http://schemas.openxmlformats.org/officeDocument/2006/extended-properties" xmlns:vt="http://schemas.openxmlformats.org/officeDocument/2006/docPropsVTypes">
  <Template/>
  <TotalTime>35953</TotalTime>
  <Words>5426</Words>
  <Application>Microsoft Macintosh PowerPoint</Application>
  <PresentationFormat>On-screen Show (4:3)</PresentationFormat>
  <Paragraphs>1694</Paragraphs>
  <Slides>78</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78</vt:i4>
      </vt:variant>
    </vt:vector>
  </HeadingPairs>
  <TitlesOfParts>
    <vt:vector size="93" baseType="lpstr">
      <vt:lpstr>Calibri</vt:lpstr>
      <vt:lpstr>Imago</vt:lpstr>
      <vt:lpstr>LucidaGrande</vt:lpstr>
      <vt:lpstr>Mangal</vt:lpstr>
      <vt:lpstr>MS PGothic</vt:lpstr>
      <vt:lpstr>ＭＳ Ｐゴシック</vt:lpstr>
      <vt:lpstr>Symbol</vt:lpstr>
      <vt:lpstr>Times New Roman</vt:lpstr>
      <vt:lpstr>Verdana</vt:lpstr>
      <vt:lpstr>Wingdings</vt:lpstr>
      <vt:lpstr>ヒラギノ角ゴ Pro W3</vt:lpstr>
      <vt:lpstr>Arial</vt:lpstr>
      <vt:lpstr>Default Design</vt:lpstr>
      <vt:lpstr>1_Default Design</vt:lpstr>
      <vt:lpstr>2_Default Design</vt:lpstr>
      <vt:lpstr>PowerPoint Presentation</vt:lpstr>
      <vt:lpstr>  Novel and Emerging Strategies in the Management of Gastrointestinal Cancers</vt:lpstr>
      <vt:lpstr>Disclosures</vt:lpstr>
      <vt:lpstr>PowerPoint Presentation</vt:lpstr>
      <vt:lpstr>PowerPoint Presentation</vt:lpstr>
      <vt:lpstr>Beyond the Guidelines …</vt:lpstr>
      <vt:lpstr>Novel and Emerging Strategies in the  Management of Gastrointestinal Cancers</vt:lpstr>
      <vt:lpstr>PowerPoint Presentation</vt:lpstr>
      <vt:lpstr>Neoadjuvant FOLFIRINOX in  Localized Pancreatic Cancer</vt:lpstr>
      <vt:lpstr>SWOG-S1505 Randomized Phase II Study Schema</vt:lpstr>
      <vt:lpstr>A 60 year-old patient is s/p surgical removal of T3N1 pancreatic cancer with 2 of 12 positive peripancreatic lymph nodes. What adjuvant systemic therapy, if any, would you most likely recommend?  What is your usual dose of capecitabine when you administer it as part of an adjuvant treatment regimen for an otherwise healthy patient?</vt:lpstr>
      <vt:lpstr>ESPAC-4 Schema</vt:lpstr>
      <vt:lpstr>ESPAC-4: Overall Survival (ITT) and by Margin Status</vt:lpstr>
      <vt:lpstr>ESPAC-4: Adverse Events</vt:lpstr>
      <vt:lpstr>What is your usual first-line systemic treatment recommendation for an otherwise healthy nonelderly patient (&lt;65 years) with metastatic pancreatic cancer?    What is your usual second-line systemic treatment recommendation for an otherwise healthy patient with metastatic pancreatic cancer who responds to FOLFIRINOX or gemcitabine/nab paclitaxel and then experiences disease progression? </vt:lpstr>
      <vt:lpstr>Nanoliposomal Irinotecan (nal-IRI) Design</vt:lpstr>
      <vt:lpstr>NAPOLI-1 Schema</vt:lpstr>
      <vt:lpstr>NAPOLI-1: Updated Survival Analyses</vt:lpstr>
      <vt:lpstr>NAPOLI-1: Select Adverse Events</vt:lpstr>
      <vt:lpstr>Phase II Randomized Trial of  Nal-IRI-Containing Regimens in  Previously Untreated Pancreatic Cancer</vt:lpstr>
      <vt:lpstr>Novel and Emerging Strategies in the  Management of Gastrointestinal Cancers</vt:lpstr>
      <vt:lpstr>Do you routinely order MSI testing for patients with colorectal cancer?   Cost and reimbursement issues aside, for a patient with MSI-high mCRC, in what line of therapy, if any, would you like to use an anti-PD-1/PD-L1 antibody as monotherapy? For a patient with MSS mCRC?</vt:lpstr>
      <vt:lpstr>DNA Mismatch Repair Model</vt:lpstr>
      <vt:lpstr>Defects in DNA Repair May Lead to Microsatellite Instability and Tumorigenesis</vt:lpstr>
      <vt:lpstr>Hypermutation and Immuno-Oncology</vt:lpstr>
      <vt:lpstr>MSI-High Tumors: Response to PD-1 Inhibitors</vt:lpstr>
      <vt:lpstr>FDA Grants Nivolumab Accelerated Approval  for MSI-H or dMMR Colorectal Cancer</vt:lpstr>
      <vt:lpstr>FDA Grants Accelerated Approval  to Pembrolizumab for Its First Tissue/ Site-Agnostic Indication</vt:lpstr>
      <vt:lpstr>KEYNOTE-177 Phase III Schema</vt:lpstr>
      <vt:lpstr>How Can We Best Treat the Other 95% of CRC Tumors That Are MSS: Combination Approaches</vt:lpstr>
      <vt:lpstr>In what situations, if any, do you incorporate ramucirumab into the management of mCRC?</vt:lpstr>
      <vt:lpstr>Comparison of Phase III Trials of  Anti-Angiogenic Agents in Colon Cancer</vt:lpstr>
      <vt:lpstr>Cost and reimbursement issues aside, what would you generally recommend as first- and second-line treatments for a 60-year-old patient with left-sided or right-sided pan-RAS wild-type mCRC that is microsatellite stable?</vt:lpstr>
      <vt:lpstr>Tumor Sidedness Associated  with Genetic Alterations</vt:lpstr>
      <vt:lpstr>         CALGB/SWOG 80405   </vt:lpstr>
      <vt:lpstr>80405: OS by Sidedness</vt:lpstr>
      <vt:lpstr>80405: OS by Biologic Agent</vt:lpstr>
      <vt:lpstr>Novel and Emerging Strategies in the  Management of Gastrointestinal Cancers</vt:lpstr>
      <vt:lpstr>What would be your most likely second-line therapy recommendation for a patient with metastatic HCC who responded to sorafenib and then experienced disease progression?</vt:lpstr>
      <vt:lpstr>RESORCE Phase III Schema</vt:lpstr>
      <vt:lpstr>RESORCE: Survival Analyses</vt:lpstr>
      <vt:lpstr>RESORCE: Common Treatment-Emergent  Drug-Related AEs</vt:lpstr>
      <vt:lpstr>FDA Expands Approved Use of  Regorafenib to Treat HCC </vt:lpstr>
      <vt:lpstr>Phase III Study 304 of First-Line  Lenvatinib in Unresectable HCC</vt:lpstr>
      <vt:lpstr>CELESTIAL Phase III Schema</vt:lpstr>
      <vt:lpstr>Phase III CELESTIAL Trial Meets Primary Endpoint of Overall Survival for Patients with Advanced HCC  October 16, 2017 — Press Release</vt:lpstr>
      <vt:lpstr>REACH-2 Phase III Schema of  Second-Line Ramucirumab</vt:lpstr>
      <vt:lpstr>CheckMate-040: Nivolumab Dose Escalation and Expansion for Patients with Advanced HCC</vt:lpstr>
      <vt:lpstr>Nivolumab in HCC (Dose Expansion):  Response, Survival and Tolerability</vt:lpstr>
      <vt:lpstr>Time to Response and Duration of Response to Nivolumab — Dose-Expansion Phase* </vt:lpstr>
      <vt:lpstr>Nivolumab Receives Accelerated Approval for HCC Previously Treated with Sorafenib  Press Release</vt:lpstr>
      <vt:lpstr>CheckMate 049 Phase III First-Line  Study of Nivolumab</vt:lpstr>
      <vt:lpstr>KEYNOTE-240 Phase III Study  of Second-Line Pembrolizumab</vt:lpstr>
      <vt:lpstr>Novel and Emerging Strategies in the  Management of Gastrointestinal Cancers</vt:lpstr>
      <vt:lpstr>PowerPoint Presentation</vt:lpstr>
      <vt:lpstr>PowerPoint Presentation</vt:lpstr>
      <vt:lpstr>RAINFALL Phase III Schema</vt:lpstr>
      <vt:lpstr>Examples of Therapeutic Agents Under Evaluation in Ongoing or Planned Phase III Studies in Advanced Gastric/GEJ Cancers</vt:lpstr>
      <vt:lpstr>ATTRACTION-2 Phase III Schema</vt:lpstr>
      <vt:lpstr>ATTRACTION-2: Overall Survival</vt:lpstr>
      <vt:lpstr>Examples of Ongoing Phase III Studies of Anti-PD-1/ PD-L1 Checkpoint Inhibitors in Gastric/GEJ Cancers</vt:lpstr>
      <vt:lpstr>Primary Models of Cancer Stem Cells  and Tumor Heterogeneity</vt:lpstr>
      <vt:lpstr>Targeting Cancer Stem Cells in the Treatment of Gastric Cancer</vt:lpstr>
      <vt:lpstr>Phase Ib/2 Study of Napabucasin Combined with Paclitaxel in Advanced Gastric and GEJ Adenocarcinoma</vt:lpstr>
      <vt:lpstr>Phase III Studies of Napabucasin  (BBI-608) in GI Cancers</vt:lpstr>
      <vt:lpstr>Novel and Emerging Strategies in the  Management of Gastrointestinal Cancers</vt:lpstr>
      <vt:lpstr>Which somatostatin analogue (SSA) do you generally use as initial therapy for a patient with an advanced, well-differentiated gastrointestinal NET that is deemed unresectable by a surgeon?   In what clinical situations, if any, would you like to use 177Lu-Dotatate in the treatment of gastrointestinal NET?</vt:lpstr>
      <vt:lpstr>Mechanism of Action of PRRT  (Peptide Receptor Radionuclide Therapy)</vt:lpstr>
      <vt:lpstr>NETTER-1 Study Schema</vt:lpstr>
      <vt:lpstr>NETTER-1: Survival Analysis</vt:lpstr>
      <vt:lpstr>NETTER-1: Select Adverse Events</vt:lpstr>
      <vt:lpstr>Telotristat Ethyl (TE) A Tryptophan Hydroxylase (TPH) Inhibitor</vt:lpstr>
      <vt:lpstr>TELESTAR Phase III Schema</vt:lpstr>
      <vt:lpstr>TELESTAR: Change from Baseline in BMs Per Day</vt:lpstr>
      <vt:lpstr>TELESTAR: Change in Frequency of BMs from  Baseline to Week 12</vt:lpstr>
      <vt:lpstr>TELESTAR: Percentage Change from Baseline in Urinary  5-Hydyroxyindoleacetic Acid (u5-HIAA) Levels at Week 12</vt:lpstr>
      <vt:lpstr>TELECAST Phase III Trial</vt:lpstr>
      <vt:lpstr>  Novel and Emerging Strategies in the Management of Gastrointestinal Cancers</vt:lpstr>
    </vt:vector>
  </TitlesOfParts>
  <Company>Research To Practice</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Says: An Interactive Grand Rounds Activity Focused on Real Cases of Patients with Colorectal Cancer</dc:title>
  <dc:creator>Dr Neil Love</dc:creator>
  <dc:description>www.ResearchToPractice.com</dc:description>
  <cp:lastModifiedBy>Microsoft Office User</cp:lastModifiedBy>
  <cp:revision>3738</cp:revision>
  <cp:lastPrinted>2017-08-07T16:04:15Z</cp:lastPrinted>
  <dcterms:created xsi:type="dcterms:W3CDTF">2013-03-19T19:50:02Z</dcterms:created>
  <dcterms:modified xsi:type="dcterms:W3CDTF">2017-12-11T20:02:12Z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