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2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6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669" r:id="rId2"/>
    <p:sldId id="670" r:id="rId3"/>
    <p:sldId id="823" r:id="rId4"/>
    <p:sldId id="631" r:id="rId5"/>
    <p:sldId id="632" r:id="rId6"/>
    <p:sldId id="655" r:id="rId7"/>
    <p:sldId id="696" r:id="rId8"/>
    <p:sldId id="697" r:id="rId9"/>
    <p:sldId id="698" r:id="rId10"/>
    <p:sldId id="692" r:id="rId11"/>
    <p:sldId id="695" r:id="rId12"/>
    <p:sldId id="694" r:id="rId13"/>
    <p:sldId id="824" r:id="rId14"/>
    <p:sldId id="825" r:id="rId15"/>
    <p:sldId id="826" r:id="rId16"/>
    <p:sldId id="699" r:id="rId17"/>
    <p:sldId id="693" r:id="rId18"/>
    <p:sldId id="700" r:id="rId19"/>
    <p:sldId id="701" r:id="rId20"/>
    <p:sldId id="827" r:id="rId21"/>
    <p:sldId id="702" r:id="rId22"/>
    <p:sldId id="703" r:id="rId23"/>
    <p:sldId id="704" r:id="rId24"/>
    <p:sldId id="705" r:id="rId25"/>
    <p:sldId id="706" r:id="rId26"/>
    <p:sldId id="707" r:id="rId27"/>
    <p:sldId id="708" r:id="rId28"/>
    <p:sldId id="709" r:id="rId29"/>
    <p:sldId id="710" r:id="rId30"/>
    <p:sldId id="711" r:id="rId31"/>
    <p:sldId id="712" r:id="rId32"/>
    <p:sldId id="713" r:id="rId33"/>
    <p:sldId id="714" r:id="rId34"/>
    <p:sldId id="829" r:id="rId35"/>
    <p:sldId id="720" r:id="rId36"/>
    <p:sldId id="721" r:id="rId37"/>
    <p:sldId id="722" r:id="rId38"/>
    <p:sldId id="723" r:id="rId39"/>
    <p:sldId id="724" r:id="rId40"/>
    <p:sldId id="725" r:id="rId41"/>
    <p:sldId id="744" r:id="rId42"/>
    <p:sldId id="745" r:id="rId43"/>
    <p:sldId id="746" r:id="rId44"/>
    <p:sldId id="747" r:id="rId45"/>
    <p:sldId id="749" r:id="rId46"/>
    <p:sldId id="748" r:id="rId47"/>
    <p:sldId id="750" r:id="rId48"/>
    <p:sldId id="751" r:id="rId49"/>
    <p:sldId id="752" r:id="rId50"/>
    <p:sldId id="753" r:id="rId51"/>
    <p:sldId id="727" r:id="rId52"/>
    <p:sldId id="728" r:id="rId53"/>
    <p:sldId id="805" r:id="rId54"/>
    <p:sldId id="729" r:id="rId55"/>
    <p:sldId id="730" r:id="rId56"/>
    <p:sldId id="741" r:id="rId57"/>
    <p:sldId id="742" r:id="rId58"/>
    <p:sldId id="832" r:id="rId59"/>
    <p:sldId id="822" r:id="rId60"/>
    <p:sldId id="756" r:id="rId61"/>
    <p:sldId id="758" r:id="rId62"/>
    <p:sldId id="757" r:id="rId63"/>
    <p:sldId id="759" r:id="rId64"/>
    <p:sldId id="760" r:id="rId65"/>
    <p:sldId id="761" r:id="rId66"/>
    <p:sldId id="762" r:id="rId67"/>
    <p:sldId id="833" r:id="rId68"/>
    <p:sldId id="789" r:id="rId69"/>
    <p:sldId id="790" r:id="rId70"/>
    <p:sldId id="821" r:id="rId71"/>
    <p:sldId id="802" r:id="rId72"/>
    <p:sldId id="820" r:id="rId73"/>
    <p:sldId id="800" r:id="rId74"/>
    <p:sldId id="806" r:id="rId75"/>
    <p:sldId id="795" r:id="rId76"/>
    <p:sldId id="797" r:id="rId77"/>
    <p:sldId id="796" r:id="rId78"/>
    <p:sldId id="803" r:id="rId79"/>
    <p:sldId id="801" r:id="rId80"/>
    <p:sldId id="791" r:id="rId81"/>
    <p:sldId id="792" r:id="rId82"/>
    <p:sldId id="794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C41"/>
    <a:srgbClr val="F58635"/>
    <a:srgbClr val="025796"/>
    <a:srgbClr val="6CCFF6"/>
    <a:srgbClr val="002E5D"/>
    <a:srgbClr val="00C2F3"/>
    <a:srgbClr val="EA694E"/>
    <a:srgbClr val="FF00FF"/>
    <a:srgbClr val="90C74B"/>
    <a:srgbClr val="BDB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 autoAdjust="0"/>
    <p:restoredTop sz="99125" autoAdjust="0"/>
  </p:normalViewPr>
  <p:slideViewPr>
    <p:cSldViewPr>
      <p:cViewPr varScale="1">
        <p:scale>
          <a:sx n="109" d="100"/>
          <a:sy n="109" d="100"/>
        </p:scale>
        <p:origin x="1616" y="184"/>
      </p:cViewPr>
      <p:guideLst>
        <p:guide orient="horz" pos="220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0" d="100"/>
          <a:sy n="120" d="100"/>
        </p:scale>
        <p:origin x="-4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kobajimi/Desktop/ONS%20Breast/ONS%20Breast%20sources/OLYMPI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149034926522282"/>
          <c:w val="1.0"/>
          <c:h val="0.459536355281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Olaparib (n = 167)</c:v>
                </c:pt>
              </c:strCache>
            </c:strRef>
          </c:tx>
          <c:spPr>
            <a:solidFill>
              <a:srgbClr val="F8951E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0083331692913386"/>
                  <c:y val="0.2114286507044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10-7943-A862-7F83871D144E}"/>
                </c:ext>
                <c:ext xmlns:c15="http://schemas.microsoft.com/office/drawing/2012/chart" uri="{CE6537A1-D6FC-4f65-9D91-7224C49458BB}">
                  <c15:layout>
                    <c:manualLayout>
                      <c:w val="0.283395997375328"/>
                      <c:h val="0.2114286507044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ORR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AA-504E-A9E6-2247ED48171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Standard Tx (n = 66)</c:v>
                </c:pt>
              </c:strCache>
            </c:strRef>
          </c:tx>
          <c:spPr>
            <a:solidFill>
              <a:srgbClr val="99CC00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0166668307086613"/>
                  <c:y val="0.1822130416996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10-7943-A862-7F83871D144E}"/>
                </c:ext>
                <c:ext xmlns:c15="http://schemas.microsoft.com/office/drawing/2012/chart" uri="{CE6537A1-D6FC-4f65-9D91-7224C49458BB}">
                  <c15:layout>
                    <c:manualLayout>
                      <c:w val="0.262562664041995"/>
                      <c:h val="0.2114286507044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ORR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AA-504E-A9E6-2247ED4817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48890288"/>
        <c:axId val="1948892608"/>
      </c:barChart>
      <c:catAx>
        <c:axId val="194889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8892608"/>
        <c:crosses val="autoZero"/>
        <c:auto val="0"/>
        <c:lblAlgn val="ctr"/>
        <c:lblOffset val="100"/>
        <c:noMultiLvlLbl val="0"/>
      </c:catAx>
      <c:valAx>
        <c:axId val="19488926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48890288"/>
        <c:crossesAt val="1.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2784-6F6C-D341-ACD4-B01C5E4C279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ED38E-BA66-3D47-B64B-14722BEB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817462-C0DE-534F-9430-245BC02EE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47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TP_SlideBackground-YiR15-title-v1f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6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620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381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1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5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3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0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2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326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8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iR15-Papers-conclus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85800" y="1447800"/>
            <a:ext cx="7772400" cy="5029200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 sz="2300">
                <a:solidFill>
                  <a:schemeClr val="bg1"/>
                </a:solidFill>
              </a:defRPr>
            </a:lvl2pPr>
            <a:lvl3pPr>
              <a:defRPr sz="2300">
                <a:solidFill>
                  <a:schemeClr val="bg1"/>
                </a:solidFill>
              </a:defRPr>
            </a:lvl3pPr>
            <a:lvl4pPr>
              <a:defRPr sz="2300">
                <a:solidFill>
                  <a:schemeClr val="bg1"/>
                </a:solidFill>
              </a:defRPr>
            </a:lvl4pPr>
            <a:lvl5pP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4383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7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iR15-Papers-back_v2fr-Brea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632" y="484632"/>
            <a:ext cx="818388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632" y="4498848"/>
            <a:ext cx="804672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0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M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632" y="484632"/>
            <a:ext cx="818388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632" y="4498848"/>
            <a:ext cx="804672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9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Der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632" y="484632"/>
            <a:ext cx="818388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632" y="4498848"/>
            <a:ext cx="804672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4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CR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632" y="484632"/>
            <a:ext cx="818388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632" y="4498848"/>
            <a:ext cx="804672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91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G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632" y="484632"/>
            <a:ext cx="818388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632" y="4498848"/>
            <a:ext cx="804672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9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Lu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632" y="484632"/>
            <a:ext cx="818388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632" y="4498848"/>
            <a:ext cx="804672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N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632" y="484632"/>
            <a:ext cx="818388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632" y="4498848"/>
            <a:ext cx="804672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3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5027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1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TP_SlideBackground-YiR15-plain-v1fr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62088"/>
            <a:ext cx="7772400" cy="50276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1" r:id="rId1"/>
    <p:sldLayoutId id="2147486362" r:id="rId2"/>
    <p:sldLayoutId id="2147486363" r:id="rId3"/>
    <p:sldLayoutId id="2147486364" r:id="rId4"/>
    <p:sldLayoutId id="2147486365" r:id="rId5"/>
    <p:sldLayoutId id="2147486366" r:id="rId6"/>
    <p:sldLayoutId id="2147486367" r:id="rId7"/>
    <p:sldLayoutId id="2147486368" r:id="rId8"/>
    <p:sldLayoutId id="2147486351" r:id="rId9"/>
    <p:sldLayoutId id="2147486352" r:id="rId10"/>
    <p:sldLayoutId id="2147486353" r:id="rId11"/>
    <p:sldLayoutId id="2147486354" r:id="rId12"/>
    <p:sldLayoutId id="2147486355" r:id="rId13"/>
    <p:sldLayoutId id="2147486356" r:id="rId14"/>
    <p:sldLayoutId id="2147486357" r:id="rId15"/>
    <p:sldLayoutId id="2147486358" r:id="rId16"/>
    <p:sldLayoutId id="2147486359" r:id="rId17"/>
    <p:sldLayoutId id="2147486360" r:id="rId18"/>
    <p:sldLayoutId id="214748636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Relationship Id="rId3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81000" y="76200"/>
            <a:ext cx="8229600" cy="2743200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BBE0E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600" kern="0" dirty="0">
                <a:solidFill>
                  <a:srgbClr val="BCE1E3"/>
                </a:solidFill>
              </a:rPr>
              <a:t>YIR On Demand</a:t>
            </a:r>
          </a:p>
          <a:p>
            <a:pPr algn="ctr"/>
            <a:r>
              <a:rPr lang="en-US" sz="3600" kern="0" dirty="0">
                <a:solidFill>
                  <a:srgbClr val="BCE1E3"/>
                </a:solidFill>
              </a:rPr>
              <a:t>Breast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09800" y="3382108"/>
            <a:ext cx="6324600" cy="2151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200" b="1" kern="0" dirty="0"/>
              <a:t>Hope S </a:t>
            </a:r>
            <a:r>
              <a:rPr lang="en-US" sz="2200" b="1" kern="0" dirty="0" err="1"/>
              <a:t>Rugo</a:t>
            </a:r>
            <a:r>
              <a:rPr lang="en-US" sz="2200" b="1" kern="0" dirty="0"/>
              <a:t>, MD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kern="0" dirty="0"/>
              <a:t>Professor of Medicine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kern="0" dirty="0"/>
              <a:t>Director, Breast Oncology and </a:t>
            </a:r>
            <a:br>
              <a:rPr lang="en-US" sz="2200" kern="0" dirty="0"/>
            </a:br>
            <a:r>
              <a:rPr lang="en-US" sz="2200" kern="0" dirty="0"/>
              <a:t>Clinical Trials Education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kern="0" dirty="0"/>
              <a:t>University of California, San Francisco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kern="0" dirty="0"/>
              <a:t>Helen Diller Family </a:t>
            </a:r>
            <a:br>
              <a:rPr lang="en-US" sz="2200" kern="0" dirty="0"/>
            </a:br>
            <a:r>
              <a:rPr lang="en-US" sz="2200" kern="0" dirty="0"/>
              <a:t>Comprehensive Cancer Center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kern="0" dirty="0"/>
              <a:t>San Francisco, California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3" y="3543300"/>
            <a:ext cx="1609344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9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646A8D-A242-1E42-BD8F-B0A4F2DB6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9857"/>
          <a:stretch/>
        </p:blipFill>
        <p:spPr>
          <a:xfrm>
            <a:off x="228600" y="533399"/>
            <a:ext cx="8686800" cy="40758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4211319"/>
            <a:ext cx="613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tx2"/>
                </a:solidFill>
              </a:rPr>
              <a:t>Slamon</a:t>
            </a:r>
            <a:r>
              <a:rPr lang="en-US" sz="1600" dirty="0">
                <a:solidFill>
                  <a:schemeClr val="tx2"/>
                </a:solidFill>
              </a:rPr>
              <a:t> DJ et el. </a:t>
            </a:r>
            <a:r>
              <a:rPr lang="en-US" sz="1600" i="1" dirty="0">
                <a:solidFill>
                  <a:schemeClr val="tx2"/>
                </a:solidFill>
              </a:rPr>
              <a:t>J </a:t>
            </a:r>
            <a:r>
              <a:rPr lang="en-US" sz="1600" i="1" dirty="0" err="1">
                <a:solidFill>
                  <a:schemeClr val="tx2"/>
                </a:solidFill>
              </a:rPr>
              <a:t>Clin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 err="1">
                <a:solidFill>
                  <a:schemeClr val="tx2"/>
                </a:solidFill>
              </a:rPr>
              <a:t>Oncol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is-IS" sz="1600" dirty="0">
                <a:solidFill>
                  <a:schemeClr val="tx2"/>
                </a:solidFill>
              </a:rPr>
              <a:t>2018;36(24):2465-72.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D34CB34-5BAE-C04F-B1D6-9E5FF43CEA3C}"/>
              </a:ext>
            </a:extLst>
          </p:cNvPr>
          <p:cNvSpPr txBox="1"/>
          <p:nvPr/>
        </p:nvSpPr>
        <p:spPr>
          <a:xfrm>
            <a:off x="228600" y="48006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Postmenopausal women with HER2-negative breast cancer who were treatment naïve or had received up to 1 line of prior endocrine therapy for advanced breast cancer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726 women were randomized 2:1 to </a:t>
            </a:r>
            <a:r>
              <a:rPr lang="en-US" sz="1800" dirty="0" err="1"/>
              <a:t>ribociclib</a:t>
            </a:r>
            <a:r>
              <a:rPr lang="en-US" sz="1800" dirty="0"/>
              <a:t> plus </a:t>
            </a:r>
            <a:r>
              <a:rPr lang="en-US" sz="1800" dirty="0" err="1"/>
              <a:t>fulvestrant</a:t>
            </a:r>
            <a:r>
              <a:rPr lang="en-US" sz="1800" dirty="0"/>
              <a:t> or placebo plus </a:t>
            </a:r>
            <a:r>
              <a:rPr lang="en-US" sz="1800" dirty="0" err="1"/>
              <a:t>fulvestrant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7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4008"/>
            <a:ext cx="7001532" cy="30459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8B0CBC-398A-0E46-A594-6FA716F56344}"/>
              </a:ext>
            </a:extLst>
          </p:cNvPr>
          <p:cNvSpPr txBox="1"/>
          <p:nvPr/>
        </p:nvSpPr>
        <p:spPr>
          <a:xfrm>
            <a:off x="1779376" y="2743200"/>
            <a:ext cx="4469024" cy="11134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Median PFS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</a:t>
            </a:r>
            <a:r>
              <a:rPr lang="en-US" sz="1400" b="1" dirty="0" err="1">
                <a:solidFill>
                  <a:srgbClr val="8FCC41"/>
                </a:solidFill>
              </a:rPr>
              <a:t>Ribociclib</a:t>
            </a:r>
            <a:r>
              <a:rPr lang="en-US" sz="1400" b="1" dirty="0">
                <a:solidFill>
                  <a:srgbClr val="8FCC41"/>
                </a:solidFill>
              </a:rPr>
              <a:t> + </a:t>
            </a:r>
            <a:r>
              <a:rPr lang="en-US" sz="1400" b="1" dirty="0" err="1">
                <a:solidFill>
                  <a:srgbClr val="8FCC41"/>
                </a:solidFill>
              </a:rPr>
              <a:t>fulvestrant</a:t>
            </a:r>
            <a:r>
              <a:rPr lang="en-US" sz="1400" dirty="0">
                <a:solidFill>
                  <a:srgbClr val="8FCC4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(n = 484): 20.5 months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</a:t>
            </a:r>
            <a:r>
              <a:rPr lang="en-US" sz="1400" b="1" dirty="0">
                <a:solidFill>
                  <a:srgbClr val="F8831F"/>
                </a:solidFill>
              </a:rPr>
              <a:t>Placebo + </a:t>
            </a:r>
            <a:r>
              <a:rPr lang="en-US" sz="1400" b="1" dirty="0" err="1">
                <a:solidFill>
                  <a:srgbClr val="F8831F"/>
                </a:solidFill>
              </a:rPr>
              <a:t>fulvestrant</a:t>
            </a:r>
            <a:r>
              <a:rPr lang="en-US" sz="1400" dirty="0">
                <a:solidFill>
                  <a:schemeClr val="bg1"/>
                </a:solidFill>
              </a:rPr>
              <a:t> (n = 242): 12.8 months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Hazard ratio, 0.593; </a:t>
            </a:r>
            <a:r>
              <a:rPr lang="en-US" sz="1400" i="1" dirty="0">
                <a:solidFill>
                  <a:schemeClr val="bg1"/>
                </a:solidFill>
              </a:rPr>
              <a:t>p</a:t>
            </a:r>
            <a:r>
              <a:rPr lang="en-US" sz="1400" dirty="0">
                <a:solidFill>
                  <a:schemeClr val="bg1"/>
                </a:solidFill>
              </a:rPr>
              <a:t> &lt; 0.001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MONALEESA-3: Efficacy Summary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Slamon</a:t>
            </a:r>
            <a:r>
              <a:rPr lang="en-US" sz="1800" dirty="0">
                <a:solidFill>
                  <a:srgbClr val="FFFFFF"/>
                </a:solidFill>
              </a:rPr>
              <a:t> DJ et al. </a:t>
            </a:r>
            <a:r>
              <a:rPr lang="en-US" sz="1800" i="1" dirty="0">
                <a:solidFill>
                  <a:srgbClr val="FFFFFF"/>
                </a:solidFill>
              </a:rPr>
              <a:t>J. </a:t>
            </a:r>
            <a:r>
              <a:rPr lang="en-US" sz="1800" i="1" dirty="0" err="1">
                <a:solidFill>
                  <a:srgbClr val="FFFFFF"/>
                </a:solidFill>
              </a:rPr>
              <a:t>Clin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i="1" dirty="0" err="1">
                <a:solidFill>
                  <a:srgbClr val="FFFFFF"/>
                </a:solidFill>
              </a:rPr>
              <a:t>Oncol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2018;</a:t>
            </a:r>
            <a:r>
              <a:rPr lang="is-IS" sz="1800" dirty="0">
                <a:solidFill>
                  <a:srgbClr val="FFFFFF"/>
                </a:solidFill>
              </a:rPr>
              <a:t>36(24):2465-72.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8B0CBC-398A-0E46-A594-6FA716F56344}"/>
              </a:ext>
            </a:extLst>
          </p:cNvPr>
          <p:cNvSpPr txBox="1"/>
          <p:nvPr/>
        </p:nvSpPr>
        <p:spPr>
          <a:xfrm>
            <a:off x="3124200" y="1041400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Locally-Assessed PFS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4F45972-985B-6440-B085-FB12DBDDE824}"/>
              </a:ext>
            </a:extLst>
          </p:cNvPr>
          <p:cNvSpPr txBox="1"/>
          <p:nvPr/>
        </p:nvSpPr>
        <p:spPr>
          <a:xfrm>
            <a:off x="304800" y="4899019"/>
            <a:ext cx="84772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ORR in all patients = 32.4% for the </a:t>
            </a:r>
            <a:r>
              <a:rPr lang="en-US" sz="1800" dirty="0" err="1"/>
              <a:t>ribociclib</a:t>
            </a:r>
            <a:r>
              <a:rPr lang="en-US" sz="1800" dirty="0"/>
              <a:t> + </a:t>
            </a:r>
            <a:r>
              <a:rPr lang="en-US" sz="1800" dirty="0" err="1"/>
              <a:t>fulvestrant</a:t>
            </a:r>
            <a:r>
              <a:rPr lang="en-US" sz="1800" dirty="0"/>
              <a:t> arm versus 21.5% for the placebo + </a:t>
            </a:r>
            <a:r>
              <a:rPr lang="en-US" sz="1800" dirty="0" err="1"/>
              <a:t>fulvestrant</a:t>
            </a:r>
            <a:r>
              <a:rPr lang="en-US" sz="1800" dirty="0"/>
              <a:t> arm (</a:t>
            </a:r>
            <a:r>
              <a:rPr lang="en-US" sz="1800" i="1" dirty="0"/>
              <a:t>p</a:t>
            </a:r>
            <a:r>
              <a:rPr lang="en-US" sz="1800" dirty="0"/>
              <a:t> &lt; 0.001)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At the first planned interim analysis, OS data were immature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8B0CBC-398A-0E46-A594-6FA716F56344}"/>
              </a:ext>
            </a:extLst>
          </p:cNvPr>
          <p:cNvSpPr txBox="1"/>
          <p:nvPr/>
        </p:nvSpPr>
        <p:spPr>
          <a:xfrm rot="16200000">
            <a:off x="514649" y="233088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PFS (%)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8B0CBC-398A-0E46-A594-6FA716F56344}"/>
              </a:ext>
            </a:extLst>
          </p:cNvPr>
          <p:cNvSpPr txBox="1"/>
          <p:nvPr/>
        </p:nvSpPr>
        <p:spPr>
          <a:xfrm>
            <a:off x="4191000" y="4193166"/>
            <a:ext cx="16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Time (months)</a:t>
            </a:r>
          </a:p>
        </p:txBody>
      </p:sp>
    </p:spTree>
    <p:extLst>
      <p:ext uri="{BB962C8B-B14F-4D97-AF65-F5344CB8AC3E}">
        <p14:creationId xmlns:p14="http://schemas.microsoft.com/office/powerpoint/2010/main" val="4899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MONALEESA-3: Select Adverse Events </a:t>
            </a:r>
            <a:br>
              <a:rPr lang="en-US" dirty="0"/>
            </a:br>
            <a:r>
              <a:rPr lang="en-US" dirty="0"/>
              <a:t>(≥15% of Patients)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Slamon</a:t>
            </a:r>
            <a:r>
              <a:rPr lang="en-US" sz="1800" dirty="0">
                <a:solidFill>
                  <a:srgbClr val="FFFFFF"/>
                </a:solidFill>
              </a:rPr>
              <a:t> DJ et al. </a:t>
            </a:r>
            <a:r>
              <a:rPr lang="en-US" sz="1800" i="1" dirty="0">
                <a:solidFill>
                  <a:srgbClr val="FFFFFF"/>
                </a:solidFill>
              </a:rPr>
              <a:t>J. </a:t>
            </a:r>
            <a:r>
              <a:rPr lang="en-US" sz="1800" i="1" dirty="0" err="1">
                <a:solidFill>
                  <a:srgbClr val="FFFFFF"/>
                </a:solidFill>
              </a:rPr>
              <a:t>Clin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i="1" dirty="0" err="1">
                <a:solidFill>
                  <a:srgbClr val="FFFFFF"/>
                </a:solidFill>
              </a:rPr>
              <a:t>Oncol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2018;</a:t>
            </a:r>
            <a:r>
              <a:rPr lang="is-IS" sz="1800" dirty="0">
                <a:solidFill>
                  <a:srgbClr val="FFFFFF"/>
                </a:solidFill>
              </a:rPr>
              <a:t>36(24):2465-72.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4F45972-985B-6440-B085-FB12DBDDE824}"/>
              </a:ext>
            </a:extLst>
          </p:cNvPr>
          <p:cNvSpPr txBox="1"/>
          <p:nvPr/>
        </p:nvSpPr>
        <p:spPr>
          <a:xfrm>
            <a:off x="304800" y="4899019"/>
            <a:ext cx="8477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QT interval prolongation (</a:t>
            </a:r>
            <a:r>
              <a:rPr lang="en-US" sz="1800" dirty="0" err="1"/>
              <a:t>ribociclib</a:t>
            </a:r>
            <a:r>
              <a:rPr lang="en-US" sz="1800" dirty="0"/>
              <a:t> vs placebo): 6.2% vs 0.8% </a:t>
            </a:r>
            <a:endParaRPr lang="en-US" sz="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mr-IN" sz="1800" dirty="0" err="1"/>
              <a:t>Grade</a:t>
            </a:r>
            <a:r>
              <a:rPr lang="mr-IN" sz="1800" dirty="0"/>
              <a:t> 3/4</a:t>
            </a:r>
            <a:r>
              <a:rPr lang="en-US" sz="1800" dirty="0"/>
              <a:t> elevated ALT/AST (</a:t>
            </a:r>
            <a:r>
              <a:rPr lang="en-US" sz="1800" dirty="0" err="1">
                <a:ea typeface="Arial" charset="0"/>
                <a:cs typeface="Arial" charset="0"/>
              </a:rPr>
              <a:t>ribociclib</a:t>
            </a:r>
            <a:r>
              <a:rPr lang="en-US" sz="1800" dirty="0">
                <a:ea typeface="Arial" charset="0"/>
                <a:cs typeface="Arial" charset="0"/>
              </a:rPr>
              <a:t> vs placebo): </a:t>
            </a:r>
            <a:r>
              <a:rPr lang="mr-IN" sz="1800" dirty="0">
                <a:ea typeface="Arial" charset="0"/>
                <a:cs typeface="Arial" charset="0"/>
              </a:rPr>
              <a:t>8.5%/6.0%</a:t>
            </a:r>
            <a:r>
              <a:rPr lang="en-US" sz="1800" dirty="0">
                <a:ea typeface="Arial" charset="0"/>
                <a:cs typeface="Arial" charset="0"/>
              </a:rPr>
              <a:t> vs </a:t>
            </a:r>
            <a:r>
              <a:rPr lang="mr-IN" sz="1800" dirty="0">
                <a:ea typeface="Arial" charset="0"/>
                <a:cs typeface="Arial" charset="0"/>
              </a:rPr>
              <a:t>1.2%/0</a:t>
            </a:r>
            <a:endParaRPr lang="en-US" sz="800" dirty="0">
              <a:ea typeface="Arial" charset="0"/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Dose reductions due to AEs (</a:t>
            </a:r>
            <a:r>
              <a:rPr lang="en-US" sz="1800" dirty="0" err="1">
                <a:ea typeface="Arial" charset="0"/>
                <a:cs typeface="Arial" charset="0"/>
              </a:rPr>
              <a:t>ribociclib</a:t>
            </a:r>
            <a:r>
              <a:rPr lang="en-US" sz="1800" dirty="0">
                <a:ea typeface="Arial" charset="0"/>
                <a:cs typeface="Arial" charset="0"/>
              </a:rPr>
              <a:t> vs placebo</a:t>
            </a:r>
            <a:r>
              <a:rPr lang="en-US" sz="1800" dirty="0"/>
              <a:t>): 33.1% vs 3.3%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="" xmlns:a16="http://schemas.microsoft.com/office/drawing/2014/main" id="{CDE4D8AC-6DF6-C146-890A-C379A739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34290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27" name="Group 36">
            <a:extLst>
              <a:ext uri="{FF2B5EF4-FFF2-40B4-BE49-F238E27FC236}">
                <a16:creationId xmlns="" xmlns:a16="http://schemas.microsoft.com/office/drawing/2014/main" id="{CE6BEBCA-04A5-8442-8A8F-092EA2CC8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11868"/>
              </p:ext>
            </p:extLst>
          </p:nvPr>
        </p:nvGraphicFramePr>
        <p:xfrm>
          <a:off x="609600" y="1447800"/>
          <a:ext cx="7924800" cy="3146854"/>
        </p:xfrm>
        <a:graphic>
          <a:graphicData uri="http://schemas.openxmlformats.org/drawingml/2006/table">
            <a:tbl>
              <a:tblPr/>
              <a:tblGrid>
                <a:gridCol w="2713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8472">
                  <a:extLst>
                    <a:ext uri="{9D8B030D-6E8A-4147-A177-3AD203B41FA5}">
                      <a16:colId xmlns="" xmlns:a16="http://schemas.microsoft.com/office/drawing/2014/main" val="1502427071"/>
                    </a:ext>
                  </a:extLst>
                </a:gridCol>
                <a:gridCol w="868471">
                  <a:extLst>
                    <a:ext uri="{9D8B030D-6E8A-4147-A177-3AD203B41FA5}">
                      <a16:colId xmlns="" xmlns:a16="http://schemas.microsoft.com/office/drawing/2014/main" val="3446457925"/>
                    </a:ext>
                  </a:extLst>
                </a:gridCol>
                <a:gridCol w="868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8472">
                  <a:extLst>
                    <a:ext uri="{9D8B030D-6E8A-4147-A177-3AD203B41FA5}">
                      <a16:colId xmlns="" xmlns:a16="http://schemas.microsoft.com/office/drawing/2014/main" val="3355450613"/>
                    </a:ext>
                  </a:extLst>
                </a:gridCol>
                <a:gridCol w="868471">
                  <a:extLst>
                    <a:ext uri="{9D8B030D-6E8A-4147-A177-3AD203B41FA5}">
                      <a16:colId xmlns="" xmlns:a16="http://schemas.microsoft.com/office/drawing/2014/main" val="2271293202"/>
                    </a:ext>
                  </a:extLst>
                </a:gridCol>
              </a:tblGrid>
              <a:tr h="4102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Adverse event (%)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Ribociclib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+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Fulv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483)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Placebo +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Fulv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(n = 241)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All gr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All gr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303984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69.6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46.6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Nausea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45.3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28.2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3400426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Fatigue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31.5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33.2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2090098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Leukopenia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28.4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13.5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Anemia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17.2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4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err="1"/>
              <a:t>Palbociclib</a:t>
            </a:r>
            <a:r>
              <a:rPr lang="en-US" sz="3000" dirty="0"/>
              <a:t> plus </a:t>
            </a:r>
            <a:r>
              <a:rPr lang="en-US" sz="3000" dirty="0" err="1"/>
              <a:t>Letrozole</a:t>
            </a:r>
            <a:r>
              <a:rPr lang="en-US" sz="3000" dirty="0"/>
              <a:t> as First-Line Therapy in Estrogen Receptor-Positive/Human Epidermal Growth Factor Receptor 2–Negative Advanced Breast Cancer: Efficacy and Safety Updates with Longer Follow-Up Across Patient Subgroups</a:t>
            </a: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Rugo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San Antonio Breast Cancer Symposium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2017;Abstract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P5-21-03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1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2519"/>
            <a:ext cx="8534400" cy="2789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153399" cy="818669"/>
          </a:xfrm>
        </p:spPr>
        <p:txBody>
          <a:bodyPr/>
          <a:lstStyle/>
          <a:p>
            <a:r>
              <a:rPr lang="en-US" dirty="0"/>
              <a:t>PALOMA-2: Updated Investigator-Assessed PFS</a:t>
            </a:r>
          </a:p>
        </p:txBody>
      </p:sp>
      <p:graphicFrame>
        <p:nvGraphicFramePr>
          <p:cNvPr id="16" name="Group 217">
            <a:extLst>
              <a:ext uri="{FF2B5EF4-FFF2-40B4-BE49-F238E27FC236}">
                <a16:creationId xmlns="" xmlns:a16="http://schemas.microsoft.com/office/drawing/2014/main" id="{A7D5F3C1-CB1B-184E-9B14-D14984D5F5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1650" y="4030144"/>
          <a:ext cx="7824500" cy="1828380"/>
        </p:xfrm>
        <a:graphic>
          <a:graphicData uri="http://schemas.openxmlformats.org/drawingml/2006/table">
            <a:tbl>
              <a:tblPr/>
              <a:tblGrid>
                <a:gridCol w="3290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3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6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75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06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9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Subgroup analysis of PFS</a:t>
                      </a: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Palbo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/let</a:t>
                      </a: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Placebo/let</a:t>
                      </a: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HR</a:t>
                      </a: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-value</a:t>
                      </a: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Visceral disease + no prior ET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&lt;0.005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Nonvisceral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 disease + no prior ET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1173421"/>
                  </a:ext>
                </a:extLst>
              </a:tr>
              <a:tr h="2391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Bone-only disease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1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No bone-only disease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1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De novo metastatic disease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 mo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&lt;0.005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67237" y="1023933"/>
            <a:ext cx="28376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FCC41"/>
                </a:solidFill>
              </a:rPr>
              <a:t>Palbociclib + letrozole </a:t>
            </a:r>
            <a:r>
              <a:rPr lang="en-US" sz="1400" dirty="0">
                <a:solidFill>
                  <a:srgbClr val="8FCC41"/>
                </a:solidFill>
              </a:rPr>
              <a:t>(n = 444)</a:t>
            </a:r>
          </a:p>
          <a:p>
            <a:r>
              <a:rPr lang="en-US" sz="1400" b="1" dirty="0">
                <a:solidFill>
                  <a:srgbClr val="F58635"/>
                </a:solidFill>
              </a:rPr>
              <a:t>Placebo + letrozole </a:t>
            </a:r>
            <a:r>
              <a:rPr lang="en-US" sz="1400" dirty="0">
                <a:solidFill>
                  <a:srgbClr val="F58635"/>
                </a:solidFill>
              </a:rPr>
              <a:t>(n = 222)</a:t>
            </a:r>
          </a:p>
          <a:p>
            <a:r>
              <a:rPr lang="en-US" sz="1400" dirty="0"/>
              <a:t>HR 0.56; </a:t>
            </a:r>
            <a:r>
              <a:rPr lang="en-US" sz="1400" i="1" dirty="0"/>
              <a:t>p</a:t>
            </a:r>
            <a:r>
              <a:rPr lang="en-US" sz="1400" dirty="0"/>
              <a:t> &lt; 0.000001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818669"/>
            <a:ext cx="12755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Median PFS</a:t>
            </a:r>
          </a:p>
          <a:p>
            <a:r>
              <a:rPr lang="en-US" sz="1400" b="1" dirty="0">
                <a:solidFill>
                  <a:srgbClr val="8FCC41"/>
                </a:solidFill>
              </a:rPr>
              <a:t>27.6 mo</a:t>
            </a:r>
          </a:p>
          <a:p>
            <a:r>
              <a:rPr lang="en-US" sz="1400" b="1" dirty="0">
                <a:solidFill>
                  <a:srgbClr val="F58635"/>
                </a:solidFill>
              </a:rPr>
              <a:t>14.5 mo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894685"/>
            <a:ext cx="2839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Median follow-up = 37 mo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4361" y="85110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ITT population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883" y="6056257"/>
            <a:ext cx="6272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 subgroups benefitted from the addition of palbociclib to letrozole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44560" y="1935161"/>
            <a:ext cx="2501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Progression-free survival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1783" y="3604228"/>
            <a:ext cx="2839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Time, months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Rugo HS et al. San Antonio Breast Cancer Symposium 2017;Abstract P5-21-03.</a:t>
            </a:r>
          </a:p>
        </p:txBody>
      </p:sp>
    </p:spTree>
    <p:extLst>
      <p:ext uri="{BB962C8B-B14F-4D97-AF65-F5344CB8AC3E}">
        <p14:creationId xmlns:p14="http://schemas.microsoft.com/office/powerpoint/2010/main" val="14286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PALOMA-2: Select Treatment-Emergent AEs in &gt;1% of Patients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304800" y="1143000"/>
            <a:ext cx="8507506" cy="48768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9" name="Group 36"/>
          <p:cNvGraphicFramePr>
            <a:graphicFrameLocks/>
          </p:cNvGraphicFramePr>
          <p:nvPr>
            <p:extLst/>
          </p:nvPr>
        </p:nvGraphicFramePr>
        <p:xfrm>
          <a:off x="457200" y="1295402"/>
          <a:ext cx="8248658" cy="458879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54375724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658">
                  <a:extLst>
                    <a:ext uri="{9D8B030D-6E8A-4147-A177-3AD203B41FA5}">
                      <a16:colId xmlns="" xmlns:a16="http://schemas.microsoft.com/office/drawing/2014/main" val="3214452933"/>
                    </a:ext>
                  </a:extLst>
                </a:gridCol>
              </a:tblGrid>
              <a:tr h="5379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Hematologic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Palbociclib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letrozole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(n = 444)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Placebo/letrozole (n = 222)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Any grade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Grade ≥3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Any grade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Grade ≥3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004122"/>
                  </a:ext>
                </a:extLst>
              </a:tr>
              <a:tr h="39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81.8%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6.3%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1.4%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Leukopenia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40.3%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2.3%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031673"/>
                  </a:ext>
                </a:extLst>
              </a:tr>
              <a:tr h="39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Anemia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26.4%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9.5%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1.8%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3285364"/>
                  </a:ext>
                </a:extLst>
              </a:tr>
              <a:tr h="39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Thrombocytopenia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19.6%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1.4%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801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Nonhematologic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Infection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62.6%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45.0%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4.6%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Stomatitis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31.5%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14.9%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Hyperglycemia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3.6%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7.7%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0.9%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Pulmonary embolism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1.6%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2.3%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2.4%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Rugo HS et al. San Antonio Breast Cancer Symposium 2017;Abstract P5-21-03.</a:t>
            </a:r>
          </a:p>
        </p:txBody>
      </p:sp>
    </p:spTree>
    <p:extLst>
      <p:ext uri="{BB962C8B-B14F-4D97-AF65-F5344CB8AC3E}">
        <p14:creationId xmlns:p14="http://schemas.microsoft.com/office/powerpoint/2010/main" val="39177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Genetic Landscape of Resistance </a:t>
            </a:r>
            <a:br>
              <a:rPr lang="en-US" dirty="0"/>
            </a:br>
            <a:r>
              <a:rPr lang="en-US" dirty="0"/>
              <a:t>to CDK4/6 Inhibition in Circulating </a:t>
            </a:r>
            <a:br>
              <a:rPr lang="en-US" dirty="0"/>
            </a:br>
            <a:r>
              <a:rPr lang="en-US" dirty="0"/>
              <a:t>Tumor DNA (</a:t>
            </a:r>
            <a:r>
              <a:rPr lang="en-US" dirty="0" err="1"/>
              <a:t>ctDNA</a:t>
            </a:r>
            <a:r>
              <a:rPr lang="en-US" dirty="0"/>
              <a:t>) Analysis of the PALOMA3 Trial of </a:t>
            </a:r>
            <a:r>
              <a:rPr lang="en-US" dirty="0" err="1"/>
              <a:t>Palbociclib</a:t>
            </a:r>
            <a:r>
              <a:rPr lang="en-US" dirty="0"/>
              <a:t> and </a:t>
            </a:r>
            <a:r>
              <a:rPr lang="en-US" dirty="0" err="1"/>
              <a:t>Fulvestrant</a:t>
            </a:r>
            <a:r>
              <a:rPr lang="en-US" dirty="0"/>
              <a:t> Versus Placebo and </a:t>
            </a:r>
            <a:r>
              <a:rPr lang="en-US" dirty="0" err="1"/>
              <a:t>Fulvestrant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Turner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NC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ASCO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2018;Abstract 1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001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6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PALOMA-3: Paired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ctDNA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Analysis Methods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PALOMA-3 evaluated </a:t>
            </a:r>
            <a:r>
              <a:rPr lang="en-US" sz="2000" dirty="0" err="1"/>
              <a:t>palbociclib</a:t>
            </a:r>
            <a:r>
              <a:rPr lang="en-US" sz="2000" dirty="0"/>
              <a:t> + </a:t>
            </a:r>
            <a:r>
              <a:rPr lang="en-US" sz="2000" dirty="0" err="1"/>
              <a:t>fulvestrant</a:t>
            </a:r>
            <a:r>
              <a:rPr lang="en-US" sz="2000" dirty="0"/>
              <a:t> in women with HR-positive, HER2-negative advanced breast cancer who had experienced disease progression on prior endocrine therapy and received ≤1 chemotherapy for advanced breast cancer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Plasma samples for </a:t>
            </a:r>
            <a:r>
              <a:rPr lang="en-US" sz="2000" dirty="0" err="1"/>
              <a:t>ctDNA</a:t>
            </a:r>
            <a:r>
              <a:rPr lang="en-US" sz="2000" dirty="0"/>
              <a:t> analysis were banked at baseline and at end of treatment</a:t>
            </a:r>
            <a:r>
              <a:rPr lang="is-IS" sz="2000" dirty="0"/>
              <a:t> (EOT): </a:t>
            </a:r>
            <a:r>
              <a:rPr lang="en-US" sz="2000" dirty="0"/>
              <a:t>n = 125 </a:t>
            </a:r>
            <a:r>
              <a:rPr lang="en-US" sz="2000" dirty="0" err="1"/>
              <a:t>palbociclib</a:t>
            </a:r>
            <a:r>
              <a:rPr lang="en-US" sz="2000" dirty="0"/>
              <a:t> + </a:t>
            </a:r>
            <a:r>
              <a:rPr lang="en-US" sz="2000" dirty="0" err="1"/>
              <a:t>fulvestrant</a:t>
            </a:r>
            <a:r>
              <a:rPr lang="en-US" sz="2000" dirty="0"/>
              <a:t> arm; 68 </a:t>
            </a:r>
            <a:r>
              <a:rPr lang="en-US" sz="2000" dirty="0" err="1"/>
              <a:t>fulvestrant</a:t>
            </a:r>
            <a:r>
              <a:rPr lang="en-US" sz="2000" dirty="0"/>
              <a:t> alone arm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 panel of 17 targetable driver and CDK4/6-related genes were analyzed by amplicon error-corrected sequencing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Coding exons: RB1, CDK4, CDK6, CDKN1A, CDKN1B, NF1 and TP53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Mutational hotspots: ERBB2, PIK3CA, AKT1, ESR1, FGFR1, FGFR2, FGFR3, KRAS, NRAS and HRAS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Turner NC et al. </a:t>
            </a:r>
            <a:r>
              <a:rPr lang="en-US" sz="1800" i="1" dirty="0">
                <a:solidFill>
                  <a:srgbClr val="FFFFFF"/>
                </a:solidFill>
              </a:rPr>
              <a:t>Proc ASCO </a:t>
            </a:r>
            <a:r>
              <a:rPr lang="en-US" sz="1800" dirty="0">
                <a:solidFill>
                  <a:srgbClr val="FFFFFF"/>
                </a:solidFill>
              </a:rPr>
              <a:t>2018;Abstract 1001.</a:t>
            </a:r>
          </a:p>
        </p:txBody>
      </p:sp>
    </p:spTree>
    <p:extLst>
      <p:ext uri="{BB962C8B-B14F-4D97-AF65-F5344CB8AC3E}">
        <p14:creationId xmlns:p14="http://schemas.microsoft.com/office/powerpoint/2010/main" val="20511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PALOMA-3: EOT Mutation Landscape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7690" y="5029200"/>
            <a:ext cx="8153400" cy="1143000"/>
          </a:xfrm>
        </p:spPr>
        <p:txBody>
          <a:bodyPr/>
          <a:lstStyle/>
          <a:p>
            <a:r>
              <a:rPr lang="en-US" sz="2000" dirty="0"/>
              <a:t>Patients with at least 1 acquired mutation:</a:t>
            </a:r>
          </a:p>
          <a:p>
            <a:pPr lvl="1"/>
            <a:r>
              <a:rPr lang="en-US" sz="2000" dirty="0"/>
              <a:t>35/125 (28%) </a:t>
            </a:r>
            <a:r>
              <a:rPr lang="en-US" sz="2000" dirty="0" err="1" smtClean="0"/>
              <a:t>palbociclib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/>
              <a:t>fulvestrant</a:t>
            </a:r>
            <a:r>
              <a:rPr lang="en-US" sz="2000" dirty="0"/>
              <a:t> arm</a:t>
            </a:r>
          </a:p>
          <a:p>
            <a:pPr lvl="1"/>
            <a:r>
              <a:rPr lang="en-US" sz="2000" dirty="0"/>
              <a:t>15/68 (22.1%) </a:t>
            </a:r>
            <a:r>
              <a:rPr lang="en-US" sz="2000" dirty="0" err="1"/>
              <a:t>fulvestrant</a:t>
            </a:r>
            <a:r>
              <a:rPr lang="en-US" sz="2000" dirty="0"/>
              <a:t> alone arm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Turner NC et al. </a:t>
            </a:r>
            <a:r>
              <a:rPr lang="en-US" sz="1800" i="1" dirty="0">
                <a:solidFill>
                  <a:srgbClr val="FFFFFF"/>
                </a:solidFill>
              </a:rPr>
              <a:t>Proc ASCO </a:t>
            </a:r>
            <a:r>
              <a:rPr lang="en-US" sz="1800" dirty="0">
                <a:solidFill>
                  <a:srgbClr val="FFFFFF"/>
                </a:solidFill>
              </a:rPr>
              <a:t>2018;Abstract 1001.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1FA4775-8271-1044-8994-C410AD991EF1}"/>
              </a:ext>
            </a:extLst>
          </p:cNvPr>
          <p:cNvGrpSpPr/>
          <p:nvPr/>
        </p:nvGrpSpPr>
        <p:grpSpPr>
          <a:xfrm>
            <a:off x="0" y="1219200"/>
            <a:ext cx="9144000" cy="3657600"/>
            <a:chOff x="0" y="1219200"/>
            <a:chExt cx="9144000" cy="3874576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937C49B-2FB1-FE4E-9431-5C53F4C1F128}"/>
                </a:ext>
              </a:extLst>
            </p:cNvPr>
            <p:cNvSpPr/>
            <p:nvPr/>
          </p:nvSpPr>
          <p:spPr bwMode="auto">
            <a:xfrm>
              <a:off x="0" y="1219200"/>
              <a:ext cx="9144000" cy="38745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2EAFF3D-065D-804A-951D-FCC0717FF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6"/>
            <a:stretch/>
          </p:blipFill>
          <p:spPr>
            <a:xfrm>
              <a:off x="201705" y="1272989"/>
              <a:ext cx="8901953" cy="3769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0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PALOMA-3: Mutation Analysis 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RB1 mutations are enriched at EOT on the </a:t>
            </a:r>
            <a:r>
              <a:rPr lang="en-US" sz="2000" dirty="0" err="1"/>
              <a:t>palbociclib</a:t>
            </a:r>
            <a:r>
              <a:rPr lang="en-US" sz="2000" dirty="0"/>
              <a:t>/</a:t>
            </a:r>
            <a:r>
              <a:rPr lang="en-US" sz="2000" dirty="0" err="1"/>
              <a:t>fulvestrant</a:t>
            </a:r>
            <a:r>
              <a:rPr lang="en-US" sz="2000" dirty="0"/>
              <a:t> arm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No RB1 mutations were detected at baseline</a:t>
            </a:r>
          </a:p>
          <a:p>
            <a:pPr lvl="2">
              <a:spcBef>
                <a:spcPts val="1200"/>
              </a:spcBef>
            </a:pPr>
            <a:r>
              <a:rPr lang="en-US" sz="2000" dirty="0"/>
              <a:t>6/125 (4.8%) patients on </a:t>
            </a:r>
            <a:r>
              <a:rPr lang="en-US" sz="2000" dirty="0" err="1"/>
              <a:t>palbociclib</a:t>
            </a:r>
            <a:r>
              <a:rPr lang="en-US" sz="2000" dirty="0"/>
              <a:t> treatment had acquired an RB1 mutation (all truncating mutations) at EOT, but 0/68 patients on the </a:t>
            </a:r>
            <a:r>
              <a:rPr lang="en-US" sz="2000" dirty="0" err="1"/>
              <a:t>fulvestrant</a:t>
            </a:r>
            <a:r>
              <a:rPr lang="en-US" sz="2000" dirty="0"/>
              <a:t> alone arm had acquired a mutation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PIK3CA mutations were acquired on both treatment arms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9/125 (7.2%) patients on </a:t>
            </a:r>
            <a:r>
              <a:rPr lang="en-US" sz="2000" dirty="0" err="1"/>
              <a:t>palbociclib</a:t>
            </a:r>
            <a:r>
              <a:rPr lang="en-US" sz="2000" dirty="0"/>
              <a:t> treatment and 7/68 (10.3%) of patients on the </a:t>
            </a:r>
            <a:r>
              <a:rPr lang="en-US" sz="2000" dirty="0" err="1"/>
              <a:t>fulvestrant</a:t>
            </a:r>
            <a:r>
              <a:rPr lang="en-US" sz="2000" dirty="0"/>
              <a:t> alone arm had acquired mutations at EOT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ESR1 mutations are both lost and acquired during treatment in both study arms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ESR1 Y537S mutation is likely selected by </a:t>
            </a:r>
            <a:r>
              <a:rPr lang="en-US" sz="2000" dirty="0" err="1"/>
              <a:t>fulvestrant</a:t>
            </a:r>
            <a:endParaRPr lang="en-US" sz="2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Turner NC et al. </a:t>
            </a:r>
            <a:r>
              <a:rPr lang="en-US" sz="1800" i="1" dirty="0">
                <a:solidFill>
                  <a:srgbClr val="FFFFFF"/>
                </a:solidFill>
              </a:rPr>
              <a:t>Proc ASCO </a:t>
            </a:r>
            <a:r>
              <a:rPr lang="en-US" sz="1800" dirty="0">
                <a:solidFill>
                  <a:srgbClr val="FFFFFF"/>
                </a:solidFill>
              </a:rPr>
              <a:t>2018;Abstract 1001.</a:t>
            </a:r>
          </a:p>
        </p:txBody>
      </p:sp>
    </p:spTree>
    <p:extLst>
      <p:ext uri="{BB962C8B-B14F-4D97-AF65-F5344CB8AC3E}">
        <p14:creationId xmlns:p14="http://schemas.microsoft.com/office/powerpoint/2010/main" val="4759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351754"/>
              </p:ext>
            </p:extLst>
          </p:nvPr>
        </p:nvGraphicFramePr>
        <p:xfrm>
          <a:off x="685800" y="1752600"/>
          <a:ext cx="7772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312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07308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Contracted Research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Eisai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Genentech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BioOncology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Lilly,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MacroGenics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Merck, Novartis, OBI Pharma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Pfizer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Plexxikon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Roche Laboratories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209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Paid Travel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Lilly, Mylan NV, Puma Biotechnology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C476E-9A5D-534A-A1F3-CE2E2A31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2209800"/>
          </a:xfrm>
        </p:spPr>
        <p:txBody>
          <a:bodyPr/>
          <a:lstStyle/>
          <a:p>
            <a:r>
              <a:rPr lang="en-US" sz="3600" dirty="0" err="1"/>
              <a:t>mTOR</a:t>
            </a:r>
            <a:r>
              <a:rPr lang="en-US" sz="3600" dirty="0"/>
              <a:t> Inhibitors and Anti-androgens for ER-Positive BC</a:t>
            </a:r>
          </a:p>
        </p:txBody>
      </p:sp>
    </p:spTree>
    <p:extLst>
      <p:ext uri="{BB962C8B-B14F-4D97-AF65-F5344CB8AC3E}">
        <p14:creationId xmlns:p14="http://schemas.microsoft.com/office/powerpoint/2010/main" val="27909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09DC5E0-0234-3F4E-B534-928FCB2292E8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" y="1296081"/>
            <a:ext cx="8686800" cy="4265839"/>
            <a:chOff x="0" y="1066800"/>
            <a:chExt cx="9144000" cy="441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B017CAE-1112-244D-925D-A6488B1B6FD2}"/>
                </a:ext>
              </a:extLst>
            </p:cNvPr>
            <p:cNvSpPr/>
            <p:nvPr/>
          </p:nvSpPr>
          <p:spPr bwMode="auto">
            <a:xfrm>
              <a:off x="0" y="4800600"/>
              <a:ext cx="9144000" cy="685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C65E94A-C156-6E46-850B-17960604A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66800"/>
              <a:ext cx="9144000" cy="397323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FD214A-C6C5-054B-8213-39A61A87FDC0}"/>
              </a:ext>
            </a:extLst>
          </p:cNvPr>
          <p:cNvSpPr txBox="1"/>
          <p:nvPr/>
        </p:nvSpPr>
        <p:spPr>
          <a:xfrm>
            <a:off x="5181600" y="513108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J </a:t>
            </a:r>
            <a:r>
              <a:rPr lang="en-US" sz="1800" i="1" dirty="0" err="1">
                <a:solidFill>
                  <a:schemeClr val="tx2"/>
                </a:solidFill>
              </a:rPr>
              <a:t>Clin</a:t>
            </a:r>
            <a:r>
              <a:rPr lang="en-US" sz="1800" i="1" dirty="0">
                <a:solidFill>
                  <a:schemeClr val="tx2"/>
                </a:solidFill>
              </a:rPr>
              <a:t> Oncol </a:t>
            </a:r>
            <a:r>
              <a:rPr lang="en-US" sz="1800" dirty="0">
                <a:solidFill>
                  <a:schemeClr val="tx2"/>
                </a:solidFill>
              </a:rPr>
              <a:t>2018;36(16):1556-63</a:t>
            </a:r>
          </a:p>
        </p:txBody>
      </p:sp>
    </p:spTree>
    <p:extLst>
      <p:ext uri="{BB962C8B-B14F-4D97-AF65-F5344CB8AC3E}">
        <p14:creationId xmlns:p14="http://schemas.microsoft.com/office/powerpoint/2010/main" val="25870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5288"/>
            <a:ext cx="6113963" cy="4494024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PrE0102: Efficacy 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" y="5410200"/>
            <a:ext cx="8153400" cy="1143000"/>
          </a:xfrm>
        </p:spPr>
        <p:txBody>
          <a:bodyPr/>
          <a:lstStyle/>
          <a:p>
            <a:r>
              <a:rPr lang="en-US" sz="2000" dirty="0"/>
              <a:t>There was no significant difference in OS (</a:t>
            </a:r>
            <a:r>
              <a:rPr lang="en-US" sz="2000" i="1" dirty="0"/>
              <a:t>p</a:t>
            </a:r>
            <a:r>
              <a:rPr lang="en-US" sz="2000" dirty="0"/>
              <a:t> = 0.37) or objective response rate (</a:t>
            </a:r>
            <a:r>
              <a:rPr lang="en-US" sz="2000" i="1" dirty="0"/>
              <a:t>p</a:t>
            </a:r>
            <a:r>
              <a:rPr lang="en-US" sz="2000" dirty="0"/>
              <a:t> = 0.47) between the study arms.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Kornblum N et al. </a:t>
            </a:r>
            <a:r>
              <a:rPr lang="en-US" sz="1800" i="1" dirty="0">
                <a:solidFill>
                  <a:srgbClr val="FFFFFF"/>
                </a:solidFill>
              </a:rPr>
              <a:t>J </a:t>
            </a:r>
            <a:r>
              <a:rPr lang="en-US" sz="1800" i="1" dirty="0" err="1">
                <a:solidFill>
                  <a:srgbClr val="FFFFFF"/>
                </a:solidFill>
              </a:rPr>
              <a:t>Clin</a:t>
            </a:r>
            <a:r>
              <a:rPr lang="en-US" sz="1800" i="1" dirty="0">
                <a:solidFill>
                  <a:srgbClr val="FFFFFF"/>
                </a:solidFill>
              </a:rPr>
              <a:t> Oncol </a:t>
            </a:r>
            <a:r>
              <a:rPr lang="en-US" sz="1800" dirty="0">
                <a:solidFill>
                  <a:srgbClr val="FFFFFF"/>
                </a:solidFill>
              </a:rPr>
              <a:t>2018;36(16):1556-63.</a:t>
            </a:r>
          </a:p>
        </p:txBody>
      </p:sp>
    </p:spTree>
    <p:extLst>
      <p:ext uri="{BB962C8B-B14F-4D97-AF65-F5344CB8AC3E}">
        <p14:creationId xmlns:p14="http://schemas.microsoft.com/office/powerpoint/2010/main" val="27511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PrE0102: Select Treatment-Related Adverse Events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Kornblum N et al. </a:t>
            </a:r>
            <a:r>
              <a:rPr lang="en-US" sz="1800" i="1" dirty="0">
                <a:solidFill>
                  <a:srgbClr val="FFFFFF"/>
                </a:solidFill>
              </a:rPr>
              <a:t>J </a:t>
            </a:r>
            <a:r>
              <a:rPr lang="en-US" sz="1800" i="1" dirty="0" err="1">
                <a:solidFill>
                  <a:srgbClr val="FFFFFF"/>
                </a:solidFill>
              </a:rPr>
              <a:t>Clin</a:t>
            </a:r>
            <a:r>
              <a:rPr lang="en-US" sz="1800" i="1" dirty="0">
                <a:solidFill>
                  <a:srgbClr val="FFFFFF"/>
                </a:solidFill>
              </a:rPr>
              <a:t> Oncol </a:t>
            </a:r>
            <a:r>
              <a:rPr lang="en-US" sz="1800" dirty="0">
                <a:solidFill>
                  <a:srgbClr val="FFFFFF"/>
                </a:solidFill>
              </a:rPr>
              <a:t>2018;36(16):1556-63.</a:t>
            </a:r>
          </a:p>
        </p:txBody>
      </p:sp>
      <p:sp>
        <p:nvSpPr>
          <p:cNvPr id="11" name="Rectangle 33">
            <a:extLst>
              <a:ext uri="{FF2B5EF4-FFF2-40B4-BE49-F238E27FC236}">
                <a16:creationId xmlns="" xmlns:a16="http://schemas.microsoft.com/office/drawing/2014/main" id="{908D34CE-C08E-8F44-8FDD-253AD141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534400" cy="3523129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2" name="Group 36">
            <a:extLst>
              <a:ext uri="{FF2B5EF4-FFF2-40B4-BE49-F238E27FC236}">
                <a16:creationId xmlns="" xmlns:a16="http://schemas.microsoft.com/office/drawing/2014/main" id="{70D0282D-0316-7549-940F-A2A92D47B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42230"/>
              </p:ext>
            </p:extLst>
          </p:nvPr>
        </p:nvGraphicFramePr>
        <p:xfrm>
          <a:off x="533400" y="1752600"/>
          <a:ext cx="8206208" cy="322305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11436645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4107639541"/>
                    </a:ext>
                  </a:extLst>
                </a:gridCol>
                <a:gridCol w="636004">
                  <a:extLst>
                    <a:ext uri="{9D8B030D-6E8A-4147-A177-3AD203B41FA5}">
                      <a16:colId xmlns="" xmlns:a16="http://schemas.microsoft.com/office/drawing/2014/main" val="1543757245"/>
                    </a:ext>
                  </a:extLst>
                </a:gridCol>
                <a:gridCol w="887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11197777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89603798"/>
                    </a:ext>
                  </a:extLst>
                </a:gridCol>
                <a:gridCol w="662408">
                  <a:extLst>
                    <a:ext uri="{9D8B030D-6E8A-4147-A177-3AD203B41FA5}">
                      <a16:colId xmlns="" xmlns:a16="http://schemas.microsoft.com/office/drawing/2014/main" val="3214452933"/>
                    </a:ext>
                  </a:extLst>
                </a:gridCol>
              </a:tblGrid>
              <a:tr h="52167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Adverse event (%)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Fulvestrant +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everolimus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64)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Fulvestrant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+ placebo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(n = 65)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</a:t>
                      </a:r>
                      <a:endParaRPr lang="en-US" sz="1700" dirty="0"/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2</a:t>
                      </a:r>
                      <a:endParaRPr lang="en-US" sz="1700" dirty="0"/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3</a:t>
                      </a:r>
                      <a:endParaRPr lang="en-US" sz="1700" dirty="0"/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4</a:t>
                      </a:r>
                      <a:endParaRPr lang="en-US" sz="1700" dirty="0"/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2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004122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Oral mucositis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Rash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031673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Hyperglycemia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3285364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Pneumonitis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Elevated AST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83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8600" y="1476541"/>
            <a:ext cx="8686801" cy="3904919"/>
            <a:chOff x="152400" y="914400"/>
            <a:chExt cx="8839200" cy="39734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63C8484-6A8C-AD4B-81B1-D27F2A350238}"/>
                </a:ext>
              </a:extLst>
            </p:cNvPr>
            <p:cNvGrpSpPr/>
            <p:nvPr/>
          </p:nvGrpSpPr>
          <p:grpSpPr>
            <a:xfrm>
              <a:off x="152400" y="914400"/>
              <a:ext cx="8839200" cy="3973426"/>
              <a:chOff x="0" y="1512974"/>
              <a:chExt cx="9144000" cy="4354426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9E5D0EDB-CC44-C247-A76F-4113C8595CDC}"/>
                  </a:ext>
                </a:extLst>
              </p:cNvPr>
              <p:cNvSpPr/>
              <p:nvPr/>
            </p:nvSpPr>
            <p:spPr bwMode="auto">
              <a:xfrm>
                <a:off x="1" y="1512974"/>
                <a:ext cx="9143999" cy="435442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464B53C7-E517-3D44-A5F9-5B9763B48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512974"/>
                <a:ext cx="9144000" cy="383205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2338A53-A780-3944-BF95-398C4E6BF4C4}"/>
                </a:ext>
              </a:extLst>
            </p:cNvPr>
            <p:cNvSpPr txBox="1"/>
            <p:nvPr/>
          </p:nvSpPr>
          <p:spPr>
            <a:xfrm>
              <a:off x="4480102" y="4423087"/>
              <a:ext cx="4511498" cy="375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2"/>
                  </a:solidFill>
                </a:rPr>
                <a:t>JAMA </a:t>
              </a:r>
              <a:r>
                <a:rPr lang="en-US" sz="1800" i="1" dirty="0" err="1">
                  <a:solidFill>
                    <a:schemeClr val="tx2"/>
                  </a:solidFill>
                </a:rPr>
                <a:t>Oncol</a:t>
              </a:r>
              <a:r>
                <a:rPr lang="en-US" sz="1800" i="1" dirty="0">
                  <a:solidFill>
                    <a:schemeClr val="tx2"/>
                  </a:solidFill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</a:rPr>
                <a:t>2018;[</a:t>
              </a:r>
              <a:r>
                <a:rPr lang="en-US" sz="1800" dirty="0" err="1">
                  <a:solidFill>
                    <a:schemeClr val="tx2"/>
                  </a:solidFill>
                </a:rPr>
                <a:t>Epub</a:t>
              </a:r>
              <a:r>
                <a:rPr lang="en-US" sz="1800" dirty="0">
                  <a:solidFill>
                    <a:schemeClr val="tx2"/>
                  </a:solidFill>
                </a:rPr>
                <a:t> ahead of print].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1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BOLERO-6: Survival Analyses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Jerusalem G et al. </a:t>
            </a:r>
            <a:r>
              <a:rPr lang="en-US" sz="1800" i="1" dirty="0">
                <a:solidFill>
                  <a:srgbClr val="FFFFFF"/>
                </a:solidFill>
              </a:rPr>
              <a:t>JAMA </a:t>
            </a:r>
            <a:r>
              <a:rPr lang="en-US" sz="1800" i="1" dirty="0" err="1">
                <a:solidFill>
                  <a:srgbClr val="FFFFFF"/>
                </a:solidFill>
              </a:rPr>
              <a:t>Oncol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2018;[</a:t>
            </a:r>
            <a:r>
              <a:rPr lang="en-US" sz="1800" dirty="0" err="1">
                <a:solidFill>
                  <a:srgbClr val="FFFFFF"/>
                </a:solidFill>
              </a:rPr>
              <a:t>Epub</a:t>
            </a:r>
            <a:r>
              <a:rPr lang="en-US" sz="1800" dirty="0">
                <a:solidFill>
                  <a:srgbClr val="FFFFFF"/>
                </a:solidFill>
              </a:rPr>
              <a:t> ahead of print].</a:t>
            </a:r>
          </a:p>
        </p:txBody>
      </p:sp>
      <p:sp>
        <p:nvSpPr>
          <p:cNvPr id="11" name="Rectangle 33">
            <a:extLst>
              <a:ext uri="{FF2B5EF4-FFF2-40B4-BE49-F238E27FC236}">
                <a16:creationId xmlns="" xmlns:a16="http://schemas.microsoft.com/office/drawing/2014/main" id="{908D34CE-C08E-8F44-8FDD-253AD141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382000" cy="35814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2" name="Group 36">
            <a:extLst>
              <a:ext uri="{FF2B5EF4-FFF2-40B4-BE49-F238E27FC236}">
                <a16:creationId xmlns="" xmlns:a16="http://schemas.microsoft.com/office/drawing/2014/main" id="{70D0282D-0316-7549-940F-A2A92D47B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771429"/>
              </p:ext>
            </p:extLst>
          </p:nvPr>
        </p:nvGraphicFramePr>
        <p:xfrm>
          <a:off x="526488" y="1524000"/>
          <a:ext cx="8084112" cy="3244442"/>
        </p:xfrm>
        <a:graphic>
          <a:graphicData uri="http://schemas.openxmlformats.org/drawingml/2006/table">
            <a:tbl>
              <a:tblPr/>
              <a:tblGrid>
                <a:gridCol w="1944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8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1584">
                  <a:extLst>
                    <a:ext uri="{9D8B030D-6E8A-4147-A177-3AD203B41FA5}">
                      <a16:colId xmlns="" xmlns:a16="http://schemas.microsoft.com/office/drawing/2014/main" val="1969860933"/>
                    </a:ext>
                  </a:extLst>
                </a:gridCol>
              </a:tblGrid>
              <a:tr h="87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Clinical endpoint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Everolimus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103)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Everolimus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+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exemestane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(n = 104)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Capecitabine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(n = 102)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Median PFS*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dirty="0"/>
                        <a:t>6.8 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8.4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9.6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33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  HR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0.74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—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031673"/>
                  </a:ext>
                </a:extLst>
              </a:tr>
              <a:tr h="38833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—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1.26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604283"/>
                  </a:ext>
                </a:extLst>
              </a:tr>
              <a:tr h="388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Median OS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29.3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23.1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25.6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3285364"/>
                  </a:ext>
                </a:extLst>
              </a:tr>
              <a:tr h="38833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  HR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1.27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—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33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—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1.33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847799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61611B-6B23-F44E-86AF-15DBC976A01E}"/>
              </a:ext>
            </a:extLst>
          </p:cNvPr>
          <p:cNvSpPr txBox="1"/>
          <p:nvPr/>
        </p:nvSpPr>
        <p:spPr>
          <a:xfrm>
            <a:off x="401301" y="5087815"/>
            <a:ext cx="8209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600" baseline="30000" dirty="0"/>
              <a:t> </a:t>
            </a:r>
            <a:r>
              <a:rPr lang="en-US" sz="1600" dirty="0"/>
              <a:t>A numerical PFS difference with capecitabine vs </a:t>
            </a:r>
            <a:r>
              <a:rPr lang="en-US" sz="1600" dirty="0" err="1"/>
              <a:t>everolimus</a:t>
            </a:r>
            <a:r>
              <a:rPr lang="en-US" sz="1600" dirty="0"/>
              <a:t> + </a:t>
            </a:r>
            <a:r>
              <a:rPr lang="en-US" sz="1600" dirty="0" err="1"/>
              <a:t>exemestane</a:t>
            </a:r>
            <a:r>
              <a:rPr lang="en-US" sz="1600" dirty="0"/>
              <a:t> should be </a:t>
            </a:r>
          </a:p>
          <a:p>
            <a:r>
              <a:rPr lang="en-US" sz="1600" dirty="0"/>
              <a:t>interpreted cautiously owing to imbalances among baseline characteristics and potential </a:t>
            </a:r>
          </a:p>
          <a:p>
            <a:r>
              <a:rPr lang="en-US" sz="1600" dirty="0"/>
              <a:t>informative censoring.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54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BOLERO-6: Select Adverse Events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Jerusalem G et al. </a:t>
            </a:r>
            <a:r>
              <a:rPr lang="en-US" sz="1800" i="1" dirty="0">
                <a:solidFill>
                  <a:srgbClr val="FFFFFF"/>
                </a:solidFill>
              </a:rPr>
              <a:t>JAMA </a:t>
            </a:r>
            <a:r>
              <a:rPr lang="en-US" sz="1800" i="1" dirty="0" err="1">
                <a:solidFill>
                  <a:srgbClr val="FFFFFF"/>
                </a:solidFill>
              </a:rPr>
              <a:t>Oncol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2018;[</a:t>
            </a:r>
            <a:r>
              <a:rPr lang="en-US" sz="1800" dirty="0" err="1">
                <a:solidFill>
                  <a:srgbClr val="FFFFFF"/>
                </a:solidFill>
              </a:rPr>
              <a:t>Epub</a:t>
            </a:r>
            <a:r>
              <a:rPr lang="en-US" sz="1800" dirty="0">
                <a:solidFill>
                  <a:srgbClr val="FFFFFF"/>
                </a:solidFill>
              </a:rPr>
              <a:t> ahead of print].</a:t>
            </a:r>
          </a:p>
        </p:txBody>
      </p:sp>
      <p:sp>
        <p:nvSpPr>
          <p:cNvPr id="11" name="Rectangle 33">
            <a:extLst>
              <a:ext uri="{FF2B5EF4-FFF2-40B4-BE49-F238E27FC236}">
                <a16:creationId xmlns="" xmlns:a16="http://schemas.microsoft.com/office/drawing/2014/main" id="{908D34CE-C08E-8F44-8FDD-253AD141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610600" cy="42672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2" name="Group 36">
            <a:extLst>
              <a:ext uri="{FF2B5EF4-FFF2-40B4-BE49-F238E27FC236}">
                <a16:creationId xmlns="" xmlns:a16="http://schemas.microsoft.com/office/drawing/2014/main" id="{70D0282D-0316-7549-940F-A2A92D47B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751202"/>
              </p:ext>
            </p:extLst>
          </p:nvPr>
        </p:nvGraphicFramePr>
        <p:xfrm>
          <a:off x="480480" y="1371600"/>
          <a:ext cx="8259240" cy="3901288"/>
        </p:xfrm>
        <a:graphic>
          <a:graphicData uri="http://schemas.openxmlformats.org/drawingml/2006/table">
            <a:tbl>
              <a:tblPr/>
              <a:tblGrid>
                <a:gridCol w="211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680">
                  <a:extLst>
                    <a:ext uri="{9D8B030D-6E8A-4147-A177-3AD203B41FA5}">
                      <a16:colId xmlns="" xmlns:a16="http://schemas.microsoft.com/office/drawing/2014/main" val="3647003639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716446751"/>
                    </a:ext>
                  </a:extLst>
                </a:gridCol>
                <a:gridCol w="1005420">
                  <a:extLst>
                    <a:ext uri="{9D8B030D-6E8A-4147-A177-3AD203B41FA5}">
                      <a16:colId xmlns="" xmlns:a16="http://schemas.microsoft.com/office/drawing/2014/main" val="1969860933"/>
                    </a:ext>
                  </a:extLst>
                </a:gridCol>
                <a:gridCol w="1005420">
                  <a:extLst>
                    <a:ext uri="{9D8B030D-6E8A-4147-A177-3AD203B41FA5}">
                      <a16:colId xmlns="" xmlns:a16="http://schemas.microsoft.com/office/drawing/2014/main" val="4103682543"/>
                    </a:ext>
                  </a:extLst>
                </a:gridCol>
              </a:tblGrid>
              <a:tr h="8598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Adverse event, %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Everolimus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103)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Everolimus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+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exemestane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(n = 104)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Capecitabine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(n = 102)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342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grade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3/4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grade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3/4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grade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3/4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6542020"/>
                  </a:ext>
                </a:extLst>
              </a:tr>
              <a:tr h="403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Stomatitis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700" dirty="0"/>
                        <a:t>46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700" dirty="0"/>
                        <a:t>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Elevated 𝛾-GGT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031673"/>
                  </a:ext>
                </a:extLst>
              </a:tr>
              <a:tr h="403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Elevated AST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604283"/>
                  </a:ext>
                </a:extLst>
              </a:tr>
              <a:tr h="403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Pneumonia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7627197"/>
                  </a:ext>
                </a:extLst>
              </a:tr>
              <a:tr h="403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Hypertension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3285364"/>
                  </a:ext>
                </a:extLst>
              </a:tr>
              <a:tr h="403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PPE syndrome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84779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ADCF5A-E22A-0B4F-8F94-A3F086A9468A}"/>
              </a:ext>
            </a:extLst>
          </p:cNvPr>
          <p:cNvSpPr txBox="1"/>
          <p:nvPr/>
        </p:nvSpPr>
        <p:spPr>
          <a:xfrm>
            <a:off x="381000" y="5740197"/>
            <a:ext cx="7444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𝛾-GGT = gamma-glutamyl transferase; PPE = palmar-plantar </a:t>
            </a:r>
            <a:r>
              <a:rPr lang="en-US" sz="1600" dirty="0" err="1"/>
              <a:t>erythrodysesthesia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75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28600" y="1301221"/>
            <a:ext cx="8686800" cy="4255558"/>
            <a:chOff x="152400" y="558425"/>
            <a:chExt cx="8837534" cy="4329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/>
            <p:cNvGrpSpPr/>
            <p:nvPr/>
          </p:nvGrpSpPr>
          <p:grpSpPr>
            <a:xfrm>
              <a:off x="152400" y="558425"/>
              <a:ext cx="8837534" cy="4329402"/>
              <a:chOff x="152400" y="558425"/>
              <a:chExt cx="8837534" cy="43294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9ED391BC-C6F0-4541-86D1-1A5315E22415}"/>
                  </a:ext>
                </a:extLst>
              </p:cNvPr>
              <p:cNvSpPr/>
              <p:nvPr/>
            </p:nvSpPr>
            <p:spPr bwMode="auto">
              <a:xfrm>
                <a:off x="152400" y="558426"/>
                <a:ext cx="8837534" cy="432940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A3037553-FDBF-E445-BA40-9049CB9F5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" y="558425"/>
                <a:ext cx="8837534" cy="386117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320F0DD-9072-9340-9201-E9CC503DDF9C}"/>
                </a:ext>
              </a:extLst>
            </p:cNvPr>
            <p:cNvSpPr txBox="1"/>
            <p:nvPr/>
          </p:nvSpPr>
          <p:spPr>
            <a:xfrm>
              <a:off x="5634515" y="4469047"/>
              <a:ext cx="3331567" cy="375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2"/>
                  </a:solidFill>
                  <a:ea typeface="Arial" charset="0"/>
                  <a:cs typeface="Arial" charset="0"/>
                </a:rPr>
                <a:t>JAMA </a:t>
              </a:r>
              <a:r>
                <a:rPr lang="en-US" sz="1800" i="1" dirty="0" err="1">
                  <a:solidFill>
                    <a:schemeClr val="tx2"/>
                  </a:solidFill>
                  <a:ea typeface="Arial" charset="0"/>
                  <a:cs typeface="Arial" charset="0"/>
                </a:rPr>
                <a:t>Oncol</a:t>
              </a:r>
              <a:r>
                <a:rPr lang="en-US" sz="1800" i="1" dirty="0">
                  <a:solidFill>
                    <a:schemeClr val="tx2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ea typeface="Arial" charset="0"/>
                  <a:cs typeface="Arial" charset="0"/>
                </a:rPr>
                <a:t>2018;</a:t>
              </a:r>
              <a:r>
                <a:rPr lang="mr-IN" sz="1800" dirty="0">
                  <a:solidFill>
                    <a:schemeClr val="tx2"/>
                  </a:solidFill>
                  <a:ea typeface="Arial" charset="0"/>
                  <a:cs typeface="Arial" charset="0"/>
                </a:rPr>
                <a:t>4(7):977-84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4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381000" y="102870"/>
            <a:ext cx="8153399" cy="1143000"/>
          </a:xfrm>
        </p:spPr>
        <p:txBody>
          <a:bodyPr/>
          <a:lstStyle/>
          <a:p>
            <a:r>
              <a:rPr lang="en-US" sz="2500" dirty="0">
                <a:latin typeface="Arial" charset="0"/>
                <a:ea typeface="ヒラギノ角ゴ Pro W3" charset="0"/>
                <a:cs typeface="ヒラギノ角ゴ Pro W3" charset="0"/>
              </a:rPr>
              <a:t>BOLERO-4: Phase II Efficacy Summary for First- and Second-Line </a:t>
            </a:r>
            <a:r>
              <a:rPr lang="en-US" sz="2500" dirty="0" err="1">
                <a:latin typeface="Arial" charset="0"/>
                <a:ea typeface="ヒラギノ角ゴ Pro W3" charset="0"/>
                <a:cs typeface="ヒラギノ角ゴ Pro W3" charset="0"/>
              </a:rPr>
              <a:t>Everolimus</a:t>
            </a:r>
            <a:r>
              <a:rPr lang="en-US" sz="2500" dirty="0">
                <a:latin typeface="Arial" charset="0"/>
                <a:ea typeface="ヒラギノ角ゴ Pro W3" charset="0"/>
                <a:cs typeface="ヒラギノ角ゴ Pro W3" charset="0"/>
              </a:rPr>
              <a:t> plus Endocrine Therapy</a:t>
            </a:r>
            <a:endParaRPr lang="en-US" sz="25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Royce M et al. </a:t>
            </a:r>
            <a:r>
              <a:rPr lang="en-US" sz="1800" i="1" dirty="0">
                <a:solidFill>
                  <a:srgbClr val="FFFFFF"/>
                </a:solidFill>
                <a:ea typeface="Arial" charset="0"/>
                <a:cs typeface="Arial" charset="0"/>
              </a:rPr>
              <a:t>JAMA </a:t>
            </a:r>
            <a:r>
              <a:rPr lang="en-US" sz="1800" i="1" dirty="0" err="1">
                <a:solidFill>
                  <a:srgbClr val="FFFFFF"/>
                </a:solidFill>
                <a:ea typeface="Arial" charset="0"/>
                <a:cs typeface="Arial" charset="0"/>
              </a:rPr>
              <a:t>Oncol</a:t>
            </a:r>
            <a:r>
              <a:rPr lang="en-US" sz="1800" i="1" dirty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2018;</a:t>
            </a:r>
            <a:r>
              <a:rPr lang="mr-IN" sz="1800" dirty="0">
                <a:solidFill>
                  <a:srgbClr val="FFFFFF"/>
                </a:solidFill>
                <a:ea typeface="Arial" charset="0"/>
                <a:cs typeface="Arial" charset="0"/>
              </a:rPr>
              <a:t>4(7):977-84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.</a:t>
            </a:r>
            <a:endParaRPr lang="mr-IN" sz="18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="" xmlns:a16="http://schemas.microsoft.com/office/drawing/2014/main" id="{908D34CE-C08E-8F44-8FDD-253AD141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458200" cy="35814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2" name="Group 36">
            <a:extLst>
              <a:ext uri="{FF2B5EF4-FFF2-40B4-BE49-F238E27FC236}">
                <a16:creationId xmlns="" xmlns:a16="http://schemas.microsoft.com/office/drawing/2014/main" id="{70D0282D-0316-7549-940F-A2A92D47B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48129"/>
              </p:ext>
            </p:extLst>
          </p:nvPr>
        </p:nvGraphicFramePr>
        <p:xfrm>
          <a:off x="526488" y="1905000"/>
          <a:ext cx="8160311" cy="3267059"/>
        </p:xfrm>
        <a:graphic>
          <a:graphicData uri="http://schemas.openxmlformats.org/drawingml/2006/table">
            <a:tbl>
              <a:tblPr/>
              <a:tblGrid>
                <a:gridCol w="2525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8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5399">
                  <a:extLst>
                    <a:ext uri="{9D8B030D-6E8A-4147-A177-3AD203B41FA5}">
                      <a16:colId xmlns="" xmlns:a16="http://schemas.microsoft.com/office/drawing/2014/main" val="2926437178"/>
                    </a:ext>
                  </a:extLst>
                </a:gridCol>
              </a:tblGrid>
              <a:tr h="1052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Clinical endpoint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First-line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everolimus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+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letrozole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 = 202)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Second-line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everolimus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+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exemestane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(n = 50)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 PFS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22.0 </a:t>
                      </a:r>
                      <a:r>
                        <a:rPr lang="en-US" dirty="0" err="1"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 OS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Not reached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Not reported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7023698"/>
                  </a:ext>
                </a:extLst>
              </a:tr>
              <a:tr h="44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30-month OS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mr-I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73.4%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Not reported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Overall response rate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6.0%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031673"/>
                  </a:ext>
                </a:extLst>
              </a:tr>
              <a:tr h="44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Clinical benefit rate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74.3%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28.0%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604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BOLERO-4: Select Adverse Events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Royce M et al. </a:t>
            </a:r>
            <a:r>
              <a:rPr lang="en-US" sz="1800" i="1" dirty="0">
                <a:solidFill>
                  <a:srgbClr val="FFFFFF"/>
                </a:solidFill>
                <a:ea typeface="Arial" charset="0"/>
                <a:cs typeface="Arial" charset="0"/>
              </a:rPr>
              <a:t>JAMA </a:t>
            </a:r>
            <a:r>
              <a:rPr lang="en-US" sz="1800" i="1" dirty="0" err="1">
                <a:solidFill>
                  <a:srgbClr val="FFFFFF"/>
                </a:solidFill>
                <a:ea typeface="Arial" charset="0"/>
                <a:cs typeface="Arial" charset="0"/>
              </a:rPr>
              <a:t>Oncol</a:t>
            </a:r>
            <a:r>
              <a:rPr lang="en-US" sz="1800" i="1" dirty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2018;</a:t>
            </a:r>
            <a:r>
              <a:rPr lang="mr-IN" sz="1800" dirty="0">
                <a:solidFill>
                  <a:srgbClr val="FFFFFF"/>
                </a:solidFill>
                <a:ea typeface="Arial" charset="0"/>
                <a:cs typeface="Arial" charset="0"/>
              </a:rPr>
              <a:t>4(7):977-84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.</a:t>
            </a:r>
            <a:endParaRPr lang="mr-IN" sz="18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="" xmlns:a16="http://schemas.microsoft.com/office/drawing/2014/main" id="{908D34CE-C08E-8F44-8FDD-253AD141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8458200" cy="41910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2" name="Group 36">
            <a:extLst>
              <a:ext uri="{FF2B5EF4-FFF2-40B4-BE49-F238E27FC236}">
                <a16:creationId xmlns="" xmlns:a16="http://schemas.microsoft.com/office/drawing/2014/main" id="{70D0282D-0316-7549-940F-A2A92D47B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438124"/>
              </p:ext>
            </p:extLst>
          </p:nvPr>
        </p:nvGraphicFramePr>
        <p:xfrm>
          <a:off x="526488" y="1295401"/>
          <a:ext cx="8160312" cy="3886203"/>
        </p:xfrm>
        <a:graphic>
          <a:graphicData uri="http://schemas.openxmlformats.org/drawingml/2006/table">
            <a:tbl>
              <a:tblPr/>
              <a:tblGrid>
                <a:gridCol w="2525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642">
                  <a:extLst>
                    <a:ext uri="{9D8B030D-6E8A-4147-A177-3AD203B41FA5}">
                      <a16:colId xmlns="" xmlns:a16="http://schemas.microsoft.com/office/drawing/2014/main" val="302944970"/>
                    </a:ext>
                  </a:extLst>
                </a:gridCol>
                <a:gridCol w="919643">
                  <a:extLst>
                    <a:ext uri="{9D8B030D-6E8A-4147-A177-3AD203B41FA5}">
                      <a16:colId xmlns="" xmlns:a16="http://schemas.microsoft.com/office/drawing/2014/main" val="545334559"/>
                    </a:ext>
                  </a:extLst>
                </a:gridCol>
                <a:gridCol w="958466">
                  <a:extLst>
                    <a:ext uri="{9D8B030D-6E8A-4147-A177-3AD203B41FA5}">
                      <a16:colId xmlns="" xmlns:a16="http://schemas.microsoft.com/office/drawing/2014/main" val="2926437178"/>
                    </a:ext>
                  </a:extLst>
                </a:gridCol>
                <a:gridCol w="958467">
                  <a:extLst>
                    <a:ext uri="{9D8B030D-6E8A-4147-A177-3AD203B41FA5}">
                      <a16:colId xmlns="" xmlns:a16="http://schemas.microsoft.com/office/drawing/2014/main" val="1639542971"/>
                    </a:ext>
                  </a:extLst>
                </a:gridCol>
                <a:gridCol w="958466">
                  <a:extLst>
                    <a:ext uri="{9D8B030D-6E8A-4147-A177-3AD203B41FA5}">
                      <a16:colId xmlns="" xmlns:a16="http://schemas.microsoft.com/office/drawing/2014/main" val="2102676681"/>
                    </a:ext>
                  </a:extLst>
                </a:gridCol>
              </a:tblGrid>
              <a:tr h="9284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Adverse event, %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First-line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everolimus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+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letrozole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202)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Second-line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everolimus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+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exemestane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(n = 50)</a:t>
                      </a:r>
                      <a:endParaRPr lang="en-US" sz="1700" dirty="0"/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12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grade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grade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9369201"/>
                  </a:ext>
                </a:extLst>
              </a:tr>
              <a:tr h="390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Stomatitis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700" dirty="0"/>
                        <a:t>69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700" dirty="0"/>
                        <a:t>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700" dirty="0"/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Hyperglycemia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7023698"/>
                  </a:ext>
                </a:extLst>
              </a:tr>
              <a:tr h="390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Rash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&lt;1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031673"/>
                  </a:ext>
                </a:extLst>
              </a:tr>
              <a:tr h="390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Hypertension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8235819"/>
                  </a:ext>
                </a:extLst>
              </a:tr>
              <a:tr h="390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Elevated AST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&lt;1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604283"/>
                  </a:ext>
                </a:extLst>
              </a:tr>
              <a:tr h="390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Pneumonitis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&lt;1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417934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6488" y="5486400"/>
            <a:ext cx="4045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NR = not reported</a:t>
            </a:r>
          </a:p>
        </p:txBody>
      </p:sp>
    </p:spTree>
    <p:extLst>
      <p:ext uri="{BB962C8B-B14F-4D97-AF65-F5344CB8AC3E}">
        <p14:creationId xmlns:p14="http://schemas.microsoft.com/office/powerpoint/2010/main" val="7298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C476E-9A5D-534A-A1F3-CE2E2A31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524000"/>
          </a:xfrm>
        </p:spPr>
        <p:txBody>
          <a:bodyPr/>
          <a:lstStyle/>
          <a:p>
            <a:r>
              <a:rPr lang="en-US" sz="3600" dirty="0"/>
              <a:t>CDK4/6 Inhibitors in the Treatment of ER-Positive, HER2-Negative Breast Cancer (BC)</a:t>
            </a:r>
          </a:p>
        </p:txBody>
      </p:sp>
    </p:spTree>
    <p:extLst>
      <p:ext uri="{BB962C8B-B14F-4D97-AF65-F5344CB8AC3E}">
        <p14:creationId xmlns:p14="http://schemas.microsoft.com/office/powerpoint/2010/main" val="3007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from a Randomized Placebo-Controlled Phase 2 Trial Evaluating </a:t>
            </a:r>
            <a:r>
              <a:rPr lang="en-US" dirty="0" err="1"/>
              <a:t>Exemestane</a:t>
            </a:r>
            <a:r>
              <a:rPr lang="en-US" dirty="0"/>
              <a:t> ± Enzalutamide in Patients with Hormone Receptor-Positive Breast Cancer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Krop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I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San Antonio Breast Cancer Symposium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2017;Abstract GS4-07.</a:t>
            </a:r>
          </a:p>
        </p:txBody>
      </p:sp>
    </p:spTree>
    <p:extLst>
      <p:ext uri="{BB962C8B-B14F-4D97-AF65-F5344CB8AC3E}">
        <p14:creationId xmlns:p14="http://schemas.microsoft.com/office/powerpoint/2010/main" val="33271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631683"/>
            <a:ext cx="8686800" cy="2936138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685800" y="117595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Phase II Study of Enzalutamide (ENZA) +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Exemestane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(EXE) in Postmenopausal Women: PFS in ITT Population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Krop</a:t>
            </a:r>
            <a:r>
              <a:rPr lang="en-US" sz="1800" dirty="0">
                <a:solidFill>
                  <a:srgbClr val="FFFFFF"/>
                </a:solidFill>
              </a:rPr>
              <a:t> I et al. San Antonio Breast Cancer Symposium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2017;Abstract GS4-07.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C4906B35-21F8-6F44-96B7-1CE11ECD4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6727"/>
              </p:ext>
            </p:extLst>
          </p:nvPr>
        </p:nvGraphicFramePr>
        <p:xfrm>
          <a:off x="1752600" y="2072640"/>
          <a:ext cx="2743201" cy="1127760"/>
        </p:xfrm>
        <a:graphic>
          <a:graphicData uri="http://schemas.openxmlformats.org/drawingml/2006/table">
            <a:tbl>
              <a:tblPr firstRow="1" bandRow="1"/>
              <a:tblGrid>
                <a:gridCol w="938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3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0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mr-IN" sz="1000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ENZA + EXE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(N = 63)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PBO + EXE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(N = 64)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0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PFS, median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11.8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5.8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2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P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0.3631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2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0.82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C4906B35-21F8-6F44-96B7-1CE11ECD4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77334"/>
              </p:ext>
            </p:extLst>
          </p:nvPr>
        </p:nvGraphicFramePr>
        <p:xfrm>
          <a:off x="6095999" y="2072640"/>
          <a:ext cx="2743201" cy="1127760"/>
        </p:xfrm>
        <a:graphic>
          <a:graphicData uri="http://schemas.openxmlformats.org/drawingml/2006/table">
            <a:tbl>
              <a:tblPr firstRow="1" bandRow="1"/>
              <a:tblGrid>
                <a:gridCol w="938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3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20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mr-IN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ENZA + EXE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(N = 60)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PBO + EXE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(N = 60)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0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PFS, median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3.6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3.9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1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0.9212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1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B26EA81-3509-FA45-88A0-783EB9F32EA2}"/>
              </a:ext>
            </a:extLst>
          </p:cNvPr>
          <p:cNvSpPr txBox="1"/>
          <p:nvPr/>
        </p:nvSpPr>
        <p:spPr>
          <a:xfrm>
            <a:off x="1524000" y="136102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Cohort 1: No prior ET </a:t>
            </a:r>
            <a:r>
              <a:rPr lang="en-US" sz="1600" b="1">
                <a:solidFill>
                  <a:schemeClr val="bg1"/>
                </a:solidFill>
              </a:rPr>
              <a:t>for advanced BC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B26EA81-3509-FA45-88A0-783EB9F32EA2}"/>
              </a:ext>
            </a:extLst>
          </p:cNvPr>
          <p:cNvSpPr txBox="1"/>
          <p:nvPr/>
        </p:nvSpPr>
        <p:spPr>
          <a:xfrm>
            <a:off x="5486400" y="136102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Cohort 2: One prior ET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for advanced BC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31579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ET = endocrine therapy</a:t>
            </a:r>
          </a:p>
        </p:txBody>
      </p:sp>
    </p:spTree>
    <p:extLst>
      <p:ext uri="{BB962C8B-B14F-4D97-AF65-F5344CB8AC3E}">
        <p14:creationId xmlns:p14="http://schemas.microsoft.com/office/powerpoint/2010/main" val="26436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9" y="3401013"/>
            <a:ext cx="8778501" cy="2967133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Phase II Study of ENZA + EXE: PFS in Biomarker-Positive (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Bkmr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+) Subgroup of ITT Population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Krop</a:t>
            </a:r>
            <a:r>
              <a:rPr lang="en-US" sz="1800" dirty="0">
                <a:solidFill>
                  <a:srgbClr val="FFFFFF"/>
                </a:solidFill>
              </a:rPr>
              <a:t> I et al. San Antonio Breast Cancer Symposium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2017;Abstract GS4-07.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845D9FC-C0FC-B54B-BFDD-D6CE85BBE0E6}"/>
              </a:ext>
            </a:extLst>
          </p:cNvPr>
          <p:cNvSpPr txBox="1"/>
          <p:nvPr/>
        </p:nvSpPr>
        <p:spPr>
          <a:xfrm>
            <a:off x="289299" y="1146211"/>
            <a:ext cx="8321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Using tumor samples from patients with HR-positive breast cancer enrolled in the study, a gene signature-based biomarker indicating androgen receptor signaling predictive of response to ENZA was developed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C4906B35-21F8-6F44-96B7-1CE11ECD4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3043"/>
              </p:ext>
            </p:extLst>
          </p:nvPr>
        </p:nvGraphicFramePr>
        <p:xfrm>
          <a:off x="1850298" y="2682240"/>
          <a:ext cx="2743201" cy="1127760"/>
        </p:xfrm>
        <a:graphic>
          <a:graphicData uri="http://schemas.openxmlformats.org/drawingml/2006/table">
            <a:tbl>
              <a:tblPr firstRow="1" bandRow="1"/>
              <a:tblGrid>
                <a:gridCol w="938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3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0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mr-IN" sz="1000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ENZA + EXE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(N = 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PBO + EXE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(N = 26)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0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PFS, median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16.5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4.3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2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P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0.0335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2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0.44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C4906B35-21F8-6F44-96B7-1CE11ECD4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91713"/>
              </p:ext>
            </p:extLst>
          </p:nvPr>
        </p:nvGraphicFramePr>
        <p:xfrm>
          <a:off x="6117499" y="2682240"/>
          <a:ext cx="2743201" cy="1127760"/>
        </p:xfrm>
        <a:graphic>
          <a:graphicData uri="http://schemas.openxmlformats.org/drawingml/2006/table">
            <a:tbl>
              <a:tblPr firstRow="1" bandRow="1"/>
              <a:tblGrid>
                <a:gridCol w="938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3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66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mr-IN" sz="1000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ENZA + EXE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(N = 15)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PBO + EXE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(N = 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0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PFS, median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6.0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5.3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2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P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0.1936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2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0.55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B26EA81-3509-FA45-88A0-783EB9F32EA2}"/>
              </a:ext>
            </a:extLst>
          </p:cNvPr>
          <p:cNvSpPr txBox="1"/>
          <p:nvPr/>
        </p:nvSpPr>
        <p:spPr>
          <a:xfrm>
            <a:off x="1348154" y="206954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Cohort 1: No prior ET for advanced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B26EA81-3509-FA45-88A0-783EB9F32EA2}"/>
              </a:ext>
            </a:extLst>
          </p:cNvPr>
          <p:cNvSpPr txBox="1"/>
          <p:nvPr/>
        </p:nvSpPr>
        <p:spPr>
          <a:xfrm>
            <a:off x="5767754" y="206028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Cohort 2: One prior ET for advanced BC</a:t>
            </a:r>
          </a:p>
        </p:txBody>
      </p:sp>
    </p:spTree>
    <p:extLst>
      <p:ext uri="{BB962C8B-B14F-4D97-AF65-F5344CB8AC3E}">
        <p14:creationId xmlns:p14="http://schemas.microsoft.com/office/powerpoint/2010/main" val="23498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Phase II Study of ENZA + EXE: Treatment-Emergent Adverse Events (TEAEs) 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Krop</a:t>
            </a:r>
            <a:r>
              <a:rPr lang="en-US" sz="1800" dirty="0">
                <a:solidFill>
                  <a:srgbClr val="FFFFFF"/>
                </a:solidFill>
              </a:rPr>
              <a:t> I et al. San Antonio Breast Cancer Symposium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2017;Abstract GS4-07.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B3CDDE0-5A2B-5C41-B4F7-3E3061B51759}"/>
              </a:ext>
            </a:extLst>
          </p:cNvPr>
          <p:cNvSpPr txBox="1"/>
          <p:nvPr/>
        </p:nvSpPr>
        <p:spPr>
          <a:xfrm>
            <a:off x="449449" y="5170370"/>
            <a:ext cx="8321301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Cohort 1 most common Grade ≥3 AEs with ENZA included: musculoskeletal chest pain, anxiety, dizziness, vomiting, diarrhea, nausea and fatigue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Cohort 2 most common Grade ≥3 AEs with ENZA included: anemia, headache, fatigue, hot flush, vomiting, diarrhea and back pain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D5EBA66E-E892-5842-8231-741D2360B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8458200" cy="352313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" name="Group 36">
            <a:extLst>
              <a:ext uri="{FF2B5EF4-FFF2-40B4-BE49-F238E27FC236}">
                <a16:creationId xmlns="" xmlns:a16="http://schemas.microsoft.com/office/drawing/2014/main" id="{CE91C774-C4E9-1647-B575-748E05F6B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51012"/>
              </p:ext>
            </p:extLst>
          </p:nvPr>
        </p:nvGraphicFramePr>
        <p:xfrm>
          <a:off x="526487" y="1295401"/>
          <a:ext cx="8173761" cy="3200400"/>
        </p:xfrm>
        <a:graphic>
          <a:graphicData uri="http://schemas.openxmlformats.org/drawingml/2006/table">
            <a:tbl>
              <a:tblPr/>
              <a:tblGrid>
                <a:gridCol w="3054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926437178"/>
                    </a:ext>
                  </a:extLst>
                </a:gridCol>
                <a:gridCol w="1267386">
                  <a:extLst>
                    <a:ext uri="{9D8B030D-6E8A-4147-A177-3AD203B41FA5}">
                      <a16:colId xmlns="" xmlns:a16="http://schemas.microsoft.com/office/drawing/2014/main" val="3184982063"/>
                    </a:ext>
                  </a:extLst>
                </a:gridCol>
                <a:gridCol w="1184462">
                  <a:extLst>
                    <a:ext uri="{9D8B030D-6E8A-4147-A177-3AD203B41FA5}">
                      <a16:colId xmlns="" xmlns:a16="http://schemas.microsoft.com/office/drawing/2014/main" val="547382362"/>
                    </a:ext>
                  </a:extLst>
                </a:gridCol>
              </a:tblGrid>
              <a:tr h="6249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Cohort 1: No prior ET </a:t>
                      </a:r>
                      <a:b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for advanced BC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Cohort 2: One prior ET </a:t>
                      </a:r>
                      <a:b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for advanced BC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90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ENZA + EXE</a:t>
                      </a:r>
                      <a:b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(n = 62)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PBO + EXE</a:t>
                      </a:r>
                      <a:b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(n = 63)</a:t>
                      </a:r>
                      <a:endParaRPr lang="en-US" sz="14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ENZA + EXE</a:t>
                      </a:r>
                      <a:b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(n = 60)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PBO + EXE</a:t>
                      </a:r>
                      <a:b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(n = 60)</a:t>
                      </a:r>
                      <a:endParaRPr lang="en-US" sz="14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Patients with ≥1 TEAE, no. (%)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(95.2)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(92.1)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(96.7)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(88.3)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 TEAE Grade ≥3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(32.3)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(23.8)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(36.7)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(20.0)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7023698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 TEAE leading to interruption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(21.0)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(20.6)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(25.0)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(15.0)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031673"/>
                  </a:ext>
                </a:extLst>
              </a:tr>
              <a:tr h="3547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 TEAE leading to discontinuation*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(14.5)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(15.9)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(18.3)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(8.3)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8235819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 TEAE leading to death*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(3.2)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(3.2)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(3.3)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604283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 Serious TEAE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(24.2)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(19.0)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(16.7)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(13.3)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41793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3CDDE0-5A2B-5C41-B4F7-3E3061B51759}"/>
              </a:ext>
            </a:extLst>
          </p:cNvPr>
          <p:cNvSpPr txBox="1"/>
          <p:nvPr/>
        </p:nvSpPr>
        <p:spPr>
          <a:xfrm>
            <a:off x="517899" y="4703588"/>
            <a:ext cx="83213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*</a:t>
            </a:r>
            <a:r>
              <a:rPr lang="en-US" sz="1500" baseline="30000" dirty="0"/>
              <a:t> </a:t>
            </a:r>
            <a:r>
              <a:rPr lang="en-US" sz="1500" dirty="0"/>
              <a:t>The majority of TEAEs leading to death or discontinuation were due to disease progression</a:t>
            </a:r>
          </a:p>
        </p:txBody>
      </p:sp>
    </p:spTree>
    <p:extLst>
      <p:ext uri="{BB962C8B-B14F-4D97-AF65-F5344CB8AC3E}">
        <p14:creationId xmlns:p14="http://schemas.microsoft.com/office/powerpoint/2010/main" val="3058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C476E-9A5D-534A-A1F3-CE2E2A31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2209800"/>
          </a:xfrm>
        </p:spPr>
        <p:txBody>
          <a:bodyPr/>
          <a:lstStyle/>
          <a:p>
            <a:r>
              <a:rPr lang="en-US" sz="3600" dirty="0"/>
              <a:t>Adjuvant Therapy for BC</a:t>
            </a:r>
          </a:p>
        </p:txBody>
      </p:sp>
    </p:spTree>
    <p:extLst>
      <p:ext uri="{BB962C8B-B14F-4D97-AF65-F5344CB8AC3E}">
        <p14:creationId xmlns:p14="http://schemas.microsoft.com/office/powerpoint/2010/main" val="9108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3AE295-3562-A24C-949E-7DF8754E3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2080"/>
            <a:ext cx="8686800" cy="4053840"/>
          </a:xfrm>
          <a:prstGeom prst="rect">
            <a:avLst/>
          </a:prstGeom>
          <a:effectLst>
            <a:outerShdw blurRad="50800" dist="38100" dir="2700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7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8">
            <a:extLst>
              <a:ext uri="{FF2B5EF4-FFF2-40B4-BE49-F238E27FC236}">
                <a16:creationId xmlns="" xmlns:a16="http://schemas.microsoft.com/office/drawing/2014/main" id="{E664FABB-1236-8C42-84E3-AA82B9FC6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460" y="3267250"/>
            <a:ext cx="0" cy="42469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="" xmlns:a16="http://schemas.microsoft.com/office/drawing/2014/main" id="{2375170D-4E2C-0B4D-8D84-9F3183FF3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0660" y="3267250"/>
            <a:ext cx="0" cy="42469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Line 8">
            <a:extLst>
              <a:ext uri="{FF2B5EF4-FFF2-40B4-BE49-F238E27FC236}">
                <a16:creationId xmlns="" xmlns:a16="http://schemas.microsoft.com/office/drawing/2014/main" id="{BCCF9784-9751-7A44-90CA-17B84F291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260" y="3267250"/>
            <a:ext cx="0" cy="42469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TAILORx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 Patient Disposition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Sparano JA et al. </a:t>
            </a:r>
            <a:r>
              <a:rPr lang="en-US" sz="1800" i="1" dirty="0">
                <a:solidFill>
                  <a:srgbClr val="FFFFFF"/>
                </a:solidFill>
              </a:rPr>
              <a:t>N </a:t>
            </a:r>
            <a:r>
              <a:rPr lang="en-US" sz="1800" i="1" dirty="0" err="1">
                <a:solidFill>
                  <a:srgbClr val="FFFFFF"/>
                </a:solidFill>
              </a:rPr>
              <a:t>Engl</a:t>
            </a:r>
            <a:r>
              <a:rPr lang="en-US" sz="1800" i="1" dirty="0">
                <a:solidFill>
                  <a:srgbClr val="FFFFFF"/>
                </a:solidFill>
              </a:rPr>
              <a:t> J Med </a:t>
            </a:r>
            <a:r>
              <a:rPr lang="en-US" sz="1800" dirty="0">
                <a:solidFill>
                  <a:srgbClr val="FFFFFF"/>
                </a:solidFill>
              </a:rPr>
              <a:t>2018;379(2):111-21.</a:t>
            </a:r>
          </a:p>
        </p:txBody>
      </p:sp>
      <p:sp>
        <p:nvSpPr>
          <p:cNvPr id="26" name="Line 8">
            <a:extLst>
              <a:ext uri="{FF2B5EF4-FFF2-40B4-BE49-F238E27FC236}">
                <a16:creationId xmlns="" xmlns:a16="http://schemas.microsoft.com/office/drawing/2014/main" id="{4ECB388A-8C5F-664E-9D76-A78510BF3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8478" y="3402729"/>
            <a:ext cx="0" cy="291619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Line 8">
            <a:extLst>
              <a:ext uri="{FF2B5EF4-FFF2-40B4-BE49-F238E27FC236}">
                <a16:creationId xmlns="" xmlns:a16="http://schemas.microsoft.com/office/drawing/2014/main" id="{F8C3E561-3177-1A44-84A3-EDAEEBFC8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2182" y="1837284"/>
            <a:ext cx="0" cy="42469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Text Box 13">
            <a:extLst>
              <a:ext uri="{FF2B5EF4-FFF2-40B4-BE49-F238E27FC236}">
                <a16:creationId xmlns="" xmlns:a16="http://schemas.microsoft.com/office/drawing/2014/main" id="{A6E508CC-1D0A-5D41-88D5-B68E191E0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63239" y="8082857"/>
            <a:ext cx="2514600" cy="640080"/>
          </a:xfrm>
          <a:prstGeom prst="rect">
            <a:avLst/>
          </a:prstGeom>
          <a:solidFill>
            <a:srgbClr val="58C4F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700" b="1" dirty="0">
                <a:solidFill>
                  <a:srgbClr val="000090"/>
                </a:solidFill>
              </a:rPr>
              <a:t>Doxorubicin</a:t>
            </a:r>
            <a:br>
              <a:rPr lang="en-US" sz="1700" b="1" dirty="0">
                <a:solidFill>
                  <a:srgbClr val="000090"/>
                </a:solidFill>
              </a:rPr>
            </a:br>
            <a:r>
              <a:rPr lang="en-US" sz="1700" b="1" dirty="0">
                <a:solidFill>
                  <a:srgbClr val="000090"/>
                </a:solidFill>
              </a:rPr>
              <a:t>2 x 15 mg IV</a:t>
            </a:r>
          </a:p>
        </p:txBody>
      </p:sp>
      <p:sp>
        <p:nvSpPr>
          <p:cNvPr id="29" name="Line 6">
            <a:extLst>
              <a:ext uri="{FF2B5EF4-FFF2-40B4-BE49-F238E27FC236}">
                <a16:creationId xmlns="" xmlns:a16="http://schemas.microsoft.com/office/drawing/2014/main" id="{B9307147-CCFA-804C-B21A-863DCABDBAD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239450" y="1484303"/>
            <a:ext cx="7620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ine 7">
            <a:extLst>
              <a:ext uri="{FF2B5EF4-FFF2-40B4-BE49-F238E27FC236}">
                <a16:creationId xmlns="" xmlns:a16="http://schemas.microsoft.com/office/drawing/2014/main" id="{7E553D49-E4CF-5E43-BB06-F0C67E351C73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631369" y="-1285845"/>
            <a:ext cx="0" cy="62657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Text Box 11">
            <a:extLst>
              <a:ext uri="{FF2B5EF4-FFF2-40B4-BE49-F238E27FC236}">
                <a16:creationId xmlns="" xmlns:a16="http://schemas.microsoft.com/office/drawing/2014/main" id="{9B04BE7B-29FE-D948-A0B5-DAB66EAB4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550" y="982124"/>
            <a:ext cx="2971800" cy="64008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500" b="1" dirty="0">
                <a:solidFill>
                  <a:schemeClr val="tx2"/>
                </a:solidFill>
              </a:rPr>
              <a:t>10,273 registered and were assigned to a treatment group</a:t>
            </a:r>
          </a:p>
        </p:txBody>
      </p:sp>
      <p:sp>
        <p:nvSpPr>
          <p:cNvPr id="55" name="Line 8">
            <a:extLst>
              <a:ext uri="{FF2B5EF4-FFF2-40B4-BE49-F238E27FC236}">
                <a16:creationId xmlns="" xmlns:a16="http://schemas.microsoft.com/office/drawing/2014/main" id="{20CE166A-AA02-644C-8330-E1C6E596C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460" y="1837284"/>
            <a:ext cx="0" cy="42469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Line 8">
            <a:extLst>
              <a:ext uri="{FF2B5EF4-FFF2-40B4-BE49-F238E27FC236}">
                <a16:creationId xmlns="" xmlns:a16="http://schemas.microsoft.com/office/drawing/2014/main" id="{E3ACFCA4-E00B-934C-871E-03A2D5143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0660" y="1837284"/>
            <a:ext cx="0" cy="42469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Line 8">
            <a:extLst>
              <a:ext uri="{FF2B5EF4-FFF2-40B4-BE49-F238E27FC236}">
                <a16:creationId xmlns="" xmlns:a16="http://schemas.microsoft.com/office/drawing/2014/main" id="{E8173320-406E-9445-A3DD-D3AD781F6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260" y="1837284"/>
            <a:ext cx="0" cy="42469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Text Box 11">
            <a:extLst>
              <a:ext uri="{FF2B5EF4-FFF2-40B4-BE49-F238E27FC236}">
                <a16:creationId xmlns="" xmlns:a16="http://schemas.microsoft.com/office/drawing/2014/main" id="{FD765BEB-97E6-984E-A81A-6052BF898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94" y="2276842"/>
            <a:ext cx="1953305" cy="1125887"/>
          </a:xfrm>
          <a:prstGeom prst="rect">
            <a:avLst/>
          </a:prstGeom>
          <a:solidFill>
            <a:srgbClr val="F8951E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tIns="91440"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300" b="1" dirty="0">
                <a:solidFill>
                  <a:schemeClr val="tx2"/>
                </a:solidFill>
              </a:rPr>
              <a:t>1,629 had Recurrence Score</a:t>
            </a:r>
            <a:r>
              <a:rPr lang="mr-IN" sz="1300" b="1" dirty="0">
                <a:solidFill>
                  <a:schemeClr val="tx2"/>
                </a:solidFill>
              </a:rPr>
              <a:t> (RS)</a:t>
            </a:r>
            <a:r>
              <a:rPr lang="en-US" sz="1300" b="1" dirty="0">
                <a:solidFill>
                  <a:schemeClr val="tx2"/>
                </a:solidFill>
              </a:rPr>
              <a:t> ≤10 </a:t>
            </a:r>
          </a:p>
          <a:p>
            <a:pPr algn="ctr">
              <a:spcAft>
                <a:spcPts val="0"/>
              </a:spcAft>
            </a:pPr>
            <a:r>
              <a:rPr lang="en-US" sz="1300" dirty="0">
                <a:solidFill>
                  <a:schemeClr val="tx2"/>
                </a:solidFill>
              </a:rPr>
              <a:t>Endocrine therapy alone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="" xmlns:a16="http://schemas.microsoft.com/office/drawing/2014/main" id="{393752A2-A8F1-0042-BE60-DF72C104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914" y="2276842"/>
            <a:ext cx="1953305" cy="1125887"/>
          </a:xfrm>
          <a:prstGeom prst="rect">
            <a:avLst/>
          </a:prstGeom>
          <a:solidFill>
            <a:srgbClr val="EA694E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tIns="91440"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300" b="1" dirty="0">
                <a:solidFill>
                  <a:schemeClr val="tx2"/>
                </a:solidFill>
              </a:rPr>
              <a:t>3,458 had RS 11-25 </a:t>
            </a:r>
          </a:p>
          <a:p>
            <a:pPr algn="ctr">
              <a:spcAft>
                <a:spcPts val="0"/>
              </a:spcAft>
            </a:pPr>
            <a:r>
              <a:rPr lang="en-US" sz="1300" dirty="0">
                <a:solidFill>
                  <a:schemeClr val="tx2"/>
                </a:solidFill>
              </a:rPr>
              <a:t>Randomly assigned to receive endocrine therapy alone</a:t>
            </a:r>
          </a:p>
        </p:txBody>
      </p:sp>
      <p:sp>
        <p:nvSpPr>
          <p:cNvPr id="60" name="Text Box 11">
            <a:extLst>
              <a:ext uri="{FF2B5EF4-FFF2-40B4-BE49-F238E27FC236}">
                <a16:creationId xmlns="" xmlns:a16="http://schemas.microsoft.com/office/drawing/2014/main" id="{0462FB5D-3EDE-3842-B526-9C940AB6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134" y="2276842"/>
            <a:ext cx="1953305" cy="1125887"/>
          </a:xfrm>
          <a:prstGeom prst="rect">
            <a:avLst/>
          </a:prstGeom>
          <a:solidFill>
            <a:srgbClr val="8FCC41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tIns="91440"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300" b="1" dirty="0">
                <a:solidFill>
                  <a:schemeClr val="tx2"/>
                </a:solidFill>
              </a:rPr>
              <a:t>3,449 had RS 11-25 </a:t>
            </a:r>
          </a:p>
          <a:p>
            <a:pPr algn="ctr">
              <a:spcAft>
                <a:spcPts val="0"/>
              </a:spcAft>
            </a:pPr>
            <a:r>
              <a:rPr lang="en-US" sz="1300" dirty="0">
                <a:solidFill>
                  <a:schemeClr val="tx2"/>
                </a:solidFill>
              </a:rPr>
              <a:t>Randomly assigned to receive chemo-endocrine therapy</a:t>
            </a:r>
          </a:p>
        </p:txBody>
      </p:sp>
      <p:sp>
        <p:nvSpPr>
          <p:cNvPr id="61" name="Text Box 11">
            <a:extLst>
              <a:ext uri="{FF2B5EF4-FFF2-40B4-BE49-F238E27FC236}">
                <a16:creationId xmlns="" xmlns:a16="http://schemas.microsoft.com/office/drawing/2014/main" id="{5E92BC7A-6004-6D40-9661-A9499142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355" y="2276842"/>
            <a:ext cx="1953305" cy="1125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tIns="91440"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300" b="1" dirty="0">
                <a:solidFill>
                  <a:schemeClr val="tx2"/>
                </a:solidFill>
              </a:rPr>
              <a:t>1,737 had RS ≥26 </a:t>
            </a:r>
            <a:br>
              <a:rPr lang="en-US" sz="1300" b="1" dirty="0">
                <a:solidFill>
                  <a:schemeClr val="tx2"/>
                </a:solidFill>
              </a:rPr>
            </a:br>
            <a:r>
              <a:rPr lang="en-US" sz="1300" dirty="0" err="1">
                <a:solidFill>
                  <a:schemeClr val="tx2"/>
                </a:solidFill>
              </a:rPr>
              <a:t>Chemoendocrine</a:t>
            </a:r>
            <a:r>
              <a:rPr lang="en-US" sz="1300" dirty="0">
                <a:solidFill>
                  <a:schemeClr val="tx2"/>
                </a:solidFill>
              </a:rPr>
              <a:t> therapy</a:t>
            </a:r>
          </a:p>
        </p:txBody>
      </p:sp>
      <p:sp>
        <p:nvSpPr>
          <p:cNvPr id="72" name="Text Box 11">
            <a:extLst>
              <a:ext uri="{FF2B5EF4-FFF2-40B4-BE49-F238E27FC236}">
                <a16:creationId xmlns="" xmlns:a16="http://schemas.microsoft.com/office/drawing/2014/main" id="{9FC7D1B7-FBE7-D649-9BAE-5B83B45DF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94" y="3718128"/>
            <a:ext cx="1953305" cy="2499531"/>
          </a:xfrm>
          <a:prstGeom prst="rect">
            <a:avLst/>
          </a:prstGeom>
          <a:gradFill flip="none" rotWithShape="1">
            <a:gsLst>
              <a:gs pos="0">
                <a:srgbClr val="F8951E">
                  <a:tint val="66000"/>
                  <a:satMod val="160000"/>
                </a:srgbClr>
              </a:gs>
              <a:gs pos="50000">
                <a:srgbClr val="F8951E">
                  <a:tint val="44500"/>
                  <a:satMod val="160000"/>
                </a:srgbClr>
              </a:gs>
              <a:gs pos="100000">
                <a:srgbClr val="F8951E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1,619 were included in the main analysis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56 withdrew consent for continued follow-up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93 were lost to follow-up</a:t>
            </a:r>
          </a:p>
        </p:txBody>
      </p:sp>
      <p:sp>
        <p:nvSpPr>
          <p:cNvPr id="73" name="Text Box 11">
            <a:extLst>
              <a:ext uri="{FF2B5EF4-FFF2-40B4-BE49-F238E27FC236}">
                <a16:creationId xmlns="" xmlns:a16="http://schemas.microsoft.com/office/drawing/2014/main" id="{32D2E8D8-AD20-5A4E-ABC8-E12A95C5A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914" y="3718128"/>
            <a:ext cx="1953305" cy="2499531"/>
          </a:xfrm>
          <a:prstGeom prst="rect">
            <a:avLst/>
          </a:prstGeom>
          <a:gradFill flip="none" rotWithShape="1">
            <a:gsLst>
              <a:gs pos="0">
                <a:srgbClr val="EA694E">
                  <a:tint val="66000"/>
                  <a:satMod val="160000"/>
                </a:srgbClr>
              </a:gs>
              <a:gs pos="50000">
                <a:srgbClr val="EA694E">
                  <a:tint val="44500"/>
                  <a:satMod val="160000"/>
                </a:srgbClr>
              </a:gs>
              <a:gs pos="100000">
                <a:srgbClr val="EA694E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3,399 were included in the main analysis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3,214 received assigned treatment with endocrine therapy only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185 received adjuvant chemotherapy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116 withdrew consent for continued follow-up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224 were lost to follow-up</a:t>
            </a:r>
          </a:p>
        </p:txBody>
      </p:sp>
      <p:sp>
        <p:nvSpPr>
          <p:cNvPr id="74" name="Text Box 11">
            <a:extLst>
              <a:ext uri="{FF2B5EF4-FFF2-40B4-BE49-F238E27FC236}">
                <a16:creationId xmlns="" xmlns:a16="http://schemas.microsoft.com/office/drawing/2014/main" id="{2A66AC42-0930-9C4E-A2A7-3E294ECC3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134" y="3718128"/>
            <a:ext cx="1953305" cy="2499531"/>
          </a:xfrm>
          <a:prstGeom prst="rect">
            <a:avLst/>
          </a:prstGeom>
          <a:gradFill flip="none" rotWithShape="1">
            <a:gsLst>
              <a:gs pos="0">
                <a:srgbClr val="8FCC41">
                  <a:tint val="66000"/>
                  <a:satMod val="160000"/>
                </a:srgbClr>
              </a:gs>
              <a:gs pos="50000">
                <a:srgbClr val="8FCC41">
                  <a:tint val="44500"/>
                  <a:satMod val="160000"/>
                </a:srgbClr>
              </a:gs>
              <a:gs pos="100000">
                <a:srgbClr val="8FCC41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3,312 were included in the main analysis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2,704 received assigned treatment with adjuvant chemotherapy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608 did not receive chemotherapy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148 withdrew consent for continued follow-up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208 were lost to follow-up</a:t>
            </a:r>
          </a:p>
        </p:txBody>
      </p:sp>
      <p:sp>
        <p:nvSpPr>
          <p:cNvPr id="75" name="Text Box 11">
            <a:extLst>
              <a:ext uri="{FF2B5EF4-FFF2-40B4-BE49-F238E27FC236}">
                <a16:creationId xmlns="" xmlns:a16="http://schemas.microsoft.com/office/drawing/2014/main" id="{67AABAA5-10D7-C44A-A997-3E5C5896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355" y="3718128"/>
            <a:ext cx="1953305" cy="24995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1,389 were included in the main analysis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25 withdrew consent for the continued follow-up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25 were 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7410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3" y="1103907"/>
            <a:ext cx="7222507" cy="4458694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TAILORx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 Invasive Disease-Free Survival (IDFS) in RS 11-25 Cohort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Sparano JA et al. </a:t>
            </a:r>
            <a:r>
              <a:rPr lang="en-US" sz="1800" i="1" dirty="0">
                <a:solidFill>
                  <a:srgbClr val="FFFFFF"/>
                </a:solidFill>
              </a:rPr>
              <a:t>N </a:t>
            </a:r>
            <a:r>
              <a:rPr lang="en-US" sz="1800" i="1" dirty="0" err="1">
                <a:solidFill>
                  <a:srgbClr val="FFFFFF"/>
                </a:solidFill>
              </a:rPr>
              <a:t>Engl</a:t>
            </a:r>
            <a:r>
              <a:rPr lang="en-US" sz="1800" i="1" dirty="0">
                <a:solidFill>
                  <a:srgbClr val="FFFFFF"/>
                </a:solidFill>
              </a:rPr>
              <a:t> J Med </a:t>
            </a:r>
            <a:r>
              <a:rPr lang="en-US" sz="1800" dirty="0">
                <a:solidFill>
                  <a:srgbClr val="FFFFFF"/>
                </a:solidFill>
              </a:rPr>
              <a:t>2018;379(2):111-21.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0574E98-022E-2C41-B26E-335B1F5DF659}"/>
              </a:ext>
            </a:extLst>
          </p:cNvPr>
          <p:cNvSpPr txBox="1"/>
          <p:nvPr/>
        </p:nvSpPr>
        <p:spPr>
          <a:xfrm>
            <a:off x="609600" y="5615885"/>
            <a:ext cx="832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Primary endpoint of noninferiority of endocrine therapy alone to </a:t>
            </a:r>
            <a:r>
              <a:rPr lang="en-US" sz="1800" dirty="0" err="1"/>
              <a:t>chemoendocrine</a:t>
            </a:r>
            <a:r>
              <a:rPr lang="en-US" sz="1800" dirty="0"/>
              <a:t> therapy for IDFS was met</a:t>
            </a:r>
          </a:p>
        </p:txBody>
      </p:sp>
    </p:spTree>
    <p:extLst>
      <p:ext uri="{BB962C8B-B14F-4D97-AF65-F5344CB8AC3E}">
        <p14:creationId xmlns:p14="http://schemas.microsoft.com/office/powerpoint/2010/main" val="33375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TAILORx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 Estimated IDFS Rates According to RS and Assigned Treatment in ITT Population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Sparano JA et al. </a:t>
            </a:r>
            <a:r>
              <a:rPr lang="en-US" sz="1800" i="1" dirty="0">
                <a:solidFill>
                  <a:srgbClr val="FFFFFF"/>
                </a:solidFill>
              </a:rPr>
              <a:t>N </a:t>
            </a:r>
            <a:r>
              <a:rPr lang="en-US" sz="1800" i="1" dirty="0" err="1">
                <a:solidFill>
                  <a:srgbClr val="FFFFFF"/>
                </a:solidFill>
              </a:rPr>
              <a:t>Engl</a:t>
            </a:r>
            <a:r>
              <a:rPr lang="en-US" sz="1800" i="1" dirty="0">
                <a:solidFill>
                  <a:srgbClr val="FFFFFF"/>
                </a:solidFill>
              </a:rPr>
              <a:t> J Med </a:t>
            </a:r>
            <a:r>
              <a:rPr lang="en-US" sz="1800" dirty="0">
                <a:solidFill>
                  <a:srgbClr val="FFFFFF"/>
                </a:solidFill>
              </a:rPr>
              <a:t>2018;379(2):111-21.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="" xmlns:a16="http://schemas.microsoft.com/office/drawing/2014/main" id="{C6C36399-422D-0F40-9E31-295652706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2070973"/>
            <a:ext cx="7848600" cy="3155099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1" name="Group 36">
            <a:extLst>
              <a:ext uri="{FF2B5EF4-FFF2-40B4-BE49-F238E27FC236}">
                <a16:creationId xmlns="" xmlns:a16="http://schemas.microsoft.com/office/drawing/2014/main" id="{7EE3E53A-C708-FA4E-BE38-05EBD91B3C0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37847" y="2215199"/>
          <a:ext cx="7596553" cy="2814000"/>
        </p:xfrm>
        <a:graphic>
          <a:graphicData uri="http://schemas.openxmlformats.org/drawingml/2006/table">
            <a:tbl>
              <a:tblPr/>
              <a:tblGrid>
                <a:gridCol w="2689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8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8966">
                  <a:extLst>
                    <a:ext uri="{9D8B030D-6E8A-4147-A177-3AD203B41FA5}">
                      <a16:colId xmlns="" xmlns:a16="http://schemas.microsoft.com/office/drawing/2014/main" val="2926437178"/>
                    </a:ext>
                  </a:extLst>
                </a:gridCol>
              </a:tblGrid>
              <a:tr h="469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Rate at 5 years (%)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Rate at 9 years 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≤10, endocrine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 ± 0.6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 ± 1.3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11-25, endocrine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 ± 0.5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 ± 0.9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11-25,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chemoendocrine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 ± 0.5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84.3 ± 0.8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≥26,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chemoendocrine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 ± 1.0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75.7 ± 2.2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9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TAILORx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 Estimated IDFS Rates According to RS and Assigned Treatment in Women Aged 50 Years or Younger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Sparano JA et al. </a:t>
            </a:r>
            <a:r>
              <a:rPr lang="en-US" sz="1800" i="1" dirty="0">
                <a:solidFill>
                  <a:srgbClr val="FFFFFF"/>
                </a:solidFill>
              </a:rPr>
              <a:t>N </a:t>
            </a:r>
            <a:r>
              <a:rPr lang="en-US" sz="1800" i="1" dirty="0" err="1">
                <a:solidFill>
                  <a:srgbClr val="FFFFFF"/>
                </a:solidFill>
              </a:rPr>
              <a:t>Engl</a:t>
            </a:r>
            <a:r>
              <a:rPr lang="en-US" sz="1800" i="1" dirty="0">
                <a:solidFill>
                  <a:srgbClr val="FFFFFF"/>
                </a:solidFill>
              </a:rPr>
              <a:t> J Med </a:t>
            </a:r>
            <a:r>
              <a:rPr lang="en-US" sz="1800" dirty="0">
                <a:solidFill>
                  <a:srgbClr val="FFFFFF"/>
                </a:solidFill>
              </a:rPr>
              <a:t>2018;379(2):111-21.</a:t>
            </a:r>
          </a:p>
        </p:txBody>
      </p:sp>
      <p:sp>
        <p:nvSpPr>
          <p:cNvPr id="8" name="Rectangle 33">
            <a:extLst>
              <a:ext uri="{FF2B5EF4-FFF2-40B4-BE49-F238E27FC236}">
                <a16:creationId xmlns="" xmlns:a16="http://schemas.microsoft.com/office/drawing/2014/main" id="{C6C36399-422D-0F40-9E31-295652706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30" y="1608372"/>
            <a:ext cx="7883769" cy="4563828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0" name="Group 36">
            <a:extLst>
              <a:ext uri="{FF2B5EF4-FFF2-40B4-BE49-F238E27FC236}">
                <a16:creationId xmlns="" xmlns:a16="http://schemas.microsoft.com/office/drawing/2014/main" id="{7EE3E53A-C708-FA4E-BE38-05EBD91B3C0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9232" y="1752600"/>
          <a:ext cx="7596553" cy="4264187"/>
        </p:xfrm>
        <a:graphic>
          <a:graphicData uri="http://schemas.openxmlformats.org/drawingml/2006/table">
            <a:tbl>
              <a:tblPr/>
              <a:tblGrid>
                <a:gridCol w="34817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926437178"/>
                    </a:ext>
                  </a:extLst>
                </a:gridCol>
              </a:tblGrid>
              <a:tr h="46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Rate at 5 years (%)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Rate at 9 years 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7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≤10, endocrine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 ± 1.1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 ± 2.0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11-15, endocrine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 ± 1.1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 ± 2.2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11-15,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chemoendocrine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 ± 1.3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 ± 1.9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16-20, endocrine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 ± 1.3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 ± 2.5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16-20,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chemoendocrine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 ± 1.1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 ± 1.7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8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21-25, endocrine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 ± 2.3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79.2 ± 3.3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21-25,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chemoendocrine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 ± 1.8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 ± 3.0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Score of ≥26,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chemoendocrine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therapy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 ± 1.9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80.3 ± 2.9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Abemaciclib</a:t>
            </a:r>
            <a:r>
              <a:rPr lang="en-US" dirty="0"/>
              <a:t> for Pre/Peri-Menopausal Women with HR+, HER2-Advanced Breast Cancer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Neven P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ASCO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2018;Abstract 1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002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9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005E56E-2C45-6045-9BA7-57D429E7ABA0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" y="1217084"/>
            <a:ext cx="8686800" cy="4423833"/>
            <a:chOff x="0" y="1143000"/>
            <a:chExt cx="9144000" cy="5105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2B0F462E-8137-714A-B327-2F67C2434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43000"/>
              <a:ext cx="9144000" cy="4572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B494AB4-3A6A-304F-AD1C-D5CD4C2C09FE}"/>
                </a:ext>
              </a:extLst>
            </p:cNvPr>
            <p:cNvSpPr/>
            <p:nvPr/>
          </p:nvSpPr>
          <p:spPr bwMode="auto">
            <a:xfrm>
              <a:off x="0" y="571500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710A85-B169-344F-BF06-D1A3C05E1116}"/>
              </a:ext>
            </a:extLst>
          </p:cNvPr>
          <p:cNvSpPr txBox="1"/>
          <p:nvPr/>
        </p:nvSpPr>
        <p:spPr>
          <a:xfrm>
            <a:off x="4858623" y="5172267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N </a:t>
            </a:r>
            <a:r>
              <a:rPr lang="en-US" sz="1800" i="1" dirty="0" err="1">
                <a:solidFill>
                  <a:schemeClr val="tx2"/>
                </a:solidFill>
              </a:rPr>
              <a:t>Engl</a:t>
            </a:r>
            <a:r>
              <a:rPr lang="en-US" sz="1800" i="1" dirty="0">
                <a:solidFill>
                  <a:schemeClr val="tx2"/>
                </a:solidFill>
              </a:rPr>
              <a:t> J Med </a:t>
            </a:r>
            <a:r>
              <a:rPr lang="en-US" sz="1800" dirty="0">
                <a:solidFill>
                  <a:schemeClr val="tx2"/>
                </a:solidFill>
              </a:rPr>
              <a:t>2017;377(19):1836-46.</a:t>
            </a:r>
          </a:p>
        </p:txBody>
      </p:sp>
    </p:spTree>
    <p:extLst>
      <p:ext uri="{BB962C8B-B14F-4D97-AF65-F5344CB8AC3E}">
        <p14:creationId xmlns:p14="http://schemas.microsoft.com/office/powerpoint/2010/main" val="34141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Methods 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Meta-analysis of 88 trials involving 62,923 women with ER-positive breast cancer:</a:t>
            </a:r>
          </a:p>
          <a:p>
            <a:pPr lvl="1"/>
            <a:r>
              <a:rPr lang="en-US" sz="2400" dirty="0"/>
              <a:t>At diagnosis, were aged &lt;75 years, had T1 or T2 disease, fewer than 10 involved nodes and no distant metastases</a:t>
            </a:r>
          </a:p>
          <a:p>
            <a:pPr lvl="1"/>
            <a:r>
              <a:rPr lang="en-US" sz="2400" dirty="0"/>
              <a:t>Were disease free after 5 years of scheduled endocrine therapy</a:t>
            </a:r>
          </a:p>
          <a:p>
            <a:r>
              <a:rPr lang="en-US" sz="2400" dirty="0"/>
              <a:t>The association of tumor characteristics such as diameter, nodal status and tumor grade with patient outcomes was assessed during the period from 5 to 20 years.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Pan H et al. </a:t>
            </a:r>
            <a:r>
              <a:rPr lang="en-US" sz="1800" i="1" dirty="0">
                <a:solidFill>
                  <a:srgbClr val="FFFFFF"/>
                </a:solidFill>
              </a:rPr>
              <a:t>N </a:t>
            </a:r>
            <a:r>
              <a:rPr lang="en-US" sz="1800" i="1" dirty="0" err="1">
                <a:solidFill>
                  <a:srgbClr val="FFFFFF"/>
                </a:solidFill>
              </a:rPr>
              <a:t>Engl</a:t>
            </a:r>
            <a:r>
              <a:rPr lang="en-US" sz="1800" i="1" dirty="0">
                <a:solidFill>
                  <a:srgbClr val="FFFFFF"/>
                </a:solidFill>
              </a:rPr>
              <a:t> J Med </a:t>
            </a:r>
            <a:r>
              <a:rPr lang="en-US" sz="1800" dirty="0">
                <a:solidFill>
                  <a:srgbClr val="FFFFFF"/>
                </a:solidFill>
              </a:rPr>
              <a:t>2017;377(19):1836-46.</a:t>
            </a:r>
          </a:p>
        </p:txBody>
      </p:sp>
    </p:spTree>
    <p:extLst>
      <p:ext uri="{BB962C8B-B14F-4D97-AF65-F5344CB8AC3E}">
        <p14:creationId xmlns:p14="http://schemas.microsoft.com/office/powerpoint/2010/main" val="6949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Association of Nodal Status and Tumor Size </a:t>
            </a:r>
            <a:b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with Risk of Distant Recurrence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508" y="5486400"/>
            <a:ext cx="8397692" cy="762000"/>
          </a:xfrm>
        </p:spPr>
        <p:txBody>
          <a:bodyPr/>
          <a:lstStyle/>
          <a:p>
            <a:r>
              <a:rPr lang="en-US" sz="1800" dirty="0"/>
              <a:t>There was a strong association of tumor grade and Ki-67 status with the risk of distant recurrence during years 0 to 5 but only a moderate association during years 5 to 20.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Pan H et al. </a:t>
            </a:r>
            <a:r>
              <a:rPr lang="en-US" sz="1800" i="1" dirty="0">
                <a:solidFill>
                  <a:srgbClr val="FFFFFF"/>
                </a:solidFill>
              </a:rPr>
              <a:t>N </a:t>
            </a:r>
            <a:r>
              <a:rPr lang="en-US" sz="1800" i="1" dirty="0" err="1">
                <a:solidFill>
                  <a:srgbClr val="FFFFFF"/>
                </a:solidFill>
              </a:rPr>
              <a:t>Engl</a:t>
            </a:r>
            <a:r>
              <a:rPr lang="en-US" sz="1800" i="1" dirty="0">
                <a:solidFill>
                  <a:srgbClr val="FFFFFF"/>
                </a:solidFill>
              </a:rPr>
              <a:t> J Med </a:t>
            </a:r>
            <a:r>
              <a:rPr lang="en-US" sz="1800" dirty="0">
                <a:solidFill>
                  <a:srgbClr val="FFFFFF"/>
                </a:solidFill>
              </a:rPr>
              <a:t>2017;377(19):1836-46.</a:t>
            </a:r>
          </a:p>
        </p:txBody>
      </p:sp>
      <p:sp>
        <p:nvSpPr>
          <p:cNvPr id="5" name="Rectangle 33">
            <a:extLst>
              <a:ext uri="{FF2B5EF4-FFF2-40B4-BE49-F238E27FC236}">
                <a16:creationId xmlns="" xmlns:a16="http://schemas.microsoft.com/office/drawing/2014/main" id="{93C89772-18B2-9748-A10E-146C9252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08" y="1215976"/>
            <a:ext cx="8321491" cy="4118024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7" name="Group 36">
            <a:extLst>
              <a:ext uri="{FF2B5EF4-FFF2-40B4-BE49-F238E27FC236}">
                <a16:creationId xmlns="" xmlns:a16="http://schemas.microsoft.com/office/drawing/2014/main" id="{D7B42978-6B51-0946-9C5A-535C8521E1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3909" y="1326675"/>
          <a:ext cx="8016690" cy="3891456"/>
        </p:xfrm>
        <a:graphic>
          <a:graphicData uri="http://schemas.openxmlformats.org/drawingml/2006/table">
            <a:tbl>
              <a:tblPr/>
              <a:tblGrid>
                <a:gridCol w="2606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2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7476">
                  <a:extLst>
                    <a:ext uri="{9D8B030D-6E8A-4147-A177-3AD203B41FA5}">
                      <a16:colId xmlns="" xmlns:a16="http://schemas.microsoft.com/office/drawing/2014/main" val="2655767429"/>
                    </a:ext>
                  </a:extLst>
                </a:gridCol>
                <a:gridCol w="15784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60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Total (n)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Annual rate of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distant recurrence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Cumulative risk from 5 to 20 years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0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 to &lt;10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years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10 to 20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years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809540"/>
                  </a:ext>
                </a:extLst>
              </a:tr>
              <a:tr h="1170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Nodal involvement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 N0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 N1-3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 N4-9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28,847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25,292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8,784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1.9%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3.9%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endParaRPr lang="en-US" sz="16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sz="1600" dirty="0">
                          <a:latin typeface="+mj-lt"/>
                        </a:rPr>
                        <a:t>1.1%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sz="1600" dirty="0">
                          <a:latin typeface="+mj-lt"/>
                        </a:rPr>
                        <a:t>1.7%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sz="1600" dirty="0">
                          <a:latin typeface="+mj-lt"/>
                        </a:rPr>
                        <a:t>2.8%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59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Tumor diameter in N0 only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 T1a or T1b</a:t>
                      </a: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: ≤1.0 cm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 T1c</a:t>
                      </a:r>
                      <a:r>
                        <a:rPr kumimoji="0" lang="mr-I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: 1.1-2.0 </a:t>
                      </a:r>
                      <a:r>
                        <a:rPr kumimoji="0" lang="mr-I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 T2: 2.1-3.0 cm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 T2: 3.1-5.0 cm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5,527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13,875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6,700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2,745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0.8%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1.7%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endParaRPr lang="en-US" sz="16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sz="1600" dirty="0"/>
                        <a:t>0.8%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sz="1600" dirty="0"/>
                        <a:t>1.1%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sz="1600" dirty="0"/>
                        <a:t>1.4%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sz="1600" dirty="0"/>
                        <a:t>1.4%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14%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19%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5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Prospective Randomized Multi-Center Phase III Trial of Additional </a:t>
            </a:r>
            <a:br>
              <a:rPr lang="en-US" dirty="0"/>
            </a:br>
            <a:r>
              <a:rPr lang="en-US" dirty="0"/>
              <a:t>2 versus Additional 5 Years of </a:t>
            </a:r>
            <a:r>
              <a:rPr lang="en-US" dirty="0" err="1"/>
              <a:t>Anastrozole</a:t>
            </a:r>
            <a:r>
              <a:rPr lang="en-US" dirty="0"/>
              <a:t> After Initial 5 Years of Adjuvant Endocrine Therapy – </a:t>
            </a:r>
            <a:br>
              <a:rPr lang="en-US" dirty="0"/>
            </a:br>
            <a:r>
              <a:rPr lang="en-US" dirty="0"/>
              <a:t>Results from 3,484 Postmenopausal Women in the ABCSG-16 Trial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Gnant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M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San Antonio Breast Cancer Symposium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2017;Abstract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GS3-01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7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5336588" cy="4191000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762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ABCSG-16: Disease-Free Survival (DFS)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953000"/>
            <a:ext cx="8153400" cy="762000"/>
          </a:xfrm>
        </p:spPr>
        <p:txBody>
          <a:bodyPr/>
          <a:lstStyle/>
          <a:p>
            <a:r>
              <a:rPr lang="en-US" sz="1700" dirty="0"/>
              <a:t>No difference was observed between an additional 2 versus additional 5 years of anastrozole for:</a:t>
            </a:r>
          </a:p>
          <a:p>
            <a:pPr lvl="1"/>
            <a:r>
              <a:rPr lang="en-US" sz="1700" dirty="0"/>
              <a:t>Overall survival			</a:t>
            </a:r>
          </a:p>
          <a:p>
            <a:pPr lvl="1"/>
            <a:r>
              <a:rPr lang="en-US" sz="1700" dirty="0"/>
              <a:t>Time to contralateral breast cancer</a:t>
            </a:r>
          </a:p>
          <a:p>
            <a:pPr marL="457200" lvl="1" indent="0">
              <a:buNone/>
            </a:pPr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Gnant</a:t>
            </a:r>
            <a:r>
              <a:rPr lang="en-US" sz="1800" dirty="0">
                <a:solidFill>
                  <a:srgbClr val="FFFFFF"/>
                </a:solidFill>
              </a:rPr>
              <a:t> M et al. San Antonio Breast Cancer Symposium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2017;Abstract GS3-01.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052963-EFD2-3B40-9EB1-85CCAB56D52C}"/>
              </a:ext>
            </a:extLst>
          </p:cNvPr>
          <p:cNvSpPr txBox="1"/>
          <p:nvPr/>
        </p:nvSpPr>
        <p:spPr>
          <a:xfrm>
            <a:off x="4343400" y="5506805"/>
            <a:ext cx="39821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Helvetica" pitchFamily="2" charset="0"/>
              <a:buChar char="—"/>
            </a:pPr>
            <a:r>
              <a:rPr lang="en-US" sz="1700" dirty="0">
                <a:latin typeface="+mn-lt"/>
              </a:rPr>
              <a:t>Time to second primary cancer</a:t>
            </a:r>
          </a:p>
          <a:p>
            <a:endParaRPr lang="en-US" sz="1700" dirty="0">
              <a:latin typeface="+mn-lt"/>
            </a:endParaRPr>
          </a:p>
        </p:txBody>
      </p:sp>
      <p:graphicFrame>
        <p:nvGraphicFramePr>
          <p:cNvPr id="8" name="Group 36">
            <a:extLst>
              <a:ext uri="{FF2B5EF4-FFF2-40B4-BE49-F238E27FC236}">
                <a16:creationId xmlns="" xmlns:a16="http://schemas.microsoft.com/office/drawing/2014/main" id="{50471630-532D-7B48-8E84-C297D4398F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14800" y="2819204"/>
          <a:ext cx="4742761" cy="1180232"/>
        </p:xfrm>
        <a:graphic>
          <a:graphicData uri="http://schemas.openxmlformats.org/drawingml/2006/table">
            <a:tbl>
              <a:tblPr/>
              <a:tblGrid>
                <a:gridCol w="78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14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0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0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Number of events/patients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Hazard ratio vs 2 years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-value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 years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378/1,731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1.007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0.925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5 years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384/1,738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3581400" y="3635428"/>
            <a:ext cx="4177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FCC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581400" y="3886200"/>
            <a:ext cx="4177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586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062813" y="1374518"/>
            <a:ext cx="9144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8FCC41"/>
                </a:solidFill>
              </a:rPr>
              <a:t>71.1%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1899851"/>
            <a:ext cx="9144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58635"/>
                </a:solidFill>
              </a:rPr>
              <a:t>70.3%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8052963-EFD2-3B40-9EB1-85CCAB56D52C}"/>
              </a:ext>
            </a:extLst>
          </p:cNvPr>
          <p:cNvSpPr txBox="1"/>
          <p:nvPr/>
        </p:nvSpPr>
        <p:spPr>
          <a:xfrm>
            <a:off x="3268438" y="74359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 Patients</a:t>
            </a:r>
          </a:p>
        </p:txBody>
      </p:sp>
    </p:spTree>
    <p:extLst>
      <p:ext uri="{BB962C8B-B14F-4D97-AF65-F5344CB8AC3E}">
        <p14:creationId xmlns:p14="http://schemas.microsoft.com/office/powerpoint/2010/main" val="37515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942280"/>
            <a:ext cx="5913102" cy="4218013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ABCSG-16: DFS in Adherent Patients Only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0560" y="5105400"/>
            <a:ext cx="8153400" cy="762000"/>
          </a:xfrm>
        </p:spPr>
        <p:txBody>
          <a:bodyPr/>
          <a:lstStyle/>
          <a:p>
            <a:r>
              <a:rPr lang="en-US" sz="1800" dirty="0"/>
              <a:t>No difference was observed between an additional 2 versus additional 5 years of anastrozole for:			</a:t>
            </a:r>
          </a:p>
          <a:p>
            <a:pPr lvl="1"/>
            <a:r>
              <a:rPr lang="en-US" sz="1800" dirty="0"/>
              <a:t>Time to contralateral breast cancer</a:t>
            </a:r>
          </a:p>
          <a:p>
            <a:pPr lvl="1"/>
            <a:r>
              <a:rPr lang="en-US" sz="1800" dirty="0"/>
              <a:t>Time to second primary cancer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Gnant</a:t>
            </a:r>
            <a:r>
              <a:rPr lang="en-US" sz="1800" dirty="0">
                <a:solidFill>
                  <a:srgbClr val="FFFFFF"/>
                </a:solidFill>
              </a:rPr>
              <a:t> M et al. San Antonio Breast Cancer Symposium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2017;Abstract GS3-01.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58F594D-DB15-B44C-A552-707C2D95439F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8600" y="2998070"/>
            <a:ext cx="609600" cy="1064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7" name="Group 36">
            <a:extLst>
              <a:ext uri="{FF2B5EF4-FFF2-40B4-BE49-F238E27FC236}">
                <a16:creationId xmlns="" xmlns:a16="http://schemas.microsoft.com/office/drawing/2014/main" id="{50471630-532D-7B48-8E84-C297D4398F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05200" y="2853879"/>
          <a:ext cx="4742761" cy="1180232"/>
        </p:xfrm>
        <a:graphic>
          <a:graphicData uri="http://schemas.openxmlformats.org/drawingml/2006/table">
            <a:tbl>
              <a:tblPr/>
              <a:tblGrid>
                <a:gridCol w="78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14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0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0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Number of events/patients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Hazard ratio vs 2 years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-value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 years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315/1,375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0.985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0.857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5 years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272/1,171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2971800" y="3670103"/>
            <a:ext cx="4177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FCC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971800" y="3920875"/>
            <a:ext cx="4177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586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028092" y="2165941"/>
            <a:ext cx="9144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8FCC41"/>
                </a:solidFill>
              </a:rPr>
              <a:t>70.6%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1023" y="1615455"/>
            <a:ext cx="9144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58635"/>
                </a:solidFill>
              </a:rPr>
              <a:t>71.8%</a:t>
            </a:r>
          </a:p>
        </p:txBody>
      </p:sp>
    </p:spTree>
    <p:extLst>
      <p:ext uri="{BB962C8B-B14F-4D97-AF65-F5344CB8AC3E}">
        <p14:creationId xmlns:p14="http://schemas.microsoft.com/office/powerpoint/2010/main" val="5679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5" y="1072894"/>
            <a:ext cx="5775337" cy="5251706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ABCSG-16: Fractures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Gnant</a:t>
            </a:r>
            <a:r>
              <a:rPr lang="en-US" sz="1800" dirty="0">
                <a:solidFill>
                  <a:srgbClr val="FFFFFF"/>
                </a:solidFill>
              </a:rPr>
              <a:t> M et al. San Antonio Breast Cancer Symposium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2017;Abstract GS3-01.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58F594D-DB15-B44C-A552-707C2D95439F}"/>
              </a:ext>
            </a:extLst>
          </p:cNvPr>
          <p:cNvCxnSpPr>
            <a:cxnSpLocks/>
          </p:cNvCxnSpPr>
          <p:nvPr/>
        </p:nvCxnSpPr>
        <p:spPr bwMode="auto">
          <a:xfrm flipV="1">
            <a:off x="6553200" y="2133600"/>
            <a:ext cx="990600" cy="1064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58F594D-DB15-B44C-A552-707C2D95439F}"/>
              </a:ext>
            </a:extLst>
          </p:cNvPr>
          <p:cNvCxnSpPr>
            <a:cxnSpLocks/>
          </p:cNvCxnSpPr>
          <p:nvPr/>
        </p:nvCxnSpPr>
        <p:spPr bwMode="auto">
          <a:xfrm flipV="1">
            <a:off x="4477439" y="1214263"/>
            <a:ext cx="609600" cy="1064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0" name="Group 36">
            <a:extLst>
              <a:ext uri="{FF2B5EF4-FFF2-40B4-BE49-F238E27FC236}">
                <a16:creationId xmlns="" xmlns:a16="http://schemas.microsoft.com/office/drawing/2014/main" id="{50471630-532D-7B48-8E84-C297D4398F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44039" y="1070072"/>
          <a:ext cx="4742761" cy="1180232"/>
        </p:xfrm>
        <a:graphic>
          <a:graphicData uri="http://schemas.openxmlformats.org/drawingml/2006/table">
            <a:tbl>
              <a:tblPr/>
              <a:tblGrid>
                <a:gridCol w="78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9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73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0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Number of fractures/patients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Hazard ratio vs 2 years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-value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 years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71/1,556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1.353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0.053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5 years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98/1,571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3410639" y="1886296"/>
            <a:ext cx="4177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FCC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410639" y="2137068"/>
            <a:ext cx="4177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586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705600" y="4191000"/>
            <a:ext cx="91440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rgbClr val="8FCC41"/>
                </a:solidFill>
              </a:rPr>
              <a:t>4.7%</a:t>
            </a:r>
            <a:endParaRPr lang="en-US" sz="1700" b="1" dirty="0">
              <a:solidFill>
                <a:srgbClr val="8FCC4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3151257"/>
            <a:ext cx="91440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58635"/>
                </a:solidFill>
              </a:rPr>
              <a:t>6.3%</a:t>
            </a:r>
          </a:p>
        </p:txBody>
      </p:sp>
    </p:spTree>
    <p:extLst>
      <p:ext uri="{BB962C8B-B14F-4D97-AF65-F5344CB8AC3E}">
        <p14:creationId xmlns:p14="http://schemas.microsoft.com/office/powerpoint/2010/main" val="32911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834504"/>
            <a:ext cx="8153400" cy="4763781"/>
            <a:chOff x="533400" y="258570"/>
            <a:chExt cx="8229601" cy="50754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B494AB4-3A6A-304F-AD1C-D5CD4C2C09FE}"/>
                </a:ext>
              </a:extLst>
            </p:cNvPr>
            <p:cNvSpPr/>
            <p:nvPr/>
          </p:nvSpPr>
          <p:spPr bwMode="auto">
            <a:xfrm>
              <a:off x="533400" y="4896134"/>
              <a:ext cx="8229600" cy="4378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4F9CBE9-FD89-7444-9EBA-FBE612C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1" y="258570"/>
              <a:ext cx="8229600" cy="469443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710A85-B169-344F-BF06-D1A3C05E1116}"/>
              </a:ext>
            </a:extLst>
          </p:cNvPr>
          <p:cNvSpPr txBox="1"/>
          <p:nvPr/>
        </p:nvSpPr>
        <p:spPr>
          <a:xfrm>
            <a:off x="4876800" y="5187305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N </a:t>
            </a:r>
            <a:r>
              <a:rPr lang="en-US" sz="1800" i="1" dirty="0" err="1">
                <a:solidFill>
                  <a:schemeClr val="tx2"/>
                </a:solidFill>
              </a:rPr>
              <a:t>Engl</a:t>
            </a:r>
            <a:r>
              <a:rPr lang="en-US" sz="1800" i="1" dirty="0">
                <a:solidFill>
                  <a:schemeClr val="tx2"/>
                </a:solidFill>
              </a:rPr>
              <a:t> J Med </a:t>
            </a:r>
            <a:r>
              <a:rPr lang="en-US" sz="1800" dirty="0">
                <a:solidFill>
                  <a:schemeClr val="tx2"/>
                </a:solidFill>
              </a:rPr>
              <a:t>2018;379(2):122-37.</a:t>
            </a:r>
          </a:p>
        </p:txBody>
      </p:sp>
    </p:spTree>
    <p:extLst>
      <p:ext uri="{BB962C8B-B14F-4D97-AF65-F5344CB8AC3E}">
        <p14:creationId xmlns:p14="http://schemas.microsoft.com/office/powerpoint/2010/main" val="42460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00" y="1524000"/>
            <a:ext cx="6455197" cy="3800449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SOFT: DFS in All Patients (Median Follow-Up of 8 Years)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5347047"/>
            <a:ext cx="8153400" cy="762000"/>
          </a:xfrm>
        </p:spPr>
        <p:txBody>
          <a:bodyPr/>
          <a:lstStyle/>
          <a:p>
            <a:r>
              <a:rPr lang="en-US" sz="1800" dirty="0"/>
              <a:t>8-year overall survival rates were significantly higher with the addition of ovarian suppression to tamoxifen compared to tamoxifen alone (93.3% vs 91.5%, </a:t>
            </a:r>
            <a:r>
              <a:rPr lang="en-US" sz="1800" i="1" dirty="0"/>
              <a:t>p</a:t>
            </a:r>
            <a:r>
              <a:rPr lang="en-US" sz="1800" dirty="0"/>
              <a:t> = 0.01)</a:t>
            </a:r>
          </a:p>
          <a:p>
            <a:endParaRPr 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Francis PA et al. </a:t>
            </a:r>
            <a:r>
              <a:rPr lang="en-US" sz="1800" i="1" dirty="0">
                <a:solidFill>
                  <a:srgbClr val="FFFFFF"/>
                </a:solidFill>
              </a:rPr>
              <a:t>N </a:t>
            </a:r>
            <a:r>
              <a:rPr lang="en-US" sz="1800" i="1" dirty="0" err="1">
                <a:solidFill>
                  <a:srgbClr val="FFFFFF"/>
                </a:solidFill>
              </a:rPr>
              <a:t>Engl</a:t>
            </a:r>
            <a:r>
              <a:rPr lang="en-US" sz="1800" i="1" dirty="0">
                <a:solidFill>
                  <a:srgbClr val="FFFFFF"/>
                </a:solidFill>
              </a:rPr>
              <a:t> J Med </a:t>
            </a:r>
            <a:r>
              <a:rPr lang="en-US" sz="1800" dirty="0">
                <a:solidFill>
                  <a:srgbClr val="FFFFFF"/>
                </a:solidFill>
              </a:rPr>
              <a:t>2018;379(2):122-37.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63162A2-1AA6-DC4E-8552-84CED36C8A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47898" y="3424224"/>
          <a:ext cx="4648203" cy="106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546">
                  <a:extLst>
                    <a:ext uri="{9D8B030D-6E8A-4147-A177-3AD203B41FA5}">
                      <a16:colId xmlns="" xmlns:a16="http://schemas.microsoft.com/office/drawing/2014/main" val="396126649"/>
                    </a:ext>
                  </a:extLst>
                </a:gridCol>
                <a:gridCol w="1041839">
                  <a:extLst>
                    <a:ext uri="{9D8B030D-6E8A-4147-A177-3AD203B41FA5}">
                      <a16:colId xmlns="" xmlns:a16="http://schemas.microsoft.com/office/drawing/2014/main" val="4075851243"/>
                    </a:ext>
                  </a:extLst>
                </a:gridCol>
                <a:gridCol w="1121979">
                  <a:extLst>
                    <a:ext uri="{9D8B030D-6E8A-4147-A177-3AD203B41FA5}">
                      <a16:colId xmlns="" xmlns:a16="http://schemas.microsoft.com/office/drawing/2014/main" val="3733407544"/>
                    </a:ext>
                  </a:extLst>
                </a:gridCol>
                <a:gridCol w="1041839">
                  <a:extLst>
                    <a:ext uri="{9D8B030D-6E8A-4147-A177-3AD203B41FA5}">
                      <a16:colId xmlns="" xmlns:a16="http://schemas.microsoft.com/office/drawing/2014/main" val="2724280215"/>
                    </a:ext>
                  </a:extLst>
                </a:gridCol>
              </a:tblGrid>
              <a:tr h="40795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(n = 1,108)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T-OS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(n = 1,015)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E-OS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(n = 1,014)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9599970"/>
                  </a:ext>
                </a:extLst>
              </a:tr>
              <a:tr h="2447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8-Yr DFS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78.9%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83.2%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85.9%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261987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HR vs T (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-value)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0.76 (0.009)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0.65 (NR)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29446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14545" y="2494002"/>
            <a:ext cx="3810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Absolute difference</a:t>
            </a:r>
          </a:p>
          <a:p>
            <a:pPr algn="ctr"/>
            <a:r>
              <a:rPr lang="en-US" sz="1500" dirty="0"/>
              <a:t>T-OS vs. T, 4.2 percentage points</a:t>
            </a:r>
          </a:p>
          <a:p>
            <a:pPr algn="ctr"/>
            <a:r>
              <a:rPr lang="en-US" sz="1500" dirty="0"/>
              <a:t>E-OS vs. T, 7.0 percentage 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970" y="1109082"/>
            <a:ext cx="1943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Tamoxifen alone (T)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9570" y="970002"/>
            <a:ext cx="224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Tamoxifen plus ovarian  suppression (T-OS)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3053" y="970002"/>
            <a:ext cx="2347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Exemestane</a:t>
            </a:r>
            <a:r>
              <a:rPr lang="en-US" sz="1500" dirty="0"/>
              <a:t> plus ovarian suppression (E-OS)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03970" y="1293167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C2F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250222" y="1293167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586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82053" y="1293167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FCC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63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3" y="1457757"/>
            <a:ext cx="5800701" cy="3936742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SOFT and TEXT (Combined): DFS in All Patients (Median Follow-Up of 9 Years)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0560" y="5460469"/>
            <a:ext cx="8153400" cy="762000"/>
          </a:xfrm>
        </p:spPr>
        <p:txBody>
          <a:bodyPr/>
          <a:lstStyle/>
          <a:p>
            <a:r>
              <a:rPr lang="en-US" sz="1800" dirty="0"/>
              <a:t>There was no statistically significant difference in 8-year overall survival observed with tamoxifen plus ovarian suppression compared to </a:t>
            </a:r>
            <a:r>
              <a:rPr lang="en-US" sz="1800" dirty="0" err="1"/>
              <a:t>exemestane</a:t>
            </a:r>
            <a:r>
              <a:rPr lang="en-US" sz="1800" dirty="0"/>
              <a:t> plus ovarian suppression (93.3% vs 93.4%, </a:t>
            </a:r>
            <a:r>
              <a:rPr lang="en-US" sz="1800" i="1" dirty="0"/>
              <a:t>p</a:t>
            </a:r>
            <a:r>
              <a:rPr lang="en-US" sz="1800" dirty="0"/>
              <a:t> = 0.84)</a:t>
            </a:r>
          </a:p>
          <a:p>
            <a:endParaRPr 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Francis PA et al. </a:t>
            </a:r>
            <a:r>
              <a:rPr lang="en-US" sz="1800" i="1" dirty="0">
                <a:solidFill>
                  <a:srgbClr val="FFFFFF"/>
                </a:solidFill>
              </a:rPr>
              <a:t>N </a:t>
            </a:r>
            <a:r>
              <a:rPr lang="en-US" sz="1800" i="1" dirty="0" err="1">
                <a:solidFill>
                  <a:srgbClr val="FFFFFF"/>
                </a:solidFill>
              </a:rPr>
              <a:t>Engl</a:t>
            </a:r>
            <a:r>
              <a:rPr lang="en-US" sz="1800" i="1" dirty="0">
                <a:solidFill>
                  <a:srgbClr val="FFFFFF"/>
                </a:solidFill>
              </a:rPr>
              <a:t> J Med </a:t>
            </a:r>
            <a:r>
              <a:rPr lang="en-US" sz="1800" dirty="0">
                <a:solidFill>
                  <a:srgbClr val="FFFFFF"/>
                </a:solidFill>
              </a:rPr>
              <a:t>2018;379(2):122-37.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5105" y="1132671"/>
            <a:ext cx="224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Tamoxifen plus ovarian  suppression (T-OS)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8588" y="1132671"/>
            <a:ext cx="2347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Exemestane</a:t>
            </a:r>
            <a:r>
              <a:rPr lang="en-US" sz="1500" dirty="0"/>
              <a:t> plus ovarian suppression (E-OS)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625757" y="1455836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586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257588" y="1455836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FCC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318003" y="2285727"/>
            <a:ext cx="381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Absolute difference</a:t>
            </a:r>
          </a:p>
          <a:p>
            <a:pPr algn="ctr"/>
            <a:r>
              <a:rPr lang="en-US" sz="1500" dirty="0"/>
              <a:t>4.0 percentage points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9946" y="1038417"/>
            <a:ext cx="2247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Disease-free survival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363162A2-1AA6-DC4E-8552-84CED36C8A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2465" y="3264952"/>
          <a:ext cx="5715002" cy="106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2">
                  <a:extLst>
                    <a:ext uri="{9D8B030D-6E8A-4147-A177-3AD203B41FA5}">
                      <a16:colId xmlns="" xmlns:a16="http://schemas.microsoft.com/office/drawing/2014/main" val="396126649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407585124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3733407544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724280215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795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No. of patients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No. of events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8-year disease-free survival rate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Hazard ratio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-value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9599970"/>
                  </a:ext>
                </a:extLst>
              </a:tr>
              <a:tr h="2447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E-OS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2,346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86.8%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0.77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&lt; 0.001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261987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T-OS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2,344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82.8%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294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0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998"/>
          </a:xfrm>
        </p:spPr>
        <p:txBody>
          <a:bodyPr/>
          <a:lstStyle/>
          <a:p>
            <a:r>
              <a:rPr lang="en-US" dirty="0"/>
              <a:t>MONARCH 2: Investigator-Assessed PFS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Neven P et al. </a:t>
            </a:r>
            <a:r>
              <a:rPr lang="en-US" sz="1800" i="1" dirty="0">
                <a:solidFill>
                  <a:srgbClr val="FFFFFF"/>
                </a:solidFill>
              </a:rPr>
              <a:t>Proc ASCO </a:t>
            </a:r>
            <a:r>
              <a:rPr lang="en-US" sz="1800" dirty="0">
                <a:solidFill>
                  <a:srgbClr val="FFFFFF"/>
                </a:solidFill>
              </a:rPr>
              <a:t>2018;Abstract 1002.</a:t>
            </a:r>
          </a:p>
        </p:txBody>
      </p:sp>
      <p:graphicFrame>
        <p:nvGraphicFramePr>
          <p:cNvPr id="16" name="Group 217">
            <a:extLst>
              <a:ext uri="{FF2B5EF4-FFF2-40B4-BE49-F238E27FC236}">
                <a16:creationId xmlns="" xmlns:a16="http://schemas.microsoft.com/office/drawing/2014/main" id="{A7D5F3C1-CB1B-184E-9B14-D14984D5F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35759"/>
              </p:ext>
            </p:extLst>
          </p:nvPr>
        </p:nvGraphicFramePr>
        <p:xfrm>
          <a:off x="457201" y="4703265"/>
          <a:ext cx="8153399" cy="1340910"/>
        </p:xfrm>
        <a:graphic>
          <a:graphicData uri="http://schemas.openxmlformats.org/drawingml/2006/table">
            <a:tbl>
              <a:tblPr/>
              <a:tblGrid>
                <a:gridCol w="3200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8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Abema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Fulv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  <a:cs typeface="Arial" panose="020B0604020202020204" pitchFamily="34" charset="0"/>
                        </a:rPr>
                        <a:t>Fulv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HR 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-value)</a:t>
                      </a: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Median PFS – ITT (n = 446; 223)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 </a:t>
                      </a:r>
                      <a:r>
                        <a:rPr lang="en-US" sz="1400" b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 </a:t>
                      </a:r>
                      <a:r>
                        <a:rPr lang="en-US" sz="1400" b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0.553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(&lt;0.0000001)</a:t>
                      </a:r>
                      <a:endParaRPr lang="en-US" sz="1400" b="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9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Median PFS – Pre/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perimenopausal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Arial" panose="020B0604020202020204" pitchFamily="34" charset="0"/>
                        </a:rPr>
                        <a:t> with no prior AI (n = 62; 30)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reached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 </a:t>
                      </a:r>
                      <a:r>
                        <a:rPr lang="en-US" sz="1400" b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0.451 (0.009)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117342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A9B8963-D602-B44B-9C95-91A77D9771DD}"/>
              </a:ext>
            </a:extLst>
          </p:cNvPr>
          <p:cNvSpPr txBox="1"/>
          <p:nvPr/>
        </p:nvSpPr>
        <p:spPr>
          <a:xfrm rot="16200000">
            <a:off x="-944511" y="2335626"/>
            <a:ext cx="3152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Progression-free survival (%)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4888A7-5777-5540-B5B0-BE2DAB47A223}"/>
              </a:ext>
            </a:extLst>
          </p:cNvPr>
          <p:cNvSpPr txBox="1"/>
          <p:nvPr/>
        </p:nvSpPr>
        <p:spPr>
          <a:xfrm>
            <a:off x="204060" y="830175"/>
            <a:ext cx="66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PFS in Pre/</a:t>
            </a:r>
            <a:r>
              <a:rPr lang="en-US" sz="1400" b="1" dirty="0" err="1"/>
              <a:t>perimenopausal</a:t>
            </a:r>
            <a:r>
              <a:rPr lang="en-US" sz="1400" b="1" dirty="0"/>
              <a:t> Population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A4DF925-988A-6F47-A692-3A0F10EC3AB1}"/>
              </a:ext>
            </a:extLst>
          </p:cNvPr>
          <p:cNvSpPr txBox="1"/>
          <p:nvPr/>
        </p:nvSpPr>
        <p:spPr>
          <a:xfrm>
            <a:off x="4841506" y="1072204"/>
            <a:ext cx="414708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 dirty="0"/>
              <a:t>Median PFS</a:t>
            </a:r>
            <a:endParaRPr lang="en-US" sz="1300" b="1" dirty="0"/>
          </a:p>
          <a:p>
            <a:pPr marL="9525" lvl="1"/>
            <a:r>
              <a:rPr lang="en-US" sz="1300" b="1" dirty="0">
                <a:solidFill>
                  <a:srgbClr val="8FC42A"/>
                </a:solidFill>
              </a:rPr>
              <a:t>Abemaciclib + fulvestrant</a:t>
            </a:r>
            <a:r>
              <a:rPr lang="en-US" sz="1300" dirty="0"/>
              <a:t> (n = 72): not reached</a:t>
            </a:r>
          </a:p>
          <a:p>
            <a:pPr marL="9525" lvl="1"/>
            <a:r>
              <a:rPr lang="en-US" sz="1300" b="1" dirty="0">
                <a:solidFill>
                  <a:srgbClr val="FF9815"/>
                </a:solidFill>
              </a:rPr>
              <a:t>Placebo + fulvestrant</a:t>
            </a:r>
            <a:r>
              <a:rPr lang="en-US" sz="1300" dirty="0"/>
              <a:t> (n = 42): 10.5 months</a:t>
            </a:r>
          </a:p>
          <a:p>
            <a:pPr marL="179785" lvl="1" indent="-170260">
              <a:buFont typeface="Arial" charset="0"/>
              <a:buChar char="•"/>
            </a:pPr>
            <a:endParaRPr lang="en-US" sz="1300" dirty="0"/>
          </a:p>
          <a:p>
            <a:pPr marL="9525" lvl="1"/>
            <a:r>
              <a:rPr lang="en-US" sz="1300" dirty="0"/>
              <a:t>HR: 0.446; </a:t>
            </a:r>
            <a:r>
              <a:rPr lang="en-US" sz="1300" i="1" dirty="0"/>
              <a:t>p</a:t>
            </a:r>
            <a:r>
              <a:rPr lang="en-US" sz="1300" dirty="0"/>
              <a:t> = 0.002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4DB1D23-5909-9243-AB40-87B09950C208}"/>
              </a:ext>
            </a:extLst>
          </p:cNvPr>
          <p:cNvSpPr txBox="1"/>
          <p:nvPr/>
        </p:nvSpPr>
        <p:spPr>
          <a:xfrm>
            <a:off x="1645599" y="4250072"/>
            <a:ext cx="4233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Time (months)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01" y="1000674"/>
            <a:ext cx="5349169" cy="3276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4DF925-988A-6F47-A692-3A0F10EC3AB1}"/>
              </a:ext>
            </a:extLst>
          </p:cNvPr>
          <p:cNvSpPr txBox="1"/>
          <p:nvPr/>
        </p:nvSpPr>
        <p:spPr>
          <a:xfrm>
            <a:off x="463063" y="60930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AI = aromatase inhibitor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>
            <a:extLst>
              <a:ext uri="{FF2B5EF4-FFF2-40B4-BE49-F238E27FC236}">
                <a16:creationId xmlns="" xmlns:a16="http://schemas.microsoft.com/office/drawing/2014/main" id="{93C89772-18B2-9748-A10E-146C9252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08" y="1326674"/>
            <a:ext cx="8321491" cy="4083526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685800" y="119155"/>
            <a:ext cx="7391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ＭＳ Ｐゴシック" charset="0"/>
              </a:rPr>
              <a:t>DFS for Patients with HER2-Negative </a:t>
            </a:r>
            <a:r>
              <a:rPr lang="en-US"/>
              <a:t>Breast Cancer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Francis PA et al. </a:t>
            </a:r>
            <a:r>
              <a:rPr lang="en-US" sz="1800" i="1" dirty="0">
                <a:solidFill>
                  <a:srgbClr val="FFFFFF"/>
                </a:solidFill>
              </a:rPr>
              <a:t>N </a:t>
            </a:r>
            <a:r>
              <a:rPr lang="en-US" sz="1800" i="1" dirty="0" err="1">
                <a:solidFill>
                  <a:srgbClr val="FFFFFF"/>
                </a:solidFill>
              </a:rPr>
              <a:t>Engl</a:t>
            </a:r>
            <a:r>
              <a:rPr lang="en-US" sz="1800" i="1" dirty="0">
                <a:solidFill>
                  <a:srgbClr val="FFFFFF"/>
                </a:solidFill>
              </a:rPr>
              <a:t> J Med </a:t>
            </a:r>
            <a:r>
              <a:rPr lang="en-US" sz="1800" dirty="0">
                <a:solidFill>
                  <a:srgbClr val="FFFFFF"/>
                </a:solidFill>
              </a:rPr>
              <a:t>2018;379(2):122-37.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52B5F04-E3F8-4041-9FFD-9C2ADAB8AA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1455712"/>
          <a:ext cx="8001000" cy="383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643">
                  <a:extLst>
                    <a:ext uri="{9D8B030D-6E8A-4147-A177-3AD203B41FA5}">
                      <a16:colId xmlns="" xmlns:a16="http://schemas.microsoft.com/office/drawing/2014/main" val="459133754"/>
                    </a:ext>
                  </a:extLst>
                </a:gridCol>
                <a:gridCol w="1823357">
                  <a:extLst>
                    <a:ext uri="{9D8B030D-6E8A-4147-A177-3AD203B41FA5}">
                      <a16:colId xmlns="" xmlns:a16="http://schemas.microsoft.com/office/drawing/2014/main" val="1916162151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4265880647"/>
                    </a:ext>
                  </a:extLst>
                </a:gridCol>
              </a:tblGrid>
              <a:tr h="43350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SOFT trial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8-Yr DFS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385508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Tamoxifen-OS (n = 868)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82.8%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4319592"/>
                  </a:ext>
                </a:extLst>
              </a:tr>
              <a:tr h="351065"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Tamoxifen alone (n = 860)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225955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0.60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902715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Exemestane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-OS (n = 858)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88.0%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751357"/>
                  </a:ext>
                </a:extLst>
              </a:tr>
              <a:tr h="534455">
                <a:tc gridSpan="3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SOFT and TEXT (combined)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3864085"/>
                  </a:ext>
                </a:extLst>
              </a:tr>
              <a:tr h="6235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Tamoxifen-OS (n = 2,024)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82.7%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0.70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2854373"/>
                  </a:ext>
                </a:extLst>
              </a:tr>
              <a:tr h="6235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Exemestane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-OS (n = </a:t>
                      </a:r>
                      <a:r>
                        <a:rPr lang="is-IS" sz="1800" dirty="0">
                          <a:solidFill>
                            <a:schemeClr val="bg1"/>
                          </a:solidFill>
                        </a:rPr>
                        <a:t>2,011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144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1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E16E01C-5039-AB4C-9874-6B5F5E619117}"/>
              </a:ext>
            </a:extLst>
          </p:cNvPr>
          <p:cNvGrpSpPr/>
          <p:nvPr/>
        </p:nvGrpSpPr>
        <p:grpSpPr>
          <a:xfrm>
            <a:off x="990600" y="228600"/>
            <a:ext cx="7368867" cy="6400800"/>
            <a:chOff x="990600" y="228600"/>
            <a:chExt cx="7368867" cy="64008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A525B12-29C0-174E-8F92-7B242F892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28600"/>
              <a:ext cx="7368867" cy="6400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F4AA6D9F-CEF1-5F4F-9C5B-8A8ABABFD3AA}"/>
                </a:ext>
              </a:extLst>
            </p:cNvPr>
            <p:cNvSpPr/>
            <p:nvPr/>
          </p:nvSpPr>
          <p:spPr bwMode="auto">
            <a:xfrm>
              <a:off x="6248400" y="228600"/>
              <a:ext cx="2111067" cy="685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855233-5DAF-FF4C-8FF0-F24776814FB2}"/>
              </a:ext>
            </a:extLst>
          </p:cNvPr>
          <p:cNvSpPr txBox="1"/>
          <p:nvPr/>
        </p:nvSpPr>
        <p:spPr>
          <a:xfrm>
            <a:off x="5029200" y="571500"/>
            <a:ext cx="311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chemeClr val="tx2"/>
                </a:solidFill>
              </a:rPr>
              <a:t>Ann </a:t>
            </a:r>
            <a:r>
              <a:rPr lang="en-US" sz="1600" i="1" dirty="0" err="1">
                <a:solidFill>
                  <a:schemeClr val="tx2"/>
                </a:solidFill>
              </a:rPr>
              <a:t>Oncol</a:t>
            </a:r>
            <a:r>
              <a:rPr lang="en-US" sz="1600" dirty="0">
                <a:solidFill>
                  <a:schemeClr val="tx2"/>
                </a:solidFill>
              </a:rPr>
              <a:t> 2018;28(8):1700-12.</a:t>
            </a:r>
          </a:p>
        </p:txBody>
      </p:sp>
    </p:spTree>
    <p:extLst>
      <p:ext uri="{BB962C8B-B14F-4D97-AF65-F5344CB8AC3E}">
        <p14:creationId xmlns:p14="http://schemas.microsoft.com/office/powerpoint/2010/main" val="3418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4CAB6-A6EE-C441-82BA-919553E6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 </a:t>
            </a:r>
            <a:r>
              <a:rPr lang="en-US" dirty="0" err="1"/>
              <a:t>Gallen’s</a:t>
            </a:r>
            <a:r>
              <a:rPr lang="en-US" dirty="0"/>
              <a:t> Panel Favored Several Interventions in Multiple Fields of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49805A-F582-854A-93A6-DD448E5C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027612"/>
          </a:xfrm>
        </p:spPr>
        <p:txBody>
          <a:bodyPr/>
          <a:lstStyle/>
          <a:p>
            <a:r>
              <a:rPr lang="en-US" sz="2200" dirty="0"/>
              <a:t>Surgery:</a:t>
            </a:r>
          </a:p>
          <a:p>
            <a:pPr lvl="1"/>
            <a:r>
              <a:rPr lang="en-US" sz="2200" dirty="0"/>
              <a:t>Acceptance of 2-mm margins for DCIS, the resection </a:t>
            </a:r>
            <a:br>
              <a:rPr lang="en-US" sz="2200" dirty="0"/>
            </a:br>
            <a:r>
              <a:rPr lang="en-US" sz="2200" dirty="0"/>
              <a:t>of residual cancer (but not baseline extent of cancer) </a:t>
            </a:r>
            <a:br>
              <a:rPr lang="en-US" sz="2200" dirty="0"/>
            </a:br>
            <a:r>
              <a:rPr lang="en-US" sz="2200" dirty="0"/>
              <a:t>in women undergoing neoadjuvant therapy</a:t>
            </a:r>
          </a:p>
          <a:p>
            <a:pPr lvl="1"/>
            <a:r>
              <a:rPr lang="en-US" sz="2200" dirty="0"/>
              <a:t>Acceptance of sentinel node biopsy after neoadjuvant treatment of many patients</a:t>
            </a:r>
          </a:p>
          <a:p>
            <a:pPr lvl="1"/>
            <a:r>
              <a:rPr lang="en-US" sz="2200" dirty="0"/>
              <a:t>The preference for neoadjuvant therapy in HER2-positive and triple-negative, Stage II and III breast cancer</a:t>
            </a:r>
          </a:p>
          <a:p>
            <a:r>
              <a:rPr lang="en-US" sz="2200" dirty="0"/>
              <a:t>Radiation therapy:</a:t>
            </a:r>
          </a:p>
          <a:p>
            <a:pPr lvl="1"/>
            <a:r>
              <a:rPr lang="en-US" sz="2200" dirty="0"/>
              <a:t>Favored escalating radiation therapy with regional nodal irradiation in high-risk patients, while encouraging omission of boost in low-risk patients.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  <a:ea typeface="Arial" charset="0"/>
                <a:cs typeface="Arial" charset="0"/>
              </a:rPr>
              <a:t>Curigliano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 G et al. </a:t>
            </a:r>
            <a:r>
              <a:rPr lang="en-US" sz="1800" i="1" dirty="0">
                <a:solidFill>
                  <a:srgbClr val="FFFFFF"/>
                </a:solidFill>
                <a:ea typeface="Arial" charset="0"/>
                <a:cs typeface="Arial" charset="0"/>
              </a:rPr>
              <a:t>Ann </a:t>
            </a:r>
            <a:r>
              <a:rPr lang="en-US" sz="1800" i="1" dirty="0" err="1">
                <a:solidFill>
                  <a:srgbClr val="FFFFFF"/>
                </a:solidFill>
                <a:ea typeface="Arial" charset="0"/>
                <a:cs typeface="Arial" charset="0"/>
              </a:rPr>
              <a:t>Oncol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 2018;[</a:t>
            </a:r>
            <a:r>
              <a:rPr lang="en-US" sz="1800" dirty="0" err="1">
                <a:solidFill>
                  <a:srgbClr val="FFFFFF"/>
                </a:solidFill>
                <a:ea typeface="Arial" charset="0"/>
                <a:cs typeface="Arial" charset="0"/>
              </a:rPr>
              <a:t>Epub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 ahead of print].</a:t>
            </a:r>
          </a:p>
        </p:txBody>
      </p:sp>
    </p:spTree>
    <p:extLst>
      <p:ext uri="{BB962C8B-B14F-4D97-AF65-F5344CB8AC3E}">
        <p14:creationId xmlns:p14="http://schemas.microsoft.com/office/powerpoint/2010/main" val="1902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 </a:t>
            </a:r>
            <a:r>
              <a:rPr lang="en-US" dirty="0" err="1"/>
              <a:t>Gallen’s</a:t>
            </a:r>
            <a:r>
              <a:rPr lang="en-US" dirty="0"/>
              <a:t> Panel Favored Several Interventions in Multiple Fields of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Genetics:</a:t>
            </a:r>
          </a:p>
          <a:p>
            <a:pPr lvl="1"/>
            <a:r>
              <a:rPr lang="en-US" sz="2100" dirty="0"/>
              <a:t>Endorsed gene expression signatures that permit avoidance of chemotherapy in many patients with ER-positive breast cancer. </a:t>
            </a:r>
          </a:p>
          <a:p>
            <a:r>
              <a:rPr lang="en-US" sz="2100" dirty="0"/>
              <a:t>Adjuvant therapy:</a:t>
            </a:r>
          </a:p>
          <a:p>
            <a:pPr lvl="1"/>
            <a:r>
              <a:rPr lang="en-US" sz="2100" dirty="0"/>
              <a:t>For women with higher-risk tumors, the Panel escalated recommendations for adjuvant endocrine treatment to include ovarian suppression in premenopausal women and extended therapy for postmenopausal women. </a:t>
            </a:r>
          </a:p>
          <a:p>
            <a:pPr lvl="1"/>
            <a:r>
              <a:rPr lang="en-US" sz="2100" dirty="0"/>
              <a:t>However, low-risk patients can avoid these treatments. </a:t>
            </a:r>
          </a:p>
          <a:p>
            <a:r>
              <a:rPr lang="en-US" sz="2100" dirty="0"/>
              <a:t>Bone-modifying therapy:</a:t>
            </a:r>
          </a:p>
          <a:p>
            <a:pPr lvl="1"/>
            <a:r>
              <a:rPr lang="en-US" sz="2100" dirty="0"/>
              <a:t>Recommended bisphosphonate use in postmenopausal women to prevent breast cancer recurrence.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  <a:ea typeface="Arial" charset="0"/>
                <a:cs typeface="Arial" charset="0"/>
              </a:rPr>
              <a:t>Curigliano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 G et al. </a:t>
            </a:r>
            <a:r>
              <a:rPr lang="en-US" sz="1800" i="1" dirty="0">
                <a:solidFill>
                  <a:srgbClr val="FFFFFF"/>
                </a:solidFill>
                <a:ea typeface="Arial" charset="0"/>
                <a:cs typeface="Arial" charset="0"/>
              </a:rPr>
              <a:t>Ann </a:t>
            </a:r>
            <a:r>
              <a:rPr lang="en-US" sz="1800" i="1" dirty="0" err="1">
                <a:solidFill>
                  <a:srgbClr val="FFFFFF"/>
                </a:solidFill>
                <a:ea typeface="Arial" charset="0"/>
                <a:cs typeface="Arial" charset="0"/>
              </a:rPr>
              <a:t>Oncol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 2018;[</a:t>
            </a:r>
            <a:r>
              <a:rPr lang="en-US" sz="1800" dirty="0" err="1">
                <a:solidFill>
                  <a:srgbClr val="FFFFFF"/>
                </a:solidFill>
                <a:ea typeface="Arial" charset="0"/>
                <a:cs typeface="Arial" charset="0"/>
              </a:rPr>
              <a:t>Epub</a:t>
            </a:r>
            <a:r>
              <a:rPr lang="en-US" sz="1800" dirty="0">
                <a:solidFill>
                  <a:srgbClr val="FFFFFF"/>
                </a:solidFill>
                <a:ea typeface="Arial" charset="0"/>
                <a:cs typeface="Arial" charset="0"/>
              </a:rPr>
              <a:t> ahead of print].</a:t>
            </a:r>
          </a:p>
        </p:txBody>
      </p:sp>
    </p:spTree>
    <p:extLst>
      <p:ext uri="{BB962C8B-B14F-4D97-AF65-F5344CB8AC3E}">
        <p14:creationId xmlns:p14="http://schemas.microsoft.com/office/powerpoint/2010/main" val="19602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8600" y="1639779"/>
            <a:ext cx="8686800" cy="3578444"/>
            <a:chOff x="228600" y="1676400"/>
            <a:chExt cx="8509000" cy="3505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5B4C7E4-B4EA-E146-9910-7223A5A6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676400"/>
              <a:ext cx="8509000" cy="31242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5AE3726-57FA-6D40-A0E1-866EEDCE1648}"/>
                </a:ext>
              </a:extLst>
            </p:cNvPr>
            <p:cNvSpPr/>
            <p:nvPr/>
          </p:nvSpPr>
          <p:spPr bwMode="auto">
            <a:xfrm>
              <a:off x="228600" y="4623246"/>
              <a:ext cx="8509000" cy="55835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2171A2-0B5D-9649-B075-93B1AA5C3B17}"/>
              </a:ext>
            </a:extLst>
          </p:cNvPr>
          <p:cNvSpPr txBox="1"/>
          <p:nvPr/>
        </p:nvSpPr>
        <p:spPr>
          <a:xfrm>
            <a:off x="5560090" y="4763935"/>
            <a:ext cx="3320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chemeClr val="tx2"/>
                </a:solidFill>
              </a:rPr>
              <a:t>J </a:t>
            </a:r>
            <a:r>
              <a:rPr lang="en-US" sz="1600" i="1" dirty="0" err="1">
                <a:solidFill>
                  <a:schemeClr val="tx2"/>
                </a:solidFill>
              </a:rPr>
              <a:t>Clin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 err="1">
                <a:solidFill>
                  <a:schemeClr val="tx2"/>
                </a:solidFill>
              </a:rPr>
              <a:t>Oncol</a:t>
            </a:r>
            <a:r>
              <a:rPr lang="en-US" sz="1600" dirty="0">
                <a:solidFill>
                  <a:schemeClr val="tx2"/>
                </a:solidFill>
              </a:rPr>
              <a:t> 2018;</a:t>
            </a:r>
            <a:r>
              <a:rPr lang="is-IS" sz="1600" dirty="0">
                <a:solidFill>
                  <a:schemeClr val="tx2"/>
                </a:solidFill>
              </a:rPr>
              <a:t>36(23):2433-43.</a:t>
            </a:r>
          </a:p>
        </p:txBody>
      </p:sp>
    </p:spTree>
    <p:extLst>
      <p:ext uri="{BB962C8B-B14F-4D97-AF65-F5344CB8AC3E}">
        <p14:creationId xmlns:p14="http://schemas.microsoft.com/office/powerpoint/2010/main" val="12393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4CAB6-A6EE-C441-82BA-919553E6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from ASCO 2018 Focused Guideline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/>
              <a:t>Patients with early-stage, HER2-negative breast cancer with pathologic invasive residual disease at surgery after standard anthracycline- and </a:t>
            </a:r>
            <a:r>
              <a:rPr lang="en-US" sz="2200" dirty="0" err="1"/>
              <a:t>taxane</a:t>
            </a:r>
            <a:r>
              <a:rPr lang="en-US" sz="2200" dirty="0"/>
              <a:t>-based preoperative therapy may be offered up to 6 to 8 cycles of adjuvant </a:t>
            </a:r>
            <a:r>
              <a:rPr lang="en-US" sz="2200" dirty="0" err="1"/>
              <a:t>capecitabine</a:t>
            </a:r>
            <a:endParaRPr lang="en-US" sz="22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/>
              <a:t>Clinicians may add 1 year of adjuvant </a:t>
            </a:r>
            <a:r>
              <a:rPr lang="en-US" sz="2200" dirty="0" err="1"/>
              <a:t>pertuzumab</a:t>
            </a:r>
            <a:r>
              <a:rPr lang="en-US" sz="2200" dirty="0"/>
              <a:t> to </a:t>
            </a:r>
            <a:r>
              <a:rPr lang="en-US" sz="2200" dirty="0" err="1"/>
              <a:t>trastuzumab</a:t>
            </a:r>
            <a:r>
              <a:rPr lang="en-US" sz="2200" dirty="0"/>
              <a:t>-based combination chemotherapy for patients with high-risk, early-stage, HER2-positive breast cancer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/>
              <a:t>Clinicians may use extended adjuvant therapy with </a:t>
            </a:r>
            <a:r>
              <a:rPr lang="en-US" sz="2200" dirty="0" err="1"/>
              <a:t>neratinib</a:t>
            </a:r>
            <a:r>
              <a:rPr lang="en-US" sz="2200" dirty="0"/>
              <a:t> to follow </a:t>
            </a:r>
            <a:r>
              <a:rPr lang="en-US" sz="2200" dirty="0" err="1"/>
              <a:t>trastuzumab</a:t>
            </a:r>
            <a:r>
              <a:rPr lang="en-US" sz="2200" dirty="0"/>
              <a:t> for patients with early-stage, HER2-positive breast cancer. </a:t>
            </a:r>
            <a:r>
              <a:rPr lang="en-US" sz="2200" dirty="0" err="1"/>
              <a:t>Neratinib</a:t>
            </a:r>
            <a:r>
              <a:rPr lang="en-US" sz="2200" dirty="0"/>
              <a:t> causes substantial diarrhea, and diarrhea prophylaxis must be used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Denduluri</a:t>
            </a:r>
            <a:r>
              <a:rPr lang="en-US" sz="1800" dirty="0">
                <a:solidFill>
                  <a:srgbClr val="FFFFFF"/>
                </a:solidFill>
              </a:rPr>
              <a:t> N et al. </a:t>
            </a:r>
            <a:r>
              <a:rPr lang="en-US" sz="1800" i="1" dirty="0">
                <a:solidFill>
                  <a:srgbClr val="FFFFFF"/>
                </a:solidFill>
              </a:rPr>
              <a:t>J </a:t>
            </a:r>
            <a:r>
              <a:rPr lang="en-US" sz="1800" i="1" dirty="0" err="1">
                <a:solidFill>
                  <a:srgbClr val="FFFFFF"/>
                </a:solidFill>
              </a:rPr>
              <a:t>Clin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i="1" dirty="0" err="1">
                <a:solidFill>
                  <a:srgbClr val="FFFFFF"/>
                </a:solidFill>
              </a:rPr>
              <a:t>Oncol</a:t>
            </a:r>
            <a:r>
              <a:rPr lang="en-US" sz="1800" dirty="0">
                <a:solidFill>
                  <a:srgbClr val="FFFFFF"/>
                </a:solidFill>
              </a:rPr>
              <a:t> 2018;</a:t>
            </a:r>
            <a:r>
              <a:rPr lang="is-IS" sz="1800" dirty="0">
                <a:solidFill>
                  <a:srgbClr val="FFFFFF"/>
                </a:solidFill>
              </a:rPr>
              <a:t>36(23):2433-43.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EA7211-0DD2-F347-A627-2EB604F0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9" y="1925295"/>
            <a:ext cx="8458200" cy="2663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38AA81-EBA3-8C42-922C-C87DF987EBAA}"/>
              </a:ext>
            </a:extLst>
          </p:cNvPr>
          <p:cNvSpPr txBox="1"/>
          <p:nvPr/>
        </p:nvSpPr>
        <p:spPr>
          <a:xfrm>
            <a:off x="4876800" y="4219535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B10736"/>
                </a:solidFill>
              </a:rPr>
              <a:t>Lancet </a:t>
            </a:r>
            <a:r>
              <a:rPr lang="en-US" sz="1800" i="1" dirty="0" err="1">
                <a:solidFill>
                  <a:srgbClr val="B10736"/>
                </a:solidFill>
              </a:rPr>
              <a:t>Oncol</a:t>
            </a:r>
            <a:r>
              <a:rPr lang="en-US" sz="1800" dirty="0">
                <a:solidFill>
                  <a:srgbClr val="B10736"/>
                </a:solidFill>
              </a:rPr>
              <a:t> 2017;18(12):1688-700.</a:t>
            </a:r>
          </a:p>
        </p:txBody>
      </p:sp>
    </p:spTree>
    <p:extLst>
      <p:ext uri="{BB962C8B-B14F-4D97-AF65-F5344CB8AC3E}">
        <p14:creationId xmlns:p14="http://schemas.microsoft.com/office/powerpoint/2010/main" val="32779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07831"/>
            <a:ext cx="8383635" cy="517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BFE315-2592-4B47-BD4B-F18793C5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ExteNET</a:t>
            </a:r>
            <a:r>
              <a:rPr lang="en-US" dirty="0"/>
              <a:t>: Invasive Disease-Free Survival</a:t>
            </a:r>
            <a:r>
              <a:rPr lang="is-IS" dirty="0"/>
              <a:t> (IDFS)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A0CE8A-2F92-4D4D-95B7-463569A25E2D}"/>
              </a:ext>
            </a:extLst>
          </p:cNvPr>
          <p:cNvSpPr txBox="1"/>
          <p:nvPr/>
        </p:nvSpPr>
        <p:spPr>
          <a:xfrm>
            <a:off x="5171011" y="2543137"/>
            <a:ext cx="33650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5-Year IDFS (ITT)</a:t>
            </a:r>
          </a:p>
          <a:p>
            <a:r>
              <a:rPr lang="en-US" sz="1800" b="1" dirty="0">
                <a:solidFill>
                  <a:srgbClr val="F58635"/>
                </a:solidFill>
              </a:rPr>
              <a:t>90.2% </a:t>
            </a:r>
            <a:r>
              <a:rPr lang="en-US" sz="1800" b="1" dirty="0"/>
              <a:t>vs </a:t>
            </a:r>
            <a:r>
              <a:rPr lang="en-US" sz="1800" b="1" dirty="0">
                <a:solidFill>
                  <a:srgbClr val="8FCC41"/>
                </a:solidFill>
              </a:rPr>
              <a:t>87.7%</a:t>
            </a:r>
            <a:r>
              <a:rPr lang="en-US" sz="1800" b="1" dirty="0"/>
              <a:t>,</a:t>
            </a:r>
            <a:r>
              <a:rPr lang="en-US" sz="1800" b="1" dirty="0">
                <a:solidFill>
                  <a:srgbClr val="8FCC41"/>
                </a:solidFill>
              </a:rPr>
              <a:t> </a:t>
            </a:r>
            <a:r>
              <a:rPr lang="en-US" sz="1800" b="1" dirty="0"/>
              <a:t>HR: 0.73</a:t>
            </a:r>
            <a:r>
              <a:rPr lang="hr-HR" sz="1800" b="1" dirty="0"/>
              <a:t>, </a:t>
            </a:r>
            <a:br>
              <a:rPr lang="hr-HR" sz="1800" b="1" dirty="0"/>
            </a:br>
            <a:r>
              <a:rPr lang="hr-HR" sz="1800" b="1" i="1" dirty="0"/>
              <a:t>p</a:t>
            </a:r>
            <a:r>
              <a:rPr lang="hr-HR" sz="1800" b="1" dirty="0"/>
              <a:t> = 0.0083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5-Year DFS by HR Subset</a:t>
            </a:r>
          </a:p>
          <a:p>
            <a:r>
              <a:rPr lang="en-US" sz="1800" b="1" dirty="0"/>
              <a:t>HR-positive:</a:t>
            </a:r>
            <a:r>
              <a:rPr lang="en-US" sz="1800" b="1" dirty="0">
                <a:solidFill>
                  <a:srgbClr val="F58635"/>
                </a:solidFill>
              </a:rPr>
              <a:t> 92.1% </a:t>
            </a:r>
            <a:r>
              <a:rPr lang="en-US" sz="1800" b="1" dirty="0"/>
              <a:t>vs </a:t>
            </a:r>
            <a:r>
              <a:rPr lang="en-US" sz="1800" b="1" dirty="0">
                <a:solidFill>
                  <a:srgbClr val="8FCC41"/>
                </a:solidFill>
              </a:rPr>
              <a:t>86.8%</a:t>
            </a:r>
          </a:p>
          <a:p>
            <a:r>
              <a:rPr lang="en-US" sz="1800" b="1" dirty="0"/>
              <a:t>HR: 0.60</a:t>
            </a:r>
          </a:p>
          <a:p>
            <a:endParaRPr lang="en-US" sz="1800" dirty="0"/>
          </a:p>
          <a:p>
            <a:r>
              <a:rPr lang="en-US" sz="1800" b="1" dirty="0"/>
              <a:t>HR-negative: </a:t>
            </a:r>
            <a:r>
              <a:rPr lang="en-US" sz="1800" b="1" dirty="0">
                <a:solidFill>
                  <a:srgbClr val="F58635"/>
                </a:solidFill>
              </a:rPr>
              <a:t>88.9% </a:t>
            </a:r>
            <a:r>
              <a:rPr lang="en-US" sz="1800" b="1" dirty="0"/>
              <a:t>vs </a:t>
            </a:r>
            <a:r>
              <a:rPr lang="en-US" sz="1800" b="1" dirty="0">
                <a:solidFill>
                  <a:srgbClr val="8FCC41"/>
                </a:solidFill>
              </a:rPr>
              <a:t>88.8%</a:t>
            </a:r>
          </a:p>
          <a:p>
            <a:r>
              <a:rPr lang="en-US" sz="1800" b="1" dirty="0"/>
              <a:t>HR: 0.95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A0CE8A-2F92-4D4D-95B7-463569A25E2D}"/>
              </a:ext>
            </a:extLst>
          </p:cNvPr>
          <p:cNvSpPr txBox="1"/>
          <p:nvPr/>
        </p:nvSpPr>
        <p:spPr>
          <a:xfrm>
            <a:off x="2311050" y="21738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ITT Population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C40423-5DD8-254D-ADE4-27649389AA17}"/>
              </a:ext>
            </a:extLst>
          </p:cNvPr>
          <p:cNvSpPr txBox="1"/>
          <p:nvPr/>
        </p:nvSpPr>
        <p:spPr>
          <a:xfrm>
            <a:off x="152400" y="6400800"/>
            <a:ext cx="4899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Martin M et al. </a:t>
            </a:r>
            <a:r>
              <a:rPr lang="it-IT" sz="1600" i="1" dirty="0"/>
              <a:t>Lancet </a:t>
            </a:r>
            <a:r>
              <a:rPr lang="it-IT" sz="1600" i="1" dirty="0" err="1"/>
              <a:t>Oncol</a:t>
            </a:r>
            <a:r>
              <a:rPr lang="it-IT" sz="1600" i="1" dirty="0"/>
              <a:t> </a:t>
            </a:r>
            <a:r>
              <a:rPr lang="it-IT" sz="1600" dirty="0"/>
              <a:t>2017;18(12):1688-700.</a:t>
            </a:r>
          </a:p>
        </p:txBody>
      </p:sp>
    </p:spTree>
    <p:extLst>
      <p:ext uri="{BB962C8B-B14F-4D97-AF65-F5344CB8AC3E}">
        <p14:creationId xmlns:p14="http://schemas.microsoft.com/office/powerpoint/2010/main" val="4861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C476E-9A5D-534A-A1F3-CE2E2A31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2209800"/>
          </a:xfrm>
        </p:spPr>
        <p:txBody>
          <a:bodyPr/>
          <a:lstStyle/>
          <a:p>
            <a:r>
              <a:rPr lang="en-US" sz="3600" dirty="0"/>
              <a:t>PARP Inhibitors for Advanced Disease</a:t>
            </a:r>
          </a:p>
        </p:txBody>
      </p:sp>
    </p:spTree>
    <p:extLst>
      <p:ext uri="{BB962C8B-B14F-4D97-AF65-F5344CB8AC3E}">
        <p14:creationId xmlns:p14="http://schemas.microsoft.com/office/powerpoint/2010/main" val="21295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3400" y="990600"/>
            <a:ext cx="8153400" cy="441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1DF7077-2014-1345-958A-6FFC8948EEDB}"/>
              </a:ext>
            </a:extLst>
          </p:cNvPr>
          <p:cNvSpPr/>
          <p:nvPr/>
        </p:nvSpPr>
        <p:spPr bwMode="auto">
          <a:xfrm>
            <a:off x="1143000" y="4818958"/>
            <a:ext cx="7467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000" i="1" dirty="0">
                <a:solidFill>
                  <a:srgbClr val="000000"/>
                </a:solidFill>
              </a:rPr>
              <a:t>N </a:t>
            </a:r>
            <a:r>
              <a:rPr lang="en-US" sz="2000" i="1" dirty="0" err="1">
                <a:solidFill>
                  <a:srgbClr val="000000"/>
                </a:solidFill>
              </a:rPr>
              <a:t>Engl</a:t>
            </a:r>
            <a:r>
              <a:rPr lang="en-US" sz="2000" i="1" dirty="0">
                <a:solidFill>
                  <a:srgbClr val="000000"/>
                </a:solidFill>
              </a:rPr>
              <a:t> J Med </a:t>
            </a:r>
            <a:r>
              <a:rPr lang="en-US" sz="2000" dirty="0">
                <a:solidFill>
                  <a:srgbClr val="000000"/>
                </a:solidFill>
              </a:rPr>
              <a:t>2018;379(8</a:t>
            </a:r>
            <a:r>
              <a:rPr lang="en-US" sz="2000">
                <a:solidFill>
                  <a:srgbClr val="000000"/>
                </a:solidFill>
              </a:rPr>
              <a:t>):753-63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077200" cy="38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MONARCH 2: Select Treatment-Emergent Adverse Events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381000" y="1143000"/>
            <a:ext cx="8507506" cy="3388659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9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172906"/>
              </p:ext>
            </p:extLst>
          </p:nvPr>
        </p:nvGraphicFramePr>
        <p:xfrm>
          <a:off x="533400" y="1295400"/>
          <a:ext cx="8206208" cy="3083276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11436645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4107639541"/>
                    </a:ext>
                  </a:extLst>
                </a:gridCol>
                <a:gridCol w="636004">
                  <a:extLst>
                    <a:ext uri="{9D8B030D-6E8A-4147-A177-3AD203B41FA5}">
                      <a16:colId xmlns="" xmlns:a16="http://schemas.microsoft.com/office/drawing/2014/main" val="1543757245"/>
                    </a:ext>
                  </a:extLst>
                </a:gridCol>
                <a:gridCol w="887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11197777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89603798"/>
                    </a:ext>
                  </a:extLst>
                </a:gridCol>
                <a:gridCol w="586208">
                  <a:extLst>
                    <a:ext uri="{9D8B030D-6E8A-4147-A177-3AD203B41FA5}">
                      <a16:colId xmlns="" xmlns:a16="http://schemas.microsoft.com/office/drawing/2014/main" val="3214452933"/>
                    </a:ext>
                  </a:extLst>
                </a:gridCol>
              </a:tblGrid>
              <a:tr h="52167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Adverse event (%)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Abema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Fulv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(n = 71)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Fulv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(n = 42)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Any gr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Gr 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Gr 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Gr 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Any gr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Gr 2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Gr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Gr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004122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23.8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59.2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031673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Leukopenia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43.7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3285364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Infections, infestations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43.7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26.2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16.7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Vomiting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32.4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6ADBE4-C69C-8F42-B430-054BA1CCD7A1}"/>
              </a:ext>
            </a:extLst>
          </p:cNvPr>
          <p:cNvSpPr txBox="1"/>
          <p:nvPr/>
        </p:nvSpPr>
        <p:spPr>
          <a:xfrm>
            <a:off x="381000" y="4724940"/>
            <a:ext cx="8401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Diarrhea associated with </a:t>
            </a:r>
            <a:r>
              <a:rPr lang="en-US" sz="1800" dirty="0" err="1"/>
              <a:t>abemaciclib</a:t>
            </a:r>
            <a:r>
              <a:rPr lang="en-US" sz="1800" dirty="0"/>
              <a:t> was generally predictable </a:t>
            </a:r>
            <a:br>
              <a:rPr lang="en-US" sz="1800" dirty="0"/>
            </a:br>
            <a:r>
              <a:rPr lang="en-US" sz="1800" dirty="0"/>
              <a:t>(occurred early), manageable and reversible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After protocol amendment to lower </a:t>
            </a:r>
            <a:r>
              <a:rPr lang="en-US" sz="1800" dirty="0" err="1"/>
              <a:t>abemaciclib</a:t>
            </a:r>
            <a:r>
              <a:rPr lang="en-US" sz="1800" dirty="0"/>
              <a:t> starting dose from 200 mg </a:t>
            </a:r>
            <a:br>
              <a:rPr lang="en-US" sz="1800" dirty="0"/>
            </a:br>
            <a:r>
              <a:rPr lang="en-US" sz="1800" dirty="0"/>
              <a:t>to 150 mg, no treatment discontinuations due to diarrhea were observed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079FA1-6D55-AA42-B100-D2694B05A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Neven P et al. </a:t>
            </a:r>
            <a:r>
              <a:rPr lang="en-US" sz="1800" i="1" dirty="0">
                <a:solidFill>
                  <a:srgbClr val="FFFFFF"/>
                </a:solidFill>
              </a:rPr>
              <a:t>Proc ASCO </a:t>
            </a:r>
            <a:r>
              <a:rPr lang="en-US" sz="1800" dirty="0">
                <a:solidFill>
                  <a:srgbClr val="FFFFFF"/>
                </a:solidFill>
              </a:rPr>
              <a:t>2018;Abstract 1002.</a:t>
            </a:r>
          </a:p>
        </p:txBody>
      </p:sp>
    </p:spTree>
    <p:extLst>
      <p:ext uri="{BB962C8B-B14F-4D97-AF65-F5344CB8AC3E}">
        <p14:creationId xmlns:p14="http://schemas.microsoft.com/office/powerpoint/2010/main" val="17292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EMBRACA: Phase III Trial Design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165503"/>
            <a:ext cx="9144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800" dirty="0">
                <a:solidFill>
                  <a:srgbClr val="FFFFFF"/>
                </a:solidFill>
              </a:rPr>
              <a:t>Litton JK et al. </a:t>
            </a:r>
            <a:r>
              <a:rPr lang="nb-NO" sz="1800" i="1" dirty="0">
                <a:solidFill>
                  <a:srgbClr val="FFFFFF"/>
                </a:solidFill>
              </a:rPr>
              <a:t>N </a:t>
            </a:r>
            <a:r>
              <a:rPr lang="nb-NO" sz="1800" i="1" dirty="0" err="1">
                <a:solidFill>
                  <a:srgbClr val="FFFFFF"/>
                </a:solidFill>
              </a:rPr>
              <a:t>Engl</a:t>
            </a:r>
            <a:r>
              <a:rPr lang="nb-NO" sz="1800" i="1" dirty="0">
                <a:solidFill>
                  <a:srgbClr val="FFFFFF"/>
                </a:solidFill>
              </a:rPr>
              <a:t> J Med </a:t>
            </a:r>
            <a:r>
              <a:rPr lang="nb-NO" sz="1800" dirty="0">
                <a:solidFill>
                  <a:srgbClr val="FFFFFF"/>
                </a:solidFill>
              </a:rPr>
              <a:t>2018;379(8):753-63; </a:t>
            </a:r>
            <a:r>
              <a:rPr lang="en-US" sz="1800" dirty="0">
                <a:solidFill>
                  <a:srgbClr val="FFFFFF"/>
                </a:solidFill>
              </a:rPr>
              <a:t>Litton J et al. San Antonio Breast Cancer Symposium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2017;Abstract GS6-07.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49762" y="3334791"/>
            <a:ext cx="14255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5075337" y="2040978"/>
            <a:ext cx="0" cy="244517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075337" y="2017406"/>
            <a:ext cx="514350" cy="1111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075337" y="4476380"/>
            <a:ext cx="5143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723931" y="1396144"/>
            <a:ext cx="3039069" cy="1032316"/>
          </a:xfrm>
          <a:prstGeom prst="rect">
            <a:avLst/>
          </a:prstGeom>
          <a:solidFill>
            <a:srgbClr val="F8951E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Talazoparib</a:t>
            </a: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1 mg PO daily</a:t>
            </a:r>
            <a:b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</a:br>
            <a:r>
              <a:rPr lang="mr-IN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(</a:t>
            </a:r>
            <a:r>
              <a:rPr lang="mr-IN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n</a:t>
            </a:r>
            <a:r>
              <a:rPr lang="mr-IN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 = 287)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723931" y="3436856"/>
            <a:ext cx="3039069" cy="1810548"/>
          </a:xfrm>
          <a:prstGeom prst="rect">
            <a:avLst/>
          </a:prstGeom>
          <a:solidFill>
            <a:srgbClr val="58C4F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Physician’s choice of therapy (PCT):</a:t>
            </a:r>
            <a:b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</a:br>
            <a:r>
              <a:rPr lang="en-US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capecitabine</a:t>
            </a: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, </a:t>
            </a:r>
            <a:r>
              <a:rPr lang="en-US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eribulin</a:t>
            </a: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, gemcitabine or </a:t>
            </a:r>
            <a:r>
              <a:rPr lang="en-US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vinorelbine</a:t>
            </a: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</a:br>
            <a:r>
              <a:rPr lang="mr-IN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(</a:t>
            </a:r>
            <a:r>
              <a:rPr lang="mr-IN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n</a:t>
            </a:r>
            <a:r>
              <a:rPr lang="mr-IN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 = 144)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3932337" y="2898228"/>
            <a:ext cx="852488" cy="850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R</a:t>
            </a:r>
          </a:p>
        </p:txBody>
      </p:sp>
      <p:graphicFrame>
        <p:nvGraphicFramePr>
          <p:cNvPr id="14" name="Group 104"/>
          <p:cNvGraphicFramePr>
            <a:graphicFrameLocks noGrp="1"/>
          </p:cNvGraphicFramePr>
          <p:nvPr>
            <p:extLst/>
          </p:nvPr>
        </p:nvGraphicFramePr>
        <p:xfrm>
          <a:off x="358863" y="1760446"/>
          <a:ext cx="3317032" cy="3148690"/>
        </p:xfrm>
        <a:graphic>
          <a:graphicData uri="http://schemas.openxmlformats.org/drawingml/2006/table">
            <a:tbl>
              <a:tblPr/>
              <a:tblGrid>
                <a:gridCol w="3317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14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en-US" sz="1600" b="1" dirty="0"/>
                        <a:t>Eligibility (N = 431)</a:t>
                      </a:r>
                    </a:p>
                  </a:txBody>
                  <a:tcPr marL="91490" marR="91490" marT="45654" marB="4565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86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en-US" sz="1600" dirty="0"/>
                        <a:t>Patients with locally advanced or metastatic HER2-negative breast cancer and a germline BRCA1 or BRCA2 mutation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en-US" sz="1600" dirty="0"/>
                        <a:t>Stratification factors: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dirty="0"/>
                        <a:t>Number of prior chemo regimens (0 or ≥1)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dirty="0"/>
                        <a:t>TNBC or hormone receptor positive (HR+)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dirty="0"/>
                        <a:t>History of CNS </a:t>
                      </a:r>
                      <a:r>
                        <a:rPr lang="en-US" sz="1600" dirty="0" err="1"/>
                        <a:t>mets</a:t>
                      </a:r>
                      <a:r>
                        <a:rPr lang="en-US" sz="1600" dirty="0"/>
                        <a:t> or no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CNS </a:t>
                      </a:r>
                      <a:r>
                        <a:rPr lang="en-US" sz="1600" dirty="0" err="1"/>
                        <a:t>mets</a:t>
                      </a:r>
                      <a:endParaRPr lang="en-US" sz="1600" dirty="0"/>
                    </a:p>
                  </a:txBody>
                  <a:tcPr marL="91490" marR="91490" marT="45654" marB="4565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2A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091087" y="2514053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/>
              <a:t>2:1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694064" y="2487593"/>
            <a:ext cx="3068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/>
              <a:t>Treatment (21-day cycles) continues until progression or unacceptable toxicity</a:t>
            </a:r>
          </a:p>
        </p:txBody>
      </p:sp>
    </p:spTree>
    <p:extLst>
      <p:ext uri="{BB962C8B-B14F-4D97-AF65-F5344CB8AC3E}">
        <p14:creationId xmlns:p14="http://schemas.microsoft.com/office/powerpoint/2010/main" val="22206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1486534"/>
            <a:ext cx="7855167" cy="3068752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EMBRACA: Primary Endpoint PFS by Blinded Central Review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920439"/>
            <a:ext cx="8153400" cy="762000"/>
          </a:xfrm>
        </p:spPr>
        <p:txBody>
          <a:bodyPr/>
          <a:lstStyle/>
          <a:p>
            <a:r>
              <a:rPr lang="en-US" sz="1700" dirty="0"/>
              <a:t>In all clinically relevant subgroups, the risk of disease progression was lower with </a:t>
            </a:r>
            <a:r>
              <a:rPr lang="en-US" sz="1700" dirty="0" err="1"/>
              <a:t>talazoparib</a:t>
            </a:r>
            <a:r>
              <a:rPr lang="en-US" sz="1700" dirty="0"/>
              <a:t> than standard therapy.</a:t>
            </a:r>
          </a:p>
          <a:p>
            <a:pPr lvl="1"/>
            <a:r>
              <a:rPr lang="en-US" sz="1700" dirty="0"/>
              <a:t>Prior exposure to platinum agents was the only factor resulting in a 95% confidence interval with an upper bound exceeding 1.0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165503"/>
            <a:ext cx="9144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800" dirty="0">
                <a:solidFill>
                  <a:srgbClr val="FFFFFF"/>
                </a:solidFill>
              </a:rPr>
              <a:t>Litton JK et al. </a:t>
            </a:r>
            <a:r>
              <a:rPr lang="nb-NO" sz="1800" i="1" dirty="0">
                <a:solidFill>
                  <a:srgbClr val="FFFFFF"/>
                </a:solidFill>
              </a:rPr>
              <a:t>N </a:t>
            </a:r>
            <a:r>
              <a:rPr lang="nb-NO" sz="1800" i="1" dirty="0" err="1">
                <a:solidFill>
                  <a:srgbClr val="FFFFFF"/>
                </a:solidFill>
              </a:rPr>
              <a:t>Engl</a:t>
            </a:r>
            <a:r>
              <a:rPr lang="nb-NO" sz="1800" i="1" dirty="0">
                <a:solidFill>
                  <a:srgbClr val="FFFFFF"/>
                </a:solidFill>
              </a:rPr>
              <a:t> J Med </a:t>
            </a:r>
            <a:r>
              <a:rPr lang="nb-NO" sz="1800" dirty="0">
                <a:solidFill>
                  <a:srgbClr val="FFFFFF"/>
                </a:solidFill>
              </a:rPr>
              <a:t>2018;379(8):753-63; </a:t>
            </a:r>
            <a:r>
              <a:rPr lang="en-US" sz="1800" dirty="0">
                <a:solidFill>
                  <a:srgbClr val="FFFFFF"/>
                </a:solidFill>
              </a:rPr>
              <a:t>Litton J et al. San Antonio Breast Cancer Symposium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2017;Abstract GS6-07.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492284"/>
            <a:ext cx="2247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TALA</a:t>
            </a:r>
            <a:endParaRPr lang="en-US" sz="15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63162A2-1AA6-DC4E-8552-84CED36C8A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38600" y="1066800"/>
          <a:ext cx="4648200" cy="151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042">
                  <a:extLst>
                    <a:ext uri="{9D8B030D-6E8A-4147-A177-3AD203B41FA5}">
                      <a16:colId xmlns="" xmlns:a16="http://schemas.microsoft.com/office/drawing/2014/main" val="396126649"/>
                    </a:ext>
                  </a:extLst>
                </a:gridCol>
                <a:gridCol w="1386305">
                  <a:extLst>
                    <a:ext uri="{9D8B030D-6E8A-4147-A177-3AD203B41FA5}">
                      <a16:colId xmlns="" xmlns:a16="http://schemas.microsoft.com/office/drawing/2014/main" val="4075851243"/>
                    </a:ext>
                  </a:extLst>
                </a:gridCol>
                <a:gridCol w="1467853">
                  <a:extLst>
                    <a:ext uri="{9D8B030D-6E8A-4147-A177-3AD203B41FA5}">
                      <a16:colId xmlns="" xmlns:a16="http://schemas.microsoft.com/office/drawing/2014/main" val="3733407544"/>
                    </a:ext>
                  </a:extLst>
                </a:gridCol>
              </a:tblGrid>
              <a:tr h="40795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TALA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(n = 287)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Overall PCT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(n = 144)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9599970"/>
                  </a:ext>
                </a:extLst>
              </a:tr>
              <a:tr h="2447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Events, no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186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(65%)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83 (58%)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261987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Median PFS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8.6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5.6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2944696"/>
                  </a:ext>
                </a:extLst>
              </a:tr>
              <a:tr h="33090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HR = 0.54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mr-IN" sz="1200" i="1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</a:t>
                      </a:r>
                      <a:r>
                        <a:rPr lang="mr-IN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&lt;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mr-IN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0800" y="1780191"/>
            <a:ext cx="2247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Overall PCT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0430" y="4526979"/>
            <a:ext cx="381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Duration of PFS, </a:t>
            </a:r>
            <a:r>
              <a:rPr lang="en-US" sz="1500" b="1" dirty="0" err="1"/>
              <a:t>mo</a:t>
            </a:r>
            <a:endParaRPr lang="en-US" sz="15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090227" y="2691973"/>
            <a:ext cx="3102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Progression-free survival, %</a:t>
            </a:r>
          </a:p>
        </p:txBody>
      </p:sp>
    </p:spTree>
    <p:extLst>
      <p:ext uri="{BB962C8B-B14F-4D97-AF65-F5344CB8AC3E}">
        <p14:creationId xmlns:p14="http://schemas.microsoft.com/office/powerpoint/2010/main" val="31167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EMBRACA: Grade 3/4 Adverse Events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165503"/>
            <a:ext cx="9144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800" dirty="0">
                <a:solidFill>
                  <a:srgbClr val="FFFFFF"/>
                </a:solidFill>
              </a:rPr>
              <a:t>Litton JK et al. </a:t>
            </a:r>
            <a:r>
              <a:rPr lang="nb-NO" sz="1800" i="1" dirty="0">
                <a:solidFill>
                  <a:srgbClr val="FFFFFF"/>
                </a:solidFill>
              </a:rPr>
              <a:t>N </a:t>
            </a:r>
            <a:r>
              <a:rPr lang="nb-NO" sz="1800" i="1" dirty="0" err="1">
                <a:solidFill>
                  <a:srgbClr val="FFFFFF"/>
                </a:solidFill>
              </a:rPr>
              <a:t>Engl</a:t>
            </a:r>
            <a:r>
              <a:rPr lang="nb-NO" sz="1800" i="1" dirty="0">
                <a:solidFill>
                  <a:srgbClr val="FFFFFF"/>
                </a:solidFill>
              </a:rPr>
              <a:t> J Med </a:t>
            </a:r>
            <a:r>
              <a:rPr lang="nb-NO" sz="1800" dirty="0">
                <a:solidFill>
                  <a:srgbClr val="FFFFFF"/>
                </a:solidFill>
              </a:rPr>
              <a:t>2018;379(8):753-63; </a:t>
            </a:r>
            <a:r>
              <a:rPr lang="en-US" sz="1800" dirty="0">
                <a:solidFill>
                  <a:srgbClr val="FFFFFF"/>
                </a:solidFill>
              </a:rPr>
              <a:t>Litton J et al. San Antonio Breast Cancer Symposium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2017;Abstract GS6-07.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F1AD43EB-1216-AC4A-8366-71B653141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229600" cy="40386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" name="Group 36">
            <a:extLst>
              <a:ext uri="{FF2B5EF4-FFF2-40B4-BE49-F238E27FC236}">
                <a16:creationId xmlns="" xmlns:a16="http://schemas.microsoft.com/office/drawing/2014/main" id="{EF09152D-DDA8-4444-AF1C-F49A27B4A2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9435" y="1524000"/>
          <a:ext cx="7903678" cy="3714128"/>
        </p:xfrm>
        <a:graphic>
          <a:graphicData uri="http://schemas.openxmlformats.org/drawingml/2006/table">
            <a:tbl>
              <a:tblPr/>
              <a:tblGrid>
                <a:gridCol w="3118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70905466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7913">
                  <a:extLst>
                    <a:ext uri="{9D8B030D-6E8A-4147-A177-3AD203B41FA5}">
                      <a16:colId xmlns="" xmlns:a16="http://schemas.microsoft.com/office/drawing/2014/main" val="795228996"/>
                    </a:ext>
                  </a:extLst>
                </a:gridCol>
              </a:tblGrid>
              <a:tr h="63204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Adverse event, %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Talazoparib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286)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Overall PCT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126)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12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3970843"/>
                  </a:ext>
                </a:extLst>
              </a:tr>
              <a:tr h="396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Anemia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38.5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4.0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17.8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19.8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15.1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Vomiting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Diarrhea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5.6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Nausea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1712142"/>
                  </a:ext>
                </a:extLst>
              </a:tr>
              <a:tr h="5825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Palmar-plantar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erythrodysesthesia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syndrome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2.4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85800" y="831880"/>
            <a:ext cx="8229600" cy="4920859"/>
            <a:chOff x="533400" y="413141"/>
            <a:chExt cx="8229600" cy="4920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B494AB4-3A6A-304F-AD1C-D5CD4C2C09FE}"/>
                </a:ext>
              </a:extLst>
            </p:cNvPr>
            <p:cNvSpPr/>
            <p:nvPr/>
          </p:nvSpPr>
          <p:spPr bwMode="auto">
            <a:xfrm>
              <a:off x="533400" y="4896134"/>
              <a:ext cx="8229600" cy="4378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C261985-BA03-6946-BD46-68F99E29A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413141"/>
              <a:ext cx="8229600" cy="456757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710A85-B169-344F-BF06-D1A3C05E1116}"/>
              </a:ext>
            </a:extLst>
          </p:cNvPr>
          <p:cNvSpPr txBox="1"/>
          <p:nvPr/>
        </p:nvSpPr>
        <p:spPr>
          <a:xfrm>
            <a:off x="5105400" y="5314873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N </a:t>
            </a:r>
            <a:r>
              <a:rPr lang="en-US" sz="1800" i="1" dirty="0" err="1">
                <a:solidFill>
                  <a:schemeClr val="tx2"/>
                </a:solidFill>
              </a:rPr>
              <a:t>Engl</a:t>
            </a:r>
            <a:r>
              <a:rPr lang="en-US" sz="1800" i="1" dirty="0">
                <a:solidFill>
                  <a:schemeClr val="tx2"/>
                </a:solidFill>
              </a:rPr>
              <a:t> J Med </a:t>
            </a:r>
            <a:r>
              <a:rPr lang="en-US" sz="1800" dirty="0">
                <a:solidFill>
                  <a:schemeClr val="tx2"/>
                </a:solidFill>
              </a:rPr>
              <a:t>2017;377(6):523-33.</a:t>
            </a:r>
          </a:p>
        </p:txBody>
      </p:sp>
    </p:spTree>
    <p:extLst>
      <p:ext uri="{BB962C8B-B14F-4D97-AF65-F5344CB8AC3E}">
        <p14:creationId xmlns:p14="http://schemas.microsoft.com/office/powerpoint/2010/main" val="41378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ＭＳ Ｐゴシック" charset="0"/>
              </a:rPr>
              <a:t>OlympiAD</a:t>
            </a:r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: Phase III Trial Design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  <a:cs typeface="Arial" charset="0"/>
              </a:rPr>
              <a:t>Robson M et al.</a:t>
            </a:r>
            <a:r>
              <a:rPr lang="en-US" sz="1800" i="1" dirty="0">
                <a:solidFill>
                  <a:srgbClr val="FFFFFF"/>
                </a:solidFill>
                <a:cs typeface="Arial" charset="0"/>
              </a:rPr>
              <a:t> N </a:t>
            </a:r>
            <a:r>
              <a:rPr lang="en-US" sz="1800" i="1" dirty="0" err="1">
                <a:solidFill>
                  <a:srgbClr val="FFFFFF"/>
                </a:solidFill>
                <a:cs typeface="Arial" charset="0"/>
              </a:rPr>
              <a:t>Engl</a:t>
            </a:r>
            <a:r>
              <a:rPr lang="en-US" sz="1800" i="1" dirty="0">
                <a:solidFill>
                  <a:srgbClr val="FFFFFF"/>
                </a:solidFill>
                <a:cs typeface="Arial" charset="0"/>
              </a:rPr>
              <a:t> J Med </a:t>
            </a:r>
            <a:r>
              <a:rPr lang="en-US" sz="1800" dirty="0">
                <a:solidFill>
                  <a:srgbClr val="FFFFFF"/>
                </a:solidFill>
                <a:cs typeface="Arial" charset="0"/>
              </a:rPr>
              <a:t>2017;377(6):523-33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Line 6">
            <a:extLst>
              <a:ext uri="{FF2B5EF4-FFF2-40B4-BE49-F238E27FC236}">
                <a16:creationId xmlns="" xmlns:a16="http://schemas.microsoft.com/office/drawing/2014/main" id="{E84F93FE-4C85-8F48-8580-44BD6E03C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2650" y="3071076"/>
            <a:ext cx="14255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="" xmlns:a16="http://schemas.microsoft.com/office/drawing/2014/main" id="{FBDF89D5-D956-EE4A-B687-3F7A91D42E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8224" y="1986814"/>
            <a:ext cx="0" cy="20034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CB9F0EB-ED38-5D42-A537-965B0A3616B0}"/>
              </a:ext>
            </a:extLst>
          </p:cNvPr>
          <p:cNvGrpSpPr/>
          <p:nvPr/>
        </p:nvGrpSpPr>
        <p:grpSpPr>
          <a:xfrm>
            <a:off x="4848224" y="1975702"/>
            <a:ext cx="457200" cy="2014537"/>
            <a:chOff x="4419600" y="2274888"/>
            <a:chExt cx="514350" cy="2014537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4C06E8FA-F186-E545-8C0C-B1156E8DCD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9600" y="2274888"/>
              <a:ext cx="514350" cy="1111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="" xmlns:a16="http://schemas.microsoft.com/office/drawing/2014/main" id="{E0625ADD-3DFF-094E-AD06-B4F8E102C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4289425"/>
              <a:ext cx="51435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1461351"/>
            <a:ext cx="3457575" cy="989012"/>
          </a:xfrm>
          <a:prstGeom prst="rect">
            <a:avLst/>
          </a:prstGeom>
          <a:solidFill>
            <a:srgbClr val="F8951E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Olaparib</a:t>
            </a:r>
            <a:endParaRPr lang="en-US" sz="1800" b="1" dirty="0">
              <a:solidFill>
                <a:srgbClr val="000090"/>
              </a:solidFill>
              <a:ea typeface="Arial" charset="0"/>
              <a:cs typeface="Arial" charset="0"/>
            </a:endParaRP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300 mg BID PO</a:t>
            </a:r>
            <a:b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</a:br>
            <a:r>
              <a:rPr lang="is-I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(n = 205)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="" xmlns:a16="http://schemas.microsoft.com/office/drawing/2014/main" id="{D48C33DC-AC70-0F4C-8A0A-15D5DF23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3243215"/>
            <a:ext cx="3457575" cy="1346141"/>
          </a:xfrm>
          <a:prstGeom prst="rect">
            <a:avLst/>
          </a:prstGeom>
          <a:solidFill>
            <a:srgbClr val="58C4F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Physician’s choice of chemo</a:t>
            </a:r>
          </a:p>
          <a:p>
            <a:pPr algn="ctr">
              <a:spcBef>
                <a:spcPts val="0"/>
              </a:spcBef>
            </a:pP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(</a:t>
            </a:r>
            <a:r>
              <a:rPr lang="en-US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capecitabine</a:t>
            </a: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, </a:t>
            </a:r>
            <a:r>
              <a:rPr lang="en-US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vinorelbine</a:t>
            </a: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 </a:t>
            </a:r>
            <a:b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or </a:t>
            </a:r>
            <a:r>
              <a:rPr lang="en-US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eribulin</a:t>
            </a:r>
            <a: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)</a:t>
            </a:r>
            <a:br>
              <a:rPr lang="en-US" sz="1800" b="1" dirty="0">
                <a:solidFill>
                  <a:srgbClr val="000090"/>
                </a:solidFill>
                <a:ea typeface="Arial" charset="0"/>
                <a:cs typeface="Arial" charset="0"/>
              </a:rPr>
            </a:br>
            <a:r>
              <a:rPr lang="mr-IN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(</a:t>
            </a:r>
            <a:r>
              <a:rPr lang="mr-IN" sz="1800" b="1" dirty="0" err="1">
                <a:solidFill>
                  <a:srgbClr val="000090"/>
                </a:solidFill>
                <a:ea typeface="Arial" charset="0"/>
                <a:cs typeface="Arial" charset="0"/>
              </a:rPr>
              <a:t>n</a:t>
            </a:r>
            <a:r>
              <a:rPr lang="mr-IN" sz="1800" b="1" dirty="0">
                <a:solidFill>
                  <a:srgbClr val="000090"/>
                </a:solidFill>
                <a:ea typeface="Arial" charset="0"/>
                <a:cs typeface="Arial" charset="0"/>
              </a:rPr>
              <a:t> = 97)</a:t>
            </a:r>
          </a:p>
        </p:txBody>
      </p:sp>
      <p:sp>
        <p:nvSpPr>
          <p:cNvPr id="14" name="Oval 25">
            <a:extLst>
              <a:ext uri="{FF2B5EF4-FFF2-40B4-BE49-F238E27FC236}">
                <a16:creationId xmlns="" xmlns:a16="http://schemas.microsoft.com/office/drawing/2014/main" id="{BCA160D0-A14A-8E41-8EB6-F2EC62DF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4" y="2634513"/>
            <a:ext cx="852488" cy="850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R</a:t>
            </a:r>
          </a:p>
        </p:txBody>
      </p:sp>
      <p:graphicFrame>
        <p:nvGraphicFramePr>
          <p:cNvPr id="15" name="Group 104">
            <a:extLst>
              <a:ext uri="{FF2B5EF4-FFF2-40B4-BE49-F238E27FC236}">
                <a16:creationId xmlns="" xmlns:a16="http://schemas.microsoft.com/office/drawing/2014/main" id="{616D44C8-C741-3046-91E9-726091DC1C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1525872"/>
          <a:ext cx="2950369" cy="3063484"/>
        </p:xfrm>
        <a:graphic>
          <a:graphicData uri="http://schemas.openxmlformats.org/drawingml/2006/table">
            <a:tbl>
              <a:tblPr/>
              <a:tblGrid>
                <a:gridCol w="2950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2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Enrollment (N = 302)</a:t>
                      </a:r>
                    </a:p>
                  </a:txBody>
                  <a:tcPr marL="91490" marR="91490" marT="45654" marB="4565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7164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Hormone receptor-positive metastatic breast cancer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baseline="0" dirty="0"/>
                        <a:t>Germline mutation in BRCA1 or BRCA2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baseline="0" dirty="0"/>
                        <a:t>No HER2-positive disease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baseline="0" dirty="0"/>
                        <a:t>Prior therapy with anthracycline and </a:t>
                      </a:r>
                      <a:r>
                        <a:rPr lang="en-US" sz="1600" baseline="0" dirty="0" err="1"/>
                        <a:t>taxane</a:t>
                      </a:r>
                      <a:r>
                        <a:rPr lang="en-US" sz="1600" baseline="0" dirty="0"/>
                        <a:t> in adjuvant or metastatic setting</a:t>
                      </a:r>
                    </a:p>
                  </a:txBody>
                  <a:tcPr marL="91490" marR="91490" marT="45654" marB="4565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2A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F4C25978-3A0E-3449-9E94-1D86938E8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73" y="5010090"/>
            <a:ext cx="7583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</a:rPr>
              <a:t>Primary endpoint: </a:t>
            </a:r>
            <a:r>
              <a:rPr lang="en-US" sz="2000" dirty="0">
                <a:solidFill>
                  <a:srgbClr val="FFFFFF"/>
                </a:solidFill>
              </a:rPr>
              <a:t>Progression-free survival</a:t>
            </a:r>
          </a:p>
        </p:txBody>
      </p:sp>
    </p:spTree>
    <p:extLst>
      <p:ext uri="{BB962C8B-B14F-4D97-AF65-F5344CB8AC3E}">
        <p14:creationId xmlns:p14="http://schemas.microsoft.com/office/powerpoint/2010/main" val="10417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ＭＳ Ｐゴシック" charset="0"/>
              </a:rPr>
              <a:t>OlympiAD</a:t>
            </a:r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: Survival and Response Rates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  <a:cs typeface="Arial" charset="0"/>
              </a:rPr>
              <a:t>Robson M et al.</a:t>
            </a:r>
            <a:r>
              <a:rPr lang="en-US" sz="1800" i="1" dirty="0">
                <a:solidFill>
                  <a:srgbClr val="FFFFFF"/>
                </a:solidFill>
                <a:cs typeface="Arial" charset="0"/>
              </a:rPr>
              <a:t> N </a:t>
            </a:r>
            <a:r>
              <a:rPr lang="en-US" sz="1800" i="1" dirty="0" err="1">
                <a:solidFill>
                  <a:srgbClr val="FFFFFF"/>
                </a:solidFill>
                <a:cs typeface="Arial" charset="0"/>
              </a:rPr>
              <a:t>Engl</a:t>
            </a:r>
            <a:r>
              <a:rPr lang="en-US" sz="1800" i="1" dirty="0">
                <a:solidFill>
                  <a:srgbClr val="FFFFFF"/>
                </a:solidFill>
                <a:cs typeface="Arial" charset="0"/>
              </a:rPr>
              <a:t> J Med </a:t>
            </a:r>
            <a:r>
              <a:rPr lang="en-US" sz="1800" dirty="0">
                <a:solidFill>
                  <a:srgbClr val="FFFFFF"/>
                </a:solidFill>
                <a:cs typeface="Arial" charset="0"/>
              </a:rPr>
              <a:t>2017;377(6):523-33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38F345C-AB22-9746-9843-38A46579F5D9}"/>
              </a:ext>
            </a:extLst>
          </p:cNvPr>
          <p:cNvSpPr txBox="1"/>
          <p:nvPr/>
        </p:nvSpPr>
        <p:spPr>
          <a:xfrm>
            <a:off x="533400" y="5562600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/>
              <a:t>Overall survival did not differ significantly between groups</a:t>
            </a:r>
            <a:r>
              <a:rPr lang="is-IS" sz="1800" dirty="0"/>
              <a:t> (</a:t>
            </a:r>
            <a:r>
              <a:rPr lang="is-IS" sz="1800" i="1" dirty="0"/>
              <a:t>p</a:t>
            </a:r>
            <a:r>
              <a:rPr lang="is-IS" sz="1800" dirty="0"/>
              <a:t> = 0.57)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4195C8F6-6305-3F43-84FF-30568779856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91201" y="990601"/>
          <a:ext cx="304800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9992782-DAB2-484A-BE75-7F264DBF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29836"/>
            <a:ext cx="6722950" cy="3989214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06D7F5C-B199-9E4D-9274-61BA7390206B}"/>
              </a:ext>
            </a:extLst>
          </p:cNvPr>
          <p:cNvSpPr txBox="1"/>
          <p:nvPr/>
        </p:nvSpPr>
        <p:spPr>
          <a:xfrm>
            <a:off x="2514600" y="1164433"/>
            <a:ext cx="3109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Median PFS:</a:t>
            </a:r>
          </a:p>
          <a:p>
            <a:r>
              <a:rPr lang="en-US" sz="1600" b="1" dirty="0" err="1">
                <a:solidFill>
                  <a:srgbClr val="F8951E"/>
                </a:solidFill>
              </a:rPr>
              <a:t>Olaparib</a:t>
            </a:r>
            <a:r>
              <a:rPr lang="en-US" sz="1600" b="1" dirty="0">
                <a:solidFill>
                  <a:srgbClr val="F8951E"/>
                </a:solidFill>
              </a:rPr>
              <a:t> = 7.0 </a:t>
            </a:r>
            <a:r>
              <a:rPr lang="en-US" sz="1600" b="1" dirty="0" err="1">
                <a:solidFill>
                  <a:srgbClr val="F8951E"/>
                </a:solidFill>
              </a:rPr>
              <a:t>mo</a:t>
            </a:r>
            <a:endParaRPr lang="en-US" sz="1600" b="1" dirty="0">
              <a:solidFill>
                <a:srgbClr val="F8951E"/>
              </a:solidFill>
            </a:endParaRPr>
          </a:p>
          <a:p>
            <a:r>
              <a:rPr lang="en-US" sz="1600" b="1" dirty="0">
                <a:solidFill>
                  <a:srgbClr val="99CC00"/>
                </a:solidFill>
              </a:rPr>
              <a:t>Standard therapy = 4.2 </a:t>
            </a:r>
            <a:r>
              <a:rPr lang="en-US" sz="1600" b="1" dirty="0" err="1">
                <a:solidFill>
                  <a:srgbClr val="99CC00"/>
                </a:solidFill>
              </a:rPr>
              <a:t>mo</a:t>
            </a:r>
            <a:endParaRPr lang="en-US" sz="1600" b="1" dirty="0">
              <a:solidFill>
                <a:srgbClr val="99CC0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HR = 0.58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 </a:t>
            </a:r>
            <a:r>
              <a:rPr lang="en-US" sz="1600" dirty="0">
                <a:solidFill>
                  <a:schemeClr val="bg1"/>
                </a:solidFill>
              </a:rPr>
              <a:t>&lt; 0.001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8F345C-AB22-9746-9843-38A46579F5D9}"/>
              </a:ext>
            </a:extLst>
          </p:cNvPr>
          <p:cNvSpPr txBox="1"/>
          <p:nvPr/>
        </p:nvSpPr>
        <p:spPr>
          <a:xfrm>
            <a:off x="6207881" y="128423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800" dirty="0">
                <a:ea typeface="Arial" charset="0"/>
                <a:cs typeface="Arial" charset="0"/>
              </a:rPr>
              <a:t>100/167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8F345C-AB22-9746-9843-38A46579F5D9}"/>
              </a:ext>
            </a:extLst>
          </p:cNvPr>
          <p:cNvSpPr txBox="1"/>
          <p:nvPr/>
        </p:nvSpPr>
        <p:spPr>
          <a:xfrm>
            <a:off x="7437186" y="176426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800" dirty="0">
                <a:ea typeface="Arial" charset="0"/>
                <a:cs typeface="Arial" charset="0"/>
              </a:rPr>
              <a:t>19/66</a:t>
            </a:r>
          </a:p>
        </p:txBody>
      </p:sp>
    </p:spTree>
    <p:extLst>
      <p:ext uri="{BB962C8B-B14F-4D97-AF65-F5344CB8AC3E}">
        <p14:creationId xmlns:p14="http://schemas.microsoft.com/office/powerpoint/2010/main" val="37159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>
            <a:extLst>
              <a:ext uri="{FF2B5EF4-FFF2-40B4-BE49-F238E27FC236}">
                <a16:creationId xmlns="" xmlns:a16="http://schemas.microsoft.com/office/drawing/2014/main" id="{BAB8F157-1A9A-BC4F-8205-7BE64A82B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8458200" cy="41910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OlympiAD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Select Adverse Events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 (</a:t>
            </a:r>
            <a:r>
              <a:rPr lang="mr-IN" dirty="0" err="1">
                <a:latin typeface="Arial" charset="0"/>
                <a:ea typeface="Arial" charset="0"/>
                <a:cs typeface="Arial" charset="0"/>
              </a:rPr>
              <a:t>AEs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227058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  <a:cs typeface="Arial" charset="0"/>
              </a:rPr>
              <a:t>Robson M et al.</a:t>
            </a:r>
            <a:r>
              <a:rPr lang="en-US" sz="1600" i="1" dirty="0">
                <a:solidFill>
                  <a:srgbClr val="FFFFFF"/>
                </a:solidFill>
                <a:cs typeface="Arial" charset="0"/>
              </a:rPr>
              <a:t> N </a:t>
            </a:r>
            <a:r>
              <a:rPr lang="en-US" sz="1600" i="1" dirty="0" err="1">
                <a:solidFill>
                  <a:srgbClr val="FFFFFF"/>
                </a:solidFill>
                <a:cs typeface="Arial" charset="0"/>
              </a:rPr>
              <a:t>Engl</a:t>
            </a:r>
            <a:r>
              <a:rPr lang="en-US" sz="1600" i="1" dirty="0">
                <a:solidFill>
                  <a:srgbClr val="FFFFFF"/>
                </a:solidFill>
                <a:cs typeface="Arial" charset="0"/>
              </a:rPr>
              <a:t> J Med </a:t>
            </a:r>
            <a:r>
              <a:rPr lang="en-US" sz="1600" dirty="0">
                <a:solidFill>
                  <a:srgbClr val="FFFFFF"/>
                </a:solidFill>
                <a:cs typeface="Arial" charset="0"/>
              </a:rPr>
              <a:t>2017;377(6):523-33; </a:t>
            </a:r>
            <a:r>
              <a:rPr lang="en-US" sz="1600" dirty="0">
                <a:latin typeface="+mn-lt"/>
                <a:ea typeface="Calibri" charset="0"/>
                <a:cs typeface="Calibri" charset="0"/>
              </a:rPr>
              <a:t>Robson M et al. </a:t>
            </a:r>
            <a:r>
              <a:rPr lang="en-US" sz="1600" i="1" dirty="0">
                <a:latin typeface="+mn-lt"/>
                <a:ea typeface="Calibri" charset="0"/>
                <a:cs typeface="Calibri" charset="0"/>
              </a:rPr>
              <a:t>Proc ASCO </a:t>
            </a:r>
            <a:r>
              <a:rPr lang="en-US" sz="1600" dirty="0">
                <a:latin typeface="+mn-lt"/>
                <a:ea typeface="Calibri" charset="0"/>
                <a:cs typeface="Calibri" charset="0"/>
              </a:rPr>
              <a:t>2017;Abstract LBA4 (Plenary).</a:t>
            </a: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4906B35-21F8-6F44-96B7-1CE11ECD43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198" y="1127761"/>
          <a:ext cx="8212349" cy="3921171"/>
        </p:xfrm>
        <a:graphic>
          <a:graphicData uri="http://schemas.openxmlformats.org/drawingml/2006/table">
            <a:tbl>
              <a:tblPr firstRow="1" bandRow="1"/>
              <a:tblGrid>
                <a:gridCol w="33528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88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23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9919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mr-IN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latin typeface="Arial" charset="0"/>
                          <a:ea typeface="Arial" charset="0"/>
                          <a:cs typeface="Arial" charset="0"/>
                        </a:rPr>
                        <a:t>Olaparib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(n = 205)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Standard therapy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(n = 91)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411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Any grade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Grade ≥3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Any grade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Grade ≥3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3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Anemia*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3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Neutropenia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3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Nausea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3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Vomiting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3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Dose reduction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due to AE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9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Treatment interruption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or delay due to AE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99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Treatment discontinuation due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to AE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0B3641-9145-2246-B9CA-C0FF50F7C2B0}"/>
              </a:ext>
            </a:extLst>
          </p:cNvPr>
          <p:cNvSpPr txBox="1"/>
          <p:nvPr/>
        </p:nvSpPr>
        <p:spPr>
          <a:xfrm>
            <a:off x="427384" y="5257800"/>
            <a:ext cx="8792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  <a:ea typeface="Arial" charset="0"/>
                <a:cs typeface="Arial" charset="0"/>
              </a:rPr>
              <a:t>*</a:t>
            </a:r>
            <a:r>
              <a:rPr lang="en-US" sz="1600" b="0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ea typeface="Arial" charset="0"/>
                <a:cs typeface="Arial" charset="0"/>
              </a:rPr>
              <a:t>Anemia, decreased hemoglobin level, decreased hematocrit, decreased red-cell count and </a:t>
            </a:r>
            <a:r>
              <a:rPr lang="en-US" sz="1600" b="0" dirty="0" err="1">
                <a:solidFill>
                  <a:schemeClr val="tx1"/>
                </a:solidFill>
                <a:ea typeface="Arial" charset="0"/>
                <a:cs typeface="Arial" charset="0"/>
              </a:rPr>
              <a:t>erythropenia</a:t>
            </a:r>
            <a:r>
              <a:rPr lang="en-US" sz="1600" b="0" dirty="0">
                <a:solidFill>
                  <a:schemeClr val="tx1"/>
                </a:solidFill>
                <a:ea typeface="Arial" charset="0"/>
                <a:cs typeface="Arial" charset="0"/>
              </a:rPr>
              <a:t>;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0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† </a:t>
            </a:r>
            <a:r>
              <a:rPr lang="en-US" sz="1600" b="0" dirty="0">
                <a:solidFill>
                  <a:schemeClr val="tx1"/>
                </a:solidFill>
                <a:ea typeface="Arial" charset="0"/>
                <a:cs typeface="Arial" charset="0"/>
              </a:rPr>
              <a:t>Febrile neutropenia, </a:t>
            </a:r>
            <a:r>
              <a:rPr lang="en-US" sz="1600" b="0" dirty="0" err="1">
                <a:solidFill>
                  <a:schemeClr val="tx1"/>
                </a:solidFill>
                <a:ea typeface="Arial" charset="0"/>
                <a:cs typeface="Arial" charset="0"/>
              </a:rPr>
              <a:t>granulocytopenia</a:t>
            </a:r>
            <a:r>
              <a:rPr lang="en-US" sz="1600" b="0" dirty="0">
                <a:solidFill>
                  <a:schemeClr val="tx1"/>
                </a:solidFill>
                <a:ea typeface="Arial" charset="0"/>
                <a:cs typeface="Arial" charset="0"/>
              </a:rPr>
              <a:t>, decreased granulocyte count, neutropenia, neutropenic sepsis, decreased neutrophil count and neutropenic infection</a:t>
            </a:r>
          </a:p>
        </p:txBody>
      </p:sp>
    </p:spTree>
    <p:extLst>
      <p:ext uri="{BB962C8B-B14F-4D97-AF65-F5344CB8AC3E}">
        <p14:creationId xmlns:p14="http://schemas.microsoft.com/office/powerpoint/2010/main" val="31294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C476E-9A5D-534A-A1F3-CE2E2A31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2209800"/>
          </a:xfrm>
        </p:spPr>
        <p:txBody>
          <a:bodyPr/>
          <a:lstStyle/>
          <a:p>
            <a:r>
              <a:rPr lang="en-US" sz="3600" dirty="0"/>
              <a:t>Role of Immune Checkpoint Inhibitors</a:t>
            </a:r>
          </a:p>
        </p:txBody>
      </p:sp>
    </p:spTree>
    <p:extLst>
      <p:ext uri="{BB962C8B-B14F-4D97-AF65-F5344CB8AC3E}">
        <p14:creationId xmlns:p14="http://schemas.microsoft.com/office/powerpoint/2010/main" val="1545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Updated Efficacy, Safety, &amp; PD-L1 Status of Patients with HR+,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HER2- Metastatic Breast Cancer Administered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Abemaciclib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plus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Pembrolizumab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Tolaney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SM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ASCO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1059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0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3210"/>
            <a:ext cx="6400799" cy="4061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871213"/>
          </a:xfrm>
        </p:spPr>
        <p:txBody>
          <a:bodyPr/>
          <a:lstStyle/>
          <a:p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Abemaciclib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Pembrolizumab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: Response Summary </a:t>
            </a:r>
            <a:br>
              <a:rPr lang="en-US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by PD-L1 Status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" y="570854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ea typeface="Arial" charset="0"/>
                <a:cs typeface="Arial" charset="0"/>
              </a:rPr>
              <a:t>Baseline </a:t>
            </a:r>
            <a:r>
              <a:rPr lang="en-US" sz="1600" dirty="0">
                <a:ea typeface="Arial" charset="0"/>
                <a:cs typeface="Arial" charset="0"/>
              </a:rPr>
              <a:t>PD-L1 status was not predictive for response in patients who received treatment for up to 24 weeks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err="1">
                <a:ea typeface="Arial" charset="0"/>
                <a:cs typeface="Arial" charset="0"/>
              </a:rPr>
              <a:t>Tolaney</a:t>
            </a:r>
            <a:r>
              <a:rPr lang="en-US" sz="1800" dirty="0">
                <a:ea typeface="Arial" charset="0"/>
                <a:cs typeface="Arial" charset="0"/>
              </a:rPr>
              <a:t> SM et al. </a:t>
            </a:r>
            <a:r>
              <a:rPr lang="en-US" sz="1800" i="1" dirty="0">
                <a:ea typeface="Arial" charset="0"/>
                <a:cs typeface="Arial" charset="0"/>
              </a:rPr>
              <a:t>Proc</a:t>
            </a:r>
            <a:r>
              <a:rPr lang="en-US" sz="1800" dirty="0">
                <a:ea typeface="Arial" charset="0"/>
                <a:cs typeface="Arial" charset="0"/>
              </a:rPr>
              <a:t> ASCO</a:t>
            </a:r>
            <a:r>
              <a:rPr lang="en-US" sz="1800" i="1" dirty="0">
                <a:ea typeface="Arial" charset="0"/>
                <a:cs typeface="Arial" charset="0"/>
              </a:rPr>
              <a:t> </a:t>
            </a:r>
            <a:r>
              <a:rPr lang="en-US" sz="1800" dirty="0">
                <a:ea typeface="Arial" charset="0"/>
                <a:cs typeface="Arial" charset="0"/>
              </a:rPr>
              <a:t>2018;Abstract 1059.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F7894A4E-AECB-AA46-AF4A-50264FDC04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1011890"/>
          <a:ext cx="7085432" cy="14996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47687">
                  <a:extLst>
                    <a:ext uri="{9D8B030D-6E8A-4147-A177-3AD203B41FA5}">
                      <a16:colId xmlns="" xmlns:a16="http://schemas.microsoft.com/office/drawing/2014/main" val="4182519530"/>
                    </a:ext>
                  </a:extLst>
                </a:gridCol>
                <a:gridCol w="1454199">
                  <a:extLst>
                    <a:ext uri="{9D8B030D-6E8A-4147-A177-3AD203B41FA5}">
                      <a16:colId xmlns="" xmlns:a16="http://schemas.microsoft.com/office/drawing/2014/main" val="2967895531"/>
                    </a:ext>
                  </a:extLst>
                </a:gridCol>
                <a:gridCol w="1526909">
                  <a:extLst>
                    <a:ext uri="{9D8B030D-6E8A-4147-A177-3AD203B41FA5}">
                      <a16:colId xmlns="" xmlns:a16="http://schemas.microsoft.com/office/drawing/2014/main" val="3094728259"/>
                    </a:ext>
                  </a:extLst>
                </a:gridCol>
                <a:gridCol w="1456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870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Investigator-assessed response</a:t>
                      </a:r>
                      <a:r>
                        <a:rPr kumimoji="0" lang="is-I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 (N = 28)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PD-L1-positive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(n = 12)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PD-L1-negative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(n = 11)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2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PD-L1 </a:t>
                      </a:r>
                      <a:r>
                        <a:rPr lang="en-US" sz="1300" b="1" dirty="0" err="1">
                          <a:solidFill>
                            <a:schemeClr val="bg1"/>
                          </a:solidFill>
                        </a:rPr>
                        <a:t>unkown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(n = 5)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92F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2344529"/>
                  </a:ext>
                </a:extLst>
              </a:tr>
              <a:tr h="19126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Confirmed ORR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33.3%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36.4%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0%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250063"/>
                  </a:ext>
                </a:extLst>
              </a:tr>
              <a:tr h="19126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CR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0%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0%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0%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26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PR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33.3%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36.4%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0%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26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CBR (CR + PR + SD ≥6 months)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50.0%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54.5%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20.0%</a:t>
                      </a:r>
                    </a:p>
                  </a:txBody>
                  <a:tcPr marT="27432" marB="27432" anchor="ctr"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 rot="16200000">
            <a:off x="-1218909" y="3142140"/>
            <a:ext cx="298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Change from baseline (%)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3425" y="2888328"/>
            <a:ext cx="168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ea typeface="Arial" charset="0"/>
                <a:cs typeface="Arial" charset="0"/>
              </a:rPr>
              <a:t>20% increase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94762" y="3888573"/>
            <a:ext cx="181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tx1"/>
                </a:solidFill>
                <a:ea typeface="Arial" charset="0"/>
                <a:cs typeface="Arial" charset="0"/>
              </a:rPr>
              <a:t>-30% decrease</a:t>
            </a:r>
            <a:endParaRPr lang="en-US" sz="1800" b="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33600" y="4334232"/>
            <a:ext cx="3122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>
                <a:solidFill>
                  <a:schemeClr val="tx1"/>
                </a:solidFill>
                <a:ea typeface="Arial" charset="0"/>
                <a:cs typeface="Arial" charset="0"/>
              </a:rPr>
              <a:t>PD-L1-positive</a:t>
            </a:r>
          </a:p>
          <a:p>
            <a:r>
              <a:rPr lang="en-US" sz="1500" b="0" dirty="0">
                <a:solidFill>
                  <a:schemeClr val="tx1"/>
                </a:solidFill>
                <a:ea typeface="Arial" charset="0"/>
                <a:cs typeface="Arial" charset="0"/>
              </a:rPr>
              <a:t>PD-L1-negative</a:t>
            </a:r>
          </a:p>
          <a:p>
            <a:r>
              <a:rPr lang="en-US" sz="1500" b="0" dirty="0">
                <a:solidFill>
                  <a:schemeClr val="tx1"/>
                </a:solidFill>
                <a:ea typeface="Arial" charset="0"/>
                <a:cs typeface="Arial" charset="0"/>
              </a:rPr>
              <a:t>PD-L1 status unknown</a:t>
            </a:r>
          </a:p>
          <a:p>
            <a:r>
              <a:rPr lang="en-US" sz="1500" b="0" dirty="0">
                <a:solidFill>
                  <a:schemeClr val="tx1"/>
                </a:solidFill>
                <a:ea typeface="Arial" charset="0"/>
                <a:cs typeface="Arial" charset="0"/>
              </a:rPr>
              <a:t>Treatment ongoing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951785" y="4662827"/>
            <a:ext cx="181155" cy="137773"/>
          </a:xfrm>
          <a:prstGeom prst="rect">
            <a:avLst/>
          </a:prstGeom>
          <a:solidFill>
            <a:srgbClr val="6CCF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72745" y="4953000"/>
            <a:ext cx="29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951785" y="4880898"/>
            <a:ext cx="181155" cy="137773"/>
          </a:xfrm>
          <a:prstGeom prst="rect">
            <a:avLst/>
          </a:prstGeom>
          <a:solidFill>
            <a:srgbClr val="8FCC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ea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51785" y="4408686"/>
            <a:ext cx="181155" cy="137773"/>
          </a:xfrm>
          <a:prstGeom prst="rect">
            <a:avLst/>
          </a:prstGeom>
          <a:solidFill>
            <a:srgbClr val="F586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6800" y="2757186"/>
            <a:ext cx="1688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500" dirty="0" err="1">
                <a:ea typeface="Arial" charset="0"/>
                <a:cs typeface="Arial" charset="0"/>
              </a:rPr>
              <a:t>N</a:t>
            </a:r>
            <a:r>
              <a:rPr lang="mr-IN" sz="1500" dirty="0">
                <a:ea typeface="Arial" charset="0"/>
                <a:cs typeface="Arial" charset="0"/>
              </a:rPr>
              <a:t> = 28</a:t>
            </a:r>
          </a:p>
        </p:txBody>
      </p:sp>
    </p:spTree>
    <p:extLst>
      <p:ext uri="{BB962C8B-B14F-4D97-AF65-F5344CB8AC3E}">
        <p14:creationId xmlns:p14="http://schemas.microsoft.com/office/powerpoint/2010/main" val="92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8600" y="533400"/>
            <a:ext cx="8686800" cy="4117291"/>
            <a:chOff x="304800" y="533400"/>
            <a:chExt cx="8534400" cy="4045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813C144-65B4-444E-B2A6-07F012252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533400"/>
              <a:ext cx="8534400" cy="33775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1DF7077-2014-1345-958A-6FFC8948EEDB}"/>
                </a:ext>
              </a:extLst>
            </p:cNvPr>
            <p:cNvSpPr/>
            <p:nvPr/>
          </p:nvSpPr>
          <p:spPr bwMode="auto">
            <a:xfrm>
              <a:off x="304800" y="3905233"/>
              <a:ext cx="8534400" cy="6732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AFC6E1-9D15-5B4A-81BD-CD5AEC28D237}"/>
              </a:ext>
            </a:extLst>
          </p:cNvPr>
          <p:cNvSpPr txBox="1"/>
          <p:nvPr/>
        </p:nvSpPr>
        <p:spPr>
          <a:xfrm>
            <a:off x="5756305" y="4233446"/>
            <a:ext cx="3196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Lancet </a:t>
            </a:r>
            <a:r>
              <a:rPr lang="en-US" sz="1600" i="1" dirty="0" err="1">
                <a:solidFill>
                  <a:schemeClr val="tx2"/>
                </a:solidFill>
              </a:rPr>
              <a:t>Oncol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2018;19(7):904-15.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0A4505-3305-7142-99E0-23A693886A76}"/>
              </a:ext>
            </a:extLst>
          </p:cNvPr>
          <p:cNvSpPr txBox="1"/>
          <p:nvPr/>
        </p:nvSpPr>
        <p:spPr>
          <a:xfrm>
            <a:off x="228600" y="4800600"/>
            <a:ext cx="8472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Premenopausal women with HER2-negative breast cancer who were treatment naïve or had received up to 1 line of prior chemotherapy for advanced breast cancer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672 women were randomized 1:1 to </a:t>
            </a:r>
            <a:r>
              <a:rPr lang="en-US" sz="1800" dirty="0" err="1"/>
              <a:t>ribociclib</a:t>
            </a:r>
            <a:r>
              <a:rPr lang="en-US" sz="1800" dirty="0"/>
              <a:t> versus placebo, in combination with tamoxifen and </a:t>
            </a:r>
            <a:r>
              <a:rPr lang="en-US" sz="1800" dirty="0" err="1"/>
              <a:t>goserelin</a:t>
            </a:r>
            <a:r>
              <a:rPr lang="en-US" sz="1800" dirty="0"/>
              <a:t> or NSAI and </a:t>
            </a:r>
            <a:r>
              <a:rPr lang="en-US" sz="1800" dirty="0" err="1"/>
              <a:t>goserelin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9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53DD7A71-C540-2140-8AE4-74401736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08" y="1219200"/>
            <a:ext cx="8305800" cy="43434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Abemaciclib</a:t>
            </a:r>
            <a:r>
              <a:rPr lang="en-US" dirty="0"/>
              <a:t>/</a:t>
            </a:r>
            <a:r>
              <a:rPr lang="en-US" dirty="0" err="1"/>
              <a:t>Pembrolizumab</a:t>
            </a:r>
            <a:r>
              <a:rPr lang="en-US" dirty="0"/>
              <a:t>: Select AEs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4906B35-21F8-6F44-96B7-1CE11ECD43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4239" y="1382111"/>
          <a:ext cx="7959950" cy="4028092"/>
        </p:xfrm>
        <a:graphic>
          <a:graphicData uri="http://schemas.openxmlformats.org/drawingml/2006/table">
            <a:tbl>
              <a:tblPr firstRow="1" bandRow="1"/>
              <a:tblGrid>
                <a:gridCol w="2553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2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22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22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1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mr-IN" sz="17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Event</a:t>
                      </a:r>
                      <a:r>
                        <a:rPr lang="mr-IN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mr-IN" sz="17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mr-IN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 = 28)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All grades</a:t>
                      </a:r>
                    </a:p>
                    <a:p>
                      <a:pPr algn="ctr"/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n (%)</a:t>
                      </a:r>
                      <a:endParaRPr lang="mr-IN" sz="17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Grade 1-2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n (%)</a:t>
                      </a:r>
                      <a:endParaRPr lang="mr-IN" sz="17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Grade 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n (%)</a:t>
                      </a:r>
                      <a:endParaRPr lang="mr-IN" sz="17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628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Diarrhea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 (78.6)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 (67.9)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 (10.7)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6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Neutropenia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 (39.3)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 (10.7)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 (28.6)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6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Pruritus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 (39.3)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 (39.3)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 (0.0)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6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Vomiting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 (28.6)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 (25.0)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 (3.6)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6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Abdominal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pain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 (25.0)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 (21.4)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 (3.6)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628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Pneumonitis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 (7.1)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 (7.1)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 (0.0)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1348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Acute kidney injury (renal failure)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 (7.1)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 (7.1)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 (0.0)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628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Colitis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 (3.6)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 (3.6)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 (0.0)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err="1"/>
              <a:t>Tolaney</a:t>
            </a:r>
            <a:r>
              <a:rPr lang="en-US" sz="1800" dirty="0"/>
              <a:t> SM et al. </a:t>
            </a:r>
            <a:r>
              <a:rPr lang="en-US" sz="1800" i="1" dirty="0"/>
              <a:t>Proc</a:t>
            </a:r>
            <a:r>
              <a:rPr lang="en-US" sz="1800" dirty="0"/>
              <a:t> ASCO</a:t>
            </a:r>
            <a:r>
              <a:rPr lang="en-US" sz="1800" i="1" dirty="0"/>
              <a:t> </a:t>
            </a:r>
            <a:r>
              <a:rPr lang="en-US" sz="1800" dirty="0"/>
              <a:t>2018;Abstract 1059.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824" y="567938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combination of </a:t>
            </a:r>
            <a:r>
              <a:rPr lang="en-US" sz="1800" dirty="0" err="1"/>
              <a:t>abemaciclib</a:t>
            </a:r>
            <a:r>
              <a:rPr lang="en-US" sz="1800" dirty="0"/>
              <a:t> and </a:t>
            </a:r>
            <a:r>
              <a:rPr lang="en-US" sz="1800" dirty="0" err="1"/>
              <a:t>pembrolizumab</a:t>
            </a:r>
            <a:r>
              <a:rPr lang="en-US" sz="1800" dirty="0"/>
              <a:t> demonstrated a manageable safety profile.</a:t>
            </a:r>
          </a:p>
        </p:txBody>
      </p:sp>
    </p:spTree>
    <p:extLst>
      <p:ext uri="{BB962C8B-B14F-4D97-AF65-F5344CB8AC3E}">
        <p14:creationId xmlns:p14="http://schemas.microsoft.com/office/powerpoint/2010/main" val="32573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Phase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/II Study Evaluating Safety and Efficacy of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Pembrolizumab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Trastuzumab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Patients with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Trastuzumab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Resistant HER2-Positive Metastatic Breast Cancer: Results from the PANACEA (IBCSG 45-13/BIG 4-13/KEYNOTE-014) Study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Loi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S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San Antonio Breast Cancer Symposium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2017;Abstract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GS2-06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PANACEA: Phase </a:t>
            </a:r>
            <a:r>
              <a:rPr lang="en-US" dirty="0" err="1">
                <a:latin typeface="Arial" charset="0"/>
                <a:ea typeface="ヒラギノ角ゴ Pro W3" charset="0"/>
                <a:cs typeface="ＭＳ Ｐゴシック" charset="0"/>
              </a:rPr>
              <a:t>Ib</a:t>
            </a:r>
            <a:r>
              <a:rPr lang="en-US" dirty="0">
                <a:latin typeface="Arial" charset="0"/>
                <a:ea typeface="ヒラギノ角ゴ Pro W3" charset="0"/>
                <a:cs typeface="ＭＳ Ｐゴシック" charset="0"/>
              </a:rPr>
              <a:t>/II Study Design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  <a:cs typeface="Arial" charset="0"/>
              </a:rPr>
              <a:t>Loi</a:t>
            </a:r>
            <a:r>
              <a:rPr lang="en-US" sz="1800" dirty="0">
                <a:solidFill>
                  <a:srgbClr val="FFFFFF"/>
                </a:solidFill>
                <a:cs typeface="Arial" charset="0"/>
              </a:rPr>
              <a:t> S et al.</a:t>
            </a:r>
            <a:r>
              <a:rPr lang="en-US" sz="1800" i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cs typeface="Arial" charset="0"/>
              </a:rPr>
              <a:t>San Antonio Breast Cancer Symposium</a:t>
            </a:r>
            <a:r>
              <a:rPr lang="en-US" sz="1800" i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cs typeface="Arial" charset="0"/>
              </a:rPr>
              <a:t>2017;Abstract GS2-06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F4C25978-3A0E-3449-9E94-1D86938E8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" y="4535101"/>
            <a:ext cx="853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</a:rPr>
              <a:t>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IBCSG Central Pathology Office</a:t>
            </a:r>
          </a:p>
          <a:p>
            <a:pPr marL="750888" lvl="1">
              <a:buFont typeface=".AppleSystemUIFont" charset="-120"/>
              <a:buChar char="–"/>
            </a:pPr>
            <a:r>
              <a:rPr lang="en-US" sz="1800" dirty="0">
                <a:solidFill>
                  <a:srgbClr val="FFFFFF"/>
                </a:solidFill>
              </a:rPr>
              <a:t>HER2 IHC and ISH</a:t>
            </a:r>
          </a:p>
          <a:p>
            <a:pPr marL="750888" lvl="1">
              <a:buFont typeface=".AppleSystemUIFont" charset="-120"/>
              <a:buChar char="–"/>
            </a:pPr>
            <a:r>
              <a:rPr lang="en-US" sz="1800" dirty="0">
                <a:solidFill>
                  <a:srgbClr val="FFFFFF"/>
                </a:solidFill>
              </a:rPr>
              <a:t>ER status</a:t>
            </a:r>
          </a:p>
          <a:p>
            <a:pPr marL="750888" lvl="1">
              <a:buFont typeface=".AppleSystemUIFont" charset="-120"/>
              <a:buChar char="–"/>
            </a:pPr>
            <a:r>
              <a:rPr lang="en-US" sz="1800" dirty="0">
                <a:solidFill>
                  <a:srgbClr val="FFFFFF"/>
                </a:solidFill>
              </a:rPr>
              <a:t>% stromal tumor-infiltrating lymphocytes (</a:t>
            </a:r>
            <a:r>
              <a:rPr lang="en-US" sz="1800" dirty="0" err="1">
                <a:solidFill>
                  <a:srgbClr val="FFFFFF"/>
                </a:solidFill>
              </a:rPr>
              <a:t>sTILs</a:t>
            </a:r>
            <a:r>
              <a:rPr lang="en-US" sz="1800" dirty="0">
                <a:solidFill>
                  <a:srgbClr val="FFFFFF"/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PD-L1 central assessment</a:t>
            </a:r>
          </a:p>
        </p:txBody>
      </p:sp>
      <p:sp>
        <p:nvSpPr>
          <p:cNvPr id="7" name="Line 6">
            <a:extLst>
              <a:ext uri="{FF2B5EF4-FFF2-40B4-BE49-F238E27FC236}">
                <a16:creationId xmlns="" xmlns:a16="http://schemas.microsoft.com/office/drawing/2014/main" id="{E84F93FE-4C85-8F48-8580-44BD6E03C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9850" y="2005584"/>
            <a:ext cx="14255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1071223"/>
            <a:ext cx="3457575" cy="2044759"/>
          </a:xfrm>
          <a:prstGeom prst="rect">
            <a:avLst/>
          </a:prstGeom>
          <a:solidFill>
            <a:srgbClr val="F8951E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90"/>
                </a:solidFill>
              </a:rPr>
              <a:t>Phase </a:t>
            </a:r>
            <a:r>
              <a:rPr lang="en-US" sz="1600" b="1" dirty="0" err="1">
                <a:solidFill>
                  <a:srgbClr val="000090"/>
                </a:solidFill>
              </a:rPr>
              <a:t>Ib</a:t>
            </a:r>
            <a:r>
              <a:rPr lang="en-US" sz="1600" b="1" dirty="0">
                <a:solidFill>
                  <a:srgbClr val="000090"/>
                </a:solidFill>
              </a:rPr>
              <a:t/>
            </a:r>
            <a:br>
              <a:rPr lang="en-US" sz="1600" b="1" dirty="0">
                <a:solidFill>
                  <a:srgbClr val="000090"/>
                </a:solidFill>
              </a:rPr>
            </a:br>
            <a:r>
              <a:rPr lang="en-US" sz="1600" b="1" dirty="0">
                <a:solidFill>
                  <a:srgbClr val="000090"/>
                </a:solidFill>
              </a:rPr>
              <a:t>Pembrolizumab </a:t>
            </a:r>
            <a:br>
              <a:rPr lang="en-US" sz="1600" b="1" dirty="0">
                <a:solidFill>
                  <a:srgbClr val="000090"/>
                </a:solidFill>
              </a:rPr>
            </a:br>
            <a:r>
              <a:rPr lang="en-US" sz="1600" b="1" dirty="0">
                <a:solidFill>
                  <a:srgbClr val="000090"/>
                </a:solidFill>
              </a:rPr>
              <a:t>2 mg/kg and 10 mg/kg</a:t>
            </a:r>
            <a:br>
              <a:rPr lang="en-US" sz="1600" b="1" dirty="0">
                <a:solidFill>
                  <a:srgbClr val="000090"/>
                </a:solidFill>
              </a:rPr>
            </a:br>
            <a:r>
              <a:rPr lang="en-US" sz="1600" b="1" dirty="0">
                <a:solidFill>
                  <a:srgbClr val="000090"/>
                </a:solidFill>
              </a:rPr>
              <a:t>IV + </a:t>
            </a:r>
            <a:r>
              <a:rPr lang="en-US" sz="1600" b="1" dirty="0" err="1">
                <a:solidFill>
                  <a:srgbClr val="000090"/>
                </a:solidFill>
              </a:rPr>
              <a:t>trastuzumab</a:t>
            </a:r>
            <a:r>
              <a:rPr lang="en-US" sz="1600" b="1" dirty="0">
                <a:solidFill>
                  <a:srgbClr val="000090"/>
                </a:solidFill>
              </a:rPr>
              <a:t> q3wk</a:t>
            </a:r>
          </a:p>
          <a:p>
            <a:pPr algn="ctr">
              <a:spcAft>
                <a:spcPts val="0"/>
              </a:spcAft>
            </a:pPr>
            <a:endParaRPr lang="en-US" sz="1600" b="1" dirty="0">
              <a:solidFill>
                <a:srgbClr val="000090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90"/>
                </a:solidFill>
              </a:rPr>
              <a:t>Phase II</a:t>
            </a:r>
            <a:br>
              <a:rPr lang="en-US" sz="1600" b="1" dirty="0">
                <a:solidFill>
                  <a:srgbClr val="000090"/>
                </a:solidFill>
              </a:rPr>
            </a:br>
            <a:r>
              <a:rPr lang="en-US" sz="1600" b="1" dirty="0" err="1">
                <a:solidFill>
                  <a:srgbClr val="000090"/>
                </a:solidFill>
              </a:rPr>
              <a:t>Pembrolizumab</a:t>
            </a:r>
            <a:r>
              <a:rPr lang="en-US" sz="1600" b="1" dirty="0">
                <a:solidFill>
                  <a:srgbClr val="000090"/>
                </a:solidFill>
              </a:rPr>
              <a:t> 200 mg</a:t>
            </a:r>
            <a:br>
              <a:rPr lang="en-US" sz="1600" b="1" dirty="0">
                <a:solidFill>
                  <a:srgbClr val="000090"/>
                </a:solidFill>
              </a:rPr>
            </a:br>
            <a:r>
              <a:rPr lang="en-US" sz="1600" b="1" dirty="0">
                <a:solidFill>
                  <a:srgbClr val="000090"/>
                </a:solidFill>
              </a:rPr>
              <a:t>IV + </a:t>
            </a:r>
            <a:r>
              <a:rPr lang="en-US" sz="1600" b="1" dirty="0" err="1">
                <a:solidFill>
                  <a:srgbClr val="000090"/>
                </a:solidFill>
              </a:rPr>
              <a:t>trastuzumab</a:t>
            </a:r>
            <a:r>
              <a:rPr lang="en-US" sz="1600" b="1" dirty="0">
                <a:solidFill>
                  <a:srgbClr val="000090"/>
                </a:solidFill>
              </a:rPr>
              <a:t> q3wk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="" xmlns:a16="http://schemas.microsoft.com/office/drawing/2014/main" id="{D48C33DC-AC70-0F4C-8A0A-15D5DF23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45" y="3352800"/>
            <a:ext cx="3457575" cy="960438"/>
          </a:xfrm>
          <a:prstGeom prst="rect">
            <a:avLst/>
          </a:prstGeom>
          <a:solidFill>
            <a:srgbClr val="58C4F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90"/>
                </a:solidFill>
              </a:rPr>
              <a:t>Phase II</a:t>
            </a:r>
            <a:br>
              <a:rPr lang="en-US" sz="1600" b="1" dirty="0">
                <a:solidFill>
                  <a:srgbClr val="000090"/>
                </a:solidFill>
              </a:rPr>
            </a:br>
            <a:r>
              <a:rPr lang="en-US" sz="1600" b="1" dirty="0">
                <a:solidFill>
                  <a:srgbClr val="000090"/>
                </a:solidFill>
              </a:rPr>
              <a:t>Pembrolizumab 200 mg</a:t>
            </a:r>
            <a:br>
              <a:rPr lang="en-US" sz="1600" b="1" dirty="0">
                <a:solidFill>
                  <a:srgbClr val="000090"/>
                </a:solidFill>
              </a:rPr>
            </a:br>
            <a:r>
              <a:rPr lang="en-US" sz="1600" b="1" dirty="0">
                <a:solidFill>
                  <a:srgbClr val="000090"/>
                </a:solidFill>
              </a:rPr>
              <a:t>IV + </a:t>
            </a:r>
            <a:r>
              <a:rPr lang="en-US" sz="1600" b="1" dirty="0" err="1">
                <a:solidFill>
                  <a:srgbClr val="000090"/>
                </a:solidFill>
              </a:rPr>
              <a:t>trastuzumab</a:t>
            </a:r>
            <a:r>
              <a:rPr lang="en-US" sz="1600" b="1" dirty="0">
                <a:solidFill>
                  <a:srgbClr val="000090"/>
                </a:solidFill>
              </a:rPr>
              <a:t> q3wk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28858F-CAE9-364B-91A7-27D6A9D6FF92}"/>
              </a:ext>
            </a:extLst>
          </p:cNvPr>
          <p:cNvSpPr txBox="1"/>
          <p:nvPr/>
        </p:nvSpPr>
        <p:spPr>
          <a:xfrm>
            <a:off x="4111483" y="1549704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PD-L1+</a:t>
            </a:r>
          </a:p>
        </p:txBody>
      </p:sp>
      <p:sp>
        <p:nvSpPr>
          <p:cNvPr id="18" name="Line 6">
            <a:extLst>
              <a:ext uri="{FF2B5EF4-FFF2-40B4-BE49-F238E27FC236}">
                <a16:creationId xmlns="" xmlns:a16="http://schemas.microsoft.com/office/drawing/2014/main" id="{E84F93FE-4C85-8F48-8580-44BD6E03C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9850" y="3826436"/>
            <a:ext cx="14255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A28858F-CAE9-364B-91A7-27D6A9D6FF92}"/>
              </a:ext>
            </a:extLst>
          </p:cNvPr>
          <p:cNvSpPr txBox="1"/>
          <p:nvPr/>
        </p:nvSpPr>
        <p:spPr>
          <a:xfrm>
            <a:off x="4111483" y="33705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PD-L1-</a:t>
            </a:r>
          </a:p>
        </p:txBody>
      </p:sp>
      <p:graphicFrame>
        <p:nvGraphicFramePr>
          <p:cNvPr id="15" name="Group 104">
            <a:extLst>
              <a:ext uri="{FF2B5EF4-FFF2-40B4-BE49-F238E27FC236}">
                <a16:creationId xmlns="" xmlns:a16="http://schemas.microsoft.com/office/drawing/2014/main" id="{616D44C8-C741-3046-91E9-726091DC1C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6254" y="1441063"/>
          <a:ext cx="3388077" cy="2988305"/>
        </p:xfrm>
        <a:graphic>
          <a:graphicData uri="http://schemas.openxmlformats.org/drawingml/2006/table">
            <a:tbl>
              <a:tblPr/>
              <a:tblGrid>
                <a:gridCol w="3388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92705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Centrally confirmed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HER2+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advanced breast cancer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baseline="0" dirty="0"/>
                        <a:t>ECOG 0-1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baseline="0" dirty="0"/>
                        <a:t>Tumor biopsy sample &lt;1 </a:t>
                      </a:r>
                      <a:r>
                        <a:rPr lang="en-US" sz="1600" baseline="0" dirty="0" err="1"/>
                        <a:t>yr</a:t>
                      </a:r>
                      <a:endParaRPr lang="en-US" sz="1600" baseline="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baseline="0" dirty="0"/>
                        <a:t>Measurable disease RECIST 1.1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baseline="0" dirty="0"/>
                        <a:t>No limit prior systemic treatment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aseline="0" dirty="0"/>
                        <a:t>Documented disease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progression on </a:t>
                      </a:r>
                      <a:r>
                        <a:rPr lang="en-US" sz="1600" baseline="0" dirty="0" err="1"/>
                        <a:t>trastuzumab</a:t>
                      </a:r>
                      <a:r>
                        <a:rPr lang="en-US" sz="1600" baseline="0" dirty="0"/>
                        <a:t>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or T</a:t>
                      </a:r>
                      <a:r>
                        <a:rPr lang="mr-IN" sz="1600" baseline="0" dirty="0"/>
                        <a:t>-DM1</a:t>
                      </a:r>
                    </a:p>
                  </a:txBody>
                  <a:tcPr marL="91490" marR="91490" marT="45654" marB="456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2A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9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PANACEA: Response Rates to </a:t>
            </a:r>
            <a:r>
              <a:rPr lang="en-US" dirty="0" err="1"/>
              <a:t>Pembrolizumab</a:t>
            </a:r>
            <a:r>
              <a:rPr lang="en-US" dirty="0"/>
              <a:t> and </a:t>
            </a:r>
            <a:r>
              <a:rPr lang="en-US" dirty="0" err="1"/>
              <a:t>Trastuzumab</a:t>
            </a:r>
            <a:r>
              <a:rPr lang="en-US" dirty="0"/>
              <a:t> by PD-L1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318352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700" dirty="0" err="1"/>
              <a:t>Pembrolizumab</a:t>
            </a:r>
            <a:r>
              <a:rPr lang="en-US" sz="1700" dirty="0"/>
              <a:t> + </a:t>
            </a:r>
            <a:r>
              <a:rPr lang="en-US" sz="1700" dirty="0" err="1"/>
              <a:t>trastuzumab</a:t>
            </a:r>
            <a:r>
              <a:rPr lang="en-US" sz="1700" dirty="0"/>
              <a:t> in </a:t>
            </a:r>
            <a:r>
              <a:rPr lang="en-US" sz="1700" dirty="0" err="1"/>
              <a:t>trastuzumab</a:t>
            </a:r>
            <a:r>
              <a:rPr lang="en-US" sz="1700" dirty="0"/>
              <a:t>-resistant HER2-positive metastatic breast cancer met its primary endpoint in the PD-L1-positive cohort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700" dirty="0"/>
              <a:t>No response observed in patients with PD-L1-negative disease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err="1"/>
              <a:t>Loi</a:t>
            </a:r>
            <a:r>
              <a:rPr lang="en-US" sz="1800" dirty="0"/>
              <a:t> S et al. San Antonio Breast Cancer Symposium</a:t>
            </a:r>
            <a:r>
              <a:rPr lang="en-US" sz="1800" i="1" dirty="0"/>
              <a:t> </a:t>
            </a:r>
            <a:r>
              <a:rPr lang="en-US" sz="1800" dirty="0"/>
              <a:t>2017;Abstract </a:t>
            </a:r>
            <a:r>
              <a:rPr lang="mr-IN" sz="1800" dirty="0"/>
              <a:t>GS2-06</a:t>
            </a:r>
            <a:r>
              <a:rPr lang="en-US" sz="1800" dirty="0"/>
              <a:t>.</a:t>
            </a:r>
          </a:p>
        </p:txBody>
      </p:sp>
      <p:sp>
        <p:nvSpPr>
          <p:cNvPr id="21" name="Rectangle 33">
            <a:extLst>
              <a:ext uri="{FF2B5EF4-FFF2-40B4-BE49-F238E27FC236}">
                <a16:creationId xmlns="" xmlns:a16="http://schemas.microsoft.com/office/drawing/2014/main" id="{53DD7A71-C540-2140-8AE4-74401736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08" y="1127858"/>
            <a:ext cx="8305800" cy="3985282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C4906B35-21F8-6F44-96B7-1CE11ECD43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4238" y="1290769"/>
          <a:ext cx="7910853" cy="3672840"/>
        </p:xfrm>
        <a:graphic>
          <a:graphicData uri="http://schemas.openxmlformats.org/drawingml/2006/table">
            <a:tbl>
              <a:tblPr firstRow="1" bandRow="1"/>
              <a:tblGrid>
                <a:gridCol w="3280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5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52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3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mr-IN" sz="1700" b="1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+mj-lt"/>
                          <a:ea typeface="Calibri" charset="0"/>
                          <a:cs typeface="Calibri" charset="0"/>
                        </a:rPr>
                        <a:t>PD-L1-positive</a:t>
                      </a:r>
                      <a:br>
                        <a:rPr lang="en-US" sz="1700" b="1" dirty="0">
                          <a:latin typeface="+mj-lt"/>
                          <a:ea typeface="Calibri" charset="0"/>
                          <a:cs typeface="Calibri" charset="0"/>
                        </a:rPr>
                      </a:br>
                      <a:r>
                        <a:rPr lang="en-US" sz="1700" b="1" dirty="0">
                          <a:latin typeface="+mj-lt"/>
                          <a:ea typeface="Calibri" charset="0"/>
                          <a:cs typeface="Calibri" charset="0"/>
                        </a:rPr>
                        <a:t>Phase</a:t>
                      </a:r>
                      <a:r>
                        <a:rPr lang="en-US" sz="1700" b="1" baseline="0" dirty="0">
                          <a:latin typeface="+mj-lt"/>
                          <a:ea typeface="Calibri" charset="0"/>
                          <a:cs typeface="Calibri" charset="0"/>
                        </a:rPr>
                        <a:t> II</a:t>
                      </a:r>
                      <a:br>
                        <a:rPr lang="en-US" sz="1700" b="1" baseline="0" dirty="0">
                          <a:latin typeface="+mj-lt"/>
                          <a:ea typeface="Calibri" charset="0"/>
                          <a:cs typeface="Calibri" charset="0"/>
                        </a:rPr>
                      </a:br>
                      <a:r>
                        <a:rPr lang="en-US" sz="1700" b="1" baseline="0" dirty="0">
                          <a:latin typeface="+mj-lt"/>
                          <a:ea typeface="Calibri" charset="0"/>
                          <a:cs typeface="Calibri" charset="0"/>
                        </a:rPr>
                        <a:t>n = 40</a:t>
                      </a:r>
                      <a:endParaRPr lang="mr-IN" sz="1700" b="1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PD-L1-negative</a:t>
                      </a:r>
                      <a:br>
                        <a:rPr lang="en-US" sz="1700" b="1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</a:br>
                      <a:r>
                        <a:rPr lang="en-US" sz="1700" b="1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Phase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II</a:t>
                      </a:r>
                      <a:br>
                        <a:rPr lang="en-US" sz="1700" b="1" kern="1200" baseline="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</a:b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n = 12</a:t>
                      </a:r>
                      <a:endParaRPr lang="mr-IN" sz="1700" b="1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356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ORR,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6 (15%)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0 (0%)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3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DCR,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10 (25%)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0 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356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Best overall response,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3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  Complete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1 (2.5%)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3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  Partial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5 (12.5%)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—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7356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  Stable disease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7 (17.5%)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2 (16.7%)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241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  Progressive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disease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25 (62.5%)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9 (75.0%)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7356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  Not evaluable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2 (5.0%)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 (8.3%)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45033"/>
            <a:ext cx="8340969" cy="2813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PANACEA: Baseline </a:t>
            </a:r>
            <a:r>
              <a:rPr lang="en-US" dirty="0" err="1"/>
              <a:t>sTILs</a:t>
            </a:r>
            <a:r>
              <a:rPr lang="en-US" dirty="0"/>
              <a:t> by Response and Disease Control in PD-L1-Positive Cohorts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462" y="5294691"/>
            <a:ext cx="7772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800" dirty="0"/>
              <a:t>Higher </a:t>
            </a:r>
            <a:r>
              <a:rPr lang="en-US" sz="1800" dirty="0" err="1"/>
              <a:t>sTILs</a:t>
            </a:r>
            <a:r>
              <a:rPr lang="en-US" sz="1800" dirty="0"/>
              <a:t> were associated with better response and disease control in PD-L1-positive cohorts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1800" dirty="0"/>
              <a:t>For patients with </a:t>
            </a:r>
            <a:r>
              <a:rPr lang="en-US" sz="1800" dirty="0" err="1"/>
              <a:t>sTILs</a:t>
            </a:r>
            <a:r>
              <a:rPr lang="en-US" sz="1800" dirty="0"/>
              <a:t> ≥5%: ORR 39%, DCR 47%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err="1"/>
              <a:t>Loi</a:t>
            </a:r>
            <a:r>
              <a:rPr lang="en-US" sz="1800" dirty="0"/>
              <a:t> S et al. San Antonio Breast Cancer Symposium</a:t>
            </a:r>
            <a:r>
              <a:rPr lang="en-US" sz="1800" i="1" dirty="0"/>
              <a:t> </a:t>
            </a:r>
            <a:r>
              <a:rPr lang="en-US" sz="1800" dirty="0"/>
              <a:t>2017;Abstract </a:t>
            </a:r>
            <a:r>
              <a:rPr lang="mr-IN" sz="1800" dirty="0"/>
              <a:t>GS2-06</a:t>
            </a:r>
            <a:r>
              <a:rPr lang="en-US" sz="18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49209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Baseline </a:t>
            </a:r>
            <a:r>
              <a:rPr lang="en-US" sz="1600" b="1" dirty="0" err="1"/>
              <a:t>sTILs</a:t>
            </a:r>
            <a:r>
              <a:rPr lang="en-US" sz="1600" b="1" dirty="0"/>
              <a:t> and ORR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49209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Baseline </a:t>
            </a:r>
            <a:r>
              <a:rPr lang="en-US" sz="1600" b="1" dirty="0" err="1"/>
              <a:t>sTILs</a:t>
            </a:r>
            <a:r>
              <a:rPr lang="en-US" sz="1600" b="1" dirty="0"/>
              <a:t> and DCR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4646" y="1943382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</a:t>
            </a:r>
            <a:r>
              <a:rPr lang="en-US" sz="1600" dirty="0"/>
              <a:t> = 0.0006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015" y="1943382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</a:t>
            </a:r>
            <a:r>
              <a:rPr lang="en-US" sz="1600" dirty="0"/>
              <a:t> = 0.006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5431" y="4808600"/>
            <a:ext cx="3654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Objective response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4808600"/>
            <a:ext cx="369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Disease control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905878" y="3101140"/>
            <a:ext cx="2450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Baseline stromal TILs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553992" y="3101140"/>
            <a:ext cx="2450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Baseline stromal TILs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454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Adaptive Phase II Randomized Trial of Nivolumab After Induction Treatment in Triple Negative Breast Cancer (TONIC trial): Final Response Data Stage I and First Translational Data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Kok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M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ASCO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1012.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8">
            <a:extLst>
              <a:ext uri="{FF2B5EF4-FFF2-40B4-BE49-F238E27FC236}">
                <a16:creationId xmlns="" xmlns:a16="http://schemas.microsoft.com/office/drawing/2014/main" id="{4C06E8FA-F186-E545-8C0C-B1156E8DC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160" y="4495800"/>
            <a:ext cx="0" cy="119686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="" xmlns:a16="http://schemas.microsoft.com/office/drawing/2014/main" id="{4C06E8FA-F186-E545-8C0C-B1156E8DC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9560" y="4495800"/>
            <a:ext cx="0" cy="119686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Line 8">
            <a:extLst>
              <a:ext uri="{FF2B5EF4-FFF2-40B4-BE49-F238E27FC236}">
                <a16:creationId xmlns="" xmlns:a16="http://schemas.microsoft.com/office/drawing/2014/main" id="{4C06E8FA-F186-E545-8C0C-B1156E8DC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960" y="4495800"/>
            <a:ext cx="0" cy="119686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TONIC: Phase II Trial Design Schema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err="1"/>
              <a:t>Kok</a:t>
            </a:r>
            <a:r>
              <a:rPr lang="en-US" sz="1800" dirty="0"/>
              <a:t> M et al. </a:t>
            </a:r>
            <a:r>
              <a:rPr lang="en-US" sz="1800" i="1" dirty="0"/>
              <a:t>Proc</a:t>
            </a:r>
            <a:r>
              <a:rPr lang="en-US" sz="1800" dirty="0"/>
              <a:t> </a:t>
            </a:r>
            <a:r>
              <a:rPr lang="en-US" sz="1800" i="1" dirty="0"/>
              <a:t>ASCO </a:t>
            </a:r>
            <a:r>
              <a:rPr lang="en-US" sz="1800" dirty="0"/>
              <a:t>2018;Abstract 1012.</a:t>
            </a:r>
          </a:p>
        </p:txBody>
      </p:sp>
      <p:sp>
        <p:nvSpPr>
          <p:cNvPr id="14" name="Line 6">
            <a:extLst>
              <a:ext uri="{FF2B5EF4-FFF2-40B4-BE49-F238E27FC236}">
                <a16:creationId xmlns="" xmlns:a16="http://schemas.microsoft.com/office/drawing/2014/main" id="{E84F93FE-4C85-8F48-8580-44BD6E03C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5" y="3092450"/>
            <a:ext cx="7620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Line 7">
            <a:extLst>
              <a:ext uri="{FF2B5EF4-FFF2-40B4-BE49-F238E27FC236}">
                <a16:creationId xmlns="" xmlns:a16="http://schemas.microsoft.com/office/drawing/2014/main" id="{FBDF89D5-D956-EE4A-B687-3F7A91D42E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4918" y="1544796"/>
            <a:ext cx="0" cy="309065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="" xmlns:a16="http://schemas.microsoft.com/office/drawing/2014/main" id="{4C06E8FA-F186-E545-8C0C-B1156E8DC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4918" y="1544796"/>
            <a:ext cx="273842" cy="285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60" y="1219200"/>
            <a:ext cx="2514600" cy="640080"/>
          </a:xfrm>
          <a:prstGeom prst="rect">
            <a:avLst/>
          </a:prstGeom>
          <a:solidFill>
            <a:srgbClr val="F8951E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Control</a:t>
            </a:r>
            <a:br>
              <a:rPr lang="en-US" sz="1700" b="1" dirty="0">
                <a:solidFill>
                  <a:srgbClr val="000090"/>
                </a:solidFill>
              </a:rPr>
            </a:br>
            <a:r>
              <a:rPr lang="en-US" sz="1700" b="1" dirty="0">
                <a:solidFill>
                  <a:srgbClr val="000090"/>
                </a:solidFill>
              </a:rPr>
              <a:t>No induction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="" xmlns:a16="http://schemas.microsoft.com/office/drawing/2014/main" id="{D48C33DC-AC70-0F4C-8A0A-15D5DF23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60" y="1991863"/>
            <a:ext cx="2514600" cy="640080"/>
          </a:xfrm>
          <a:prstGeom prst="rect">
            <a:avLst/>
          </a:prstGeom>
          <a:solidFill>
            <a:srgbClr val="EA694E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700" b="1" dirty="0">
                <a:solidFill>
                  <a:srgbClr val="000090"/>
                </a:solidFill>
              </a:rPr>
              <a:t>Radiotherapy</a:t>
            </a:r>
            <a:br>
              <a:rPr lang="en-US" sz="1700" b="1" dirty="0">
                <a:solidFill>
                  <a:srgbClr val="000090"/>
                </a:solidFill>
              </a:rPr>
            </a:br>
            <a:r>
              <a:rPr lang="en-US" sz="1700" b="1" dirty="0">
                <a:solidFill>
                  <a:srgbClr val="000090"/>
                </a:solidFill>
              </a:rPr>
              <a:t>3 x 8 </a:t>
            </a:r>
            <a:r>
              <a:rPr lang="en-US" sz="1700" b="1" dirty="0" err="1">
                <a:solidFill>
                  <a:srgbClr val="000090"/>
                </a:solidFill>
              </a:rPr>
              <a:t>Gy</a:t>
            </a:r>
            <a:endParaRPr lang="en-US" sz="1700" b="1" dirty="0">
              <a:solidFill>
                <a:srgbClr val="000090"/>
              </a:solidFill>
            </a:endParaRPr>
          </a:p>
        </p:txBody>
      </p:sp>
      <p:sp>
        <p:nvSpPr>
          <p:cNvPr id="21" name="Oval 25">
            <a:extLst>
              <a:ext uri="{FF2B5EF4-FFF2-40B4-BE49-F238E27FC236}">
                <a16:creationId xmlns="" xmlns:a16="http://schemas.microsoft.com/office/drawing/2014/main" id="{BCA160D0-A14A-8E41-8EB6-F2EC62DF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8" y="2667000"/>
            <a:ext cx="852488" cy="850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="" xmlns:a16="http://schemas.microsoft.com/office/drawing/2014/main" id="{D48C33DC-AC70-0F4C-8A0A-15D5DF23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60" y="2764526"/>
            <a:ext cx="2514600" cy="640080"/>
          </a:xfrm>
          <a:prstGeom prst="rect">
            <a:avLst/>
          </a:prstGeom>
          <a:solidFill>
            <a:srgbClr val="92D05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700" b="1" dirty="0">
                <a:solidFill>
                  <a:srgbClr val="000090"/>
                </a:solidFill>
              </a:rPr>
              <a:t>Cyclophosphamide</a:t>
            </a:r>
            <a:br>
              <a:rPr lang="en-US" sz="1700" b="1" dirty="0">
                <a:solidFill>
                  <a:srgbClr val="000090"/>
                </a:solidFill>
              </a:rPr>
            </a:br>
            <a:r>
              <a:rPr lang="en-US" sz="1700" b="1" dirty="0">
                <a:solidFill>
                  <a:srgbClr val="000090"/>
                </a:solidFill>
              </a:rPr>
              <a:t>2 weeks 50 mg daily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="" xmlns:a16="http://schemas.microsoft.com/office/drawing/2014/main" id="{D48C33DC-AC70-0F4C-8A0A-15D5DF23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60" y="3537190"/>
            <a:ext cx="2514600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700" b="1" dirty="0">
                <a:solidFill>
                  <a:srgbClr val="000090"/>
                </a:solidFill>
              </a:rPr>
              <a:t>Cisplatin</a:t>
            </a:r>
            <a:br>
              <a:rPr lang="en-US" sz="1700" b="1" dirty="0">
                <a:solidFill>
                  <a:srgbClr val="000090"/>
                </a:solidFill>
              </a:rPr>
            </a:br>
            <a:r>
              <a:rPr lang="en-US" sz="1700" b="1" dirty="0">
                <a:solidFill>
                  <a:srgbClr val="000090"/>
                </a:solidFill>
              </a:rPr>
              <a:t>2 x 40 mg/m</a:t>
            </a:r>
            <a:r>
              <a:rPr lang="en-US" sz="1700" b="1" baseline="30000" dirty="0">
                <a:solidFill>
                  <a:srgbClr val="000090"/>
                </a:solidFill>
              </a:rPr>
              <a:t>2</a:t>
            </a:r>
            <a:r>
              <a:rPr lang="en-US" sz="1700" b="1" dirty="0">
                <a:solidFill>
                  <a:srgbClr val="000090"/>
                </a:solidFill>
              </a:rPr>
              <a:t> IV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="" xmlns:a16="http://schemas.microsoft.com/office/drawing/2014/main" id="{D48C33DC-AC70-0F4C-8A0A-15D5DF23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60" y="4309854"/>
            <a:ext cx="2514600" cy="640080"/>
          </a:xfrm>
          <a:prstGeom prst="rect">
            <a:avLst/>
          </a:prstGeom>
          <a:solidFill>
            <a:srgbClr val="58C4F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700" b="1" dirty="0">
                <a:solidFill>
                  <a:srgbClr val="000090"/>
                </a:solidFill>
              </a:rPr>
              <a:t>Doxorubicin</a:t>
            </a:r>
            <a:br>
              <a:rPr lang="en-US" sz="1700" b="1" dirty="0">
                <a:solidFill>
                  <a:srgbClr val="000090"/>
                </a:solidFill>
              </a:rPr>
            </a:br>
            <a:r>
              <a:rPr lang="en-US" sz="1700" b="1" dirty="0">
                <a:solidFill>
                  <a:srgbClr val="000090"/>
                </a:solidFill>
              </a:rPr>
              <a:t>2 x 15 mg IV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5105400"/>
            <a:ext cx="1828800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8 weeks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5791200"/>
            <a:ext cx="1828800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Biopsy + blood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160" y="5105400"/>
            <a:ext cx="1828800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2 weeks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160" y="5791200"/>
            <a:ext cx="1828800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Biopsy + blood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" y="5791200"/>
            <a:ext cx="1828800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Biopsy + blood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760" y="1219200"/>
            <a:ext cx="1463040" cy="3730752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Until progressive disease, intolerable toxicity or for 1 year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60" y="1991863"/>
            <a:ext cx="2971800" cy="64008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Anti-PD-1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60" y="2764527"/>
            <a:ext cx="2971800" cy="64008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Anti-PD-1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60" y="3537191"/>
            <a:ext cx="2971800" cy="64008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Anti-PD-1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60" y="1219200"/>
            <a:ext cx="2971800" cy="64008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Anti-PD-1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="" xmlns:a16="http://schemas.microsoft.com/office/drawing/2014/main" id="{C66A16D3-CE2D-9840-AE92-851F7593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60" y="4309854"/>
            <a:ext cx="2971800" cy="64008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000090"/>
                </a:solidFill>
              </a:rPr>
              <a:t>Anti-PD-1</a:t>
            </a:r>
          </a:p>
        </p:txBody>
      </p:sp>
      <p:sp>
        <p:nvSpPr>
          <p:cNvPr id="44" name="Line 8">
            <a:extLst>
              <a:ext uri="{FF2B5EF4-FFF2-40B4-BE49-F238E27FC236}">
                <a16:creationId xmlns="" xmlns:a16="http://schemas.microsoft.com/office/drawing/2014/main" id="{4C06E8FA-F186-E545-8C0C-B1156E8DC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4918" y="2303788"/>
            <a:ext cx="273842" cy="285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Line 8">
            <a:extLst>
              <a:ext uri="{FF2B5EF4-FFF2-40B4-BE49-F238E27FC236}">
                <a16:creationId xmlns="" xmlns:a16="http://schemas.microsoft.com/office/drawing/2014/main" id="{4C06E8FA-F186-E545-8C0C-B1156E8DC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4918" y="3090122"/>
            <a:ext cx="273842" cy="285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="" xmlns:a16="http://schemas.microsoft.com/office/drawing/2014/main" id="{4C06E8FA-F186-E545-8C0C-B1156E8DC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4918" y="3824984"/>
            <a:ext cx="273842" cy="285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Line 8">
            <a:extLst>
              <a:ext uri="{FF2B5EF4-FFF2-40B4-BE49-F238E27FC236}">
                <a16:creationId xmlns="" xmlns:a16="http://schemas.microsoft.com/office/drawing/2014/main" id="{4C06E8FA-F186-E545-8C0C-B1156E8DC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4918" y="4632597"/>
            <a:ext cx="273842" cy="285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696200" cy="1143000"/>
          </a:xfrm>
        </p:spPr>
        <p:txBody>
          <a:bodyPr/>
          <a:lstStyle/>
          <a:p>
            <a:r>
              <a:rPr lang="en-US" dirty="0"/>
              <a:t>TONIC: Efficacy of Induction + </a:t>
            </a:r>
            <a:r>
              <a:rPr lang="en-US" dirty="0" err="1"/>
              <a:t>Nivolumab</a:t>
            </a:r>
            <a:r>
              <a:rPr lang="en-US" dirty="0"/>
              <a:t> per Cohort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692640"/>
            <a:ext cx="8305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Induction with doxorubicin or cisplatin may result in: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Increased likelihood to respond to </a:t>
            </a:r>
            <a:r>
              <a:rPr lang="en-US" sz="1800" dirty="0" err="1"/>
              <a:t>nivolumab</a:t>
            </a:r>
            <a:r>
              <a:rPr lang="en-US" sz="1800" dirty="0"/>
              <a:t>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Upregulation of gene signatures associated with response to anti-PD-1</a:t>
            </a:r>
            <a:br>
              <a:rPr lang="en-US" sz="1800" dirty="0"/>
            </a:br>
            <a:r>
              <a:rPr lang="en-US" sz="1800" dirty="0"/>
              <a:t>therapy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Increased T cells and T cell </a:t>
            </a:r>
            <a:r>
              <a:rPr lang="en-US" sz="1800" dirty="0" err="1"/>
              <a:t>clonality</a:t>
            </a:r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err="1"/>
              <a:t>Kok</a:t>
            </a:r>
            <a:r>
              <a:rPr lang="en-US" sz="1800" dirty="0"/>
              <a:t> M et al. </a:t>
            </a:r>
            <a:r>
              <a:rPr lang="en-US" sz="1800" i="1" dirty="0"/>
              <a:t>Proc</a:t>
            </a:r>
            <a:r>
              <a:rPr lang="en-US" sz="1800" dirty="0"/>
              <a:t> </a:t>
            </a:r>
            <a:r>
              <a:rPr lang="en-US" sz="1800" i="1" dirty="0"/>
              <a:t>ASCO </a:t>
            </a:r>
            <a:r>
              <a:rPr lang="en-US" sz="1800" dirty="0"/>
              <a:t>2018;Abstract 1012.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7" y="990600"/>
            <a:ext cx="7534656" cy="36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Phase 1b/2 Study to Evaluate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Eribulin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Mesylate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Combination with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Pembrolizumab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Patients with Metastatic Triple-Negative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Breast Cancer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Tolaney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SM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San Antonio Breast Cancer Symposium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2017;Abstract PD6-13.</a:t>
            </a:r>
          </a:p>
        </p:txBody>
      </p:sp>
    </p:spTree>
    <p:extLst>
      <p:ext uri="{BB962C8B-B14F-4D97-AF65-F5344CB8AC3E}">
        <p14:creationId xmlns:p14="http://schemas.microsoft.com/office/powerpoint/2010/main" val="8561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>
            <a:extLst>
              <a:ext uri="{FF2B5EF4-FFF2-40B4-BE49-F238E27FC236}">
                <a16:creationId xmlns="" xmlns:a16="http://schemas.microsoft.com/office/drawing/2014/main" id="{53DD7A71-C540-2140-8AE4-74401736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382000" cy="41148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 1: Response to </a:t>
            </a:r>
            <a:r>
              <a:rPr lang="en-US" dirty="0" err="1"/>
              <a:t>Eribulin</a:t>
            </a:r>
            <a:r>
              <a:rPr lang="en-US" dirty="0"/>
              <a:t> </a:t>
            </a:r>
            <a:r>
              <a:rPr lang="en-US" dirty="0" err="1"/>
              <a:t>Mesylate</a:t>
            </a:r>
            <a:r>
              <a:rPr lang="en-US" dirty="0"/>
              <a:t> in Combination with </a:t>
            </a:r>
            <a:r>
              <a:rPr lang="en-US" dirty="0" err="1"/>
              <a:t>Pembrolizumab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4906B35-21F8-6F44-96B7-1CE11ECD43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398" y="1600200"/>
          <a:ext cx="8077201" cy="3785617"/>
        </p:xfrm>
        <a:graphic>
          <a:graphicData uri="http://schemas.openxmlformats.org/drawingml/2006/table">
            <a:tbl>
              <a:tblPr firstRow="1" bandRow="1"/>
              <a:tblGrid>
                <a:gridCol w="1871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6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69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923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618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mr-IN" sz="1700" b="1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+mj-lt"/>
                          <a:ea typeface="Calibri" charset="0"/>
                          <a:cs typeface="Calibri" charset="0"/>
                        </a:rPr>
                        <a:t>Overall </a:t>
                      </a:r>
                    </a:p>
                    <a:p>
                      <a:pPr algn="ctr"/>
                      <a:r>
                        <a:rPr lang="en-US" sz="1700" b="1" dirty="0">
                          <a:latin typeface="+mj-lt"/>
                          <a:ea typeface="Calibri" charset="0"/>
                          <a:cs typeface="Calibri" charset="0"/>
                        </a:rPr>
                        <a:t>(N = 82)</a:t>
                      </a:r>
                      <a:endParaRPr lang="mr-IN" sz="1700" b="1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+mj-lt"/>
                          <a:ea typeface="Calibri" charset="0"/>
                          <a:cs typeface="Calibri" charset="0"/>
                        </a:rPr>
                        <a:t>No prior chemo</a:t>
                      </a:r>
                      <a:r>
                        <a:rPr lang="en-US" sz="1700" b="1" baseline="0" dirty="0">
                          <a:latin typeface="+mj-lt"/>
                          <a:ea typeface="Calibri" charset="0"/>
                          <a:cs typeface="Calibri" charset="0"/>
                        </a:rPr>
                        <a:t> in metastatic setting </a:t>
                      </a:r>
                    </a:p>
                    <a:p>
                      <a:pPr algn="ctr"/>
                      <a:r>
                        <a:rPr lang="en-US" sz="1700" b="1" baseline="0" dirty="0">
                          <a:latin typeface="+mj-lt"/>
                          <a:ea typeface="Calibri" charset="0"/>
                          <a:cs typeface="Calibri" charset="0"/>
                        </a:rPr>
                        <a:t>(N = 48)</a:t>
                      </a:r>
                      <a:endParaRPr lang="mr-IN" sz="1700" b="1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+mj-lt"/>
                          <a:ea typeface="Calibri" charset="0"/>
                          <a:cs typeface="Calibri" charset="0"/>
                        </a:rPr>
                        <a:t>1-2 prior</a:t>
                      </a:r>
                      <a:r>
                        <a:rPr lang="en-US" sz="1700" b="1" baseline="0" dirty="0">
                          <a:latin typeface="+mj-lt"/>
                          <a:ea typeface="Calibri" charset="0"/>
                          <a:cs typeface="Calibri" charset="0"/>
                        </a:rPr>
                        <a:t> lines of chemo </a:t>
                      </a:r>
                      <a:br>
                        <a:rPr lang="en-US" sz="1700" b="1" baseline="0" dirty="0">
                          <a:latin typeface="+mj-lt"/>
                          <a:ea typeface="Calibri" charset="0"/>
                          <a:cs typeface="Calibri" charset="0"/>
                        </a:rPr>
                      </a:br>
                      <a:r>
                        <a:rPr lang="en-US" sz="1700" b="1" baseline="0" dirty="0">
                          <a:latin typeface="+mj-lt"/>
                          <a:ea typeface="Calibri" charset="0"/>
                          <a:cs typeface="Calibri" charset="0"/>
                        </a:rPr>
                        <a:t>in metastatic setting </a:t>
                      </a:r>
                    </a:p>
                    <a:p>
                      <a:pPr algn="ctr"/>
                      <a:r>
                        <a:rPr lang="en-US" sz="1700" b="1" baseline="0" dirty="0">
                          <a:latin typeface="+mj-lt"/>
                          <a:ea typeface="Calibri" charset="0"/>
                          <a:cs typeface="Calibri" charset="0"/>
                        </a:rPr>
                        <a:t>(N = 34)</a:t>
                      </a:r>
                      <a:endParaRPr lang="mr-IN" sz="1700" b="1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749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ORR, n (%)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21 (26)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12 (25)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9 (27)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CBR, n (%)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25 (31)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13 (27)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12 (35)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DCR, n (%)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46 (56)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28 (58)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18 (53)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Median PFS,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4.1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4.1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3.9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Median OS,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NE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17.7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NE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err="1"/>
              <a:t>Tolaney</a:t>
            </a:r>
            <a:r>
              <a:rPr lang="en-US" sz="1800" dirty="0"/>
              <a:t> SM et al. San Antonio Breast Cancer Symposium</a:t>
            </a:r>
            <a:r>
              <a:rPr lang="en-US" sz="1800" i="1" dirty="0"/>
              <a:t> </a:t>
            </a:r>
            <a:r>
              <a:rPr lang="en-US" sz="1800" dirty="0"/>
              <a:t>2017;Abstract PD6-13.</a:t>
            </a:r>
          </a:p>
        </p:txBody>
      </p:sp>
    </p:spTree>
    <p:extLst>
      <p:ext uri="{BB962C8B-B14F-4D97-AF65-F5344CB8AC3E}">
        <p14:creationId xmlns:p14="http://schemas.microsoft.com/office/powerpoint/2010/main" val="30258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2400"/>
            <a:ext cx="7558524" cy="3315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MONALEESA-7: Efficacy Summary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Tripathy</a:t>
            </a:r>
            <a:r>
              <a:rPr lang="en-US" sz="1800" dirty="0">
                <a:solidFill>
                  <a:srgbClr val="FFFFFF"/>
                </a:solidFill>
              </a:rPr>
              <a:t> D et al. </a:t>
            </a:r>
            <a:r>
              <a:rPr lang="en-US" sz="1800" i="1" dirty="0">
                <a:solidFill>
                  <a:srgbClr val="FFFFFF"/>
                </a:solidFill>
              </a:rPr>
              <a:t>Lancet </a:t>
            </a:r>
            <a:r>
              <a:rPr lang="en-US" sz="1800" i="1" dirty="0" err="1">
                <a:solidFill>
                  <a:srgbClr val="FFFFFF"/>
                </a:solidFill>
              </a:rPr>
              <a:t>Oncol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2018;19(7):904-15.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4F45972-985B-6440-B085-FB12DBDDE824}"/>
              </a:ext>
            </a:extLst>
          </p:cNvPr>
          <p:cNvSpPr txBox="1"/>
          <p:nvPr/>
        </p:nvSpPr>
        <p:spPr>
          <a:xfrm>
            <a:off x="333375" y="4961434"/>
            <a:ext cx="84772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ORR = 41% versus 30% for the </a:t>
            </a:r>
            <a:r>
              <a:rPr lang="en-US" sz="1800" dirty="0" err="1"/>
              <a:t>ribociclib</a:t>
            </a:r>
            <a:r>
              <a:rPr lang="en-US" sz="1800" dirty="0"/>
              <a:t> arm versus the placebo arm, respectively (</a:t>
            </a:r>
            <a:r>
              <a:rPr lang="en-US" sz="1800" i="1" dirty="0"/>
              <a:t>p</a:t>
            </a:r>
            <a:r>
              <a:rPr lang="en-US" sz="1800" dirty="0"/>
              <a:t> = 0.00098)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OS data were immature at the time of 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A3E92B-4EE8-5947-8A75-3D2F55239259}"/>
              </a:ext>
            </a:extLst>
          </p:cNvPr>
          <p:cNvSpPr txBox="1"/>
          <p:nvPr/>
        </p:nvSpPr>
        <p:spPr>
          <a:xfrm>
            <a:off x="7106433" y="1394936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Median PFS</a:t>
            </a:r>
          </a:p>
          <a:p>
            <a:r>
              <a:rPr lang="en-US" sz="1400" dirty="0">
                <a:solidFill>
                  <a:schemeClr val="bg1"/>
                </a:solidFill>
              </a:rPr>
              <a:t>23.8 </a:t>
            </a:r>
            <a:r>
              <a:rPr lang="en-US" sz="1400" dirty="0" err="1">
                <a:solidFill>
                  <a:schemeClr val="bg1"/>
                </a:solidFill>
              </a:rPr>
              <a:t>mo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13.0 </a:t>
            </a:r>
            <a:r>
              <a:rPr lang="en-US" sz="1400" dirty="0" err="1">
                <a:solidFill>
                  <a:schemeClr val="bg1"/>
                </a:solidFill>
              </a:rPr>
              <a:t>mo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9E13A5-2DD9-4445-A16E-02EA6B6A504A}"/>
              </a:ext>
            </a:extLst>
          </p:cNvPr>
          <p:cNvSpPr txBox="1"/>
          <p:nvPr/>
        </p:nvSpPr>
        <p:spPr>
          <a:xfrm rot="16200000">
            <a:off x="-504283" y="2856471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Progression-free survival (%)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9E13A5-2DD9-4445-A16E-02EA6B6A504A}"/>
              </a:ext>
            </a:extLst>
          </p:cNvPr>
          <p:cNvSpPr txBox="1"/>
          <p:nvPr/>
        </p:nvSpPr>
        <p:spPr>
          <a:xfrm>
            <a:off x="4724400" y="1616869"/>
            <a:ext cx="23647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8FCC41"/>
                </a:solidFill>
              </a:rPr>
              <a:t>Ribociclib</a:t>
            </a:r>
            <a:r>
              <a:rPr lang="en-US" sz="1400" b="1" dirty="0">
                <a:solidFill>
                  <a:srgbClr val="8FCC41"/>
                </a:solidFill>
              </a:rPr>
              <a:t> group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(n = 335)</a:t>
            </a:r>
          </a:p>
          <a:p>
            <a:r>
              <a:rPr lang="en-US" sz="1400" b="1" dirty="0">
                <a:solidFill>
                  <a:srgbClr val="F8831F"/>
                </a:solidFill>
              </a:rPr>
              <a:t>Placebo group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(n = 337)</a:t>
            </a:r>
          </a:p>
          <a:p>
            <a:r>
              <a:rPr lang="en-US" sz="1400" dirty="0">
                <a:solidFill>
                  <a:schemeClr val="bg1"/>
                </a:solidFill>
              </a:rPr>
              <a:t>HR 0.55; </a:t>
            </a:r>
            <a:r>
              <a:rPr lang="en-US" sz="1400" i="1" dirty="0">
                <a:solidFill>
                  <a:schemeClr val="bg1"/>
                </a:solidFill>
              </a:rPr>
              <a:t>p</a:t>
            </a:r>
            <a:r>
              <a:rPr lang="en-US" sz="1400" dirty="0">
                <a:solidFill>
                  <a:schemeClr val="bg1"/>
                </a:solidFill>
              </a:rPr>
              <a:t> &lt;0.0001</a:t>
            </a:r>
          </a:p>
        </p:txBody>
      </p:sp>
    </p:spTree>
    <p:extLst>
      <p:ext uri="{BB962C8B-B14F-4D97-AF65-F5344CB8AC3E}">
        <p14:creationId xmlns:p14="http://schemas.microsoft.com/office/powerpoint/2010/main" val="28940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TOPACIO/Keynote-162: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Niraparib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+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Pembrolizumab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Patients (pts) with Metastatic Triple-Negative Breast Cancer (TNBC), a Phase 2 Trial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Vinayak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S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ASCO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1011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6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7829551" cy="522512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TOPACIO/Keynote-162: Best Overall Response and Objective Response Rate (ORR)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4906B35-21F8-6F44-96B7-1CE11ECD43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38650" y="2573655"/>
          <a:ext cx="4572000" cy="1212058"/>
        </p:xfrm>
        <a:graphic>
          <a:graphicData uri="http://schemas.openxmlformats.org/drawingml/2006/table">
            <a:tbl>
              <a:tblPr firstRow="1" bandRow="1"/>
              <a:tblGrid>
                <a:gridCol w="2307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2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90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latin typeface="Arial" charset="0"/>
                          <a:ea typeface="Arial" charset="0"/>
                          <a:cs typeface="Arial" charset="0"/>
                        </a:rPr>
                        <a:t>Response</a:t>
                      </a:r>
                      <a:endParaRPr lang="mr-IN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ORR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E5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4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tBRCAmut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(n = 15)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 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 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4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HRRmut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+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tBRCAmut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(n = 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 (55%)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16 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4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PD-L1 positive (n = 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 (36%)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 (52%)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4771807"/>
            <a:ext cx="443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tBRCAmut</a:t>
            </a:r>
            <a:r>
              <a:rPr lang="en-US" sz="1600" dirty="0">
                <a:solidFill>
                  <a:schemeClr val="bg1"/>
                </a:solidFill>
              </a:rPr>
              <a:t> = tumor BRCA mutation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HRR = mutational status of 16 homologous recombination repair pathway genes excluding BRCA1/2; </a:t>
            </a:r>
            <a:r>
              <a:rPr lang="en-US" sz="1600" dirty="0" err="1">
                <a:solidFill>
                  <a:schemeClr val="bg1"/>
                </a:solidFill>
              </a:rPr>
              <a:t>mut</a:t>
            </a:r>
            <a:r>
              <a:rPr lang="en-US" sz="1600" dirty="0">
                <a:solidFill>
                  <a:schemeClr val="bg1"/>
                </a:solidFill>
              </a:rPr>
              <a:t> = mutant, </a:t>
            </a:r>
            <a:r>
              <a:rPr lang="en-US" sz="1600" dirty="0" err="1">
                <a:solidFill>
                  <a:schemeClr val="bg1"/>
                </a:solidFill>
              </a:rPr>
              <a:t>wt</a:t>
            </a:r>
            <a:r>
              <a:rPr lang="en-US" sz="1600" dirty="0">
                <a:solidFill>
                  <a:schemeClr val="bg1"/>
                </a:solidFill>
              </a:rPr>
              <a:t> = wild type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/>
              <a:t>Vinayak S et al. </a:t>
            </a:r>
            <a:r>
              <a:rPr lang="en-US" sz="1800" i="1" dirty="0"/>
              <a:t>Proc</a:t>
            </a:r>
            <a:r>
              <a:rPr lang="en-US" sz="1800" dirty="0"/>
              <a:t> </a:t>
            </a:r>
            <a:r>
              <a:rPr lang="en-US" sz="1800" i="1" dirty="0"/>
              <a:t>ASCO </a:t>
            </a:r>
            <a:r>
              <a:rPr lang="en-US" sz="1800" dirty="0"/>
              <a:t>2018;Abstract 1011.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5961041"/>
            <a:ext cx="443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916697" y="3542895"/>
            <a:ext cx="443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Percent 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10550" y="3944579"/>
            <a:ext cx="933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30% decrease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6950" y="105104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tBRCAmut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6950" y="1391855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HRRmut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6950" y="17950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HRRwt</a:t>
            </a:r>
            <a:r>
              <a:rPr lang="en-US" sz="1600" dirty="0">
                <a:solidFill>
                  <a:schemeClr val="bg1"/>
                </a:solidFill>
              </a:rPr>
              <a:t>/unknown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6950" y="216030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Ongoing</a:t>
            </a:r>
          </a:p>
        </p:txBody>
      </p:sp>
    </p:spTree>
    <p:extLst>
      <p:ext uri="{BB962C8B-B14F-4D97-AF65-F5344CB8AC3E}">
        <p14:creationId xmlns:p14="http://schemas.microsoft.com/office/powerpoint/2010/main" val="18716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1" y="1153510"/>
            <a:ext cx="8229600" cy="4180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10"/>
            <a:ext cx="7772400" cy="1143000"/>
          </a:xfrm>
        </p:spPr>
        <p:txBody>
          <a:bodyPr/>
          <a:lstStyle/>
          <a:p>
            <a:r>
              <a:rPr lang="en-US" dirty="0"/>
              <a:t>TOPACIO/Keynote-162: Durable Clinical Benefit Extends Beyond </a:t>
            </a:r>
            <a:r>
              <a:rPr lang="en-US" dirty="0" err="1"/>
              <a:t>tBRCAmut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6816" y="5748574"/>
            <a:ext cx="831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/>
              <a:t>Durable responses observed irrespective of BRCA1/2 or PD-L1 status or prior platinum exposure with the highest ORR in pts with </a:t>
            </a:r>
            <a:r>
              <a:rPr lang="en-US" sz="1800" dirty="0" err="1"/>
              <a:t>BRCAmut</a:t>
            </a:r>
            <a:r>
              <a:rPr lang="en-US" sz="1800" dirty="0"/>
              <a:t> disease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/>
              <a:t>Vinayak S et al. </a:t>
            </a:r>
            <a:r>
              <a:rPr lang="en-US" sz="1800" i="1" dirty="0"/>
              <a:t>Proc</a:t>
            </a:r>
            <a:r>
              <a:rPr lang="en-US" sz="1800" dirty="0"/>
              <a:t> </a:t>
            </a:r>
            <a:r>
              <a:rPr lang="en-US" sz="1800" i="1" dirty="0"/>
              <a:t>ASCO </a:t>
            </a:r>
            <a:r>
              <a:rPr lang="en-US" sz="1800" dirty="0"/>
              <a:t>2018;Abstract 1011.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2176" y="5318296"/>
            <a:ext cx="573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Duration on </a:t>
            </a:r>
            <a:r>
              <a:rPr lang="en-US" sz="1600" b="1" dirty="0" err="1">
                <a:solidFill>
                  <a:schemeClr val="bg1"/>
                </a:solidFill>
              </a:rPr>
              <a:t>niraparib</a:t>
            </a:r>
            <a:r>
              <a:rPr lang="en-US" sz="1600" b="1" dirty="0">
                <a:solidFill>
                  <a:schemeClr val="bg1"/>
                </a:solidFill>
              </a:rPr>
              <a:t>/</a:t>
            </a:r>
            <a:r>
              <a:rPr lang="en-US" sz="1600" b="1" dirty="0" err="1">
                <a:solidFill>
                  <a:schemeClr val="bg1"/>
                </a:solidFill>
              </a:rPr>
              <a:t>pembrolizumab</a:t>
            </a:r>
            <a:r>
              <a:rPr lang="en-US" sz="1600" b="1" dirty="0">
                <a:solidFill>
                  <a:schemeClr val="bg1"/>
                </a:solidFill>
              </a:rPr>
              <a:t> treatment (months)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16617" y="2939569"/>
            <a:ext cx="3688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400" y="123866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HRRwt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5751" y="1524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HRRwt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758" y="2799702"/>
            <a:ext cx="2055986" cy="24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Overall response RECIST 1.1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042441"/>
            <a:ext cx="2055986" cy="24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Complete response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3275328"/>
            <a:ext cx="2055986" cy="24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Partial response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3508178"/>
            <a:ext cx="2055986" cy="24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Progressive disease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3724360"/>
            <a:ext cx="2055986" cy="24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Stable disease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3918797"/>
            <a:ext cx="2055986" cy="24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Ongoing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4094022"/>
            <a:ext cx="2055986" cy="24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</a:rPr>
              <a:t>tBRCAmut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4339339"/>
            <a:ext cx="2055986" cy="24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</a:rPr>
              <a:t>HRRmut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4596510"/>
            <a:ext cx="2055986" cy="24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</a:rPr>
              <a:t>HRRwt</a:t>
            </a:r>
            <a:r>
              <a:rPr lang="en-US" sz="1000" b="1" dirty="0">
                <a:solidFill>
                  <a:schemeClr val="bg1"/>
                </a:solidFill>
              </a:rPr>
              <a:t>/unknown</a:t>
            </a:r>
          </a:p>
        </p:txBody>
      </p:sp>
    </p:spTree>
    <p:extLst>
      <p:ext uri="{BB962C8B-B14F-4D97-AF65-F5344CB8AC3E}">
        <p14:creationId xmlns:p14="http://schemas.microsoft.com/office/powerpoint/2010/main" val="6936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MONALEESA-7: Select Adverse Events </a:t>
            </a:r>
            <a:br>
              <a:rPr lang="en-US" dirty="0"/>
            </a:br>
            <a:r>
              <a:rPr lang="en-US" dirty="0"/>
              <a:t>(≥5% of Patients)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4F45972-985B-6440-B085-FB12DBDDE824}"/>
              </a:ext>
            </a:extLst>
          </p:cNvPr>
          <p:cNvSpPr txBox="1"/>
          <p:nvPr/>
        </p:nvSpPr>
        <p:spPr>
          <a:xfrm>
            <a:off x="438150" y="5144869"/>
            <a:ext cx="847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Dose reductions due to AEs (</a:t>
            </a:r>
            <a:r>
              <a:rPr lang="en-US" sz="1800" dirty="0" err="1"/>
              <a:t>ribociclib</a:t>
            </a:r>
            <a:r>
              <a:rPr lang="en-US" sz="1800" dirty="0"/>
              <a:t> vs placebo): 31% vs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6" name="Rectangle 33">
            <a:extLst>
              <a:ext uri="{FF2B5EF4-FFF2-40B4-BE49-F238E27FC236}">
                <a16:creationId xmlns="" xmlns:a16="http://schemas.microsoft.com/office/drawing/2014/main" id="{CDE4D8AC-6DF6-C146-890A-C379A739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34290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27" name="Group 36">
            <a:extLst>
              <a:ext uri="{FF2B5EF4-FFF2-40B4-BE49-F238E27FC236}">
                <a16:creationId xmlns="" xmlns:a16="http://schemas.microsoft.com/office/drawing/2014/main" id="{CE6BEBCA-04A5-8442-8A8F-092EA2CC8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52104"/>
              </p:ext>
            </p:extLst>
          </p:nvPr>
        </p:nvGraphicFramePr>
        <p:xfrm>
          <a:off x="609600" y="1600200"/>
          <a:ext cx="7924800" cy="3090204"/>
        </p:xfrm>
        <a:graphic>
          <a:graphicData uri="http://schemas.openxmlformats.org/drawingml/2006/table">
            <a:tbl>
              <a:tblPr/>
              <a:tblGrid>
                <a:gridCol w="2713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8472">
                  <a:extLst>
                    <a:ext uri="{9D8B030D-6E8A-4147-A177-3AD203B41FA5}">
                      <a16:colId xmlns="" xmlns:a16="http://schemas.microsoft.com/office/drawing/2014/main" val="1502427071"/>
                    </a:ext>
                  </a:extLst>
                </a:gridCol>
                <a:gridCol w="868471">
                  <a:extLst>
                    <a:ext uri="{9D8B030D-6E8A-4147-A177-3AD203B41FA5}">
                      <a16:colId xmlns="" xmlns:a16="http://schemas.microsoft.com/office/drawing/2014/main" val="3446457925"/>
                    </a:ext>
                  </a:extLst>
                </a:gridCol>
                <a:gridCol w="868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8472">
                  <a:extLst>
                    <a:ext uri="{9D8B030D-6E8A-4147-A177-3AD203B41FA5}">
                      <a16:colId xmlns="" xmlns:a16="http://schemas.microsoft.com/office/drawing/2014/main" val="3355450613"/>
                    </a:ext>
                  </a:extLst>
                </a:gridCol>
                <a:gridCol w="868471">
                  <a:extLst>
                    <a:ext uri="{9D8B030D-6E8A-4147-A177-3AD203B41FA5}">
                      <a16:colId xmlns="" xmlns:a16="http://schemas.microsoft.com/office/drawing/2014/main" val="2271293202"/>
                    </a:ext>
                  </a:extLst>
                </a:gridCol>
              </a:tblGrid>
              <a:tr h="4102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Adverse event (%)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Ribociclib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(n = 335)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Placebo (n = 337)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1-2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1-2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 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303984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Leukopenia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3400426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Elevated ALT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2090098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Elevated AST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Electrocardiogram QT prolonged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&lt;1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909A23-F08D-034F-988E-E296AC96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FFFFFF"/>
                </a:solidFill>
              </a:rPr>
              <a:t>Tripathy</a:t>
            </a:r>
            <a:r>
              <a:rPr lang="en-US" sz="1800" dirty="0">
                <a:solidFill>
                  <a:srgbClr val="FFFFFF"/>
                </a:solidFill>
              </a:rPr>
              <a:t> D et al. </a:t>
            </a:r>
            <a:r>
              <a:rPr lang="en-US" sz="1800" i="1" dirty="0">
                <a:solidFill>
                  <a:srgbClr val="FFFFFF"/>
                </a:solidFill>
              </a:rPr>
              <a:t>Lancet </a:t>
            </a:r>
            <a:r>
              <a:rPr lang="en-US" sz="1800" i="1" dirty="0" err="1">
                <a:solidFill>
                  <a:srgbClr val="FFFFFF"/>
                </a:solidFill>
              </a:rPr>
              <a:t>Oncol</a:t>
            </a:r>
            <a:r>
              <a:rPr lang="en-US" sz="1800" i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2018;19(7):904-15.</a:t>
            </a:r>
          </a:p>
        </p:txBody>
      </p:sp>
    </p:spTree>
    <p:extLst>
      <p:ext uri="{BB962C8B-B14F-4D97-AF65-F5344CB8AC3E}">
        <p14:creationId xmlns:p14="http://schemas.microsoft.com/office/powerpoint/2010/main" val="34568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1" ma:contentTypeDescription="Create a new document." ma:contentTypeScope="" ma:versionID="c1e5b6c2d2a8754b21c7bbc2b5faa79f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9b585255430092292a02c2c7dd64808f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8389F374-8138-4443-8598-DC28EEDBDAF1}"/>
</file>

<file path=customXml/itemProps2.xml><?xml version="1.0" encoding="utf-8"?>
<ds:datastoreItem xmlns:ds="http://schemas.openxmlformats.org/officeDocument/2006/customXml" ds:itemID="{64C2035A-4BB7-45F2-957B-8B9028C3B415}"/>
</file>

<file path=customXml/itemProps3.xml><?xml version="1.0" encoding="utf-8"?>
<ds:datastoreItem xmlns:ds="http://schemas.openxmlformats.org/officeDocument/2006/customXml" ds:itemID="{DB9F48F5-06C3-4670-A4AA-BE1F5B5A1AED}"/>
</file>

<file path=docProps/app.xml><?xml version="1.0" encoding="utf-8"?>
<Properties xmlns="http://schemas.openxmlformats.org/officeDocument/2006/extended-properties" xmlns:vt="http://schemas.openxmlformats.org/officeDocument/2006/docPropsVTypes">
  <TotalTime>16936</TotalTime>
  <Words>5102</Words>
  <Application>Microsoft Macintosh PowerPoint</Application>
  <PresentationFormat>On-screen Show (4:3)</PresentationFormat>
  <Paragraphs>1326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.AppleSystemUIFont</vt:lpstr>
      <vt:lpstr>Calibri</vt:lpstr>
      <vt:lpstr>Helvetica</vt:lpstr>
      <vt:lpstr>ＭＳ Ｐゴシック</vt:lpstr>
      <vt:lpstr>ＭＳ 明朝</vt:lpstr>
      <vt:lpstr>Wingdings</vt:lpstr>
      <vt:lpstr>ヒラギノ角ゴ Pro W3</vt:lpstr>
      <vt:lpstr>Arial</vt:lpstr>
      <vt:lpstr>Blank Presentation</vt:lpstr>
      <vt:lpstr>PowerPoint Presentation</vt:lpstr>
      <vt:lpstr>Disclosures</vt:lpstr>
      <vt:lpstr>CDK4/6 Inhibitors in the Treatment of ER-Positive, HER2-Negative Breast Cancer (BC)</vt:lpstr>
      <vt:lpstr>Abemaciclib for Pre/Peri-Menopausal Women with HR+, HER2-Advanced Breast Cancer </vt:lpstr>
      <vt:lpstr>MONARCH 2: Investigator-Assessed PFS</vt:lpstr>
      <vt:lpstr>MONARCH 2: Select Treatment-Emergent Adverse Events</vt:lpstr>
      <vt:lpstr>PowerPoint Presentation</vt:lpstr>
      <vt:lpstr>MONALEESA-7: Efficacy Summary</vt:lpstr>
      <vt:lpstr>MONALEESA-7: Select Adverse Events  (≥5% of Patients)</vt:lpstr>
      <vt:lpstr>PowerPoint Presentation</vt:lpstr>
      <vt:lpstr>MONALEESA-3: Efficacy Summary</vt:lpstr>
      <vt:lpstr>MONALEESA-3: Select Adverse Events  (≥15% of Patients)</vt:lpstr>
      <vt:lpstr>Palbociclib plus Letrozole as First-Line Therapy in Estrogen Receptor-Positive/Human Epidermal Growth Factor Receptor 2–Negative Advanced Breast Cancer: Efficacy and Safety Updates with Longer Follow-Up Across Patient Subgroups</vt:lpstr>
      <vt:lpstr>PALOMA-2: Updated Investigator-Assessed PFS</vt:lpstr>
      <vt:lpstr>PALOMA-2: Select Treatment-Emergent AEs in &gt;1% of Patients</vt:lpstr>
      <vt:lpstr>Genetic Landscape of Resistance  to CDK4/6 Inhibition in Circulating  Tumor DNA (ctDNA) Analysis of the PALOMA3 Trial of Palbociclib and Fulvestrant Versus Placebo and Fulvestrant</vt:lpstr>
      <vt:lpstr>PALOMA-3: Paired ctDNA Analysis Methods</vt:lpstr>
      <vt:lpstr>PALOMA-3: EOT Mutation Landscape</vt:lpstr>
      <vt:lpstr>PALOMA-3: Mutation Analysis Summary</vt:lpstr>
      <vt:lpstr>mTOR Inhibitors and Anti-androgens for ER-Positive BC</vt:lpstr>
      <vt:lpstr>PowerPoint Presentation</vt:lpstr>
      <vt:lpstr>PrE0102: Efficacy Summary</vt:lpstr>
      <vt:lpstr>PrE0102: Select Treatment-Related Adverse Events</vt:lpstr>
      <vt:lpstr>PowerPoint Presentation</vt:lpstr>
      <vt:lpstr>BOLERO-6: Survival Analyses</vt:lpstr>
      <vt:lpstr>BOLERO-6: Select Adverse Events</vt:lpstr>
      <vt:lpstr>PowerPoint Presentation</vt:lpstr>
      <vt:lpstr>BOLERO-4: Phase II Efficacy Summary for First- and Second-Line Everolimus plus Endocrine Therapy</vt:lpstr>
      <vt:lpstr>BOLERO-4: Select Adverse Events</vt:lpstr>
      <vt:lpstr>Results from a Randomized Placebo-Controlled Phase 2 Trial Evaluating Exemestane ± Enzalutamide in Patients with Hormone Receptor-Positive Breast Cancer</vt:lpstr>
      <vt:lpstr>Phase II Study of Enzalutamide (ENZA) + Exemestane (EXE) in Postmenopausal Women: PFS in ITT Population</vt:lpstr>
      <vt:lpstr>Phase II Study of ENZA + EXE: PFS in Biomarker-Positive (Bkmr+) Subgroup of ITT Population</vt:lpstr>
      <vt:lpstr>Phase II Study of ENZA + EXE: Treatment-Emergent Adverse Events (TEAEs) Summary</vt:lpstr>
      <vt:lpstr>Adjuvant Therapy for BC</vt:lpstr>
      <vt:lpstr>PowerPoint Presentation</vt:lpstr>
      <vt:lpstr>TAILORx: Patient Disposition</vt:lpstr>
      <vt:lpstr>TAILORx: Invasive Disease-Free Survival (IDFS) in RS 11-25 Cohort</vt:lpstr>
      <vt:lpstr>TAILORx: Estimated IDFS Rates According to RS and Assigned Treatment in ITT Population</vt:lpstr>
      <vt:lpstr>TAILORx: Estimated IDFS Rates According to RS and Assigned Treatment in Women Aged 50 Years or Younger</vt:lpstr>
      <vt:lpstr>PowerPoint Presentation</vt:lpstr>
      <vt:lpstr>Methods Summary</vt:lpstr>
      <vt:lpstr>Association of Nodal Status and Tumor Size  with Risk of Distant Recurrence</vt:lpstr>
      <vt:lpstr>A Prospective Randomized Multi-Center Phase III Trial of Additional  2 versus Additional 5 Years of Anastrozole After Initial 5 Years of Adjuvant Endocrine Therapy –  Results from 3,484 Postmenopausal Women in the ABCSG-16 Trial</vt:lpstr>
      <vt:lpstr>ABCSG-16: Disease-Free Survival (DFS)</vt:lpstr>
      <vt:lpstr>ABCSG-16: DFS in Adherent Patients Only</vt:lpstr>
      <vt:lpstr>ABCSG-16: Fractures</vt:lpstr>
      <vt:lpstr>PowerPoint Presentation</vt:lpstr>
      <vt:lpstr>SOFT: DFS in All Patients (Median Follow-Up of 8 Years)</vt:lpstr>
      <vt:lpstr>SOFT and TEXT (Combined): DFS in All Patients (Median Follow-Up of 9 Years)</vt:lpstr>
      <vt:lpstr>DFS for Patients with HER2-Negative Breast Cancer</vt:lpstr>
      <vt:lpstr>PowerPoint Presentation</vt:lpstr>
      <vt:lpstr>St Gallen’s Panel Favored Several Interventions in Multiple Fields of Treatment</vt:lpstr>
      <vt:lpstr>St Gallen’s Panel Favored Several Interventions in Multiple Fields of Treatment</vt:lpstr>
      <vt:lpstr>PowerPoint Presentation</vt:lpstr>
      <vt:lpstr>Recommendations from ASCO 2018 Focused Guideline Update</vt:lpstr>
      <vt:lpstr>PowerPoint Presentation</vt:lpstr>
      <vt:lpstr>ExteNET: Invasive Disease-Free Survival (IDFS)</vt:lpstr>
      <vt:lpstr>PARP Inhibitors for Advanced Disease</vt:lpstr>
      <vt:lpstr>PowerPoint Presentation</vt:lpstr>
      <vt:lpstr>EMBRACA: Phase III Trial Design</vt:lpstr>
      <vt:lpstr>EMBRACA: Primary Endpoint PFS by Blinded Central Review</vt:lpstr>
      <vt:lpstr>EMBRACA: Grade 3/4 Adverse Events</vt:lpstr>
      <vt:lpstr>PowerPoint Presentation</vt:lpstr>
      <vt:lpstr>OlympiAD: Phase III Trial Design</vt:lpstr>
      <vt:lpstr>OlympiAD: Survival and Response Rates</vt:lpstr>
      <vt:lpstr>OlympiAD: Select Adverse Events (AEs)</vt:lpstr>
      <vt:lpstr>Role of Immune Checkpoint Inhibitors</vt:lpstr>
      <vt:lpstr>Updated Efficacy, Safety, &amp; PD-L1 Status of Patients with HR+,  HER2- Metastatic Breast Cancer Administered Abemaciclib plus Pembrolizumab</vt:lpstr>
      <vt:lpstr>Abemaciclib/Pembrolizumab: Response Summary  by PD-L1 Status</vt:lpstr>
      <vt:lpstr>Abemaciclib/Pembrolizumab: Select AEs</vt:lpstr>
      <vt:lpstr>Phase Ib/II Study Evaluating Safety and Efficacy of Pembrolizumab and Trastuzumab in Patients with Trastuzumab Resistant HER2-Positive Metastatic Breast Cancer: Results from the PANACEA (IBCSG 45-13/BIG 4-13/KEYNOTE-014) Study</vt:lpstr>
      <vt:lpstr>PANACEA: Phase Ib/II Study Design</vt:lpstr>
      <vt:lpstr>PANACEA: Response Rates to Pembrolizumab and Trastuzumab by PD-L1 status</vt:lpstr>
      <vt:lpstr>PANACEA: Baseline sTILs by Response and Disease Control in PD-L1-Positive Cohorts</vt:lpstr>
      <vt:lpstr>Adaptive Phase II Randomized Trial of Nivolumab After Induction Treatment in Triple Negative Breast Cancer (TONIC trial): Final Response Data Stage I and First Translational Data</vt:lpstr>
      <vt:lpstr>TONIC: Phase II Trial Design Schema</vt:lpstr>
      <vt:lpstr>TONIC: Efficacy of Induction + Nivolumab per Cohort</vt:lpstr>
      <vt:lpstr>Phase 1b/2 Study to Evaluate Eribulin Mesylate in Combination with Pembrolizumab in Patients with Metastatic Triple-Negative Breast Cancer</vt:lpstr>
      <vt:lpstr>ENHANCE 1: Response to Eribulin Mesylate in Combination with Pembrolizumab</vt:lpstr>
      <vt:lpstr>TOPACIO/Keynote-162: Niraparib + Pembrolizumab in Patients (pts) with Metastatic Triple-Negative Breast Cancer (TNBC), a Phase 2 Trial</vt:lpstr>
      <vt:lpstr>TOPACIO/Keynote-162: Best Overall Response and Objective Response Rate (ORR)</vt:lpstr>
      <vt:lpstr>TOPACIO/Keynote-162: Durable Clinical Benefit Extends Beyond tBRCAmut</vt:lpstr>
    </vt:vector>
  </TitlesOfParts>
  <Company>Research To Practice</Company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creator>Fernando G Rendina</dc:creator>
  <cp:lastModifiedBy>Microsoft Office User</cp:lastModifiedBy>
  <cp:revision>1452</cp:revision>
  <cp:lastPrinted>2018-08-30T13:52:26Z</cp:lastPrinted>
  <dcterms:created xsi:type="dcterms:W3CDTF">2012-08-13T12:55:31Z</dcterms:created>
  <dcterms:modified xsi:type="dcterms:W3CDTF">2018-09-19T11:54:59Z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