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92064" r:id="rId1"/>
  </p:sldMasterIdLst>
  <p:notesMasterIdLst>
    <p:notesMasterId r:id="rId26"/>
  </p:notesMasterIdLst>
  <p:handoutMasterIdLst>
    <p:handoutMasterId r:id="rId27"/>
  </p:handoutMasterIdLst>
  <p:sldIdLst>
    <p:sldId id="955" r:id="rId2"/>
    <p:sldId id="1058" r:id="rId3"/>
    <p:sldId id="1059" r:id="rId4"/>
    <p:sldId id="1060" r:id="rId5"/>
    <p:sldId id="1061" r:id="rId6"/>
    <p:sldId id="1062" r:id="rId7"/>
    <p:sldId id="1063" r:id="rId8"/>
    <p:sldId id="881" r:id="rId9"/>
    <p:sldId id="1064" r:id="rId10"/>
    <p:sldId id="1065" r:id="rId11"/>
    <p:sldId id="1066" r:id="rId12"/>
    <p:sldId id="1080" r:id="rId13"/>
    <p:sldId id="1068" r:id="rId14"/>
    <p:sldId id="1069" r:id="rId15"/>
    <p:sldId id="1070" r:id="rId16"/>
    <p:sldId id="997" r:id="rId17"/>
    <p:sldId id="1071" r:id="rId18"/>
    <p:sldId id="1072" r:id="rId19"/>
    <p:sldId id="1073" r:id="rId20"/>
    <p:sldId id="1074" r:id="rId21"/>
    <p:sldId id="1075" r:id="rId22"/>
    <p:sldId id="1076" r:id="rId23"/>
    <p:sldId id="1077" r:id="rId24"/>
    <p:sldId id="1079"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Mac WQ02392KD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A50"/>
    <a:srgbClr val="005796"/>
    <a:srgbClr val="FE1DFF"/>
    <a:srgbClr val="BAE1E3"/>
    <a:srgbClr val="3640C7"/>
    <a:srgbClr val="E6F2F4"/>
    <a:srgbClr val="EABB30"/>
    <a:srgbClr val="0E4571"/>
    <a:srgbClr val="C3031B"/>
    <a:srgbClr val="1B8E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85"/>
    <p:restoredTop sz="94648"/>
  </p:normalViewPr>
  <p:slideViewPr>
    <p:cSldViewPr snapToGrid="0">
      <p:cViewPr>
        <p:scale>
          <a:sx n="100" d="100"/>
          <a:sy n="100" d="100"/>
        </p:scale>
        <p:origin x="1544" y="216"/>
      </p:cViewPr>
      <p:guideLst>
        <p:guide orient="horz" pos="2160"/>
        <p:guide pos="2880"/>
      </p:guideLst>
    </p:cSldViewPr>
  </p:slideViewPr>
  <p:outlineViewPr>
    <p:cViewPr>
      <p:scale>
        <a:sx n="33" d="100"/>
        <a:sy n="33" d="100"/>
      </p:scale>
      <p:origin x="296" y="68888"/>
    </p:cViewPr>
  </p:outlin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102" d="100"/>
          <a:sy n="102" d="100"/>
        </p:scale>
        <p:origin x="-49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881CB3-A4B3-774C-8834-9AA7B33D60A8}" type="datetimeFigureOut">
              <a:rPr lang="en-US"/>
              <a:pPr>
                <a:defRPr/>
              </a:pPr>
              <a:t>4/11/17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80E6B0-18AE-5B44-A1EA-AC7BB03761AA}" type="slidenum">
              <a:rPr lang="en-US"/>
              <a:pPr>
                <a:defRPr/>
              </a:pPr>
              <a:t>‹#›</a:t>
            </a:fld>
            <a:endParaRPr lang="en-US" dirty="0"/>
          </a:p>
        </p:txBody>
      </p:sp>
    </p:spTree>
    <p:extLst>
      <p:ext uri="{BB962C8B-B14F-4D97-AF65-F5344CB8AC3E}">
        <p14:creationId xmlns:p14="http://schemas.microsoft.com/office/powerpoint/2010/main" val="407548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pPr>
              <a:defRPr/>
            </a:pPr>
            <a:fld id="{293AA6AD-4C6C-F54A-83AF-EE84ACA82226}" type="slidenum">
              <a:rPr lang="en-US"/>
              <a:pPr>
                <a:defRPr/>
              </a:pPr>
              <a:t>‹#›</a:t>
            </a:fld>
            <a:endParaRPr lang="en-US" dirty="0"/>
          </a:p>
        </p:txBody>
      </p:sp>
    </p:spTree>
    <p:extLst>
      <p:ext uri="{BB962C8B-B14F-4D97-AF65-F5344CB8AC3E}">
        <p14:creationId xmlns:p14="http://schemas.microsoft.com/office/powerpoint/2010/main" val="92168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1420225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1512340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465330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425075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2132348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1107474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2065872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18</a:t>
            </a:fld>
            <a:endParaRPr lang="en-US" dirty="0"/>
          </a:p>
        </p:txBody>
      </p:sp>
    </p:spTree>
    <p:extLst>
      <p:ext uri="{BB962C8B-B14F-4D97-AF65-F5344CB8AC3E}">
        <p14:creationId xmlns:p14="http://schemas.microsoft.com/office/powerpoint/2010/main" val="1534665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1269735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1898892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1013803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1388552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740982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23</a:t>
            </a:fld>
            <a:endParaRPr lang="en-US" dirty="0">
              <a:solidFill>
                <a:srgbClr val="000000"/>
              </a:solidFill>
            </a:endParaRPr>
          </a:p>
        </p:txBody>
      </p:sp>
    </p:spTree>
    <p:extLst>
      <p:ext uri="{BB962C8B-B14F-4D97-AF65-F5344CB8AC3E}">
        <p14:creationId xmlns:p14="http://schemas.microsoft.com/office/powerpoint/2010/main" val="546115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20695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1720677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57698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1548321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682284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867708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415288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1504499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1" name="Rectangle 3"/>
          <p:cNvSpPr>
            <a:spLocks noGrp="1" noChangeArrowheads="1"/>
          </p:cNvSpPr>
          <p:nvPr>
            <p:ph type="ctrTitle"/>
          </p:nvPr>
        </p:nvSpPr>
        <p:spPr>
          <a:xfrm>
            <a:off x="1371600" y="2362200"/>
            <a:ext cx="7086600" cy="1143000"/>
          </a:xfrm>
        </p:spPr>
        <p:txBody>
          <a:bodyPr anchor="t"/>
          <a:lstStyle>
            <a:lvl1pPr>
              <a:defRPr sz="3600" b="1">
                <a:solidFill>
                  <a:schemeClr val="bg1"/>
                </a:solidFill>
                <a:latin typeface="Arial" charset="0"/>
              </a:defRPr>
            </a:lvl1pPr>
          </a:lstStyle>
          <a:p>
            <a:r>
              <a:rPr lang="en-US"/>
              <a:t>Click to edit Master title style</a:t>
            </a:r>
          </a:p>
        </p:txBody>
      </p:sp>
      <p:sp>
        <p:nvSpPr>
          <p:cNvPr id="22532" name="Rectangle 4"/>
          <p:cNvSpPr>
            <a:spLocks noGrp="1" noChangeArrowheads="1"/>
          </p:cNvSpPr>
          <p:nvPr>
            <p:ph type="subTitle" idx="1"/>
          </p:nvPr>
        </p:nvSpPr>
        <p:spPr>
          <a:xfrm>
            <a:off x="3048000" y="3657600"/>
            <a:ext cx="5791200" cy="23622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42343594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1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8267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GB"/>
          </a:p>
        </p:txBody>
      </p:sp>
      <p:sp>
        <p:nvSpPr>
          <p:cNvPr id="8" name="Text Placeholder 7"/>
          <p:cNvSpPr>
            <a:spLocks noGrp="1"/>
          </p:cNvSpPr>
          <p:nvPr>
            <p:ph type="body" sz="quarter" idx="10"/>
          </p:nvPr>
        </p:nvSpPr>
        <p:spPr>
          <a:xfrm>
            <a:off x="265113" y="6629983"/>
            <a:ext cx="1391407" cy="156966"/>
          </a:xfrm>
        </p:spPr>
        <p:txBody>
          <a:bodyPr wrap="none" lIns="0" tIns="0" rIns="0" bIns="0" anchor="b">
            <a:spAutoFit/>
          </a:bodyPr>
          <a:lstStyle>
            <a:lvl1pPr marL="0" indent="0">
              <a:lnSpc>
                <a:spcPct val="85000"/>
              </a:lnSpc>
              <a:spcBef>
                <a:spcPts val="0"/>
              </a:spcBef>
              <a:buFontTx/>
              <a:buNone/>
              <a:defRPr sz="1200">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369054164"/>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7"/>
          <p:cNvSpPr>
            <a:spLocks noGrp="1"/>
          </p:cNvSpPr>
          <p:nvPr>
            <p:ph type="body" sz="quarter" idx="10"/>
          </p:nvPr>
        </p:nvSpPr>
        <p:spPr>
          <a:xfrm>
            <a:off x="266700" y="6569020"/>
            <a:ext cx="2034211" cy="175433"/>
          </a:xfrm>
        </p:spPr>
        <p:txBody>
          <a:bodyPr wrap="none" lIns="0" tIns="0" rIns="0" bIns="0" anchor="b">
            <a:spAutoFit/>
          </a:bodyPr>
          <a:lstStyle>
            <a:lvl1pPr marL="0" indent="0">
              <a:lnSpc>
                <a:spcPct val="95000"/>
              </a:lnSpc>
              <a:spcBef>
                <a:spcPts val="0"/>
              </a:spcBef>
              <a:buFontTx/>
              <a:buNone/>
              <a:defRPr sz="1200" b="0"/>
            </a:lvl1pPr>
          </a:lstStyle>
          <a:p>
            <a:pPr lvl="0"/>
            <a:r>
              <a:rPr lang="en-US" dirty="0" smtClean="0"/>
              <a:t>Click to edit Master text styles</a:t>
            </a:r>
          </a:p>
        </p:txBody>
      </p:sp>
      <p:sp>
        <p:nvSpPr>
          <p:cNvPr id="7" name="Text Placeholder 7"/>
          <p:cNvSpPr>
            <a:spLocks noGrp="1"/>
          </p:cNvSpPr>
          <p:nvPr>
            <p:ph type="body" sz="quarter" idx="12"/>
          </p:nvPr>
        </p:nvSpPr>
        <p:spPr>
          <a:xfrm>
            <a:off x="6754189" y="5989233"/>
            <a:ext cx="2034211" cy="175433"/>
          </a:xfrm>
        </p:spPr>
        <p:txBody>
          <a:bodyPr wrap="none" lIns="0" tIns="0" rIns="0" bIns="0" anchor="b">
            <a:spAutoFit/>
          </a:bodyPr>
          <a:lstStyle>
            <a:lvl1pPr marL="0" indent="0" algn="r">
              <a:lnSpc>
                <a:spcPct val="95000"/>
              </a:lnSpc>
              <a:spcBef>
                <a:spcPts val="0"/>
              </a:spcBef>
              <a:buFontTx/>
              <a:buNone/>
              <a:defRPr sz="1200" b="0"/>
            </a:lvl1pPr>
          </a:lstStyle>
          <a:p>
            <a:pPr lvl="0"/>
            <a:r>
              <a:rPr lang="en-US" dirty="0" smtClean="0"/>
              <a:t>Click to edit Master text styles</a:t>
            </a:r>
          </a:p>
        </p:txBody>
      </p:sp>
    </p:spTree>
    <p:extLst>
      <p:ext uri="{BB962C8B-B14F-4D97-AF65-F5344CB8AC3E}">
        <p14:creationId xmlns:p14="http://schemas.microsoft.com/office/powerpoint/2010/main" val="1325075873"/>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5"/>
          <p:cNvSpPr>
            <a:spLocks noGrp="1"/>
          </p:cNvSpPr>
          <p:nvPr>
            <p:ph type="body" sz="quarter" idx="11"/>
          </p:nvPr>
        </p:nvSpPr>
        <p:spPr>
          <a:xfrm>
            <a:off x="459822" y="6090444"/>
            <a:ext cx="4112177" cy="541338"/>
          </a:xfrm>
        </p:spPr>
        <p:txBody>
          <a:bodyPr tIns="0" rIns="0" bIns="0" anchor="b"/>
          <a:lstStyle>
            <a:lvl1pPr marL="0" indent="0">
              <a:buNone/>
              <a:defRPr sz="1200">
                <a:solidFill>
                  <a:schemeClr val="tx1"/>
                </a:solidFill>
              </a:defRPr>
            </a:lvl1pPr>
          </a:lstStyle>
          <a:p>
            <a:pPr lvl="0"/>
            <a:r>
              <a:rPr lang="en-US" dirty="0" smtClean="0"/>
              <a:t>Click to edit Master text styles</a:t>
            </a:r>
          </a:p>
        </p:txBody>
      </p:sp>
      <p:sp>
        <p:nvSpPr>
          <p:cNvPr id="5" name="Text Placeholder 5"/>
          <p:cNvSpPr>
            <a:spLocks noGrp="1"/>
          </p:cNvSpPr>
          <p:nvPr>
            <p:ph type="body" sz="quarter" idx="12"/>
          </p:nvPr>
        </p:nvSpPr>
        <p:spPr>
          <a:xfrm>
            <a:off x="4572000" y="6090444"/>
            <a:ext cx="4112433" cy="541338"/>
          </a:xfrm>
        </p:spPr>
        <p:txBody>
          <a:bodyPr tIns="0" rIns="0" bIns="0" anchor="b"/>
          <a:lstStyle>
            <a:lvl1pPr marL="0" indent="0" algn="r">
              <a:buNone/>
              <a:defRPr sz="1200">
                <a:solidFill>
                  <a:schemeClr val="tx1"/>
                </a:solidFill>
              </a:defRPr>
            </a:lvl1pPr>
          </a:lstStyle>
          <a:p>
            <a:pPr lvl="0"/>
            <a:r>
              <a:rPr lang="en-US" dirty="0" smtClean="0"/>
              <a:t>Click to edit Master text styles</a:t>
            </a:r>
          </a:p>
        </p:txBody>
      </p:sp>
    </p:spTree>
    <p:extLst>
      <p:ext uri="{BB962C8B-B14F-4D97-AF65-F5344CB8AC3E}">
        <p14:creationId xmlns:p14="http://schemas.microsoft.com/office/powerpoint/2010/main" val="1391632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6235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092058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102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77145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335014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7060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754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8496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097"/>
        </a:solidFill>
        <a:effectLst/>
      </p:bgPr>
    </p:bg>
    <p:spTree>
      <p:nvGrpSpPr>
        <p:cNvPr id="1" name=""/>
        <p:cNvGrpSpPr/>
        <p:nvPr/>
      </p:nvGrpSpPr>
      <p:grpSpPr>
        <a:xfrm>
          <a:off x="0" y="0"/>
          <a:ext cx="0" cy="0"/>
          <a:chOff x="0" y="0"/>
          <a:chExt cx="0" cy="0"/>
        </a:xfrm>
      </p:grpSpPr>
      <p:sp>
        <p:nvSpPr>
          <p:cNvPr id="1026" name="Rectangle 24"/>
          <p:cNvSpPr>
            <a:spLocks noGrp="1" noChangeArrowheads="1"/>
          </p:cNvSpPr>
          <p:nvPr>
            <p:ph type="body" idx="1"/>
          </p:nvPr>
        </p:nvSpPr>
        <p:spPr bwMode="auto">
          <a:xfrm>
            <a:off x="685800" y="1295400"/>
            <a:ext cx="7772400" cy="534828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25"/>
          <p:cNvSpPr>
            <a:spLocks noGrp="1" noChangeArrowheads="1"/>
          </p:cNvSpPr>
          <p:nvPr>
            <p:ph type="title"/>
          </p:nvPr>
        </p:nvSpPr>
        <p:spPr bwMode="auto">
          <a:xfrm>
            <a:off x="685800" y="0"/>
            <a:ext cx="7769225"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92065" r:id="rId1"/>
    <p:sldLayoutId id="2147492066" r:id="rId2"/>
    <p:sldLayoutId id="2147492067" r:id="rId3"/>
    <p:sldLayoutId id="2147492068" r:id="rId4"/>
    <p:sldLayoutId id="2147492069" r:id="rId5"/>
    <p:sldLayoutId id="2147492070" r:id="rId6"/>
    <p:sldLayoutId id="2147492071" r:id="rId7"/>
    <p:sldLayoutId id="2147492072" r:id="rId8"/>
    <p:sldLayoutId id="2147492073" r:id="rId9"/>
    <p:sldLayoutId id="2147492074" r:id="rId10"/>
    <p:sldLayoutId id="2147492075" r:id="rId11"/>
    <p:sldLayoutId id="2147492076" r:id="rId12"/>
    <p:sldLayoutId id="2147492077" r:id="rId13"/>
    <p:sldLayoutId id="2147492078" r:id="rId14"/>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1pPr>
      <a:lvl2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2pPr>
      <a:lvl3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3pPr>
      <a:lvl4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4pPr>
      <a:lvl5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5pPr>
      <a:lvl6pPr marL="457200" algn="l" rtl="0" fontAlgn="base">
        <a:lnSpc>
          <a:spcPct val="90000"/>
        </a:lnSpc>
        <a:spcBef>
          <a:spcPct val="0"/>
        </a:spcBef>
        <a:spcAft>
          <a:spcPct val="0"/>
        </a:spcAft>
        <a:defRPr sz="2600">
          <a:solidFill>
            <a:srgbClr val="124780"/>
          </a:solidFill>
          <a:latin typeface="Arial Bold" charset="0"/>
        </a:defRPr>
      </a:lvl6pPr>
      <a:lvl7pPr marL="914400" algn="l" rtl="0" fontAlgn="base">
        <a:lnSpc>
          <a:spcPct val="90000"/>
        </a:lnSpc>
        <a:spcBef>
          <a:spcPct val="0"/>
        </a:spcBef>
        <a:spcAft>
          <a:spcPct val="0"/>
        </a:spcAft>
        <a:defRPr sz="2600">
          <a:solidFill>
            <a:srgbClr val="124780"/>
          </a:solidFill>
          <a:latin typeface="Arial Bold" charset="0"/>
        </a:defRPr>
      </a:lvl7pPr>
      <a:lvl8pPr marL="1371600" algn="l" rtl="0" fontAlgn="base">
        <a:lnSpc>
          <a:spcPct val="90000"/>
        </a:lnSpc>
        <a:spcBef>
          <a:spcPct val="0"/>
        </a:spcBef>
        <a:spcAft>
          <a:spcPct val="0"/>
        </a:spcAft>
        <a:defRPr sz="2600">
          <a:solidFill>
            <a:srgbClr val="124780"/>
          </a:solidFill>
          <a:latin typeface="Arial Bold" charset="0"/>
        </a:defRPr>
      </a:lvl8pPr>
      <a:lvl9pPr marL="1828800" algn="l" rtl="0" fontAlgn="base">
        <a:lnSpc>
          <a:spcPct val="90000"/>
        </a:lnSpc>
        <a:spcBef>
          <a:spcPct val="0"/>
        </a:spcBef>
        <a:spcAft>
          <a:spcPct val="0"/>
        </a:spcAft>
        <a:defRPr sz="2600">
          <a:solidFill>
            <a:srgbClr val="124780"/>
          </a:solidFill>
          <a:latin typeface="Arial Bold" charset="0"/>
        </a:defRPr>
      </a:lvl9pPr>
    </p:titleStyle>
    <p:bodyStyle>
      <a:lvl1pPr marL="342900" indent="-342900" algn="l" rtl="0" eaLnBrk="0" fontAlgn="base" hangingPunct="0">
        <a:spcBef>
          <a:spcPct val="20000"/>
        </a:spcBef>
        <a:spcAft>
          <a:spcPct val="0"/>
        </a:spcAft>
        <a:buChar char="•"/>
        <a:defRPr sz="2400">
          <a:solidFill>
            <a:schemeClr val="bg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bg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charset="-128"/>
        </a:defRPr>
      </a:lvl3pPr>
      <a:lvl4pPr marL="1600200" indent="-228600" algn="l" rtl="0" eaLnBrk="0" fontAlgn="base" hangingPunct="0">
        <a:spcBef>
          <a:spcPct val="20000"/>
        </a:spcBef>
        <a:spcAft>
          <a:spcPct val="0"/>
        </a:spcAft>
        <a:buChar char="–"/>
        <a:defRPr sz="2400">
          <a:solidFill>
            <a:schemeClr val="bg1"/>
          </a:solidFill>
          <a:latin typeface="+mn-lt"/>
          <a:ea typeface="ＭＳ Ｐゴシック" charset="-128"/>
        </a:defRPr>
      </a:lvl4pPr>
      <a:lvl5pPr marL="2057400" indent="-228600" algn="l" rtl="0" eaLnBrk="0" fontAlgn="base" hangingPunct="0">
        <a:spcBef>
          <a:spcPct val="20000"/>
        </a:spcBef>
        <a:spcAft>
          <a:spcPct val="0"/>
        </a:spcAft>
        <a:buChar char="»"/>
        <a:defRPr sz="2400">
          <a:solidFill>
            <a:schemeClr val="bg1"/>
          </a:solidFill>
          <a:latin typeface="+mn-lt"/>
          <a:ea typeface="ＭＳ Ｐゴシック" charset="-128"/>
        </a:defRPr>
      </a:lvl5pPr>
      <a:lvl6pPr marL="2514600" indent="-228600" algn="l" rtl="0" fontAlgn="base">
        <a:spcBef>
          <a:spcPct val="20000"/>
        </a:spcBef>
        <a:spcAft>
          <a:spcPct val="0"/>
        </a:spcAft>
        <a:buChar char="»"/>
        <a:defRPr sz="2400">
          <a:solidFill>
            <a:srgbClr val="CDE7F3"/>
          </a:solidFill>
          <a:latin typeface="+mn-lt"/>
          <a:ea typeface="ＭＳ Ｐゴシック" charset="-128"/>
        </a:defRPr>
      </a:lvl6pPr>
      <a:lvl7pPr marL="2971800" indent="-228600" algn="l" rtl="0" fontAlgn="base">
        <a:spcBef>
          <a:spcPct val="20000"/>
        </a:spcBef>
        <a:spcAft>
          <a:spcPct val="0"/>
        </a:spcAft>
        <a:buChar char="»"/>
        <a:defRPr sz="2400">
          <a:solidFill>
            <a:srgbClr val="CDE7F3"/>
          </a:solidFill>
          <a:latin typeface="+mn-lt"/>
          <a:ea typeface="ＭＳ Ｐゴシック" charset="-128"/>
        </a:defRPr>
      </a:lvl7pPr>
      <a:lvl8pPr marL="3429000" indent="-228600" algn="l" rtl="0" fontAlgn="base">
        <a:spcBef>
          <a:spcPct val="20000"/>
        </a:spcBef>
        <a:spcAft>
          <a:spcPct val="0"/>
        </a:spcAft>
        <a:buChar char="»"/>
        <a:defRPr sz="2400">
          <a:solidFill>
            <a:srgbClr val="CDE7F3"/>
          </a:solidFill>
          <a:latin typeface="+mn-lt"/>
          <a:ea typeface="ＭＳ Ｐゴシック" charset="-128"/>
        </a:defRPr>
      </a:lvl8pPr>
      <a:lvl9pPr marL="3886200" indent="-228600" algn="l" rtl="0" fontAlgn="base">
        <a:spcBef>
          <a:spcPct val="20000"/>
        </a:spcBef>
        <a:spcAft>
          <a:spcPct val="0"/>
        </a:spcAft>
        <a:buChar char="»"/>
        <a:defRPr sz="2400">
          <a:solidFill>
            <a:srgbClr val="CDE7F3"/>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52400"/>
            <a:ext cx="8283575" cy="990600"/>
          </a:xfrm>
        </p:spPr>
        <p:txBody>
          <a:bodyPr/>
          <a:lstStyle/>
          <a:p>
            <a:pPr algn="ctr"/>
            <a:r>
              <a:rPr lang="en-US" dirty="0" smtClean="0"/>
              <a:t>Biology of Sarcomas</a:t>
            </a:r>
            <a:endParaRPr lang="en-US" dirty="0"/>
          </a:p>
        </p:txBody>
      </p:sp>
      <p:sp>
        <p:nvSpPr>
          <p:cNvPr id="3" name="TextBox 2"/>
          <p:cNvSpPr txBox="1"/>
          <p:nvPr/>
        </p:nvSpPr>
        <p:spPr>
          <a:xfrm>
            <a:off x="495299" y="1310640"/>
            <a:ext cx="8283575" cy="5047536"/>
          </a:xfrm>
          <a:prstGeom prst="rect">
            <a:avLst/>
          </a:prstGeom>
          <a:noFill/>
        </p:spPr>
        <p:txBody>
          <a:bodyPr wrap="square" rtlCol="0">
            <a:spAutoFit/>
          </a:bodyPr>
          <a:lstStyle/>
          <a:p>
            <a:pPr>
              <a:spcBef>
                <a:spcPts val="600"/>
              </a:spcBef>
              <a:spcAft>
                <a:spcPts val="600"/>
              </a:spcAft>
            </a:pPr>
            <a:r>
              <a:rPr lang="en-US" dirty="0" smtClean="0">
                <a:solidFill>
                  <a:schemeClr val="bg1"/>
                </a:solidFill>
              </a:rPr>
              <a:t>“</a:t>
            </a:r>
            <a:r>
              <a:rPr lang="en-US" i="1" dirty="0" smtClean="0">
                <a:solidFill>
                  <a:schemeClr val="bg1"/>
                </a:solidFill>
              </a:rPr>
              <a:t>The </a:t>
            </a:r>
            <a:r>
              <a:rPr lang="en-US" i="1" dirty="0">
                <a:solidFill>
                  <a:schemeClr val="bg1"/>
                </a:solidFill>
              </a:rPr>
              <a:t>first thing that the general medical oncologist has to realize is that the parallel word to sarcoma is actually carcinoma, not, say, breast cancer or lung </a:t>
            </a:r>
            <a:r>
              <a:rPr lang="en-US" i="1" dirty="0" smtClean="0">
                <a:solidFill>
                  <a:schemeClr val="bg1"/>
                </a:solidFill>
              </a:rPr>
              <a:t>cancer. </a:t>
            </a:r>
            <a:r>
              <a:rPr lang="en-US" i="1" dirty="0" smtClean="0">
                <a:solidFill>
                  <a:srgbClr val="FFFF00"/>
                </a:solidFill>
              </a:rPr>
              <a:t>Sarcomas </a:t>
            </a:r>
            <a:r>
              <a:rPr lang="en-US" i="1" dirty="0">
                <a:solidFill>
                  <a:srgbClr val="FFFF00"/>
                </a:solidFill>
              </a:rPr>
              <a:t>represent a group of up to 100 different diseases</a:t>
            </a:r>
            <a:r>
              <a:rPr lang="en-US" i="1" dirty="0">
                <a:solidFill>
                  <a:schemeClr val="bg1"/>
                </a:solidFill>
              </a:rPr>
              <a:t>, depending on how they count them – some benign, some heavily aggressively malignant – that all have different biology, have underlying different genetics and actually are just, frankly, very different diseases with different approaches. And so as you kind of get down to the next level </a:t>
            </a:r>
            <a:r>
              <a:rPr lang="en-US" i="1" dirty="0" smtClean="0">
                <a:solidFill>
                  <a:schemeClr val="bg1"/>
                </a:solidFill>
              </a:rPr>
              <a:t>of ‘what </a:t>
            </a:r>
            <a:r>
              <a:rPr lang="en-US" i="1" dirty="0">
                <a:solidFill>
                  <a:schemeClr val="bg1"/>
                </a:solidFill>
              </a:rPr>
              <a:t>do they have in </a:t>
            </a:r>
            <a:r>
              <a:rPr lang="en-US" i="1" dirty="0" smtClean="0">
                <a:solidFill>
                  <a:schemeClr val="bg1"/>
                </a:solidFill>
              </a:rPr>
              <a:t>common,’ </a:t>
            </a:r>
            <a:r>
              <a:rPr lang="en-US" i="1" dirty="0">
                <a:solidFill>
                  <a:schemeClr val="bg1"/>
                </a:solidFill>
              </a:rPr>
              <a:t>the </a:t>
            </a:r>
            <a:r>
              <a:rPr lang="en-US" i="1" dirty="0" smtClean="0">
                <a:solidFill>
                  <a:schemeClr val="bg1"/>
                </a:solidFill>
              </a:rPr>
              <a:t>only </a:t>
            </a:r>
            <a:r>
              <a:rPr lang="en-US" i="1" dirty="0">
                <a:solidFill>
                  <a:schemeClr val="bg1"/>
                </a:solidFill>
              </a:rPr>
              <a:t>thing they have in common is the mesenchymal origin</a:t>
            </a:r>
            <a:r>
              <a:rPr lang="en-US" i="1" dirty="0" smtClean="0">
                <a:solidFill>
                  <a:schemeClr val="bg1"/>
                </a:solidFill>
              </a:rPr>
              <a:t>.</a:t>
            </a:r>
            <a:r>
              <a:rPr lang="en-US" dirty="0" smtClean="0">
                <a:solidFill>
                  <a:schemeClr val="bg1"/>
                </a:solidFill>
              </a:rPr>
              <a:t>”</a:t>
            </a:r>
            <a:endParaRPr lang="en-US" b="1" dirty="0" smtClean="0">
              <a:solidFill>
                <a:schemeClr val="bg1"/>
              </a:solidFill>
            </a:endParaRPr>
          </a:p>
          <a:p>
            <a:pPr>
              <a:spcBef>
                <a:spcPts val="600"/>
              </a:spcBef>
              <a:spcAft>
                <a:spcPts val="600"/>
              </a:spcAft>
            </a:pPr>
            <a:r>
              <a:rPr lang="en-US" b="1" dirty="0" smtClean="0">
                <a:solidFill>
                  <a:schemeClr val="bg1"/>
                </a:solidFill>
              </a:rPr>
              <a:t>			                    								     </a:t>
            </a:r>
            <a:r>
              <a:rPr lang="en-US" b="1" dirty="0" smtClean="0">
                <a:solidFill>
                  <a:srgbClr val="FFFF00"/>
                </a:solidFill>
              </a:rPr>
              <a:t>Brian A Van Tine, MD, PhD</a:t>
            </a:r>
            <a:endParaRPr lang="en-US" dirty="0">
              <a:solidFill>
                <a:srgbClr val="FFFF00"/>
              </a:solidFill>
            </a:endParaRPr>
          </a:p>
        </p:txBody>
      </p:sp>
    </p:spTree>
    <p:extLst>
      <p:ext uri="{BB962C8B-B14F-4D97-AF65-F5344CB8AC3E}">
        <p14:creationId xmlns:p14="http://schemas.microsoft.com/office/powerpoint/2010/main" val="101536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spect="1" noChangeArrowheads="1"/>
          </p:cNvSpPr>
          <p:nvPr/>
        </p:nvSpPr>
        <p:spPr bwMode="auto">
          <a:xfrm>
            <a:off x="625756" y="1496143"/>
            <a:ext cx="7979626" cy="4403615"/>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smtClean="0"/>
              <a:t>Results from the REGOSARC Phase II Trial for Advanced Soft Tissue Sarcomas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259784003"/>
              </p:ext>
            </p:extLst>
          </p:nvPr>
        </p:nvGraphicFramePr>
        <p:xfrm>
          <a:off x="769145" y="1625793"/>
          <a:ext cx="7683278" cy="4117323"/>
        </p:xfrm>
        <a:graphic>
          <a:graphicData uri="http://schemas.openxmlformats.org/drawingml/2006/table">
            <a:tbl>
              <a:tblPr firstRow="1" bandRow="1">
                <a:tableStyleId>{5C22544A-7EE6-4342-B048-85BDC9FD1C3A}</a:tableStyleId>
              </a:tblPr>
              <a:tblGrid>
                <a:gridCol w="2272254"/>
                <a:gridCol w="1617426"/>
                <a:gridCol w="1416241"/>
                <a:gridCol w="1241967"/>
                <a:gridCol w="1135390"/>
              </a:tblGrid>
              <a:tr h="478580">
                <a:tc>
                  <a:txBody>
                    <a:bodyPr/>
                    <a:lstStyle/>
                    <a:p>
                      <a:endParaRPr lang="en-US" sz="1800"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err="1" smtClean="0">
                          <a:solidFill>
                            <a:schemeClr val="bg1"/>
                          </a:solidFill>
                        </a:rPr>
                        <a:t>Regorafenib</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Placebo</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HR</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i="1" dirty="0" smtClean="0">
                          <a:solidFill>
                            <a:schemeClr val="bg1"/>
                          </a:solidFill>
                        </a:rPr>
                        <a:t>p</a:t>
                      </a:r>
                      <a:r>
                        <a:rPr lang="en-US" sz="1800" dirty="0" smtClean="0">
                          <a:solidFill>
                            <a:schemeClr val="bg1"/>
                          </a:solidFill>
                        </a:rPr>
                        <a:t>-value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214280">
                <a:tc>
                  <a:txBody>
                    <a:bodyPr/>
                    <a:lstStyle/>
                    <a:p>
                      <a:r>
                        <a:rPr lang="en-US" sz="1800" baseline="0" dirty="0" smtClean="0">
                          <a:solidFill>
                            <a:schemeClr val="bg1"/>
                          </a:solidFill>
                        </a:rPr>
                        <a:t>Liposarcomas</a:t>
                      </a:r>
                      <a:endParaRPr lang="en-US" sz="1800"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 = 20</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 = 23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67569">
                <a:tc>
                  <a:txBody>
                    <a:bodyPr/>
                    <a:lstStyle/>
                    <a:p>
                      <a:r>
                        <a:rPr lang="en-US" sz="1800" b="0" dirty="0" smtClean="0">
                          <a:solidFill>
                            <a:schemeClr val="bg1"/>
                          </a:solidFill>
                        </a:rPr>
                        <a:t>Median</a:t>
                      </a:r>
                      <a:r>
                        <a:rPr lang="en-US" sz="1800" b="0" baseline="0" dirty="0" smtClean="0">
                          <a:solidFill>
                            <a:schemeClr val="bg1"/>
                          </a:solidFill>
                        </a:rPr>
                        <a:t> PFS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1.1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1.7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0.89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0.70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67569">
                <a:tc>
                  <a:txBody>
                    <a:bodyPr/>
                    <a:lstStyle/>
                    <a:p>
                      <a:r>
                        <a:rPr lang="en-US" sz="1800" b="1" dirty="0" smtClean="0">
                          <a:solidFill>
                            <a:schemeClr val="bg1"/>
                          </a:solidFill>
                        </a:rPr>
                        <a:t>Leiomyosarcomas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28</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28</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675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solidFill>
                            <a:schemeClr val="bg1"/>
                          </a:solidFill>
                        </a:rPr>
                        <a:t>Median</a:t>
                      </a:r>
                      <a:r>
                        <a:rPr lang="en-US" sz="1800" b="0" baseline="0" dirty="0" smtClean="0">
                          <a:solidFill>
                            <a:schemeClr val="bg1"/>
                          </a:solidFill>
                        </a:rPr>
                        <a:t> PFS</a:t>
                      </a:r>
                      <a:endParaRPr lang="en-US" sz="1800" b="0"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3.7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1.8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0.46</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0.0045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67569">
                <a:tc>
                  <a:txBody>
                    <a:bodyPr/>
                    <a:lstStyle/>
                    <a:p>
                      <a:r>
                        <a:rPr lang="en-US" sz="1800" b="1" dirty="0" smtClean="0">
                          <a:solidFill>
                            <a:schemeClr val="bg1"/>
                          </a:solidFill>
                        </a:rPr>
                        <a:t>Synovial sarcomas</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13</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14</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675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solidFill>
                            <a:schemeClr val="bg1"/>
                          </a:solidFill>
                        </a:rPr>
                        <a:t>Median</a:t>
                      </a:r>
                      <a:r>
                        <a:rPr lang="en-US" sz="1800" b="0" baseline="0" dirty="0" smtClean="0">
                          <a:solidFill>
                            <a:schemeClr val="bg1"/>
                          </a:solidFill>
                        </a:rPr>
                        <a:t> PFS</a:t>
                      </a:r>
                      <a:endParaRPr lang="en-US" sz="1800" b="0"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5.6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1.0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0.10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&lt;0.0001</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67569">
                <a:tc>
                  <a:txBody>
                    <a:bodyPr/>
                    <a:lstStyle/>
                    <a:p>
                      <a:r>
                        <a:rPr lang="en-US" sz="1800" b="1" dirty="0" smtClean="0">
                          <a:solidFill>
                            <a:schemeClr val="bg1"/>
                          </a:solidFill>
                        </a:rPr>
                        <a:t>Other sarcomas</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28</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n</a:t>
                      </a:r>
                      <a:r>
                        <a:rPr lang="en-US" sz="1800" b="1" baseline="0" dirty="0" smtClean="0">
                          <a:solidFill>
                            <a:schemeClr val="bg1"/>
                          </a:solidFill>
                        </a:rPr>
                        <a:t> = 27</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675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solidFill>
                            <a:schemeClr val="bg1"/>
                          </a:solidFill>
                        </a:rPr>
                        <a:t>Median</a:t>
                      </a:r>
                      <a:r>
                        <a:rPr lang="en-US" sz="1800" b="0" baseline="0" dirty="0" smtClean="0">
                          <a:solidFill>
                            <a:schemeClr val="bg1"/>
                          </a:solidFill>
                        </a:rPr>
                        <a:t> PFS</a:t>
                      </a:r>
                      <a:endParaRPr lang="en-US" sz="1800" b="0"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2.9</a:t>
                      </a:r>
                      <a:r>
                        <a:rPr lang="en-US" sz="1800" b="0" baseline="0" dirty="0" smtClean="0">
                          <a:solidFill>
                            <a:schemeClr val="bg1"/>
                          </a:solidFill>
                        </a:rPr>
                        <a:t>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1.0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0.46</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0.0061</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Box 16"/>
          <p:cNvSpPr txBox="1"/>
          <p:nvPr/>
        </p:nvSpPr>
        <p:spPr>
          <a:xfrm>
            <a:off x="0" y="650420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chemeClr val="bg1"/>
                </a:solidFill>
                <a:latin typeface="Arial" charset="0"/>
                <a:ea typeface="ＭＳ Ｐゴシック" charset="0"/>
                <a:cs typeface="ＭＳ Ｐゴシック" charset="0"/>
              </a:rPr>
              <a:t>Mir O et al. </a:t>
            </a:r>
            <a:r>
              <a:rPr lang="en-US" sz="1600" i="1" dirty="0" smtClean="0">
                <a:solidFill>
                  <a:schemeClr val="bg1"/>
                </a:solidFill>
                <a:latin typeface="Arial" charset="0"/>
                <a:ea typeface="ＭＳ Ｐゴシック" charset="0"/>
                <a:cs typeface="ＭＳ Ｐゴシック" charset="0"/>
              </a:rPr>
              <a:t>Lancet Oncol </a:t>
            </a:r>
            <a:r>
              <a:rPr lang="en-US" sz="1600" dirty="0" smtClean="0">
                <a:solidFill>
                  <a:schemeClr val="bg1"/>
                </a:solidFill>
                <a:latin typeface="Arial" charset="0"/>
                <a:ea typeface="ＭＳ Ｐゴシック" charset="0"/>
                <a:cs typeface="ＭＳ Ｐゴシック" charset="0"/>
              </a:rPr>
              <a:t>2016;17(12):1732-42. </a:t>
            </a:r>
          </a:p>
        </p:txBody>
      </p:sp>
    </p:spTree>
    <p:extLst>
      <p:ext uri="{BB962C8B-B14F-4D97-AF65-F5344CB8AC3E}">
        <p14:creationId xmlns:p14="http://schemas.microsoft.com/office/powerpoint/2010/main" val="969505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52400"/>
            <a:ext cx="8283575" cy="990600"/>
          </a:xfrm>
        </p:spPr>
        <p:txBody>
          <a:bodyPr/>
          <a:lstStyle/>
          <a:p>
            <a:pPr algn="ctr"/>
            <a:r>
              <a:rPr lang="en-US" dirty="0" smtClean="0"/>
              <a:t>Perspective on the Utility of Pazopanib in the Management of Sarcoma</a:t>
            </a:r>
            <a:endParaRPr lang="en-US" dirty="0"/>
          </a:p>
        </p:txBody>
      </p:sp>
      <p:sp>
        <p:nvSpPr>
          <p:cNvPr id="3" name="TextBox 2"/>
          <p:cNvSpPr txBox="1"/>
          <p:nvPr/>
        </p:nvSpPr>
        <p:spPr>
          <a:xfrm>
            <a:off x="777240" y="1615440"/>
            <a:ext cx="7863840" cy="4678204"/>
          </a:xfrm>
          <a:prstGeom prst="rect">
            <a:avLst/>
          </a:prstGeom>
          <a:noFill/>
        </p:spPr>
        <p:txBody>
          <a:bodyPr wrap="square" rtlCol="0">
            <a:spAutoFit/>
          </a:bodyPr>
          <a:lstStyle/>
          <a:p>
            <a:pPr>
              <a:spcBef>
                <a:spcPts val="600"/>
              </a:spcBef>
              <a:spcAft>
                <a:spcPts val="600"/>
              </a:spcAft>
            </a:pPr>
            <a:r>
              <a:rPr lang="en-US" dirty="0" smtClean="0">
                <a:solidFill>
                  <a:schemeClr val="bg1"/>
                </a:solidFill>
              </a:rPr>
              <a:t>“</a:t>
            </a:r>
            <a:r>
              <a:rPr lang="en-US" i="1" dirty="0">
                <a:solidFill>
                  <a:schemeClr val="bg1"/>
                </a:solidFill>
              </a:rPr>
              <a:t>I think pazopanib is a really useful drug. I think it’s got some dosing complications in </a:t>
            </a:r>
            <a:r>
              <a:rPr lang="en-US" i="1" dirty="0" smtClean="0">
                <a:solidFill>
                  <a:schemeClr val="bg1"/>
                </a:solidFill>
              </a:rPr>
              <a:t>the soft </a:t>
            </a:r>
            <a:r>
              <a:rPr lang="en-US" i="1" dirty="0">
                <a:solidFill>
                  <a:schemeClr val="bg1"/>
                </a:solidFill>
              </a:rPr>
              <a:t>tissue sarcoma </a:t>
            </a:r>
            <a:r>
              <a:rPr lang="en-US" i="1" dirty="0" smtClean="0">
                <a:solidFill>
                  <a:schemeClr val="bg1"/>
                </a:solidFill>
              </a:rPr>
              <a:t>realm </a:t>
            </a:r>
            <a:r>
              <a:rPr lang="en-US" i="1" dirty="0">
                <a:solidFill>
                  <a:schemeClr val="bg1"/>
                </a:solidFill>
              </a:rPr>
              <a:t>that I think are soon to be addressed with new trials. But I think it causes diarrhea. I think it causes fatigue. And I think that there’s a hepatotoxicity that has a black box warning. But beyond that, if you can get the dosing </a:t>
            </a:r>
            <a:r>
              <a:rPr lang="en-US" i="1" dirty="0" smtClean="0">
                <a:solidFill>
                  <a:schemeClr val="bg1"/>
                </a:solidFill>
              </a:rPr>
              <a:t>right — </a:t>
            </a:r>
            <a:r>
              <a:rPr lang="en-US" i="1" dirty="0">
                <a:solidFill>
                  <a:schemeClr val="bg1"/>
                </a:solidFill>
              </a:rPr>
              <a:t>I personally use a dose escalation that’s </a:t>
            </a:r>
            <a:r>
              <a:rPr lang="en-US" i="1" dirty="0" smtClean="0">
                <a:solidFill>
                  <a:schemeClr val="bg1"/>
                </a:solidFill>
              </a:rPr>
              <a:t>not on </a:t>
            </a:r>
            <a:r>
              <a:rPr lang="en-US" i="1" dirty="0">
                <a:solidFill>
                  <a:schemeClr val="bg1"/>
                </a:solidFill>
              </a:rPr>
              <a:t>label to get the tolerability in my patients to where it needs to be. I think it’s a good drug. And there is a subset of patients where that is a really good </a:t>
            </a:r>
            <a:r>
              <a:rPr lang="en-US" i="1" dirty="0" smtClean="0">
                <a:solidFill>
                  <a:schemeClr val="bg1"/>
                </a:solidFill>
              </a:rPr>
              <a:t>drug.</a:t>
            </a:r>
            <a:r>
              <a:rPr lang="en-US" dirty="0" smtClean="0">
                <a:solidFill>
                  <a:schemeClr val="bg1"/>
                </a:solidFill>
              </a:rPr>
              <a:t>”</a:t>
            </a:r>
            <a:endParaRPr lang="en-US" b="1" dirty="0" smtClean="0">
              <a:solidFill>
                <a:schemeClr val="bg1"/>
              </a:solidFill>
            </a:endParaRPr>
          </a:p>
          <a:p>
            <a:pPr>
              <a:spcBef>
                <a:spcPts val="600"/>
              </a:spcBef>
              <a:spcAft>
                <a:spcPts val="600"/>
              </a:spcAft>
            </a:pPr>
            <a:r>
              <a:rPr lang="en-US" b="1" dirty="0" smtClean="0">
                <a:solidFill>
                  <a:schemeClr val="bg1"/>
                </a:solidFill>
              </a:rPr>
              <a:t>			                    								 </a:t>
            </a:r>
            <a:r>
              <a:rPr lang="en-US" b="1" dirty="0" smtClean="0">
                <a:solidFill>
                  <a:srgbClr val="FFFF00"/>
                </a:solidFill>
              </a:rPr>
              <a:t>Brian A Van Tine, MD, PhD</a:t>
            </a:r>
            <a:endParaRPr lang="en-US" dirty="0">
              <a:solidFill>
                <a:srgbClr val="FFFF00"/>
              </a:solidFill>
            </a:endParaRPr>
          </a:p>
        </p:txBody>
      </p:sp>
    </p:spTree>
    <p:extLst>
      <p:ext uri="{BB962C8B-B14F-4D97-AF65-F5344CB8AC3E}">
        <p14:creationId xmlns:p14="http://schemas.microsoft.com/office/powerpoint/2010/main" val="1155795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smtClean="0">
                <a:solidFill>
                  <a:srgbClr val="FFFFFF"/>
                </a:solidFill>
              </a:rPr>
              <a:t>Tap WD et al. </a:t>
            </a:r>
            <a:r>
              <a:rPr lang="en-US" sz="1600" i="1" dirty="0" smtClean="0">
                <a:solidFill>
                  <a:srgbClr val="FFFFFF"/>
                </a:solidFill>
              </a:rPr>
              <a:t>Lancet </a:t>
            </a:r>
            <a:r>
              <a:rPr lang="en-US" sz="1600" dirty="0" smtClean="0">
                <a:solidFill>
                  <a:srgbClr val="FFFFFF"/>
                </a:solidFill>
              </a:rPr>
              <a:t>2016;388(10043):488-97.</a:t>
            </a:r>
            <a:endParaRPr lang="en-US" sz="1600" dirty="0">
              <a:solidFill>
                <a:srgbClr val="000000"/>
              </a:solidFill>
            </a:endParaRPr>
          </a:p>
        </p:txBody>
      </p:sp>
      <p:sp>
        <p:nvSpPr>
          <p:cNvPr id="16" name="Text Box 20"/>
          <p:cNvSpPr txBox="1">
            <a:spLocks noChangeArrowheads="1"/>
          </p:cNvSpPr>
          <p:nvPr/>
        </p:nvSpPr>
        <p:spPr bwMode="auto">
          <a:xfrm>
            <a:off x="4686792" y="1288988"/>
            <a:ext cx="196651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700" b="1" dirty="0" smtClean="0">
                <a:solidFill>
                  <a:srgbClr val="010F97"/>
                </a:solidFill>
                <a:latin typeface="Arial"/>
                <a:ea typeface="Arial" pitchFamily="-104" charset="0"/>
                <a:cs typeface="Arial" panose="020B0604020202020204" pitchFamily="34" charset="0"/>
              </a:rPr>
              <a:t>Olaratumab + doxorubicin</a:t>
            </a:r>
          </a:p>
          <a:p>
            <a:pPr algn="ctr">
              <a:lnSpc>
                <a:spcPct val="110000"/>
              </a:lnSpc>
              <a:spcBef>
                <a:spcPct val="0"/>
              </a:spcBef>
              <a:buFontTx/>
              <a:buNone/>
              <a:defRPr/>
            </a:pPr>
            <a:r>
              <a:rPr lang="en-US" altLang="en-US" sz="1700" b="1" dirty="0" smtClean="0">
                <a:solidFill>
                  <a:srgbClr val="010F97"/>
                </a:solidFill>
                <a:latin typeface="Arial"/>
                <a:ea typeface="Arial" pitchFamily="-104" charset="0"/>
                <a:cs typeface="Arial" panose="020B0604020202020204" pitchFamily="34" charset="0"/>
              </a:rPr>
              <a:t>(n = 66)</a:t>
            </a:r>
          </a:p>
        </p:txBody>
      </p:sp>
      <p:sp>
        <p:nvSpPr>
          <p:cNvPr id="27" name="Text Box 20"/>
          <p:cNvSpPr txBox="1">
            <a:spLocks noChangeArrowheads="1"/>
          </p:cNvSpPr>
          <p:nvPr/>
        </p:nvSpPr>
        <p:spPr bwMode="auto">
          <a:xfrm>
            <a:off x="4686791" y="2869077"/>
            <a:ext cx="1969144" cy="93007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700" b="1" dirty="0" smtClean="0">
                <a:solidFill>
                  <a:srgbClr val="010F97"/>
                </a:solidFill>
                <a:latin typeface="Arial"/>
                <a:ea typeface="Arial" pitchFamily="-104" charset="0"/>
                <a:cs typeface="Arial" panose="020B0604020202020204" pitchFamily="34" charset="0"/>
              </a:rPr>
              <a:t>Doxorubicin</a:t>
            </a:r>
          </a:p>
          <a:p>
            <a:pPr algn="ctr">
              <a:lnSpc>
                <a:spcPct val="110000"/>
              </a:lnSpc>
              <a:spcBef>
                <a:spcPct val="0"/>
              </a:spcBef>
              <a:buFontTx/>
              <a:buNone/>
              <a:defRPr/>
            </a:pPr>
            <a:r>
              <a:rPr lang="en-US" altLang="en-US" sz="1700" b="1" dirty="0" smtClean="0">
                <a:solidFill>
                  <a:srgbClr val="010F97"/>
                </a:solidFill>
                <a:latin typeface="Arial"/>
                <a:ea typeface="Arial" pitchFamily="-104" charset="0"/>
                <a:cs typeface="Arial" panose="020B0604020202020204" pitchFamily="34" charset="0"/>
              </a:rPr>
              <a:t>(n = 67)</a:t>
            </a:r>
          </a:p>
        </p:txBody>
      </p:sp>
      <p:sp>
        <p:nvSpPr>
          <p:cNvPr id="19" name="Title 1"/>
          <p:cNvSpPr>
            <a:spLocks noGrp="1"/>
          </p:cNvSpPr>
          <p:nvPr>
            <p:ph type="title"/>
          </p:nvPr>
        </p:nvSpPr>
        <p:spPr>
          <a:xfrm>
            <a:off x="230900" y="0"/>
            <a:ext cx="8759768" cy="1284297"/>
          </a:xfrm>
        </p:spPr>
        <p:txBody>
          <a:bodyPr/>
          <a:lstStyle/>
          <a:p>
            <a:pPr algn="ctr"/>
            <a:r>
              <a:rPr lang="en-US" dirty="0" smtClean="0"/>
              <a:t>Results from the Phase II </a:t>
            </a:r>
            <a:r>
              <a:rPr lang="en-US" dirty="0"/>
              <a:t>Trial of </a:t>
            </a:r>
            <a:r>
              <a:rPr lang="en-US" dirty="0" smtClean="0"/>
              <a:t>Olaratumab and Doxorubicin in Sarcoma</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endParaRPr lang="en-US" dirty="0">
              <a:solidFill>
                <a:srgbClr val="000000"/>
              </a:solidFill>
            </a:endParaRPr>
          </a:p>
        </p:txBody>
      </p:sp>
      <p:graphicFrame>
        <p:nvGraphicFramePr>
          <p:cNvPr id="23" name="Table 22"/>
          <p:cNvGraphicFramePr>
            <a:graphicFrameLocks noGrp="1"/>
          </p:cNvGraphicFramePr>
          <p:nvPr>
            <p:extLst>
              <p:ext uri="{D42A27DB-BD31-4B8C-83A1-F6EECF244321}">
                <p14:modId xmlns:p14="http://schemas.microsoft.com/office/powerpoint/2010/main" val="630096953"/>
              </p:ext>
            </p:extLst>
          </p:nvPr>
        </p:nvGraphicFramePr>
        <p:xfrm>
          <a:off x="458687" y="4356186"/>
          <a:ext cx="8304193" cy="1086473"/>
        </p:xfrm>
        <a:graphic>
          <a:graphicData uri="http://schemas.openxmlformats.org/drawingml/2006/table">
            <a:tbl>
              <a:tblPr firstRow="1" bandRow="1">
                <a:tableStyleId>{5C22544A-7EE6-4342-B048-85BDC9FD1C3A}</a:tableStyleId>
              </a:tblPr>
              <a:tblGrid>
                <a:gridCol w="1439712"/>
                <a:gridCol w="3028774"/>
                <a:gridCol w="1615857"/>
                <a:gridCol w="935110"/>
                <a:gridCol w="1284740"/>
              </a:tblGrid>
              <a:tr h="654148">
                <a:tc>
                  <a:txBody>
                    <a:bodyPr/>
                    <a:lstStyle/>
                    <a:p>
                      <a:r>
                        <a:rPr lang="en-US" sz="1800" dirty="0" smtClean="0">
                          <a:solidFill>
                            <a:schemeClr val="bg1"/>
                          </a:solidFill>
                        </a:rPr>
                        <a:t>Outcome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Olaratumab</a:t>
                      </a:r>
                      <a:r>
                        <a:rPr lang="en-US" sz="1800" baseline="0" dirty="0" smtClean="0">
                          <a:solidFill>
                            <a:schemeClr val="bg1"/>
                          </a:solidFill>
                        </a:rPr>
                        <a:t> + doxorubicin </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Doxorubicin </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32325">
                <a:tc>
                  <a:txBody>
                    <a:bodyPr/>
                    <a:lstStyle/>
                    <a:p>
                      <a:r>
                        <a:rPr lang="en-US" sz="1800" dirty="0" smtClean="0">
                          <a:solidFill>
                            <a:schemeClr val="bg1"/>
                          </a:solidFill>
                        </a:rPr>
                        <a:t>Median OS</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26.5 mo</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14.7 mo</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0.46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0.0003</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8" name="Line 15"/>
          <p:cNvSpPr>
            <a:spLocks noChangeShapeType="1"/>
          </p:cNvSpPr>
          <p:nvPr/>
        </p:nvSpPr>
        <p:spPr bwMode="auto">
          <a:xfrm flipV="1">
            <a:off x="6653305" y="1813817"/>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sp>
        <p:nvSpPr>
          <p:cNvPr id="24" name="Line 15"/>
          <p:cNvSpPr>
            <a:spLocks noChangeShapeType="1"/>
          </p:cNvSpPr>
          <p:nvPr/>
        </p:nvSpPr>
        <p:spPr bwMode="auto">
          <a:xfrm flipV="1">
            <a:off x="6653305" y="3351909"/>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sp>
        <p:nvSpPr>
          <p:cNvPr id="25" name="Text Box 20"/>
          <p:cNvSpPr txBox="1">
            <a:spLocks noChangeArrowheads="1"/>
          </p:cNvSpPr>
          <p:nvPr/>
        </p:nvSpPr>
        <p:spPr bwMode="auto">
          <a:xfrm>
            <a:off x="7084160" y="1275423"/>
            <a:ext cx="1686804" cy="10597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700" b="1" dirty="0" smtClean="0">
                <a:solidFill>
                  <a:srgbClr val="FFFFFF"/>
                </a:solidFill>
                <a:latin typeface="Arial"/>
                <a:ea typeface="Arial" pitchFamily="-104" charset="0"/>
                <a:cs typeface="Arial" panose="020B0604020202020204" pitchFamily="34" charset="0"/>
              </a:rPr>
              <a:t>Olaratumab until progression</a:t>
            </a:r>
          </a:p>
        </p:txBody>
      </p:sp>
      <p:sp>
        <p:nvSpPr>
          <p:cNvPr id="26" name="Text Box 20"/>
          <p:cNvSpPr txBox="1">
            <a:spLocks noChangeArrowheads="1"/>
          </p:cNvSpPr>
          <p:nvPr/>
        </p:nvSpPr>
        <p:spPr bwMode="auto">
          <a:xfrm>
            <a:off x="7084160" y="2628976"/>
            <a:ext cx="1686803" cy="13582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700" b="1" dirty="0" smtClean="0">
                <a:solidFill>
                  <a:srgbClr val="FFFFFF"/>
                </a:solidFill>
                <a:latin typeface="Arial"/>
                <a:ea typeface="Arial" pitchFamily="-104" charset="0"/>
                <a:cs typeface="Arial" panose="020B0604020202020204" pitchFamily="34" charset="0"/>
              </a:rPr>
              <a:t>Optional </a:t>
            </a:r>
            <a:r>
              <a:rPr lang="en-US" altLang="en-US" sz="1700" b="1" dirty="0" err="1" smtClean="0">
                <a:solidFill>
                  <a:srgbClr val="FFFFFF"/>
                </a:solidFill>
                <a:latin typeface="Arial"/>
                <a:ea typeface="Arial" pitchFamily="-104" charset="0"/>
                <a:cs typeface="Arial" panose="020B0604020202020204" pitchFamily="34" charset="0"/>
              </a:rPr>
              <a:t>olaratumab</a:t>
            </a:r>
            <a:r>
              <a:rPr lang="en-US" altLang="en-US" sz="1700" b="1" dirty="0" smtClean="0">
                <a:solidFill>
                  <a:srgbClr val="FFFFFF"/>
                </a:solidFill>
                <a:latin typeface="Arial"/>
                <a:ea typeface="Arial" pitchFamily="-104" charset="0"/>
                <a:cs typeface="Arial" panose="020B0604020202020204" pitchFamily="34" charset="0"/>
              </a:rPr>
              <a:t> until progression</a:t>
            </a:r>
          </a:p>
        </p:txBody>
      </p:sp>
      <p:sp>
        <p:nvSpPr>
          <p:cNvPr id="28" name="Line 6"/>
          <p:cNvSpPr>
            <a:spLocks noChangeShapeType="1"/>
          </p:cNvSpPr>
          <p:nvPr/>
        </p:nvSpPr>
        <p:spPr bwMode="auto">
          <a:xfrm>
            <a:off x="2762232" y="2666554"/>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1" name="Line 7"/>
          <p:cNvSpPr>
            <a:spLocks noChangeShapeType="1"/>
          </p:cNvSpPr>
          <p:nvPr/>
        </p:nvSpPr>
        <p:spPr bwMode="auto">
          <a:xfrm flipH="1">
            <a:off x="4281833" y="1853147"/>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3" name="Line 8"/>
          <p:cNvSpPr>
            <a:spLocks noChangeShapeType="1"/>
          </p:cNvSpPr>
          <p:nvPr/>
        </p:nvSpPr>
        <p:spPr bwMode="auto">
          <a:xfrm flipV="1">
            <a:off x="4281833" y="1844809"/>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4" name="Line 9"/>
          <p:cNvSpPr>
            <a:spLocks noChangeShapeType="1"/>
          </p:cNvSpPr>
          <p:nvPr/>
        </p:nvSpPr>
        <p:spPr bwMode="auto">
          <a:xfrm>
            <a:off x="4281833" y="3356105"/>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graphicFrame>
        <p:nvGraphicFramePr>
          <p:cNvPr id="35" name="Group 104"/>
          <p:cNvGraphicFramePr>
            <a:graphicFrameLocks noGrp="1"/>
          </p:cNvGraphicFramePr>
          <p:nvPr>
            <p:extLst>
              <p:ext uri="{D42A27DB-BD31-4B8C-83A1-F6EECF244321}">
                <p14:modId xmlns:p14="http://schemas.microsoft.com/office/powerpoint/2010/main" val="2090043651"/>
              </p:ext>
            </p:extLst>
          </p:nvPr>
        </p:nvGraphicFramePr>
        <p:xfrm>
          <a:off x="463033" y="1657223"/>
          <a:ext cx="2490552" cy="2057236"/>
        </p:xfrm>
        <a:graphic>
          <a:graphicData uri="http://schemas.openxmlformats.org/drawingml/2006/table">
            <a:tbl>
              <a:tblPr/>
              <a:tblGrid>
                <a:gridCol w="2490552"/>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133)</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173038" indent="-173038" eaLnBrk="0" fontAlgn="base" hangingPunct="0">
                        <a:lnSpc>
                          <a:spcPct val="100000"/>
                        </a:lnSpc>
                        <a:spcBef>
                          <a:spcPts val="12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Advanced soft </a:t>
                      </a:r>
                      <a:br>
                        <a:rPr lang="en-US" sz="1800" dirty="0" smtClean="0">
                          <a:solidFill>
                            <a:prstClr val="white"/>
                          </a:solidFill>
                          <a:latin typeface="+mn-lt"/>
                          <a:ea typeface="Arial" pitchFamily="-104" charset="0"/>
                          <a:cs typeface="Arial" pitchFamily="-104" charset="0"/>
                        </a:rPr>
                      </a:br>
                      <a:r>
                        <a:rPr lang="en-US" sz="1800" dirty="0" smtClean="0">
                          <a:solidFill>
                            <a:prstClr val="white"/>
                          </a:solidFill>
                          <a:latin typeface="+mn-lt"/>
                          <a:ea typeface="Arial" pitchFamily="-104" charset="0"/>
                          <a:cs typeface="Arial" pitchFamily="-104" charset="0"/>
                        </a:rPr>
                        <a:t>tissue sarcoma</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ECOG PS ≤2</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No previous anthracycline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6" name="Oval 4"/>
          <p:cNvSpPr>
            <a:spLocks noChangeArrowheads="1"/>
          </p:cNvSpPr>
          <p:nvPr/>
        </p:nvSpPr>
        <p:spPr bwMode="auto">
          <a:xfrm>
            <a:off x="3081982" y="2172887"/>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Tree>
    <p:extLst>
      <p:ext uri="{BB962C8B-B14F-4D97-AF65-F5344CB8AC3E}">
        <p14:creationId xmlns:p14="http://schemas.microsoft.com/office/powerpoint/2010/main" val="980232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err="1" smtClean="0">
                <a:solidFill>
                  <a:srgbClr val="FFFFFF"/>
                </a:solidFill>
              </a:rPr>
              <a:t>www.clinicaltrials.gov</a:t>
            </a:r>
            <a:r>
              <a:rPr lang="en-US" sz="1600" dirty="0" smtClean="0">
                <a:solidFill>
                  <a:srgbClr val="FFFFFF"/>
                </a:solidFill>
              </a:rPr>
              <a:t>. NCT02451943 (Accessed April 2017)</a:t>
            </a:r>
            <a:r>
              <a:rPr lang="en-US" sz="1600" dirty="0" smtClean="0">
                <a:solidFill>
                  <a:srgbClr val="FFFFFF"/>
                </a:solidFill>
                <a:latin typeface="Arial" charset="0"/>
                <a:ea typeface="ＭＳ Ｐゴシック" charset="0"/>
                <a:cs typeface="ＭＳ Ｐゴシック" charset="0"/>
              </a:rPr>
              <a:t>.</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230900" y="0"/>
            <a:ext cx="8759768" cy="1284297"/>
          </a:xfrm>
        </p:spPr>
        <p:txBody>
          <a:bodyPr/>
          <a:lstStyle/>
          <a:p>
            <a:pPr algn="ctr"/>
            <a:r>
              <a:rPr lang="en-US" dirty="0" smtClean="0"/>
              <a:t>Ongoing Phase III ANNOUNCE </a:t>
            </a:r>
            <a:r>
              <a:rPr lang="en-US" dirty="0"/>
              <a:t>Trial </a:t>
            </a:r>
            <a:r>
              <a:rPr lang="en-US" dirty="0" smtClean="0"/>
              <a:t>Schema</a:t>
            </a:r>
            <a:endParaRPr lang="en-US" dirty="0"/>
          </a:p>
        </p:txBody>
      </p:sp>
      <p:sp>
        <p:nvSpPr>
          <p:cNvPr id="24" name="Line 15"/>
          <p:cNvSpPr>
            <a:spLocks noChangeShapeType="1"/>
          </p:cNvSpPr>
          <p:nvPr/>
        </p:nvSpPr>
        <p:spPr bwMode="auto">
          <a:xfrm flipV="1">
            <a:off x="6747996" y="4063316"/>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5" name="Text Box 20"/>
          <p:cNvSpPr txBox="1">
            <a:spLocks noChangeArrowheads="1"/>
          </p:cNvSpPr>
          <p:nvPr/>
        </p:nvSpPr>
        <p:spPr bwMode="auto">
          <a:xfrm>
            <a:off x="7193784" y="1929827"/>
            <a:ext cx="1712701" cy="1130556"/>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chemeClr val="bg1"/>
                </a:solidFill>
                <a:latin typeface="Arial"/>
                <a:ea typeface="Arial" pitchFamily="-104" charset="0"/>
                <a:cs typeface="Arial" panose="020B0604020202020204" pitchFamily="34" charset="0"/>
              </a:rPr>
              <a:t>Olaratumab until progression</a:t>
            </a:r>
          </a:p>
        </p:txBody>
      </p:sp>
      <p:sp>
        <p:nvSpPr>
          <p:cNvPr id="26" name="Text Box 20"/>
          <p:cNvSpPr txBox="1">
            <a:spLocks noChangeArrowheads="1"/>
          </p:cNvSpPr>
          <p:nvPr/>
        </p:nvSpPr>
        <p:spPr bwMode="auto">
          <a:xfrm>
            <a:off x="7193785" y="3493636"/>
            <a:ext cx="1719460" cy="1100807"/>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chemeClr val="bg1"/>
                </a:solidFill>
                <a:latin typeface="Arial"/>
                <a:ea typeface="Arial" pitchFamily="-104" charset="0"/>
                <a:cs typeface="Arial" panose="020B0604020202020204" pitchFamily="34" charset="0"/>
              </a:rPr>
              <a:t>Placebo </a:t>
            </a:r>
          </a:p>
          <a:p>
            <a:pPr algn="ctr" fontAlgn="base">
              <a:lnSpc>
                <a:spcPct val="110000"/>
              </a:lnSpc>
              <a:spcBef>
                <a:spcPct val="0"/>
              </a:spcBef>
              <a:spcAft>
                <a:spcPct val="0"/>
              </a:spcAft>
              <a:buFontTx/>
              <a:buNone/>
              <a:defRPr/>
            </a:pPr>
            <a:r>
              <a:rPr lang="en-US" altLang="en-US" sz="1800" b="1" dirty="0" smtClean="0">
                <a:solidFill>
                  <a:schemeClr val="bg1"/>
                </a:solidFill>
                <a:latin typeface="Arial"/>
                <a:ea typeface="Arial" pitchFamily="-104" charset="0"/>
                <a:cs typeface="Arial" panose="020B0604020202020204" pitchFamily="34" charset="0"/>
              </a:rPr>
              <a:t>until progression</a:t>
            </a:r>
          </a:p>
        </p:txBody>
      </p:sp>
      <p:sp>
        <p:nvSpPr>
          <p:cNvPr id="6" name="TextBox 5"/>
          <p:cNvSpPr txBox="1"/>
          <p:nvPr/>
        </p:nvSpPr>
        <p:spPr>
          <a:xfrm>
            <a:off x="447988" y="5109411"/>
            <a:ext cx="5208477" cy="430887"/>
          </a:xfrm>
          <a:prstGeom prst="rect">
            <a:avLst/>
          </a:prstGeom>
          <a:noFill/>
        </p:spPr>
        <p:txBody>
          <a:bodyPr wrap="none" rtlCol="0">
            <a:spAutoFit/>
          </a:bodyPr>
          <a:lstStyle/>
          <a:p>
            <a:pPr marL="342900" indent="-342900">
              <a:buFont typeface="Arial" charset="0"/>
              <a:buChar char="•"/>
            </a:pPr>
            <a:r>
              <a:rPr lang="en-US" sz="2200" b="1" dirty="0" smtClean="0">
                <a:solidFill>
                  <a:srgbClr val="FFFF00"/>
                </a:solidFill>
              </a:rPr>
              <a:t>Primary endpoint: </a:t>
            </a:r>
            <a:r>
              <a:rPr lang="en-US" sz="2200" dirty="0" smtClean="0">
                <a:solidFill>
                  <a:srgbClr val="FFFF00"/>
                </a:solidFill>
              </a:rPr>
              <a:t>Overall survival </a:t>
            </a:r>
            <a:endParaRPr lang="en-US" sz="2200" dirty="0">
              <a:solidFill>
                <a:srgbClr val="FFFF00"/>
              </a:solidFill>
            </a:endParaRPr>
          </a:p>
        </p:txBody>
      </p:sp>
      <p:sp>
        <p:nvSpPr>
          <p:cNvPr id="28" name="Line 6"/>
          <p:cNvSpPr>
            <a:spLocks noChangeShapeType="1"/>
          </p:cNvSpPr>
          <p:nvPr/>
        </p:nvSpPr>
        <p:spPr bwMode="auto">
          <a:xfrm>
            <a:off x="2573992" y="3353229"/>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1" name="Line 7"/>
          <p:cNvSpPr>
            <a:spLocks noChangeShapeType="1"/>
          </p:cNvSpPr>
          <p:nvPr/>
        </p:nvSpPr>
        <p:spPr bwMode="auto">
          <a:xfrm flipH="1">
            <a:off x="4093593" y="2539822"/>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3" name="Line 8"/>
          <p:cNvSpPr>
            <a:spLocks noChangeShapeType="1"/>
          </p:cNvSpPr>
          <p:nvPr/>
        </p:nvSpPr>
        <p:spPr bwMode="auto">
          <a:xfrm flipV="1">
            <a:off x="4093593" y="2531484"/>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4" name="Line 9"/>
          <p:cNvSpPr>
            <a:spLocks noChangeShapeType="1"/>
          </p:cNvSpPr>
          <p:nvPr/>
        </p:nvSpPr>
        <p:spPr bwMode="auto">
          <a:xfrm>
            <a:off x="4093593" y="4042780"/>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graphicFrame>
        <p:nvGraphicFramePr>
          <p:cNvPr id="35" name="Group 104"/>
          <p:cNvGraphicFramePr>
            <a:graphicFrameLocks noGrp="1"/>
          </p:cNvGraphicFramePr>
          <p:nvPr>
            <p:extLst>
              <p:ext uri="{D42A27DB-BD31-4B8C-83A1-F6EECF244321}">
                <p14:modId xmlns:p14="http://schemas.microsoft.com/office/powerpoint/2010/main" val="352250251"/>
              </p:ext>
            </p:extLst>
          </p:nvPr>
        </p:nvGraphicFramePr>
        <p:xfrm>
          <a:off x="332478" y="2162690"/>
          <a:ext cx="2529665" cy="2331556"/>
        </p:xfrm>
        <a:graphic>
          <a:graphicData uri="http://schemas.openxmlformats.org/drawingml/2006/table">
            <a:tbl>
              <a:tblPr/>
              <a:tblGrid>
                <a:gridCol w="2529665"/>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460)</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Advanced </a:t>
                      </a:r>
                      <a:r>
                        <a:rPr lang="en-US" sz="1800" dirty="0" err="1" smtClean="0">
                          <a:solidFill>
                            <a:prstClr val="white"/>
                          </a:solidFill>
                          <a:latin typeface="+mn-lt"/>
                          <a:ea typeface="Arial" pitchFamily="-104" charset="0"/>
                          <a:cs typeface="Arial" pitchFamily="-104" charset="0"/>
                        </a:rPr>
                        <a:t>unresectable</a:t>
                      </a:r>
                      <a:r>
                        <a:rPr lang="en-US" sz="1800" dirty="0" smtClean="0">
                          <a:solidFill>
                            <a:prstClr val="white"/>
                          </a:solidFill>
                          <a:latin typeface="+mn-lt"/>
                          <a:ea typeface="Arial" pitchFamily="-104" charset="0"/>
                          <a:cs typeface="Arial" pitchFamily="-104" charset="0"/>
                        </a:rPr>
                        <a:t> soft tissue sarcoma</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ECOG PS ≤1</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No previous anthracycline therapy</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6" name="Oval 4"/>
          <p:cNvSpPr>
            <a:spLocks noChangeArrowheads="1"/>
          </p:cNvSpPr>
          <p:nvPr/>
        </p:nvSpPr>
        <p:spPr bwMode="auto">
          <a:xfrm>
            <a:off x="3031528" y="2859562"/>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37" name="Line 9"/>
          <p:cNvSpPr>
            <a:spLocks noChangeShapeType="1"/>
          </p:cNvSpPr>
          <p:nvPr/>
        </p:nvSpPr>
        <p:spPr bwMode="auto">
          <a:xfrm>
            <a:off x="6795395" y="2528357"/>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16" name="Text Box 20"/>
          <p:cNvSpPr txBox="1">
            <a:spLocks noChangeArrowheads="1"/>
          </p:cNvSpPr>
          <p:nvPr/>
        </p:nvSpPr>
        <p:spPr bwMode="auto">
          <a:xfrm>
            <a:off x="4505009" y="1948450"/>
            <a:ext cx="2302912" cy="1116586"/>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Olaratumab + doxorubicin</a:t>
            </a:r>
          </a:p>
        </p:txBody>
      </p:sp>
      <p:sp>
        <p:nvSpPr>
          <p:cNvPr id="27" name="Text Box 20"/>
          <p:cNvSpPr txBox="1">
            <a:spLocks noChangeArrowheads="1"/>
          </p:cNvSpPr>
          <p:nvPr/>
        </p:nvSpPr>
        <p:spPr bwMode="auto">
          <a:xfrm>
            <a:off x="4510731" y="3491105"/>
            <a:ext cx="2299394" cy="1103338"/>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Placebo + doxorubicin</a:t>
            </a:r>
          </a:p>
        </p:txBody>
      </p:sp>
    </p:spTree>
    <p:extLst>
      <p:ext uri="{BB962C8B-B14F-4D97-AF65-F5344CB8AC3E}">
        <p14:creationId xmlns:p14="http://schemas.microsoft.com/office/powerpoint/2010/main" val="1121847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spect="1" noChangeArrowheads="1"/>
          </p:cNvSpPr>
          <p:nvPr/>
        </p:nvSpPr>
        <p:spPr bwMode="auto">
          <a:xfrm>
            <a:off x="497402" y="1538111"/>
            <a:ext cx="8158084" cy="4098601"/>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smtClean="0"/>
              <a:t>Phase II Trial: Select Side Effects of Olaratumab/Dox</a:t>
            </a:r>
            <a:r>
              <a:rPr lang="en-US" dirty="0" err="1" smtClean="0"/>
              <a:t>orubicin</a:t>
            </a:r>
            <a:r>
              <a:rPr lang="is-IS" dirty="0" smtClean="0"/>
              <a:t> versus </a:t>
            </a:r>
            <a:r>
              <a:rPr lang="is-IS" dirty="0"/>
              <a:t>Dox</a:t>
            </a:r>
            <a:r>
              <a:rPr lang="en-US" dirty="0" err="1" smtClean="0"/>
              <a:t>orubicin</a:t>
            </a:r>
            <a:r>
              <a:rPr lang="is-IS" dirty="0" smtClean="0"/>
              <a:t> Alone</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618478221"/>
              </p:ext>
            </p:extLst>
          </p:nvPr>
        </p:nvGraphicFramePr>
        <p:xfrm>
          <a:off x="666219" y="1704605"/>
          <a:ext cx="7810809" cy="3766420"/>
        </p:xfrm>
        <a:graphic>
          <a:graphicData uri="http://schemas.openxmlformats.org/drawingml/2006/table">
            <a:tbl>
              <a:tblPr firstRow="1" bandRow="1">
                <a:tableStyleId>{5C22544A-7EE6-4342-B048-85BDC9FD1C3A}</a:tableStyleId>
              </a:tblPr>
              <a:tblGrid>
                <a:gridCol w="1823367"/>
                <a:gridCol w="1775674"/>
                <a:gridCol w="1304547"/>
                <a:gridCol w="1426848"/>
                <a:gridCol w="1480373"/>
              </a:tblGrid>
              <a:tr h="465790">
                <a:tc rowSpan="2">
                  <a:txBody>
                    <a:bodyPr/>
                    <a:lstStyle/>
                    <a:p>
                      <a:r>
                        <a:rPr lang="en-US" sz="1800" b="1" baseline="0" dirty="0" smtClean="0">
                          <a:solidFill>
                            <a:schemeClr val="bg1"/>
                          </a:solidFill>
                        </a:rPr>
                        <a:t>Event</a:t>
                      </a:r>
                      <a:endParaRPr lang="en-US" sz="1800" b="1"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err="1" smtClean="0">
                          <a:solidFill>
                            <a:schemeClr val="bg1"/>
                          </a:solidFill>
                        </a:rPr>
                        <a:t>Olaratumab</a:t>
                      </a:r>
                      <a:r>
                        <a:rPr lang="en-US" sz="1800" b="1" baseline="0" dirty="0" smtClean="0">
                          <a:solidFill>
                            <a:schemeClr val="bg1"/>
                          </a:solidFill>
                        </a:rPr>
                        <a:t>/doxorubicin (n = 64)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sz="2000" baseline="0" dirty="0" smtClean="0">
                        <a:solidFill>
                          <a:srgbClr val="000000"/>
                        </a:solidFill>
                      </a:endParaRPr>
                    </a:p>
                  </a:txBody>
                  <a:tcPr anchor="ctr">
                    <a:solidFill>
                      <a:srgbClr val="BAE1E3"/>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smtClean="0">
                          <a:solidFill>
                            <a:schemeClr val="bg1"/>
                          </a:solidFill>
                        </a:rPr>
                        <a:t>Doxorubicin</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smtClean="0">
                          <a:solidFill>
                            <a:schemeClr val="bg1"/>
                          </a:solidFill>
                        </a:rPr>
                        <a:t> (n = 65)</a:t>
                      </a:r>
                      <a:endParaRPr lang="en-US" sz="1800" b="1"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sz="2000" baseline="0" dirty="0">
                        <a:solidFill>
                          <a:srgbClr val="000000"/>
                        </a:solidFill>
                      </a:endParaRPr>
                    </a:p>
                  </a:txBody>
                  <a:tcPr anchor="ctr">
                    <a:solidFill>
                      <a:srgbClr val="BAE1E3"/>
                    </a:solidFill>
                  </a:tcPr>
                </a:tc>
              </a:tr>
              <a:tr h="465790">
                <a:tc vMerge="1">
                  <a:txBody>
                    <a:bodyPr/>
                    <a:lstStyle/>
                    <a:p>
                      <a:endParaRPr lang="en-US" sz="2000" baseline="0" dirty="0">
                        <a:solidFill>
                          <a:schemeClr val="tx1"/>
                        </a:solidFill>
                      </a:endParaRPr>
                    </a:p>
                  </a:txBody>
                  <a:tcPr anchor="ctr">
                    <a:solidFill>
                      <a:srgbClr val="BAE1E3"/>
                    </a:solidFill>
                  </a:tcPr>
                </a:tc>
                <a:tc>
                  <a:txBody>
                    <a:bodyPr/>
                    <a:lstStyle/>
                    <a:p>
                      <a:pPr algn="ctr"/>
                      <a:r>
                        <a:rPr lang="en-US" sz="1800" b="1" baseline="0" dirty="0" smtClean="0">
                          <a:solidFill>
                            <a:schemeClr val="bg1"/>
                          </a:solidFill>
                        </a:rPr>
                        <a:t>Any grade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Any grade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04094">
                <a:tc>
                  <a:txBody>
                    <a:bodyPr/>
                    <a:lstStyle/>
                    <a:p>
                      <a:r>
                        <a:rPr lang="en-US" sz="1800" b="0" dirty="0" smtClean="0">
                          <a:solidFill>
                            <a:schemeClr val="bg1"/>
                          </a:solidFill>
                        </a:rPr>
                        <a:t>Nausea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73%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4094">
                <a:tc>
                  <a:txBody>
                    <a:bodyPr/>
                    <a:lstStyle/>
                    <a:p>
                      <a:r>
                        <a:rPr lang="en-US" sz="1800" b="0" dirty="0" smtClean="0">
                          <a:solidFill>
                            <a:schemeClr val="bg1"/>
                          </a:solidFill>
                        </a:rPr>
                        <a:t>Neutropenia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58%</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4094">
                <a:tc>
                  <a:txBody>
                    <a:bodyPr/>
                    <a:lstStyle/>
                    <a:p>
                      <a:r>
                        <a:rPr lang="en-US" sz="1800" b="0" dirty="0" smtClean="0">
                          <a:solidFill>
                            <a:schemeClr val="bg1"/>
                          </a:solidFill>
                        </a:rPr>
                        <a:t>Mucositis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4094">
                <a:tc>
                  <a:txBody>
                    <a:bodyPr/>
                    <a:lstStyle/>
                    <a:p>
                      <a:r>
                        <a:rPr lang="en-US" sz="1800" b="0" dirty="0" smtClean="0">
                          <a:solidFill>
                            <a:schemeClr val="bg1"/>
                          </a:solidFill>
                        </a:rPr>
                        <a:t>Vomiting</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45%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18%</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4094">
                <a:tc>
                  <a:txBody>
                    <a:bodyPr/>
                    <a:lstStyle/>
                    <a:p>
                      <a:r>
                        <a:rPr lang="en-US" sz="1800" b="0" dirty="0" smtClean="0">
                          <a:solidFill>
                            <a:schemeClr val="bg1"/>
                          </a:solidFill>
                        </a:rPr>
                        <a:t>Diarrhea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4094">
                <a:tc>
                  <a:txBody>
                    <a:bodyPr/>
                    <a:lstStyle/>
                    <a:p>
                      <a:r>
                        <a:rPr lang="en-US" sz="1800" b="0" dirty="0" smtClean="0">
                          <a:solidFill>
                            <a:schemeClr val="bg1"/>
                          </a:solidFill>
                        </a:rPr>
                        <a:t>Febrile neutropenia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7" name="TextBox 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Tap WD</a:t>
            </a:r>
            <a:r>
              <a:rPr lang="en-US" sz="1600" dirty="0" smtClean="0">
                <a:solidFill>
                  <a:srgbClr val="FFFFFF"/>
                </a:solidFill>
                <a:latin typeface="Arial" charset="0"/>
                <a:ea typeface="ＭＳ Ｐゴシック" charset="0"/>
                <a:cs typeface="ＭＳ Ｐゴシック" charset="0"/>
              </a:rPr>
              <a:t> et al. </a:t>
            </a:r>
            <a:r>
              <a:rPr lang="en-US" sz="1600" i="1" dirty="0" smtClean="0">
                <a:solidFill>
                  <a:srgbClr val="FFFFFF"/>
                </a:solidFill>
              </a:rPr>
              <a:t>Lancet </a:t>
            </a:r>
            <a:r>
              <a:rPr lang="en-US" sz="1600" dirty="0" smtClean="0">
                <a:solidFill>
                  <a:srgbClr val="FFFFFF"/>
                </a:solidFill>
                <a:latin typeface="Arial" charset="0"/>
                <a:ea typeface="ＭＳ Ｐゴシック" charset="0"/>
                <a:cs typeface="ＭＳ Ｐゴシック" charset="0"/>
              </a:rPr>
              <a:t>2016;388(10043):488-97.</a:t>
            </a:r>
            <a:endParaRPr lang="en-US" sz="1600" dirty="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36574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60960"/>
            <a:ext cx="8283575" cy="990600"/>
          </a:xfrm>
        </p:spPr>
        <p:txBody>
          <a:bodyPr/>
          <a:lstStyle/>
          <a:p>
            <a:pPr algn="ctr"/>
            <a:r>
              <a:rPr lang="en-US" dirty="0" smtClean="0"/>
              <a:t>Risk Factors and Types of Sarcoma</a:t>
            </a:r>
            <a:endParaRPr lang="en-US" dirty="0"/>
          </a:p>
        </p:txBody>
      </p:sp>
      <p:sp>
        <p:nvSpPr>
          <p:cNvPr id="3" name="TextBox 2"/>
          <p:cNvSpPr txBox="1"/>
          <p:nvPr/>
        </p:nvSpPr>
        <p:spPr>
          <a:xfrm>
            <a:off x="350520" y="899160"/>
            <a:ext cx="8428354" cy="5232202"/>
          </a:xfrm>
          <a:prstGeom prst="rect">
            <a:avLst/>
          </a:prstGeom>
          <a:noFill/>
        </p:spPr>
        <p:txBody>
          <a:bodyPr wrap="square" rtlCol="0">
            <a:spAutoFit/>
          </a:bodyPr>
          <a:lstStyle/>
          <a:p>
            <a:pPr>
              <a:spcBef>
                <a:spcPts val="600"/>
              </a:spcBef>
              <a:spcAft>
                <a:spcPts val="600"/>
              </a:spcAft>
            </a:pPr>
            <a:r>
              <a:rPr lang="en-US" b="1" dirty="0" smtClean="0">
                <a:solidFill>
                  <a:srgbClr val="FFFF00"/>
                </a:solidFill>
              </a:rPr>
              <a:t>Risk factors that predispose to sarcoma:</a:t>
            </a:r>
          </a:p>
          <a:p>
            <a:pPr marL="342900" indent="-342900">
              <a:spcBef>
                <a:spcPts val="600"/>
              </a:spcBef>
              <a:spcAft>
                <a:spcPts val="600"/>
              </a:spcAft>
              <a:buFont typeface="Arial" charset="0"/>
              <a:buChar char="•"/>
            </a:pPr>
            <a:r>
              <a:rPr lang="en-US" dirty="0">
                <a:solidFill>
                  <a:schemeClr val="bg1"/>
                </a:solidFill>
              </a:rPr>
              <a:t>Li-Fraumeni </a:t>
            </a:r>
            <a:r>
              <a:rPr lang="en-US" dirty="0" smtClean="0">
                <a:solidFill>
                  <a:schemeClr val="bg1"/>
                </a:solidFill>
              </a:rPr>
              <a:t>syndrome</a:t>
            </a:r>
          </a:p>
          <a:p>
            <a:pPr marL="342900" indent="-342900">
              <a:spcBef>
                <a:spcPts val="600"/>
              </a:spcBef>
              <a:spcAft>
                <a:spcPts val="600"/>
              </a:spcAft>
              <a:buFont typeface="Arial" charset="0"/>
              <a:buChar char="•"/>
            </a:pPr>
            <a:r>
              <a:rPr lang="en-US" dirty="0" smtClean="0">
                <a:solidFill>
                  <a:schemeClr val="bg1"/>
                </a:solidFill>
              </a:rPr>
              <a:t>Adults with a childhood history of retinoblastoma</a:t>
            </a:r>
          </a:p>
          <a:p>
            <a:pPr marL="342900" indent="-342900">
              <a:spcBef>
                <a:spcPts val="600"/>
              </a:spcBef>
              <a:spcAft>
                <a:spcPts val="600"/>
              </a:spcAft>
              <a:buFont typeface="Arial" charset="0"/>
              <a:buChar char="•"/>
            </a:pPr>
            <a:r>
              <a:rPr lang="en-US" dirty="0" smtClean="0">
                <a:solidFill>
                  <a:schemeClr val="bg1"/>
                </a:solidFill>
              </a:rPr>
              <a:t>Several other genetic syndromes</a:t>
            </a:r>
          </a:p>
          <a:p>
            <a:pPr>
              <a:spcBef>
                <a:spcPts val="600"/>
              </a:spcBef>
              <a:spcAft>
                <a:spcPts val="600"/>
              </a:spcAft>
            </a:pPr>
            <a:r>
              <a:rPr lang="en-US" b="1" dirty="0" smtClean="0">
                <a:solidFill>
                  <a:srgbClr val="FFFF00"/>
                </a:solidFill>
              </a:rPr>
              <a:t>Types of sarcoma:</a:t>
            </a:r>
          </a:p>
          <a:p>
            <a:pPr marL="342900" indent="-342900">
              <a:spcBef>
                <a:spcPts val="600"/>
              </a:spcBef>
              <a:spcAft>
                <a:spcPts val="600"/>
              </a:spcAft>
              <a:buFont typeface="Arial" charset="0"/>
              <a:buChar char="•"/>
            </a:pPr>
            <a:r>
              <a:rPr lang="en-US" dirty="0" smtClean="0">
                <a:solidFill>
                  <a:schemeClr val="bg1"/>
                </a:solidFill>
              </a:rPr>
              <a:t>Genetically complex sarcomas, including undifferentiated pleomorphic sarcomas and leiomyosarcoma</a:t>
            </a:r>
          </a:p>
          <a:p>
            <a:pPr marL="342900" indent="-342900">
              <a:spcBef>
                <a:spcPts val="600"/>
              </a:spcBef>
              <a:spcAft>
                <a:spcPts val="600"/>
              </a:spcAft>
              <a:buFont typeface="Arial" charset="0"/>
              <a:buChar char="•"/>
            </a:pPr>
            <a:r>
              <a:rPr lang="en-US" dirty="0" smtClean="0">
                <a:solidFill>
                  <a:schemeClr val="bg1"/>
                </a:solidFill>
              </a:rPr>
              <a:t>Genetically simple translocation-associated sarcomas, including myxoid/round cell liposarcoma, synovial sarcoma and alveolar soft part sarcoma </a:t>
            </a:r>
          </a:p>
          <a:p>
            <a:pPr marL="342900" indent="-342900">
              <a:spcBef>
                <a:spcPts val="600"/>
              </a:spcBef>
              <a:spcAft>
                <a:spcPts val="600"/>
              </a:spcAft>
              <a:buFont typeface="Arial" charset="0"/>
              <a:buChar char="•"/>
            </a:pPr>
            <a:r>
              <a:rPr lang="en-US" dirty="0" smtClean="0">
                <a:solidFill>
                  <a:schemeClr val="bg1"/>
                </a:solidFill>
              </a:rPr>
              <a:t>Others, such as dedifferentiated liposarcoma</a:t>
            </a:r>
            <a:endParaRPr lang="en-US" b="1" dirty="0" smtClean="0">
              <a:solidFill>
                <a:schemeClr val="bg1"/>
              </a:solidFill>
            </a:endParaRPr>
          </a:p>
        </p:txBody>
      </p:sp>
      <p:sp>
        <p:nvSpPr>
          <p:cNvPr id="2" name="TextBox 1"/>
          <p:cNvSpPr txBox="1"/>
          <p:nvPr/>
        </p:nvSpPr>
        <p:spPr>
          <a:xfrm>
            <a:off x="5913120" y="6192322"/>
            <a:ext cx="3089307" cy="461665"/>
          </a:xfrm>
          <a:prstGeom prst="rect">
            <a:avLst/>
          </a:prstGeom>
          <a:noFill/>
        </p:spPr>
        <p:txBody>
          <a:bodyPr wrap="none" rtlCol="0">
            <a:spAutoFit/>
          </a:bodyPr>
          <a:lstStyle/>
          <a:p>
            <a:r>
              <a:rPr lang="en-US" b="1" dirty="0">
                <a:solidFill>
                  <a:srgbClr val="FFFF00"/>
                </a:solidFill>
              </a:rPr>
              <a:t>Seth </a:t>
            </a:r>
            <a:r>
              <a:rPr lang="en-US" b="1" dirty="0" smtClean="0">
                <a:solidFill>
                  <a:srgbClr val="FFFF00"/>
                </a:solidFill>
              </a:rPr>
              <a:t>M </a:t>
            </a:r>
            <a:r>
              <a:rPr lang="en-US" b="1" dirty="0">
                <a:solidFill>
                  <a:srgbClr val="FFFF00"/>
                </a:solidFill>
              </a:rPr>
              <a:t>Pollack, </a:t>
            </a:r>
            <a:r>
              <a:rPr lang="en-US" b="1" dirty="0" smtClean="0">
                <a:solidFill>
                  <a:srgbClr val="FFFF00"/>
                </a:solidFill>
              </a:rPr>
              <a:t>MD</a:t>
            </a:r>
            <a:endParaRPr lang="en-US" b="1" dirty="0">
              <a:solidFill>
                <a:srgbClr val="FFFF00"/>
              </a:solidFill>
            </a:endParaRPr>
          </a:p>
        </p:txBody>
      </p:sp>
    </p:spTree>
    <p:extLst>
      <p:ext uri="{BB962C8B-B14F-4D97-AF65-F5344CB8AC3E}">
        <p14:creationId xmlns:p14="http://schemas.microsoft.com/office/powerpoint/2010/main" val="838825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6888" y="5303956"/>
            <a:ext cx="5157181" cy="461665"/>
          </a:xfrm>
          <a:prstGeom prst="rect">
            <a:avLst/>
          </a:prstGeom>
          <a:noFill/>
          <a:ln w="38100">
            <a:solidFill>
              <a:srgbClr val="FF0000"/>
            </a:solidFill>
          </a:ln>
        </p:spPr>
        <p:txBody>
          <a:bodyPr wrap="none" rtlCol="0">
            <a:spAutoFit/>
          </a:bodyPr>
          <a:lstStyle/>
          <a:p>
            <a:pPr algn="ctr"/>
            <a:r>
              <a:rPr lang="en-US" b="1" dirty="0" smtClean="0">
                <a:solidFill>
                  <a:srgbClr val="FFFF00"/>
                </a:solidFill>
              </a:rPr>
              <a:t>What are the therapeutic options?</a:t>
            </a:r>
            <a:endParaRPr lang="en-US" b="1" dirty="0">
              <a:solidFill>
                <a:srgbClr val="FFFF00"/>
              </a:solidFill>
            </a:endParaRPr>
          </a:p>
        </p:txBody>
      </p:sp>
      <p:sp>
        <p:nvSpPr>
          <p:cNvPr id="3" name="Title 2"/>
          <p:cNvSpPr>
            <a:spLocks noGrp="1"/>
          </p:cNvSpPr>
          <p:nvPr>
            <p:ph type="title"/>
          </p:nvPr>
        </p:nvSpPr>
        <p:spPr/>
        <p:txBody>
          <a:bodyPr/>
          <a:lstStyle/>
          <a:p>
            <a:pPr algn="ctr"/>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600"/>
              </a:spcBef>
              <a:spcAft>
                <a:spcPts val="600"/>
              </a:spcAft>
              <a:buFont typeface="Arial" charset="0"/>
              <a:buChar char="•"/>
            </a:pPr>
            <a:r>
              <a:rPr lang="en-US" dirty="0"/>
              <a:t>A 55-year-old woman with Li-</a:t>
            </a:r>
            <a:r>
              <a:rPr lang="en-US" dirty="0" err="1"/>
              <a:t>Fraumeni</a:t>
            </a:r>
            <a:r>
              <a:rPr lang="en-US" dirty="0"/>
              <a:t> syndrome </a:t>
            </a:r>
          </a:p>
          <a:p>
            <a:pPr>
              <a:spcBef>
                <a:spcPts val="600"/>
              </a:spcBef>
              <a:spcAft>
                <a:spcPts val="600"/>
              </a:spcAft>
              <a:buFont typeface="Arial" charset="0"/>
              <a:buChar char="•"/>
            </a:pPr>
            <a:r>
              <a:rPr lang="en-US" dirty="0" smtClean="0"/>
              <a:t>History </a:t>
            </a:r>
            <a:r>
              <a:rPr lang="en-US" dirty="0"/>
              <a:t>of sarcoma: 2 sarcoma diagnoses as a child and as an adolescent</a:t>
            </a:r>
          </a:p>
          <a:p>
            <a:pPr>
              <a:spcBef>
                <a:spcPts val="600"/>
              </a:spcBef>
              <a:spcAft>
                <a:spcPts val="600"/>
              </a:spcAft>
              <a:buFont typeface="Arial" charset="0"/>
              <a:buChar char="•"/>
            </a:pPr>
            <a:r>
              <a:rPr lang="en-US" dirty="0" smtClean="0"/>
              <a:t>Previous anthracycline-based </a:t>
            </a:r>
            <a:r>
              <a:rPr lang="en-US" dirty="0"/>
              <a:t>chemotherapy, </a:t>
            </a:r>
            <a:r>
              <a:rPr lang="en-US" dirty="0" smtClean="0"/>
              <a:t>radiation therapy </a:t>
            </a:r>
            <a:r>
              <a:rPr lang="en-US" dirty="0"/>
              <a:t>and </a:t>
            </a:r>
            <a:r>
              <a:rPr lang="en-US" dirty="0" smtClean="0"/>
              <a:t>several </a:t>
            </a:r>
            <a:r>
              <a:rPr lang="en-US" dirty="0"/>
              <a:t>surgical procedures</a:t>
            </a:r>
          </a:p>
          <a:p>
            <a:pPr>
              <a:spcBef>
                <a:spcPts val="600"/>
              </a:spcBef>
              <a:spcAft>
                <a:spcPts val="600"/>
              </a:spcAft>
              <a:buFont typeface="Arial" charset="0"/>
              <a:buChar char="•"/>
            </a:pPr>
            <a:r>
              <a:rPr lang="en-US" dirty="0"/>
              <a:t>At 53, she developed a </a:t>
            </a:r>
            <a:r>
              <a:rPr lang="en-US" dirty="0" smtClean="0"/>
              <a:t>12-cm </a:t>
            </a:r>
            <a:r>
              <a:rPr lang="en-US" dirty="0"/>
              <a:t>high-grade, </a:t>
            </a:r>
            <a:r>
              <a:rPr lang="en-US" dirty="0" err="1"/>
              <a:t>unresectable</a:t>
            </a:r>
            <a:r>
              <a:rPr lang="en-US" dirty="0"/>
              <a:t> dedifferentiated </a:t>
            </a:r>
            <a:r>
              <a:rPr lang="en-US" dirty="0" err="1"/>
              <a:t>liposarcoma</a:t>
            </a:r>
            <a:r>
              <a:rPr lang="en-US" dirty="0"/>
              <a:t> in her </a:t>
            </a:r>
            <a:r>
              <a:rPr lang="en-US" dirty="0" smtClean="0"/>
              <a:t>mediastinum</a:t>
            </a:r>
            <a:endParaRPr lang="en-US" dirty="0"/>
          </a:p>
        </p:txBody>
      </p:sp>
    </p:spTree>
    <p:extLst>
      <p:ext uri="{BB962C8B-B14F-4D97-AF65-F5344CB8AC3E}">
        <p14:creationId xmlns:p14="http://schemas.microsoft.com/office/powerpoint/2010/main" val="223846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6280" y="5303956"/>
            <a:ext cx="7391400" cy="830997"/>
          </a:xfrm>
          <a:prstGeom prst="rect">
            <a:avLst/>
          </a:prstGeom>
          <a:noFill/>
          <a:ln w="38100">
            <a:solidFill>
              <a:srgbClr val="FF0000"/>
            </a:solidFill>
          </a:ln>
        </p:spPr>
        <p:txBody>
          <a:bodyPr wrap="square" rtlCol="0">
            <a:spAutoFit/>
          </a:bodyPr>
          <a:lstStyle/>
          <a:p>
            <a:pPr algn="ctr"/>
            <a:r>
              <a:rPr lang="en-US" b="1" dirty="0" smtClean="0">
                <a:solidFill>
                  <a:srgbClr val="FFFF00"/>
                </a:solidFill>
              </a:rPr>
              <a:t>Patient received trabectedin on the expanded access </a:t>
            </a:r>
            <a:r>
              <a:rPr lang="en-US" b="1" dirty="0" err="1" smtClean="0">
                <a:solidFill>
                  <a:srgbClr val="FFFF00"/>
                </a:solidFill>
              </a:rPr>
              <a:t>trabectedin</a:t>
            </a:r>
            <a:r>
              <a:rPr lang="en-US" b="1" dirty="0" smtClean="0">
                <a:solidFill>
                  <a:srgbClr val="FFFF00"/>
                </a:solidFill>
              </a:rPr>
              <a:t> trial</a:t>
            </a:r>
            <a:endParaRPr lang="en-US" b="1" dirty="0">
              <a:solidFill>
                <a:srgbClr val="FFFF00"/>
              </a:solidFill>
            </a:endParaRPr>
          </a:p>
        </p:txBody>
      </p:sp>
      <p:sp>
        <p:nvSpPr>
          <p:cNvPr id="3" name="Title 2"/>
          <p:cNvSpPr>
            <a:spLocks noGrp="1"/>
          </p:cNvSpPr>
          <p:nvPr>
            <p:ph type="title"/>
          </p:nvPr>
        </p:nvSpPr>
        <p:spPr/>
        <p:txBody>
          <a:bodyPr/>
          <a:lstStyle/>
          <a:p>
            <a:pPr algn="ctr"/>
            <a:r>
              <a:rPr lang="en-US" dirty="0">
                <a:solidFill>
                  <a:srgbClr val="BBE0E3"/>
                </a:solidFill>
              </a:rPr>
              <a:t>Case Discussion</a:t>
            </a:r>
            <a:endParaRPr lang="en-US" dirty="0"/>
          </a:p>
        </p:txBody>
      </p:sp>
      <p:sp>
        <p:nvSpPr>
          <p:cNvPr id="5" name="Content Placeholder 4"/>
          <p:cNvSpPr>
            <a:spLocks noGrp="1"/>
          </p:cNvSpPr>
          <p:nvPr>
            <p:ph idx="1"/>
          </p:nvPr>
        </p:nvSpPr>
        <p:spPr>
          <a:xfrm>
            <a:off x="685800" y="1295400"/>
            <a:ext cx="7772400" cy="3852797"/>
          </a:xfrm>
        </p:spPr>
        <p:txBody>
          <a:bodyPr/>
          <a:lstStyle/>
          <a:p>
            <a:pPr>
              <a:spcBef>
                <a:spcPts val="600"/>
              </a:spcBef>
              <a:spcAft>
                <a:spcPts val="600"/>
              </a:spcAft>
              <a:buFont typeface="Arial" charset="0"/>
              <a:buChar char="•"/>
            </a:pPr>
            <a:r>
              <a:rPr lang="en-US" dirty="0"/>
              <a:t>A 55-year-old woman with Li-</a:t>
            </a:r>
            <a:r>
              <a:rPr lang="en-US" dirty="0" err="1"/>
              <a:t>Fraumeni</a:t>
            </a:r>
            <a:r>
              <a:rPr lang="en-US" dirty="0"/>
              <a:t> syndrome </a:t>
            </a:r>
          </a:p>
          <a:p>
            <a:pPr>
              <a:spcBef>
                <a:spcPts val="600"/>
              </a:spcBef>
              <a:spcAft>
                <a:spcPts val="600"/>
              </a:spcAft>
              <a:buFont typeface="Arial" charset="0"/>
              <a:buChar char="•"/>
            </a:pPr>
            <a:r>
              <a:rPr lang="en-US" dirty="0"/>
              <a:t>History of sarcoma: 2 sarcoma diagnoses as a child and as an adolescent</a:t>
            </a:r>
          </a:p>
          <a:p>
            <a:pPr>
              <a:spcBef>
                <a:spcPts val="600"/>
              </a:spcBef>
              <a:spcAft>
                <a:spcPts val="600"/>
              </a:spcAft>
              <a:buFont typeface="Arial" charset="0"/>
              <a:buChar char="•"/>
            </a:pPr>
            <a:r>
              <a:rPr lang="en-US" dirty="0"/>
              <a:t>Previous anthracycline-based chemotherapy, radiation therapy and several surgical procedures</a:t>
            </a:r>
          </a:p>
          <a:p>
            <a:pPr>
              <a:spcBef>
                <a:spcPts val="600"/>
              </a:spcBef>
              <a:spcAft>
                <a:spcPts val="600"/>
              </a:spcAft>
              <a:buFont typeface="Arial" charset="0"/>
              <a:buChar char="•"/>
            </a:pPr>
            <a:r>
              <a:rPr lang="en-US" dirty="0"/>
              <a:t>At 53, she developed a 12-cm high-grade, </a:t>
            </a:r>
            <a:r>
              <a:rPr lang="en-US" dirty="0" err="1"/>
              <a:t>unresectable</a:t>
            </a:r>
            <a:r>
              <a:rPr lang="en-US" dirty="0"/>
              <a:t> dedifferentiated </a:t>
            </a:r>
            <a:r>
              <a:rPr lang="en-US" dirty="0" err="1"/>
              <a:t>liposarcoma</a:t>
            </a:r>
            <a:r>
              <a:rPr lang="en-US" dirty="0"/>
              <a:t> in her mediastinum</a:t>
            </a:r>
          </a:p>
        </p:txBody>
      </p:sp>
    </p:spTree>
    <p:extLst>
      <p:ext uri="{BB962C8B-B14F-4D97-AF65-F5344CB8AC3E}">
        <p14:creationId xmlns:p14="http://schemas.microsoft.com/office/powerpoint/2010/main" val="1082795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97415" y="4663440"/>
            <a:ext cx="7545993" cy="1569660"/>
          </a:xfrm>
          <a:prstGeom prst="rect">
            <a:avLst/>
          </a:prstGeom>
          <a:noFill/>
          <a:ln w="38100">
            <a:solidFill>
              <a:srgbClr val="FF0000"/>
            </a:solidFill>
          </a:ln>
        </p:spPr>
        <p:txBody>
          <a:bodyPr wrap="square" rtlCol="0">
            <a:spAutoFit/>
          </a:bodyPr>
          <a:lstStyle/>
          <a:p>
            <a:pPr algn="ctr"/>
            <a:r>
              <a:rPr lang="en-US" b="1" dirty="0" err="1" smtClean="0">
                <a:solidFill>
                  <a:srgbClr val="FFFF00"/>
                </a:solidFill>
              </a:rPr>
              <a:t>Trabectedin</a:t>
            </a:r>
            <a:r>
              <a:rPr lang="en-US" b="1" dirty="0" smtClean="0">
                <a:solidFill>
                  <a:srgbClr val="FFFF00"/>
                </a:solidFill>
              </a:rPr>
              <a:t> </a:t>
            </a:r>
            <a:r>
              <a:rPr lang="en-US" b="1" dirty="0">
                <a:solidFill>
                  <a:srgbClr val="FFFF00"/>
                </a:solidFill>
              </a:rPr>
              <a:t>x 16 on the </a:t>
            </a:r>
            <a:r>
              <a:rPr lang="en-US" b="1" dirty="0" smtClean="0">
                <a:solidFill>
                  <a:srgbClr val="FFFF00"/>
                </a:solidFill>
              </a:rPr>
              <a:t>expanded access </a:t>
            </a:r>
            <a:r>
              <a:rPr lang="en-US" b="1" dirty="0" err="1" smtClean="0">
                <a:solidFill>
                  <a:srgbClr val="FFFF00"/>
                </a:solidFill>
              </a:rPr>
              <a:t>trabectedin</a:t>
            </a:r>
            <a:r>
              <a:rPr lang="en-US" b="1" dirty="0" smtClean="0">
                <a:solidFill>
                  <a:srgbClr val="FFFF00"/>
                </a:solidFill>
              </a:rPr>
              <a:t> trial </a:t>
            </a:r>
            <a:r>
              <a:rPr lang="en-US" b="1" dirty="0">
                <a:solidFill>
                  <a:srgbClr val="FFFF00"/>
                </a:solidFill>
                <a:sym typeface="Wingdings"/>
              </a:rPr>
              <a:t> </a:t>
            </a:r>
            <a:r>
              <a:rPr lang="en-US" b="1" dirty="0" smtClean="0">
                <a:solidFill>
                  <a:srgbClr val="FFFF00"/>
                </a:solidFill>
                <a:sym typeface="Wingdings"/>
              </a:rPr>
              <a:t>stable </a:t>
            </a:r>
            <a:r>
              <a:rPr lang="en-US" b="1" dirty="0">
                <a:solidFill>
                  <a:srgbClr val="FFFF00"/>
                </a:solidFill>
                <a:sym typeface="Wingdings"/>
              </a:rPr>
              <a:t>disease (SD) with several tolerability issues  disease </a:t>
            </a:r>
            <a:r>
              <a:rPr lang="en-US" b="1" dirty="0" smtClean="0">
                <a:solidFill>
                  <a:srgbClr val="FFFF00"/>
                </a:solidFill>
                <a:sym typeface="Wingdings"/>
              </a:rPr>
              <a:t>progression </a:t>
            </a:r>
            <a:r>
              <a:rPr lang="en-US" b="1" dirty="0">
                <a:solidFill>
                  <a:srgbClr val="FFFF00"/>
                </a:solidFill>
                <a:sym typeface="Wingdings"/>
              </a:rPr>
              <a:t> </a:t>
            </a:r>
            <a:r>
              <a:rPr lang="en-US" b="1" dirty="0" err="1" smtClean="0">
                <a:solidFill>
                  <a:srgbClr val="FFFF00"/>
                </a:solidFill>
                <a:sym typeface="Wingdings"/>
              </a:rPr>
              <a:t>eribulin</a:t>
            </a:r>
            <a:r>
              <a:rPr lang="en-US" b="1" dirty="0" smtClean="0">
                <a:solidFill>
                  <a:srgbClr val="FFFF00"/>
                </a:solidFill>
                <a:sym typeface="Wingdings"/>
              </a:rPr>
              <a:t> </a:t>
            </a:r>
            <a:r>
              <a:rPr lang="en-US" b="1" dirty="0">
                <a:solidFill>
                  <a:srgbClr val="FFFF00"/>
                </a:solidFill>
                <a:sym typeface="Wingdings"/>
              </a:rPr>
              <a:t>and SD for 12 </a:t>
            </a:r>
            <a:r>
              <a:rPr lang="en-US" b="1" dirty="0" smtClean="0">
                <a:solidFill>
                  <a:srgbClr val="FFFF00"/>
                </a:solidFill>
                <a:sym typeface="Wingdings"/>
              </a:rPr>
              <a:t>months</a:t>
            </a:r>
            <a:endParaRPr lang="en-US" b="1" dirty="0">
              <a:solidFill>
                <a:srgbClr val="FFFF00"/>
              </a:solidFill>
            </a:endParaRPr>
          </a:p>
        </p:txBody>
      </p:sp>
      <p:sp>
        <p:nvSpPr>
          <p:cNvPr id="2" name="Title 1"/>
          <p:cNvSpPr>
            <a:spLocks noGrp="1"/>
          </p:cNvSpPr>
          <p:nvPr>
            <p:ph type="title"/>
          </p:nvPr>
        </p:nvSpPr>
        <p:spPr/>
        <p:txBody>
          <a:bodyPr/>
          <a:lstStyle/>
          <a:p>
            <a:pPr algn="ctr"/>
            <a:r>
              <a:rPr lang="en-US" dirty="0">
                <a:solidFill>
                  <a:srgbClr val="BBE0E3"/>
                </a:solidFill>
              </a:rPr>
              <a:t>Case </a:t>
            </a:r>
            <a:r>
              <a:rPr lang="en-US" dirty="0" smtClean="0">
                <a:solidFill>
                  <a:srgbClr val="BBE0E3"/>
                </a:solidFill>
              </a:rPr>
              <a:t>Discussion</a:t>
            </a:r>
            <a:endParaRPr lang="en-US" dirty="0"/>
          </a:p>
        </p:txBody>
      </p:sp>
      <p:sp>
        <p:nvSpPr>
          <p:cNvPr id="7" name="Content Placeholder 6"/>
          <p:cNvSpPr>
            <a:spLocks noGrp="1"/>
          </p:cNvSpPr>
          <p:nvPr>
            <p:ph idx="1"/>
          </p:nvPr>
        </p:nvSpPr>
        <p:spPr>
          <a:xfrm>
            <a:off x="685800" y="1295400"/>
            <a:ext cx="7772400" cy="3368040"/>
          </a:xfrm>
        </p:spPr>
        <p:txBody>
          <a:bodyPr/>
          <a:lstStyle/>
          <a:p>
            <a:pPr>
              <a:spcBef>
                <a:spcPts val="600"/>
              </a:spcBef>
              <a:spcAft>
                <a:spcPts val="600"/>
              </a:spcAft>
              <a:buFont typeface="Arial" charset="0"/>
              <a:buChar char="•"/>
            </a:pPr>
            <a:r>
              <a:rPr lang="en-US" sz="2300" dirty="0"/>
              <a:t>A 55-year-old woman with Li-</a:t>
            </a:r>
            <a:r>
              <a:rPr lang="en-US" sz="2300" dirty="0" err="1"/>
              <a:t>Fraumeni</a:t>
            </a:r>
            <a:r>
              <a:rPr lang="en-US" sz="2300" dirty="0"/>
              <a:t> syndrome </a:t>
            </a:r>
          </a:p>
          <a:p>
            <a:pPr>
              <a:spcBef>
                <a:spcPts val="600"/>
              </a:spcBef>
              <a:spcAft>
                <a:spcPts val="600"/>
              </a:spcAft>
              <a:buFont typeface="Arial" charset="0"/>
              <a:buChar char="•"/>
            </a:pPr>
            <a:r>
              <a:rPr lang="en-US" sz="2300" dirty="0"/>
              <a:t>History of sarcoma: 2 sarcoma diagnoses as a child and as an adolescent</a:t>
            </a:r>
          </a:p>
          <a:p>
            <a:pPr>
              <a:spcBef>
                <a:spcPts val="600"/>
              </a:spcBef>
              <a:spcAft>
                <a:spcPts val="600"/>
              </a:spcAft>
              <a:buFont typeface="Arial" charset="0"/>
              <a:buChar char="•"/>
            </a:pPr>
            <a:r>
              <a:rPr lang="en-US" sz="2300" dirty="0"/>
              <a:t>Previous anthracycline-based chemotherapy, radiation therapy and several surgical procedures</a:t>
            </a:r>
          </a:p>
          <a:p>
            <a:pPr>
              <a:spcBef>
                <a:spcPts val="600"/>
              </a:spcBef>
              <a:spcAft>
                <a:spcPts val="600"/>
              </a:spcAft>
              <a:buFont typeface="Arial" charset="0"/>
              <a:buChar char="•"/>
            </a:pPr>
            <a:r>
              <a:rPr lang="en-US" sz="2300" dirty="0"/>
              <a:t>At 53, she developed a 12-cm high-grade, </a:t>
            </a:r>
            <a:r>
              <a:rPr lang="en-US" sz="2300" dirty="0" err="1"/>
              <a:t>unresectable</a:t>
            </a:r>
            <a:r>
              <a:rPr lang="en-US" sz="2300" dirty="0"/>
              <a:t> dedifferentiated </a:t>
            </a:r>
            <a:r>
              <a:rPr lang="en-US" sz="2300" dirty="0" err="1"/>
              <a:t>liposarcoma</a:t>
            </a:r>
            <a:r>
              <a:rPr lang="en-US" sz="2300" dirty="0"/>
              <a:t> in her mediastinum</a:t>
            </a:r>
          </a:p>
        </p:txBody>
      </p:sp>
    </p:spTree>
    <p:extLst>
      <p:ext uri="{BB962C8B-B14F-4D97-AF65-F5344CB8AC3E}">
        <p14:creationId xmlns:p14="http://schemas.microsoft.com/office/powerpoint/2010/main" val="1270270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3"/>
          <p:cNvSpPr>
            <a:spLocks noChangeAspect="1" noChangeArrowheads="1"/>
          </p:cNvSpPr>
          <p:nvPr/>
        </p:nvSpPr>
        <p:spPr bwMode="auto">
          <a:xfrm>
            <a:off x="497402" y="1538112"/>
            <a:ext cx="8158084" cy="217006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a:t>Phase III E7389-G000-309 Trial </a:t>
            </a:r>
            <a:r>
              <a:rPr lang="is-IS" dirty="0" smtClean="0"/>
              <a:t>for Patients </a:t>
            </a:r>
            <a:br>
              <a:rPr lang="is-IS" dirty="0" smtClean="0"/>
            </a:br>
            <a:r>
              <a:rPr lang="is-IS" dirty="0" smtClean="0"/>
              <a:t>with Soft Tissue Sarcoma</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54638956"/>
              </p:ext>
            </p:extLst>
          </p:nvPr>
        </p:nvGraphicFramePr>
        <p:xfrm>
          <a:off x="672483" y="1692083"/>
          <a:ext cx="7820164" cy="1852243"/>
        </p:xfrm>
        <a:graphic>
          <a:graphicData uri="http://schemas.openxmlformats.org/drawingml/2006/table">
            <a:tbl>
              <a:tblPr firstRow="1" bandRow="1">
                <a:tableStyleId>{5C22544A-7EE6-4342-B048-85BDC9FD1C3A}</a:tableStyleId>
              </a:tblPr>
              <a:tblGrid>
                <a:gridCol w="2161488"/>
                <a:gridCol w="1502081"/>
                <a:gridCol w="1736882"/>
                <a:gridCol w="1264095"/>
                <a:gridCol w="1155618"/>
              </a:tblGrid>
              <a:tr h="677437">
                <a:tc>
                  <a:txBody>
                    <a:bodyPr/>
                    <a:lstStyle/>
                    <a:p>
                      <a:r>
                        <a:rPr lang="is-IS" sz="1800" b="1" dirty="0" smtClean="0">
                          <a:solidFill>
                            <a:schemeClr val="bg1"/>
                          </a:solidFill>
                        </a:rPr>
                        <a:t>Outcome</a:t>
                      </a:r>
                      <a:endParaRPr lang="en-US" sz="1800" b="1" baseline="30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Eribulin</a:t>
                      </a:r>
                    </a:p>
                    <a:p>
                      <a:pPr algn="ctr"/>
                      <a:r>
                        <a:rPr lang="en-US" sz="1800" b="1" dirty="0" smtClean="0">
                          <a:solidFill>
                            <a:schemeClr val="bg1"/>
                          </a:solidFill>
                        </a:rPr>
                        <a:t>(n = 228)</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Dacarbazine</a:t>
                      </a:r>
                    </a:p>
                    <a:p>
                      <a:pPr algn="ctr"/>
                      <a:r>
                        <a:rPr lang="en-US" sz="1800" b="1" dirty="0" smtClean="0">
                          <a:solidFill>
                            <a:schemeClr val="bg1"/>
                          </a:solidFill>
                        </a:rPr>
                        <a:t>(n = 224)</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HR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i="1" dirty="0" smtClean="0">
                          <a:solidFill>
                            <a:schemeClr val="bg1"/>
                          </a:solidFill>
                        </a:rPr>
                        <a:t>p</a:t>
                      </a:r>
                      <a:r>
                        <a:rPr lang="en-US" sz="1800" b="1" dirty="0" smtClean="0">
                          <a:solidFill>
                            <a:schemeClr val="bg1"/>
                          </a:solidFill>
                        </a:rPr>
                        <a:t>-value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587403">
                <a:tc>
                  <a:txBody>
                    <a:bodyPr/>
                    <a:lstStyle/>
                    <a:p>
                      <a:r>
                        <a:rPr lang="en-US" sz="1800" b="1" dirty="0" smtClean="0">
                          <a:solidFill>
                            <a:srgbClr val="FFFF00"/>
                          </a:solidFill>
                        </a:rPr>
                        <a:t>Median OS</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13.5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11.5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0.77</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0.0169</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87403">
                <a:tc>
                  <a:txBody>
                    <a:bodyPr/>
                    <a:lstStyle/>
                    <a:p>
                      <a:r>
                        <a:rPr lang="en-US" sz="1800" b="0" dirty="0" smtClean="0">
                          <a:solidFill>
                            <a:schemeClr val="bg1"/>
                          </a:solidFill>
                        </a:rPr>
                        <a:t>Median PFS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2.6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2.6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0.88</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0.23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Box 16"/>
          <p:cNvSpPr txBox="1"/>
          <p:nvPr/>
        </p:nvSpPr>
        <p:spPr>
          <a:xfrm>
            <a:off x="0" y="650420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chemeClr val="bg1"/>
                </a:solidFill>
                <a:latin typeface="Arial" charset="0"/>
                <a:ea typeface="ＭＳ Ｐゴシック" charset="0"/>
                <a:cs typeface="ＭＳ Ｐゴシック" charset="0"/>
              </a:rPr>
              <a:t>Schoffski P et al. </a:t>
            </a:r>
            <a:r>
              <a:rPr lang="en-US" sz="1600" i="1" dirty="0" smtClean="0">
                <a:solidFill>
                  <a:schemeClr val="bg1"/>
                </a:solidFill>
                <a:latin typeface="Arial" charset="0"/>
                <a:ea typeface="ＭＳ Ｐゴシック" charset="0"/>
                <a:cs typeface="ＭＳ Ｐゴシック" charset="0"/>
              </a:rPr>
              <a:t>Lancet</a:t>
            </a:r>
            <a:r>
              <a:rPr lang="en-US" sz="1600" dirty="0" smtClean="0">
                <a:solidFill>
                  <a:schemeClr val="bg1"/>
                </a:solidFill>
                <a:latin typeface="Arial" charset="0"/>
                <a:ea typeface="ＭＳ Ｐゴシック" charset="0"/>
                <a:cs typeface="ＭＳ Ｐゴシック" charset="0"/>
              </a:rPr>
              <a:t> 2016;387(10028):1629-37.</a:t>
            </a:r>
            <a:endParaRPr lang="en-US" sz="1600" dirty="0">
              <a:solidFill>
                <a:schemeClr val="bg1"/>
              </a:solidFill>
              <a:latin typeface="Arial" charset="0"/>
              <a:ea typeface="ＭＳ Ｐゴシック" charset="0"/>
              <a:cs typeface="ＭＳ Ｐゴシック" charset="0"/>
            </a:endParaRPr>
          </a:p>
        </p:txBody>
      </p:sp>
      <p:sp>
        <p:nvSpPr>
          <p:cNvPr id="3" name="TextBox 2"/>
          <p:cNvSpPr txBox="1"/>
          <p:nvPr/>
        </p:nvSpPr>
        <p:spPr>
          <a:xfrm>
            <a:off x="701779" y="4080329"/>
            <a:ext cx="7953707" cy="1631216"/>
          </a:xfrm>
          <a:prstGeom prst="rect">
            <a:avLst/>
          </a:prstGeom>
          <a:noFill/>
        </p:spPr>
        <p:txBody>
          <a:bodyPr wrap="square" rtlCol="0">
            <a:spAutoFit/>
          </a:bodyPr>
          <a:lstStyle/>
          <a:p>
            <a:pPr>
              <a:spcBef>
                <a:spcPts val="600"/>
              </a:spcBef>
              <a:spcAft>
                <a:spcPts val="600"/>
              </a:spcAft>
            </a:pPr>
            <a:r>
              <a:rPr lang="en-US" sz="2000" dirty="0" smtClean="0">
                <a:solidFill>
                  <a:srgbClr val="FFFF00"/>
                </a:solidFill>
              </a:rPr>
              <a:t>Median OS with eribulin versus </a:t>
            </a:r>
            <a:r>
              <a:rPr lang="en-US" sz="2000" dirty="0" err="1" smtClean="0">
                <a:solidFill>
                  <a:srgbClr val="FFFF00"/>
                </a:solidFill>
              </a:rPr>
              <a:t>dacarbazine</a:t>
            </a:r>
            <a:r>
              <a:rPr lang="en-US" sz="2000" dirty="0" smtClean="0">
                <a:solidFill>
                  <a:srgbClr val="FFFF00"/>
                </a:solidFill>
              </a:rPr>
              <a:t> </a:t>
            </a:r>
            <a:r>
              <a:rPr lang="en-US" sz="2000" dirty="0">
                <a:solidFill>
                  <a:srgbClr val="FFFF00"/>
                </a:solidFill>
              </a:rPr>
              <a:t>was longer </a:t>
            </a:r>
            <a:r>
              <a:rPr lang="en-US" sz="2000" dirty="0" smtClean="0">
                <a:solidFill>
                  <a:srgbClr val="FFFF00"/>
                </a:solidFill>
              </a:rPr>
              <a:t>for patients </a:t>
            </a:r>
            <a:r>
              <a:rPr lang="en-US" sz="2000" dirty="0">
                <a:solidFill>
                  <a:srgbClr val="FFFF00"/>
                </a:solidFill>
              </a:rPr>
              <a:t>with liposarcoma than </a:t>
            </a:r>
            <a:r>
              <a:rPr lang="en-US" sz="2000" dirty="0" smtClean="0">
                <a:solidFill>
                  <a:srgbClr val="FFFF00"/>
                </a:solidFill>
              </a:rPr>
              <a:t>for </a:t>
            </a:r>
            <a:r>
              <a:rPr lang="en-US" sz="2000" dirty="0">
                <a:solidFill>
                  <a:srgbClr val="FFFF00"/>
                </a:solidFill>
              </a:rPr>
              <a:t>those with </a:t>
            </a:r>
            <a:r>
              <a:rPr lang="en-US" sz="2000" dirty="0" smtClean="0">
                <a:solidFill>
                  <a:srgbClr val="FFFF00"/>
                </a:solidFill>
              </a:rPr>
              <a:t>leiomyosarcoma:</a:t>
            </a:r>
            <a:endParaRPr lang="en-US" sz="2000" dirty="0">
              <a:solidFill>
                <a:schemeClr val="bg1"/>
              </a:solidFill>
            </a:endParaRPr>
          </a:p>
          <a:p>
            <a:pPr marL="342900" indent="-342900">
              <a:spcBef>
                <a:spcPts val="600"/>
              </a:spcBef>
              <a:spcAft>
                <a:spcPts val="600"/>
              </a:spcAft>
              <a:buFont typeface="Arial" charset="0"/>
              <a:buChar char="•"/>
            </a:pPr>
            <a:r>
              <a:rPr lang="en-US" sz="2000" dirty="0" err="1" smtClean="0">
                <a:solidFill>
                  <a:schemeClr val="bg1"/>
                </a:solidFill>
              </a:rPr>
              <a:t>Liposarcoma</a:t>
            </a:r>
            <a:r>
              <a:rPr lang="en-US" sz="2000" dirty="0" smtClean="0">
                <a:solidFill>
                  <a:schemeClr val="bg1"/>
                </a:solidFill>
              </a:rPr>
              <a:t> 15.6 </a:t>
            </a:r>
            <a:r>
              <a:rPr lang="en-US" sz="2000" dirty="0" err="1" smtClean="0">
                <a:solidFill>
                  <a:schemeClr val="bg1"/>
                </a:solidFill>
              </a:rPr>
              <a:t>mo</a:t>
            </a:r>
            <a:r>
              <a:rPr lang="en-US" sz="2000" dirty="0" smtClean="0">
                <a:solidFill>
                  <a:schemeClr val="bg1"/>
                </a:solidFill>
              </a:rPr>
              <a:t> versus 8.4 </a:t>
            </a:r>
            <a:r>
              <a:rPr lang="en-US" sz="2000" dirty="0" err="1" smtClean="0">
                <a:solidFill>
                  <a:schemeClr val="bg1"/>
                </a:solidFill>
              </a:rPr>
              <a:t>mo</a:t>
            </a:r>
            <a:r>
              <a:rPr lang="en-US" sz="2000" dirty="0" smtClean="0">
                <a:solidFill>
                  <a:schemeClr val="bg1"/>
                </a:solidFill>
              </a:rPr>
              <a:t> </a:t>
            </a:r>
          </a:p>
          <a:p>
            <a:pPr marL="342900" indent="-342900">
              <a:spcBef>
                <a:spcPts val="600"/>
              </a:spcBef>
              <a:spcAft>
                <a:spcPts val="600"/>
              </a:spcAft>
              <a:buFont typeface="Arial" charset="0"/>
              <a:buChar char="•"/>
            </a:pPr>
            <a:r>
              <a:rPr lang="en-US" sz="2000" dirty="0" err="1" smtClean="0">
                <a:solidFill>
                  <a:schemeClr val="bg1"/>
                </a:solidFill>
              </a:rPr>
              <a:t>Leiomyosarcoma</a:t>
            </a:r>
            <a:r>
              <a:rPr lang="en-US" sz="2000" dirty="0" smtClean="0">
                <a:solidFill>
                  <a:schemeClr val="bg1"/>
                </a:solidFill>
              </a:rPr>
              <a:t> 12.7 </a:t>
            </a:r>
            <a:r>
              <a:rPr lang="en-US" sz="2000" dirty="0" err="1" smtClean="0">
                <a:solidFill>
                  <a:schemeClr val="bg1"/>
                </a:solidFill>
              </a:rPr>
              <a:t>mo</a:t>
            </a:r>
            <a:r>
              <a:rPr lang="en-US" sz="2000" dirty="0" smtClean="0">
                <a:solidFill>
                  <a:schemeClr val="bg1"/>
                </a:solidFill>
              </a:rPr>
              <a:t> versus 13.0 </a:t>
            </a:r>
            <a:r>
              <a:rPr lang="en-US" sz="2000" dirty="0" err="1" smtClean="0">
                <a:solidFill>
                  <a:schemeClr val="bg1"/>
                </a:solidFill>
              </a:rPr>
              <a:t>mo</a:t>
            </a:r>
            <a:endParaRPr lang="en-US" sz="2000" dirty="0">
              <a:solidFill>
                <a:schemeClr val="bg1"/>
              </a:solidFill>
            </a:endParaRPr>
          </a:p>
        </p:txBody>
      </p:sp>
    </p:spTree>
    <p:extLst>
      <p:ext uri="{BB962C8B-B14F-4D97-AF65-F5344CB8AC3E}">
        <p14:creationId xmlns:p14="http://schemas.microsoft.com/office/powerpoint/2010/main" val="30903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52400"/>
            <a:ext cx="8283575" cy="990600"/>
          </a:xfrm>
        </p:spPr>
        <p:txBody>
          <a:bodyPr/>
          <a:lstStyle/>
          <a:p>
            <a:pPr algn="ctr"/>
            <a:r>
              <a:rPr lang="en-US" dirty="0" smtClean="0"/>
              <a:t>Management of Sarcomas</a:t>
            </a:r>
            <a:endParaRPr lang="en-US" dirty="0"/>
          </a:p>
        </p:txBody>
      </p:sp>
      <p:sp>
        <p:nvSpPr>
          <p:cNvPr id="3" name="TextBox 2"/>
          <p:cNvSpPr txBox="1"/>
          <p:nvPr/>
        </p:nvSpPr>
        <p:spPr>
          <a:xfrm>
            <a:off x="495299" y="1158240"/>
            <a:ext cx="8283575" cy="2985433"/>
          </a:xfrm>
          <a:prstGeom prst="rect">
            <a:avLst/>
          </a:prstGeom>
          <a:noFill/>
        </p:spPr>
        <p:txBody>
          <a:bodyPr wrap="square" rtlCol="0">
            <a:spAutoFit/>
          </a:bodyPr>
          <a:lstStyle/>
          <a:p>
            <a:pPr marL="342900" indent="-342900">
              <a:spcBef>
                <a:spcPts val="600"/>
              </a:spcBef>
              <a:spcAft>
                <a:spcPts val="600"/>
              </a:spcAft>
              <a:buFont typeface="Arial" charset="0"/>
              <a:buChar char="•"/>
            </a:pPr>
            <a:r>
              <a:rPr lang="en-US" dirty="0" smtClean="0">
                <a:solidFill>
                  <a:schemeClr val="bg1"/>
                </a:solidFill>
              </a:rPr>
              <a:t>One would not administer a single agent for prostate, lung and </a:t>
            </a:r>
            <a:r>
              <a:rPr lang="en-US" dirty="0">
                <a:solidFill>
                  <a:schemeClr val="bg1"/>
                </a:solidFill>
              </a:rPr>
              <a:t>breast </a:t>
            </a:r>
            <a:r>
              <a:rPr lang="en-US" dirty="0" smtClean="0">
                <a:solidFill>
                  <a:schemeClr val="bg1"/>
                </a:solidFill>
              </a:rPr>
              <a:t>cancer as a whole and </a:t>
            </a:r>
            <a:r>
              <a:rPr lang="en-US" dirty="0">
                <a:solidFill>
                  <a:schemeClr val="bg1"/>
                </a:solidFill>
              </a:rPr>
              <a:t>expect to see a lot of activity. </a:t>
            </a:r>
            <a:endParaRPr lang="en-US" dirty="0" smtClean="0">
              <a:solidFill>
                <a:schemeClr val="bg1"/>
              </a:solidFill>
            </a:endParaRPr>
          </a:p>
          <a:p>
            <a:pPr marL="342900" indent="-342900">
              <a:spcBef>
                <a:spcPts val="600"/>
              </a:spcBef>
              <a:spcAft>
                <a:spcPts val="600"/>
              </a:spcAft>
              <a:buFont typeface="Arial" charset="0"/>
              <a:buChar char="•"/>
            </a:pPr>
            <a:r>
              <a:rPr lang="en-US" dirty="0" smtClean="0">
                <a:solidFill>
                  <a:schemeClr val="bg1"/>
                </a:solidFill>
              </a:rPr>
              <a:t>However, this is what has been traditionally </a:t>
            </a:r>
            <a:r>
              <a:rPr lang="en-US" dirty="0">
                <a:solidFill>
                  <a:schemeClr val="bg1"/>
                </a:solidFill>
              </a:rPr>
              <a:t>done in sarcoma with </a:t>
            </a:r>
            <a:r>
              <a:rPr lang="en-US" dirty="0" smtClean="0">
                <a:solidFill>
                  <a:schemeClr val="bg1"/>
                </a:solidFill>
              </a:rPr>
              <a:t>agents </a:t>
            </a:r>
            <a:r>
              <a:rPr lang="en-US" dirty="0">
                <a:solidFill>
                  <a:schemeClr val="bg1"/>
                </a:solidFill>
              </a:rPr>
              <a:t>like doxorubicin, </a:t>
            </a:r>
            <a:r>
              <a:rPr lang="en-US" dirty="0" smtClean="0">
                <a:solidFill>
                  <a:schemeClr val="bg1"/>
                </a:solidFill>
              </a:rPr>
              <a:t>resulting in low </a:t>
            </a:r>
            <a:r>
              <a:rPr lang="en-US" dirty="0">
                <a:solidFill>
                  <a:schemeClr val="bg1"/>
                </a:solidFill>
              </a:rPr>
              <a:t>response </a:t>
            </a:r>
            <a:r>
              <a:rPr lang="en-US" dirty="0" smtClean="0">
                <a:solidFill>
                  <a:schemeClr val="bg1"/>
                </a:solidFill>
              </a:rPr>
              <a:t>rates.</a:t>
            </a:r>
          </a:p>
          <a:p>
            <a:pPr algn="r">
              <a:spcBef>
                <a:spcPts val="600"/>
              </a:spcBef>
              <a:spcAft>
                <a:spcPts val="600"/>
              </a:spcAft>
            </a:pPr>
            <a:r>
              <a:rPr lang="en-US" b="1" dirty="0" smtClean="0">
                <a:solidFill>
                  <a:srgbClr val="FFFF00"/>
                </a:solidFill>
              </a:rPr>
              <a:t>Brian A Van Tine, MD, PhD</a:t>
            </a:r>
            <a:endParaRPr lang="en-US" b="1" dirty="0">
              <a:solidFill>
                <a:srgbClr val="FFFF00"/>
              </a:solidFill>
            </a:endParaRPr>
          </a:p>
        </p:txBody>
      </p:sp>
    </p:spTree>
    <p:extLst>
      <p:ext uri="{BB962C8B-B14F-4D97-AF65-F5344CB8AC3E}">
        <p14:creationId xmlns:p14="http://schemas.microsoft.com/office/powerpoint/2010/main" val="1854635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20"/>
          <p:cNvSpPr txBox="1">
            <a:spLocks noChangeArrowheads="1"/>
          </p:cNvSpPr>
          <p:nvPr/>
        </p:nvSpPr>
        <p:spPr bwMode="auto">
          <a:xfrm>
            <a:off x="5225740" y="1437687"/>
            <a:ext cx="3016386" cy="978200"/>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Trabectedin</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345)</a:t>
            </a:r>
          </a:p>
        </p:txBody>
      </p:sp>
      <p:sp>
        <p:nvSpPr>
          <p:cNvPr id="27" name="Text Box 20"/>
          <p:cNvSpPr txBox="1">
            <a:spLocks noChangeArrowheads="1"/>
          </p:cNvSpPr>
          <p:nvPr/>
        </p:nvSpPr>
        <p:spPr bwMode="auto">
          <a:xfrm>
            <a:off x="5231462" y="2957083"/>
            <a:ext cx="3010664" cy="1036748"/>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Dacarbazine</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173)</a:t>
            </a:r>
          </a:p>
        </p:txBody>
      </p:sp>
      <p:sp>
        <p:nvSpPr>
          <p:cNvPr id="19" name="Title 1"/>
          <p:cNvSpPr>
            <a:spLocks noGrp="1"/>
          </p:cNvSpPr>
          <p:nvPr>
            <p:ph type="title"/>
          </p:nvPr>
        </p:nvSpPr>
        <p:spPr>
          <a:xfrm>
            <a:off x="230900" y="0"/>
            <a:ext cx="8759768" cy="1284297"/>
          </a:xfrm>
        </p:spPr>
        <p:txBody>
          <a:bodyPr/>
          <a:lstStyle/>
          <a:p>
            <a:pPr algn="ctr"/>
            <a:r>
              <a:rPr lang="is-IS" dirty="0" smtClean="0"/>
              <a:t>Phase III ET743-SAR-3007</a:t>
            </a:r>
            <a:r>
              <a:rPr lang="en-US" dirty="0" smtClean="0"/>
              <a:t> Trial Results</a:t>
            </a:r>
            <a:endParaRPr lang="en-US" dirty="0"/>
          </a:p>
        </p:txBody>
      </p:sp>
      <p:sp>
        <p:nvSpPr>
          <p:cNvPr id="10" name="TextBox 9"/>
          <p:cNvSpPr txBox="1"/>
          <p:nvPr/>
        </p:nvSpPr>
        <p:spPr>
          <a:xfrm>
            <a:off x="1032972" y="1563163"/>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99762928"/>
              </p:ext>
            </p:extLst>
          </p:nvPr>
        </p:nvGraphicFramePr>
        <p:xfrm>
          <a:off x="881240" y="4420245"/>
          <a:ext cx="7423515" cy="1645034"/>
        </p:xfrm>
        <a:graphic>
          <a:graphicData uri="http://schemas.openxmlformats.org/drawingml/2006/table">
            <a:tbl>
              <a:tblPr firstRow="1" bandRow="1">
                <a:tableStyleId>{5C22544A-7EE6-4342-B048-85BDC9FD1C3A}</a:tableStyleId>
              </a:tblPr>
              <a:tblGrid>
                <a:gridCol w="1768821"/>
                <a:gridCol w="1659515"/>
                <a:gridCol w="1698199"/>
                <a:gridCol w="1148490"/>
                <a:gridCol w="1148490"/>
              </a:tblGrid>
              <a:tr h="679298">
                <a:tc>
                  <a:txBody>
                    <a:bodyPr/>
                    <a:lstStyle/>
                    <a:p>
                      <a:r>
                        <a:rPr lang="en-US" sz="1800" dirty="0" smtClean="0">
                          <a:solidFill>
                            <a:schemeClr val="bg1"/>
                          </a:solidFill>
                        </a:rPr>
                        <a:t>Survival</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err="1" smtClean="0">
                          <a:solidFill>
                            <a:schemeClr val="bg1"/>
                          </a:solidFill>
                        </a:rPr>
                        <a:t>Trabectedin</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err="1" smtClean="0">
                          <a:solidFill>
                            <a:schemeClr val="bg1"/>
                          </a:solidFill>
                        </a:rPr>
                        <a:t>Dacarbazine</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82868">
                <a:tc>
                  <a:txBody>
                    <a:bodyPr/>
                    <a:lstStyle/>
                    <a:p>
                      <a:r>
                        <a:rPr lang="en-US" sz="1800" b="0" dirty="0" smtClean="0">
                          <a:solidFill>
                            <a:schemeClr val="bg1"/>
                          </a:solidFill>
                        </a:rPr>
                        <a:t>Median OS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12.4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12.9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0.87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0.37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82868">
                <a:tc>
                  <a:txBody>
                    <a:bodyPr/>
                    <a:lstStyle/>
                    <a:p>
                      <a:r>
                        <a:rPr lang="en-US" sz="1800" b="1" dirty="0" smtClean="0">
                          <a:solidFill>
                            <a:schemeClr val="bg1"/>
                          </a:solidFill>
                        </a:rPr>
                        <a:t>Median PFS</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4.2 mo</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1.5 mo</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0.55</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&lt;0.001</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Box 1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Demetri GD et al. </a:t>
            </a:r>
            <a:r>
              <a:rPr lang="en-US" sz="1600" i="1" dirty="0" smtClean="0">
                <a:solidFill>
                  <a:srgbClr val="FFFFFF"/>
                </a:solidFill>
                <a:latin typeface="Arial" charset="0"/>
                <a:ea typeface="ＭＳ Ｐゴシック" charset="0"/>
                <a:cs typeface="ＭＳ Ｐゴシック" charset="0"/>
              </a:rPr>
              <a:t>J Clin Oncol </a:t>
            </a:r>
            <a:r>
              <a:rPr lang="en-US" sz="1600" dirty="0" smtClean="0">
                <a:solidFill>
                  <a:srgbClr val="FFFFFF"/>
                </a:solidFill>
                <a:latin typeface="Arial" charset="0"/>
                <a:ea typeface="ＭＳ Ｐゴシック" charset="0"/>
                <a:cs typeface="ＭＳ Ｐゴシック" charset="0"/>
              </a:rPr>
              <a:t>2016;34(8):786-93.</a:t>
            </a:r>
            <a:endParaRPr lang="en-US" sz="1600" dirty="0">
              <a:solidFill>
                <a:srgbClr val="000000"/>
              </a:solidFill>
              <a:latin typeface="Arial" charset="0"/>
              <a:ea typeface="ＭＳ Ｐゴシック" charset="0"/>
              <a:cs typeface="ＭＳ Ｐゴシック" charset="0"/>
            </a:endParaRPr>
          </a:p>
        </p:txBody>
      </p:sp>
      <p:sp>
        <p:nvSpPr>
          <p:cNvPr id="18" name="Line 6"/>
          <p:cNvSpPr>
            <a:spLocks noChangeShapeType="1"/>
          </p:cNvSpPr>
          <p:nvPr/>
        </p:nvSpPr>
        <p:spPr bwMode="auto">
          <a:xfrm>
            <a:off x="3320276" y="2785906"/>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24" name="Line 7"/>
          <p:cNvSpPr>
            <a:spLocks noChangeShapeType="1"/>
          </p:cNvSpPr>
          <p:nvPr/>
        </p:nvSpPr>
        <p:spPr bwMode="auto">
          <a:xfrm flipH="1">
            <a:off x="4839877" y="1972499"/>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25" name="Line 8"/>
          <p:cNvSpPr>
            <a:spLocks noChangeShapeType="1"/>
          </p:cNvSpPr>
          <p:nvPr/>
        </p:nvSpPr>
        <p:spPr bwMode="auto">
          <a:xfrm flipV="1">
            <a:off x="4839877" y="1964161"/>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26" name="Line 9"/>
          <p:cNvSpPr>
            <a:spLocks noChangeShapeType="1"/>
          </p:cNvSpPr>
          <p:nvPr/>
        </p:nvSpPr>
        <p:spPr bwMode="auto">
          <a:xfrm>
            <a:off x="4839877" y="3475457"/>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graphicFrame>
        <p:nvGraphicFramePr>
          <p:cNvPr id="28" name="Group 104"/>
          <p:cNvGraphicFramePr>
            <a:graphicFrameLocks noGrp="1"/>
          </p:cNvGraphicFramePr>
          <p:nvPr>
            <p:extLst>
              <p:ext uri="{D42A27DB-BD31-4B8C-83A1-F6EECF244321}">
                <p14:modId xmlns:p14="http://schemas.microsoft.com/office/powerpoint/2010/main" val="651979413"/>
              </p:ext>
            </p:extLst>
          </p:nvPr>
        </p:nvGraphicFramePr>
        <p:xfrm>
          <a:off x="906292" y="1473447"/>
          <a:ext cx="2694027" cy="2453476"/>
        </p:xfrm>
        <a:graphic>
          <a:graphicData uri="http://schemas.openxmlformats.org/drawingml/2006/table">
            <a:tbl>
              <a:tblPr/>
              <a:tblGrid>
                <a:gridCol w="2694027"/>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518)</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Advanced </a:t>
                      </a:r>
                      <a:r>
                        <a:rPr lang="en-US" sz="1800" dirty="0" err="1" smtClean="0">
                          <a:solidFill>
                            <a:prstClr val="white"/>
                          </a:solidFill>
                          <a:latin typeface="+mn-lt"/>
                          <a:ea typeface="Arial" pitchFamily="-104" charset="0"/>
                          <a:cs typeface="Arial" pitchFamily="-104" charset="0"/>
                        </a:rPr>
                        <a:t>liposarcoma</a:t>
                      </a:r>
                      <a:r>
                        <a:rPr lang="en-US" sz="1800" dirty="0" smtClean="0">
                          <a:solidFill>
                            <a:prstClr val="white"/>
                          </a:solidFill>
                          <a:latin typeface="+mn-lt"/>
                          <a:ea typeface="Arial" pitchFamily="-104" charset="0"/>
                          <a:cs typeface="Arial" pitchFamily="-104" charset="0"/>
                        </a:rPr>
                        <a:t> or </a:t>
                      </a:r>
                      <a:r>
                        <a:rPr lang="en-US" sz="1800" dirty="0" err="1" smtClean="0">
                          <a:solidFill>
                            <a:prstClr val="white"/>
                          </a:solidFill>
                          <a:latin typeface="+mn-lt"/>
                          <a:ea typeface="Arial" pitchFamily="-104" charset="0"/>
                          <a:cs typeface="Arial" pitchFamily="-104" charset="0"/>
                        </a:rPr>
                        <a:t>leiomyosarcoma</a:t>
                      </a:r>
                      <a:endParaRPr lang="en-US" sz="1800" dirty="0" smtClean="0">
                        <a:solidFill>
                          <a:prstClr val="white"/>
                        </a:solidFill>
                        <a:latin typeface="+mn-lt"/>
                        <a:ea typeface="Arial" pitchFamily="-104" charset="0"/>
                        <a:cs typeface="Arial" pitchFamily="-104" charset="0"/>
                      </a:endParaRPr>
                    </a:p>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Failure of an anthracycline and </a:t>
                      </a:r>
                      <a:br>
                        <a:rPr lang="en-US" sz="1800" dirty="0" smtClean="0">
                          <a:solidFill>
                            <a:prstClr val="white"/>
                          </a:solidFill>
                          <a:latin typeface="+mn-lt"/>
                          <a:ea typeface="Arial" pitchFamily="-104" charset="0"/>
                          <a:cs typeface="Arial" pitchFamily="-104" charset="0"/>
                        </a:rPr>
                      </a:br>
                      <a:r>
                        <a:rPr lang="en-US" sz="1800" dirty="0" smtClean="0">
                          <a:solidFill>
                            <a:prstClr val="white"/>
                          </a:solidFill>
                          <a:latin typeface="+mn-lt"/>
                          <a:ea typeface="Arial" pitchFamily="-104" charset="0"/>
                          <a:cs typeface="Arial" pitchFamily="-104" charset="0"/>
                        </a:rPr>
                        <a:t>≥1 additional systemic regimen</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1" name="Oval 4"/>
          <p:cNvSpPr>
            <a:spLocks noChangeArrowheads="1"/>
          </p:cNvSpPr>
          <p:nvPr/>
        </p:nvSpPr>
        <p:spPr bwMode="auto">
          <a:xfrm>
            <a:off x="3777812" y="2292239"/>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Tree>
    <p:extLst>
      <p:ext uri="{BB962C8B-B14F-4D97-AF65-F5344CB8AC3E}">
        <p14:creationId xmlns:p14="http://schemas.microsoft.com/office/powerpoint/2010/main" val="1630243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Tap WD</a:t>
            </a:r>
            <a:r>
              <a:rPr lang="en-US" sz="1600" dirty="0" smtClean="0">
                <a:solidFill>
                  <a:srgbClr val="FFFFFF"/>
                </a:solidFill>
                <a:latin typeface="Arial" charset="0"/>
                <a:ea typeface="ＭＳ Ｐゴシック" charset="0"/>
                <a:cs typeface="ＭＳ Ｐゴシック" charset="0"/>
              </a:rPr>
              <a:t> et al. </a:t>
            </a:r>
            <a:r>
              <a:rPr lang="en-US" sz="1600" i="1" dirty="0" smtClean="0">
                <a:solidFill>
                  <a:srgbClr val="FFFFFF"/>
                </a:solidFill>
              </a:rPr>
              <a:t>Lancet </a:t>
            </a:r>
            <a:r>
              <a:rPr lang="en-US" sz="1600" dirty="0" smtClean="0">
                <a:solidFill>
                  <a:srgbClr val="FFFFFF"/>
                </a:solidFill>
                <a:latin typeface="Arial" charset="0"/>
                <a:ea typeface="ＭＳ Ｐゴシック" charset="0"/>
                <a:cs typeface="ＭＳ Ｐゴシック" charset="0"/>
              </a:rPr>
              <a:t>2016;388(10043):488-97.</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230900" y="0"/>
            <a:ext cx="8759768" cy="1284297"/>
          </a:xfrm>
        </p:spPr>
        <p:txBody>
          <a:bodyPr/>
          <a:lstStyle/>
          <a:p>
            <a:pPr algn="ctr"/>
            <a:r>
              <a:rPr lang="en-US" dirty="0" smtClean="0"/>
              <a:t>Results form the Phase II </a:t>
            </a:r>
            <a:r>
              <a:rPr lang="en-US" dirty="0"/>
              <a:t>Trial of </a:t>
            </a:r>
            <a:r>
              <a:rPr lang="en-US" dirty="0" err="1" smtClean="0"/>
              <a:t>Olaratumab</a:t>
            </a:r>
            <a:r>
              <a:rPr lang="en-US" dirty="0" smtClean="0"/>
              <a:t> </a:t>
            </a:r>
            <a:br>
              <a:rPr lang="en-US" dirty="0" smtClean="0"/>
            </a:br>
            <a:r>
              <a:rPr lang="en-US" dirty="0" smtClean="0"/>
              <a:t>and Doxorubicin in Sarcoma</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1569965057"/>
              </p:ext>
            </p:extLst>
          </p:nvPr>
        </p:nvGraphicFramePr>
        <p:xfrm>
          <a:off x="416665" y="4476588"/>
          <a:ext cx="8304193" cy="1525239"/>
        </p:xfrm>
        <a:graphic>
          <a:graphicData uri="http://schemas.openxmlformats.org/drawingml/2006/table">
            <a:tbl>
              <a:tblPr firstRow="1" bandRow="1">
                <a:tableStyleId>{5C22544A-7EE6-4342-B048-85BDC9FD1C3A}</a:tableStyleId>
              </a:tblPr>
              <a:tblGrid>
                <a:gridCol w="1589420"/>
                <a:gridCol w="2899873"/>
                <a:gridCol w="1568909"/>
                <a:gridCol w="961251"/>
                <a:gridCol w="1284740"/>
              </a:tblGrid>
              <a:tr h="623535">
                <a:tc>
                  <a:txBody>
                    <a:bodyPr/>
                    <a:lstStyle/>
                    <a:p>
                      <a:r>
                        <a:rPr lang="en-US" sz="1700" dirty="0" smtClean="0">
                          <a:solidFill>
                            <a:schemeClr val="bg1"/>
                          </a:solidFill>
                        </a:rPr>
                        <a:t>Outcome</a:t>
                      </a:r>
                      <a:endParaRPr lang="en-US" sz="17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dirty="0" err="1" smtClean="0">
                          <a:solidFill>
                            <a:schemeClr val="bg1"/>
                          </a:solidFill>
                        </a:rPr>
                        <a:t>Olaratumab</a:t>
                      </a:r>
                      <a:r>
                        <a:rPr lang="en-US" sz="1700" baseline="0" dirty="0" smtClean="0">
                          <a:solidFill>
                            <a:schemeClr val="bg1"/>
                          </a:solidFill>
                        </a:rPr>
                        <a:t> + doxorubicin </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smtClean="0">
                          <a:solidFill>
                            <a:schemeClr val="bg1"/>
                          </a:solidFill>
                        </a:rPr>
                        <a:t>Doxorubicin</a:t>
                      </a:r>
                      <a:endParaRPr lang="en-US" sz="17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dirty="0" smtClean="0">
                          <a:solidFill>
                            <a:schemeClr val="bg1"/>
                          </a:solidFill>
                        </a:rPr>
                        <a:t>HR</a:t>
                      </a:r>
                      <a:endParaRPr lang="en-US" sz="17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i="1" dirty="0" smtClean="0">
                          <a:solidFill>
                            <a:schemeClr val="bg1"/>
                          </a:solidFill>
                        </a:rPr>
                        <a:t>p</a:t>
                      </a:r>
                      <a:r>
                        <a:rPr lang="en-US" sz="1700" dirty="0" smtClean="0">
                          <a:solidFill>
                            <a:schemeClr val="bg1"/>
                          </a:solidFill>
                        </a:rPr>
                        <a:t>-value</a:t>
                      </a:r>
                      <a:endParaRPr lang="en-US" sz="17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50852">
                <a:tc>
                  <a:txBody>
                    <a:bodyPr/>
                    <a:lstStyle/>
                    <a:p>
                      <a:r>
                        <a:rPr lang="en-US" sz="1700" dirty="0" smtClean="0">
                          <a:solidFill>
                            <a:schemeClr val="bg1"/>
                          </a:solidFill>
                        </a:rPr>
                        <a:t>Median OS</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26.5 mo</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14.7 mo</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0.46</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0.0003</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50852">
                <a:tc>
                  <a:txBody>
                    <a:bodyPr/>
                    <a:lstStyle/>
                    <a:p>
                      <a:r>
                        <a:rPr lang="en-US" sz="1700" dirty="0" smtClean="0">
                          <a:solidFill>
                            <a:schemeClr val="bg1"/>
                          </a:solidFill>
                        </a:rPr>
                        <a:t>Median PFS</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6.6 mo</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4.1 mo</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0.67</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0.0615</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 Box 20"/>
          <p:cNvSpPr txBox="1">
            <a:spLocks noChangeArrowheads="1"/>
          </p:cNvSpPr>
          <p:nvPr/>
        </p:nvSpPr>
        <p:spPr bwMode="auto">
          <a:xfrm>
            <a:off x="4686792" y="1288988"/>
            <a:ext cx="196651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Olaratumab + doxorubicin</a:t>
            </a:r>
          </a:p>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(n = 66)</a:t>
            </a:r>
          </a:p>
        </p:txBody>
      </p:sp>
      <p:sp>
        <p:nvSpPr>
          <p:cNvPr id="18" name="Text Box 20"/>
          <p:cNvSpPr txBox="1">
            <a:spLocks noChangeArrowheads="1"/>
          </p:cNvSpPr>
          <p:nvPr/>
        </p:nvSpPr>
        <p:spPr bwMode="auto">
          <a:xfrm>
            <a:off x="4686791" y="2869077"/>
            <a:ext cx="1969144" cy="93007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Doxorubicin</a:t>
            </a:r>
          </a:p>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(n = 67)</a:t>
            </a:r>
          </a:p>
        </p:txBody>
      </p:sp>
      <p:sp>
        <p:nvSpPr>
          <p:cNvPr id="20" name="TextBox 1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2" name="Line 15"/>
          <p:cNvSpPr>
            <a:spLocks noChangeShapeType="1"/>
          </p:cNvSpPr>
          <p:nvPr/>
        </p:nvSpPr>
        <p:spPr bwMode="auto">
          <a:xfrm flipV="1">
            <a:off x="6653305" y="1813817"/>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4" name="Line 15"/>
          <p:cNvSpPr>
            <a:spLocks noChangeShapeType="1"/>
          </p:cNvSpPr>
          <p:nvPr/>
        </p:nvSpPr>
        <p:spPr bwMode="auto">
          <a:xfrm flipV="1">
            <a:off x="6653305" y="3351909"/>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9" name="Text Box 20"/>
          <p:cNvSpPr txBox="1">
            <a:spLocks noChangeArrowheads="1"/>
          </p:cNvSpPr>
          <p:nvPr/>
        </p:nvSpPr>
        <p:spPr bwMode="auto">
          <a:xfrm>
            <a:off x="7084160" y="1275423"/>
            <a:ext cx="1686804" cy="10597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chemeClr val="bg1"/>
                </a:solidFill>
                <a:latin typeface="Arial"/>
                <a:ea typeface="Arial" pitchFamily="-104" charset="0"/>
                <a:cs typeface="Arial" panose="020B0604020202020204" pitchFamily="34" charset="0"/>
              </a:rPr>
              <a:t>Olaratumab until progression</a:t>
            </a:r>
          </a:p>
        </p:txBody>
      </p:sp>
      <p:sp>
        <p:nvSpPr>
          <p:cNvPr id="30" name="Text Box 20"/>
          <p:cNvSpPr txBox="1">
            <a:spLocks noChangeArrowheads="1"/>
          </p:cNvSpPr>
          <p:nvPr/>
        </p:nvSpPr>
        <p:spPr bwMode="auto">
          <a:xfrm>
            <a:off x="7084160" y="2628976"/>
            <a:ext cx="1686803" cy="13582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chemeClr val="bg1"/>
                </a:solidFill>
                <a:latin typeface="Arial"/>
                <a:ea typeface="Arial" pitchFamily="-104" charset="0"/>
                <a:cs typeface="Arial" panose="020B0604020202020204" pitchFamily="34" charset="0"/>
              </a:rPr>
              <a:t>Optional </a:t>
            </a:r>
            <a:r>
              <a:rPr lang="en-US" altLang="en-US" sz="1700" b="1" dirty="0" err="1" smtClean="0">
                <a:solidFill>
                  <a:schemeClr val="bg1"/>
                </a:solidFill>
                <a:latin typeface="Arial"/>
                <a:ea typeface="Arial" pitchFamily="-104" charset="0"/>
                <a:cs typeface="Arial" panose="020B0604020202020204" pitchFamily="34" charset="0"/>
              </a:rPr>
              <a:t>olaratumab</a:t>
            </a:r>
            <a:r>
              <a:rPr lang="en-US" altLang="en-US" sz="1700" b="1" dirty="0" smtClean="0">
                <a:solidFill>
                  <a:schemeClr val="bg1"/>
                </a:solidFill>
                <a:latin typeface="Arial"/>
                <a:ea typeface="Arial" pitchFamily="-104" charset="0"/>
                <a:cs typeface="Arial" panose="020B0604020202020204" pitchFamily="34" charset="0"/>
              </a:rPr>
              <a:t> until progression</a:t>
            </a:r>
          </a:p>
        </p:txBody>
      </p:sp>
      <p:sp>
        <p:nvSpPr>
          <p:cNvPr id="32" name="Line 6"/>
          <p:cNvSpPr>
            <a:spLocks noChangeShapeType="1"/>
          </p:cNvSpPr>
          <p:nvPr/>
        </p:nvSpPr>
        <p:spPr bwMode="auto">
          <a:xfrm>
            <a:off x="2762232" y="2666554"/>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9" name="Line 7"/>
          <p:cNvSpPr>
            <a:spLocks noChangeShapeType="1"/>
          </p:cNvSpPr>
          <p:nvPr/>
        </p:nvSpPr>
        <p:spPr bwMode="auto">
          <a:xfrm flipH="1">
            <a:off x="4281833" y="1853147"/>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0" name="Line 8"/>
          <p:cNvSpPr>
            <a:spLocks noChangeShapeType="1"/>
          </p:cNvSpPr>
          <p:nvPr/>
        </p:nvSpPr>
        <p:spPr bwMode="auto">
          <a:xfrm flipV="1">
            <a:off x="4281833" y="1844809"/>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41" name="Line 9"/>
          <p:cNvSpPr>
            <a:spLocks noChangeShapeType="1"/>
          </p:cNvSpPr>
          <p:nvPr/>
        </p:nvSpPr>
        <p:spPr bwMode="auto">
          <a:xfrm>
            <a:off x="4281833" y="3356105"/>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graphicFrame>
        <p:nvGraphicFramePr>
          <p:cNvPr id="42" name="Group 104"/>
          <p:cNvGraphicFramePr>
            <a:graphicFrameLocks noGrp="1"/>
          </p:cNvGraphicFramePr>
          <p:nvPr>
            <p:extLst>
              <p:ext uri="{D42A27DB-BD31-4B8C-83A1-F6EECF244321}">
                <p14:modId xmlns:p14="http://schemas.microsoft.com/office/powerpoint/2010/main" val="91794957"/>
              </p:ext>
            </p:extLst>
          </p:nvPr>
        </p:nvGraphicFramePr>
        <p:xfrm>
          <a:off x="466769" y="1618456"/>
          <a:ext cx="2490552" cy="2057236"/>
        </p:xfrm>
        <a:graphic>
          <a:graphicData uri="http://schemas.openxmlformats.org/drawingml/2006/table">
            <a:tbl>
              <a:tblPr/>
              <a:tblGrid>
                <a:gridCol w="2490552"/>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133)</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173038" indent="-173038" eaLnBrk="0" fontAlgn="base" hangingPunct="0">
                        <a:lnSpc>
                          <a:spcPct val="100000"/>
                        </a:lnSpc>
                        <a:spcBef>
                          <a:spcPts val="12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Advanced soft </a:t>
                      </a:r>
                      <a:br>
                        <a:rPr lang="en-US" sz="1800" dirty="0" smtClean="0">
                          <a:solidFill>
                            <a:prstClr val="white"/>
                          </a:solidFill>
                          <a:latin typeface="+mn-lt"/>
                          <a:ea typeface="Arial" pitchFamily="-104" charset="0"/>
                          <a:cs typeface="Arial" pitchFamily="-104" charset="0"/>
                        </a:rPr>
                      </a:br>
                      <a:r>
                        <a:rPr lang="en-US" sz="1800" dirty="0" smtClean="0">
                          <a:solidFill>
                            <a:prstClr val="white"/>
                          </a:solidFill>
                          <a:latin typeface="+mn-lt"/>
                          <a:ea typeface="Arial" pitchFamily="-104" charset="0"/>
                          <a:cs typeface="Arial" pitchFamily="-104" charset="0"/>
                        </a:rPr>
                        <a:t>tissue sarcoma</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ECOG PS ≤2</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No previous anthracycline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43" name="Oval 4"/>
          <p:cNvSpPr>
            <a:spLocks noChangeArrowheads="1"/>
          </p:cNvSpPr>
          <p:nvPr/>
        </p:nvSpPr>
        <p:spPr bwMode="auto">
          <a:xfrm>
            <a:off x="3081982" y="2172887"/>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Tree>
    <p:extLst>
      <p:ext uri="{BB962C8B-B14F-4D97-AF65-F5344CB8AC3E}">
        <p14:creationId xmlns:p14="http://schemas.microsoft.com/office/powerpoint/2010/main" val="13771995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spect="1" noChangeArrowheads="1"/>
          </p:cNvSpPr>
          <p:nvPr/>
        </p:nvSpPr>
        <p:spPr bwMode="auto">
          <a:xfrm>
            <a:off x="588722" y="1625793"/>
            <a:ext cx="8016659" cy="3647665"/>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smtClean="0"/>
              <a:t>Phase II Trial: Select Side Effects of </a:t>
            </a:r>
            <a:br>
              <a:rPr lang="is-IS" dirty="0" smtClean="0"/>
            </a:br>
            <a:r>
              <a:rPr lang="is-IS" dirty="0" smtClean="0"/>
              <a:t>Olaratumab/Dox</a:t>
            </a:r>
            <a:r>
              <a:rPr lang="en-US" dirty="0" err="1" smtClean="0"/>
              <a:t>orubicin</a:t>
            </a:r>
            <a:r>
              <a:rPr lang="is-IS" dirty="0" smtClean="0"/>
              <a:t> versus Dox</a:t>
            </a:r>
            <a:r>
              <a:rPr lang="en-US" dirty="0" err="1" smtClean="0"/>
              <a:t>orubicin</a:t>
            </a:r>
            <a:r>
              <a:rPr lang="is-IS" dirty="0" smtClean="0"/>
              <a:t> Alone</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910434513"/>
              </p:ext>
            </p:extLst>
          </p:nvPr>
        </p:nvGraphicFramePr>
        <p:xfrm>
          <a:off x="761747" y="1768943"/>
          <a:ext cx="7698073" cy="3336254"/>
        </p:xfrm>
        <a:graphic>
          <a:graphicData uri="http://schemas.openxmlformats.org/drawingml/2006/table">
            <a:tbl>
              <a:tblPr firstRow="1" bandRow="1">
                <a:tableStyleId>{5C22544A-7EE6-4342-B048-85BDC9FD1C3A}</a:tableStyleId>
              </a:tblPr>
              <a:tblGrid>
                <a:gridCol w="1764613"/>
                <a:gridCol w="1483365"/>
                <a:gridCol w="1483365"/>
                <a:gridCol w="1483365"/>
                <a:gridCol w="1483365"/>
              </a:tblGrid>
              <a:tr h="434498">
                <a:tc rowSpan="2">
                  <a:txBody>
                    <a:bodyPr/>
                    <a:lstStyle/>
                    <a:p>
                      <a:r>
                        <a:rPr lang="en-US" sz="1800" b="1" baseline="0" dirty="0" smtClean="0">
                          <a:solidFill>
                            <a:schemeClr val="bg1"/>
                          </a:solidFill>
                        </a:rPr>
                        <a:t>Event</a:t>
                      </a:r>
                      <a:endParaRPr lang="en-US" sz="1800" b="1"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err="1" smtClean="0">
                          <a:solidFill>
                            <a:schemeClr val="bg1"/>
                          </a:solidFill>
                        </a:rPr>
                        <a:t>Olaratumab</a:t>
                      </a:r>
                      <a:r>
                        <a:rPr lang="en-US" sz="1800" b="1" baseline="0" dirty="0" smtClean="0">
                          <a:solidFill>
                            <a:schemeClr val="bg1"/>
                          </a:solidFill>
                        </a:rPr>
                        <a:t>/Doxorubicin</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smtClean="0">
                          <a:solidFill>
                            <a:schemeClr val="bg1"/>
                          </a:solidFill>
                        </a:rPr>
                        <a:t> (n = 64)</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sz="2000" baseline="0" dirty="0" smtClean="0">
                        <a:solidFill>
                          <a:srgbClr val="000000"/>
                        </a:solidFill>
                      </a:endParaRPr>
                    </a:p>
                  </a:txBody>
                  <a:tcPr anchor="ctr">
                    <a:solidFill>
                      <a:srgbClr val="BAE1E3"/>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smtClean="0">
                          <a:solidFill>
                            <a:schemeClr val="bg1"/>
                          </a:solidFill>
                        </a:rPr>
                        <a:t>Doxorubicin</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baseline="0" dirty="0" smtClean="0">
                          <a:solidFill>
                            <a:schemeClr val="bg1"/>
                          </a:solidFill>
                        </a:rPr>
                        <a:t> (n = 65)</a:t>
                      </a:r>
                      <a:endParaRPr lang="en-US" sz="1800" b="1" baseline="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sz="2000" baseline="0" dirty="0">
                        <a:solidFill>
                          <a:srgbClr val="000000"/>
                        </a:solidFill>
                      </a:endParaRPr>
                    </a:p>
                  </a:txBody>
                  <a:tcPr anchor="ctr">
                    <a:solidFill>
                      <a:srgbClr val="BAE1E3"/>
                    </a:solidFill>
                  </a:tcPr>
                </a:tc>
              </a:tr>
              <a:tr h="434498">
                <a:tc vMerge="1">
                  <a:txBody>
                    <a:bodyPr/>
                    <a:lstStyle/>
                    <a:p>
                      <a:endParaRPr lang="en-US" sz="2000" baseline="0" dirty="0">
                        <a:solidFill>
                          <a:schemeClr val="tx1"/>
                        </a:solidFill>
                      </a:endParaRPr>
                    </a:p>
                  </a:txBody>
                  <a:tcPr anchor="ctr">
                    <a:solidFill>
                      <a:srgbClr val="BAE1E3"/>
                    </a:solidFill>
                  </a:tcPr>
                </a:tc>
                <a:tc>
                  <a:txBody>
                    <a:bodyPr/>
                    <a:lstStyle/>
                    <a:p>
                      <a:pPr algn="ctr"/>
                      <a:r>
                        <a:rPr lang="en-US" sz="1800" b="1" baseline="0" dirty="0" smtClean="0">
                          <a:solidFill>
                            <a:schemeClr val="bg1"/>
                          </a:solidFill>
                        </a:rPr>
                        <a:t>Any grade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Any grade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baseline="0" dirty="0" smtClean="0">
                          <a:solidFill>
                            <a:schemeClr val="bg1"/>
                          </a:solidFill>
                        </a:rPr>
                        <a:t>Grade ≥3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376946">
                <a:tc>
                  <a:txBody>
                    <a:bodyPr/>
                    <a:lstStyle/>
                    <a:p>
                      <a:r>
                        <a:rPr lang="en-US" sz="1800" b="0" dirty="0" smtClean="0">
                          <a:solidFill>
                            <a:schemeClr val="bg1"/>
                          </a:solidFill>
                        </a:rPr>
                        <a:t>Nausea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73%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76946">
                <a:tc>
                  <a:txBody>
                    <a:bodyPr/>
                    <a:lstStyle/>
                    <a:p>
                      <a:r>
                        <a:rPr lang="en-US" sz="1800" b="0" dirty="0" smtClean="0">
                          <a:solidFill>
                            <a:schemeClr val="bg1"/>
                          </a:solidFill>
                        </a:rPr>
                        <a:t>Fatigue</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69%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69%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76946">
                <a:tc>
                  <a:txBody>
                    <a:bodyPr/>
                    <a:lstStyle/>
                    <a:p>
                      <a:r>
                        <a:rPr lang="en-US" sz="1800" b="0" dirty="0" smtClean="0">
                          <a:solidFill>
                            <a:schemeClr val="bg1"/>
                          </a:solidFill>
                        </a:rPr>
                        <a:t>Neutropenia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58%</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53%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35%</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76946">
                <a:tc>
                  <a:txBody>
                    <a:bodyPr/>
                    <a:lstStyle/>
                    <a:p>
                      <a:r>
                        <a:rPr lang="en-US" sz="1800" b="0" dirty="0" smtClean="0">
                          <a:solidFill>
                            <a:schemeClr val="bg1"/>
                          </a:solidFill>
                        </a:rPr>
                        <a:t>Anemia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41%</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76946">
                <a:tc>
                  <a:txBody>
                    <a:bodyPr/>
                    <a:lstStyle/>
                    <a:p>
                      <a:r>
                        <a:rPr lang="en-US" sz="1800" b="0" dirty="0" smtClean="0">
                          <a:solidFill>
                            <a:schemeClr val="bg1"/>
                          </a:solidFill>
                        </a:rPr>
                        <a:t>Leukopenia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41%</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36%</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18%</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76946">
                <a:tc>
                  <a:txBody>
                    <a:bodyPr/>
                    <a:lstStyle/>
                    <a:p>
                      <a:r>
                        <a:rPr lang="en-US" sz="1800" b="0" dirty="0" smtClean="0">
                          <a:solidFill>
                            <a:schemeClr val="bg1"/>
                          </a:solidFill>
                        </a:rPr>
                        <a:t>Diarrhea</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7" name="TextBox 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Tap WD</a:t>
            </a:r>
            <a:r>
              <a:rPr lang="en-US" sz="1600" dirty="0" smtClean="0">
                <a:solidFill>
                  <a:srgbClr val="FFFFFF"/>
                </a:solidFill>
                <a:latin typeface="Arial" charset="0"/>
                <a:ea typeface="ＭＳ Ｐゴシック" charset="0"/>
                <a:cs typeface="ＭＳ Ｐゴシック" charset="0"/>
              </a:rPr>
              <a:t> et al. </a:t>
            </a:r>
            <a:r>
              <a:rPr lang="en-US" sz="1600" i="1" dirty="0" smtClean="0">
                <a:solidFill>
                  <a:srgbClr val="FFFFFF"/>
                </a:solidFill>
              </a:rPr>
              <a:t>Lancet </a:t>
            </a:r>
            <a:r>
              <a:rPr lang="en-US" sz="1600" dirty="0" smtClean="0">
                <a:solidFill>
                  <a:srgbClr val="FFFFFF"/>
                </a:solidFill>
                <a:latin typeface="Arial" charset="0"/>
                <a:ea typeface="ＭＳ Ｐゴシック" charset="0"/>
                <a:cs typeface="ＭＳ Ｐゴシック" charset="0"/>
              </a:rPr>
              <a:t>2016;388(10043):488-97.</a:t>
            </a:r>
            <a:endParaRPr lang="en-US" sz="1600" dirty="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060641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484531"/>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err="1" smtClean="0">
                <a:solidFill>
                  <a:srgbClr val="FFFFFF"/>
                </a:solidFill>
              </a:rPr>
              <a:t>www.clinicaltrials.gov</a:t>
            </a:r>
            <a:r>
              <a:rPr lang="en-US" sz="1600" dirty="0" smtClean="0">
                <a:solidFill>
                  <a:srgbClr val="FFFFFF"/>
                </a:solidFill>
              </a:rPr>
              <a:t>. NCT02451943 (Accessed April 2017)</a:t>
            </a:r>
            <a:r>
              <a:rPr lang="en-US" sz="1600" dirty="0" smtClean="0">
                <a:solidFill>
                  <a:srgbClr val="FFFFFF"/>
                </a:solidFill>
                <a:latin typeface="Arial" charset="0"/>
                <a:ea typeface="ＭＳ Ｐゴシック" charset="0"/>
                <a:cs typeface="ＭＳ Ｐゴシック" charset="0"/>
              </a:rPr>
              <a:t>.</a:t>
            </a:r>
            <a:endParaRPr lang="en-US" sz="1600" dirty="0">
              <a:solidFill>
                <a:srgbClr val="000000"/>
              </a:solidFill>
              <a:latin typeface="Arial" charset="0"/>
              <a:ea typeface="ＭＳ Ｐゴシック" charset="0"/>
              <a:cs typeface="ＭＳ Ｐゴシック" charset="0"/>
            </a:endParaRPr>
          </a:p>
        </p:txBody>
      </p:sp>
      <p:sp>
        <p:nvSpPr>
          <p:cNvPr id="16" name="Text Box 20"/>
          <p:cNvSpPr txBox="1">
            <a:spLocks noChangeArrowheads="1"/>
          </p:cNvSpPr>
          <p:nvPr/>
        </p:nvSpPr>
        <p:spPr bwMode="auto">
          <a:xfrm>
            <a:off x="4630269" y="2031333"/>
            <a:ext cx="2033578" cy="902180"/>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Olaratumab + doxorubicin</a:t>
            </a:r>
          </a:p>
        </p:txBody>
      </p:sp>
      <p:sp>
        <p:nvSpPr>
          <p:cNvPr id="27" name="Text Box 20"/>
          <p:cNvSpPr txBox="1">
            <a:spLocks noChangeArrowheads="1"/>
          </p:cNvSpPr>
          <p:nvPr/>
        </p:nvSpPr>
        <p:spPr bwMode="auto">
          <a:xfrm>
            <a:off x="4635991" y="3539674"/>
            <a:ext cx="2027856" cy="88591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Placebo + doxorubicin</a:t>
            </a:r>
          </a:p>
        </p:txBody>
      </p:sp>
      <p:sp>
        <p:nvSpPr>
          <p:cNvPr id="19" name="Title 1"/>
          <p:cNvSpPr>
            <a:spLocks noGrp="1"/>
          </p:cNvSpPr>
          <p:nvPr>
            <p:ph type="title"/>
          </p:nvPr>
        </p:nvSpPr>
        <p:spPr>
          <a:xfrm>
            <a:off x="230900" y="0"/>
            <a:ext cx="8759768" cy="1284297"/>
          </a:xfrm>
        </p:spPr>
        <p:txBody>
          <a:bodyPr/>
          <a:lstStyle/>
          <a:p>
            <a:pPr algn="ctr"/>
            <a:r>
              <a:rPr lang="en-US" dirty="0" smtClean="0"/>
              <a:t>Ongoing Phase III ANNOUNCE </a:t>
            </a:r>
            <a:r>
              <a:rPr lang="en-US" dirty="0"/>
              <a:t>Trial </a:t>
            </a:r>
            <a:r>
              <a:rPr lang="en-US" dirty="0" smtClean="0"/>
              <a:t>Schema</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5" name="Text Box 20"/>
          <p:cNvSpPr txBox="1">
            <a:spLocks noChangeArrowheads="1"/>
          </p:cNvSpPr>
          <p:nvPr/>
        </p:nvSpPr>
        <p:spPr bwMode="auto">
          <a:xfrm>
            <a:off x="7049710" y="1984036"/>
            <a:ext cx="1712701" cy="965146"/>
          </a:xfrm>
          <a:prstGeom prst="rect">
            <a:avLst/>
          </a:prstGeom>
          <a:solidFill>
            <a:srgbClr val="BAE1E3"/>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Olaratumab until progression</a:t>
            </a:r>
          </a:p>
        </p:txBody>
      </p:sp>
      <p:sp>
        <p:nvSpPr>
          <p:cNvPr id="26" name="Text Box 20"/>
          <p:cNvSpPr txBox="1">
            <a:spLocks noChangeArrowheads="1"/>
          </p:cNvSpPr>
          <p:nvPr/>
        </p:nvSpPr>
        <p:spPr bwMode="auto">
          <a:xfrm>
            <a:off x="7049710" y="3514167"/>
            <a:ext cx="1712701" cy="999731"/>
          </a:xfrm>
          <a:prstGeom prst="rect">
            <a:avLst/>
          </a:prstGeom>
          <a:solidFill>
            <a:srgbClr val="BAE1E3"/>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Placebo </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until progression</a:t>
            </a:r>
          </a:p>
        </p:txBody>
      </p:sp>
      <p:sp>
        <p:nvSpPr>
          <p:cNvPr id="6" name="TextBox 5"/>
          <p:cNvSpPr txBox="1"/>
          <p:nvPr/>
        </p:nvSpPr>
        <p:spPr>
          <a:xfrm>
            <a:off x="446362" y="5027374"/>
            <a:ext cx="7920922" cy="1112958"/>
          </a:xfrm>
          <a:prstGeom prst="rect">
            <a:avLst/>
          </a:prstGeom>
          <a:noFill/>
        </p:spPr>
        <p:txBody>
          <a:bodyPr wrap="square" rtlCol="0">
            <a:spAutoFit/>
          </a:bodyPr>
          <a:lstStyle/>
          <a:p>
            <a:pPr marL="342900" indent="-342900">
              <a:buFont typeface="Arial" charset="0"/>
              <a:buChar char="•"/>
            </a:pPr>
            <a:r>
              <a:rPr lang="en-US" sz="2200" b="1" dirty="0" smtClean="0">
                <a:solidFill>
                  <a:schemeClr val="bg1"/>
                </a:solidFill>
              </a:rPr>
              <a:t>Primary endpoint: </a:t>
            </a:r>
            <a:r>
              <a:rPr lang="en-US" sz="2200" dirty="0" smtClean="0">
                <a:solidFill>
                  <a:schemeClr val="bg1"/>
                </a:solidFill>
              </a:rPr>
              <a:t>Overall survival </a:t>
            </a:r>
          </a:p>
          <a:p>
            <a:pPr marL="342900" indent="-342900">
              <a:buFont typeface="Arial" charset="0"/>
              <a:buChar char="•"/>
            </a:pPr>
            <a:r>
              <a:rPr lang="en-US" sz="2200" b="1" dirty="0" smtClean="0">
                <a:solidFill>
                  <a:schemeClr val="bg1"/>
                </a:solidFill>
              </a:rPr>
              <a:t>Secondary endpoints </a:t>
            </a:r>
            <a:r>
              <a:rPr lang="en-US" sz="2200" dirty="0" smtClean="0">
                <a:solidFill>
                  <a:schemeClr val="bg1"/>
                </a:solidFill>
              </a:rPr>
              <a:t>include</a:t>
            </a:r>
            <a:r>
              <a:rPr lang="en-US" sz="2200" b="1" dirty="0" smtClean="0">
                <a:solidFill>
                  <a:schemeClr val="bg1"/>
                </a:solidFill>
              </a:rPr>
              <a:t> </a:t>
            </a:r>
            <a:r>
              <a:rPr lang="en-US" sz="2200" dirty="0" smtClean="0">
                <a:solidFill>
                  <a:schemeClr val="bg1"/>
                </a:solidFill>
              </a:rPr>
              <a:t>PFS, response and quality of life</a:t>
            </a:r>
            <a:endParaRPr lang="en-US" sz="2200" dirty="0">
              <a:solidFill>
                <a:schemeClr val="bg1"/>
              </a:solidFill>
            </a:endParaRPr>
          </a:p>
        </p:txBody>
      </p:sp>
      <p:sp>
        <p:nvSpPr>
          <p:cNvPr id="23" name="Line 6"/>
          <p:cNvSpPr>
            <a:spLocks noChangeShapeType="1"/>
          </p:cNvSpPr>
          <p:nvPr/>
        </p:nvSpPr>
        <p:spPr bwMode="auto">
          <a:xfrm>
            <a:off x="2724304" y="3324482"/>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28" name="Line 7"/>
          <p:cNvSpPr>
            <a:spLocks noChangeShapeType="1"/>
          </p:cNvSpPr>
          <p:nvPr/>
        </p:nvSpPr>
        <p:spPr bwMode="auto">
          <a:xfrm flipH="1">
            <a:off x="4243905" y="2511075"/>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1" name="Line 8"/>
          <p:cNvSpPr>
            <a:spLocks noChangeShapeType="1"/>
          </p:cNvSpPr>
          <p:nvPr/>
        </p:nvSpPr>
        <p:spPr bwMode="auto">
          <a:xfrm flipV="1">
            <a:off x="4243905" y="2502737"/>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3" name="Line 9"/>
          <p:cNvSpPr>
            <a:spLocks noChangeShapeType="1"/>
          </p:cNvSpPr>
          <p:nvPr/>
        </p:nvSpPr>
        <p:spPr bwMode="auto">
          <a:xfrm>
            <a:off x="4243905" y="4014033"/>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graphicFrame>
        <p:nvGraphicFramePr>
          <p:cNvPr id="34" name="Group 104"/>
          <p:cNvGraphicFramePr>
            <a:graphicFrameLocks noGrp="1"/>
          </p:cNvGraphicFramePr>
          <p:nvPr>
            <p:extLst>
              <p:ext uri="{D42A27DB-BD31-4B8C-83A1-F6EECF244321}">
                <p14:modId xmlns:p14="http://schemas.microsoft.com/office/powerpoint/2010/main" val="1585682351"/>
              </p:ext>
            </p:extLst>
          </p:nvPr>
        </p:nvGraphicFramePr>
        <p:xfrm>
          <a:off x="446362" y="2111062"/>
          <a:ext cx="2512144" cy="2605876"/>
        </p:xfrm>
        <a:graphic>
          <a:graphicData uri="http://schemas.openxmlformats.org/drawingml/2006/table">
            <a:tbl>
              <a:tblPr/>
              <a:tblGrid>
                <a:gridCol w="2512144"/>
              </a:tblGrid>
              <a:tr h="300444">
                <a:tc>
                  <a:txBody>
                    <a:bodyPr/>
                    <a:lstStyle/>
                    <a:p>
                      <a:pPr marL="0" marR="0" lvl="0" indent="0" algn="l" defTabSz="914400" rtl="0" eaLnBrk="0" fontAlgn="base" latinLnBrk="0" hangingPunct="0">
                        <a:lnSpc>
                          <a:spcPct val="100000"/>
                        </a:lnSpc>
                        <a:spcBef>
                          <a:spcPts val="6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460)</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206203">
                <a:tc>
                  <a:txBody>
                    <a:bodyPr/>
                    <a:lstStyle/>
                    <a:p>
                      <a:pPr marL="285750" indent="-285750" eaLnBrk="0" fontAlgn="base" hangingPunct="0">
                        <a:lnSpc>
                          <a:spcPct val="100000"/>
                        </a:lnSpc>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Advanced </a:t>
                      </a:r>
                      <a:r>
                        <a:rPr lang="en-US" sz="1800" dirty="0" err="1" smtClean="0">
                          <a:solidFill>
                            <a:prstClr val="white"/>
                          </a:solidFill>
                          <a:latin typeface="+mn-lt"/>
                          <a:ea typeface="Arial" pitchFamily="-104" charset="0"/>
                          <a:cs typeface="Arial" pitchFamily="-104" charset="0"/>
                        </a:rPr>
                        <a:t>unresectable</a:t>
                      </a:r>
                      <a:r>
                        <a:rPr lang="en-US" sz="1800" dirty="0" smtClean="0">
                          <a:solidFill>
                            <a:prstClr val="white"/>
                          </a:solidFill>
                          <a:latin typeface="+mn-lt"/>
                          <a:ea typeface="Arial" pitchFamily="-104" charset="0"/>
                          <a:cs typeface="Arial" pitchFamily="-104" charset="0"/>
                        </a:rPr>
                        <a:t> soft tissue sarcoma</a:t>
                      </a:r>
                    </a:p>
                    <a:p>
                      <a:pPr marL="285750" indent="-285750" eaLnBrk="0" fontAlgn="base" hangingPunct="0">
                        <a:lnSpc>
                          <a:spcPct val="100000"/>
                        </a:lnSpc>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ECOG PS ≤1</a:t>
                      </a:r>
                    </a:p>
                    <a:p>
                      <a:pPr marL="285750" indent="-285750" eaLnBrk="0" fontAlgn="base" hangingPunct="0">
                        <a:lnSpc>
                          <a:spcPct val="100000"/>
                        </a:lnSpc>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No previous anthracycline therapy</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5" name="Oval 4"/>
          <p:cNvSpPr>
            <a:spLocks noChangeArrowheads="1"/>
          </p:cNvSpPr>
          <p:nvPr/>
        </p:nvSpPr>
        <p:spPr bwMode="auto">
          <a:xfrm>
            <a:off x="3181840" y="2830815"/>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36" name="Line 9"/>
          <p:cNvSpPr>
            <a:spLocks noChangeShapeType="1"/>
          </p:cNvSpPr>
          <p:nvPr/>
        </p:nvSpPr>
        <p:spPr bwMode="auto">
          <a:xfrm>
            <a:off x="6663847" y="4014033"/>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
        <p:nvSpPr>
          <p:cNvPr id="37" name="Line 9"/>
          <p:cNvSpPr>
            <a:spLocks noChangeShapeType="1"/>
          </p:cNvSpPr>
          <p:nvPr/>
        </p:nvSpPr>
        <p:spPr bwMode="auto">
          <a:xfrm>
            <a:off x="6663847" y="2511073"/>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ndParaRPr>
          </a:p>
        </p:txBody>
      </p:sp>
    </p:spTree>
    <p:extLst>
      <p:ext uri="{BB962C8B-B14F-4D97-AF65-F5344CB8AC3E}">
        <p14:creationId xmlns:p14="http://schemas.microsoft.com/office/powerpoint/2010/main" val="2104839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3"/>
          <p:cNvSpPr>
            <a:spLocks noChangeAspect="1" noChangeArrowheads="1"/>
          </p:cNvSpPr>
          <p:nvPr/>
        </p:nvSpPr>
        <p:spPr bwMode="auto">
          <a:xfrm>
            <a:off x="688932" y="2235362"/>
            <a:ext cx="7803715" cy="3180548"/>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smtClean="0"/>
              <a:t>SARC 028: A Phase II Trial of the Anti</a:t>
            </a:r>
            <a:r>
              <a:rPr lang="en-US" dirty="0" smtClean="0"/>
              <a:t>-PD-1 Antibody Pembrolizumab in Advanced Soft Tissue Sarcoma</a:t>
            </a:r>
            <a:endParaRPr lang="en-US" dirty="0"/>
          </a:p>
        </p:txBody>
      </p:sp>
      <p:sp>
        <p:nvSpPr>
          <p:cNvPr id="10" name="TextBox 9"/>
          <p:cNvSpPr txBox="1"/>
          <p:nvPr/>
        </p:nvSpPr>
        <p:spPr>
          <a:xfrm>
            <a:off x="450449" y="1368212"/>
            <a:ext cx="8199681" cy="461665"/>
          </a:xfrm>
          <a:prstGeom prst="rect">
            <a:avLst/>
          </a:prstGeom>
          <a:noFill/>
        </p:spPr>
        <p:txBody>
          <a:bodyPr wrap="none" rtlCol="0">
            <a:spAutoFit/>
          </a:bodyPr>
          <a:lstStyle/>
          <a:p>
            <a:pPr defTabSz="914400" eaLnBrk="0" fontAlgn="base" hangingPunct="0">
              <a:spcBef>
                <a:spcPct val="0"/>
              </a:spcBef>
              <a:spcAft>
                <a:spcPct val="0"/>
              </a:spcAft>
            </a:pPr>
            <a:r>
              <a:rPr lang="en-US" sz="2400" b="1" dirty="0" smtClean="0">
                <a:solidFill>
                  <a:srgbClr val="FFFF00"/>
                </a:solidFill>
                <a:latin typeface="Arial" charset="0"/>
                <a:ea typeface="ＭＳ Ｐゴシック" charset="0"/>
                <a:cs typeface="ＭＳ Ｐゴシック" charset="0"/>
              </a:rPr>
              <a:t>40 patients with soft tissue sarcoma enrolled on study </a:t>
            </a:r>
            <a:endParaRPr lang="en-US" sz="2400" b="1" dirty="0">
              <a:solidFill>
                <a:srgbClr val="FFFF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469956520"/>
              </p:ext>
            </p:extLst>
          </p:nvPr>
        </p:nvGraphicFramePr>
        <p:xfrm>
          <a:off x="851770" y="2378479"/>
          <a:ext cx="7490563" cy="2824833"/>
        </p:xfrm>
        <a:graphic>
          <a:graphicData uri="http://schemas.openxmlformats.org/drawingml/2006/table">
            <a:tbl>
              <a:tblPr firstRow="1" bandRow="1">
                <a:tableStyleId>{5C22544A-7EE6-4342-B048-85BDC9FD1C3A}</a:tableStyleId>
              </a:tblPr>
              <a:tblGrid>
                <a:gridCol w="4160679"/>
                <a:gridCol w="1664942"/>
                <a:gridCol w="1664942"/>
              </a:tblGrid>
              <a:tr h="581467">
                <a:tc>
                  <a:txBody>
                    <a:bodyPr/>
                    <a:lstStyle/>
                    <a:p>
                      <a:pPr algn="l"/>
                      <a:r>
                        <a:rPr lang="en-US" sz="1800" baseline="0" dirty="0" smtClean="0">
                          <a:solidFill>
                            <a:schemeClr val="bg1"/>
                          </a:solidFill>
                        </a:rPr>
                        <a:t>Sarcoma type</a:t>
                      </a:r>
                      <a:endParaRPr lang="en-US" sz="1800" baseline="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aseline="0" dirty="0" smtClean="0">
                          <a:solidFill>
                            <a:schemeClr val="bg1"/>
                          </a:solidFill>
                        </a:rPr>
                        <a:t>PR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aseline="0" dirty="0" smtClean="0">
                          <a:solidFill>
                            <a:schemeClr val="bg1"/>
                          </a:solidFill>
                        </a:rPr>
                        <a:t>SD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559913">
                <a:tc>
                  <a:txBody>
                    <a:bodyPr/>
                    <a:lstStyle/>
                    <a:p>
                      <a:pPr algn="l"/>
                      <a:r>
                        <a:rPr lang="en-US" sz="1800" b="0" dirty="0" smtClean="0">
                          <a:solidFill>
                            <a:schemeClr val="bg1"/>
                          </a:solidFill>
                        </a:rPr>
                        <a:t>Undifferentiated pleomorphic sarcoma</a:t>
                      </a:r>
                      <a:r>
                        <a:rPr lang="en-US" sz="1800" b="0" baseline="0" dirty="0" smtClean="0">
                          <a:solidFill>
                            <a:schemeClr val="bg1"/>
                          </a:solidFill>
                        </a:rPr>
                        <a:t> (n = 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4 (44%)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3 (33%)</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044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solidFill>
                            <a:schemeClr val="bg1"/>
                          </a:solidFill>
                        </a:rPr>
                        <a:t>Liposarcoma (n = 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 (22%)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4 (44%)</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04449">
                <a:tc>
                  <a:txBody>
                    <a:bodyPr/>
                    <a:lstStyle/>
                    <a:p>
                      <a:pPr algn="l"/>
                      <a:r>
                        <a:rPr lang="en-US" sz="1800" b="0" dirty="0" smtClean="0">
                          <a:solidFill>
                            <a:schemeClr val="bg1"/>
                          </a:solidFill>
                        </a:rPr>
                        <a:t>Synovial sarcoma</a:t>
                      </a:r>
                      <a:r>
                        <a:rPr lang="en-US" sz="1800" b="0" baseline="0" dirty="0" smtClean="0">
                          <a:solidFill>
                            <a:schemeClr val="bg1"/>
                          </a:solidFill>
                        </a:rPr>
                        <a:t> (n = 9)</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 (11%)</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2 (22%)</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94388">
                <a:tc>
                  <a:txBody>
                    <a:bodyPr/>
                    <a:lstStyle/>
                    <a:p>
                      <a:pPr algn="l"/>
                      <a:r>
                        <a:rPr lang="en-US" sz="1800" baseline="0" dirty="0" smtClean="0">
                          <a:solidFill>
                            <a:schemeClr val="bg1"/>
                          </a:solidFill>
                        </a:rPr>
                        <a:t>Leiomyosarcoma (n = 10)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6 (60%)</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7" name="TextBox 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Abdul-Hassan H </a:t>
            </a:r>
            <a:r>
              <a:rPr lang="en-US" sz="1600" dirty="0" smtClean="0">
                <a:solidFill>
                  <a:srgbClr val="FFFFFF"/>
                </a:solidFill>
                <a:latin typeface="Arial" charset="0"/>
                <a:ea typeface="ＭＳ Ｐゴシック" charset="0"/>
                <a:cs typeface="ＭＳ Ｐゴシック" charset="0"/>
              </a:rPr>
              <a:t>et al. </a:t>
            </a:r>
            <a:r>
              <a:rPr lang="en-US" sz="1600" i="1" dirty="0" smtClean="0">
                <a:solidFill>
                  <a:srgbClr val="FFFFFF"/>
                </a:solidFill>
              </a:rPr>
              <a:t>Proc ASCO </a:t>
            </a:r>
            <a:r>
              <a:rPr lang="en-US" sz="1600" dirty="0" smtClean="0">
                <a:solidFill>
                  <a:srgbClr val="FFFFFF"/>
                </a:solidFill>
                <a:latin typeface="Arial" charset="0"/>
                <a:ea typeface="ＭＳ Ｐゴシック" charset="0"/>
                <a:cs typeface="ＭＳ Ｐゴシック" charset="0"/>
              </a:rPr>
              <a:t>2016;Abstract 11006.</a:t>
            </a:r>
            <a:endParaRPr lang="en-US" sz="1600" dirty="0">
              <a:solidFill>
                <a:srgbClr val="000000"/>
              </a:solidFill>
              <a:latin typeface="Arial" charset="0"/>
              <a:ea typeface="ＭＳ Ｐゴシック" charset="0"/>
              <a:cs typeface="ＭＳ Ｐゴシック" charset="0"/>
            </a:endParaRPr>
          </a:p>
        </p:txBody>
      </p:sp>
      <p:sp>
        <p:nvSpPr>
          <p:cNvPr id="2" name="TextBox 1"/>
          <p:cNvSpPr txBox="1"/>
          <p:nvPr/>
        </p:nvSpPr>
        <p:spPr>
          <a:xfrm>
            <a:off x="851770" y="5604534"/>
            <a:ext cx="5852884" cy="369332"/>
          </a:xfrm>
          <a:prstGeom prst="rect">
            <a:avLst/>
          </a:prstGeom>
          <a:noFill/>
        </p:spPr>
        <p:txBody>
          <a:bodyPr wrap="none" rtlCol="0">
            <a:spAutoFit/>
          </a:bodyPr>
          <a:lstStyle/>
          <a:p>
            <a:r>
              <a:rPr lang="en-US" sz="1800" dirty="0" smtClean="0">
                <a:solidFill>
                  <a:schemeClr val="bg1"/>
                </a:solidFill>
              </a:rPr>
              <a:t>Three patients have not reached first scan assessment.</a:t>
            </a:r>
            <a:endParaRPr lang="en-US" sz="1800" dirty="0">
              <a:solidFill>
                <a:schemeClr val="bg1"/>
              </a:solidFill>
            </a:endParaRPr>
          </a:p>
        </p:txBody>
      </p:sp>
    </p:spTree>
    <p:extLst>
      <p:ext uri="{BB962C8B-B14F-4D97-AF65-F5344CB8AC3E}">
        <p14:creationId xmlns:p14="http://schemas.microsoft.com/office/powerpoint/2010/main" val="1706167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52400"/>
            <a:ext cx="8283575" cy="990600"/>
          </a:xfrm>
        </p:spPr>
        <p:txBody>
          <a:bodyPr/>
          <a:lstStyle/>
          <a:p>
            <a:pPr algn="ctr"/>
            <a:r>
              <a:rPr lang="en-US" dirty="0" smtClean="0"/>
              <a:t>Management of Sarcomas</a:t>
            </a:r>
            <a:endParaRPr lang="en-US" dirty="0"/>
          </a:p>
        </p:txBody>
      </p:sp>
      <p:sp>
        <p:nvSpPr>
          <p:cNvPr id="2" name="TextBox 1"/>
          <p:cNvSpPr txBox="1"/>
          <p:nvPr/>
        </p:nvSpPr>
        <p:spPr>
          <a:xfrm>
            <a:off x="335280" y="3651527"/>
            <a:ext cx="8474074" cy="2123658"/>
          </a:xfrm>
          <a:prstGeom prst="rect">
            <a:avLst/>
          </a:prstGeom>
          <a:noFill/>
          <a:ln w="38100">
            <a:solidFill>
              <a:srgbClr val="FF0000"/>
            </a:solidFill>
          </a:ln>
        </p:spPr>
        <p:txBody>
          <a:bodyPr wrap="square" rtlCol="0">
            <a:spAutoFit/>
          </a:bodyPr>
          <a:lstStyle/>
          <a:p>
            <a:endParaRPr lang="en-US" sz="2200" dirty="0" smtClean="0"/>
          </a:p>
          <a:p>
            <a:endParaRPr lang="en-US" sz="2200" dirty="0"/>
          </a:p>
          <a:p>
            <a:endParaRPr lang="en-US" sz="2200" dirty="0" smtClean="0"/>
          </a:p>
          <a:p>
            <a:endParaRPr lang="en-US" sz="2200" dirty="0"/>
          </a:p>
          <a:p>
            <a:endParaRPr lang="en-US" sz="2200" dirty="0" smtClean="0"/>
          </a:p>
          <a:p>
            <a:endParaRPr lang="en-US" sz="2200" dirty="0" smtClean="0"/>
          </a:p>
        </p:txBody>
      </p:sp>
      <p:sp>
        <p:nvSpPr>
          <p:cNvPr id="3" name="TextBox 2"/>
          <p:cNvSpPr txBox="1"/>
          <p:nvPr/>
        </p:nvSpPr>
        <p:spPr>
          <a:xfrm>
            <a:off x="495299" y="1158240"/>
            <a:ext cx="8283575" cy="5509200"/>
          </a:xfrm>
          <a:prstGeom prst="rect">
            <a:avLst/>
          </a:prstGeom>
          <a:noFill/>
        </p:spPr>
        <p:txBody>
          <a:bodyPr wrap="square" rtlCol="0">
            <a:spAutoFit/>
          </a:bodyPr>
          <a:lstStyle/>
          <a:p>
            <a:pPr marL="342900" indent="-342900">
              <a:spcBef>
                <a:spcPts val="600"/>
              </a:spcBef>
              <a:spcAft>
                <a:spcPts val="600"/>
              </a:spcAft>
              <a:buFont typeface="Arial" charset="0"/>
              <a:buChar char="•"/>
            </a:pPr>
            <a:r>
              <a:rPr lang="en-US" dirty="0" smtClean="0">
                <a:solidFill>
                  <a:schemeClr val="bg1"/>
                </a:solidFill>
              </a:rPr>
              <a:t>One would not administer a single agent for prostate, lung and </a:t>
            </a:r>
            <a:r>
              <a:rPr lang="en-US" dirty="0">
                <a:solidFill>
                  <a:schemeClr val="bg1"/>
                </a:solidFill>
              </a:rPr>
              <a:t>breast </a:t>
            </a:r>
            <a:r>
              <a:rPr lang="en-US" dirty="0" smtClean="0">
                <a:solidFill>
                  <a:schemeClr val="bg1"/>
                </a:solidFill>
              </a:rPr>
              <a:t>cancer as a whole and </a:t>
            </a:r>
            <a:r>
              <a:rPr lang="en-US" dirty="0">
                <a:solidFill>
                  <a:schemeClr val="bg1"/>
                </a:solidFill>
              </a:rPr>
              <a:t>expect to see a lot of activity. </a:t>
            </a:r>
            <a:endParaRPr lang="en-US" dirty="0" smtClean="0">
              <a:solidFill>
                <a:schemeClr val="bg1"/>
              </a:solidFill>
            </a:endParaRPr>
          </a:p>
          <a:p>
            <a:pPr marL="342900" indent="-342900">
              <a:spcBef>
                <a:spcPts val="600"/>
              </a:spcBef>
              <a:spcAft>
                <a:spcPts val="600"/>
              </a:spcAft>
              <a:buFont typeface="Arial" charset="0"/>
              <a:buChar char="•"/>
            </a:pPr>
            <a:r>
              <a:rPr lang="en-US" dirty="0" smtClean="0">
                <a:solidFill>
                  <a:schemeClr val="bg1"/>
                </a:solidFill>
              </a:rPr>
              <a:t>However, this is what has been traditionally </a:t>
            </a:r>
            <a:r>
              <a:rPr lang="en-US" dirty="0">
                <a:solidFill>
                  <a:schemeClr val="bg1"/>
                </a:solidFill>
              </a:rPr>
              <a:t>done in sarcoma with </a:t>
            </a:r>
            <a:r>
              <a:rPr lang="en-US" dirty="0" smtClean="0">
                <a:solidFill>
                  <a:schemeClr val="bg1"/>
                </a:solidFill>
              </a:rPr>
              <a:t>agents </a:t>
            </a:r>
            <a:r>
              <a:rPr lang="en-US" dirty="0">
                <a:solidFill>
                  <a:schemeClr val="bg1"/>
                </a:solidFill>
              </a:rPr>
              <a:t>like doxorubicin, </a:t>
            </a:r>
            <a:r>
              <a:rPr lang="en-US" dirty="0" smtClean="0">
                <a:solidFill>
                  <a:schemeClr val="bg1"/>
                </a:solidFill>
              </a:rPr>
              <a:t>resulting in low </a:t>
            </a:r>
            <a:r>
              <a:rPr lang="en-US" dirty="0">
                <a:solidFill>
                  <a:schemeClr val="bg1"/>
                </a:solidFill>
              </a:rPr>
              <a:t>response rates. </a:t>
            </a:r>
            <a:endParaRPr lang="en-US" dirty="0" smtClean="0">
              <a:solidFill>
                <a:schemeClr val="bg1"/>
              </a:solidFill>
            </a:endParaRPr>
          </a:p>
          <a:p>
            <a:pPr marL="342900" indent="-342900">
              <a:spcBef>
                <a:spcPts val="600"/>
              </a:spcBef>
              <a:spcAft>
                <a:spcPts val="600"/>
              </a:spcAft>
              <a:buFont typeface="Arial" charset="0"/>
              <a:buChar char="•"/>
            </a:pPr>
            <a:r>
              <a:rPr lang="en-US" dirty="0" smtClean="0">
                <a:solidFill>
                  <a:schemeClr val="bg1"/>
                </a:solidFill>
              </a:rPr>
              <a:t>According to the NCCN Guidelines, “Prior to the initiation of therapy, all patients should be evaluated and managed by a multidisciplinary team with expertise and experience in sarcoma.”</a:t>
            </a:r>
          </a:p>
          <a:p>
            <a:pPr marL="800100" lvl="1" indent="-342900">
              <a:spcBef>
                <a:spcPts val="600"/>
              </a:spcBef>
              <a:spcAft>
                <a:spcPts val="600"/>
              </a:spcAft>
              <a:buFont typeface=".AppleSystemUIFont" charset="-120"/>
              <a:buChar char="–"/>
            </a:pPr>
            <a:r>
              <a:rPr lang="en-US" dirty="0" smtClean="0">
                <a:solidFill>
                  <a:schemeClr val="bg1"/>
                </a:solidFill>
              </a:rPr>
              <a:t>I </a:t>
            </a:r>
            <a:r>
              <a:rPr lang="en-US" dirty="0">
                <a:solidFill>
                  <a:schemeClr val="bg1"/>
                </a:solidFill>
              </a:rPr>
              <a:t>believe that </a:t>
            </a:r>
            <a:r>
              <a:rPr lang="en-US" dirty="0" smtClean="0">
                <a:solidFill>
                  <a:schemeClr val="bg1"/>
                </a:solidFill>
              </a:rPr>
              <a:t>this is really important.		                    								     </a:t>
            </a:r>
          </a:p>
          <a:p>
            <a:pPr>
              <a:spcBef>
                <a:spcPts val="600"/>
              </a:spcBef>
              <a:spcAft>
                <a:spcPts val="600"/>
              </a:spcAft>
            </a:pPr>
            <a:r>
              <a:rPr lang="en-US" b="1" dirty="0" smtClean="0">
                <a:solidFill>
                  <a:srgbClr val="FFFF00"/>
                </a:solidFill>
              </a:rPr>
              <a:t>				      Brian A Van Tine, MD, PhD</a:t>
            </a:r>
            <a:endParaRPr lang="en-US" b="1" dirty="0">
              <a:solidFill>
                <a:srgbClr val="FFFF00"/>
              </a:solidFill>
            </a:endParaRPr>
          </a:p>
        </p:txBody>
      </p:sp>
    </p:spTree>
    <p:extLst>
      <p:ext uri="{BB962C8B-B14F-4D97-AF65-F5344CB8AC3E}">
        <p14:creationId xmlns:p14="http://schemas.microsoft.com/office/powerpoint/2010/main" val="1944171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rPr>
              <a:t>Tap WD</a:t>
            </a:r>
            <a:r>
              <a:rPr lang="en-US" sz="1600" dirty="0" smtClean="0">
                <a:solidFill>
                  <a:srgbClr val="FFFFFF"/>
                </a:solidFill>
                <a:latin typeface="Arial" charset="0"/>
                <a:ea typeface="ＭＳ Ｐゴシック" charset="0"/>
                <a:cs typeface="ＭＳ Ｐゴシック" charset="0"/>
              </a:rPr>
              <a:t> et al. </a:t>
            </a:r>
            <a:r>
              <a:rPr lang="en-US" sz="1600" i="1" dirty="0" smtClean="0">
                <a:solidFill>
                  <a:srgbClr val="FFFFFF"/>
                </a:solidFill>
              </a:rPr>
              <a:t>Lancet </a:t>
            </a:r>
            <a:r>
              <a:rPr lang="en-US" sz="1600" dirty="0" smtClean="0">
                <a:solidFill>
                  <a:srgbClr val="FFFFFF"/>
                </a:solidFill>
                <a:latin typeface="Arial" charset="0"/>
                <a:ea typeface="ＭＳ Ｐゴシック" charset="0"/>
                <a:cs typeface="ＭＳ Ｐゴシック" charset="0"/>
              </a:rPr>
              <a:t>2016;388(10043):488-97.</a:t>
            </a:r>
            <a:endParaRPr lang="en-US" sz="1600" dirty="0">
              <a:solidFill>
                <a:srgbClr val="000000"/>
              </a:solidFill>
              <a:latin typeface="Arial" charset="0"/>
              <a:ea typeface="ＭＳ Ｐゴシック" charset="0"/>
              <a:cs typeface="ＭＳ Ｐゴシック" charset="0"/>
            </a:endParaRPr>
          </a:p>
        </p:txBody>
      </p:sp>
      <p:sp>
        <p:nvSpPr>
          <p:cNvPr id="16" name="Text Box 20"/>
          <p:cNvSpPr txBox="1">
            <a:spLocks noChangeArrowheads="1"/>
          </p:cNvSpPr>
          <p:nvPr/>
        </p:nvSpPr>
        <p:spPr bwMode="auto">
          <a:xfrm>
            <a:off x="4686792" y="1288988"/>
            <a:ext cx="1966513" cy="1059768"/>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Olaratumab + doxorubicin</a:t>
            </a:r>
          </a:p>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(n = 66)</a:t>
            </a:r>
          </a:p>
        </p:txBody>
      </p:sp>
      <p:sp>
        <p:nvSpPr>
          <p:cNvPr id="27" name="Text Box 20"/>
          <p:cNvSpPr txBox="1">
            <a:spLocks noChangeArrowheads="1"/>
          </p:cNvSpPr>
          <p:nvPr/>
        </p:nvSpPr>
        <p:spPr bwMode="auto">
          <a:xfrm>
            <a:off x="4686791" y="2869077"/>
            <a:ext cx="1969144" cy="93007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Doxorubicin</a:t>
            </a:r>
          </a:p>
          <a:p>
            <a:pPr algn="ctr" fontAlgn="base">
              <a:lnSpc>
                <a:spcPct val="110000"/>
              </a:lnSpc>
              <a:spcBef>
                <a:spcPct val="0"/>
              </a:spcBef>
              <a:spcAft>
                <a:spcPct val="0"/>
              </a:spcAft>
              <a:buFontTx/>
              <a:buNone/>
              <a:defRPr/>
            </a:pPr>
            <a:r>
              <a:rPr lang="en-US" altLang="en-US" sz="1700" b="1" dirty="0" smtClean="0">
                <a:solidFill>
                  <a:srgbClr val="010F97"/>
                </a:solidFill>
                <a:latin typeface="Arial"/>
                <a:ea typeface="Arial" pitchFamily="-104" charset="0"/>
                <a:cs typeface="Arial" panose="020B0604020202020204" pitchFamily="34" charset="0"/>
              </a:rPr>
              <a:t>(n = 67)</a:t>
            </a:r>
          </a:p>
        </p:txBody>
      </p:sp>
      <p:sp>
        <p:nvSpPr>
          <p:cNvPr id="19" name="Title 1"/>
          <p:cNvSpPr>
            <a:spLocks noGrp="1"/>
          </p:cNvSpPr>
          <p:nvPr>
            <p:ph type="title"/>
          </p:nvPr>
        </p:nvSpPr>
        <p:spPr>
          <a:xfrm>
            <a:off x="230900" y="0"/>
            <a:ext cx="8759768" cy="1284297"/>
          </a:xfrm>
        </p:spPr>
        <p:txBody>
          <a:bodyPr/>
          <a:lstStyle/>
          <a:p>
            <a:pPr algn="ctr"/>
            <a:r>
              <a:rPr lang="en-US" dirty="0" smtClean="0"/>
              <a:t>Results from the Phase II </a:t>
            </a:r>
            <a:r>
              <a:rPr lang="en-US" dirty="0"/>
              <a:t>Trial of </a:t>
            </a:r>
            <a:r>
              <a:rPr lang="en-US" dirty="0" smtClean="0"/>
              <a:t>Olaratumab and Doxorubicin in Sarcoma</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18634139"/>
              </p:ext>
            </p:extLst>
          </p:nvPr>
        </p:nvGraphicFramePr>
        <p:xfrm>
          <a:off x="458687" y="4230926"/>
          <a:ext cx="8304193" cy="1086473"/>
        </p:xfrm>
        <a:graphic>
          <a:graphicData uri="http://schemas.openxmlformats.org/drawingml/2006/table">
            <a:tbl>
              <a:tblPr firstRow="1" bandRow="1">
                <a:tableStyleId>{5C22544A-7EE6-4342-B048-85BDC9FD1C3A}</a:tableStyleId>
              </a:tblPr>
              <a:tblGrid>
                <a:gridCol w="1439712"/>
                <a:gridCol w="3028774"/>
                <a:gridCol w="1615857"/>
                <a:gridCol w="935110"/>
                <a:gridCol w="1284740"/>
              </a:tblGrid>
              <a:tr h="654148">
                <a:tc>
                  <a:txBody>
                    <a:bodyPr/>
                    <a:lstStyle/>
                    <a:p>
                      <a:r>
                        <a:rPr lang="en-US" sz="1800" dirty="0" smtClean="0">
                          <a:solidFill>
                            <a:schemeClr val="bg1"/>
                          </a:solidFill>
                        </a:rPr>
                        <a:t>Outcome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Olaratumab</a:t>
                      </a:r>
                      <a:r>
                        <a:rPr lang="en-US" sz="1800" baseline="0" dirty="0" smtClean="0">
                          <a:solidFill>
                            <a:schemeClr val="bg1"/>
                          </a:solidFill>
                        </a:rPr>
                        <a:t> + doxorubicin </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Doxorubicin </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32325">
                <a:tc>
                  <a:txBody>
                    <a:bodyPr/>
                    <a:lstStyle/>
                    <a:p>
                      <a:r>
                        <a:rPr lang="en-US" sz="1800" dirty="0" smtClean="0">
                          <a:solidFill>
                            <a:schemeClr val="bg1"/>
                          </a:solidFill>
                        </a:rPr>
                        <a:t>Median OS</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26.5 mo</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14.7 mo</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0.46</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dirty="0" smtClean="0">
                          <a:solidFill>
                            <a:schemeClr val="bg1"/>
                          </a:solidFill>
                        </a:rPr>
                        <a:t>0.0003</a:t>
                      </a:r>
                      <a:endParaRPr lang="en-US" sz="18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8" name="Line 15"/>
          <p:cNvSpPr>
            <a:spLocks noChangeShapeType="1"/>
          </p:cNvSpPr>
          <p:nvPr/>
        </p:nvSpPr>
        <p:spPr bwMode="auto">
          <a:xfrm flipV="1">
            <a:off x="6653305" y="1813817"/>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4" name="Line 15"/>
          <p:cNvSpPr>
            <a:spLocks noChangeShapeType="1"/>
          </p:cNvSpPr>
          <p:nvPr/>
        </p:nvSpPr>
        <p:spPr bwMode="auto">
          <a:xfrm flipV="1">
            <a:off x="6653305" y="3351909"/>
            <a:ext cx="430855" cy="2953"/>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25" name="Text Box 20"/>
          <p:cNvSpPr txBox="1">
            <a:spLocks noChangeArrowheads="1"/>
          </p:cNvSpPr>
          <p:nvPr/>
        </p:nvSpPr>
        <p:spPr bwMode="auto">
          <a:xfrm>
            <a:off x="7084160" y="1275423"/>
            <a:ext cx="1686804" cy="10597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chemeClr val="bg1"/>
                </a:solidFill>
                <a:latin typeface="Arial"/>
                <a:ea typeface="Arial" pitchFamily="-104" charset="0"/>
                <a:cs typeface="Arial" panose="020B0604020202020204" pitchFamily="34" charset="0"/>
              </a:rPr>
              <a:t>Olaratumab until progression</a:t>
            </a:r>
          </a:p>
        </p:txBody>
      </p:sp>
      <p:sp>
        <p:nvSpPr>
          <p:cNvPr id="26" name="Text Box 20"/>
          <p:cNvSpPr txBox="1">
            <a:spLocks noChangeArrowheads="1"/>
          </p:cNvSpPr>
          <p:nvPr/>
        </p:nvSpPr>
        <p:spPr bwMode="auto">
          <a:xfrm>
            <a:off x="7084160" y="2628976"/>
            <a:ext cx="1686803" cy="1358268"/>
          </a:xfrm>
          <a:prstGeom prst="rect">
            <a:avLst/>
          </a:prstGeom>
          <a:solidFill>
            <a:srgbClr val="005796"/>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700" b="1" dirty="0" smtClean="0">
                <a:solidFill>
                  <a:schemeClr val="bg1"/>
                </a:solidFill>
                <a:latin typeface="Arial"/>
                <a:ea typeface="Arial" pitchFamily="-104" charset="0"/>
                <a:cs typeface="Arial" panose="020B0604020202020204" pitchFamily="34" charset="0"/>
              </a:rPr>
              <a:t>Optional </a:t>
            </a:r>
            <a:r>
              <a:rPr lang="en-US" altLang="en-US" sz="1700" b="1" dirty="0" err="1" smtClean="0">
                <a:solidFill>
                  <a:schemeClr val="bg1"/>
                </a:solidFill>
                <a:latin typeface="Arial"/>
                <a:ea typeface="Arial" pitchFamily="-104" charset="0"/>
                <a:cs typeface="Arial" panose="020B0604020202020204" pitchFamily="34" charset="0"/>
              </a:rPr>
              <a:t>olaratumab</a:t>
            </a:r>
            <a:r>
              <a:rPr lang="en-US" altLang="en-US" sz="1700" b="1" dirty="0" smtClean="0">
                <a:solidFill>
                  <a:schemeClr val="bg1"/>
                </a:solidFill>
                <a:latin typeface="Arial"/>
                <a:ea typeface="Arial" pitchFamily="-104" charset="0"/>
                <a:cs typeface="Arial" panose="020B0604020202020204" pitchFamily="34" charset="0"/>
              </a:rPr>
              <a:t> until progression</a:t>
            </a:r>
          </a:p>
        </p:txBody>
      </p:sp>
      <p:sp>
        <p:nvSpPr>
          <p:cNvPr id="6" name="TextBox 5"/>
          <p:cNvSpPr txBox="1"/>
          <p:nvPr/>
        </p:nvSpPr>
        <p:spPr>
          <a:xfrm>
            <a:off x="338557" y="5867327"/>
            <a:ext cx="8340873" cy="400110"/>
          </a:xfrm>
          <a:prstGeom prst="rect">
            <a:avLst/>
          </a:prstGeom>
          <a:noFill/>
        </p:spPr>
        <p:txBody>
          <a:bodyPr wrap="none" rtlCol="0">
            <a:spAutoFit/>
          </a:bodyPr>
          <a:lstStyle/>
          <a:p>
            <a:pPr marL="342900" indent="-342900">
              <a:buFont typeface="Arial" charset="0"/>
              <a:buChar char="•"/>
            </a:pPr>
            <a:r>
              <a:rPr lang="en-US" sz="2000" b="1" dirty="0" smtClean="0">
                <a:solidFill>
                  <a:srgbClr val="FFFF00"/>
                </a:solidFill>
              </a:rPr>
              <a:t>Phase III ANNOUNCE trial of olaratumub/doxorubicin is ongoing</a:t>
            </a:r>
            <a:endParaRPr lang="en-US" sz="2000" b="1" dirty="0">
              <a:solidFill>
                <a:srgbClr val="FFFF00"/>
              </a:solidFill>
            </a:endParaRPr>
          </a:p>
        </p:txBody>
      </p:sp>
      <p:sp>
        <p:nvSpPr>
          <p:cNvPr id="28" name="Line 6"/>
          <p:cNvSpPr>
            <a:spLocks noChangeShapeType="1"/>
          </p:cNvSpPr>
          <p:nvPr/>
        </p:nvSpPr>
        <p:spPr bwMode="auto">
          <a:xfrm>
            <a:off x="2762232" y="2666554"/>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1" name="Line 7"/>
          <p:cNvSpPr>
            <a:spLocks noChangeShapeType="1"/>
          </p:cNvSpPr>
          <p:nvPr/>
        </p:nvSpPr>
        <p:spPr bwMode="auto">
          <a:xfrm flipH="1">
            <a:off x="4281833" y="1853147"/>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3" name="Line 8"/>
          <p:cNvSpPr>
            <a:spLocks noChangeShapeType="1"/>
          </p:cNvSpPr>
          <p:nvPr/>
        </p:nvSpPr>
        <p:spPr bwMode="auto">
          <a:xfrm flipV="1">
            <a:off x="4281833" y="1844809"/>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34" name="Line 9"/>
          <p:cNvSpPr>
            <a:spLocks noChangeShapeType="1"/>
          </p:cNvSpPr>
          <p:nvPr/>
        </p:nvSpPr>
        <p:spPr bwMode="auto">
          <a:xfrm>
            <a:off x="4281833" y="3356105"/>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graphicFrame>
        <p:nvGraphicFramePr>
          <p:cNvPr id="35" name="Group 104"/>
          <p:cNvGraphicFramePr>
            <a:graphicFrameLocks noGrp="1"/>
          </p:cNvGraphicFramePr>
          <p:nvPr>
            <p:extLst>
              <p:ext uri="{D42A27DB-BD31-4B8C-83A1-F6EECF244321}">
                <p14:modId xmlns:p14="http://schemas.microsoft.com/office/powerpoint/2010/main" val="1462446059"/>
              </p:ext>
            </p:extLst>
          </p:nvPr>
        </p:nvGraphicFramePr>
        <p:xfrm>
          <a:off x="466769" y="1656034"/>
          <a:ext cx="2490552" cy="2057236"/>
        </p:xfrm>
        <a:graphic>
          <a:graphicData uri="http://schemas.openxmlformats.org/drawingml/2006/table">
            <a:tbl>
              <a:tblPr/>
              <a:tblGrid>
                <a:gridCol w="2490552"/>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133)</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173038" indent="-173038" eaLnBrk="0" fontAlgn="base" hangingPunct="0">
                        <a:lnSpc>
                          <a:spcPct val="100000"/>
                        </a:lnSpc>
                        <a:spcBef>
                          <a:spcPts val="12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Advanced soft </a:t>
                      </a:r>
                      <a:br>
                        <a:rPr lang="en-US" sz="1800" dirty="0" smtClean="0">
                          <a:solidFill>
                            <a:prstClr val="white"/>
                          </a:solidFill>
                          <a:latin typeface="+mn-lt"/>
                          <a:ea typeface="Arial" pitchFamily="-104" charset="0"/>
                          <a:cs typeface="Arial" pitchFamily="-104" charset="0"/>
                        </a:rPr>
                      </a:br>
                      <a:r>
                        <a:rPr lang="en-US" sz="1800" dirty="0" smtClean="0">
                          <a:solidFill>
                            <a:prstClr val="white"/>
                          </a:solidFill>
                          <a:latin typeface="+mn-lt"/>
                          <a:ea typeface="Arial" pitchFamily="-104" charset="0"/>
                          <a:cs typeface="Arial" pitchFamily="-104" charset="0"/>
                        </a:rPr>
                        <a:t>tissue sarcoma</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ECOG PS ≤2</a:t>
                      </a:r>
                    </a:p>
                    <a:p>
                      <a:pPr marL="173038" indent="-173038" eaLnBrk="0" fontAlgn="base" hangingPunct="0">
                        <a:lnSpc>
                          <a:spcPct val="100000"/>
                        </a:lnSpc>
                        <a:spcBef>
                          <a:spcPts val="600"/>
                        </a:spcBef>
                        <a:spcAft>
                          <a:spcPts val="600"/>
                        </a:spcAft>
                        <a:buFont typeface="Arial"/>
                        <a:buChar char="•"/>
                        <a:tabLst/>
                      </a:pPr>
                      <a:r>
                        <a:rPr lang="en-US" sz="1800" dirty="0" smtClean="0">
                          <a:solidFill>
                            <a:prstClr val="white"/>
                          </a:solidFill>
                          <a:latin typeface="+mn-lt"/>
                          <a:ea typeface="Arial" pitchFamily="-104" charset="0"/>
                          <a:cs typeface="Arial" pitchFamily="-104" charset="0"/>
                        </a:rPr>
                        <a:t>No previous anthracycline</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6" name="Oval 4"/>
          <p:cNvSpPr>
            <a:spLocks noChangeArrowheads="1"/>
          </p:cNvSpPr>
          <p:nvPr/>
        </p:nvSpPr>
        <p:spPr bwMode="auto">
          <a:xfrm>
            <a:off x="3081982" y="2172887"/>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
        <p:nvSpPr>
          <p:cNvPr id="20" name="TextBox 19"/>
          <p:cNvSpPr txBox="1"/>
          <p:nvPr/>
        </p:nvSpPr>
        <p:spPr>
          <a:xfrm>
            <a:off x="466769" y="5392308"/>
            <a:ext cx="2542684" cy="400110"/>
          </a:xfrm>
          <a:prstGeom prst="rect">
            <a:avLst/>
          </a:prstGeom>
          <a:noFill/>
        </p:spPr>
        <p:txBody>
          <a:bodyPr wrap="none" rtlCol="0">
            <a:spAutoFit/>
          </a:bodyPr>
          <a:lstStyle/>
          <a:p>
            <a:r>
              <a:rPr lang="en-US" sz="2000" dirty="0">
                <a:solidFill>
                  <a:schemeClr val="bg1"/>
                </a:solidFill>
              </a:rPr>
              <a:t>OS = overall survival</a:t>
            </a:r>
          </a:p>
        </p:txBody>
      </p:sp>
    </p:spTree>
    <p:extLst>
      <p:ext uri="{BB962C8B-B14F-4D97-AF65-F5344CB8AC3E}">
        <p14:creationId xmlns:p14="http://schemas.microsoft.com/office/powerpoint/2010/main" val="29519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06680"/>
            <a:ext cx="8283575" cy="731520"/>
          </a:xfrm>
        </p:spPr>
        <p:txBody>
          <a:bodyPr/>
          <a:lstStyle/>
          <a:p>
            <a:pPr algn="ctr"/>
            <a:r>
              <a:rPr lang="en-US" dirty="0" smtClean="0"/>
              <a:t>Treatment Options for Sarcoma</a:t>
            </a:r>
            <a:endParaRPr lang="en-US" dirty="0"/>
          </a:p>
        </p:txBody>
      </p:sp>
      <p:sp>
        <p:nvSpPr>
          <p:cNvPr id="3" name="TextBox 2"/>
          <p:cNvSpPr txBox="1"/>
          <p:nvPr/>
        </p:nvSpPr>
        <p:spPr>
          <a:xfrm>
            <a:off x="449579" y="990600"/>
            <a:ext cx="8283575" cy="5878532"/>
          </a:xfrm>
          <a:prstGeom prst="rect">
            <a:avLst/>
          </a:prstGeom>
          <a:noFill/>
        </p:spPr>
        <p:txBody>
          <a:bodyPr wrap="square" rtlCol="0">
            <a:spAutoFit/>
          </a:bodyPr>
          <a:lstStyle/>
          <a:p>
            <a:pPr marL="342900" indent="-342900">
              <a:spcBef>
                <a:spcPts val="900"/>
              </a:spcBef>
              <a:spcAft>
                <a:spcPts val="0"/>
              </a:spcAft>
              <a:buFont typeface="Arial" charset="0"/>
              <a:buChar char="•"/>
            </a:pPr>
            <a:r>
              <a:rPr lang="en-US" b="1" u="sng" dirty="0" smtClean="0">
                <a:solidFill>
                  <a:schemeClr val="bg1"/>
                </a:solidFill>
              </a:rPr>
              <a:t>Stage </a:t>
            </a:r>
            <a:r>
              <a:rPr lang="en-US" b="1" u="sng" dirty="0">
                <a:solidFill>
                  <a:schemeClr val="bg1"/>
                </a:solidFill>
              </a:rPr>
              <a:t>I</a:t>
            </a:r>
            <a:r>
              <a:rPr lang="en-US" b="1" dirty="0">
                <a:solidFill>
                  <a:schemeClr val="bg1"/>
                </a:solidFill>
              </a:rPr>
              <a:t> </a:t>
            </a:r>
            <a:r>
              <a:rPr lang="en-US" dirty="0" smtClean="0">
                <a:solidFill>
                  <a:schemeClr val="bg1"/>
                </a:solidFill>
              </a:rPr>
              <a:t>sarcoma tumors are usually </a:t>
            </a:r>
            <a:r>
              <a:rPr lang="en-US" dirty="0">
                <a:solidFill>
                  <a:schemeClr val="bg1"/>
                </a:solidFill>
              </a:rPr>
              <a:t>more appropriate for </a:t>
            </a:r>
            <a:r>
              <a:rPr lang="en-US" dirty="0" smtClean="0">
                <a:solidFill>
                  <a:schemeClr val="bg1"/>
                </a:solidFill>
              </a:rPr>
              <a:t>surgery.</a:t>
            </a:r>
          </a:p>
          <a:p>
            <a:pPr marL="342900" indent="-342900">
              <a:spcBef>
                <a:spcPts val="900"/>
              </a:spcBef>
              <a:spcAft>
                <a:spcPts val="0"/>
              </a:spcAft>
              <a:buFont typeface="Arial" charset="0"/>
              <a:buChar char="•"/>
            </a:pPr>
            <a:r>
              <a:rPr lang="en-US" dirty="0" smtClean="0">
                <a:solidFill>
                  <a:schemeClr val="bg1"/>
                </a:solidFill>
              </a:rPr>
              <a:t>In </a:t>
            </a:r>
            <a:r>
              <a:rPr lang="en-US" b="1" u="sng" dirty="0" smtClean="0">
                <a:solidFill>
                  <a:schemeClr val="bg1"/>
                </a:solidFill>
              </a:rPr>
              <a:t>Stage </a:t>
            </a:r>
            <a:r>
              <a:rPr lang="en-US" b="1" u="sng" dirty="0">
                <a:solidFill>
                  <a:schemeClr val="bg1"/>
                </a:solidFill>
              </a:rPr>
              <a:t>II and </a:t>
            </a:r>
            <a:r>
              <a:rPr lang="en-US" b="1" u="sng" dirty="0" smtClean="0">
                <a:solidFill>
                  <a:schemeClr val="bg1"/>
                </a:solidFill>
              </a:rPr>
              <a:t>III</a:t>
            </a:r>
            <a:r>
              <a:rPr lang="en-US" dirty="0" smtClean="0">
                <a:solidFill>
                  <a:schemeClr val="bg1"/>
                </a:solidFill>
              </a:rPr>
              <a:t> sarcoma, </a:t>
            </a:r>
            <a:r>
              <a:rPr lang="en-US" dirty="0">
                <a:solidFill>
                  <a:schemeClr val="bg1"/>
                </a:solidFill>
              </a:rPr>
              <a:t>the first </a:t>
            </a:r>
            <a:r>
              <a:rPr lang="en-US" dirty="0" smtClean="0">
                <a:solidFill>
                  <a:schemeClr val="bg1"/>
                </a:solidFill>
              </a:rPr>
              <a:t>question is diagnosis. Depending on the diagnosis, treatment may involve neoadjuvant therapy, radiation therapy and/or surgery. </a:t>
            </a:r>
          </a:p>
          <a:p>
            <a:pPr marL="800100" lvl="1" indent="-342900">
              <a:spcBef>
                <a:spcPts val="900"/>
              </a:spcBef>
              <a:spcAft>
                <a:spcPts val="0"/>
              </a:spcAft>
              <a:buFont typeface="Arial" charset="0"/>
              <a:buChar char="•"/>
            </a:pPr>
            <a:r>
              <a:rPr lang="en-US" dirty="0" smtClean="0">
                <a:solidFill>
                  <a:schemeClr val="bg1"/>
                </a:solidFill>
              </a:rPr>
              <a:t>This is why experience with multidisciplinary team planning of the appropriate treatment approach is so important.</a:t>
            </a:r>
          </a:p>
          <a:p>
            <a:pPr marL="342900" indent="-342900">
              <a:spcBef>
                <a:spcPts val="900"/>
              </a:spcBef>
              <a:spcAft>
                <a:spcPts val="0"/>
              </a:spcAft>
              <a:buFont typeface="Arial" charset="0"/>
              <a:buChar char="•"/>
            </a:pPr>
            <a:r>
              <a:rPr lang="en-US" dirty="0" smtClean="0">
                <a:solidFill>
                  <a:schemeClr val="bg1"/>
                </a:solidFill>
              </a:rPr>
              <a:t>For </a:t>
            </a:r>
            <a:r>
              <a:rPr lang="en-US" b="1" u="sng" dirty="0" smtClean="0">
                <a:solidFill>
                  <a:schemeClr val="bg1"/>
                </a:solidFill>
              </a:rPr>
              <a:t>Stage IV</a:t>
            </a:r>
            <a:r>
              <a:rPr lang="en-US" b="1" dirty="0" smtClean="0">
                <a:solidFill>
                  <a:schemeClr val="bg1"/>
                </a:solidFill>
              </a:rPr>
              <a:t> </a:t>
            </a:r>
            <a:r>
              <a:rPr lang="en-US" dirty="0" smtClean="0">
                <a:solidFill>
                  <a:schemeClr val="bg1"/>
                </a:solidFill>
              </a:rPr>
              <a:t>disease, several questions need to be answered, such as the type of Stage IV sarcoma, how extensive the disease is and how therapy can be personalized.      	     </a:t>
            </a:r>
          </a:p>
          <a:p>
            <a:pPr>
              <a:spcBef>
                <a:spcPts val="900"/>
              </a:spcBef>
              <a:spcAft>
                <a:spcPts val="0"/>
              </a:spcAft>
            </a:pPr>
            <a:r>
              <a:rPr lang="en-US" b="1" dirty="0" smtClean="0">
                <a:solidFill>
                  <a:srgbClr val="FFFF00"/>
                </a:solidFill>
              </a:rPr>
              <a:t>				      Brian A Van Tine, MD, PhD</a:t>
            </a:r>
            <a:endParaRPr lang="en-US" b="1" dirty="0">
              <a:solidFill>
                <a:srgbClr val="FFFF00"/>
              </a:solidFill>
            </a:endParaRPr>
          </a:p>
        </p:txBody>
      </p:sp>
    </p:spTree>
    <p:extLst>
      <p:ext uri="{BB962C8B-B14F-4D97-AF65-F5344CB8AC3E}">
        <p14:creationId xmlns:p14="http://schemas.microsoft.com/office/powerpoint/2010/main" val="1842708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299" y="167640"/>
            <a:ext cx="8283575" cy="731520"/>
          </a:xfrm>
        </p:spPr>
        <p:txBody>
          <a:bodyPr/>
          <a:lstStyle/>
          <a:p>
            <a:pPr algn="ctr"/>
            <a:r>
              <a:rPr lang="en-US" dirty="0" smtClean="0"/>
              <a:t>Mechanism of Action of Trabectedin</a:t>
            </a:r>
            <a:endParaRPr lang="en-US" dirty="0"/>
          </a:p>
        </p:txBody>
      </p:sp>
      <p:sp>
        <p:nvSpPr>
          <p:cNvPr id="3" name="TextBox 2"/>
          <p:cNvSpPr txBox="1"/>
          <p:nvPr/>
        </p:nvSpPr>
        <p:spPr>
          <a:xfrm>
            <a:off x="381001" y="1005840"/>
            <a:ext cx="8305800" cy="4693593"/>
          </a:xfrm>
          <a:prstGeom prst="rect">
            <a:avLst/>
          </a:prstGeom>
          <a:noFill/>
        </p:spPr>
        <p:txBody>
          <a:bodyPr wrap="square" rtlCol="0">
            <a:spAutoFit/>
          </a:bodyPr>
          <a:lstStyle/>
          <a:p>
            <a:pPr marL="342900" indent="-342900">
              <a:spcBef>
                <a:spcPts val="1400"/>
              </a:spcBef>
              <a:spcAft>
                <a:spcPts val="0"/>
              </a:spcAft>
              <a:buFont typeface="Arial" charset="0"/>
              <a:buChar char="•"/>
            </a:pPr>
            <a:r>
              <a:rPr lang="en-US" dirty="0" smtClean="0">
                <a:solidFill>
                  <a:schemeClr val="bg1"/>
                </a:solidFill>
              </a:rPr>
              <a:t>Trabectedin is a marine alkaloid isolate with </a:t>
            </a:r>
            <a:r>
              <a:rPr lang="en-US" dirty="0">
                <a:solidFill>
                  <a:schemeClr val="bg1"/>
                </a:solidFill>
              </a:rPr>
              <a:t>a chemical structure characterized by 3</a:t>
            </a:r>
            <a:r>
              <a:rPr lang="en-US" dirty="0" smtClean="0">
                <a:solidFill>
                  <a:schemeClr val="bg1"/>
                </a:solidFill>
              </a:rPr>
              <a:t> fused </a:t>
            </a:r>
            <a:r>
              <a:rPr lang="en-US" dirty="0" err="1" smtClean="0">
                <a:solidFill>
                  <a:schemeClr val="bg1"/>
                </a:solidFill>
              </a:rPr>
              <a:t>tetrahydroisoquinoline</a:t>
            </a:r>
            <a:r>
              <a:rPr lang="en-US" dirty="0" smtClean="0">
                <a:solidFill>
                  <a:schemeClr val="bg1"/>
                </a:solidFill>
              </a:rPr>
              <a:t> rings:</a:t>
            </a:r>
          </a:p>
          <a:p>
            <a:pPr marL="800100" lvl="1" indent="-342900">
              <a:spcBef>
                <a:spcPts val="1400"/>
              </a:spcBef>
              <a:spcAft>
                <a:spcPts val="0"/>
              </a:spcAft>
              <a:buFont typeface=".AppleSystemUIFont" charset="-120"/>
              <a:buChar char="–"/>
            </a:pPr>
            <a:r>
              <a:rPr lang="en-US" dirty="0">
                <a:solidFill>
                  <a:schemeClr val="bg1"/>
                </a:solidFill>
              </a:rPr>
              <a:t>Two of these rings </a:t>
            </a:r>
            <a:r>
              <a:rPr lang="en-US" dirty="0" smtClean="0">
                <a:solidFill>
                  <a:schemeClr val="bg1"/>
                </a:solidFill>
              </a:rPr>
              <a:t>provide </a:t>
            </a:r>
            <a:r>
              <a:rPr lang="en-US" dirty="0">
                <a:solidFill>
                  <a:schemeClr val="bg1"/>
                </a:solidFill>
              </a:rPr>
              <a:t>the framework for covalent interaction with the minor groove of the DNA double </a:t>
            </a:r>
            <a:r>
              <a:rPr lang="en-US" dirty="0" smtClean="0">
                <a:solidFill>
                  <a:schemeClr val="bg1"/>
                </a:solidFill>
              </a:rPr>
              <a:t>helix. </a:t>
            </a:r>
          </a:p>
          <a:p>
            <a:pPr marL="800100" lvl="1" indent="-342900">
              <a:spcBef>
                <a:spcPts val="1400"/>
              </a:spcBef>
              <a:spcAft>
                <a:spcPts val="0"/>
              </a:spcAft>
              <a:buFont typeface=".AppleSystemUIFont" charset="-120"/>
              <a:buChar char="–"/>
            </a:pPr>
            <a:r>
              <a:rPr lang="en-US" dirty="0" smtClean="0">
                <a:solidFill>
                  <a:schemeClr val="bg1"/>
                </a:solidFill>
              </a:rPr>
              <a:t>The third </a:t>
            </a:r>
            <a:r>
              <a:rPr lang="en-US" dirty="0">
                <a:solidFill>
                  <a:schemeClr val="bg1"/>
                </a:solidFill>
              </a:rPr>
              <a:t>ring </a:t>
            </a:r>
            <a:r>
              <a:rPr lang="en-US" dirty="0" smtClean="0">
                <a:solidFill>
                  <a:schemeClr val="bg1"/>
                </a:solidFill>
              </a:rPr>
              <a:t>protrudes </a:t>
            </a:r>
            <a:r>
              <a:rPr lang="en-US" dirty="0">
                <a:solidFill>
                  <a:schemeClr val="bg1"/>
                </a:solidFill>
              </a:rPr>
              <a:t>from the DNA duplex, apparently allowing interactions with adjacent nuclear </a:t>
            </a:r>
            <a:r>
              <a:rPr lang="en-US" dirty="0" smtClean="0">
                <a:solidFill>
                  <a:schemeClr val="bg1"/>
                </a:solidFill>
              </a:rPr>
              <a:t>proteins.</a:t>
            </a:r>
          </a:p>
          <a:p>
            <a:pPr marL="342900" indent="-342900">
              <a:spcBef>
                <a:spcPts val="1400"/>
              </a:spcBef>
              <a:spcAft>
                <a:spcPts val="0"/>
              </a:spcAft>
              <a:buFont typeface="Arial" charset="0"/>
              <a:buChar char="•"/>
            </a:pPr>
            <a:r>
              <a:rPr lang="en-US" dirty="0" smtClean="0">
                <a:solidFill>
                  <a:schemeClr val="bg1"/>
                </a:solidFill>
              </a:rPr>
              <a:t>Several </a:t>
            </a:r>
            <a:r>
              <a:rPr lang="en-US" dirty="0">
                <a:solidFill>
                  <a:schemeClr val="bg1"/>
                </a:solidFill>
              </a:rPr>
              <a:t>clinical </a:t>
            </a:r>
            <a:r>
              <a:rPr lang="en-US" dirty="0" smtClean="0">
                <a:solidFill>
                  <a:schemeClr val="bg1"/>
                </a:solidFill>
              </a:rPr>
              <a:t>studies of </a:t>
            </a:r>
            <a:r>
              <a:rPr lang="en-US" dirty="0">
                <a:solidFill>
                  <a:schemeClr val="bg1"/>
                </a:solidFill>
              </a:rPr>
              <a:t>the combination of trabectedin with other anticancer agents</a:t>
            </a:r>
            <a:r>
              <a:rPr lang="en-US" dirty="0" smtClean="0">
                <a:solidFill>
                  <a:schemeClr val="bg1"/>
                </a:solidFill>
              </a:rPr>
              <a:t> are </a:t>
            </a:r>
            <a:r>
              <a:rPr lang="en-US" dirty="0">
                <a:solidFill>
                  <a:schemeClr val="bg1"/>
                </a:solidFill>
              </a:rPr>
              <a:t>ongoing. </a:t>
            </a:r>
          </a:p>
        </p:txBody>
      </p:sp>
      <p:sp>
        <p:nvSpPr>
          <p:cNvPr id="4" name="TextBox 3"/>
          <p:cNvSpPr txBox="1"/>
          <p:nvPr/>
        </p:nvSpPr>
        <p:spPr>
          <a:xfrm>
            <a:off x="0" y="6519446"/>
            <a:ext cx="8942832" cy="338554"/>
          </a:xfrm>
          <a:prstGeom prst="rect">
            <a:avLst/>
          </a:prstGeom>
          <a:noFill/>
        </p:spPr>
        <p:txBody>
          <a:bodyPr wrap="square" rtlCol="0">
            <a:spAutoFit/>
          </a:bodyPr>
          <a:lstStyle/>
          <a:p>
            <a:r>
              <a:rPr lang="en-US" sz="1600" dirty="0" err="1">
                <a:solidFill>
                  <a:schemeClr val="bg1"/>
                </a:solidFill>
              </a:rPr>
              <a:t>D'Incalci</a:t>
            </a:r>
            <a:r>
              <a:rPr lang="en-US" sz="1600" dirty="0">
                <a:solidFill>
                  <a:schemeClr val="bg1"/>
                </a:solidFill>
              </a:rPr>
              <a:t> M, </a:t>
            </a:r>
            <a:r>
              <a:rPr lang="en-US" sz="1600" dirty="0" err="1">
                <a:solidFill>
                  <a:schemeClr val="bg1"/>
                </a:solidFill>
              </a:rPr>
              <a:t>Galmarini</a:t>
            </a:r>
            <a:r>
              <a:rPr lang="en-US" sz="1600" dirty="0">
                <a:solidFill>
                  <a:schemeClr val="bg1"/>
                </a:solidFill>
              </a:rPr>
              <a:t> </a:t>
            </a:r>
            <a:r>
              <a:rPr lang="en-US" sz="1600" dirty="0" smtClean="0">
                <a:solidFill>
                  <a:schemeClr val="bg1"/>
                </a:solidFill>
              </a:rPr>
              <a:t>CM</a:t>
            </a:r>
            <a:r>
              <a:rPr lang="en-US" sz="1600" dirty="0" smtClean="0">
                <a:solidFill>
                  <a:schemeClr val="bg1"/>
                </a:solidFill>
                <a:latin typeface="Arial" charset="0"/>
                <a:ea typeface="ＭＳ Ｐゴシック" charset="0"/>
                <a:cs typeface="ＭＳ Ｐゴシック" charset="0"/>
              </a:rPr>
              <a:t>. </a:t>
            </a:r>
            <a:r>
              <a:rPr lang="en-US" sz="1600" i="1" dirty="0">
                <a:solidFill>
                  <a:schemeClr val="bg1"/>
                </a:solidFill>
              </a:rPr>
              <a:t>Mol Cancer Ther</a:t>
            </a:r>
            <a:r>
              <a:rPr lang="en-US" sz="1600" i="1" dirty="0" smtClean="0">
                <a:solidFill>
                  <a:schemeClr val="bg1"/>
                </a:solidFill>
              </a:rPr>
              <a:t> </a:t>
            </a:r>
            <a:r>
              <a:rPr lang="en-US" sz="1600" dirty="0" smtClean="0">
                <a:solidFill>
                  <a:schemeClr val="bg1"/>
                </a:solidFill>
                <a:latin typeface="Arial" charset="0"/>
                <a:ea typeface="ＭＳ Ｐゴシック" charset="0"/>
                <a:cs typeface="ＭＳ Ｐゴシック" charset="0"/>
              </a:rPr>
              <a:t>2010;9(8):2157-63.</a:t>
            </a:r>
            <a:endParaRPr lang="en-US" sz="1600" dirty="0">
              <a:solidFill>
                <a:schemeClr val="bg1"/>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791420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spect="1" noChangeArrowheads="1"/>
          </p:cNvSpPr>
          <p:nvPr/>
        </p:nvSpPr>
        <p:spPr bwMode="auto">
          <a:xfrm>
            <a:off x="322170" y="1741118"/>
            <a:ext cx="8495402" cy="3870542"/>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Demetri GD et al. </a:t>
            </a:r>
            <a:r>
              <a:rPr lang="en-US" sz="1600" i="1" dirty="0" smtClean="0">
                <a:solidFill>
                  <a:srgbClr val="FFFFFF"/>
                </a:solidFill>
                <a:latin typeface="Arial" charset="0"/>
                <a:ea typeface="ＭＳ Ｐゴシック" charset="0"/>
                <a:cs typeface="ＭＳ Ｐゴシック" charset="0"/>
              </a:rPr>
              <a:t>J Clin Oncol </a:t>
            </a:r>
            <a:r>
              <a:rPr lang="en-US" sz="1600" dirty="0" smtClean="0">
                <a:solidFill>
                  <a:srgbClr val="FFFFFF"/>
                </a:solidFill>
                <a:latin typeface="Arial" charset="0"/>
                <a:ea typeface="ＭＳ Ｐゴシック" charset="0"/>
                <a:cs typeface="ＭＳ Ｐゴシック" charset="0"/>
              </a:rPr>
              <a:t>2016;34(8):786-93.</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230900" y="191183"/>
            <a:ext cx="8759768" cy="1284297"/>
          </a:xfrm>
        </p:spPr>
        <p:txBody>
          <a:bodyPr/>
          <a:lstStyle/>
          <a:p>
            <a:pPr algn="ctr"/>
            <a:r>
              <a:rPr lang="en-US" dirty="0" smtClean="0"/>
              <a:t>Phase III </a:t>
            </a:r>
            <a:r>
              <a:rPr lang="is-IS" dirty="0" smtClean="0"/>
              <a:t>ET743-SAR-3007 </a:t>
            </a:r>
            <a:r>
              <a:rPr lang="en-US" dirty="0" smtClean="0"/>
              <a:t>Trial: </a:t>
            </a:r>
            <a:r>
              <a:rPr lang="en-US" dirty="0"/>
              <a:t>Incidence of </a:t>
            </a:r>
            <a:br>
              <a:rPr lang="en-US" dirty="0"/>
            </a:br>
            <a:r>
              <a:rPr lang="en-US" dirty="0"/>
              <a:t>Select </a:t>
            </a:r>
            <a:r>
              <a:rPr lang="en-US" dirty="0" smtClean="0"/>
              <a:t>Adverse Events with </a:t>
            </a:r>
            <a:r>
              <a:rPr lang="en-US" dirty="0" err="1" smtClean="0"/>
              <a:t>Trabectedin</a:t>
            </a:r>
            <a:r>
              <a:rPr lang="en-US" dirty="0" smtClean="0"/>
              <a:t> for Metastatic Liposarcoma or </a:t>
            </a:r>
            <a:r>
              <a:rPr lang="en-US" dirty="0" err="1" smtClean="0"/>
              <a:t>Leiomyosarcoma</a:t>
            </a:r>
            <a:r>
              <a:rPr lang="en-US" dirty="0" smtClean="0"/>
              <a:t> After Chemotherapy</a:t>
            </a:r>
            <a:endParaRPr lang="en-US" dirty="0"/>
          </a:p>
        </p:txBody>
      </p:sp>
      <p:graphicFrame>
        <p:nvGraphicFramePr>
          <p:cNvPr id="23" name="Table 22"/>
          <p:cNvGraphicFramePr>
            <a:graphicFrameLocks noGrp="1"/>
          </p:cNvGraphicFramePr>
          <p:nvPr>
            <p:extLst>
              <p:ext uri="{D42A27DB-BD31-4B8C-83A1-F6EECF244321}">
                <p14:modId xmlns:p14="http://schemas.microsoft.com/office/powerpoint/2010/main" val="325966878"/>
              </p:ext>
            </p:extLst>
          </p:nvPr>
        </p:nvGraphicFramePr>
        <p:xfrm>
          <a:off x="510061" y="1869151"/>
          <a:ext cx="8132898" cy="3540242"/>
        </p:xfrm>
        <a:graphic>
          <a:graphicData uri="http://schemas.openxmlformats.org/drawingml/2006/table">
            <a:tbl>
              <a:tblPr firstRow="1" bandRow="1">
                <a:tableStyleId>{5C22544A-7EE6-4342-B048-85BDC9FD1C3A}</a:tableStyleId>
              </a:tblPr>
              <a:tblGrid>
                <a:gridCol w="2382894"/>
                <a:gridCol w="1450786"/>
                <a:gridCol w="1464303"/>
                <a:gridCol w="1321760"/>
                <a:gridCol w="1513155"/>
              </a:tblGrid>
              <a:tr h="467469">
                <a:tc rowSpan="2">
                  <a:txBody>
                    <a:bodyPr/>
                    <a:lstStyle/>
                    <a:p>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gridSpan="2">
                  <a:txBody>
                    <a:bodyPr/>
                    <a:lstStyle/>
                    <a:p>
                      <a:pPr algn="ctr"/>
                      <a:r>
                        <a:rPr lang="en-US" sz="1700" b="1" dirty="0" smtClean="0">
                          <a:solidFill>
                            <a:schemeClr val="bg1"/>
                          </a:solidFill>
                        </a:rPr>
                        <a:t>Trabectedin (n = 340)</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dirty="0">
                        <a:solidFill>
                          <a:srgbClr val="000000"/>
                        </a:solidFill>
                      </a:endParaRPr>
                    </a:p>
                  </a:txBody>
                  <a:tcPr anchor="ctr">
                    <a:solidFill>
                      <a:srgbClr val="BAE1E3"/>
                    </a:solidFill>
                  </a:tcPr>
                </a:tc>
                <a:tc gridSpan="2">
                  <a:txBody>
                    <a:bodyPr/>
                    <a:lstStyle/>
                    <a:p>
                      <a:pPr algn="ctr"/>
                      <a:r>
                        <a:rPr lang="en-US" sz="1700" b="1" dirty="0" smtClean="0">
                          <a:solidFill>
                            <a:schemeClr val="bg1"/>
                          </a:solidFill>
                        </a:rPr>
                        <a:t>Dacarbazine (n = 155)</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hMerge="1">
                  <a:txBody>
                    <a:bodyPr/>
                    <a:lstStyle/>
                    <a:p>
                      <a:pPr algn="ctr"/>
                      <a:endParaRPr lang="en-US" dirty="0">
                        <a:solidFill>
                          <a:srgbClr val="000000"/>
                        </a:solidFill>
                      </a:endParaRPr>
                    </a:p>
                  </a:txBody>
                  <a:tcPr anchor="ctr">
                    <a:solidFill>
                      <a:srgbClr val="BAE1E3"/>
                    </a:solidFill>
                  </a:tcPr>
                </a:tc>
              </a:tr>
              <a:tr h="422948">
                <a:tc vMerge="1">
                  <a:txBody>
                    <a:bodyPr/>
                    <a:lstStyle/>
                    <a:p>
                      <a:endParaRPr lang="en-US" b="1" dirty="0">
                        <a:solidFill>
                          <a:srgbClr val="000000"/>
                        </a:solidFill>
                      </a:endParaRPr>
                    </a:p>
                  </a:txBody>
                  <a:tcPr anchor="ctr">
                    <a:solidFill>
                      <a:srgbClr val="BAE1E3"/>
                    </a:solidFill>
                  </a:tcPr>
                </a:tc>
                <a:tc>
                  <a:txBody>
                    <a:bodyPr/>
                    <a:lstStyle/>
                    <a:p>
                      <a:pPr algn="ctr"/>
                      <a:r>
                        <a:rPr lang="en-US" sz="1700" b="1" dirty="0" smtClean="0">
                          <a:solidFill>
                            <a:schemeClr val="bg1"/>
                          </a:solidFill>
                        </a:rPr>
                        <a:t>All grades</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b="1" dirty="0" smtClean="0">
                          <a:solidFill>
                            <a:schemeClr val="bg1"/>
                          </a:solidFill>
                        </a:rPr>
                        <a:t>Grade 3 or 4</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b="1" dirty="0" smtClean="0">
                          <a:solidFill>
                            <a:schemeClr val="bg1"/>
                          </a:solidFill>
                        </a:rPr>
                        <a:t>All grades</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700" b="1" dirty="0" smtClean="0">
                          <a:solidFill>
                            <a:schemeClr val="bg1"/>
                          </a:solidFill>
                        </a:rPr>
                        <a:t>Grade 3</a:t>
                      </a:r>
                      <a:r>
                        <a:rPr lang="en-US" sz="1700" b="1" baseline="0" dirty="0" smtClean="0">
                          <a:solidFill>
                            <a:schemeClr val="bg1"/>
                          </a:solidFill>
                        </a:rPr>
                        <a:t> or </a:t>
                      </a:r>
                      <a:r>
                        <a:rPr lang="en-US" sz="1700" b="1" dirty="0" smtClean="0">
                          <a:solidFill>
                            <a:schemeClr val="bg1"/>
                          </a:solidFill>
                        </a:rPr>
                        <a:t>4</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08045">
                <a:tc>
                  <a:txBody>
                    <a:bodyPr/>
                    <a:lstStyle/>
                    <a:p>
                      <a:r>
                        <a:rPr lang="en-US" sz="1700" dirty="0" smtClean="0">
                          <a:solidFill>
                            <a:schemeClr val="bg1"/>
                          </a:solidFill>
                        </a:rPr>
                        <a:t>Neutropenia</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49%</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37%</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29%</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21%</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8045">
                <a:tc>
                  <a:txBody>
                    <a:bodyPr/>
                    <a:lstStyle/>
                    <a:p>
                      <a:r>
                        <a:rPr lang="en-US" sz="1700" dirty="0" smtClean="0">
                          <a:solidFill>
                            <a:schemeClr val="bg1"/>
                          </a:solidFill>
                        </a:rPr>
                        <a:t>ALT increase</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45%</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26%</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6%</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8045">
                <a:tc>
                  <a:txBody>
                    <a:bodyPr/>
                    <a:lstStyle/>
                    <a:p>
                      <a:r>
                        <a:rPr lang="en-US" sz="1700" dirty="0" smtClean="0">
                          <a:solidFill>
                            <a:schemeClr val="bg1"/>
                          </a:solidFill>
                        </a:rPr>
                        <a:t>Anemia</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39%</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14%</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29%</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12%</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8045">
                <a:tc>
                  <a:txBody>
                    <a:bodyPr/>
                    <a:lstStyle/>
                    <a:p>
                      <a:r>
                        <a:rPr lang="en-US" sz="1700" dirty="0" smtClean="0">
                          <a:solidFill>
                            <a:schemeClr val="bg1"/>
                          </a:solidFill>
                        </a:rPr>
                        <a:t>AST increase</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35%</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13%</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5%</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08045">
                <a:tc>
                  <a:txBody>
                    <a:bodyPr/>
                    <a:lstStyle/>
                    <a:p>
                      <a:r>
                        <a:rPr lang="en-US" sz="1700" dirty="0" smtClean="0">
                          <a:solidFill>
                            <a:schemeClr val="bg1"/>
                          </a:solidFill>
                        </a:rPr>
                        <a:t>Thrombocytopenia</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30%</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17%</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36%</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18%</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73875">
                <a:tc>
                  <a:txBody>
                    <a:bodyPr/>
                    <a:lstStyle/>
                    <a:p>
                      <a:r>
                        <a:rPr lang="en-US" sz="1700" dirty="0" smtClean="0">
                          <a:solidFill>
                            <a:schemeClr val="bg1"/>
                          </a:solidFill>
                        </a:rPr>
                        <a:t>Blood</a:t>
                      </a:r>
                      <a:r>
                        <a:rPr lang="en-US" sz="1700" baseline="0" dirty="0" smtClean="0">
                          <a:solidFill>
                            <a:schemeClr val="bg1"/>
                          </a:solidFill>
                        </a:rPr>
                        <a:t> alkaline phosphatase increase</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20%</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1%</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7%</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dirty="0" smtClean="0">
                          <a:solidFill>
                            <a:schemeClr val="bg1"/>
                          </a:solidFill>
                        </a:rPr>
                        <a:t>0</a:t>
                      </a:r>
                      <a:endParaRPr lang="en-US" sz="17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Tree>
    <p:extLst>
      <p:ext uri="{BB962C8B-B14F-4D97-AF65-F5344CB8AC3E}">
        <p14:creationId xmlns:p14="http://schemas.microsoft.com/office/powerpoint/2010/main" val="2128752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20"/>
          <p:cNvSpPr txBox="1">
            <a:spLocks noChangeArrowheads="1"/>
          </p:cNvSpPr>
          <p:nvPr/>
        </p:nvSpPr>
        <p:spPr bwMode="auto">
          <a:xfrm>
            <a:off x="5376698" y="1475343"/>
            <a:ext cx="3278785" cy="737095"/>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Trabectedin</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345)</a:t>
            </a:r>
          </a:p>
        </p:txBody>
      </p:sp>
      <p:sp>
        <p:nvSpPr>
          <p:cNvPr id="27" name="Text Box 20"/>
          <p:cNvSpPr txBox="1">
            <a:spLocks noChangeArrowheads="1"/>
          </p:cNvSpPr>
          <p:nvPr/>
        </p:nvSpPr>
        <p:spPr bwMode="auto">
          <a:xfrm>
            <a:off x="5376698" y="2939205"/>
            <a:ext cx="3278785" cy="738461"/>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Dacarbazine</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(n = 173)</a:t>
            </a:r>
          </a:p>
        </p:txBody>
      </p:sp>
      <p:sp>
        <p:nvSpPr>
          <p:cNvPr id="19" name="Title 1"/>
          <p:cNvSpPr>
            <a:spLocks noGrp="1"/>
          </p:cNvSpPr>
          <p:nvPr>
            <p:ph type="title"/>
          </p:nvPr>
        </p:nvSpPr>
        <p:spPr>
          <a:xfrm>
            <a:off x="230900" y="0"/>
            <a:ext cx="8759768" cy="1284297"/>
          </a:xfrm>
        </p:spPr>
        <p:txBody>
          <a:bodyPr/>
          <a:lstStyle/>
          <a:p>
            <a:pPr algn="ctr"/>
            <a:r>
              <a:rPr lang="is-IS" dirty="0" smtClean="0"/>
              <a:t>ET743-SAR-3007</a:t>
            </a:r>
            <a:r>
              <a:rPr lang="en-US" dirty="0" smtClean="0"/>
              <a:t>: Trial Schema and Results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447713690"/>
              </p:ext>
            </p:extLst>
          </p:nvPr>
        </p:nvGraphicFramePr>
        <p:xfrm>
          <a:off x="747541" y="4389799"/>
          <a:ext cx="7907942" cy="1559624"/>
        </p:xfrm>
        <a:graphic>
          <a:graphicData uri="http://schemas.openxmlformats.org/drawingml/2006/table">
            <a:tbl>
              <a:tblPr firstRow="1" bandRow="1">
                <a:tableStyleId>{5C22544A-7EE6-4342-B048-85BDC9FD1C3A}</a:tableStyleId>
              </a:tblPr>
              <a:tblGrid>
                <a:gridCol w="2185750"/>
                <a:gridCol w="1518941"/>
                <a:gridCol w="1756379"/>
                <a:gridCol w="1223436"/>
                <a:gridCol w="1223436"/>
              </a:tblGrid>
              <a:tr h="570508">
                <a:tc>
                  <a:txBody>
                    <a:bodyPr/>
                    <a:lstStyle/>
                    <a:p>
                      <a:r>
                        <a:rPr lang="en-US" sz="1800" dirty="0" smtClean="0">
                          <a:solidFill>
                            <a:schemeClr val="bg1"/>
                          </a:solidFill>
                        </a:rPr>
                        <a:t>Survival</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err="1" smtClean="0">
                          <a:solidFill>
                            <a:schemeClr val="bg1"/>
                          </a:solidFill>
                        </a:rPr>
                        <a:t>Trabectedin</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err="1" smtClean="0">
                          <a:solidFill>
                            <a:schemeClr val="bg1"/>
                          </a:solidFill>
                        </a:rPr>
                        <a:t>Dacarbazine</a:t>
                      </a:r>
                      <a:endParaRPr lang="en-US" sz="180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94558">
                <a:tc>
                  <a:txBody>
                    <a:bodyPr/>
                    <a:lstStyle/>
                    <a:p>
                      <a:r>
                        <a:rPr lang="en-US" sz="1800" b="0" dirty="0" smtClean="0">
                          <a:solidFill>
                            <a:schemeClr val="bg1"/>
                          </a:solidFill>
                        </a:rPr>
                        <a:t>Median OS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12.4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12.9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0.87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0.37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94558">
                <a:tc>
                  <a:txBody>
                    <a:bodyPr/>
                    <a:lstStyle/>
                    <a:p>
                      <a:r>
                        <a:rPr lang="en-US" sz="1800" b="1" dirty="0" smtClean="0">
                          <a:solidFill>
                            <a:srgbClr val="FFFF00"/>
                          </a:solidFill>
                        </a:rPr>
                        <a:t>Median PFS</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4.2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1.5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0.55</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&lt;0.001</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Box 16"/>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Demetri GD et al. </a:t>
            </a:r>
            <a:r>
              <a:rPr lang="en-US" sz="1600" i="1" dirty="0" smtClean="0">
                <a:solidFill>
                  <a:srgbClr val="FFFFFF"/>
                </a:solidFill>
                <a:latin typeface="Arial" charset="0"/>
                <a:ea typeface="ＭＳ Ｐゴシック" charset="0"/>
                <a:cs typeface="ＭＳ Ｐゴシック" charset="0"/>
              </a:rPr>
              <a:t>J Clin Oncol </a:t>
            </a:r>
            <a:r>
              <a:rPr lang="en-US" sz="1600" dirty="0" smtClean="0">
                <a:solidFill>
                  <a:srgbClr val="FFFFFF"/>
                </a:solidFill>
                <a:latin typeface="Arial" charset="0"/>
                <a:ea typeface="ＭＳ Ｐゴシック" charset="0"/>
                <a:cs typeface="ＭＳ Ｐゴシック" charset="0"/>
              </a:rPr>
              <a:t>2016;34(8):786-93.</a:t>
            </a:r>
            <a:endParaRPr lang="en-US" sz="1600" dirty="0">
              <a:solidFill>
                <a:srgbClr val="000000"/>
              </a:solidFill>
              <a:latin typeface="Arial" charset="0"/>
              <a:ea typeface="ＭＳ Ｐゴシック" charset="0"/>
              <a:cs typeface="ＭＳ Ｐゴシック" charset="0"/>
            </a:endParaRPr>
          </a:p>
        </p:txBody>
      </p:sp>
      <p:sp>
        <p:nvSpPr>
          <p:cNvPr id="18" name="TextBox 17"/>
          <p:cNvSpPr txBox="1"/>
          <p:nvPr/>
        </p:nvSpPr>
        <p:spPr>
          <a:xfrm>
            <a:off x="1541558" y="1504984"/>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4" name="Line 6"/>
          <p:cNvSpPr>
            <a:spLocks noChangeShapeType="1"/>
          </p:cNvSpPr>
          <p:nvPr/>
        </p:nvSpPr>
        <p:spPr bwMode="auto">
          <a:xfrm>
            <a:off x="3471234" y="2633427"/>
            <a:ext cx="1519602" cy="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5" name="Line 7"/>
          <p:cNvSpPr>
            <a:spLocks noChangeShapeType="1"/>
          </p:cNvSpPr>
          <p:nvPr/>
        </p:nvSpPr>
        <p:spPr bwMode="auto">
          <a:xfrm flipH="1">
            <a:off x="4990835" y="1820020"/>
            <a:ext cx="0" cy="1502960"/>
          </a:xfrm>
          <a:prstGeom prst="line">
            <a:avLst/>
          </a:prstGeom>
          <a:noFill/>
          <a:ln w="28575">
            <a:solidFill>
              <a:srgbClr val="FFFFFF"/>
            </a:solidFill>
            <a:round/>
            <a:headEnd/>
            <a:tailEn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6" name="Line 8"/>
          <p:cNvSpPr>
            <a:spLocks noChangeShapeType="1"/>
          </p:cNvSpPr>
          <p:nvPr/>
        </p:nvSpPr>
        <p:spPr bwMode="auto">
          <a:xfrm flipV="1">
            <a:off x="4990835" y="1811682"/>
            <a:ext cx="385863" cy="8336"/>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sp>
        <p:nvSpPr>
          <p:cNvPr id="28" name="Line 9"/>
          <p:cNvSpPr>
            <a:spLocks noChangeShapeType="1"/>
          </p:cNvSpPr>
          <p:nvPr/>
        </p:nvSpPr>
        <p:spPr bwMode="auto">
          <a:xfrm>
            <a:off x="4990835" y="3322978"/>
            <a:ext cx="385863" cy="0"/>
          </a:xfrm>
          <a:prstGeom prst="line">
            <a:avLst/>
          </a:prstGeom>
          <a:noFill/>
          <a:ln w="28575">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sz="1800">
              <a:solidFill>
                <a:srgbClr val="FFFFFF"/>
              </a:solidFill>
              <a:ea typeface="ＭＳ Ｐゴシック" charset="0"/>
              <a:cs typeface="ＭＳ Ｐゴシック" charset="0"/>
            </a:endParaRPr>
          </a:p>
        </p:txBody>
      </p:sp>
      <p:graphicFrame>
        <p:nvGraphicFramePr>
          <p:cNvPr id="31" name="Group 104"/>
          <p:cNvGraphicFramePr>
            <a:graphicFrameLocks noGrp="1"/>
          </p:cNvGraphicFramePr>
          <p:nvPr>
            <p:extLst>
              <p:ext uri="{D42A27DB-BD31-4B8C-83A1-F6EECF244321}">
                <p14:modId xmlns:p14="http://schemas.microsoft.com/office/powerpoint/2010/main" val="644145474"/>
              </p:ext>
            </p:extLst>
          </p:nvPr>
        </p:nvGraphicFramePr>
        <p:xfrm>
          <a:off x="747541" y="1481922"/>
          <a:ext cx="2803920" cy="2179156"/>
        </p:xfrm>
        <a:graphic>
          <a:graphicData uri="http://schemas.openxmlformats.org/drawingml/2006/table">
            <a:tbl>
              <a:tblPr/>
              <a:tblGrid>
                <a:gridCol w="2803920"/>
              </a:tblGrid>
              <a:tr h="290541">
                <a:tc>
                  <a:txBody>
                    <a:bodyPr/>
                    <a:lstStyle/>
                    <a:p>
                      <a:pPr marL="0" marR="0" lvl="0" indent="0" algn="l" defTabSz="914400" rtl="0" eaLnBrk="0" fontAlgn="base" latinLnBrk="0" hangingPunct="0">
                        <a:lnSpc>
                          <a:spcPct val="100000"/>
                        </a:lnSpc>
                        <a:spcBef>
                          <a:spcPts val="7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a:ea typeface="ＭＳ Ｐゴシック" charset="0"/>
                          <a:cs typeface="Arial"/>
                        </a:rPr>
                        <a:t>Eligibility (n = 518)</a:t>
                      </a:r>
                      <a:endParaRPr kumimoji="0" lang="en-US" sz="1600" b="1" i="0" u="none" strike="noStrike" cap="none" normalizeH="0" baseline="0" dirty="0">
                        <a:ln>
                          <a:noFill/>
                        </a:ln>
                        <a:solidFill>
                          <a:schemeClr val="bg1"/>
                        </a:solidFill>
                        <a:effectLst/>
                        <a:latin typeface="Arial"/>
                        <a:ea typeface="ＭＳ Ｐゴシック" charset="0"/>
                        <a:cs typeface="Arial"/>
                      </a:endParaRPr>
                    </a:p>
                  </a:txBody>
                  <a:tcPr marL="68635" marR="68635" marT="34249" marB="34249"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1336386">
                <a:tc>
                  <a:txBody>
                    <a:bodyPr/>
                    <a:lstStyle/>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Advanced </a:t>
                      </a:r>
                      <a:r>
                        <a:rPr lang="en-US" sz="1800" dirty="0" err="1" smtClean="0">
                          <a:solidFill>
                            <a:prstClr val="white"/>
                          </a:solidFill>
                          <a:latin typeface="+mn-lt"/>
                          <a:ea typeface="Arial" pitchFamily="-104" charset="0"/>
                          <a:cs typeface="Arial" pitchFamily="-104" charset="0"/>
                        </a:rPr>
                        <a:t>liposarcoma</a:t>
                      </a:r>
                      <a:r>
                        <a:rPr lang="en-US" sz="1800" dirty="0" smtClean="0">
                          <a:solidFill>
                            <a:prstClr val="white"/>
                          </a:solidFill>
                          <a:latin typeface="+mn-lt"/>
                          <a:ea typeface="Arial" pitchFamily="-104" charset="0"/>
                          <a:cs typeface="Arial" pitchFamily="-104" charset="0"/>
                        </a:rPr>
                        <a:t> or </a:t>
                      </a:r>
                      <a:r>
                        <a:rPr lang="en-US" sz="1800" dirty="0" err="1" smtClean="0">
                          <a:solidFill>
                            <a:prstClr val="white"/>
                          </a:solidFill>
                          <a:latin typeface="+mn-lt"/>
                          <a:ea typeface="Arial" pitchFamily="-104" charset="0"/>
                          <a:cs typeface="Arial" pitchFamily="-104" charset="0"/>
                        </a:rPr>
                        <a:t>leiomyosarcoma</a:t>
                      </a:r>
                      <a:endParaRPr lang="en-US" sz="1800" dirty="0" smtClean="0">
                        <a:solidFill>
                          <a:prstClr val="white"/>
                        </a:solidFill>
                        <a:latin typeface="+mn-lt"/>
                        <a:ea typeface="Arial" pitchFamily="-104" charset="0"/>
                        <a:cs typeface="Arial" pitchFamily="-104" charset="0"/>
                      </a:endParaRPr>
                    </a:p>
                    <a:p>
                      <a:pPr marL="285750" indent="-285750" eaLnBrk="0" fontAlgn="base" hangingPunct="0">
                        <a:spcBef>
                          <a:spcPts val="600"/>
                        </a:spcBef>
                        <a:spcAft>
                          <a:spcPts val="600"/>
                        </a:spcAft>
                        <a:buFont typeface="Arial"/>
                        <a:buChar char="•"/>
                      </a:pPr>
                      <a:r>
                        <a:rPr lang="en-US" sz="1800" dirty="0" smtClean="0">
                          <a:solidFill>
                            <a:prstClr val="white"/>
                          </a:solidFill>
                          <a:latin typeface="+mn-lt"/>
                          <a:ea typeface="Arial" pitchFamily="-104" charset="0"/>
                          <a:cs typeface="Arial" pitchFamily="-104" charset="0"/>
                        </a:rPr>
                        <a:t>Failure of an anthracycline and </a:t>
                      </a:r>
                      <a:br>
                        <a:rPr lang="en-US" sz="1800" dirty="0" smtClean="0">
                          <a:solidFill>
                            <a:prstClr val="white"/>
                          </a:solidFill>
                          <a:latin typeface="+mn-lt"/>
                          <a:ea typeface="Arial" pitchFamily="-104" charset="0"/>
                          <a:cs typeface="Arial" pitchFamily="-104" charset="0"/>
                        </a:rPr>
                      </a:br>
                      <a:r>
                        <a:rPr lang="en-US" sz="1800" dirty="0" smtClean="0">
                          <a:solidFill>
                            <a:prstClr val="white"/>
                          </a:solidFill>
                          <a:latin typeface="+mn-lt"/>
                          <a:ea typeface="Arial" pitchFamily="-104" charset="0"/>
                          <a:cs typeface="Arial" pitchFamily="-104" charset="0"/>
                        </a:rPr>
                        <a:t>≥1 additional systemic regimen</a:t>
                      </a:r>
                    </a:p>
                  </a:txBody>
                  <a:tcPr marL="68635" marR="68635" marT="34249" marB="3424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34" name="Oval 4"/>
          <p:cNvSpPr>
            <a:spLocks noChangeArrowheads="1"/>
          </p:cNvSpPr>
          <p:nvPr/>
        </p:nvSpPr>
        <p:spPr bwMode="auto">
          <a:xfrm>
            <a:off x="3790984" y="2139760"/>
            <a:ext cx="914400" cy="914400"/>
          </a:xfrm>
          <a:prstGeom prst="ellipse">
            <a:avLst/>
          </a:prstGeom>
          <a:solidFill>
            <a:srgbClr val="FF6600"/>
          </a:solidFill>
          <a:ln>
            <a:noFill/>
          </a:ln>
          <a:extLst/>
        </p:spPr>
        <p:txBody>
          <a:bodyPr wrap="none" anchor="ctr"/>
          <a:lstStyle/>
          <a:p>
            <a:pPr algn="ctr"/>
            <a:r>
              <a:rPr lang="en-US" sz="3600" b="1" dirty="0">
                <a:solidFill>
                  <a:srgbClr val="FFFFFF"/>
                </a:solidFill>
                <a:latin typeface="Arial"/>
                <a:cs typeface="Arial"/>
              </a:rPr>
              <a:t>R</a:t>
            </a:r>
          </a:p>
        </p:txBody>
      </p:sp>
    </p:spTree>
    <p:extLst>
      <p:ext uri="{BB962C8B-B14F-4D97-AF65-F5344CB8AC3E}">
        <p14:creationId xmlns:p14="http://schemas.microsoft.com/office/powerpoint/2010/main" val="1217201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3"/>
          <p:cNvSpPr>
            <a:spLocks noChangeAspect="1" noChangeArrowheads="1"/>
          </p:cNvSpPr>
          <p:nvPr/>
        </p:nvSpPr>
        <p:spPr bwMode="auto">
          <a:xfrm>
            <a:off x="459960" y="1550637"/>
            <a:ext cx="8270681" cy="3296936"/>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1800">
              <a:solidFill>
                <a:srgbClr val="FFFFFF"/>
              </a:solidFill>
            </a:endParaRPr>
          </a:p>
        </p:txBody>
      </p:sp>
      <p:sp>
        <p:nvSpPr>
          <p:cNvPr id="19" name="Title 1"/>
          <p:cNvSpPr>
            <a:spLocks noGrp="1"/>
          </p:cNvSpPr>
          <p:nvPr>
            <p:ph type="title"/>
          </p:nvPr>
        </p:nvSpPr>
        <p:spPr>
          <a:xfrm>
            <a:off x="230900" y="0"/>
            <a:ext cx="8759768" cy="1284297"/>
          </a:xfrm>
        </p:spPr>
        <p:txBody>
          <a:bodyPr/>
          <a:lstStyle/>
          <a:p>
            <a:pPr algn="ctr"/>
            <a:r>
              <a:rPr lang="is-IS" dirty="0" smtClean="0"/>
              <a:t>ET743-SAR-3007 and E7389-G000-309 Phase III Trials for Patients with Soft Tissue Sarcomas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23" name="Table 22"/>
          <p:cNvGraphicFramePr>
            <a:graphicFrameLocks noGrp="1"/>
          </p:cNvGraphicFramePr>
          <p:nvPr>
            <p:extLst>
              <p:ext uri="{D42A27DB-BD31-4B8C-83A1-F6EECF244321}">
                <p14:modId xmlns:p14="http://schemas.microsoft.com/office/powerpoint/2010/main" val="1058983254"/>
              </p:ext>
            </p:extLst>
          </p:nvPr>
        </p:nvGraphicFramePr>
        <p:xfrm>
          <a:off x="602457" y="1697648"/>
          <a:ext cx="7965348" cy="2961092"/>
        </p:xfrm>
        <a:graphic>
          <a:graphicData uri="http://schemas.openxmlformats.org/drawingml/2006/table">
            <a:tbl>
              <a:tblPr firstRow="1" bandRow="1">
                <a:tableStyleId>{5C22544A-7EE6-4342-B048-85BDC9FD1C3A}</a:tableStyleId>
              </a:tblPr>
              <a:tblGrid>
                <a:gridCol w="2201617"/>
                <a:gridCol w="1529968"/>
                <a:gridCol w="1769128"/>
                <a:gridCol w="1287562"/>
                <a:gridCol w="1177073"/>
              </a:tblGrid>
              <a:tr h="596710">
                <a:tc>
                  <a:txBody>
                    <a:bodyPr/>
                    <a:lstStyle/>
                    <a:p>
                      <a:r>
                        <a:rPr lang="is-IS" sz="1800" dirty="0" smtClean="0">
                          <a:solidFill>
                            <a:schemeClr val="bg1"/>
                          </a:solidFill>
                        </a:rPr>
                        <a:t>ET743-SAR-3007</a:t>
                      </a:r>
                      <a:r>
                        <a:rPr lang="is-IS" sz="1800" baseline="30000" dirty="0" smtClean="0">
                          <a:solidFill>
                            <a:schemeClr val="bg1"/>
                          </a:solidFill>
                        </a:rPr>
                        <a:t>1</a:t>
                      </a:r>
                      <a:endParaRPr lang="en-US" sz="1800" baseline="30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Trabectedin</a:t>
                      </a:r>
                    </a:p>
                    <a:p>
                      <a:pPr algn="ctr"/>
                      <a:r>
                        <a:rPr lang="en-US" sz="1800" dirty="0" smtClean="0">
                          <a:solidFill>
                            <a:schemeClr val="bg1"/>
                          </a:solidFill>
                        </a:rPr>
                        <a:t>(n = 345)</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Dacarbazine</a:t>
                      </a:r>
                    </a:p>
                    <a:p>
                      <a:pPr algn="ctr"/>
                      <a:r>
                        <a:rPr lang="en-US" sz="1800" dirty="0" smtClean="0">
                          <a:solidFill>
                            <a:schemeClr val="bg1"/>
                          </a:solidFill>
                        </a:rPr>
                        <a:t>(n = 173)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dirty="0" smtClean="0">
                          <a:solidFill>
                            <a:schemeClr val="bg1"/>
                          </a:solidFill>
                        </a:rPr>
                        <a:t>HR</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i="1" dirty="0" smtClean="0">
                          <a:solidFill>
                            <a:schemeClr val="bg1"/>
                          </a:solidFill>
                        </a:rPr>
                        <a:t>p</a:t>
                      </a:r>
                      <a:r>
                        <a:rPr lang="en-US" sz="1800" dirty="0" smtClean="0">
                          <a:solidFill>
                            <a:schemeClr val="bg1"/>
                          </a:solidFill>
                        </a:rPr>
                        <a:t>-value</a:t>
                      </a:r>
                      <a:endParaRPr lang="en-US" sz="18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20233">
                <a:tc>
                  <a:txBody>
                    <a:bodyPr/>
                    <a:lstStyle/>
                    <a:p>
                      <a:r>
                        <a:rPr lang="en-US" sz="1800" b="0" dirty="0" smtClean="0">
                          <a:solidFill>
                            <a:schemeClr val="bg1"/>
                          </a:solidFill>
                        </a:rPr>
                        <a:t>Median OS</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12.4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12.9 mo</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0.87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chemeClr val="bg1"/>
                          </a:solidFill>
                        </a:rPr>
                        <a:t>0.37</a:t>
                      </a:r>
                      <a:endParaRPr lang="en-US" sz="18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20233">
                <a:tc>
                  <a:txBody>
                    <a:bodyPr/>
                    <a:lstStyle/>
                    <a:p>
                      <a:r>
                        <a:rPr lang="en-US" sz="1800" b="1" dirty="0" smtClean="0">
                          <a:solidFill>
                            <a:srgbClr val="FFFF00"/>
                          </a:solidFill>
                        </a:rPr>
                        <a:t>Median PFS</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4.2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1.5 mo</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0.55</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rgbClr val="FFFF00"/>
                          </a:solidFill>
                        </a:rPr>
                        <a:t>&lt;0.001</a:t>
                      </a:r>
                      <a:endParaRPr lang="en-US" sz="18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96710">
                <a:tc>
                  <a:txBody>
                    <a:bodyPr/>
                    <a:lstStyle/>
                    <a:p>
                      <a:r>
                        <a:rPr lang="is-IS" sz="1800" b="1" dirty="0" smtClean="0">
                          <a:solidFill>
                            <a:schemeClr val="bg1"/>
                          </a:solidFill>
                        </a:rPr>
                        <a:t>E7389-G000-309</a:t>
                      </a:r>
                      <a:r>
                        <a:rPr lang="is-IS" sz="1800" b="1" baseline="30000" dirty="0" smtClean="0">
                          <a:solidFill>
                            <a:schemeClr val="bg1"/>
                          </a:solidFill>
                        </a:rPr>
                        <a:t>2</a:t>
                      </a:r>
                      <a:endParaRPr lang="en-US" sz="1800" b="1" baseline="30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Eribulin</a:t>
                      </a:r>
                    </a:p>
                    <a:p>
                      <a:pPr algn="ctr"/>
                      <a:r>
                        <a:rPr lang="en-US" sz="1800" b="1" dirty="0" smtClean="0">
                          <a:solidFill>
                            <a:schemeClr val="bg1"/>
                          </a:solidFill>
                        </a:rPr>
                        <a:t>(n = 228)</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Dacarbazine</a:t>
                      </a:r>
                    </a:p>
                    <a:p>
                      <a:pPr algn="ctr"/>
                      <a:r>
                        <a:rPr lang="en-US" sz="1800" b="1" dirty="0" smtClean="0">
                          <a:solidFill>
                            <a:schemeClr val="bg1"/>
                          </a:solidFill>
                        </a:rPr>
                        <a:t>(n = 224)</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dirty="0" smtClean="0">
                          <a:solidFill>
                            <a:schemeClr val="bg1"/>
                          </a:solidFill>
                        </a:rPr>
                        <a:t>HR</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c>
                  <a:txBody>
                    <a:bodyPr/>
                    <a:lstStyle/>
                    <a:p>
                      <a:pPr algn="ctr"/>
                      <a:r>
                        <a:rPr lang="en-US" sz="1800" b="1" i="1" dirty="0" smtClean="0">
                          <a:solidFill>
                            <a:schemeClr val="bg1"/>
                          </a:solidFill>
                        </a:rPr>
                        <a:t>p</a:t>
                      </a:r>
                      <a:r>
                        <a:rPr lang="en-US" sz="1800" b="1" dirty="0" smtClean="0">
                          <a:solidFill>
                            <a:schemeClr val="bg1"/>
                          </a:solidFill>
                        </a:rPr>
                        <a:t>-value</a:t>
                      </a:r>
                      <a:endParaRPr lang="en-US" sz="18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12A50"/>
                    </a:solidFill>
                  </a:tcPr>
                </a:tc>
              </a:tr>
              <a:tr h="420233">
                <a:tc>
                  <a:txBody>
                    <a:bodyPr/>
                    <a:lstStyle/>
                    <a:p>
                      <a:r>
                        <a:rPr lang="en-US" sz="1800" b="1" dirty="0" smtClean="0">
                          <a:solidFill>
                            <a:schemeClr val="bg1"/>
                          </a:solidFill>
                        </a:rPr>
                        <a:t>Median OS</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13.5 mo</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11.5 mo</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0.77</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1" dirty="0" smtClean="0">
                          <a:solidFill>
                            <a:schemeClr val="bg1"/>
                          </a:solidFill>
                        </a:rPr>
                        <a:t>0.0169</a:t>
                      </a:r>
                      <a:endParaRPr lang="en-US" sz="18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420233">
                <a:tc>
                  <a:txBody>
                    <a:bodyPr/>
                    <a:lstStyle/>
                    <a:p>
                      <a:r>
                        <a:rPr lang="en-US" sz="1800" b="0" dirty="0" smtClean="0">
                          <a:solidFill>
                            <a:srgbClr val="FFFF00"/>
                          </a:solidFill>
                        </a:rPr>
                        <a:t>Median PFS</a:t>
                      </a:r>
                      <a:endParaRPr lang="en-US" sz="1800" b="0"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rgbClr val="FFFF00"/>
                          </a:solidFill>
                        </a:rPr>
                        <a:t>2.6 mo</a:t>
                      </a:r>
                      <a:endParaRPr lang="en-US" sz="1800" b="0"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rgbClr val="FFFF00"/>
                          </a:solidFill>
                        </a:rPr>
                        <a:t>2.6 mo</a:t>
                      </a:r>
                      <a:endParaRPr lang="en-US" sz="1800" b="0"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rgbClr val="FFFF00"/>
                          </a:solidFill>
                        </a:rPr>
                        <a:t>0.88</a:t>
                      </a:r>
                      <a:endParaRPr lang="en-US" sz="1800" b="0"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800" b="0" dirty="0" smtClean="0">
                          <a:solidFill>
                            <a:srgbClr val="FFFF00"/>
                          </a:solidFill>
                        </a:rPr>
                        <a:t>0.23</a:t>
                      </a:r>
                      <a:endParaRPr lang="en-US" sz="1800" b="0"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17" name="TextBox 16"/>
          <p:cNvSpPr txBox="1"/>
          <p:nvPr/>
        </p:nvSpPr>
        <p:spPr>
          <a:xfrm>
            <a:off x="0" y="6260366"/>
            <a:ext cx="8942832" cy="584775"/>
          </a:xfrm>
          <a:prstGeom prst="rect">
            <a:avLst/>
          </a:prstGeom>
          <a:noFill/>
        </p:spPr>
        <p:txBody>
          <a:bodyPr wrap="square" rtlCol="0">
            <a:spAutoFit/>
          </a:bodyPr>
          <a:lstStyle/>
          <a:p>
            <a:pPr defTabSz="914400" eaLnBrk="0" fontAlgn="base" hangingPunct="0">
              <a:spcBef>
                <a:spcPct val="0"/>
              </a:spcBef>
              <a:spcAft>
                <a:spcPct val="0"/>
              </a:spcAft>
            </a:pPr>
            <a:r>
              <a:rPr lang="en-US" sz="1600" baseline="30000" dirty="0" smtClean="0">
                <a:solidFill>
                  <a:schemeClr val="bg1"/>
                </a:solidFill>
                <a:latin typeface="Arial" charset="0"/>
                <a:ea typeface="ＭＳ Ｐゴシック" charset="0"/>
                <a:cs typeface="ＭＳ Ｐゴシック" charset="0"/>
              </a:rPr>
              <a:t>1 </a:t>
            </a:r>
            <a:r>
              <a:rPr lang="en-US" sz="1600" dirty="0" smtClean="0">
                <a:solidFill>
                  <a:schemeClr val="bg1"/>
                </a:solidFill>
                <a:latin typeface="Arial" charset="0"/>
                <a:ea typeface="ＭＳ Ｐゴシック" charset="0"/>
                <a:cs typeface="ＭＳ Ｐゴシック" charset="0"/>
              </a:rPr>
              <a:t>Demetri GD et al. </a:t>
            </a:r>
            <a:r>
              <a:rPr lang="en-US" sz="1600" i="1" dirty="0" smtClean="0">
                <a:solidFill>
                  <a:schemeClr val="bg1"/>
                </a:solidFill>
                <a:latin typeface="Arial" charset="0"/>
                <a:ea typeface="ＭＳ Ｐゴシック" charset="0"/>
                <a:cs typeface="ＭＳ Ｐゴシック" charset="0"/>
              </a:rPr>
              <a:t>J Clin Oncol </a:t>
            </a:r>
            <a:r>
              <a:rPr lang="en-US" sz="1600" dirty="0" smtClean="0">
                <a:solidFill>
                  <a:schemeClr val="bg1"/>
                </a:solidFill>
                <a:latin typeface="Arial" charset="0"/>
                <a:ea typeface="ＭＳ Ｐゴシック" charset="0"/>
                <a:cs typeface="ＭＳ Ｐゴシック" charset="0"/>
              </a:rPr>
              <a:t>2016;34(8):786-93; </a:t>
            </a:r>
          </a:p>
          <a:p>
            <a:pPr defTabSz="914400" eaLnBrk="0" fontAlgn="base" hangingPunct="0">
              <a:spcBef>
                <a:spcPct val="0"/>
              </a:spcBef>
              <a:spcAft>
                <a:spcPct val="0"/>
              </a:spcAft>
            </a:pPr>
            <a:r>
              <a:rPr lang="en-US" sz="1600" baseline="30000" dirty="0" smtClean="0">
                <a:solidFill>
                  <a:schemeClr val="bg1"/>
                </a:solidFill>
                <a:latin typeface="Arial" charset="0"/>
                <a:ea typeface="ＭＳ Ｐゴシック" charset="0"/>
                <a:cs typeface="ＭＳ Ｐゴシック" charset="0"/>
              </a:rPr>
              <a:t>2 </a:t>
            </a:r>
            <a:r>
              <a:rPr lang="en-US" sz="1600" dirty="0" err="1" smtClean="0">
                <a:solidFill>
                  <a:schemeClr val="bg1"/>
                </a:solidFill>
                <a:latin typeface="Arial" charset="0"/>
                <a:ea typeface="ＭＳ Ｐゴシック" charset="0"/>
                <a:cs typeface="ＭＳ Ｐゴシック" charset="0"/>
              </a:rPr>
              <a:t>Schoffski</a:t>
            </a:r>
            <a:r>
              <a:rPr lang="en-US" sz="1600" dirty="0" smtClean="0">
                <a:solidFill>
                  <a:schemeClr val="bg1"/>
                </a:solidFill>
                <a:latin typeface="Arial" charset="0"/>
                <a:ea typeface="ＭＳ Ｐゴシック" charset="0"/>
                <a:cs typeface="ＭＳ Ｐゴシック" charset="0"/>
              </a:rPr>
              <a:t> P et al. </a:t>
            </a:r>
            <a:r>
              <a:rPr lang="en-US" sz="1600" i="1" dirty="0" smtClean="0">
                <a:solidFill>
                  <a:schemeClr val="bg1"/>
                </a:solidFill>
                <a:latin typeface="Arial" charset="0"/>
                <a:ea typeface="ＭＳ Ｐゴシック" charset="0"/>
                <a:cs typeface="ＭＳ Ｐゴシック" charset="0"/>
              </a:rPr>
              <a:t>Lancet</a:t>
            </a:r>
            <a:r>
              <a:rPr lang="en-US" sz="1600" dirty="0" smtClean="0">
                <a:solidFill>
                  <a:schemeClr val="bg1"/>
                </a:solidFill>
                <a:latin typeface="Arial" charset="0"/>
                <a:ea typeface="ＭＳ Ｐゴシック" charset="0"/>
                <a:cs typeface="ＭＳ Ｐゴシック" charset="0"/>
              </a:rPr>
              <a:t> 2016;387(10028):1629-37.</a:t>
            </a:r>
            <a:endParaRPr lang="en-US" sz="1600" dirty="0">
              <a:solidFill>
                <a:schemeClr val="bg1"/>
              </a:solidFill>
              <a:latin typeface="Arial" charset="0"/>
              <a:ea typeface="ＭＳ Ｐゴシック" charset="0"/>
              <a:cs typeface="ＭＳ Ｐゴシック" charset="0"/>
            </a:endParaRPr>
          </a:p>
        </p:txBody>
      </p:sp>
      <p:sp>
        <p:nvSpPr>
          <p:cNvPr id="3" name="TextBox 2"/>
          <p:cNvSpPr txBox="1"/>
          <p:nvPr/>
        </p:nvSpPr>
        <p:spPr>
          <a:xfrm>
            <a:off x="602457" y="4974805"/>
            <a:ext cx="8286798" cy="969496"/>
          </a:xfrm>
          <a:prstGeom prst="rect">
            <a:avLst/>
          </a:prstGeom>
          <a:noFill/>
        </p:spPr>
        <p:txBody>
          <a:bodyPr wrap="square" rtlCol="0">
            <a:spAutoFit/>
          </a:bodyPr>
          <a:lstStyle/>
          <a:p>
            <a:r>
              <a:rPr lang="is-IS" sz="1900" b="1" dirty="0" smtClean="0">
                <a:solidFill>
                  <a:srgbClr val="FFFF00"/>
                </a:solidFill>
              </a:rPr>
              <a:t>E7389-G000-309 trial</a:t>
            </a:r>
            <a:r>
              <a:rPr lang="is-IS" sz="1900" b="1" baseline="30000" dirty="0" smtClean="0">
                <a:solidFill>
                  <a:srgbClr val="FFFF00"/>
                </a:solidFill>
              </a:rPr>
              <a:t>2</a:t>
            </a:r>
            <a:r>
              <a:rPr lang="is-IS" sz="1900" b="1" dirty="0" smtClean="0">
                <a:solidFill>
                  <a:srgbClr val="FFFF00"/>
                </a:solidFill>
              </a:rPr>
              <a:t>: </a:t>
            </a:r>
            <a:r>
              <a:rPr lang="en-US" sz="1900" dirty="0" smtClean="0">
                <a:solidFill>
                  <a:srgbClr val="FFFF00"/>
                </a:solidFill>
              </a:rPr>
              <a:t>Median OS with eribulin versus </a:t>
            </a:r>
            <a:r>
              <a:rPr lang="en-US" sz="1900" dirty="0" err="1" smtClean="0">
                <a:solidFill>
                  <a:srgbClr val="FFFF00"/>
                </a:solidFill>
              </a:rPr>
              <a:t>dacarbazine</a:t>
            </a:r>
            <a:r>
              <a:rPr lang="en-US" sz="1900" dirty="0" smtClean="0">
                <a:solidFill>
                  <a:srgbClr val="FFFF00"/>
                </a:solidFill>
              </a:rPr>
              <a:t> </a:t>
            </a:r>
            <a:r>
              <a:rPr lang="en-US" sz="1900" dirty="0">
                <a:solidFill>
                  <a:srgbClr val="FFFF00"/>
                </a:solidFill>
              </a:rPr>
              <a:t>was longer </a:t>
            </a:r>
            <a:r>
              <a:rPr lang="en-US" sz="1900" dirty="0" smtClean="0">
                <a:solidFill>
                  <a:srgbClr val="FFFF00"/>
                </a:solidFill>
              </a:rPr>
              <a:t>for patients </a:t>
            </a:r>
            <a:r>
              <a:rPr lang="en-US" sz="1900" dirty="0">
                <a:solidFill>
                  <a:srgbClr val="FFFF00"/>
                </a:solidFill>
              </a:rPr>
              <a:t>with liposarcoma (median </a:t>
            </a:r>
            <a:r>
              <a:rPr lang="en-US" sz="1900" dirty="0" smtClean="0">
                <a:solidFill>
                  <a:srgbClr val="FFFF00"/>
                </a:solidFill>
              </a:rPr>
              <a:t>OS 15.6 </a:t>
            </a:r>
            <a:r>
              <a:rPr lang="en-US" sz="1900" dirty="0">
                <a:solidFill>
                  <a:srgbClr val="FFFF00"/>
                </a:solidFill>
              </a:rPr>
              <a:t>vs </a:t>
            </a:r>
            <a:r>
              <a:rPr lang="en-US" sz="1900" dirty="0" smtClean="0">
                <a:solidFill>
                  <a:srgbClr val="FFFF00"/>
                </a:solidFill>
              </a:rPr>
              <a:t>8.4 mo) than for </a:t>
            </a:r>
            <a:r>
              <a:rPr lang="en-US" sz="1900" dirty="0">
                <a:solidFill>
                  <a:srgbClr val="FFFF00"/>
                </a:solidFill>
              </a:rPr>
              <a:t>those with leiomyosarcoma (</a:t>
            </a:r>
            <a:r>
              <a:rPr lang="en-US" sz="1900" dirty="0" smtClean="0">
                <a:solidFill>
                  <a:srgbClr val="FFFF00"/>
                </a:solidFill>
              </a:rPr>
              <a:t>12.7 vs 13.0 mo).</a:t>
            </a:r>
            <a:endParaRPr lang="en-US" sz="1900" dirty="0">
              <a:solidFill>
                <a:srgbClr val="FFFF00"/>
              </a:solidFill>
            </a:endParaRPr>
          </a:p>
        </p:txBody>
      </p:sp>
    </p:spTree>
    <p:extLst>
      <p:ext uri="{BB962C8B-B14F-4D97-AF65-F5344CB8AC3E}">
        <p14:creationId xmlns:p14="http://schemas.microsoft.com/office/powerpoint/2010/main" val="387625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29265</TotalTime>
  <Words>2027</Words>
  <Application>Microsoft Macintosh PowerPoint</Application>
  <PresentationFormat>On-screen Show (4:3)</PresentationFormat>
  <Paragraphs>471</Paragraphs>
  <Slides>24</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.AppleSystemUIFont</vt:lpstr>
      <vt:lpstr>Arial Bold</vt:lpstr>
      <vt:lpstr>ＭＳ Ｐゴシック</vt:lpstr>
      <vt:lpstr>Wingdings</vt:lpstr>
      <vt:lpstr>ヒラギノ角ゴ Pro W3</vt:lpstr>
      <vt:lpstr>Arial</vt:lpstr>
      <vt:lpstr>8_Blank Presentation</vt:lpstr>
      <vt:lpstr>Biology of Sarcomas</vt:lpstr>
      <vt:lpstr>Management of Sarcomas</vt:lpstr>
      <vt:lpstr>Management of Sarcomas</vt:lpstr>
      <vt:lpstr>Results from the Phase II Trial of Olaratumab and Doxorubicin in Sarcoma</vt:lpstr>
      <vt:lpstr>Treatment Options for Sarcoma</vt:lpstr>
      <vt:lpstr>Mechanism of Action of Trabectedin</vt:lpstr>
      <vt:lpstr>Phase III ET743-SAR-3007 Trial: Incidence of  Select Adverse Events with Trabectedin for Metastatic Liposarcoma or Leiomyosarcoma After Chemotherapy</vt:lpstr>
      <vt:lpstr>ET743-SAR-3007: Trial Schema and Results</vt:lpstr>
      <vt:lpstr>ET743-SAR-3007 and E7389-G000-309 Phase III Trials for Patients with Soft Tissue Sarcomas</vt:lpstr>
      <vt:lpstr>Results from the REGOSARC Phase II Trial for Advanced Soft Tissue Sarcomas</vt:lpstr>
      <vt:lpstr>Perspective on the Utility of Pazopanib in the Management of Sarcoma</vt:lpstr>
      <vt:lpstr>Results from the Phase II Trial of Olaratumab and Doxorubicin in Sarcoma</vt:lpstr>
      <vt:lpstr>Ongoing Phase III ANNOUNCE Trial Schema</vt:lpstr>
      <vt:lpstr>Phase II Trial: Select Side Effects of Olaratumab/Doxorubicin versus Doxorubicin Alone</vt:lpstr>
      <vt:lpstr>Risk Factors and Types of Sarcoma</vt:lpstr>
      <vt:lpstr>Case Discussion</vt:lpstr>
      <vt:lpstr>Case Discussion</vt:lpstr>
      <vt:lpstr>Case Discussion</vt:lpstr>
      <vt:lpstr>Phase III E7389-G000-309 Trial for Patients  with Soft Tissue Sarcoma</vt:lpstr>
      <vt:lpstr>Phase III ET743-SAR-3007 Trial Results</vt:lpstr>
      <vt:lpstr>Results form the Phase II Trial of Olaratumab  and Doxorubicin in Sarcoma</vt:lpstr>
      <vt:lpstr>Phase II Trial: Select Side Effects of  Olaratumab/Doxorubicin versus Doxorubicin Alone</vt:lpstr>
      <vt:lpstr>Ongoing Phase III ANNOUNCE Trial Schema</vt:lpstr>
      <vt:lpstr>SARC 028: A Phase II Trial of the Anti-PD-1 Antibody Pembrolizumab in Advanced Soft Tissue Sarcoma</vt:lpstr>
    </vt:vector>
  </TitlesOfParts>
  <Company>Research To Practice</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Practice</dc:title>
  <dc:creator>Fernando G Rendina</dc:creator>
  <cp:lastModifiedBy>Silvana Izquierdo</cp:lastModifiedBy>
  <cp:revision>1702</cp:revision>
  <cp:lastPrinted>2017-04-11T19:12:36Z</cp:lastPrinted>
  <dcterms:created xsi:type="dcterms:W3CDTF">2012-08-13T12:55:31Z</dcterms:created>
  <dcterms:modified xsi:type="dcterms:W3CDTF">2017-04-11T19:42:06Z</dcterms:modified>
</cp:coreProperties>
</file>