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9973" r:id="rId2"/>
    <p:sldMasterId id="2147489985" r:id="rId3"/>
    <p:sldMasterId id="2147489997" r:id="rId4"/>
    <p:sldMasterId id="2147490009" r:id="rId5"/>
    <p:sldMasterId id="2147490021" r:id="rId6"/>
    <p:sldMasterId id="2147490033" r:id="rId7"/>
    <p:sldMasterId id="2147490045" r:id="rId8"/>
    <p:sldMasterId id="2147490057" r:id="rId9"/>
    <p:sldMasterId id="2147490069" r:id="rId10"/>
    <p:sldMasterId id="2147490081" r:id="rId11"/>
    <p:sldMasterId id="2147490093" r:id="rId12"/>
    <p:sldMasterId id="2147490105" r:id="rId13"/>
    <p:sldMasterId id="2147490117" r:id="rId14"/>
    <p:sldMasterId id="2147490129" r:id="rId15"/>
    <p:sldMasterId id="2147490141" r:id="rId16"/>
    <p:sldMasterId id="2147490153" r:id="rId17"/>
    <p:sldMasterId id="2147490165" r:id="rId18"/>
    <p:sldMasterId id="2147490189" r:id="rId19"/>
    <p:sldMasterId id="2147490201" r:id="rId20"/>
  </p:sldMasterIdLst>
  <p:notesMasterIdLst>
    <p:notesMasterId r:id="rId97"/>
  </p:notesMasterIdLst>
  <p:handoutMasterIdLst>
    <p:handoutMasterId r:id="rId98"/>
  </p:handoutMasterIdLst>
  <p:sldIdLst>
    <p:sldId id="487" r:id="rId21"/>
    <p:sldId id="435" r:id="rId22"/>
    <p:sldId id="473" r:id="rId23"/>
    <p:sldId id="474" r:id="rId24"/>
    <p:sldId id="475" r:id="rId25"/>
    <p:sldId id="427" r:id="rId26"/>
    <p:sldId id="482" r:id="rId27"/>
    <p:sldId id="485" r:id="rId28"/>
    <p:sldId id="305" r:id="rId29"/>
    <p:sldId id="436" r:id="rId30"/>
    <p:sldId id="476" r:id="rId31"/>
    <p:sldId id="438" r:id="rId32"/>
    <p:sldId id="391" r:id="rId33"/>
    <p:sldId id="456" r:id="rId34"/>
    <p:sldId id="483" r:id="rId35"/>
    <p:sldId id="312" r:id="rId36"/>
    <p:sldId id="444" r:id="rId37"/>
    <p:sldId id="437" r:id="rId38"/>
    <p:sldId id="457" r:id="rId39"/>
    <p:sldId id="316" r:id="rId40"/>
    <p:sldId id="412" r:id="rId41"/>
    <p:sldId id="439" r:id="rId42"/>
    <p:sldId id="324" r:id="rId43"/>
    <p:sldId id="320" r:id="rId44"/>
    <p:sldId id="356" r:id="rId45"/>
    <p:sldId id="441" r:id="rId46"/>
    <p:sldId id="440" r:id="rId47"/>
    <p:sldId id="325" r:id="rId48"/>
    <p:sldId id="326" r:id="rId49"/>
    <p:sldId id="379" r:id="rId50"/>
    <p:sldId id="392" r:id="rId51"/>
    <p:sldId id="442" r:id="rId52"/>
    <p:sldId id="378" r:id="rId53"/>
    <p:sldId id="477" r:id="rId54"/>
    <p:sldId id="466" r:id="rId55"/>
    <p:sldId id="386" r:id="rId56"/>
    <p:sldId id="443" r:id="rId57"/>
    <p:sldId id="334" r:id="rId58"/>
    <p:sldId id="445" r:id="rId59"/>
    <p:sldId id="465" r:id="rId60"/>
    <p:sldId id="399" r:id="rId61"/>
    <p:sldId id="431" r:id="rId62"/>
    <p:sldId id="357" r:id="rId63"/>
    <p:sldId id="403" r:id="rId64"/>
    <p:sldId id="404" r:id="rId65"/>
    <p:sldId id="344" r:id="rId66"/>
    <p:sldId id="406" r:id="rId67"/>
    <p:sldId id="407" r:id="rId68"/>
    <p:sldId id="468" r:id="rId69"/>
    <p:sldId id="469" r:id="rId70"/>
    <p:sldId id="448" r:id="rId71"/>
    <p:sldId id="446" r:id="rId72"/>
    <p:sldId id="447" r:id="rId73"/>
    <p:sldId id="396" r:id="rId74"/>
    <p:sldId id="397" r:id="rId75"/>
    <p:sldId id="398" r:id="rId76"/>
    <p:sldId id="423" r:id="rId77"/>
    <p:sldId id="449" r:id="rId78"/>
    <p:sldId id="409" r:id="rId79"/>
    <p:sldId id="400" r:id="rId80"/>
    <p:sldId id="470" r:id="rId81"/>
    <p:sldId id="346" r:id="rId82"/>
    <p:sldId id="462" r:id="rId83"/>
    <p:sldId id="451" r:id="rId84"/>
    <p:sldId id="348" r:id="rId85"/>
    <p:sldId id="471" r:id="rId86"/>
    <p:sldId id="484" r:id="rId87"/>
    <p:sldId id="450" r:id="rId88"/>
    <p:sldId id="478" r:id="rId89"/>
    <p:sldId id="352" r:id="rId90"/>
    <p:sldId id="486" r:id="rId91"/>
    <p:sldId id="463" r:id="rId92"/>
    <p:sldId id="452" r:id="rId93"/>
    <p:sldId id="453" r:id="rId94"/>
    <p:sldId id="454" r:id="rId95"/>
    <p:sldId id="472" r:id="rId9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B77B1"/>
    <a:srgbClr val="2D77B0"/>
    <a:srgbClr val="185C96"/>
    <a:srgbClr val="7CD2F0"/>
    <a:srgbClr val="9E1315"/>
    <a:srgbClr val="002B50"/>
    <a:srgbClr val="FF9740"/>
    <a:srgbClr val="BBE0E3"/>
    <a:srgbClr val="A6282C"/>
    <a:srgbClr val="C61B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8"/>
    <p:restoredTop sz="95872"/>
  </p:normalViewPr>
  <p:slideViewPr>
    <p:cSldViewPr>
      <p:cViewPr>
        <p:scale>
          <a:sx n="100" d="100"/>
          <a:sy n="100" d="100"/>
        </p:scale>
        <p:origin x="1720" y="36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064"/>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50" Type="http://schemas.openxmlformats.org/officeDocument/2006/relationships/slide" Target="slides/slide30.xml"/><Relationship Id="rId51" Type="http://schemas.openxmlformats.org/officeDocument/2006/relationships/slide" Target="slides/slide31.xml"/><Relationship Id="rId52" Type="http://schemas.openxmlformats.org/officeDocument/2006/relationships/slide" Target="slides/slide32.xml"/><Relationship Id="rId53" Type="http://schemas.openxmlformats.org/officeDocument/2006/relationships/slide" Target="slides/slide33.xml"/><Relationship Id="rId54" Type="http://schemas.openxmlformats.org/officeDocument/2006/relationships/slide" Target="slides/slide34.xml"/><Relationship Id="rId55" Type="http://schemas.openxmlformats.org/officeDocument/2006/relationships/slide" Target="slides/slide35.xml"/><Relationship Id="rId56" Type="http://schemas.openxmlformats.org/officeDocument/2006/relationships/slide" Target="slides/slide36.xml"/><Relationship Id="rId57" Type="http://schemas.openxmlformats.org/officeDocument/2006/relationships/slide" Target="slides/slide37.xml"/><Relationship Id="rId58" Type="http://schemas.openxmlformats.org/officeDocument/2006/relationships/slide" Target="slides/slide38.xml"/><Relationship Id="rId59" Type="http://schemas.openxmlformats.org/officeDocument/2006/relationships/slide" Target="slides/slide39.xml"/><Relationship Id="rId70" Type="http://schemas.openxmlformats.org/officeDocument/2006/relationships/slide" Target="slides/slide50.xml"/><Relationship Id="rId71" Type="http://schemas.openxmlformats.org/officeDocument/2006/relationships/slide" Target="slides/slide51.xml"/><Relationship Id="rId72" Type="http://schemas.openxmlformats.org/officeDocument/2006/relationships/slide" Target="slides/slide52.xml"/><Relationship Id="rId73" Type="http://schemas.openxmlformats.org/officeDocument/2006/relationships/slide" Target="slides/slide53.xml"/><Relationship Id="rId74" Type="http://schemas.openxmlformats.org/officeDocument/2006/relationships/slide" Target="slides/slide54.xml"/><Relationship Id="rId75" Type="http://schemas.openxmlformats.org/officeDocument/2006/relationships/slide" Target="slides/slide55.xml"/><Relationship Id="rId76" Type="http://schemas.openxmlformats.org/officeDocument/2006/relationships/slide" Target="slides/slide56.xml"/><Relationship Id="rId77" Type="http://schemas.openxmlformats.org/officeDocument/2006/relationships/slide" Target="slides/slide57.xml"/><Relationship Id="rId78" Type="http://schemas.openxmlformats.org/officeDocument/2006/relationships/slide" Target="slides/slide58.xml"/><Relationship Id="rId79" Type="http://schemas.openxmlformats.org/officeDocument/2006/relationships/slide" Target="slides/slide59.xml"/><Relationship Id="rId90" Type="http://schemas.openxmlformats.org/officeDocument/2006/relationships/slide" Target="slides/slide70.xml"/><Relationship Id="rId91" Type="http://schemas.openxmlformats.org/officeDocument/2006/relationships/slide" Target="slides/slide71.xml"/><Relationship Id="rId92" Type="http://schemas.openxmlformats.org/officeDocument/2006/relationships/slide" Target="slides/slide72.xml"/><Relationship Id="rId93" Type="http://schemas.openxmlformats.org/officeDocument/2006/relationships/slide" Target="slides/slide73.xml"/><Relationship Id="rId94" Type="http://schemas.openxmlformats.org/officeDocument/2006/relationships/slide" Target="slides/slide74.xml"/><Relationship Id="rId95" Type="http://schemas.openxmlformats.org/officeDocument/2006/relationships/slide" Target="slides/slide75.xml"/><Relationship Id="rId96" Type="http://schemas.openxmlformats.org/officeDocument/2006/relationships/slide" Target="slides/slide76.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esProps" Target="presProps.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slide" Target="slides/slide28.xml"/><Relationship Id="rId49" Type="http://schemas.openxmlformats.org/officeDocument/2006/relationships/slide" Target="slides/slide29.xml"/><Relationship Id="rId60" Type="http://schemas.openxmlformats.org/officeDocument/2006/relationships/slide" Target="slides/slide40.xml"/><Relationship Id="rId61" Type="http://schemas.openxmlformats.org/officeDocument/2006/relationships/slide" Target="slides/slide41.xml"/><Relationship Id="rId62" Type="http://schemas.openxmlformats.org/officeDocument/2006/relationships/slide" Target="slides/slide42.xml"/><Relationship Id="rId63" Type="http://schemas.openxmlformats.org/officeDocument/2006/relationships/slide" Target="slides/slide43.xml"/><Relationship Id="rId64" Type="http://schemas.openxmlformats.org/officeDocument/2006/relationships/slide" Target="slides/slide44.xml"/><Relationship Id="rId65" Type="http://schemas.openxmlformats.org/officeDocument/2006/relationships/slide" Target="slides/slide45.xml"/><Relationship Id="rId66" Type="http://schemas.openxmlformats.org/officeDocument/2006/relationships/slide" Target="slides/slide46.xml"/><Relationship Id="rId67" Type="http://schemas.openxmlformats.org/officeDocument/2006/relationships/slide" Target="slides/slide47.xml"/><Relationship Id="rId68" Type="http://schemas.openxmlformats.org/officeDocument/2006/relationships/slide" Target="slides/slide48.xml"/><Relationship Id="rId69" Type="http://schemas.openxmlformats.org/officeDocument/2006/relationships/slide" Target="slides/slide49.xml"/><Relationship Id="rId100" Type="http://schemas.openxmlformats.org/officeDocument/2006/relationships/viewProps" Target="viewProps.xml"/><Relationship Id="rId80" Type="http://schemas.openxmlformats.org/officeDocument/2006/relationships/slide" Target="slides/slide60.xml"/><Relationship Id="rId81" Type="http://schemas.openxmlformats.org/officeDocument/2006/relationships/slide" Target="slides/slide61.xml"/><Relationship Id="rId82" Type="http://schemas.openxmlformats.org/officeDocument/2006/relationships/slide" Target="slides/slide62.xml"/><Relationship Id="rId83" Type="http://schemas.openxmlformats.org/officeDocument/2006/relationships/slide" Target="slides/slide63.xml"/><Relationship Id="rId84" Type="http://schemas.openxmlformats.org/officeDocument/2006/relationships/slide" Target="slides/slide64.xml"/><Relationship Id="rId85" Type="http://schemas.openxmlformats.org/officeDocument/2006/relationships/slide" Target="slides/slide65.xml"/><Relationship Id="rId86" Type="http://schemas.openxmlformats.org/officeDocument/2006/relationships/slide" Target="slides/slide66.xml"/><Relationship Id="rId87" Type="http://schemas.openxmlformats.org/officeDocument/2006/relationships/slide" Target="slides/slide67.xml"/><Relationship Id="rId88" Type="http://schemas.openxmlformats.org/officeDocument/2006/relationships/slide" Target="slides/slide68.xml"/><Relationship Id="rId89" Type="http://schemas.openxmlformats.org/officeDocument/2006/relationships/slide" Target="slides/slide6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71512588704"/>
          <c:y val="0.0268513055933904"/>
          <c:w val="0.760559930008749"/>
          <c:h val="0.886096643597268"/>
        </c:manualLayout>
      </c:layout>
      <c:barChart>
        <c:barDir val="bar"/>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rgbClr val="9E1315"/>
              </a:solidFill>
              <a:ln w="19050">
                <a:noFill/>
              </a:ln>
              <a:effectLst/>
            </c:spPr>
          </c:dPt>
          <c:dPt>
            <c:idx val="1"/>
            <c:invertIfNegative val="0"/>
            <c:bubble3D val="0"/>
            <c:spPr>
              <a:solidFill>
                <a:srgbClr val="C61B1E"/>
              </a:solidFill>
              <a:ln w="19050">
                <a:noFill/>
              </a:ln>
              <a:effectLst/>
            </c:spPr>
          </c:dPt>
          <c:dPt>
            <c:idx val="2"/>
            <c:invertIfNegative val="0"/>
            <c:bubble3D val="0"/>
            <c:spPr>
              <a:solidFill>
                <a:srgbClr val="FF5046"/>
              </a:solidFill>
              <a:ln w="19050">
                <a:noFill/>
              </a:ln>
              <a:effectLst/>
            </c:spPr>
          </c:dPt>
          <c:dPt>
            <c:idx val="3"/>
            <c:invertIfNegative val="0"/>
            <c:bubble3D val="0"/>
            <c:spPr>
              <a:solidFill>
                <a:srgbClr val="7CD2F0"/>
              </a:solidFill>
              <a:ln w="19050">
                <a:noFill/>
              </a:ln>
              <a:effectLst/>
            </c:spPr>
          </c:dPt>
          <c:dPt>
            <c:idx val="4"/>
            <c:invertIfNegative val="0"/>
            <c:bubble3D val="0"/>
            <c:spPr>
              <a:solidFill>
                <a:srgbClr val="FF5D2A"/>
              </a:solidFill>
              <a:ln w="19050">
                <a:noFill/>
              </a:ln>
              <a:effectLst/>
            </c:spPr>
          </c:dPt>
          <c:dPt>
            <c:idx val="5"/>
            <c:invertIfNegative val="0"/>
            <c:bubble3D val="0"/>
            <c:spPr>
              <a:solidFill>
                <a:srgbClr val="FF7F3B"/>
              </a:solidFill>
              <a:ln w="19050">
                <a:noFill/>
              </a:ln>
              <a:effectLst/>
            </c:spPr>
          </c:dPt>
          <c:dPt>
            <c:idx val="6"/>
            <c:invertIfNegative val="0"/>
            <c:bubble3D val="0"/>
            <c:spPr>
              <a:solidFill>
                <a:srgbClr val="FF9740"/>
              </a:solidFill>
              <a:ln w="19050">
                <a:noFill/>
              </a:ln>
              <a:effectLst/>
            </c:spPr>
          </c:dPt>
          <c:dPt>
            <c:idx val="7"/>
            <c:invertIfNegative val="0"/>
            <c:bubble3D val="0"/>
            <c:spPr>
              <a:solidFill>
                <a:srgbClr val="A6282C"/>
              </a:solidFill>
              <a:ln w="19050">
                <a:noFill/>
              </a:ln>
              <a:effectLst/>
            </c:spPr>
          </c:dPt>
          <c:dPt>
            <c:idx val="8"/>
            <c:invertIfNegative val="0"/>
            <c:bubble3D val="0"/>
            <c:spPr>
              <a:solidFill>
                <a:srgbClr val="9FDDF0"/>
              </a:solidFill>
              <a:ln w="19050">
                <a:noFill/>
              </a:ln>
              <a:effectLst/>
            </c:spPr>
          </c:dPt>
          <c:dPt>
            <c:idx val="9"/>
            <c:invertIfNegative val="0"/>
            <c:bubble3D val="0"/>
            <c:spPr>
              <a:solidFill>
                <a:srgbClr val="FF9740"/>
              </a:solidFill>
              <a:ln w="19050">
                <a:noFill/>
              </a:ln>
              <a:effectLst/>
            </c:spPr>
          </c:dPt>
          <c:dPt>
            <c:idx val="10"/>
            <c:invertIfNegative val="0"/>
            <c:bubble3D val="0"/>
            <c:spPr>
              <a:solidFill>
                <a:srgbClr val="FFAC3C"/>
              </a:solidFill>
              <a:ln w="19050">
                <a:noFill/>
              </a:ln>
              <a:effectLst/>
            </c:spPr>
          </c:dPt>
          <c:dPt>
            <c:idx val="11"/>
            <c:invertIfNegative val="0"/>
            <c:bubble3D val="0"/>
            <c:spPr>
              <a:solidFill>
                <a:schemeClr val="accent1"/>
              </a:solidFill>
              <a:ln w="19050">
                <a:noFill/>
              </a:ln>
              <a:effectLst/>
            </c:spPr>
          </c:dPt>
          <c:dPt>
            <c:idx val="12"/>
            <c:invertIfNegative val="0"/>
            <c:bubble3D val="0"/>
            <c:spPr>
              <a:solidFill>
                <a:srgbClr val="C1FBFF"/>
              </a:solidFill>
              <a:ln w="19050">
                <a:noFill/>
              </a:ln>
              <a:effectLst/>
            </c:spPr>
          </c:dPt>
          <c:dPt>
            <c:idx val="13"/>
            <c:invertIfNegative val="0"/>
            <c:bubble3D val="0"/>
            <c:spPr>
              <a:solidFill>
                <a:srgbClr val="FFD377"/>
              </a:solidFill>
              <a:ln w="19050">
                <a:noFill/>
              </a:ln>
              <a:effectLst/>
            </c:spPr>
          </c:dPt>
          <c:dPt>
            <c:idx val="14"/>
            <c:invertIfNegative val="0"/>
            <c:bubble3D val="0"/>
            <c:spPr>
              <a:solidFill>
                <a:srgbClr val="92D050"/>
              </a:solidFill>
              <a:ln w="19050">
                <a:noFill/>
              </a:ln>
              <a:effectLst/>
            </c:spPr>
          </c:dPt>
          <c:dLbls>
            <c:dLbl>
              <c:idx val="14"/>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Sheet1!$A$2:$A$16</c:f>
              <c:strCache>
                <c:ptCount val="15"/>
                <c:pt idx="0">
                  <c:v>MAP2K1</c:v>
                </c:pt>
                <c:pt idx="1">
                  <c:v>NRAS</c:v>
                </c:pt>
                <c:pt idx="2">
                  <c:v>PIK3CA</c:v>
                </c:pt>
                <c:pt idx="3">
                  <c:v>ERBB2</c:v>
                </c:pt>
                <c:pt idx="4">
                  <c:v>ROS1r</c:v>
                </c:pt>
                <c:pt idx="5">
                  <c:v>RETr</c:v>
                </c:pt>
                <c:pt idx="6">
                  <c:v>doubletons</c:v>
                </c:pt>
                <c:pt idx="7">
                  <c:v>oBRAF</c:v>
                </c:pt>
                <c:pt idx="8">
                  <c:v>veBRAF</c:v>
                </c:pt>
                <c:pt idx="9">
                  <c:v>METamp</c:v>
                </c:pt>
                <c:pt idx="10">
                  <c:v>ALKr</c:v>
                </c:pt>
                <c:pt idx="11">
                  <c:v>oEGFR</c:v>
                </c:pt>
                <c:pt idx="12">
                  <c:v>sEGFR</c:v>
                </c:pt>
                <c:pt idx="13">
                  <c:v>KRAS</c:v>
                </c:pt>
                <c:pt idx="14">
                  <c:v>None/unkown</c:v>
                </c:pt>
              </c:strCache>
            </c:strRef>
          </c:cat>
          <c:val>
            <c:numRef>
              <c:f>Sheet1!$B$2:$B$16</c:f>
              <c:numCache>
                <c:formatCode>0.0%</c:formatCode>
                <c:ptCount val="15"/>
                <c:pt idx="0">
                  <c:v>0.004</c:v>
                </c:pt>
                <c:pt idx="1">
                  <c:v>0.005</c:v>
                </c:pt>
                <c:pt idx="2">
                  <c:v>0.01</c:v>
                </c:pt>
                <c:pt idx="3">
                  <c:v>0.01</c:v>
                </c:pt>
                <c:pt idx="4">
                  <c:v>0.02</c:v>
                </c:pt>
                <c:pt idx="5">
                  <c:v>0.02</c:v>
                </c:pt>
                <c:pt idx="6">
                  <c:v>0.02</c:v>
                </c:pt>
                <c:pt idx="7">
                  <c:v>0.005</c:v>
                </c:pt>
                <c:pt idx="8">
                  <c:v>0.02</c:v>
                </c:pt>
                <c:pt idx="9">
                  <c:v>0.03</c:v>
                </c:pt>
                <c:pt idx="10">
                  <c:v>0.04</c:v>
                </c:pt>
                <c:pt idx="11">
                  <c:v>0.02</c:v>
                </c:pt>
                <c:pt idx="12">
                  <c:v>0.1</c:v>
                </c:pt>
                <c:pt idx="13">
                  <c:v>0.25</c:v>
                </c:pt>
                <c:pt idx="14">
                  <c:v>0.44</c:v>
                </c:pt>
              </c:numCache>
            </c:numRef>
          </c:val>
        </c:ser>
        <c:dLbls>
          <c:showLegendKey val="0"/>
          <c:showVal val="0"/>
          <c:showCatName val="0"/>
          <c:showSerName val="0"/>
          <c:showPercent val="0"/>
          <c:showBubbleSize val="0"/>
        </c:dLbls>
        <c:gapWidth val="100"/>
        <c:axId val="1545943968"/>
        <c:axId val="1545941648"/>
      </c:barChart>
      <c:valAx>
        <c:axId val="1545941648"/>
        <c:scaling>
          <c:orientation val="minMax"/>
          <c:min val="0.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5943968"/>
        <c:crosses val="autoZero"/>
        <c:crossBetween val="between"/>
        <c:minorUnit val="0.01"/>
      </c:valAx>
      <c:catAx>
        <c:axId val="15459439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5941648"/>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53C2FF"/>
              </a:solidFill>
            </c:spPr>
          </c:dPt>
          <c:dPt>
            <c:idx val="1"/>
            <c:bubble3D val="0"/>
            <c:spPr>
              <a:solidFill>
                <a:srgbClr val="7AC135"/>
              </a:solidFill>
            </c:spPr>
          </c:dPt>
          <c:dPt>
            <c:idx val="2"/>
            <c:bubble3D val="0"/>
            <c:spPr>
              <a:solidFill>
                <a:srgbClr val="F34F1B"/>
              </a:solidFill>
            </c:spPr>
          </c:dPt>
          <c:dPt>
            <c:idx val="3"/>
            <c:bubble3D val="0"/>
            <c:spPr>
              <a:solidFill>
                <a:srgbClr val="0070C0"/>
              </a:solidFill>
            </c:spPr>
          </c:dPt>
          <c:cat>
            <c:strRef>
              <c:f>Sheet1!$A$2:$A$5</c:f>
              <c:strCache>
                <c:ptCount val="4"/>
                <c:pt idx="0">
                  <c:v>1st Qtr</c:v>
                </c:pt>
                <c:pt idx="1">
                  <c:v>2nd Qtr</c:v>
                </c:pt>
                <c:pt idx="2">
                  <c:v>3rd Qtr</c:v>
                </c:pt>
                <c:pt idx="3">
                  <c:v>4th Qtr</c:v>
                </c:pt>
              </c:strCache>
            </c:strRef>
          </c:cat>
          <c:val>
            <c:numRef>
              <c:f>Sheet1!$B$2:$B$5</c:f>
              <c:numCache>
                <c:formatCode>0%</c:formatCode>
                <c:ptCount val="4"/>
                <c:pt idx="0">
                  <c:v>0.06</c:v>
                </c:pt>
                <c:pt idx="1">
                  <c:v>0.26</c:v>
                </c:pt>
                <c:pt idx="2">
                  <c:v>0.39</c:v>
                </c:pt>
                <c:pt idx="3">
                  <c:v>0.29</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71512588704"/>
          <c:y val="0.0268513055933904"/>
          <c:w val="0.760559930008749"/>
          <c:h val="0.886096643597268"/>
        </c:manualLayout>
      </c:layout>
      <c:barChart>
        <c:barDir val="bar"/>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rgbClr val="9E1315"/>
              </a:solidFill>
              <a:ln w="19050">
                <a:noFill/>
              </a:ln>
              <a:effectLst/>
            </c:spPr>
          </c:dPt>
          <c:dPt>
            <c:idx val="1"/>
            <c:invertIfNegative val="0"/>
            <c:bubble3D val="0"/>
            <c:spPr>
              <a:solidFill>
                <a:srgbClr val="C61B1E"/>
              </a:solidFill>
              <a:ln w="19050">
                <a:noFill/>
              </a:ln>
              <a:effectLst/>
            </c:spPr>
          </c:dPt>
          <c:dPt>
            <c:idx val="2"/>
            <c:invertIfNegative val="0"/>
            <c:bubble3D val="0"/>
            <c:spPr>
              <a:solidFill>
                <a:srgbClr val="FF5046"/>
              </a:solidFill>
              <a:ln w="19050">
                <a:noFill/>
              </a:ln>
              <a:effectLst/>
            </c:spPr>
          </c:dPt>
          <c:dPt>
            <c:idx val="3"/>
            <c:invertIfNegative val="0"/>
            <c:bubble3D val="0"/>
            <c:spPr>
              <a:solidFill>
                <a:srgbClr val="7CD2F0"/>
              </a:solidFill>
              <a:ln w="19050">
                <a:noFill/>
              </a:ln>
              <a:effectLst/>
            </c:spPr>
          </c:dPt>
          <c:dPt>
            <c:idx val="4"/>
            <c:invertIfNegative val="0"/>
            <c:bubble3D val="0"/>
            <c:spPr>
              <a:solidFill>
                <a:srgbClr val="FF5D2A"/>
              </a:solidFill>
              <a:ln w="19050">
                <a:noFill/>
              </a:ln>
              <a:effectLst/>
            </c:spPr>
          </c:dPt>
          <c:dPt>
            <c:idx val="5"/>
            <c:invertIfNegative val="0"/>
            <c:bubble3D val="0"/>
            <c:spPr>
              <a:solidFill>
                <a:srgbClr val="FF7F3B"/>
              </a:solidFill>
              <a:ln w="19050">
                <a:noFill/>
              </a:ln>
              <a:effectLst/>
            </c:spPr>
          </c:dPt>
          <c:dPt>
            <c:idx val="6"/>
            <c:invertIfNegative val="0"/>
            <c:bubble3D val="0"/>
            <c:spPr>
              <a:solidFill>
                <a:srgbClr val="FF9740"/>
              </a:solidFill>
              <a:ln w="19050">
                <a:noFill/>
              </a:ln>
              <a:effectLst/>
            </c:spPr>
          </c:dPt>
          <c:dPt>
            <c:idx val="7"/>
            <c:invertIfNegative val="0"/>
            <c:bubble3D val="0"/>
            <c:spPr>
              <a:solidFill>
                <a:srgbClr val="A6282C"/>
              </a:solidFill>
              <a:ln w="19050">
                <a:noFill/>
              </a:ln>
              <a:effectLst/>
            </c:spPr>
          </c:dPt>
          <c:dPt>
            <c:idx val="8"/>
            <c:invertIfNegative val="0"/>
            <c:bubble3D val="0"/>
            <c:spPr>
              <a:solidFill>
                <a:srgbClr val="9FDDF0"/>
              </a:solidFill>
              <a:ln w="19050">
                <a:noFill/>
              </a:ln>
              <a:effectLst/>
            </c:spPr>
          </c:dPt>
          <c:dPt>
            <c:idx val="9"/>
            <c:invertIfNegative val="0"/>
            <c:bubble3D val="0"/>
            <c:spPr>
              <a:solidFill>
                <a:srgbClr val="FF9740"/>
              </a:solidFill>
              <a:ln w="19050">
                <a:noFill/>
              </a:ln>
              <a:effectLst/>
            </c:spPr>
          </c:dPt>
          <c:dPt>
            <c:idx val="10"/>
            <c:invertIfNegative val="0"/>
            <c:bubble3D val="0"/>
            <c:spPr>
              <a:solidFill>
                <a:srgbClr val="FFAC3C"/>
              </a:solidFill>
              <a:ln w="19050">
                <a:noFill/>
              </a:ln>
              <a:effectLst/>
            </c:spPr>
          </c:dPt>
          <c:dPt>
            <c:idx val="11"/>
            <c:invertIfNegative val="0"/>
            <c:bubble3D val="0"/>
            <c:spPr>
              <a:solidFill>
                <a:schemeClr val="accent1"/>
              </a:solidFill>
              <a:ln w="19050">
                <a:noFill/>
              </a:ln>
              <a:effectLst/>
            </c:spPr>
          </c:dPt>
          <c:dPt>
            <c:idx val="12"/>
            <c:invertIfNegative val="0"/>
            <c:bubble3D val="0"/>
            <c:spPr>
              <a:solidFill>
                <a:srgbClr val="C1FBFF"/>
              </a:solidFill>
              <a:ln w="19050">
                <a:noFill/>
              </a:ln>
              <a:effectLst/>
            </c:spPr>
          </c:dPt>
          <c:dPt>
            <c:idx val="13"/>
            <c:invertIfNegative val="0"/>
            <c:bubble3D val="0"/>
            <c:spPr>
              <a:solidFill>
                <a:srgbClr val="FFD377"/>
              </a:solidFill>
              <a:ln w="19050">
                <a:noFill/>
              </a:ln>
              <a:effectLst/>
            </c:spPr>
          </c:dPt>
          <c:dPt>
            <c:idx val="14"/>
            <c:invertIfNegative val="0"/>
            <c:bubble3D val="0"/>
            <c:spPr>
              <a:solidFill>
                <a:srgbClr val="92D050"/>
              </a:solidFill>
              <a:ln w="19050">
                <a:noFill/>
              </a:ln>
              <a:effectLst/>
            </c:spPr>
          </c:dPt>
          <c:dLbls>
            <c:dLbl>
              <c:idx val="14"/>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Sheet1!$A$2:$A$16</c:f>
              <c:strCache>
                <c:ptCount val="15"/>
                <c:pt idx="0">
                  <c:v>MAP2K1</c:v>
                </c:pt>
                <c:pt idx="1">
                  <c:v>NRAS</c:v>
                </c:pt>
                <c:pt idx="2">
                  <c:v>PIK3CA</c:v>
                </c:pt>
                <c:pt idx="3">
                  <c:v>ERBB2</c:v>
                </c:pt>
                <c:pt idx="4">
                  <c:v>ROS1r</c:v>
                </c:pt>
                <c:pt idx="5">
                  <c:v>RETr</c:v>
                </c:pt>
                <c:pt idx="6">
                  <c:v>doubletons</c:v>
                </c:pt>
                <c:pt idx="7">
                  <c:v>oBRAF</c:v>
                </c:pt>
                <c:pt idx="8">
                  <c:v>veBRAF</c:v>
                </c:pt>
                <c:pt idx="9">
                  <c:v>METamp</c:v>
                </c:pt>
                <c:pt idx="10">
                  <c:v>ALKr</c:v>
                </c:pt>
                <c:pt idx="11">
                  <c:v>oEGFR</c:v>
                </c:pt>
                <c:pt idx="12">
                  <c:v>sEGFR</c:v>
                </c:pt>
                <c:pt idx="13">
                  <c:v>KRAS</c:v>
                </c:pt>
                <c:pt idx="14">
                  <c:v>None/unkown</c:v>
                </c:pt>
              </c:strCache>
            </c:strRef>
          </c:cat>
          <c:val>
            <c:numRef>
              <c:f>Sheet1!$B$2:$B$16</c:f>
              <c:numCache>
                <c:formatCode>0.0%</c:formatCode>
                <c:ptCount val="15"/>
                <c:pt idx="0">
                  <c:v>0.004</c:v>
                </c:pt>
                <c:pt idx="1">
                  <c:v>0.005</c:v>
                </c:pt>
                <c:pt idx="2">
                  <c:v>0.01</c:v>
                </c:pt>
                <c:pt idx="3">
                  <c:v>0.01</c:v>
                </c:pt>
                <c:pt idx="4">
                  <c:v>0.02</c:v>
                </c:pt>
                <c:pt idx="5">
                  <c:v>0.02</c:v>
                </c:pt>
                <c:pt idx="6">
                  <c:v>0.02</c:v>
                </c:pt>
                <c:pt idx="7">
                  <c:v>0.005</c:v>
                </c:pt>
                <c:pt idx="8">
                  <c:v>0.02</c:v>
                </c:pt>
                <c:pt idx="9">
                  <c:v>0.03</c:v>
                </c:pt>
                <c:pt idx="10">
                  <c:v>0.04</c:v>
                </c:pt>
                <c:pt idx="11">
                  <c:v>0.02</c:v>
                </c:pt>
                <c:pt idx="12">
                  <c:v>0.1</c:v>
                </c:pt>
                <c:pt idx="13">
                  <c:v>0.25</c:v>
                </c:pt>
                <c:pt idx="14">
                  <c:v>0.44</c:v>
                </c:pt>
              </c:numCache>
            </c:numRef>
          </c:val>
        </c:ser>
        <c:dLbls>
          <c:showLegendKey val="0"/>
          <c:showVal val="0"/>
          <c:showCatName val="0"/>
          <c:showSerName val="0"/>
          <c:showPercent val="0"/>
          <c:showBubbleSize val="0"/>
        </c:dLbls>
        <c:gapWidth val="100"/>
        <c:axId val="1551387232"/>
        <c:axId val="1551384912"/>
      </c:barChart>
      <c:valAx>
        <c:axId val="1551384912"/>
        <c:scaling>
          <c:orientation val="minMax"/>
          <c:min val="0.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1387232"/>
        <c:crosses val="autoZero"/>
        <c:crossBetween val="between"/>
        <c:minorUnit val="0.01"/>
      </c:valAx>
      <c:catAx>
        <c:axId val="15513872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1384912"/>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71512588704"/>
          <c:y val="0.0268513055933904"/>
          <c:w val="0.760559930008749"/>
          <c:h val="0.886096643597268"/>
        </c:manualLayout>
      </c:layout>
      <c:barChart>
        <c:barDir val="bar"/>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rgbClr val="9E1315"/>
              </a:solidFill>
              <a:ln w="19050">
                <a:noFill/>
              </a:ln>
              <a:effectLst/>
            </c:spPr>
          </c:dPt>
          <c:dPt>
            <c:idx val="1"/>
            <c:invertIfNegative val="0"/>
            <c:bubble3D val="0"/>
            <c:spPr>
              <a:solidFill>
                <a:srgbClr val="C61B1E"/>
              </a:solidFill>
              <a:ln w="19050">
                <a:noFill/>
              </a:ln>
              <a:effectLst/>
            </c:spPr>
          </c:dPt>
          <c:dPt>
            <c:idx val="2"/>
            <c:invertIfNegative val="0"/>
            <c:bubble3D val="0"/>
            <c:spPr>
              <a:solidFill>
                <a:srgbClr val="FF5046"/>
              </a:solidFill>
              <a:ln w="19050">
                <a:noFill/>
              </a:ln>
              <a:effectLst/>
            </c:spPr>
          </c:dPt>
          <c:dPt>
            <c:idx val="3"/>
            <c:invertIfNegative val="0"/>
            <c:bubble3D val="0"/>
            <c:spPr>
              <a:solidFill>
                <a:srgbClr val="7CD2F0"/>
              </a:solidFill>
              <a:ln w="19050">
                <a:noFill/>
              </a:ln>
              <a:effectLst/>
            </c:spPr>
          </c:dPt>
          <c:dPt>
            <c:idx val="4"/>
            <c:invertIfNegative val="0"/>
            <c:bubble3D val="0"/>
            <c:spPr>
              <a:solidFill>
                <a:srgbClr val="FF5D2A"/>
              </a:solidFill>
              <a:ln w="19050">
                <a:noFill/>
              </a:ln>
              <a:effectLst/>
            </c:spPr>
          </c:dPt>
          <c:dPt>
            <c:idx val="5"/>
            <c:invertIfNegative val="0"/>
            <c:bubble3D val="0"/>
            <c:spPr>
              <a:solidFill>
                <a:srgbClr val="FF7F3B"/>
              </a:solidFill>
              <a:ln w="19050">
                <a:noFill/>
              </a:ln>
              <a:effectLst/>
            </c:spPr>
          </c:dPt>
          <c:dPt>
            <c:idx val="6"/>
            <c:invertIfNegative val="0"/>
            <c:bubble3D val="0"/>
            <c:spPr>
              <a:solidFill>
                <a:srgbClr val="FF9740"/>
              </a:solidFill>
              <a:ln w="19050">
                <a:noFill/>
              </a:ln>
              <a:effectLst/>
            </c:spPr>
          </c:dPt>
          <c:dPt>
            <c:idx val="7"/>
            <c:invertIfNegative val="0"/>
            <c:bubble3D val="0"/>
            <c:spPr>
              <a:solidFill>
                <a:srgbClr val="A6282C"/>
              </a:solidFill>
              <a:ln w="19050">
                <a:noFill/>
              </a:ln>
              <a:effectLst/>
            </c:spPr>
          </c:dPt>
          <c:dPt>
            <c:idx val="8"/>
            <c:invertIfNegative val="0"/>
            <c:bubble3D val="0"/>
            <c:spPr>
              <a:solidFill>
                <a:srgbClr val="9FDDF0"/>
              </a:solidFill>
              <a:ln w="19050">
                <a:noFill/>
              </a:ln>
              <a:effectLst/>
            </c:spPr>
          </c:dPt>
          <c:dPt>
            <c:idx val="9"/>
            <c:invertIfNegative val="0"/>
            <c:bubble3D val="0"/>
            <c:spPr>
              <a:solidFill>
                <a:srgbClr val="FF9740"/>
              </a:solidFill>
              <a:ln w="19050">
                <a:noFill/>
              </a:ln>
              <a:effectLst/>
            </c:spPr>
          </c:dPt>
          <c:dPt>
            <c:idx val="10"/>
            <c:invertIfNegative val="0"/>
            <c:bubble3D val="0"/>
            <c:spPr>
              <a:solidFill>
                <a:srgbClr val="FFAC3C"/>
              </a:solidFill>
              <a:ln w="19050">
                <a:noFill/>
              </a:ln>
              <a:effectLst/>
            </c:spPr>
          </c:dPt>
          <c:dPt>
            <c:idx val="11"/>
            <c:invertIfNegative val="0"/>
            <c:bubble3D val="0"/>
            <c:spPr>
              <a:solidFill>
                <a:schemeClr val="accent1"/>
              </a:solidFill>
              <a:ln w="19050">
                <a:noFill/>
              </a:ln>
              <a:effectLst/>
            </c:spPr>
          </c:dPt>
          <c:dPt>
            <c:idx val="12"/>
            <c:invertIfNegative val="0"/>
            <c:bubble3D val="0"/>
            <c:spPr>
              <a:solidFill>
                <a:srgbClr val="C1FBFF"/>
              </a:solidFill>
              <a:ln w="19050">
                <a:noFill/>
              </a:ln>
              <a:effectLst/>
            </c:spPr>
          </c:dPt>
          <c:dPt>
            <c:idx val="13"/>
            <c:invertIfNegative val="0"/>
            <c:bubble3D val="0"/>
            <c:spPr>
              <a:solidFill>
                <a:srgbClr val="FFD377"/>
              </a:solidFill>
              <a:ln w="19050">
                <a:noFill/>
              </a:ln>
              <a:effectLst/>
            </c:spPr>
          </c:dPt>
          <c:dPt>
            <c:idx val="14"/>
            <c:invertIfNegative val="0"/>
            <c:bubble3D val="0"/>
            <c:spPr>
              <a:solidFill>
                <a:srgbClr val="92D050"/>
              </a:solidFill>
              <a:ln w="19050">
                <a:noFill/>
              </a:ln>
              <a:effectLst/>
            </c:spPr>
          </c:dPt>
          <c:dLbls>
            <c:dLbl>
              <c:idx val="14"/>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Sheet1!$A$2:$A$16</c:f>
              <c:strCache>
                <c:ptCount val="15"/>
                <c:pt idx="0">
                  <c:v>MAP2K1</c:v>
                </c:pt>
                <c:pt idx="1">
                  <c:v>NRAS</c:v>
                </c:pt>
                <c:pt idx="2">
                  <c:v>PIK3CA</c:v>
                </c:pt>
                <c:pt idx="3">
                  <c:v>ERBB2</c:v>
                </c:pt>
                <c:pt idx="4">
                  <c:v>ROS1r</c:v>
                </c:pt>
                <c:pt idx="5">
                  <c:v>RETr</c:v>
                </c:pt>
                <c:pt idx="6">
                  <c:v>doubletons</c:v>
                </c:pt>
                <c:pt idx="7">
                  <c:v>oBRAF</c:v>
                </c:pt>
                <c:pt idx="8">
                  <c:v>veBRAF</c:v>
                </c:pt>
                <c:pt idx="9">
                  <c:v>METamp</c:v>
                </c:pt>
                <c:pt idx="10">
                  <c:v>ALKr</c:v>
                </c:pt>
                <c:pt idx="11">
                  <c:v>oEGFR</c:v>
                </c:pt>
                <c:pt idx="12">
                  <c:v>sEGFR</c:v>
                </c:pt>
                <c:pt idx="13">
                  <c:v>KRAS</c:v>
                </c:pt>
                <c:pt idx="14">
                  <c:v>None/unkown</c:v>
                </c:pt>
              </c:strCache>
            </c:strRef>
          </c:cat>
          <c:val>
            <c:numRef>
              <c:f>Sheet1!$B$2:$B$16</c:f>
              <c:numCache>
                <c:formatCode>0.0%</c:formatCode>
                <c:ptCount val="15"/>
                <c:pt idx="0">
                  <c:v>0.004</c:v>
                </c:pt>
                <c:pt idx="1">
                  <c:v>0.005</c:v>
                </c:pt>
                <c:pt idx="2">
                  <c:v>0.01</c:v>
                </c:pt>
                <c:pt idx="3">
                  <c:v>0.01</c:v>
                </c:pt>
                <c:pt idx="4">
                  <c:v>0.02</c:v>
                </c:pt>
                <c:pt idx="5">
                  <c:v>0.02</c:v>
                </c:pt>
                <c:pt idx="6">
                  <c:v>0.02</c:v>
                </c:pt>
                <c:pt idx="7">
                  <c:v>0.005</c:v>
                </c:pt>
                <c:pt idx="8">
                  <c:v>0.02</c:v>
                </c:pt>
                <c:pt idx="9">
                  <c:v>0.03</c:v>
                </c:pt>
                <c:pt idx="10">
                  <c:v>0.04</c:v>
                </c:pt>
                <c:pt idx="11">
                  <c:v>0.02</c:v>
                </c:pt>
                <c:pt idx="12">
                  <c:v>0.1</c:v>
                </c:pt>
                <c:pt idx="13">
                  <c:v>0.25</c:v>
                </c:pt>
                <c:pt idx="14">
                  <c:v>0.44</c:v>
                </c:pt>
              </c:numCache>
            </c:numRef>
          </c:val>
        </c:ser>
        <c:dLbls>
          <c:showLegendKey val="0"/>
          <c:showVal val="0"/>
          <c:showCatName val="0"/>
          <c:showSerName val="0"/>
          <c:showPercent val="0"/>
          <c:showBubbleSize val="0"/>
        </c:dLbls>
        <c:gapWidth val="100"/>
        <c:axId val="1597826400"/>
        <c:axId val="1597824624"/>
      </c:barChart>
      <c:valAx>
        <c:axId val="1597824624"/>
        <c:scaling>
          <c:orientation val="minMax"/>
          <c:min val="0.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7826400"/>
        <c:crosses val="autoZero"/>
        <c:crossBetween val="between"/>
        <c:minorUnit val="0.01"/>
      </c:valAx>
      <c:catAx>
        <c:axId val="15978264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7824624"/>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71508248969"/>
          <c:y val="0.0268512596840484"/>
          <c:w val="0.760559930008749"/>
          <c:h val="0.886096643597268"/>
        </c:manualLayout>
      </c:layout>
      <c:barChart>
        <c:barDir val="bar"/>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rgbClr val="9E1315"/>
              </a:solidFill>
              <a:ln w="19050">
                <a:noFill/>
              </a:ln>
              <a:effectLst/>
            </c:spPr>
          </c:dPt>
          <c:dPt>
            <c:idx val="1"/>
            <c:invertIfNegative val="0"/>
            <c:bubble3D val="0"/>
            <c:spPr>
              <a:solidFill>
                <a:srgbClr val="C61B1E"/>
              </a:solidFill>
              <a:ln w="19050">
                <a:noFill/>
              </a:ln>
              <a:effectLst/>
            </c:spPr>
          </c:dPt>
          <c:dPt>
            <c:idx val="2"/>
            <c:invertIfNegative val="0"/>
            <c:bubble3D val="0"/>
            <c:spPr>
              <a:solidFill>
                <a:srgbClr val="FF5046"/>
              </a:solidFill>
              <a:ln w="19050">
                <a:noFill/>
              </a:ln>
              <a:effectLst/>
            </c:spPr>
          </c:dPt>
          <c:dPt>
            <c:idx val="3"/>
            <c:invertIfNegative val="0"/>
            <c:bubble3D val="0"/>
            <c:spPr>
              <a:solidFill>
                <a:srgbClr val="7CD2F0"/>
              </a:solidFill>
              <a:ln w="19050">
                <a:noFill/>
              </a:ln>
              <a:effectLst/>
            </c:spPr>
          </c:dPt>
          <c:dPt>
            <c:idx val="4"/>
            <c:invertIfNegative val="0"/>
            <c:bubble3D val="0"/>
            <c:spPr>
              <a:solidFill>
                <a:srgbClr val="FF5D2A"/>
              </a:solidFill>
              <a:ln w="19050">
                <a:noFill/>
              </a:ln>
              <a:effectLst/>
            </c:spPr>
          </c:dPt>
          <c:dPt>
            <c:idx val="5"/>
            <c:invertIfNegative val="0"/>
            <c:bubble3D val="0"/>
            <c:spPr>
              <a:solidFill>
                <a:srgbClr val="FF7F3B"/>
              </a:solidFill>
              <a:ln w="19050">
                <a:noFill/>
              </a:ln>
              <a:effectLst/>
            </c:spPr>
          </c:dPt>
          <c:dPt>
            <c:idx val="6"/>
            <c:invertIfNegative val="0"/>
            <c:bubble3D val="0"/>
            <c:spPr>
              <a:solidFill>
                <a:srgbClr val="FF9740"/>
              </a:solidFill>
              <a:ln w="19050">
                <a:noFill/>
              </a:ln>
              <a:effectLst/>
            </c:spPr>
          </c:dPt>
          <c:dPt>
            <c:idx val="7"/>
            <c:invertIfNegative val="0"/>
            <c:bubble3D val="0"/>
            <c:spPr>
              <a:solidFill>
                <a:srgbClr val="A6282C"/>
              </a:solidFill>
              <a:ln w="19050">
                <a:noFill/>
              </a:ln>
              <a:effectLst/>
            </c:spPr>
          </c:dPt>
          <c:dPt>
            <c:idx val="8"/>
            <c:invertIfNegative val="0"/>
            <c:bubble3D val="0"/>
            <c:spPr>
              <a:solidFill>
                <a:srgbClr val="9FDDF0"/>
              </a:solidFill>
              <a:ln w="19050">
                <a:noFill/>
              </a:ln>
              <a:effectLst/>
            </c:spPr>
          </c:dPt>
          <c:dPt>
            <c:idx val="9"/>
            <c:invertIfNegative val="0"/>
            <c:bubble3D val="0"/>
            <c:spPr>
              <a:solidFill>
                <a:srgbClr val="FF9740"/>
              </a:solidFill>
              <a:ln w="19050">
                <a:noFill/>
              </a:ln>
              <a:effectLst/>
            </c:spPr>
          </c:dPt>
          <c:dPt>
            <c:idx val="10"/>
            <c:invertIfNegative val="0"/>
            <c:bubble3D val="0"/>
            <c:spPr>
              <a:solidFill>
                <a:srgbClr val="FFAC3C"/>
              </a:solidFill>
              <a:ln w="19050">
                <a:noFill/>
              </a:ln>
              <a:effectLst/>
            </c:spPr>
          </c:dPt>
          <c:dPt>
            <c:idx val="11"/>
            <c:invertIfNegative val="0"/>
            <c:bubble3D val="0"/>
            <c:spPr>
              <a:solidFill>
                <a:schemeClr val="accent1"/>
              </a:solidFill>
              <a:ln w="19050">
                <a:noFill/>
              </a:ln>
              <a:effectLst/>
            </c:spPr>
          </c:dPt>
          <c:dPt>
            <c:idx val="12"/>
            <c:invertIfNegative val="0"/>
            <c:bubble3D val="0"/>
            <c:spPr>
              <a:solidFill>
                <a:srgbClr val="C1FBFF"/>
              </a:solidFill>
              <a:ln w="19050">
                <a:noFill/>
              </a:ln>
              <a:effectLst/>
            </c:spPr>
          </c:dPt>
          <c:dPt>
            <c:idx val="13"/>
            <c:invertIfNegative val="0"/>
            <c:bubble3D val="0"/>
            <c:spPr>
              <a:solidFill>
                <a:srgbClr val="FFD377"/>
              </a:solidFill>
              <a:ln w="19050">
                <a:noFill/>
              </a:ln>
              <a:effectLst/>
            </c:spPr>
          </c:dPt>
          <c:dPt>
            <c:idx val="14"/>
            <c:invertIfNegative val="0"/>
            <c:bubble3D val="0"/>
            <c:spPr>
              <a:solidFill>
                <a:srgbClr val="92D050"/>
              </a:solidFill>
              <a:ln w="19050">
                <a:noFill/>
              </a:ln>
              <a:effectLst/>
            </c:spPr>
          </c:dPt>
          <c:dLbls>
            <c:dLbl>
              <c:idx val="14"/>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Sheet1!$A$2:$A$16</c:f>
              <c:strCache>
                <c:ptCount val="15"/>
                <c:pt idx="0">
                  <c:v>MAP2K1</c:v>
                </c:pt>
                <c:pt idx="1">
                  <c:v>NRAS</c:v>
                </c:pt>
                <c:pt idx="2">
                  <c:v>PIK3CA</c:v>
                </c:pt>
                <c:pt idx="3">
                  <c:v>ERBB2</c:v>
                </c:pt>
                <c:pt idx="4">
                  <c:v>ROS1r</c:v>
                </c:pt>
                <c:pt idx="5">
                  <c:v>RETr</c:v>
                </c:pt>
                <c:pt idx="6">
                  <c:v>doubletons</c:v>
                </c:pt>
                <c:pt idx="7">
                  <c:v>oBRAF</c:v>
                </c:pt>
                <c:pt idx="8">
                  <c:v>veBRAF</c:v>
                </c:pt>
                <c:pt idx="9">
                  <c:v>METamp</c:v>
                </c:pt>
                <c:pt idx="10">
                  <c:v>ALKr</c:v>
                </c:pt>
                <c:pt idx="11">
                  <c:v>oEGFR</c:v>
                </c:pt>
                <c:pt idx="12">
                  <c:v>sEGFR</c:v>
                </c:pt>
                <c:pt idx="13">
                  <c:v>KRAS</c:v>
                </c:pt>
                <c:pt idx="14">
                  <c:v>None/unkown</c:v>
                </c:pt>
              </c:strCache>
            </c:strRef>
          </c:cat>
          <c:val>
            <c:numRef>
              <c:f>Sheet1!$B$2:$B$16</c:f>
              <c:numCache>
                <c:formatCode>0.0%</c:formatCode>
                <c:ptCount val="15"/>
                <c:pt idx="0">
                  <c:v>0.004</c:v>
                </c:pt>
                <c:pt idx="1">
                  <c:v>0.005</c:v>
                </c:pt>
                <c:pt idx="2">
                  <c:v>0.01</c:v>
                </c:pt>
                <c:pt idx="3">
                  <c:v>0.01</c:v>
                </c:pt>
                <c:pt idx="4">
                  <c:v>0.02</c:v>
                </c:pt>
                <c:pt idx="5">
                  <c:v>0.02</c:v>
                </c:pt>
                <c:pt idx="6">
                  <c:v>0.02</c:v>
                </c:pt>
                <c:pt idx="7">
                  <c:v>0.005</c:v>
                </c:pt>
                <c:pt idx="8">
                  <c:v>0.02</c:v>
                </c:pt>
                <c:pt idx="9">
                  <c:v>0.03</c:v>
                </c:pt>
                <c:pt idx="10">
                  <c:v>0.04</c:v>
                </c:pt>
                <c:pt idx="11">
                  <c:v>0.02</c:v>
                </c:pt>
                <c:pt idx="12">
                  <c:v>0.1</c:v>
                </c:pt>
                <c:pt idx="13">
                  <c:v>0.25</c:v>
                </c:pt>
                <c:pt idx="14">
                  <c:v>0.44</c:v>
                </c:pt>
              </c:numCache>
            </c:numRef>
          </c:val>
        </c:ser>
        <c:dLbls>
          <c:showLegendKey val="0"/>
          <c:showVal val="0"/>
          <c:showCatName val="0"/>
          <c:showSerName val="0"/>
          <c:showPercent val="0"/>
          <c:showBubbleSize val="0"/>
        </c:dLbls>
        <c:gapWidth val="100"/>
        <c:axId val="1122854448"/>
        <c:axId val="1122852128"/>
      </c:barChart>
      <c:valAx>
        <c:axId val="1122852128"/>
        <c:scaling>
          <c:orientation val="minMax"/>
          <c:min val="0.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2854448"/>
        <c:crosses val="autoZero"/>
        <c:crossBetween val="between"/>
        <c:minorUnit val="0.01"/>
      </c:valAx>
      <c:catAx>
        <c:axId val="11228544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2852128"/>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AA2AE9-8C44-0D48-A5EB-581168E4CAF8}" type="datetimeFigureOut">
              <a:rPr lang="en-US" altLang="en-US"/>
              <a:pPr/>
              <a:t>3/21/17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F60FF3-8482-8F47-A9E8-BB698317D6BB}" type="slidenum">
              <a:rPr lang="en-US" altLang="en-US"/>
              <a:pPr/>
              <a:t>‹#›</a:t>
            </a:fld>
            <a:endParaRPr lang="en-US" altLang="en-US"/>
          </a:p>
        </p:txBody>
      </p:sp>
    </p:spTree>
    <p:extLst>
      <p:ext uri="{BB962C8B-B14F-4D97-AF65-F5344CB8AC3E}">
        <p14:creationId xmlns:p14="http://schemas.microsoft.com/office/powerpoint/2010/main" val="202431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7EAE9978-DBE0-0647-A8B1-B7828B2E146E}" type="slidenum">
              <a:rPr lang="en-US" altLang="en-US"/>
              <a:pPr/>
              <a:t>‹#›</a:t>
            </a:fld>
            <a:endParaRPr lang="en-US" altLang="en-US"/>
          </a:p>
        </p:txBody>
      </p:sp>
    </p:spTree>
    <p:extLst>
      <p:ext uri="{BB962C8B-B14F-4D97-AF65-F5344CB8AC3E}">
        <p14:creationId xmlns:p14="http://schemas.microsoft.com/office/powerpoint/2010/main" val="1807088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E32C3D-C25A-EE4A-A17A-3D6F2954316F}" type="slidenum">
              <a:rPr lang="en-US" sz="1200">
                <a:solidFill>
                  <a:srgbClr val="000000"/>
                </a:solidFill>
              </a:rPr>
              <a:pPr/>
              <a:t>2</a:t>
            </a:fld>
            <a:endParaRPr lang="en-US" sz="1200">
              <a:solidFill>
                <a:srgbClr val="000000"/>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3682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8371"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33</a:t>
            </a:fld>
            <a:endParaRPr lang="en-US" sz="1200">
              <a:solidFill>
                <a:srgbClr val="000000"/>
              </a:solidFill>
            </a:endParaRPr>
          </a:p>
        </p:txBody>
      </p:sp>
    </p:spTree>
    <p:extLst>
      <p:ext uri="{BB962C8B-B14F-4D97-AF65-F5344CB8AC3E}">
        <p14:creationId xmlns:p14="http://schemas.microsoft.com/office/powerpoint/2010/main" val="36522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2950"/>
            <a:ext cx="4968875" cy="3725863"/>
          </a:xfrm>
        </p:spPr>
      </p:sp>
      <p:sp>
        <p:nvSpPr>
          <p:cNvPr id="3" name="Notes Placeholder 2"/>
          <p:cNvSpPr>
            <a:spLocks noGrp="1"/>
          </p:cNvSpPr>
          <p:nvPr>
            <p:ph type="body" idx="1"/>
          </p:nvPr>
        </p:nvSpPr>
        <p:spPr/>
        <p:txBody>
          <a:bodyPr/>
          <a:lstStyle/>
          <a:p>
            <a:endParaRPr lang="en-GB" sz="9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defTabSz="914400" fontAlgn="auto">
              <a:spcBef>
                <a:spcPts val="0"/>
              </a:spcBef>
              <a:spcAft>
                <a:spcPts val="0"/>
              </a:spcAft>
              <a:defRPr/>
            </a:pPr>
            <a:fld id="{4E1AA045-38FF-4F92-AED9-5572F893E1B5}" type="slidenum">
              <a:rPr lang="en-GB" sz="1800" kern="0" smtClean="0">
                <a:solidFill>
                  <a:sysClr val="windowText" lastClr="000000"/>
                </a:solidFill>
              </a:rPr>
              <a:pPr defTabSz="914400" fontAlgn="auto">
                <a:spcBef>
                  <a:spcPts val="0"/>
                </a:spcBef>
                <a:spcAft>
                  <a:spcPts val="0"/>
                </a:spcAft>
                <a:defRPr/>
              </a:pPr>
              <a:t>34</a:t>
            </a:fld>
            <a:endParaRPr lang="en-GB" sz="1800" kern="0" dirty="0">
              <a:solidFill>
                <a:sysClr val="windowText" lastClr="000000"/>
              </a:solidFill>
            </a:endParaRPr>
          </a:p>
        </p:txBody>
      </p:sp>
    </p:spTree>
    <p:extLst>
      <p:ext uri="{BB962C8B-B14F-4D97-AF65-F5344CB8AC3E}">
        <p14:creationId xmlns:p14="http://schemas.microsoft.com/office/powerpoint/2010/main" val="106922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44A1422-065F-4A61-A362-D6EC2350A21F}" type="slidenum">
              <a:rPr lang="en-US" smtClean="0">
                <a:solidFill>
                  <a:prstClr val="black"/>
                </a:solidFill>
              </a:rPr>
              <a:pPr/>
              <a:t>41</a:t>
            </a:fld>
            <a:endParaRPr lang="en-US" dirty="0">
              <a:solidFill>
                <a:prstClr val="black"/>
              </a:solidFill>
            </a:endParaRPr>
          </a:p>
        </p:txBody>
      </p:sp>
      <p:sp>
        <p:nvSpPr>
          <p:cNvPr id="72707" name="Slide Image Placeholder 1"/>
          <p:cNvSpPr>
            <a:spLocks noGrp="1" noRot="1" noChangeAspect="1" noTextEdit="1"/>
          </p:cNvSpPr>
          <p:nvPr>
            <p:ph type="sldImg"/>
          </p:nvPr>
        </p:nvSpPr>
        <p:spPr>
          <a:xfrm>
            <a:off x="1668463" y="631825"/>
            <a:ext cx="3902075" cy="2925763"/>
          </a:xfrm>
          <a:ln/>
        </p:spPr>
      </p:sp>
      <p:sp>
        <p:nvSpPr>
          <p:cNvPr id="72708" name="Notes Placeholder 2"/>
          <p:cNvSpPr>
            <a:spLocks noGrp="1"/>
          </p:cNvSpPr>
          <p:nvPr>
            <p:ph type="body" idx="1"/>
          </p:nvPr>
        </p:nvSpPr>
        <p:spPr>
          <a:xfrm>
            <a:off x="1263654" y="3701178"/>
            <a:ext cx="4710270" cy="4090159"/>
          </a:xfrm>
          <a:noFill/>
          <a:ln/>
        </p:spPr>
        <p:txBody>
          <a:bodyPr lIns="92105" tIns="46053" rIns="92105" bIns="46053"/>
          <a:lstStyle/>
          <a:p>
            <a:pPr eaLnBrk="1" hangingPunct="1"/>
            <a:endParaRPr lang="en-GB" dirty="0"/>
          </a:p>
        </p:txBody>
      </p:sp>
      <p:sp>
        <p:nvSpPr>
          <p:cNvPr id="72709" name="Slide Number Placeholder 3"/>
          <p:cNvSpPr txBox="1">
            <a:spLocks noGrp="1"/>
          </p:cNvSpPr>
          <p:nvPr/>
        </p:nvSpPr>
        <p:spPr bwMode="auto">
          <a:xfrm>
            <a:off x="3920687" y="8001914"/>
            <a:ext cx="2998173" cy="421153"/>
          </a:xfrm>
          <a:prstGeom prst="rect">
            <a:avLst/>
          </a:prstGeom>
          <a:noFill/>
          <a:ln w="25400">
            <a:noFill/>
            <a:miter lim="800000"/>
            <a:headEnd type="none" w="sm" len="sm"/>
            <a:tailEnd type="none" w="sm" len="sm"/>
          </a:ln>
        </p:spPr>
        <p:txBody>
          <a:bodyPr lIns="92105" tIns="46053" rIns="92105" bIns="46053" anchor="b"/>
          <a:lstStyle/>
          <a:p>
            <a:pPr algn="r" defTabSz="920750"/>
            <a:fld id="{92629234-4045-4F39-B478-2AC462E0FF56}" type="slidenum">
              <a:rPr lang="ja-JP" altLang="en-US" sz="1200">
                <a:solidFill>
                  <a:prstClr val="black"/>
                </a:solidFill>
                <a:latin typeface="Times New Roman" pitchFamily="18" charset="0"/>
                <a:ea typeface="ＭＳ Ｐゴシック"/>
                <a:cs typeface="ＭＳ Ｐゴシック"/>
              </a:rPr>
              <a:pPr algn="r" defTabSz="920750"/>
              <a:t>41</a:t>
            </a:fld>
            <a:endParaRPr lang="en-US" altLang="ja-JP" sz="1200" dirty="0">
              <a:solidFill>
                <a:prstClr val="black"/>
              </a:solidFill>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21419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8371"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42</a:t>
            </a:fld>
            <a:endParaRPr lang="en-US" sz="1200">
              <a:solidFill>
                <a:srgbClr val="000000"/>
              </a:solidFill>
            </a:endParaRPr>
          </a:p>
        </p:txBody>
      </p:sp>
    </p:spTree>
    <p:extLst>
      <p:ext uri="{BB962C8B-B14F-4D97-AF65-F5344CB8AC3E}">
        <p14:creationId xmlns:p14="http://schemas.microsoft.com/office/powerpoint/2010/main" val="1562997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xfrm>
            <a:off x="1143000" y="685800"/>
            <a:ext cx="4572000" cy="3429000"/>
          </a:xfrm>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128"/>
              </a:defRPr>
            </a:lvl1pPr>
            <a:lvl2pPr marL="742950" indent="-285750" defTabSz="923925">
              <a:defRPr sz="1200" b="1">
                <a:solidFill>
                  <a:schemeClr val="tx1"/>
                </a:solidFill>
                <a:latin typeface="Arial" charset="0"/>
                <a:ea typeface="ＭＳ Ｐゴシック" charset="-128"/>
              </a:defRPr>
            </a:lvl2pPr>
            <a:lvl3pPr marL="1143000" indent="-228600" defTabSz="923925">
              <a:defRPr sz="1200" b="1">
                <a:solidFill>
                  <a:schemeClr val="tx1"/>
                </a:solidFill>
                <a:latin typeface="Arial" charset="0"/>
                <a:ea typeface="ＭＳ Ｐゴシック" charset="-128"/>
              </a:defRPr>
            </a:lvl3pPr>
            <a:lvl4pPr marL="1600200" indent="-228600" defTabSz="923925">
              <a:defRPr sz="1200" b="1">
                <a:solidFill>
                  <a:schemeClr val="tx1"/>
                </a:solidFill>
                <a:latin typeface="Arial" charset="0"/>
                <a:ea typeface="ＭＳ Ｐゴシック" charset="-128"/>
              </a:defRPr>
            </a:lvl4pPr>
            <a:lvl5pPr marL="2057400" indent="-228600" defTabSz="923925">
              <a:defRPr sz="1200" b="1">
                <a:solidFill>
                  <a:schemeClr val="tx1"/>
                </a:solidFill>
                <a:latin typeface="Arial" charset="0"/>
                <a:ea typeface="ＭＳ Ｐゴシック" charset="-128"/>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128"/>
              </a:defRPr>
            </a:lvl9pPr>
          </a:lstStyle>
          <a:p>
            <a:fld id="{4A2CAC7A-337C-EA4B-99B2-4CAB0689CAA2}" type="slidenum">
              <a:rPr lang="en-US" altLang="x-none" b="0"/>
              <a:pPr/>
              <a:t>44</a:t>
            </a:fld>
            <a:endParaRPr lang="en-US" altLang="x-none" b="0"/>
          </a:p>
        </p:txBody>
      </p:sp>
    </p:spTree>
    <p:extLst>
      <p:ext uri="{BB962C8B-B14F-4D97-AF65-F5344CB8AC3E}">
        <p14:creationId xmlns:p14="http://schemas.microsoft.com/office/powerpoint/2010/main" val="78172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xfrm>
            <a:off x="1143000" y="685800"/>
            <a:ext cx="4572000" cy="3429000"/>
          </a:xfrm>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x-none"/>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128"/>
              </a:defRPr>
            </a:lvl1pPr>
            <a:lvl2pPr marL="742950" indent="-285750" defTabSz="923925">
              <a:defRPr sz="1200" b="1">
                <a:solidFill>
                  <a:schemeClr val="tx1"/>
                </a:solidFill>
                <a:latin typeface="Arial" charset="0"/>
                <a:ea typeface="ＭＳ Ｐゴシック" charset="-128"/>
              </a:defRPr>
            </a:lvl2pPr>
            <a:lvl3pPr marL="1143000" indent="-228600" defTabSz="923925">
              <a:defRPr sz="1200" b="1">
                <a:solidFill>
                  <a:schemeClr val="tx1"/>
                </a:solidFill>
                <a:latin typeface="Arial" charset="0"/>
                <a:ea typeface="ＭＳ Ｐゴシック" charset="-128"/>
              </a:defRPr>
            </a:lvl3pPr>
            <a:lvl4pPr marL="1600200" indent="-228600" defTabSz="923925">
              <a:defRPr sz="1200" b="1">
                <a:solidFill>
                  <a:schemeClr val="tx1"/>
                </a:solidFill>
                <a:latin typeface="Arial" charset="0"/>
                <a:ea typeface="ＭＳ Ｐゴシック" charset="-128"/>
              </a:defRPr>
            </a:lvl4pPr>
            <a:lvl5pPr marL="2057400" indent="-228600" defTabSz="923925">
              <a:defRPr sz="1200" b="1">
                <a:solidFill>
                  <a:schemeClr val="tx1"/>
                </a:solidFill>
                <a:latin typeface="Arial" charset="0"/>
                <a:ea typeface="ＭＳ Ｐゴシック" charset="-128"/>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128"/>
              </a:defRPr>
            </a:lvl9pPr>
          </a:lstStyle>
          <a:p>
            <a:fld id="{3613F14A-2C86-6B49-AA0A-247919DFB687}" type="slidenum">
              <a:rPr lang="en-US" altLang="x-none" b="0">
                <a:solidFill>
                  <a:srgbClr val="000000"/>
                </a:solidFill>
              </a:rPr>
              <a:pPr/>
              <a:t>47</a:t>
            </a:fld>
            <a:endParaRPr lang="en-US" altLang="x-none" b="0">
              <a:solidFill>
                <a:srgbClr val="000000"/>
              </a:solidFill>
            </a:endParaRPr>
          </a:p>
        </p:txBody>
      </p:sp>
    </p:spTree>
    <p:extLst>
      <p:ext uri="{BB962C8B-B14F-4D97-AF65-F5344CB8AC3E}">
        <p14:creationId xmlns:p14="http://schemas.microsoft.com/office/powerpoint/2010/main" val="137331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a:defRPr/>
            </a:pPr>
            <a:endParaRPr lang="en-US" dirty="0">
              <a:latin typeface="+mn-lt"/>
              <a:ea typeface="+mn-ea"/>
              <a:cs typeface="+mn-cs"/>
            </a:endParaRPr>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128"/>
              </a:defRPr>
            </a:lvl1pPr>
            <a:lvl2pPr marL="742950" indent="-285750" defTabSz="923925">
              <a:defRPr sz="1200" b="1">
                <a:solidFill>
                  <a:schemeClr val="tx1"/>
                </a:solidFill>
                <a:latin typeface="Arial" charset="0"/>
                <a:ea typeface="ＭＳ Ｐゴシック" charset="-128"/>
              </a:defRPr>
            </a:lvl2pPr>
            <a:lvl3pPr marL="1143000" indent="-228600" defTabSz="923925">
              <a:defRPr sz="1200" b="1">
                <a:solidFill>
                  <a:schemeClr val="tx1"/>
                </a:solidFill>
                <a:latin typeface="Arial" charset="0"/>
                <a:ea typeface="ＭＳ Ｐゴシック" charset="-128"/>
              </a:defRPr>
            </a:lvl3pPr>
            <a:lvl4pPr marL="1600200" indent="-228600" defTabSz="923925">
              <a:defRPr sz="1200" b="1">
                <a:solidFill>
                  <a:schemeClr val="tx1"/>
                </a:solidFill>
                <a:latin typeface="Arial" charset="0"/>
                <a:ea typeface="ＭＳ Ｐゴシック" charset="-128"/>
              </a:defRPr>
            </a:lvl4pPr>
            <a:lvl5pPr marL="2057400" indent="-228600" defTabSz="923925">
              <a:defRPr sz="1200" b="1">
                <a:solidFill>
                  <a:schemeClr val="tx1"/>
                </a:solidFill>
                <a:latin typeface="Arial" charset="0"/>
                <a:ea typeface="ＭＳ Ｐゴシック" charset="-128"/>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128"/>
              </a:defRPr>
            </a:lvl9pPr>
          </a:lstStyle>
          <a:p>
            <a:fld id="{C83BF7B0-0E5D-AC4B-8A88-FBA7A9482966}" type="slidenum">
              <a:rPr lang="en-US" altLang="x-none" b="0">
                <a:solidFill>
                  <a:srgbClr val="000000"/>
                </a:solidFill>
              </a:rPr>
              <a:pPr/>
              <a:t>48</a:t>
            </a:fld>
            <a:endParaRPr lang="en-US" altLang="x-none" b="0">
              <a:solidFill>
                <a:srgbClr val="000000"/>
              </a:solidFill>
            </a:endParaRPr>
          </a:p>
        </p:txBody>
      </p:sp>
    </p:spTree>
    <p:extLst>
      <p:ext uri="{BB962C8B-B14F-4D97-AF65-F5344CB8AC3E}">
        <p14:creationId xmlns:p14="http://schemas.microsoft.com/office/powerpoint/2010/main" val="387951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a:defRPr/>
            </a:pPr>
            <a:endParaRPr lang="en-US" dirty="0">
              <a:latin typeface="+mn-lt"/>
              <a:ea typeface="+mn-ea"/>
              <a:cs typeface="+mn-cs"/>
            </a:endParaRPr>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128"/>
              </a:defRPr>
            </a:lvl1pPr>
            <a:lvl2pPr marL="742950" indent="-285750" defTabSz="923925">
              <a:defRPr sz="1200" b="1">
                <a:solidFill>
                  <a:schemeClr val="tx1"/>
                </a:solidFill>
                <a:latin typeface="Arial" charset="0"/>
                <a:ea typeface="ＭＳ Ｐゴシック" charset="-128"/>
              </a:defRPr>
            </a:lvl2pPr>
            <a:lvl3pPr marL="1143000" indent="-228600" defTabSz="923925">
              <a:defRPr sz="1200" b="1">
                <a:solidFill>
                  <a:schemeClr val="tx1"/>
                </a:solidFill>
                <a:latin typeface="Arial" charset="0"/>
                <a:ea typeface="ＭＳ Ｐゴシック" charset="-128"/>
              </a:defRPr>
            </a:lvl3pPr>
            <a:lvl4pPr marL="1600200" indent="-228600" defTabSz="923925">
              <a:defRPr sz="1200" b="1">
                <a:solidFill>
                  <a:schemeClr val="tx1"/>
                </a:solidFill>
                <a:latin typeface="Arial" charset="0"/>
                <a:ea typeface="ＭＳ Ｐゴシック" charset="-128"/>
              </a:defRPr>
            </a:lvl4pPr>
            <a:lvl5pPr marL="2057400" indent="-228600" defTabSz="923925">
              <a:defRPr sz="1200" b="1">
                <a:solidFill>
                  <a:schemeClr val="tx1"/>
                </a:solidFill>
                <a:latin typeface="Arial" charset="0"/>
                <a:ea typeface="ＭＳ Ｐゴシック" charset="-128"/>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128"/>
              </a:defRPr>
            </a:lvl9pPr>
          </a:lstStyle>
          <a:p>
            <a:fld id="{C83BF7B0-0E5D-AC4B-8A88-FBA7A9482966}" type="slidenum">
              <a:rPr lang="en-US" altLang="x-none" b="0">
                <a:solidFill>
                  <a:srgbClr val="000000"/>
                </a:solidFill>
              </a:rPr>
              <a:pPr/>
              <a:t>49</a:t>
            </a:fld>
            <a:endParaRPr lang="en-US" altLang="x-none" b="0">
              <a:solidFill>
                <a:srgbClr val="000000"/>
              </a:solidFill>
            </a:endParaRPr>
          </a:p>
        </p:txBody>
      </p:sp>
    </p:spTree>
    <p:extLst>
      <p:ext uri="{BB962C8B-B14F-4D97-AF65-F5344CB8AC3E}">
        <p14:creationId xmlns:p14="http://schemas.microsoft.com/office/powerpoint/2010/main" val="1562598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a:defRPr/>
            </a:pPr>
            <a:endParaRPr lang="en-US" dirty="0">
              <a:latin typeface="+mn-lt"/>
              <a:ea typeface="+mn-ea"/>
              <a:cs typeface="+mn-cs"/>
            </a:endParaRPr>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128"/>
              </a:defRPr>
            </a:lvl1pPr>
            <a:lvl2pPr marL="742950" indent="-285750" defTabSz="923925">
              <a:defRPr sz="1200" b="1">
                <a:solidFill>
                  <a:schemeClr val="tx1"/>
                </a:solidFill>
                <a:latin typeface="Arial" charset="0"/>
                <a:ea typeface="ＭＳ Ｐゴシック" charset="-128"/>
              </a:defRPr>
            </a:lvl2pPr>
            <a:lvl3pPr marL="1143000" indent="-228600" defTabSz="923925">
              <a:defRPr sz="1200" b="1">
                <a:solidFill>
                  <a:schemeClr val="tx1"/>
                </a:solidFill>
                <a:latin typeface="Arial" charset="0"/>
                <a:ea typeface="ＭＳ Ｐゴシック" charset="-128"/>
              </a:defRPr>
            </a:lvl3pPr>
            <a:lvl4pPr marL="1600200" indent="-228600" defTabSz="923925">
              <a:defRPr sz="1200" b="1">
                <a:solidFill>
                  <a:schemeClr val="tx1"/>
                </a:solidFill>
                <a:latin typeface="Arial" charset="0"/>
                <a:ea typeface="ＭＳ Ｐゴシック" charset="-128"/>
              </a:defRPr>
            </a:lvl4pPr>
            <a:lvl5pPr marL="2057400" indent="-228600" defTabSz="923925">
              <a:defRPr sz="1200" b="1">
                <a:solidFill>
                  <a:schemeClr val="tx1"/>
                </a:solidFill>
                <a:latin typeface="Arial" charset="0"/>
                <a:ea typeface="ＭＳ Ｐゴシック" charset="-128"/>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128"/>
              </a:defRPr>
            </a:lvl9pPr>
          </a:lstStyle>
          <a:p>
            <a:fld id="{C83BF7B0-0E5D-AC4B-8A88-FBA7A9482966}" type="slidenum">
              <a:rPr lang="en-US" altLang="x-none" b="0">
                <a:solidFill>
                  <a:srgbClr val="000000"/>
                </a:solidFill>
              </a:rPr>
              <a:pPr/>
              <a:t>50</a:t>
            </a:fld>
            <a:endParaRPr lang="en-US" altLang="x-none" b="0">
              <a:solidFill>
                <a:srgbClr val="000000"/>
              </a:solidFill>
            </a:endParaRPr>
          </a:p>
        </p:txBody>
      </p:sp>
    </p:spTree>
    <p:extLst>
      <p:ext uri="{BB962C8B-B14F-4D97-AF65-F5344CB8AC3E}">
        <p14:creationId xmlns:p14="http://schemas.microsoft.com/office/powerpoint/2010/main" val="36485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8371"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57</a:t>
            </a:fld>
            <a:endParaRPr lang="en-US" sz="1200">
              <a:solidFill>
                <a:srgbClr val="000000"/>
              </a:solidFill>
            </a:endParaRPr>
          </a:p>
        </p:txBody>
      </p:sp>
    </p:spTree>
    <p:extLst>
      <p:ext uri="{BB962C8B-B14F-4D97-AF65-F5344CB8AC3E}">
        <p14:creationId xmlns:p14="http://schemas.microsoft.com/office/powerpoint/2010/main" val="118019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454E4F-783E-484A-B0F1-8B154FB65569}" type="slidenum">
              <a:rPr lang="en-US" sz="1200">
                <a:latin typeface="Times" charset="0"/>
              </a:rPr>
              <a:pPr/>
              <a:t>6</a:t>
            </a:fld>
            <a:endParaRPr lang="en-US" sz="1200">
              <a:latin typeface="Times" charset="0"/>
            </a:endParaRPr>
          </a:p>
        </p:txBody>
      </p:sp>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BA78C0B-3979-6E4D-AF2E-6DB695C7C84A}" type="slidenum">
              <a:rPr lang="en-US" sz="1200">
                <a:latin typeface="Times" charset="0"/>
              </a:rPr>
              <a:pPr algn="r"/>
              <a:t>6</a:t>
            </a:fld>
            <a:endParaRPr lang="en-US" sz="1200">
              <a:latin typeface="Times" charset="0"/>
            </a:endParaRPr>
          </a:p>
        </p:txBody>
      </p:sp>
      <p:sp>
        <p:nvSpPr>
          <p:cNvPr id="92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CB4E213-A3B4-034B-9EB3-87F68C5545D8}" type="slidenum">
              <a:rPr lang="en-US" sz="1200">
                <a:latin typeface="Times" charset="0"/>
                <a:cs typeface="Arial" charset="0"/>
              </a:rPr>
              <a:pPr algn="r"/>
              <a:t>6</a:t>
            </a:fld>
            <a:endParaRPr lang="en-US" sz="1200">
              <a:latin typeface="Times" charset="0"/>
              <a:cs typeface="Arial" charset="0"/>
            </a:endParaRPr>
          </a:p>
        </p:txBody>
      </p:sp>
      <p:sp>
        <p:nvSpPr>
          <p:cNvPr id="922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341C093-CAEF-C545-BA79-9A6534A52887}" type="slidenum">
              <a:rPr lang="en-US" sz="1200">
                <a:latin typeface="Times" charset="0"/>
                <a:cs typeface="Arial" charset="0"/>
              </a:rPr>
              <a:pPr algn="r"/>
              <a:t>6</a:t>
            </a:fld>
            <a:endParaRPr lang="en-US" sz="1200">
              <a:latin typeface="Times" charset="0"/>
              <a:cs typeface="Arial" charset="0"/>
            </a:endParaRPr>
          </a:p>
        </p:txBody>
      </p:sp>
      <p:sp>
        <p:nvSpPr>
          <p:cNvPr id="9221" name="Rectangle 2"/>
          <p:cNvSpPr>
            <a:spLocks noGrp="1" noRot="1" noChangeAspect="1" noChangeArrowheads="1" noTextEdit="1"/>
          </p:cNvSpPr>
          <p:nvPr>
            <p:ph type="sldImg"/>
          </p:nvPr>
        </p:nvSpPr>
        <p:spPr>
          <a:solidFill>
            <a:srgbClr val="FFFFFF"/>
          </a:solidFill>
          <a:ln/>
        </p:spPr>
      </p:sp>
      <p:sp>
        <p:nvSpPr>
          <p:cNvPr id="9222"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341579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a:defRPr/>
            </a:pPr>
            <a:endParaRPr lang="en-US" dirty="0">
              <a:latin typeface="+mn-lt"/>
              <a:ea typeface="+mn-ea"/>
              <a:cs typeface="+mn-cs"/>
            </a:endParaRPr>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128"/>
              </a:defRPr>
            </a:lvl1pPr>
            <a:lvl2pPr marL="742950" indent="-285750" defTabSz="923925">
              <a:defRPr sz="1200" b="1">
                <a:solidFill>
                  <a:schemeClr val="tx1"/>
                </a:solidFill>
                <a:latin typeface="Arial" charset="0"/>
                <a:ea typeface="ＭＳ Ｐゴシック" charset="-128"/>
              </a:defRPr>
            </a:lvl2pPr>
            <a:lvl3pPr marL="1143000" indent="-228600" defTabSz="923925">
              <a:defRPr sz="1200" b="1">
                <a:solidFill>
                  <a:schemeClr val="tx1"/>
                </a:solidFill>
                <a:latin typeface="Arial" charset="0"/>
                <a:ea typeface="ＭＳ Ｐゴシック" charset="-128"/>
              </a:defRPr>
            </a:lvl3pPr>
            <a:lvl4pPr marL="1600200" indent="-228600" defTabSz="923925">
              <a:defRPr sz="1200" b="1">
                <a:solidFill>
                  <a:schemeClr val="tx1"/>
                </a:solidFill>
                <a:latin typeface="Arial" charset="0"/>
                <a:ea typeface="ＭＳ Ｐゴシック" charset="-128"/>
              </a:defRPr>
            </a:lvl4pPr>
            <a:lvl5pPr marL="2057400" indent="-228600" defTabSz="923925">
              <a:defRPr sz="1200" b="1">
                <a:solidFill>
                  <a:schemeClr val="tx1"/>
                </a:solidFill>
                <a:latin typeface="Arial" charset="0"/>
                <a:ea typeface="ＭＳ Ｐゴシック" charset="-128"/>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128"/>
              </a:defRPr>
            </a:lvl9pPr>
          </a:lstStyle>
          <a:p>
            <a:fld id="{C83BF7B0-0E5D-AC4B-8A88-FBA7A9482966}" type="slidenum">
              <a:rPr lang="en-US" altLang="x-none" b="0">
                <a:solidFill>
                  <a:srgbClr val="000000"/>
                </a:solidFill>
              </a:rPr>
              <a:pPr/>
              <a:t>66</a:t>
            </a:fld>
            <a:endParaRPr lang="en-US" altLang="x-none" b="0">
              <a:solidFill>
                <a:srgbClr val="000000"/>
              </a:solidFill>
            </a:endParaRPr>
          </a:p>
        </p:txBody>
      </p:sp>
    </p:spTree>
    <p:extLst>
      <p:ext uri="{BB962C8B-B14F-4D97-AF65-F5344CB8AC3E}">
        <p14:creationId xmlns:p14="http://schemas.microsoft.com/office/powerpoint/2010/main" val="28690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E32C3D-C25A-EE4A-A17A-3D6F2954316F}" type="slidenum">
              <a:rPr lang="en-US" sz="1200">
                <a:solidFill>
                  <a:srgbClr val="000000"/>
                </a:solidFill>
              </a:rPr>
              <a:pPr/>
              <a:t>8</a:t>
            </a:fld>
            <a:endParaRPr lang="en-US" sz="1200">
              <a:solidFill>
                <a:srgbClr val="000000"/>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3701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E9978-DBE0-0647-A8B1-B7828B2E146E}" type="slidenum">
              <a:rPr lang="en-US" altLang="en-US" smtClean="0"/>
              <a:pPr/>
              <a:t>9</a:t>
            </a:fld>
            <a:endParaRPr lang="en-US" altLang="en-US"/>
          </a:p>
        </p:txBody>
      </p:sp>
    </p:spTree>
    <p:extLst>
      <p:ext uri="{BB962C8B-B14F-4D97-AF65-F5344CB8AC3E}">
        <p14:creationId xmlns:p14="http://schemas.microsoft.com/office/powerpoint/2010/main" val="50401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143000" y="685800"/>
            <a:ext cx="4572000" cy="3429000"/>
          </a:xfrm>
          <a:ln/>
        </p:spPr>
      </p:sp>
      <p:sp>
        <p:nvSpPr>
          <p:cNvPr id="45058"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5059" name="Slide Number Placeholder 3"/>
          <p:cNvSpPr>
            <a:spLocks noGrp="1"/>
          </p:cNvSpPr>
          <p:nvPr>
            <p:ph type="sldNum" sz="quarter" idx="5"/>
          </p:nvPr>
        </p:nvSpPr>
        <p:spPr>
          <a:xfrm>
            <a:off x="4402561" y="9553734"/>
            <a:ext cx="3368040" cy="50292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lstStyle>
            <a:lvl1pPr>
              <a:defRPr sz="2700">
                <a:solidFill>
                  <a:schemeClr val="tx1"/>
                </a:solidFill>
                <a:latin typeface="Arial" charset="0"/>
                <a:ea typeface="ＭＳ Ｐゴシック" charset="0"/>
                <a:cs typeface="ＭＳ Ｐゴシック" charset="0"/>
              </a:defRPr>
            </a:lvl1pPr>
            <a:lvl2pPr marL="827795" indent="-318383">
              <a:defRPr sz="2700">
                <a:solidFill>
                  <a:schemeClr val="tx1"/>
                </a:solidFill>
                <a:latin typeface="Arial" charset="0"/>
                <a:ea typeface="ＭＳ Ｐゴシック" charset="0"/>
              </a:defRPr>
            </a:lvl2pPr>
            <a:lvl3pPr marL="1273531" indent="-254706">
              <a:defRPr sz="2700">
                <a:solidFill>
                  <a:schemeClr val="tx1"/>
                </a:solidFill>
                <a:latin typeface="Arial" charset="0"/>
                <a:ea typeface="ＭＳ Ｐゴシック" charset="0"/>
              </a:defRPr>
            </a:lvl3pPr>
            <a:lvl4pPr marL="1782943" indent="-254706">
              <a:defRPr sz="2700">
                <a:solidFill>
                  <a:schemeClr val="tx1"/>
                </a:solidFill>
                <a:latin typeface="Arial" charset="0"/>
                <a:ea typeface="ＭＳ Ｐゴシック" charset="0"/>
              </a:defRPr>
            </a:lvl4pPr>
            <a:lvl5pPr marL="2292355" indent="-254706">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fld id="{B2DE617E-5495-A94C-B514-F9BAE0567FD3}" type="slidenum">
              <a:rPr lang="en-US" sz="1300"/>
              <a:pPr/>
              <a:t>20</a:t>
            </a:fld>
            <a:endParaRPr lang="en-US" sz="1300"/>
          </a:p>
        </p:txBody>
      </p:sp>
    </p:spTree>
    <p:extLst>
      <p:ext uri="{BB962C8B-B14F-4D97-AF65-F5344CB8AC3E}">
        <p14:creationId xmlns:p14="http://schemas.microsoft.com/office/powerpoint/2010/main" val="191346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xfrm>
            <a:off x="1143000" y="685800"/>
            <a:ext cx="4572000" cy="3429000"/>
          </a:xfrm>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x-none"/>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128"/>
              </a:defRPr>
            </a:lvl1pPr>
            <a:lvl2pPr marL="742950" indent="-285750" defTabSz="923925">
              <a:defRPr sz="1200" b="1">
                <a:solidFill>
                  <a:schemeClr val="tx1"/>
                </a:solidFill>
                <a:latin typeface="Arial" charset="0"/>
                <a:ea typeface="ＭＳ Ｐゴシック" charset="-128"/>
              </a:defRPr>
            </a:lvl2pPr>
            <a:lvl3pPr marL="1143000" indent="-228600" defTabSz="923925">
              <a:defRPr sz="1200" b="1">
                <a:solidFill>
                  <a:schemeClr val="tx1"/>
                </a:solidFill>
                <a:latin typeface="Arial" charset="0"/>
                <a:ea typeface="ＭＳ Ｐゴシック" charset="-128"/>
              </a:defRPr>
            </a:lvl3pPr>
            <a:lvl4pPr marL="1600200" indent="-228600" defTabSz="923925">
              <a:defRPr sz="1200" b="1">
                <a:solidFill>
                  <a:schemeClr val="tx1"/>
                </a:solidFill>
                <a:latin typeface="Arial" charset="0"/>
                <a:ea typeface="ＭＳ Ｐゴシック" charset="-128"/>
              </a:defRPr>
            </a:lvl4pPr>
            <a:lvl5pPr marL="2057400" indent="-228600" defTabSz="923925">
              <a:defRPr sz="1200" b="1">
                <a:solidFill>
                  <a:schemeClr val="tx1"/>
                </a:solidFill>
                <a:latin typeface="Arial" charset="0"/>
                <a:ea typeface="ＭＳ Ｐゴシック" charset="-128"/>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128"/>
              </a:defRPr>
            </a:lvl9pPr>
          </a:lstStyle>
          <a:p>
            <a:fld id="{37093A9B-0F1D-5544-A030-006A614653D1}" type="slidenum">
              <a:rPr lang="en-US" altLang="x-none" b="0">
                <a:solidFill>
                  <a:srgbClr val="000000"/>
                </a:solidFill>
                <a:latin typeface="Calibri" charset="0"/>
              </a:rPr>
              <a:pPr/>
              <a:t>21</a:t>
            </a:fld>
            <a:endParaRPr lang="en-US" altLang="x-none" b="0">
              <a:solidFill>
                <a:srgbClr val="000000"/>
              </a:solidFill>
              <a:latin typeface="Calibri" charset="0"/>
            </a:endParaRPr>
          </a:p>
        </p:txBody>
      </p:sp>
    </p:spTree>
    <p:extLst>
      <p:ext uri="{BB962C8B-B14F-4D97-AF65-F5344CB8AC3E}">
        <p14:creationId xmlns:p14="http://schemas.microsoft.com/office/powerpoint/2010/main" val="29259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E9978-DBE0-0647-A8B1-B7828B2E146E}" type="slidenum">
              <a:rPr lang="en-US" altLang="en-US" smtClean="0"/>
              <a:pPr/>
              <a:t>23</a:t>
            </a:fld>
            <a:endParaRPr lang="en-US" altLang="en-US"/>
          </a:p>
        </p:txBody>
      </p:sp>
    </p:spTree>
    <p:extLst>
      <p:ext uri="{BB962C8B-B14F-4D97-AF65-F5344CB8AC3E}">
        <p14:creationId xmlns:p14="http://schemas.microsoft.com/office/powerpoint/2010/main" val="42149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8371"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30</a:t>
            </a:fld>
            <a:endParaRPr lang="en-US" sz="1200">
              <a:solidFill>
                <a:srgbClr val="000000"/>
              </a:solidFill>
            </a:endParaRPr>
          </a:p>
        </p:txBody>
      </p:sp>
    </p:spTree>
    <p:extLst>
      <p:ext uri="{BB962C8B-B14F-4D97-AF65-F5344CB8AC3E}">
        <p14:creationId xmlns:p14="http://schemas.microsoft.com/office/powerpoint/2010/main" val="61023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58371"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8B1B1B-EDAC-2B46-AC0E-B38D92238C3A}" type="slidenum">
              <a:rPr lang="en-US" sz="1200">
                <a:solidFill>
                  <a:srgbClr val="000000"/>
                </a:solidFill>
              </a:rPr>
              <a:pPr/>
              <a:t>31</a:t>
            </a:fld>
            <a:endParaRPr lang="en-US" sz="1200">
              <a:solidFill>
                <a:srgbClr val="000000"/>
              </a:solidFill>
            </a:endParaRPr>
          </a:p>
        </p:txBody>
      </p:sp>
    </p:spTree>
    <p:extLst>
      <p:ext uri="{BB962C8B-B14F-4D97-AF65-F5344CB8AC3E}">
        <p14:creationId xmlns:p14="http://schemas.microsoft.com/office/powerpoint/2010/main" val="28756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2.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4214" y="0"/>
            <a:ext cx="68597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981200"/>
            <a:ext cx="7772400" cy="1143000"/>
          </a:xfrm>
        </p:spPr>
        <p:txBody>
          <a:bodyPr/>
          <a:lstStyle>
            <a:lvl1pPr algn="ctr">
              <a:defRPr sz="1725"/>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3"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338734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630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4" y="0"/>
            <a:ext cx="56769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5653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TP_SlideBackground-ASCO-GI-13_v1fr-Tit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4214" y="0"/>
            <a:ext cx="68597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981200"/>
            <a:ext cx="7772400" cy="1143000"/>
          </a:xfrm>
        </p:spPr>
        <p:txBody>
          <a:bodyPr/>
          <a:lstStyle>
            <a:lvl1pPr algn="ctr">
              <a:defRPr sz="1725"/>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3" y="3886200"/>
            <a:ext cx="6400800" cy="1752600"/>
          </a:xfrm>
        </p:spPr>
        <p:txBody>
          <a:bodyPr/>
          <a:lstStyle>
            <a:lvl1pPr marL="0" indent="0" algn="ctr">
              <a:buFontTx/>
              <a:buNone/>
              <a:defRPr/>
            </a:lvl1pPr>
          </a:lstStyle>
          <a:p>
            <a:pPr lvl="0"/>
            <a:r>
              <a:rPr lang="en-US" noProof="0" smtClean="0"/>
              <a:t>Click to edit Master subtitle style</a:t>
            </a:r>
          </a:p>
        </p:txBody>
      </p:sp>
    </p:spTree>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101"/>
            </a:lvl1pPr>
            <a:lvl2pPr>
              <a:defRPr sz="2101"/>
            </a:lvl2pPr>
            <a:lvl3pPr>
              <a:defRPr sz="2101"/>
            </a:lvl3pPr>
            <a:lvl4pPr>
              <a:defRPr sz="2101"/>
            </a:lvl4pPr>
            <a:lvl5pPr>
              <a:defRPr sz="210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937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101"/>
            </a:lvl1pPr>
            <a:lvl2pPr>
              <a:defRPr sz="2101"/>
            </a:lvl2pPr>
            <a:lvl3pPr>
              <a:defRPr sz="2101"/>
            </a:lvl3pPr>
            <a:lvl4pPr>
              <a:defRPr sz="2101"/>
            </a:lvl4pPr>
            <a:lvl5pPr>
              <a:defRPr sz="210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ransition advClick="0"/>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10"/>
            <a:ext cx="77724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3"/>
            <a:ext cx="77724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Tree>
    <p:extLst/>
  </p:cSld>
  <p:clrMapOvr>
    <a:masterClrMapping/>
  </p:clrMapOvr>
  <p:transition advClick="0"/>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3" y="1462088"/>
            <a:ext cx="3810000" cy="5027612"/>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810000" cy="5027612"/>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advClick="0"/>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advClick="0"/>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cSld>
  <p:clrMapOvr>
    <a:masterClrMapping/>
  </p:clrMapOvr>
  <p:transition advClick="0"/>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advClick="0"/>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Tree>
    <p:extLst/>
  </p:cSld>
  <p:clrMapOvr>
    <a:masterClrMapping/>
  </p:clrMapOvr>
  <p:transition advClick="0"/>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91"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endParaRPr lang="en-US" noProof="0" smtClean="0"/>
          </a:p>
        </p:txBody>
      </p:sp>
      <p:sp>
        <p:nvSpPr>
          <p:cNvPr id="4" name="Text Placeholder 3"/>
          <p:cNvSpPr>
            <a:spLocks noGrp="1"/>
          </p:cNvSpPr>
          <p:nvPr>
            <p:ph type="body" sz="half" idx="2"/>
          </p:nvPr>
        </p:nvSpPr>
        <p:spPr>
          <a:xfrm>
            <a:off x="1792291"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Tree>
    <p:extLst/>
  </p:cSld>
  <p:clrMapOvr>
    <a:masterClrMapping/>
  </p:clrMapOvr>
  <p:transition advClick="0"/>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advClick="0"/>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4" y="0"/>
            <a:ext cx="56769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TP_SlideBackground-ASCO-GI-13_v1fr-Tit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10"/>
            <a:ext cx="77724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3"/>
            <a:ext cx="77724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Tree>
    <p:extLst>
      <p:ext uri="{BB962C8B-B14F-4D97-AF65-F5344CB8AC3E}">
        <p14:creationId xmlns:p14="http://schemas.microsoft.com/office/powerpoint/2010/main" val="991738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3" y="1462088"/>
            <a:ext cx="3810000" cy="5027612"/>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810000" cy="5027612"/>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1275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598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39520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411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Tree>
    <p:extLst>
      <p:ext uri="{BB962C8B-B14F-4D97-AF65-F5344CB8AC3E}">
        <p14:creationId xmlns:p14="http://schemas.microsoft.com/office/powerpoint/2010/main" val="1116148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91"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endParaRPr lang="en-US" noProof="0" smtClean="0"/>
          </a:p>
        </p:txBody>
      </p:sp>
      <p:sp>
        <p:nvSpPr>
          <p:cNvPr id="4" name="Text Placeholder 3"/>
          <p:cNvSpPr>
            <a:spLocks noGrp="1"/>
          </p:cNvSpPr>
          <p:nvPr>
            <p:ph type="body" sz="half" idx="2"/>
          </p:nvPr>
        </p:nvSpPr>
        <p:spPr>
          <a:xfrm>
            <a:off x="1792291"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Tree>
    <p:extLst>
      <p:ext uri="{BB962C8B-B14F-4D97-AF65-F5344CB8AC3E}">
        <p14:creationId xmlns:p14="http://schemas.microsoft.com/office/powerpoint/2010/main" val="838603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3/21/17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979" y="0"/>
            <a:ext cx="77720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685979" y="1462088"/>
            <a:ext cx="7772043"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9962" r:id="rId1"/>
    <p:sldLayoutId id="2147489963" r:id="rId2"/>
    <p:sldLayoutId id="2147489964" r:id="rId3"/>
    <p:sldLayoutId id="2147489965" r:id="rId4"/>
    <p:sldLayoutId id="2147489966" r:id="rId5"/>
    <p:sldLayoutId id="2147489967" r:id="rId6"/>
    <p:sldLayoutId id="2147489968" r:id="rId7"/>
    <p:sldLayoutId id="2147489969" r:id="rId8"/>
    <p:sldLayoutId id="2147489970" r:id="rId9"/>
    <p:sldLayoutId id="2147489971" r:id="rId10"/>
    <p:sldLayoutId id="2147489972"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101" b="1">
          <a:solidFill>
            <a:srgbClr val="BBE0E3"/>
          </a:solidFill>
          <a:latin typeface="+mj-lt"/>
          <a:ea typeface="+mj-ea"/>
          <a:cs typeface="+mj-cs"/>
        </a:defRPr>
      </a:lvl1pPr>
      <a:lvl2pPr algn="l" rtl="0" eaLnBrk="0" fontAlgn="base" hangingPunct="0">
        <a:spcBef>
          <a:spcPct val="0"/>
        </a:spcBef>
        <a:spcAft>
          <a:spcPct val="0"/>
        </a:spcAft>
        <a:defRPr sz="1951"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1951"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1951"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1951" b="1">
          <a:solidFill>
            <a:srgbClr val="BBE0E3"/>
          </a:solidFill>
          <a:latin typeface="Arial" charset="0"/>
          <a:ea typeface="ＭＳ Ｐゴシック" charset="0"/>
          <a:cs typeface="ＭＳ Ｐゴシック" charset="0"/>
        </a:defRPr>
      </a:lvl5pPr>
      <a:lvl6pPr marL="342991" algn="l" rtl="0" fontAlgn="base">
        <a:spcBef>
          <a:spcPct val="0"/>
        </a:spcBef>
        <a:spcAft>
          <a:spcPct val="0"/>
        </a:spcAft>
        <a:defRPr sz="1951" b="1">
          <a:solidFill>
            <a:srgbClr val="EFC53D"/>
          </a:solidFill>
          <a:latin typeface="Arial" charset="0"/>
          <a:ea typeface="ＭＳ Ｐゴシック" charset="0"/>
          <a:cs typeface="ＭＳ Ｐゴシック" charset="0"/>
        </a:defRPr>
      </a:lvl6pPr>
      <a:lvl7pPr marL="685983" algn="l" rtl="0" fontAlgn="base">
        <a:spcBef>
          <a:spcPct val="0"/>
        </a:spcBef>
        <a:spcAft>
          <a:spcPct val="0"/>
        </a:spcAft>
        <a:defRPr sz="1951" b="1">
          <a:solidFill>
            <a:srgbClr val="EFC53D"/>
          </a:solidFill>
          <a:latin typeface="Arial" charset="0"/>
          <a:ea typeface="ＭＳ Ｐゴシック" charset="0"/>
          <a:cs typeface="ＭＳ Ｐゴシック" charset="0"/>
        </a:defRPr>
      </a:lvl7pPr>
      <a:lvl8pPr marL="1028974" algn="l" rtl="0" fontAlgn="base">
        <a:spcBef>
          <a:spcPct val="0"/>
        </a:spcBef>
        <a:spcAft>
          <a:spcPct val="0"/>
        </a:spcAft>
        <a:defRPr sz="1951" b="1">
          <a:solidFill>
            <a:srgbClr val="EFC53D"/>
          </a:solidFill>
          <a:latin typeface="Arial" charset="0"/>
          <a:ea typeface="ＭＳ Ｐゴシック" charset="0"/>
          <a:cs typeface="ＭＳ Ｐゴシック" charset="0"/>
        </a:defRPr>
      </a:lvl8pPr>
      <a:lvl9pPr marL="1371966" algn="l" rtl="0" fontAlgn="base">
        <a:spcBef>
          <a:spcPct val="0"/>
        </a:spcBef>
        <a:spcAft>
          <a:spcPct val="0"/>
        </a:spcAft>
        <a:defRPr sz="1951" b="1">
          <a:solidFill>
            <a:srgbClr val="EFC53D"/>
          </a:solidFill>
          <a:latin typeface="Arial" charset="0"/>
          <a:ea typeface="ＭＳ Ｐゴシック" charset="0"/>
          <a:cs typeface="ＭＳ Ｐゴシック" charset="0"/>
        </a:defRPr>
      </a:lvl9pPr>
    </p:titleStyle>
    <p:bodyStyle>
      <a:lvl1pPr marL="257244" indent="-257244" algn="l" rtl="0" eaLnBrk="0" fontAlgn="base" hangingPunct="0">
        <a:spcBef>
          <a:spcPct val="20000"/>
        </a:spcBef>
        <a:spcAft>
          <a:spcPct val="0"/>
        </a:spcAft>
        <a:buChar char="•"/>
        <a:defRPr sz="1876">
          <a:solidFill>
            <a:schemeClr val="bg1"/>
          </a:solidFill>
          <a:latin typeface="+mn-lt"/>
          <a:ea typeface="+mn-ea"/>
          <a:cs typeface="+mn-cs"/>
        </a:defRPr>
      </a:lvl1pPr>
      <a:lvl2pPr marL="557361" indent="-214370" algn="l" rtl="0" eaLnBrk="0" fontAlgn="base" hangingPunct="0">
        <a:spcBef>
          <a:spcPct val="20000"/>
        </a:spcBef>
        <a:spcAft>
          <a:spcPct val="0"/>
        </a:spcAft>
        <a:buChar char="–"/>
        <a:defRPr sz="1876">
          <a:solidFill>
            <a:schemeClr val="bg1"/>
          </a:solidFill>
          <a:latin typeface="+mn-lt"/>
          <a:ea typeface="+mn-ea"/>
        </a:defRPr>
      </a:lvl2pPr>
      <a:lvl3pPr marL="857479" indent="-171496" algn="l" rtl="0" eaLnBrk="0" fontAlgn="base" hangingPunct="0">
        <a:spcBef>
          <a:spcPct val="20000"/>
        </a:spcBef>
        <a:spcAft>
          <a:spcPct val="0"/>
        </a:spcAft>
        <a:buChar char="•"/>
        <a:defRPr sz="1876">
          <a:solidFill>
            <a:schemeClr val="bg1"/>
          </a:solidFill>
          <a:latin typeface="+mn-lt"/>
          <a:ea typeface="+mn-ea"/>
        </a:defRPr>
      </a:lvl3pPr>
      <a:lvl4pPr marL="1200470" indent="-171496" algn="l" rtl="0" eaLnBrk="0" fontAlgn="base" hangingPunct="0">
        <a:spcBef>
          <a:spcPct val="20000"/>
        </a:spcBef>
        <a:spcAft>
          <a:spcPct val="0"/>
        </a:spcAft>
        <a:buChar char="–"/>
        <a:defRPr sz="1876">
          <a:solidFill>
            <a:schemeClr val="bg1"/>
          </a:solidFill>
          <a:latin typeface="+mn-lt"/>
          <a:ea typeface="+mn-ea"/>
        </a:defRPr>
      </a:lvl4pPr>
      <a:lvl5pPr marL="1543461" indent="-171496" algn="l" rtl="0" eaLnBrk="0" fontAlgn="base" hangingPunct="0">
        <a:spcBef>
          <a:spcPct val="20000"/>
        </a:spcBef>
        <a:spcAft>
          <a:spcPct val="0"/>
        </a:spcAft>
        <a:buChar char="»"/>
        <a:defRPr sz="1876">
          <a:solidFill>
            <a:schemeClr val="bg1"/>
          </a:solidFill>
          <a:latin typeface="+mn-lt"/>
          <a:ea typeface="+mn-ea"/>
        </a:defRPr>
      </a:lvl5pPr>
      <a:lvl6pPr marL="1886453" indent="-171496" algn="l" rtl="0" fontAlgn="base">
        <a:spcBef>
          <a:spcPct val="20000"/>
        </a:spcBef>
        <a:spcAft>
          <a:spcPct val="0"/>
        </a:spcAft>
        <a:buChar char="»"/>
        <a:defRPr sz="1876">
          <a:solidFill>
            <a:schemeClr val="bg1"/>
          </a:solidFill>
          <a:latin typeface="+mn-lt"/>
          <a:ea typeface="+mn-ea"/>
        </a:defRPr>
      </a:lvl6pPr>
      <a:lvl7pPr marL="2229444" indent="-171496" algn="l" rtl="0" fontAlgn="base">
        <a:spcBef>
          <a:spcPct val="20000"/>
        </a:spcBef>
        <a:spcAft>
          <a:spcPct val="0"/>
        </a:spcAft>
        <a:buChar char="»"/>
        <a:defRPr sz="1876">
          <a:solidFill>
            <a:schemeClr val="bg1"/>
          </a:solidFill>
          <a:latin typeface="+mn-lt"/>
          <a:ea typeface="+mn-ea"/>
        </a:defRPr>
      </a:lvl7pPr>
      <a:lvl8pPr marL="2572436" indent="-171496" algn="l" rtl="0" fontAlgn="base">
        <a:spcBef>
          <a:spcPct val="20000"/>
        </a:spcBef>
        <a:spcAft>
          <a:spcPct val="0"/>
        </a:spcAft>
        <a:buChar char="»"/>
        <a:defRPr sz="1876">
          <a:solidFill>
            <a:schemeClr val="bg1"/>
          </a:solidFill>
          <a:latin typeface="+mn-lt"/>
          <a:ea typeface="+mn-ea"/>
        </a:defRPr>
      </a:lvl8pPr>
      <a:lvl9pPr marL="2915427" indent="-171496" algn="l" rtl="0" fontAlgn="base">
        <a:spcBef>
          <a:spcPct val="20000"/>
        </a:spcBef>
        <a:spcAft>
          <a:spcPct val="0"/>
        </a:spcAft>
        <a:buChar char="»"/>
        <a:defRPr sz="1876">
          <a:solidFill>
            <a:schemeClr val="bg1"/>
          </a:solidFill>
          <a:latin typeface="+mn-lt"/>
          <a:ea typeface="+mn-ea"/>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1929191252"/>
      </p:ext>
    </p:extLst>
  </p:cSld>
  <p:clrMap bg1="dk1" tx1="lt1" bg2="dk2" tx2="lt2" accent1="accent1" accent2="accent2" accent3="accent3" accent4="accent4" accent5="accent5" accent6="accent6" hlink="hlink" folHlink="folHlink"/>
  <p:sldLayoutIdLst>
    <p:sldLayoutId id="2147490070" r:id="rId1"/>
    <p:sldLayoutId id="2147490071" r:id="rId2"/>
    <p:sldLayoutId id="2147490072" r:id="rId3"/>
    <p:sldLayoutId id="2147490073" r:id="rId4"/>
    <p:sldLayoutId id="2147490074" r:id="rId5"/>
    <p:sldLayoutId id="2147490075" r:id="rId6"/>
    <p:sldLayoutId id="2147490076" r:id="rId7"/>
    <p:sldLayoutId id="2147490077" r:id="rId8"/>
    <p:sldLayoutId id="2147490078" r:id="rId9"/>
    <p:sldLayoutId id="2147490079" r:id="rId10"/>
    <p:sldLayoutId id="2147490080"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414948898"/>
      </p:ext>
    </p:extLst>
  </p:cSld>
  <p:clrMap bg1="dk1" tx1="lt1" bg2="dk2" tx2="lt2" accent1="accent1" accent2="accent2" accent3="accent3" accent4="accent4" accent5="accent5" accent6="accent6" hlink="hlink" folHlink="folHlink"/>
  <p:sldLayoutIdLst>
    <p:sldLayoutId id="2147490082" r:id="rId1"/>
    <p:sldLayoutId id="2147490083" r:id="rId2"/>
    <p:sldLayoutId id="2147490084" r:id="rId3"/>
    <p:sldLayoutId id="2147490085" r:id="rId4"/>
    <p:sldLayoutId id="2147490086" r:id="rId5"/>
    <p:sldLayoutId id="2147490087" r:id="rId6"/>
    <p:sldLayoutId id="2147490088" r:id="rId7"/>
    <p:sldLayoutId id="2147490089" r:id="rId8"/>
    <p:sldLayoutId id="2147490090" r:id="rId9"/>
    <p:sldLayoutId id="2147490091" r:id="rId10"/>
    <p:sldLayoutId id="2147490092"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1648760589"/>
      </p:ext>
    </p:extLst>
  </p:cSld>
  <p:clrMap bg1="dk1" tx1="lt1" bg2="dk2" tx2="lt2" accent1="accent1" accent2="accent2" accent3="accent3" accent4="accent4" accent5="accent5" accent6="accent6" hlink="hlink" folHlink="folHlink"/>
  <p:sldLayoutIdLst>
    <p:sldLayoutId id="2147490094" r:id="rId1"/>
    <p:sldLayoutId id="2147490095" r:id="rId2"/>
    <p:sldLayoutId id="2147490096" r:id="rId3"/>
    <p:sldLayoutId id="2147490097" r:id="rId4"/>
    <p:sldLayoutId id="2147490098" r:id="rId5"/>
    <p:sldLayoutId id="2147490099" r:id="rId6"/>
    <p:sldLayoutId id="2147490100" r:id="rId7"/>
    <p:sldLayoutId id="2147490101" r:id="rId8"/>
    <p:sldLayoutId id="2147490102" r:id="rId9"/>
    <p:sldLayoutId id="2147490103" r:id="rId10"/>
    <p:sldLayoutId id="2147490104"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158522425"/>
      </p:ext>
    </p:extLst>
  </p:cSld>
  <p:clrMap bg1="dk1" tx1="lt1" bg2="dk2" tx2="lt2" accent1="accent1" accent2="accent2" accent3="accent3" accent4="accent4" accent5="accent5" accent6="accent6" hlink="hlink" folHlink="folHlink"/>
  <p:sldLayoutIdLst>
    <p:sldLayoutId id="2147490106" r:id="rId1"/>
    <p:sldLayoutId id="2147490107" r:id="rId2"/>
    <p:sldLayoutId id="2147490108" r:id="rId3"/>
    <p:sldLayoutId id="2147490109" r:id="rId4"/>
    <p:sldLayoutId id="2147490110" r:id="rId5"/>
    <p:sldLayoutId id="2147490111" r:id="rId6"/>
    <p:sldLayoutId id="2147490112" r:id="rId7"/>
    <p:sldLayoutId id="2147490113" r:id="rId8"/>
    <p:sldLayoutId id="2147490114" r:id="rId9"/>
    <p:sldLayoutId id="2147490115" r:id="rId10"/>
    <p:sldLayoutId id="2147490116"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334129042"/>
      </p:ext>
    </p:extLst>
  </p:cSld>
  <p:clrMap bg1="dk1" tx1="lt1" bg2="dk2" tx2="lt2" accent1="accent1" accent2="accent2" accent3="accent3" accent4="accent4" accent5="accent5" accent6="accent6" hlink="hlink" folHlink="folHlink"/>
  <p:sldLayoutIdLst>
    <p:sldLayoutId id="2147490118" r:id="rId1"/>
    <p:sldLayoutId id="2147490119" r:id="rId2"/>
    <p:sldLayoutId id="2147490120" r:id="rId3"/>
    <p:sldLayoutId id="2147490121" r:id="rId4"/>
    <p:sldLayoutId id="2147490122" r:id="rId5"/>
    <p:sldLayoutId id="2147490123" r:id="rId6"/>
    <p:sldLayoutId id="2147490124" r:id="rId7"/>
    <p:sldLayoutId id="2147490125" r:id="rId8"/>
    <p:sldLayoutId id="2147490126" r:id="rId9"/>
    <p:sldLayoutId id="2147490127" r:id="rId10"/>
    <p:sldLayoutId id="2147490128"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298661493"/>
      </p:ext>
    </p:extLst>
  </p:cSld>
  <p:clrMap bg1="dk1" tx1="lt1" bg2="dk2" tx2="lt2" accent1="accent1" accent2="accent2" accent3="accent3" accent4="accent4" accent5="accent5" accent6="accent6" hlink="hlink" folHlink="folHlink"/>
  <p:sldLayoutIdLst>
    <p:sldLayoutId id="2147490130" r:id="rId1"/>
    <p:sldLayoutId id="2147490131" r:id="rId2"/>
    <p:sldLayoutId id="2147490132" r:id="rId3"/>
    <p:sldLayoutId id="2147490133" r:id="rId4"/>
    <p:sldLayoutId id="2147490134" r:id="rId5"/>
    <p:sldLayoutId id="2147490135" r:id="rId6"/>
    <p:sldLayoutId id="2147490136" r:id="rId7"/>
    <p:sldLayoutId id="2147490137" r:id="rId8"/>
    <p:sldLayoutId id="2147490138" r:id="rId9"/>
    <p:sldLayoutId id="2147490139" r:id="rId10"/>
    <p:sldLayoutId id="2147490140"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413939773"/>
      </p:ext>
    </p:extLst>
  </p:cSld>
  <p:clrMap bg1="dk1" tx1="lt1" bg2="dk2" tx2="lt2" accent1="accent1" accent2="accent2" accent3="accent3" accent4="accent4" accent5="accent5" accent6="accent6" hlink="hlink" folHlink="folHlink"/>
  <p:sldLayoutIdLst>
    <p:sldLayoutId id="2147490142" r:id="rId1"/>
    <p:sldLayoutId id="2147490143" r:id="rId2"/>
    <p:sldLayoutId id="2147490144" r:id="rId3"/>
    <p:sldLayoutId id="2147490145" r:id="rId4"/>
    <p:sldLayoutId id="2147490146" r:id="rId5"/>
    <p:sldLayoutId id="2147490147" r:id="rId6"/>
    <p:sldLayoutId id="2147490148" r:id="rId7"/>
    <p:sldLayoutId id="2147490149" r:id="rId8"/>
    <p:sldLayoutId id="2147490150" r:id="rId9"/>
    <p:sldLayoutId id="2147490151" r:id="rId10"/>
    <p:sldLayoutId id="2147490152"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354129343"/>
      </p:ext>
    </p:extLst>
  </p:cSld>
  <p:clrMap bg1="dk1" tx1="lt1" bg2="dk2" tx2="lt2" accent1="accent1" accent2="accent2" accent3="accent3" accent4="accent4" accent5="accent5" accent6="accent6" hlink="hlink" folHlink="folHlink"/>
  <p:sldLayoutIdLst>
    <p:sldLayoutId id="2147490154" r:id="rId1"/>
    <p:sldLayoutId id="2147490155" r:id="rId2"/>
    <p:sldLayoutId id="2147490156" r:id="rId3"/>
    <p:sldLayoutId id="2147490157" r:id="rId4"/>
    <p:sldLayoutId id="2147490158" r:id="rId5"/>
    <p:sldLayoutId id="2147490159" r:id="rId6"/>
    <p:sldLayoutId id="2147490160" r:id="rId7"/>
    <p:sldLayoutId id="2147490161" r:id="rId8"/>
    <p:sldLayoutId id="2147490162" r:id="rId9"/>
    <p:sldLayoutId id="2147490163" r:id="rId10"/>
    <p:sldLayoutId id="2147490164"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1062602077"/>
      </p:ext>
    </p:extLst>
  </p:cSld>
  <p:clrMap bg1="dk1" tx1="lt1" bg2="dk2" tx2="lt2" accent1="accent1" accent2="accent2" accent3="accent3" accent4="accent4" accent5="accent5" accent6="accent6" hlink="hlink" folHlink="folHlink"/>
  <p:sldLayoutIdLst>
    <p:sldLayoutId id="2147490166" r:id="rId1"/>
    <p:sldLayoutId id="2147490167" r:id="rId2"/>
    <p:sldLayoutId id="2147490168" r:id="rId3"/>
    <p:sldLayoutId id="2147490169" r:id="rId4"/>
    <p:sldLayoutId id="2147490170" r:id="rId5"/>
    <p:sldLayoutId id="2147490171" r:id="rId6"/>
    <p:sldLayoutId id="2147490172" r:id="rId7"/>
    <p:sldLayoutId id="2147490173" r:id="rId8"/>
    <p:sldLayoutId id="2147490174" r:id="rId9"/>
    <p:sldLayoutId id="2147490175" r:id="rId10"/>
    <p:sldLayoutId id="2147490176"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979" y="0"/>
            <a:ext cx="77720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685979" y="1462088"/>
            <a:ext cx="7772043"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52497419"/>
      </p:ext>
    </p:extLst>
  </p:cSld>
  <p:clrMap bg1="lt1" tx1="dk1" bg2="lt2" tx2="dk2" accent1="accent1" accent2="accent2" accent3="accent3" accent4="accent4" accent5="accent5" accent6="accent6" hlink="hlink" folHlink="folHlink"/>
  <p:sldLayoutIdLst>
    <p:sldLayoutId id="2147490190" r:id="rId1"/>
    <p:sldLayoutId id="2147490191" r:id="rId2"/>
    <p:sldLayoutId id="2147490192" r:id="rId3"/>
    <p:sldLayoutId id="2147490193" r:id="rId4"/>
    <p:sldLayoutId id="2147490194" r:id="rId5"/>
    <p:sldLayoutId id="2147490195" r:id="rId6"/>
    <p:sldLayoutId id="2147490196" r:id="rId7"/>
    <p:sldLayoutId id="2147490197" r:id="rId8"/>
    <p:sldLayoutId id="2147490198" r:id="rId9"/>
    <p:sldLayoutId id="2147490199" r:id="rId10"/>
    <p:sldLayoutId id="2147490200" r:id="rId11"/>
  </p:sldLayoutIdLst>
  <p:transition advClick="0"/>
  <p:txStyles>
    <p:titleStyle>
      <a:lvl1pPr algn="l" rtl="0" eaLnBrk="0" fontAlgn="base" hangingPunct="0">
        <a:spcBef>
          <a:spcPct val="0"/>
        </a:spcBef>
        <a:spcAft>
          <a:spcPct val="0"/>
        </a:spcAft>
        <a:defRPr sz="2101" b="1">
          <a:solidFill>
            <a:srgbClr val="BBE0E3"/>
          </a:solidFill>
          <a:latin typeface="+mj-lt"/>
          <a:ea typeface="+mj-ea"/>
          <a:cs typeface="+mj-cs"/>
        </a:defRPr>
      </a:lvl1pPr>
      <a:lvl2pPr algn="l" rtl="0" eaLnBrk="0" fontAlgn="base" hangingPunct="0">
        <a:spcBef>
          <a:spcPct val="0"/>
        </a:spcBef>
        <a:spcAft>
          <a:spcPct val="0"/>
        </a:spcAft>
        <a:defRPr sz="1951"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1951"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1951"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1951" b="1">
          <a:solidFill>
            <a:srgbClr val="BBE0E3"/>
          </a:solidFill>
          <a:latin typeface="Arial" charset="0"/>
          <a:ea typeface="ＭＳ Ｐゴシック" charset="0"/>
          <a:cs typeface="ＭＳ Ｐゴシック" charset="0"/>
        </a:defRPr>
      </a:lvl5pPr>
      <a:lvl6pPr marL="342991" algn="l" rtl="0" fontAlgn="base">
        <a:spcBef>
          <a:spcPct val="0"/>
        </a:spcBef>
        <a:spcAft>
          <a:spcPct val="0"/>
        </a:spcAft>
        <a:defRPr sz="1951" b="1">
          <a:solidFill>
            <a:srgbClr val="EFC53D"/>
          </a:solidFill>
          <a:latin typeface="Arial" charset="0"/>
          <a:ea typeface="ＭＳ Ｐゴシック" charset="0"/>
          <a:cs typeface="ＭＳ Ｐゴシック" charset="0"/>
        </a:defRPr>
      </a:lvl6pPr>
      <a:lvl7pPr marL="685983" algn="l" rtl="0" fontAlgn="base">
        <a:spcBef>
          <a:spcPct val="0"/>
        </a:spcBef>
        <a:spcAft>
          <a:spcPct val="0"/>
        </a:spcAft>
        <a:defRPr sz="1951" b="1">
          <a:solidFill>
            <a:srgbClr val="EFC53D"/>
          </a:solidFill>
          <a:latin typeface="Arial" charset="0"/>
          <a:ea typeface="ＭＳ Ｐゴシック" charset="0"/>
          <a:cs typeface="ＭＳ Ｐゴシック" charset="0"/>
        </a:defRPr>
      </a:lvl7pPr>
      <a:lvl8pPr marL="1028974" algn="l" rtl="0" fontAlgn="base">
        <a:spcBef>
          <a:spcPct val="0"/>
        </a:spcBef>
        <a:spcAft>
          <a:spcPct val="0"/>
        </a:spcAft>
        <a:defRPr sz="1951" b="1">
          <a:solidFill>
            <a:srgbClr val="EFC53D"/>
          </a:solidFill>
          <a:latin typeface="Arial" charset="0"/>
          <a:ea typeface="ＭＳ Ｐゴシック" charset="0"/>
          <a:cs typeface="ＭＳ Ｐゴシック" charset="0"/>
        </a:defRPr>
      </a:lvl8pPr>
      <a:lvl9pPr marL="1371966" algn="l" rtl="0" fontAlgn="base">
        <a:spcBef>
          <a:spcPct val="0"/>
        </a:spcBef>
        <a:spcAft>
          <a:spcPct val="0"/>
        </a:spcAft>
        <a:defRPr sz="1951" b="1">
          <a:solidFill>
            <a:srgbClr val="EFC53D"/>
          </a:solidFill>
          <a:latin typeface="Arial" charset="0"/>
          <a:ea typeface="ＭＳ Ｐゴシック" charset="0"/>
          <a:cs typeface="ＭＳ Ｐゴシック" charset="0"/>
        </a:defRPr>
      </a:lvl9pPr>
    </p:titleStyle>
    <p:bodyStyle>
      <a:lvl1pPr marL="257244" indent="-257244" algn="l" rtl="0" eaLnBrk="0" fontAlgn="base" hangingPunct="0">
        <a:spcBef>
          <a:spcPct val="20000"/>
        </a:spcBef>
        <a:spcAft>
          <a:spcPct val="0"/>
        </a:spcAft>
        <a:buChar char="•"/>
        <a:defRPr sz="1876">
          <a:solidFill>
            <a:schemeClr val="bg1"/>
          </a:solidFill>
          <a:latin typeface="+mn-lt"/>
          <a:ea typeface="+mn-ea"/>
          <a:cs typeface="+mn-cs"/>
        </a:defRPr>
      </a:lvl1pPr>
      <a:lvl2pPr marL="557361" indent="-214370" algn="l" rtl="0" eaLnBrk="0" fontAlgn="base" hangingPunct="0">
        <a:spcBef>
          <a:spcPct val="20000"/>
        </a:spcBef>
        <a:spcAft>
          <a:spcPct val="0"/>
        </a:spcAft>
        <a:buChar char="–"/>
        <a:defRPr sz="1876">
          <a:solidFill>
            <a:schemeClr val="bg1"/>
          </a:solidFill>
          <a:latin typeface="+mn-lt"/>
          <a:ea typeface="+mn-ea"/>
        </a:defRPr>
      </a:lvl2pPr>
      <a:lvl3pPr marL="857479" indent="-171496" algn="l" rtl="0" eaLnBrk="0" fontAlgn="base" hangingPunct="0">
        <a:spcBef>
          <a:spcPct val="20000"/>
        </a:spcBef>
        <a:spcAft>
          <a:spcPct val="0"/>
        </a:spcAft>
        <a:buChar char="•"/>
        <a:defRPr sz="1876">
          <a:solidFill>
            <a:schemeClr val="bg1"/>
          </a:solidFill>
          <a:latin typeface="+mn-lt"/>
          <a:ea typeface="+mn-ea"/>
        </a:defRPr>
      </a:lvl3pPr>
      <a:lvl4pPr marL="1200470" indent="-171496" algn="l" rtl="0" eaLnBrk="0" fontAlgn="base" hangingPunct="0">
        <a:spcBef>
          <a:spcPct val="20000"/>
        </a:spcBef>
        <a:spcAft>
          <a:spcPct val="0"/>
        </a:spcAft>
        <a:buChar char="–"/>
        <a:defRPr sz="1876">
          <a:solidFill>
            <a:schemeClr val="bg1"/>
          </a:solidFill>
          <a:latin typeface="+mn-lt"/>
          <a:ea typeface="+mn-ea"/>
        </a:defRPr>
      </a:lvl4pPr>
      <a:lvl5pPr marL="1543461" indent="-171496" algn="l" rtl="0" eaLnBrk="0" fontAlgn="base" hangingPunct="0">
        <a:spcBef>
          <a:spcPct val="20000"/>
        </a:spcBef>
        <a:spcAft>
          <a:spcPct val="0"/>
        </a:spcAft>
        <a:buChar char="»"/>
        <a:defRPr sz="1876">
          <a:solidFill>
            <a:schemeClr val="bg1"/>
          </a:solidFill>
          <a:latin typeface="+mn-lt"/>
          <a:ea typeface="+mn-ea"/>
        </a:defRPr>
      </a:lvl5pPr>
      <a:lvl6pPr marL="1886453" indent="-171496" algn="l" rtl="0" fontAlgn="base">
        <a:spcBef>
          <a:spcPct val="20000"/>
        </a:spcBef>
        <a:spcAft>
          <a:spcPct val="0"/>
        </a:spcAft>
        <a:buChar char="»"/>
        <a:defRPr sz="1876">
          <a:solidFill>
            <a:schemeClr val="bg1"/>
          </a:solidFill>
          <a:latin typeface="+mn-lt"/>
          <a:ea typeface="+mn-ea"/>
        </a:defRPr>
      </a:lvl6pPr>
      <a:lvl7pPr marL="2229444" indent="-171496" algn="l" rtl="0" fontAlgn="base">
        <a:spcBef>
          <a:spcPct val="20000"/>
        </a:spcBef>
        <a:spcAft>
          <a:spcPct val="0"/>
        </a:spcAft>
        <a:buChar char="»"/>
        <a:defRPr sz="1876">
          <a:solidFill>
            <a:schemeClr val="bg1"/>
          </a:solidFill>
          <a:latin typeface="+mn-lt"/>
          <a:ea typeface="+mn-ea"/>
        </a:defRPr>
      </a:lvl7pPr>
      <a:lvl8pPr marL="2572436" indent="-171496" algn="l" rtl="0" fontAlgn="base">
        <a:spcBef>
          <a:spcPct val="20000"/>
        </a:spcBef>
        <a:spcAft>
          <a:spcPct val="0"/>
        </a:spcAft>
        <a:buChar char="»"/>
        <a:defRPr sz="1876">
          <a:solidFill>
            <a:schemeClr val="bg1"/>
          </a:solidFill>
          <a:latin typeface="+mn-lt"/>
          <a:ea typeface="+mn-ea"/>
        </a:defRPr>
      </a:lvl8pPr>
      <a:lvl9pPr marL="2915427" indent="-171496" algn="l" rtl="0" fontAlgn="base">
        <a:spcBef>
          <a:spcPct val="20000"/>
        </a:spcBef>
        <a:spcAft>
          <a:spcPct val="0"/>
        </a:spcAft>
        <a:buChar char="»"/>
        <a:defRPr sz="1876">
          <a:solidFill>
            <a:schemeClr val="bg1"/>
          </a:solidFill>
          <a:latin typeface="+mn-lt"/>
          <a:ea typeface="+mn-ea"/>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897575"/>
      </p:ext>
    </p:extLst>
  </p:cSld>
  <p:clrMap bg1="lt1" tx1="dk1" bg2="lt2" tx2="dk2" accent1="accent1" accent2="accent2" accent3="accent3" accent4="accent4" accent5="accent5" accent6="accent6" hlink="hlink" folHlink="folHlink"/>
  <p:sldLayoutIdLst>
    <p:sldLayoutId id="2147489974" r:id="rId1"/>
    <p:sldLayoutId id="2147489975" r:id="rId2"/>
    <p:sldLayoutId id="2147489976" r:id="rId3"/>
    <p:sldLayoutId id="2147489977" r:id="rId4"/>
    <p:sldLayoutId id="2147489978" r:id="rId5"/>
    <p:sldLayoutId id="2147489979" r:id="rId6"/>
    <p:sldLayoutId id="2147489980" r:id="rId7"/>
    <p:sldLayoutId id="2147489981" r:id="rId8"/>
    <p:sldLayoutId id="2147489982" r:id="rId9"/>
    <p:sldLayoutId id="2147489983" r:id="rId10"/>
    <p:sldLayoutId id="2147489984"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852498"/>
      </p:ext>
    </p:extLst>
  </p:cSld>
  <p:clrMap bg1="lt1" tx1="dk1" bg2="lt2" tx2="dk2" accent1="accent1" accent2="accent2" accent3="accent3" accent4="accent4" accent5="accent5" accent6="accent6" hlink="hlink" folHlink="folHlink"/>
  <p:sldLayoutIdLst>
    <p:sldLayoutId id="2147490202" r:id="rId1"/>
    <p:sldLayoutId id="2147490203" r:id="rId2"/>
    <p:sldLayoutId id="2147490204" r:id="rId3"/>
    <p:sldLayoutId id="2147490205" r:id="rId4"/>
    <p:sldLayoutId id="2147490206" r:id="rId5"/>
    <p:sldLayoutId id="2147490207" r:id="rId6"/>
    <p:sldLayoutId id="2147490208" r:id="rId7"/>
    <p:sldLayoutId id="2147490209" r:id="rId8"/>
    <p:sldLayoutId id="2147490210" r:id="rId9"/>
    <p:sldLayoutId id="2147490211" r:id="rId10"/>
    <p:sldLayoutId id="2147490212"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196897580"/>
      </p:ext>
    </p:extLst>
  </p:cSld>
  <p:clrMap bg1="dk1" tx1="lt1" bg2="dk2" tx2="lt2" accent1="accent1" accent2="accent2" accent3="accent3" accent4="accent4" accent5="accent5" accent6="accent6" hlink="hlink" folHlink="folHlink"/>
  <p:sldLayoutIdLst>
    <p:sldLayoutId id="2147489986" r:id="rId1"/>
    <p:sldLayoutId id="2147489987" r:id="rId2"/>
    <p:sldLayoutId id="2147489988" r:id="rId3"/>
    <p:sldLayoutId id="2147489989" r:id="rId4"/>
    <p:sldLayoutId id="2147489990" r:id="rId5"/>
    <p:sldLayoutId id="2147489991" r:id="rId6"/>
    <p:sldLayoutId id="2147489992" r:id="rId7"/>
    <p:sldLayoutId id="2147489993" r:id="rId8"/>
    <p:sldLayoutId id="2147489994" r:id="rId9"/>
    <p:sldLayoutId id="2147489995" r:id="rId10"/>
    <p:sldLayoutId id="2147489996"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352063036"/>
      </p:ext>
    </p:extLst>
  </p:cSld>
  <p:clrMap bg1="dk1" tx1="lt1" bg2="dk2" tx2="lt2" accent1="accent1" accent2="accent2" accent3="accent3" accent4="accent4" accent5="accent5" accent6="accent6" hlink="hlink" folHlink="folHlink"/>
  <p:sldLayoutIdLst>
    <p:sldLayoutId id="2147489998" r:id="rId1"/>
    <p:sldLayoutId id="2147489999" r:id="rId2"/>
    <p:sldLayoutId id="2147490000" r:id="rId3"/>
    <p:sldLayoutId id="2147490001" r:id="rId4"/>
    <p:sldLayoutId id="2147490002" r:id="rId5"/>
    <p:sldLayoutId id="2147490003" r:id="rId6"/>
    <p:sldLayoutId id="2147490004" r:id="rId7"/>
    <p:sldLayoutId id="2147490005" r:id="rId8"/>
    <p:sldLayoutId id="2147490006" r:id="rId9"/>
    <p:sldLayoutId id="2147490007" r:id="rId10"/>
    <p:sldLayoutId id="2147490008"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91070293"/>
      </p:ext>
    </p:extLst>
  </p:cSld>
  <p:clrMap bg1="dk1" tx1="lt1" bg2="dk2" tx2="lt2" accent1="accent1" accent2="accent2" accent3="accent3" accent4="accent4" accent5="accent5" accent6="accent6" hlink="hlink" folHlink="folHlink"/>
  <p:sldLayoutIdLst>
    <p:sldLayoutId id="2147490010" r:id="rId1"/>
    <p:sldLayoutId id="2147490011" r:id="rId2"/>
    <p:sldLayoutId id="2147490012" r:id="rId3"/>
    <p:sldLayoutId id="2147490013" r:id="rId4"/>
    <p:sldLayoutId id="2147490014" r:id="rId5"/>
    <p:sldLayoutId id="2147490015" r:id="rId6"/>
    <p:sldLayoutId id="2147490016" r:id="rId7"/>
    <p:sldLayoutId id="2147490017" r:id="rId8"/>
    <p:sldLayoutId id="2147490018" r:id="rId9"/>
    <p:sldLayoutId id="2147490019" r:id="rId10"/>
    <p:sldLayoutId id="2147490020"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1947273909"/>
      </p:ext>
    </p:extLst>
  </p:cSld>
  <p:clrMap bg1="dk1" tx1="lt1" bg2="dk2" tx2="lt2" accent1="accent1" accent2="accent2" accent3="accent3" accent4="accent4" accent5="accent5" accent6="accent6" hlink="hlink" folHlink="folHlink"/>
  <p:sldLayoutIdLst>
    <p:sldLayoutId id="2147490022" r:id="rId1"/>
    <p:sldLayoutId id="2147490023" r:id="rId2"/>
    <p:sldLayoutId id="2147490024" r:id="rId3"/>
    <p:sldLayoutId id="2147490025" r:id="rId4"/>
    <p:sldLayoutId id="2147490026" r:id="rId5"/>
    <p:sldLayoutId id="2147490027" r:id="rId6"/>
    <p:sldLayoutId id="2147490028" r:id="rId7"/>
    <p:sldLayoutId id="2147490029" r:id="rId8"/>
    <p:sldLayoutId id="2147490030" r:id="rId9"/>
    <p:sldLayoutId id="2147490031" r:id="rId10"/>
    <p:sldLayoutId id="2147490032"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1930066347"/>
      </p:ext>
    </p:extLst>
  </p:cSld>
  <p:clrMap bg1="dk1" tx1="lt1" bg2="dk2" tx2="lt2" accent1="accent1" accent2="accent2" accent3="accent3" accent4="accent4" accent5="accent5" accent6="accent6" hlink="hlink" folHlink="folHlink"/>
  <p:sldLayoutIdLst>
    <p:sldLayoutId id="2147490034" r:id="rId1"/>
    <p:sldLayoutId id="2147490035" r:id="rId2"/>
    <p:sldLayoutId id="2147490036" r:id="rId3"/>
    <p:sldLayoutId id="2147490037" r:id="rId4"/>
    <p:sldLayoutId id="2147490038" r:id="rId5"/>
    <p:sldLayoutId id="2147490039" r:id="rId6"/>
    <p:sldLayoutId id="2147490040" r:id="rId7"/>
    <p:sldLayoutId id="2147490041" r:id="rId8"/>
    <p:sldLayoutId id="2147490042" r:id="rId9"/>
    <p:sldLayoutId id="2147490043" r:id="rId10"/>
    <p:sldLayoutId id="2147490044"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545333677"/>
      </p:ext>
    </p:extLst>
  </p:cSld>
  <p:clrMap bg1="dk1" tx1="lt1" bg2="dk2" tx2="lt2" accent1="accent1" accent2="accent2" accent3="accent3" accent4="accent4" accent5="accent5" accent6="accent6" hlink="hlink" folHlink="folHlink"/>
  <p:sldLayoutIdLst>
    <p:sldLayoutId id="2147490046" r:id="rId1"/>
    <p:sldLayoutId id="2147490047" r:id="rId2"/>
    <p:sldLayoutId id="2147490048" r:id="rId3"/>
    <p:sldLayoutId id="2147490049" r:id="rId4"/>
    <p:sldLayoutId id="2147490050" r:id="rId5"/>
    <p:sldLayoutId id="2147490051" r:id="rId6"/>
    <p:sldLayoutId id="2147490052" r:id="rId7"/>
    <p:sldLayoutId id="2147490053" r:id="rId8"/>
    <p:sldLayoutId id="2147490054" r:id="rId9"/>
    <p:sldLayoutId id="2147490055" r:id="rId10"/>
    <p:sldLayoutId id="2147490056"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8" name="Picture 7" descr="SecondOpinion_PPT_Background_v2d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5613" eaLnBrk="1" hangingPunct="1"/>
            <a:fld id="{6BFECD78-3C8E-49F2-8FAB-59489D168ABB}" type="datetimeFigureOut">
              <a:rPr lang="en-US" b="1" smtClean="0">
                <a:solidFill>
                  <a:prstClr val="white">
                    <a:tint val="75000"/>
                  </a:prstClr>
                </a:solidFill>
                <a:latin typeface="Arial" pitchFamily="-72" charset="0"/>
                <a:ea typeface="MS PGothic" charset="0"/>
                <a:cs typeface="MS PGothic" charset="0"/>
              </a:rPr>
              <a:pPr defTabSz="455613" eaLnBrk="1" hangingPunct="1"/>
              <a:t>3/21/17</a:t>
            </a:fld>
            <a:endParaRPr lang="en-US" b="1">
              <a:solidFill>
                <a:prstClr val="white">
                  <a:tint val="75000"/>
                </a:prstClr>
              </a:solidFill>
              <a:latin typeface="Arial" pitchFamily="-72"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5613" eaLnBrk="1" hangingPunct="1"/>
            <a:endParaRPr lang="en-US" b="1">
              <a:solidFill>
                <a:prstClr val="white">
                  <a:tint val="75000"/>
                </a:prstClr>
              </a:solidFill>
              <a:latin typeface="Arial" pitchFamily="-72" charset="0"/>
              <a:ea typeface="MS PGothic" charset="0"/>
              <a:cs typeface="MS PGothic"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5613" eaLnBrk="1" hangingPunct="1"/>
            <a:fld id="{0FB56013-B943-42BA-886F-6F9D4EB85E9D}" type="slidenum">
              <a:rPr lang="en-US" b="1" smtClean="0">
                <a:solidFill>
                  <a:prstClr val="white">
                    <a:tint val="75000"/>
                  </a:prstClr>
                </a:solidFill>
                <a:latin typeface="Arial" pitchFamily="-72" charset="0"/>
                <a:ea typeface="MS PGothic" charset="0"/>
                <a:cs typeface="MS PGothic" charset="0"/>
              </a:rPr>
              <a:pPr defTabSz="455613" eaLnBrk="1" hangingPunct="1"/>
              <a:t>‹#›</a:t>
            </a:fld>
            <a:endParaRPr lang="en-US" b="1">
              <a:solidFill>
                <a:prstClr val="white">
                  <a:tint val="75000"/>
                </a:prstClr>
              </a:solidFill>
              <a:latin typeface="Arial" pitchFamily="-72" charset="0"/>
              <a:ea typeface="MS PGothic" charset="0"/>
              <a:cs typeface="MS PGothic" charset="0"/>
            </a:endParaRPr>
          </a:p>
        </p:txBody>
      </p:sp>
    </p:spTree>
    <p:extLst>
      <p:ext uri="{BB962C8B-B14F-4D97-AF65-F5344CB8AC3E}">
        <p14:creationId xmlns:p14="http://schemas.microsoft.com/office/powerpoint/2010/main" val="1444311278"/>
      </p:ext>
    </p:extLst>
  </p:cSld>
  <p:clrMap bg1="dk1" tx1="lt1" bg2="dk2" tx2="lt2" accent1="accent1" accent2="accent2" accent3="accent3" accent4="accent4" accent5="accent5" accent6="accent6" hlink="hlink" folHlink="folHlink"/>
  <p:sldLayoutIdLst>
    <p:sldLayoutId id="2147490058" r:id="rId1"/>
    <p:sldLayoutId id="2147490059" r:id="rId2"/>
    <p:sldLayoutId id="2147490060" r:id="rId3"/>
    <p:sldLayoutId id="2147490061" r:id="rId4"/>
    <p:sldLayoutId id="2147490062" r:id="rId5"/>
    <p:sldLayoutId id="2147490063" r:id="rId6"/>
    <p:sldLayoutId id="2147490064" r:id="rId7"/>
    <p:sldLayoutId id="2147490065" r:id="rId8"/>
    <p:sldLayoutId id="2147490066" r:id="rId9"/>
    <p:sldLayoutId id="2147490067" r:id="rId10"/>
    <p:sldLayoutId id="2147490068"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spcBef>
          <a:spcPct val="0"/>
        </a:spcBef>
        <a:buNone/>
        <a:defRPr sz="4400" kern="1200">
          <a:solidFill>
            <a:srgbClr val="3333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4.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4.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46.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6.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6.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12.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35.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0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57.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79.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68.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6.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90.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101.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11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9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6.png"/><Relationship Id="rId1" Type="http://schemas.openxmlformats.org/officeDocument/2006/relationships/tags" Target="../tags/tag24.xml"/><Relationship Id="rId2"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6.xml"/><Relationship Id="rId3"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6.xml"/><Relationship Id="rId3" Type="http://schemas.openxmlformats.org/officeDocument/2006/relationships/notesSlide" Target="../notesSlides/notesSlide18.xml"/></Relationships>
</file>

<file path=ppt/slides/_rels/slide51.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134.xml"/><Relationship Id="rId3"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123.xml"/><Relationship Id="rId3"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123.xml"/><Relationship Id="rId3"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6.xm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6.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58.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145.xml"/><Relationship Id="rId3"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6.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6.xml"/><Relationship Id="rId3" Type="http://schemas.openxmlformats.org/officeDocument/2006/relationships/chart" Target="../charts/chart3.xml"/></Relationships>
</file>

<file path=ppt/slides/_rels/slide64.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167.xml"/><Relationship Id="rId3" Type="http://schemas.openxmlformats.org/officeDocument/2006/relationships/image" Target="../media/image6.png"/></Relationships>
</file>

<file path=ppt/slides/_rels/slide65.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6.xml"/><Relationship Id="rId3"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6.xml"/><Relationship Id="rId3" Type="http://schemas.openxmlformats.org/officeDocument/2006/relationships/notesSlide" Target="../notesSlides/notesSlide20.xml"/></Relationships>
</file>

<file path=ppt/slides/_rels/slide67.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6.xml"/><Relationship Id="rId3" Type="http://schemas.openxmlformats.org/officeDocument/2006/relationships/chart" Target="../charts/chart4.xml"/></Relationships>
</file>

<file path=ppt/slides/_rels/slide68.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156.xml"/><Relationship Id="rId3" Type="http://schemas.openxmlformats.org/officeDocument/2006/relationships/image" Target="../media/image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6.xml"/><Relationship Id="rId3"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2.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6.xml"/><Relationship Id="rId3" Type="http://schemas.openxmlformats.org/officeDocument/2006/relationships/chart" Target="../charts/chart5.xml"/></Relationships>
</file>

<file path=ppt/slides/_rels/slide73.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178.xml"/><Relationship Id="rId3"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189.xml"/><Relationship Id="rId3" Type="http://schemas.openxmlformats.org/officeDocument/2006/relationships/image" Target="../media/image5.png"/></Relationships>
</file>

<file path=ppt/slides/_rels/slide75.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189.xml"/><Relationship Id="rId3" Type="http://schemas.openxmlformats.org/officeDocument/2006/relationships/image" Target="../media/image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838200" y="2209800"/>
            <a:ext cx="74104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2600" b="1" dirty="0">
                <a:latin typeface="Arial"/>
                <a:cs typeface="Arial"/>
              </a:rPr>
              <a:t>Please note, these are the </a:t>
            </a:r>
            <a:r>
              <a:rPr lang="en-US" sz="2600" b="1" dirty="0" smtClean="0">
                <a:latin typeface="Arial"/>
                <a:cs typeface="Arial"/>
              </a:rPr>
              <a:t>actual</a:t>
            </a:r>
            <a:br>
              <a:rPr lang="en-US" sz="2600" b="1" dirty="0" smtClean="0">
                <a:latin typeface="Arial"/>
                <a:cs typeface="Arial"/>
              </a:rPr>
            </a:br>
            <a:r>
              <a:rPr lang="en-US" sz="2600" b="1" dirty="0" smtClean="0">
                <a:latin typeface="Arial"/>
                <a:cs typeface="Arial"/>
              </a:rPr>
              <a:t> </a:t>
            </a:r>
            <a:r>
              <a:rPr lang="en-US" sz="2600" b="1" dirty="0">
                <a:latin typeface="Arial"/>
                <a:cs typeface="Arial"/>
              </a:rPr>
              <a:t>video-recorded proceedings from the </a:t>
            </a:r>
            <a:r>
              <a:rPr lang="en-US" sz="2600" b="1" dirty="0" smtClean="0">
                <a:latin typeface="Arial"/>
                <a:cs typeface="Arial"/>
              </a:rPr>
              <a:t/>
            </a:r>
            <a:br>
              <a:rPr lang="en-US" sz="2600" b="1" dirty="0" smtClean="0">
                <a:latin typeface="Arial"/>
                <a:cs typeface="Arial"/>
              </a:rPr>
            </a:br>
            <a:r>
              <a:rPr lang="en-US" sz="2600" b="1" dirty="0" smtClean="0">
                <a:latin typeface="Arial"/>
                <a:cs typeface="Arial"/>
              </a:rPr>
              <a:t>live </a:t>
            </a:r>
            <a:r>
              <a:rPr lang="en-US" sz="2600" b="1" dirty="0">
                <a:latin typeface="Arial"/>
                <a:cs typeface="Arial"/>
              </a:rPr>
              <a:t>CME event and may include the use of trade names and other raw, unedited content. </a:t>
            </a:r>
            <a:endParaRPr lang="en-US" sz="2600" dirty="0">
              <a:latin typeface="Arial"/>
              <a:cs typeface="Arial"/>
            </a:endParaRPr>
          </a:p>
        </p:txBody>
      </p:sp>
    </p:spTree>
    <p:extLst>
      <p:ext uri="{BB962C8B-B14F-4D97-AF65-F5344CB8AC3E}">
        <p14:creationId xmlns:p14="http://schemas.microsoft.com/office/powerpoint/2010/main" val="12158120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05800" cy="1988840"/>
          </a:xfrm>
        </p:spPr>
        <p:txBody>
          <a:bodyPr anchor="ctr">
            <a:normAutofit/>
          </a:bodyPr>
          <a:lstStyle/>
          <a:p>
            <a:pPr marL="0" indent="0">
              <a:buNone/>
            </a:pPr>
            <a:r>
              <a:rPr lang="en-US" sz="2000" b="1" dirty="0">
                <a:solidFill>
                  <a:srgbClr val="BBE0E3"/>
                </a:solidFill>
                <a:latin typeface="Arial" charset="0"/>
                <a:ea typeface="Arial" charset="0"/>
                <a:cs typeface="Arial" charset="0"/>
              </a:rPr>
              <a:t>What type of mutation testing, if any, should be ordered for a patient who is a current smoker presenting with </a:t>
            </a:r>
            <a:r>
              <a:rPr lang="en-US" sz="2000" b="1" dirty="0" smtClean="0">
                <a:solidFill>
                  <a:srgbClr val="BBE0E3"/>
                </a:solidFill>
                <a:latin typeface="Arial" charset="0"/>
                <a:ea typeface="Arial" charset="0"/>
                <a:cs typeface="Arial" charset="0"/>
              </a:rPr>
              <a:t>metastatic adenocarcinoma? </a:t>
            </a:r>
            <a:endParaRPr lang="en-US" sz="2000" b="1" dirty="0">
              <a:solidFill>
                <a:srgbClr val="BBE0E3"/>
              </a:solidFill>
              <a:latin typeface="Arial" charset="0"/>
              <a:ea typeface="Arial" charset="0"/>
              <a:cs typeface="Arial" charset="0"/>
            </a:endParaRPr>
          </a:p>
        </p:txBody>
      </p:sp>
      <p:sp>
        <p:nvSpPr>
          <p:cNvPr id="6" name="TextBox 5"/>
          <p:cNvSpPr txBox="1"/>
          <p:nvPr/>
        </p:nvSpPr>
        <p:spPr>
          <a:xfrm>
            <a:off x="2679192" y="4016905"/>
            <a:ext cx="577900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EGFR, ALK and ROS1; if negative, </a:t>
            </a:r>
            <a:r>
              <a:rPr lang="en-US" sz="1300" b="1" dirty="0" smtClean="0">
                <a:latin typeface="Verdana"/>
                <a:ea typeface="MS PGothic" charset="0"/>
                <a:cs typeface="Verdana"/>
              </a:rPr>
              <a:t/>
            </a:r>
            <a:br>
              <a:rPr lang="en-US" sz="1300" b="1" dirty="0" smtClean="0">
                <a:latin typeface="Verdana"/>
                <a:ea typeface="MS PGothic" charset="0"/>
                <a:cs typeface="Verdana"/>
              </a:rPr>
            </a:br>
            <a:r>
              <a:rPr lang="en-US" sz="1300" b="1" dirty="0" smtClean="0">
                <a:latin typeface="Verdana"/>
                <a:ea typeface="MS PGothic" charset="0"/>
                <a:cs typeface="Verdana"/>
              </a:rPr>
              <a:t>initiate </a:t>
            </a:r>
            <a:r>
              <a:rPr lang="en-US" sz="1300" b="1" dirty="0">
                <a:latin typeface="Verdana"/>
                <a:ea typeface="MS PGothic" charset="0"/>
                <a:cs typeface="Verdana"/>
              </a:rPr>
              <a:t>systemic </a:t>
            </a:r>
            <a:r>
              <a:rPr lang="en-US" sz="1300" b="1" dirty="0" smtClean="0">
                <a:latin typeface="Verdana"/>
                <a:ea typeface="MS PGothic" charset="0"/>
                <a:cs typeface="Verdana"/>
              </a:rPr>
              <a:t>therapy and </a:t>
            </a:r>
            <a:r>
              <a:rPr lang="en-US" sz="1300" b="1" dirty="0">
                <a:latin typeface="Verdana"/>
                <a:ea typeface="MS PGothic" charset="0"/>
                <a:cs typeface="Verdana"/>
              </a:rPr>
              <a:t>order multiplex/NGS</a:t>
            </a:r>
          </a:p>
        </p:txBody>
      </p:sp>
      <p:sp>
        <p:nvSpPr>
          <p:cNvPr id="8" name="TextBox 7"/>
          <p:cNvSpPr txBox="1"/>
          <p:nvPr/>
        </p:nvSpPr>
        <p:spPr>
          <a:xfrm>
            <a:off x="2679192" y="2535772"/>
            <a:ext cx="577900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EGFR, ALK and ROS1; if negative</a:t>
            </a:r>
            <a:r>
              <a:rPr lang="en-US" sz="1300" b="1" dirty="0" smtClean="0">
                <a:latin typeface="Verdana"/>
                <a:ea typeface="MS PGothic" charset="0"/>
                <a:cs typeface="Verdana"/>
              </a:rPr>
              <a:t>,</a:t>
            </a:r>
            <a:br>
              <a:rPr lang="en-US" sz="1300" b="1" dirty="0" smtClean="0">
                <a:latin typeface="Verdana"/>
                <a:ea typeface="MS PGothic" charset="0"/>
                <a:cs typeface="Verdana"/>
              </a:rPr>
            </a:br>
            <a:r>
              <a:rPr lang="en-US" sz="1300" b="1" dirty="0" smtClean="0">
                <a:latin typeface="Verdana"/>
                <a:ea typeface="MS PGothic" charset="0"/>
                <a:cs typeface="Verdana"/>
              </a:rPr>
              <a:t> </a:t>
            </a:r>
            <a:r>
              <a:rPr lang="en-US" sz="1300" b="1" dirty="0">
                <a:latin typeface="Verdana"/>
                <a:ea typeface="MS PGothic" charset="0"/>
                <a:cs typeface="Verdana"/>
              </a:rPr>
              <a:t>initiate systemic therapy and order multiplex/NGS</a:t>
            </a:r>
          </a:p>
        </p:txBody>
      </p:sp>
      <p:sp>
        <p:nvSpPr>
          <p:cNvPr id="9" name="TextBox 8"/>
          <p:cNvSpPr txBox="1"/>
          <p:nvPr/>
        </p:nvSpPr>
        <p:spPr>
          <a:xfrm>
            <a:off x="2679192" y="4518987"/>
            <a:ext cx="577900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EGFR, ALK and ROS1; if negative,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initiate </a:t>
            </a:r>
            <a:r>
              <a:rPr lang="en-US" sz="1300" b="1" dirty="0">
                <a:solidFill>
                  <a:prstClr val="white"/>
                </a:solidFill>
                <a:latin typeface="Verdana"/>
                <a:ea typeface="MS PGothic" charset="0"/>
                <a:cs typeface="Verdana"/>
              </a:rPr>
              <a:t>systemic therapy and order multiplex/NGS </a:t>
            </a:r>
          </a:p>
        </p:txBody>
      </p:sp>
      <p:sp>
        <p:nvSpPr>
          <p:cNvPr id="11" name="TextBox 10"/>
          <p:cNvSpPr txBox="1"/>
          <p:nvPr/>
        </p:nvSpPr>
        <p:spPr>
          <a:xfrm>
            <a:off x="2679192" y="3518884"/>
            <a:ext cx="577900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Multiplex/NGS </a:t>
            </a:r>
          </a:p>
        </p:txBody>
      </p:sp>
      <p:sp>
        <p:nvSpPr>
          <p:cNvPr id="16" name="TextBox 15"/>
          <p:cNvSpPr txBox="1"/>
          <p:nvPr/>
        </p:nvSpPr>
        <p:spPr>
          <a:xfrm>
            <a:off x="2679192" y="5017008"/>
            <a:ext cx="577900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Multiplex/NGS </a:t>
            </a:r>
          </a:p>
        </p:txBody>
      </p:sp>
      <p:sp>
        <p:nvSpPr>
          <p:cNvPr id="2" name="TextBox 1"/>
          <p:cNvSpPr txBox="1"/>
          <p:nvPr/>
        </p:nvSpPr>
        <p:spPr>
          <a:xfrm>
            <a:off x="539552" y="5949280"/>
            <a:ext cx="4959828" cy="338554"/>
          </a:xfrm>
          <a:prstGeom prst="rect">
            <a:avLst/>
          </a:prstGeom>
          <a:noFill/>
        </p:spPr>
        <p:txBody>
          <a:bodyPr wrap="square" rtlCol="0">
            <a:spAutoFit/>
          </a:bodyPr>
          <a:lstStyle/>
          <a:p>
            <a:pPr defTabSz="455613" eaLnBrk="1" hangingPunct="1"/>
            <a:r>
              <a:rPr lang="en-US" sz="1600" dirty="0">
                <a:ea typeface="Arial" charset="0"/>
                <a:cs typeface="Arial" charset="0"/>
              </a:rPr>
              <a:t>NGS = next-generation </a:t>
            </a:r>
            <a:r>
              <a:rPr lang="en-US" sz="1600" dirty="0" smtClean="0">
                <a:ea typeface="Arial" charset="0"/>
                <a:cs typeface="Arial" charset="0"/>
              </a:rPr>
              <a:t>sequencing</a:t>
            </a:r>
            <a:endParaRPr lang="en-US" sz="1600" dirty="0">
              <a:ea typeface="Arial" charset="0"/>
              <a:cs typeface="Arial" charset="0"/>
            </a:endParaRPr>
          </a:p>
        </p:txBody>
      </p:sp>
      <p:sp>
        <p:nvSpPr>
          <p:cNvPr id="22" name="TextBox 21"/>
          <p:cNvSpPr txBox="1"/>
          <p:nvPr/>
        </p:nvSpPr>
        <p:spPr>
          <a:xfrm>
            <a:off x="2679192" y="3027328"/>
            <a:ext cx="577900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EGFR, ALK and ROS1; if negative,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initiate </a:t>
            </a:r>
            <a:r>
              <a:rPr lang="en-US" sz="1300" b="1" dirty="0">
                <a:solidFill>
                  <a:prstClr val="white"/>
                </a:solidFill>
                <a:latin typeface="Verdana"/>
                <a:ea typeface="MS PGothic" charset="0"/>
                <a:cs typeface="Verdana"/>
              </a:rPr>
              <a:t>systemic therapy and order multiplex/NGS </a:t>
            </a:r>
          </a:p>
        </p:txBody>
      </p:sp>
    </p:spTree>
    <p:custDataLst>
      <p:tags r:id="rId1"/>
    </p:custDataLst>
    <p:extLst>
      <p:ext uri="{BB962C8B-B14F-4D97-AF65-F5344CB8AC3E}">
        <p14:creationId xmlns:p14="http://schemas.microsoft.com/office/powerpoint/2010/main" val="21328106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05800" cy="1988840"/>
          </a:xfrm>
        </p:spPr>
        <p:txBody>
          <a:bodyPr anchor="ctr">
            <a:normAutofit/>
          </a:bodyPr>
          <a:lstStyle/>
          <a:p>
            <a:pPr marL="0" indent="0">
              <a:buNone/>
            </a:pPr>
            <a:r>
              <a:rPr lang="en-US" sz="2000" b="1" dirty="0">
                <a:solidFill>
                  <a:srgbClr val="BBE0E3"/>
                </a:solidFill>
                <a:latin typeface="Arial" charset="0"/>
                <a:ea typeface="Arial" charset="0"/>
                <a:cs typeface="Arial" charset="0"/>
              </a:rPr>
              <a:t>What type of mutation testing, if any, should be ordered for a patient who is a current smoker presenting with metastatic squamous cell carcinoma?</a:t>
            </a:r>
          </a:p>
        </p:txBody>
      </p:sp>
      <p:sp>
        <p:nvSpPr>
          <p:cNvPr id="15" name="TextBox 14"/>
          <p:cNvSpPr txBox="1"/>
          <p:nvPr/>
        </p:nvSpPr>
        <p:spPr>
          <a:xfrm>
            <a:off x="2667000" y="4038488"/>
            <a:ext cx="579120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None</a:t>
            </a:r>
          </a:p>
        </p:txBody>
      </p:sp>
      <p:sp>
        <p:nvSpPr>
          <p:cNvPr id="17" name="TextBox 16"/>
          <p:cNvSpPr txBox="1"/>
          <p:nvPr/>
        </p:nvSpPr>
        <p:spPr>
          <a:xfrm>
            <a:off x="2667000" y="2563488"/>
            <a:ext cx="579120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Multiplex/NGS panel</a:t>
            </a:r>
          </a:p>
        </p:txBody>
      </p:sp>
      <p:sp>
        <p:nvSpPr>
          <p:cNvPr id="18" name="TextBox 17"/>
          <p:cNvSpPr txBox="1"/>
          <p:nvPr/>
        </p:nvSpPr>
        <p:spPr>
          <a:xfrm>
            <a:off x="2667000" y="4504624"/>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Order NGS, but proceed with chemo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or </a:t>
            </a:r>
            <a:r>
              <a:rPr lang="en-US" sz="1300" b="1" dirty="0" err="1" smtClean="0">
                <a:solidFill>
                  <a:prstClr val="white"/>
                </a:solidFill>
                <a:latin typeface="Verdana"/>
                <a:ea typeface="MS PGothic" charset="0"/>
                <a:cs typeface="Verdana"/>
              </a:rPr>
              <a:t>pembro</a:t>
            </a:r>
            <a:r>
              <a:rPr lang="en-US" sz="1300" b="1" dirty="0" smtClean="0">
                <a:solidFill>
                  <a:prstClr val="white"/>
                </a:solidFill>
                <a:latin typeface="Verdana"/>
                <a:ea typeface="MS PGothic" charset="0"/>
                <a:cs typeface="Verdana"/>
              </a:rPr>
              <a:t> </a:t>
            </a:r>
            <a:r>
              <a:rPr lang="en-US" sz="1300" b="1" dirty="0">
                <a:solidFill>
                  <a:prstClr val="white"/>
                </a:solidFill>
                <a:latin typeface="Verdana"/>
                <a:ea typeface="MS PGothic" charset="0"/>
                <a:cs typeface="Verdana"/>
              </a:rPr>
              <a:t>if PD-L1(+) &gt; 50%</a:t>
            </a:r>
          </a:p>
        </p:txBody>
      </p:sp>
      <p:sp>
        <p:nvSpPr>
          <p:cNvPr id="19" name="TextBox 18"/>
          <p:cNvSpPr txBox="1"/>
          <p:nvPr/>
        </p:nvSpPr>
        <p:spPr>
          <a:xfrm>
            <a:off x="2667000" y="3086707"/>
            <a:ext cx="5791200" cy="393192"/>
          </a:xfrm>
          <a:prstGeom prst="rect">
            <a:avLst/>
          </a:prstGeom>
          <a:noFill/>
        </p:spPr>
        <p:txBody>
          <a:bodyPr wrap="square" rtlCol="0" anchor="ctr">
            <a:noAutofit/>
          </a:bodyPr>
          <a:lstStyle/>
          <a:p>
            <a:pPr algn="ctr" defTabSz="455613" eaLnBrk="1" hangingPunct="1"/>
            <a:r>
              <a:rPr lang="en-US" sz="1300" b="1" dirty="0" smtClean="0">
                <a:latin typeface="Verdana"/>
                <a:ea typeface="MS PGothic" charset="0"/>
                <a:cs typeface="Verdana"/>
              </a:rPr>
              <a:t>None</a:t>
            </a:r>
            <a:endParaRPr lang="en-US" sz="1300" b="1" dirty="0">
              <a:latin typeface="Verdana"/>
              <a:ea typeface="MS PGothic" charset="0"/>
              <a:cs typeface="Verdana"/>
            </a:endParaRPr>
          </a:p>
        </p:txBody>
      </p:sp>
      <p:sp>
        <p:nvSpPr>
          <p:cNvPr id="20" name="TextBox 19"/>
          <p:cNvSpPr txBox="1"/>
          <p:nvPr/>
        </p:nvSpPr>
        <p:spPr>
          <a:xfrm>
            <a:off x="2667000" y="3518884"/>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Multiplex/NGS unless diagnosis is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based </a:t>
            </a:r>
            <a:r>
              <a:rPr lang="en-US" sz="1300" b="1" dirty="0">
                <a:solidFill>
                  <a:prstClr val="white"/>
                </a:solidFill>
                <a:latin typeface="Verdana"/>
                <a:ea typeface="MS PGothic" charset="0"/>
                <a:cs typeface="Verdana"/>
              </a:rPr>
              <a:t>on resection specimen</a:t>
            </a:r>
          </a:p>
        </p:txBody>
      </p:sp>
      <p:sp>
        <p:nvSpPr>
          <p:cNvPr id="21" name="TextBox 20"/>
          <p:cNvSpPr txBox="1"/>
          <p:nvPr/>
        </p:nvSpPr>
        <p:spPr>
          <a:xfrm>
            <a:off x="2667000" y="4993884"/>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Multiplex/NGS, but low likelihood to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change </a:t>
            </a:r>
            <a:r>
              <a:rPr lang="en-US" sz="1300" b="1" dirty="0">
                <a:solidFill>
                  <a:prstClr val="white"/>
                </a:solidFill>
                <a:latin typeface="Verdana"/>
                <a:ea typeface="MS PGothic" charset="0"/>
                <a:cs typeface="Verdana"/>
              </a:rPr>
              <a:t>therapy so just PD-L1 would be reasonable</a:t>
            </a:r>
          </a:p>
        </p:txBody>
      </p:sp>
      <p:sp>
        <p:nvSpPr>
          <p:cNvPr id="2" name="TextBox 1"/>
          <p:cNvSpPr txBox="1"/>
          <p:nvPr/>
        </p:nvSpPr>
        <p:spPr>
          <a:xfrm>
            <a:off x="539552" y="5949280"/>
            <a:ext cx="4959828" cy="338554"/>
          </a:xfrm>
          <a:prstGeom prst="rect">
            <a:avLst/>
          </a:prstGeom>
          <a:noFill/>
        </p:spPr>
        <p:txBody>
          <a:bodyPr wrap="square" rtlCol="0">
            <a:spAutoFit/>
          </a:bodyPr>
          <a:lstStyle/>
          <a:p>
            <a:pPr defTabSz="455613" eaLnBrk="1" hangingPunct="1"/>
            <a:r>
              <a:rPr lang="en-US" sz="1600" dirty="0">
                <a:ea typeface="Arial" charset="0"/>
                <a:cs typeface="Arial" charset="0"/>
              </a:rPr>
              <a:t>NGS = next-generation </a:t>
            </a:r>
            <a:r>
              <a:rPr lang="en-US" sz="1600" dirty="0" smtClean="0">
                <a:ea typeface="Arial" charset="0"/>
                <a:cs typeface="Arial" charset="0"/>
              </a:rPr>
              <a:t>sequencing</a:t>
            </a:r>
            <a:endParaRPr lang="en-US" sz="1600" dirty="0">
              <a:ea typeface="Arial" charset="0"/>
              <a:cs typeface="Arial" charset="0"/>
            </a:endParaRPr>
          </a:p>
        </p:txBody>
      </p:sp>
    </p:spTree>
    <p:custDataLst>
      <p:tags r:id="rId1"/>
    </p:custDataLst>
    <p:extLst>
      <p:ext uri="{BB962C8B-B14F-4D97-AF65-F5344CB8AC3E}">
        <p14:creationId xmlns:p14="http://schemas.microsoft.com/office/powerpoint/2010/main" val="2062914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1200"/>
          </a:xfrm>
        </p:spPr>
        <p:txBody>
          <a:bodyPr anchor="ctr">
            <a:noAutofit/>
          </a:bodyPr>
          <a:lstStyle/>
          <a:p>
            <a:pPr marL="0" indent="0">
              <a:lnSpc>
                <a:spcPts val="2080"/>
              </a:lnSpc>
              <a:buNone/>
            </a:pPr>
            <a:r>
              <a:rPr lang="en-US" sz="2000" b="1" dirty="0">
                <a:solidFill>
                  <a:srgbClr val="BBE0E3"/>
                </a:solidFill>
                <a:latin typeface="Arial" charset="0"/>
                <a:ea typeface="Arial" charset="0"/>
                <a:cs typeface="Arial" charset="0"/>
              </a:rPr>
              <a:t>A plasma mutational assay ordered for a patient with newly diagnosed metastatic NSCLC demonstrates an EGFR exon 19 deletion. Is that result adequate to initiate treatment with an EGFR tyrosine kinase inhibitor (TKI)? Is a plasma mutational assay demonstrating no actionable mutation adequate to initiate treatment with chemotherapy?</a:t>
            </a:r>
          </a:p>
        </p:txBody>
      </p:sp>
      <p:sp>
        <p:nvSpPr>
          <p:cNvPr id="6" name="TextBox 5"/>
          <p:cNvSpPr txBox="1"/>
          <p:nvPr/>
        </p:nvSpPr>
        <p:spPr>
          <a:xfrm>
            <a:off x="2679192" y="4004550"/>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a:t>
            </a:r>
          </a:p>
        </p:txBody>
      </p:sp>
      <p:sp>
        <p:nvSpPr>
          <p:cNvPr id="8" name="TextBox 7"/>
          <p:cNvSpPr txBox="1"/>
          <p:nvPr/>
        </p:nvSpPr>
        <p:spPr>
          <a:xfrm>
            <a:off x="2679192" y="2576593"/>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a:t>
            </a:r>
          </a:p>
        </p:txBody>
      </p:sp>
      <p:sp>
        <p:nvSpPr>
          <p:cNvPr id="9" name="TextBox 8"/>
          <p:cNvSpPr txBox="1"/>
          <p:nvPr/>
        </p:nvSpPr>
        <p:spPr>
          <a:xfrm>
            <a:off x="2679192" y="4517635"/>
            <a:ext cx="2852928"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Yes</a:t>
            </a:r>
            <a:endParaRPr lang="en-US" sz="1300" b="1" dirty="0">
              <a:solidFill>
                <a:prstClr val="white"/>
              </a:solidFill>
              <a:latin typeface="Verdana"/>
              <a:ea typeface="MS PGothic" charset="0"/>
              <a:cs typeface="Verdana"/>
            </a:endParaRPr>
          </a:p>
        </p:txBody>
      </p:sp>
      <p:sp>
        <p:nvSpPr>
          <p:cNvPr id="10" name="TextBox 9"/>
          <p:cNvSpPr txBox="1"/>
          <p:nvPr/>
        </p:nvSpPr>
        <p:spPr>
          <a:xfrm>
            <a:off x="2679192" y="3063316"/>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a:t>
            </a:r>
          </a:p>
        </p:txBody>
      </p:sp>
      <p:sp>
        <p:nvSpPr>
          <p:cNvPr id="11" name="TextBox 10"/>
          <p:cNvSpPr txBox="1"/>
          <p:nvPr/>
        </p:nvSpPr>
        <p:spPr>
          <a:xfrm>
            <a:off x="2679192" y="3553935"/>
            <a:ext cx="2852928"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Yes</a:t>
            </a:r>
            <a:endParaRPr lang="en-US" sz="1300" b="1" dirty="0">
              <a:solidFill>
                <a:prstClr val="white"/>
              </a:solidFill>
              <a:latin typeface="Verdana"/>
              <a:ea typeface="MS PGothic" charset="0"/>
              <a:cs typeface="Verdana"/>
            </a:endParaRPr>
          </a:p>
        </p:txBody>
      </p:sp>
      <p:sp>
        <p:nvSpPr>
          <p:cNvPr id="15" name="TextBox 14"/>
          <p:cNvSpPr txBox="1"/>
          <p:nvPr/>
        </p:nvSpPr>
        <p:spPr>
          <a:xfrm>
            <a:off x="5605272" y="4004550"/>
            <a:ext cx="2852928" cy="393192"/>
          </a:xfrm>
          <a:prstGeom prst="rect">
            <a:avLst/>
          </a:prstGeom>
          <a:noFill/>
        </p:spPr>
        <p:txBody>
          <a:bodyPr wrap="square" rtlCol="0" anchor="ctr">
            <a:noAutofit/>
          </a:bodyPr>
          <a:lstStyle/>
          <a:p>
            <a:pPr algn="ctr" defTabSz="455613" eaLnBrk="1" hangingPunct="1">
              <a:lnSpc>
                <a:spcPts val="1460"/>
              </a:lnSpc>
            </a:pPr>
            <a:r>
              <a:rPr lang="en-US" sz="1300" b="1" dirty="0">
                <a:solidFill>
                  <a:prstClr val="white"/>
                </a:solidFill>
                <a:latin typeface="Verdana"/>
                <a:ea typeface="MS PGothic" charset="0"/>
                <a:cs typeface="Verdana"/>
              </a:rPr>
              <a:t>No, I would send tissue </a:t>
            </a:r>
            <a:br>
              <a:rPr lang="en-US" sz="1300" b="1" dirty="0">
                <a:solidFill>
                  <a:prstClr val="white"/>
                </a:solidFill>
                <a:latin typeface="Verdana"/>
                <a:ea typeface="MS PGothic" charset="0"/>
                <a:cs typeface="Verdana"/>
              </a:rPr>
            </a:br>
            <a:r>
              <a:rPr lang="en-US" sz="1300" b="1" dirty="0">
                <a:solidFill>
                  <a:prstClr val="white"/>
                </a:solidFill>
                <a:latin typeface="Verdana"/>
                <a:ea typeface="MS PGothic" charset="0"/>
                <a:cs typeface="Verdana"/>
              </a:rPr>
              <a:t>for an assay </a:t>
            </a:r>
          </a:p>
        </p:txBody>
      </p:sp>
      <p:sp>
        <p:nvSpPr>
          <p:cNvPr id="17" name="TextBox 16"/>
          <p:cNvSpPr txBox="1"/>
          <p:nvPr/>
        </p:nvSpPr>
        <p:spPr>
          <a:xfrm>
            <a:off x="5605272" y="2550231"/>
            <a:ext cx="2852928" cy="393192"/>
          </a:xfrm>
          <a:prstGeom prst="rect">
            <a:avLst/>
          </a:prstGeom>
          <a:noFill/>
        </p:spPr>
        <p:txBody>
          <a:bodyPr wrap="square" rtlCol="0" anchor="ctr">
            <a:noAutofit/>
          </a:bodyPr>
          <a:lstStyle/>
          <a:p>
            <a:pPr algn="ctr" defTabSz="455613" eaLnBrk="1" hangingPunct="1">
              <a:lnSpc>
                <a:spcPts val="1460"/>
              </a:lnSpc>
            </a:pPr>
            <a:r>
              <a:rPr lang="en-US" sz="1300" b="1">
                <a:solidFill>
                  <a:prstClr val="white"/>
                </a:solidFill>
                <a:latin typeface="Verdana"/>
                <a:ea typeface="MS PGothic" charset="0"/>
                <a:cs typeface="Verdana"/>
              </a:rPr>
              <a:t>No, I would send tissue </a:t>
            </a:r>
            <a:br>
              <a:rPr lang="en-US" sz="1300" b="1">
                <a:solidFill>
                  <a:prstClr val="white"/>
                </a:solidFill>
                <a:latin typeface="Verdana"/>
                <a:ea typeface="MS PGothic" charset="0"/>
                <a:cs typeface="Verdana"/>
              </a:rPr>
            </a:br>
            <a:r>
              <a:rPr lang="en-US" sz="1300" b="1">
                <a:solidFill>
                  <a:prstClr val="white"/>
                </a:solidFill>
                <a:latin typeface="Verdana"/>
                <a:ea typeface="MS PGothic" charset="0"/>
                <a:cs typeface="Verdana"/>
              </a:rPr>
              <a:t>for an assay </a:t>
            </a:r>
            <a:endParaRPr lang="en-US" sz="1300" b="1" dirty="0">
              <a:solidFill>
                <a:prstClr val="white"/>
              </a:solidFill>
              <a:latin typeface="Verdana"/>
              <a:ea typeface="MS PGothic" charset="0"/>
              <a:cs typeface="Verdana"/>
            </a:endParaRPr>
          </a:p>
        </p:txBody>
      </p:sp>
      <p:sp>
        <p:nvSpPr>
          <p:cNvPr id="18" name="TextBox 17"/>
          <p:cNvSpPr txBox="1"/>
          <p:nvPr/>
        </p:nvSpPr>
        <p:spPr>
          <a:xfrm>
            <a:off x="5605272" y="4517635"/>
            <a:ext cx="2852928" cy="393192"/>
          </a:xfrm>
          <a:prstGeom prst="rect">
            <a:avLst/>
          </a:prstGeom>
          <a:noFill/>
        </p:spPr>
        <p:txBody>
          <a:bodyPr wrap="square" rtlCol="0" anchor="ctr">
            <a:noAutofit/>
          </a:bodyPr>
          <a:lstStyle/>
          <a:p>
            <a:pPr algn="ctr" defTabSz="455613" eaLnBrk="1" hangingPunct="1">
              <a:lnSpc>
                <a:spcPts val="1460"/>
              </a:lnSpc>
            </a:pPr>
            <a:r>
              <a:rPr lang="en-US" sz="1300" b="1" dirty="0">
                <a:solidFill>
                  <a:prstClr val="white"/>
                </a:solidFill>
                <a:latin typeface="Verdana"/>
                <a:ea typeface="MS PGothic" charset="0"/>
                <a:cs typeface="Verdana"/>
              </a:rPr>
              <a:t>No, I would send tissue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for </a:t>
            </a:r>
            <a:r>
              <a:rPr lang="en-US" sz="1300" b="1" dirty="0">
                <a:solidFill>
                  <a:prstClr val="white"/>
                </a:solidFill>
                <a:latin typeface="Verdana"/>
                <a:ea typeface="MS PGothic" charset="0"/>
                <a:cs typeface="Verdana"/>
              </a:rPr>
              <a:t>an assay </a:t>
            </a:r>
          </a:p>
        </p:txBody>
      </p:sp>
      <p:sp>
        <p:nvSpPr>
          <p:cNvPr id="19" name="TextBox 18"/>
          <p:cNvSpPr txBox="1"/>
          <p:nvPr/>
        </p:nvSpPr>
        <p:spPr>
          <a:xfrm>
            <a:off x="5605272" y="3026543"/>
            <a:ext cx="285292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No, I would send </a:t>
            </a:r>
            <a:r>
              <a:rPr lang="en-US" sz="1300" b="1" dirty="0" smtClean="0">
                <a:latin typeface="Verdana"/>
                <a:ea typeface="MS PGothic" charset="0"/>
                <a:cs typeface="Verdana"/>
              </a:rPr>
              <a:t>tissue </a:t>
            </a:r>
            <a:br>
              <a:rPr lang="en-US" sz="1300" b="1" dirty="0" smtClean="0">
                <a:latin typeface="Verdana"/>
                <a:ea typeface="MS PGothic" charset="0"/>
                <a:cs typeface="Verdana"/>
              </a:rPr>
            </a:br>
            <a:r>
              <a:rPr lang="en-US" sz="1300" b="1" dirty="0" smtClean="0">
                <a:latin typeface="Verdana"/>
                <a:ea typeface="MS PGothic" charset="0"/>
                <a:cs typeface="Verdana"/>
              </a:rPr>
              <a:t>for </a:t>
            </a:r>
            <a:r>
              <a:rPr lang="en-US" sz="1300" b="1" dirty="0">
                <a:latin typeface="Verdana"/>
                <a:ea typeface="MS PGothic" charset="0"/>
                <a:cs typeface="Verdana"/>
              </a:rPr>
              <a:t>an assay</a:t>
            </a:r>
          </a:p>
        </p:txBody>
      </p:sp>
      <p:sp>
        <p:nvSpPr>
          <p:cNvPr id="20" name="TextBox 19"/>
          <p:cNvSpPr txBox="1"/>
          <p:nvPr/>
        </p:nvSpPr>
        <p:spPr>
          <a:xfrm>
            <a:off x="5605272" y="3532858"/>
            <a:ext cx="2852928" cy="393192"/>
          </a:xfrm>
          <a:prstGeom prst="rect">
            <a:avLst/>
          </a:prstGeom>
          <a:noFill/>
        </p:spPr>
        <p:txBody>
          <a:bodyPr wrap="square" rtlCol="0" anchor="ctr">
            <a:noAutofit/>
          </a:bodyPr>
          <a:lstStyle/>
          <a:p>
            <a:pPr algn="ctr" defTabSz="455613" eaLnBrk="1" hangingPunct="1">
              <a:lnSpc>
                <a:spcPts val="1460"/>
              </a:lnSpc>
            </a:pPr>
            <a:r>
              <a:rPr lang="en-US" sz="1300" b="1" dirty="0">
                <a:solidFill>
                  <a:prstClr val="white"/>
                </a:solidFill>
                <a:latin typeface="Verdana"/>
                <a:ea typeface="MS PGothic" charset="0"/>
                <a:cs typeface="Verdana"/>
              </a:rPr>
              <a:t>No, I would send tissue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for </a:t>
            </a:r>
            <a:r>
              <a:rPr lang="en-US" sz="1300" b="1" dirty="0">
                <a:solidFill>
                  <a:prstClr val="white"/>
                </a:solidFill>
                <a:latin typeface="Verdana"/>
                <a:ea typeface="MS PGothic" charset="0"/>
                <a:cs typeface="Verdana"/>
              </a:rPr>
              <a:t>an assay </a:t>
            </a:r>
          </a:p>
        </p:txBody>
      </p:sp>
      <p:sp>
        <p:nvSpPr>
          <p:cNvPr id="16" name="TextBox 15"/>
          <p:cNvSpPr txBox="1"/>
          <p:nvPr/>
        </p:nvSpPr>
        <p:spPr>
          <a:xfrm>
            <a:off x="2679192" y="5003912"/>
            <a:ext cx="2852928"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Yes</a:t>
            </a:r>
            <a:endParaRPr lang="en-US" sz="1300" b="1" dirty="0">
              <a:solidFill>
                <a:prstClr val="white"/>
              </a:solidFill>
              <a:latin typeface="Verdana"/>
              <a:ea typeface="MS PGothic" charset="0"/>
              <a:cs typeface="Verdana"/>
            </a:endParaRPr>
          </a:p>
        </p:txBody>
      </p:sp>
      <p:sp>
        <p:nvSpPr>
          <p:cNvPr id="21" name="TextBox 20"/>
          <p:cNvSpPr txBox="1"/>
          <p:nvPr/>
        </p:nvSpPr>
        <p:spPr>
          <a:xfrm>
            <a:off x="5605272" y="5003912"/>
            <a:ext cx="2852928" cy="393192"/>
          </a:xfrm>
          <a:prstGeom prst="rect">
            <a:avLst/>
          </a:prstGeom>
          <a:noFill/>
        </p:spPr>
        <p:txBody>
          <a:bodyPr wrap="square" rtlCol="0" anchor="ctr">
            <a:noAutofit/>
          </a:bodyPr>
          <a:lstStyle/>
          <a:p>
            <a:pPr algn="ctr" defTabSz="455613" eaLnBrk="1" hangingPunct="1">
              <a:lnSpc>
                <a:spcPts val="1460"/>
              </a:lnSpc>
            </a:pPr>
            <a:r>
              <a:rPr lang="en-US" sz="1300" b="1" dirty="0">
                <a:solidFill>
                  <a:prstClr val="white"/>
                </a:solidFill>
                <a:latin typeface="Verdana"/>
                <a:ea typeface="MS PGothic" charset="0"/>
                <a:cs typeface="Verdana"/>
              </a:rPr>
              <a:t>No, I would send tissue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for </a:t>
            </a:r>
            <a:r>
              <a:rPr lang="en-US" sz="1300" b="1" dirty="0">
                <a:solidFill>
                  <a:prstClr val="white"/>
                </a:solidFill>
                <a:latin typeface="Verdana"/>
                <a:ea typeface="MS PGothic" charset="0"/>
                <a:cs typeface="Verdana"/>
              </a:rPr>
              <a:t>an assay </a:t>
            </a:r>
          </a:p>
        </p:txBody>
      </p:sp>
      <p:sp>
        <p:nvSpPr>
          <p:cNvPr id="26" name="TextBox 25"/>
          <p:cNvSpPr txBox="1"/>
          <p:nvPr/>
        </p:nvSpPr>
        <p:spPr>
          <a:xfrm>
            <a:off x="5652120" y="2204864"/>
            <a:ext cx="2808312" cy="266955"/>
          </a:xfrm>
          <a:prstGeom prst="rect">
            <a:avLst/>
          </a:prstGeom>
          <a:noFill/>
        </p:spPr>
        <p:txBody>
          <a:bodyPr wrap="square" rtlCol="0" anchor="ctr">
            <a:noAutofit/>
          </a:bodyPr>
          <a:lstStyle/>
          <a:p>
            <a:pPr algn="ctr" defTabSz="455613" eaLnBrk="1" hangingPunct="1"/>
            <a:r>
              <a:rPr lang="en-US" sz="1000" b="1" dirty="0">
                <a:solidFill>
                  <a:srgbClr val="1F497D"/>
                </a:solidFill>
                <a:ea typeface="Arial" charset="0"/>
                <a:cs typeface="Arial" charset="0"/>
              </a:rPr>
              <a:t>INITIATE CHEMOTHERAPY?</a:t>
            </a:r>
          </a:p>
        </p:txBody>
      </p:sp>
      <p:sp>
        <p:nvSpPr>
          <p:cNvPr id="27" name="TextBox 26"/>
          <p:cNvSpPr txBox="1"/>
          <p:nvPr/>
        </p:nvSpPr>
        <p:spPr>
          <a:xfrm>
            <a:off x="2634575" y="2204864"/>
            <a:ext cx="2864805" cy="266955"/>
          </a:xfrm>
          <a:prstGeom prst="rect">
            <a:avLst/>
          </a:prstGeom>
          <a:noFill/>
        </p:spPr>
        <p:txBody>
          <a:bodyPr wrap="square" rtlCol="0" anchor="ctr">
            <a:noAutofit/>
          </a:bodyPr>
          <a:lstStyle/>
          <a:p>
            <a:pPr algn="ctr" defTabSz="455613" eaLnBrk="1" hangingPunct="1"/>
            <a:r>
              <a:rPr lang="en-US" sz="1000" b="1" dirty="0">
                <a:solidFill>
                  <a:srgbClr val="1F497D"/>
                </a:solidFill>
                <a:ea typeface="Arial" charset="0"/>
                <a:cs typeface="Arial" charset="0"/>
              </a:rPr>
              <a:t>INITIATE EGFR TKI?</a:t>
            </a:r>
          </a:p>
        </p:txBody>
      </p:sp>
    </p:spTree>
    <p:custDataLst>
      <p:tags r:id="rId1"/>
    </p:custDataLst>
    <p:extLst>
      <p:ext uri="{BB962C8B-B14F-4D97-AF65-F5344CB8AC3E}">
        <p14:creationId xmlns:p14="http://schemas.microsoft.com/office/powerpoint/2010/main" val="1610057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685800" y="0"/>
            <a:ext cx="7772043" cy="1066800"/>
          </a:xfrm>
        </p:spPr>
        <p:txBody>
          <a:bodyPr/>
          <a:lstStyle/>
          <a:p>
            <a:r>
              <a:rPr lang="en-US" sz="2400" dirty="0"/>
              <a:t>Frequency of Oncogenic Drivers in Lung Adenocarcinoma (n = 875)</a:t>
            </a:r>
          </a:p>
        </p:txBody>
      </p:sp>
      <p:sp>
        <p:nvSpPr>
          <p:cNvPr id="16" name="TextBox 15"/>
          <p:cNvSpPr txBox="1"/>
          <p:nvPr/>
        </p:nvSpPr>
        <p:spPr>
          <a:xfrm>
            <a:off x="30039" y="6421784"/>
            <a:ext cx="4682820" cy="338554"/>
          </a:xfrm>
          <a:prstGeom prst="rect">
            <a:avLst/>
          </a:prstGeom>
          <a:noFill/>
        </p:spPr>
        <p:txBody>
          <a:bodyPr wrap="none" rtlCol="0">
            <a:spAutoFit/>
          </a:bodyPr>
          <a:lstStyle/>
          <a:p>
            <a:r>
              <a:rPr lang="fr-FR" sz="1600" dirty="0" err="1">
                <a:solidFill>
                  <a:schemeClr val="bg1"/>
                </a:solidFill>
                <a:ea typeface="Arial" charset="0"/>
                <a:cs typeface="Arial" charset="0"/>
              </a:rPr>
              <a:t>Aisner</a:t>
            </a:r>
            <a:r>
              <a:rPr lang="fr-FR" sz="1600" dirty="0">
                <a:solidFill>
                  <a:schemeClr val="bg1"/>
                </a:solidFill>
                <a:ea typeface="Arial" charset="0"/>
                <a:cs typeface="Arial" charset="0"/>
              </a:rPr>
              <a:t> DL et al. </a:t>
            </a:r>
            <a:r>
              <a:rPr lang="fr-FR" sz="1600" i="1" dirty="0">
                <a:solidFill>
                  <a:schemeClr val="bg1"/>
                </a:solidFill>
                <a:ea typeface="Arial" charset="0"/>
                <a:cs typeface="Arial" charset="0"/>
              </a:rPr>
              <a:t>Proc ASCO </a:t>
            </a:r>
            <a:r>
              <a:rPr lang="fr-FR" sz="1600" dirty="0">
                <a:solidFill>
                  <a:schemeClr val="bg1"/>
                </a:solidFill>
                <a:ea typeface="Arial" charset="0"/>
                <a:cs typeface="Arial" charset="0"/>
              </a:rPr>
              <a:t>2016;Abstract 11510.</a:t>
            </a:r>
          </a:p>
        </p:txBody>
      </p:sp>
      <p:graphicFrame>
        <p:nvGraphicFramePr>
          <p:cNvPr id="5" name="Chart 4"/>
          <p:cNvGraphicFramePr/>
          <p:nvPr>
            <p:extLst>
              <p:ext uri="{D42A27DB-BD31-4B8C-83A1-F6EECF244321}">
                <p14:modId xmlns:p14="http://schemas.microsoft.com/office/powerpoint/2010/main" val="118349371"/>
              </p:ext>
            </p:extLst>
          </p:nvPr>
        </p:nvGraphicFramePr>
        <p:xfrm>
          <a:off x="304621" y="914400"/>
          <a:ext cx="8534400" cy="52787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0534" y="6083230"/>
            <a:ext cx="8574866" cy="338554"/>
          </a:xfrm>
          <a:prstGeom prst="rect">
            <a:avLst/>
          </a:prstGeom>
          <a:noFill/>
        </p:spPr>
        <p:txBody>
          <a:bodyPr wrap="square" rtlCol="0">
            <a:spAutoFit/>
          </a:bodyPr>
          <a:lstStyle/>
          <a:p>
            <a:r>
              <a:rPr lang="fr-FR" sz="1600" dirty="0">
                <a:solidFill>
                  <a:srgbClr val="FFFFFF"/>
                </a:solidFill>
                <a:ea typeface="Arial" charset="0"/>
                <a:cs typeface="Arial" charset="0"/>
              </a:rPr>
              <a:t>s = </a:t>
            </a:r>
            <a:r>
              <a:rPr lang="fr-FR" sz="1600" dirty="0" err="1">
                <a:solidFill>
                  <a:srgbClr val="FFFFFF"/>
                </a:solidFill>
                <a:ea typeface="Arial" charset="0"/>
                <a:cs typeface="Arial" charset="0"/>
              </a:rPr>
              <a:t>sensitizing</a:t>
            </a:r>
            <a:r>
              <a:rPr lang="fr-FR" sz="1600" dirty="0">
                <a:solidFill>
                  <a:srgbClr val="FFFFFF"/>
                </a:solidFill>
                <a:ea typeface="Arial" charset="0"/>
                <a:cs typeface="Arial" charset="0"/>
              </a:rPr>
              <a:t>; r = </a:t>
            </a:r>
            <a:r>
              <a:rPr lang="fr-FR" sz="1600" dirty="0" err="1">
                <a:solidFill>
                  <a:srgbClr val="FFFFFF"/>
                </a:solidFill>
                <a:ea typeface="Arial" charset="0"/>
                <a:cs typeface="Arial" charset="0"/>
              </a:rPr>
              <a:t>rearrangement</a:t>
            </a:r>
            <a:r>
              <a:rPr lang="fr-FR" sz="1600" dirty="0">
                <a:solidFill>
                  <a:srgbClr val="FFFFFF"/>
                </a:solidFill>
                <a:ea typeface="Arial" charset="0"/>
                <a:cs typeface="Arial" charset="0"/>
              </a:rPr>
              <a:t>; o = </a:t>
            </a:r>
            <a:r>
              <a:rPr lang="fr-FR" sz="1600" dirty="0" err="1">
                <a:solidFill>
                  <a:srgbClr val="FFFFFF"/>
                </a:solidFill>
                <a:ea typeface="Arial" charset="0"/>
                <a:cs typeface="Arial" charset="0"/>
              </a:rPr>
              <a:t>other</a:t>
            </a:r>
            <a:r>
              <a:rPr lang="fr-FR" sz="1600" dirty="0">
                <a:solidFill>
                  <a:srgbClr val="FFFFFF"/>
                </a:solidFill>
                <a:ea typeface="Arial" charset="0"/>
                <a:cs typeface="Arial" charset="0"/>
              </a:rPr>
              <a:t>; </a:t>
            </a:r>
            <a:r>
              <a:rPr lang="fr-FR" sz="1600" dirty="0" err="1">
                <a:solidFill>
                  <a:srgbClr val="FFFFFF"/>
                </a:solidFill>
                <a:ea typeface="Arial" charset="0"/>
                <a:cs typeface="Arial" charset="0"/>
              </a:rPr>
              <a:t>veBRAF</a:t>
            </a:r>
            <a:r>
              <a:rPr lang="fr-FR" sz="1600" dirty="0">
                <a:solidFill>
                  <a:srgbClr val="FFFFFF"/>
                </a:solidFill>
                <a:ea typeface="Arial" charset="0"/>
                <a:cs typeface="Arial" charset="0"/>
              </a:rPr>
              <a:t> = BRAF V600E</a:t>
            </a:r>
          </a:p>
        </p:txBody>
      </p:sp>
    </p:spTree>
    <p:custDataLst>
      <p:tags r:id="rId1"/>
    </p:custDataLst>
    <p:extLst>
      <p:ext uri="{BB962C8B-B14F-4D97-AF65-F5344CB8AC3E}">
        <p14:creationId xmlns:p14="http://schemas.microsoft.com/office/powerpoint/2010/main" val="2608889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Frequency of Mutations in LCMC I Compared to LCMC II</a:t>
            </a:r>
            <a:endParaRPr lang="en-US" dirty="0"/>
          </a:p>
        </p:txBody>
      </p:sp>
      <p:sp>
        <p:nvSpPr>
          <p:cNvPr id="8" name="TextBox 7"/>
          <p:cNvSpPr txBox="1"/>
          <p:nvPr/>
        </p:nvSpPr>
        <p:spPr>
          <a:xfrm>
            <a:off x="30039" y="6421784"/>
            <a:ext cx="4682820" cy="338554"/>
          </a:xfrm>
          <a:prstGeom prst="rect">
            <a:avLst/>
          </a:prstGeom>
          <a:noFill/>
        </p:spPr>
        <p:txBody>
          <a:bodyPr wrap="none" rtlCol="0">
            <a:spAutoFit/>
          </a:bodyPr>
          <a:lstStyle/>
          <a:p>
            <a:r>
              <a:rPr lang="fr-FR" sz="1600" dirty="0" err="1">
                <a:solidFill>
                  <a:schemeClr val="bg1"/>
                </a:solidFill>
                <a:ea typeface="Arial" charset="0"/>
                <a:cs typeface="Arial" charset="0"/>
              </a:rPr>
              <a:t>Aisner</a:t>
            </a:r>
            <a:r>
              <a:rPr lang="fr-FR" sz="1600" dirty="0">
                <a:solidFill>
                  <a:schemeClr val="bg1"/>
                </a:solidFill>
                <a:ea typeface="Arial" charset="0"/>
                <a:cs typeface="Arial" charset="0"/>
              </a:rPr>
              <a:t> DL et al. </a:t>
            </a:r>
            <a:r>
              <a:rPr lang="fr-FR" sz="1600" i="1" dirty="0">
                <a:solidFill>
                  <a:schemeClr val="bg1"/>
                </a:solidFill>
                <a:ea typeface="Arial" charset="0"/>
                <a:cs typeface="Arial" charset="0"/>
              </a:rPr>
              <a:t>Proc ASCO </a:t>
            </a:r>
            <a:r>
              <a:rPr lang="fr-FR" sz="1600" dirty="0">
                <a:solidFill>
                  <a:schemeClr val="bg1"/>
                </a:solidFill>
                <a:ea typeface="Arial" charset="0"/>
                <a:cs typeface="Arial" charset="0"/>
              </a:rPr>
              <a:t>2016;Abstract 11510.</a:t>
            </a:r>
          </a:p>
        </p:txBody>
      </p:sp>
      <p:sp>
        <p:nvSpPr>
          <p:cNvPr id="9" name="TextBox 8"/>
          <p:cNvSpPr txBox="1"/>
          <p:nvPr/>
        </p:nvSpPr>
        <p:spPr>
          <a:xfrm>
            <a:off x="8422984" y="2356935"/>
            <a:ext cx="184731" cy="230832"/>
          </a:xfrm>
          <a:prstGeom prst="rect">
            <a:avLst/>
          </a:prstGeom>
          <a:noFill/>
        </p:spPr>
        <p:txBody>
          <a:bodyPr wrap="none" rtlCol="0">
            <a:spAutoFit/>
          </a:bodyPr>
          <a:lstStyle/>
          <a:p>
            <a:endParaRPr lang="en-US" dirty="0"/>
          </a:p>
        </p:txBody>
      </p:sp>
      <p:sp>
        <p:nvSpPr>
          <p:cNvPr id="10" name="Rectangle 33"/>
          <p:cNvSpPr>
            <a:spLocks noChangeArrowheads="1"/>
          </p:cNvSpPr>
          <p:nvPr/>
        </p:nvSpPr>
        <p:spPr bwMode="auto">
          <a:xfrm>
            <a:off x="562571" y="1143000"/>
            <a:ext cx="8045144" cy="27432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graphicFrame>
        <p:nvGraphicFramePr>
          <p:cNvPr id="11" name="Group 217"/>
          <p:cNvGraphicFramePr>
            <a:graphicFrameLocks noGrp="1"/>
          </p:cNvGraphicFramePr>
          <p:nvPr>
            <p:extLst>
              <p:ext uri="{D42A27DB-BD31-4B8C-83A1-F6EECF244321}">
                <p14:modId xmlns:p14="http://schemas.microsoft.com/office/powerpoint/2010/main" val="1639655607"/>
              </p:ext>
            </p:extLst>
          </p:nvPr>
        </p:nvGraphicFramePr>
        <p:xfrm>
          <a:off x="725344" y="1283848"/>
          <a:ext cx="7697641" cy="2449951"/>
        </p:xfrm>
        <a:graphic>
          <a:graphicData uri="http://schemas.openxmlformats.org/drawingml/2006/table">
            <a:tbl>
              <a:tblPr/>
              <a:tblGrid>
                <a:gridCol w="2120910"/>
                <a:gridCol w="1747931"/>
                <a:gridCol w="1914400"/>
                <a:gridCol w="1914400"/>
              </a:tblGrid>
              <a:tr h="500411">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Gene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LCMC I</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LCMC II</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700" b="1" i="1" u="none" strike="noStrike" cap="none" normalizeH="0" baseline="0" dirty="0" smtClean="0">
                          <a:ln>
                            <a:noFill/>
                          </a:ln>
                          <a:solidFill>
                            <a:srgbClr val="FFFFFF"/>
                          </a:solidFill>
                          <a:effectLst/>
                          <a:latin typeface="+mn-lt"/>
                          <a:ea typeface="Arial Hebrew Scholar" charset="-79"/>
                          <a:cs typeface="Arial Hebrew Scholar" charset="-79"/>
                        </a:rPr>
                        <a:t>p</a:t>
                      </a: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-value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r>
              <a:tr h="38990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EGFR</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23%</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16%</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baseline="0" dirty="0" smtClean="0">
                          <a:solidFill>
                            <a:schemeClr val="tx1"/>
                          </a:solidFill>
                          <a:effectLst/>
                          <a:latin typeface="+mn-lt"/>
                          <a:ea typeface="Arial Hebrew Scholar" charset="-79"/>
                          <a:cs typeface="Arial Hebrew Scholar" charset="-79"/>
                        </a:rPr>
                        <a:t>0.001</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38990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ALK</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9%</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4%</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baseline="0" dirty="0" smtClean="0">
                          <a:solidFill>
                            <a:schemeClr val="tx1"/>
                          </a:solidFill>
                          <a:effectLst/>
                          <a:latin typeface="+mn-lt"/>
                          <a:ea typeface="Arial Hebrew Scholar" charset="-79"/>
                          <a:cs typeface="Arial Hebrew Scholar" charset="-79"/>
                        </a:rPr>
                        <a:t>&lt;0.001</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38990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KRAS</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25%</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27%</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baseline="0" dirty="0" smtClean="0">
                          <a:solidFill>
                            <a:schemeClr val="tx1"/>
                          </a:solidFill>
                          <a:effectLst/>
                          <a:latin typeface="+mn-lt"/>
                          <a:ea typeface="Arial Hebrew Scholar" charset="-79"/>
                          <a:cs typeface="Arial Hebrew Scholar" charset="-79"/>
                        </a:rPr>
                        <a:t>0.434</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38990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ERBB2</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3%</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2%</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baseline="0" dirty="0" smtClean="0">
                          <a:solidFill>
                            <a:schemeClr val="tx1"/>
                          </a:solidFill>
                          <a:effectLst/>
                          <a:latin typeface="+mn-lt"/>
                          <a:ea typeface="Arial Hebrew Scholar" charset="-79"/>
                          <a:cs typeface="Arial Hebrew Scholar" charset="-79"/>
                        </a:rPr>
                        <a:t>0.653</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38990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z="1700" kern="1200" baseline="0" dirty="0" smtClean="0">
                          <a:solidFill>
                            <a:schemeClr val="tx1"/>
                          </a:solidFill>
                          <a:effectLst/>
                          <a:latin typeface="+mn-lt"/>
                          <a:ea typeface="Arial Hebrew Scholar" charset="-79"/>
                          <a:cs typeface="Arial Hebrew Scholar" charset="-79"/>
                        </a:rPr>
                        <a:t>BRAF V600E</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2%</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3%</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baseline="0" dirty="0" smtClean="0">
                          <a:solidFill>
                            <a:schemeClr val="tx1"/>
                          </a:solidFill>
                          <a:effectLst/>
                          <a:latin typeface="+mn-lt"/>
                          <a:ea typeface="Arial Hebrew Scholar" charset="-79"/>
                          <a:cs typeface="Arial Hebrew Scholar" charset="-79"/>
                        </a:rPr>
                        <a:t>0.074</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bl>
          </a:graphicData>
        </a:graphic>
      </p:graphicFrame>
      <p:sp>
        <p:nvSpPr>
          <p:cNvPr id="12" name="TextBox 11"/>
          <p:cNvSpPr txBox="1"/>
          <p:nvPr/>
        </p:nvSpPr>
        <p:spPr>
          <a:xfrm>
            <a:off x="8422984" y="5404935"/>
            <a:ext cx="184731" cy="230832"/>
          </a:xfrm>
          <a:prstGeom prst="rect">
            <a:avLst/>
          </a:prstGeom>
          <a:noFill/>
        </p:spPr>
        <p:txBody>
          <a:bodyPr wrap="none" rtlCol="0">
            <a:spAutoFit/>
          </a:bodyPr>
          <a:lstStyle/>
          <a:p>
            <a:endParaRPr lang="en-US" dirty="0"/>
          </a:p>
        </p:txBody>
      </p:sp>
      <p:sp>
        <p:nvSpPr>
          <p:cNvPr id="13" name="Rectangle 33"/>
          <p:cNvSpPr>
            <a:spLocks noChangeArrowheads="1"/>
          </p:cNvSpPr>
          <p:nvPr/>
        </p:nvSpPr>
        <p:spPr bwMode="auto">
          <a:xfrm>
            <a:off x="562571" y="4191000"/>
            <a:ext cx="8045144" cy="19812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graphicFrame>
        <p:nvGraphicFramePr>
          <p:cNvPr id="14" name="Group 217"/>
          <p:cNvGraphicFramePr>
            <a:graphicFrameLocks noGrp="1"/>
          </p:cNvGraphicFramePr>
          <p:nvPr>
            <p:extLst>
              <p:ext uri="{D42A27DB-BD31-4B8C-83A1-F6EECF244321}">
                <p14:modId xmlns:p14="http://schemas.microsoft.com/office/powerpoint/2010/main" val="1592272896"/>
              </p:ext>
            </p:extLst>
          </p:nvPr>
        </p:nvGraphicFramePr>
        <p:xfrm>
          <a:off x="725344" y="4331848"/>
          <a:ext cx="7697641" cy="1670135"/>
        </p:xfrm>
        <a:graphic>
          <a:graphicData uri="http://schemas.openxmlformats.org/drawingml/2006/table">
            <a:tbl>
              <a:tblPr/>
              <a:tblGrid>
                <a:gridCol w="2120910"/>
                <a:gridCol w="1747931"/>
                <a:gridCol w="1914400"/>
                <a:gridCol w="1914400"/>
              </a:tblGrid>
              <a:tr h="500411">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Smoking status</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LCMC I</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LCMC II</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700" b="1" i="1" u="none" strike="noStrike" cap="none" normalizeH="0" baseline="0" dirty="0" smtClean="0">
                          <a:ln>
                            <a:noFill/>
                          </a:ln>
                          <a:solidFill>
                            <a:srgbClr val="FFFFFF"/>
                          </a:solidFill>
                          <a:effectLst/>
                          <a:latin typeface="+mn-lt"/>
                          <a:ea typeface="Arial Hebrew Scholar" charset="-79"/>
                          <a:cs typeface="Arial Hebrew Scholar" charset="-79"/>
                        </a:rPr>
                        <a:t>p</a:t>
                      </a: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-value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r>
              <a:tr h="38990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Current</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7%</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12%</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rowSpan="3">
                  <a:txBody>
                    <a:bodyPr/>
                    <a:lstStyle/>
                    <a:p>
                      <a:pPr marL="0" marR="0" algn="ctr">
                        <a:spcBef>
                          <a:spcPts val="0"/>
                        </a:spcBef>
                        <a:spcAft>
                          <a:spcPts val="0"/>
                        </a:spcAft>
                      </a:pPr>
                      <a:r>
                        <a:rPr lang="en-US" sz="1700" baseline="0" dirty="0" smtClean="0">
                          <a:solidFill>
                            <a:schemeClr val="tx1"/>
                          </a:solidFill>
                          <a:effectLst/>
                          <a:latin typeface="+mn-lt"/>
                          <a:ea typeface="Arial Hebrew Scholar" charset="-79"/>
                          <a:cs typeface="Arial Hebrew Scholar" charset="-79"/>
                        </a:rPr>
                        <a:t>&lt;0.001</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38990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Former</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59%</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62%</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algn="ctr">
                        <a:spcBef>
                          <a:spcPts val="0"/>
                        </a:spcBef>
                        <a:spcAft>
                          <a:spcPts val="0"/>
                        </a:spcAft>
                      </a:pP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38990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Never</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34%</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25%</a:t>
                      </a: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algn="ctr">
                        <a:spcBef>
                          <a:spcPts val="0"/>
                        </a:spcBef>
                        <a:spcAft>
                          <a:spcPts val="0"/>
                        </a:spcAft>
                      </a:pPr>
                      <a:endParaRPr lang="en-US" sz="1700" baseline="0" dirty="0">
                        <a:solidFill>
                          <a:schemeClr val="tx1"/>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bl>
          </a:graphicData>
        </a:graphic>
      </p:graphicFrame>
    </p:spTree>
    <p:custDataLst>
      <p:tags r:id="rId1"/>
    </p:custDataLst>
    <p:extLst>
      <p:ext uri="{BB962C8B-B14F-4D97-AF65-F5344CB8AC3E}">
        <p14:creationId xmlns:p14="http://schemas.microsoft.com/office/powerpoint/2010/main" val="15739882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2984" y="2966536"/>
            <a:ext cx="184731" cy="230832"/>
          </a:xfrm>
          <a:prstGeom prst="rect">
            <a:avLst/>
          </a:prstGeom>
          <a:noFill/>
        </p:spPr>
        <p:txBody>
          <a:bodyPr wrap="none" rtlCol="0">
            <a:spAutoFit/>
          </a:bodyPr>
          <a:lstStyle/>
          <a:p>
            <a:endParaRPr lang="en-US" dirty="0">
              <a:solidFill>
                <a:srgbClr val="FFFFFF"/>
              </a:solidFill>
            </a:endParaRPr>
          </a:p>
        </p:txBody>
      </p:sp>
      <p:sp>
        <p:nvSpPr>
          <p:cNvPr id="6" name="Rectangle 33"/>
          <p:cNvSpPr>
            <a:spLocks noChangeArrowheads="1"/>
          </p:cNvSpPr>
          <p:nvPr/>
        </p:nvSpPr>
        <p:spPr bwMode="auto">
          <a:xfrm>
            <a:off x="562571" y="1752600"/>
            <a:ext cx="8045144" cy="3534613"/>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endParaRPr>
          </a:p>
        </p:txBody>
      </p:sp>
      <p:graphicFrame>
        <p:nvGraphicFramePr>
          <p:cNvPr id="7" name="Group 217"/>
          <p:cNvGraphicFramePr>
            <a:graphicFrameLocks noGrp="1"/>
          </p:cNvGraphicFramePr>
          <p:nvPr>
            <p:extLst>
              <p:ext uri="{D42A27DB-BD31-4B8C-83A1-F6EECF244321}">
                <p14:modId xmlns:p14="http://schemas.microsoft.com/office/powerpoint/2010/main" val="1533377007"/>
              </p:ext>
            </p:extLst>
          </p:nvPr>
        </p:nvGraphicFramePr>
        <p:xfrm>
          <a:off x="725344" y="1893448"/>
          <a:ext cx="7697639" cy="3239681"/>
        </p:xfrm>
        <a:graphic>
          <a:graphicData uri="http://schemas.openxmlformats.org/drawingml/2006/table">
            <a:tbl>
              <a:tblPr/>
              <a:tblGrid>
                <a:gridCol w="3569918"/>
                <a:gridCol w="2119640"/>
                <a:gridCol w="2008081"/>
              </a:tblGrid>
              <a:tr h="661716">
                <a:tc>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Mutated</a:t>
                      </a:r>
                      <a:b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b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(n = 43) </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Wild type*</a:t>
                      </a:r>
                      <a:b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br>
                      <a:r>
                        <a:rPr kumimoji="0" lang="en-US" sz="1700" b="1" i="0" u="none" strike="noStrike" cap="none" normalizeH="0" baseline="0" dirty="0" smtClean="0">
                          <a:ln>
                            <a:noFill/>
                          </a:ln>
                          <a:solidFill>
                            <a:srgbClr val="FFFFFF"/>
                          </a:solidFill>
                          <a:effectLst/>
                          <a:latin typeface="+mn-lt"/>
                          <a:ea typeface="Arial Hebrew Scholar" charset="-79"/>
                          <a:cs typeface="Arial Hebrew Scholar" charset="-79"/>
                        </a:rPr>
                        <a:t>(n = 54)  </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r>
              <a:tr h="515593">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Current heavy smoker</a:t>
                      </a:r>
                      <a:r>
                        <a:rPr lang="en-US" sz="1700" baseline="0" dirty="0" smtClean="0">
                          <a:solidFill>
                            <a:schemeClr val="tx1"/>
                          </a:solidFill>
                          <a:effectLst/>
                          <a:latin typeface="+mn-lt"/>
                          <a:ea typeface="Arial Hebrew Scholar" charset="-79"/>
                          <a:cs typeface="Arial Hebrew Scholar" charset="-79"/>
                        </a:rPr>
                        <a:t> </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1 (2%)</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18 (33%)</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515593">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Current light smoker</a:t>
                      </a:r>
                      <a:r>
                        <a:rPr lang="en-US" sz="1700" baseline="0" dirty="0" smtClean="0">
                          <a:solidFill>
                            <a:schemeClr val="tx1"/>
                          </a:solidFill>
                          <a:effectLst/>
                          <a:latin typeface="+mn-lt"/>
                          <a:ea typeface="Arial Hebrew Scholar" charset="-79"/>
                          <a:cs typeface="Arial Hebrew Scholar" charset="-79"/>
                        </a:rPr>
                        <a:t> </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2 (5%)</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0 (0%)</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515593">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Former heavy smoker</a:t>
                      </a:r>
                      <a:r>
                        <a:rPr lang="en-US" sz="1700" baseline="0" dirty="0" smtClean="0">
                          <a:solidFill>
                            <a:schemeClr val="tx1"/>
                          </a:solidFill>
                          <a:effectLst/>
                          <a:latin typeface="+mn-lt"/>
                          <a:ea typeface="Arial Hebrew Scholar" charset="-79"/>
                          <a:cs typeface="Arial Hebrew Scholar" charset="-79"/>
                        </a:rPr>
                        <a:t> </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14 (33%)</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26 (54%)</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515593">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smtClean="0">
                          <a:solidFill>
                            <a:schemeClr val="tx1"/>
                          </a:solidFill>
                          <a:effectLst/>
                          <a:latin typeface="+mn-lt"/>
                          <a:ea typeface="Arial Hebrew Scholar" charset="-79"/>
                          <a:cs typeface="Arial Hebrew Scholar" charset="-79"/>
                        </a:rPr>
                        <a:t>Former light smoker</a:t>
                      </a:r>
                      <a:r>
                        <a:rPr lang="en-US" sz="1700" baseline="0" smtClean="0">
                          <a:solidFill>
                            <a:schemeClr val="tx1"/>
                          </a:solidFill>
                          <a:effectLst/>
                          <a:latin typeface="+mn-lt"/>
                          <a:ea typeface="Arial Hebrew Scholar" charset="-79"/>
                          <a:cs typeface="Arial Hebrew Scholar" charset="-79"/>
                        </a:rPr>
                        <a:t> </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9 (21%)</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7 (13%)</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515593">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lang="en-US" sz="1700" kern="1200" baseline="0" dirty="0" smtClean="0">
                          <a:solidFill>
                            <a:schemeClr val="tx1"/>
                          </a:solidFill>
                          <a:effectLst/>
                          <a:latin typeface="+mn-lt"/>
                          <a:ea typeface="Arial Hebrew Scholar" charset="-79"/>
                          <a:cs typeface="Arial Hebrew Scholar" charset="-79"/>
                        </a:rPr>
                        <a:t>Never smoker</a:t>
                      </a:r>
                      <a:r>
                        <a:rPr lang="en-US" sz="1700" baseline="0" dirty="0" smtClean="0">
                          <a:solidFill>
                            <a:schemeClr val="tx1"/>
                          </a:solidFill>
                          <a:effectLst/>
                          <a:latin typeface="+mn-lt"/>
                          <a:ea typeface="Arial Hebrew Scholar" charset="-79"/>
                          <a:cs typeface="Arial Hebrew Scholar" charset="-79"/>
                        </a:rPr>
                        <a:t> </a:t>
                      </a:r>
                      <a:endParaRPr kumimoji="0" lang="en-US" sz="1700" b="0" i="0" u="none" strike="noStrike" cap="none" normalizeH="0" baseline="0" dirty="0" smtClean="0">
                        <a:ln>
                          <a:noFill/>
                        </a:ln>
                        <a:solidFill>
                          <a:schemeClr val="tx1"/>
                        </a:solidFill>
                        <a:effectLst/>
                        <a:latin typeface="+mn-lt"/>
                        <a:ea typeface="Arial Hebrew Scholar" charset="-79"/>
                        <a:cs typeface="Arial Hebrew Scholar" charset="-79"/>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17 (39%)</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algn="ctr">
                        <a:spcBef>
                          <a:spcPts val="0"/>
                        </a:spcBef>
                        <a:spcAft>
                          <a:spcPts val="0"/>
                        </a:spcAft>
                      </a:pPr>
                      <a:r>
                        <a:rPr lang="en-US" sz="1700" u="none" kern="1200" baseline="0" dirty="0" smtClean="0">
                          <a:solidFill>
                            <a:schemeClr val="tx1"/>
                          </a:solidFill>
                          <a:latin typeface="+mn-lt"/>
                          <a:ea typeface="+mn-ea"/>
                          <a:cs typeface="+mn-cs"/>
                        </a:rPr>
                        <a:t>3 (6%)</a:t>
                      </a:r>
                      <a:endParaRPr lang="en-US" sz="1700" baseline="0" dirty="0">
                        <a:solidFill>
                          <a:srgbClr val="FF40FF"/>
                        </a:solidFill>
                        <a:effectLst/>
                        <a:latin typeface="+mn-lt"/>
                        <a:ea typeface="Arial Hebrew Scholar" charset="-79"/>
                        <a:cs typeface="Arial Hebrew Scholar" charset="-79"/>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bl>
          </a:graphicData>
        </a:graphic>
      </p:graphicFrame>
      <p:sp>
        <p:nvSpPr>
          <p:cNvPr id="2" name="Title 1"/>
          <p:cNvSpPr>
            <a:spLocks noGrp="1"/>
          </p:cNvSpPr>
          <p:nvPr>
            <p:ph type="title"/>
          </p:nvPr>
        </p:nvSpPr>
        <p:spPr>
          <a:xfrm>
            <a:off x="685979" y="213904"/>
            <a:ext cx="8077021" cy="1143000"/>
          </a:xfrm>
        </p:spPr>
        <p:txBody>
          <a:bodyPr/>
          <a:lstStyle/>
          <a:p>
            <a:r>
              <a:rPr lang="en-US" sz="2400" dirty="0"/>
              <a:t>Florida Cancer Specialists Case Survey:</a:t>
            </a:r>
            <a:br>
              <a:rPr lang="en-US" sz="2400" dirty="0"/>
            </a:br>
            <a:r>
              <a:rPr lang="en-US" sz="2400" dirty="0"/>
              <a:t>Patients with Metastatic </a:t>
            </a:r>
            <a:r>
              <a:rPr lang="en-US" sz="2400" dirty="0" err="1"/>
              <a:t>Nonsquamous</a:t>
            </a:r>
            <a:r>
              <a:rPr lang="en-US" sz="2400" dirty="0"/>
              <a:t> Lung Cancer </a:t>
            </a:r>
            <a:r>
              <a:rPr lang="en-US" sz="2400" dirty="0" smtClean="0"/>
              <a:t/>
            </a:r>
            <a:br>
              <a:rPr lang="en-US" sz="2400" dirty="0" smtClean="0"/>
            </a:br>
            <a:r>
              <a:rPr lang="en-US" sz="2400" dirty="0" smtClean="0"/>
              <a:t>(</a:t>
            </a:r>
            <a:r>
              <a:rPr lang="en-US" sz="2400" dirty="0"/>
              <a:t>N = 91</a:t>
            </a:r>
            <a:r>
              <a:rPr lang="en-US" sz="2400" dirty="0" smtClean="0"/>
              <a:t>)</a:t>
            </a:r>
            <a:endParaRPr lang="en-US" sz="2400" dirty="0"/>
          </a:p>
        </p:txBody>
      </p:sp>
      <p:sp>
        <p:nvSpPr>
          <p:cNvPr id="3" name="TextBox 2"/>
          <p:cNvSpPr txBox="1"/>
          <p:nvPr/>
        </p:nvSpPr>
        <p:spPr>
          <a:xfrm>
            <a:off x="562570" y="5715000"/>
            <a:ext cx="8429029" cy="369332"/>
          </a:xfrm>
          <a:prstGeom prst="rect">
            <a:avLst/>
          </a:prstGeom>
          <a:noFill/>
        </p:spPr>
        <p:txBody>
          <a:bodyPr wrap="square" rtlCol="0">
            <a:spAutoFit/>
          </a:bodyPr>
          <a:lstStyle/>
          <a:p>
            <a:r>
              <a:rPr lang="en-US" sz="1800" dirty="0" smtClean="0">
                <a:ea typeface="Arial" charset="0"/>
                <a:cs typeface="Arial" charset="0"/>
              </a:rPr>
              <a:t>*WT </a:t>
            </a:r>
            <a:r>
              <a:rPr lang="mr-IN" sz="1800" dirty="0" smtClean="0">
                <a:ea typeface="Arial" charset="0"/>
                <a:cs typeface="Arial" charset="0"/>
              </a:rPr>
              <a:t>–</a:t>
            </a:r>
            <a:r>
              <a:rPr lang="en-US" sz="1800" dirty="0" smtClean="0">
                <a:ea typeface="Arial" charset="0"/>
                <a:cs typeface="Arial" charset="0"/>
              </a:rPr>
              <a:t> 12 of 54 patients (22%) with wild-type (WT) tumors had multiplex testing</a:t>
            </a:r>
            <a:endParaRPr lang="en-US" sz="1800" dirty="0">
              <a:ea typeface="Arial" charset="0"/>
              <a:cs typeface="Arial" charset="0"/>
            </a:endParaRPr>
          </a:p>
        </p:txBody>
      </p:sp>
    </p:spTree>
    <p:extLst>
      <p:ext uri="{BB962C8B-B14F-4D97-AF65-F5344CB8AC3E}">
        <p14:creationId xmlns:p14="http://schemas.microsoft.com/office/powerpoint/2010/main" val="1485902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979" y="297867"/>
            <a:ext cx="7772043" cy="1143000"/>
          </a:xfrm>
        </p:spPr>
        <p:txBody>
          <a:bodyPr/>
          <a:lstStyle/>
          <a:p>
            <a:r>
              <a:rPr lang="en-US" sz="2400" dirty="0"/>
              <a:t>Next-Generation Sequencing (NGS) to Identify Actionable Genomic Alterations in “Pan-Negative” Lung Adenocarcinomas from Patients with No Smoking or a Light Smoking History</a:t>
            </a:r>
          </a:p>
        </p:txBody>
      </p:sp>
      <p:sp>
        <p:nvSpPr>
          <p:cNvPr id="4" name="Rectangle 3"/>
          <p:cNvSpPr/>
          <p:nvPr/>
        </p:nvSpPr>
        <p:spPr>
          <a:xfrm>
            <a:off x="988395" y="2182740"/>
            <a:ext cx="1188441" cy="1015663"/>
          </a:xfrm>
          <a:prstGeom prst="rect">
            <a:avLst/>
          </a:prstGeom>
          <a:solidFill>
            <a:srgbClr val="0070C0"/>
          </a:solidFill>
        </p:spPr>
        <p:txBody>
          <a:bodyPr wrap="square">
            <a:spAutoFit/>
          </a:bodyPr>
          <a:lstStyle/>
          <a:p>
            <a:pPr algn="ctr"/>
            <a:r>
              <a:rPr lang="en-US" sz="1200" dirty="0">
                <a:solidFill>
                  <a:srgbClr val="FFFFFF"/>
                </a:solidFill>
                <a:latin typeface="+mj-lt"/>
                <a:cs typeface="Calibri"/>
              </a:rPr>
              <a:t>Genomic alteration/s identified with no targeted therapy option</a:t>
            </a:r>
          </a:p>
        </p:txBody>
      </p:sp>
      <p:sp>
        <p:nvSpPr>
          <p:cNvPr id="7" name="Rectangle 6"/>
          <p:cNvSpPr/>
          <p:nvPr/>
        </p:nvSpPr>
        <p:spPr>
          <a:xfrm>
            <a:off x="2284876" y="2182740"/>
            <a:ext cx="1026381" cy="646331"/>
          </a:xfrm>
          <a:prstGeom prst="rect">
            <a:avLst/>
          </a:prstGeom>
          <a:solidFill>
            <a:srgbClr val="53C2FF"/>
          </a:solidFill>
        </p:spPr>
        <p:txBody>
          <a:bodyPr wrap="square">
            <a:spAutoFit/>
          </a:bodyPr>
          <a:lstStyle/>
          <a:p>
            <a:pPr algn="ctr"/>
            <a:r>
              <a:rPr lang="en-US" sz="1200" dirty="0">
                <a:solidFill>
                  <a:srgbClr val="082B50"/>
                </a:solidFill>
                <a:latin typeface="+mj-lt"/>
                <a:cs typeface="Calibri"/>
              </a:rPr>
              <a:t>No genomic alteration identified</a:t>
            </a:r>
          </a:p>
        </p:txBody>
      </p:sp>
      <p:graphicFrame>
        <p:nvGraphicFramePr>
          <p:cNvPr id="2" name="Table 1"/>
          <p:cNvGraphicFramePr>
            <a:graphicFrameLocks noGrp="1"/>
          </p:cNvGraphicFramePr>
          <p:nvPr>
            <p:extLst>
              <p:ext uri="{D42A27DB-BD31-4B8C-83A1-F6EECF244321}">
                <p14:modId xmlns:p14="http://schemas.microsoft.com/office/powerpoint/2010/main" val="596608013"/>
              </p:ext>
            </p:extLst>
          </p:nvPr>
        </p:nvGraphicFramePr>
        <p:xfrm>
          <a:off x="3713425" y="2182740"/>
          <a:ext cx="1753165" cy="2057544"/>
        </p:xfrm>
        <a:graphic>
          <a:graphicData uri="http://schemas.openxmlformats.org/drawingml/2006/table">
            <a:tbl>
              <a:tblPr firstRow="1" bandRow="1">
                <a:tableStyleId>{5C22544A-7EE6-4342-B048-85BDC9FD1C3A}</a:tableStyleId>
              </a:tblPr>
              <a:tblGrid>
                <a:gridCol w="1753165"/>
              </a:tblGrid>
              <a:tr h="500764">
                <a:tc>
                  <a:txBody>
                    <a:bodyPr/>
                    <a:lstStyle/>
                    <a:p>
                      <a:pPr algn="ctr">
                        <a:lnSpc>
                          <a:spcPct val="90000"/>
                        </a:lnSpc>
                      </a:pPr>
                      <a:r>
                        <a:rPr lang="en-US" sz="1100" dirty="0" smtClean="0"/>
                        <a:t>Genomic alteration with targeted therapy in NCCN guidelines</a:t>
                      </a:r>
                      <a:endParaRPr lang="en-US" sz="1100" dirty="0"/>
                    </a:p>
                  </a:txBody>
                  <a:tcPr marL="68598" marR="68598" marT="34299" marB="34299" anchor="ctr">
                    <a:solidFill>
                      <a:srgbClr val="7AC135"/>
                    </a:solidFill>
                  </a:tcPr>
                </a:tc>
              </a:tr>
              <a:tr h="212653">
                <a:tc>
                  <a:txBody>
                    <a:bodyPr/>
                    <a:lstStyle/>
                    <a:p>
                      <a:pPr algn="ctr">
                        <a:lnSpc>
                          <a:spcPct val="90000"/>
                        </a:lnSpc>
                      </a:pPr>
                      <a:r>
                        <a:rPr lang="en-US" sz="1100" dirty="0" smtClean="0">
                          <a:solidFill>
                            <a:srgbClr val="082B50"/>
                          </a:solidFill>
                        </a:rPr>
                        <a:t>EGFR G719A</a:t>
                      </a:r>
                      <a:endParaRPr lang="en-US" sz="1100" dirty="0">
                        <a:solidFill>
                          <a:srgbClr val="082B50"/>
                        </a:solidFill>
                      </a:endParaRPr>
                    </a:p>
                  </a:txBody>
                  <a:tcPr marL="68598" marR="68598" marT="34299" marB="34299" anchor="ctr">
                    <a:solidFill>
                      <a:srgbClr val="EAFFC0"/>
                    </a:solidFill>
                  </a:tcPr>
                </a:tc>
              </a:tr>
              <a:tr h="212653">
                <a:tc>
                  <a:txBody>
                    <a:bodyPr/>
                    <a:lstStyle/>
                    <a:p>
                      <a:pPr algn="ctr">
                        <a:lnSpc>
                          <a:spcPct val="90000"/>
                        </a:lnSpc>
                      </a:pPr>
                      <a:r>
                        <a:rPr lang="en-US" sz="1100" dirty="0" smtClean="0">
                          <a:solidFill>
                            <a:srgbClr val="082B50"/>
                          </a:solidFill>
                        </a:rPr>
                        <a:t>BRAF V600E</a:t>
                      </a:r>
                      <a:endParaRPr lang="en-US" sz="1100" dirty="0">
                        <a:solidFill>
                          <a:srgbClr val="082B50"/>
                        </a:solidFill>
                      </a:endParaRPr>
                    </a:p>
                  </a:txBody>
                  <a:tcPr marL="68598" marR="68598" marT="34299" marB="34299" anchor="ctr">
                    <a:solidFill>
                      <a:srgbClr val="F2FFDF"/>
                    </a:solidFill>
                  </a:tcPr>
                </a:tc>
              </a:tr>
              <a:tr h="212653">
                <a:tc>
                  <a:txBody>
                    <a:bodyPr/>
                    <a:lstStyle/>
                    <a:p>
                      <a:pPr algn="ctr">
                        <a:lnSpc>
                          <a:spcPct val="90000"/>
                        </a:lnSpc>
                      </a:pPr>
                      <a:r>
                        <a:rPr lang="en-US" sz="1100" dirty="0" smtClean="0">
                          <a:solidFill>
                            <a:srgbClr val="082B50"/>
                          </a:solidFill>
                        </a:rPr>
                        <a:t>SOCS5-ALK</a:t>
                      </a:r>
                      <a:endParaRPr lang="en-US" sz="1100" dirty="0">
                        <a:solidFill>
                          <a:srgbClr val="082B50"/>
                        </a:solidFill>
                      </a:endParaRPr>
                    </a:p>
                  </a:txBody>
                  <a:tcPr marL="68598" marR="68598" marT="34299" marB="34299" anchor="ctr">
                    <a:solidFill>
                      <a:srgbClr val="EAFFC0"/>
                    </a:solidFill>
                  </a:tcPr>
                </a:tc>
              </a:tr>
              <a:tr h="212653">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100" dirty="0" smtClean="0">
                          <a:solidFill>
                            <a:srgbClr val="082B50"/>
                          </a:solidFill>
                        </a:rPr>
                        <a:t>CLIP4-ALK</a:t>
                      </a:r>
                      <a:endParaRPr lang="en-US" sz="1100" dirty="0">
                        <a:solidFill>
                          <a:srgbClr val="082B50"/>
                        </a:solidFill>
                      </a:endParaRPr>
                    </a:p>
                  </a:txBody>
                  <a:tcPr marL="68598" marR="68598" marT="34299" marB="34299" anchor="ctr">
                    <a:solidFill>
                      <a:srgbClr val="F2FFDF"/>
                    </a:solidFill>
                  </a:tcPr>
                </a:tc>
              </a:tr>
              <a:tr h="212653">
                <a:tc>
                  <a:txBody>
                    <a:bodyPr/>
                    <a:lstStyle/>
                    <a:p>
                      <a:pPr algn="ctr">
                        <a:lnSpc>
                          <a:spcPct val="90000"/>
                        </a:lnSpc>
                      </a:pPr>
                      <a:r>
                        <a:rPr lang="en-US" sz="1100" dirty="0" smtClean="0">
                          <a:solidFill>
                            <a:srgbClr val="082B50"/>
                          </a:solidFill>
                        </a:rPr>
                        <a:t>CD74-ROS1</a:t>
                      </a:r>
                      <a:endParaRPr lang="en-US" sz="1100" dirty="0">
                        <a:solidFill>
                          <a:srgbClr val="082B50"/>
                        </a:solidFill>
                      </a:endParaRPr>
                    </a:p>
                  </a:txBody>
                  <a:tcPr marL="68598" marR="68598" marT="34299" marB="34299" anchor="ctr">
                    <a:solidFill>
                      <a:srgbClr val="EAFFC0"/>
                    </a:solidFill>
                  </a:tcPr>
                </a:tc>
              </a:tr>
              <a:tr h="212653">
                <a:tc>
                  <a:txBody>
                    <a:bodyPr/>
                    <a:lstStyle/>
                    <a:p>
                      <a:pPr algn="ctr">
                        <a:lnSpc>
                          <a:spcPct val="90000"/>
                        </a:lnSpc>
                      </a:pPr>
                      <a:r>
                        <a:rPr lang="en-US" sz="1100" dirty="0" smtClean="0">
                          <a:solidFill>
                            <a:srgbClr val="082B50"/>
                          </a:solidFill>
                        </a:rPr>
                        <a:t>KIF5B-RET</a:t>
                      </a:r>
                      <a:endParaRPr lang="en-US" sz="1100" dirty="0">
                        <a:solidFill>
                          <a:srgbClr val="082B50"/>
                        </a:solidFill>
                      </a:endParaRPr>
                    </a:p>
                  </a:txBody>
                  <a:tcPr marL="68598" marR="68598" marT="34299" marB="34299" anchor="ctr">
                    <a:solidFill>
                      <a:srgbClr val="F2FFDF"/>
                    </a:solidFill>
                  </a:tcPr>
                </a:tc>
              </a:tr>
              <a:tr h="212653">
                <a:tc>
                  <a:txBody>
                    <a:bodyPr/>
                    <a:lstStyle/>
                    <a:p>
                      <a:pPr algn="ctr">
                        <a:lnSpc>
                          <a:spcPct val="90000"/>
                        </a:lnSpc>
                      </a:pPr>
                      <a:r>
                        <a:rPr lang="en-US" sz="1100" dirty="0" smtClean="0">
                          <a:solidFill>
                            <a:srgbClr val="082B50"/>
                          </a:solidFill>
                        </a:rPr>
                        <a:t>CCDC6-RET</a:t>
                      </a:r>
                      <a:endParaRPr lang="en-US" sz="1100" dirty="0">
                        <a:solidFill>
                          <a:srgbClr val="082B50"/>
                        </a:solidFill>
                      </a:endParaRPr>
                    </a:p>
                  </a:txBody>
                  <a:tcPr marL="68598" marR="68598" marT="34299" marB="34299" anchor="ctr">
                    <a:solidFill>
                      <a:srgbClr val="EAFFC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05591687"/>
              </p:ext>
            </p:extLst>
          </p:nvPr>
        </p:nvGraphicFramePr>
        <p:xfrm>
          <a:off x="5638085" y="2182740"/>
          <a:ext cx="2743915" cy="2634751"/>
        </p:xfrm>
        <a:graphic>
          <a:graphicData uri="http://schemas.openxmlformats.org/drawingml/2006/table">
            <a:tbl>
              <a:tblPr firstRow="1" bandRow="1">
                <a:tableStyleId>{5C22544A-7EE6-4342-B048-85BDC9FD1C3A}</a:tableStyleId>
              </a:tblPr>
              <a:tblGrid>
                <a:gridCol w="2743915"/>
              </a:tblGrid>
              <a:tr h="502462">
                <a:tc>
                  <a:txBody>
                    <a:bodyPr/>
                    <a:lstStyle/>
                    <a:p>
                      <a:pPr algn="ctr">
                        <a:lnSpc>
                          <a:spcPct val="90000"/>
                        </a:lnSpc>
                      </a:pPr>
                      <a:r>
                        <a:rPr lang="en-US" sz="1100" dirty="0" smtClean="0"/>
                        <a:t>Genomic alteration with targeted</a:t>
                      </a:r>
                      <a:r>
                        <a:rPr lang="en-US" sz="1100" baseline="0" dirty="0" smtClean="0"/>
                        <a:t> agent available on or off a clinical trial</a:t>
                      </a:r>
                      <a:endParaRPr lang="en-US" sz="1100" dirty="0"/>
                    </a:p>
                  </a:txBody>
                  <a:tcPr marL="68598" marR="68598" marT="34299" marB="34299" anchor="ctr">
                    <a:solidFill>
                      <a:srgbClr val="F34F1B"/>
                    </a:solidFill>
                  </a:tcPr>
                </a:tc>
              </a:tr>
              <a:tr h="236921">
                <a:tc>
                  <a:txBody>
                    <a:bodyPr/>
                    <a:lstStyle/>
                    <a:p>
                      <a:pPr algn="ctr">
                        <a:lnSpc>
                          <a:spcPct val="90000"/>
                        </a:lnSpc>
                      </a:pPr>
                      <a:r>
                        <a:rPr lang="en-US" sz="1100" dirty="0" smtClean="0">
                          <a:solidFill>
                            <a:srgbClr val="082B50"/>
                          </a:solidFill>
                        </a:rPr>
                        <a:t>CDKN2A loss</a:t>
                      </a:r>
                      <a:endParaRPr lang="en-US" sz="1100" dirty="0">
                        <a:solidFill>
                          <a:srgbClr val="082B50"/>
                        </a:solidFill>
                      </a:endParaRPr>
                    </a:p>
                  </a:txBody>
                  <a:tcPr marL="68598" marR="68598" marT="34299" marB="34299" anchor="ctr">
                    <a:solidFill>
                      <a:srgbClr val="FFE5DA"/>
                    </a:solidFill>
                  </a:tcPr>
                </a:tc>
              </a:tr>
              <a:tr h="236921">
                <a:tc>
                  <a:txBody>
                    <a:bodyPr/>
                    <a:lstStyle/>
                    <a:p>
                      <a:pPr algn="ctr">
                        <a:lnSpc>
                          <a:spcPct val="90000"/>
                        </a:lnSpc>
                      </a:pPr>
                      <a:r>
                        <a:rPr lang="en-US" sz="1100" dirty="0" smtClean="0">
                          <a:solidFill>
                            <a:srgbClr val="082B50"/>
                          </a:solidFill>
                        </a:rPr>
                        <a:t>EGFR L747P</a:t>
                      </a:r>
                      <a:endParaRPr lang="en-US" sz="1100" dirty="0">
                        <a:solidFill>
                          <a:srgbClr val="082B50"/>
                        </a:solidFill>
                      </a:endParaRPr>
                    </a:p>
                  </a:txBody>
                  <a:tcPr marL="68598" marR="68598" marT="34299" marB="34299" anchor="ctr">
                    <a:solidFill>
                      <a:srgbClr val="FFF0E8"/>
                    </a:solidFill>
                  </a:tcPr>
                </a:tc>
              </a:tr>
              <a:tr h="236921">
                <a:tc>
                  <a:txBody>
                    <a:bodyPr/>
                    <a:lstStyle/>
                    <a:p>
                      <a:pPr algn="ctr">
                        <a:lnSpc>
                          <a:spcPct val="90000"/>
                        </a:lnSpc>
                      </a:pPr>
                      <a:r>
                        <a:rPr lang="en-US" sz="1100" dirty="0" smtClean="0">
                          <a:solidFill>
                            <a:srgbClr val="082B50"/>
                          </a:solidFill>
                        </a:rPr>
                        <a:t>EGFR exon 18 del (n = 2)</a:t>
                      </a:r>
                      <a:endParaRPr lang="en-US" sz="1100" dirty="0">
                        <a:solidFill>
                          <a:srgbClr val="082B50"/>
                        </a:solidFill>
                      </a:endParaRPr>
                    </a:p>
                  </a:txBody>
                  <a:tcPr marL="68598" marR="68598" marT="34299" marB="34299" anchor="ctr">
                    <a:solidFill>
                      <a:srgbClr val="FFE5DA"/>
                    </a:solidFill>
                  </a:tcPr>
                </a:tc>
              </a:tr>
              <a:tr h="236921">
                <a:tc>
                  <a:txBody>
                    <a:bodyPr/>
                    <a:lstStyle/>
                    <a:p>
                      <a:pPr algn="ctr">
                        <a:lnSpc>
                          <a:spcPct val="90000"/>
                        </a:lnSpc>
                      </a:pPr>
                      <a:r>
                        <a:rPr lang="en-US" sz="1100" dirty="0" smtClean="0">
                          <a:solidFill>
                            <a:srgbClr val="082B50"/>
                          </a:solidFill>
                        </a:rPr>
                        <a:t>EGFR exon 20</a:t>
                      </a:r>
                      <a:r>
                        <a:rPr lang="en-US" sz="1100" baseline="0" dirty="0" smtClean="0">
                          <a:solidFill>
                            <a:srgbClr val="082B50"/>
                          </a:solidFill>
                        </a:rPr>
                        <a:t> ins</a:t>
                      </a:r>
                      <a:endParaRPr lang="en-US" sz="1100" dirty="0">
                        <a:solidFill>
                          <a:srgbClr val="082B50"/>
                        </a:solidFill>
                      </a:endParaRPr>
                    </a:p>
                  </a:txBody>
                  <a:tcPr marL="68598" marR="68598" marT="34299" marB="34299" anchor="ctr">
                    <a:solidFill>
                      <a:srgbClr val="FFF0E8"/>
                    </a:solidFill>
                  </a:tcPr>
                </a:tc>
              </a:tr>
              <a:tr h="236921">
                <a:tc>
                  <a:txBody>
                    <a:bodyPr/>
                    <a:lstStyle/>
                    <a:p>
                      <a:pPr marL="0" marR="0" indent="0" algn="ctr" defTabSz="914115" rtl="0" eaLnBrk="1" fontAlgn="auto" latinLnBrk="0" hangingPunct="1">
                        <a:lnSpc>
                          <a:spcPct val="90000"/>
                        </a:lnSpc>
                        <a:spcBef>
                          <a:spcPts val="0"/>
                        </a:spcBef>
                        <a:spcAft>
                          <a:spcPts val="0"/>
                        </a:spcAft>
                        <a:buClrTx/>
                        <a:buSzTx/>
                        <a:buFontTx/>
                        <a:buNone/>
                        <a:tabLst/>
                        <a:defRPr/>
                      </a:pPr>
                      <a:r>
                        <a:rPr lang="en-US" sz="1100" dirty="0" smtClean="0">
                          <a:solidFill>
                            <a:srgbClr val="082B50"/>
                          </a:solidFill>
                        </a:rPr>
                        <a:t>ERBB2 L755F</a:t>
                      </a:r>
                    </a:p>
                  </a:txBody>
                  <a:tcPr marL="68598" marR="68598" marT="34299" marB="34299" anchor="ctr">
                    <a:solidFill>
                      <a:srgbClr val="FFE5DA"/>
                    </a:solidFill>
                  </a:tcPr>
                </a:tc>
              </a:tr>
              <a:tr h="236921">
                <a:tc>
                  <a:txBody>
                    <a:bodyPr/>
                    <a:lstStyle/>
                    <a:p>
                      <a:pPr algn="ctr">
                        <a:lnSpc>
                          <a:spcPct val="90000"/>
                        </a:lnSpc>
                      </a:pPr>
                      <a:r>
                        <a:rPr lang="en-US" sz="1100" dirty="0" smtClean="0">
                          <a:solidFill>
                            <a:srgbClr val="082B50"/>
                          </a:solidFill>
                        </a:rPr>
                        <a:t>FGFR1 T141R</a:t>
                      </a:r>
                      <a:endParaRPr lang="en-US" sz="1100" dirty="0">
                        <a:solidFill>
                          <a:srgbClr val="082B50"/>
                        </a:solidFill>
                      </a:endParaRPr>
                    </a:p>
                  </a:txBody>
                  <a:tcPr marL="68598" marR="68598" marT="34299" marB="34299" anchor="ctr">
                    <a:solidFill>
                      <a:srgbClr val="FFF0E8"/>
                    </a:solidFill>
                  </a:tcPr>
                </a:tc>
              </a:tr>
              <a:tr h="236921">
                <a:tc>
                  <a:txBody>
                    <a:bodyPr/>
                    <a:lstStyle/>
                    <a:p>
                      <a:pPr algn="ctr">
                        <a:lnSpc>
                          <a:spcPct val="90000"/>
                        </a:lnSpc>
                      </a:pPr>
                      <a:r>
                        <a:rPr lang="en-US" sz="1100" dirty="0" smtClean="0">
                          <a:solidFill>
                            <a:srgbClr val="082B50"/>
                          </a:solidFill>
                        </a:rPr>
                        <a:t>KRAS G12C</a:t>
                      </a:r>
                      <a:endParaRPr lang="en-US" sz="1100" dirty="0">
                        <a:solidFill>
                          <a:srgbClr val="082B50"/>
                        </a:solidFill>
                      </a:endParaRPr>
                    </a:p>
                  </a:txBody>
                  <a:tcPr marL="68598" marR="68598" marT="34299" marB="34299" anchor="ctr">
                    <a:solidFill>
                      <a:srgbClr val="FFE5DA"/>
                    </a:solidFill>
                  </a:tcPr>
                </a:tc>
              </a:tr>
              <a:tr h="236921">
                <a:tc>
                  <a:txBody>
                    <a:bodyPr/>
                    <a:lstStyle/>
                    <a:p>
                      <a:pPr algn="ctr">
                        <a:lnSpc>
                          <a:spcPct val="90000"/>
                        </a:lnSpc>
                      </a:pPr>
                      <a:r>
                        <a:rPr lang="en-US" sz="1100" dirty="0" smtClean="0">
                          <a:solidFill>
                            <a:srgbClr val="082B50"/>
                          </a:solidFill>
                        </a:rPr>
                        <a:t>KRAS Q61H</a:t>
                      </a:r>
                      <a:endParaRPr lang="en-US" sz="1100" dirty="0">
                        <a:solidFill>
                          <a:srgbClr val="082B50"/>
                        </a:solidFill>
                      </a:endParaRPr>
                    </a:p>
                  </a:txBody>
                  <a:tcPr marL="68598" marR="68598" marT="34299" marB="34299" anchor="ctr">
                    <a:solidFill>
                      <a:srgbClr val="FFF0E8"/>
                    </a:solidFill>
                  </a:tcPr>
                </a:tc>
              </a:tr>
              <a:tr h="236921">
                <a:tc>
                  <a:txBody>
                    <a:bodyPr/>
                    <a:lstStyle/>
                    <a:p>
                      <a:pPr algn="ctr">
                        <a:lnSpc>
                          <a:spcPct val="90000"/>
                        </a:lnSpc>
                      </a:pPr>
                      <a:r>
                        <a:rPr lang="en-US" sz="1100" dirty="0" smtClean="0">
                          <a:solidFill>
                            <a:srgbClr val="082B50"/>
                          </a:solidFill>
                        </a:rPr>
                        <a:t>MDM2 amp (n = 3)</a:t>
                      </a:r>
                      <a:endParaRPr lang="en-US" sz="1100" dirty="0">
                        <a:solidFill>
                          <a:srgbClr val="082B50"/>
                        </a:solidFill>
                      </a:endParaRPr>
                    </a:p>
                  </a:txBody>
                  <a:tcPr marL="68598" marR="68598" marT="34299" marB="34299" anchor="ctr">
                    <a:solidFill>
                      <a:srgbClr val="FFE5DA"/>
                    </a:solidFill>
                  </a:tcPr>
                </a:tc>
              </a:tr>
            </a:tbl>
          </a:graphicData>
        </a:graphic>
      </p:graphicFrame>
      <p:graphicFrame>
        <p:nvGraphicFramePr>
          <p:cNvPr id="5" name="Chart 4"/>
          <p:cNvGraphicFramePr/>
          <p:nvPr>
            <p:extLst>
              <p:ext uri="{D42A27DB-BD31-4B8C-83A1-F6EECF244321}">
                <p14:modId xmlns:p14="http://schemas.microsoft.com/office/powerpoint/2010/main" val="474784675"/>
              </p:ext>
            </p:extLst>
          </p:nvPr>
        </p:nvGraphicFramePr>
        <p:xfrm>
          <a:off x="769541" y="3749321"/>
          <a:ext cx="3291419" cy="2194279"/>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Arrow 9"/>
          <p:cNvSpPr/>
          <p:nvPr/>
        </p:nvSpPr>
        <p:spPr bwMode="auto">
          <a:xfrm rot="15653831">
            <a:off x="1327215" y="3326011"/>
            <a:ext cx="540201" cy="649379"/>
          </a:xfrm>
          <a:prstGeom prst="rightArrow">
            <a:avLst/>
          </a:prstGeom>
          <a:solidFill>
            <a:srgbClr val="0070C0"/>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a:lnSpc>
                <a:spcPct val="93000"/>
              </a:lnSpc>
              <a:buClr>
                <a:srgbClr val="000000"/>
              </a:buClr>
              <a:buSzPct val="45000"/>
            </a:pPr>
            <a:endParaRPr lang="en-US" sz="1800">
              <a:solidFill>
                <a:srgbClr val="3333CC"/>
              </a:solidFill>
              <a:latin typeface="+mj-lt"/>
            </a:endParaRPr>
          </a:p>
        </p:txBody>
      </p:sp>
      <p:sp>
        <p:nvSpPr>
          <p:cNvPr id="11" name="Right Arrow 10"/>
          <p:cNvSpPr/>
          <p:nvPr/>
        </p:nvSpPr>
        <p:spPr bwMode="auto">
          <a:xfrm rot="16200000">
            <a:off x="2365906" y="3154533"/>
            <a:ext cx="540201" cy="649379"/>
          </a:xfrm>
          <a:prstGeom prst="rightArrow">
            <a:avLst/>
          </a:prstGeom>
          <a:solidFill>
            <a:srgbClr val="53C2FF"/>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a:lnSpc>
                <a:spcPct val="93000"/>
              </a:lnSpc>
              <a:buClr>
                <a:srgbClr val="000000"/>
              </a:buClr>
              <a:buSzPct val="45000"/>
            </a:pPr>
            <a:endParaRPr lang="en-US" sz="1800">
              <a:solidFill>
                <a:srgbClr val="3333CC"/>
              </a:solidFill>
              <a:latin typeface="+mj-lt"/>
            </a:endParaRPr>
          </a:p>
        </p:txBody>
      </p:sp>
      <p:sp>
        <p:nvSpPr>
          <p:cNvPr id="12" name="Right Arrow 11"/>
          <p:cNvSpPr/>
          <p:nvPr/>
        </p:nvSpPr>
        <p:spPr bwMode="auto">
          <a:xfrm rot="18479855">
            <a:off x="3105148" y="3434621"/>
            <a:ext cx="540201" cy="649379"/>
          </a:xfrm>
          <a:prstGeom prst="rightArrow">
            <a:avLst/>
          </a:prstGeom>
          <a:solidFill>
            <a:srgbClr val="78C034"/>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a:lnSpc>
                <a:spcPct val="93000"/>
              </a:lnSpc>
              <a:buClr>
                <a:srgbClr val="000000"/>
              </a:buClr>
              <a:buSzPct val="45000"/>
            </a:pPr>
            <a:endParaRPr lang="en-US" sz="1800">
              <a:solidFill>
                <a:srgbClr val="3333CC"/>
              </a:solidFill>
              <a:latin typeface="+mj-lt"/>
            </a:endParaRPr>
          </a:p>
        </p:txBody>
      </p:sp>
      <p:sp>
        <p:nvSpPr>
          <p:cNvPr id="13" name="Right Arrow 12"/>
          <p:cNvSpPr/>
          <p:nvPr/>
        </p:nvSpPr>
        <p:spPr bwMode="auto">
          <a:xfrm rot="20350166">
            <a:off x="4196010" y="4533607"/>
            <a:ext cx="540201" cy="649379"/>
          </a:xfrm>
          <a:prstGeom prst="rightArrow">
            <a:avLst/>
          </a:prstGeom>
          <a:solidFill>
            <a:srgbClr val="F34F1B"/>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a:lnSpc>
                <a:spcPct val="93000"/>
              </a:lnSpc>
              <a:buClr>
                <a:srgbClr val="000000"/>
              </a:buClr>
              <a:buSzPct val="45000"/>
            </a:pPr>
            <a:endParaRPr lang="en-US" sz="1800">
              <a:solidFill>
                <a:srgbClr val="3333CC"/>
              </a:solidFill>
              <a:latin typeface="+mj-lt"/>
            </a:endParaRPr>
          </a:p>
        </p:txBody>
      </p:sp>
      <p:sp>
        <p:nvSpPr>
          <p:cNvPr id="14" name="TextBox 13"/>
          <p:cNvSpPr txBox="1"/>
          <p:nvPr/>
        </p:nvSpPr>
        <p:spPr>
          <a:xfrm>
            <a:off x="1960756" y="4829722"/>
            <a:ext cx="864321" cy="438582"/>
          </a:xfrm>
          <a:prstGeom prst="rect">
            <a:avLst/>
          </a:prstGeom>
          <a:noFill/>
        </p:spPr>
        <p:txBody>
          <a:bodyPr wrap="square" rtlCol="0">
            <a:spAutoFit/>
          </a:bodyPr>
          <a:lstStyle/>
          <a:p>
            <a:pPr algn="ctr"/>
            <a:r>
              <a:rPr lang="en-US" sz="1200" b="1" dirty="0">
                <a:solidFill>
                  <a:srgbClr val="FFFFFF"/>
                </a:solidFill>
                <a:latin typeface="+mj-lt"/>
              </a:rPr>
              <a:t>39%</a:t>
            </a:r>
            <a:br>
              <a:rPr lang="en-US" sz="1200" b="1" dirty="0">
                <a:solidFill>
                  <a:srgbClr val="FFFFFF"/>
                </a:solidFill>
                <a:latin typeface="+mj-lt"/>
              </a:rPr>
            </a:br>
            <a:r>
              <a:rPr lang="en-US" sz="1050" b="1" dirty="0">
                <a:solidFill>
                  <a:srgbClr val="FFFFFF"/>
                </a:solidFill>
                <a:latin typeface="+mj-lt"/>
              </a:rPr>
              <a:t>(n = 12/31)</a:t>
            </a:r>
          </a:p>
        </p:txBody>
      </p:sp>
      <p:sp>
        <p:nvSpPr>
          <p:cNvPr id="15" name="TextBox 14"/>
          <p:cNvSpPr txBox="1"/>
          <p:nvPr/>
        </p:nvSpPr>
        <p:spPr>
          <a:xfrm>
            <a:off x="1312515" y="4127461"/>
            <a:ext cx="864321" cy="438582"/>
          </a:xfrm>
          <a:prstGeom prst="rect">
            <a:avLst/>
          </a:prstGeom>
          <a:noFill/>
        </p:spPr>
        <p:txBody>
          <a:bodyPr wrap="square" rtlCol="0">
            <a:spAutoFit/>
          </a:bodyPr>
          <a:lstStyle/>
          <a:p>
            <a:pPr algn="ctr"/>
            <a:r>
              <a:rPr lang="en-US" sz="1200" b="1" dirty="0">
                <a:solidFill>
                  <a:srgbClr val="FFFFFF"/>
                </a:solidFill>
                <a:latin typeface="+mj-lt"/>
              </a:rPr>
              <a:t>29%</a:t>
            </a:r>
            <a:br>
              <a:rPr lang="en-US" sz="1200" b="1" dirty="0">
                <a:solidFill>
                  <a:srgbClr val="FFFFFF"/>
                </a:solidFill>
                <a:latin typeface="+mj-lt"/>
              </a:rPr>
            </a:br>
            <a:r>
              <a:rPr lang="en-US" sz="1050" b="1" dirty="0">
                <a:solidFill>
                  <a:srgbClr val="FFFFFF"/>
                </a:solidFill>
                <a:latin typeface="+mj-lt"/>
              </a:rPr>
              <a:t>(n = 9/31)</a:t>
            </a:r>
          </a:p>
        </p:txBody>
      </p:sp>
      <p:sp>
        <p:nvSpPr>
          <p:cNvPr id="16" name="TextBox 15"/>
          <p:cNvSpPr txBox="1"/>
          <p:nvPr/>
        </p:nvSpPr>
        <p:spPr>
          <a:xfrm>
            <a:off x="2122816" y="3981018"/>
            <a:ext cx="864321" cy="438582"/>
          </a:xfrm>
          <a:prstGeom prst="rect">
            <a:avLst/>
          </a:prstGeom>
          <a:noFill/>
        </p:spPr>
        <p:txBody>
          <a:bodyPr wrap="square" rtlCol="0">
            <a:spAutoFit/>
          </a:bodyPr>
          <a:lstStyle/>
          <a:p>
            <a:pPr algn="ctr"/>
            <a:r>
              <a:rPr lang="en-US" sz="1200" b="1" dirty="0">
                <a:solidFill>
                  <a:srgbClr val="FFFFFF"/>
                </a:solidFill>
                <a:latin typeface="+mj-lt"/>
              </a:rPr>
              <a:t>6%</a:t>
            </a:r>
            <a:br>
              <a:rPr lang="en-US" sz="1200" b="1" dirty="0">
                <a:solidFill>
                  <a:srgbClr val="FFFFFF"/>
                </a:solidFill>
                <a:latin typeface="+mj-lt"/>
              </a:rPr>
            </a:br>
            <a:r>
              <a:rPr lang="en-US" sz="1050" b="1" dirty="0">
                <a:solidFill>
                  <a:srgbClr val="FFFFFF"/>
                </a:solidFill>
                <a:latin typeface="+mj-lt"/>
              </a:rPr>
              <a:t>(n = 2/31)</a:t>
            </a:r>
          </a:p>
        </p:txBody>
      </p:sp>
      <p:sp>
        <p:nvSpPr>
          <p:cNvPr id="17" name="TextBox 16"/>
          <p:cNvSpPr txBox="1"/>
          <p:nvPr/>
        </p:nvSpPr>
        <p:spPr>
          <a:xfrm>
            <a:off x="2879097" y="4235502"/>
            <a:ext cx="864321" cy="438582"/>
          </a:xfrm>
          <a:prstGeom prst="rect">
            <a:avLst/>
          </a:prstGeom>
          <a:noFill/>
        </p:spPr>
        <p:txBody>
          <a:bodyPr wrap="square" rtlCol="0">
            <a:spAutoFit/>
          </a:bodyPr>
          <a:lstStyle/>
          <a:p>
            <a:pPr algn="ctr"/>
            <a:r>
              <a:rPr lang="en-US" sz="1200" b="1" dirty="0">
                <a:solidFill>
                  <a:srgbClr val="FFFFFF"/>
                </a:solidFill>
                <a:latin typeface="+mj-lt"/>
              </a:rPr>
              <a:t>26%</a:t>
            </a:r>
            <a:br>
              <a:rPr lang="en-US" sz="1200" b="1" dirty="0">
                <a:solidFill>
                  <a:srgbClr val="FFFFFF"/>
                </a:solidFill>
                <a:latin typeface="+mj-lt"/>
              </a:rPr>
            </a:br>
            <a:r>
              <a:rPr lang="en-US" sz="1050" b="1" dirty="0">
                <a:solidFill>
                  <a:srgbClr val="FFFFFF"/>
                </a:solidFill>
                <a:latin typeface="+mj-lt"/>
              </a:rPr>
              <a:t>(n = 8/31)</a:t>
            </a:r>
          </a:p>
        </p:txBody>
      </p:sp>
      <p:sp>
        <p:nvSpPr>
          <p:cNvPr id="6" name="TextBox 5"/>
          <p:cNvSpPr txBox="1"/>
          <p:nvPr/>
        </p:nvSpPr>
        <p:spPr>
          <a:xfrm>
            <a:off x="104500" y="6404469"/>
            <a:ext cx="4858894" cy="338554"/>
          </a:xfrm>
          <a:prstGeom prst="rect">
            <a:avLst/>
          </a:prstGeom>
          <a:noFill/>
        </p:spPr>
        <p:txBody>
          <a:bodyPr wrap="none" rtlCol="0">
            <a:spAutoFit/>
          </a:bodyPr>
          <a:lstStyle/>
          <a:p>
            <a:r>
              <a:rPr lang="pl-PL" sz="1600" dirty="0" err="1">
                <a:solidFill>
                  <a:schemeClr val="bg1"/>
                </a:solidFill>
                <a:latin typeface="+mj-lt"/>
                <a:cs typeface="Calibri"/>
              </a:rPr>
              <a:t>Drilon</a:t>
            </a:r>
            <a:r>
              <a:rPr lang="pl-PL" sz="1600" dirty="0">
                <a:solidFill>
                  <a:schemeClr val="bg1"/>
                </a:solidFill>
                <a:latin typeface="+mj-lt"/>
                <a:cs typeface="Calibri"/>
              </a:rPr>
              <a:t> A et al. </a:t>
            </a:r>
            <a:r>
              <a:rPr lang="pl-PL" sz="1600" i="1" dirty="0" err="1">
                <a:solidFill>
                  <a:schemeClr val="bg1"/>
                </a:solidFill>
                <a:latin typeface="+mj-lt"/>
                <a:cs typeface="Calibri"/>
              </a:rPr>
              <a:t>Clin</a:t>
            </a:r>
            <a:r>
              <a:rPr lang="pl-PL" sz="1600" i="1" dirty="0">
                <a:solidFill>
                  <a:schemeClr val="bg1"/>
                </a:solidFill>
                <a:latin typeface="+mj-lt"/>
                <a:cs typeface="Calibri"/>
              </a:rPr>
              <a:t> </a:t>
            </a:r>
            <a:r>
              <a:rPr lang="pl-PL" sz="1600" i="1" dirty="0" err="1">
                <a:solidFill>
                  <a:schemeClr val="bg1"/>
                </a:solidFill>
                <a:latin typeface="+mj-lt"/>
                <a:cs typeface="Calibri"/>
              </a:rPr>
              <a:t>Cancer</a:t>
            </a:r>
            <a:r>
              <a:rPr lang="pl-PL" sz="1600" i="1" dirty="0">
                <a:solidFill>
                  <a:schemeClr val="bg1"/>
                </a:solidFill>
                <a:latin typeface="+mj-lt"/>
                <a:cs typeface="Calibri"/>
              </a:rPr>
              <a:t> Res </a:t>
            </a:r>
            <a:r>
              <a:rPr lang="pl-PL" sz="1600" dirty="0">
                <a:solidFill>
                  <a:schemeClr val="bg1"/>
                </a:solidFill>
                <a:latin typeface="+mj-lt"/>
                <a:cs typeface="Calibri"/>
              </a:rPr>
              <a:t>2015;21(16):3631-9.</a:t>
            </a:r>
          </a:p>
        </p:txBody>
      </p:sp>
    </p:spTree>
    <p:custDataLst>
      <p:tags r:id="rId1"/>
    </p:custDataLst>
    <p:extLst>
      <p:ext uri="{BB962C8B-B14F-4D97-AF65-F5344CB8AC3E}">
        <p14:creationId xmlns:p14="http://schemas.microsoft.com/office/powerpoint/2010/main" val="17143192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0"/>
            <a:ext cx="8229600" cy="2362200"/>
          </a:xfrm>
        </p:spPr>
        <p:txBody>
          <a:bodyPr anchor="ctr">
            <a:normAutofit/>
          </a:bodyPr>
          <a:lstStyle/>
          <a:p>
            <a:pPr marL="0" indent="0">
              <a:buNone/>
            </a:pPr>
            <a:r>
              <a:rPr lang="en-US" sz="2000" b="1" dirty="0">
                <a:solidFill>
                  <a:srgbClr val="BBE0E3"/>
                </a:solidFill>
                <a:latin typeface="Arial" charset="0"/>
                <a:ea typeface="Arial" charset="0"/>
                <a:cs typeface="Arial" charset="0"/>
              </a:rPr>
              <a:t>What type of assay is generally used to test ALK status in patients in your practice?</a:t>
            </a:r>
          </a:p>
        </p:txBody>
      </p:sp>
      <p:sp>
        <p:nvSpPr>
          <p:cNvPr id="16" name="TextBox 15"/>
          <p:cNvSpPr txBox="1"/>
          <p:nvPr/>
        </p:nvSpPr>
        <p:spPr>
          <a:xfrm>
            <a:off x="2679192" y="4040516"/>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FISH</a:t>
            </a:r>
          </a:p>
        </p:txBody>
      </p:sp>
      <p:sp>
        <p:nvSpPr>
          <p:cNvPr id="17" name="TextBox 16"/>
          <p:cNvSpPr txBox="1"/>
          <p:nvPr/>
        </p:nvSpPr>
        <p:spPr>
          <a:xfrm>
            <a:off x="2679192" y="2561096"/>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FISH</a:t>
            </a:r>
          </a:p>
        </p:txBody>
      </p:sp>
      <p:sp>
        <p:nvSpPr>
          <p:cNvPr id="18" name="TextBox 17"/>
          <p:cNvSpPr txBox="1"/>
          <p:nvPr/>
        </p:nvSpPr>
        <p:spPr>
          <a:xfrm>
            <a:off x="2679192" y="4495800"/>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FISH</a:t>
            </a:r>
          </a:p>
        </p:txBody>
      </p:sp>
      <p:sp>
        <p:nvSpPr>
          <p:cNvPr id="19" name="TextBox 18"/>
          <p:cNvSpPr txBox="1"/>
          <p:nvPr/>
        </p:nvSpPr>
        <p:spPr>
          <a:xfrm>
            <a:off x="2679192" y="3065152"/>
            <a:ext cx="578124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FISH, NGS</a:t>
            </a:r>
          </a:p>
        </p:txBody>
      </p:sp>
      <p:sp>
        <p:nvSpPr>
          <p:cNvPr id="20" name="TextBox 19"/>
          <p:cNvSpPr txBox="1"/>
          <p:nvPr/>
        </p:nvSpPr>
        <p:spPr>
          <a:xfrm>
            <a:off x="2679192" y="3569208"/>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IHC</a:t>
            </a:r>
          </a:p>
        </p:txBody>
      </p:sp>
      <p:sp>
        <p:nvSpPr>
          <p:cNvPr id="21" name="TextBox 20"/>
          <p:cNvSpPr txBox="1"/>
          <p:nvPr/>
        </p:nvSpPr>
        <p:spPr>
          <a:xfrm>
            <a:off x="2679192" y="5013176"/>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FISH</a:t>
            </a:r>
          </a:p>
        </p:txBody>
      </p:sp>
    </p:spTree>
    <p:custDataLst>
      <p:tags r:id="rId1"/>
    </p:custDataLst>
    <p:extLst>
      <p:ext uri="{BB962C8B-B14F-4D97-AF65-F5344CB8AC3E}">
        <p14:creationId xmlns:p14="http://schemas.microsoft.com/office/powerpoint/2010/main" val="1166726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rmAutofit/>
          </a:bodyPr>
          <a:lstStyle/>
          <a:p>
            <a:pPr marL="0" indent="0">
              <a:buNone/>
            </a:pPr>
            <a:r>
              <a:rPr lang="en-US" sz="2000" b="1" dirty="0">
                <a:solidFill>
                  <a:srgbClr val="BBE0E3"/>
                </a:solidFill>
                <a:latin typeface="Arial" charset="0"/>
                <a:ea typeface="Arial" charset="0"/>
                <a:cs typeface="Arial" charset="0"/>
              </a:rPr>
              <a:t>In general, what would be your likely initial treatment recommendation for a younger patient with metastatic adenocarcinoma of </a:t>
            </a:r>
            <a:r>
              <a:rPr lang="en-US" sz="2000" b="1" dirty="0" smtClean="0">
                <a:solidFill>
                  <a:srgbClr val="BBE0E3"/>
                </a:solidFill>
                <a:latin typeface="Arial" charset="0"/>
                <a:ea typeface="Arial" charset="0"/>
                <a:cs typeface="Arial" charset="0"/>
              </a:rPr>
              <a:t>the lung, a </a:t>
            </a:r>
            <a:r>
              <a:rPr lang="en-US" sz="2000" b="1" dirty="0">
                <a:solidFill>
                  <a:srgbClr val="BBE0E3"/>
                </a:solidFill>
                <a:latin typeface="Arial" charset="0"/>
                <a:ea typeface="Arial" charset="0"/>
                <a:cs typeface="Arial" charset="0"/>
              </a:rPr>
              <a:t>PD-L1 tumor proportion score (TPS) of 10% and an EGFR…</a:t>
            </a:r>
          </a:p>
        </p:txBody>
      </p:sp>
      <p:sp>
        <p:nvSpPr>
          <p:cNvPr id="6" name="TextBox 5"/>
          <p:cNvSpPr txBox="1"/>
          <p:nvPr/>
        </p:nvSpPr>
        <p:spPr>
          <a:xfrm>
            <a:off x="2679192" y="4010767"/>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Afatinib</a:t>
            </a:r>
            <a:endParaRPr lang="en-US" sz="1300" b="1" dirty="0">
              <a:solidFill>
                <a:prstClr val="white"/>
              </a:solidFill>
              <a:latin typeface="Verdana"/>
              <a:ea typeface="MS PGothic" charset="0"/>
              <a:cs typeface="Verdana"/>
            </a:endParaRPr>
          </a:p>
        </p:txBody>
      </p:sp>
      <p:sp>
        <p:nvSpPr>
          <p:cNvPr id="8" name="TextBox 7"/>
          <p:cNvSpPr txBox="1"/>
          <p:nvPr/>
        </p:nvSpPr>
        <p:spPr>
          <a:xfrm>
            <a:off x="2679192" y="2545734"/>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9" name="TextBox 8"/>
          <p:cNvSpPr txBox="1"/>
          <p:nvPr/>
        </p:nvSpPr>
        <p:spPr>
          <a:xfrm>
            <a:off x="2679192" y="4472306"/>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Afatinib</a:t>
            </a:r>
            <a:endParaRPr lang="en-US" sz="1300" b="1" dirty="0">
              <a:solidFill>
                <a:prstClr val="white"/>
              </a:solidFill>
              <a:latin typeface="Verdana"/>
              <a:ea typeface="MS PGothic" charset="0"/>
              <a:cs typeface="Verdana"/>
            </a:endParaRPr>
          </a:p>
        </p:txBody>
      </p:sp>
      <p:sp>
        <p:nvSpPr>
          <p:cNvPr id="10" name="TextBox 9"/>
          <p:cNvSpPr txBox="1"/>
          <p:nvPr/>
        </p:nvSpPr>
        <p:spPr>
          <a:xfrm>
            <a:off x="2679192" y="3033977"/>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11" name="TextBox 10"/>
          <p:cNvSpPr txBox="1"/>
          <p:nvPr/>
        </p:nvSpPr>
        <p:spPr>
          <a:xfrm>
            <a:off x="2679192" y="3535181"/>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15" name="TextBox 14"/>
          <p:cNvSpPr txBox="1"/>
          <p:nvPr/>
        </p:nvSpPr>
        <p:spPr>
          <a:xfrm>
            <a:off x="5605272" y="4010767"/>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17" name="TextBox 16"/>
          <p:cNvSpPr txBox="1"/>
          <p:nvPr/>
        </p:nvSpPr>
        <p:spPr>
          <a:xfrm>
            <a:off x="5605272" y="2545734"/>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18" name="TextBox 17"/>
          <p:cNvSpPr txBox="1"/>
          <p:nvPr/>
        </p:nvSpPr>
        <p:spPr>
          <a:xfrm>
            <a:off x="5605272" y="4472306"/>
            <a:ext cx="2852928" cy="393192"/>
          </a:xfrm>
          <a:prstGeom prst="rect">
            <a:avLst/>
          </a:prstGeom>
          <a:noFill/>
        </p:spPr>
        <p:txBody>
          <a:bodyPr wrap="square" rtlCol="0" anchor="ctr">
            <a:noAutofit/>
          </a:bodyPr>
          <a:lstStyle/>
          <a:p>
            <a:pPr algn="ctr" defTabSz="455613" eaLnBrk="1" hangingPunct="1"/>
            <a:r>
              <a:rPr lang="en-US" sz="1300" b="1" dirty="0" err="1" smtClean="0">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19" name="TextBox 18"/>
          <p:cNvSpPr txBox="1"/>
          <p:nvPr/>
        </p:nvSpPr>
        <p:spPr>
          <a:xfrm>
            <a:off x="5605272" y="3033977"/>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20" name="TextBox 19"/>
          <p:cNvSpPr txBox="1"/>
          <p:nvPr/>
        </p:nvSpPr>
        <p:spPr>
          <a:xfrm>
            <a:off x="5605272" y="3535181"/>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16" name="TextBox 15"/>
          <p:cNvSpPr txBox="1"/>
          <p:nvPr/>
        </p:nvSpPr>
        <p:spPr>
          <a:xfrm>
            <a:off x="2679192" y="5013176"/>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21" name="TextBox 20"/>
          <p:cNvSpPr txBox="1"/>
          <p:nvPr/>
        </p:nvSpPr>
        <p:spPr>
          <a:xfrm>
            <a:off x="5605272" y="5013176"/>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26" name="TextBox 25"/>
          <p:cNvSpPr txBox="1"/>
          <p:nvPr/>
        </p:nvSpPr>
        <p:spPr>
          <a:xfrm>
            <a:off x="5652120" y="2204864"/>
            <a:ext cx="2808312" cy="245515"/>
          </a:xfrm>
          <a:prstGeom prst="rect">
            <a:avLst/>
          </a:prstGeom>
          <a:noFill/>
        </p:spPr>
        <p:txBody>
          <a:bodyPr wrap="square" rtlCol="0" anchor="ctr">
            <a:noAutofit/>
          </a:bodyPr>
          <a:lstStyle/>
          <a:p>
            <a:pPr algn="ctr" defTabSz="455613" eaLnBrk="1" hangingPunct="1"/>
            <a:r>
              <a:rPr lang="en-US" sz="1000" b="1" dirty="0">
                <a:solidFill>
                  <a:srgbClr val="1F497D"/>
                </a:solidFill>
                <a:ea typeface="Arial" charset="0"/>
                <a:cs typeface="Arial" charset="0"/>
              </a:rPr>
              <a:t>EXON 21 L858R MUTATION</a:t>
            </a:r>
          </a:p>
        </p:txBody>
      </p:sp>
      <p:sp>
        <p:nvSpPr>
          <p:cNvPr id="27" name="TextBox 26"/>
          <p:cNvSpPr txBox="1"/>
          <p:nvPr/>
        </p:nvSpPr>
        <p:spPr>
          <a:xfrm>
            <a:off x="2634575" y="2204864"/>
            <a:ext cx="2864805" cy="245515"/>
          </a:xfrm>
          <a:prstGeom prst="rect">
            <a:avLst/>
          </a:prstGeom>
          <a:noFill/>
        </p:spPr>
        <p:txBody>
          <a:bodyPr wrap="square" rtlCol="0" anchor="ctr">
            <a:noAutofit/>
          </a:bodyPr>
          <a:lstStyle/>
          <a:p>
            <a:pPr algn="ctr" defTabSz="455613" eaLnBrk="1" hangingPunct="1"/>
            <a:r>
              <a:rPr lang="en-US" sz="1000" b="1" dirty="0">
                <a:solidFill>
                  <a:srgbClr val="1F497D"/>
                </a:solidFill>
                <a:ea typeface="Arial" charset="0"/>
                <a:cs typeface="Arial" charset="0"/>
              </a:rPr>
              <a:t>EXON 19 DELETION MUTATION</a:t>
            </a:r>
          </a:p>
        </p:txBody>
      </p:sp>
    </p:spTree>
    <p:custDataLst>
      <p:tags r:id="rId1"/>
    </p:custDataLst>
    <p:extLst>
      <p:ext uri="{BB962C8B-B14F-4D97-AF65-F5344CB8AC3E}">
        <p14:creationId xmlns:p14="http://schemas.microsoft.com/office/powerpoint/2010/main" val="805998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0"/>
            <a:ext cx="8229600" cy="1988840"/>
          </a:xfrm>
        </p:spPr>
        <p:txBody>
          <a:bodyPr anchor="ctr">
            <a:noAutofit/>
          </a:bodyPr>
          <a:lstStyle/>
          <a:p>
            <a:pPr marL="0" indent="0">
              <a:buNone/>
            </a:pPr>
            <a:r>
              <a:rPr lang="en-US" sz="2400" b="1" dirty="0">
                <a:solidFill>
                  <a:srgbClr val="BBE0E3"/>
                </a:solidFill>
                <a:latin typeface="Arial" charset="0"/>
                <a:ea typeface="Arial" charset="0"/>
                <a:cs typeface="Arial" charset="0"/>
              </a:rPr>
              <a:t>In general, what would be your likely initial treatment recommendation for a younger patient with metastatic adenocarcinoma of </a:t>
            </a:r>
            <a:r>
              <a:rPr lang="en-US" sz="2400" b="1" dirty="0" smtClean="0">
                <a:solidFill>
                  <a:srgbClr val="BBE0E3"/>
                </a:solidFill>
                <a:latin typeface="Arial" charset="0"/>
                <a:ea typeface="Arial" charset="0"/>
                <a:cs typeface="Arial" charset="0"/>
              </a:rPr>
              <a:t>the lung </a:t>
            </a:r>
            <a:r>
              <a:rPr lang="en-US" sz="2400" b="1" dirty="0">
                <a:solidFill>
                  <a:srgbClr val="BBE0E3"/>
                </a:solidFill>
                <a:latin typeface="Arial" charset="0"/>
                <a:ea typeface="Arial" charset="0"/>
                <a:cs typeface="Arial" charset="0"/>
              </a:rPr>
              <a:t>with an EGFR exon 19 deletion mutation and a TPS of 60%? </a:t>
            </a:r>
          </a:p>
        </p:txBody>
      </p:sp>
      <p:sp>
        <p:nvSpPr>
          <p:cNvPr id="33" name="TextBox 32"/>
          <p:cNvSpPr txBox="1"/>
          <p:nvPr/>
        </p:nvSpPr>
        <p:spPr>
          <a:xfrm>
            <a:off x="2679192" y="4040516"/>
            <a:ext cx="578124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Afatinib</a:t>
            </a:r>
            <a:endParaRPr lang="en-US" sz="1300" b="1" dirty="0">
              <a:solidFill>
                <a:prstClr val="white"/>
              </a:solidFill>
              <a:latin typeface="Verdana"/>
              <a:ea typeface="MS PGothic" charset="0"/>
              <a:cs typeface="Verdana"/>
            </a:endParaRPr>
          </a:p>
        </p:txBody>
      </p:sp>
      <p:sp>
        <p:nvSpPr>
          <p:cNvPr id="34" name="TextBox 33"/>
          <p:cNvSpPr txBox="1"/>
          <p:nvPr/>
        </p:nvSpPr>
        <p:spPr>
          <a:xfrm>
            <a:off x="2679192" y="2552771"/>
            <a:ext cx="578124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35" name="TextBox 34"/>
          <p:cNvSpPr txBox="1"/>
          <p:nvPr/>
        </p:nvSpPr>
        <p:spPr>
          <a:xfrm>
            <a:off x="2679192" y="4495800"/>
            <a:ext cx="578124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Afatinib</a:t>
            </a:r>
            <a:endParaRPr lang="en-US" sz="1300" b="1" dirty="0">
              <a:solidFill>
                <a:prstClr val="white"/>
              </a:solidFill>
              <a:latin typeface="Verdana"/>
              <a:ea typeface="MS PGothic" charset="0"/>
              <a:cs typeface="Verdana"/>
            </a:endParaRPr>
          </a:p>
        </p:txBody>
      </p:sp>
      <p:sp>
        <p:nvSpPr>
          <p:cNvPr id="36" name="TextBox 35"/>
          <p:cNvSpPr txBox="1"/>
          <p:nvPr/>
        </p:nvSpPr>
        <p:spPr>
          <a:xfrm>
            <a:off x="2679192" y="3040563"/>
            <a:ext cx="578124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37" name="TextBox 36"/>
          <p:cNvSpPr txBox="1"/>
          <p:nvPr/>
        </p:nvSpPr>
        <p:spPr>
          <a:xfrm>
            <a:off x="2679192" y="3544619"/>
            <a:ext cx="578124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
        <p:nvSpPr>
          <p:cNvPr id="38" name="TextBox 37"/>
          <p:cNvSpPr txBox="1"/>
          <p:nvPr/>
        </p:nvSpPr>
        <p:spPr>
          <a:xfrm>
            <a:off x="2679192" y="5013176"/>
            <a:ext cx="578124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Tree>
    <p:custDataLst>
      <p:tags r:id="rId1"/>
    </p:custDataLst>
    <p:extLst>
      <p:ext uri="{BB962C8B-B14F-4D97-AF65-F5344CB8AC3E}">
        <p14:creationId xmlns:p14="http://schemas.microsoft.com/office/powerpoint/2010/main" val="280061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ctrTitle"/>
          </p:nvPr>
        </p:nvSpPr>
        <p:spPr>
          <a:xfrm>
            <a:off x="685800" y="457200"/>
            <a:ext cx="7772400" cy="3200400"/>
          </a:xfrm>
        </p:spPr>
        <p:txBody>
          <a:bodyPr/>
          <a:lstStyle/>
          <a:p>
            <a:r>
              <a:rPr lang="en-US" sz="3200" cap="all" dirty="0"/>
              <a:t>Consensus OR Controversy? </a:t>
            </a:r>
            <a:r>
              <a:rPr lang="en-US" sz="3200" b="0" dirty="0"/>
              <a:t/>
            </a:r>
            <a:br>
              <a:rPr lang="en-US" sz="3200" b="0" dirty="0"/>
            </a:br>
            <a:r>
              <a:rPr lang="en-US" sz="2800" dirty="0">
                <a:solidFill>
                  <a:srgbClr val="EFC53D"/>
                </a:solidFill>
              </a:rPr>
              <a:t> Clinical Investigators Provide Perspectives on Targeted Treatment of </a:t>
            </a:r>
            <a:r>
              <a:rPr lang="en-US" sz="2800">
                <a:solidFill>
                  <a:srgbClr val="EFC53D"/>
                </a:solidFill>
              </a:rPr>
              <a:t>Metastatic </a:t>
            </a:r>
            <a:r>
              <a:rPr lang="en-US" sz="2800" smtClean="0">
                <a:solidFill>
                  <a:srgbClr val="EFC53D"/>
                </a:solidFill>
              </a:rPr>
              <a:t/>
            </a:r>
            <a:br>
              <a:rPr lang="en-US" sz="2800" smtClean="0">
                <a:solidFill>
                  <a:srgbClr val="EFC53D"/>
                </a:solidFill>
              </a:rPr>
            </a:br>
            <a:r>
              <a:rPr lang="en-US" sz="2800" smtClean="0">
                <a:solidFill>
                  <a:srgbClr val="EFC53D"/>
                </a:solidFill>
              </a:rPr>
              <a:t>Non-Small </a:t>
            </a:r>
            <a:r>
              <a:rPr lang="en-US" sz="2800" dirty="0">
                <a:solidFill>
                  <a:srgbClr val="EFC53D"/>
                </a:solidFill>
              </a:rPr>
              <a:t>Cell Lung Cancer </a:t>
            </a:r>
            <a:r>
              <a:rPr lang="en-US" sz="2800" dirty="0">
                <a:solidFill>
                  <a:srgbClr val="EFC53D"/>
                </a:solidFill>
                <a:latin typeface="Arial" charset="0"/>
                <a:ea typeface="ＭＳ Ｐゴシック" charset="0"/>
                <a:cs typeface="ＭＳ Ｐゴシック" charset="0"/>
              </a:rPr>
              <a:t/>
            </a:r>
            <a:br>
              <a:rPr lang="en-US" sz="2800" dirty="0">
                <a:solidFill>
                  <a:srgbClr val="EFC53D"/>
                </a:solidFill>
                <a:latin typeface="Arial" charset="0"/>
                <a:ea typeface="ＭＳ Ｐゴシック" charset="0"/>
                <a:cs typeface="ＭＳ Ｐゴシック" charset="0"/>
              </a:rPr>
            </a:br>
            <a:r>
              <a:rPr lang="en-US" sz="1200" dirty="0">
                <a:solidFill>
                  <a:srgbClr val="EFC53D"/>
                </a:solidFill>
                <a:latin typeface="Arial" charset="0"/>
                <a:ea typeface="ＭＳ Ｐゴシック" charset="0"/>
                <a:cs typeface="ＭＳ Ｐゴシック" charset="0"/>
              </a:rPr>
              <a:t/>
            </a:r>
            <a:br>
              <a:rPr lang="en-US" sz="1200" dirty="0">
                <a:solidFill>
                  <a:srgbClr val="EFC53D"/>
                </a:solidFill>
                <a:latin typeface="Arial" charset="0"/>
                <a:ea typeface="ＭＳ Ｐゴシック" charset="0"/>
                <a:cs typeface="ＭＳ Ｐゴシック" charset="0"/>
              </a:rPr>
            </a:br>
            <a:r>
              <a:rPr lang="en-US" sz="2200" dirty="0">
                <a:latin typeface="Arial" charset="0"/>
                <a:ea typeface="ＭＳ Ｐゴシック" charset="0"/>
                <a:cs typeface="ＭＳ Ｐゴシック" charset="0"/>
              </a:rPr>
              <a:t> March 16, 2017</a:t>
            </a:r>
            <a:br>
              <a:rPr lang="en-US" sz="2200" dirty="0">
                <a:latin typeface="Arial" charset="0"/>
                <a:ea typeface="ＭＳ Ｐゴシック" charset="0"/>
                <a:cs typeface="ＭＳ Ｐゴシック" charset="0"/>
              </a:rPr>
            </a:br>
            <a:r>
              <a:rPr lang="en-US" sz="2200" dirty="0">
                <a:latin typeface="Arial" charset="0"/>
                <a:ea typeface="ＭＳ Ｐゴシック" charset="0"/>
                <a:cs typeface="ＭＳ Ｐゴシック" charset="0"/>
              </a:rPr>
              <a:t>6:30 PM – 8:00 PM</a:t>
            </a:r>
          </a:p>
        </p:txBody>
      </p:sp>
      <p:sp>
        <p:nvSpPr>
          <p:cNvPr id="15" name="Text Box 6"/>
          <p:cNvSpPr txBox="1">
            <a:spLocks noChangeArrowheads="1"/>
          </p:cNvSpPr>
          <p:nvPr/>
        </p:nvSpPr>
        <p:spPr bwMode="auto">
          <a:xfrm>
            <a:off x="3048000" y="4332288"/>
            <a:ext cx="3048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dirty="0" err="1">
                <a:solidFill>
                  <a:srgbClr val="FFFFFF"/>
                </a:solidFill>
              </a:rPr>
              <a:t>Ramaswamy</a:t>
            </a:r>
            <a:r>
              <a:rPr lang="en-US" sz="1800" b="1" dirty="0">
                <a:solidFill>
                  <a:srgbClr val="FFFFFF"/>
                </a:solidFill>
              </a:rPr>
              <a:t> </a:t>
            </a:r>
            <a:r>
              <a:rPr lang="en-US" sz="1800" b="1" dirty="0" err="1">
                <a:solidFill>
                  <a:srgbClr val="FFFFFF"/>
                </a:solidFill>
              </a:rPr>
              <a:t>Govindan</a:t>
            </a:r>
            <a:r>
              <a:rPr lang="en-US" sz="1800" b="1" dirty="0">
                <a:solidFill>
                  <a:srgbClr val="FFFFFF"/>
                </a:solidFill>
              </a:rPr>
              <a:t>, MD</a:t>
            </a:r>
          </a:p>
          <a:p>
            <a:pPr algn="ctr"/>
            <a:r>
              <a:rPr lang="en-US" sz="1800" b="1" dirty="0">
                <a:solidFill>
                  <a:srgbClr val="FFFFFF"/>
                </a:solidFill>
              </a:rPr>
              <a:t>Joel W Neal, MD, </a:t>
            </a:r>
            <a:r>
              <a:rPr lang="en-US" sz="1800" b="1" dirty="0" smtClean="0">
                <a:solidFill>
                  <a:srgbClr val="FFFFFF"/>
                </a:solidFill>
              </a:rPr>
              <a:t>PhD</a:t>
            </a:r>
          </a:p>
          <a:p>
            <a:pPr algn="ctr"/>
            <a:r>
              <a:rPr lang="en-US" sz="1800" b="1" dirty="0">
                <a:solidFill>
                  <a:srgbClr val="FFFFFF"/>
                </a:solidFill>
              </a:rPr>
              <a:t>Gregory J </a:t>
            </a:r>
            <a:r>
              <a:rPr lang="en-US" sz="1800" b="1" dirty="0" err="1">
                <a:solidFill>
                  <a:srgbClr val="FFFFFF"/>
                </a:solidFill>
              </a:rPr>
              <a:t>Riely</a:t>
            </a:r>
            <a:r>
              <a:rPr lang="en-US" sz="1800" b="1" dirty="0">
                <a:solidFill>
                  <a:srgbClr val="FFFFFF"/>
                </a:solidFill>
              </a:rPr>
              <a:t>, MD, </a:t>
            </a:r>
            <a:r>
              <a:rPr lang="en-US" sz="1800" b="1" dirty="0" smtClean="0">
                <a:solidFill>
                  <a:srgbClr val="FFFFFF"/>
                </a:solidFill>
              </a:rPr>
              <a:t>PhD</a:t>
            </a:r>
            <a:endParaRPr lang="en-US" sz="1800" b="1" dirty="0">
              <a:solidFill>
                <a:srgbClr val="FFFFFF"/>
              </a:solidFill>
            </a:endParaRPr>
          </a:p>
        </p:txBody>
      </p:sp>
      <p:sp>
        <p:nvSpPr>
          <p:cNvPr id="16" name="Text Box 7"/>
          <p:cNvSpPr txBox="1">
            <a:spLocks noChangeArrowheads="1"/>
          </p:cNvSpPr>
          <p:nvPr/>
        </p:nvSpPr>
        <p:spPr bwMode="auto">
          <a:xfrm>
            <a:off x="3998913" y="3798888"/>
            <a:ext cx="1095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EFC53D"/>
                </a:solidFill>
              </a:rPr>
              <a:t>Faculty </a:t>
            </a:r>
          </a:p>
        </p:txBody>
      </p:sp>
      <p:sp>
        <p:nvSpPr>
          <p:cNvPr id="17" name="Text Box 3"/>
          <p:cNvSpPr txBox="1">
            <a:spLocks noChangeArrowheads="1"/>
          </p:cNvSpPr>
          <p:nvPr/>
        </p:nvSpPr>
        <p:spPr bwMode="auto">
          <a:xfrm>
            <a:off x="2857500" y="5323698"/>
            <a:ext cx="3429000" cy="696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Aft>
                <a:spcPct val="20000"/>
              </a:spcAft>
              <a:buClr>
                <a:srgbClr val="000000"/>
              </a:buClr>
              <a:buSzPct val="80000"/>
              <a:buFont typeface="Wingdings" charset="0"/>
              <a:buNone/>
            </a:pPr>
            <a:r>
              <a:rPr lang="en-US" sz="2000" b="1" dirty="0" smtClean="0">
                <a:solidFill>
                  <a:srgbClr val="EFC53D"/>
                </a:solidFill>
              </a:rPr>
              <a:t>Moderator</a:t>
            </a:r>
            <a:r>
              <a:rPr lang="en-US" sz="1800" b="1" dirty="0">
                <a:solidFill>
                  <a:srgbClr val="FFFFFF"/>
                </a:solidFill>
              </a:rPr>
              <a:t/>
            </a:r>
            <a:br>
              <a:rPr lang="en-US" sz="1800" b="1" dirty="0">
                <a:solidFill>
                  <a:srgbClr val="FFFFFF"/>
                </a:solidFill>
              </a:rPr>
            </a:br>
            <a:r>
              <a:rPr lang="en-US" sz="1800" b="1" dirty="0">
                <a:solidFill>
                  <a:srgbClr val="FFFFFF"/>
                </a:solidFill>
              </a:rPr>
              <a:t>Neil Love, MD</a:t>
            </a:r>
            <a:endParaRPr lang="en-US" sz="2000" b="1" dirty="0">
              <a:solidFill>
                <a:srgbClr val="FFFFFF"/>
              </a:solidFill>
            </a:endParaRPr>
          </a:p>
        </p:txBody>
      </p:sp>
    </p:spTree>
    <p:extLst>
      <p:ext uri="{BB962C8B-B14F-4D97-AF65-F5344CB8AC3E}">
        <p14:creationId xmlns:p14="http://schemas.microsoft.com/office/powerpoint/2010/main" val="10255988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p:cNvSpPr>
            <a:spLocks noChangeArrowheads="1"/>
          </p:cNvSpPr>
          <p:nvPr/>
        </p:nvSpPr>
        <p:spPr bwMode="auto">
          <a:xfrm>
            <a:off x="856283" y="1828383"/>
            <a:ext cx="7374270" cy="3601388"/>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1800">
              <a:solidFill>
                <a:srgbClr val="FFFFFF"/>
              </a:solidFill>
              <a:ea typeface="ヒラギノ角ゴ Pro W3" charset="0"/>
              <a:cs typeface="ヒラギノ角ゴ Pro W3" charset="0"/>
            </a:endParaRPr>
          </a:p>
        </p:txBody>
      </p:sp>
      <p:sp>
        <p:nvSpPr>
          <p:cNvPr id="44033" name="Title 9"/>
          <p:cNvSpPr>
            <a:spLocks noGrp="1"/>
          </p:cNvSpPr>
          <p:nvPr>
            <p:ph type="title"/>
          </p:nvPr>
        </p:nvSpPr>
        <p:spPr>
          <a:xfrm>
            <a:off x="685979" y="0"/>
            <a:ext cx="8229421" cy="1143000"/>
          </a:xfrm>
        </p:spPr>
        <p:txBody>
          <a:bodyPr/>
          <a:lstStyle/>
          <a:p>
            <a:r>
              <a:rPr lang="en-US" sz="2400" dirty="0" smtClean="0"/>
              <a:t>Meta-Analysis of PFS Benefit Observed with EGFR TKIs: Exon 19 Deletion and Exon 21 L858R Substitution</a:t>
            </a:r>
            <a:endParaRPr lang="en-US" sz="2400" dirty="0"/>
          </a:p>
        </p:txBody>
      </p:sp>
      <p:sp>
        <p:nvSpPr>
          <p:cNvPr id="44034" name="TextBox 3"/>
          <p:cNvSpPr txBox="1">
            <a:spLocks noChangeArrowheads="1"/>
          </p:cNvSpPr>
          <p:nvPr/>
        </p:nvSpPr>
        <p:spPr bwMode="auto">
          <a:xfrm>
            <a:off x="9442925" y="474498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a:p>
        </p:txBody>
      </p:sp>
      <p:sp>
        <p:nvSpPr>
          <p:cNvPr id="44035" name="TextBox 7"/>
          <p:cNvSpPr txBox="1">
            <a:spLocks noChangeArrowheads="1"/>
          </p:cNvSpPr>
          <p:nvPr/>
        </p:nvSpPr>
        <p:spPr bwMode="auto">
          <a:xfrm>
            <a:off x="152400" y="6400800"/>
            <a:ext cx="6859786" cy="27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96" bIns="68598"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j-lt"/>
                <a:cs typeface="Calibri"/>
              </a:rPr>
              <a:t>Lee CK et al. </a:t>
            </a:r>
            <a:r>
              <a:rPr lang="en-US" sz="1600" i="1" dirty="0">
                <a:latin typeface="+mj-lt"/>
                <a:cs typeface="Calibri"/>
              </a:rPr>
              <a:t>J </a:t>
            </a:r>
            <a:r>
              <a:rPr lang="en-US" sz="1600" i="1" dirty="0" err="1">
                <a:latin typeface="+mj-lt"/>
                <a:cs typeface="Calibri"/>
              </a:rPr>
              <a:t>Clin</a:t>
            </a:r>
            <a:r>
              <a:rPr lang="en-US" sz="1600" i="1" dirty="0">
                <a:latin typeface="+mj-lt"/>
                <a:cs typeface="Calibri"/>
              </a:rPr>
              <a:t> </a:t>
            </a:r>
            <a:r>
              <a:rPr lang="en-US" sz="1600" i="1" dirty="0" err="1">
                <a:latin typeface="+mj-lt"/>
                <a:cs typeface="Calibri"/>
              </a:rPr>
              <a:t>Oncol</a:t>
            </a:r>
            <a:r>
              <a:rPr lang="en-US" sz="1600" i="1" dirty="0">
                <a:latin typeface="+mj-lt"/>
                <a:cs typeface="Calibri"/>
              </a:rPr>
              <a:t> </a:t>
            </a:r>
            <a:r>
              <a:rPr lang="en-US" sz="1600" dirty="0">
                <a:latin typeface="+mj-lt"/>
                <a:cs typeface="Calibri"/>
              </a:rPr>
              <a:t>2015;33(17):1958-65.</a:t>
            </a:r>
          </a:p>
        </p:txBody>
      </p:sp>
      <p:graphicFrame>
        <p:nvGraphicFramePr>
          <p:cNvPr id="11" name="Table 10"/>
          <p:cNvGraphicFramePr>
            <a:graphicFrameLocks noGrp="1"/>
          </p:cNvGraphicFramePr>
          <p:nvPr>
            <p:extLst>
              <p:ext uri="{D42A27DB-BD31-4B8C-83A1-F6EECF244321}">
                <p14:modId xmlns:p14="http://schemas.microsoft.com/office/powerpoint/2010/main" val="218061737"/>
              </p:ext>
            </p:extLst>
          </p:nvPr>
        </p:nvGraphicFramePr>
        <p:xfrm>
          <a:off x="994277" y="1975830"/>
          <a:ext cx="7082802" cy="3315747"/>
        </p:xfrm>
        <a:graphic>
          <a:graphicData uri="http://schemas.openxmlformats.org/drawingml/2006/table">
            <a:tbl>
              <a:tblPr firstRow="1" bandRow="1">
                <a:tableStyleId>{5C22544A-7EE6-4342-B048-85BDC9FD1C3A}</a:tableStyleId>
              </a:tblPr>
              <a:tblGrid>
                <a:gridCol w="1438117"/>
                <a:gridCol w="1044381"/>
                <a:gridCol w="1654041"/>
                <a:gridCol w="1309450"/>
                <a:gridCol w="1636813"/>
              </a:tblGrid>
              <a:tr h="324052">
                <a:tc>
                  <a:txBody>
                    <a:bodyPr/>
                    <a:lstStyle/>
                    <a:p>
                      <a:r>
                        <a:rPr lang="en-US" sz="1500" dirty="0" smtClean="0">
                          <a:solidFill>
                            <a:srgbClr val="EFC53D"/>
                          </a:solidFill>
                        </a:rPr>
                        <a:t>Trial</a:t>
                      </a:r>
                      <a:endParaRPr lang="en-US" sz="1500" dirty="0">
                        <a:solidFill>
                          <a:srgbClr val="EFC53D"/>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2B4E"/>
                    </a:solidFill>
                  </a:tcPr>
                </a:tc>
                <a:tc>
                  <a:txBody>
                    <a:bodyPr/>
                    <a:lstStyle/>
                    <a:p>
                      <a:pPr algn="ctr"/>
                      <a:r>
                        <a:rPr lang="en-US" sz="1500" dirty="0" smtClean="0">
                          <a:solidFill>
                            <a:srgbClr val="EFC53D"/>
                          </a:solidFill>
                        </a:rPr>
                        <a:t>HR</a:t>
                      </a:r>
                      <a:endParaRPr lang="en-US" sz="1500" dirty="0">
                        <a:solidFill>
                          <a:srgbClr val="EFC53D"/>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2B4E"/>
                    </a:solidFill>
                  </a:tcPr>
                </a:tc>
                <a:tc>
                  <a:txBody>
                    <a:bodyPr/>
                    <a:lstStyle/>
                    <a:p>
                      <a:pPr algn="ctr"/>
                      <a:r>
                        <a:rPr lang="en-US" sz="1500" dirty="0" smtClean="0">
                          <a:solidFill>
                            <a:srgbClr val="EFC53D"/>
                          </a:solidFill>
                        </a:rPr>
                        <a:t>95% CI</a:t>
                      </a:r>
                      <a:endParaRPr lang="en-US" sz="1500" dirty="0">
                        <a:solidFill>
                          <a:srgbClr val="EFC53D"/>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2B4E"/>
                    </a:solidFill>
                  </a:tcPr>
                </a:tc>
                <a:tc>
                  <a:txBody>
                    <a:bodyPr/>
                    <a:lstStyle/>
                    <a:p>
                      <a:pPr algn="ctr"/>
                      <a:r>
                        <a:rPr lang="en-US" sz="1500" dirty="0" smtClean="0">
                          <a:solidFill>
                            <a:srgbClr val="EFC53D"/>
                          </a:solidFill>
                        </a:rPr>
                        <a:t>HR</a:t>
                      </a:r>
                      <a:endParaRPr lang="en-US" sz="1500" dirty="0">
                        <a:solidFill>
                          <a:srgbClr val="EFC53D"/>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2B4E"/>
                    </a:solidFill>
                  </a:tcPr>
                </a:tc>
                <a:tc>
                  <a:txBody>
                    <a:bodyPr/>
                    <a:lstStyle/>
                    <a:p>
                      <a:pPr algn="ctr"/>
                      <a:r>
                        <a:rPr lang="en-US" sz="1500" dirty="0" smtClean="0">
                          <a:solidFill>
                            <a:srgbClr val="EFC53D"/>
                          </a:solidFill>
                        </a:rPr>
                        <a:t>95% CI</a:t>
                      </a:r>
                      <a:endParaRPr lang="en-US" sz="1500" dirty="0">
                        <a:solidFill>
                          <a:srgbClr val="EFC53D"/>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2B4E"/>
                    </a:solidFill>
                  </a:tcPr>
                </a:tc>
              </a:tr>
              <a:tr h="399279">
                <a:tc>
                  <a:txBody>
                    <a:bodyPr/>
                    <a:lstStyle/>
                    <a:p>
                      <a:endParaRPr lang="en-US" sz="1500" dirty="0">
                        <a:solidFill>
                          <a:srgbClr val="EFC53D"/>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2B4E"/>
                    </a:solidFill>
                  </a:tcPr>
                </a:tc>
                <a:tc gridSpan="2">
                  <a:txBody>
                    <a:bodyPr/>
                    <a:lstStyle/>
                    <a:p>
                      <a:pPr algn="ctr"/>
                      <a:r>
                        <a:rPr lang="en-US" sz="1500" dirty="0" smtClean="0">
                          <a:solidFill>
                            <a:srgbClr val="EFC53D"/>
                          </a:solidFill>
                        </a:rPr>
                        <a:t>Exon 19 deletions</a:t>
                      </a:r>
                      <a:endParaRPr lang="en-US" sz="1500" dirty="0">
                        <a:solidFill>
                          <a:srgbClr val="EFC53D"/>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2B4E"/>
                    </a:solidFill>
                  </a:tcPr>
                </a:tc>
                <a:tc hMerge="1">
                  <a:txBody>
                    <a:bodyPr/>
                    <a:lstStyle/>
                    <a:p>
                      <a:endParaRPr lang="en-US"/>
                    </a:p>
                  </a:txBody>
                  <a:tcPr/>
                </a:tc>
                <a:tc gridSpan="2">
                  <a:txBody>
                    <a:bodyPr/>
                    <a:lstStyle/>
                    <a:p>
                      <a:pPr algn="ctr"/>
                      <a:r>
                        <a:rPr lang="en-US" sz="1500" dirty="0" smtClean="0">
                          <a:solidFill>
                            <a:srgbClr val="EFC53D"/>
                          </a:solidFill>
                        </a:rPr>
                        <a:t>Exon</a:t>
                      </a:r>
                      <a:r>
                        <a:rPr lang="en-US" sz="1500" baseline="0" dirty="0" smtClean="0">
                          <a:solidFill>
                            <a:srgbClr val="EFC53D"/>
                          </a:solidFill>
                        </a:rPr>
                        <a:t> 21 L858R substitution</a:t>
                      </a:r>
                      <a:endParaRPr lang="en-US" sz="1500" dirty="0">
                        <a:solidFill>
                          <a:srgbClr val="EFC53D"/>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2B4E"/>
                    </a:solidFill>
                  </a:tcPr>
                </a:tc>
                <a:tc hMerge="1">
                  <a:txBody>
                    <a:bodyPr/>
                    <a:lstStyle/>
                    <a:p>
                      <a:endParaRPr lang="en-US"/>
                    </a:p>
                  </a:txBody>
                  <a:tcPr/>
                </a:tc>
              </a:tr>
              <a:tr h="324052">
                <a:tc>
                  <a:txBody>
                    <a:bodyPr/>
                    <a:lstStyle/>
                    <a:p>
                      <a:r>
                        <a:rPr lang="en-US" sz="1500" dirty="0" smtClean="0">
                          <a:solidFill>
                            <a:schemeClr val="bg1"/>
                          </a:solidFill>
                        </a:rPr>
                        <a:t>ENSURE</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0.20</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0.12 to 0.33</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0.54</a:t>
                      </a:r>
                      <a:endParaRPr lang="en-US" sz="1500" dirty="0">
                        <a:solidFill>
                          <a:schemeClr val="bg1"/>
                        </a:solidFill>
                      </a:endParaRPr>
                    </a:p>
                  </a:txBody>
                  <a:tcPr marL="68598" marR="68598" marT="34299" marB="342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0.32</a:t>
                      </a:r>
                      <a:r>
                        <a:rPr lang="en-US" sz="1500" baseline="0" dirty="0" smtClean="0">
                          <a:solidFill>
                            <a:schemeClr val="bg1"/>
                          </a:solidFill>
                        </a:rPr>
                        <a:t> to 0.91</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r>
              <a:tr h="324052">
                <a:tc>
                  <a:txBody>
                    <a:bodyPr/>
                    <a:lstStyle/>
                    <a:p>
                      <a:r>
                        <a:rPr lang="en-US" sz="1500" dirty="0" smtClean="0">
                          <a:solidFill>
                            <a:schemeClr val="bg1"/>
                          </a:solidFill>
                        </a:rPr>
                        <a:t>EURTAC</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0.27</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0.17</a:t>
                      </a:r>
                      <a:r>
                        <a:rPr lang="en-US" sz="1500" baseline="0" dirty="0" smtClean="0">
                          <a:solidFill>
                            <a:schemeClr val="bg1"/>
                          </a:solidFill>
                        </a:rPr>
                        <a:t> to 0.43</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0.53</a:t>
                      </a:r>
                      <a:endParaRPr lang="en-US" sz="1500" dirty="0">
                        <a:solidFill>
                          <a:schemeClr val="bg1"/>
                        </a:solidFill>
                      </a:endParaRPr>
                    </a:p>
                  </a:txBody>
                  <a:tcPr marL="68598" marR="68598" marT="34299" marB="342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0.29</a:t>
                      </a:r>
                      <a:r>
                        <a:rPr lang="en-US" sz="1500" baseline="0" dirty="0" smtClean="0">
                          <a:solidFill>
                            <a:schemeClr val="bg1"/>
                          </a:solidFill>
                        </a:rPr>
                        <a:t> to 0.97</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r>
              <a:tr h="324052">
                <a:tc>
                  <a:txBody>
                    <a:bodyPr/>
                    <a:lstStyle/>
                    <a:p>
                      <a:r>
                        <a:rPr lang="en-US" sz="1500" dirty="0" smtClean="0">
                          <a:solidFill>
                            <a:schemeClr val="bg1"/>
                          </a:solidFill>
                        </a:rPr>
                        <a:t>LUX-Lung 3</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0.28</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0.18</a:t>
                      </a:r>
                      <a:r>
                        <a:rPr lang="en-US" sz="1500" baseline="0" dirty="0" smtClean="0">
                          <a:solidFill>
                            <a:schemeClr val="bg1"/>
                          </a:solidFill>
                        </a:rPr>
                        <a:t> to 0.44</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0.73</a:t>
                      </a:r>
                      <a:endParaRPr lang="en-US" sz="1500" dirty="0">
                        <a:solidFill>
                          <a:schemeClr val="bg1"/>
                        </a:solidFill>
                      </a:endParaRPr>
                    </a:p>
                  </a:txBody>
                  <a:tcPr marL="68598" marR="68598" marT="34299" marB="342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0.46 to 1.16</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r>
              <a:tr h="3240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LUX-Lung 6</a:t>
                      </a: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0.20</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0.13 to 0.32</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0.32</a:t>
                      </a:r>
                      <a:endParaRPr lang="en-US" sz="1500" dirty="0">
                        <a:solidFill>
                          <a:schemeClr val="bg1"/>
                        </a:solidFill>
                      </a:endParaRPr>
                    </a:p>
                  </a:txBody>
                  <a:tcPr marL="68598" marR="68598" marT="34299" marB="342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0.19 to 0.54</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r>
              <a:tr h="324052">
                <a:tc>
                  <a:txBody>
                    <a:bodyPr/>
                    <a:lstStyle/>
                    <a:p>
                      <a:r>
                        <a:rPr lang="en-US" sz="1500" dirty="0" smtClean="0">
                          <a:solidFill>
                            <a:schemeClr val="bg1"/>
                          </a:solidFill>
                        </a:rPr>
                        <a:t>NEJ002</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0.24</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0.15 to 0.38</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0.33</a:t>
                      </a:r>
                      <a:endParaRPr lang="en-US" sz="1500" dirty="0">
                        <a:solidFill>
                          <a:schemeClr val="bg1"/>
                        </a:solidFill>
                      </a:endParaRPr>
                    </a:p>
                  </a:txBody>
                  <a:tcPr marL="68598" marR="68598" marT="34299" marB="342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0.20 to 0.54</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r>
              <a:tr h="324052">
                <a:tc>
                  <a:txBody>
                    <a:bodyPr/>
                    <a:lstStyle/>
                    <a:p>
                      <a:r>
                        <a:rPr lang="en-US" sz="1500" dirty="0" smtClean="0">
                          <a:solidFill>
                            <a:schemeClr val="bg1"/>
                          </a:solidFill>
                        </a:rPr>
                        <a:t>OPTIMAL</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0.13</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0.07 to 0.24</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0.26</a:t>
                      </a:r>
                      <a:endParaRPr lang="en-US" sz="1500" dirty="0">
                        <a:solidFill>
                          <a:schemeClr val="bg1"/>
                        </a:solidFill>
                      </a:endParaRPr>
                    </a:p>
                  </a:txBody>
                  <a:tcPr marL="68598" marR="68598" marT="34299" marB="342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0.14 to 0.48</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r>
              <a:tr h="324052">
                <a:tc>
                  <a:txBody>
                    <a:bodyPr/>
                    <a:lstStyle/>
                    <a:p>
                      <a:r>
                        <a:rPr lang="en-US" sz="1500" dirty="0" smtClean="0">
                          <a:solidFill>
                            <a:schemeClr val="bg1"/>
                          </a:solidFill>
                        </a:rPr>
                        <a:t>WJTOG 3405</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0.42</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0.26 to 0.66</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0.69</a:t>
                      </a:r>
                      <a:endParaRPr lang="en-US" sz="1500" dirty="0">
                        <a:solidFill>
                          <a:schemeClr val="bg1"/>
                        </a:solidFill>
                      </a:endParaRPr>
                    </a:p>
                  </a:txBody>
                  <a:tcPr marL="68598" marR="68598" marT="34299" marB="342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0.44 to 1.07</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r>
              <a:tr h="324052">
                <a:tc>
                  <a:txBody>
                    <a:bodyPr/>
                    <a:lstStyle/>
                    <a:p>
                      <a:r>
                        <a:rPr lang="en-US" sz="1500" dirty="0" smtClean="0">
                          <a:solidFill>
                            <a:schemeClr val="bg1"/>
                          </a:solidFill>
                        </a:rPr>
                        <a:t>All</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0.24</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0.20 to 0.29</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0.48</a:t>
                      </a:r>
                      <a:endParaRPr lang="en-US" sz="1500" dirty="0">
                        <a:solidFill>
                          <a:schemeClr val="bg1"/>
                        </a:solidFill>
                      </a:endParaRPr>
                    </a:p>
                  </a:txBody>
                  <a:tcPr marL="68598" marR="68598" marT="34299" marB="342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c>
                  <a:txBody>
                    <a:bodyPr/>
                    <a:lstStyle/>
                    <a:p>
                      <a:pPr algn="ctr"/>
                      <a:r>
                        <a:rPr lang="en-US" sz="1500" dirty="0" smtClean="0">
                          <a:solidFill>
                            <a:schemeClr val="bg1"/>
                          </a:solidFill>
                        </a:rPr>
                        <a:t>0.39 to 0.58</a:t>
                      </a:r>
                      <a:endParaRPr lang="en-US" sz="1500" dirty="0">
                        <a:solidFill>
                          <a:schemeClr val="bg1"/>
                        </a:solidFill>
                      </a:endParaRPr>
                    </a:p>
                  </a:txBody>
                  <a:tcPr marL="68598" marR="68598" marT="34302" marB="343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5894"/>
                    </a:solidFill>
                  </a:tcPr>
                </a:tc>
              </a:tr>
            </a:tbl>
          </a:graphicData>
        </a:graphic>
      </p:graphicFrame>
      <p:sp>
        <p:nvSpPr>
          <p:cNvPr id="44104" name="Rectangle 4"/>
          <p:cNvSpPr>
            <a:spLocks noChangeArrowheads="1"/>
          </p:cNvSpPr>
          <p:nvPr/>
        </p:nvSpPr>
        <p:spPr bwMode="auto">
          <a:xfrm>
            <a:off x="996471" y="4972452"/>
            <a:ext cx="7071029" cy="324027"/>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800">
              <a:solidFill>
                <a:srgbClr val="000000"/>
              </a:solidFill>
            </a:endParaRPr>
          </a:p>
        </p:txBody>
      </p:sp>
    </p:spTree>
    <p:custDataLst>
      <p:tags r:id="rId1"/>
    </p:custDataLst>
    <p:extLst>
      <p:ext uri="{BB962C8B-B14F-4D97-AF65-F5344CB8AC3E}">
        <p14:creationId xmlns:p14="http://schemas.microsoft.com/office/powerpoint/2010/main" val="7966517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628" y="1543291"/>
            <a:ext cx="4244972" cy="32573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0"/>
            <a:ext cx="4456922" cy="3280295"/>
          </a:xfrm>
          <a:prstGeom prst="rect">
            <a:avLst/>
          </a:prstGeom>
        </p:spPr>
      </p:pic>
      <p:sp>
        <p:nvSpPr>
          <p:cNvPr id="103425" name="Title 1"/>
          <p:cNvSpPr>
            <a:spLocks noGrp="1"/>
          </p:cNvSpPr>
          <p:nvPr>
            <p:ph type="title"/>
          </p:nvPr>
        </p:nvSpPr>
        <p:spPr/>
        <p:txBody>
          <a:bodyPr/>
          <a:lstStyle/>
          <a:p>
            <a:pPr eaLnBrk="1" hangingPunct="1"/>
            <a:r>
              <a:rPr lang="en-US" altLang="x-none" sz="2400" dirty="0">
                <a:latin typeface="Arial" charset="0"/>
                <a:ea typeface="ＭＳ Ｐゴシック" charset="-128"/>
              </a:rPr>
              <a:t>LUX-Lung 7: PFS </a:t>
            </a:r>
            <a:r>
              <a:rPr lang="en-US" altLang="x-none" sz="2400" dirty="0" smtClean="0">
                <a:latin typeface="Arial" charset="0"/>
                <a:ea typeface="ＭＳ Ｐゴシック" charset="-128"/>
              </a:rPr>
              <a:t>with </a:t>
            </a:r>
            <a:r>
              <a:rPr lang="en-US" altLang="x-none" sz="2400" dirty="0" err="1" smtClean="0">
                <a:latin typeface="Arial" charset="0"/>
                <a:ea typeface="ＭＳ Ｐゴシック" charset="-128"/>
              </a:rPr>
              <a:t>Afatinib</a:t>
            </a:r>
            <a:r>
              <a:rPr lang="en-US" altLang="x-none" sz="2400" dirty="0" smtClean="0">
                <a:latin typeface="Arial" charset="0"/>
                <a:ea typeface="ＭＳ Ｐゴシック" charset="-128"/>
              </a:rPr>
              <a:t> and </a:t>
            </a:r>
            <a:r>
              <a:rPr lang="en-US" altLang="x-none" sz="2400" dirty="0" err="1" smtClean="0">
                <a:latin typeface="Arial" charset="0"/>
                <a:ea typeface="ＭＳ Ｐゴシック" charset="-128"/>
              </a:rPr>
              <a:t>Gefitinib</a:t>
            </a:r>
            <a:r>
              <a:rPr lang="en-US" altLang="x-none" sz="2400" dirty="0" smtClean="0">
                <a:latin typeface="Arial" charset="0"/>
                <a:ea typeface="ＭＳ Ｐゴシック" charset="-128"/>
              </a:rPr>
              <a:t> by </a:t>
            </a:r>
            <a:r>
              <a:rPr lang="en-US" altLang="x-none" sz="2400" dirty="0">
                <a:latin typeface="Arial" charset="0"/>
                <a:ea typeface="ＭＳ Ｐゴシック" charset="-128"/>
              </a:rPr>
              <a:t>EGFR Mutation</a:t>
            </a:r>
            <a:endParaRPr lang="en-US" altLang="x-none" sz="2400" baseline="30000" dirty="0">
              <a:latin typeface="Arial" charset="0"/>
              <a:ea typeface="ＭＳ Ｐゴシック" charset="-128"/>
            </a:endParaRPr>
          </a:p>
        </p:txBody>
      </p:sp>
      <p:sp>
        <p:nvSpPr>
          <p:cNvPr id="3" name="TextBox 2"/>
          <p:cNvSpPr txBox="1"/>
          <p:nvPr/>
        </p:nvSpPr>
        <p:spPr>
          <a:xfrm>
            <a:off x="818172" y="4940704"/>
            <a:ext cx="7240886" cy="1200329"/>
          </a:xfrm>
          <a:prstGeom prst="rect">
            <a:avLst/>
          </a:prstGeom>
          <a:noFill/>
        </p:spPr>
        <p:txBody>
          <a:bodyPr wrap="square">
            <a:spAutoFit/>
          </a:bodyPr>
          <a:lstStyle>
            <a:lvl1pPr defTabSz="457200">
              <a:defRPr sz="1200" b="1">
                <a:solidFill>
                  <a:schemeClr val="tx1"/>
                </a:solidFill>
                <a:latin typeface="Arial" charset="0"/>
                <a:ea typeface="ＭＳ Ｐゴシック" charset="-128"/>
              </a:defRPr>
            </a:lvl1pPr>
            <a:lvl2pPr marL="742950" indent="-285750" defTabSz="457200">
              <a:defRPr sz="1200" b="1">
                <a:solidFill>
                  <a:schemeClr val="tx1"/>
                </a:solidFill>
                <a:latin typeface="Arial" charset="0"/>
                <a:ea typeface="ＭＳ Ｐゴシック" charset="-128"/>
              </a:defRPr>
            </a:lvl2pPr>
            <a:lvl3pPr marL="1143000" indent="-228600" defTabSz="457200">
              <a:defRPr sz="1200" b="1">
                <a:solidFill>
                  <a:schemeClr val="tx1"/>
                </a:solidFill>
                <a:latin typeface="Arial" charset="0"/>
                <a:ea typeface="ＭＳ Ｐゴシック" charset="-128"/>
              </a:defRPr>
            </a:lvl3pPr>
            <a:lvl4pPr marL="1600200" indent="-228600" defTabSz="457200">
              <a:defRPr sz="1200" b="1">
                <a:solidFill>
                  <a:schemeClr val="tx1"/>
                </a:solidFill>
                <a:latin typeface="Arial" charset="0"/>
                <a:ea typeface="ＭＳ Ｐゴシック" charset="-128"/>
              </a:defRPr>
            </a:lvl4pPr>
            <a:lvl5pPr marL="2057400" indent="-228600" defTabSz="457200">
              <a:defRPr sz="1200" b="1">
                <a:solidFill>
                  <a:schemeClr val="tx1"/>
                </a:solidFill>
                <a:latin typeface="Arial" charset="0"/>
                <a:ea typeface="ＭＳ Ｐゴシック" charset="-128"/>
              </a:defRPr>
            </a:lvl5pPr>
            <a:lvl6pPr marL="2514600" indent="-228600" algn="ctr" defTabSz="4572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defTabSz="4572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defTabSz="4572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defTabSz="457200" eaLnBrk="0" fontAlgn="base" hangingPunct="0">
              <a:spcBef>
                <a:spcPct val="0"/>
              </a:spcBef>
              <a:spcAft>
                <a:spcPct val="0"/>
              </a:spcAft>
              <a:defRPr sz="1200" b="1">
                <a:solidFill>
                  <a:schemeClr val="tx1"/>
                </a:solidFill>
                <a:latin typeface="Arial" charset="0"/>
                <a:ea typeface="ＭＳ Ｐゴシック" charset="-128"/>
              </a:defRPr>
            </a:lvl9pPr>
          </a:lstStyle>
          <a:p>
            <a:pPr algn="l" eaLnBrk="1" hangingPunct="1"/>
            <a:r>
              <a:rPr lang="en-US" altLang="x-none" sz="1800" b="0" dirty="0"/>
              <a:t>Final analysis for overall survival (the study</a:t>
            </a:r>
            <a:r>
              <a:rPr lang="en-US" altLang="en-US" sz="1800" b="0" dirty="0"/>
              <a:t>’</a:t>
            </a:r>
            <a:r>
              <a:rPr lang="en-US" altLang="x-none" sz="1800" b="0" dirty="0"/>
              <a:t>s </a:t>
            </a:r>
            <a:r>
              <a:rPr lang="en-US" altLang="x-none" sz="1800" dirty="0"/>
              <a:t>co-primary endpoint</a:t>
            </a:r>
            <a:r>
              <a:rPr lang="en-US" altLang="x-none" sz="1800" b="0" dirty="0"/>
              <a:t>) showed </a:t>
            </a:r>
            <a:r>
              <a:rPr lang="en-US" altLang="x-none" sz="1800" b="0" u="sng" dirty="0"/>
              <a:t>no statistically significant difference </a:t>
            </a:r>
            <a:r>
              <a:rPr lang="en-US" altLang="x-none" sz="1800" b="0" dirty="0"/>
              <a:t>in OS between </a:t>
            </a:r>
            <a:r>
              <a:rPr lang="en-US" altLang="x-none" sz="1800" b="0" dirty="0" err="1"/>
              <a:t>afatinib</a:t>
            </a:r>
            <a:r>
              <a:rPr lang="en-US" altLang="x-none" sz="1800" b="0" dirty="0"/>
              <a:t> (27.9 </a:t>
            </a:r>
            <a:r>
              <a:rPr lang="en-US" altLang="x-none" sz="1800" b="0" dirty="0" err="1"/>
              <a:t>mos</a:t>
            </a:r>
            <a:r>
              <a:rPr lang="en-US" altLang="x-none" sz="1800" b="0" dirty="0"/>
              <a:t>) and </a:t>
            </a:r>
            <a:r>
              <a:rPr lang="en-US" altLang="x-none" sz="1800" b="0" dirty="0" err="1"/>
              <a:t>gefitinib</a:t>
            </a:r>
            <a:r>
              <a:rPr lang="en-US" altLang="x-none" sz="1800" b="0" dirty="0"/>
              <a:t> (24.5 </a:t>
            </a:r>
            <a:r>
              <a:rPr lang="en-US" altLang="x-none" sz="1800" b="0" dirty="0" err="1"/>
              <a:t>mos</a:t>
            </a:r>
            <a:r>
              <a:rPr lang="en-US" altLang="x-none" sz="1800" b="0" dirty="0"/>
              <a:t>) [HR 0.86, </a:t>
            </a:r>
            <a:r>
              <a:rPr lang="en-US" altLang="x-none" sz="1800" b="0" i="1" dirty="0" smtClean="0"/>
              <a:t>p</a:t>
            </a:r>
            <a:r>
              <a:rPr lang="en-US" altLang="x-none" sz="1800" b="0" dirty="0" smtClean="0"/>
              <a:t> = 0.258</a:t>
            </a:r>
            <a:r>
              <a:rPr lang="en-US" altLang="x-none" sz="1800" b="0" dirty="0"/>
              <a:t>], including in ex19del subgroup</a:t>
            </a:r>
            <a:endParaRPr lang="en-US" altLang="x-none" sz="1800" b="0" baseline="30000" dirty="0"/>
          </a:p>
        </p:txBody>
      </p:sp>
      <p:sp>
        <p:nvSpPr>
          <p:cNvPr id="9" name="TextBox 8"/>
          <p:cNvSpPr txBox="1">
            <a:spLocks noChangeArrowheads="1"/>
          </p:cNvSpPr>
          <p:nvPr/>
        </p:nvSpPr>
        <p:spPr bwMode="auto">
          <a:xfrm>
            <a:off x="6553200" y="1053205"/>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charset="0"/>
                <a:ea typeface="ＭＳ Ｐゴシック" charset="-128"/>
              </a:defRPr>
            </a:lvl1pPr>
            <a:lvl2pPr marL="742950" indent="-285750">
              <a:defRPr sz="1200" b="1">
                <a:solidFill>
                  <a:schemeClr val="tx1"/>
                </a:solidFill>
                <a:latin typeface="Arial" charset="0"/>
                <a:ea typeface="ＭＳ Ｐゴシック" charset="-128"/>
              </a:defRPr>
            </a:lvl2pPr>
            <a:lvl3pPr marL="1143000" indent="-228600">
              <a:defRPr sz="1200" b="1">
                <a:solidFill>
                  <a:schemeClr val="tx1"/>
                </a:solidFill>
                <a:latin typeface="Arial" charset="0"/>
                <a:ea typeface="ＭＳ Ｐゴシック" charset="-128"/>
              </a:defRPr>
            </a:lvl3pPr>
            <a:lvl4pPr marL="1600200" indent="-228600">
              <a:defRPr sz="1200" b="1">
                <a:solidFill>
                  <a:schemeClr val="tx1"/>
                </a:solidFill>
                <a:latin typeface="Arial" charset="0"/>
                <a:ea typeface="ＭＳ Ｐゴシック" charset="-128"/>
              </a:defRPr>
            </a:lvl4pPr>
            <a:lvl5pPr marL="2057400" indent="-228600">
              <a:defRPr sz="12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128"/>
              </a:defRPr>
            </a:lvl9pPr>
          </a:lstStyle>
          <a:p>
            <a:r>
              <a:rPr lang="en-US" altLang="x-none" sz="1800"/>
              <a:t>Ex19del</a:t>
            </a:r>
          </a:p>
        </p:txBody>
      </p:sp>
      <p:sp>
        <p:nvSpPr>
          <p:cNvPr id="10" name="TextBox 9"/>
          <p:cNvSpPr txBox="1">
            <a:spLocks noChangeArrowheads="1"/>
          </p:cNvSpPr>
          <p:nvPr/>
        </p:nvSpPr>
        <p:spPr bwMode="auto">
          <a:xfrm>
            <a:off x="2178341" y="1059565"/>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charset="0"/>
                <a:ea typeface="ＭＳ Ｐゴシック" charset="-128"/>
              </a:defRPr>
            </a:lvl1pPr>
            <a:lvl2pPr marL="742950" indent="-285750">
              <a:defRPr sz="1200" b="1">
                <a:solidFill>
                  <a:schemeClr val="tx1"/>
                </a:solidFill>
                <a:latin typeface="Arial" charset="0"/>
                <a:ea typeface="ＭＳ Ｐゴシック" charset="-128"/>
              </a:defRPr>
            </a:lvl2pPr>
            <a:lvl3pPr marL="1143000" indent="-228600">
              <a:defRPr sz="1200" b="1">
                <a:solidFill>
                  <a:schemeClr val="tx1"/>
                </a:solidFill>
                <a:latin typeface="Arial" charset="0"/>
                <a:ea typeface="ＭＳ Ｐゴシック" charset="-128"/>
              </a:defRPr>
            </a:lvl3pPr>
            <a:lvl4pPr marL="1600200" indent="-228600">
              <a:defRPr sz="1200" b="1">
                <a:solidFill>
                  <a:schemeClr val="tx1"/>
                </a:solidFill>
                <a:latin typeface="Arial" charset="0"/>
                <a:ea typeface="ＭＳ Ｐゴシック" charset="-128"/>
              </a:defRPr>
            </a:lvl4pPr>
            <a:lvl5pPr marL="2057400" indent="-228600">
              <a:defRPr sz="12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128"/>
              </a:defRPr>
            </a:lvl9pPr>
          </a:lstStyle>
          <a:p>
            <a:r>
              <a:rPr lang="en-US" altLang="x-none" sz="1800" dirty="0"/>
              <a:t>L858R</a:t>
            </a:r>
          </a:p>
        </p:txBody>
      </p:sp>
      <p:sp>
        <p:nvSpPr>
          <p:cNvPr id="11" name="TextBox 10"/>
          <p:cNvSpPr txBox="1">
            <a:spLocks noChangeArrowheads="1"/>
          </p:cNvSpPr>
          <p:nvPr/>
        </p:nvSpPr>
        <p:spPr bwMode="auto">
          <a:xfrm>
            <a:off x="152151" y="6372545"/>
            <a:ext cx="6859786"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Park K et al. </a:t>
            </a:r>
            <a:r>
              <a:rPr lang="en-US" sz="1600" i="1" dirty="0"/>
              <a:t>Lancet </a:t>
            </a:r>
            <a:r>
              <a:rPr lang="en-US" sz="1600" i="1" dirty="0" err="1"/>
              <a:t>Oncol</a:t>
            </a:r>
            <a:r>
              <a:rPr lang="en-US" sz="1600" i="1" dirty="0"/>
              <a:t> </a:t>
            </a:r>
            <a:r>
              <a:rPr lang="en-US" sz="1600" dirty="0"/>
              <a:t>2016;17(5):577-89.</a:t>
            </a:r>
          </a:p>
        </p:txBody>
      </p:sp>
    </p:spTree>
    <p:extLst>
      <p:ext uri="{BB962C8B-B14F-4D97-AF65-F5344CB8AC3E}">
        <p14:creationId xmlns:p14="http://schemas.microsoft.com/office/powerpoint/2010/main" val="2102908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rmAutofit/>
          </a:bodyPr>
          <a:lstStyle/>
          <a:p>
            <a:pPr marL="0" indent="0">
              <a:lnSpc>
                <a:spcPct val="90000"/>
              </a:lnSpc>
              <a:buNone/>
            </a:pPr>
            <a:r>
              <a:rPr lang="en-US" sz="2000" b="1" dirty="0">
                <a:solidFill>
                  <a:srgbClr val="BBE0E3"/>
                </a:solidFill>
                <a:latin typeface="Arial" charset="0"/>
                <a:ea typeface="Arial" charset="0"/>
                <a:cs typeface="Arial" charset="0"/>
              </a:rPr>
              <a:t>For a patient with EGFR-mutant NSCLC who initially responds to an EGFR TKI and is now experiencing disease progression, how do you approach the issue of T790M mutation testing? Have you or would you use a urine mutation assay to evaluate for a T790M mutation?</a:t>
            </a:r>
          </a:p>
        </p:txBody>
      </p:sp>
      <p:sp>
        <p:nvSpPr>
          <p:cNvPr id="6" name="TextBox 5"/>
          <p:cNvSpPr txBox="1"/>
          <p:nvPr/>
        </p:nvSpPr>
        <p:spPr>
          <a:xfrm>
            <a:off x="2679192" y="4034417"/>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Plasma and tissue </a:t>
            </a:r>
            <a:r>
              <a:rPr lang="en-US" sz="1300" b="1" dirty="0" smtClean="0">
                <a:solidFill>
                  <a:prstClr val="white"/>
                </a:solidFill>
                <a:latin typeface="Verdana"/>
                <a:ea typeface="MS PGothic" charset="0"/>
                <a:cs typeface="Verdana"/>
              </a:rPr>
              <a:t>concurrently</a:t>
            </a:r>
            <a:endParaRPr lang="en-US" sz="1300" b="1" dirty="0">
              <a:solidFill>
                <a:prstClr val="white"/>
              </a:solidFill>
              <a:latin typeface="Verdana"/>
              <a:ea typeface="MS PGothic" charset="0"/>
              <a:cs typeface="Verdana"/>
            </a:endParaRPr>
          </a:p>
        </p:txBody>
      </p:sp>
      <p:sp>
        <p:nvSpPr>
          <p:cNvPr id="8" name="TextBox 7"/>
          <p:cNvSpPr txBox="1"/>
          <p:nvPr/>
        </p:nvSpPr>
        <p:spPr>
          <a:xfrm>
            <a:off x="2679192" y="2553738"/>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Plasma </a:t>
            </a:r>
            <a:r>
              <a:rPr lang="en-US" sz="1300" b="1" dirty="0" smtClean="0">
                <a:solidFill>
                  <a:prstClr val="white"/>
                </a:solidFill>
                <a:latin typeface="Verdana"/>
                <a:ea typeface="MS PGothic" charset="0"/>
                <a:cs typeface="Verdana"/>
              </a:rPr>
              <a:t>first</a:t>
            </a:r>
            <a:r>
              <a:rPr lang="en-US" sz="1300" b="1" dirty="0">
                <a:solidFill>
                  <a:prstClr val="white"/>
                </a:solidFill>
                <a:latin typeface="Verdana"/>
                <a:ea typeface="MS PGothic" charset="0"/>
                <a:cs typeface="Verdana"/>
              </a:rPr>
              <a:t>; </a:t>
            </a:r>
            <a:br>
              <a:rPr lang="en-US" sz="1300" b="1" dirty="0">
                <a:solidFill>
                  <a:prstClr val="white"/>
                </a:solidFill>
                <a:latin typeface="Verdana"/>
                <a:ea typeface="MS PGothic" charset="0"/>
                <a:cs typeface="Verdana"/>
              </a:rPr>
            </a:br>
            <a:r>
              <a:rPr lang="en-US" sz="1300" b="1" dirty="0">
                <a:solidFill>
                  <a:prstClr val="white"/>
                </a:solidFill>
                <a:latin typeface="Verdana"/>
                <a:ea typeface="MS PGothic" charset="0"/>
                <a:cs typeface="Verdana"/>
              </a:rPr>
              <a:t>if negative, tissue  </a:t>
            </a:r>
          </a:p>
        </p:txBody>
      </p:sp>
      <p:sp>
        <p:nvSpPr>
          <p:cNvPr id="9" name="TextBox 8"/>
          <p:cNvSpPr txBox="1"/>
          <p:nvPr/>
        </p:nvSpPr>
        <p:spPr>
          <a:xfrm>
            <a:off x="2679192" y="4495800"/>
            <a:ext cx="2852928"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Plasma and tissue concurrently</a:t>
            </a:r>
            <a:endParaRPr lang="en-US" sz="1300" b="1" dirty="0">
              <a:solidFill>
                <a:prstClr val="white"/>
              </a:solidFill>
              <a:latin typeface="Verdana"/>
              <a:ea typeface="MS PGothic" charset="0"/>
              <a:cs typeface="Verdana"/>
            </a:endParaRPr>
          </a:p>
        </p:txBody>
      </p:sp>
      <p:sp>
        <p:nvSpPr>
          <p:cNvPr id="10" name="TextBox 9"/>
          <p:cNvSpPr txBox="1"/>
          <p:nvPr/>
        </p:nvSpPr>
        <p:spPr>
          <a:xfrm>
            <a:off x="2679192" y="3043409"/>
            <a:ext cx="285292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Plasma </a:t>
            </a:r>
            <a:r>
              <a:rPr lang="en-US" sz="1300" b="1" dirty="0" smtClean="0">
                <a:latin typeface="Verdana"/>
                <a:ea typeface="MS PGothic" charset="0"/>
                <a:cs typeface="Verdana"/>
              </a:rPr>
              <a:t>first;</a:t>
            </a:r>
            <a:br>
              <a:rPr lang="en-US" sz="1300" b="1" dirty="0" smtClean="0">
                <a:latin typeface="Verdana"/>
                <a:ea typeface="MS PGothic" charset="0"/>
                <a:cs typeface="Verdana"/>
              </a:rPr>
            </a:br>
            <a:r>
              <a:rPr lang="en-US" sz="1300" b="1" dirty="0" smtClean="0">
                <a:latin typeface="Verdana"/>
                <a:ea typeface="MS PGothic" charset="0"/>
                <a:cs typeface="Verdana"/>
              </a:rPr>
              <a:t>if </a:t>
            </a:r>
            <a:r>
              <a:rPr lang="en-US" sz="1300" b="1" dirty="0">
                <a:latin typeface="Verdana"/>
                <a:ea typeface="MS PGothic" charset="0"/>
                <a:cs typeface="Verdana"/>
              </a:rPr>
              <a:t>negative, tissue  </a:t>
            </a:r>
          </a:p>
        </p:txBody>
      </p:sp>
      <p:sp>
        <p:nvSpPr>
          <p:cNvPr id="11" name="TextBox 10"/>
          <p:cNvSpPr txBox="1"/>
          <p:nvPr/>
        </p:nvSpPr>
        <p:spPr>
          <a:xfrm>
            <a:off x="2679192" y="3526586"/>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Plasma </a:t>
            </a:r>
            <a:r>
              <a:rPr lang="en-US" sz="1300" b="1" dirty="0" smtClean="0">
                <a:solidFill>
                  <a:prstClr val="white"/>
                </a:solidFill>
                <a:latin typeface="Verdana"/>
                <a:ea typeface="MS PGothic" charset="0"/>
                <a:cs typeface="Verdana"/>
              </a:rPr>
              <a:t>first</a:t>
            </a:r>
            <a:r>
              <a:rPr lang="en-US" sz="1300" b="1" dirty="0">
                <a:solidFill>
                  <a:prstClr val="white"/>
                </a:solidFill>
                <a:latin typeface="Verdana"/>
                <a:ea typeface="MS PGothic" charset="0"/>
                <a:cs typeface="Verdana"/>
              </a:rPr>
              <a:t>;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if </a:t>
            </a:r>
            <a:r>
              <a:rPr lang="en-US" sz="1300" b="1" dirty="0">
                <a:solidFill>
                  <a:prstClr val="white"/>
                </a:solidFill>
                <a:latin typeface="Verdana"/>
                <a:ea typeface="MS PGothic" charset="0"/>
                <a:cs typeface="Verdana"/>
              </a:rPr>
              <a:t>negative, tissue  </a:t>
            </a:r>
          </a:p>
        </p:txBody>
      </p:sp>
      <p:sp>
        <p:nvSpPr>
          <p:cNvPr id="15" name="TextBox 14"/>
          <p:cNvSpPr txBox="1"/>
          <p:nvPr/>
        </p:nvSpPr>
        <p:spPr>
          <a:xfrm>
            <a:off x="5605272" y="4025142"/>
            <a:ext cx="285292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I haven't but would </a:t>
            </a:r>
            <a:r>
              <a:rPr lang="en-US" sz="1300" b="1" dirty="0" smtClean="0">
                <a:latin typeface="Verdana"/>
                <a:ea typeface="MS PGothic" charset="0"/>
                <a:cs typeface="Verdana"/>
              </a:rPr>
              <a:t/>
            </a:r>
            <a:br>
              <a:rPr lang="en-US" sz="1300" b="1" dirty="0" smtClean="0">
                <a:latin typeface="Verdana"/>
                <a:ea typeface="MS PGothic" charset="0"/>
                <a:cs typeface="Verdana"/>
              </a:rPr>
            </a:br>
            <a:r>
              <a:rPr lang="en-US" sz="1300" b="1" dirty="0" smtClean="0">
                <a:latin typeface="Verdana"/>
                <a:ea typeface="MS PGothic" charset="0"/>
                <a:cs typeface="Verdana"/>
              </a:rPr>
              <a:t>for </a:t>
            </a:r>
            <a:r>
              <a:rPr lang="en-US" sz="1300" b="1" dirty="0">
                <a:latin typeface="Verdana"/>
                <a:ea typeface="MS PGothic" charset="0"/>
                <a:cs typeface="Verdana"/>
              </a:rPr>
              <a:t>the right patient</a:t>
            </a:r>
          </a:p>
        </p:txBody>
      </p:sp>
      <p:sp>
        <p:nvSpPr>
          <p:cNvPr id="17" name="TextBox 16"/>
          <p:cNvSpPr txBox="1"/>
          <p:nvPr/>
        </p:nvSpPr>
        <p:spPr>
          <a:xfrm>
            <a:off x="5605272" y="2553738"/>
            <a:ext cx="2852928" cy="393192"/>
          </a:xfrm>
          <a:prstGeom prst="rect">
            <a:avLst/>
          </a:prstGeom>
          <a:noFill/>
        </p:spPr>
        <p:txBody>
          <a:bodyPr wrap="square" rtlCol="0" anchor="ctr">
            <a:noAutofit/>
          </a:bodyPr>
          <a:lstStyle/>
          <a:p>
            <a:pPr algn="ctr" defTabSz="455613" eaLnBrk="1" hangingPunct="1"/>
            <a:r>
              <a:rPr lang="en-US" sz="1300" b="1">
                <a:latin typeface="Verdana"/>
                <a:ea typeface="MS PGothic" charset="0"/>
                <a:cs typeface="Verdana"/>
              </a:rPr>
              <a:t>I haven't but would </a:t>
            </a:r>
            <a:br>
              <a:rPr lang="en-US" sz="1300" b="1">
                <a:latin typeface="Verdana"/>
                <a:ea typeface="MS PGothic" charset="0"/>
                <a:cs typeface="Verdana"/>
              </a:rPr>
            </a:br>
            <a:r>
              <a:rPr lang="en-US" sz="1300" b="1">
                <a:latin typeface="Verdana"/>
                <a:ea typeface="MS PGothic" charset="0"/>
                <a:cs typeface="Verdana"/>
              </a:rPr>
              <a:t>for the right patient</a:t>
            </a:r>
            <a:endParaRPr lang="en-US" sz="1300" b="1" dirty="0">
              <a:latin typeface="Verdana"/>
              <a:ea typeface="MS PGothic" charset="0"/>
              <a:cs typeface="Verdana"/>
            </a:endParaRPr>
          </a:p>
        </p:txBody>
      </p:sp>
      <p:sp>
        <p:nvSpPr>
          <p:cNvPr id="18" name="TextBox 17"/>
          <p:cNvSpPr txBox="1"/>
          <p:nvPr/>
        </p:nvSpPr>
        <p:spPr>
          <a:xfrm>
            <a:off x="5605272" y="4528159"/>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I have</a:t>
            </a:r>
          </a:p>
        </p:txBody>
      </p:sp>
      <p:sp>
        <p:nvSpPr>
          <p:cNvPr id="19" name="TextBox 18"/>
          <p:cNvSpPr txBox="1"/>
          <p:nvPr/>
        </p:nvSpPr>
        <p:spPr>
          <a:xfrm>
            <a:off x="5605272" y="3043409"/>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I have</a:t>
            </a:r>
          </a:p>
        </p:txBody>
      </p:sp>
      <p:sp>
        <p:nvSpPr>
          <p:cNvPr id="20" name="TextBox 19"/>
          <p:cNvSpPr txBox="1"/>
          <p:nvPr/>
        </p:nvSpPr>
        <p:spPr>
          <a:xfrm>
            <a:off x="5605272" y="3526586"/>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I haven't but it is </a:t>
            </a:r>
            <a:r>
              <a:rPr lang="en-US" sz="1300" b="1" dirty="0" smtClean="0">
                <a:solidFill>
                  <a:prstClr val="white"/>
                </a:solidFill>
                <a:latin typeface="Verdana"/>
                <a:ea typeface="MS PGothic" charset="0"/>
                <a:cs typeface="Verdana"/>
              </a:rPr>
              <a:t>reasonable</a:t>
            </a:r>
            <a:endParaRPr lang="en-US" sz="1300" b="1" dirty="0">
              <a:solidFill>
                <a:prstClr val="white"/>
              </a:solidFill>
              <a:latin typeface="Verdana"/>
              <a:ea typeface="MS PGothic" charset="0"/>
              <a:cs typeface="Verdana"/>
            </a:endParaRPr>
          </a:p>
        </p:txBody>
      </p:sp>
      <p:sp>
        <p:nvSpPr>
          <p:cNvPr id="16" name="TextBox 15"/>
          <p:cNvSpPr txBox="1"/>
          <p:nvPr/>
        </p:nvSpPr>
        <p:spPr>
          <a:xfrm>
            <a:off x="2679192" y="4989106"/>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Plasma </a:t>
            </a:r>
            <a:r>
              <a:rPr lang="en-US" sz="1300" b="1" dirty="0" smtClean="0">
                <a:solidFill>
                  <a:prstClr val="white"/>
                </a:solidFill>
                <a:latin typeface="Verdana"/>
                <a:ea typeface="MS PGothic" charset="0"/>
                <a:cs typeface="Verdana"/>
              </a:rPr>
              <a:t>first</a:t>
            </a:r>
            <a:r>
              <a:rPr lang="en-US" sz="1300" b="1" dirty="0">
                <a:solidFill>
                  <a:prstClr val="white"/>
                </a:solidFill>
                <a:latin typeface="Verdana"/>
                <a:ea typeface="MS PGothic" charset="0"/>
                <a:cs typeface="Verdana"/>
              </a:rPr>
              <a:t>;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if </a:t>
            </a:r>
            <a:r>
              <a:rPr lang="en-US" sz="1300" b="1" dirty="0">
                <a:solidFill>
                  <a:prstClr val="white"/>
                </a:solidFill>
                <a:latin typeface="Verdana"/>
                <a:ea typeface="MS PGothic" charset="0"/>
                <a:cs typeface="Verdana"/>
              </a:rPr>
              <a:t>negative, </a:t>
            </a:r>
            <a:r>
              <a:rPr lang="en-US" sz="1300" b="1" dirty="0" smtClean="0">
                <a:solidFill>
                  <a:prstClr val="white"/>
                </a:solidFill>
                <a:latin typeface="Verdana"/>
                <a:ea typeface="MS PGothic" charset="0"/>
                <a:cs typeface="Verdana"/>
              </a:rPr>
              <a:t>tissue</a:t>
            </a:r>
            <a:r>
              <a:rPr lang="en-US" sz="1300" b="1" dirty="0">
                <a:solidFill>
                  <a:prstClr val="white"/>
                </a:solidFill>
                <a:latin typeface="Verdana"/>
                <a:ea typeface="MS PGothic" charset="0"/>
                <a:cs typeface="Verdana"/>
              </a:rPr>
              <a:t> </a:t>
            </a:r>
          </a:p>
        </p:txBody>
      </p:sp>
      <p:sp>
        <p:nvSpPr>
          <p:cNvPr id="21" name="TextBox 20"/>
          <p:cNvSpPr txBox="1"/>
          <p:nvPr/>
        </p:nvSpPr>
        <p:spPr>
          <a:xfrm>
            <a:off x="5605272" y="4989106"/>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I have</a:t>
            </a:r>
          </a:p>
        </p:txBody>
      </p:sp>
      <p:sp>
        <p:nvSpPr>
          <p:cNvPr id="26" name="TextBox 25"/>
          <p:cNvSpPr txBox="1"/>
          <p:nvPr/>
        </p:nvSpPr>
        <p:spPr>
          <a:xfrm>
            <a:off x="5652120" y="2204864"/>
            <a:ext cx="2808312" cy="252395"/>
          </a:xfrm>
          <a:prstGeom prst="rect">
            <a:avLst/>
          </a:prstGeom>
          <a:noFill/>
        </p:spPr>
        <p:txBody>
          <a:bodyPr wrap="square" rtlCol="0" anchor="ctr">
            <a:noAutofit/>
          </a:bodyPr>
          <a:lstStyle/>
          <a:p>
            <a:pPr algn="ctr" defTabSz="455613" eaLnBrk="1" hangingPunct="1"/>
            <a:r>
              <a:rPr lang="en-US" sz="1000" b="1" dirty="0">
                <a:solidFill>
                  <a:srgbClr val="1F497D"/>
                </a:solidFill>
                <a:ea typeface="Arial" charset="0"/>
                <a:cs typeface="Arial" charset="0"/>
              </a:rPr>
              <a:t>URINE</a:t>
            </a:r>
          </a:p>
        </p:txBody>
      </p:sp>
      <p:sp>
        <p:nvSpPr>
          <p:cNvPr id="27" name="TextBox 26"/>
          <p:cNvSpPr txBox="1"/>
          <p:nvPr/>
        </p:nvSpPr>
        <p:spPr>
          <a:xfrm>
            <a:off x="2634575" y="2204864"/>
            <a:ext cx="2864805" cy="252395"/>
          </a:xfrm>
          <a:prstGeom prst="rect">
            <a:avLst/>
          </a:prstGeom>
          <a:noFill/>
        </p:spPr>
        <p:txBody>
          <a:bodyPr wrap="square" rtlCol="0" anchor="ctr">
            <a:noAutofit/>
          </a:bodyPr>
          <a:lstStyle/>
          <a:p>
            <a:pPr algn="ctr" defTabSz="455613" eaLnBrk="1" hangingPunct="1"/>
            <a:r>
              <a:rPr lang="en-US" sz="1000" b="1" dirty="0">
                <a:solidFill>
                  <a:srgbClr val="1F497D"/>
                </a:solidFill>
                <a:ea typeface="Arial" charset="0"/>
                <a:cs typeface="Arial" charset="0"/>
              </a:rPr>
              <a:t>SERUM </a:t>
            </a:r>
            <a:r>
              <a:rPr lang="en-US" sz="1000" b="1" dirty="0" smtClean="0">
                <a:solidFill>
                  <a:srgbClr val="1F497D"/>
                </a:solidFill>
                <a:ea typeface="Arial" charset="0"/>
                <a:cs typeface="Arial" charset="0"/>
              </a:rPr>
              <a:t>AND/OR </a:t>
            </a:r>
            <a:r>
              <a:rPr lang="en-US" sz="1000" b="1" dirty="0">
                <a:solidFill>
                  <a:srgbClr val="1F497D"/>
                </a:solidFill>
                <a:ea typeface="Arial" charset="0"/>
                <a:cs typeface="Arial" charset="0"/>
              </a:rPr>
              <a:t>TISSUE</a:t>
            </a:r>
          </a:p>
        </p:txBody>
      </p:sp>
    </p:spTree>
    <p:custDataLst>
      <p:tags r:id="rId1"/>
    </p:custDataLst>
    <p:extLst>
      <p:ext uri="{BB962C8B-B14F-4D97-AF65-F5344CB8AC3E}">
        <p14:creationId xmlns:p14="http://schemas.microsoft.com/office/powerpoint/2010/main" val="1818082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sz="2400" dirty="0" smtClean="0"/>
              <a:t>Association between Plasma Genotyping and Outcomes with </a:t>
            </a:r>
            <a:r>
              <a:rPr lang="en-US" sz="2400" dirty="0" err="1" smtClean="0"/>
              <a:t>Osimertinib</a:t>
            </a:r>
            <a:endParaRPr lang="en-US" sz="2400" dirty="0"/>
          </a:p>
        </p:txBody>
      </p:sp>
      <p:sp>
        <p:nvSpPr>
          <p:cNvPr id="12" name="Rectangle 33"/>
          <p:cNvSpPr>
            <a:spLocks noChangeArrowheads="1"/>
          </p:cNvSpPr>
          <p:nvPr/>
        </p:nvSpPr>
        <p:spPr bwMode="auto">
          <a:xfrm>
            <a:off x="741953" y="3560484"/>
            <a:ext cx="7716069" cy="1754958"/>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13" name="Group 217"/>
          <p:cNvGraphicFramePr>
            <a:graphicFrameLocks noGrp="1"/>
          </p:cNvGraphicFramePr>
          <p:nvPr>
            <p:extLst>
              <p:ext uri="{D42A27DB-BD31-4B8C-83A1-F6EECF244321}">
                <p14:modId xmlns:p14="http://schemas.microsoft.com/office/powerpoint/2010/main" val="1728627872"/>
              </p:ext>
            </p:extLst>
          </p:nvPr>
        </p:nvGraphicFramePr>
        <p:xfrm>
          <a:off x="877593" y="3674811"/>
          <a:ext cx="7442932" cy="1523139"/>
        </p:xfrm>
        <a:graphic>
          <a:graphicData uri="http://schemas.openxmlformats.org/drawingml/2006/table">
            <a:tbl>
              <a:tblPr/>
              <a:tblGrid>
                <a:gridCol w="3277622"/>
                <a:gridCol w="1120475"/>
                <a:gridCol w="1014945"/>
                <a:gridCol w="1082608"/>
                <a:gridCol w="947282"/>
              </a:tblGrid>
              <a:tr h="611663">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Arial" charset="0"/>
                          <a:ea typeface="ヒラギノ角ゴ Pro W3" charset="-128"/>
                        </a:rPr>
                        <a:t>Outcome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Arial" charset="0"/>
                          <a:ea typeface="ＭＳ 明朝" charset="-128"/>
                        </a:rPr>
                        <a:t>Tumor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Arial" charset="0"/>
                          <a:ea typeface="ＭＳ 明朝" charset="-128"/>
                        </a:rPr>
                        <a:t>T790M+</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Arial" charset="0"/>
                          <a:ea typeface="ＭＳ 明朝" charset="-128"/>
                        </a:rPr>
                        <a:t>Tumor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Arial" charset="0"/>
                          <a:ea typeface="ＭＳ 明朝" charset="-128"/>
                        </a:rPr>
                        <a:t>T790M-</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Arial" charset="0"/>
                          <a:ea typeface="ＭＳ 明朝" charset="-128"/>
                        </a:rPr>
                        <a:t>Plasma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Arial" charset="0"/>
                          <a:ea typeface="ＭＳ 明朝" charset="-128"/>
                        </a:rPr>
                        <a:t>T790M+</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Arial" charset="0"/>
                          <a:ea typeface="ＭＳ 明朝" charset="-128"/>
                        </a:rPr>
                        <a:t>Plasma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Arial" charset="0"/>
                          <a:ea typeface="ＭＳ 明朝" charset="-128"/>
                        </a:rPr>
                        <a:t>T790M-</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r>
              <a:tr h="454157">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ea typeface="ＭＳ 明朝" charset="-128"/>
                        </a:rPr>
                        <a:t>ORR (n = 173, 58, 164, 102)</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ea typeface="ＭＳ 明朝" charset="-128"/>
                        </a:rPr>
                        <a:t>62%</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ea typeface="ＭＳ 明朝" charset="-128"/>
                        </a:rPr>
                        <a:t>26%</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ea typeface="ＭＳ 明朝" charset="-128"/>
                        </a:rPr>
                        <a:t>63%</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ea typeface="ＭＳ 明朝" charset="-128"/>
                        </a:rPr>
                        <a:t>46%</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457319">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Arial" charset="0"/>
                          <a:ea typeface="ＭＳ 明朝" charset="-128"/>
                        </a:rPr>
                        <a:t>Median PFS (n = 179, 58, 169, 104)</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ea typeface="ＭＳ 明朝" charset="-128"/>
                        </a:rPr>
                        <a:t>9.7 mo</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ea typeface="ＭＳ 明朝" charset="-128"/>
                        </a:rPr>
                        <a:t>3.4 mo</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ea typeface="ＭＳ 明朝" charset="-128"/>
                        </a:rPr>
                        <a:t>9.7 mo</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charset="0"/>
                          <a:ea typeface="ＭＳ 明朝" charset="-128"/>
                        </a:rPr>
                        <a:t>8.2 mo</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bl>
          </a:graphicData>
        </a:graphic>
      </p:graphicFrame>
      <p:sp>
        <p:nvSpPr>
          <p:cNvPr id="6" name="TextBox 5"/>
          <p:cNvSpPr txBox="1">
            <a:spLocks noChangeArrowheads="1"/>
          </p:cNvSpPr>
          <p:nvPr/>
        </p:nvSpPr>
        <p:spPr bwMode="auto">
          <a:xfrm>
            <a:off x="539971" y="1295400"/>
            <a:ext cx="7544574" cy="166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t"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14370" indent="-214370">
              <a:spcBef>
                <a:spcPts val="450"/>
              </a:spcBef>
              <a:buFont typeface="Arial" charset="0"/>
              <a:buChar char="•"/>
            </a:pPr>
            <a:r>
              <a:rPr lang="en-US" sz="1800" dirty="0"/>
              <a:t>Sensitivity</a:t>
            </a:r>
            <a:r>
              <a:rPr lang="en-US" sz="1800" dirty="0">
                <a:solidFill>
                  <a:srgbClr val="FFFFFF"/>
                </a:solidFill>
              </a:rPr>
              <a:t> </a:t>
            </a:r>
            <a:r>
              <a:rPr lang="en-US" sz="1800" dirty="0"/>
              <a:t>of plasma genotyping for detection of EGFR mutations:</a:t>
            </a:r>
          </a:p>
          <a:p>
            <a:pPr marL="814605" lvl="1" indent="-257244">
              <a:spcBef>
                <a:spcPts val="450"/>
              </a:spcBef>
              <a:buFont typeface=".HelveticaNeueDeskInterface-Regular" charset="-120"/>
              <a:buChar char="–"/>
            </a:pPr>
            <a:r>
              <a:rPr lang="en-US" sz="1800" dirty="0"/>
              <a:t>T790M: 70%</a:t>
            </a:r>
          </a:p>
          <a:p>
            <a:pPr marL="814605" lvl="1" indent="-257244">
              <a:spcBef>
                <a:spcPts val="450"/>
              </a:spcBef>
              <a:buFont typeface=".HelveticaNeueDeskInterface-Regular" charset="-120"/>
              <a:buChar char="–"/>
            </a:pPr>
            <a:r>
              <a:rPr lang="en-US" sz="1800" dirty="0"/>
              <a:t>Exon 19 del: 82%</a:t>
            </a:r>
          </a:p>
          <a:p>
            <a:pPr marL="814605" lvl="1" indent="-257244">
              <a:spcBef>
                <a:spcPts val="450"/>
              </a:spcBef>
              <a:buFont typeface=".HelveticaNeueDeskInterface-Regular" charset="-120"/>
              <a:buChar char="–"/>
            </a:pPr>
            <a:r>
              <a:rPr lang="en-US" sz="1800" dirty="0"/>
              <a:t>Exon 21 L858R: 86%</a:t>
            </a:r>
          </a:p>
          <a:p>
            <a:pPr marL="214370" indent="-214370">
              <a:spcBef>
                <a:spcPts val="450"/>
              </a:spcBef>
              <a:buFont typeface="Arial" charset="0"/>
              <a:buChar char="•"/>
            </a:pPr>
            <a:r>
              <a:rPr lang="en-US" sz="1800" dirty="0"/>
              <a:t>Plasma positive for T790M in 31% of cases negative for T790M in tumor</a:t>
            </a:r>
            <a:endParaRPr lang="en-US" sz="1800" dirty="0">
              <a:solidFill>
                <a:srgbClr val="FFFFFF"/>
              </a:solidFill>
            </a:endParaRPr>
          </a:p>
        </p:txBody>
      </p:sp>
      <p:sp>
        <p:nvSpPr>
          <p:cNvPr id="7" name="TextBox 6"/>
          <p:cNvSpPr txBox="1">
            <a:spLocks noChangeArrowheads="1"/>
          </p:cNvSpPr>
          <p:nvPr/>
        </p:nvSpPr>
        <p:spPr bwMode="auto">
          <a:xfrm>
            <a:off x="0" y="6362328"/>
            <a:ext cx="6859786"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Oxnard GR et al. </a:t>
            </a:r>
            <a:r>
              <a:rPr lang="en-US" sz="1600" i="1" dirty="0"/>
              <a:t>J Clin </a:t>
            </a:r>
            <a:r>
              <a:rPr lang="en-US" sz="1600" i="1" dirty="0" err="1"/>
              <a:t>Oncol</a:t>
            </a:r>
            <a:r>
              <a:rPr lang="en-US" sz="1600" i="1" dirty="0"/>
              <a:t> </a:t>
            </a:r>
            <a:r>
              <a:rPr lang="en-US" sz="1600" dirty="0"/>
              <a:t>2016;34(28):3375-82.</a:t>
            </a:r>
          </a:p>
        </p:txBody>
      </p:sp>
    </p:spTree>
    <p:extLst>
      <p:ext uri="{BB962C8B-B14F-4D97-AF65-F5344CB8AC3E}">
        <p14:creationId xmlns:p14="http://schemas.microsoft.com/office/powerpoint/2010/main" val="12705117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3"/>
          <p:cNvSpPr>
            <a:spLocks noChangeArrowheads="1"/>
          </p:cNvSpPr>
          <p:nvPr/>
        </p:nvSpPr>
        <p:spPr bwMode="auto">
          <a:xfrm>
            <a:off x="685980" y="3697502"/>
            <a:ext cx="7428706" cy="20574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9" name="Rectangle 33"/>
          <p:cNvSpPr>
            <a:spLocks noChangeArrowheads="1"/>
          </p:cNvSpPr>
          <p:nvPr/>
        </p:nvSpPr>
        <p:spPr bwMode="auto">
          <a:xfrm>
            <a:off x="685980" y="1447800"/>
            <a:ext cx="7428706" cy="1768466"/>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 name="Title 1"/>
          <p:cNvSpPr>
            <a:spLocks noGrp="1"/>
          </p:cNvSpPr>
          <p:nvPr>
            <p:ph type="title"/>
          </p:nvPr>
        </p:nvSpPr>
        <p:spPr/>
        <p:txBody>
          <a:bodyPr/>
          <a:lstStyle/>
          <a:p>
            <a:r>
              <a:rPr lang="en-US" sz="2400" dirty="0" smtClean="0"/>
              <a:t>Plasma and Urine Detection Is Sensitive and Complements Tissue T790M Testing</a:t>
            </a:r>
            <a:endParaRPr lang="en-US" sz="2400" dirty="0"/>
          </a:p>
        </p:txBody>
      </p:sp>
      <p:sp>
        <p:nvSpPr>
          <p:cNvPr id="6" name="TextBox 5"/>
          <p:cNvSpPr txBox="1">
            <a:spLocks noChangeArrowheads="1"/>
          </p:cNvSpPr>
          <p:nvPr/>
        </p:nvSpPr>
        <p:spPr bwMode="auto">
          <a:xfrm>
            <a:off x="0" y="6488081"/>
            <a:ext cx="6859786"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t>Wakelee</a:t>
            </a:r>
            <a:r>
              <a:rPr lang="en-US" sz="1600" dirty="0"/>
              <a:t> HA et al. </a:t>
            </a:r>
            <a:r>
              <a:rPr lang="en-US" sz="1600" i="1" dirty="0"/>
              <a:t>Proc ASCO </a:t>
            </a:r>
            <a:r>
              <a:rPr lang="en-US" sz="1600" dirty="0"/>
              <a:t>2016;Abstract 9001.</a:t>
            </a:r>
          </a:p>
        </p:txBody>
      </p:sp>
      <p:sp>
        <p:nvSpPr>
          <p:cNvPr id="7" name="TextBox 6"/>
          <p:cNvSpPr txBox="1">
            <a:spLocks noChangeArrowheads="1"/>
          </p:cNvSpPr>
          <p:nvPr/>
        </p:nvSpPr>
        <p:spPr bwMode="auto">
          <a:xfrm>
            <a:off x="700737" y="5846483"/>
            <a:ext cx="7413949" cy="607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In T790M-positive patients, response was similar whether status was identified by plasma, tissue or urine.</a:t>
            </a:r>
          </a:p>
        </p:txBody>
      </p:sp>
      <p:graphicFrame>
        <p:nvGraphicFramePr>
          <p:cNvPr id="10" name="Group 217"/>
          <p:cNvGraphicFramePr>
            <a:graphicFrameLocks noGrp="1"/>
          </p:cNvGraphicFramePr>
          <p:nvPr>
            <p:extLst>
              <p:ext uri="{D42A27DB-BD31-4B8C-83A1-F6EECF244321}">
                <p14:modId xmlns:p14="http://schemas.microsoft.com/office/powerpoint/2010/main" val="1634685735"/>
              </p:ext>
            </p:extLst>
          </p:nvPr>
        </p:nvGraphicFramePr>
        <p:xfrm>
          <a:off x="812708" y="1553919"/>
          <a:ext cx="7164347" cy="1563708"/>
        </p:xfrm>
        <a:graphic>
          <a:graphicData uri="http://schemas.openxmlformats.org/drawingml/2006/table">
            <a:tbl>
              <a:tblPr/>
              <a:tblGrid>
                <a:gridCol w="1171096"/>
                <a:gridCol w="1239983"/>
                <a:gridCol w="964431"/>
                <a:gridCol w="1308871"/>
                <a:gridCol w="1377759"/>
                <a:gridCol w="1102207"/>
              </a:tblGrid>
              <a:tr h="228085">
                <a:tc gridSpan="6">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Plasma vs tissue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endParaRPr lang="en-US"/>
                    </a:p>
                  </a:txBody>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r>
              <a:tr h="228085">
                <a:tc rowSpan="2" gridSpan="2">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T790M</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rowSpan="2" h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gridSpan="3">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Tissue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rowSpan="2">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Total</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r>
              <a:tr h="228085">
                <a:tc gridSpan="2" v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ヒラギノ角ゴ Pro W3" charset="-128"/>
                        </a:rPr>
                        <a:t>Positive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ヒラギノ角ゴ Pro W3" charset="-128"/>
                        </a:rPr>
                        <a:t>Negative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ヒラギノ角ゴ Pro W3" charset="-128"/>
                        </a:rPr>
                        <a:t>Inadequate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v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r>
              <a:tr h="228085">
                <a:tc rowSpan="2">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明朝" charset="-128"/>
                        </a:rPr>
                        <a:t>Plasma (</a:t>
                      </a:r>
                      <a:r>
                        <a:rPr kumimoji="0" lang="en-US" sz="1400" b="1" i="0" u="none" strike="noStrike" cap="none" normalizeH="0" baseline="0" dirty="0" err="1" smtClean="0">
                          <a:ln>
                            <a:noFill/>
                          </a:ln>
                          <a:solidFill>
                            <a:schemeClr val="bg1"/>
                          </a:solidFill>
                          <a:effectLst/>
                          <a:latin typeface="Arial" charset="0"/>
                          <a:ea typeface="ＭＳ 明朝" charset="-128"/>
                        </a:rPr>
                        <a:t>BEAMing</a:t>
                      </a:r>
                      <a:r>
                        <a:rPr kumimoji="0" lang="en-US" sz="1400" b="1" i="0" u="none" strike="noStrike" cap="none" normalizeH="0" baseline="0" dirty="0" smtClean="0">
                          <a:ln>
                            <a:noFill/>
                          </a:ln>
                          <a:solidFill>
                            <a:schemeClr val="tx1"/>
                          </a:solidFill>
                          <a:effectLst/>
                          <a:latin typeface="Arial" charset="0"/>
                          <a:ea typeface="ＭＳ 明朝" charset="-128"/>
                        </a:rPr>
                        <a:t>)</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Positive</a:t>
                      </a:r>
                    </a:p>
                  </a:txBody>
                  <a:tcPr marL="68608" marR="68608" marT="34297" marB="34297" anchor="ctr"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313</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23</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38</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374</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r h="228085">
                <a:tc v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明朝"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Negative</a:t>
                      </a:r>
                    </a:p>
                  </a:txBody>
                  <a:tcPr marL="68608" marR="68608" marT="34297" marB="34297" anchor="ctr"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74</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17</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17</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108</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r h="228085">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明朝" charset="-128"/>
                        </a:rPr>
                        <a:t>Total</a:t>
                      </a:r>
                    </a:p>
                  </a:txBody>
                  <a:tcPr marL="68608" marR="68608" marT="34297" marB="34297" anchor="ctr"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h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明朝"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387</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40</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55</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482</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bl>
          </a:graphicData>
        </a:graphic>
      </p:graphicFrame>
      <p:graphicFrame>
        <p:nvGraphicFramePr>
          <p:cNvPr id="12" name="Group 217"/>
          <p:cNvGraphicFramePr>
            <a:graphicFrameLocks noGrp="1"/>
          </p:cNvGraphicFramePr>
          <p:nvPr>
            <p:extLst>
              <p:ext uri="{D42A27DB-BD31-4B8C-83A1-F6EECF244321}">
                <p14:modId xmlns:p14="http://schemas.microsoft.com/office/powerpoint/2010/main" val="512909185"/>
              </p:ext>
            </p:extLst>
          </p:nvPr>
        </p:nvGraphicFramePr>
        <p:xfrm>
          <a:off x="812708" y="3811690"/>
          <a:ext cx="7164347" cy="1824326"/>
        </p:xfrm>
        <a:graphic>
          <a:graphicData uri="http://schemas.openxmlformats.org/drawingml/2006/table">
            <a:tbl>
              <a:tblPr/>
              <a:tblGrid>
                <a:gridCol w="1171096"/>
                <a:gridCol w="1239983"/>
                <a:gridCol w="964431"/>
                <a:gridCol w="1308871"/>
                <a:gridCol w="1377759"/>
                <a:gridCol w="1102207"/>
              </a:tblGrid>
              <a:tr h="243129">
                <a:tc gridSpan="6">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Urine vs tissue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endParaRPr lang="en-US"/>
                    </a:p>
                  </a:txBody>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r>
              <a:tr h="243129">
                <a:tc rowSpan="2" gridSpan="2">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T790M</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rowSpan="2" h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gridSpan="3">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Tissue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rowSpan="2">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Total</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r>
              <a:tr h="243129">
                <a:tc gridSpan="2" v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hMerge="1"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ヒラギノ角ゴ Pro W3" charset="-128"/>
                        </a:rPr>
                        <a:t>Positive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ヒラギノ角ゴ Pro W3" charset="-128"/>
                        </a:rPr>
                        <a:t>Negative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ヒラギノ角ゴ Pro W3" charset="-128"/>
                        </a:rPr>
                        <a:t>Inadequate</a:t>
                      </a:r>
                    </a:p>
                  </a:txBody>
                  <a:tcPr marL="68608" marR="68608" marT="34297" marB="34297"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v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r>
              <a:tr h="243129">
                <a:tc rowSpan="3">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明朝" charset="-128"/>
                        </a:rPr>
                        <a:t>Urine</a:t>
                      </a:r>
                    </a:p>
                  </a:txBody>
                  <a:tcPr marL="68608" marR="68608" marT="34297" marB="34297"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Positive</a:t>
                      </a:r>
                    </a:p>
                  </a:txBody>
                  <a:tcPr marL="68608" marR="68608" marT="34297" marB="34297" anchor="ctr"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142</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11</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16</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169</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r h="243129">
                <a:tc v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明朝"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Negative</a:t>
                      </a:r>
                    </a:p>
                  </a:txBody>
                  <a:tcPr marL="68608" marR="68608" marT="34297" marB="34297" anchor="ctr"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31</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5</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6</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42</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r h="243129">
                <a:tc v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a typeface="ＭＳ 明朝"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Inadequate</a:t>
                      </a:r>
                    </a:p>
                  </a:txBody>
                  <a:tcPr marL="68608" marR="68608" marT="34297" marB="34297" anchor="ctr"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2</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0</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0</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2</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r h="243129">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明朝" charset="-128"/>
                        </a:rPr>
                        <a:t>Total</a:t>
                      </a:r>
                    </a:p>
                  </a:txBody>
                  <a:tcPr marL="68608" marR="68608" marT="34297" marB="34297" anchor="ctr"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h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明朝"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175</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16</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22</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明朝" charset="-128"/>
                        </a:rPr>
                        <a:t>213</a:t>
                      </a:r>
                    </a:p>
                  </a:txBody>
                  <a:tcPr marL="68608" marR="68608"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bl>
          </a:graphicData>
        </a:graphic>
      </p:graphicFrame>
      <p:sp>
        <p:nvSpPr>
          <p:cNvPr id="11" name="TextBox 15"/>
          <p:cNvSpPr txBox="1">
            <a:spLocks noChangeArrowheads="1"/>
          </p:cNvSpPr>
          <p:nvPr/>
        </p:nvSpPr>
        <p:spPr bwMode="auto">
          <a:xfrm>
            <a:off x="711347" y="3383671"/>
            <a:ext cx="7403339" cy="273929"/>
          </a:xfrm>
          <a:prstGeom prst="rect">
            <a:avLst/>
          </a:prstGeom>
          <a:noFill/>
          <a:ln w="19050">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tIns="13720" rIns="0" bIns="1372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pitchFamily="34" charset="0"/>
              <a:buChar char="•"/>
            </a:pPr>
            <a:r>
              <a:rPr lang="en-US" sz="1600" dirty="0"/>
              <a:t> Tissue as reference, urine sensitivity = 81.1% (142/175)</a:t>
            </a:r>
          </a:p>
        </p:txBody>
      </p:sp>
      <p:sp>
        <p:nvSpPr>
          <p:cNvPr id="3" name="TextBox 15"/>
          <p:cNvSpPr txBox="1">
            <a:spLocks noChangeArrowheads="1"/>
          </p:cNvSpPr>
          <p:nvPr/>
        </p:nvSpPr>
        <p:spPr bwMode="auto">
          <a:xfrm>
            <a:off x="717838" y="1140150"/>
            <a:ext cx="7396848" cy="273929"/>
          </a:xfrm>
          <a:prstGeom prst="rect">
            <a:avLst/>
          </a:prstGeom>
          <a:noFill/>
          <a:ln w="19050">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tIns="13720" rIns="0" bIns="1372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pitchFamily="34" charset="0"/>
              <a:buChar char="•"/>
            </a:pPr>
            <a:r>
              <a:rPr lang="en-US" sz="1600" dirty="0"/>
              <a:t> Tissue as reference, plasma sensitivity = 80.9% (313/387)</a:t>
            </a:r>
            <a:endParaRPr lang="en-US" sz="1600" dirty="0">
              <a:solidFill>
                <a:srgbClr val="FFFFFF"/>
              </a:solidFill>
              <a:cs typeface="Arial" charset="0"/>
            </a:endParaRPr>
          </a:p>
        </p:txBody>
      </p:sp>
    </p:spTree>
    <p:extLst>
      <p:ext uri="{BB962C8B-B14F-4D97-AF65-F5344CB8AC3E}">
        <p14:creationId xmlns:p14="http://schemas.microsoft.com/office/powerpoint/2010/main" val="8328394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902" y="1859303"/>
            <a:ext cx="5370957" cy="3859928"/>
          </a:xfrm>
          <a:prstGeom prst="rect">
            <a:avLst/>
          </a:prstGeom>
        </p:spPr>
      </p:pic>
      <p:sp>
        <p:nvSpPr>
          <p:cNvPr id="2" name="Title 1"/>
          <p:cNvSpPr>
            <a:spLocks noGrp="1"/>
          </p:cNvSpPr>
          <p:nvPr>
            <p:ph type="title"/>
          </p:nvPr>
        </p:nvSpPr>
        <p:spPr/>
        <p:txBody>
          <a:bodyPr/>
          <a:lstStyle/>
          <a:p>
            <a:r>
              <a:rPr lang="en-US" sz="2400" dirty="0" smtClean="0"/>
              <a:t>Plasma, Tissue and Urine Identify Unique and Overlapping Subsets of T790M-Positive Patients</a:t>
            </a:r>
            <a:endParaRPr lang="en-US" sz="2400" dirty="0"/>
          </a:p>
        </p:txBody>
      </p:sp>
      <p:sp>
        <p:nvSpPr>
          <p:cNvPr id="4" name="TextBox 3"/>
          <p:cNvSpPr txBox="1">
            <a:spLocks noChangeArrowheads="1"/>
          </p:cNvSpPr>
          <p:nvPr/>
        </p:nvSpPr>
        <p:spPr bwMode="auto">
          <a:xfrm>
            <a:off x="0" y="6438528"/>
            <a:ext cx="6859786"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Wakelee</a:t>
            </a:r>
            <a:r>
              <a:rPr lang="en-US" sz="1600" dirty="0">
                <a:solidFill>
                  <a:srgbClr val="FFFFFF"/>
                </a:solidFill>
              </a:rPr>
              <a:t> HA et al. </a:t>
            </a:r>
            <a:r>
              <a:rPr lang="en-US" sz="1600" i="1" dirty="0">
                <a:solidFill>
                  <a:srgbClr val="FFFFFF"/>
                </a:solidFill>
              </a:rPr>
              <a:t>Proc ASCO </a:t>
            </a:r>
            <a:r>
              <a:rPr lang="en-US" sz="1600" dirty="0">
                <a:solidFill>
                  <a:srgbClr val="FFFFFF"/>
                </a:solidFill>
              </a:rPr>
              <a:t>2016;Abstract 9001.</a:t>
            </a:r>
          </a:p>
        </p:txBody>
      </p:sp>
      <p:sp>
        <p:nvSpPr>
          <p:cNvPr id="5" name="TextBox 4"/>
          <p:cNvSpPr txBox="1">
            <a:spLocks noChangeArrowheads="1"/>
          </p:cNvSpPr>
          <p:nvPr/>
        </p:nvSpPr>
        <p:spPr bwMode="auto">
          <a:xfrm>
            <a:off x="635997" y="1266010"/>
            <a:ext cx="7695843"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181 samples with matched pretreatment T790M results in plasma, tissue and urine</a:t>
            </a:r>
          </a:p>
        </p:txBody>
      </p:sp>
      <p:sp>
        <p:nvSpPr>
          <p:cNvPr id="6" name="TextBox 5"/>
          <p:cNvSpPr txBox="1">
            <a:spLocks noChangeArrowheads="1"/>
          </p:cNvSpPr>
          <p:nvPr/>
        </p:nvSpPr>
        <p:spPr bwMode="auto">
          <a:xfrm>
            <a:off x="1532464" y="5722125"/>
            <a:ext cx="5327322" cy="484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20325" indent="-210797">
              <a:lnSpc>
                <a:spcPct val="150000"/>
              </a:lnSpc>
              <a:buFont typeface="Arial" pitchFamily="34" charset="0"/>
              <a:buChar char="•"/>
            </a:pPr>
            <a:r>
              <a:rPr lang="en-US" sz="1600" dirty="0">
                <a:solidFill>
                  <a:srgbClr val="FFFFFF"/>
                </a:solidFill>
              </a:rPr>
              <a:t>57% were positive by all 3 sample types</a:t>
            </a:r>
          </a:p>
        </p:txBody>
      </p:sp>
    </p:spTree>
    <p:extLst>
      <p:ext uri="{BB962C8B-B14F-4D97-AF65-F5344CB8AC3E}">
        <p14:creationId xmlns:p14="http://schemas.microsoft.com/office/powerpoint/2010/main" val="2083855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rmAutofit/>
          </a:bodyPr>
          <a:lstStyle/>
          <a:p>
            <a:pPr marL="0" indent="0">
              <a:buNone/>
            </a:pPr>
            <a:r>
              <a:rPr lang="en-US" sz="2000" b="1" dirty="0">
                <a:solidFill>
                  <a:srgbClr val="BBE0E3"/>
                </a:solidFill>
                <a:latin typeface="Arial" charset="0"/>
                <a:ea typeface="Arial" charset="0"/>
                <a:cs typeface="Arial" charset="0"/>
              </a:rPr>
              <a:t>In general, what would be your most likely systemic therapy recommendation for a patient with EGFR mutation-positive </a:t>
            </a:r>
            <a:r>
              <a:rPr lang="en-US" sz="2000" b="1" dirty="0" err="1">
                <a:solidFill>
                  <a:srgbClr val="BBE0E3"/>
                </a:solidFill>
                <a:latin typeface="Arial" charset="0"/>
                <a:ea typeface="Arial" charset="0"/>
                <a:cs typeface="Arial" charset="0"/>
              </a:rPr>
              <a:t>nonsquamous</a:t>
            </a:r>
            <a:r>
              <a:rPr lang="en-US" sz="2000" b="1" dirty="0">
                <a:solidFill>
                  <a:srgbClr val="BBE0E3"/>
                </a:solidFill>
                <a:latin typeface="Arial" charset="0"/>
                <a:ea typeface="Arial" charset="0"/>
                <a:cs typeface="Arial" charset="0"/>
              </a:rPr>
              <a:t> NSCLC who responded to </a:t>
            </a:r>
            <a:r>
              <a:rPr lang="en-US" sz="2000" b="1" dirty="0" err="1">
                <a:solidFill>
                  <a:srgbClr val="BBE0E3"/>
                </a:solidFill>
                <a:latin typeface="Arial" charset="0"/>
                <a:ea typeface="Arial" charset="0"/>
                <a:cs typeface="Arial" charset="0"/>
              </a:rPr>
              <a:t>erlotinib</a:t>
            </a:r>
            <a:r>
              <a:rPr lang="en-US" sz="2000" b="1" dirty="0">
                <a:solidFill>
                  <a:srgbClr val="BBE0E3"/>
                </a:solidFill>
                <a:latin typeface="Arial" charset="0"/>
                <a:ea typeface="Arial" charset="0"/>
                <a:cs typeface="Arial" charset="0"/>
              </a:rPr>
              <a:t>, is now experiencing disease progression and has a biopsy-proven T790M mutation and a PD-L1 TPS of </a:t>
            </a:r>
            <a:r>
              <a:rPr lang="en-US" sz="2000" b="1" dirty="0" smtClean="0">
                <a:solidFill>
                  <a:srgbClr val="BBE0E3"/>
                </a:solidFill>
                <a:latin typeface="Arial" charset="0"/>
                <a:ea typeface="Arial" charset="0"/>
                <a:cs typeface="Arial" charset="0"/>
              </a:rPr>
              <a:t>60</a:t>
            </a:r>
            <a:r>
              <a:rPr lang="en-US" sz="2000" b="1" dirty="0">
                <a:solidFill>
                  <a:srgbClr val="BBE0E3"/>
                </a:solidFill>
                <a:latin typeface="Arial" charset="0"/>
                <a:ea typeface="Arial" charset="0"/>
                <a:cs typeface="Arial" charset="0"/>
              </a:rPr>
              <a:t>%? </a:t>
            </a:r>
          </a:p>
        </p:txBody>
      </p:sp>
      <p:sp>
        <p:nvSpPr>
          <p:cNvPr id="15" name="TextBox 14"/>
          <p:cNvSpPr txBox="1"/>
          <p:nvPr/>
        </p:nvSpPr>
        <p:spPr>
          <a:xfrm>
            <a:off x="2667000" y="4005320"/>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Osimertinib</a:t>
            </a:r>
            <a:endParaRPr lang="en-US" sz="1300" b="1" dirty="0">
              <a:solidFill>
                <a:prstClr val="white"/>
              </a:solidFill>
              <a:latin typeface="Verdana"/>
              <a:ea typeface="MS PGothic" charset="0"/>
              <a:cs typeface="Verdana"/>
            </a:endParaRPr>
          </a:p>
        </p:txBody>
      </p:sp>
      <p:sp>
        <p:nvSpPr>
          <p:cNvPr id="17" name="TextBox 16"/>
          <p:cNvSpPr txBox="1"/>
          <p:nvPr/>
        </p:nvSpPr>
        <p:spPr>
          <a:xfrm>
            <a:off x="2667000" y="2544042"/>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Osimertinib</a:t>
            </a:r>
            <a:endParaRPr lang="en-US" sz="1300" b="1" dirty="0">
              <a:solidFill>
                <a:prstClr val="white"/>
              </a:solidFill>
              <a:latin typeface="Verdana"/>
              <a:ea typeface="MS PGothic" charset="0"/>
              <a:cs typeface="Verdana"/>
            </a:endParaRPr>
          </a:p>
        </p:txBody>
      </p:sp>
      <p:sp>
        <p:nvSpPr>
          <p:cNvPr id="18" name="TextBox 17"/>
          <p:cNvSpPr txBox="1"/>
          <p:nvPr/>
        </p:nvSpPr>
        <p:spPr>
          <a:xfrm>
            <a:off x="2667000" y="4479636"/>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Osimertinib</a:t>
            </a:r>
            <a:endParaRPr lang="en-US" sz="1300" b="1" dirty="0">
              <a:solidFill>
                <a:prstClr val="white"/>
              </a:solidFill>
              <a:latin typeface="Verdana"/>
              <a:ea typeface="MS PGothic" charset="0"/>
              <a:cs typeface="Verdana"/>
            </a:endParaRPr>
          </a:p>
        </p:txBody>
      </p:sp>
      <p:sp>
        <p:nvSpPr>
          <p:cNvPr id="19" name="TextBox 18"/>
          <p:cNvSpPr txBox="1"/>
          <p:nvPr/>
        </p:nvSpPr>
        <p:spPr>
          <a:xfrm>
            <a:off x="2667000" y="3039304"/>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Osimertinib</a:t>
            </a:r>
            <a:endParaRPr lang="en-US" sz="1300" b="1" dirty="0">
              <a:solidFill>
                <a:prstClr val="white"/>
              </a:solidFill>
              <a:latin typeface="Verdana"/>
              <a:ea typeface="MS PGothic" charset="0"/>
              <a:cs typeface="Verdana"/>
            </a:endParaRPr>
          </a:p>
        </p:txBody>
      </p:sp>
      <p:sp>
        <p:nvSpPr>
          <p:cNvPr id="20" name="TextBox 19"/>
          <p:cNvSpPr txBox="1"/>
          <p:nvPr/>
        </p:nvSpPr>
        <p:spPr>
          <a:xfrm>
            <a:off x="2667000" y="3529486"/>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Osimertinib</a:t>
            </a:r>
            <a:endParaRPr lang="en-US" sz="1300" b="1" dirty="0">
              <a:solidFill>
                <a:prstClr val="white"/>
              </a:solidFill>
              <a:latin typeface="Verdana"/>
              <a:ea typeface="MS PGothic" charset="0"/>
              <a:cs typeface="Verdana"/>
            </a:endParaRPr>
          </a:p>
        </p:txBody>
      </p:sp>
      <p:sp>
        <p:nvSpPr>
          <p:cNvPr id="21" name="TextBox 20"/>
          <p:cNvSpPr txBox="1"/>
          <p:nvPr/>
        </p:nvSpPr>
        <p:spPr>
          <a:xfrm>
            <a:off x="2667000" y="4985782"/>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Osimertinib</a:t>
            </a:r>
            <a:endParaRPr lang="en-US" sz="1300" b="1" dirty="0">
              <a:solidFill>
                <a:prstClr val="white"/>
              </a:solidFill>
              <a:latin typeface="Verdana"/>
              <a:ea typeface="MS PGothic" charset="0"/>
              <a:cs typeface="Verdana"/>
            </a:endParaRPr>
          </a:p>
        </p:txBody>
      </p:sp>
    </p:spTree>
    <p:custDataLst>
      <p:tags r:id="rId1"/>
    </p:custDataLst>
    <p:extLst>
      <p:ext uri="{BB962C8B-B14F-4D97-AF65-F5344CB8AC3E}">
        <p14:creationId xmlns:p14="http://schemas.microsoft.com/office/powerpoint/2010/main" val="21103875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rmAutofit/>
          </a:bodyPr>
          <a:lstStyle/>
          <a:p>
            <a:pPr marL="0" indent="0">
              <a:buNone/>
            </a:pPr>
            <a:r>
              <a:rPr lang="en-US" sz="2000" b="1" dirty="0">
                <a:solidFill>
                  <a:srgbClr val="BBE0E3"/>
                </a:solidFill>
                <a:latin typeface="Arial" charset="0"/>
                <a:ea typeface="Arial" charset="0"/>
                <a:cs typeface="Arial" charset="0"/>
              </a:rPr>
              <a:t>What is your usual treatment approach for a patient with EGFR mutation-positive lung adenocarcinoma and a PD-L1 TPS of 6</a:t>
            </a:r>
            <a:r>
              <a:rPr lang="en-US" sz="2000" b="1" dirty="0" smtClean="0">
                <a:solidFill>
                  <a:srgbClr val="BBE0E3"/>
                </a:solidFill>
                <a:latin typeface="Arial" charset="0"/>
                <a:ea typeface="Arial" charset="0"/>
                <a:cs typeface="Arial" charset="0"/>
              </a:rPr>
              <a:t>0</a:t>
            </a:r>
            <a:r>
              <a:rPr lang="en-US" sz="2000" b="1" dirty="0">
                <a:solidFill>
                  <a:srgbClr val="BBE0E3"/>
                </a:solidFill>
                <a:latin typeface="Arial" charset="0"/>
                <a:ea typeface="Arial" charset="0"/>
                <a:cs typeface="Arial" charset="0"/>
              </a:rPr>
              <a:t>% whose disease progresses 9 months after starting </a:t>
            </a:r>
            <a:r>
              <a:rPr lang="en-US" sz="2000" b="1" dirty="0" err="1">
                <a:solidFill>
                  <a:srgbClr val="BBE0E3"/>
                </a:solidFill>
                <a:latin typeface="Arial" charset="0"/>
                <a:ea typeface="Arial" charset="0"/>
                <a:cs typeface="Arial" charset="0"/>
              </a:rPr>
              <a:t>erlotinib</a:t>
            </a:r>
            <a:r>
              <a:rPr lang="en-US" sz="2000" b="1" dirty="0">
                <a:solidFill>
                  <a:srgbClr val="BBE0E3"/>
                </a:solidFill>
                <a:latin typeface="Arial" charset="0"/>
                <a:ea typeface="Arial" charset="0"/>
                <a:cs typeface="Arial" charset="0"/>
              </a:rPr>
              <a:t> for whom a biopsy is T790M-negative? </a:t>
            </a:r>
          </a:p>
        </p:txBody>
      </p:sp>
      <p:sp>
        <p:nvSpPr>
          <p:cNvPr id="15" name="TextBox 14"/>
          <p:cNvSpPr txBox="1"/>
          <p:nvPr/>
        </p:nvSpPr>
        <p:spPr>
          <a:xfrm>
            <a:off x="2743200" y="3999440"/>
            <a:ext cx="571500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Discontinue </a:t>
            </a:r>
            <a:r>
              <a:rPr lang="en-US" sz="1300" b="1" dirty="0" err="1">
                <a:latin typeface="Verdana"/>
                <a:ea typeface="MS PGothic" charset="0"/>
                <a:cs typeface="Verdana"/>
              </a:rPr>
              <a:t>erlotinib</a:t>
            </a:r>
            <a:r>
              <a:rPr lang="en-US" sz="1300" b="1" dirty="0">
                <a:latin typeface="Verdana"/>
                <a:ea typeface="MS PGothic" charset="0"/>
                <a:cs typeface="Verdana"/>
              </a:rPr>
              <a:t> and start carbo/</a:t>
            </a:r>
            <a:r>
              <a:rPr lang="en-US" sz="1300" b="1" dirty="0" err="1">
                <a:latin typeface="Verdana"/>
                <a:ea typeface="MS PGothic" charset="0"/>
                <a:cs typeface="Verdana"/>
              </a:rPr>
              <a:t>pem</a:t>
            </a:r>
            <a:r>
              <a:rPr lang="en-US" sz="1300" b="1" dirty="0">
                <a:latin typeface="Verdana"/>
                <a:ea typeface="MS PGothic" charset="0"/>
                <a:cs typeface="Verdana"/>
              </a:rPr>
              <a:t> +/- </a:t>
            </a:r>
            <a:r>
              <a:rPr lang="en-US" sz="1300" b="1" dirty="0" err="1">
                <a:latin typeface="Verdana"/>
                <a:ea typeface="MS PGothic" charset="0"/>
                <a:cs typeface="Verdana"/>
              </a:rPr>
              <a:t>bev</a:t>
            </a:r>
            <a:r>
              <a:rPr lang="en-US" sz="1300" b="1" dirty="0">
                <a:latin typeface="Verdana"/>
                <a:ea typeface="MS PGothic" charset="0"/>
                <a:cs typeface="Verdana"/>
              </a:rPr>
              <a:t> </a:t>
            </a:r>
            <a:r>
              <a:rPr lang="en-US" sz="1300" b="1" dirty="0" smtClean="0">
                <a:latin typeface="Verdana"/>
                <a:ea typeface="MS PGothic" charset="0"/>
                <a:cs typeface="Verdana"/>
              </a:rPr>
              <a:t/>
            </a:r>
            <a:br>
              <a:rPr lang="en-US" sz="1300" b="1" dirty="0" smtClean="0">
                <a:latin typeface="Verdana"/>
                <a:ea typeface="MS PGothic" charset="0"/>
                <a:cs typeface="Verdana"/>
              </a:rPr>
            </a:br>
            <a:r>
              <a:rPr lang="en-US" sz="1300" b="1" dirty="0" smtClean="0">
                <a:latin typeface="Verdana"/>
                <a:ea typeface="MS PGothic" charset="0"/>
                <a:cs typeface="Verdana"/>
              </a:rPr>
              <a:t>or </a:t>
            </a:r>
            <a:r>
              <a:rPr lang="en-US" sz="1300" b="1" dirty="0">
                <a:latin typeface="Verdana"/>
                <a:ea typeface="MS PGothic" charset="0"/>
                <a:cs typeface="Verdana"/>
              </a:rPr>
              <a:t>carbo/paclitaxel +/- </a:t>
            </a:r>
            <a:r>
              <a:rPr lang="en-US" sz="1300" b="1" dirty="0" err="1">
                <a:latin typeface="Verdana"/>
                <a:ea typeface="MS PGothic" charset="0"/>
                <a:cs typeface="Verdana"/>
              </a:rPr>
              <a:t>bev</a:t>
            </a:r>
            <a:endParaRPr lang="en-US" sz="1300" b="1" dirty="0">
              <a:latin typeface="Verdana"/>
              <a:ea typeface="MS PGothic" charset="0"/>
              <a:cs typeface="Verdana"/>
            </a:endParaRPr>
          </a:p>
        </p:txBody>
      </p:sp>
      <p:sp>
        <p:nvSpPr>
          <p:cNvPr id="18" name="TextBox 17"/>
          <p:cNvSpPr txBox="1"/>
          <p:nvPr/>
        </p:nvSpPr>
        <p:spPr>
          <a:xfrm>
            <a:off x="2731008" y="4503655"/>
            <a:ext cx="5727192"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Discontinue </a:t>
            </a:r>
            <a:r>
              <a:rPr lang="en-US" sz="1300" b="1" dirty="0" err="1">
                <a:solidFill>
                  <a:prstClr val="white"/>
                </a:solidFill>
                <a:latin typeface="Verdana"/>
                <a:ea typeface="MS PGothic" charset="0"/>
                <a:cs typeface="Verdana"/>
              </a:rPr>
              <a:t>erlotinib</a:t>
            </a:r>
            <a:r>
              <a:rPr lang="en-US" sz="1300" b="1" dirty="0">
                <a:solidFill>
                  <a:prstClr val="white"/>
                </a:solidFill>
                <a:latin typeface="Verdana"/>
                <a:ea typeface="MS PGothic" charset="0"/>
                <a:cs typeface="Verdana"/>
              </a:rPr>
              <a:t> and start </a:t>
            </a:r>
            <a:r>
              <a:rPr lang="en-US" sz="1300" b="1" dirty="0" smtClean="0">
                <a:solidFill>
                  <a:prstClr val="white"/>
                </a:solidFill>
                <a:latin typeface="Verdana"/>
                <a:ea typeface="MS PGothic" charset="0"/>
                <a:cs typeface="Verdana"/>
              </a:rPr>
              <a:t>carbo/</a:t>
            </a:r>
            <a:r>
              <a:rPr lang="en-US" sz="1300" b="1" dirty="0" err="1" smtClean="0">
                <a:solidFill>
                  <a:prstClr val="white"/>
                </a:solidFill>
                <a:latin typeface="Verdana"/>
                <a:ea typeface="MS PGothic" charset="0"/>
                <a:cs typeface="Verdana"/>
              </a:rPr>
              <a:t>pem</a:t>
            </a:r>
            <a:r>
              <a:rPr lang="en-US" sz="1300" b="1" dirty="0" smtClean="0">
                <a:solidFill>
                  <a:prstClr val="white"/>
                </a:solidFill>
                <a:latin typeface="Verdana"/>
                <a:ea typeface="MS PGothic" charset="0"/>
                <a:cs typeface="Verdana"/>
              </a:rPr>
              <a:t>/</a:t>
            </a:r>
            <a:r>
              <a:rPr lang="en-US" sz="1300" b="1" dirty="0" err="1" smtClean="0">
                <a:solidFill>
                  <a:prstClr val="white"/>
                </a:solidFill>
                <a:latin typeface="Verdana"/>
                <a:ea typeface="MS PGothic" charset="0"/>
                <a:cs typeface="Verdana"/>
              </a:rPr>
              <a:t>bev</a:t>
            </a:r>
            <a:r>
              <a:rPr lang="en-US" sz="1300" b="1" dirty="0" smtClean="0">
                <a:solidFill>
                  <a:prstClr val="white"/>
                </a:solidFill>
                <a:latin typeface="Verdana"/>
                <a:ea typeface="MS PGothic" charset="0"/>
                <a:cs typeface="Verdana"/>
              </a:rPr>
              <a:t>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if </a:t>
            </a:r>
            <a:r>
              <a:rPr lang="en-US" sz="1300" b="1" dirty="0">
                <a:solidFill>
                  <a:prstClr val="white"/>
                </a:solidFill>
                <a:latin typeface="Verdana"/>
                <a:ea typeface="MS PGothic" charset="0"/>
                <a:cs typeface="Verdana"/>
              </a:rPr>
              <a:t>rapid </a:t>
            </a:r>
            <a:r>
              <a:rPr lang="en-US" sz="1300" b="1" dirty="0" smtClean="0">
                <a:solidFill>
                  <a:prstClr val="white"/>
                </a:solidFill>
                <a:latin typeface="Verdana"/>
                <a:ea typeface="MS PGothic" charset="0"/>
                <a:cs typeface="Verdana"/>
              </a:rPr>
              <a:t>or </a:t>
            </a:r>
            <a:r>
              <a:rPr lang="en-US" sz="1300" b="1" dirty="0">
                <a:solidFill>
                  <a:prstClr val="white"/>
                </a:solidFill>
                <a:latin typeface="Verdana"/>
                <a:ea typeface="MS PGothic" charset="0"/>
                <a:cs typeface="Verdana"/>
              </a:rPr>
              <a:t>symptomatic PD</a:t>
            </a:r>
          </a:p>
        </p:txBody>
      </p:sp>
      <p:sp>
        <p:nvSpPr>
          <p:cNvPr id="19" name="TextBox 18"/>
          <p:cNvSpPr txBox="1"/>
          <p:nvPr/>
        </p:nvSpPr>
        <p:spPr>
          <a:xfrm>
            <a:off x="2743200" y="3060810"/>
            <a:ext cx="5715000" cy="393192"/>
          </a:xfrm>
          <a:prstGeom prst="rect">
            <a:avLst/>
          </a:prstGeom>
          <a:noFill/>
        </p:spPr>
        <p:txBody>
          <a:bodyPr wrap="square" rtlCol="0" anchor="ctr">
            <a:noAutofit/>
          </a:bodyPr>
          <a:lstStyle/>
          <a:p>
            <a:pPr algn="ctr" defTabSz="455613" eaLnBrk="1" hangingPunct="1">
              <a:lnSpc>
                <a:spcPts val="1120"/>
              </a:lnSpc>
            </a:pPr>
            <a:r>
              <a:rPr lang="en-US" sz="1300" b="1" dirty="0">
                <a:latin typeface="Verdana"/>
                <a:ea typeface="MS PGothic" charset="0"/>
                <a:cs typeface="Verdana"/>
              </a:rPr>
              <a:t>Discontinue </a:t>
            </a:r>
            <a:r>
              <a:rPr lang="en-US" sz="1300" b="1" dirty="0" err="1">
                <a:latin typeface="Verdana"/>
                <a:ea typeface="MS PGothic" charset="0"/>
                <a:cs typeface="Verdana"/>
              </a:rPr>
              <a:t>erlotinib</a:t>
            </a:r>
            <a:r>
              <a:rPr lang="en-US" sz="1300" b="1" dirty="0">
                <a:latin typeface="Verdana"/>
                <a:ea typeface="MS PGothic" charset="0"/>
                <a:cs typeface="Verdana"/>
              </a:rPr>
              <a:t> </a:t>
            </a:r>
            <a:r>
              <a:rPr lang="en-US" sz="1300" b="1" dirty="0" smtClean="0">
                <a:latin typeface="Verdana"/>
                <a:ea typeface="MS PGothic" charset="0"/>
                <a:cs typeface="Verdana"/>
              </a:rPr>
              <a:t>and start carbo/</a:t>
            </a:r>
            <a:r>
              <a:rPr lang="en-US" sz="1300" b="1" dirty="0" err="1" smtClean="0">
                <a:latin typeface="Verdana"/>
                <a:ea typeface="MS PGothic" charset="0"/>
                <a:cs typeface="Verdana"/>
              </a:rPr>
              <a:t>pem</a:t>
            </a:r>
            <a:r>
              <a:rPr lang="en-US" sz="1300" b="1" dirty="0" smtClean="0">
                <a:latin typeface="Verdana"/>
                <a:ea typeface="MS PGothic" charset="0"/>
                <a:cs typeface="Verdana"/>
              </a:rPr>
              <a:t>/</a:t>
            </a:r>
            <a:r>
              <a:rPr lang="en-US" sz="1300" b="1" dirty="0" err="1" smtClean="0">
                <a:latin typeface="Verdana"/>
                <a:ea typeface="MS PGothic" charset="0"/>
                <a:cs typeface="Verdana"/>
              </a:rPr>
              <a:t>bev</a:t>
            </a:r>
            <a:endParaRPr lang="en-US" sz="1300" b="1" dirty="0">
              <a:latin typeface="Verdana"/>
              <a:ea typeface="MS PGothic" charset="0"/>
              <a:cs typeface="Verdana"/>
            </a:endParaRPr>
          </a:p>
        </p:txBody>
      </p:sp>
      <p:sp>
        <p:nvSpPr>
          <p:cNvPr id="20" name="TextBox 19"/>
          <p:cNvSpPr txBox="1"/>
          <p:nvPr/>
        </p:nvSpPr>
        <p:spPr>
          <a:xfrm>
            <a:off x="2743200" y="3530125"/>
            <a:ext cx="57150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Continue </a:t>
            </a:r>
            <a:r>
              <a:rPr lang="en-US" sz="1300" b="1" dirty="0" err="1">
                <a:solidFill>
                  <a:prstClr val="white"/>
                </a:solidFill>
                <a:latin typeface="Verdana"/>
                <a:ea typeface="MS PGothic" charset="0"/>
                <a:cs typeface="Verdana"/>
              </a:rPr>
              <a:t>erlotinib</a:t>
            </a:r>
            <a:r>
              <a:rPr lang="en-US" sz="1300" b="1" dirty="0">
                <a:solidFill>
                  <a:prstClr val="white"/>
                </a:solidFill>
                <a:latin typeface="Verdana"/>
                <a:ea typeface="MS PGothic" charset="0"/>
                <a:cs typeface="Verdana"/>
              </a:rPr>
              <a:t> and add </a:t>
            </a:r>
            <a:r>
              <a:rPr lang="en-US" sz="1300" b="1" dirty="0" smtClean="0">
                <a:solidFill>
                  <a:prstClr val="white"/>
                </a:solidFill>
                <a:latin typeface="Verdana"/>
                <a:ea typeface="MS PGothic" charset="0"/>
                <a:cs typeface="Verdana"/>
              </a:rPr>
              <a:t>platinum/</a:t>
            </a:r>
            <a:r>
              <a:rPr lang="en-US" sz="1300" b="1" dirty="0" err="1" smtClean="0">
                <a:solidFill>
                  <a:prstClr val="white"/>
                </a:solidFill>
                <a:latin typeface="Verdana"/>
                <a:ea typeface="MS PGothic" charset="0"/>
                <a:cs typeface="Verdana"/>
              </a:rPr>
              <a:t>pem</a:t>
            </a:r>
            <a:r>
              <a:rPr lang="en-US" sz="1300" b="1" dirty="0" smtClean="0">
                <a:solidFill>
                  <a:prstClr val="white"/>
                </a:solidFill>
                <a:latin typeface="Verdana"/>
                <a:ea typeface="MS PGothic" charset="0"/>
                <a:cs typeface="Verdana"/>
              </a:rPr>
              <a:t>/</a:t>
            </a:r>
            <a:r>
              <a:rPr lang="en-US" sz="1300" b="1" dirty="0" err="1" smtClean="0">
                <a:solidFill>
                  <a:prstClr val="white"/>
                </a:solidFill>
                <a:latin typeface="Verdana"/>
                <a:ea typeface="MS PGothic" charset="0"/>
                <a:cs typeface="Verdana"/>
              </a:rPr>
              <a:t>bev</a:t>
            </a:r>
            <a:endParaRPr lang="en-US" sz="1300" b="1" dirty="0">
              <a:solidFill>
                <a:prstClr val="white"/>
              </a:solidFill>
              <a:latin typeface="Verdana"/>
              <a:ea typeface="MS PGothic" charset="0"/>
              <a:cs typeface="Verdana"/>
            </a:endParaRPr>
          </a:p>
        </p:txBody>
      </p:sp>
      <p:sp>
        <p:nvSpPr>
          <p:cNvPr id="21" name="TextBox 20"/>
          <p:cNvSpPr txBox="1"/>
          <p:nvPr/>
        </p:nvSpPr>
        <p:spPr>
          <a:xfrm>
            <a:off x="2743200" y="4972970"/>
            <a:ext cx="57150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Discontinue </a:t>
            </a:r>
            <a:r>
              <a:rPr lang="en-US" sz="1300" b="1" dirty="0" err="1">
                <a:solidFill>
                  <a:prstClr val="white"/>
                </a:solidFill>
                <a:latin typeface="Verdana"/>
                <a:ea typeface="MS PGothic" charset="0"/>
                <a:cs typeface="Verdana"/>
              </a:rPr>
              <a:t>erlotinib</a:t>
            </a:r>
            <a:r>
              <a:rPr lang="en-US" sz="1300" b="1" dirty="0">
                <a:solidFill>
                  <a:prstClr val="white"/>
                </a:solidFill>
                <a:latin typeface="Verdana"/>
                <a:ea typeface="MS PGothic" charset="0"/>
                <a:cs typeface="Verdana"/>
              </a:rPr>
              <a:t> and add </a:t>
            </a:r>
            <a:r>
              <a:rPr lang="en-US" sz="1300" b="1" dirty="0" smtClean="0">
                <a:solidFill>
                  <a:prstClr val="white"/>
                </a:solidFill>
                <a:latin typeface="Verdana"/>
                <a:ea typeface="MS PGothic" charset="0"/>
                <a:cs typeface="Verdana"/>
              </a:rPr>
              <a:t>carbo/</a:t>
            </a:r>
            <a:r>
              <a:rPr lang="en-US" sz="1300" b="1" dirty="0" err="1" smtClean="0">
                <a:solidFill>
                  <a:prstClr val="white"/>
                </a:solidFill>
                <a:latin typeface="Verdana"/>
                <a:ea typeface="MS PGothic" charset="0"/>
                <a:cs typeface="Verdana"/>
              </a:rPr>
              <a:t>pem</a:t>
            </a:r>
            <a:r>
              <a:rPr lang="en-US" sz="1300" b="1" dirty="0" smtClean="0">
                <a:solidFill>
                  <a:prstClr val="white"/>
                </a:solidFill>
                <a:latin typeface="Verdana"/>
                <a:ea typeface="MS PGothic" charset="0"/>
                <a:cs typeface="Verdana"/>
              </a:rPr>
              <a:t> </a:t>
            </a:r>
            <a:r>
              <a:rPr lang="en-US" sz="1300" b="1" dirty="0">
                <a:solidFill>
                  <a:prstClr val="white"/>
                </a:solidFill>
                <a:latin typeface="Verdana"/>
                <a:ea typeface="MS PGothic" charset="0"/>
                <a:cs typeface="Verdana"/>
              </a:rPr>
              <a:t>+/- </a:t>
            </a:r>
            <a:r>
              <a:rPr lang="en-US" sz="1300" b="1" dirty="0" err="1">
                <a:solidFill>
                  <a:prstClr val="white"/>
                </a:solidFill>
                <a:latin typeface="Verdana"/>
                <a:ea typeface="MS PGothic" charset="0"/>
                <a:cs typeface="Verdana"/>
              </a:rPr>
              <a:t>bev</a:t>
            </a:r>
            <a:endParaRPr lang="en-US" sz="1300" b="1" dirty="0">
              <a:solidFill>
                <a:prstClr val="white"/>
              </a:solidFill>
              <a:latin typeface="Verdana"/>
              <a:ea typeface="MS PGothic" charset="0"/>
              <a:cs typeface="Verdana"/>
            </a:endParaRPr>
          </a:p>
        </p:txBody>
      </p:sp>
      <p:sp>
        <p:nvSpPr>
          <p:cNvPr id="22" name="TextBox 21"/>
          <p:cNvSpPr txBox="1"/>
          <p:nvPr/>
        </p:nvSpPr>
        <p:spPr>
          <a:xfrm>
            <a:off x="539552" y="5949280"/>
            <a:ext cx="6470848" cy="338554"/>
          </a:xfrm>
          <a:prstGeom prst="rect">
            <a:avLst/>
          </a:prstGeom>
          <a:noFill/>
        </p:spPr>
        <p:txBody>
          <a:bodyPr wrap="square" rtlCol="0">
            <a:spAutoFit/>
          </a:bodyPr>
          <a:lstStyle/>
          <a:p>
            <a:pPr defTabSz="455613" eaLnBrk="1" hangingPunct="1"/>
            <a:r>
              <a:rPr lang="en-US" sz="1600" dirty="0">
                <a:ea typeface="Arial" charset="0"/>
                <a:cs typeface="Arial" charset="0"/>
              </a:rPr>
              <a:t>Carbo = carboplatin; </a:t>
            </a:r>
            <a:r>
              <a:rPr lang="en-US" sz="1600" dirty="0" err="1">
                <a:ea typeface="Arial" charset="0"/>
                <a:cs typeface="Arial" charset="0"/>
              </a:rPr>
              <a:t>pem</a:t>
            </a:r>
            <a:r>
              <a:rPr lang="en-US" sz="1600" dirty="0">
                <a:ea typeface="Arial" charset="0"/>
                <a:cs typeface="Arial" charset="0"/>
              </a:rPr>
              <a:t> = </a:t>
            </a:r>
            <a:r>
              <a:rPr lang="en-US" sz="1600" dirty="0" err="1">
                <a:ea typeface="Arial" charset="0"/>
                <a:cs typeface="Arial" charset="0"/>
              </a:rPr>
              <a:t>pemetrexed</a:t>
            </a:r>
            <a:r>
              <a:rPr lang="en-US" sz="1600" dirty="0">
                <a:ea typeface="Arial" charset="0"/>
                <a:cs typeface="Arial" charset="0"/>
              </a:rPr>
              <a:t>; </a:t>
            </a:r>
            <a:r>
              <a:rPr lang="en-US" sz="1600" dirty="0" err="1" smtClean="0">
                <a:ea typeface="Arial" charset="0"/>
                <a:cs typeface="Arial" charset="0"/>
              </a:rPr>
              <a:t>bev</a:t>
            </a:r>
            <a:r>
              <a:rPr lang="en-US" sz="1600" dirty="0" smtClean="0">
                <a:ea typeface="Arial" charset="0"/>
                <a:cs typeface="Arial" charset="0"/>
              </a:rPr>
              <a:t> </a:t>
            </a:r>
            <a:r>
              <a:rPr lang="en-US" sz="1600" dirty="0">
                <a:ea typeface="Arial" charset="0"/>
                <a:cs typeface="Arial" charset="0"/>
              </a:rPr>
              <a:t>= bevacizumab</a:t>
            </a:r>
          </a:p>
        </p:txBody>
      </p:sp>
      <p:sp>
        <p:nvSpPr>
          <p:cNvPr id="24" name="TextBox 23"/>
          <p:cNvSpPr txBox="1"/>
          <p:nvPr/>
        </p:nvSpPr>
        <p:spPr>
          <a:xfrm>
            <a:off x="2731008" y="2542211"/>
            <a:ext cx="571500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Discontinue </a:t>
            </a:r>
            <a:r>
              <a:rPr lang="en-US" sz="1300" b="1" dirty="0" err="1">
                <a:latin typeface="Verdana"/>
                <a:ea typeface="MS PGothic" charset="0"/>
                <a:cs typeface="Verdana"/>
              </a:rPr>
              <a:t>erlotinib</a:t>
            </a:r>
            <a:r>
              <a:rPr lang="en-US" sz="1300" b="1" dirty="0">
                <a:latin typeface="Verdana"/>
                <a:ea typeface="MS PGothic" charset="0"/>
                <a:cs typeface="Verdana"/>
              </a:rPr>
              <a:t> and start </a:t>
            </a:r>
            <a:r>
              <a:rPr lang="en-US" sz="1300" b="1" dirty="0" smtClean="0">
                <a:latin typeface="Verdana"/>
                <a:ea typeface="MS PGothic" charset="0"/>
                <a:cs typeface="Verdana"/>
              </a:rPr>
              <a:t>carbo/</a:t>
            </a:r>
            <a:r>
              <a:rPr lang="en-US" sz="1300" b="1" dirty="0" err="1" smtClean="0">
                <a:latin typeface="Verdana"/>
                <a:ea typeface="MS PGothic" charset="0"/>
                <a:cs typeface="Verdana"/>
              </a:rPr>
              <a:t>pem</a:t>
            </a:r>
            <a:r>
              <a:rPr lang="en-US" sz="1300" b="1" dirty="0" smtClean="0">
                <a:latin typeface="Verdana"/>
                <a:ea typeface="MS PGothic" charset="0"/>
                <a:cs typeface="Verdana"/>
              </a:rPr>
              <a:t> </a:t>
            </a:r>
            <a:r>
              <a:rPr lang="en-US" sz="1300" b="1" dirty="0">
                <a:latin typeface="Verdana"/>
                <a:ea typeface="MS PGothic" charset="0"/>
                <a:cs typeface="Verdana"/>
              </a:rPr>
              <a:t>+/- </a:t>
            </a:r>
            <a:r>
              <a:rPr lang="en-US" sz="1300" b="1" dirty="0" err="1">
                <a:latin typeface="Verdana"/>
                <a:ea typeface="MS PGothic" charset="0"/>
                <a:cs typeface="Verdana"/>
              </a:rPr>
              <a:t>bev</a:t>
            </a:r>
            <a:endParaRPr lang="en-US" sz="1300" b="1" dirty="0">
              <a:latin typeface="Verdana"/>
              <a:ea typeface="MS PGothic" charset="0"/>
              <a:cs typeface="Verdana"/>
            </a:endParaRPr>
          </a:p>
        </p:txBody>
      </p:sp>
    </p:spTree>
    <p:custDataLst>
      <p:tags r:id="rId1"/>
    </p:custDataLst>
    <p:extLst>
      <p:ext uri="{BB962C8B-B14F-4D97-AF65-F5344CB8AC3E}">
        <p14:creationId xmlns:p14="http://schemas.microsoft.com/office/powerpoint/2010/main" val="8846060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1600"/>
            <a:ext cx="7111690" cy="5074191"/>
          </a:xfrm>
          <a:prstGeom prst="rect">
            <a:avLst/>
          </a:prstGeom>
        </p:spPr>
      </p:pic>
      <p:sp>
        <p:nvSpPr>
          <p:cNvPr id="2" name="Title 1"/>
          <p:cNvSpPr>
            <a:spLocks noGrp="1"/>
          </p:cNvSpPr>
          <p:nvPr>
            <p:ph type="title"/>
          </p:nvPr>
        </p:nvSpPr>
        <p:spPr>
          <a:xfrm>
            <a:off x="685979" y="0"/>
            <a:ext cx="8381821" cy="1143000"/>
          </a:xfrm>
        </p:spPr>
        <p:txBody>
          <a:bodyPr/>
          <a:lstStyle/>
          <a:p>
            <a:r>
              <a:rPr lang="en-US" sz="2200" dirty="0" smtClean="0"/>
              <a:t>Change in Tumor Size with </a:t>
            </a:r>
            <a:r>
              <a:rPr lang="en-US" sz="2200" dirty="0" err="1" smtClean="0"/>
              <a:t>Osimertinib</a:t>
            </a:r>
            <a:r>
              <a:rPr lang="en-US" sz="2200" dirty="0" smtClean="0"/>
              <a:t> in EGFR TKI-Resistant T790M Mutation-Positive </a:t>
            </a:r>
            <a:r>
              <a:rPr lang="en-US" sz="2200" dirty="0"/>
              <a:t>and </a:t>
            </a:r>
            <a:r>
              <a:rPr lang="en-US" sz="2200" dirty="0" smtClean="0"/>
              <a:t>-Negative NSCLC</a:t>
            </a:r>
            <a:endParaRPr lang="en-US" sz="2200" dirty="0"/>
          </a:p>
        </p:txBody>
      </p:sp>
      <p:sp>
        <p:nvSpPr>
          <p:cNvPr id="5" name="TextBox 4"/>
          <p:cNvSpPr txBox="1"/>
          <p:nvPr/>
        </p:nvSpPr>
        <p:spPr>
          <a:xfrm>
            <a:off x="3414982" y="5500971"/>
            <a:ext cx="1903085" cy="276999"/>
          </a:xfrm>
          <a:prstGeom prst="rect">
            <a:avLst/>
          </a:prstGeom>
          <a:noFill/>
        </p:spPr>
        <p:txBody>
          <a:bodyPr wrap="none" rtlCol="0">
            <a:spAutoFit/>
          </a:bodyPr>
          <a:lstStyle/>
          <a:p>
            <a:r>
              <a:rPr lang="en-US" sz="1200" dirty="0">
                <a:latin typeface="+mj-lt"/>
                <a:cs typeface="Calibri"/>
              </a:rPr>
              <a:t>D = study discontinuation</a:t>
            </a:r>
          </a:p>
        </p:txBody>
      </p:sp>
      <p:sp>
        <p:nvSpPr>
          <p:cNvPr id="6" name="TextBox 5"/>
          <p:cNvSpPr txBox="1"/>
          <p:nvPr/>
        </p:nvSpPr>
        <p:spPr>
          <a:xfrm>
            <a:off x="1143001" y="1111398"/>
            <a:ext cx="7305122" cy="287581"/>
          </a:xfrm>
          <a:prstGeom prst="rect">
            <a:avLst/>
          </a:prstGeom>
          <a:noFill/>
        </p:spPr>
        <p:txBody>
          <a:bodyPr wrap="square" rtlCol="0" anchor="ctr">
            <a:noAutofit/>
          </a:bodyPr>
          <a:lstStyle/>
          <a:p>
            <a:r>
              <a:rPr lang="en-US" sz="1400" b="1" dirty="0">
                <a:latin typeface="+mj-lt"/>
                <a:cs typeface="Calibri"/>
              </a:rPr>
              <a:t>EGFR T790M-Positive	</a:t>
            </a:r>
            <a:r>
              <a:rPr lang="en-US" sz="1400" b="1" dirty="0" smtClean="0">
                <a:latin typeface="+mj-lt"/>
                <a:cs typeface="Calibri"/>
              </a:rPr>
              <a:t>	ORR </a:t>
            </a:r>
            <a:r>
              <a:rPr lang="en-US" sz="1400" b="1" dirty="0">
                <a:latin typeface="+mj-lt"/>
                <a:cs typeface="Calibri"/>
              </a:rPr>
              <a:t>= 61%                    N = 127 evaluable</a:t>
            </a:r>
          </a:p>
        </p:txBody>
      </p:sp>
      <p:sp>
        <p:nvSpPr>
          <p:cNvPr id="7" name="TextBox 6"/>
          <p:cNvSpPr txBox="1"/>
          <p:nvPr/>
        </p:nvSpPr>
        <p:spPr>
          <a:xfrm>
            <a:off x="1828800" y="6096000"/>
            <a:ext cx="6894863" cy="307777"/>
          </a:xfrm>
          <a:prstGeom prst="rect">
            <a:avLst/>
          </a:prstGeom>
          <a:noFill/>
        </p:spPr>
        <p:txBody>
          <a:bodyPr wrap="square" rtlCol="0">
            <a:spAutoFit/>
          </a:bodyPr>
          <a:lstStyle/>
          <a:p>
            <a:r>
              <a:rPr lang="en-US" sz="1400" b="1" dirty="0">
                <a:latin typeface="+mj-lt"/>
                <a:cs typeface="Calibri"/>
              </a:rPr>
              <a:t>EGFR T790M-Negative	ORR = 21%	        N = 61 evaluable</a:t>
            </a:r>
          </a:p>
        </p:txBody>
      </p:sp>
      <p:sp>
        <p:nvSpPr>
          <p:cNvPr id="8" name="TextBox 7"/>
          <p:cNvSpPr txBox="1"/>
          <p:nvPr/>
        </p:nvSpPr>
        <p:spPr>
          <a:xfrm>
            <a:off x="0" y="6487017"/>
            <a:ext cx="6387487" cy="338554"/>
          </a:xfrm>
          <a:prstGeom prst="rect">
            <a:avLst/>
          </a:prstGeom>
          <a:noFill/>
        </p:spPr>
        <p:txBody>
          <a:bodyPr wrap="square" rtlCol="0">
            <a:spAutoFit/>
          </a:bodyPr>
          <a:lstStyle/>
          <a:p>
            <a:r>
              <a:rPr lang="en-US" sz="1600" dirty="0" err="1">
                <a:solidFill>
                  <a:schemeClr val="bg1"/>
                </a:solidFill>
                <a:latin typeface="+mj-lt"/>
              </a:rPr>
              <a:t>Jänne</a:t>
            </a:r>
            <a:r>
              <a:rPr lang="en-US" sz="1600" dirty="0">
                <a:solidFill>
                  <a:schemeClr val="bg1"/>
                </a:solidFill>
                <a:latin typeface="+mj-lt"/>
              </a:rPr>
              <a:t> PA et al. </a:t>
            </a:r>
            <a:r>
              <a:rPr lang="en-US" sz="1600" i="1" dirty="0">
                <a:solidFill>
                  <a:schemeClr val="bg1"/>
                </a:solidFill>
                <a:latin typeface="+mj-lt"/>
              </a:rPr>
              <a:t>N </a:t>
            </a:r>
            <a:r>
              <a:rPr lang="en-US" sz="1600" i="1" dirty="0" err="1">
                <a:solidFill>
                  <a:schemeClr val="bg1"/>
                </a:solidFill>
                <a:latin typeface="+mj-lt"/>
              </a:rPr>
              <a:t>Engl</a:t>
            </a:r>
            <a:r>
              <a:rPr lang="en-US" sz="1600" i="1" dirty="0">
                <a:solidFill>
                  <a:schemeClr val="bg1"/>
                </a:solidFill>
                <a:latin typeface="+mj-lt"/>
              </a:rPr>
              <a:t> J Med </a:t>
            </a:r>
            <a:r>
              <a:rPr lang="en-US" sz="1600" dirty="0">
                <a:solidFill>
                  <a:schemeClr val="bg1"/>
                </a:solidFill>
                <a:latin typeface="+mj-lt"/>
              </a:rPr>
              <a:t>2015;372(18):1689-99.</a:t>
            </a:r>
          </a:p>
        </p:txBody>
      </p:sp>
    </p:spTree>
    <p:custDataLst>
      <p:tags r:id="rId1"/>
    </p:custDataLst>
    <p:extLst>
      <p:ext uri="{BB962C8B-B14F-4D97-AF65-F5344CB8AC3E}">
        <p14:creationId xmlns:p14="http://schemas.microsoft.com/office/powerpoint/2010/main" val="10603742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3"/>
          <p:cNvSpPr>
            <a:spLocks noChangeArrowheads="1"/>
          </p:cNvSpPr>
          <p:nvPr/>
        </p:nvSpPr>
        <p:spPr bwMode="auto">
          <a:xfrm>
            <a:off x="543066" y="1524001"/>
            <a:ext cx="7744652" cy="41910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3" name="Title 2"/>
          <p:cNvSpPr>
            <a:spLocks noGrp="1"/>
          </p:cNvSpPr>
          <p:nvPr>
            <p:ph type="title"/>
          </p:nvPr>
        </p:nvSpPr>
        <p:spPr/>
        <p:txBody>
          <a:bodyPr/>
          <a:lstStyle/>
          <a:p>
            <a:r>
              <a:rPr lang="en-US" sz="2400" dirty="0"/>
              <a:t>Select Adverse </a:t>
            </a:r>
            <a:r>
              <a:rPr lang="en-US" sz="2400" dirty="0" smtClean="0"/>
              <a:t>Events with </a:t>
            </a:r>
            <a:r>
              <a:rPr lang="en-US" sz="2400" dirty="0" err="1" smtClean="0"/>
              <a:t>Osimertinib</a:t>
            </a:r>
            <a:r>
              <a:rPr lang="en-US" sz="2400" dirty="0" smtClean="0"/>
              <a:t>  </a:t>
            </a:r>
            <a:endParaRPr lang="en-US" sz="24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05721858"/>
              </p:ext>
            </p:extLst>
          </p:nvPr>
        </p:nvGraphicFramePr>
        <p:xfrm>
          <a:off x="700269" y="1676405"/>
          <a:ext cx="7430245" cy="3886191"/>
        </p:xfrm>
        <a:graphic>
          <a:graphicData uri="http://schemas.openxmlformats.org/drawingml/2006/table">
            <a:tbl>
              <a:tblPr firstRow="1" bandRow="1">
                <a:tableStyleId>{21E4AEA4-8DFA-4A89-87EB-49C32662AFE0}</a:tableStyleId>
              </a:tblPr>
              <a:tblGrid>
                <a:gridCol w="3184389"/>
                <a:gridCol w="2122928"/>
                <a:gridCol w="2122928"/>
              </a:tblGrid>
              <a:tr h="376931">
                <a:tc>
                  <a:txBody>
                    <a:bodyPr/>
                    <a:lstStyle/>
                    <a:p>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2E5F"/>
                    </a:solidFill>
                  </a:tcPr>
                </a:tc>
                <a:tc gridSpan="2">
                  <a:txBody>
                    <a:bodyPr/>
                    <a:lstStyle/>
                    <a:p>
                      <a:pPr algn="ctr"/>
                      <a:r>
                        <a:rPr lang="en-US" sz="1600" dirty="0" err="1" smtClean="0"/>
                        <a:t>Osimertinib</a:t>
                      </a:r>
                      <a:r>
                        <a:rPr lang="en-US" sz="1600" dirty="0" smtClean="0"/>
                        <a:t> (N = 253)</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2E5F"/>
                    </a:solidFill>
                  </a:tcPr>
                </a:tc>
                <a:tc hMerge="1">
                  <a:txBody>
                    <a:bodyPr/>
                    <a:lstStyle/>
                    <a:p>
                      <a:endParaRPr lang="en-US" dirty="0"/>
                    </a:p>
                  </a:txBody>
                  <a:tcPr>
                    <a:solidFill>
                      <a:schemeClr val="accent2">
                        <a:lumMod val="75000"/>
                      </a:schemeClr>
                    </a:solidFill>
                  </a:tcPr>
                </a:tc>
              </a:tr>
              <a:tr h="350926">
                <a:tc>
                  <a:txBody>
                    <a:bodyPr/>
                    <a:lstStyle/>
                    <a:p>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Any</a:t>
                      </a:r>
                      <a:r>
                        <a:rPr lang="en-US" sz="1600" baseline="0" dirty="0" smtClean="0"/>
                        <a:t> grade</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Grade 3-5</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350926">
                <a:tc>
                  <a:txBody>
                    <a:bodyPr/>
                    <a:lstStyle/>
                    <a:p>
                      <a:r>
                        <a:rPr lang="en-US" sz="1600" dirty="0" smtClean="0"/>
                        <a:t>Diarrhea</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47%</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2%</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350926">
                <a:tc>
                  <a:txBody>
                    <a:bodyPr/>
                    <a:lstStyle/>
                    <a:p>
                      <a:r>
                        <a:rPr lang="en-US" sz="1600" dirty="0" smtClean="0"/>
                        <a:t>Nausea</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22%</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&lt;0.5%</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350926">
                <a:tc>
                  <a:txBody>
                    <a:bodyPr/>
                    <a:lstStyle/>
                    <a:p>
                      <a:r>
                        <a:rPr lang="en-US" sz="1600" dirty="0" smtClean="0"/>
                        <a:t>Rash</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40%</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1%</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350926">
                <a:tc>
                  <a:txBody>
                    <a:bodyPr/>
                    <a:lstStyle/>
                    <a:p>
                      <a:r>
                        <a:rPr lang="en-US" sz="1600" dirty="0" smtClean="0"/>
                        <a:t>Pruritus</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19%</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0%</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350926">
                <a:tc>
                  <a:txBody>
                    <a:bodyPr/>
                    <a:lstStyle/>
                    <a:p>
                      <a:r>
                        <a:rPr lang="en-US" sz="1600" dirty="0" smtClean="0"/>
                        <a:t>Decreased appetite</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21%</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1%</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350926">
                <a:tc>
                  <a:txBody>
                    <a:bodyPr/>
                    <a:lstStyle/>
                    <a:p>
                      <a:r>
                        <a:rPr lang="en-US" sz="1600" dirty="0" smtClean="0"/>
                        <a:t>Constipation</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16%</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algn="ctr"/>
                      <a:r>
                        <a:rPr lang="en-US" sz="1600" dirty="0" smtClean="0"/>
                        <a:t>0%</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350926">
                <a:tc>
                  <a:txBody>
                    <a:bodyPr/>
                    <a:lstStyle/>
                    <a:p>
                      <a:r>
                        <a:rPr lang="en-US" sz="1600" dirty="0" smtClean="0"/>
                        <a:t>Hyperglycemia</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gridSpan="2">
                  <a:txBody>
                    <a:bodyPr/>
                    <a:lstStyle/>
                    <a:p>
                      <a:pPr marL="0" marR="0" indent="0" algn="ctr" defTabSz="914115" rtl="0" eaLnBrk="1" fontAlgn="auto" latinLnBrk="0" hangingPunct="1">
                        <a:lnSpc>
                          <a:spcPct val="100000"/>
                        </a:lnSpc>
                        <a:spcBef>
                          <a:spcPts val="0"/>
                        </a:spcBef>
                        <a:spcAft>
                          <a:spcPts val="0"/>
                        </a:spcAft>
                        <a:buClrTx/>
                        <a:buSzTx/>
                        <a:buFontTx/>
                        <a:buNone/>
                        <a:tabLst/>
                        <a:defRPr/>
                      </a:pPr>
                      <a:r>
                        <a:rPr lang="en-US" sz="1600" dirty="0" smtClean="0"/>
                        <a:t>6 (2.4%)</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hMerge="1">
                  <a:txBody>
                    <a:bodyPr/>
                    <a:lstStyle/>
                    <a:p>
                      <a:pPr algn="ctr"/>
                      <a:endParaRPr lang="en-US" dirty="0"/>
                    </a:p>
                  </a:txBody>
                  <a:tcPr/>
                </a:tc>
              </a:tr>
              <a:tr h="350926">
                <a:tc>
                  <a:txBody>
                    <a:bodyPr/>
                    <a:lstStyle/>
                    <a:p>
                      <a:pPr marL="0" marR="0" indent="0" algn="l" defTabSz="342991" rtl="0" eaLnBrk="1" fontAlgn="auto" latinLnBrk="0" hangingPunct="1">
                        <a:lnSpc>
                          <a:spcPct val="100000"/>
                        </a:lnSpc>
                        <a:spcBef>
                          <a:spcPts val="0"/>
                        </a:spcBef>
                        <a:spcAft>
                          <a:spcPts val="0"/>
                        </a:spcAft>
                        <a:buClrTx/>
                        <a:buSzTx/>
                        <a:buFontTx/>
                        <a:buNone/>
                        <a:tabLst/>
                        <a:defRPr/>
                      </a:pPr>
                      <a:r>
                        <a:rPr lang="en-US" sz="1600" dirty="0" smtClean="0"/>
                        <a:t>QT</a:t>
                      </a:r>
                      <a:r>
                        <a:rPr lang="en-US" sz="1600" baseline="0" dirty="0" smtClean="0"/>
                        <a:t> interval </a:t>
                      </a:r>
                      <a:r>
                        <a:rPr lang="en-US" sz="1600" dirty="0" smtClean="0"/>
                        <a:t>prolongation</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gridSpan="2">
                  <a:txBody>
                    <a:bodyPr/>
                    <a:lstStyle/>
                    <a:p>
                      <a:pPr algn="ctr"/>
                      <a:r>
                        <a:rPr lang="en-US" sz="1600" dirty="0" smtClean="0"/>
                        <a:t>11 (4.3%)</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hMerge="1">
                  <a:txBody>
                    <a:bodyPr/>
                    <a:lstStyle/>
                    <a:p>
                      <a:pPr algn="ctr"/>
                      <a:endParaRPr lang="en-US" dirty="0"/>
                    </a:p>
                  </a:txBody>
                  <a:tcPr/>
                </a:tc>
              </a:tr>
              <a:tr h="350926">
                <a:tc>
                  <a:txBody>
                    <a:bodyPr/>
                    <a:lstStyle/>
                    <a:p>
                      <a:r>
                        <a:rPr lang="en-US" sz="1600" dirty="0" smtClean="0"/>
                        <a:t>Pneumonitis-like</a:t>
                      </a:r>
                      <a:r>
                        <a:rPr lang="en-US" sz="1600" baseline="0" dirty="0" smtClean="0"/>
                        <a:t> event</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gridSpan="2">
                  <a:txBody>
                    <a:bodyPr/>
                    <a:lstStyle/>
                    <a:p>
                      <a:pPr algn="ctr"/>
                      <a:r>
                        <a:rPr lang="en-US" sz="1600" dirty="0" smtClean="0"/>
                        <a:t>6 (2.4%)</a:t>
                      </a:r>
                      <a:endParaRPr lang="en-US" sz="16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hMerge="1">
                  <a:txBody>
                    <a:bodyPr/>
                    <a:lstStyle/>
                    <a:p>
                      <a:pPr algn="ctr"/>
                      <a:endParaRPr lang="en-US" dirty="0"/>
                    </a:p>
                  </a:txBody>
                  <a:tcPr/>
                </a:tc>
              </a:tr>
            </a:tbl>
          </a:graphicData>
        </a:graphic>
      </p:graphicFrame>
      <p:sp>
        <p:nvSpPr>
          <p:cNvPr id="6" name="TextBox 5"/>
          <p:cNvSpPr txBox="1"/>
          <p:nvPr/>
        </p:nvSpPr>
        <p:spPr>
          <a:xfrm>
            <a:off x="125506" y="6477000"/>
            <a:ext cx="5771903" cy="338554"/>
          </a:xfrm>
          <a:prstGeom prst="rect">
            <a:avLst/>
          </a:prstGeom>
          <a:noFill/>
        </p:spPr>
        <p:txBody>
          <a:bodyPr wrap="square" rtlCol="0">
            <a:spAutoFit/>
          </a:bodyPr>
          <a:lstStyle/>
          <a:p>
            <a:r>
              <a:rPr lang="en-US" sz="1600" dirty="0" err="1">
                <a:solidFill>
                  <a:schemeClr val="bg1"/>
                </a:solidFill>
                <a:latin typeface="+mj-lt"/>
                <a:cs typeface="Calibri"/>
              </a:rPr>
              <a:t>Jänne</a:t>
            </a:r>
            <a:r>
              <a:rPr lang="en-US" sz="1600" dirty="0">
                <a:solidFill>
                  <a:schemeClr val="bg1"/>
                </a:solidFill>
                <a:latin typeface="+mj-lt"/>
                <a:cs typeface="Calibri"/>
              </a:rPr>
              <a:t> PA et al. </a:t>
            </a:r>
            <a:r>
              <a:rPr lang="en-US" sz="1600" i="1" dirty="0">
                <a:solidFill>
                  <a:schemeClr val="bg1"/>
                </a:solidFill>
                <a:latin typeface="+mj-lt"/>
                <a:cs typeface="Calibri"/>
              </a:rPr>
              <a:t>N </a:t>
            </a:r>
            <a:r>
              <a:rPr lang="en-US" sz="1600" i="1" dirty="0" err="1">
                <a:solidFill>
                  <a:schemeClr val="bg1"/>
                </a:solidFill>
                <a:latin typeface="+mj-lt"/>
                <a:cs typeface="Calibri"/>
              </a:rPr>
              <a:t>Engl</a:t>
            </a:r>
            <a:r>
              <a:rPr lang="en-US" sz="1600" i="1" dirty="0">
                <a:solidFill>
                  <a:schemeClr val="bg1"/>
                </a:solidFill>
                <a:latin typeface="+mj-lt"/>
                <a:cs typeface="Calibri"/>
              </a:rPr>
              <a:t> J Med </a:t>
            </a:r>
            <a:r>
              <a:rPr lang="en-US" sz="1600" dirty="0">
                <a:solidFill>
                  <a:schemeClr val="bg1"/>
                </a:solidFill>
                <a:latin typeface="+mj-lt"/>
                <a:cs typeface="Calibri"/>
              </a:rPr>
              <a:t>2015;372(18):1689-99.</a:t>
            </a:r>
          </a:p>
        </p:txBody>
      </p:sp>
    </p:spTree>
    <p:custDataLst>
      <p:tags r:id="rId1"/>
    </p:custDataLst>
    <p:extLst>
      <p:ext uri="{BB962C8B-B14F-4D97-AF65-F5344CB8AC3E}">
        <p14:creationId xmlns:p14="http://schemas.microsoft.com/office/powerpoint/2010/main" val="18904648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for </a:t>
            </a:r>
            <a:r>
              <a:rPr lang="en-US" dirty="0" err="1" smtClean="0"/>
              <a:t>Dr</a:t>
            </a:r>
            <a:r>
              <a:rPr lang="en-US" dirty="0" smtClean="0"/>
              <a:t> </a:t>
            </a:r>
            <a:r>
              <a:rPr lang="en-US" dirty="0" err="1"/>
              <a:t>Govindan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11559058"/>
              </p:ext>
            </p:extLst>
          </p:nvPr>
        </p:nvGraphicFramePr>
        <p:xfrm>
          <a:off x="797170" y="1813169"/>
          <a:ext cx="7682522" cy="3575695"/>
        </p:xfrm>
        <a:graphic>
          <a:graphicData uri="http://schemas.openxmlformats.org/drawingml/2006/table">
            <a:tbl>
              <a:tblPr firstRow="1" bandRow="1">
                <a:tableStyleId>{5C22544A-7EE6-4342-B048-85BDC9FD1C3A}</a:tableStyleId>
              </a:tblPr>
              <a:tblGrid>
                <a:gridCol w="2164861"/>
                <a:gridCol w="5517661"/>
              </a:tblGrid>
              <a:tr h="1198255">
                <a:tc>
                  <a:txBody>
                    <a:bodyPr/>
                    <a:lstStyle/>
                    <a:p>
                      <a:r>
                        <a:rPr lang="en-US" sz="1800" b="1" dirty="0" smtClean="0">
                          <a:solidFill>
                            <a:schemeClr val="tx1"/>
                          </a:solidFill>
                        </a:rPr>
                        <a:t>Advisory Committee</a:t>
                      </a:r>
                      <a:endParaRPr lang="en-US" sz="1800" b="1" dirty="0">
                        <a:solidFill>
                          <a:schemeClr val="tx1"/>
                        </a:solidFill>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smtClean="0">
                          <a:solidFill>
                            <a:schemeClr val="lt1"/>
                          </a:solidFill>
                          <a:effectLst/>
                          <a:latin typeface="+mn-lt"/>
                          <a:ea typeface="+mn-ea"/>
                          <a:cs typeface="+mn-cs"/>
                        </a:rPr>
                        <a:t>AbbVie </a:t>
                      </a:r>
                      <a:r>
                        <a:rPr lang="en-US" sz="1800" b="0" kern="1200" dirty="0" err="1" smtClean="0">
                          <a:solidFill>
                            <a:schemeClr val="lt1"/>
                          </a:solidFill>
                          <a:effectLst/>
                          <a:latin typeface="+mn-lt"/>
                          <a:ea typeface="+mn-ea"/>
                          <a:cs typeface="+mn-cs"/>
                        </a:rPr>
                        <a:t>Inc</a:t>
                      </a:r>
                      <a:r>
                        <a:rPr lang="en-US" sz="1800" b="0" kern="1200" dirty="0" smtClean="0">
                          <a:solidFill>
                            <a:schemeClr val="lt1"/>
                          </a:solidFill>
                          <a:effectLst/>
                          <a:latin typeface="+mn-lt"/>
                          <a:ea typeface="+mn-ea"/>
                          <a:cs typeface="+mn-cs"/>
                        </a:rPr>
                        <a:t>, </a:t>
                      </a:r>
                      <a:r>
                        <a:rPr lang="en-US" sz="1800" b="0" kern="1200" dirty="0" err="1" smtClean="0">
                          <a:solidFill>
                            <a:schemeClr val="lt1"/>
                          </a:solidFill>
                          <a:effectLst/>
                          <a:latin typeface="+mn-lt"/>
                          <a:ea typeface="+mn-ea"/>
                          <a:cs typeface="+mn-cs"/>
                        </a:rPr>
                        <a:t>Ariad</a:t>
                      </a:r>
                      <a:r>
                        <a:rPr lang="en-US" sz="1800" b="0" kern="1200" dirty="0" smtClean="0">
                          <a:solidFill>
                            <a:schemeClr val="lt1"/>
                          </a:solidFill>
                          <a:effectLst/>
                          <a:latin typeface="+mn-lt"/>
                          <a:ea typeface="+mn-ea"/>
                          <a:cs typeface="+mn-cs"/>
                        </a:rPr>
                        <a:t> Pharmaceuticals </a:t>
                      </a:r>
                      <a:r>
                        <a:rPr lang="en-US" sz="1800" b="0" kern="1200" dirty="0" err="1" smtClean="0">
                          <a:solidFill>
                            <a:schemeClr val="lt1"/>
                          </a:solidFill>
                          <a:effectLst/>
                          <a:latin typeface="+mn-lt"/>
                          <a:ea typeface="+mn-ea"/>
                          <a:cs typeface="+mn-cs"/>
                        </a:rPr>
                        <a:t>Inc</a:t>
                      </a:r>
                      <a:r>
                        <a:rPr lang="en-US" sz="1800" b="0" kern="1200" dirty="0" smtClean="0">
                          <a:solidFill>
                            <a:schemeClr val="lt1"/>
                          </a:solidFill>
                          <a:effectLst/>
                          <a:latin typeface="+mn-lt"/>
                          <a:ea typeface="+mn-ea"/>
                          <a:cs typeface="+mn-cs"/>
                        </a:rPr>
                        <a:t>, AstraZeneca Pharmaceuticals LP, </a:t>
                      </a:r>
                      <a:r>
                        <a:rPr lang="en-US" sz="1800" b="0" kern="1200" dirty="0" err="1" smtClean="0">
                          <a:solidFill>
                            <a:schemeClr val="lt1"/>
                          </a:solidFill>
                          <a:effectLst/>
                          <a:latin typeface="+mn-lt"/>
                          <a:ea typeface="+mn-ea"/>
                          <a:cs typeface="+mn-cs"/>
                        </a:rPr>
                        <a:t>Baxalta</a:t>
                      </a:r>
                      <a:r>
                        <a:rPr lang="en-US" sz="1800" b="0" kern="1200" dirty="0" smtClean="0">
                          <a:solidFill>
                            <a:schemeClr val="lt1"/>
                          </a:solidFill>
                          <a:effectLst/>
                          <a:latin typeface="+mn-lt"/>
                          <a:ea typeface="+mn-ea"/>
                          <a:cs typeface="+mn-cs"/>
                        </a:rPr>
                        <a:t> </a:t>
                      </a:r>
                      <a:r>
                        <a:rPr lang="en-US" sz="1800" b="0" kern="1200" dirty="0" err="1" smtClean="0">
                          <a:solidFill>
                            <a:schemeClr val="lt1"/>
                          </a:solidFill>
                          <a:effectLst/>
                          <a:latin typeface="+mn-lt"/>
                          <a:ea typeface="+mn-ea"/>
                          <a:cs typeface="+mn-cs"/>
                        </a:rPr>
                        <a:t>Inc</a:t>
                      </a:r>
                      <a:r>
                        <a:rPr lang="en-US" sz="1800" b="0" kern="1200" dirty="0" smtClean="0">
                          <a:solidFill>
                            <a:schemeClr val="lt1"/>
                          </a:solidFill>
                          <a:effectLst/>
                          <a:latin typeface="+mn-lt"/>
                          <a:ea typeface="+mn-ea"/>
                          <a:cs typeface="+mn-cs"/>
                        </a:rPr>
                        <a:t>, INC Research, Roche Laboratories </a:t>
                      </a:r>
                      <a:r>
                        <a:rPr lang="en-US" sz="1800" b="0" kern="1200" dirty="0" err="1" smtClean="0">
                          <a:solidFill>
                            <a:schemeClr val="lt1"/>
                          </a:solidFill>
                          <a:effectLst/>
                          <a:latin typeface="+mn-lt"/>
                          <a:ea typeface="+mn-ea"/>
                          <a:cs typeface="+mn-cs"/>
                        </a:rPr>
                        <a:t>Inc</a:t>
                      </a:r>
                      <a:endParaRPr lang="en-US" sz="1800" b="0" kern="1200" dirty="0">
                        <a:solidFill>
                          <a:schemeClr val="lt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72438">
                <a:tc>
                  <a:txBody>
                    <a:bodyPr/>
                    <a:lstStyle/>
                    <a:p>
                      <a:r>
                        <a:rPr lang="en-US" sz="1800" b="1" dirty="0" smtClean="0">
                          <a:solidFill>
                            <a:schemeClr val="tx1"/>
                          </a:solidFill>
                        </a:rPr>
                        <a:t>Consulting Agreements</a:t>
                      </a:r>
                      <a:endParaRPr lang="en-US" sz="1800" b="1" dirty="0">
                        <a:solidFill>
                          <a:schemeClr val="tx1"/>
                        </a:solidFill>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smtClean="0">
                          <a:solidFill>
                            <a:schemeClr val="dk1"/>
                          </a:solidFill>
                          <a:effectLst/>
                          <a:latin typeface="+mn-lt"/>
                          <a:ea typeface="+mn-ea"/>
                          <a:cs typeface="+mn-cs"/>
                        </a:rPr>
                        <a:t>AbbVie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Ariad</a:t>
                      </a:r>
                      <a:r>
                        <a:rPr lang="en-US" sz="1800" b="0" kern="1200" dirty="0" smtClean="0">
                          <a:solidFill>
                            <a:schemeClr val="dk1"/>
                          </a:solidFill>
                          <a:effectLst/>
                          <a:latin typeface="+mn-lt"/>
                          <a:ea typeface="+mn-ea"/>
                          <a:cs typeface="+mn-cs"/>
                        </a:rPr>
                        <a:t> Pharmaceuticals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Astellas</a:t>
                      </a:r>
                      <a:r>
                        <a:rPr lang="en-US" sz="1800" b="0" kern="1200" dirty="0" smtClean="0">
                          <a:solidFill>
                            <a:schemeClr val="dk1"/>
                          </a:solidFill>
                          <a:effectLst/>
                          <a:latin typeface="+mn-lt"/>
                          <a:ea typeface="+mn-ea"/>
                          <a:cs typeface="+mn-cs"/>
                        </a:rPr>
                        <a:t> Pharma Global Development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Baxalta</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Bristol-Myers Squibb Company, Genentech </a:t>
                      </a:r>
                      <a:r>
                        <a:rPr lang="en-US" sz="1800" b="0" kern="1200" dirty="0" err="1" smtClean="0">
                          <a:solidFill>
                            <a:schemeClr val="dk1"/>
                          </a:solidFill>
                          <a:effectLst/>
                          <a:latin typeface="+mn-lt"/>
                          <a:ea typeface="+mn-ea"/>
                          <a:cs typeface="+mn-cs"/>
                        </a:rPr>
                        <a:t>BioOncology</a:t>
                      </a:r>
                      <a:r>
                        <a:rPr lang="en-US" sz="1800" b="0" kern="1200" dirty="0" smtClean="0">
                          <a:solidFill>
                            <a:schemeClr val="dk1"/>
                          </a:solidFill>
                          <a:effectLst/>
                          <a:latin typeface="+mn-lt"/>
                          <a:ea typeface="+mn-ea"/>
                          <a:cs typeface="+mn-cs"/>
                        </a:rPr>
                        <a:t>, INC Research</a:t>
                      </a:r>
                      <a:endParaRPr lang="en-US" sz="1800" b="0"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72438">
                <a:tc>
                  <a:txBody>
                    <a:bodyPr/>
                    <a:lstStyle/>
                    <a:p>
                      <a:r>
                        <a:rPr lang="en-US" sz="1800" b="1" kern="1200" dirty="0" smtClean="0">
                          <a:solidFill>
                            <a:schemeClr val="dk1"/>
                          </a:solidFill>
                          <a:effectLst/>
                          <a:latin typeface="+mn-lt"/>
                          <a:ea typeface="+mn-ea"/>
                          <a:cs typeface="+mn-cs"/>
                        </a:rPr>
                        <a:t>Contracted Research and Speakers Bureau</a:t>
                      </a:r>
                      <a:endParaRPr lang="en-US" sz="1800" b="1"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smtClean="0">
                          <a:solidFill>
                            <a:schemeClr val="dk1"/>
                          </a:solidFill>
                          <a:effectLst/>
                          <a:latin typeface="+mn-lt"/>
                          <a:ea typeface="+mn-ea"/>
                          <a:cs typeface="+mn-cs"/>
                        </a:rPr>
                        <a:t>AbbVie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Ariad</a:t>
                      </a:r>
                      <a:r>
                        <a:rPr lang="en-US" sz="1800" b="0" kern="1200" dirty="0" smtClean="0">
                          <a:solidFill>
                            <a:schemeClr val="dk1"/>
                          </a:solidFill>
                          <a:effectLst/>
                          <a:latin typeface="+mn-lt"/>
                          <a:ea typeface="+mn-ea"/>
                          <a:cs typeface="+mn-cs"/>
                        </a:rPr>
                        <a:t> Pharmaceuticals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Baxalta</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INC Research</a:t>
                      </a:r>
                      <a:endParaRPr lang="en-US" sz="1800" b="0"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44445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flipV="1">
            <a:off x="2993717" y="3550474"/>
            <a:ext cx="1463954" cy="9575"/>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6" name="Line 7"/>
          <p:cNvSpPr>
            <a:spLocks noChangeShapeType="1"/>
          </p:cNvSpPr>
          <p:nvPr/>
        </p:nvSpPr>
        <p:spPr bwMode="auto">
          <a:xfrm flipH="1">
            <a:off x="4457670" y="2737068"/>
            <a:ext cx="0" cy="150296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7" name="Line 8"/>
          <p:cNvSpPr>
            <a:spLocks noChangeShapeType="1"/>
          </p:cNvSpPr>
          <p:nvPr/>
        </p:nvSpPr>
        <p:spPr bwMode="auto">
          <a:xfrm flipV="1">
            <a:off x="4457670" y="2728730"/>
            <a:ext cx="385863" cy="8336"/>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8" name="Line 9"/>
          <p:cNvSpPr>
            <a:spLocks noChangeShapeType="1"/>
          </p:cNvSpPr>
          <p:nvPr/>
        </p:nvSpPr>
        <p:spPr bwMode="auto">
          <a:xfrm>
            <a:off x="4457670" y="4240026"/>
            <a:ext cx="38586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9" name="Text Box 11"/>
          <p:cNvSpPr txBox="1">
            <a:spLocks noChangeArrowheads="1"/>
          </p:cNvSpPr>
          <p:nvPr/>
        </p:nvSpPr>
        <p:spPr bwMode="auto">
          <a:xfrm>
            <a:off x="4893553" y="2386250"/>
            <a:ext cx="2651022" cy="698571"/>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Aft>
                <a:spcPts val="900"/>
              </a:spcAft>
            </a:pPr>
            <a:r>
              <a:rPr lang="en-US" sz="1600" b="1" dirty="0" err="1">
                <a:solidFill>
                  <a:srgbClr val="000090"/>
                </a:solidFill>
              </a:rPr>
              <a:t>Osimertinib</a:t>
            </a:r>
            <a:endParaRPr lang="en-US" sz="1600" b="1" dirty="0">
              <a:solidFill>
                <a:srgbClr val="000090"/>
              </a:solidFill>
            </a:endParaRPr>
          </a:p>
        </p:txBody>
      </p:sp>
      <p:sp>
        <p:nvSpPr>
          <p:cNvPr id="57350" name="Text Box 13"/>
          <p:cNvSpPr txBox="1">
            <a:spLocks noChangeArrowheads="1"/>
          </p:cNvSpPr>
          <p:nvPr/>
        </p:nvSpPr>
        <p:spPr bwMode="auto">
          <a:xfrm>
            <a:off x="4893553" y="3966111"/>
            <a:ext cx="2651022" cy="720516"/>
          </a:xfrm>
          <a:prstGeom prst="rect">
            <a:avLst/>
          </a:prstGeom>
          <a:solidFill>
            <a:srgbClr val="BAD529"/>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90"/>
                </a:solidFill>
              </a:rPr>
              <a:t>Placebo</a:t>
            </a:r>
          </a:p>
        </p:txBody>
      </p:sp>
      <p:sp>
        <p:nvSpPr>
          <p:cNvPr id="57352" name="TextBox 3"/>
          <p:cNvSpPr txBox="1">
            <a:spLocks noChangeArrowheads="1"/>
          </p:cNvSpPr>
          <p:nvPr/>
        </p:nvSpPr>
        <p:spPr bwMode="auto">
          <a:xfrm>
            <a:off x="60738" y="6331817"/>
            <a:ext cx="7317105" cy="457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96" bIns="68598"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www.clinicaltrials.gov. NCT02511106 </a:t>
            </a:r>
          </a:p>
        </p:txBody>
      </p:sp>
      <p:graphicFrame>
        <p:nvGraphicFramePr>
          <p:cNvPr id="29" name="Group 104"/>
          <p:cNvGraphicFramePr>
            <a:graphicFrameLocks noGrp="1"/>
          </p:cNvGraphicFramePr>
          <p:nvPr>
            <p:extLst>
              <p:ext uri="{D42A27DB-BD31-4B8C-83A1-F6EECF244321}">
                <p14:modId xmlns:p14="http://schemas.microsoft.com/office/powerpoint/2010/main" val="1030905821"/>
              </p:ext>
            </p:extLst>
          </p:nvPr>
        </p:nvGraphicFramePr>
        <p:xfrm>
          <a:off x="662778" y="2715595"/>
          <a:ext cx="2330939" cy="1608152"/>
        </p:xfrm>
        <a:graphic>
          <a:graphicData uri="http://schemas.openxmlformats.org/drawingml/2006/table">
            <a:tbl>
              <a:tblPr/>
              <a:tblGrid>
                <a:gridCol w="2330939"/>
              </a:tblGrid>
              <a:tr h="4077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a:ea typeface="ＭＳ Ｐゴシック" charset="0"/>
                          <a:cs typeface="Arial"/>
                        </a:rPr>
                        <a:t>Eligibility (N = 700)</a:t>
                      </a:r>
                      <a:endParaRPr kumimoji="0" lang="en-US" sz="1600" b="1" i="0" u="none" strike="noStrike" cap="none" normalizeH="0" baseline="0" dirty="0">
                        <a:ln>
                          <a:noFill/>
                        </a:ln>
                        <a:solidFill>
                          <a:schemeClr val="bg1"/>
                        </a:solidFill>
                        <a:effectLst/>
                        <a:latin typeface="Arial"/>
                        <a:ea typeface="ＭＳ Ｐゴシック" charset="0"/>
                        <a:cs typeface="Arial"/>
                      </a:endParaRPr>
                    </a:p>
                  </a:txBody>
                  <a:tcPr marL="68635" marR="68635" marT="34249" marB="34249"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200364">
                <a:tc>
                  <a:txBody>
                    <a:bodyPr/>
                    <a:lstStyle/>
                    <a:p>
                      <a:pPr marL="0" indent="0">
                        <a:lnSpc>
                          <a:spcPct val="120000"/>
                        </a:lnSpc>
                        <a:buFontTx/>
                        <a:buNone/>
                        <a:defRPr/>
                      </a:pPr>
                      <a:r>
                        <a:rPr lang="en-US" sz="1600" dirty="0" smtClean="0"/>
                        <a:t>Stage IB-IIIA EGFR mutation-positive</a:t>
                      </a:r>
                      <a:r>
                        <a:rPr lang="en-US" sz="1600" baseline="0" dirty="0" smtClean="0"/>
                        <a:t> NSCLC</a:t>
                      </a: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57361" name="TextBox 2"/>
          <p:cNvSpPr txBox="1">
            <a:spLocks noChangeArrowheads="1"/>
          </p:cNvSpPr>
          <p:nvPr/>
        </p:nvSpPr>
        <p:spPr bwMode="auto">
          <a:xfrm>
            <a:off x="662778" y="5238921"/>
            <a:ext cx="581648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solidFill>
                  <a:srgbClr val="FFFFFF"/>
                </a:solidFill>
              </a:rPr>
              <a:t>Primary Endpoint</a:t>
            </a:r>
            <a:r>
              <a:rPr lang="en-US" sz="1600" b="1" dirty="0">
                <a:solidFill>
                  <a:srgbClr val="FFFFFF"/>
                </a:solidFill>
              </a:rPr>
              <a:t>: </a:t>
            </a:r>
            <a:r>
              <a:rPr lang="en-US" sz="1600" dirty="0">
                <a:solidFill>
                  <a:srgbClr val="FFFFFF"/>
                </a:solidFill>
              </a:rPr>
              <a:t>Disease-free survival</a:t>
            </a:r>
          </a:p>
          <a:p>
            <a:r>
              <a:rPr lang="en-US" sz="1600" b="1" u="sng" dirty="0">
                <a:solidFill>
                  <a:srgbClr val="FFFFFF"/>
                </a:solidFill>
              </a:rPr>
              <a:t>Key Secondary Endpoints</a:t>
            </a:r>
            <a:r>
              <a:rPr lang="en-US" sz="1600" b="1" dirty="0">
                <a:solidFill>
                  <a:srgbClr val="FFFFFF"/>
                </a:solidFill>
              </a:rPr>
              <a:t>: </a:t>
            </a:r>
            <a:r>
              <a:rPr lang="en-US" sz="1600" dirty="0">
                <a:solidFill>
                  <a:srgbClr val="FFFFFF"/>
                </a:solidFill>
              </a:rPr>
              <a:t>Overall survival and quality of life</a:t>
            </a:r>
          </a:p>
        </p:txBody>
      </p:sp>
      <p:sp>
        <p:nvSpPr>
          <p:cNvPr id="57364" name="Title 1"/>
          <p:cNvSpPr>
            <a:spLocks noGrp="1"/>
          </p:cNvSpPr>
          <p:nvPr>
            <p:ph type="title"/>
          </p:nvPr>
        </p:nvSpPr>
        <p:spPr>
          <a:xfrm>
            <a:off x="685979" y="417690"/>
            <a:ext cx="7772043" cy="1143000"/>
          </a:xfrm>
        </p:spPr>
        <p:txBody>
          <a:bodyPr/>
          <a:lstStyle/>
          <a:p>
            <a:r>
              <a:rPr lang="en-US" sz="2400" dirty="0" smtClean="0"/>
              <a:t>ADAURA: A Phase III Study of </a:t>
            </a:r>
            <a:r>
              <a:rPr lang="en-US" sz="2400" dirty="0" err="1" smtClean="0"/>
              <a:t>Osimertinib</a:t>
            </a:r>
            <a:r>
              <a:rPr lang="en-US" sz="2400" dirty="0" smtClean="0"/>
              <a:t> versus Placebo for EGFR Mutation-Positive Stage IB-IIIA NSCLC After Complete Tumor Resection with or without Adjuvant Chemotherapy</a:t>
            </a:r>
            <a:endParaRPr lang="en-US" sz="2400" dirty="0"/>
          </a:p>
        </p:txBody>
      </p:sp>
      <p:sp>
        <p:nvSpPr>
          <p:cNvPr id="19" name="Oval 4"/>
          <p:cNvSpPr>
            <a:spLocks noChangeArrowheads="1"/>
          </p:cNvSpPr>
          <p:nvPr/>
        </p:nvSpPr>
        <p:spPr bwMode="auto">
          <a:xfrm>
            <a:off x="3256413" y="3055686"/>
            <a:ext cx="914400" cy="914400"/>
          </a:xfrm>
          <a:prstGeom prst="ellipse">
            <a:avLst/>
          </a:prstGeom>
          <a:solidFill>
            <a:srgbClr val="FF6600"/>
          </a:solidFill>
          <a:ln>
            <a:noFill/>
          </a:ln>
          <a:extLst/>
        </p:spPr>
        <p:txBody>
          <a:bodyPr wrap="none" anchor="ctr"/>
          <a:lstStyle/>
          <a:p>
            <a:pPr algn="ctr"/>
            <a:r>
              <a:rPr lang="en-US" sz="3600" b="1" dirty="0">
                <a:solidFill>
                  <a:srgbClr val="FFFFFF"/>
                </a:solidFill>
                <a:latin typeface="Arial"/>
                <a:cs typeface="Arial"/>
              </a:rPr>
              <a:t>R</a:t>
            </a:r>
          </a:p>
        </p:txBody>
      </p:sp>
    </p:spTree>
    <p:extLst>
      <p:ext uri="{BB962C8B-B14F-4D97-AF65-F5344CB8AC3E}">
        <p14:creationId xmlns:p14="http://schemas.microsoft.com/office/powerpoint/2010/main" val="762075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3454717" y="3206097"/>
            <a:ext cx="1519602"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6" name="Line 7"/>
          <p:cNvSpPr>
            <a:spLocks noChangeShapeType="1"/>
          </p:cNvSpPr>
          <p:nvPr/>
        </p:nvSpPr>
        <p:spPr bwMode="auto">
          <a:xfrm flipH="1">
            <a:off x="4974318" y="2392690"/>
            <a:ext cx="0" cy="150296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7" name="Line 8"/>
          <p:cNvSpPr>
            <a:spLocks noChangeShapeType="1"/>
          </p:cNvSpPr>
          <p:nvPr/>
        </p:nvSpPr>
        <p:spPr bwMode="auto">
          <a:xfrm flipV="1">
            <a:off x="4974318" y="2384352"/>
            <a:ext cx="385863" cy="8336"/>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8" name="Line 9"/>
          <p:cNvSpPr>
            <a:spLocks noChangeShapeType="1"/>
          </p:cNvSpPr>
          <p:nvPr/>
        </p:nvSpPr>
        <p:spPr bwMode="auto">
          <a:xfrm>
            <a:off x="4974318" y="3895648"/>
            <a:ext cx="385863"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9" name="Text Box 11"/>
          <p:cNvSpPr txBox="1">
            <a:spLocks noChangeArrowheads="1"/>
          </p:cNvSpPr>
          <p:nvPr/>
        </p:nvSpPr>
        <p:spPr bwMode="auto">
          <a:xfrm>
            <a:off x="5410200" y="2041872"/>
            <a:ext cx="2651022" cy="698571"/>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Aft>
                <a:spcPts val="900"/>
              </a:spcAft>
            </a:pPr>
            <a:r>
              <a:rPr lang="en-US" sz="1600" b="1" dirty="0" err="1">
                <a:solidFill>
                  <a:srgbClr val="000090"/>
                </a:solidFill>
              </a:rPr>
              <a:t>Osimertinib</a:t>
            </a:r>
            <a:endParaRPr lang="en-US" sz="1600" b="1" dirty="0">
              <a:solidFill>
                <a:srgbClr val="000090"/>
              </a:solidFill>
            </a:endParaRPr>
          </a:p>
        </p:txBody>
      </p:sp>
      <p:sp>
        <p:nvSpPr>
          <p:cNvPr id="57350" name="Text Box 13"/>
          <p:cNvSpPr txBox="1">
            <a:spLocks noChangeArrowheads="1"/>
          </p:cNvSpPr>
          <p:nvPr/>
        </p:nvSpPr>
        <p:spPr bwMode="auto">
          <a:xfrm>
            <a:off x="5374472" y="3568225"/>
            <a:ext cx="2651022" cy="720516"/>
          </a:xfrm>
          <a:prstGeom prst="rect">
            <a:avLst/>
          </a:prstGeom>
          <a:solidFill>
            <a:srgbClr val="BAD529"/>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11790"/>
                </a:solidFill>
              </a:rPr>
              <a:t>Platinum-based doublet chemotherapy</a:t>
            </a:r>
          </a:p>
        </p:txBody>
      </p:sp>
      <p:graphicFrame>
        <p:nvGraphicFramePr>
          <p:cNvPr id="29" name="Group 104"/>
          <p:cNvGraphicFramePr>
            <a:graphicFrameLocks noGrp="1"/>
          </p:cNvGraphicFramePr>
          <p:nvPr>
            <p:extLst>
              <p:ext uri="{D42A27DB-BD31-4B8C-83A1-F6EECF244321}">
                <p14:modId xmlns:p14="http://schemas.microsoft.com/office/powerpoint/2010/main" val="980037238"/>
              </p:ext>
            </p:extLst>
          </p:nvPr>
        </p:nvGraphicFramePr>
        <p:xfrm>
          <a:off x="684600" y="2041872"/>
          <a:ext cx="2770117" cy="2314284"/>
        </p:xfrm>
        <a:graphic>
          <a:graphicData uri="http://schemas.openxmlformats.org/drawingml/2006/table">
            <a:tbl>
              <a:tblPr/>
              <a:tblGrid>
                <a:gridCol w="2770117"/>
              </a:tblGrid>
              <a:tr h="274292">
                <a:tc>
                  <a:txBody>
                    <a:bodyPr/>
                    <a:lstStyle/>
                    <a:p>
                      <a:pPr marL="0" marR="0" lvl="0" indent="0" algn="l" defTabSz="914400" rtl="0" eaLnBrk="0" fontAlgn="base" latinLnBrk="0" hangingPunct="0">
                        <a:lnSpc>
                          <a:spcPct val="100000"/>
                        </a:lnSpc>
                        <a:spcBef>
                          <a:spcPts val="7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a:ea typeface="ＭＳ Ｐゴシック" charset="0"/>
                          <a:cs typeface="Arial"/>
                        </a:rPr>
                        <a:t>Target accrual (N = 410)</a:t>
                      </a:r>
                      <a:endParaRPr kumimoji="0" lang="en-US" sz="1600" b="1" i="0" u="none" strike="noStrike" cap="none" normalizeH="0" baseline="0" dirty="0">
                        <a:ln>
                          <a:noFill/>
                        </a:ln>
                        <a:solidFill>
                          <a:schemeClr val="bg1"/>
                        </a:solidFill>
                        <a:effectLst/>
                        <a:latin typeface="Arial"/>
                        <a:ea typeface="ＭＳ Ｐゴシック" charset="0"/>
                        <a:cs typeface="Arial"/>
                      </a:endParaRPr>
                    </a:p>
                  </a:txBody>
                  <a:tcPr marL="68635" marR="68635" marT="34249" marB="34249"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436645">
                <a:tc>
                  <a:txBody>
                    <a:bodyPr/>
                    <a:lstStyle/>
                    <a:p>
                      <a:pPr marL="0" indent="0">
                        <a:lnSpc>
                          <a:spcPct val="120000"/>
                        </a:lnSpc>
                        <a:spcBef>
                          <a:spcPts val="700"/>
                        </a:spcBef>
                        <a:buFontTx/>
                        <a:buNone/>
                        <a:defRPr/>
                      </a:pPr>
                      <a:r>
                        <a:rPr lang="en-US" sz="1600" dirty="0" smtClean="0"/>
                        <a:t>Locally advanced or metastatic, EGFR mutation-positive </a:t>
                      </a:r>
                      <a:r>
                        <a:rPr lang="en-US" sz="1600" baseline="0" dirty="0" smtClean="0"/>
                        <a:t>NSCLC</a:t>
                      </a:r>
                    </a:p>
                    <a:p>
                      <a:pPr marL="0" indent="0">
                        <a:lnSpc>
                          <a:spcPct val="120000"/>
                        </a:lnSpc>
                        <a:spcBef>
                          <a:spcPts val="700"/>
                        </a:spcBef>
                        <a:buFontTx/>
                        <a:buNone/>
                        <a:defRPr/>
                      </a:pPr>
                      <a:r>
                        <a:rPr lang="en-US" sz="1600" baseline="0" dirty="0" smtClean="0"/>
                        <a:t>Disease progression after first-line EGFR TKI therapy</a:t>
                      </a:r>
                    </a:p>
                    <a:p>
                      <a:pPr marL="0" indent="0">
                        <a:lnSpc>
                          <a:spcPct val="120000"/>
                        </a:lnSpc>
                        <a:spcBef>
                          <a:spcPts val="700"/>
                        </a:spcBef>
                        <a:buFontTx/>
                        <a:buNone/>
                        <a:defRPr/>
                      </a:pPr>
                      <a:r>
                        <a:rPr lang="en-US" sz="1600" baseline="0" dirty="0" smtClean="0"/>
                        <a:t>T790M-positive</a:t>
                      </a:r>
                    </a:p>
                  </a:txBody>
                  <a:tcPr marL="68635" marR="68635" marT="34249" marB="3424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57361" name="TextBox 2"/>
          <p:cNvSpPr txBox="1">
            <a:spLocks noChangeArrowheads="1"/>
          </p:cNvSpPr>
          <p:nvPr/>
        </p:nvSpPr>
        <p:spPr bwMode="auto">
          <a:xfrm>
            <a:off x="684600" y="4938347"/>
            <a:ext cx="78498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u="sng" dirty="0">
                <a:solidFill>
                  <a:srgbClr val="FFFFFF"/>
                </a:solidFill>
              </a:rPr>
              <a:t>Primary Endpoint</a:t>
            </a:r>
            <a:r>
              <a:rPr lang="en-US" sz="1700" b="1" dirty="0">
                <a:solidFill>
                  <a:srgbClr val="FFFFFF"/>
                </a:solidFill>
              </a:rPr>
              <a:t>: </a:t>
            </a:r>
            <a:r>
              <a:rPr lang="en-US" sz="1700" dirty="0">
                <a:solidFill>
                  <a:srgbClr val="FFFFFF"/>
                </a:solidFill>
              </a:rPr>
              <a:t>Progression-free survival by investigator </a:t>
            </a:r>
            <a:r>
              <a:rPr lang="en-US" sz="1700" dirty="0" smtClean="0">
                <a:solidFill>
                  <a:srgbClr val="FFFFFF"/>
                </a:solidFill>
              </a:rPr>
              <a:t>assessment</a:t>
            </a:r>
            <a:endParaRPr lang="en-US" sz="1700" dirty="0">
              <a:solidFill>
                <a:srgbClr val="FFFFFF"/>
              </a:solidFill>
            </a:endParaRPr>
          </a:p>
          <a:p>
            <a:r>
              <a:rPr lang="en-US" sz="1700" b="1" u="sng" dirty="0">
                <a:solidFill>
                  <a:srgbClr val="FFFFFF"/>
                </a:solidFill>
              </a:rPr>
              <a:t>Key Secondary Endpoints</a:t>
            </a:r>
            <a:r>
              <a:rPr lang="en-US" sz="1700" b="1" dirty="0">
                <a:solidFill>
                  <a:srgbClr val="FFFFFF"/>
                </a:solidFill>
              </a:rPr>
              <a:t>: </a:t>
            </a:r>
            <a:r>
              <a:rPr lang="en-US" sz="1700" dirty="0">
                <a:solidFill>
                  <a:srgbClr val="FFFFFF"/>
                </a:solidFill>
              </a:rPr>
              <a:t>Objective response rate, overall survival and safety</a:t>
            </a:r>
          </a:p>
        </p:txBody>
      </p:sp>
      <p:sp>
        <p:nvSpPr>
          <p:cNvPr id="57364" name="Title 1"/>
          <p:cNvSpPr>
            <a:spLocks noGrp="1"/>
          </p:cNvSpPr>
          <p:nvPr>
            <p:ph type="title"/>
          </p:nvPr>
        </p:nvSpPr>
        <p:spPr>
          <a:xfrm>
            <a:off x="685979" y="206992"/>
            <a:ext cx="7772043" cy="1143000"/>
          </a:xfrm>
        </p:spPr>
        <p:txBody>
          <a:bodyPr/>
          <a:lstStyle/>
          <a:p>
            <a:r>
              <a:rPr lang="en-US" sz="2400" dirty="0" smtClean="0"/>
              <a:t>AURA3: A Phase III Study of </a:t>
            </a:r>
            <a:r>
              <a:rPr lang="en-US" sz="2400" dirty="0" err="1" smtClean="0"/>
              <a:t>Osimertinib</a:t>
            </a:r>
            <a:r>
              <a:rPr lang="en-US" sz="2400" dirty="0" smtClean="0"/>
              <a:t> versus Platinum-Based Doublet Chemotherapy for Locally Advanced or Metastatic NSCLC</a:t>
            </a:r>
            <a:endParaRPr lang="en-US" sz="2400" dirty="0"/>
          </a:p>
        </p:txBody>
      </p:sp>
      <p:sp>
        <p:nvSpPr>
          <p:cNvPr id="18" name="TextBox 1"/>
          <p:cNvSpPr txBox="1">
            <a:spLocks noChangeArrowheads="1"/>
          </p:cNvSpPr>
          <p:nvPr/>
        </p:nvSpPr>
        <p:spPr bwMode="auto">
          <a:xfrm>
            <a:off x="4086069" y="3675127"/>
            <a:ext cx="4523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dirty="0">
                <a:solidFill>
                  <a:srgbClr val="FFFFFF"/>
                </a:solidFill>
              </a:rPr>
              <a:t>2:1</a:t>
            </a:r>
          </a:p>
        </p:txBody>
      </p:sp>
      <p:sp>
        <p:nvSpPr>
          <p:cNvPr id="19" name="TextBox 18"/>
          <p:cNvSpPr txBox="1"/>
          <p:nvPr/>
        </p:nvSpPr>
        <p:spPr>
          <a:xfrm>
            <a:off x="0" y="6403354"/>
            <a:ext cx="4712637" cy="338554"/>
          </a:xfrm>
          <a:prstGeom prst="rect">
            <a:avLst/>
          </a:prstGeom>
          <a:noFill/>
        </p:spPr>
        <p:txBody>
          <a:bodyPr wrap="none" rtlCol="0">
            <a:spAutoFit/>
          </a:bodyPr>
          <a:lstStyle/>
          <a:p>
            <a:r>
              <a:rPr lang="en-US" sz="1600" dirty="0" err="1"/>
              <a:t>Mok</a:t>
            </a:r>
            <a:r>
              <a:rPr lang="en-US" sz="1600" dirty="0"/>
              <a:t> TS et al. </a:t>
            </a:r>
            <a:r>
              <a:rPr lang="en-US" sz="1600" i="1" dirty="0"/>
              <a:t>N </a:t>
            </a:r>
            <a:r>
              <a:rPr lang="en-US" sz="1600" i="1" dirty="0" err="1"/>
              <a:t>Engl</a:t>
            </a:r>
            <a:r>
              <a:rPr lang="en-US" sz="1600" i="1" dirty="0"/>
              <a:t> J Med </a:t>
            </a:r>
            <a:r>
              <a:rPr lang="en-US" sz="1600" dirty="0" smtClean="0"/>
              <a:t>2017;376(7):629-40.</a:t>
            </a:r>
            <a:endParaRPr lang="en-US" sz="1600" dirty="0"/>
          </a:p>
        </p:txBody>
      </p:sp>
      <p:sp>
        <p:nvSpPr>
          <p:cNvPr id="20" name="Oval 4"/>
          <p:cNvSpPr>
            <a:spLocks noChangeArrowheads="1"/>
          </p:cNvSpPr>
          <p:nvPr/>
        </p:nvSpPr>
        <p:spPr bwMode="auto">
          <a:xfrm>
            <a:off x="3774467" y="2712430"/>
            <a:ext cx="914400" cy="914400"/>
          </a:xfrm>
          <a:prstGeom prst="ellipse">
            <a:avLst/>
          </a:prstGeom>
          <a:solidFill>
            <a:srgbClr val="FF6600"/>
          </a:solidFill>
          <a:ln>
            <a:noFill/>
          </a:ln>
          <a:extLst/>
        </p:spPr>
        <p:txBody>
          <a:bodyPr wrap="none" anchor="ctr"/>
          <a:lstStyle/>
          <a:p>
            <a:pPr algn="ctr"/>
            <a:r>
              <a:rPr lang="en-US" sz="3600" b="1" dirty="0">
                <a:solidFill>
                  <a:srgbClr val="FFFFFF"/>
                </a:solidFill>
                <a:latin typeface="Arial"/>
                <a:cs typeface="Arial"/>
              </a:rPr>
              <a:t>R</a:t>
            </a:r>
          </a:p>
        </p:txBody>
      </p:sp>
    </p:spTree>
    <p:extLst>
      <p:ext uri="{BB962C8B-B14F-4D97-AF65-F5344CB8AC3E}">
        <p14:creationId xmlns:p14="http://schemas.microsoft.com/office/powerpoint/2010/main" val="17006779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Autofit/>
          </a:bodyPr>
          <a:lstStyle/>
          <a:p>
            <a:pPr marL="0" indent="0">
              <a:buNone/>
            </a:pPr>
            <a:r>
              <a:rPr lang="en-US" sz="2000" b="1" dirty="0">
                <a:solidFill>
                  <a:srgbClr val="BBE0E3"/>
                </a:solidFill>
                <a:latin typeface="Arial" charset="0"/>
                <a:ea typeface="Arial" charset="0"/>
                <a:cs typeface="Arial" charset="0"/>
              </a:rPr>
              <a:t>Cost and reimbursement issues aside, for a patient with untreated </a:t>
            </a:r>
            <a:r>
              <a:rPr lang="en-US" sz="2000" b="1" u="sng" dirty="0">
                <a:solidFill>
                  <a:srgbClr val="BBE0E3"/>
                </a:solidFill>
                <a:latin typeface="Arial" charset="0"/>
                <a:ea typeface="Arial" charset="0"/>
                <a:cs typeface="Arial" charset="0"/>
              </a:rPr>
              <a:t>EGFR-mutant</a:t>
            </a:r>
            <a:r>
              <a:rPr lang="en-US" sz="2000" b="1" dirty="0">
                <a:solidFill>
                  <a:srgbClr val="BBE0E3"/>
                </a:solidFill>
                <a:latin typeface="Arial" charset="0"/>
                <a:ea typeface="Arial" charset="0"/>
                <a:cs typeface="Arial" charset="0"/>
              </a:rPr>
              <a:t>, widely metastatic </a:t>
            </a:r>
            <a:r>
              <a:rPr lang="en-US" sz="2000" b="1" dirty="0" err="1">
                <a:solidFill>
                  <a:srgbClr val="BBE0E3"/>
                </a:solidFill>
                <a:latin typeface="Arial" charset="0"/>
                <a:ea typeface="Arial" charset="0"/>
                <a:cs typeface="Arial" charset="0"/>
              </a:rPr>
              <a:t>nonsquamous</a:t>
            </a:r>
            <a:r>
              <a:rPr lang="en-US" sz="2000" b="1" dirty="0">
                <a:solidFill>
                  <a:srgbClr val="BBE0E3"/>
                </a:solidFill>
                <a:latin typeface="Arial" charset="0"/>
                <a:ea typeface="Arial" charset="0"/>
                <a:cs typeface="Arial" charset="0"/>
              </a:rPr>
              <a:t> cancer with multiple bilateral asymptomatic brain metastases that would require whole brain radiation therapy, do you generally start with a TKI and hold radiation therapy</a:t>
            </a:r>
            <a:r>
              <a:rPr lang="en-US" sz="2000" b="1" dirty="0" smtClean="0">
                <a:solidFill>
                  <a:srgbClr val="BBE0E3"/>
                </a:solidFill>
                <a:latin typeface="Arial" charset="0"/>
                <a:ea typeface="Arial" charset="0"/>
                <a:cs typeface="Arial" charset="0"/>
              </a:rPr>
              <a:t>?</a:t>
            </a:r>
            <a:endParaRPr lang="en-US" sz="2000" b="1" dirty="0">
              <a:solidFill>
                <a:srgbClr val="BBE0E3"/>
              </a:solidFill>
              <a:latin typeface="Arial" charset="0"/>
              <a:ea typeface="Arial" charset="0"/>
              <a:cs typeface="Arial" charset="0"/>
            </a:endParaRPr>
          </a:p>
        </p:txBody>
      </p:sp>
      <p:sp>
        <p:nvSpPr>
          <p:cNvPr id="6" name="TextBox 5"/>
          <p:cNvSpPr txBox="1"/>
          <p:nvPr/>
        </p:nvSpPr>
        <p:spPr>
          <a:xfrm>
            <a:off x="2679192" y="4011576"/>
            <a:ext cx="577900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err="1">
                <a:latin typeface="Verdana"/>
                <a:ea typeface="MS PGothic" charset="0"/>
                <a:cs typeface="Verdana"/>
              </a:rPr>
              <a:t>afatinib</a:t>
            </a:r>
            <a:endParaRPr lang="en-US" sz="1300" b="1" dirty="0">
              <a:latin typeface="Verdana"/>
              <a:ea typeface="MS PGothic" charset="0"/>
              <a:cs typeface="Verdana"/>
            </a:endParaRPr>
          </a:p>
        </p:txBody>
      </p:sp>
      <p:sp>
        <p:nvSpPr>
          <p:cNvPr id="8" name="TextBox 7"/>
          <p:cNvSpPr txBox="1"/>
          <p:nvPr/>
        </p:nvSpPr>
        <p:spPr>
          <a:xfrm>
            <a:off x="2679192" y="2561500"/>
            <a:ext cx="577900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err="1">
                <a:latin typeface="Verdana"/>
                <a:ea typeface="MS PGothic" charset="0"/>
                <a:cs typeface="Verdana"/>
              </a:rPr>
              <a:t>erlotinib</a:t>
            </a:r>
            <a:endParaRPr lang="en-US" sz="1300" b="1" dirty="0">
              <a:latin typeface="Verdana"/>
              <a:ea typeface="MS PGothic" charset="0"/>
              <a:cs typeface="Verdana"/>
            </a:endParaRPr>
          </a:p>
        </p:txBody>
      </p:sp>
      <p:sp>
        <p:nvSpPr>
          <p:cNvPr id="9" name="TextBox 8"/>
          <p:cNvSpPr txBox="1"/>
          <p:nvPr/>
        </p:nvSpPr>
        <p:spPr>
          <a:xfrm>
            <a:off x="2679192" y="4495800"/>
            <a:ext cx="577900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erlotinib</a:t>
            </a:r>
            <a:r>
              <a:rPr lang="en-US" sz="1300" b="1" dirty="0">
                <a:solidFill>
                  <a:prstClr val="white"/>
                </a:solidFill>
                <a:latin typeface="Verdana"/>
                <a:ea typeface="MS PGothic" charset="0"/>
                <a:cs typeface="Verdana"/>
              </a:rPr>
              <a:t> if exon 21</a:t>
            </a:r>
          </a:p>
        </p:txBody>
      </p:sp>
      <p:sp>
        <p:nvSpPr>
          <p:cNvPr id="10" name="TextBox 9"/>
          <p:cNvSpPr txBox="1"/>
          <p:nvPr/>
        </p:nvSpPr>
        <p:spPr>
          <a:xfrm>
            <a:off x="2679192" y="3074895"/>
            <a:ext cx="577900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err="1">
                <a:latin typeface="Verdana"/>
                <a:ea typeface="MS PGothic" charset="0"/>
                <a:cs typeface="Verdana"/>
              </a:rPr>
              <a:t>erlotinib</a:t>
            </a:r>
            <a:endParaRPr lang="en-US" sz="1300" b="1" dirty="0">
              <a:latin typeface="Verdana"/>
              <a:ea typeface="MS PGothic" charset="0"/>
              <a:cs typeface="Verdana"/>
            </a:endParaRPr>
          </a:p>
        </p:txBody>
      </p:sp>
      <p:sp>
        <p:nvSpPr>
          <p:cNvPr id="11" name="TextBox 10"/>
          <p:cNvSpPr txBox="1"/>
          <p:nvPr/>
        </p:nvSpPr>
        <p:spPr>
          <a:xfrm>
            <a:off x="2679192" y="3527352"/>
            <a:ext cx="577900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err="1">
                <a:latin typeface="Verdana"/>
                <a:ea typeface="MS PGothic" charset="0"/>
                <a:cs typeface="Verdana"/>
              </a:rPr>
              <a:t>erlotinib</a:t>
            </a:r>
            <a:endParaRPr lang="en-US" sz="1300" b="1" dirty="0">
              <a:latin typeface="Verdana"/>
              <a:ea typeface="MS PGothic" charset="0"/>
              <a:cs typeface="Verdana"/>
            </a:endParaRPr>
          </a:p>
        </p:txBody>
      </p:sp>
      <p:sp>
        <p:nvSpPr>
          <p:cNvPr id="16" name="TextBox 15"/>
          <p:cNvSpPr txBox="1"/>
          <p:nvPr/>
        </p:nvSpPr>
        <p:spPr>
          <a:xfrm>
            <a:off x="2679192" y="4980024"/>
            <a:ext cx="577900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erlotinib</a:t>
            </a:r>
            <a:endParaRPr lang="en-US" sz="1300" b="1" dirty="0">
              <a:solidFill>
                <a:prstClr val="white"/>
              </a:solidFill>
              <a:latin typeface="Verdana"/>
              <a:ea typeface="MS PGothic" charset="0"/>
              <a:cs typeface="Verdana"/>
            </a:endParaRPr>
          </a:p>
        </p:txBody>
      </p:sp>
    </p:spTree>
    <p:custDataLst>
      <p:tags r:id="rId1"/>
    </p:custDataLst>
    <p:extLst>
      <p:ext uri="{BB962C8B-B14F-4D97-AF65-F5344CB8AC3E}">
        <p14:creationId xmlns:p14="http://schemas.microsoft.com/office/powerpoint/2010/main" val="15319873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2952329" y="3550475"/>
            <a:ext cx="1505342"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6" name="Line 7"/>
          <p:cNvSpPr>
            <a:spLocks noChangeShapeType="1"/>
          </p:cNvSpPr>
          <p:nvPr/>
        </p:nvSpPr>
        <p:spPr bwMode="auto">
          <a:xfrm flipH="1">
            <a:off x="4457670" y="2737068"/>
            <a:ext cx="0" cy="150296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7" name="Line 8"/>
          <p:cNvSpPr>
            <a:spLocks noChangeShapeType="1"/>
          </p:cNvSpPr>
          <p:nvPr/>
        </p:nvSpPr>
        <p:spPr bwMode="auto">
          <a:xfrm flipV="1">
            <a:off x="4457670" y="2728730"/>
            <a:ext cx="385863" cy="8336"/>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8" name="Line 9"/>
          <p:cNvSpPr>
            <a:spLocks noChangeShapeType="1"/>
          </p:cNvSpPr>
          <p:nvPr/>
        </p:nvSpPr>
        <p:spPr bwMode="auto">
          <a:xfrm>
            <a:off x="4457670" y="4240026"/>
            <a:ext cx="38586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9" name="Text Box 11"/>
          <p:cNvSpPr txBox="1">
            <a:spLocks noChangeArrowheads="1"/>
          </p:cNvSpPr>
          <p:nvPr/>
        </p:nvSpPr>
        <p:spPr bwMode="auto">
          <a:xfrm>
            <a:off x="4893553" y="2386250"/>
            <a:ext cx="2651022" cy="698571"/>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Aft>
                <a:spcPts val="900"/>
              </a:spcAft>
            </a:pPr>
            <a:r>
              <a:rPr lang="en-US" sz="1600" b="1" dirty="0" err="1">
                <a:solidFill>
                  <a:srgbClr val="000090"/>
                </a:solidFill>
              </a:rPr>
              <a:t>Osimertinib</a:t>
            </a:r>
            <a:endParaRPr lang="en-US" sz="1600" b="1" dirty="0">
              <a:solidFill>
                <a:srgbClr val="000090"/>
              </a:solidFill>
            </a:endParaRPr>
          </a:p>
        </p:txBody>
      </p:sp>
      <p:sp>
        <p:nvSpPr>
          <p:cNvPr id="57350" name="Text Box 13"/>
          <p:cNvSpPr txBox="1">
            <a:spLocks noChangeArrowheads="1"/>
          </p:cNvSpPr>
          <p:nvPr/>
        </p:nvSpPr>
        <p:spPr bwMode="auto">
          <a:xfrm>
            <a:off x="4893553" y="3966111"/>
            <a:ext cx="2651022" cy="720516"/>
          </a:xfrm>
          <a:prstGeom prst="rect">
            <a:avLst/>
          </a:prstGeom>
          <a:solidFill>
            <a:srgbClr val="BAD529"/>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err="1">
                <a:solidFill>
                  <a:srgbClr val="011790"/>
                </a:solidFill>
              </a:rPr>
              <a:t>Erlotinib</a:t>
            </a:r>
            <a:r>
              <a:rPr lang="en-US" sz="1600" b="1" dirty="0">
                <a:solidFill>
                  <a:srgbClr val="011790"/>
                </a:solidFill>
              </a:rPr>
              <a:t> OR </a:t>
            </a:r>
            <a:r>
              <a:rPr lang="en-US" sz="1600" b="1" dirty="0" err="1">
                <a:solidFill>
                  <a:srgbClr val="011790"/>
                </a:solidFill>
              </a:rPr>
              <a:t>gefitinib</a:t>
            </a:r>
            <a:endParaRPr lang="en-US" sz="1600" b="1" dirty="0">
              <a:solidFill>
                <a:srgbClr val="011790"/>
              </a:solidFill>
            </a:endParaRPr>
          </a:p>
        </p:txBody>
      </p:sp>
      <p:sp>
        <p:nvSpPr>
          <p:cNvPr id="57352" name="TextBox 3"/>
          <p:cNvSpPr txBox="1">
            <a:spLocks noChangeArrowheads="1"/>
          </p:cNvSpPr>
          <p:nvPr/>
        </p:nvSpPr>
        <p:spPr bwMode="auto">
          <a:xfrm>
            <a:off x="0" y="6360741"/>
            <a:ext cx="7317105" cy="457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96" bIns="68598"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www.clinicaltrials.gov. NCT02296125 </a:t>
            </a:r>
          </a:p>
        </p:txBody>
      </p:sp>
      <p:graphicFrame>
        <p:nvGraphicFramePr>
          <p:cNvPr id="29" name="Group 104"/>
          <p:cNvGraphicFramePr>
            <a:graphicFrameLocks noGrp="1"/>
          </p:cNvGraphicFramePr>
          <p:nvPr>
            <p:extLst>
              <p:ext uri="{D42A27DB-BD31-4B8C-83A1-F6EECF244321}">
                <p14:modId xmlns:p14="http://schemas.microsoft.com/office/powerpoint/2010/main" val="1497653340"/>
              </p:ext>
            </p:extLst>
          </p:nvPr>
        </p:nvGraphicFramePr>
        <p:xfrm>
          <a:off x="832107" y="2572103"/>
          <a:ext cx="2120222" cy="1667923"/>
        </p:xfrm>
        <a:graphic>
          <a:graphicData uri="http://schemas.openxmlformats.org/drawingml/2006/table">
            <a:tbl>
              <a:tblPr/>
              <a:tblGrid>
                <a:gridCol w="2120222"/>
              </a:tblGrid>
              <a:tr h="41864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a:ea typeface="ＭＳ Ｐゴシック" charset="0"/>
                          <a:cs typeface="Arial"/>
                        </a:rPr>
                        <a:t>Eligibility (N = 650)</a:t>
                      </a:r>
                      <a:endParaRPr kumimoji="0" lang="en-US" sz="1600" b="1" i="0" u="none" strike="noStrike" cap="none" normalizeH="0" baseline="0" dirty="0">
                        <a:ln>
                          <a:noFill/>
                        </a:ln>
                        <a:solidFill>
                          <a:schemeClr val="bg1"/>
                        </a:solidFill>
                        <a:effectLst/>
                        <a:latin typeface="Arial"/>
                        <a:ea typeface="ＭＳ Ｐゴシック" charset="0"/>
                        <a:cs typeface="Arial"/>
                      </a:endParaRPr>
                    </a:p>
                  </a:txBody>
                  <a:tcPr marL="68635" marR="68635" marT="34249" marB="34249"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249278">
                <a:tc>
                  <a:txBody>
                    <a:bodyPr/>
                    <a:lstStyle/>
                    <a:p>
                      <a:pPr marL="0" indent="0">
                        <a:lnSpc>
                          <a:spcPct val="120000"/>
                        </a:lnSpc>
                        <a:buFontTx/>
                        <a:buNone/>
                        <a:defRPr/>
                      </a:pPr>
                      <a:r>
                        <a:rPr lang="en-US" sz="1600" dirty="0" smtClean="0"/>
                        <a:t>Advanced EGFR mutation-positive</a:t>
                      </a:r>
                      <a:r>
                        <a:rPr lang="en-US" sz="1600" baseline="0" dirty="0" smtClean="0"/>
                        <a:t> NSCLC</a:t>
                      </a: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57361" name="TextBox 2"/>
          <p:cNvSpPr txBox="1">
            <a:spLocks noChangeArrowheads="1"/>
          </p:cNvSpPr>
          <p:nvPr/>
        </p:nvSpPr>
        <p:spPr bwMode="auto">
          <a:xfrm>
            <a:off x="774912" y="5162577"/>
            <a:ext cx="78356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solidFill>
                  <a:srgbClr val="FFFFFF"/>
                </a:solidFill>
              </a:rPr>
              <a:t>Primary Endpoint</a:t>
            </a:r>
            <a:r>
              <a:rPr lang="en-US" sz="1600" b="1" dirty="0">
                <a:solidFill>
                  <a:srgbClr val="FFFFFF"/>
                </a:solidFill>
              </a:rPr>
              <a:t>: </a:t>
            </a:r>
            <a:r>
              <a:rPr lang="en-US" sz="1600" dirty="0">
                <a:solidFill>
                  <a:srgbClr val="FFFFFF"/>
                </a:solidFill>
              </a:rPr>
              <a:t>Progression-free survival</a:t>
            </a:r>
          </a:p>
          <a:p>
            <a:r>
              <a:rPr lang="en-US" sz="1600" b="1" u="sng" dirty="0">
                <a:solidFill>
                  <a:srgbClr val="FFFFFF"/>
                </a:solidFill>
              </a:rPr>
              <a:t>Key Secondary Endpoints</a:t>
            </a:r>
            <a:r>
              <a:rPr lang="en-US" sz="1600" b="1" dirty="0">
                <a:solidFill>
                  <a:srgbClr val="FFFFFF"/>
                </a:solidFill>
              </a:rPr>
              <a:t>: </a:t>
            </a:r>
            <a:r>
              <a:rPr lang="en-US" sz="1600" dirty="0">
                <a:solidFill>
                  <a:srgbClr val="FFFFFF"/>
                </a:solidFill>
              </a:rPr>
              <a:t>Overall response rate, overall survival and quality of life</a:t>
            </a:r>
          </a:p>
        </p:txBody>
      </p:sp>
      <p:sp>
        <p:nvSpPr>
          <p:cNvPr id="57364" name="Title 1"/>
          <p:cNvSpPr>
            <a:spLocks noGrp="1"/>
          </p:cNvSpPr>
          <p:nvPr>
            <p:ph type="title"/>
          </p:nvPr>
        </p:nvSpPr>
        <p:spPr>
          <a:xfrm>
            <a:off x="685979" y="469381"/>
            <a:ext cx="7772043" cy="1143000"/>
          </a:xfrm>
        </p:spPr>
        <p:txBody>
          <a:bodyPr/>
          <a:lstStyle/>
          <a:p>
            <a:r>
              <a:rPr lang="en-US" sz="2400" dirty="0" smtClean="0"/>
              <a:t>FLAURA: A Phase III Study of </a:t>
            </a:r>
            <a:r>
              <a:rPr lang="en-US" sz="2400" dirty="0" err="1" smtClean="0"/>
              <a:t>Osimertinib</a:t>
            </a:r>
            <a:r>
              <a:rPr lang="en-US" sz="2400" dirty="0" smtClean="0"/>
              <a:t> versus a Standard-of-Care EGFR TKI as First-Line Treatment for EGFR Mutation-Positive Locally Advanced or Metastatic NSCLC</a:t>
            </a:r>
            <a:endParaRPr lang="en-US" sz="2400" dirty="0"/>
          </a:p>
        </p:txBody>
      </p:sp>
      <p:sp>
        <p:nvSpPr>
          <p:cNvPr id="18" name="Oval 4"/>
          <p:cNvSpPr>
            <a:spLocks noChangeArrowheads="1"/>
          </p:cNvSpPr>
          <p:nvPr/>
        </p:nvSpPr>
        <p:spPr bwMode="auto">
          <a:xfrm>
            <a:off x="3256413" y="3055686"/>
            <a:ext cx="914400" cy="914400"/>
          </a:xfrm>
          <a:prstGeom prst="ellipse">
            <a:avLst/>
          </a:prstGeom>
          <a:solidFill>
            <a:srgbClr val="FF6600"/>
          </a:solidFill>
          <a:ln>
            <a:noFill/>
          </a:ln>
          <a:extLst/>
        </p:spPr>
        <p:txBody>
          <a:bodyPr wrap="none" anchor="ctr"/>
          <a:lstStyle/>
          <a:p>
            <a:pPr algn="ctr"/>
            <a:r>
              <a:rPr lang="en-US" sz="3600" b="1" dirty="0">
                <a:solidFill>
                  <a:srgbClr val="FFFFFF"/>
                </a:solidFill>
                <a:latin typeface="Arial"/>
                <a:cs typeface="Arial"/>
              </a:rPr>
              <a:t>R</a:t>
            </a:r>
          </a:p>
        </p:txBody>
      </p:sp>
    </p:spTree>
    <p:extLst>
      <p:ext uri="{BB962C8B-B14F-4D97-AF65-F5344CB8AC3E}">
        <p14:creationId xmlns:p14="http://schemas.microsoft.com/office/powerpoint/2010/main" val="1565438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80" y="122325"/>
            <a:ext cx="7214330" cy="1143000"/>
          </a:xfrm>
        </p:spPr>
        <p:txBody>
          <a:bodyPr/>
          <a:lstStyle/>
          <a:p>
            <a:pPr algn="l"/>
            <a:r>
              <a:rPr lang="en-US" sz="2200" dirty="0">
                <a:solidFill>
                  <a:srgbClr val="BBE0E3"/>
                </a:solidFill>
              </a:rPr>
              <a:t>CNS </a:t>
            </a:r>
            <a:r>
              <a:rPr lang="en-US" sz="2200" dirty="0" smtClean="0">
                <a:solidFill>
                  <a:srgbClr val="BBE0E3"/>
                </a:solidFill>
              </a:rPr>
              <a:t>Response </a:t>
            </a:r>
            <a:r>
              <a:rPr lang="en-US" sz="2200" dirty="0">
                <a:solidFill>
                  <a:srgbClr val="BBE0E3"/>
                </a:solidFill>
              </a:rPr>
              <a:t>to </a:t>
            </a:r>
            <a:r>
              <a:rPr lang="en-US" sz="2200" dirty="0" err="1" smtClean="0">
                <a:solidFill>
                  <a:srgbClr val="BBE0E3"/>
                </a:solidFill>
              </a:rPr>
              <a:t>Osimertinib</a:t>
            </a:r>
            <a:r>
              <a:rPr lang="en-US" sz="2200" dirty="0" smtClean="0">
                <a:solidFill>
                  <a:srgbClr val="BBE0E3"/>
                </a:solidFill>
              </a:rPr>
              <a:t> </a:t>
            </a:r>
            <a:r>
              <a:rPr lang="en-US" sz="2200" dirty="0">
                <a:solidFill>
                  <a:srgbClr val="BBE0E3"/>
                </a:solidFill>
              </a:rPr>
              <a:t>in </a:t>
            </a:r>
            <a:r>
              <a:rPr lang="en-US" sz="2200" dirty="0" smtClean="0">
                <a:solidFill>
                  <a:srgbClr val="BBE0E3"/>
                </a:solidFill>
              </a:rPr>
              <a:t>Patients with T790M-Positive Advanced NSCLC: Pooled Data </a:t>
            </a:r>
            <a:r>
              <a:rPr lang="en-US" sz="2200" dirty="0">
                <a:solidFill>
                  <a:srgbClr val="BBE0E3"/>
                </a:solidFill>
              </a:rPr>
              <a:t>from </a:t>
            </a:r>
            <a:r>
              <a:rPr lang="en-US" sz="2200" dirty="0" smtClean="0">
                <a:solidFill>
                  <a:srgbClr val="BBE0E3"/>
                </a:solidFill>
              </a:rPr>
              <a:t>Two </a:t>
            </a:r>
            <a:r>
              <a:rPr lang="en-US" sz="2200" dirty="0">
                <a:solidFill>
                  <a:srgbClr val="BBE0E3"/>
                </a:solidFill>
              </a:rPr>
              <a:t>Phase II </a:t>
            </a:r>
            <a:r>
              <a:rPr lang="en-US" sz="2200" dirty="0" smtClean="0">
                <a:solidFill>
                  <a:srgbClr val="BBE0E3"/>
                </a:solidFill>
              </a:rPr>
              <a:t>Trials</a:t>
            </a:r>
            <a:endParaRPr lang="en-GB" sz="2200" dirty="0">
              <a:solidFill>
                <a:srgbClr val="BBE0E3"/>
              </a:solidFill>
            </a:endParaRPr>
          </a:p>
        </p:txBody>
      </p:sp>
      <p:sp>
        <p:nvSpPr>
          <p:cNvPr id="183" name="Content Placeholder 182"/>
          <p:cNvSpPr>
            <a:spLocks noGrp="1"/>
          </p:cNvSpPr>
          <p:nvPr>
            <p:ph idx="4294967295"/>
          </p:nvPr>
        </p:nvSpPr>
        <p:spPr>
          <a:xfrm>
            <a:off x="1371600" y="1741515"/>
            <a:ext cx="7475537" cy="1138238"/>
          </a:xfrm>
        </p:spPr>
        <p:txBody>
          <a:bodyPr/>
          <a:lstStyle/>
          <a:p>
            <a:r>
              <a:rPr lang="en-US" sz="1700" dirty="0">
                <a:solidFill>
                  <a:schemeClr val="bg1"/>
                </a:solidFill>
              </a:rPr>
              <a:t>The CNS ORR was 54% </a:t>
            </a:r>
            <a:r>
              <a:rPr lang="it-IT" sz="1700" dirty="0">
                <a:solidFill>
                  <a:schemeClr val="bg1"/>
                </a:solidFill>
              </a:rPr>
              <a:t>(95% CI 39, 68)</a:t>
            </a:r>
            <a:endParaRPr lang="en-GB" sz="1700" dirty="0">
              <a:solidFill>
                <a:schemeClr val="bg1"/>
              </a:solidFill>
            </a:endParaRPr>
          </a:p>
          <a:p>
            <a:r>
              <a:rPr lang="en-US" sz="1700" dirty="0">
                <a:solidFill>
                  <a:schemeClr val="bg1"/>
                </a:solidFill>
              </a:rPr>
              <a:t>Median best percentage change from baseline in CNS target lesion size was -53</a:t>
            </a:r>
            <a:r>
              <a:rPr lang="en-US" sz="1700" dirty="0" smtClean="0">
                <a:solidFill>
                  <a:schemeClr val="bg1"/>
                </a:solidFill>
              </a:rPr>
              <a:t>% (</a:t>
            </a:r>
            <a:r>
              <a:rPr lang="en-US" sz="1700" dirty="0">
                <a:solidFill>
                  <a:schemeClr val="bg1"/>
                </a:solidFill>
              </a:rPr>
              <a:t>range: -100% – +80%)</a:t>
            </a:r>
            <a:endParaRPr lang="en-GB" sz="1700" dirty="0">
              <a:solidFill>
                <a:schemeClr val="bg1"/>
              </a:solidFill>
            </a:endParaRPr>
          </a:p>
        </p:txBody>
      </p:sp>
      <p:sp>
        <p:nvSpPr>
          <p:cNvPr id="88" name="TextBox 87"/>
          <p:cNvSpPr txBox="1"/>
          <p:nvPr/>
        </p:nvSpPr>
        <p:spPr>
          <a:xfrm>
            <a:off x="463302" y="1749641"/>
            <a:ext cx="482824"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100</a:t>
            </a:r>
          </a:p>
        </p:txBody>
      </p:sp>
      <p:sp>
        <p:nvSpPr>
          <p:cNvPr id="89" name="TextBox 88"/>
          <p:cNvSpPr txBox="1"/>
          <p:nvPr/>
        </p:nvSpPr>
        <p:spPr>
          <a:xfrm rot="16200000">
            <a:off x="-1565129" y="3551690"/>
            <a:ext cx="3897221" cy="276999"/>
          </a:xfrm>
          <a:prstGeom prst="rect">
            <a:avLst/>
          </a:prstGeom>
          <a:noFill/>
        </p:spPr>
        <p:txBody>
          <a:bodyPr wrap="none" rtlCol="0">
            <a:spAutoFit/>
          </a:bodyPr>
          <a:lstStyle/>
          <a:p>
            <a:pPr algn="ctr" defTabSz="1219170" eaLnBrk="1" fontAlgn="auto" hangingPunct="1">
              <a:spcBef>
                <a:spcPts val="0"/>
              </a:spcBef>
              <a:spcAft>
                <a:spcPts val="0"/>
              </a:spcAft>
              <a:defRPr/>
            </a:pPr>
            <a:r>
              <a:rPr lang="en-GB" sz="1200" b="1" kern="0" dirty="0">
                <a:solidFill>
                  <a:schemeClr val="bg1"/>
                </a:solidFill>
                <a:ea typeface="Heiti SC Light"/>
                <a:cs typeface="Arial" charset="0"/>
              </a:rPr>
              <a:t>Best change from baseline in target lesion size (%)</a:t>
            </a:r>
          </a:p>
        </p:txBody>
      </p:sp>
      <p:sp>
        <p:nvSpPr>
          <p:cNvPr id="90" name="TextBox 89"/>
          <p:cNvSpPr txBox="1"/>
          <p:nvPr/>
        </p:nvSpPr>
        <p:spPr>
          <a:xfrm>
            <a:off x="562687" y="2115227"/>
            <a:ext cx="383439"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80</a:t>
            </a:r>
          </a:p>
        </p:txBody>
      </p:sp>
      <p:sp>
        <p:nvSpPr>
          <p:cNvPr id="91" name="TextBox 90"/>
          <p:cNvSpPr txBox="1"/>
          <p:nvPr/>
        </p:nvSpPr>
        <p:spPr>
          <a:xfrm>
            <a:off x="562687" y="2471288"/>
            <a:ext cx="383439"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60</a:t>
            </a:r>
          </a:p>
        </p:txBody>
      </p:sp>
      <p:sp>
        <p:nvSpPr>
          <p:cNvPr id="92" name="TextBox 91"/>
          <p:cNvSpPr txBox="1"/>
          <p:nvPr/>
        </p:nvSpPr>
        <p:spPr>
          <a:xfrm>
            <a:off x="562687" y="2827349"/>
            <a:ext cx="383439"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40</a:t>
            </a:r>
          </a:p>
        </p:txBody>
      </p:sp>
      <p:sp>
        <p:nvSpPr>
          <p:cNvPr id="93" name="TextBox 92"/>
          <p:cNvSpPr txBox="1"/>
          <p:nvPr/>
        </p:nvSpPr>
        <p:spPr>
          <a:xfrm>
            <a:off x="562687" y="3183409"/>
            <a:ext cx="383439"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20</a:t>
            </a:r>
          </a:p>
        </p:txBody>
      </p:sp>
      <p:sp>
        <p:nvSpPr>
          <p:cNvPr id="99" name="TextBox 98"/>
          <p:cNvSpPr txBox="1"/>
          <p:nvPr/>
        </p:nvSpPr>
        <p:spPr>
          <a:xfrm>
            <a:off x="662071" y="3539470"/>
            <a:ext cx="284053"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kern="0" dirty="0">
                <a:solidFill>
                  <a:schemeClr val="bg1"/>
                </a:solidFill>
                <a:ea typeface="Heiti SC Light"/>
                <a:cs typeface="Arial" charset="0"/>
              </a:rPr>
              <a:t>0</a:t>
            </a:r>
          </a:p>
        </p:txBody>
      </p:sp>
      <p:sp>
        <p:nvSpPr>
          <p:cNvPr id="100" name="TextBox 99"/>
          <p:cNvSpPr txBox="1"/>
          <p:nvPr/>
        </p:nvSpPr>
        <p:spPr>
          <a:xfrm>
            <a:off x="503375" y="3895532"/>
            <a:ext cx="442750"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-20</a:t>
            </a:r>
          </a:p>
        </p:txBody>
      </p:sp>
      <p:sp>
        <p:nvSpPr>
          <p:cNvPr id="101" name="TextBox 100"/>
          <p:cNvSpPr txBox="1"/>
          <p:nvPr/>
        </p:nvSpPr>
        <p:spPr>
          <a:xfrm>
            <a:off x="503375" y="4251592"/>
            <a:ext cx="442750"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-40</a:t>
            </a:r>
          </a:p>
        </p:txBody>
      </p:sp>
      <p:sp>
        <p:nvSpPr>
          <p:cNvPr id="102" name="TextBox 101"/>
          <p:cNvSpPr txBox="1"/>
          <p:nvPr/>
        </p:nvSpPr>
        <p:spPr>
          <a:xfrm>
            <a:off x="503375" y="4607653"/>
            <a:ext cx="442750"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-60</a:t>
            </a:r>
          </a:p>
        </p:txBody>
      </p:sp>
      <p:sp>
        <p:nvSpPr>
          <p:cNvPr id="103" name="TextBox 102"/>
          <p:cNvSpPr txBox="1"/>
          <p:nvPr/>
        </p:nvSpPr>
        <p:spPr>
          <a:xfrm>
            <a:off x="503375" y="4963714"/>
            <a:ext cx="442750"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-80</a:t>
            </a:r>
          </a:p>
        </p:txBody>
      </p:sp>
      <p:sp>
        <p:nvSpPr>
          <p:cNvPr id="104" name="TextBox 103"/>
          <p:cNvSpPr txBox="1"/>
          <p:nvPr/>
        </p:nvSpPr>
        <p:spPr>
          <a:xfrm>
            <a:off x="403989" y="5319776"/>
            <a:ext cx="542136" cy="307777"/>
          </a:xfrm>
          <a:prstGeom prst="rect">
            <a:avLst/>
          </a:prstGeom>
          <a:noFill/>
        </p:spPr>
        <p:txBody>
          <a:bodyPr wrap="none" rtlCol="0">
            <a:spAutoFit/>
          </a:bodyPr>
          <a:lstStyle/>
          <a:p>
            <a:pPr algn="r" defTabSz="1219170" eaLnBrk="1" fontAlgn="auto" hangingPunct="1">
              <a:spcBef>
                <a:spcPts val="0"/>
              </a:spcBef>
              <a:spcAft>
                <a:spcPts val="0"/>
              </a:spcAft>
              <a:defRPr/>
            </a:pPr>
            <a:r>
              <a:rPr lang="en-GB" sz="1400" b="1" kern="0" dirty="0">
                <a:solidFill>
                  <a:schemeClr val="bg1"/>
                </a:solidFill>
                <a:ea typeface="Heiti SC Light"/>
                <a:cs typeface="Arial" charset="0"/>
              </a:rPr>
              <a:t>-100</a:t>
            </a:r>
          </a:p>
        </p:txBody>
      </p:sp>
      <p:cxnSp>
        <p:nvCxnSpPr>
          <p:cNvPr id="106" name="Straight Connector 105"/>
          <p:cNvCxnSpPr/>
          <p:nvPr/>
        </p:nvCxnSpPr>
        <p:spPr bwMode="auto">
          <a:xfrm>
            <a:off x="902878" y="1904759"/>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Connector 106"/>
          <p:cNvCxnSpPr/>
          <p:nvPr/>
        </p:nvCxnSpPr>
        <p:spPr bwMode="auto">
          <a:xfrm>
            <a:off x="902878" y="2261978"/>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8" name="Straight Connector 107"/>
          <p:cNvCxnSpPr/>
          <p:nvPr/>
        </p:nvCxnSpPr>
        <p:spPr bwMode="auto">
          <a:xfrm>
            <a:off x="902878" y="2619198"/>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9" name="Straight Connector 108"/>
          <p:cNvCxnSpPr/>
          <p:nvPr/>
        </p:nvCxnSpPr>
        <p:spPr bwMode="auto">
          <a:xfrm>
            <a:off x="902878" y="2976418"/>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0" name="Straight Connector 109"/>
          <p:cNvCxnSpPr/>
          <p:nvPr/>
        </p:nvCxnSpPr>
        <p:spPr bwMode="auto">
          <a:xfrm>
            <a:off x="902878" y="3333637"/>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Connector 110"/>
          <p:cNvCxnSpPr/>
          <p:nvPr/>
        </p:nvCxnSpPr>
        <p:spPr bwMode="auto">
          <a:xfrm>
            <a:off x="902878" y="3696648"/>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Connector 111"/>
          <p:cNvCxnSpPr/>
          <p:nvPr/>
        </p:nvCxnSpPr>
        <p:spPr bwMode="auto">
          <a:xfrm>
            <a:off x="902878" y="4048077"/>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Connector 112"/>
          <p:cNvCxnSpPr/>
          <p:nvPr/>
        </p:nvCxnSpPr>
        <p:spPr bwMode="auto">
          <a:xfrm>
            <a:off x="902878" y="4405296"/>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Connector 113"/>
          <p:cNvCxnSpPr/>
          <p:nvPr/>
        </p:nvCxnSpPr>
        <p:spPr bwMode="auto">
          <a:xfrm>
            <a:off x="902878" y="4762516"/>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5" name="Straight Connector 114"/>
          <p:cNvCxnSpPr/>
          <p:nvPr/>
        </p:nvCxnSpPr>
        <p:spPr bwMode="auto">
          <a:xfrm>
            <a:off x="902878" y="5119736"/>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6" name="Straight Connector 115"/>
          <p:cNvCxnSpPr/>
          <p:nvPr/>
        </p:nvCxnSpPr>
        <p:spPr bwMode="auto">
          <a:xfrm>
            <a:off x="902878" y="5476954"/>
            <a:ext cx="92974"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7" name="Rectangle 116"/>
          <p:cNvSpPr/>
          <p:nvPr/>
        </p:nvSpPr>
        <p:spPr bwMode="auto">
          <a:xfrm>
            <a:off x="1018202" y="2258826"/>
            <a:ext cx="159818" cy="1437824"/>
          </a:xfrm>
          <a:prstGeom prst="rect">
            <a:avLst/>
          </a:prstGeom>
          <a:solidFill>
            <a:srgbClr val="7030A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18" name="Rectangle 117"/>
          <p:cNvSpPr/>
          <p:nvPr/>
        </p:nvSpPr>
        <p:spPr bwMode="auto">
          <a:xfrm>
            <a:off x="1176215" y="3322983"/>
            <a:ext cx="159818" cy="373666"/>
          </a:xfrm>
          <a:prstGeom prst="rect">
            <a:avLst/>
          </a:prstGeom>
          <a:solidFill>
            <a:srgbClr val="7030A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19" name="Rectangle 118"/>
          <p:cNvSpPr/>
          <p:nvPr/>
        </p:nvSpPr>
        <p:spPr bwMode="auto">
          <a:xfrm>
            <a:off x="1334229" y="3334775"/>
            <a:ext cx="159818" cy="361874"/>
          </a:xfrm>
          <a:prstGeom prst="rect">
            <a:avLst/>
          </a:prstGeom>
          <a:solidFill>
            <a:schemeClr val="bg1">
              <a:lumMod val="65000"/>
            </a:schemeClr>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0" name="Rectangle 119"/>
          <p:cNvSpPr/>
          <p:nvPr/>
        </p:nvSpPr>
        <p:spPr bwMode="auto">
          <a:xfrm>
            <a:off x="1492242" y="3337723"/>
            <a:ext cx="159818" cy="358926"/>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1" name="Rectangle 120"/>
          <p:cNvSpPr/>
          <p:nvPr/>
        </p:nvSpPr>
        <p:spPr bwMode="auto">
          <a:xfrm>
            <a:off x="1652225" y="3491023"/>
            <a:ext cx="159818" cy="205625"/>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2" name="Rectangle 121"/>
          <p:cNvSpPr/>
          <p:nvPr/>
        </p:nvSpPr>
        <p:spPr bwMode="auto">
          <a:xfrm>
            <a:off x="1812862" y="3561777"/>
            <a:ext cx="159818" cy="134870"/>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3" name="Rectangle 122"/>
          <p:cNvSpPr/>
          <p:nvPr/>
        </p:nvSpPr>
        <p:spPr bwMode="auto">
          <a:xfrm>
            <a:off x="1972841" y="3620739"/>
            <a:ext cx="159818" cy="75908"/>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4" name="Rectangle 123"/>
          <p:cNvSpPr/>
          <p:nvPr/>
        </p:nvSpPr>
        <p:spPr bwMode="auto">
          <a:xfrm flipV="1">
            <a:off x="2738729" y="3696648"/>
            <a:ext cx="159818" cy="95083"/>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5" name="Rectangle 124"/>
          <p:cNvSpPr/>
          <p:nvPr/>
        </p:nvSpPr>
        <p:spPr bwMode="auto">
          <a:xfrm flipV="1">
            <a:off x="2895139" y="3696646"/>
            <a:ext cx="159818" cy="227746"/>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6" name="Rectangle 125"/>
          <p:cNvSpPr/>
          <p:nvPr/>
        </p:nvSpPr>
        <p:spPr bwMode="auto">
          <a:xfrm flipV="1">
            <a:off x="3051552" y="3696644"/>
            <a:ext cx="159818" cy="236593"/>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7" name="Rectangle 126"/>
          <p:cNvSpPr/>
          <p:nvPr/>
        </p:nvSpPr>
        <p:spPr bwMode="auto">
          <a:xfrm flipV="1">
            <a:off x="3207963" y="3696644"/>
            <a:ext cx="159818" cy="245438"/>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8" name="Rectangle 127"/>
          <p:cNvSpPr/>
          <p:nvPr/>
        </p:nvSpPr>
        <p:spPr bwMode="auto">
          <a:xfrm flipV="1">
            <a:off x="3364374" y="3696642"/>
            <a:ext cx="159818" cy="257232"/>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29" name="Rectangle 128"/>
          <p:cNvSpPr/>
          <p:nvPr/>
        </p:nvSpPr>
        <p:spPr bwMode="auto">
          <a:xfrm flipV="1">
            <a:off x="3520786" y="3696641"/>
            <a:ext cx="159818" cy="269025"/>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0" name="Rectangle 129"/>
          <p:cNvSpPr/>
          <p:nvPr/>
        </p:nvSpPr>
        <p:spPr bwMode="auto">
          <a:xfrm flipV="1">
            <a:off x="3677197" y="3696639"/>
            <a:ext cx="159818" cy="330936"/>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1" name="Rectangle 130"/>
          <p:cNvSpPr/>
          <p:nvPr/>
        </p:nvSpPr>
        <p:spPr bwMode="auto">
          <a:xfrm flipV="1">
            <a:off x="3833609" y="3696638"/>
            <a:ext cx="159818" cy="392847"/>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2" name="Rectangle 131"/>
          <p:cNvSpPr/>
          <p:nvPr/>
        </p:nvSpPr>
        <p:spPr bwMode="auto">
          <a:xfrm flipV="1">
            <a:off x="3990020" y="3696637"/>
            <a:ext cx="159818" cy="484239"/>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3" name="Rectangle 132"/>
          <p:cNvSpPr/>
          <p:nvPr/>
        </p:nvSpPr>
        <p:spPr bwMode="auto">
          <a:xfrm flipV="1">
            <a:off x="4146432" y="3696635"/>
            <a:ext cx="159818" cy="516669"/>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4" name="Rectangle 133"/>
          <p:cNvSpPr/>
          <p:nvPr/>
        </p:nvSpPr>
        <p:spPr bwMode="auto">
          <a:xfrm flipV="1">
            <a:off x="4302843" y="3696635"/>
            <a:ext cx="159818" cy="678815"/>
          </a:xfrm>
          <a:prstGeom prst="rect">
            <a:avLst/>
          </a:prstGeom>
          <a:solidFill>
            <a:srgbClr val="7030A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5" name="Rectangle 134"/>
          <p:cNvSpPr/>
          <p:nvPr/>
        </p:nvSpPr>
        <p:spPr bwMode="auto">
          <a:xfrm flipV="1">
            <a:off x="2578380" y="3696647"/>
            <a:ext cx="159818" cy="31199"/>
          </a:xfrm>
          <a:prstGeom prst="rect">
            <a:avLst/>
          </a:prstGeom>
          <a:solidFill>
            <a:srgbClr val="92D05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6" name="Rectangle 135"/>
          <p:cNvSpPr/>
          <p:nvPr/>
        </p:nvSpPr>
        <p:spPr bwMode="auto">
          <a:xfrm flipV="1">
            <a:off x="4459255" y="3696635"/>
            <a:ext cx="159818" cy="714192"/>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7" name="Rectangle 136"/>
          <p:cNvSpPr/>
          <p:nvPr/>
        </p:nvSpPr>
        <p:spPr bwMode="auto">
          <a:xfrm flipV="1">
            <a:off x="4615667" y="3696635"/>
            <a:ext cx="159818" cy="746621"/>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8" name="Rectangle 137"/>
          <p:cNvSpPr/>
          <p:nvPr/>
        </p:nvSpPr>
        <p:spPr bwMode="auto">
          <a:xfrm flipV="1">
            <a:off x="4772077" y="3696635"/>
            <a:ext cx="159818" cy="894026"/>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39" name="Rectangle 138"/>
          <p:cNvSpPr/>
          <p:nvPr/>
        </p:nvSpPr>
        <p:spPr bwMode="auto">
          <a:xfrm flipV="1">
            <a:off x="4928490" y="3696633"/>
            <a:ext cx="159818" cy="985417"/>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0" name="Rectangle 139"/>
          <p:cNvSpPr/>
          <p:nvPr/>
        </p:nvSpPr>
        <p:spPr bwMode="auto">
          <a:xfrm flipV="1">
            <a:off x="5084900" y="3696632"/>
            <a:ext cx="159818" cy="1041433"/>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1" name="Rectangle 140"/>
          <p:cNvSpPr/>
          <p:nvPr/>
        </p:nvSpPr>
        <p:spPr bwMode="auto">
          <a:xfrm flipV="1">
            <a:off x="5241313" y="3696630"/>
            <a:ext cx="159818" cy="1079759"/>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2" name="Rectangle 141"/>
          <p:cNvSpPr/>
          <p:nvPr/>
        </p:nvSpPr>
        <p:spPr bwMode="auto">
          <a:xfrm flipV="1">
            <a:off x="5397723" y="3696630"/>
            <a:ext cx="159818" cy="1112188"/>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3" name="Rectangle 142"/>
          <p:cNvSpPr/>
          <p:nvPr/>
        </p:nvSpPr>
        <p:spPr bwMode="auto">
          <a:xfrm flipV="1">
            <a:off x="5554136" y="3696628"/>
            <a:ext cx="159818" cy="1123983"/>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4" name="Rectangle 143"/>
          <p:cNvSpPr/>
          <p:nvPr/>
        </p:nvSpPr>
        <p:spPr bwMode="auto">
          <a:xfrm flipV="1">
            <a:off x="5710548" y="3696627"/>
            <a:ext cx="159818" cy="1135776"/>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5" name="Rectangle 144"/>
          <p:cNvSpPr/>
          <p:nvPr/>
        </p:nvSpPr>
        <p:spPr bwMode="auto">
          <a:xfrm flipV="1">
            <a:off x="5866958" y="3696626"/>
            <a:ext cx="159818" cy="1185894"/>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6" name="Rectangle 145"/>
          <p:cNvSpPr/>
          <p:nvPr/>
        </p:nvSpPr>
        <p:spPr bwMode="auto">
          <a:xfrm flipV="1">
            <a:off x="6023371" y="3696624"/>
            <a:ext cx="159818" cy="1209480"/>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7" name="Rectangle 146"/>
          <p:cNvSpPr/>
          <p:nvPr/>
        </p:nvSpPr>
        <p:spPr bwMode="auto">
          <a:xfrm flipV="1">
            <a:off x="6336194" y="3696623"/>
            <a:ext cx="159818" cy="1250755"/>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8" name="Rectangle 147"/>
          <p:cNvSpPr/>
          <p:nvPr/>
        </p:nvSpPr>
        <p:spPr bwMode="auto">
          <a:xfrm flipV="1">
            <a:off x="6492604" y="3696622"/>
            <a:ext cx="159818" cy="1278052"/>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49" name="Rectangle 148"/>
          <p:cNvSpPr/>
          <p:nvPr/>
        </p:nvSpPr>
        <p:spPr bwMode="auto">
          <a:xfrm flipV="1">
            <a:off x="6649016" y="3696622"/>
            <a:ext cx="159818" cy="1339200"/>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0" name="Rectangle 149"/>
          <p:cNvSpPr/>
          <p:nvPr/>
        </p:nvSpPr>
        <p:spPr bwMode="auto">
          <a:xfrm flipV="1">
            <a:off x="6805428" y="3696622"/>
            <a:ext cx="159818" cy="1387130"/>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1" name="Rectangle 150"/>
          <p:cNvSpPr/>
          <p:nvPr/>
        </p:nvSpPr>
        <p:spPr bwMode="auto">
          <a:xfrm flipV="1">
            <a:off x="6961839" y="3696622"/>
            <a:ext cx="159818" cy="1395214"/>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2" name="Rectangle 151"/>
          <p:cNvSpPr/>
          <p:nvPr/>
        </p:nvSpPr>
        <p:spPr bwMode="auto">
          <a:xfrm flipV="1">
            <a:off x="7118251" y="3696620"/>
            <a:ext cx="159818" cy="1398925"/>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3" name="Rectangle 152"/>
          <p:cNvSpPr/>
          <p:nvPr/>
        </p:nvSpPr>
        <p:spPr bwMode="auto">
          <a:xfrm flipV="1">
            <a:off x="7274662" y="3696620"/>
            <a:ext cx="159818" cy="1483659"/>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4" name="Rectangle 153"/>
          <p:cNvSpPr/>
          <p:nvPr/>
        </p:nvSpPr>
        <p:spPr bwMode="auto">
          <a:xfrm flipV="1">
            <a:off x="7431074" y="3696617"/>
            <a:ext cx="159818" cy="1578760"/>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5" name="Rectangle 154"/>
          <p:cNvSpPr/>
          <p:nvPr/>
        </p:nvSpPr>
        <p:spPr bwMode="auto">
          <a:xfrm flipV="1">
            <a:off x="7587485" y="3696617"/>
            <a:ext cx="159818" cy="1778471"/>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6" name="Rectangle 155"/>
          <p:cNvSpPr/>
          <p:nvPr/>
        </p:nvSpPr>
        <p:spPr bwMode="auto">
          <a:xfrm flipV="1">
            <a:off x="7743897" y="3696617"/>
            <a:ext cx="159818" cy="1778471"/>
          </a:xfrm>
          <a:prstGeom prst="rect">
            <a:avLst/>
          </a:prstGeom>
          <a:solidFill>
            <a:srgbClr val="00B0F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7" name="Rectangle 156"/>
          <p:cNvSpPr/>
          <p:nvPr/>
        </p:nvSpPr>
        <p:spPr bwMode="auto">
          <a:xfrm flipV="1">
            <a:off x="6179781" y="3696635"/>
            <a:ext cx="159818" cy="1227159"/>
          </a:xfrm>
          <a:prstGeom prst="rect">
            <a:avLst/>
          </a:prstGeom>
          <a:solidFill>
            <a:srgbClr val="7030A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8" name="Rectangle 157"/>
          <p:cNvSpPr/>
          <p:nvPr/>
        </p:nvSpPr>
        <p:spPr bwMode="auto">
          <a:xfrm flipV="1">
            <a:off x="7900309" y="3696617"/>
            <a:ext cx="159818" cy="1778471"/>
          </a:xfrm>
          <a:prstGeom prst="rect">
            <a:avLst/>
          </a:prstGeom>
          <a:solidFill>
            <a:srgbClr val="FF974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59" name="Rectangle 158"/>
          <p:cNvSpPr/>
          <p:nvPr/>
        </p:nvSpPr>
        <p:spPr bwMode="auto">
          <a:xfrm flipV="1">
            <a:off x="8056720" y="3696617"/>
            <a:ext cx="159818" cy="1778471"/>
          </a:xfrm>
          <a:prstGeom prst="rect">
            <a:avLst/>
          </a:prstGeom>
          <a:solidFill>
            <a:srgbClr val="FF974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60" name="Rectangle 159"/>
          <p:cNvSpPr/>
          <p:nvPr/>
        </p:nvSpPr>
        <p:spPr bwMode="auto">
          <a:xfrm flipV="1">
            <a:off x="8213132" y="3696617"/>
            <a:ext cx="159818" cy="1778471"/>
          </a:xfrm>
          <a:prstGeom prst="rect">
            <a:avLst/>
          </a:prstGeom>
          <a:solidFill>
            <a:srgbClr val="FF974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61" name="Rectangle 160"/>
          <p:cNvSpPr/>
          <p:nvPr/>
        </p:nvSpPr>
        <p:spPr bwMode="auto">
          <a:xfrm flipV="1">
            <a:off x="8369542" y="3696617"/>
            <a:ext cx="159818" cy="1778471"/>
          </a:xfrm>
          <a:prstGeom prst="rect">
            <a:avLst/>
          </a:prstGeom>
          <a:solidFill>
            <a:srgbClr val="FF974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62" name="Rectangle 161"/>
          <p:cNvSpPr/>
          <p:nvPr/>
        </p:nvSpPr>
        <p:spPr bwMode="auto">
          <a:xfrm flipV="1">
            <a:off x="8525955" y="3696617"/>
            <a:ext cx="159818" cy="1778471"/>
          </a:xfrm>
          <a:prstGeom prst="rect">
            <a:avLst/>
          </a:prstGeom>
          <a:solidFill>
            <a:srgbClr val="FF974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sp>
        <p:nvSpPr>
          <p:cNvPr id="163" name="Rectangle 162"/>
          <p:cNvSpPr/>
          <p:nvPr/>
        </p:nvSpPr>
        <p:spPr bwMode="auto">
          <a:xfrm flipV="1">
            <a:off x="8682374" y="3696617"/>
            <a:ext cx="159818" cy="1778471"/>
          </a:xfrm>
          <a:prstGeom prst="rect">
            <a:avLst/>
          </a:prstGeom>
          <a:solidFill>
            <a:srgbClr val="FF9740"/>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kern="0" dirty="0">
              <a:solidFill>
                <a:schemeClr val="bg1"/>
              </a:solidFill>
              <a:latin typeface="Gill Sans" charset="0"/>
              <a:ea typeface="Heiti SC Light" charset="0"/>
              <a:sym typeface="Gill Sans" charset="0"/>
            </a:endParaRPr>
          </a:p>
        </p:txBody>
      </p:sp>
      <p:cxnSp>
        <p:nvCxnSpPr>
          <p:cNvPr id="164" name="Straight Connector 163"/>
          <p:cNvCxnSpPr/>
          <p:nvPr/>
        </p:nvCxnSpPr>
        <p:spPr bwMode="auto">
          <a:xfrm>
            <a:off x="1021048" y="3696648"/>
            <a:ext cx="7802365" cy="0"/>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5" name="Straight Connector 164"/>
          <p:cNvCxnSpPr/>
          <p:nvPr/>
        </p:nvCxnSpPr>
        <p:spPr bwMode="auto">
          <a:xfrm>
            <a:off x="1021048" y="1904759"/>
            <a:ext cx="0" cy="3570329"/>
          </a:xfrm>
          <a:prstGeom prst="line">
            <a:avLst/>
          </a:prstGeom>
          <a:solidFill>
            <a:srgbClr val="BBE0E3"/>
          </a:solidFill>
          <a:ln w="28575" cap="sq"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71" name="TextBox 170"/>
          <p:cNvSpPr txBox="1"/>
          <p:nvPr/>
        </p:nvSpPr>
        <p:spPr>
          <a:xfrm>
            <a:off x="1336033" y="3123123"/>
            <a:ext cx="158014" cy="338554"/>
          </a:xfrm>
          <a:prstGeom prst="rect">
            <a:avLst/>
          </a:prstGeom>
          <a:noFill/>
        </p:spPr>
        <p:txBody>
          <a:bodyPr wrap="square" rtlCol="0">
            <a:spAutoFit/>
          </a:bodyPr>
          <a:lstStyle/>
          <a:p>
            <a:pPr algn="ctr" defTabSz="1219170" eaLnBrk="1" fontAlgn="auto" hangingPunct="1">
              <a:spcBef>
                <a:spcPts val="0"/>
              </a:spcBef>
              <a:spcAft>
                <a:spcPts val="0"/>
              </a:spcAft>
              <a:defRPr/>
            </a:pPr>
            <a:r>
              <a:rPr lang="en-GB" sz="1600" kern="0" dirty="0">
                <a:solidFill>
                  <a:schemeClr val="bg1"/>
                </a:solidFill>
                <a:ea typeface="Heiti SC Light"/>
                <a:cs typeface="Arial" charset="0"/>
              </a:rPr>
              <a:t>*</a:t>
            </a:r>
          </a:p>
        </p:txBody>
      </p:sp>
      <p:cxnSp>
        <p:nvCxnSpPr>
          <p:cNvPr id="172" name="Straight Connector 171"/>
          <p:cNvCxnSpPr/>
          <p:nvPr/>
        </p:nvCxnSpPr>
        <p:spPr bwMode="auto">
          <a:xfrm>
            <a:off x="1021048" y="3333637"/>
            <a:ext cx="7820960" cy="0"/>
          </a:xfrm>
          <a:prstGeom prst="line">
            <a:avLst/>
          </a:prstGeom>
          <a:solidFill>
            <a:srgbClr val="BBE0E3"/>
          </a:solidFill>
          <a:ln w="19050" cap="sq" cmpd="sng" algn="ctr">
            <a:solidFill>
              <a:schemeClr val="tx1"/>
            </a:solidFill>
            <a:prstDash val="sysDot"/>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3" name="Straight Connector 172"/>
          <p:cNvCxnSpPr/>
          <p:nvPr/>
        </p:nvCxnSpPr>
        <p:spPr bwMode="auto">
          <a:xfrm>
            <a:off x="1021048" y="4226687"/>
            <a:ext cx="7820960" cy="0"/>
          </a:xfrm>
          <a:prstGeom prst="line">
            <a:avLst/>
          </a:prstGeom>
          <a:solidFill>
            <a:srgbClr val="BBE0E3"/>
          </a:solidFill>
          <a:ln w="19050" cap="sq" cmpd="sng" algn="ctr">
            <a:solidFill>
              <a:schemeClr val="tx1"/>
            </a:solidFill>
            <a:prstDash val="sysDot"/>
            <a:miter lim="8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8" name="Group 7"/>
          <p:cNvGrpSpPr/>
          <p:nvPr/>
        </p:nvGrpSpPr>
        <p:grpSpPr>
          <a:xfrm>
            <a:off x="1236301" y="4368611"/>
            <a:ext cx="3378805" cy="1106483"/>
            <a:chOff x="1352311" y="3649078"/>
            <a:chExt cx="2825939" cy="893735"/>
          </a:xfrm>
        </p:grpSpPr>
        <p:sp>
          <p:nvSpPr>
            <p:cNvPr id="166" name="Rectangle 165"/>
            <p:cNvSpPr/>
            <p:nvPr/>
          </p:nvSpPr>
          <p:spPr bwMode="auto">
            <a:xfrm>
              <a:off x="1352311" y="3729997"/>
              <a:ext cx="93849" cy="96090"/>
            </a:xfrm>
            <a:prstGeom prst="rect">
              <a:avLst/>
            </a:prstGeom>
            <a:solidFill>
              <a:srgbClr val="FF974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b="1" kern="0" dirty="0">
                <a:solidFill>
                  <a:schemeClr val="bg1"/>
                </a:solidFill>
                <a:latin typeface="Gill Sans" charset="0"/>
                <a:ea typeface="Heiti SC Light" charset="0"/>
                <a:sym typeface="Gill Sans" charset="0"/>
              </a:endParaRPr>
            </a:p>
          </p:txBody>
        </p:sp>
        <p:sp>
          <p:nvSpPr>
            <p:cNvPr id="167" name="Rectangle 166"/>
            <p:cNvSpPr/>
            <p:nvPr/>
          </p:nvSpPr>
          <p:spPr bwMode="auto">
            <a:xfrm>
              <a:off x="1352311" y="3890731"/>
              <a:ext cx="93849" cy="96090"/>
            </a:xfrm>
            <a:prstGeom prst="rect">
              <a:avLst/>
            </a:prstGeom>
            <a:solidFill>
              <a:srgbClr val="00B0F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b="1" kern="0" dirty="0">
                <a:solidFill>
                  <a:schemeClr val="bg1"/>
                </a:solidFill>
                <a:latin typeface="Gill Sans" charset="0"/>
                <a:ea typeface="Heiti SC Light" charset="0"/>
                <a:sym typeface="Gill Sans" charset="0"/>
              </a:endParaRPr>
            </a:p>
          </p:txBody>
        </p:sp>
        <p:sp>
          <p:nvSpPr>
            <p:cNvPr id="168" name="Rectangle 167"/>
            <p:cNvSpPr/>
            <p:nvPr/>
          </p:nvSpPr>
          <p:spPr bwMode="auto">
            <a:xfrm>
              <a:off x="1352311" y="4051465"/>
              <a:ext cx="93849" cy="9609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b="1" kern="0" dirty="0">
                <a:solidFill>
                  <a:schemeClr val="bg1"/>
                </a:solidFill>
                <a:latin typeface="Gill Sans" charset="0"/>
                <a:ea typeface="Heiti SC Light" charset="0"/>
                <a:sym typeface="Gill Sans" charset="0"/>
              </a:endParaRPr>
            </a:p>
          </p:txBody>
        </p:sp>
        <p:sp>
          <p:nvSpPr>
            <p:cNvPr id="169" name="Rectangle 168"/>
            <p:cNvSpPr/>
            <p:nvPr/>
          </p:nvSpPr>
          <p:spPr bwMode="auto">
            <a:xfrm>
              <a:off x="1352311" y="4212199"/>
              <a:ext cx="93849" cy="96090"/>
            </a:xfrm>
            <a:prstGeom prst="rect">
              <a:avLst/>
            </a:prstGeom>
            <a:solidFill>
              <a:srgbClr val="7030A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b="1" kern="0" dirty="0">
                <a:solidFill>
                  <a:schemeClr val="bg1"/>
                </a:solidFill>
                <a:latin typeface="Gill Sans" charset="0"/>
                <a:ea typeface="Heiti SC Light" charset="0"/>
                <a:sym typeface="Gill Sans" charset="0"/>
              </a:endParaRPr>
            </a:p>
          </p:txBody>
        </p:sp>
        <p:sp>
          <p:nvSpPr>
            <p:cNvPr id="170" name="Rectangle 169"/>
            <p:cNvSpPr/>
            <p:nvPr/>
          </p:nvSpPr>
          <p:spPr bwMode="auto">
            <a:xfrm>
              <a:off x="1352311" y="4372934"/>
              <a:ext cx="93849" cy="96090"/>
            </a:xfrm>
            <a:prstGeom prst="rect">
              <a:avLst/>
            </a:prstGeom>
            <a:solidFill>
              <a:srgbClr val="A6A6A6"/>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eaLnBrk="1" hangingPunct="1">
                <a:defRPr/>
              </a:pPr>
              <a:endParaRPr lang="en-GB" sz="1600" b="1" kern="0" dirty="0">
                <a:solidFill>
                  <a:schemeClr val="bg1"/>
                </a:solidFill>
                <a:latin typeface="Gill Sans" charset="0"/>
                <a:ea typeface="Heiti SC Light" charset="0"/>
                <a:sym typeface="Gill Sans" charset="0"/>
              </a:endParaRPr>
            </a:p>
          </p:txBody>
        </p:sp>
        <p:sp>
          <p:nvSpPr>
            <p:cNvPr id="3" name="TextBox 2"/>
            <p:cNvSpPr txBox="1"/>
            <p:nvPr/>
          </p:nvSpPr>
          <p:spPr>
            <a:xfrm>
              <a:off x="1399235" y="3649078"/>
              <a:ext cx="2779015" cy="248600"/>
            </a:xfrm>
            <a:prstGeom prst="rect">
              <a:avLst/>
            </a:prstGeom>
            <a:noFill/>
          </p:spPr>
          <p:txBody>
            <a:bodyPr wrap="square" rtlCol="0">
              <a:spAutoFit/>
            </a:bodyPr>
            <a:lstStyle/>
            <a:p>
              <a:pPr defTabSz="1219170" eaLnBrk="1" fontAlgn="auto" hangingPunct="1">
                <a:spcBef>
                  <a:spcPts val="0"/>
                </a:spcBef>
                <a:spcAft>
                  <a:spcPts val="0"/>
                </a:spcAft>
                <a:defRPr/>
              </a:pPr>
              <a:r>
                <a:rPr lang="en-GB" sz="1400" b="1" kern="0" dirty="0">
                  <a:solidFill>
                    <a:schemeClr val="bg1"/>
                  </a:solidFill>
                  <a:ea typeface="Heiti SC Light"/>
                  <a:cs typeface="Arial" charset="0"/>
                </a:rPr>
                <a:t>Complete response</a:t>
              </a:r>
            </a:p>
          </p:txBody>
        </p:sp>
        <p:sp>
          <p:nvSpPr>
            <p:cNvPr id="87" name="TextBox 86"/>
            <p:cNvSpPr txBox="1"/>
            <p:nvPr/>
          </p:nvSpPr>
          <p:spPr>
            <a:xfrm>
              <a:off x="1406502" y="3810362"/>
              <a:ext cx="1439585" cy="248600"/>
            </a:xfrm>
            <a:prstGeom prst="rect">
              <a:avLst/>
            </a:prstGeom>
            <a:noFill/>
          </p:spPr>
          <p:txBody>
            <a:bodyPr wrap="square" rtlCol="0">
              <a:spAutoFit/>
            </a:bodyPr>
            <a:lstStyle/>
            <a:p>
              <a:pPr defTabSz="1219170" eaLnBrk="1" fontAlgn="auto" hangingPunct="1">
                <a:spcBef>
                  <a:spcPts val="0"/>
                </a:spcBef>
                <a:spcAft>
                  <a:spcPts val="0"/>
                </a:spcAft>
                <a:defRPr/>
              </a:pPr>
              <a:r>
                <a:rPr lang="en-GB" sz="1400" b="1" kern="0" dirty="0">
                  <a:solidFill>
                    <a:schemeClr val="bg1"/>
                  </a:solidFill>
                  <a:ea typeface="Heiti SC Light"/>
                  <a:cs typeface="Arial" charset="0"/>
                </a:rPr>
                <a:t>Partial response</a:t>
              </a:r>
            </a:p>
          </p:txBody>
        </p:sp>
        <p:sp>
          <p:nvSpPr>
            <p:cNvPr id="94" name="TextBox 93"/>
            <p:cNvSpPr txBox="1"/>
            <p:nvPr/>
          </p:nvSpPr>
          <p:spPr>
            <a:xfrm>
              <a:off x="1406502" y="3971646"/>
              <a:ext cx="1439586" cy="248600"/>
            </a:xfrm>
            <a:prstGeom prst="rect">
              <a:avLst/>
            </a:prstGeom>
            <a:noFill/>
          </p:spPr>
          <p:txBody>
            <a:bodyPr wrap="square" rtlCol="0">
              <a:spAutoFit/>
            </a:bodyPr>
            <a:lstStyle/>
            <a:p>
              <a:pPr defTabSz="1219170" eaLnBrk="1" fontAlgn="auto" hangingPunct="1">
                <a:spcBef>
                  <a:spcPts val="0"/>
                </a:spcBef>
                <a:spcAft>
                  <a:spcPts val="0"/>
                </a:spcAft>
                <a:defRPr/>
              </a:pPr>
              <a:r>
                <a:rPr lang="en-GB" sz="1400" b="1" kern="0" dirty="0">
                  <a:solidFill>
                    <a:schemeClr val="bg1"/>
                  </a:solidFill>
                  <a:ea typeface="Heiti SC Light"/>
                  <a:cs typeface="Arial" charset="0"/>
                </a:rPr>
                <a:t>Stable response</a:t>
              </a:r>
            </a:p>
          </p:txBody>
        </p:sp>
        <p:sp>
          <p:nvSpPr>
            <p:cNvPr id="95" name="TextBox 94"/>
            <p:cNvSpPr txBox="1"/>
            <p:nvPr/>
          </p:nvSpPr>
          <p:spPr>
            <a:xfrm>
              <a:off x="1402662" y="4132930"/>
              <a:ext cx="2689677" cy="248600"/>
            </a:xfrm>
            <a:prstGeom prst="rect">
              <a:avLst/>
            </a:prstGeom>
            <a:noFill/>
          </p:spPr>
          <p:txBody>
            <a:bodyPr wrap="square" rtlCol="0">
              <a:spAutoFit/>
            </a:bodyPr>
            <a:lstStyle/>
            <a:p>
              <a:pPr defTabSz="1219170" eaLnBrk="1" fontAlgn="auto" hangingPunct="1">
                <a:spcBef>
                  <a:spcPts val="0"/>
                </a:spcBef>
                <a:spcAft>
                  <a:spcPts val="0"/>
                </a:spcAft>
                <a:defRPr/>
              </a:pPr>
              <a:r>
                <a:rPr lang="en-GB" sz="1400" b="1" kern="0" dirty="0">
                  <a:solidFill>
                    <a:schemeClr val="bg1"/>
                  </a:solidFill>
                  <a:ea typeface="Heiti SC Light"/>
                  <a:cs typeface="Arial" charset="0"/>
                </a:rPr>
                <a:t>Progressive response</a:t>
              </a:r>
            </a:p>
          </p:txBody>
        </p:sp>
        <p:sp>
          <p:nvSpPr>
            <p:cNvPr id="96" name="TextBox 95"/>
            <p:cNvSpPr txBox="1"/>
            <p:nvPr/>
          </p:nvSpPr>
          <p:spPr>
            <a:xfrm>
              <a:off x="1401940" y="4294213"/>
              <a:ext cx="2190373" cy="248600"/>
            </a:xfrm>
            <a:prstGeom prst="rect">
              <a:avLst/>
            </a:prstGeom>
            <a:noFill/>
          </p:spPr>
          <p:txBody>
            <a:bodyPr wrap="square" rtlCol="0">
              <a:spAutoFit/>
            </a:bodyPr>
            <a:lstStyle/>
            <a:p>
              <a:pPr defTabSz="1219170" eaLnBrk="1" fontAlgn="auto" hangingPunct="1">
                <a:spcBef>
                  <a:spcPts val="0"/>
                </a:spcBef>
                <a:spcAft>
                  <a:spcPts val="0"/>
                </a:spcAft>
                <a:defRPr/>
              </a:pPr>
              <a:r>
                <a:rPr lang="en-GB" sz="1400" b="1" kern="0" dirty="0">
                  <a:solidFill>
                    <a:schemeClr val="bg1"/>
                  </a:solidFill>
                  <a:ea typeface="Heiti SC Light"/>
                  <a:cs typeface="Arial" charset="0"/>
                </a:rPr>
                <a:t>Not evaluable</a:t>
              </a:r>
            </a:p>
          </p:txBody>
        </p:sp>
      </p:grpSp>
      <p:sp>
        <p:nvSpPr>
          <p:cNvPr id="97" name="TextBox 96"/>
          <p:cNvSpPr txBox="1">
            <a:spLocks noChangeArrowheads="1"/>
          </p:cNvSpPr>
          <p:nvPr/>
        </p:nvSpPr>
        <p:spPr bwMode="auto">
          <a:xfrm>
            <a:off x="76200" y="6362328"/>
            <a:ext cx="6859786"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solidFill>
                  <a:schemeClr val="bg1"/>
                </a:solidFill>
              </a:rPr>
              <a:t>Goss G et al. </a:t>
            </a:r>
            <a:r>
              <a:rPr lang="en-US" sz="1600" i="1" dirty="0" smtClean="0">
                <a:solidFill>
                  <a:schemeClr val="bg1"/>
                </a:solidFill>
              </a:rPr>
              <a:t>Proc WCLC </a:t>
            </a:r>
            <a:r>
              <a:rPr lang="en-US" sz="1600" dirty="0" smtClean="0">
                <a:solidFill>
                  <a:schemeClr val="bg1"/>
                </a:solidFill>
              </a:rPr>
              <a:t>2016;Abstract MA16.11. </a:t>
            </a:r>
            <a:endParaRPr lang="en-US" sz="1600" dirty="0">
              <a:solidFill>
                <a:schemeClr val="bg1"/>
              </a:solidFill>
            </a:endParaRPr>
          </a:p>
        </p:txBody>
      </p:sp>
    </p:spTree>
    <p:extLst>
      <p:ext uri="{BB962C8B-B14F-4D97-AF65-F5344CB8AC3E}">
        <p14:creationId xmlns:p14="http://schemas.microsoft.com/office/powerpoint/2010/main" val="19432379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220" y="1989189"/>
            <a:ext cx="3827804" cy="3276600"/>
          </a:xfrm>
          <a:prstGeom prst="rect">
            <a:avLst/>
          </a:prstGeom>
        </p:spPr>
      </p:pic>
      <p:sp>
        <p:nvSpPr>
          <p:cNvPr id="4" name="Title 2"/>
          <p:cNvSpPr>
            <a:spLocks noGrp="1"/>
          </p:cNvSpPr>
          <p:nvPr>
            <p:ph type="title"/>
          </p:nvPr>
        </p:nvSpPr>
        <p:spPr/>
        <p:txBody>
          <a:bodyPr/>
          <a:lstStyle/>
          <a:p>
            <a:r>
              <a:rPr lang="en-US" sz="2400" dirty="0" smtClean="0">
                <a:latin typeface="Arial" charset="0"/>
                <a:ea typeface="ヒラギノ角ゴ Pro W3" charset="0"/>
                <a:cs typeface="ヒラギノ角ゴ Pro W3" charset="0"/>
              </a:rPr>
              <a:t>BLOOM: Activity of </a:t>
            </a:r>
            <a:r>
              <a:rPr lang="en-US" sz="2400" dirty="0" err="1" smtClean="0">
                <a:latin typeface="Arial" charset="0"/>
                <a:ea typeface="ヒラギノ角ゴ Pro W3" charset="0"/>
                <a:cs typeface="ヒラギノ角ゴ Pro W3" charset="0"/>
              </a:rPr>
              <a:t>Osimertinib</a:t>
            </a:r>
            <a:r>
              <a:rPr lang="en-US" sz="2400" dirty="0" smtClean="0">
                <a:latin typeface="Arial" charset="0"/>
                <a:ea typeface="ヒラギノ角ゴ Pro W3" charset="0"/>
                <a:cs typeface="ヒラギノ角ゴ Pro W3" charset="0"/>
              </a:rPr>
              <a:t> Across Leptomeningeal Assessments</a:t>
            </a:r>
            <a:endParaRPr lang="en-US" sz="2400" dirty="0">
              <a:latin typeface="Arial" charset="0"/>
              <a:ea typeface="ＭＳ Ｐゴシック" charset="0"/>
              <a:cs typeface="ＭＳ Ｐゴシック" charset="0"/>
            </a:endParaRPr>
          </a:p>
        </p:txBody>
      </p:sp>
      <p:sp>
        <p:nvSpPr>
          <p:cNvPr id="10" name="TextBox 9"/>
          <p:cNvSpPr txBox="1">
            <a:spLocks noChangeArrowheads="1"/>
          </p:cNvSpPr>
          <p:nvPr/>
        </p:nvSpPr>
        <p:spPr bwMode="auto">
          <a:xfrm>
            <a:off x="76200" y="6362328"/>
            <a:ext cx="6859786"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Yang JC et al. </a:t>
            </a:r>
            <a:r>
              <a:rPr lang="en-US" sz="1600" i="1" dirty="0">
                <a:solidFill>
                  <a:srgbClr val="FFFFFF"/>
                </a:solidFill>
              </a:rPr>
              <a:t>Proc ASCO </a:t>
            </a:r>
            <a:r>
              <a:rPr lang="en-US" sz="1600" dirty="0">
                <a:solidFill>
                  <a:srgbClr val="FFFFFF"/>
                </a:solidFill>
              </a:rPr>
              <a:t>2016;Abstract 9002.</a:t>
            </a:r>
          </a:p>
        </p:txBody>
      </p:sp>
      <p:graphicFrame>
        <p:nvGraphicFramePr>
          <p:cNvPr id="6" name="Group 217"/>
          <p:cNvGraphicFramePr>
            <a:graphicFrameLocks noGrp="1"/>
          </p:cNvGraphicFramePr>
          <p:nvPr>
            <p:extLst>
              <p:ext uri="{D42A27DB-BD31-4B8C-83A1-F6EECF244321}">
                <p14:modId xmlns:p14="http://schemas.microsoft.com/office/powerpoint/2010/main" val="1270589284"/>
              </p:ext>
            </p:extLst>
          </p:nvPr>
        </p:nvGraphicFramePr>
        <p:xfrm>
          <a:off x="225315" y="2500941"/>
          <a:ext cx="4267199" cy="2509665"/>
        </p:xfrm>
        <a:graphic>
          <a:graphicData uri="http://schemas.openxmlformats.org/drawingml/2006/table">
            <a:tbl>
              <a:tblPr/>
              <a:tblGrid>
                <a:gridCol w="1678898"/>
                <a:gridCol w="1189219"/>
                <a:gridCol w="1399082"/>
              </a:tblGrid>
              <a:tr h="233544">
                <a:tc rowSpan="2">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Arial" charset="0"/>
                          <a:ea typeface="Arial" charset="0"/>
                          <a:cs typeface="Arial" charset="0"/>
                        </a:rPr>
                        <a:t>Best MRI </a:t>
                      </a:r>
                      <a:br>
                        <a:rPr kumimoji="0" lang="en-US" sz="1500" b="1" i="0" u="none" strike="noStrike" cap="none" normalizeH="0" baseline="0" dirty="0" smtClean="0">
                          <a:ln>
                            <a:noFill/>
                          </a:ln>
                          <a:solidFill>
                            <a:srgbClr val="FFFFFF"/>
                          </a:solidFill>
                          <a:effectLst/>
                          <a:latin typeface="Arial" charset="0"/>
                          <a:ea typeface="Arial" charset="0"/>
                          <a:cs typeface="Arial" charset="0"/>
                        </a:rPr>
                      </a:br>
                      <a:r>
                        <a:rPr kumimoji="0" lang="en-US" sz="1500" b="1" i="0" u="none" strike="noStrike" cap="none" normalizeH="0" baseline="0" dirty="0" smtClean="0">
                          <a:ln>
                            <a:noFill/>
                          </a:ln>
                          <a:solidFill>
                            <a:srgbClr val="FFFFFF"/>
                          </a:solidFill>
                          <a:effectLst/>
                          <a:latin typeface="Arial" charset="0"/>
                          <a:ea typeface="Arial" charset="0"/>
                          <a:cs typeface="Arial" charset="0"/>
                        </a:rPr>
                        <a:t>intracranial response, n (%)</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Arial" charset="0"/>
                          <a:ea typeface="Arial" charset="0"/>
                          <a:cs typeface="Arial" charset="0"/>
                        </a:rPr>
                        <a:t>N = 21</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700" b="1" i="0" u="none" strike="noStrike" cap="none" normalizeH="0" baseline="0" dirty="0" smtClean="0">
                        <a:ln>
                          <a:noFill/>
                        </a:ln>
                        <a:solidFill>
                          <a:srgbClr val="FFFFFF"/>
                        </a:solidFill>
                        <a:effectLst/>
                        <a:latin typeface="Arial" charset="0"/>
                        <a:ea typeface="Arial" charset="0"/>
                        <a:cs typeface="Arial" charset="0"/>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r>
              <a:tr h="569958">
                <a:tc vMerge="1">
                  <a:txBody>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1700" b="1" i="0" u="none" strike="noStrike" cap="none" normalizeH="0" baseline="0" dirty="0" smtClean="0">
                        <a:ln>
                          <a:noFill/>
                        </a:ln>
                        <a:solidFill>
                          <a:srgbClr val="FFFFFF"/>
                        </a:solidFill>
                        <a:effectLst/>
                        <a:latin typeface="Arial" charset="0"/>
                        <a:ea typeface="Arial" charset="0"/>
                        <a:cs typeface="Arial" charset="0"/>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Arial" charset="0"/>
                          <a:ea typeface="Arial" charset="0"/>
                          <a:cs typeface="Arial" charset="0"/>
                        </a:rPr>
                        <a:t>Confirmed</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Arial" charset="0"/>
                          <a:ea typeface="Arial" charset="0"/>
                          <a:cs typeface="Arial" charset="0"/>
                        </a:rPr>
                        <a:t>Unconfirmed</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r>
              <a:tr h="471347">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Arial" charset="0"/>
                          <a:cs typeface="Arial" charset="0"/>
                        </a:rPr>
                        <a:t>Responding</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Arial" charset="0"/>
                          <a:cs typeface="Arial" charset="0"/>
                        </a:rPr>
                        <a:t>7 (33)</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Arial" charset="0"/>
                          <a:cs typeface="Arial" charset="0"/>
                        </a:rPr>
                        <a:t>1 (5)</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r>
              <a:tr h="43700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tx1"/>
                          </a:solidFill>
                          <a:effectLst/>
                          <a:latin typeface="Arial" charset="0"/>
                          <a:ea typeface="Arial" charset="0"/>
                          <a:cs typeface="Arial" charset="0"/>
                        </a:rPr>
                        <a:t>Stable disease</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Arial" charset="0"/>
                          <a:cs typeface="Arial" charset="0"/>
                        </a:rPr>
                        <a:t>9 (43)</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Arial" charset="0"/>
                          <a:cs typeface="Arial" charset="0"/>
                        </a:rPr>
                        <a:t>2 (10)</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r>
              <a:tr h="220088">
                <a:tc gridSpan="3">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500" b="0" i="0" u="none" strike="noStrike" cap="none" normalizeH="0" baseline="0" dirty="0" smtClean="0">
                        <a:ln>
                          <a:noFill/>
                        </a:ln>
                        <a:solidFill>
                          <a:schemeClr val="tx1"/>
                        </a:solidFill>
                        <a:effectLst/>
                        <a:latin typeface="Arial" charset="0"/>
                        <a:ea typeface="Arial" charset="0"/>
                        <a:cs typeface="Arial"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c hMerge="1">
                  <a:txBody>
                    <a:bodyPr/>
                    <a:lstStyle/>
                    <a:p>
                      <a:endParaRPr lang="en-US"/>
                    </a:p>
                  </a:txBody>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charset="0"/>
                        <a:ea typeface="Arial" charset="0"/>
                        <a:cs typeface="Arial"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r>
              <a:tr h="43700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smtClean="0">
                          <a:ln>
                            <a:noFill/>
                          </a:ln>
                          <a:solidFill>
                            <a:schemeClr val="tx1"/>
                          </a:solidFill>
                          <a:effectLst/>
                          <a:latin typeface="Arial" charset="0"/>
                          <a:ea typeface="Arial" charset="0"/>
                          <a:cs typeface="Arial" charset="0"/>
                        </a:rPr>
                        <a:t>Early withdrawal</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Arial" charset="0"/>
                          <a:cs typeface="Arial" charset="0"/>
                        </a:rPr>
                        <a:t>2 (10)</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charset="0"/>
                        <a:ea typeface="Arial" charset="0"/>
                        <a:cs typeface="Arial"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r>
            </a:tbl>
          </a:graphicData>
        </a:graphic>
      </p:graphicFrame>
      <p:sp>
        <p:nvSpPr>
          <p:cNvPr id="5" name="TextBox 4"/>
          <p:cNvSpPr txBox="1"/>
          <p:nvPr/>
        </p:nvSpPr>
        <p:spPr>
          <a:xfrm>
            <a:off x="4643888" y="1456313"/>
            <a:ext cx="4195311" cy="353943"/>
          </a:xfrm>
          <a:prstGeom prst="rect">
            <a:avLst/>
          </a:prstGeom>
          <a:noFill/>
        </p:spPr>
        <p:txBody>
          <a:bodyPr wrap="square" rtlCol="0">
            <a:spAutoFit/>
          </a:bodyPr>
          <a:lstStyle/>
          <a:p>
            <a:pPr algn="ctr"/>
            <a:r>
              <a:rPr lang="en-US" sz="1700" b="1" dirty="0" smtClean="0"/>
              <a:t>Best confirmed neurological status</a:t>
            </a:r>
            <a:endParaRPr lang="en-US" sz="1700" b="1" dirty="0"/>
          </a:p>
        </p:txBody>
      </p:sp>
      <p:sp>
        <p:nvSpPr>
          <p:cNvPr id="8" name="TextBox 7"/>
          <p:cNvSpPr txBox="1"/>
          <p:nvPr/>
        </p:nvSpPr>
        <p:spPr>
          <a:xfrm>
            <a:off x="7252026" y="2093203"/>
            <a:ext cx="1722196" cy="1598066"/>
          </a:xfrm>
          <a:prstGeom prst="rect">
            <a:avLst/>
          </a:prstGeom>
          <a:noFill/>
        </p:spPr>
        <p:txBody>
          <a:bodyPr wrap="square" rtlCol="0">
            <a:spAutoFit/>
          </a:bodyPr>
          <a:lstStyle/>
          <a:p>
            <a:pPr>
              <a:lnSpc>
                <a:spcPts val="2400"/>
              </a:lnSpc>
            </a:pPr>
            <a:r>
              <a:rPr lang="en-US" sz="1500" dirty="0" smtClean="0"/>
              <a:t>Improved</a:t>
            </a:r>
          </a:p>
          <a:p>
            <a:pPr>
              <a:lnSpc>
                <a:spcPts val="2400"/>
              </a:lnSpc>
            </a:pPr>
            <a:r>
              <a:rPr lang="en-US" sz="1500" dirty="0" smtClean="0"/>
              <a:t>No change</a:t>
            </a:r>
          </a:p>
          <a:p>
            <a:pPr>
              <a:lnSpc>
                <a:spcPts val="2400"/>
              </a:lnSpc>
            </a:pPr>
            <a:r>
              <a:rPr lang="en-US" sz="1500" dirty="0" smtClean="0"/>
              <a:t>Worsened</a:t>
            </a:r>
          </a:p>
          <a:p>
            <a:pPr>
              <a:lnSpc>
                <a:spcPts val="2400"/>
              </a:lnSpc>
            </a:pPr>
            <a:r>
              <a:rPr lang="en-US" sz="1500" dirty="0" smtClean="0"/>
              <a:t>Early withdrawal</a:t>
            </a:r>
          </a:p>
          <a:p>
            <a:pPr>
              <a:lnSpc>
                <a:spcPts val="2400"/>
              </a:lnSpc>
            </a:pPr>
            <a:r>
              <a:rPr lang="en-US" sz="1500" dirty="0" smtClean="0"/>
              <a:t>Unconfirmed</a:t>
            </a:r>
            <a:endParaRPr lang="en-US" sz="1500" dirty="0"/>
          </a:p>
        </p:txBody>
      </p:sp>
      <p:sp>
        <p:nvSpPr>
          <p:cNvPr id="9" name="TextBox 8"/>
          <p:cNvSpPr txBox="1"/>
          <p:nvPr/>
        </p:nvSpPr>
        <p:spPr>
          <a:xfrm>
            <a:off x="5373639" y="5620435"/>
            <a:ext cx="3328532" cy="323165"/>
          </a:xfrm>
          <a:prstGeom prst="rect">
            <a:avLst/>
          </a:prstGeom>
          <a:noFill/>
        </p:spPr>
        <p:txBody>
          <a:bodyPr wrap="square" rtlCol="0">
            <a:spAutoFit/>
          </a:bodyPr>
          <a:lstStyle/>
          <a:p>
            <a:pPr algn="ctr"/>
            <a:r>
              <a:rPr lang="en-US" sz="1500" b="1" dirty="0" smtClean="0"/>
              <a:t>Neurological status at baseline</a:t>
            </a:r>
            <a:endParaRPr lang="en-US" sz="1500" b="1" dirty="0"/>
          </a:p>
        </p:txBody>
      </p:sp>
      <p:sp>
        <p:nvSpPr>
          <p:cNvPr id="11" name="TextBox 10"/>
          <p:cNvSpPr txBox="1"/>
          <p:nvPr/>
        </p:nvSpPr>
        <p:spPr>
          <a:xfrm rot="16200000">
            <a:off x="3750805" y="3727527"/>
            <a:ext cx="2109331" cy="323165"/>
          </a:xfrm>
          <a:prstGeom prst="rect">
            <a:avLst/>
          </a:prstGeom>
          <a:noFill/>
        </p:spPr>
        <p:txBody>
          <a:bodyPr wrap="square" rtlCol="0">
            <a:spAutoFit/>
          </a:bodyPr>
          <a:lstStyle/>
          <a:p>
            <a:pPr algn="ctr"/>
            <a:r>
              <a:rPr lang="en-US" sz="1500" b="1" dirty="0" smtClean="0"/>
              <a:t>Number of patients</a:t>
            </a:r>
            <a:endParaRPr lang="en-US" sz="1500" b="1" dirty="0"/>
          </a:p>
        </p:txBody>
      </p:sp>
      <p:sp>
        <p:nvSpPr>
          <p:cNvPr id="12" name="TextBox 11"/>
          <p:cNvSpPr txBox="1"/>
          <p:nvPr/>
        </p:nvSpPr>
        <p:spPr>
          <a:xfrm>
            <a:off x="5194753" y="5205605"/>
            <a:ext cx="1545872" cy="323165"/>
          </a:xfrm>
          <a:prstGeom prst="rect">
            <a:avLst/>
          </a:prstGeom>
          <a:noFill/>
        </p:spPr>
        <p:txBody>
          <a:bodyPr wrap="square" rtlCol="0">
            <a:spAutoFit/>
          </a:bodyPr>
          <a:lstStyle/>
          <a:p>
            <a:pPr algn="ctr"/>
            <a:r>
              <a:rPr lang="en-US" sz="1500" dirty="0" smtClean="0"/>
              <a:t>Normal (N = 11)</a:t>
            </a:r>
            <a:endParaRPr lang="en-US" sz="1500" dirty="0"/>
          </a:p>
        </p:txBody>
      </p:sp>
      <p:sp>
        <p:nvSpPr>
          <p:cNvPr id="13" name="TextBox 12"/>
          <p:cNvSpPr txBox="1"/>
          <p:nvPr/>
        </p:nvSpPr>
        <p:spPr>
          <a:xfrm>
            <a:off x="6860801" y="5205605"/>
            <a:ext cx="1854224" cy="323165"/>
          </a:xfrm>
          <a:prstGeom prst="rect">
            <a:avLst/>
          </a:prstGeom>
          <a:noFill/>
        </p:spPr>
        <p:txBody>
          <a:bodyPr wrap="square" rtlCol="0">
            <a:spAutoFit/>
          </a:bodyPr>
          <a:lstStyle/>
          <a:p>
            <a:pPr algn="ctr"/>
            <a:r>
              <a:rPr lang="en-US" sz="1500" dirty="0" smtClean="0"/>
              <a:t>Abnormal (N = 10)</a:t>
            </a:r>
            <a:endParaRPr lang="en-US" sz="1500" dirty="0"/>
          </a:p>
        </p:txBody>
      </p:sp>
      <p:sp>
        <p:nvSpPr>
          <p:cNvPr id="15" name="TextBox 14"/>
          <p:cNvSpPr txBox="1"/>
          <p:nvPr/>
        </p:nvSpPr>
        <p:spPr>
          <a:xfrm>
            <a:off x="5692256" y="3368104"/>
            <a:ext cx="550865" cy="323165"/>
          </a:xfrm>
          <a:prstGeom prst="rect">
            <a:avLst/>
          </a:prstGeom>
          <a:noFill/>
        </p:spPr>
        <p:txBody>
          <a:bodyPr wrap="square" rtlCol="0">
            <a:spAutoFit/>
          </a:bodyPr>
          <a:lstStyle/>
          <a:p>
            <a:pPr algn="ctr"/>
            <a:r>
              <a:rPr lang="en-US" sz="1500" b="1" smtClean="0"/>
              <a:t>10</a:t>
            </a:r>
            <a:endParaRPr lang="en-US" sz="1500" b="1" dirty="0"/>
          </a:p>
        </p:txBody>
      </p:sp>
      <p:sp>
        <p:nvSpPr>
          <p:cNvPr id="16" name="TextBox 15"/>
          <p:cNvSpPr txBox="1"/>
          <p:nvPr/>
        </p:nvSpPr>
        <p:spPr>
          <a:xfrm>
            <a:off x="5967238" y="4706035"/>
            <a:ext cx="550865" cy="323165"/>
          </a:xfrm>
          <a:prstGeom prst="rect">
            <a:avLst/>
          </a:prstGeom>
          <a:noFill/>
        </p:spPr>
        <p:txBody>
          <a:bodyPr wrap="square" rtlCol="0">
            <a:spAutoFit/>
          </a:bodyPr>
          <a:lstStyle/>
          <a:p>
            <a:pPr algn="ctr"/>
            <a:r>
              <a:rPr lang="en-US" sz="1500" b="1" dirty="0" smtClean="0"/>
              <a:t>1</a:t>
            </a:r>
            <a:endParaRPr lang="en-US" sz="1500" b="1" dirty="0"/>
          </a:p>
        </p:txBody>
      </p:sp>
      <p:sp>
        <p:nvSpPr>
          <p:cNvPr id="17" name="TextBox 16"/>
          <p:cNvSpPr txBox="1"/>
          <p:nvPr/>
        </p:nvSpPr>
        <p:spPr>
          <a:xfrm>
            <a:off x="6860801" y="4070181"/>
            <a:ext cx="550865" cy="323165"/>
          </a:xfrm>
          <a:prstGeom prst="rect">
            <a:avLst/>
          </a:prstGeom>
          <a:noFill/>
        </p:spPr>
        <p:txBody>
          <a:bodyPr wrap="square" rtlCol="0">
            <a:spAutoFit/>
          </a:bodyPr>
          <a:lstStyle/>
          <a:p>
            <a:pPr algn="ctr"/>
            <a:r>
              <a:rPr lang="en-US" sz="1500" b="1" dirty="0" smtClean="0"/>
              <a:t>5</a:t>
            </a:r>
            <a:endParaRPr lang="en-US" sz="1500" b="1" dirty="0"/>
          </a:p>
        </p:txBody>
      </p:sp>
      <p:sp>
        <p:nvSpPr>
          <p:cNvPr id="18" name="TextBox 17"/>
          <p:cNvSpPr txBox="1"/>
          <p:nvPr/>
        </p:nvSpPr>
        <p:spPr>
          <a:xfrm>
            <a:off x="7221535" y="4703507"/>
            <a:ext cx="550865" cy="323165"/>
          </a:xfrm>
          <a:prstGeom prst="rect">
            <a:avLst/>
          </a:prstGeom>
          <a:noFill/>
        </p:spPr>
        <p:txBody>
          <a:bodyPr wrap="square" rtlCol="0">
            <a:spAutoFit/>
          </a:bodyPr>
          <a:lstStyle/>
          <a:p>
            <a:pPr algn="ctr"/>
            <a:r>
              <a:rPr lang="en-US" sz="1500" b="1" dirty="0" smtClean="0"/>
              <a:t>1</a:t>
            </a:r>
            <a:endParaRPr lang="en-US" sz="1500" b="1" dirty="0"/>
          </a:p>
        </p:txBody>
      </p:sp>
      <p:sp>
        <p:nvSpPr>
          <p:cNvPr id="19" name="TextBox 18"/>
          <p:cNvSpPr txBox="1"/>
          <p:nvPr/>
        </p:nvSpPr>
        <p:spPr>
          <a:xfrm>
            <a:off x="7787913" y="4719914"/>
            <a:ext cx="550865" cy="323165"/>
          </a:xfrm>
          <a:prstGeom prst="rect">
            <a:avLst/>
          </a:prstGeom>
          <a:noFill/>
        </p:spPr>
        <p:txBody>
          <a:bodyPr wrap="square" rtlCol="0">
            <a:spAutoFit/>
          </a:bodyPr>
          <a:lstStyle/>
          <a:p>
            <a:pPr algn="ctr"/>
            <a:r>
              <a:rPr lang="en-US" sz="1500" b="1" dirty="0" smtClean="0"/>
              <a:t>1</a:t>
            </a:r>
            <a:endParaRPr lang="en-US" sz="1500" b="1" dirty="0"/>
          </a:p>
        </p:txBody>
      </p:sp>
      <p:sp>
        <p:nvSpPr>
          <p:cNvPr id="20" name="TextBox 19"/>
          <p:cNvSpPr txBox="1"/>
          <p:nvPr/>
        </p:nvSpPr>
        <p:spPr>
          <a:xfrm>
            <a:off x="8101665" y="4417277"/>
            <a:ext cx="550865" cy="323165"/>
          </a:xfrm>
          <a:prstGeom prst="rect">
            <a:avLst/>
          </a:prstGeom>
          <a:noFill/>
        </p:spPr>
        <p:txBody>
          <a:bodyPr wrap="square" rtlCol="0">
            <a:spAutoFit/>
          </a:bodyPr>
          <a:lstStyle/>
          <a:p>
            <a:pPr algn="ctr"/>
            <a:r>
              <a:rPr lang="en-US" sz="1500" b="1" dirty="0" smtClean="0"/>
              <a:t>3</a:t>
            </a:r>
            <a:endParaRPr lang="en-US" sz="1500" b="1" dirty="0"/>
          </a:p>
        </p:txBody>
      </p:sp>
    </p:spTree>
    <p:extLst>
      <p:ext uri="{BB962C8B-B14F-4D97-AF65-F5344CB8AC3E}">
        <p14:creationId xmlns:p14="http://schemas.microsoft.com/office/powerpoint/2010/main" val="17738817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sz="2400" dirty="0" smtClean="0">
                <a:latin typeface="Arial" charset="0"/>
                <a:ea typeface="ヒラギノ角ゴ Pro W3" charset="0"/>
                <a:cs typeface="ヒラギノ角ゴ Pro W3" charset="0"/>
              </a:rPr>
              <a:t>BLOOM: Time on Treatment with </a:t>
            </a:r>
            <a:r>
              <a:rPr lang="en-US" sz="2400" dirty="0" err="1" smtClean="0">
                <a:latin typeface="Arial" charset="0"/>
                <a:ea typeface="ヒラギノ角ゴ Pro W3" charset="0"/>
                <a:cs typeface="ヒラギノ角ゴ Pro W3" charset="0"/>
              </a:rPr>
              <a:t>Osimertinib</a:t>
            </a:r>
            <a:r>
              <a:rPr lang="en-US" sz="2400" dirty="0" smtClean="0">
                <a:latin typeface="Arial" charset="0"/>
                <a:ea typeface="ヒラギノ角ゴ Pro W3" charset="0"/>
                <a:cs typeface="ヒラギノ角ゴ Pro W3" charset="0"/>
              </a:rPr>
              <a:t> for Patients with Leptomeningeal </a:t>
            </a:r>
            <a:r>
              <a:rPr lang="en-US" sz="2400" dirty="0" err="1" smtClean="0">
                <a:latin typeface="Arial" charset="0"/>
                <a:ea typeface="ヒラギノ角ゴ Pro W3" charset="0"/>
                <a:cs typeface="ヒラギノ角ゴ Pro W3" charset="0"/>
              </a:rPr>
              <a:t>Carcinomatosis</a:t>
            </a:r>
            <a:endParaRPr lang="en-US" sz="2400" dirty="0">
              <a:latin typeface="Arial" charset="0"/>
              <a:ea typeface="ＭＳ Ｐゴシック" charset="0"/>
              <a:cs typeface="ＭＳ Ｐゴシック" charset="0"/>
            </a:endParaRPr>
          </a:p>
        </p:txBody>
      </p:sp>
      <p:sp>
        <p:nvSpPr>
          <p:cNvPr id="10" name="TextBox 9"/>
          <p:cNvSpPr txBox="1">
            <a:spLocks noChangeArrowheads="1"/>
          </p:cNvSpPr>
          <p:nvPr/>
        </p:nvSpPr>
        <p:spPr bwMode="auto">
          <a:xfrm>
            <a:off x="76200" y="6362328"/>
            <a:ext cx="6859786"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Yang JC et al. </a:t>
            </a:r>
            <a:r>
              <a:rPr lang="en-US" sz="1600" i="1" dirty="0">
                <a:solidFill>
                  <a:srgbClr val="FFFFFF"/>
                </a:solidFill>
              </a:rPr>
              <a:t>Proc ASCO </a:t>
            </a:r>
            <a:r>
              <a:rPr lang="en-US" sz="1600" dirty="0">
                <a:solidFill>
                  <a:srgbClr val="FFFFFF"/>
                </a:solidFill>
              </a:rPr>
              <a:t>2016;Abstract 9002.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40840"/>
            <a:ext cx="8686800" cy="3769360"/>
          </a:xfrm>
          <a:prstGeom prst="rect">
            <a:avLst/>
          </a:prstGeom>
        </p:spPr>
      </p:pic>
    </p:spTree>
    <p:extLst>
      <p:ext uri="{BB962C8B-B14F-4D97-AF65-F5344CB8AC3E}">
        <p14:creationId xmlns:p14="http://schemas.microsoft.com/office/powerpoint/2010/main" val="19499720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0"/>
            <a:ext cx="8229600" cy="1988840"/>
          </a:xfrm>
        </p:spPr>
        <p:txBody>
          <a:bodyPr anchor="ctr">
            <a:noAutofit/>
          </a:bodyPr>
          <a:lstStyle/>
          <a:p>
            <a:pPr marL="0" indent="0">
              <a:buNone/>
            </a:pPr>
            <a:r>
              <a:rPr lang="en-US" sz="2100" b="1" dirty="0" smtClean="0">
                <a:solidFill>
                  <a:srgbClr val="BBE0E3"/>
                </a:solidFill>
                <a:latin typeface="Arial" charset="0"/>
                <a:ea typeface="Arial" charset="0"/>
                <a:cs typeface="Arial" charset="0"/>
              </a:rPr>
              <a:t>In </a:t>
            </a:r>
            <a:r>
              <a:rPr lang="en-US" sz="2100" b="1" dirty="0">
                <a:solidFill>
                  <a:srgbClr val="BBE0E3"/>
                </a:solidFill>
                <a:latin typeface="Arial" charset="0"/>
                <a:ea typeface="Arial" charset="0"/>
                <a:cs typeface="Arial" charset="0"/>
              </a:rPr>
              <a:t>general, when do you believe checkpoint inhibitors should be introduced into the treatment of patients with EGFR-mutant NSCLC and a TPS </a:t>
            </a:r>
            <a:r>
              <a:rPr lang="en-US" sz="2100" b="1" dirty="0" smtClean="0">
                <a:solidFill>
                  <a:srgbClr val="BBE0E3"/>
                </a:solidFill>
                <a:latin typeface="Arial" charset="0"/>
                <a:ea typeface="Arial" charset="0"/>
                <a:cs typeface="Arial" charset="0"/>
              </a:rPr>
              <a:t>of &lt;50</a:t>
            </a:r>
            <a:r>
              <a:rPr lang="en-US" sz="2100" b="1" dirty="0">
                <a:solidFill>
                  <a:srgbClr val="BBE0E3"/>
                </a:solidFill>
                <a:latin typeface="Arial" charset="0"/>
                <a:ea typeface="Arial" charset="0"/>
                <a:cs typeface="Arial" charset="0"/>
              </a:rPr>
              <a:t>%? Have you observed any meaningful clinical responses to anti-PD-1/PD-L1 antibodies in a patient with an EGFR or other tumor driver mutation?</a:t>
            </a:r>
          </a:p>
        </p:txBody>
      </p:sp>
      <p:sp>
        <p:nvSpPr>
          <p:cNvPr id="17" name="TextBox 16"/>
          <p:cNvSpPr txBox="1"/>
          <p:nvPr/>
        </p:nvSpPr>
        <p:spPr>
          <a:xfrm>
            <a:off x="2667000" y="2570502"/>
            <a:ext cx="2831224" cy="393192"/>
          </a:xfrm>
          <a:prstGeom prst="rect">
            <a:avLst/>
          </a:prstGeom>
          <a:noFill/>
        </p:spPr>
        <p:txBody>
          <a:bodyPr wrap="square" rtlCol="0" anchor="ctr">
            <a:noAutofit/>
          </a:bodyPr>
          <a:lstStyle/>
          <a:p>
            <a:pPr algn="ctr" defTabSz="455613" eaLnBrk="1" hangingPunct="1"/>
            <a:r>
              <a:rPr lang="en-US" sz="1000" b="1" dirty="0">
                <a:latin typeface="Verdana"/>
                <a:ea typeface="MS PGothic" charset="0"/>
                <a:cs typeface="Verdana"/>
              </a:rPr>
              <a:t>After appropriate targeted treatment and 2 lines of chemotherapy</a:t>
            </a:r>
          </a:p>
        </p:txBody>
      </p:sp>
      <p:sp>
        <p:nvSpPr>
          <p:cNvPr id="18" name="TextBox 17"/>
          <p:cNvSpPr txBox="1"/>
          <p:nvPr/>
        </p:nvSpPr>
        <p:spPr>
          <a:xfrm>
            <a:off x="2667000" y="4483608"/>
            <a:ext cx="2831224" cy="393192"/>
          </a:xfrm>
          <a:prstGeom prst="rect">
            <a:avLst/>
          </a:prstGeom>
          <a:noFill/>
        </p:spPr>
        <p:txBody>
          <a:bodyPr wrap="square" rtlCol="0" anchor="ctr">
            <a:noAutofit/>
          </a:bodyPr>
          <a:lstStyle/>
          <a:p>
            <a:pPr algn="ctr" defTabSz="455613" eaLnBrk="1" hangingPunct="1"/>
            <a:r>
              <a:rPr lang="en-US" sz="1000" b="1" dirty="0">
                <a:solidFill>
                  <a:prstClr val="white"/>
                </a:solidFill>
                <a:latin typeface="Verdana"/>
                <a:ea typeface="MS PGothic" charset="0"/>
                <a:cs typeface="Verdana"/>
              </a:rPr>
              <a:t>After appropriate targeted treatment and 1 line of chemotherapy </a:t>
            </a:r>
          </a:p>
        </p:txBody>
      </p:sp>
      <p:sp>
        <p:nvSpPr>
          <p:cNvPr id="19" name="TextBox 18"/>
          <p:cNvSpPr txBox="1"/>
          <p:nvPr/>
        </p:nvSpPr>
        <p:spPr>
          <a:xfrm>
            <a:off x="2667000" y="3071244"/>
            <a:ext cx="2831224" cy="393192"/>
          </a:xfrm>
          <a:prstGeom prst="rect">
            <a:avLst/>
          </a:prstGeom>
          <a:noFill/>
        </p:spPr>
        <p:txBody>
          <a:bodyPr wrap="square" rtlCol="0" anchor="ctr">
            <a:noAutofit/>
          </a:bodyPr>
          <a:lstStyle/>
          <a:p>
            <a:pPr algn="ctr" defTabSz="455613" eaLnBrk="1" hangingPunct="1"/>
            <a:r>
              <a:rPr lang="en-US" sz="1000" b="1" dirty="0">
                <a:latin typeface="Verdana"/>
                <a:ea typeface="MS PGothic" charset="0"/>
                <a:cs typeface="Verdana"/>
              </a:rPr>
              <a:t>After appropriate targeted treatment and 1 line of chemotherapy </a:t>
            </a:r>
          </a:p>
        </p:txBody>
      </p:sp>
      <p:sp>
        <p:nvSpPr>
          <p:cNvPr id="20" name="TextBox 19"/>
          <p:cNvSpPr txBox="1"/>
          <p:nvPr/>
        </p:nvSpPr>
        <p:spPr>
          <a:xfrm>
            <a:off x="2667000" y="3556853"/>
            <a:ext cx="2831224" cy="393192"/>
          </a:xfrm>
          <a:prstGeom prst="rect">
            <a:avLst/>
          </a:prstGeom>
          <a:noFill/>
        </p:spPr>
        <p:txBody>
          <a:bodyPr wrap="square" rtlCol="0" anchor="ctr">
            <a:noAutofit/>
          </a:bodyPr>
          <a:lstStyle/>
          <a:p>
            <a:pPr algn="ctr" defTabSz="455613" eaLnBrk="1" hangingPunct="1"/>
            <a:r>
              <a:rPr lang="en-US" sz="1000" b="1" dirty="0">
                <a:solidFill>
                  <a:prstClr val="white"/>
                </a:solidFill>
                <a:latin typeface="Verdana"/>
                <a:ea typeface="MS PGothic" charset="0"/>
                <a:cs typeface="Verdana"/>
              </a:rPr>
              <a:t>After EGFR </a:t>
            </a:r>
            <a:r>
              <a:rPr lang="en-US" sz="1000" b="1" dirty="0" smtClean="0">
                <a:solidFill>
                  <a:prstClr val="white"/>
                </a:solidFill>
                <a:latin typeface="Verdana"/>
                <a:ea typeface="MS PGothic" charset="0"/>
                <a:cs typeface="Verdana"/>
              </a:rPr>
              <a:t>TKIs </a:t>
            </a:r>
            <a:r>
              <a:rPr lang="en-US" sz="1000" b="1" dirty="0">
                <a:solidFill>
                  <a:prstClr val="white"/>
                </a:solidFill>
                <a:latin typeface="Verdana"/>
                <a:ea typeface="MS PGothic" charset="0"/>
                <a:cs typeface="Verdana"/>
              </a:rPr>
              <a:t>and platinum doublet with bevacizumab</a:t>
            </a:r>
          </a:p>
        </p:txBody>
      </p:sp>
      <p:sp>
        <p:nvSpPr>
          <p:cNvPr id="22" name="TextBox 21"/>
          <p:cNvSpPr txBox="1"/>
          <p:nvPr/>
        </p:nvSpPr>
        <p:spPr>
          <a:xfrm>
            <a:off x="5607216" y="4001310"/>
            <a:ext cx="2850984"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a:t>
            </a:r>
          </a:p>
        </p:txBody>
      </p:sp>
      <p:sp>
        <p:nvSpPr>
          <p:cNvPr id="24" name="TextBox 23"/>
          <p:cNvSpPr txBox="1"/>
          <p:nvPr/>
        </p:nvSpPr>
        <p:spPr>
          <a:xfrm>
            <a:off x="5607216" y="2574334"/>
            <a:ext cx="2850984"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No</a:t>
            </a:r>
          </a:p>
        </p:txBody>
      </p:sp>
      <p:sp>
        <p:nvSpPr>
          <p:cNvPr id="25" name="TextBox 24"/>
          <p:cNvSpPr txBox="1"/>
          <p:nvPr/>
        </p:nvSpPr>
        <p:spPr>
          <a:xfrm>
            <a:off x="5607216" y="4483608"/>
            <a:ext cx="2850984"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No</a:t>
            </a:r>
            <a:endParaRPr lang="en-US" sz="1300" b="1" dirty="0">
              <a:solidFill>
                <a:prstClr val="white"/>
              </a:solidFill>
              <a:latin typeface="Verdana"/>
              <a:ea typeface="MS PGothic" charset="0"/>
              <a:cs typeface="Verdana"/>
            </a:endParaRPr>
          </a:p>
        </p:txBody>
      </p:sp>
      <p:sp>
        <p:nvSpPr>
          <p:cNvPr id="26" name="TextBox 25"/>
          <p:cNvSpPr txBox="1"/>
          <p:nvPr/>
        </p:nvSpPr>
        <p:spPr>
          <a:xfrm>
            <a:off x="5607216" y="3071244"/>
            <a:ext cx="2850984"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No</a:t>
            </a:r>
          </a:p>
        </p:txBody>
      </p:sp>
      <p:sp>
        <p:nvSpPr>
          <p:cNvPr id="27" name="TextBox 26"/>
          <p:cNvSpPr txBox="1"/>
          <p:nvPr/>
        </p:nvSpPr>
        <p:spPr>
          <a:xfrm>
            <a:off x="5607216" y="3556853"/>
            <a:ext cx="2850984"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Yes</a:t>
            </a:r>
            <a:endParaRPr lang="en-US" sz="1300" b="1" dirty="0">
              <a:solidFill>
                <a:prstClr val="white"/>
              </a:solidFill>
              <a:latin typeface="Verdana"/>
              <a:ea typeface="MS PGothic" charset="0"/>
              <a:cs typeface="Verdana"/>
            </a:endParaRPr>
          </a:p>
        </p:txBody>
      </p:sp>
      <p:sp>
        <p:nvSpPr>
          <p:cNvPr id="30" name="TextBox 29"/>
          <p:cNvSpPr txBox="1"/>
          <p:nvPr/>
        </p:nvSpPr>
        <p:spPr>
          <a:xfrm>
            <a:off x="2631077" y="2181825"/>
            <a:ext cx="2867147" cy="310896"/>
          </a:xfrm>
          <a:prstGeom prst="rect">
            <a:avLst/>
          </a:prstGeom>
          <a:noFill/>
        </p:spPr>
        <p:txBody>
          <a:bodyPr wrap="square" rtlCol="0" anchor="ctr">
            <a:noAutofit/>
          </a:bodyPr>
          <a:lstStyle/>
          <a:p>
            <a:pPr algn="ctr" defTabSz="455613" eaLnBrk="1" hangingPunct="1"/>
            <a:r>
              <a:rPr lang="en-US" sz="1000" b="1" dirty="0">
                <a:solidFill>
                  <a:srgbClr val="002E5F"/>
                </a:solidFill>
                <a:ea typeface="Arial" charset="0"/>
                <a:cs typeface="Arial" charset="0"/>
              </a:rPr>
              <a:t>CHECKPOINT INHIBITORS </a:t>
            </a:r>
            <a:r>
              <a:rPr lang="en-US" sz="1000" b="1" dirty="0" smtClean="0">
                <a:solidFill>
                  <a:srgbClr val="002E5F"/>
                </a:solidFill>
                <a:ea typeface="Arial" charset="0"/>
                <a:cs typeface="Arial" charset="0"/>
              </a:rPr>
              <a:t/>
            </a:r>
            <a:br>
              <a:rPr lang="en-US" sz="1000" b="1" dirty="0" smtClean="0">
                <a:solidFill>
                  <a:srgbClr val="002E5F"/>
                </a:solidFill>
                <a:ea typeface="Arial" charset="0"/>
                <a:cs typeface="Arial" charset="0"/>
              </a:rPr>
            </a:br>
            <a:r>
              <a:rPr lang="en-US" sz="1000" b="1" dirty="0" smtClean="0">
                <a:solidFill>
                  <a:srgbClr val="002E5F"/>
                </a:solidFill>
                <a:ea typeface="Arial" charset="0"/>
                <a:cs typeface="Arial" charset="0"/>
              </a:rPr>
              <a:t>FOR </a:t>
            </a:r>
            <a:r>
              <a:rPr lang="en-US" sz="1000" b="1" dirty="0">
                <a:solidFill>
                  <a:srgbClr val="002E5F"/>
                </a:solidFill>
                <a:ea typeface="Arial" charset="0"/>
                <a:cs typeface="Arial" charset="0"/>
              </a:rPr>
              <a:t>EGFR+, TPS &lt;50%</a:t>
            </a:r>
          </a:p>
        </p:txBody>
      </p:sp>
      <p:sp>
        <p:nvSpPr>
          <p:cNvPr id="31" name="TextBox 30"/>
          <p:cNvSpPr txBox="1"/>
          <p:nvPr/>
        </p:nvSpPr>
        <p:spPr>
          <a:xfrm>
            <a:off x="5562599" y="2181825"/>
            <a:ext cx="2887157" cy="310896"/>
          </a:xfrm>
          <a:prstGeom prst="rect">
            <a:avLst/>
          </a:prstGeom>
          <a:noFill/>
        </p:spPr>
        <p:txBody>
          <a:bodyPr wrap="square" rtlCol="0" anchor="ctr">
            <a:noAutofit/>
          </a:bodyPr>
          <a:lstStyle/>
          <a:p>
            <a:pPr algn="ctr" defTabSz="455613" eaLnBrk="1" hangingPunct="1"/>
            <a:r>
              <a:rPr lang="en-US" sz="1000" b="1" dirty="0">
                <a:solidFill>
                  <a:srgbClr val="002E5F"/>
                </a:solidFill>
                <a:ea typeface="Arial" charset="0"/>
                <a:cs typeface="Arial" charset="0"/>
              </a:rPr>
              <a:t>M</a:t>
            </a:r>
            <a:r>
              <a:rPr lang="en-US" sz="1000" b="1" dirty="0" smtClean="0">
                <a:solidFill>
                  <a:srgbClr val="002E5F"/>
                </a:solidFill>
                <a:ea typeface="Arial" charset="0"/>
                <a:cs typeface="Arial" charset="0"/>
              </a:rPr>
              <a:t>EANINGFUL </a:t>
            </a:r>
            <a:r>
              <a:rPr lang="en-US" sz="1000" b="1" dirty="0">
                <a:solidFill>
                  <a:srgbClr val="002E5F"/>
                </a:solidFill>
                <a:ea typeface="Arial" charset="0"/>
                <a:cs typeface="Arial" charset="0"/>
              </a:rPr>
              <a:t>CLINICAL RESPONSES?</a:t>
            </a:r>
          </a:p>
        </p:txBody>
      </p:sp>
      <p:sp>
        <p:nvSpPr>
          <p:cNvPr id="23" name="TextBox 22"/>
          <p:cNvSpPr txBox="1"/>
          <p:nvPr/>
        </p:nvSpPr>
        <p:spPr>
          <a:xfrm>
            <a:off x="2667000" y="5013176"/>
            <a:ext cx="2831224" cy="393192"/>
          </a:xfrm>
          <a:prstGeom prst="rect">
            <a:avLst/>
          </a:prstGeom>
          <a:noFill/>
        </p:spPr>
        <p:txBody>
          <a:bodyPr wrap="square" rtlCol="0" anchor="ctr">
            <a:noAutofit/>
          </a:bodyPr>
          <a:lstStyle/>
          <a:p>
            <a:pPr algn="ctr" defTabSz="455613" eaLnBrk="1" hangingPunct="1"/>
            <a:r>
              <a:rPr lang="en-US" sz="1000" b="1" dirty="0">
                <a:solidFill>
                  <a:prstClr val="white"/>
                </a:solidFill>
                <a:latin typeface="Verdana"/>
                <a:ea typeface="MS PGothic" charset="0"/>
                <a:cs typeface="Verdana"/>
              </a:rPr>
              <a:t>After appropriate targeted treatment and 1 line of chemotherapy</a:t>
            </a:r>
          </a:p>
        </p:txBody>
      </p:sp>
      <p:sp>
        <p:nvSpPr>
          <p:cNvPr id="28" name="TextBox 27"/>
          <p:cNvSpPr txBox="1"/>
          <p:nvPr/>
        </p:nvSpPr>
        <p:spPr>
          <a:xfrm>
            <a:off x="5607216" y="5013176"/>
            <a:ext cx="2850984"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Yes</a:t>
            </a:r>
            <a:endParaRPr lang="en-US" sz="1300" b="1" dirty="0">
              <a:solidFill>
                <a:prstClr val="white"/>
              </a:solidFill>
              <a:latin typeface="Verdana"/>
              <a:ea typeface="MS PGothic" charset="0"/>
              <a:cs typeface="Verdana"/>
            </a:endParaRPr>
          </a:p>
        </p:txBody>
      </p:sp>
      <p:sp>
        <p:nvSpPr>
          <p:cNvPr id="32" name="TextBox 31"/>
          <p:cNvSpPr txBox="1"/>
          <p:nvPr/>
        </p:nvSpPr>
        <p:spPr>
          <a:xfrm>
            <a:off x="2667000" y="4001310"/>
            <a:ext cx="2831224" cy="393192"/>
          </a:xfrm>
          <a:prstGeom prst="rect">
            <a:avLst/>
          </a:prstGeom>
          <a:noFill/>
        </p:spPr>
        <p:txBody>
          <a:bodyPr wrap="square" rtlCol="0" anchor="ctr">
            <a:noAutofit/>
          </a:bodyPr>
          <a:lstStyle/>
          <a:p>
            <a:pPr algn="ctr" defTabSz="455613" eaLnBrk="1" hangingPunct="1"/>
            <a:r>
              <a:rPr lang="en-US" sz="1000" b="1" dirty="0">
                <a:solidFill>
                  <a:prstClr val="white"/>
                </a:solidFill>
                <a:latin typeface="Verdana"/>
                <a:ea typeface="MS PGothic" charset="0"/>
                <a:cs typeface="Verdana"/>
              </a:rPr>
              <a:t>After appropriate targeted treatment and 1 line of chemotherapy </a:t>
            </a:r>
          </a:p>
        </p:txBody>
      </p:sp>
    </p:spTree>
    <p:custDataLst>
      <p:tags r:id="rId1"/>
    </p:custDataLst>
    <p:extLst>
      <p:ext uri="{BB962C8B-B14F-4D97-AF65-F5344CB8AC3E}">
        <p14:creationId xmlns:p14="http://schemas.microsoft.com/office/powerpoint/2010/main" val="12092699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8"/>
          <p:cNvSpPr txBox="1">
            <a:spLocks noChangeArrowheads="1"/>
          </p:cNvSpPr>
          <p:nvPr/>
        </p:nvSpPr>
        <p:spPr bwMode="auto">
          <a:xfrm>
            <a:off x="1485097" y="2812208"/>
            <a:ext cx="6175481" cy="118844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900"/>
              </a:spcBef>
              <a:spcAft>
                <a:spcPts val="0"/>
              </a:spcAft>
            </a:pPr>
            <a:r>
              <a:rPr lang="en-US" sz="2701" dirty="0">
                <a:solidFill>
                  <a:schemeClr val="bg1"/>
                </a:solidFill>
                <a:latin typeface="+mj-lt"/>
              </a:rPr>
              <a:t>Module 2: Treatment of Patients with ALK and ROS1 Tumor Alterations</a:t>
            </a:r>
          </a:p>
          <a:p>
            <a:pPr>
              <a:lnSpc>
                <a:spcPct val="100000"/>
              </a:lnSpc>
              <a:spcBef>
                <a:spcPts val="900"/>
              </a:spcBef>
              <a:spcAft>
                <a:spcPts val="0"/>
              </a:spcAft>
            </a:pPr>
            <a:endParaRPr lang="en-US" sz="2701" dirty="0">
              <a:solidFill>
                <a:schemeClr val="bg1"/>
              </a:solidFill>
              <a:latin typeface="+mj-lt"/>
            </a:endParaRPr>
          </a:p>
          <a:p>
            <a:pPr>
              <a:lnSpc>
                <a:spcPct val="100000"/>
              </a:lnSpc>
              <a:spcBef>
                <a:spcPts val="900"/>
              </a:spcBef>
              <a:spcAft>
                <a:spcPts val="0"/>
              </a:spcAft>
            </a:pPr>
            <a:endParaRPr lang="en-US" sz="2701" dirty="0">
              <a:solidFill>
                <a:schemeClr val="bg1"/>
              </a:solidFill>
              <a:latin typeface="+mj-lt"/>
              <a:ea typeface="MS PGothic" charset="0"/>
            </a:endParaRPr>
          </a:p>
        </p:txBody>
      </p:sp>
    </p:spTree>
    <p:custDataLst>
      <p:tags r:id="rId1"/>
    </p:custDataLst>
    <p:extLst>
      <p:ext uri="{BB962C8B-B14F-4D97-AF65-F5344CB8AC3E}">
        <p14:creationId xmlns:p14="http://schemas.microsoft.com/office/powerpoint/2010/main" val="10591168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0"/>
            <a:ext cx="8229600" cy="1988840"/>
          </a:xfrm>
        </p:spPr>
        <p:txBody>
          <a:bodyPr anchor="ctr">
            <a:noAutofit/>
          </a:bodyPr>
          <a:lstStyle/>
          <a:p>
            <a:pPr marL="0" indent="0">
              <a:buNone/>
            </a:pPr>
            <a:r>
              <a:rPr lang="en-US" sz="2000" b="1" dirty="0">
                <a:solidFill>
                  <a:srgbClr val="BBE0E3"/>
                </a:solidFill>
                <a:latin typeface="Arial" charset="0"/>
                <a:ea typeface="Arial" charset="0"/>
                <a:cs typeface="Arial" charset="0"/>
              </a:rPr>
              <a:t>What would be your preferred first-line systemic therapy recommendation for a younger, otherwise healthy patient with metastatic </a:t>
            </a:r>
            <a:r>
              <a:rPr lang="en-US" sz="2000" b="1" dirty="0" err="1">
                <a:solidFill>
                  <a:srgbClr val="BBE0E3"/>
                </a:solidFill>
                <a:latin typeface="Arial" charset="0"/>
                <a:ea typeface="Arial" charset="0"/>
                <a:cs typeface="Arial" charset="0"/>
              </a:rPr>
              <a:t>nonsquamous</a:t>
            </a:r>
            <a:r>
              <a:rPr lang="en-US" sz="2000" b="1" dirty="0">
                <a:solidFill>
                  <a:srgbClr val="BBE0E3"/>
                </a:solidFill>
                <a:latin typeface="Arial" charset="0"/>
                <a:ea typeface="Arial" charset="0"/>
                <a:cs typeface="Arial" charset="0"/>
              </a:rPr>
              <a:t> NSCLC and a TPS of 10% who is demonstrated to have an ALK translocation? A TPS of 60%? </a:t>
            </a:r>
          </a:p>
        </p:txBody>
      </p:sp>
      <p:sp>
        <p:nvSpPr>
          <p:cNvPr id="5" name="TextBox 4"/>
          <p:cNvSpPr txBox="1"/>
          <p:nvPr/>
        </p:nvSpPr>
        <p:spPr>
          <a:xfrm>
            <a:off x="2679192" y="4006880"/>
            <a:ext cx="280720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
        <p:nvSpPr>
          <p:cNvPr id="7" name="TextBox 6"/>
          <p:cNvSpPr txBox="1"/>
          <p:nvPr/>
        </p:nvSpPr>
        <p:spPr>
          <a:xfrm>
            <a:off x="2679192" y="2551826"/>
            <a:ext cx="280720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
        <p:nvSpPr>
          <p:cNvPr id="8" name="TextBox 7"/>
          <p:cNvSpPr txBox="1"/>
          <p:nvPr/>
        </p:nvSpPr>
        <p:spPr>
          <a:xfrm>
            <a:off x="2679192" y="4495800"/>
            <a:ext cx="280720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Alectinib</a:t>
            </a:r>
            <a:endParaRPr lang="en-US" sz="1300" b="1" dirty="0">
              <a:solidFill>
                <a:prstClr val="white"/>
              </a:solidFill>
              <a:latin typeface="Verdana"/>
              <a:ea typeface="MS PGothic" charset="0"/>
              <a:cs typeface="Verdana"/>
            </a:endParaRPr>
          </a:p>
        </p:txBody>
      </p:sp>
      <p:sp>
        <p:nvSpPr>
          <p:cNvPr id="9" name="TextBox 8"/>
          <p:cNvSpPr txBox="1"/>
          <p:nvPr/>
        </p:nvSpPr>
        <p:spPr>
          <a:xfrm>
            <a:off x="2679192" y="3068621"/>
            <a:ext cx="280720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
        <p:nvSpPr>
          <p:cNvPr id="10" name="TextBox 9"/>
          <p:cNvSpPr txBox="1"/>
          <p:nvPr/>
        </p:nvSpPr>
        <p:spPr>
          <a:xfrm>
            <a:off x="2679192" y="3517960"/>
            <a:ext cx="280720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
        <p:nvSpPr>
          <p:cNvPr id="15" name="TextBox 14"/>
          <p:cNvSpPr txBox="1"/>
          <p:nvPr/>
        </p:nvSpPr>
        <p:spPr>
          <a:xfrm>
            <a:off x="5638800" y="4006880"/>
            <a:ext cx="28194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
        <p:nvSpPr>
          <p:cNvPr id="17" name="TextBox 16"/>
          <p:cNvSpPr txBox="1"/>
          <p:nvPr/>
        </p:nvSpPr>
        <p:spPr>
          <a:xfrm>
            <a:off x="5638800" y="2551826"/>
            <a:ext cx="28194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
        <p:nvSpPr>
          <p:cNvPr id="18" name="TextBox 17"/>
          <p:cNvSpPr txBox="1"/>
          <p:nvPr/>
        </p:nvSpPr>
        <p:spPr>
          <a:xfrm>
            <a:off x="5638800" y="4495800"/>
            <a:ext cx="28194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
        <p:nvSpPr>
          <p:cNvPr id="19" name="TextBox 18"/>
          <p:cNvSpPr txBox="1"/>
          <p:nvPr/>
        </p:nvSpPr>
        <p:spPr>
          <a:xfrm>
            <a:off x="5638800" y="3068621"/>
            <a:ext cx="28194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
        <p:nvSpPr>
          <p:cNvPr id="20" name="TextBox 19"/>
          <p:cNvSpPr txBox="1"/>
          <p:nvPr/>
        </p:nvSpPr>
        <p:spPr>
          <a:xfrm>
            <a:off x="5638800" y="3517960"/>
            <a:ext cx="28194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
        <p:nvSpPr>
          <p:cNvPr id="29" name="TextBox 28"/>
          <p:cNvSpPr txBox="1"/>
          <p:nvPr/>
        </p:nvSpPr>
        <p:spPr>
          <a:xfrm>
            <a:off x="2679192" y="2166864"/>
            <a:ext cx="2807208" cy="310896"/>
          </a:xfrm>
          <a:prstGeom prst="rect">
            <a:avLst/>
          </a:prstGeom>
          <a:noFill/>
        </p:spPr>
        <p:txBody>
          <a:bodyPr wrap="square" rtlCol="0" anchor="ctr">
            <a:noAutofit/>
          </a:bodyPr>
          <a:lstStyle/>
          <a:p>
            <a:pPr algn="ctr" defTabSz="455613" eaLnBrk="1" hangingPunct="1"/>
            <a:r>
              <a:rPr lang="fi-FI" sz="1000" b="1" dirty="0">
                <a:solidFill>
                  <a:srgbClr val="002E5F"/>
                </a:solidFill>
                <a:ea typeface="Arial" charset="0"/>
                <a:cs typeface="Arial" charset="0"/>
              </a:rPr>
              <a:t>TPS 10%</a:t>
            </a:r>
            <a:endParaRPr lang="en-US" sz="1000" b="1" dirty="0">
              <a:solidFill>
                <a:srgbClr val="002E5F"/>
              </a:solidFill>
              <a:ea typeface="Arial" charset="0"/>
              <a:cs typeface="Arial" charset="0"/>
            </a:endParaRPr>
          </a:p>
        </p:txBody>
      </p:sp>
      <p:sp>
        <p:nvSpPr>
          <p:cNvPr id="30" name="TextBox 29"/>
          <p:cNvSpPr txBox="1"/>
          <p:nvPr/>
        </p:nvSpPr>
        <p:spPr>
          <a:xfrm>
            <a:off x="5603027" y="2166864"/>
            <a:ext cx="2855173" cy="310896"/>
          </a:xfrm>
          <a:prstGeom prst="rect">
            <a:avLst/>
          </a:prstGeom>
          <a:noFill/>
        </p:spPr>
        <p:txBody>
          <a:bodyPr wrap="square" rtlCol="0" anchor="ctr">
            <a:noAutofit/>
          </a:bodyPr>
          <a:lstStyle/>
          <a:p>
            <a:pPr algn="ctr" defTabSz="455613" eaLnBrk="1" hangingPunct="1"/>
            <a:r>
              <a:rPr lang="fi-FI" sz="1000" b="1" dirty="0">
                <a:solidFill>
                  <a:srgbClr val="002E5F"/>
                </a:solidFill>
                <a:ea typeface="Arial" charset="0"/>
                <a:cs typeface="Arial" charset="0"/>
              </a:rPr>
              <a:t>TPS 60%</a:t>
            </a:r>
            <a:endParaRPr lang="en-US" sz="1000" b="1" dirty="0">
              <a:solidFill>
                <a:srgbClr val="002E5F"/>
              </a:solidFill>
              <a:ea typeface="Arial" charset="0"/>
              <a:cs typeface="Arial" charset="0"/>
            </a:endParaRPr>
          </a:p>
        </p:txBody>
      </p:sp>
      <p:sp>
        <p:nvSpPr>
          <p:cNvPr id="21" name="TextBox 20"/>
          <p:cNvSpPr txBox="1"/>
          <p:nvPr/>
        </p:nvSpPr>
        <p:spPr>
          <a:xfrm>
            <a:off x="2679192" y="4976906"/>
            <a:ext cx="280720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r>
              <a:rPr lang="en-US" sz="1300" b="1" dirty="0">
                <a:solidFill>
                  <a:prstClr val="white"/>
                </a:solidFill>
                <a:latin typeface="Verdana"/>
                <a:ea typeface="MS PGothic" charset="0"/>
                <a:cs typeface="Verdana"/>
              </a:rPr>
              <a:t> or </a:t>
            </a:r>
            <a:r>
              <a:rPr lang="en-US" sz="1300" b="1" dirty="0" err="1">
                <a:solidFill>
                  <a:prstClr val="white"/>
                </a:solidFill>
                <a:latin typeface="Verdana"/>
                <a:ea typeface="MS PGothic" charset="0"/>
                <a:cs typeface="Verdana"/>
              </a:rPr>
              <a:t>ceritinib</a:t>
            </a:r>
            <a:endParaRPr lang="en-US" sz="1300" b="1" dirty="0">
              <a:solidFill>
                <a:prstClr val="white"/>
              </a:solidFill>
              <a:latin typeface="Verdana"/>
              <a:ea typeface="MS PGothic" charset="0"/>
              <a:cs typeface="Verdana"/>
            </a:endParaRPr>
          </a:p>
        </p:txBody>
      </p:sp>
      <p:sp>
        <p:nvSpPr>
          <p:cNvPr id="23" name="TextBox 22"/>
          <p:cNvSpPr txBox="1"/>
          <p:nvPr/>
        </p:nvSpPr>
        <p:spPr>
          <a:xfrm>
            <a:off x="5638800" y="4976906"/>
            <a:ext cx="28194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Crizotinib</a:t>
            </a:r>
            <a:endParaRPr lang="en-US" sz="1300" b="1" dirty="0">
              <a:solidFill>
                <a:prstClr val="white"/>
              </a:solidFill>
              <a:latin typeface="Verdana"/>
              <a:ea typeface="MS PGothic" charset="0"/>
              <a:cs typeface="Verdana"/>
            </a:endParaRPr>
          </a:p>
        </p:txBody>
      </p:sp>
    </p:spTree>
    <p:custDataLst>
      <p:tags r:id="rId1"/>
    </p:custDataLst>
    <p:extLst>
      <p:ext uri="{BB962C8B-B14F-4D97-AF65-F5344CB8AC3E}">
        <p14:creationId xmlns:p14="http://schemas.microsoft.com/office/powerpoint/2010/main" val="505440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for </a:t>
            </a:r>
            <a:r>
              <a:rPr lang="en-US" dirty="0" err="1" smtClean="0"/>
              <a:t>Dr</a:t>
            </a:r>
            <a:r>
              <a:rPr lang="en-US" dirty="0" smtClean="0"/>
              <a:t> Neal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74770774"/>
              </p:ext>
            </p:extLst>
          </p:nvPr>
        </p:nvGraphicFramePr>
        <p:xfrm>
          <a:off x="797170" y="1813169"/>
          <a:ext cx="7682522" cy="2987431"/>
        </p:xfrm>
        <a:graphic>
          <a:graphicData uri="http://schemas.openxmlformats.org/drawingml/2006/table">
            <a:tbl>
              <a:tblPr firstRow="1" bandRow="1">
                <a:tableStyleId>{5C22544A-7EE6-4342-B048-85BDC9FD1C3A}</a:tableStyleId>
              </a:tblPr>
              <a:tblGrid>
                <a:gridCol w="1869830"/>
                <a:gridCol w="5812692"/>
              </a:tblGrid>
              <a:tr h="1499682">
                <a:tc>
                  <a:txBody>
                    <a:bodyPr/>
                    <a:lstStyle/>
                    <a:p>
                      <a:r>
                        <a:rPr lang="en-US" sz="1800" b="1" kern="1200" smtClean="0">
                          <a:solidFill>
                            <a:schemeClr val="lt1"/>
                          </a:solidFill>
                          <a:effectLst/>
                          <a:latin typeface="+mn-lt"/>
                          <a:ea typeface="+mn-ea"/>
                          <a:cs typeface="+mn-cs"/>
                        </a:rPr>
                        <a:t>Consulting Agreements</a:t>
                      </a:r>
                      <a:endParaRPr lang="en-US" sz="1800" b="1" kern="1200" dirty="0">
                        <a:solidFill>
                          <a:schemeClr val="lt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err="1" smtClean="0">
                          <a:solidFill>
                            <a:schemeClr val="lt1"/>
                          </a:solidFill>
                          <a:effectLst/>
                          <a:latin typeface="+mn-lt"/>
                          <a:ea typeface="+mn-ea"/>
                          <a:cs typeface="+mn-cs"/>
                        </a:rPr>
                        <a:t>Ariad</a:t>
                      </a:r>
                      <a:r>
                        <a:rPr lang="en-US" sz="1800" b="0" kern="1200" dirty="0" smtClean="0">
                          <a:solidFill>
                            <a:schemeClr val="lt1"/>
                          </a:solidFill>
                          <a:effectLst/>
                          <a:latin typeface="+mn-lt"/>
                          <a:ea typeface="+mn-ea"/>
                          <a:cs typeface="+mn-cs"/>
                        </a:rPr>
                        <a:t> Pharmaceuticals </a:t>
                      </a:r>
                      <a:r>
                        <a:rPr lang="en-US" sz="1800" b="0" kern="1200" dirty="0" err="1" smtClean="0">
                          <a:solidFill>
                            <a:schemeClr val="lt1"/>
                          </a:solidFill>
                          <a:effectLst/>
                          <a:latin typeface="+mn-lt"/>
                          <a:ea typeface="+mn-ea"/>
                          <a:cs typeface="+mn-cs"/>
                        </a:rPr>
                        <a:t>Inc</a:t>
                      </a:r>
                      <a:r>
                        <a:rPr lang="en-US" sz="1800" b="0" kern="1200" dirty="0" smtClean="0">
                          <a:solidFill>
                            <a:schemeClr val="lt1"/>
                          </a:solidFill>
                          <a:effectLst/>
                          <a:latin typeface="+mn-lt"/>
                          <a:ea typeface="+mn-ea"/>
                          <a:cs typeface="+mn-cs"/>
                        </a:rPr>
                        <a:t>, ARMO </a:t>
                      </a:r>
                      <a:r>
                        <a:rPr lang="en-US" sz="1800" b="0" kern="1200" dirty="0" err="1" smtClean="0">
                          <a:solidFill>
                            <a:schemeClr val="lt1"/>
                          </a:solidFill>
                          <a:effectLst/>
                          <a:latin typeface="+mn-lt"/>
                          <a:ea typeface="+mn-ea"/>
                          <a:cs typeface="+mn-cs"/>
                        </a:rPr>
                        <a:t>BioSciences</a:t>
                      </a:r>
                      <a:r>
                        <a:rPr lang="en-US" sz="1800" b="0" kern="1200" dirty="0" smtClean="0">
                          <a:solidFill>
                            <a:schemeClr val="lt1"/>
                          </a:solidFill>
                          <a:effectLst/>
                          <a:latin typeface="+mn-lt"/>
                          <a:ea typeface="+mn-ea"/>
                          <a:cs typeface="+mn-cs"/>
                        </a:rPr>
                        <a:t>, </a:t>
                      </a:r>
                      <a:r>
                        <a:rPr lang="en-US" sz="1800" b="0" kern="1200" dirty="0" err="1" smtClean="0">
                          <a:solidFill>
                            <a:schemeClr val="lt1"/>
                          </a:solidFill>
                          <a:effectLst/>
                          <a:latin typeface="+mn-lt"/>
                          <a:ea typeface="+mn-ea"/>
                          <a:cs typeface="+mn-cs"/>
                        </a:rPr>
                        <a:t>Boehringer</a:t>
                      </a:r>
                      <a:r>
                        <a:rPr lang="en-US" sz="1800" b="0" kern="1200" dirty="0" smtClean="0">
                          <a:solidFill>
                            <a:schemeClr val="lt1"/>
                          </a:solidFill>
                          <a:effectLst/>
                          <a:latin typeface="+mn-lt"/>
                          <a:ea typeface="+mn-ea"/>
                          <a:cs typeface="+mn-cs"/>
                        </a:rPr>
                        <a:t> </a:t>
                      </a:r>
                      <a:r>
                        <a:rPr lang="en-US" sz="1800" b="0" kern="1200" dirty="0" err="1" smtClean="0">
                          <a:solidFill>
                            <a:schemeClr val="lt1"/>
                          </a:solidFill>
                          <a:effectLst/>
                          <a:latin typeface="+mn-lt"/>
                          <a:ea typeface="+mn-ea"/>
                          <a:cs typeface="+mn-cs"/>
                        </a:rPr>
                        <a:t>Ingelheim</a:t>
                      </a:r>
                      <a:r>
                        <a:rPr lang="en-US" sz="1800" b="0" kern="1200" dirty="0" smtClean="0">
                          <a:solidFill>
                            <a:schemeClr val="lt1"/>
                          </a:solidFill>
                          <a:effectLst/>
                          <a:latin typeface="+mn-lt"/>
                          <a:ea typeface="+mn-ea"/>
                          <a:cs typeface="+mn-cs"/>
                        </a:rPr>
                        <a:t> Pharmaceuticals </a:t>
                      </a:r>
                      <a:r>
                        <a:rPr lang="en-US" sz="1800" b="0" kern="1200" dirty="0" err="1" smtClean="0">
                          <a:solidFill>
                            <a:schemeClr val="lt1"/>
                          </a:solidFill>
                          <a:effectLst/>
                          <a:latin typeface="+mn-lt"/>
                          <a:ea typeface="+mn-ea"/>
                          <a:cs typeface="+mn-cs"/>
                        </a:rPr>
                        <a:t>Inc</a:t>
                      </a:r>
                      <a:r>
                        <a:rPr lang="en-US" sz="1800" b="0" kern="1200" dirty="0" smtClean="0">
                          <a:solidFill>
                            <a:schemeClr val="lt1"/>
                          </a:solidFill>
                          <a:effectLst/>
                          <a:latin typeface="+mn-lt"/>
                          <a:ea typeface="+mn-ea"/>
                          <a:cs typeface="+mn-cs"/>
                        </a:rPr>
                        <a:t>, CARET/Physicians Resource Management, Clovis Oncology, </a:t>
                      </a:r>
                      <a:r>
                        <a:rPr lang="en-US" sz="1800" b="0" kern="1200" dirty="0" err="1" smtClean="0">
                          <a:solidFill>
                            <a:schemeClr val="lt1"/>
                          </a:solidFill>
                          <a:effectLst/>
                          <a:latin typeface="+mn-lt"/>
                          <a:ea typeface="+mn-ea"/>
                          <a:cs typeface="+mn-cs"/>
                        </a:rPr>
                        <a:t>Nektar</a:t>
                      </a:r>
                      <a:endParaRPr lang="en-US" sz="1800" b="0" kern="1200" dirty="0">
                        <a:solidFill>
                          <a:schemeClr val="lt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87749">
                <a:tc>
                  <a:txBody>
                    <a:bodyPr/>
                    <a:lstStyle/>
                    <a:p>
                      <a:r>
                        <a:rPr lang="en-US" sz="1800" b="1" kern="1200" dirty="0" smtClean="0">
                          <a:solidFill>
                            <a:schemeClr val="dk1"/>
                          </a:solidFill>
                          <a:effectLst/>
                          <a:latin typeface="+mn-lt"/>
                          <a:ea typeface="+mn-ea"/>
                          <a:cs typeface="+mn-cs"/>
                        </a:rPr>
                        <a:t>Contracted Research</a:t>
                      </a:r>
                      <a:endParaRPr lang="en-US" sz="1800" b="1"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err="1" smtClean="0">
                          <a:solidFill>
                            <a:schemeClr val="dk1"/>
                          </a:solidFill>
                          <a:effectLst/>
                          <a:latin typeface="+mn-lt"/>
                          <a:ea typeface="+mn-ea"/>
                          <a:cs typeface="+mn-cs"/>
                        </a:rPr>
                        <a:t>Ariad</a:t>
                      </a:r>
                      <a:r>
                        <a:rPr lang="en-US" sz="1800" b="0" kern="1200" dirty="0" smtClean="0">
                          <a:solidFill>
                            <a:schemeClr val="dk1"/>
                          </a:solidFill>
                          <a:effectLst/>
                          <a:latin typeface="+mn-lt"/>
                          <a:ea typeface="+mn-ea"/>
                          <a:cs typeface="+mn-cs"/>
                        </a:rPr>
                        <a:t> Pharmaceuticals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ArQule</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Boehringer</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Ingelheim</a:t>
                      </a:r>
                      <a:r>
                        <a:rPr lang="en-US" sz="1800" b="0" kern="1200" dirty="0" smtClean="0">
                          <a:solidFill>
                            <a:schemeClr val="dk1"/>
                          </a:solidFill>
                          <a:effectLst/>
                          <a:latin typeface="+mn-lt"/>
                          <a:ea typeface="+mn-ea"/>
                          <a:cs typeface="+mn-cs"/>
                        </a:rPr>
                        <a:t> Pharmaceuticals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Exelixis</a:t>
                      </a:r>
                      <a:r>
                        <a:rPr lang="en-US" sz="1800" b="0" kern="1200" dirty="0" smtClean="0">
                          <a:solidFill>
                            <a:schemeClr val="dk1"/>
                          </a:solidFill>
                          <a:effectLst/>
                          <a:latin typeface="+mn-lt"/>
                          <a:ea typeface="+mn-ea"/>
                          <a:cs typeface="+mn-cs"/>
                        </a:rPr>
                        <a:t> </a:t>
                      </a:r>
                      <a:r>
                        <a:rPr lang="en-US" sz="1800" b="0" kern="1200" dirty="0" err="1" smtClean="0">
                          <a:solidFill>
                            <a:schemeClr val="dk1"/>
                          </a:solidFill>
                          <a:effectLst/>
                          <a:latin typeface="+mn-lt"/>
                          <a:ea typeface="+mn-ea"/>
                          <a:cs typeface="+mn-cs"/>
                        </a:rPr>
                        <a:t>Inc</a:t>
                      </a:r>
                      <a:r>
                        <a:rPr lang="en-US" sz="1800" b="0" kern="1200" dirty="0" smtClean="0">
                          <a:solidFill>
                            <a:schemeClr val="dk1"/>
                          </a:solidFill>
                          <a:effectLst/>
                          <a:latin typeface="+mn-lt"/>
                          <a:ea typeface="+mn-ea"/>
                          <a:cs typeface="+mn-cs"/>
                        </a:rPr>
                        <a:t>, Genentech </a:t>
                      </a:r>
                      <a:r>
                        <a:rPr lang="en-US" sz="1800" b="0" kern="1200" dirty="0" err="1" smtClean="0">
                          <a:solidFill>
                            <a:schemeClr val="dk1"/>
                          </a:solidFill>
                          <a:effectLst/>
                          <a:latin typeface="+mn-lt"/>
                          <a:ea typeface="+mn-ea"/>
                          <a:cs typeface="+mn-cs"/>
                        </a:rPr>
                        <a:t>BioOncology</a:t>
                      </a:r>
                      <a:r>
                        <a:rPr lang="en-US" sz="1800" b="0" kern="1200" dirty="0" smtClean="0">
                          <a:solidFill>
                            <a:schemeClr val="dk1"/>
                          </a:solidFill>
                          <a:effectLst/>
                          <a:latin typeface="+mn-lt"/>
                          <a:ea typeface="+mn-ea"/>
                          <a:cs typeface="+mn-cs"/>
                        </a:rPr>
                        <a:t>, Merck, </a:t>
                      </a:r>
                      <a:r>
                        <a:rPr lang="en-US" sz="1800" b="0" kern="1200" dirty="0" err="1" smtClean="0">
                          <a:solidFill>
                            <a:schemeClr val="dk1"/>
                          </a:solidFill>
                          <a:effectLst/>
                          <a:latin typeface="+mn-lt"/>
                          <a:ea typeface="+mn-ea"/>
                          <a:cs typeface="+mn-cs"/>
                        </a:rPr>
                        <a:t>Nektar</a:t>
                      </a:r>
                      <a:r>
                        <a:rPr lang="en-US" sz="1800" b="0" kern="1200" dirty="0" smtClean="0">
                          <a:solidFill>
                            <a:schemeClr val="dk1"/>
                          </a:solidFill>
                          <a:effectLst/>
                          <a:latin typeface="+mn-lt"/>
                          <a:ea typeface="+mn-ea"/>
                          <a:cs typeface="+mn-cs"/>
                        </a:rPr>
                        <a:t>, Novartis Pharmaceuticals Corporation, Roche Laboratories </a:t>
                      </a:r>
                      <a:r>
                        <a:rPr lang="en-US" sz="1800" b="0" kern="1200" dirty="0" err="1" smtClean="0">
                          <a:solidFill>
                            <a:schemeClr val="dk1"/>
                          </a:solidFill>
                          <a:effectLst/>
                          <a:latin typeface="+mn-lt"/>
                          <a:ea typeface="+mn-ea"/>
                          <a:cs typeface="+mn-cs"/>
                        </a:rPr>
                        <a:t>Inc</a:t>
                      </a:r>
                      <a:endParaRPr lang="en-US" sz="1800" b="0"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47501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Autofit/>
          </a:bodyPr>
          <a:lstStyle/>
          <a:p>
            <a:pPr marL="0" indent="0">
              <a:buNone/>
            </a:pPr>
            <a:r>
              <a:rPr lang="en-US" sz="2000" b="1" dirty="0">
                <a:solidFill>
                  <a:srgbClr val="BBE0E3"/>
                </a:solidFill>
                <a:latin typeface="Arial" charset="0"/>
                <a:ea typeface="Arial" charset="0"/>
                <a:cs typeface="Arial" charset="0"/>
              </a:rPr>
              <a:t>Cost and reimbursement issues aside, for a patient with untreated </a:t>
            </a:r>
            <a:r>
              <a:rPr lang="en-US" sz="2000" b="1" u="sng" dirty="0">
                <a:solidFill>
                  <a:srgbClr val="BBE0E3"/>
                </a:solidFill>
                <a:latin typeface="Arial" charset="0"/>
                <a:ea typeface="Arial" charset="0"/>
                <a:cs typeface="Arial" charset="0"/>
              </a:rPr>
              <a:t>ALK-rearranged</a:t>
            </a:r>
            <a:r>
              <a:rPr lang="en-US" sz="2000" b="1" dirty="0">
                <a:solidFill>
                  <a:srgbClr val="BBE0E3"/>
                </a:solidFill>
                <a:latin typeface="Arial" charset="0"/>
                <a:ea typeface="Arial" charset="0"/>
                <a:cs typeface="Arial" charset="0"/>
              </a:rPr>
              <a:t>, widely metastatic </a:t>
            </a:r>
            <a:r>
              <a:rPr lang="en-US" sz="2000" b="1" dirty="0" err="1">
                <a:solidFill>
                  <a:srgbClr val="BBE0E3"/>
                </a:solidFill>
                <a:latin typeface="Arial" charset="0"/>
                <a:ea typeface="Arial" charset="0"/>
                <a:cs typeface="Arial" charset="0"/>
              </a:rPr>
              <a:t>nonsquamous</a:t>
            </a:r>
            <a:r>
              <a:rPr lang="en-US" sz="2000" b="1" dirty="0">
                <a:solidFill>
                  <a:srgbClr val="BBE0E3"/>
                </a:solidFill>
                <a:latin typeface="Arial" charset="0"/>
                <a:ea typeface="Arial" charset="0"/>
                <a:cs typeface="Arial" charset="0"/>
              </a:rPr>
              <a:t> cancer with multiple bilateral asymptomatic brain metastases that would require whole brain radiation therapy, do you generally start with a TKI and hold the radiation therapy?</a:t>
            </a:r>
          </a:p>
        </p:txBody>
      </p:sp>
      <p:sp>
        <p:nvSpPr>
          <p:cNvPr id="15" name="TextBox 14"/>
          <p:cNvSpPr txBox="1"/>
          <p:nvPr/>
        </p:nvSpPr>
        <p:spPr>
          <a:xfrm>
            <a:off x="2667000" y="4043075"/>
            <a:ext cx="579120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err="1">
                <a:latin typeface="Verdana"/>
                <a:ea typeface="MS PGothic" charset="0"/>
                <a:cs typeface="Verdana"/>
              </a:rPr>
              <a:t>alectinib</a:t>
            </a:r>
            <a:endParaRPr lang="en-US" sz="1300" b="1" dirty="0">
              <a:latin typeface="Verdana"/>
              <a:ea typeface="MS PGothic" charset="0"/>
              <a:cs typeface="Verdana"/>
            </a:endParaRPr>
          </a:p>
        </p:txBody>
      </p:sp>
      <p:sp>
        <p:nvSpPr>
          <p:cNvPr id="17" name="TextBox 16"/>
          <p:cNvSpPr txBox="1"/>
          <p:nvPr/>
        </p:nvSpPr>
        <p:spPr>
          <a:xfrm>
            <a:off x="2667000" y="2548868"/>
            <a:ext cx="579120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err="1">
                <a:latin typeface="Verdana"/>
                <a:ea typeface="MS PGothic" charset="0"/>
                <a:cs typeface="Verdana"/>
              </a:rPr>
              <a:t>alectinib</a:t>
            </a:r>
            <a:endParaRPr lang="en-US" sz="1300" b="1" dirty="0">
              <a:latin typeface="Verdana"/>
              <a:ea typeface="MS PGothic" charset="0"/>
              <a:cs typeface="Verdana"/>
            </a:endParaRPr>
          </a:p>
        </p:txBody>
      </p:sp>
      <p:sp>
        <p:nvSpPr>
          <p:cNvPr id="18" name="TextBox 17"/>
          <p:cNvSpPr txBox="1"/>
          <p:nvPr/>
        </p:nvSpPr>
        <p:spPr>
          <a:xfrm>
            <a:off x="2667000" y="4521195"/>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alectinib</a:t>
            </a:r>
            <a:r>
              <a:rPr lang="en-US" sz="1300" b="1" dirty="0">
                <a:solidFill>
                  <a:prstClr val="white"/>
                </a:solidFill>
                <a:latin typeface="Verdana"/>
                <a:ea typeface="MS PGothic" charset="0"/>
                <a:cs typeface="Verdana"/>
              </a:rPr>
              <a:t> if possible</a:t>
            </a:r>
          </a:p>
        </p:txBody>
      </p:sp>
      <p:sp>
        <p:nvSpPr>
          <p:cNvPr id="19" name="TextBox 18"/>
          <p:cNvSpPr txBox="1"/>
          <p:nvPr/>
        </p:nvSpPr>
        <p:spPr>
          <a:xfrm>
            <a:off x="2667000" y="3049631"/>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ceritinib</a:t>
            </a:r>
            <a:r>
              <a:rPr lang="en-US" sz="1300" b="1" dirty="0">
                <a:solidFill>
                  <a:prstClr val="white"/>
                </a:solidFill>
                <a:latin typeface="Verdana"/>
                <a:ea typeface="MS PGothic" charset="0"/>
                <a:cs typeface="Verdana"/>
              </a:rPr>
              <a:t> or </a:t>
            </a:r>
            <a:r>
              <a:rPr lang="en-US" sz="1300" b="1" dirty="0" err="1">
                <a:solidFill>
                  <a:prstClr val="white"/>
                </a:solidFill>
                <a:latin typeface="Verdana"/>
                <a:ea typeface="MS PGothic" charset="0"/>
                <a:cs typeface="Verdana"/>
              </a:rPr>
              <a:t>alectinib</a:t>
            </a:r>
            <a:endParaRPr lang="en-US" sz="1300" b="1" dirty="0">
              <a:solidFill>
                <a:prstClr val="white"/>
              </a:solidFill>
              <a:latin typeface="Verdana"/>
              <a:ea typeface="MS PGothic" charset="0"/>
              <a:cs typeface="Verdana"/>
            </a:endParaRPr>
          </a:p>
        </p:txBody>
      </p:sp>
      <p:sp>
        <p:nvSpPr>
          <p:cNvPr id="20" name="TextBox 19"/>
          <p:cNvSpPr txBox="1"/>
          <p:nvPr/>
        </p:nvSpPr>
        <p:spPr>
          <a:xfrm>
            <a:off x="2667000" y="3528780"/>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alectinib</a:t>
            </a:r>
            <a:r>
              <a:rPr lang="en-US" sz="1300" b="1" dirty="0">
                <a:solidFill>
                  <a:prstClr val="white"/>
                </a:solidFill>
                <a:latin typeface="Verdana"/>
                <a:ea typeface="MS PGothic" charset="0"/>
                <a:cs typeface="Verdana"/>
              </a:rPr>
              <a:t> or </a:t>
            </a:r>
            <a:r>
              <a:rPr lang="en-US" sz="1300" b="1" dirty="0" err="1">
                <a:solidFill>
                  <a:prstClr val="white"/>
                </a:solidFill>
                <a:latin typeface="Verdana"/>
                <a:ea typeface="MS PGothic" charset="0"/>
                <a:cs typeface="Verdana"/>
              </a:rPr>
              <a:t>crizotinib</a:t>
            </a:r>
            <a:r>
              <a:rPr lang="en-US" sz="1300" b="1" dirty="0">
                <a:solidFill>
                  <a:prstClr val="white"/>
                </a:solidFill>
                <a:latin typeface="Verdana"/>
                <a:ea typeface="MS PGothic" charset="0"/>
                <a:cs typeface="Verdana"/>
              </a:rPr>
              <a:t> </a:t>
            </a:r>
            <a:r>
              <a:rPr lang="en-US" sz="1300" b="1" dirty="0" smtClean="0">
                <a:solidFill>
                  <a:prstClr val="white"/>
                </a:solidFill>
                <a:latin typeface="Verdana"/>
                <a:ea typeface="MS PGothic" charset="0"/>
                <a:cs typeface="Verdana"/>
              </a:rPr>
              <a:t>if </a:t>
            </a:r>
            <a:r>
              <a:rPr lang="en-US" sz="1300" b="1" dirty="0">
                <a:solidFill>
                  <a:prstClr val="white"/>
                </a:solidFill>
                <a:latin typeface="Verdana"/>
                <a:ea typeface="MS PGothic" charset="0"/>
                <a:cs typeface="Verdana"/>
              </a:rPr>
              <a:t>necessary</a:t>
            </a:r>
          </a:p>
        </p:txBody>
      </p:sp>
      <p:sp>
        <p:nvSpPr>
          <p:cNvPr id="21" name="TextBox 20"/>
          <p:cNvSpPr txBox="1"/>
          <p:nvPr/>
        </p:nvSpPr>
        <p:spPr>
          <a:xfrm>
            <a:off x="2667000" y="4980024"/>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ceritinib</a:t>
            </a:r>
            <a:r>
              <a:rPr lang="en-US" sz="1300" b="1" dirty="0">
                <a:solidFill>
                  <a:prstClr val="white"/>
                </a:solidFill>
                <a:latin typeface="Verdana"/>
                <a:ea typeface="MS PGothic" charset="0"/>
                <a:cs typeface="Verdana"/>
              </a:rPr>
              <a:t> or </a:t>
            </a:r>
            <a:r>
              <a:rPr lang="en-US" sz="1300" b="1" dirty="0" err="1">
                <a:solidFill>
                  <a:prstClr val="white"/>
                </a:solidFill>
                <a:latin typeface="Verdana"/>
                <a:ea typeface="MS PGothic" charset="0"/>
                <a:cs typeface="Verdana"/>
              </a:rPr>
              <a:t>alectinib</a:t>
            </a:r>
            <a:endParaRPr lang="en-US" sz="1300" b="1" dirty="0">
              <a:solidFill>
                <a:prstClr val="white"/>
              </a:solidFill>
              <a:latin typeface="Verdana"/>
              <a:ea typeface="MS PGothic" charset="0"/>
              <a:cs typeface="Verdana"/>
            </a:endParaRPr>
          </a:p>
        </p:txBody>
      </p:sp>
    </p:spTree>
    <p:custDataLst>
      <p:tags r:id="rId1"/>
    </p:custDataLst>
    <p:extLst>
      <p:ext uri="{BB962C8B-B14F-4D97-AF65-F5344CB8AC3E}">
        <p14:creationId xmlns:p14="http://schemas.microsoft.com/office/powerpoint/2010/main" val="1326207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636373" y="1905000"/>
            <a:ext cx="7924800" cy="33528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26645978"/>
              </p:ext>
            </p:extLst>
          </p:nvPr>
        </p:nvGraphicFramePr>
        <p:xfrm>
          <a:off x="740144" y="1999329"/>
          <a:ext cx="7717258" cy="3155077"/>
        </p:xfrm>
        <a:graphic>
          <a:graphicData uri="http://schemas.openxmlformats.org/drawingml/2006/table">
            <a:tbl>
              <a:tblPr firstRow="1" firstCol="1" bandRow="1">
                <a:tableStyleId>{5C22544A-7EE6-4342-B048-85BDC9FD1C3A}</a:tableStyleId>
              </a:tblPr>
              <a:tblGrid>
                <a:gridCol w="2182658">
                  <a:extLst>
                    <a:ext uri="{9D8B030D-6E8A-4147-A177-3AD203B41FA5}">
                      <a16:colId xmlns:a16="http://schemas.microsoft.com/office/drawing/2014/main" xmlns="" val="20000"/>
                    </a:ext>
                  </a:extLst>
                </a:gridCol>
                <a:gridCol w="1481090">
                  <a:extLst>
                    <a:ext uri="{9D8B030D-6E8A-4147-A177-3AD203B41FA5}">
                      <a16:colId xmlns:a16="http://schemas.microsoft.com/office/drawing/2014/main" xmlns="" val="20001"/>
                    </a:ext>
                  </a:extLst>
                </a:gridCol>
                <a:gridCol w="1403138">
                  <a:extLst>
                    <a:ext uri="{9D8B030D-6E8A-4147-A177-3AD203B41FA5}">
                      <a16:colId xmlns:a16="http://schemas.microsoft.com/office/drawing/2014/main" xmlns="" val="20002"/>
                    </a:ext>
                  </a:extLst>
                </a:gridCol>
                <a:gridCol w="1325186">
                  <a:extLst>
                    <a:ext uri="{9D8B030D-6E8A-4147-A177-3AD203B41FA5}">
                      <a16:colId xmlns:a16="http://schemas.microsoft.com/office/drawing/2014/main" xmlns="" val="20003"/>
                    </a:ext>
                  </a:extLst>
                </a:gridCol>
                <a:gridCol w="1325186">
                  <a:extLst>
                    <a:ext uri="{9D8B030D-6E8A-4147-A177-3AD203B41FA5}">
                      <a16:colId xmlns:a16="http://schemas.microsoft.com/office/drawing/2014/main" xmlns="" val="20004"/>
                    </a:ext>
                  </a:extLst>
                </a:gridCol>
              </a:tblGrid>
              <a:tr h="439071">
                <a:tc>
                  <a:txBody>
                    <a:bodyPr/>
                    <a:lstStyle/>
                    <a:p>
                      <a:pPr marL="0" marR="0">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 </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Crizotinib</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Ceritinib</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Alectinib</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a:txBody>
                    <a:bodyPr/>
                    <a:lstStyle/>
                    <a:p>
                      <a:pPr marL="0" marR="0" algn="ctr">
                        <a:lnSpc>
                          <a:spcPct val="100000"/>
                        </a:lnSpc>
                        <a:spcBef>
                          <a:spcPts val="0"/>
                        </a:spcBef>
                        <a:spcAft>
                          <a:spcPts val="0"/>
                        </a:spcAft>
                      </a:pPr>
                      <a:r>
                        <a:rPr lang="en-US" sz="1600" dirty="0" err="1">
                          <a:solidFill>
                            <a:schemeClr val="bg1"/>
                          </a:solidFill>
                          <a:effectLst/>
                          <a:latin typeface="Arial" panose="020B0604020202020204" pitchFamily="34" charset="0"/>
                          <a:ea typeface="Calibri"/>
                          <a:cs typeface="Arial" panose="020B0604020202020204" pitchFamily="34" charset="0"/>
                        </a:rPr>
                        <a:t>Brigatinib</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extLst>
                  <a:ext uri="{0D108BD9-81ED-4DB2-BD59-A6C34878D82A}">
                    <a16:rowId xmlns:a16="http://schemas.microsoft.com/office/drawing/2014/main" xmlns="" val="10000"/>
                  </a:ext>
                </a:extLst>
              </a:tr>
              <a:tr h="678527">
                <a:tc>
                  <a:txBody>
                    <a:bodyPr/>
                    <a:lstStyle/>
                    <a:p>
                      <a:pPr marL="0" marR="0">
                        <a:lnSpc>
                          <a:spcPct val="100000"/>
                        </a:lnSpc>
                        <a:spcBef>
                          <a:spcPts val="0"/>
                        </a:spcBef>
                        <a:spcAft>
                          <a:spcPts val="0"/>
                        </a:spcAft>
                      </a:pPr>
                      <a:r>
                        <a:rPr lang="en-US" sz="1600" b="0" dirty="0">
                          <a:solidFill>
                            <a:schemeClr val="bg1"/>
                          </a:solidFill>
                          <a:effectLst/>
                          <a:latin typeface="Arial" panose="020B0604020202020204" pitchFamily="34" charset="0"/>
                          <a:ea typeface="Calibri"/>
                          <a:cs typeface="Arial" panose="020B0604020202020204" pitchFamily="34" charset="0"/>
                        </a:rPr>
                        <a:t>Indication</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ALK+ NSCLC</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ALK resistance</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ALK resistance</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(Not yet approved)</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extLst>
                  <a:ext uri="{0D108BD9-81ED-4DB2-BD59-A6C34878D82A}">
                    <a16:rowId xmlns:a16="http://schemas.microsoft.com/office/drawing/2014/main" xmlns="" val="10001"/>
                  </a:ext>
                </a:extLst>
              </a:tr>
              <a:tr h="437279">
                <a:tc>
                  <a:txBody>
                    <a:bodyPr/>
                    <a:lstStyle/>
                    <a:p>
                      <a:pPr marL="0" marR="0">
                        <a:lnSpc>
                          <a:spcPct val="100000"/>
                        </a:lnSpc>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Highly active</a:t>
                      </a:r>
                      <a:endParaRPr lang="en-US" sz="1600" b="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Yes</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Yes</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Yes</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Yes</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extLst>
                  <a:ext uri="{0D108BD9-81ED-4DB2-BD59-A6C34878D82A}">
                    <a16:rowId xmlns:a16="http://schemas.microsoft.com/office/drawing/2014/main" xmlns="" val="10002"/>
                  </a:ext>
                </a:extLst>
              </a:tr>
              <a:tr h="448135">
                <a:tc>
                  <a:txBody>
                    <a:bodyPr/>
                    <a:lstStyle/>
                    <a:p>
                      <a:pPr marL="0" marR="0">
                        <a:lnSpc>
                          <a:spcPct val="100000"/>
                        </a:lnSpc>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Tolerability</a:t>
                      </a:r>
                      <a:endParaRPr lang="en-US" sz="1600" b="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Good</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Moderate</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Good</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smtClean="0">
                          <a:solidFill>
                            <a:schemeClr val="bg1"/>
                          </a:solidFill>
                          <a:effectLst/>
                          <a:latin typeface="Arial" panose="020B0604020202020204" pitchFamily="34" charset="0"/>
                          <a:ea typeface="Calibri"/>
                          <a:cs typeface="Arial" panose="020B0604020202020204" pitchFamily="34" charset="0"/>
                        </a:rPr>
                        <a:t>Good</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extLst>
                  <a:ext uri="{0D108BD9-81ED-4DB2-BD59-A6C34878D82A}">
                    <a16:rowId xmlns:a16="http://schemas.microsoft.com/office/drawing/2014/main" xmlns="" val="10003"/>
                  </a:ext>
                </a:extLst>
              </a:tr>
              <a:tr h="458991">
                <a:tc>
                  <a:txBody>
                    <a:bodyPr/>
                    <a:lstStyle/>
                    <a:p>
                      <a:pPr marL="0" marR="0">
                        <a:lnSpc>
                          <a:spcPct val="100000"/>
                        </a:lnSpc>
                        <a:spcBef>
                          <a:spcPts val="0"/>
                        </a:spcBef>
                        <a:spcAft>
                          <a:spcPts val="0"/>
                        </a:spcAft>
                      </a:pPr>
                      <a:r>
                        <a:rPr lang="en-US" sz="1600" b="0" dirty="0">
                          <a:solidFill>
                            <a:schemeClr val="bg1"/>
                          </a:solidFill>
                          <a:effectLst/>
                          <a:latin typeface="Arial" panose="020B0604020202020204" pitchFamily="34" charset="0"/>
                          <a:cs typeface="Arial" panose="020B0604020202020204" pitchFamily="34" charset="0"/>
                        </a:rPr>
                        <a:t>CNS activity</a:t>
                      </a:r>
                      <a:endParaRPr lang="en-US" sz="1600" b="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Some</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Good</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Good</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Good</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extLst>
                  <a:ext uri="{0D108BD9-81ED-4DB2-BD59-A6C34878D82A}">
                    <a16:rowId xmlns:a16="http://schemas.microsoft.com/office/drawing/2014/main" xmlns="" val="10004"/>
                  </a:ext>
                </a:extLst>
              </a:tr>
              <a:tr h="693074">
                <a:tc>
                  <a:txBody>
                    <a:bodyPr/>
                    <a:lstStyle/>
                    <a:p>
                      <a:pPr marL="0" marR="0">
                        <a:lnSpc>
                          <a:spcPct val="100000"/>
                        </a:lnSpc>
                        <a:spcBef>
                          <a:spcPts val="0"/>
                        </a:spcBef>
                        <a:spcAft>
                          <a:spcPts val="0"/>
                        </a:spcAft>
                      </a:pPr>
                      <a:r>
                        <a:rPr lang="en-US" sz="1600" b="0" dirty="0">
                          <a:solidFill>
                            <a:schemeClr val="bg1"/>
                          </a:solidFill>
                          <a:effectLst/>
                          <a:latin typeface="Arial" panose="020B0604020202020204" pitchFamily="34" charset="0"/>
                          <a:ea typeface="Calibri"/>
                          <a:cs typeface="Arial" panose="020B0604020202020204" pitchFamily="34" charset="0"/>
                        </a:rPr>
                        <a:t>Potency against</a:t>
                      </a:r>
                      <a:r>
                        <a:rPr lang="en-US" sz="1600" b="0" baseline="0" dirty="0">
                          <a:solidFill>
                            <a:schemeClr val="bg1"/>
                          </a:solidFill>
                          <a:effectLst/>
                          <a:latin typeface="Arial" panose="020B0604020202020204" pitchFamily="34" charset="0"/>
                          <a:ea typeface="Calibri"/>
                          <a:cs typeface="Arial" panose="020B0604020202020204" pitchFamily="34" charset="0"/>
                        </a:rPr>
                        <a:t> resistance</a:t>
                      </a:r>
                      <a:endParaRPr lang="en-US" sz="1600" b="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Poor</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Moderate</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Moderate</a:t>
                      </a: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marL="0" marR="0" algn="ctr">
                        <a:lnSpc>
                          <a:spcPct val="100000"/>
                        </a:lnSpc>
                        <a:spcBef>
                          <a:spcPts val="0"/>
                        </a:spcBef>
                        <a:spcAft>
                          <a:spcPts val="0"/>
                        </a:spcAft>
                      </a:pPr>
                      <a:r>
                        <a:rPr lang="en-US" sz="1600" dirty="0" smtClean="0">
                          <a:solidFill>
                            <a:schemeClr val="bg1"/>
                          </a:solidFill>
                          <a:effectLst/>
                          <a:latin typeface="Arial" panose="020B0604020202020204" pitchFamily="34" charset="0"/>
                          <a:ea typeface="Calibri"/>
                          <a:cs typeface="Arial" panose="020B0604020202020204" pitchFamily="34" charset="0"/>
                        </a:rPr>
                        <a:t>Good</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51448" marR="5144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extLst>
                  <a:ext uri="{0D108BD9-81ED-4DB2-BD59-A6C34878D82A}">
                    <a16:rowId xmlns:a16="http://schemas.microsoft.com/office/drawing/2014/main" xmlns="" val="10005"/>
                  </a:ext>
                </a:extLst>
              </a:tr>
            </a:tbl>
          </a:graphicData>
        </a:graphic>
      </p:graphicFrame>
      <p:sp>
        <p:nvSpPr>
          <p:cNvPr id="14" name="TextBox 8"/>
          <p:cNvSpPr txBox="1">
            <a:spLocks noChangeArrowheads="1"/>
          </p:cNvSpPr>
          <p:nvPr/>
        </p:nvSpPr>
        <p:spPr bwMode="auto">
          <a:xfrm>
            <a:off x="121024" y="6248400"/>
            <a:ext cx="8477556" cy="584775"/>
          </a:xfrm>
          <a:prstGeom prst="rect">
            <a:avLst/>
          </a:prstGeom>
          <a:noFill/>
          <a:ln w="9525">
            <a:noFill/>
            <a:miter lim="800000"/>
            <a:headEnd/>
            <a:tailEnd/>
          </a:ln>
        </p:spPr>
        <p:txBody>
          <a:bodyPr wrap="square">
            <a:spAutoFit/>
          </a:bodyPr>
          <a:lstStyle/>
          <a:p>
            <a:r>
              <a:rPr lang="en-GB" sz="1600" dirty="0" err="1">
                <a:latin typeface="Arial" pitchFamily="34" charset="0"/>
                <a:ea typeface="+mn-ea"/>
                <a:cs typeface="Arial" pitchFamily="34" charset="0"/>
              </a:rPr>
              <a:t>Kwak</a:t>
            </a:r>
            <a:r>
              <a:rPr lang="en-GB" sz="1600" dirty="0">
                <a:latin typeface="Arial" pitchFamily="34" charset="0"/>
                <a:ea typeface="+mn-ea"/>
                <a:cs typeface="Arial" pitchFamily="34" charset="0"/>
              </a:rPr>
              <a:t> et al. </a:t>
            </a:r>
            <a:r>
              <a:rPr lang="en-GB" sz="1600" i="1" dirty="0">
                <a:latin typeface="Arial" pitchFamily="34" charset="0"/>
                <a:ea typeface="+mn-ea"/>
                <a:cs typeface="Arial" pitchFamily="34" charset="0"/>
              </a:rPr>
              <a:t>NEJM</a:t>
            </a:r>
            <a:r>
              <a:rPr lang="en-GB" sz="1600" dirty="0">
                <a:latin typeface="Arial" pitchFamily="34" charset="0"/>
                <a:ea typeface="+mn-ea"/>
                <a:cs typeface="Arial" pitchFamily="34" charset="0"/>
              </a:rPr>
              <a:t> 2010; </a:t>
            </a:r>
            <a:r>
              <a:rPr lang="en-GB" sz="1600" dirty="0" err="1">
                <a:latin typeface="Arial" pitchFamily="34" charset="0"/>
                <a:ea typeface="+mn-ea"/>
                <a:cs typeface="Arial" pitchFamily="34" charset="0"/>
              </a:rPr>
              <a:t>Awad</a:t>
            </a:r>
            <a:r>
              <a:rPr lang="en-GB" sz="1600" dirty="0">
                <a:latin typeface="Arial" pitchFamily="34" charset="0"/>
                <a:ea typeface="+mn-ea"/>
                <a:cs typeface="Arial" pitchFamily="34" charset="0"/>
              </a:rPr>
              <a:t> et al. </a:t>
            </a:r>
            <a:r>
              <a:rPr lang="en-GB" sz="1600" i="1" dirty="0" err="1">
                <a:latin typeface="Arial" pitchFamily="34" charset="0"/>
                <a:ea typeface="+mn-ea"/>
                <a:cs typeface="Arial" pitchFamily="34" charset="0"/>
              </a:rPr>
              <a:t>Clin</a:t>
            </a:r>
            <a:r>
              <a:rPr lang="en-GB" sz="1600" i="1" dirty="0">
                <a:latin typeface="Arial" pitchFamily="34" charset="0"/>
                <a:ea typeface="+mn-ea"/>
                <a:cs typeface="Arial" pitchFamily="34" charset="0"/>
              </a:rPr>
              <a:t> </a:t>
            </a:r>
            <a:r>
              <a:rPr lang="en-GB" sz="1600" i="1" dirty="0" err="1">
                <a:latin typeface="Arial" pitchFamily="34" charset="0"/>
                <a:ea typeface="+mn-ea"/>
                <a:cs typeface="Arial" pitchFamily="34" charset="0"/>
              </a:rPr>
              <a:t>Adv</a:t>
            </a:r>
            <a:r>
              <a:rPr lang="en-GB" sz="1600" i="1" dirty="0">
                <a:latin typeface="Arial" pitchFamily="34" charset="0"/>
                <a:ea typeface="+mn-ea"/>
                <a:cs typeface="Arial" pitchFamily="34" charset="0"/>
              </a:rPr>
              <a:t> </a:t>
            </a:r>
            <a:r>
              <a:rPr lang="en-GB" sz="1600" i="1" dirty="0" err="1">
                <a:latin typeface="Arial" pitchFamily="34" charset="0"/>
                <a:ea typeface="+mn-ea"/>
                <a:cs typeface="Arial" pitchFamily="34" charset="0"/>
              </a:rPr>
              <a:t>Hematol</a:t>
            </a:r>
            <a:r>
              <a:rPr lang="en-GB" sz="1600" i="1" dirty="0">
                <a:latin typeface="Arial" pitchFamily="34" charset="0"/>
                <a:ea typeface="+mn-ea"/>
                <a:cs typeface="Arial" pitchFamily="34" charset="0"/>
              </a:rPr>
              <a:t> </a:t>
            </a:r>
            <a:r>
              <a:rPr lang="en-GB" sz="1600" i="1" dirty="0" err="1">
                <a:latin typeface="Arial" pitchFamily="34" charset="0"/>
                <a:ea typeface="+mn-ea"/>
                <a:cs typeface="Arial" pitchFamily="34" charset="0"/>
              </a:rPr>
              <a:t>Oncol</a:t>
            </a:r>
            <a:r>
              <a:rPr lang="en-GB" sz="1600" i="1" dirty="0">
                <a:latin typeface="Arial" pitchFamily="34" charset="0"/>
                <a:ea typeface="+mn-ea"/>
                <a:cs typeface="Arial" pitchFamily="34" charset="0"/>
              </a:rPr>
              <a:t> </a:t>
            </a:r>
            <a:r>
              <a:rPr lang="en-GB" sz="1600" dirty="0">
                <a:latin typeface="Arial" pitchFamily="34" charset="0"/>
                <a:ea typeface="+mn-ea"/>
                <a:cs typeface="Arial" pitchFamily="34" charset="0"/>
              </a:rPr>
              <a:t>2014; Kodama et al. </a:t>
            </a:r>
            <a:r>
              <a:rPr lang="en-GB" sz="1600" i="1" dirty="0" smtClean="0">
                <a:latin typeface="Arial" pitchFamily="34" charset="0"/>
                <a:ea typeface="+mn-ea"/>
                <a:cs typeface="Arial" pitchFamily="34" charset="0"/>
              </a:rPr>
              <a:t>MCT </a:t>
            </a:r>
            <a:r>
              <a:rPr lang="en-GB" sz="1600" dirty="0" smtClean="0">
                <a:latin typeface="Arial" pitchFamily="34" charset="0"/>
                <a:ea typeface="+mn-ea"/>
                <a:cs typeface="Arial" pitchFamily="34" charset="0"/>
              </a:rPr>
              <a:t>2014</a:t>
            </a:r>
            <a:r>
              <a:rPr lang="en-GB" sz="1600" dirty="0">
                <a:latin typeface="Arial" pitchFamily="34" charset="0"/>
                <a:ea typeface="+mn-ea"/>
                <a:cs typeface="Arial" pitchFamily="34" charset="0"/>
              </a:rPr>
              <a:t>; </a:t>
            </a:r>
            <a:r>
              <a:rPr lang="en-GB" sz="1600" dirty="0" smtClean="0">
                <a:latin typeface="Arial" pitchFamily="34" charset="0"/>
                <a:ea typeface="+mn-ea"/>
                <a:cs typeface="Arial" pitchFamily="34" charset="0"/>
              </a:rPr>
              <a:t>Solomon </a:t>
            </a:r>
            <a:r>
              <a:rPr lang="en-GB" sz="1600" dirty="0">
                <a:latin typeface="Arial" pitchFamily="34" charset="0"/>
                <a:ea typeface="+mn-ea"/>
                <a:cs typeface="Arial" pitchFamily="34" charset="0"/>
              </a:rPr>
              <a:t>et al. </a:t>
            </a:r>
            <a:r>
              <a:rPr lang="en-GB" sz="1600" i="1" dirty="0">
                <a:latin typeface="Arial" pitchFamily="34" charset="0"/>
                <a:ea typeface="+mn-ea"/>
                <a:cs typeface="Arial" pitchFamily="34" charset="0"/>
              </a:rPr>
              <a:t>JCO</a:t>
            </a:r>
            <a:r>
              <a:rPr lang="en-GB" sz="1600" dirty="0">
                <a:latin typeface="Arial" pitchFamily="34" charset="0"/>
                <a:ea typeface="+mn-ea"/>
                <a:cs typeface="Arial" pitchFamily="34" charset="0"/>
              </a:rPr>
              <a:t> 2016.</a:t>
            </a:r>
          </a:p>
        </p:txBody>
      </p:sp>
      <p:sp>
        <p:nvSpPr>
          <p:cNvPr id="3" name="Title 2"/>
          <p:cNvSpPr>
            <a:spLocks noGrp="1"/>
          </p:cNvSpPr>
          <p:nvPr>
            <p:ph type="title"/>
          </p:nvPr>
        </p:nvSpPr>
        <p:spPr/>
        <p:txBody>
          <a:bodyPr/>
          <a:lstStyle/>
          <a:p>
            <a:r>
              <a:rPr lang="en-US" sz="2400" dirty="0">
                <a:ea typeface="Arial" charset="0"/>
                <a:cs typeface="Arial" charset="0"/>
              </a:rPr>
              <a:t>ALK </a:t>
            </a:r>
            <a:r>
              <a:rPr lang="en-US" sz="2400" dirty="0" smtClean="0">
                <a:ea typeface="Arial" charset="0"/>
                <a:cs typeface="Arial" charset="0"/>
              </a:rPr>
              <a:t>Inhibitors</a:t>
            </a:r>
            <a:r>
              <a:rPr lang="en-US" sz="2400" dirty="0">
                <a:ea typeface="Arial" charset="0"/>
                <a:cs typeface="Arial" charset="0"/>
              </a:rPr>
              <a:t>: Comparison of </a:t>
            </a:r>
            <a:r>
              <a:rPr lang="en-US" sz="2400" dirty="0" smtClean="0">
                <a:ea typeface="Arial" charset="0"/>
                <a:cs typeface="Arial" charset="0"/>
              </a:rPr>
              <a:t>Activity</a:t>
            </a:r>
            <a:endParaRPr lang="en-US" sz="2400" dirty="0"/>
          </a:p>
        </p:txBody>
      </p:sp>
      <p:sp>
        <p:nvSpPr>
          <p:cNvPr id="7" name="TextBox 8"/>
          <p:cNvSpPr txBox="1">
            <a:spLocks noChangeArrowheads="1"/>
          </p:cNvSpPr>
          <p:nvPr/>
        </p:nvSpPr>
        <p:spPr bwMode="auto">
          <a:xfrm>
            <a:off x="685979" y="5435025"/>
            <a:ext cx="8477556" cy="338554"/>
          </a:xfrm>
          <a:prstGeom prst="rect">
            <a:avLst/>
          </a:prstGeom>
          <a:noFill/>
          <a:ln w="9525">
            <a:noFill/>
            <a:miter lim="800000"/>
            <a:headEnd/>
            <a:tailEnd/>
          </a:ln>
        </p:spPr>
        <p:txBody>
          <a:bodyPr wrap="square">
            <a:spAutoFit/>
          </a:bodyPr>
          <a:lstStyle/>
          <a:p>
            <a:r>
              <a:rPr lang="en-GB" sz="1600" dirty="0" smtClean="0">
                <a:latin typeface="Arial" pitchFamily="34" charset="0"/>
                <a:ea typeface="+mn-ea"/>
                <a:cs typeface="Arial" pitchFamily="34" charset="0"/>
              </a:rPr>
              <a:t>Courtesy </a:t>
            </a:r>
            <a:r>
              <a:rPr lang="en-GB" sz="1600" dirty="0">
                <a:latin typeface="Arial" pitchFamily="34" charset="0"/>
                <a:ea typeface="+mn-ea"/>
                <a:cs typeface="Arial" pitchFamily="34" charset="0"/>
              </a:rPr>
              <a:t>of Geoffrey R Oxnard, MD</a:t>
            </a:r>
          </a:p>
        </p:txBody>
      </p:sp>
    </p:spTree>
    <p:extLst>
      <p:ext uri="{BB962C8B-B14F-4D97-AF65-F5344CB8AC3E}">
        <p14:creationId xmlns:p14="http://schemas.microsoft.com/office/powerpoint/2010/main" val="12073414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flipV="1">
            <a:off x="3875485" y="3550474"/>
            <a:ext cx="1463954" cy="9575"/>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6" name="Line 7"/>
          <p:cNvSpPr>
            <a:spLocks noChangeShapeType="1"/>
          </p:cNvSpPr>
          <p:nvPr/>
        </p:nvSpPr>
        <p:spPr bwMode="auto">
          <a:xfrm flipH="1">
            <a:off x="5339438" y="2737068"/>
            <a:ext cx="0" cy="150296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7" name="Line 8"/>
          <p:cNvSpPr>
            <a:spLocks noChangeShapeType="1"/>
          </p:cNvSpPr>
          <p:nvPr/>
        </p:nvSpPr>
        <p:spPr bwMode="auto">
          <a:xfrm flipV="1">
            <a:off x="5339438" y="2728730"/>
            <a:ext cx="385863" cy="8336"/>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8" name="Line 9"/>
          <p:cNvSpPr>
            <a:spLocks noChangeShapeType="1"/>
          </p:cNvSpPr>
          <p:nvPr/>
        </p:nvSpPr>
        <p:spPr bwMode="auto">
          <a:xfrm>
            <a:off x="5339438" y="4240026"/>
            <a:ext cx="38586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9" name="Text Box 11"/>
          <p:cNvSpPr txBox="1">
            <a:spLocks noChangeArrowheads="1"/>
          </p:cNvSpPr>
          <p:nvPr/>
        </p:nvSpPr>
        <p:spPr bwMode="auto">
          <a:xfrm>
            <a:off x="5775321" y="2386250"/>
            <a:ext cx="2651022" cy="698571"/>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Aft>
                <a:spcPts val="900"/>
              </a:spcAft>
            </a:pPr>
            <a:r>
              <a:rPr lang="en-US" sz="1600" b="1" dirty="0" err="1" smtClean="0">
                <a:solidFill>
                  <a:srgbClr val="000090"/>
                </a:solidFill>
              </a:rPr>
              <a:t>Alectinib</a:t>
            </a:r>
            <a:r>
              <a:rPr lang="en-US" sz="1600" b="1" dirty="0" smtClean="0">
                <a:solidFill>
                  <a:srgbClr val="000090"/>
                </a:solidFill>
              </a:rPr>
              <a:t> 300 mg BID PO, 28-day cycle (N = 100)</a:t>
            </a:r>
            <a:endParaRPr lang="en-US" sz="1600" b="1" dirty="0">
              <a:solidFill>
                <a:srgbClr val="000090"/>
              </a:solidFill>
            </a:endParaRPr>
          </a:p>
        </p:txBody>
      </p:sp>
      <p:sp>
        <p:nvSpPr>
          <p:cNvPr id="57350" name="Text Box 13"/>
          <p:cNvSpPr txBox="1">
            <a:spLocks noChangeArrowheads="1"/>
          </p:cNvSpPr>
          <p:nvPr/>
        </p:nvSpPr>
        <p:spPr bwMode="auto">
          <a:xfrm>
            <a:off x="5775321" y="3752278"/>
            <a:ext cx="2651022" cy="972122"/>
          </a:xfrm>
          <a:prstGeom prst="rect">
            <a:avLst/>
          </a:prstGeom>
          <a:solidFill>
            <a:srgbClr val="BAD529"/>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err="1" smtClean="0">
                <a:solidFill>
                  <a:srgbClr val="000090"/>
                </a:solidFill>
              </a:rPr>
              <a:t>Crizotinib</a:t>
            </a:r>
            <a:r>
              <a:rPr lang="en-US" sz="1600" b="1" dirty="0" smtClean="0">
                <a:solidFill>
                  <a:srgbClr val="000090"/>
                </a:solidFill>
              </a:rPr>
              <a:t> 250 mg BID PO, 28-day cycle </a:t>
            </a:r>
            <a:br>
              <a:rPr lang="en-US" sz="1600" b="1" dirty="0" smtClean="0">
                <a:solidFill>
                  <a:srgbClr val="000090"/>
                </a:solidFill>
              </a:rPr>
            </a:br>
            <a:r>
              <a:rPr lang="en-US" sz="1600" b="1" dirty="0" smtClean="0">
                <a:solidFill>
                  <a:srgbClr val="000090"/>
                </a:solidFill>
              </a:rPr>
              <a:t>(N = 100)</a:t>
            </a:r>
            <a:endParaRPr lang="en-US" sz="1600" b="1" dirty="0">
              <a:solidFill>
                <a:srgbClr val="000090"/>
              </a:solidFill>
            </a:endParaRPr>
          </a:p>
        </p:txBody>
      </p:sp>
      <p:graphicFrame>
        <p:nvGraphicFramePr>
          <p:cNvPr id="29" name="Group 104"/>
          <p:cNvGraphicFramePr>
            <a:graphicFrameLocks noGrp="1"/>
          </p:cNvGraphicFramePr>
          <p:nvPr>
            <p:extLst>
              <p:ext uri="{D42A27DB-BD31-4B8C-83A1-F6EECF244321}">
                <p14:modId xmlns:p14="http://schemas.microsoft.com/office/powerpoint/2010/main" val="1546388762"/>
              </p:ext>
            </p:extLst>
          </p:nvPr>
        </p:nvGraphicFramePr>
        <p:xfrm>
          <a:off x="662778" y="2243627"/>
          <a:ext cx="3212706" cy="2694606"/>
        </p:xfrm>
        <a:graphic>
          <a:graphicData uri="http://schemas.openxmlformats.org/drawingml/2006/table">
            <a:tbl>
              <a:tblPr/>
              <a:tblGrid>
                <a:gridCol w="3212706"/>
              </a:tblGrid>
              <a:tr h="40860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a:ea typeface="ＭＳ Ｐゴシック" charset="0"/>
                          <a:cs typeface="Arial"/>
                        </a:rPr>
                        <a:t>Eligibility </a:t>
                      </a:r>
                      <a:endParaRPr kumimoji="0" lang="en-US" sz="1600" b="1" i="0" u="none" strike="noStrike" cap="none" normalizeH="0" baseline="0" dirty="0">
                        <a:ln>
                          <a:noFill/>
                        </a:ln>
                        <a:solidFill>
                          <a:schemeClr val="bg1"/>
                        </a:solidFill>
                        <a:effectLst/>
                        <a:latin typeface="Arial"/>
                        <a:ea typeface="ＭＳ Ｐゴシック" charset="0"/>
                        <a:cs typeface="Arial"/>
                      </a:endParaRP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2286000">
                <a:tc>
                  <a:txBody>
                    <a:bodyPr/>
                    <a:lstStyle/>
                    <a:p>
                      <a:pPr marL="285750" indent="-285750">
                        <a:lnSpc>
                          <a:spcPct val="120000"/>
                        </a:lnSpc>
                        <a:buFont typeface="Arial" charset="0"/>
                        <a:buChar char="•"/>
                        <a:defRPr/>
                      </a:pPr>
                      <a:r>
                        <a:rPr lang="en-US" sz="1600" dirty="0" smtClean="0"/>
                        <a:t>Stage IIIB/IV or recurrent </a:t>
                      </a:r>
                      <a:br>
                        <a:rPr lang="en-US" sz="1600" dirty="0" smtClean="0"/>
                      </a:br>
                      <a:r>
                        <a:rPr lang="en-US" sz="1600" i="1" dirty="0" smtClean="0"/>
                        <a:t>ALK</a:t>
                      </a:r>
                      <a:r>
                        <a:rPr lang="en-US" sz="1600" dirty="0" smtClean="0"/>
                        <a:t>-positive NSCLC</a:t>
                      </a:r>
                    </a:p>
                    <a:p>
                      <a:pPr marL="285750" indent="-285750">
                        <a:lnSpc>
                          <a:spcPct val="120000"/>
                        </a:lnSpc>
                        <a:buFont typeface="Arial" charset="0"/>
                        <a:buChar char="•"/>
                        <a:defRPr/>
                      </a:pPr>
                      <a:r>
                        <a:rPr lang="en-US" sz="1600" baseline="0" dirty="0" smtClean="0"/>
                        <a:t>ALK centralized testing </a:t>
                      </a:r>
                      <a:br>
                        <a:rPr lang="en-US" sz="1600" baseline="0" dirty="0" smtClean="0"/>
                      </a:br>
                      <a:r>
                        <a:rPr lang="en-US" sz="1600" baseline="0" dirty="0" smtClean="0"/>
                        <a:t>(IHC and FISH or RT-PCR)</a:t>
                      </a:r>
                    </a:p>
                    <a:p>
                      <a:pPr marL="285750" indent="-285750">
                        <a:lnSpc>
                          <a:spcPct val="120000"/>
                        </a:lnSpc>
                        <a:buFont typeface="Arial" charset="0"/>
                        <a:buChar char="•"/>
                        <a:defRPr/>
                      </a:pPr>
                      <a:r>
                        <a:rPr lang="en-US" sz="1600" baseline="0" dirty="0" smtClean="0"/>
                        <a:t>Treated/asymptomatic brain metastases allowed</a:t>
                      </a:r>
                    </a:p>
                    <a:p>
                      <a:pPr marL="285750" indent="-285750">
                        <a:lnSpc>
                          <a:spcPct val="120000"/>
                        </a:lnSpc>
                        <a:buFont typeface="Arial" charset="0"/>
                        <a:buChar char="•"/>
                        <a:defRPr/>
                      </a:pPr>
                      <a:r>
                        <a:rPr lang="en-US" sz="1600" baseline="0" dirty="0" smtClean="0"/>
                        <a:t>≤1 prior chemotherapy</a:t>
                      </a: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57361" name="TextBox 2"/>
          <p:cNvSpPr txBox="1">
            <a:spLocks noChangeArrowheads="1"/>
          </p:cNvSpPr>
          <p:nvPr/>
        </p:nvSpPr>
        <p:spPr bwMode="auto">
          <a:xfrm>
            <a:off x="662778" y="5567917"/>
            <a:ext cx="718582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kumimoji="1" lang="en-US" altLang="ja-JP" sz="1600" b="1" u="sng" dirty="0"/>
              <a:t>Primary Endpoint</a:t>
            </a:r>
            <a:r>
              <a:rPr kumimoji="1" lang="en-US" altLang="ja-JP" sz="1600" b="1" u="sng" dirty="0" smtClean="0"/>
              <a:t>:</a:t>
            </a:r>
            <a:r>
              <a:rPr kumimoji="1" lang="en-US" altLang="ja-JP" sz="1600" b="1" dirty="0" smtClean="0"/>
              <a:t> </a:t>
            </a:r>
            <a:r>
              <a:rPr kumimoji="1" lang="en-US" altLang="ja-JP" sz="1600" dirty="0" smtClean="0"/>
              <a:t>PFS </a:t>
            </a:r>
            <a:r>
              <a:rPr kumimoji="1" lang="en-US" altLang="ja-JP" sz="1600" dirty="0"/>
              <a:t>assessed by independent review facility </a:t>
            </a:r>
          </a:p>
        </p:txBody>
      </p:sp>
      <p:sp>
        <p:nvSpPr>
          <p:cNvPr id="57364" name="Title 1"/>
          <p:cNvSpPr>
            <a:spLocks noGrp="1"/>
          </p:cNvSpPr>
          <p:nvPr>
            <p:ph type="title"/>
          </p:nvPr>
        </p:nvSpPr>
        <p:spPr/>
        <p:txBody>
          <a:bodyPr/>
          <a:lstStyle/>
          <a:p>
            <a:r>
              <a:rPr lang="en-US" altLang="x-none" sz="2400" dirty="0"/>
              <a:t>J-ALEX: </a:t>
            </a:r>
            <a:r>
              <a:rPr lang="en-US" altLang="x-none" sz="2400" dirty="0" smtClean="0"/>
              <a:t>A Phase </a:t>
            </a:r>
            <a:r>
              <a:rPr lang="en-US" altLang="x-none" sz="2400" dirty="0"/>
              <a:t>III Study Comparing </a:t>
            </a:r>
            <a:r>
              <a:rPr lang="en-US" altLang="x-none" sz="2400" dirty="0" err="1"/>
              <a:t>Alectinib</a:t>
            </a:r>
            <a:r>
              <a:rPr lang="en-US" altLang="x-none" sz="2400" dirty="0"/>
              <a:t> to </a:t>
            </a:r>
            <a:r>
              <a:rPr lang="en-US" altLang="x-none" sz="2400" dirty="0" err="1"/>
              <a:t>Crizotinib</a:t>
            </a:r>
            <a:r>
              <a:rPr lang="en-US" altLang="x-none" sz="2400" dirty="0"/>
              <a:t> in Japanese TKI-Naïve Patients</a:t>
            </a:r>
          </a:p>
        </p:txBody>
      </p:sp>
      <p:sp>
        <p:nvSpPr>
          <p:cNvPr id="15" name="TextBox 14"/>
          <p:cNvSpPr txBox="1">
            <a:spLocks noChangeArrowheads="1"/>
          </p:cNvSpPr>
          <p:nvPr/>
        </p:nvSpPr>
        <p:spPr bwMode="auto">
          <a:xfrm>
            <a:off x="4360833" y="4033828"/>
            <a:ext cx="452368"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a:solidFill>
                  <a:srgbClr val="FFFFFF"/>
                </a:solidFill>
              </a:rPr>
              <a:t>1:1</a:t>
            </a:r>
          </a:p>
        </p:txBody>
      </p:sp>
      <p:sp>
        <p:nvSpPr>
          <p:cNvPr id="19" name="Oval 4"/>
          <p:cNvSpPr>
            <a:spLocks noChangeArrowheads="1"/>
          </p:cNvSpPr>
          <p:nvPr/>
        </p:nvSpPr>
        <p:spPr bwMode="auto">
          <a:xfrm>
            <a:off x="4138181" y="3055686"/>
            <a:ext cx="914400" cy="914400"/>
          </a:xfrm>
          <a:prstGeom prst="ellipse">
            <a:avLst/>
          </a:prstGeom>
          <a:solidFill>
            <a:srgbClr val="FF6600"/>
          </a:solidFill>
          <a:ln>
            <a:noFill/>
          </a:ln>
          <a:extLst/>
        </p:spPr>
        <p:txBody>
          <a:bodyPr wrap="none" anchor="ctr"/>
          <a:lstStyle/>
          <a:p>
            <a:pPr algn="ctr"/>
            <a:r>
              <a:rPr lang="en-US" sz="3600" b="1" dirty="0">
                <a:solidFill>
                  <a:srgbClr val="FFFFFF"/>
                </a:solidFill>
                <a:latin typeface="Arial"/>
                <a:cs typeface="Arial"/>
              </a:rPr>
              <a:t>R</a:t>
            </a:r>
          </a:p>
        </p:txBody>
      </p:sp>
      <p:sp>
        <p:nvSpPr>
          <p:cNvPr id="14" name="TextBox 13"/>
          <p:cNvSpPr txBox="1">
            <a:spLocks noChangeArrowheads="1"/>
          </p:cNvSpPr>
          <p:nvPr/>
        </p:nvSpPr>
        <p:spPr bwMode="auto">
          <a:xfrm>
            <a:off x="82175" y="6464100"/>
            <a:ext cx="6859786"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Nokihara</a:t>
            </a:r>
            <a:r>
              <a:rPr lang="en-US" sz="1600" dirty="0">
                <a:solidFill>
                  <a:srgbClr val="FFFFFF"/>
                </a:solidFill>
              </a:rPr>
              <a:t> H et al. </a:t>
            </a:r>
            <a:r>
              <a:rPr lang="en-US" sz="1600" i="1" dirty="0">
                <a:solidFill>
                  <a:srgbClr val="FFFFFF"/>
                </a:solidFill>
              </a:rPr>
              <a:t>Proc ASCO </a:t>
            </a:r>
            <a:r>
              <a:rPr lang="en-US" sz="1600" dirty="0">
                <a:solidFill>
                  <a:srgbClr val="FFFFFF"/>
                </a:solidFill>
              </a:rPr>
              <a:t>2016;Abstract 9008.</a:t>
            </a:r>
          </a:p>
        </p:txBody>
      </p:sp>
    </p:spTree>
    <p:extLst>
      <p:ext uri="{BB962C8B-B14F-4D97-AF65-F5344CB8AC3E}">
        <p14:creationId xmlns:p14="http://schemas.microsoft.com/office/powerpoint/2010/main" val="721570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3"/>
          <p:cNvSpPr>
            <a:spLocks noChangeArrowheads="1"/>
          </p:cNvSpPr>
          <p:nvPr/>
        </p:nvSpPr>
        <p:spPr bwMode="auto">
          <a:xfrm>
            <a:off x="4419600" y="990600"/>
            <a:ext cx="3733800" cy="13716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426" y="1717665"/>
            <a:ext cx="6427536" cy="3902951"/>
          </a:xfrm>
          <a:prstGeom prst="rect">
            <a:avLst/>
          </a:prstGeom>
        </p:spPr>
      </p:pic>
      <p:sp>
        <p:nvSpPr>
          <p:cNvPr id="23553" name="Title 2"/>
          <p:cNvSpPr>
            <a:spLocks noGrp="1"/>
          </p:cNvSpPr>
          <p:nvPr>
            <p:ph type="title"/>
          </p:nvPr>
        </p:nvSpPr>
        <p:spPr/>
        <p:txBody>
          <a:bodyPr/>
          <a:lstStyle/>
          <a:p>
            <a:r>
              <a:rPr lang="en-US" sz="2400" dirty="0">
                <a:latin typeface="Arial" charset="0"/>
                <a:ea typeface="ヒラギノ角ゴ Pro W3" charset="0"/>
                <a:cs typeface="ヒラギノ角ゴ Pro W3" charset="0"/>
              </a:rPr>
              <a:t>J-ALEX Study: </a:t>
            </a:r>
            <a:r>
              <a:rPr lang="en-US" sz="2400" dirty="0" smtClean="0">
                <a:latin typeface="Arial" charset="0"/>
                <a:ea typeface="ヒラギノ角ゴ Pro W3" charset="0"/>
                <a:cs typeface="ヒラギノ角ゴ Pro W3" charset="0"/>
              </a:rPr>
              <a:t>Progression-Free Survival (ITT)</a:t>
            </a:r>
            <a:endParaRPr lang="en-US" sz="2400" dirty="0">
              <a:latin typeface="Arial" charset="0"/>
              <a:ea typeface="ＭＳ Ｐゴシック" charset="0"/>
              <a:cs typeface="ＭＳ Ｐゴシック" charset="0"/>
            </a:endParaRPr>
          </a:p>
        </p:txBody>
      </p:sp>
      <p:sp>
        <p:nvSpPr>
          <p:cNvPr id="8" name="TextBox 7"/>
          <p:cNvSpPr txBox="1">
            <a:spLocks noChangeArrowheads="1"/>
          </p:cNvSpPr>
          <p:nvPr/>
        </p:nvSpPr>
        <p:spPr bwMode="auto">
          <a:xfrm>
            <a:off x="10758" y="6335572"/>
            <a:ext cx="6859786"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Nokihara</a:t>
            </a:r>
            <a:r>
              <a:rPr lang="en-US" sz="1600" dirty="0">
                <a:solidFill>
                  <a:srgbClr val="FFFFFF"/>
                </a:solidFill>
              </a:rPr>
              <a:t> H et al. </a:t>
            </a:r>
            <a:r>
              <a:rPr lang="en-US" sz="1600" i="1" dirty="0">
                <a:solidFill>
                  <a:srgbClr val="FFFFFF"/>
                </a:solidFill>
              </a:rPr>
              <a:t>Proc ASCO </a:t>
            </a:r>
            <a:r>
              <a:rPr lang="en-US" sz="1600" dirty="0">
                <a:solidFill>
                  <a:srgbClr val="FFFFFF"/>
                </a:solidFill>
              </a:rPr>
              <a:t>2016;Abstract 9008.</a:t>
            </a:r>
          </a:p>
        </p:txBody>
      </p:sp>
      <p:sp>
        <p:nvSpPr>
          <p:cNvPr id="11" name="TextBox 10"/>
          <p:cNvSpPr txBox="1">
            <a:spLocks noChangeArrowheads="1"/>
          </p:cNvSpPr>
          <p:nvPr/>
        </p:nvSpPr>
        <p:spPr bwMode="auto">
          <a:xfrm>
            <a:off x="1691008" y="5640523"/>
            <a:ext cx="5801421" cy="6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pitchFamily="34" charset="0"/>
              <a:buChar char="•"/>
            </a:pPr>
            <a:r>
              <a:rPr lang="en-US" sz="1600" dirty="0">
                <a:solidFill>
                  <a:schemeClr val="bg1"/>
                </a:solidFill>
              </a:rPr>
              <a:t> Consistent benefit observed with </a:t>
            </a:r>
            <a:r>
              <a:rPr lang="en-US" sz="1600" dirty="0" err="1">
                <a:solidFill>
                  <a:schemeClr val="bg1"/>
                </a:solidFill>
              </a:rPr>
              <a:t>alectinib</a:t>
            </a:r>
            <a:r>
              <a:rPr lang="en-US" sz="1600" dirty="0">
                <a:solidFill>
                  <a:schemeClr val="bg1"/>
                </a:solidFill>
              </a:rPr>
              <a:t> in all subgroups</a:t>
            </a:r>
          </a:p>
          <a:p>
            <a:pPr>
              <a:buFont typeface="Arial" pitchFamily="34" charset="0"/>
              <a:buChar char="•"/>
            </a:pPr>
            <a:r>
              <a:rPr lang="en-US" sz="1600" dirty="0">
                <a:solidFill>
                  <a:schemeClr val="bg1"/>
                </a:solidFill>
              </a:rPr>
              <a:t> Patients with brain metastases: HR 0.08 favoring </a:t>
            </a:r>
            <a:r>
              <a:rPr lang="en-US" sz="1600" dirty="0" err="1">
                <a:solidFill>
                  <a:schemeClr val="bg1"/>
                </a:solidFill>
              </a:rPr>
              <a:t>alectinib</a:t>
            </a:r>
            <a:endParaRPr lang="en-US" sz="1600" dirty="0">
              <a:solidFill>
                <a:schemeClr val="bg1"/>
              </a:solidFill>
            </a:endParaRPr>
          </a:p>
        </p:txBody>
      </p:sp>
      <p:graphicFrame>
        <p:nvGraphicFramePr>
          <p:cNvPr id="9" name="Group 217"/>
          <p:cNvGraphicFramePr>
            <a:graphicFrameLocks noGrp="1"/>
          </p:cNvGraphicFramePr>
          <p:nvPr>
            <p:extLst>
              <p:ext uri="{D42A27DB-BD31-4B8C-83A1-F6EECF244321}">
                <p14:modId xmlns:p14="http://schemas.microsoft.com/office/powerpoint/2010/main" val="1141885526"/>
              </p:ext>
            </p:extLst>
          </p:nvPr>
        </p:nvGraphicFramePr>
        <p:xfrm>
          <a:off x="4514389" y="1089728"/>
          <a:ext cx="3544223" cy="1180930"/>
        </p:xfrm>
        <a:graphic>
          <a:graphicData uri="http://schemas.openxmlformats.org/drawingml/2006/table">
            <a:tbl>
              <a:tblPr/>
              <a:tblGrid>
                <a:gridCol w="1143298"/>
                <a:gridCol w="1214754"/>
                <a:gridCol w="1186171"/>
              </a:tblGrid>
              <a:tr h="22860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bg1"/>
                        </a:solidFill>
                        <a:effectLst/>
                        <a:latin typeface="Arial" charset="0"/>
                        <a:ea typeface="ヒラギノ角ゴ Pro W3" charset="-128"/>
                      </a:endParaRP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100" b="1" kern="1200" dirty="0" err="1" smtClean="0">
                          <a:solidFill>
                            <a:schemeClr val="tx1"/>
                          </a:solidFill>
                          <a:effectLst/>
                          <a:latin typeface="+mn-lt"/>
                          <a:ea typeface="+mn-ea"/>
                          <a:cs typeface="+mn-cs"/>
                        </a:rPr>
                        <a:t>Alectinib</a:t>
                      </a:r>
                      <a:endParaRPr lang="en-US" sz="1100" b="1" kern="1200" dirty="0" smtClean="0">
                        <a:solidFill>
                          <a:schemeClr val="tx1"/>
                        </a:solidFill>
                        <a:effectLst/>
                        <a:latin typeface="+mn-lt"/>
                        <a:ea typeface="+mn-ea"/>
                        <a:cs typeface="+mn-cs"/>
                      </a:endParaRP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100" b="1" kern="1200" dirty="0" err="1" smtClean="0">
                          <a:solidFill>
                            <a:schemeClr val="tx1"/>
                          </a:solidFill>
                          <a:effectLst/>
                          <a:latin typeface="+mn-lt"/>
                          <a:ea typeface="+mn-ea"/>
                          <a:cs typeface="+mn-cs"/>
                        </a:rPr>
                        <a:t>Crizotinib</a:t>
                      </a:r>
                      <a:endParaRPr lang="en-US" sz="1100" b="1" kern="1200" dirty="0" smtClean="0">
                        <a:solidFill>
                          <a:schemeClr val="tx1"/>
                        </a:solidFill>
                        <a:effectLst/>
                        <a:latin typeface="+mn-lt"/>
                        <a:ea typeface="+mn-ea"/>
                        <a:cs typeface="+mn-cs"/>
                      </a:endParaRP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0"/>
                    </a:solidFill>
                  </a:tcPr>
                </a:tc>
              </a:tr>
              <a:tr h="22860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ヒラギノ角ゴ Pro W3" charset="-128"/>
                        </a:rPr>
                        <a:t>Events, n (%)</a:t>
                      </a: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ea typeface="ヒラギノ角ゴ Pro W3" charset="-128"/>
                        </a:rPr>
                        <a:t>25 (24.3%)</a:t>
                      </a: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95C9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ea typeface="ヒラギノ角ゴ Pro W3" charset="-128"/>
                        </a:rPr>
                        <a:t>58 (55.8%)</a:t>
                      </a: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95C96"/>
                    </a:solidFill>
                  </a:tcPr>
                </a:tc>
              </a:tr>
              <a:tr h="228607">
                <a:tc>
                  <a:txBody>
                    <a:bodyPr/>
                    <a:lstStyle/>
                    <a:p>
                      <a:r>
                        <a:rPr lang="en-US" sz="1100" b="1" dirty="0" smtClean="0"/>
                        <a:t>Median, </a:t>
                      </a:r>
                      <a:r>
                        <a:rPr lang="en-US" sz="1100" b="1" dirty="0" err="1" smtClean="0"/>
                        <a:t>mo</a:t>
                      </a:r>
                      <a:endParaRPr lang="en-US" sz="1100" b="1" dirty="0"/>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algn="ctr"/>
                      <a:r>
                        <a:rPr lang="en-US" sz="1100" b="0" baseline="0" dirty="0" smtClean="0">
                          <a:solidFill>
                            <a:schemeClr val="bg1"/>
                          </a:solidFill>
                        </a:rPr>
                        <a:t>NR</a:t>
                      </a:r>
                      <a:endParaRPr lang="en-US" sz="1100" b="0" baseline="0" dirty="0">
                        <a:solidFill>
                          <a:schemeClr val="bg1"/>
                        </a:solidFill>
                      </a:endParaRP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95C96"/>
                    </a:solidFill>
                  </a:tcPr>
                </a:tc>
                <a:tc>
                  <a:txBody>
                    <a:bodyPr/>
                    <a:lstStyle/>
                    <a:p>
                      <a:pPr algn="ctr"/>
                      <a:r>
                        <a:rPr lang="en-US" sz="1100" b="0" baseline="0" dirty="0" smtClean="0">
                          <a:solidFill>
                            <a:schemeClr val="bg1"/>
                          </a:solidFill>
                        </a:rPr>
                        <a:t>10.2</a:t>
                      </a:r>
                      <a:endParaRPr lang="en-US" sz="1100" b="0" baseline="0" dirty="0">
                        <a:solidFill>
                          <a:schemeClr val="bg1"/>
                        </a:solidFill>
                      </a:endParaRP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95C96"/>
                    </a:solidFill>
                  </a:tcPr>
                </a:tc>
              </a:tr>
              <a:tr h="228607">
                <a:tc>
                  <a:txBody>
                    <a:bodyPr/>
                    <a:lstStyle/>
                    <a:p>
                      <a:r>
                        <a:rPr lang="en-US" sz="1100" b="1" i="1" dirty="0" smtClean="0"/>
                        <a:t>p</a:t>
                      </a:r>
                      <a:r>
                        <a:rPr lang="en-US" sz="1100" b="1" dirty="0" smtClean="0"/>
                        <a:t>-value</a:t>
                      </a:r>
                      <a:endParaRPr lang="en-US" sz="1100" b="1" dirty="0"/>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algn="ctr"/>
                      <a:r>
                        <a:rPr lang="en-US" sz="1100" b="0" baseline="0" dirty="0" smtClean="0">
                          <a:solidFill>
                            <a:schemeClr val="bg1"/>
                          </a:solidFill>
                        </a:rPr>
                        <a:t>&lt;0.0001</a:t>
                      </a:r>
                      <a:endParaRPr lang="en-US" sz="1100" b="0" baseline="0" dirty="0">
                        <a:solidFill>
                          <a:schemeClr val="bg1"/>
                        </a:solidFill>
                      </a:endParaRP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95C96"/>
                    </a:solidFill>
                  </a:tcPr>
                </a:tc>
                <a:tc hMerge="1">
                  <a:txBody>
                    <a:bodyPr/>
                    <a:lstStyle/>
                    <a:p>
                      <a:pPr algn="ctr"/>
                      <a:endParaRPr lang="en-US" sz="1500" b="0" baseline="0" dirty="0">
                        <a:solidFill>
                          <a:schemeClr val="bg1"/>
                        </a:solidFill>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228607">
                <a:tc>
                  <a:txBody>
                    <a:bodyPr/>
                    <a:lstStyle/>
                    <a:p>
                      <a:r>
                        <a:rPr lang="en-US" sz="1100" b="1" dirty="0" smtClean="0"/>
                        <a:t>HR</a:t>
                      </a:r>
                      <a:endParaRPr lang="en-US" sz="1100" b="1" dirty="0"/>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algn="ctr"/>
                      <a:r>
                        <a:rPr lang="en-US" sz="1100" b="0" baseline="0" dirty="0" smtClean="0">
                          <a:solidFill>
                            <a:schemeClr val="bg1"/>
                          </a:solidFill>
                        </a:rPr>
                        <a:t>0.34</a:t>
                      </a:r>
                      <a:endParaRPr lang="en-US" sz="1100" b="0" baseline="0" dirty="0">
                        <a:solidFill>
                          <a:schemeClr val="bg1"/>
                        </a:solidFill>
                      </a:endParaRPr>
                    </a:p>
                  </a:txBody>
                  <a:tcPr marL="68596" marR="68596" marT="34273" marB="34273"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95C96"/>
                    </a:solidFill>
                  </a:tcPr>
                </a:tc>
                <a:tc hMerge="1">
                  <a:txBody>
                    <a:bodyPr/>
                    <a:lstStyle/>
                    <a:p>
                      <a:pPr algn="ctr"/>
                      <a:endParaRPr lang="en-US" sz="1500" b="0" baseline="0" dirty="0">
                        <a:solidFill>
                          <a:schemeClr val="bg1"/>
                        </a:solidFill>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bl>
          </a:graphicData>
        </a:graphic>
      </p:graphicFrame>
    </p:spTree>
    <p:extLst>
      <p:ext uri="{BB962C8B-B14F-4D97-AF65-F5344CB8AC3E}">
        <p14:creationId xmlns:p14="http://schemas.microsoft.com/office/powerpoint/2010/main" val="6503651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0" y="1565627"/>
            <a:ext cx="4455609" cy="2489200"/>
          </a:xfrm>
          <a:prstGeom prst="rect">
            <a:avLst/>
          </a:prstGeom>
        </p:spPr>
      </p:pic>
      <p:sp>
        <p:nvSpPr>
          <p:cNvPr id="109571" name="Title 1"/>
          <p:cNvSpPr>
            <a:spLocks noGrp="1"/>
          </p:cNvSpPr>
          <p:nvPr>
            <p:ph type="title"/>
          </p:nvPr>
        </p:nvSpPr>
        <p:spPr/>
        <p:txBody>
          <a:bodyPr/>
          <a:lstStyle/>
          <a:p>
            <a:pPr eaLnBrk="1" hangingPunct="1"/>
            <a:r>
              <a:rPr lang="en-US" altLang="x-none" sz="2400" dirty="0">
                <a:latin typeface="Arial" charset="0"/>
                <a:ea typeface="ＭＳ Ｐゴシック" charset="-128"/>
              </a:rPr>
              <a:t>J-ALEX: PFS With or Without Brain Mets </a:t>
            </a:r>
            <a:r>
              <a:rPr lang="en-US" altLang="x-none" sz="2400" dirty="0" smtClean="0">
                <a:latin typeface="Arial" charset="0"/>
                <a:ea typeface="ＭＳ Ｐゴシック" charset="-128"/>
              </a:rPr>
              <a:t>at </a:t>
            </a:r>
            <a:r>
              <a:rPr lang="en-US" altLang="x-none" sz="2400" dirty="0">
                <a:latin typeface="Arial" charset="0"/>
                <a:ea typeface="ＭＳ Ｐゴシック" charset="-128"/>
              </a:rPr>
              <a:t>Baseline</a:t>
            </a:r>
          </a:p>
        </p:txBody>
      </p:sp>
      <p:sp>
        <p:nvSpPr>
          <p:cNvPr id="109" name="TextBox 108"/>
          <p:cNvSpPr txBox="1"/>
          <p:nvPr/>
        </p:nvSpPr>
        <p:spPr>
          <a:xfrm>
            <a:off x="5715000" y="1200835"/>
            <a:ext cx="1736309" cy="338554"/>
          </a:xfrm>
          <a:prstGeom prst="rect">
            <a:avLst/>
          </a:prstGeom>
          <a:noFill/>
          <a:ln>
            <a:noFill/>
          </a:ln>
        </p:spPr>
        <p:txBody>
          <a:bodyPr wrap="none">
            <a:spAutoFit/>
          </a:bodyPr>
          <a:lstStyle/>
          <a:p>
            <a:pPr eaLnBrk="1" fontAlgn="auto" hangingPunct="1">
              <a:spcBef>
                <a:spcPts val="0"/>
              </a:spcBef>
              <a:spcAft>
                <a:spcPts val="0"/>
              </a:spcAft>
              <a:defRPr/>
            </a:pPr>
            <a:r>
              <a:rPr lang="en-US" sz="1600" b="1" dirty="0" smtClean="0">
                <a:solidFill>
                  <a:schemeClr val="bg1"/>
                </a:solidFill>
                <a:latin typeface="Arial"/>
                <a:ea typeface="+mn-ea"/>
              </a:rPr>
              <a:t>With Brain Mets</a:t>
            </a:r>
            <a:endParaRPr lang="en-US" sz="1600" b="1" dirty="0">
              <a:solidFill>
                <a:schemeClr val="bg1"/>
              </a:solidFill>
              <a:latin typeface="Arial"/>
              <a:ea typeface="+mn-ea"/>
            </a:endParaRPr>
          </a:p>
        </p:txBody>
      </p:sp>
      <p:sp>
        <p:nvSpPr>
          <p:cNvPr id="154" name="TextBox 153"/>
          <p:cNvSpPr txBox="1"/>
          <p:nvPr/>
        </p:nvSpPr>
        <p:spPr>
          <a:xfrm>
            <a:off x="1486451" y="1200835"/>
            <a:ext cx="2055306" cy="338554"/>
          </a:xfrm>
          <a:prstGeom prst="rect">
            <a:avLst/>
          </a:prstGeom>
          <a:noFill/>
          <a:ln>
            <a:noFill/>
          </a:ln>
        </p:spPr>
        <p:txBody>
          <a:bodyPr wrap="none">
            <a:spAutoFit/>
          </a:bodyPr>
          <a:lstStyle/>
          <a:p>
            <a:pPr eaLnBrk="1" fontAlgn="auto" hangingPunct="1">
              <a:spcBef>
                <a:spcPts val="0"/>
              </a:spcBef>
              <a:spcAft>
                <a:spcPts val="0"/>
              </a:spcAft>
              <a:defRPr/>
            </a:pPr>
            <a:r>
              <a:rPr lang="en-US" sz="1600" b="1" dirty="0" smtClean="0">
                <a:solidFill>
                  <a:schemeClr val="bg1"/>
                </a:solidFill>
                <a:latin typeface="Arial"/>
                <a:ea typeface="+mn-ea"/>
              </a:rPr>
              <a:t>Without Brain Mets</a:t>
            </a:r>
            <a:endParaRPr lang="en-US" sz="1600" b="1" dirty="0">
              <a:solidFill>
                <a:schemeClr val="bg1"/>
              </a:solidFill>
              <a:latin typeface="Arial"/>
              <a:ea typeface="+mn-ea"/>
            </a:endParaRPr>
          </a:p>
        </p:txBody>
      </p:sp>
      <p:sp>
        <p:nvSpPr>
          <p:cNvPr id="101" name="Rectangle 100"/>
          <p:cNvSpPr/>
          <p:nvPr/>
        </p:nvSpPr>
        <p:spPr>
          <a:xfrm>
            <a:off x="82690" y="6426987"/>
            <a:ext cx="4413110" cy="338554"/>
          </a:xfrm>
          <a:prstGeom prst="rect">
            <a:avLst/>
          </a:prstGeom>
        </p:spPr>
        <p:txBody>
          <a:bodyPr wrap="square" anchor="b">
            <a:spAutoFit/>
          </a:bodyPr>
          <a:lstStyle/>
          <a:p>
            <a:pPr marL="0" lvl="2" defTabSz="692483" eaLnBrk="1" fontAlgn="auto" hangingPunct="1">
              <a:spcBef>
                <a:spcPts val="0"/>
              </a:spcBef>
              <a:spcAft>
                <a:spcPts val="0"/>
              </a:spcAft>
              <a:defRPr/>
            </a:pPr>
            <a:r>
              <a:rPr lang="en-US" sz="1600" dirty="0">
                <a:solidFill>
                  <a:schemeClr val="bg1"/>
                </a:solidFill>
                <a:latin typeface="Arial" panose="020B0604020202020204" pitchFamily="34" charset="0"/>
                <a:ea typeface="+mn-ea"/>
                <a:cs typeface="Arial" panose="020B0604020202020204" pitchFamily="34" charset="0"/>
              </a:rPr>
              <a:t>Kim </a:t>
            </a:r>
            <a:r>
              <a:rPr lang="en-US" sz="1600" dirty="0" smtClean="0">
                <a:solidFill>
                  <a:schemeClr val="bg1"/>
                </a:solidFill>
                <a:latin typeface="Arial" panose="020B0604020202020204" pitchFamily="34" charset="0"/>
                <a:ea typeface="+mn-ea"/>
                <a:cs typeface="Arial" panose="020B0604020202020204" pitchFamily="34" charset="0"/>
              </a:rPr>
              <a:t>YH </a:t>
            </a:r>
            <a:r>
              <a:rPr lang="en-US" sz="1600" dirty="0">
                <a:solidFill>
                  <a:schemeClr val="bg1"/>
                </a:solidFill>
                <a:latin typeface="Arial" panose="020B0604020202020204" pitchFamily="34" charset="0"/>
                <a:ea typeface="+mn-ea"/>
                <a:cs typeface="Arial" panose="020B0604020202020204" pitchFamily="34" charset="0"/>
              </a:rPr>
              <a:t>et al. WCLC </a:t>
            </a:r>
            <a:r>
              <a:rPr lang="en-US" sz="1600" dirty="0" smtClean="0">
                <a:solidFill>
                  <a:schemeClr val="bg1"/>
                </a:solidFill>
                <a:latin typeface="Arial" panose="020B0604020202020204" pitchFamily="34" charset="0"/>
                <a:ea typeface="+mn-ea"/>
                <a:cs typeface="Arial" panose="020B0604020202020204" pitchFamily="34" charset="0"/>
              </a:rPr>
              <a:t>2016;Abstract 5597.</a:t>
            </a:r>
            <a:endParaRPr lang="fr-FR" altLang="en-US" sz="1600" dirty="0">
              <a:solidFill>
                <a:schemeClr val="bg1"/>
              </a:solidFill>
              <a:latin typeface="Arial" panose="020B0604020202020204" pitchFamily="34" charset="0"/>
              <a:ea typeface="+mn-ea"/>
              <a:cs typeface="Arial" panose="020B0604020202020204" pitchFamily="34" charset="0"/>
              <a:sym typeface="Arial" pitchFamily="34" charset="0"/>
            </a:endParaRPr>
          </a:p>
        </p:txBody>
      </p:sp>
      <p:sp>
        <p:nvSpPr>
          <p:cNvPr id="105" name="Rectangle 33"/>
          <p:cNvSpPr>
            <a:spLocks noChangeArrowheads="1"/>
          </p:cNvSpPr>
          <p:nvPr/>
        </p:nvSpPr>
        <p:spPr bwMode="auto">
          <a:xfrm>
            <a:off x="271140" y="4370524"/>
            <a:ext cx="4120003" cy="136197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107" name="Group 217"/>
          <p:cNvGraphicFramePr>
            <a:graphicFrameLocks noGrp="1"/>
          </p:cNvGraphicFramePr>
          <p:nvPr>
            <p:extLst>
              <p:ext uri="{D42A27DB-BD31-4B8C-83A1-F6EECF244321}">
                <p14:modId xmlns:p14="http://schemas.microsoft.com/office/powerpoint/2010/main" val="1431244789"/>
              </p:ext>
            </p:extLst>
          </p:nvPr>
        </p:nvGraphicFramePr>
        <p:xfrm>
          <a:off x="365577" y="4460914"/>
          <a:ext cx="3931128" cy="1181190"/>
        </p:xfrm>
        <a:graphic>
          <a:graphicData uri="http://schemas.openxmlformats.org/drawingml/2006/table">
            <a:tbl>
              <a:tblPr/>
              <a:tblGrid>
                <a:gridCol w="1268106"/>
                <a:gridCol w="1347363"/>
                <a:gridCol w="1315659"/>
              </a:tblGrid>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100" b="1" i="0" u="none" strike="noStrike" cap="none" normalizeH="0" baseline="0" dirty="0">
                        <a:ln>
                          <a:noFill/>
                        </a:ln>
                        <a:solidFill>
                          <a:schemeClr val="tx1"/>
                        </a:solidFill>
                        <a:effectLst/>
                        <a:latin typeface="Arial" charset="0"/>
                        <a:ea typeface="ＭＳ Ｐゴシック" charset="-128"/>
                      </a:endParaRPr>
                    </a:p>
                  </a:txBody>
                  <a:tcPr marL="68578" marR="68578" marT="34299" marB="3429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chemeClr val="tx1"/>
                          </a:solidFill>
                          <a:effectLst/>
                          <a:latin typeface="Arial" charset="0"/>
                          <a:ea typeface="ＭＳ Ｐゴシック" charset="-128"/>
                        </a:rPr>
                        <a:t>Alectinib (N=89)</a:t>
                      </a:r>
                    </a:p>
                  </a:txBody>
                  <a:tcPr marL="68578" marR="68578" marT="34299" marB="3429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dirty="0" err="1">
                          <a:ln>
                            <a:noFill/>
                          </a:ln>
                          <a:solidFill>
                            <a:schemeClr val="tx1"/>
                          </a:solidFill>
                          <a:effectLst/>
                          <a:latin typeface="Arial" charset="0"/>
                          <a:ea typeface="ＭＳ Ｐゴシック" charset="-128"/>
                        </a:rPr>
                        <a:t>Crizotinib</a:t>
                      </a:r>
                      <a:r>
                        <a:rPr kumimoji="0" lang="en-US" altLang="x-none" sz="1100" b="1" i="0" u="none" strike="noStrike" cap="none" normalizeH="0" baseline="0" dirty="0">
                          <a:ln>
                            <a:noFill/>
                          </a:ln>
                          <a:solidFill>
                            <a:schemeClr val="tx1"/>
                          </a:solidFill>
                          <a:effectLst/>
                          <a:latin typeface="Arial" charset="0"/>
                          <a:ea typeface="ＭＳ Ｐゴシック" charset="-128"/>
                        </a:rPr>
                        <a:t> (N=75)</a:t>
                      </a:r>
                    </a:p>
                  </a:txBody>
                  <a:tcPr marL="68578" marR="68578" marT="34299" marB="3429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0"/>
                    </a:solidFill>
                  </a:tcPr>
                </a:tc>
              </a:tr>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Event</a:t>
                      </a: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chemeClr val="tx1"/>
                          </a:solidFill>
                          <a:effectLst/>
                          <a:latin typeface="Arial" charset="0"/>
                          <a:ea typeface="ＭＳ Ｐゴシック" charset="-128"/>
                        </a:rPr>
                        <a:t>24 (27.0%)</a:t>
                      </a: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42 (55.2%)</a:t>
                      </a: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r>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chemeClr val="tx1"/>
                          </a:solidFill>
                          <a:effectLst/>
                          <a:latin typeface="Arial" charset="0"/>
                          <a:ea typeface="ＭＳ Ｐゴシック" charset="-128"/>
                        </a:rPr>
                        <a:t>Median [95% CI]</a:t>
                      </a: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20.3 [</a:t>
                      </a:r>
                      <a:r>
                        <a:rPr kumimoji="0" lang="en-US" altLang="x-none" sz="1100" b="0" i="0" u="none" strike="noStrike" cap="none" normalizeH="0" baseline="0" dirty="0" smtClean="0">
                          <a:ln>
                            <a:noFill/>
                          </a:ln>
                          <a:solidFill>
                            <a:schemeClr val="tx1"/>
                          </a:solidFill>
                          <a:effectLst/>
                          <a:latin typeface="Arial" charset="0"/>
                          <a:ea typeface="ＭＳ Ｐゴシック" charset="-128"/>
                        </a:rPr>
                        <a:t>17.5, —]</a:t>
                      </a:r>
                      <a:endParaRPr kumimoji="0" lang="en-US" altLang="x-none" sz="1100" b="0" i="0" u="none" strike="noStrike" cap="none" normalizeH="0" baseline="0" dirty="0">
                        <a:ln>
                          <a:noFill/>
                        </a:ln>
                        <a:solidFill>
                          <a:schemeClr val="tx1"/>
                        </a:solidFill>
                        <a:effectLst/>
                        <a:latin typeface="Arial" charset="0"/>
                        <a:ea typeface="ＭＳ Ｐゴシック" charset="-128"/>
                      </a:endParaRP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10.2 [</a:t>
                      </a:r>
                      <a:r>
                        <a:rPr kumimoji="0" lang="en-US" altLang="x-none" sz="1100" b="0" i="0" u="none" strike="noStrike" cap="none" normalizeH="0" baseline="0" dirty="0" smtClean="0">
                          <a:ln>
                            <a:noFill/>
                          </a:ln>
                          <a:solidFill>
                            <a:schemeClr val="tx1"/>
                          </a:solidFill>
                          <a:effectLst/>
                          <a:latin typeface="Arial" charset="0"/>
                          <a:ea typeface="ＭＳ Ｐゴシック" charset="-128"/>
                        </a:rPr>
                        <a:t>6.5, </a:t>
                      </a:r>
                      <a:r>
                        <a:rPr kumimoji="0" lang="en-US" altLang="x-none" sz="1100" b="0" i="0" u="none" strike="noStrike" cap="none" normalizeH="0" baseline="0" dirty="0">
                          <a:ln>
                            <a:noFill/>
                          </a:ln>
                          <a:solidFill>
                            <a:schemeClr val="tx1"/>
                          </a:solidFill>
                          <a:effectLst/>
                          <a:latin typeface="Arial" charset="0"/>
                          <a:ea typeface="ＭＳ Ｐゴシック" charset="-128"/>
                        </a:rPr>
                        <a:t>14.2]</a:t>
                      </a: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r>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1" u="none" strike="noStrike" cap="none" normalizeH="0" baseline="0" dirty="0">
                          <a:ln>
                            <a:noFill/>
                          </a:ln>
                          <a:solidFill>
                            <a:schemeClr val="tx1"/>
                          </a:solidFill>
                          <a:effectLst/>
                          <a:latin typeface="Arial" charset="0"/>
                          <a:ea typeface="ＭＳ Ｐゴシック" charset="-128"/>
                        </a:rPr>
                        <a:t>P</a:t>
                      </a:r>
                      <a:r>
                        <a:rPr kumimoji="0" lang="en-US" altLang="x-none" sz="1100" b="0" i="0" u="none" strike="noStrike" cap="none" normalizeH="0" baseline="0" dirty="0">
                          <a:ln>
                            <a:noFill/>
                          </a:ln>
                          <a:solidFill>
                            <a:schemeClr val="tx1"/>
                          </a:solidFill>
                          <a:effectLst/>
                          <a:latin typeface="Arial" charset="0"/>
                          <a:ea typeface="ＭＳ Ｐゴシック" charset="-128"/>
                        </a:rPr>
                        <a:t>-value</a:t>
                      </a: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gridSpan="2">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0.0001</a:t>
                      </a: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hMerge="1">
                  <a:txBody>
                    <a:bodyPr/>
                    <a:lstStyle/>
                    <a:p>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HR [95% CI]</a:t>
                      </a: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gridSpan="2">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0.37 [</a:t>
                      </a:r>
                      <a:r>
                        <a:rPr kumimoji="0" lang="en-US" altLang="x-none" sz="1100" b="0" i="0" u="none" strike="noStrike" cap="none" normalizeH="0" baseline="0" dirty="0" smtClean="0">
                          <a:ln>
                            <a:noFill/>
                          </a:ln>
                          <a:solidFill>
                            <a:schemeClr val="tx1"/>
                          </a:solidFill>
                          <a:effectLst/>
                          <a:latin typeface="Arial" charset="0"/>
                          <a:ea typeface="ＭＳ Ｐゴシック" charset="-128"/>
                        </a:rPr>
                        <a:t>0.22, </a:t>
                      </a:r>
                      <a:r>
                        <a:rPr kumimoji="0" lang="en-US" altLang="x-none" sz="1100" b="0" i="0" u="none" strike="noStrike" cap="none" normalizeH="0" baseline="0" dirty="0">
                          <a:ln>
                            <a:noFill/>
                          </a:ln>
                          <a:solidFill>
                            <a:schemeClr val="tx1"/>
                          </a:solidFill>
                          <a:effectLst/>
                          <a:latin typeface="Arial" charset="0"/>
                          <a:ea typeface="ＭＳ Ｐゴシック" charset="-128"/>
                        </a:rPr>
                        <a:t>0.62]</a:t>
                      </a:r>
                    </a:p>
                  </a:txBody>
                  <a:tcPr marL="68578" marR="68578" marT="34299" marB="3429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hMerge="1">
                  <a:txBody>
                    <a:bodyPr/>
                    <a:lstStyle/>
                    <a:p>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bl>
          </a:graphicData>
        </a:graphic>
      </p:graphicFrame>
      <p:sp>
        <p:nvSpPr>
          <p:cNvPr id="108" name="Rectangle 33"/>
          <p:cNvSpPr>
            <a:spLocks noChangeArrowheads="1"/>
          </p:cNvSpPr>
          <p:nvPr/>
        </p:nvSpPr>
        <p:spPr bwMode="auto">
          <a:xfrm>
            <a:off x="4730405" y="4370524"/>
            <a:ext cx="4120003" cy="136197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110" name="Group 217"/>
          <p:cNvGraphicFramePr>
            <a:graphicFrameLocks noGrp="1"/>
          </p:cNvGraphicFramePr>
          <p:nvPr>
            <p:extLst>
              <p:ext uri="{D42A27DB-BD31-4B8C-83A1-F6EECF244321}">
                <p14:modId xmlns:p14="http://schemas.microsoft.com/office/powerpoint/2010/main" val="966838676"/>
              </p:ext>
            </p:extLst>
          </p:nvPr>
        </p:nvGraphicFramePr>
        <p:xfrm>
          <a:off x="4824842" y="4460914"/>
          <a:ext cx="3931128" cy="1181190"/>
        </p:xfrm>
        <a:graphic>
          <a:graphicData uri="http://schemas.openxmlformats.org/drawingml/2006/table">
            <a:tbl>
              <a:tblPr/>
              <a:tblGrid>
                <a:gridCol w="1268106"/>
                <a:gridCol w="1347363"/>
                <a:gridCol w="1315659"/>
              </a:tblGrid>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100" b="1" i="0" u="none" strike="noStrike" cap="none" normalizeH="0" baseline="0" dirty="0">
                        <a:ln>
                          <a:noFill/>
                        </a:ln>
                        <a:solidFill>
                          <a:schemeClr val="tx1"/>
                        </a:solidFill>
                        <a:effectLst/>
                        <a:latin typeface="Arial" charset="0"/>
                        <a:ea typeface="ＭＳ Ｐゴシック" charset="-128"/>
                      </a:endParaRP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chemeClr val="tx1"/>
                          </a:solidFill>
                          <a:effectLst/>
                          <a:latin typeface="Arial" charset="0"/>
                          <a:ea typeface="ＭＳ Ｐゴシック" charset="-128"/>
                        </a:rPr>
                        <a:t>Alectinib (N=14)</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0"/>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dirty="0" err="1">
                          <a:ln>
                            <a:noFill/>
                          </a:ln>
                          <a:solidFill>
                            <a:schemeClr val="tx1"/>
                          </a:solidFill>
                          <a:effectLst/>
                          <a:latin typeface="Arial" charset="0"/>
                          <a:ea typeface="ＭＳ Ｐゴシック" charset="-128"/>
                        </a:rPr>
                        <a:t>Crizotinib</a:t>
                      </a:r>
                      <a:r>
                        <a:rPr kumimoji="0" lang="en-US" altLang="x-none" sz="1100" b="1" i="0" u="none" strike="noStrike" cap="none" normalizeH="0" baseline="0" dirty="0">
                          <a:ln>
                            <a:noFill/>
                          </a:ln>
                          <a:solidFill>
                            <a:schemeClr val="tx1"/>
                          </a:solidFill>
                          <a:effectLst/>
                          <a:latin typeface="Arial" charset="0"/>
                          <a:ea typeface="ＭＳ Ｐゴシック" charset="-128"/>
                        </a:rPr>
                        <a:t> (N=29)</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0"/>
                    </a:solidFill>
                  </a:tcPr>
                </a:tc>
              </a:tr>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chemeClr val="tx1"/>
                          </a:solidFill>
                          <a:effectLst/>
                          <a:latin typeface="Arial" charset="0"/>
                          <a:ea typeface="ＭＳ Ｐゴシック" charset="-128"/>
                        </a:rPr>
                        <a:t>Event</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chemeClr val="tx1"/>
                          </a:solidFill>
                          <a:effectLst/>
                          <a:latin typeface="Arial" charset="0"/>
                          <a:ea typeface="ＭＳ Ｐゴシック" charset="-128"/>
                        </a:rPr>
                        <a:t>1 (7.1%)</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chemeClr val="tx1"/>
                          </a:solidFill>
                          <a:effectLst/>
                          <a:latin typeface="Arial" charset="0"/>
                          <a:ea typeface="ＭＳ Ｐゴシック" charset="-128"/>
                        </a:rPr>
                        <a:t>16 (55.2%)</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r>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Median [95% CI]</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smtClean="0">
                          <a:ln>
                            <a:noFill/>
                          </a:ln>
                          <a:solidFill>
                            <a:schemeClr val="tx1"/>
                          </a:solidFill>
                          <a:effectLst/>
                          <a:latin typeface="Arial" charset="0"/>
                          <a:ea typeface="ＭＳ Ｐゴシック" charset="-128"/>
                        </a:rPr>
                        <a:t>— [—, —]</a:t>
                      </a:r>
                      <a:endParaRPr kumimoji="0" lang="en-US" altLang="x-none" sz="1100" b="0" i="0" u="none" strike="noStrike" cap="none" normalizeH="0" baseline="0" dirty="0">
                        <a:ln>
                          <a:noFill/>
                        </a:ln>
                        <a:solidFill>
                          <a:schemeClr val="tx1"/>
                        </a:solidFill>
                        <a:effectLst/>
                        <a:latin typeface="Arial" charset="0"/>
                        <a:ea typeface="ＭＳ Ｐゴシック" charset="-128"/>
                      </a:endParaRP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10.2 [</a:t>
                      </a:r>
                      <a:r>
                        <a:rPr kumimoji="0" lang="en-US" altLang="x-none" sz="1100" b="0" i="0" u="none" strike="noStrike" cap="none" normalizeH="0" baseline="0" dirty="0" smtClean="0">
                          <a:ln>
                            <a:noFill/>
                          </a:ln>
                          <a:solidFill>
                            <a:schemeClr val="tx1"/>
                          </a:solidFill>
                          <a:effectLst/>
                          <a:latin typeface="Arial" charset="0"/>
                          <a:ea typeface="ＭＳ Ｐゴシック" charset="-128"/>
                        </a:rPr>
                        <a:t>6.5, 14.2</a:t>
                      </a:r>
                      <a:r>
                        <a:rPr kumimoji="0" lang="en-US" altLang="x-none" sz="1100" b="0" i="0" u="none" strike="noStrike" cap="none" normalizeH="0" baseline="0" dirty="0">
                          <a:ln>
                            <a:noFill/>
                          </a:ln>
                          <a:solidFill>
                            <a:schemeClr val="tx1"/>
                          </a:solidFill>
                          <a:effectLst/>
                          <a:latin typeface="Arial" charset="0"/>
                          <a:ea typeface="ＭＳ Ｐゴシック" charset="-128"/>
                        </a:rPr>
                        <a:t>]</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r>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1" u="none" strike="noStrike" cap="none" normalizeH="0" baseline="0" dirty="0">
                          <a:ln>
                            <a:noFill/>
                          </a:ln>
                          <a:solidFill>
                            <a:schemeClr val="tx1"/>
                          </a:solidFill>
                          <a:effectLst/>
                          <a:latin typeface="Arial" charset="0"/>
                          <a:ea typeface="ＭＳ Ｐゴシック" charset="-128"/>
                        </a:rPr>
                        <a:t>P</a:t>
                      </a:r>
                      <a:r>
                        <a:rPr kumimoji="0" lang="en-US" altLang="x-none" sz="1100" b="0" i="0" u="none" strike="noStrike" cap="none" normalizeH="0" baseline="0" dirty="0">
                          <a:ln>
                            <a:noFill/>
                          </a:ln>
                          <a:solidFill>
                            <a:schemeClr val="tx1"/>
                          </a:solidFill>
                          <a:effectLst/>
                          <a:latin typeface="Arial" charset="0"/>
                          <a:ea typeface="ＭＳ Ｐゴシック" charset="-128"/>
                        </a:rPr>
                        <a:t>-value</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gridSpan="2">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chemeClr val="tx1"/>
                          </a:solidFill>
                          <a:effectLst/>
                          <a:latin typeface="Arial" charset="0"/>
                          <a:ea typeface="ＭＳ Ｐゴシック" charset="-128"/>
                        </a:rPr>
                        <a:t>0.0002</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hMerge="1">
                  <a:txBody>
                    <a:bodyPr/>
                    <a:lstStyle/>
                    <a:p>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r h="228607">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chemeClr val="tx1"/>
                          </a:solidFill>
                          <a:effectLst/>
                          <a:latin typeface="Arial" charset="0"/>
                          <a:ea typeface="ＭＳ Ｐゴシック" charset="-128"/>
                        </a:rPr>
                        <a:t>HR [95% CI]</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gridSpan="2">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tx1"/>
                          </a:solidFill>
                          <a:effectLst/>
                          <a:latin typeface="Arial" charset="0"/>
                          <a:ea typeface="ＭＳ Ｐゴシック" charset="-128"/>
                        </a:rPr>
                        <a:t>0.09 [</a:t>
                      </a:r>
                      <a:r>
                        <a:rPr kumimoji="0" lang="en-US" altLang="x-none" sz="1100" b="0" i="0" u="none" strike="noStrike" cap="none" normalizeH="0" baseline="0" dirty="0" smtClean="0">
                          <a:ln>
                            <a:noFill/>
                          </a:ln>
                          <a:solidFill>
                            <a:schemeClr val="tx1"/>
                          </a:solidFill>
                          <a:effectLst/>
                          <a:latin typeface="Arial" charset="0"/>
                          <a:ea typeface="ＭＳ Ｐゴシック" charset="-128"/>
                        </a:rPr>
                        <a:t>0.1, </a:t>
                      </a:r>
                      <a:r>
                        <a:rPr kumimoji="0" lang="en-US" altLang="x-none" sz="1100" b="0" i="0" u="none" strike="noStrike" cap="none" normalizeH="0" baseline="0" dirty="0">
                          <a:ln>
                            <a:noFill/>
                          </a:ln>
                          <a:solidFill>
                            <a:schemeClr val="tx1"/>
                          </a:solidFill>
                          <a:effectLst/>
                          <a:latin typeface="Arial" charset="0"/>
                          <a:ea typeface="ＭＳ Ｐゴシック" charset="-128"/>
                        </a:rPr>
                        <a:t>0.74]</a:t>
                      </a:r>
                    </a:p>
                  </a:txBody>
                  <a:tcPr marL="68607" marR="68607" marT="34299" marB="3429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85C96"/>
                    </a:solidFill>
                  </a:tcPr>
                </a:tc>
                <a:tc hMerge="1">
                  <a:txBody>
                    <a:bodyPr/>
                    <a:lstStyle/>
                    <a:p>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539287"/>
            <a:ext cx="4502756" cy="2515540"/>
          </a:xfrm>
          <a:prstGeom prst="rect">
            <a:avLst/>
          </a:prstGeom>
        </p:spPr>
      </p:pic>
    </p:spTree>
    <p:extLst>
      <p:ext uri="{BB962C8B-B14F-4D97-AF65-F5344CB8AC3E}">
        <p14:creationId xmlns:p14="http://schemas.microsoft.com/office/powerpoint/2010/main" val="17574386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674716" y="1250620"/>
            <a:ext cx="7543800" cy="446438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3" name="Title 2"/>
          <p:cNvSpPr>
            <a:spLocks noGrp="1"/>
          </p:cNvSpPr>
          <p:nvPr>
            <p:ph type="title"/>
          </p:nvPr>
        </p:nvSpPr>
        <p:spPr/>
        <p:txBody>
          <a:bodyPr/>
          <a:lstStyle/>
          <a:p>
            <a:r>
              <a:rPr lang="en-US" sz="2401" dirty="0"/>
              <a:t>J-ALEX: Select Adverse Events</a:t>
            </a:r>
          </a:p>
        </p:txBody>
      </p:sp>
      <p:graphicFrame>
        <p:nvGraphicFramePr>
          <p:cNvPr id="9" name="Table Placeholder 3"/>
          <p:cNvGraphicFramePr>
            <a:graphicFrameLocks/>
          </p:cNvGraphicFramePr>
          <p:nvPr>
            <p:extLst>
              <p:ext uri="{D42A27DB-BD31-4B8C-83A1-F6EECF244321}">
                <p14:modId xmlns:p14="http://schemas.microsoft.com/office/powerpoint/2010/main" val="1495162773"/>
              </p:ext>
            </p:extLst>
          </p:nvPr>
        </p:nvGraphicFramePr>
        <p:xfrm>
          <a:off x="827116" y="1400618"/>
          <a:ext cx="7239000" cy="4164384"/>
        </p:xfrm>
        <a:graphic>
          <a:graphicData uri="http://schemas.openxmlformats.org/drawingml/2006/table">
            <a:tbl>
              <a:tblPr firstRow="1" bandRow="1">
                <a:tableStyleId>{93296810-A885-4BE3-A3E7-6D5BEEA58F35}</a:tableStyleId>
              </a:tblPr>
              <a:tblGrid>
                <a:gridCol w="2003651"/>
                <a:gridCol w="1292679"/>
                <a:gridCol w="1292679"/>
                <a:gridCol w="1421946"/>
                <a:gridCol w="1228045"/>
              </a:tblGrid>
              <a:tr h="680097">
                <a:tc rowSpan="2">
                  <a:txBody>
                    <a:bodyPr/>
                    <a:lstStyle/>
                    <a:p>
                      <a:r>
                        <a:rPr lang="en-US" sz="1600" b="1" dirty="0" smtClean="0">
                          <a:solidFill>
                            <a:schemeClr val="bg1"/>
                          </a:solidFill>
                          <a:latin typeface="Arial" charset="0"/>
                          <a:ea typeface="Arial" charset="0"/>
                          <a:cs typeface="Arial" charset="0"/>
                        </a:rPr>
                        <a:t>Adverse event</a:t>
                      </a:r>
                      <a:endParaRPr lang="en-US" sz="1600" b="1" dirty="0">
                        <a:solidFill>
                          <a:schemeClr val="bg1"/>
                        </a:solidFill>
                        <a:latin typeface="Arial" charset="0"/>
                        <a:ea typeface="Arial" charset="0"/>
                        <a:cs typeface="Arial" charset="0"/>
                      </a:endParaRPr>
                    </a:p>
                  </a:txBody>
                  <a:tcPr marL="68598" marR="68598" marT="34299" marB="34299"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gridSpan="2">
                  <a:txBody>
                    <a:bodyPr/>
                    <a:lstStyle/>
                    <a:p>
                      <a:pPr algn="ctr"/>
                      <a:r>
                        <a:rPr lang="en-US" sz="1600" b="1" dirty="0" err="1" smtClean="0">
                          <a:solidFill>
                            <a:schemeClr val="bg1"/>
                          </a:solidFill>
                          <a:latin typeface="Arial" charset="0"/>
                          <a:ea typeface="Arial" charset="0"/>
                          <a:cs typeface="Arial" charset="0"/>
                        </a:rPr>
                        <a:t>Alectinib</a:t>
                      </a:r>
                      <a:endParaRPr lang="en-US" sz="1600" b="1" baseline="0" dirty="0" smtClean="0">
                        <a:solidFill>
                          <a:schemeClr val="bg1"/>
                        </a:solidFill>
                        <a:latin typeface="Arial" charset="0"/>
                        <a:ea typeface="Arial" charset="0"/>
                        <a:cs typeface="Arial" charset="0"/>
                      </a:endParaRPr>
                    </a:p>
                    <a:p>
                      <a:pPr algn="ctr"/>
                      <a:r>
                        <a:rPr lang="en-US" sz="1600" b="1" baseline="0" dirty="0" smtClean="0">
                          <a:solidFill>
                            <a:schemeClr val="bg1"/>
                          </a:solidFill>
                          <a:latin typeface="Arial" charset="0"/>
                          <a:ea typeface="Arial" charset="0"/>
                          <a:cs typeface="Arial" charset="0"/>
                        </a:rPr>
                        <a:t>(n = 103)</a:t>
                      </a:r>
                      <a:endParaRPr lang="en-US" sz="1600" b="1"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hMerge="1">
                  <a:txBody>
                    <a:bodyPr/>
                    <a:lstStyle/>
                    <a:p>
                      <a:endParaRPr lang="en-US"/>
                    </a:p>
                  </a:txBody>
                  <a:tcPr/>
                </a:tc>
                <a:tc gridSpan="2">
                  <a:txBody>
                    <a:bodyPr/>
                    <a:lstStyle/>
                    <a:p>
                      <a:pPr algn="ctr"/>
                      <a:r>
                        <a:rPr lang="en-US" sz="1600" b="1" dirty="0" err="1" smtClean="0">
                          <a:solidFill>
                            <a:schemeClr val="bg1"/>
                          </a:solidFill>
                          <a:latin typeface="Arial" charset="0"/>
                          <a:ea typeface="Arial" charset="0"/>
                          <a:cs typeface="Arial" charset="0"/>
                        </a:rPr>
                        <a:t>Crizotinib</a:t>
                      </a:r>
                      <a:endParaRPr lang="en-US" sz="1600" b="1" dirty="0" smtClean="0">
                        <a:solidFill>
                          <a:schemeClr val="bg1"/>
                        </a:solidFill>
                        <a:latin typeface="Arial" charset="0"/>
                        <a:ea typeface="Arial" charset="0"/>
                        <a:cs typeface="Arial" charset="0"/>
                      </a:endParaRPr>
                    </a:p>
                    <a:p>
                      <a:pPr algn="ctr"/>
                      <a:r>
                        <a:rPr lang="en-US" sz="1600" b="1" dirty="0" smtClean="0">
                          <a:solidFill>
                            <a:schemeClr val="bg1"/>
                          </a:solidFill>
                          <a:latin typeface="Arial" charset="0"/>
                          <a:ea typeface="Arial" charset="0"/>
                          <a:cs typeface="Arial" charset="0"/>
                        </a:rPr>
                        <a:t>(n</a:t>
                      </a:r>
                      <a:r>
                        <a:rPr lang="en-US" sz="1600" b="1" baseline="0" dirty="0" smtClean="0">
                          <a:solidFill>
                            <a:schemeClr val="bg1"/>
                          </a:solidFill>
                          <a:latin typeface="Arial" charset="0"/>
                          <a:ea typeface="Arial" charset="0"/>
                          <a:cs typeface="Arial" charset="0"/>
                        </a:rPr>
                        <a:t> = 104)</a:t>
                      </a:r>
                      <a:endParaRPr lang="en-US" sz="1600" b="1"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hMerge="1">
                  <a:txBody>
                    <a:bodyPr/>
                    <a:lstStyle/>
                    <a:p>
                      <a:endParaRPr lang="en-US"/>
                    </a:p>
                  </a:txBody>
                  <a:tcPr/>
                </a:tc>
              </a:tr>
              <a:tr h="387143">
                <a:tc vMerge="1">
                  <a:txBody>
                    <a:bodyPr/>
                    <a:lstStyle/>
                    <a:p>
                      <a:endParaRPr lang="en-US" sz="2000" b="1" dirty="0">
                        <a:solidFill>
                          <a:srgbClr val="092F5D"/>
                        </a:solidFill>
                        <a:latin typeface="Calibri"/>
                        <a:cs typeface="Calibri"/>
                      </a:endParaRPr>
                    </a:p>
                  </a:txBody>
                  <a:tcPr anchor="b">
                    <a:lnL w="9525" cap="flat" cmpd="sng" algn="ctr">
                      <a:solidFill>
                        <a:prstClr val="black"/>
                      </a:solidFill>
                      <a:prstDash val="solid"/>
                      <a:round/>
                      <a:headEnd type="none" w="med" len="med"/>
                      <a:tailEnd type="none" w="med" len="med"/>
                    </a:lnL>
                    <a:lnR w="9525" cap="flat" cmpd="sng" algn="ctr">
                      <a:solidFill>
                        <a:prstClr val="black"/>
                      </a:solidFill>
                      <a:prstDash val="solid"/>
                      <a:round/>
                      <a:headEnd type="none" w="med" len="med"/>
                      <a:tailEnd type="none" w="med" len="med"/>
                    </a:lnR>
                    <a:lnT w="9525" cap="flat" cmpd="sng" algn="ctr">
                      <a:solidFill>
                        <a:prstClr val="black"/>
                      </a:solidFill>
                      <a:prstDash val="solid"/>
                      <a:round/>
                      <a:headEnd type="none" w="med" len="med"/>
                      <a:tailEnd type="none" w="med" len="med"/>
                    </a:lnT>
                    <a:lnB w="9525" cap="flat" cmpd="sng" algn="ctr">
                      <a:solidFill>
                        <a:prstClr val="black"/>
                      </a:solidFill>
                      <a:prstDash val="solid"/>
                      <a:round/>
                      <a:headEnd type="none" w="med" len="med"/>
                      <a:tailEnd type="none" w="med" len="med"/>
                    </a:lnB>
                    <a:solidFill>
                      <a:schemeClr val="bg1"/>
                    </a:solidFill>
                  </a:tcPr>
                </a:tc>
                <a:tc>
                  <a:txBody>
                    <a:bodyPr/>
                    <a:lstStyle/>
                    <a:p>
                      <a:pPr algn="ctr"/>
                      <a:r>
                        <a:rPr lang="en-US" sz="1600" b="1" dirty="0" smtClean="0">
                          <a:solidFill>
                            <a:schemeClr val="bg1"/>
                          </a:solidFill>
                          <a:latin typeface="Arial" charset="0"/>
                          <a:ea typeface="Arial" charset="0"/>
                          <a:cs typeface="Arial" charset="0"/>
                        </a:rPr>
                        <a:t>All grades</a:t>
                      </a:r>
                      <a:endParaRPr lang="en-US" sz="1600" b="1"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a:txBody>
                    <a:bodyPr/>
                    <a:lstStyle/>
                    <a:p>
                      <a:pPr algn="ctr"/>
                      <a:r>
                        <a:rPr lang="en-US" sz="1600" b="1" dirty="0" smtClean="0">
                          <a:solidFill>
                            <a:schemeClr val="bg1"/>
                          </a:solidFill>
                          <a:latin typeface="Arial" charset="0"/>
                          <a:ea typeface="Arial" charset="0"/>
                          <a:cs typeface="Arial" charset="0"/>
                        </a:rPr>
                        <a:t>Grade</a:t>
                      </a:r>
                      <a:r>
                        <a:rPr lang="en-US" sz="1600" b="1" baseline="0" dirty="0" smtClean="0">
                          <a:solidFill>
                            <a:schemeClr val="bg1"/>
                          </a:solidFill>
                          <a:latin typeface="Arial" charset="0"/>
                          <a:ea typeface="Arial" charset="0"/>
                          <a:cs typeface="Arial" charset="0"/>
                        </a:rPr>
                        <a:t> 3/4 </a:t>
                      </a:r>
                      <a:endParaRPr lang="en-US" sz="1600" b="1"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a:txBody>
                    <a:bodyPr/>
                    <a:lstStyle/>
                    <a:p>
                      <a:pPr marL="0" marR="0" indent="0" algn="ctr" defTabSz="914115"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charset="0"/>
                          <a:ea typeface="Arial" charset="0"/>
                          <a:cs typeface="Arial" charset="0"/>
                        </a:rPr>
                        <a:t>All grades</a:t>
                      </a: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c>
                  <a:txBody>
                    <a:bodyPr/>
                    <a:lstStyle/>
                    <a:p>
                      <a:pPr marL="0" marR="0" indent="0" algn="ctr" defTabSz="914115"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charset="0"/>
                          <a:ea typeface="Arial" charset="0"/>
                          <a:cs typeface="Arial" charset="0"/>
                        </a:rPr>
                        <a:t>Grade</a:t>
                      </a:r>
                      <a:r>
                        <a:rPr lang="en-US" sz="1600" b="1" baseline="0" dirty="0" smtClean="0">
                          <a:solidFill>
                            <a:schemeClr val="bg1"/>
                          </a:solidFill>
                          <a:latin typeface="Arial" charset="0"/>
                          <a:ea typeface="Arial" charset="0"/>
                          <a:cs typeface="Arial" charset="0"/>
                        </a:rPr>
                        <a:t> 3/4 </a:t>
                      </a:r>
                      <a:endParaRPr lang="en-US" sz="1600" b="1" dirty="0" smtClean="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B50"/>
                    </a:solidFill>
                  </a:tcPr>
                </a:tc>
              </a:tr>
              <a:tr h="387143">
                <a:tc>
                  <a:txBody>
                    <a:bodyPr/>
                    <a:lstStyle/>
                    <a:p>
                      <a:r>
                        <a:rPr lang="en-US" sz="1600" b="0" dirty="0" smtClean="0">
                          <a:solidFill>
                            <a:schemeClr val="bg1"/>
                          </a:solidFill>
                          <a:latin typeface="Arial" charset="0"/>
                          <a:ea typeface="Arial" charset="0"/>
                          <a:cs typeface="Arial" charset="0"/>
                        </a:rPr>
                        <a:t>Constipation</a:t>
                      </a:r>
                      <a:endParaRPr lang="en-US" sz="1600" b="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35.0%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44.2%</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r>
              <a:tr h="387143">
                <a:tc>
                  <a:txBody>
                    <a:bodyPr/>
                    <a:lstStyle/>
                    <a:p>
                      <a:r>
                        <a:rPr lang="en-US" sz="1600" b="0" dirty="0" smtClean="0">
                          <a:solidFill>
                            <a:schemeClr val="bg1"/>
                          </a:solidFill>
                          <a:latin typeface="Arial" charset="0"/>
                          <a:ea typeface="Arial" charset="0"/>
                          <a:cs typeface="Arial" charset="0"/>
                        </a:rPr>
                        <a:t>Nausea</a:t>
                      </a:r>
                      <a:endParaRPr lang="en-US" sz="1600" b="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10.7%</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74.0%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1.9%</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r>
              <a:tr h="387143">
                <a:tc>
                  <a:txBody>
                    <a:bodyPr/>
                    <a:lstStyle/>
                    <a:p>
                      <a:r>
                        <a:rPr lang="en-US" sz="1600" b="0" dirty="0" smtClean="0">
                          <a:solidFill>
                            <a:schemeClr val="bg1"/>
                          </a:solidFill>
                          <a:latin typeface="Arial" charset="0"/>
                          <a:ea typeface="Arial" charset="0"/>
                          <a:cs typeface="Arial" charset="0"/>
                        </a:rPr>
                        <a:t>Diarrhea </a:t>
                      </a:r>
                      <a:endParaRPr lang="en-US" sz="1600" b="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8.7%</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73.1%</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1.9%</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r>
              <a:tr h="387143">
                <a:tc>
                  <a:txBody>
                    <a:bodyPr/>
                    <a:lstStyle/>
                    <a:p>
                      <a:r>
                        <a:rPr lang="en-US" sz="1600" b="0" dirty="0" smtClean="0">
                          <a:solidFill>
                            <a:schemeClr val="bg1"/>
                          </a:solidFill>
                          <a:latin typeface="Arial" charset="0"/>
                          <a:ea typeface="Arial" charset="0"/>
                          <a:cs typeface="Arial" charset="0"/>
                        </a:rPr>
                        <a:t>Vomiting</a:t>
                      </a:r>
                      <a:endParaRPr lang="en-US" sz="1600" b="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5.8%</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57.7%</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1.9%</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r>
              <a:tr h="387143">
                <a:tc>
                  <a:txBody>
                    <a:bodyPr/>
                    <a:lstStyle/>
                    <a:p>
                      <a:r>
                        <a:rPr lang="en-US" sz="1600" b="0" dirty="0" smtClean="0">
                          <a:solidFill>
                            <a:schemeClr val="bg1"/>
                          </a:solidFill>
                          <a:latin typeface="Arial" charset="0"/>
                          <a:ea typeface="Arial" charset="0"/>
                          <a:cs typeface="Arial" charset="0"/>
                        </a:rPr>
                        <a:t>Elevated AST level</a:t>
                      </a:r>
                      <a:endParaRPr lang="en-US" sz="1600" b="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10.7%</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30.8%</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4.8%</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r>
              <a:tr h="387143">
                <a:tc>
                  <a:txBody>
                    <a:bodyPr/>
                    <a:lstStyle/>
                    <a:p>
                      <a:r>
                        <a:rPr lang="en-US" sz="1600" b="0" dirty="0" smtClean="0">
                          <a:solidFill>
                            <a:schemeClr val="bg1"/>
                          </a:solidFill>
                          <a:latin typeface="Arial" charset="0"/>
                          <a:ea typeface="Arial" charset="0"/>
                          <a:cs typeface="Arial" charset="0"/>
                        </a:rPr>
                        <a:t>Elevated</a:t>
                      </a:r>
                      <a:r>
                        <a:rPr lang="en-US" sz="1600" b="0" baseline="0" dirty="0" smtClean="0">
                          <a:solidFill>
                            <a:schemeClr val="bg1"/>
                          </a:solidFill>
                          <a:latin typeface="Arial" charset="0"/>
                          <a:ea typeface="Arial" charset="0"/>
                          <a:cs typeface="Arial" charset="0"/>
                        </a:rPr>
                        <a:t> ALT level</a:t>
                      </a:r>
                      <a:endParaRPr lang="en-US" sz="1600" b="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8.7%</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31.7%</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12.5%</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r>
              <a:tr h="387143">
                <a:tc>
                  <a:txBody>
                    <a:bodyPr/>
                    <a:lstStyle/>
                    <a:p>
                      <a:r>
                        <a:rPr lang="en-US" sz="1600" b="0" dirty="0" smtClean="0">
                          <a:solidFill>
                            <a:schemeClr val="bg1"/>
                          </a:solidFill>
                          <a:latin typeface="Arial" charset="0"/>
                          <a:ea typeface="Arial" charset="0"/>
                          <a:cs typeface="Arial" charset="0"/>
                        </a:rPr>
                        <a:t>Visual</a:t>
                      </a:r>
                      <a:r>
                        <a:rPr lang="en-US" sz="1600" b="0" baseline="0" dirty="0" smtClean="0">
                          <a:solidFill>
                            <a:schemeClr val="bg1"/>
                          </a:solidFill>
                          <a:latin typeface="Arial" charset="0"/>
                          <a:ea typeface="Arial" charset="0"/>
                          <a:cs typeface="Arial" charset="0"/>
                        </a:rPr>
                        <a:t> disturbance</a:t>
                      </a:r>
                      <a:endParaRPr lang="en-US" sz="1600" b="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54.8%</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r>
              <a:tr h="387143">
                <a:tc>
                  <a:txBody>
                    <a:bodyPr/>
                    <a:lstStyle/>
                    <a:p>
                      <a:r>
                        <a:rPr lang="en-US" sz="1600" b="0" dirty="0" err="1" smtClean="0">
                          <a:solidFill>
                            <a:schemeClr val="bg1"/>
                          </a:solidFill>
                          <a:latin typeface="Arial" charset="0"/>
                          <a:ea typeface="Arial" charset="0"/>
                          <a:cs typeface="Arial" charset="0"/>
                        </a:rPr>
                        <a:t>Dysgeusia</a:t>
                      </a:r>
                      <a:endParaRPr lang="en-US" sz="1600" b="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18.4%</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51.9%</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c>
                  <a:txBody>
                    <a:bodyPr/>
                    <a:lstStyle/>
                    <a:p>
                      <a:pPr algn="ctr"/>
                      <a:r>
                        <a:rPr lang="en-US" sz="1600" dirty="0" smtClean="0">
                          <a:solidFill>
                            <a:schemeClr val="bg1"/>
                          </a:solidFill>
                          <a:latin typeface="Arial" charset="0"/>
                          <a:ea typeface="Arial" charset="0"/>
                          <a:cs typeface="Arial" charset="0"/>
                        </a:rPr>
                        <a:t>0%</a:t>
                      </a:r>
                      <a:endParaRPr lang="en-US" sz="1600" dirty="0">
                        <a:solidFill>
                          <a:schemeClr val="bg1"/>
                        </a:solidFill>
                        <a:latin typeface="Arial" charset="0"/>
                        <a:ea typeface="Arial" charset="0"/>
                        <a:cs typeface="Arial" charset="0"/>
                      </a:endParaRPr>
                    </a:p>
                  </a:txBody>
                  <a:tcPr marL="68598" marR="68598"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85C96"/>
                    </a:solidFill>
                  </a:tcPr>
                </a:tc>
              </a:tr>
            </a:tbl>
          </a:graphicData>
        </a:graphic>
      </p:graphicFrame>
      <p:sp>
        <p:nvSpPr>
          <p:cNvPr id="4" name="Rectangle 3"/>
          <p:cNvSpPr/>
          <p:nvPr/>
        </p:nvSpPr>
        <p:spPr>
          <a:xfrm>
            <a:off x="658091" y="5827591"/>
            <a:ext cx="6320348" cy="338554"/>
          </a:xfrm>
          <a:prstGeom prst="rect">
            <a:avLst/>
          </a:prstGeom>
        </p:spPr>
        <p:txBody>
          <a:bodyPr wrap="square">
            <a:spAutoFit/>
          </a:bodyPr>
          <a:lstStyle/>
          <a:p>
            <a:r>
              <a:rPr lang="en-US" sz="1600" dirty="0">
                <a:latin typeface="+mn-lt"/>
                <a:ea typeface="Arial" charset="0"/>
                <a:cs typeface="Arial" charset="0"/>
              </a:rPr>
              <a:t>ALT = alanine aminotransferase; AST = aspartate </a:t>
            </a:r>
            <a:r>
              <a:rPr lang="en-US" sz="1600" dirty="0" smtClean="0">
                <a:latin typeface="+mn-lt"/>
                <a:ea typeface="Arial" charset="0"/>
                <a:cs typeface="Arial" charset="0"/>
              </a:rPr>
              <a:t>aminotransferase</a:t>
            </a:r>
            <a:endParaRPr lang="en-US" sz="1600" dirty="0">
              <a:latin typeface="+mn-lt"/>
              <a:ea typeface="Arial" charset="0"/>
              <a:cs typeface="Arial" charset="0"/>
            </a:endParaRPr>
          </a:p>
        </p:txBody>
      </p:sp>
      <p:sp>
        <p:nvSpPr>
          <p:cNvPr id="6" name="TextBox 5"/>
          <p:cNvSpPr txBox="1"/>
          <p:nvPr/>
        </p:nvSpPr>
        <p:spPr>
          <a:xfrm>
            <a:off x="228600" y="6443246"/>
            <a:ext cx="4716804" cy="338554"/>
          </a:xfrm>
          <a:prstGeom prst="rect">
            <a:avLst/>
          </a:prstGeom>
          <a:noFill/>
        </p:spPr>
        <p:txBody>
          <a:bodyPr wrap="none" rtlCol="0">
            <a:spAutoFit/>
          </a:bodyPr>
          <a:lstStyle/>
          <a:p>
            <a:r>
              <a:rPr lang="en-US" sz="1600" dirty="0" err="1">
                <a:latin typeface="+mn-lt"/>
                <a:cs typeface="Calibri"/>
              </a:rPr>
              <a:t>Nokihara</a:t>
            </a:r>
            <a:r>
              <a:rPr lang="en-US" sz="1600" dirty="0">
                <a:latin typeface="+mn-lt"/>
                <a:cs typeface="Calibri"/>
              </a:rPr>
              <a:t> H et al. </a:t>
            </a:r>
            <a:r>
              <a:rPr lang="en-US" sz="1600" i="1" dirty="0">
                <a:latin typeface="+mn-lt"/>
                <a:cs typeface="Calibri"/>
              </a:rPr>
              <a:t>Proc ASCO </a:t>
            </a:r>
            <a:r>
              <a:rPr lang="en-US" sz="1600" dirty="0">
                <a:latin typeface="+mn-lt"/>
                <a:cs typeface="Calibri"/>
              </a:rPr>
              <a:t>2016;Abstract 9008.</a:t>
            </a:r>
          </a:p>
        </p:txBody>
      </p:sp>
    </p:spTree>
    <p:custDataLst>
      <p:tags r:id="rId1"/>
    </p:custDataLst>
    <p:extLst>
      <p:ext uri="{BB962C8B-B14F-4D97-AF65-F5344CB8AC3E}">
        <p14:creationId xmlns:p14="http://schemas.microsoft.com/office/powerpoint/2010/main" val="344981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Group 104"/>
          <p:cNvGraphicFramePr>
            <a:graphicFrameLocks noGrp="1"/>
          </p:cNvGraphicFramePr>
          <p:nvPr>
            <p:extLst>
              <p:ext uri="{D42A27DB-BD31-4B8C-83A1-F6EECF244321}">
                <p14:modId xmlns:p14="http://schemas.microsoft.com/office/powerpoint/2010/main" val="556073130"/>
              </p:ext>
            </p:extLst>
          </p:nvPr>
        </p:nvGraphicFramePr>
        <p:xfrm>
          <a:off x="381000" y="2313139"/>
          <a:ext cx="2422869" cy="1463398"/>
        </p:xfrm>
        <a:graphic>
          <a:graphicData uri="http://schemas.openxmlformats.org/drawingml/2006/table">
            <a:tbl>
              <a:tblPr/>
              <a:tblGrid>
                <a:gridCol w="2422869"/>
              </a:tblGrid>
              <a:tr h="1463398">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kern="1200" cap="none" normalizeH="0" baseline="0" dirty="0" smtClean="0">
                          <a:ln>
                            <a:noFill/>
                          </a:ln>
                          <a:solidFill>
                            <a:schemeClr val="bg1"/>
                          </a:solidFill>
                          <a:effectLst/>
                          <a:latin typeface="+mn-lt"/>
                          <a:ea typeface="MS PGothic" charset="0"/>
                          <a:cs typeface="Calibri"/>
                        </a:rPr>
                        <a:t>ALK+</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kern="1200" cap="none" normalizeH="0" baseline="0" dirty="0" smtClean="0">
                          <a:ln>
                            <a:noFill/>
                          </a:ln>
                          <a:solidFill>
                            <a:schemeClr val="bg1"/>
                          </a:solidFill>
                          <a:effectLst/>
                          <a:latin typeface="+mn-lt"/>
                          <a:ea typeface="MS PGothic" charset="0"/>
                          <a:cs typeface="Calibri"/>
                        </a:rPr>
                        <a:t>Stage IIIB/IV or recurrent NSCLC</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kern="1200" cap="none" normalizeH="0" baseline="0" dirty="0" smtClean="0">
                          <a:ln>
                            <a:noFill/>
                          </a:ln>
                          <a:solidFill>
                            <a:schemeClr val="bg1"/>
                          </a:solidFill>
                          <a:effectLst/>
                          <a:latin typeface="+mn-lt"/>
                          <a:ea typeface="MS PGothic" charset="0"/>
                          <a:cs typeface="Calibri"/>
                        </a:rPr>
                        <a:t>Chemotherapy naïve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kern="1200" cap="none" normalizeH="0" baseline="0" dirty="0" smtClean="0">
                          <a:ln>
                            <a:noFill/>
                          </a:ln>
                          <a:solidFill>
                            <a:schemeClr val="bg1"/>
                          </a:solidFill>
                          <a:effectLst/>
                          <a:latin typeface="+mn-lt"/>
                          <a:ea typeface="MS PGothic" charset="0"/>
                          <a:cs typeface="Calibri"/>
                        </a:rPr>
                        <a:t>ECOG PS 0-2</a:t>
                      </a: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cxnSp>
        <p:nvCxnSpPr>
          <p:cNvPr id="28" name="Straight Arrow Connector 27"/>
          <p:cNvCxnSpPr/>
          <p:nvPr/>
        </p:nvCxnSpPr>
        <p:spPr bwMode="auto">
          <a:xfrm rot="16200000" flipH="1" flipV="1">
            <a:off x="5092717" y="2986337"/>
            <a:ext cx="1241569" cy="982"/>
          </a:xfrm>
          <a:prstGeom prst="straightConnector1">
            <a:avLst/>
          </a:prstGeom>
          <a:ln w="19050"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 name="Group 79"/>
          <p:cNvGrpSpPr>
            <a:grpSpLocks/>
          </p:cNvGrpSpPr>
          <p:nvPr/>
        </p:nvGrpSpPr>
        <p:grpSpPr bwMode="auto">
          <a:xfrm rot="10800000">
            <a:off x="5277014" y="2365151"/>
            <a:ext cx="436979" cy="1231751"/>
            <a:chOff x="3011288" y="2387176"/>
            <a:chExt cx="571129" cy="2872212"/>
          </a:xfrm>
        </p:grpSpPr>
        <p:cxnSp>
          <p:nvCxnSpPr>
            <p:cNvPr id="30" name="Straight Arrow Connector 29"/>
            <p:cNvCxnSpPr/>
            <p:nvPr/>
          </p:nvCxnSpPr>
          <p:spPr>
            <a:xfrm>
              <a:off x="3011288" y="5259388"/>
              <a:ext cx="571129" cy="0"/>
            </a:xfrm>
            <a:prstGeom prst="straightConnector1">
              <a:avLst/>
            </a:prstGeom>
            <a:ln w="19050"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11290" y="2387176"/>
              <a:ext cx="571126" cy="0"/>
            </a:xfrm>
            <a:prstGeom prst="straightConnector1">
              <a:avLst/>
            </a:prstGeom>
            <a:ln w="19050"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US" sz="2400" dirty="0" smtClean="0"/>
              <a:t>ALEX Phase III Study Design</a:t>
            </a:r>
            <a:endParaRPr lang="en-US" sz="2400" dirty="0"/>
          </a:p>
        </p:txBody>
      </p:sp>
      <p:sp>
        <p:nvSpPr>
          <p:cNvPr id="6" name="TextBox 5"/>
          <p:cNvSpPr txBox="1"/>
          <p:nvPr/>
        </p:nvSpPr>
        <p:spPr>
          <a:xfrm>
            <a:off x="1027777" y="4669000"/>
            <a:ext cx="6688292" cy="438695"/>
          </a:xfrm>
          <a:prstGeom prst="rect">
            <a:avLst/>
          </a:prstGeom>
          <a:noFill/>
        </p:spPr>
        <p:txBody>
          <a:bodyPr wrap="square" rtlCol="0">
            <a:noAutofit/>
          </a:bodyPr>
          <a:lstStyle/>
          <a:p>
            <a:r>
              <a:rPr lang="en-US" sz="1600" dirty="0">
                <a:solidFill>
                  <a:schemeClr val="bg1"/>
                </a:solidFill>
                <a:latin typeface="+mj-lt"/>
                <a:cs typeface="Calibri"/>
              </a:rPr>
              <a:t>In comparison to </a:t>
            </a:r>
            <a:r>
              <a:rPr lang="en-US" sz="1600" dirty="0" err="1">
                <a:solidFill>
                  <a:schemeClr val="bg1"/>
                </a:solidFill>
                <a:latin typeface="+mj-lt"/>
                <a:cs typeface="Calibri"/>
              </a:rPr>
              <a:t>crizotinib</a:t>
            </a:r>
            <a:r>
              <a:rPr lang="en-US" sz="1600" dirty="0">
                <a:solidFill>
                  <a:schemeClr val="bg1"/>
                </a:solidFill>
                <a:latin typeface="+mj-lt"/>
                <a:cs typeface="Calibri"/>
              </a:rPr>
              <a:t>, </a:t>
            </a:r>
            <a:r>
              <a:rPr lang="en-US" sz="1600" dirty="0" err="1">
                <a:solidFill>
                  <a:schemeClr val="bg1"/>
                </a:solidFill>
                <a:latin typeface="+mj-lt"/>
                <a:cs typeface="Calibri"/>
              </a:rPr>
              <a:t>alectinib</a:t>
            </a:r>
            <a:r>
              <a:rPr lang="en-US" sz="1600" dirty="0">
                <a:solidFill>
                  <a:schemeClr val="bg1"/>
                </a:solidFill>
                <a:latin typeface="+mj-lt"/>
                <a:cs typeface="Calibri"/>
              </a:rPr>
              <a:t> demonstrated </a:t>
            </a:r>
            <a:r>
              <a:rPr lang="en-US" sz="1600" dirty="0" smtClean="0">
                <a:solidFill>
                  <a:schemeClr val="bg1"/>
                </a:solidFill>
                <a:latin typeface="+mj-lt"/>
                <a:cs typeface="Calibri"/>
              </a:rPr>
              <a:t>statistically significant </a:t>
            </a:r>
            <a:r>
              <a:rPr lang="en-US" sz="1600" dirty="0">
                <a:solidFill>
                  <a:schemeClr val="bg1"/>
                </a:solidFill>
                <a:latin typeface="+mj-lt"/>
                <a:cs typeface="Calibri"/>
              </a:rPr>
              <a:t>improvement in PFS in the Japanese Phase III parallel trial </a:t>
            </a:r>
            <a:r>
              <a:rPr lang="en-US" sz="1600" dirty="0" smtClean="0">
                <a:solidFill>
                  <a:schemeClr val="bg1"/>
                </a:solidFill>
                <a:latin typeface="+mj-lt"/>
                <a:cs typeface="Calibri"/>
              </a:rPr>
              <a:t/>
            </a:r>
            <a:br>
              <a:rPr lang="en-US" sz="1600" dirty="0" smtClean="0">
                <a:solidFill>
                  <a:schemeClr val="bg1"/>
                </a:solidFill>
                <a:latin typeface="+mj-lt"/>
                <a:cs typeface="Calibri"/>
              </a:rPr>
            </a:br>
            <a:r>
              <a:rPr lang="en-US" sz="1600" dirty="0" smtClean="0">
                <a:solidFill>
                  <a:schemeClr val="bg1"/>
                </a:solidFill>
                <a:latin typeface="+mj-lt"/>
                <a:cs typeface="Calibri"/>
              </a:rPr>
              <a:t>J-ALEX </a:t>
            </a:r>
            <a:r>
              <a:rPr lang="en-US" sz="1600" dirty="0">
                <a:solidFill>
                  <a:schemeClr val="bg1"/>
                </a:solidFill>
                <a:latin typeface="+mj-lt"/>
                <a:cs typeface="Calibri"/>
              </a:rPr>
              <a:t>(HR = 0.34, </a:t>
            </a:r>
            <a:r>
              <a:rPr lang="en-US" sz="1600" i="1" dirty="0">
                <a:solidFill>
                  <a:schemeClr val="bg1"/>
                </a:solidFill>
                <a:latin typeface="+mj-lt"/>
                <a:cs typeface="Calibri"/>
              </a:rPr>
              <a:t>p </a:t>
            </a:r>
            <a:r>
              <a:rPr lang="en-US" sz="1600" dirty="0">
                <a:solidFill>
                  <a:schemeClr val="bg1"/>
                </a:solidFill>
                <a:latin typeface="+mj-lt"/>
                <a:cs typeface="Calibri"/>
              </a:rPr>
              <a:t>&lt; 0.0001).</a:t>
            </a:r>
          </a:p>
        </p:txBody>
      </p:sp>
      <p:sp>
        <p:nvSpPr>
          <p:cNvPr id="7" name="TextBox 6"/>
          <p:cNvSpPr txBox="1">
            <a:spLocks noChangeArrowheads="1"/>
          </p:cNvSpPr>
          <p:nvPr/>
        </p:nvSpPr>
        <p:spPr bwMode="auto">
          <a:xfrm>
            <a:off x="15240" y="6580512"/>
            <a:ext cx="7658904" cy="27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96" bIns="68598"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latin typeface="+mj-lt"/>
                <a:cs typeface="Calibri"/>
              </a:rPr>
              <a:t>Ou</a:t>
            </a:r>
            <a:r>
              <a:rPr lang="en-US" sz="1600" dirty="0">
                <a:latin typeface="+mj-lt"/>
                <a:cs typeface="Calibri"/>
              </a:rPr>
              <a:t> SHI et al. </a:t>
            </a:r>
            <a:r>
              <a:rPr lang="en-US" sz="1600" i="1" dirty="0" err="1">
                <a:latin typeface="+mj-lt"/>
                <a:cs typeface="Calibri"/>
              </a:rPr>
              <a:t>Proc</a:t>
            </a:r>
            <a:r>
              <a:rPr lang="en-US" sz="1600" i="1" dirty="0">
                <a:latin typeface="+mj-lt"/>
                <a:cs typeface="Calibri"/>
              </a:rPr>
              <a:t> ASCO </a:t>
            </a:r>
            <a:r>
              <a:rPr lang="en-US" sz="1600" dirty="0">
                <a:latin typeface="+mj-lt"/>
                <a:cs typeface="Calibri"/>
              </a:rPr>
              <a:t>2015;Abstract 8008; </a:t>
            </a:r>
            <a:r>
              <a:rPr lang="en-US" sz="1600" dirty="0" err="1">
                <a:latin typeface="+mj-lt"/>
                <a:cs typeface="Calibri"/>
              </a:rPr>
              <a:t>Nokihara</a:t>
            </a:r>
            <a:r>
              <a:rPr lang="en-US" sz="1600" dirty="0">
                <a:latin typeface="+mj-lt"/>
                <a:cs typeface="Calibri"/>
              </a:rPr>
              <a:t> H et al. </a:t>
            </a:r>
            <a:r>
              <a:rPr lang="en-US" sz="1600" i="1" dirty="0">
                <a:latin typeface="+mj-lt"/>
                <a:cs typeface="Calibri"/>
              </a:rPr>
              <a:t>Proc ASCO </a:t>
            </a:r>
            <a:r>
              <a:rPr lang="en-US" sz="1600" dirty="0">
                <a:latin typeface="+mj-lt"/>
                <a:cs typeface="Calibri"/>
              </a:rPr>
              <a:t>2016;Abstract 9008.</a:t>
            </a:r>
          </a:p>
        </p:txBody>
      </p:sp>
      <p:cxnSp>
        <p:nvCxnSpPr>
          <p:cNvPr id="8" name="Straight Connector 10"/>
          <p:cNvCxnSpPr>
            <a:cxnSpLocks noChangeShapeType="1"/>
            <a:stCxn id="34" idx="3"/>
          </p:cNvCxnSpPr>
          <p:nvPr/>
        </p:nvCxnSpPr>
        <p:spPr bwMode="auto">
          <a:xfrm>
            <a:off x="2803869" y="3044838"/>
            <a:ext cx="518988" cy="0"/>
          </a:xfrm>
          <a:prstGeom prst="line">
            <a:avLst/>
          </a:prstGeom>
          <a:noFill/>
          <a:ln w="19050" cmpd="sng">
            <a:solidFill>
              <a:schemeClr val="bg1"/>
            </a:solidFill>
            <a:round/>
            <a:headEnd/>
            <a:tailEnd/>
          </a:ln>
          <a:extLst>
            <a:ext uri="{909E8E84-426E-40dd-AFC4-6F175D3DCCD1}">
              <a14:hiddenFill xmlns:a14="http://schemas.microsoft.com/office/drawing/2010/main" xmlns="">
                <a:noFill/>
              </a14:hiddenFill>
            </a:ext>
          </a:extLst>
        </p:spPr>
      </p:cxnSp>
      <p:cxnSp>
        <p:nvCxnSpPr>
          <p:cNvPr id="10" name="Straight Arrow Connector 9"/>
          <p:cNvCxnSpPr/>
          <p:nvPr/>
        </p:nvCxnSpPr>
        <p:spPr bwMode="auto">
          <a:xfrm rot="5400000" flipH="1" flipV="1">
            <a:off x="2639915" y="2985444"/>
            <a:ext cx="1241569" cy="982"/>
          </a:xfrm>
          <a:prstGeom prst="straightConnector1">
            <a:avLst/>
          </a:prstGeom>
          <a:ln w="19050"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79"/>
          <p:cNvGrpSpPr>
            <a:grpSpLocks/>
          </p:cNvGrpSpPr>
          <p:nvPr/>
        </p:nvGrpSpPr>
        <p:grpSpPr bwMode="auto">
          <a:xfrm>
            <a:off x="3260208" y="2375861"/>
            <a:ext cx="436979" cy="1231751"/>
            <a:chOff x="3011288" y="2387176"/>
            <a:chExt cx="571129" cy="2872212"/>
          </a:xfrm>
        </p:grpSpPr>
        <p:cxnSp>
          <p:nvCxnSpPr>
            <p:cNvPr id="12" name="Straight Arrow Connector 11"/>
            <p:cNvCxnSpPr/>
            <p:nvPr/>
          </p:nvCxnSpPr>
          <p:spPr>
            <a:xfrm>
              <a:off x="3011288" y="5259388"/>
              <a:ext cx="571129" cy="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11290" y="2387176"/>
              <a:ext cx="571126" cy="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Oval 14"/>
          <p:cNvSpPr>
            <a:spLocks noChangeArrowheads="1"/>
          </p:cNvSpPr>
          <p:nvPr/>
        </p:nvSpPr>
        <p:spPr bwMode="auto">
          <a:xfrm>
            <a:off x="2919558" y="2660222"/>
            <a:ext cx="685979" cy="685979"/>
          </a:xfrm>
          <a:prstGeom prst="ellipse">
            <a:avLst/>
          </a:prstGeom>
          <a:solidFill>
            <a:srgbClr val="FE701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sz="2701">
              <a:latin typeface="+mj-lt"/>
              <a:cs typeface="Calibri"/>
            </a:endParaRPr>
          </a:p>
        </p:txBody>
      </p:sp>
      <p:sp>
        <p:nvSpPr>
          <p:cNvPr id="16" name="Rectangle 15"/>
          <p:cNvSpPr>
            <a:spLocks noChangeArrowheads="1"/>
          </p:cNvSpPr>
          <p:nvPr/>
        </p:nvSpPr>
        <p:spPr bwMode="auto">
          <a:xfrm>
            <a:off x="2976723" y="2717387"/>
            <a:ext cx="571649" cy="5716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2701" dirty="0">
                <a:solidFill>
                  <a:schemeClr val="bg1"/>
                </a:solidFill>
                <a:latin typeface="+mj-lt"/>
                <a:cs typeface="Calibri"/>
              </a:rPr>
              <a:t>R</a:t>
            </a:r>
          </a:p>
        </p:txBody>
      </p:sp>
      <p:sp>
        <p:nvSpPr>
          <p:cNvPr id="18" name="Rectangle 18"/>
          <p:cNvSpPr>
            <a:spLocks noChangeArrowheads="1"/>
          </p:cNvSpPr>
          <p:nvPr/>
        </p:nvSpPr>
        <p:spPr bwMode="auto">
          <a:xfrm>
            <a:off x="3697186" y="2088759"/>
            <a:ext cx="1889322" cy="617381"/>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sz="1800">
              <a:latin typeface="+mj-lt"/>
              <a:ea typeface="ＭＳ Ｐゴシック" charset="0"/>
              <a:cs typeface="Calibri"/>
            </a:endParaRPr>
          </a:p>
        </p:txBody>
      </p:sp>
      <p:sp>
        <p:nvSpPr>
          <p:cNvPr id="19" name="Rectangle 18"/>
          <p:cNvSpPr>
            <a:spLocks noChangeArrowheads="1"/>
          </p:cNvSpPr>
          <p:nvPr/>
        </p:nvSpPr>
        <p:spPr bwMode="auto">
          <a:xfrm>
            <a:off x="3697187" y="3314939"/>
            <a:ext cx="1852142" cy="617381"/>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sz="1800" dirty="0">
                <a:latin typeface="+mj-lt"/>
                <a:ea typeface="ＭＳ Ｐゴシック" charset="0"/>
                <a:cs typeface="Calibri"/>
              </a:rPr>
              <a:t> </a:t>
            </a:r>
          </a:p>
        </p:txBody>
      </p:sp>
      <p:sp>
        <p:nvSpPr>
          <p:cNvPr id="20" name="TextBox 16"/>
          <p:cNvSpPr txBox="1">
            <a:spLocks noChangeArrowheads="1"/>
          </p:cNvSpPr>
          <p:nvPr/>
        </p:nvSpPr>
        <p:spPr bwMode="auto">
          <a:xfrm>
            <a:off x="3662702" y="2084384"/>
            <a:ext cx="1923807" cy="63300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nchor="ctr">
            <a:no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350" b="1" dirty="0" err="1">
                <a:solidFill>
                  <a:srgbClr val="000090"/>
                </a:solidFill>
                <a:latin typeface="+mj-lt"/>
                <a:cs typeface="Calibri"/>
              </a:rPr>
              <a:t>Alectinib</a:t>
            </a:r>
            <a:r>
              <a:rPr lang="en-US" sz="1350" b="1" dirty="0">
                <a:solidFill>
                  <a:srgbClr val="000090"/>
                </a:solidFill>
                <a:latin typeface="+mj-lt"/>
                <a:cs typeface="Calibri"/>
              </a:rPr>
              <a:t> 600 mg BID</a:t>
            </a:r>
          </a:p>
          <a:p>
            <a:pPr algn="ctr"/>
            <a:r>
              <a:rPr lang="en-US" sz="1350" b="1" dirty="0">
                <a:solidFill>
                  <a:srgbClr val="000090"/>
                </a:solidFill>
                <a:latin typeface="+mj-lt"/>
                <a:cs typeface="Calibri"/>
              </a:rPr>
              <a:t>(n = 143)</a:t>
            </a:r>
          </a:p>
        </p:txBody>
      </p:sp>
      <p:sp>
        <p:nvSpPr>
          <p:cNvPr id="21" name="TextBox 17"/>
          <p:cNvSpPr txBox="1">
            <a:spLocks noChangeArrowheads="1"/>
          </p:cNvSpPr>
          <p:nvPr/>
        </p:nvSpPr>
        <p:spPr bwMode="auto">
          <a:xfrm>
            <a:off x="3697185" y="3314939"/>
            <a:ext cx="1852144" cy="61503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nchor="ctr">
            <a:no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350" b="1" dirty="0" err="1">
                <a:solidFill>
                  <a:srgbClr val="000090"/>
                </a:solidFill>
                <a:latin typeface="+mj-lt"/>
                <a:cs typeface="Calibri"/>
              </a:rPr>
              <a:t>Crizotinib</a:t>
            </a:r>
            <a:r>
              <a:rPr lang="en-US" sz="1350" b="1" dirty="0">
                <a:solidFill>
                  <a:srgbClr val="000090"/>
                </a:solidFill>
                <a:latin typeface="+mj-lt"/>
                <a:cs typeface="Calibri"/>
              </a:rPr>
              <a:t> 250 mg</a:t>
            </a:r>
          </a:p>
          <a:p>
            <a:pPr algn="ctr"/>
            <a:r>
              <a:rPr lang="en-US" sz="1350" b="1" dirty="0">
                <a:solidFill>
                  <a:srgbClr val="000090"/>
                </a:solidFill>
                <a:latin typeface="+mj-lt"/>
                <a:cs typeface="Calibri"/>
              </a:rPr>
              <a:t>BID (n = 143)</a:t>
            </a:r>
          </a:p>
        </p:txBody>
      </p:sp>
      <p:sp>
        <p:nvSpPr>
          <p:cNvPr id="22" name="Rectangle 21"/>
          <p:cNvSpPr>
            <a:spLocks noChangeArrowheads="1"/>
          </p:cNvSpPr>
          <p:nvPr/>
        </p:nvSpPr>
        <p:spPr bwMode="auto">
          <a:xfrm>
            <a:off x="5873514" y="2365150"/>
            <a:ext cx="1229327" cy="1241570"/>
          </a:xfrm>
          <a:prstGeom prst="rect">
            <a:avLst/>
          </a:prstGeom>
          <a:solidFill>
            <a:schemeClr val="bg1">
              <a:lumMod val="65000"/>
            </a:schemeClr>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sz="1800" dirty="0">
                <a:latin typeface="+mj-lt"/>
                <a:ea typeface="ＭＳ Ｐゴシック" charset="0"/>
                <a:cs typeface="Calibri"/>
              </a:rPr>
              <a:t> </a:t>
            </a:r>
          </a:p>
        </p:txBody>
      </p:sp>
      <p:sp>
        <p:nvSpPr>
          <p:cNvPr id="23" name="TextBox 17"/>
          <p:cNvSpPr txBox="1">
            <a:spLocks noChangeArrowheads="1"/>
          </p:cNvSpPr>
          <p:nvPr/>
        </p:nvSpPr>
        <p:spPr bwMode="auto">
          <a:xfrm>
            <a:off x="5856576" y="2437671"/>
            <a:ext cx="1229327" cy="113107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350" b="1" dirty="0">
                <a:solidFill>
                  <a:srgbClr val="000090"/>
                </a:solidFill>
                <a:latin typeface="+mj-lt"/>
                <a:cs typeface="Calibri"/>
              </a:rPr>
              <a:t>Until PD* or premature withdrawal (</a:t>
            </a:r>
            <a:r>
              <a:rPr lang="en-US" sz="1350" b="1" dirty="0" err="1">
                <a:solidFill>
                  <a:srgbClr val="000090"/>
                </a:solidFill>
                <a:latin typeface="+mj-lt"/>
                <a:cs typeface="Calibri"/>
              </a:rPr>
              <a:t>eg</a:t>
            </a:r>
            <a:r>
              <a:rPr lang="en-US" sz="1350" b="1" dirty="0">
                <a:solidFill>
                  <a:srgbClr val="000090"/>
                </a:solidFill>
                <a:latin typeface="+mj-lt"/>
                <a:cs typeface="Calibri"/>
              </a:rPr>
              <a:t>, due to toxicity) </a:t>
            </a:r>
          </a:p>
        </p:txBody>
      </p:sp>
      <p:sp>
        <p:nvSpPr>
          <p:cNvPr id="24" name="Rectangle 23"/>
          <p:cNvSpPr>
            <a:spLocks noChangeArrowheads="1"/>
          </p:cNvSpPr>
          <p:nvPr/>
        </p:nvSpPr>
        <p:spPr bwMode="auto">
          <a:xfrm>
            <a:off x="7311615" y="2572310"/>
            <a:ext cx="1420246" cy="972361"/>
          </a:xfrm>
          <a:prstGeom prst="rect">
            <a:avLst/>
          </a:prstGeom>
          <a:solidFill>
            <a:schemeClr val="bg1">
              <a:lumMod val="65000"/>
            </a:schemeClr>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sz="1800" dirty="0">
                <a:latin typeface="+mj-lt"/>
                <a:ea typeface="ＭＳ Ｐゴシック" charset="0"/>
                <a:cs typeface="Calibri"/>
              </a:rPr>
              <a:t> </a:t>
            </a:r>
          </a:p>
        </p:txBody>
      </p:sp>
      <p:sp>
        <p:nvSpPr>
          <p:cNvPr id="25" name="TextBox 17"/>
          <p:cNvSpPr txBox="1">
            <a:spLocks noChangeArrowheads="1"/>
          </p:cNvSpPr>
          <p:nvPr/>
        </p:nvSpPr>
        <p:spPr bwMode="auto">
          <a:xfrm>
            <a:off x="7329173" y="2602417"/>
            <a:ext cx="1368812" cy="92333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350" b="1" dirty="0">
                <a:solidFill>
                  <a:srgbClr val="000090"/>
                </a:solidFill>
                <a:latin typeface="+mj-lt"/>
                <a:cs typeface="Calibri"/>
              </a:rPr>
              <a:t>Subsequent therapy and survival follow-up</a:t>
            </a:r>
          </a:p>
        </p:txBody>
      </p:sp>
      <p:sp>
        <p:nvSpPr>
          <p:cNvPr id="26" name="TextBox 17"/>
          <p:cNvSpPr txBox="1">
            <a:spLocks noChangeArrowheads="1"/>
          </p:cNvSpPr>
          <p:nvPr/>
        </p:nvSpPr>
        <p:spPr bwMode="auto">
          <a:xfrm>
            <a:off x="3535126" y="2828759"/>
            <a:ext cx="486181" cy="32316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500" dirty="0">
                <a:solidFill>
                  <a:schemeClr val="bg1"/>
                </a:solidFill>
                <a:latin typeface="+mj-lt"/>
                <a:cs typeface="Calibri"/>
              </a:rPr>
              <a:t>1:1</a:t>
            </a:r>
          </a:p>
        </p:txBody>
      </p:sp>
      <p:cxnSp>
        <p:nvCxnSpPr>
          <p:cNvPr id="32" name="Straight Arrow Connector 31"/>
          <p:cNvCxnSpPr/>
          <p:nvPr/>
        </p:nvCxnSpPr>
        <p:spPr bwMode="auto">
          <a:xfrm>
            <a:off x="5713010" y="3044838"/>
            <a:ext cx="160504" cy="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a:off x="7103657" y="3044838"/>
            <a:ext cx="188401" cy="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12395" y="3733448"/>
            <a:ext cx="2645805" cy="461665"/>
          </a:xfrm>
          <a:prstGeom prst="rect">
            <a:avLst/>
          </a:prstGeom>
          <a:noFill/>
        </p:spPr>
        <p:txBody>
          <a:bodyPr wrap="square" rtlCol="0">
            <a:spAutoFit/>
          </a:bodyPr>
          <a:lstStyle/>
          <a:p>
            <a:r>
              <a:rPr lang="en-US" sz="1200" dirty="0">
                <a:solidFill>
                  <a:schemeClr val="bg1"/>
                </a:solidFill>
                <a:latin typeface="+mj-lt"/>
                <a:cs typeface="Calibri"/>
              </a:rPr>
              <a:t>*</a:t>
            </a:r>
            <a:r>
              <a:rPr lang="en-US" sz="1200" baseline="30000" dirty="0">
                <a:solidFill>
                  <a:schemeClr val="bg1"/>
                </a:solidFill>
                <a:latin typeface="+mj-lt"/>
                <a:cs typeface="Calibri"/>
              </a:rPr>
              <a:t> </a:t>
            </a:r>
            <a:r>
              <a:rPr lang="en-US" sz="1200" dirty="0">
                <a:solidFill>
                  <a:schemeClr val="bg1"/>
                </a:solidFill>
                <a:latin typeface="+mj-lt"/>
                <a:cs typeface="Calibri"/>
              </a:rPr>
              <a:t>Determined by investigators, based on RECIST v1.1</a:t>
            </a:r>
          </a:p>
        </p:txBody>
      </p:sp>
    </p:spTree>
    <p:custDataLst>
      <p:tags r:id="rId1"/>
    </p:custDataLst>
    <p:extLst>
      <p:ext uri="{BB962C8B-B14F-4D97-AF65-F5344CB8AC3E}">
        <p14:creationId xmlns:p14="http://schemas.microsoft.com/office/powerpoint/2010/main" val="16942068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4"/>
          <p:cNvSpPr>
            <a:spLocks noGrp="1"/>
          </p:cNvSpPr>
          <p:nvPr>
            <p:ph type="title"/>
          </p:nvPr>
        </p:nvSpPr>
        <p:spPr/>
        <p:txBody>
          <a:bodyPr/>
          <a:lstStyle/>
          <a:p>
            <a:pPr eaLnBrk="1" hangingPunct="1"/>
            <a:r>
              <a:rPr lang="en-US" altLang="x-none" sz="2400" dirty="0">
                <a:latin typeface="+mn-lt"/>
                <a:ea typeface="ＭＳ Ｐゴシック" charset="-128"/>
              </a:rPr>
              <a:t>ASCEND-4: Randomized Phase </a:t>
            </a:r>
            <a:r>
              <a:rPr lang="en-US" altLang="x-none" sz="2400" dirty="0" smtClean="0">
                <a:latin typeface="+mn-lt"/>
                <a:ea typeface="ＭＳ Ｐゴシック" charset="-128"/>
              </a:rPr>
              <a:t>III </a:t>
            </a:r>
            <a:r>
              <a:rPr lang="en-US" altLang="x-none" sz="2400" dirty="0">
                <a:latin typeface="+mn-lt"/>
                <a:ea typeface="ＭＳ Ｐゴシック" charset="-128"/>
              </a:rPr>
              <a:t>Study Comparing </a:t>
            </a:r>
            <a:r>
              <a:rPr lang="en-US" altLang="x-none" sz="2400" dirty="0" smtClean="0">
                <a:latin typeface="+mn-lt"/>
                <a:ea typeface="ＭＳ Ｐゴシック" charset="-128"/>
              </a:rPr>
              <a:t/>
            </a:r>
            <a:br>
              <a:rPr lang="en-US" altLang="x-none" sz="2400" dirty="0" smtClean="0">
                <a:latin typeface="+mn-lt"/>
                <a:ea typeface="ＭＳ Ｐゴシック" charset="-128"/>
              </a:rPr>
            </a:br>
            <a:r>
              <a:rPr lang="en-US" altLang="x-none" sz="2400" dirty="0" smtClean="0">
                <a:latin typeface="+mn-lt"/>
                <a:ea typeface="ＭＳ Ｐゴシック" charset="-128"/>
              </a:rPr>
              <a:t>First-Line </a:t>
            </a:r>
            <a:r>
              <a:rPr lang="en-US" altLang="x-none" sz="2400" dirty="0" err="1">
                <a:latin typeface="+mn-lt"/>
                <a:ea typeface="ＭＳ Ｐゴシック" charset="-128"/>
              </a:rPr>
              <a:t>Ceritinib</a:t>
            </a:r>
            <a:r>
              <a:rPr lang="en-US" altLang="x-none" sz="2400" dirty="0">
                <a:latin typeface="+mn-lt"/>
                <a:ea typeface="ＭＳ Ｐゴシック" charset="-128"/>
              </a:rPr>
              <a:t> with Chemotherapy</a:t>
            </a:r>
          </a:p>
        </p:txBody>
      </p:sp>
      <p:sp>
        <p:nvSpPr>
          <p:cNvPr id="32" name="TextBox 31"/>
          <p:cNvSpPr txBox="1"/>
          <p:nvPr/>
        </p:nvSpPr>
        <p:spPr>
          <a:xfrm>
            <a:off x="123603" y="6417448"/>
            <a:ext cx="4535216" cy="307777"/>
          </a:xfrm>
          <a:prstGeom prst="rect">
            <a:avLst/>
          </a:prstGeom>
          <a:noFill/>
        </p:spPr>
        <p:txBody>
          <a:bodyPr wrap="none" rtlCol="0">
            <a:spAutoFit/>
          </a:bodyPr>
          <a:lstStyle/>
          <a:p>
            <a:r>
              <a:rPr lang="en-US" sz="1400" dirty="0">
                <a:latin typeface="+mn-lt"/>
                <a:cs typeface="Calibri"/>
              </a:rPr>
              <a:t>De Castro G et al. </a:t>
            </a:r>
            <a:r>
              <a:rPr lang="en-US" sz="1400" i="1" dirty="0">
                <a:latin typeface="+mn-lt"/>
                <a:cs typeface="Calibri"/>
              </a:rPr>
              <a:t>Proc WCLC </a:t>
            </a:r>
            <a:r>
              <a:rPr lang="en-US" sz="1400" dirty="0">
                <a:latin typeface="+mn-lt"/>
                <a:cs typeface="Calibri"/>
              </a:rPr>
              <a:t>2016;Abstract PL03.07.</a:t>
            </a:r>
          </a:p>
        </p:txBody>
      </p:sp>
      <p:cxnSp>
        <p:nvCxnSpPr>
          <p:cNvPr id="29" name="Straight Arrow Connector 28"/>
          <p:cNvCxnSpPr/>
          <p:nvPr/>
        </p:nvCxnSpPr>
        <p:spPr bwMode="auto">
          <a:xfrm>
            <a:off x="5807184" y="2437781"/>
            <a:ext cx="1576470" cy="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flipV="1">
            <a:off x="8047093" y="3532993"/>
            <a:ext cx="0" cy="1343807"/>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a:off x="3426633" y="4708929"/>
            <a:ext cx="4514152" cy="27305"/>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10"/>
          <p:cNvCxnSpPr>
            <a:cxnSpLocks noChangeShapeType="1"/>
          </p:cNvCxnSpPr>
          <p:nvPr/>
        </p:nvCxnSpPr>
        <p:spPr bwMode="auto">
          <a:xfrm>
            <a:off x="2134054" y="3198206"/>
            <a:ext cx="518988" cy="0"/>
          </a:xfrm>
          <a:prstGeom prst="line">
            <a:avLst/>
          </a:prstGeom>
          <a:noFill/>
          <a:ln w="19050" cmpd="sng">
            <a:solidFill>
              <a:schemeClr val="bg1"/>
            </a:solidFill>
            <a:round/>
            <a:headEnd/>
            <a:tailEnd/>
          </a:ln>
          <a:extLst>
            <a:ext uri="{909E8E84-426E-40dd-AFC4-6F175D3DCCD1}">
              <a14:hiddenFill xmlns:a14="http://schemas.microsoft.com/office/drawing/2010/main" xmlns="">
                <a:noFill/>
              </a14:hiddenFill>
            </a:ext>
          </a:extLst>
        </p:spPr>
      </p:cxnSp>
      <p:cxnSp>
        <p:nvCxnSpPr>
          <p:cNvPr id="34" name="Straight Arrow Connector 33"/>
          <p:cNvCxnSpPr/>
          <p:nvPr/>
        </p:nvCxnSpPr>
        <p:spPr bwMode="auto">
          <a:xfrm flipV="1">
            <a:off x="2590394" y="2437781"/>
            <a:ext cx="0" cy="1322307"/>
          </a:xfrm>
          <a:prstGeom prst="straightConnector1">
            <a:avLst/>
          </a:prstGeom>
          <a:ln w="19050"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8" name="Group 79"/>
          <p:cNvGrpSpPr>
            <a:grpSpLocks/>
          </p:cNvGrpSpPr>
          <p:nvPr/>
        </p:nvGrpSpPr>
        <p:grpSpPr bwMode="auto">
          <a:xfrm>
            <a:off x="2590393" y="2437781"/>
            <a:ext cx="436979" cy="1323199"/>
            <a:chOff x="3011288" y="2387176"/>
            <a:chExt cx="571129" cy="2872212"/>
          </a:xfrm>
        </p:grpSpPr>
        <p:cxnSp>
          <p:nvCxnSpPr>
            <p:cNvPr id="39" name="Straight Arrow Connector 38"/>
            <p:cNvCxnSpPr/>
            <p:nvPr/>
          </p:nvCxnSpPr>
          <p:spPr>
            <a:xfrm>
              <a:off x="3011288" y="5259388"/>
              <a:ext cx="571129" cy="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011290" y="2387176"/>
              <a:ext cx="571126" cy="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2" name="Oval 41"/>
          <p:cNvSpPr>
            <a:spLocks noChangeArrowheads="1"/>
          </p:cNvSpPr>
          <p:nvPr/>
        </p:nvSpPr>
        <p:spPr bwMode="auto">
          <a:xfrm>
            <a:off x="2249743" y="2813590"/>
            <a:ext cx="685979" cy="685979"/>
          </a:xfrm>
          <a:prstGeom prst="ellipse">
            <a:avLst/>
          </a:prstGeom>
          <a:solidFill>
            <a:srgbClr val="FE701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sz="2701">
              <a:latin typeface="+mj-lt"/>
              <a:cs typeface="Calibri"/>
            </a:endParaRPr>
          </a:p>
        </p:txBody>
      </p:sp>
      <p:sp>
        <p:nvSpPr>
          <p:cNvPr id="43" name="Rectangle 42"/>
          <p:cNvSpPr>
            <a:spLocks noChangeArrowheads="1"/>
          </p:cNvSpPr>
          <p:nvPr/>
        </p:nvSpPr>
        <p:spPr bwMode="auto">
          <a:xfrm>
            <a:off x="2306908" y="2870755"/>
            <a:ext cx="571649" cy="5716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2701" dirty="0">
                <a:solidFill>
                  <a:schemeClr val="bg1"/>
                </a:solidFill>
                <a:latin typeface="+mj-lt"/>
                <a:cs typeface="Calibri"/>
              </a:rPr>
              <a:t>R</a:t>
            </a:r>
          </a:p>
        </p:txBody>
      </p:sp>
      <p:sp>
        <p:nvSpPr>
          <p:cNvPr id="45" name="Rectangle 18"/>
          <p:cNvSpPr>
            <a:spLocks noChangeArrowheads="1"/>
          </p:cNvSpPr>
          <p:nvPr/>
        </p:nvSpPr>
        <p:spPr bwMode="auto">
          <a:xfrm>
            <a:off x="3027371" y="2120247"/>
            <a:ext cx="3922812" cy="617381"/>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sz="1800">
              <a:latin typeface="+mj-lt"/>
              <a:ea typeface="ＭＳ Ｐゴシック" charset="0"/>
              <a:cs typeface="Calibri"/>
            </a:endParaRPr>
          </a:p>
        </p:txBody>
      </p:sp>
      <p:sp>
        <p:nvSpPr>
          <p:cNvPr id="46" name="Rectangle 45"/>
          <p:cNvSpPr>
            <a:spLocks noChangeArrowheads="1"/>
          </p:cNvSpPr>
          <p:nvPr/>
        </p:nvSpPr>
        <p:spPr bwMode="auto">
          <a:xfrm>
            <a:off x="3027371" y="3468307"/>
            <a:ext cx="3922813" cy="617381"/>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sz="1800" dirty="0">
                <a:latin typeface="+mj-lt"/>
                <a:ea typeface="ＭＳ Ｐゴシック" charset="0"/>
                <a:cs typeface="Calibri"/>
              </a:rPr>
              <a:t> </a:t>
            </a:r>
          </a:p>
        </p:txBody>
      </p:sp>
      <p:sp>
        <p:nvSpPr>
          <p:cNvPr id="47" name="TextBox 16"/>
          <p:cNvSpPr txBox="1">
            <a:spLocks noChangeArrowheads="1"/>
          </p:cNvSpPr>
          <p:nvPr/>
        </p:nvSpPr>
        <p:spPr bwMode="auto">
          <a:xfrm>
            <a:off x="3027368" y="2115872"/>
            <a:ext cx="3922815" cy="63300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nchor="ctr">
            <a:no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350" b="1" dirty="0" err="1" smtClean="0">
                <a:solidFill>
                  <a:srgbClr val="000090"/>
                </a:solidFill>
                <a:latin typeface="+mj-lt"/>
                <a:cs typeface="Calibri"/>
              </a:rPr>
              <a:t>Ceritinib</a:t>
            </a:r>
            <a:r>
              <a:rPr lang="en-US" sz="1350" b="1" dirty="0" smtClean="0">
                <a:solidFill>
                  <a:srgbClr val="000090"/>
                </a:solidFill>
                <a:latin typeface="+mj-lt"/>
                <a:cs typeface="Calibri"/>
              </a:rPr>
              <a:t> 750 mg/day x 21 days</a:t>
            </a:r>
          </a:p>
          <a:p>
            <a:r>
              <a:rPr lang="en-US" sz="1350" b="1" dirty="0" smtClean="0">
                <a:solidFill>
                  <a:srgbClr val="000090"/>
                </a:solidFill>
                <a:latin typeface="+mj-lt"/>
                <a:cs typeface="Calibri"/>
              </a:rPr>
              <a:t>Daily oral dosing in fasted state</a:t>
            </a:r>
            <a:endParaRPr lang="en-US" sz="1350" b="1" dirty="0">
              <a:solidFill>
                <a:srgbClr val="000090"/>
              </a:solidFill>
              <a:latin typeface="+mj-lt"/>
              <a:cs typeface="Calibri"/>
            </a:endParaRPr>
          </a:p>
        </p:txBody>
      </p:sp>
      <p:sp>
        <p:nvSpPr>
          <p:cNvPr id="48" name="TextBox 17"/>
          <p:cNvSpPr txBox="1">
            <a:spLocks noChangeArrowheads="1"/>
          </p:cNvSpPr>
          <p:nvPr/>
        </p:nvSpPr>
        <p:spPr bwMode="auto">
          <a:xfrm>
            <a:off x="3027369" y="3468307"/>
            <a:ext cx="3922816" cy="61264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nchor="ctr">
            <a:no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350" b="1" dirty="0" err="1">
                <a:solidFill>
                  <a:srgbClr val="000090"/>
                </a:solidFill>
                <a:latin typeface="+mj-lt"/>
                <a:cs typeface="Calibri"/>
              </a:rPr>
              <a:t>Pemetrexed</a:t>
            </a:r>
            <a:r>
              <a:rPr lang="en-US" sz="1350" b="1" dirty="0">
                <a:solidFill>
                  <a:srgbClr val="000090"/>
                </a:solidFill>
                <a:latin typeface="+mj-lt"/>
                <a:cs typeface="Calibri"/>
              </a:rPr>
              <a:t> 500 mg/m</a:t>
            </a:r>
            <a:r>
              <a:rPr lang="en-US" sz="1350" b="1" baseline="30000" dirty="0">
                <a:solidFill>
                  <a:srgbClr val="000090"/>
                </a:solidFill>
                <a:latin typeface="+mj-lt"/>
                <a:cs typeface="Calibri"/>
              </a:rPr>
              <a:t>2</a:t>
            </a:r>
            <a:r>
              <a:rPr lang="en-US" sz="1350" b="1" dirty="0">
                <a:solidFill>
                  <a:srgbClr val="000090"/>
                </a:solidFill>
                <a:latin typeface="+mj-lt"/>
                <a:cs typeface="Calibri"/>
              </a:rPr>
              <a:t> + </a:t>
            </a:r>
            <a:r>
              <a:rPr lang="en-US" sz="1350" b="1" dirty="0" smtClean="0">
                <a:solidFill>
                  <a:srgbClr val="000090"/>
                </a:solidFill>
                <a:latin typeface="+mj-lt"/>
                <a:cs typeface="Calibri"/>
              </a:rPr>
              <a:t>cisplatin 75 mg/m</a:t>
            </a:r>
            <a:r>
              <a:rPr lang="en-US" sz="1350" b="1" baseline="30000" dirty="0" smtClean="0">
                <a:solidFill>
                  <a:srgbClr val="000090"/>
                </a:solidFill>
                <a:latin typeface="+mj-lt"/>
                <a:cs typeface="Calibri"/>
              </a:rPr>
              <a:t>2</a:t>
            </a:r>
            <a:endParaRPr lang="en-US" sz="1350" b="1" baseline="30000" dirty="0">
              <a:solidFill>
                <a:srgbClr val="000090"/>
              </a:solidFill>
              <a:latin typeface="+mj-lt"/>
              <a:cs typeface="Calibri"/>
            </a:endParaRPr>
          </a:p>
          <a:p>
            <a:r>
              <a:rPr lang="en-US" sz="1350" b="1" dirty="0" err="1" smtClean="0">
                <a:solidFill>
                  <a:srgbClr val="000090"/>
                </a:solidFill>
                <a:latin typeface="+mj-lt"/>
                <a:cs typeface="Calibri"/>
              </a:rPr>
              <a:t>Pemetrexed</a:t>
            </a:r>
            <a:r>
              <a:rPr lang="en-US" sz="1350" b="1" dirty="0" smtClean="0">
                <a:solidFill>
                  <a:srgbClr val="000090"/>
                </a:solidFill>
                <a:latin typeface="+mj-lt"/>
                <a:cs typeface="Calibri"/>
              </a:rPr>
              <a:t> 500 mg/m</a:t>
            </a:r>
            <a:r>
              <a:rPr lang="en-US" sz="1350" b="1" baseline="30000" dirty="0" smtClean="0">
                <a:solidFill>
                  <a:srgbClr val="000090"/>
                </a:solidFill>
                <a:latin typeface="+mj-lt"/>
                <a:cs typeface="Calibri"/>
              </a:rPr>
              <a:t>2</a:t>
            </a:r>
            <a:r>
              <a:rPr lang="en-US" sz="1350" b="1" dirty="0" smtClean="0">
                <a:solidFill>
                  <a:srgbClr val="000090"/>
                </a:solidFill>
                <a:latin typeface="+mj-lt"/>
                <a:cs typeface="Calibri"/>
              </a:rPr>
              <a:t> + carboplatin AUC 5-6</a:t>
            </a:r>
            <a:endParaRPr lang="en-US" sz="1350" b="1" dirty="0">
              <a:solidFill>
                <a:srgbClr val="000090"/>
              </a:solidFill>
              <a:latin typeface="+mj-lt"/>
              <a:cs typeface="Calibri"/>
            </a:endParaRPr>
          </a:p>
        </p:txBody>
      </p:sp>
      <p:sp>
        <p:nvSpPr>
          <p:cNvPr id="49" name="Rectangle 48"/>
          <p:cNvSpPr>
            <a:spLocks noChangeArrowheads="1"/>
          </p:cNvSpPr>
          <p:nvPr/>
        </p:nvSpPr>
        <p:spPr bwMode="auto">
          <a:xfrm>
            <a:off x="2329724" y="4528295"/>
            <a:ext cx="1229327" cy="353359"/>
          </a:xfrm>
          <a:prstGeom prst="rect">
            <a:avLst/>
          </a:prstGeom>
          <a:solidFill>
            <a:schemeClr val="bg1">
              <a:lumMod val="65000"/>
            </a:schemeClr>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sz="1800" dirty="0">
                <a:latin typeface="+mj-lt"/>
                <a:ea typeface="ＭＳ Ｐゴシック" charset="0"/>
                <a:cs typeface="Calibri"/>
              </a:rPr>
              <a:t> </a:t>
            </a:r>
          </a:p>
        </p:txBody>
      </p:sp>
      <p:sp>
        <p:nvSpPr>
          <p:cNvPr id="51" name="TextBox 17"/>
          <p:cNvSpPr txBox="1">
            <a:spLocks noChangeArrowheads="1"/>
          </p:cNvSpPr>
          <p:nvPr/>
        </p:nvSpPr>
        <p:spPr bwMode="auto">
          <a:xfrm>
            <a:off x="2315939" y="4558888"/>
            <a:ext cx="1229327" cy="30008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350" b="1" dirty="0" smtClean="0">
                <a:solidFill>
                  <a:srgbClr val="000090"/>
                </a:solidFill>
                <a:latin typeface="+mj-lt"/>
                <a:cs typeface="Calibri"/>
              </a:rPr>
              <a:t>CR, PR, SD</a:t>
            </a:r>
            <a:endParaRPr lang="en-US" sz="1350" b="1" dirty="0">
              <a:solidFill>
                <a:srgbClr val="000090"/>
              </a:solidFill>
              <a:latin typeface="+mj-lt"/>
              <a:cs typeface="Calibri"/>
            </a:endParaRPr>
          </a:p>
        </p:txBody>
      </p:sp>
      <p:sp>
        <p:nvSpPr>
          <p:cNvPr id="53" name="Rectangle 52"/>
          <p:cNvSpPr>
            <a:spLocks noChangeArrowheads="1"/>
          </p:cNvSpPr>
          <p:nvPr/>
        </p:nvSpPr>
        <p:spPr bwMode="auto">
          <a:xfrm>
            <a:off x="7471111" y="4320421"/>
            <a:ext cx="1151964" cy="745391"/>
          </a:xfrm>
          <a:prstGeom prst="rect">
            <a:avLst/>
          </a:prstGeom>
          <a:solidFill>
            <a:schemeClr val="bg1">
              <a:lumMod val="65000"/>
            </a:schemeClr>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sz="1800" dirty="0">
                <a:latin typeface="+mj-lt"/>
                <a:ea typeface="ＭＳ Ｐゴシック" charset="0"/>
                <a:cs typeface="Calibri"/>
              </a:rPr>
              <a:t> </a:t>
            </a:r>
          </a:p>
        </p:txBody>
      </p:sp>
      <p:sp>
        <p:nvSpPr>
          <p:cNvPr id="54" name="TextBox 17"/>
          <p:cNvSpPr txBox="1">
            <a:spLocks noChangeArrowheads="1"/>
          </p:cNvSpPr>
          <p:nvPr/>
        </p:nvSpPr>
        <p:spPr bwMode="auto">
          <a:xfrm>
            <a:off x="7488669" y="4331283"/>
            <a:ext cx="1134406" cy="71558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350" b="1" dirty="0" smtClean="0">
                <a:solidFill>
                  <a:srgbClr val="000090"/>
                </a:solidFill>
                <a:latin typeface="+mj-lt"/>
                <a:cs typeface="Calibri"/>
              </a:rPr>
              <a:t>PD </a:t>
            </a:r>
            <a:br>
              <a:rPr lang="en-US" sz="1350" b="1" dirty="0" smtClean="0">
                <a:solidFill>
                  <a:srgbClr val="000090"/>
                </a:solidFill>
                <a:latin typeface="+mj-lt"/>
                <a:cs typeface="Calibri"/>
              </a:rPr>
            </a:br>
            <a:r>
              <a:rPr lang="en-US" sz="1350" b="1" dirty="0" smtClean="0">
                <a:solidFill>
                  <a:srgbClr val="000090"/>
                </a:solidFill>
                <a:latin typeface="+mj-lt"/>
                <a:cs typeface="Calibri"/>
              </a:rPr>
              <a:t>(BIRC confirmed)</a:t>
            </a:r>
            <a:endParaRPr lang="en-US" sz="1350" b="1" dirty="0">
              <a:solidFill>
                <a:srgbClr val="000090"/>
              </a:solidFill>
              <a:latin typeface="+mj-lt"/>
              <a:cs typeface="Calibri"/>
            </a:endParaRPr>
          </a:p>
        </p:txBody>
      </p:sp>
      <p:sp>
        <p:nvSpPr>
          <p:cNvPr id="55" name="TextBox 17"/>
          <p:cNvSpPr txBox="1">
            <a:spLocks noChangeArrowheads="1"/>
          </p:cNvSpPr>
          <p:nvPr/>
        </p:nvSpPr>
        <p:spPr bwMode="auto">
          <a:xfrm>
            <a:off x="2865311" y="2982127"/>
            <a:ext cx="486181" cy="32316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500" dirty="0">
                <a:solidFill>
                  <a:schemeClr val="bg1"/>
                </a:solidFill>
                <a:latin typeface="+mj-lt"/>
                <a:cs typeface="Calibri"/>
              </a:rPr>
              <a:t>1:1</a:t>
            </a:r>
          </a:p>
        </p:txBody>
      </p:sp>
      <p:cxnSp>
        <p:nvCxnSpPr>
          <p:cNvPr id="56" name="Straight Arrow Connector 55"/>
          <p:cNvCxnSpPr/>
          <p:nvPr/>
        </p:nvCxnSpPr>
        <p:spPr bwMode="auto">
          <a:xfrm>
            <a:off x="3140185" y="4080955"/>
            <a:ext cx="0" cy="39997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175427" y="5159030"/>
            <a:ext cx="1760889" cy="646331"/>
          </a:xfrm>
          <a:prstGeom prst="rect">
            <a:avLst/>
          </a:prstGeom>
          <a:noFill/>
        </p:spPr>
        <p:txBody>
          <a:bodyPr wrap="square" rtlCol="0">
            <a:spAutoFit/>
          </a:bodyPr>
          <a:lstStyle/>
          <a:p>
            <a:pPr algn="ctr"/>
            <a:r>
              <a:rPr lang="en-US" sz="1200" dirty="0"/>
              <a:t>BIRC = blinded independent review committee</a:t>
            </a:r>
          </a:p>
        </p:txBody>
      </p:sp>
      <p:graphicFrame>
        <p:nvGraphicFramePr>
          <p:cNvPr id="58" name="Group 104"/>
          <p:cNvGraphicFramePr>
            <a:graphicFrameLocks noGrp="1"/>
          </p:cNvGraphicFramePr>
          <p:nvPr>
            <p:extLst>
              <p:ext uri="{D42A27DB-BD31-4B8C-83A1-F6EECF244321}">
                <p14:modId xmlns:p14="http://schemas.microsoft.com/office/powerpoint/2010/main" val="1749024620"/>
              </p:ext>
            </p:extLst>
          </p:nvPr>
        </p:nvGraphicFramePr>
        <p:xfrm>
          <a:off x="130997" y="1828800"/>
          <a:ext cx="2003056" cy="2738811"/>
        </p:xfrm>
        <a:graphic>
          <a:graphicData uri="http://schemas.openxmlformats.org/drawingml/2006/table">
            <a:tbl>
              <a:tblPr/>
              <a:tblGrid>
                <a:gridCol w="2003056"/>
              </a:tblGrid>
              <a:tr h="346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a:ea typeface="ＭＳ Ｐゴシック" charset="0"/>
                          <a:cs typeface="Arial"/>
                        </a:rPr>
                        <a:t>Eligibility </a:t>
                      </a:r>
                      <a:endParaRPr kumimoji="0" lang="en-US" sz="1400" b="1" i="0" u="none" strike="noStrike" cap="none" normalizeH="0" baseline="0" dirty="0">
                        <a:ln>
                          <a:noFill/>
                        </a:ln>
                        <a:solidFill>
                          <a:schemeClr val="bg1"/>
                        </a:solidFill>
                        <a:effectLst/>
                        <a:latin typeface="Arial"/>
                        <a:ea typeface="ＭＳ Ｐゴシック" charset="0"/>
                        <a:cs typeface="Arial"/>
                      </a:endParaRP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2286000">
                <a:tc>
                  <a:txBody>
                    <a:bodyPr/>
                    <a:lstStyle/>
                    <a:p>
                      <a:pPr marL="88130" indent="-88130" eaLnBrk="1" fontAlgn="auto" hangingPunct="1">
                        <a:spcBef>
                          <a:spcPts val="0"/>
                        </a:spcBef>
                        <a:spcAft>
                          <a:spcPts val="450"/>
                        </a:spcAft>
                        <a:buFont typeface="Arial" panose="020B0604020202020204" pitchFamily="34" charset="0"/>
                        <a:buChar char="•"/>
                        <a:defRPr/>
                      </a:pPr>
                      <a:r>
                        <a:rPr lang="en-US" sz="1400" dirty="0" smtClean="0">
                          <a:solidFill>
                            <a:schemeClr val="bg1"/>
                          </a:solidFill>
                          <a:latin typeface="+mn-lt"/>
                          <a:ea typeface="+mn-ea"/>
                        </a:rPr>
                        <a:t>Stage IIIB/IV ALK+ NSCLC </a:t>
                      </a:r>
                      <a:r>
                        <a:rPr lang="en-GB" sz="1400" kern="0" dirty="0" smtClean="0">
                          <a:solidFill>
                            <a:schemeClr val="bg1"/>
                          </a:solidFill>
                          <a:latin typeface="+mn-lt"/>
                          <a:ea typeface="+mn-ea"/>
                        </a:rPr>
                        <a:t>by </a:t>
                      </a:r>
                      <a:r>
                        <a:rPr lang="en-GB" sz="1400" kern="0" dirty="0" err="1" smtClean="0">
                          <a:solidFill>
                            <a:schemeClr val="bg1"/>
                          </a:solidFill>
                          <a:latin typeface="+mn-lt"/>
                          <a:ea typeface="+mn-ea"/>
                        </a:rPr>
                        <a:t>Ventana</a:t>
                      </a:r>
                      <a:r>
                        <a:rPr lang="en-GB" sz="1400" kern="0" dirty="0" smtClean="0">
                          <a:solidFill>
                            <a:schemeClr val="bg1"/>
                          </a:solidFill>
                          <a:latin typeface="+mn-lt"/>
                          <a:ea typeface="+mn-ea"/>
                        </a:rPr>
                        <a:t> IHC test (central)</a:t>
                      </a:r>
                      <a:endParaRPr lang="en-US" sz="1400" dirty="0" smtClean="0">
                        <a:solidFill>
                          <a:schemeClr val="bg1"/>
                        </a:solidFill>
                        <a:latin typeface="+mn-lt"/>
                        <a:ea typeface="+mn-ea"/>
                      </a:endParaRPr>
                    </a:p>
                    <a:p>
                      <a:pPr marL="88130" indent="-88130" eaLnBrk="1" fontAlgn="auto" hangingPunct="1">
                        <a:spcBef>
                          <a:spcPts val="0"/>
                        </a:spcBef>
                        <a:spcAft>
                          <a:spcPts val="450"/>
                        </a:spcAft>
                        <a:buFont typeface="Arial" panose="020B0604020202020204" pitchFamily="34" charset="0"/>
                        <a:buChar char="•"/>
                        <a:defRPr/>
                      </a:pPr>
                      <a:r>
                        <a:rPr lang="en-US" sz="1400" dirty="0" smtClean="0">
                          <a:solidFill>
                            <a:schemeClr val="bg1"/>
                          </a:solidFill>
                          <a:latin typeface="+mn-lt"/>
                          <a:ea typeface="+mn-ea"/>
                          <a:cs typeface="Arial" pitchFamily="34" charset="0"/>
                        </a:rPr>
                        <a:t>Treatment naive (no prior chemotherapy or ALK inhibitor)</a:t>
                      </a:r>
                    </a:p>
                    <a:p>
                      <a:pPr marL="88130" indent="-88130" eaLnBrk="1" fontAlgn="auto" hangingPunct="1">
                        <a:spcBef>
                          <a:spcPts val="0"/>
                        </a:spcBef>
                        <a:spcAft>
                          <a:spcPts val="450"/>
                        </a:spcAft>
                        <a:buFont typeface="Arial" panose="020B0604020202020204" pitchFamily="34" charset="0"/>
                        <a:buChar char="•"/>
                        <a:defRPr/>
                      </a:pPr>
                      <a:r>
                        <a:rPr lang="en-GB" sz="1400" kern="0" dirty="0" smtClean="0">
                          <a:solidFill>
                            <a:schemeClr val="bg1"/>
                          </a:solidFill>
                          <a:latin typeface="+mn-lt"/>
                          <a:ea typeface="+mn-ea"/>
                        </a:rPr>
                        <a:t>WHO PS 0-2</a:t>
                      </a:r>
                      <a:r>
                        <a:rPr lang="en-US" sz="1400" dirty="0" smtClean="0">
                          <a:solidFill>
                            <a:schemeClr val="bg1"/>
                          </a:solidFill>
                          <a:latin typeface="+mn-lt"/>
                          <a:ea typeface="+mn-ea"/>
                          <a:cs typeface="Arial" pitchFamily="34" charset="0"/>
                        </a:rPr>
                        <a:t> </a:t>
                      </a:r>
                    </a:p>
                    <a:p>
                      <a:pPr marL="88130" indent="-88130" eaLnBrk="1" fontAlgn="auto" hangingPunct="1">
                        <a:spcBef>
                          <a:spcPts val="0"/>
                        </a:spcBef>
                        <a:spcAft>
                          <a:spcPts val="450"/>
                        </a:spcAft>
                        <a:buFont typeface="Arial" panose="020B0604020202020204" pitchFamily="34" charset="0"/>
                        <a:buChar char="•"/>
                        <a:defRPr/>
                      </a:pPr>
                      <a:r>
                        <a:rPr lang="en-US" sz="1400" dirty="0" smtClean="0">
                          <a:solidFill>
                            <a:schemeClr val="bg1"/>
                          </a:solidFill>
                          <a:latin typeface="+mn-lt"/>
                          <a:ea typeface="+mn-ea"/>
                          <a:cs typeface="Arial" pitchFamily="34" charset="0"/>
                        </a:rPr>
                        <a:t>Neurologically stable brain metastases (symptomatic or not) </a:t>
                      </a: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59" name="Rectangle 58"/>
          <p:cNvSpPr>
            <a:spLocks noChangeArrowheads="1"/>
          </p:cNvSpPr>
          <p:nvPr/>
        </p:nvSpPr>
        <p:spPr bwMode="auto">
          <a:xfrm>
            <a:off x="3726278" y="4528295"/>
            <a:ext cx="3657376" cy="353359"/>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sz="1800" dirty="0">
                <a:latin typeface="+mj-lt"/>
                <a:ea typeface="ＭＳ Ｐゴシック" charset="0"/>
                <a:cs typeface="Calibri"/>
              </a:rPr>
              <a:t> </a:t>
            </a:r>
          </a:p>
        </p:txBody>
      </p:sp>
      <p:sp>
        <p:nvSpPr>
          <p:cNvPr id="60" name="TextBox 17"/>
          <p:cNvSpPr txBox="1">
            <a:spLocks noChangeArrowheads="1"/>
          </p:cNvSpPr>
          <p:nvPr/>
        </p:nvSpPr>
        <p:spPr bwMode="auto">
          <a:xfrm>
            <a:off x="3726275" y="4528295"/>
            <a:ext cx="3639820" cy="35335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nchor="ctr">
            <a:no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350" b="1" dirty="0" err="1">
                <a:solidFill>
                  <a:srgbClr val="000090"/>
                </a:solidFill>
                <a:latin typeface="+mj-lt"/>
                <a:cs typeface="Calibri"/>
              </a:rPr>
              <a:t>Pemetrexed</a:t>
            </a:r>
            <a:r>
              <a:rPr lang="en-US" sz="1350" b="1" dirty="0">
                <a:solidFill>
                  <a:srgbClr val="000090"/>
                </a:solidFill>
                <a:latin typeface="+mj-lt"/>
                <a:cs typeface="Calibri"/>
              </a:rPr>
              <a:t> </a:t>
            </a:r>
            <a:r>
              <a:rPr lang="en-US" sz="1350" b="1" dirty="0" smtClean="0">
                <a:solidFill>
                  <a:srgbClr val="000090"/>
                </a:solidFill>
                <a:latin typeface="+mj-lt"/>
                <a:cs typeface="Calibri"/>
              </a:rPr>
              <a:t>maintenance 500 </a:t>
            </a:r>
            <a:r>
              <a:rPr lang="en-US" sz="1350" b="1" dirty="0">
                <a:solidFill>
                  <a:srgbClr val="000090"/>
                </a:solidFill>
                <a:latin typeface="+mj-lt"/>
                <a:cs typeface="Calibri"/>
              </a:rPr>
              <a:t>mg/m</a:t>
            </a:r>
            <a:r>
              <a:rPr lang="en-US" sz="1350" b="1" baseline="30000" dirty="0">
                <a:solidFill>
                  <a:srgbClr val="000090"/>
                </a:solidFill>
                <a:latin typeface="+mj-lt"/>
                <a:cs typeface="Calibri"/>
              </a:rPr>
              <a:t>2</a:t>
            </a:r>
            <a:r>
              <a:rPr lang="en-US" sz="1350" b="1" dirty="0">
                <a:solidFill>
                  <a:srgbClr val="000090"/>
                </a:solidFill>
                <a:latin typeface="+mj-lt"/>
                <a:cs typeface="Calibri"/>
              </a:rPr>
              <a:t> </a:t>
            </a:r>
            <a:r>
              <a:rPr lang="en-US" sz="1350" b="1" dirty="0" smtClean="0">
                <a:solidFill>
                  <a:srgbClr val="000090"/>
                </a:solidFill>
                <a:latin typeface="+mj-lt"/>
                <a:cs typeface="Calibri"/>
              </a:rPr>
              <a:t>q21d</a:t>
            </a:r>
            <a:endParaRPr lang="en-US" sz="1350" b="1" dirty="0">
              <a:solidFill>
                <a:srgbClr val="000090"/>
              </a:solidFill>
              <a:latin typeface="+mj-lt"/>
              <a:cs typeface="Calibri"/>
            </a:endParaRPr>
          </a:p>
        </p:txBody>
      </p:sp>
      <p:sp>
        <p:nvSpPr>
          <p:cNvPr id="63" name="TextBox 62"/>
          <p:cNvSpPr txBox="1"/>
          <p:nvPr/>
        </p:nvSpPr>
        <p:spPr>
          <a:xfrm>
            <a:off x="8065569" y="3491786"/>
            <a:ext cx="1078431" cy="830997"/>
          </a:xfrm>
          <a:prstGeom prst="rect">
            <a:avLst/>
          </a:prstGeom>
          <a:noFill/>
        </p:spPr>
        <p:txBody>
          <a:bodyPr wrap="square" rtlCol="0">
            <a:spAutoFit/>
          </a:bodyPr>
          <a:lstStyle/>
          <a:p>
            <a:pPr eaLnBrk="1" hangingPunct="1"/>
            <a:r>
              <a:rPr lang="en-GB" altLang="x-none" sz="1200" dirty="0" smtClean="0">
                <a:ea typeface="MS PGothic" charset="-128"/>
                <a:sym typeface="Gill Sans" charset="0"/>
              </a:rPr>
              <a:t>Optional crossover </a:t>
            </a:r>
            <a:r>
              <a:rPr lang="en-GB" altLang="x-none" sz="1200" dirty="0">
                <a:ea typeface="MS PGothic" charset="-128"/>
                <a:sym typeface="Gill Sans" charset="0"/>
              </a:rPr>
              <a:t>to extension treatment</a:t>
            </a:r>
          </a:p>
        </p:txBody>
      </p:sp>
      <p:sp>
        <p:nvSpPr>
          <p:cNvPr id="64" name="Rectangle 18"/>
          <p:cNvSpPr>
            <a:spLocks noChangeArrowheads="1"/>
          </p:cNvSpPr>
          <p:nvPr/>
        </p:nvSpPr>
        <p:spPr bwMode="auto">
          <a:xfrm>
            <a:off x="7577421" y="2998723"/>
            <a:ext cx="939343" cy="492146"/>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sz="1800">
              <a:latin typeface="+mj-lt"/>
              <a:ea typeface="ＭＳ Ｐゴシック" charset="0"/>
              <a:cs typeface="Calibri"/>
            </a:endParaRPr>
          </a:p>
        </p:txBody>
      </p:sp>
      <p:sp>
        <p:nvSpPr>
          <p:cNvPr id="65" name="TextBox 16"/>
          <p:cNvSpPr txBox="1">
            <a:spLocks noChangeArrowheads="1"/>
          </p:cNvSpPr>
          <p:nvPr/>
        </p:nvSpPr>
        <p:spPr bwMode="auto">
          <a:xfrm>
            <a:off x="7589889" y="3026975"/>
            <a:ext cx="926875" cy="4545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nchor="ctr">
            <a:no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350" b="1" dirty="0" err="1" smtClean="0">
                <a:solidFill>
                  <a:srgbClr val="000090"/>
                </a:solidFill>
                <a:latin typeface="+mj-lt"/>
                <a:cs typeface="Calibri"/>
              </a:rPr>
              <a:t>Ceritinib</a:t>
            </a:r>
            <a:r>
              <a:rPr lang="en-US" sz="1350" b="1" dirty="0" smtClean="0">
                <a:solidFill>
                  <a:srgbClr val="000090"/>
                </a:solidFill>
                <a:latin typeface="+mj-lt"/>
                <a:cs typeface="Calibri"/>
              </a:rPr>
              <a:t> 750 mg</a:t>
            </a:r>
            <a:endParaRPr lang="en-US" sz="1350" b="1" dirty="0">
              <a:solidFill>
                <a:srgbClr val="000090"/>
              </a:solidFill>
              <a:latin typeface="+mj-lt"/>
              <a:cs typeface="Calibri"/>
            </a:endParaRPr>
          </a:p>
        </p:txBody>
      </p:sp>
      <p:cxnSp>
        <p:nvCxnSpPr>
          <p:cNvPr id="67" name="Straight Arrow Connector 66"/>
          <p:cNvCxnSpPr/>
          <p:nvPr/>
        </p:nvCxnSpPr>
        <p:spPr bwMode="auto">
          <a:xfrm>
            <a:off x="8047093" y="2597495"/>
            <a:ext cx="0" cy="374305"/>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18"/>
          <p:cNvSpPr>
            <a:spLocks noChangeArrowheads="1"/>
          </p:cNvSpPr>
          <p:nvPr/>
        </p:nvSpPr>
        <p:spPr bwMode="auto">
          <a:xfrm>
            <a:off x="7458642" y="2150617"/>
            <a:ext cx="1066800" cy="516701"/>
          </a:xfrm>
          <a:prstGeom prst="rect">
            <a:avLst/>
          </a:prstGeom>
          <a:solidFill>
            <a:schemeClr val="bg1">
              <a:lumMod val="65000"/>
            </a:schemeClr>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sz="1800">
              <a:latin typeface="+mj-lt"/>
              <a:ea typeface="ＭＳ Ｐゴシック" charset="0"/>
              <a:cs typeface="Calibri"/>
            </a:endParaRPr>
          </a:p>
        </p:txBody>
      </p:sp>
      <p:sp>
        <p:nvSpPr>
          <p:cNvPr id="69" name="TextBox 16"/>
          <p:cNvSpPr txBox="1">
            <a:spLocks noChangeArrowheads="1"/>
          </p:cNvSpPr>
          <p:nvPr/>
        </p:nvSpPr>
        <p:spPr bwMode="auto">
          <a:xfrm>
            <a:off x="7471110" y="2146242"/>
            <a:ext cx="1079275" cy="51021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nchor="ctr">
            <a:no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350" b="1" dirty="0" smtClean="0">
                <a:solidFill>
                  <a:srgbClr val="000090"/>
                </a:solidFill>
                <a:latin typeface="+mj-lt"/>
                <a:cs typeface="Calibri"/>
              </a:rPr>
              <a:t>PD (BIRC confirmed)</a:t>
            </a:r>
            <a:endParaRPr lang="en-US" sz="1350" b="1" dirty="0">
              <a:solidFill>
                <a:srgbClr val="000090"/>
              </a:solidFill>
              <a:latin typeface="+mj-lt"/>
              <a:cs typeface="Calibri"/>
            </a:endParaRPr>
          </a:p>
        </p:txBody>
      </p:sp>
      <p:sp>
        <p:nvSpPr>
          <p:cNvPr id="70" name="TextBox 69"/>
          <p:cNvSpPr txBox="1"/>
          <p:nvPr/>
        </p:nvSpPr>
        <p:spPr>
          <a:xfrm>
            <a:off x="8065569" y="2686980"/>
            <a:ext cx="870747" cy="276999"/>
          </a:xfrm>
          <a:prstGeom prst="rect">
            <a:avLst/>
          </a:prstGeom>
          <a:noFill/>
        </p:spPr>
        <p:txBody>
          <a:bodyPr wrap="square" rtlCol="0">
            <a:spAutoFit/>
          </a:bodyPr>
          <a:lstStyle/>
          <a:p>
            <a:pPr eaLnBrk="1" hangingPunct="1"/>
            <a:r>
              <a:rPr lang="en-GB" altLang="x-none" sz="1200" dirty="0" smtClean="0">
                <a:ea typeface="MS PGothic" charset="-128"/>
                <a:sym typeface="Gill Sans" charset="0"/>
              </a:rPr>
              <a:t>Optional</a:t>
            </a:r>
            <a:endParaRPr lang="en-GB" altLang="x-none" sz="1200" dirty="0">
              <a:ea typeface="MS PGothic" charset="-128"/>
              <a:sym typeface="Gill Sans" charset="0"/>
            </a:endParaRPr>
          </a:p>
        </p:txBody>
      </p:sp>
    </p:spTree>
    <p:extLst>
      <p:ext uri="{BB962C8B-B14F-4D97-AF65-F5344CB8AC3E}">
        <p14:creationId xmlns:p14="http://schemas.microsoft.com/office/powerpoint/2010/main" val="17620001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91" y="1524000"/>
            <a:ext cx="7461131" cy="4277715"/>
          </a:xfrm>
          <a:prstGeom prst="rect">
            <a:avLst/>
          </a:prstGeom>
        </p:spPr>
      </p:pic>
      <p:sp>
        <p:nvSpPr>
          <p:cNvPr id="117761" name="Title 4"/>
          <p:cNvSpPr>
            <a:spLocks noGrp="1"/>
          </p:cNvSpPr>
          <p:nvPr>
            <p:ph type="title"/>
          </p:nvPr>
        </p:nvSpPr>
        <p:spPr/>
        <p:txBody>
          <a:bodyPr/>
          <a:lstStyle/>
          <a:p>
            <a:pPr eaLnBrk="1" hangingPunct="1"/>
            <a:r>
              <a:rPr lang="en-US" altLang="x-none" sz="2400" dirty="0">
                <a:latin typeface="Arial" charset="0"/>
                <a:ea typeface="ＭＳ Ｐゴシック" charset="-128"/>
              </a:rPr>
              <a:t>ASCEND-4 </a:t>
            </a:r>
            <a:r>
              <a:rPr lang="en-US" altLang="x-none" sz="2400" dirty="0" smtClean="0">
                <a:latin typeface="Arial" charset="0"/>
                <a:ea typeface="ＭＳ Ｐゴシック" charset="-128"/>
              </a:rPr>
              <a:t>Primary </a:t>
            </a:r>
            <a:r>
              <a:rPr lang="en-US" altLang="x-none" sz="2400" dirty="0">
                <a:latin typeface="Arial" charset="0"/>
                <a:ea typeface="ＭＳ Ｐゴシック" charset="-128"/>
              </a:rPr>
              <a:t>Endpoint: PFS by BIRC</a:t>
            </a:r>
          </a:p>
        </p:txBody>
      </p:sp>
      <p:graphicFrame>
        <p:nvGraphicFramePr>
          <p:cNvPr id="7" name="Table 6"/>
          <p:cNvGraphicFramePr>
            <a:graphicFrameLocks noGrp="1"/>
          </p:cNvGraphicFramePr>
          <p:nvPr>
            <p:extLst>
              <p:ext uri="{D42A27DB-BD31-4B8C-83A1-F6EECF244321}">
                <p14:modId xmlns:p14="http://schemas.microsoft.com/office/powerpoint/2010/main" val="1670598066"/>
              </p:ext>
            </p:extLst>
          </p:nvPr>
        </p:nvGraphicFramePr>
        <p:xfrm>
          <a:off x="4271883" y="1200320"/>
          <a:ext cx="4491116" cy="1623350"/>
        </p:xfrm>
        <a:graphic>
          <a:graphicData uri="http://schemas.openxmlformats.org/drawingml/2006/table">
            <a:tbl>
              <a:tblPr/>
              <a:tblGrid>
                <a:gridCol w="1740423"/>
                <a:gridCol w="1420503"/>
                <a:gridCol w="1330190"/>
              </a:tblGrid>
              <a:tr h="323934">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200" b="1" i="0" u="none" strike="noStrike" cap="none" normalizeH="0" baseline="0" dirty="0">
                        <a:ln>
                          <a:noFill/>
                        </a:ln>
                        <a:solidFill>
                          <a:schemeClr val="tx1"/>
                        </a:solidFill>
                        <a:effectLst/>
                        <a:latin typeface="Arial" charset="0"/>
                        <a:ea typeface="ＭＳ Ｐゴシック" charset="-128"/>
                      </a:endParaRPr>
                    </a:p>
                  </a:txBody>
                  <a:tcPr marL="68605" marR="68605" marT="34319" marB="3431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1" i="0" u="none" strike="noStrike" cap="none" normalizeH="0" baseline="0" dirty="0" err="1">
                          <a:ln>
                            <a:noFill/>
                          </a:ln>
                          <a:solidFill>
                            <a:schemeClr val="tx1"/>
                          </a:solidFill>
                          <a:effectLst/>
                          <a:latin typeface="Arial" charset="0"/>
                          <a:ea typeface="ＭＳ Ｐゴシック" charset="-128"/>
                        </a:rPr>
                        <a:t>Ceritinib</a:t>
                      </a:r>
                      <a:r>
                        <a:rPr kumimoji="0" lang="en-GB" altLang="x-none" sz="1200" b="1" i="0" u="none" strike="noStrike" cap="none" normalizeH="0" baseline="0" dirty="0">
                          <a:ln>
                            <a:noFill/>
                          </a:ln>
                          <a:solidFill>
                            <a:schemeClr val="tx1"/>
                          </a:solidFill>
                          <a:effectLst/>
                          <a:latin typeface="Arial" charset="0"/>
                          <a:ea typeface="ＭＳ Ｐゴシック" charset="-128"/>
                        </a:rPr>
                        <a:t> </a:t>
                      </a:r>
                      <a:br>
                        <a:rPr kumimoji="0" lang="en-GB" altLang="x-none" sz="1200" b="1" i="0" u="none" strike="noStrike" cap="none" normalizeH="0" baseline="0" dirty="0">
                          <a:ln>
                            <a:noFill/>
                          </a:ln>
                          <a:solidFill>
                            <a:schemeClr val="tx1"/>
                          </a:solidFill>
                          <a:effectLst/>
                          <a:latin typeface="Arial" charset="0"/>
                          <a:ea typeface="ＭＳ Ｐゴシック" charset="-128"/>
                        </a:rPr>
                      </a:br>
                      <a:r>
                        <a:rPr kumimoji="0" lang="en-GB" altLang="x-none" sz="1200" b="1" i="0" u="none" strike="noStrike" cap="none" normalizeH="0" baseline="0" dirty="0">
                          <a:ln>
                            <a:noFill/>
                          </a:ln>
                          <a:solidFill>
                            <a:schemeClr val="tx1"/>
                          </a:solidFill>
                          <a:effectLst/>
                          <a:latin typeface="Arial" charset="0"/>
                          <a:ea typeface="ＭＳ Ｐゴシック" charset="-128"/>
                        </a:rPr>
                        <a:t>(N=189)</a:t>
                      </a:r>
                    </a:p>
                  </a:txBody>
                  <a:tcPr marL="68605" marR="68605" marT="34319" marB="3431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1" i="0" u="none" strike="noStrike" cap="none" normalizeH="0" baseline="0" dirty="0">
                          <a:ln>
                            <a:noFill/>
                          </a:ln>
                          <a:solidFill>
                            <a:schemeClr val="tx1"/>
                          </a:solidFill>
                          <a:effectLst/>
                          <a:latin typeface="Arial" charset="0"/>
                          <a:ea typeface="ＭＳ Ｐゴシック" charset="-128"/>
                        </a:rPr>
                        <a:t>Chemotherapy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1" i="0" u="none" strike="noStrike" cap="none" normalizeH="0" baseline="0" dirty="0">
                          <a:ln>
                            <a:noFill/>
                          </a:ln>
                          <a:solidFill>
                            <a:schemeClr val="tx1"/>
                          </a:solidFill>
                          <a:effectLst/>
                          <a:latin typeface="Arial" charset="0"/>
                          <a:ea typeface="ＭＳ Ｐゴシック" charset="-128"/>
                        </a:rPr>
                        <a:t>(N=187)</a:t>
                      </a:r>
                    </a:p>
                  </a:txBody>
                  <a:tcPr marL="68605" marR="68605" marT="34319" marB="3431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94401">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dirty="0">
                          <a:ln>
                            <a:noFill/>
                          </a:ln>
                          <a:solidFill>
                            <a:schemeClr val="tx1"/>
                          </a:solidFill>
                          <a:effectLst/>
                          <a:latin typeface="Arial" charset="0"/>
                          <a:ea typeface="ＭＳ Ｐゴシック" charset="-128"/>
                        </a:rPr>
                        <a:t>Events, n (%)</a:t>
                      </a:r>
                    </a:p>
                  </a:txBody>
                  <a:tcPr marL="68605" marR="68605" marT="34319" marB="343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Arial" charset="0"/>
                          <a:ea typeface="ＭＳ Ｐゴシック" charset="-128"/>
                        </a:rPr>
                        <a:t>89 (47.1)</a:t>
                      </a:r>
                    </a:p>
                  </a:txBody>
                  <a:tcPr marL="68605" marR="68605" marT="34319" marB="343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Arial" charset="0"/>
                          <a:ea typeface="ＭＳ Ｐゴシック" charset="-128"/>
                        </a:rPr>
                        <a:t>113 (60.4)</a:t>
                      </a:r>
                    </a:p>
                  </a:txBody>
                  <a:tcPr marL="68605" marR="68605" marT="34319" marB="343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401">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Arial" charset="0"/>
                          <a:ea typeface="ＭＳ Ｐゴシック" charset="-128"/>
                        </a:rPr>
                        <a:t>Median (95% CI), months</a:t>
                      </a:r>
                    </a:p>
                  </a:txBody>
                  <a:tcPr marL="68605" marR="68605" marT="34319" marB="343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Arial" charset="0"/>
                          <a:ea typeface="ＭＳ Ｐゴシック" charset="-128"/>
                        </a:rPr>
                        <a:t>16.6 (12.6-27.2)</a:t>
                      </a:r>
                    </a:p>
                  </a:txBody>
                  <a:tcPr marL="68605" marR="68605" marT="34319" marB="343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dirty="0">
                          <a:ln>
                            <a:noFill/>
                          </a:ln>
                          <a:solidFill>
                            <a:schemeClr val="tx1"/>
                          </a:solidFill>
                          <a:effectLst/>
                          <a:latin typeface="Arial" charset="0"/>
                          <a:ea typeface="ＭＳ Ｐゴシック" charset="-128"/>
                        </a:rPr>
                        <a:t>8.1 (5.8-11.1)</a:t>
                      </a:r>
                    </a:p>
                  </a:txBody>
                  <a:tcPr marL="68605" marR="68605" marT="34319" marB="343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401">
                <a:tc gridSpan="3">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dirty="0">
                          <a:ln>
                            <a:noFill/>
                          </a:ln>
                          <a:solidFill>
                            <a:schemeClr val="tx1"/>
                          </a:solidFill>
                          <a:effectLst/>
                          <a:latin typeface="Arial" charset="0"/>
                          <a:ea typeface="ＭＳ Ｐゴシック" charset="-128"/>
                        </a:rPr>
                        <a:t>Hazard ratio (95% CI) = 0.55 (0.42-0.73)</a:t>
                      </a:r>
                    </a:p>
                  </a:txBody>
                  <a:tcPr marL="68605" marR="68605" marT="34319" marB="3431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r>
              <a:tr h="194401">
                <a:tc gridSpan="3">
                  <a:txBody>
                    <a:bodyPr/>
                    <a:lstStyle>
                      <a:lvl1pPr algn="l">
                        <a:spcBef>
                          <a:spcPts val="1200"/>
                        </a:spcBef>
                        <a:buSzPct val="120000"/>
                        <a:buFont typeface="Arial" charset="0"/>
                        <a:defRPr sz="2000">
                          <a:solidFill>
                            <a:schemeClr val="tx1"/>
                          </a:solidFill>
                          <a:latin typeface="Arial" charset="0"/>
                          <a:ea typeface="ＭＳ Ｐゴシック" charset="-128"/>
                        </a:defRPr>
                      </a:lvl1pPr>
                      <a:lvl2pPr marL="742950" indent="-285750" algn="l">
                        <a:spcBef>
                          <a:spcPts val="600"/>
                        </a:spcBef>
                        <a:buSzPct val="100000"/>
                        <a:buFont typeface="Arial" charset="0"/>
                        <a:defRPr>
                          <a:solidFill>
                            <a:schemeClr val="tx1"/>
                          </a:solidFill>
                          <a:latin typeface="Arial" charset="0"/>
                          <a:ea typeface="ＭＳ Ｐゴシック" charset="-128"/>
                        </a:defRPr>
                      </a:lvl2pPr>
                      <a:lvl3pPr marL="1143000" indent="-228600" algn="l">
                        <a:spcBef>
                          <a:spcPts val="300"/>
                        </a:spcBef>
                        <a:buSzPct val="100000"/>
                        <a:buFont typeface="Arial" charset="0"/>
                        <a:defRPr sz="1600">
                          <a:solidFill>
                            <a:schemeClr val="tx1"/>
                          </a:solidFill>
                          <a:latin typeface="Arial" charset="0"/>
                          <a:ea typeface="ＭＳ Ｐゴシック" charset="-128"/>
                        </a:defRPr>
                      </a:lvl3pPr>
                      <a:lvl4pPr marL="1600200" indent="-228600" algn="l">
                        <a:spcBef>
                          <a:spcPts val="300"/>
                        </a:spcBef>
                        <a:buSzPct val="100000"/>
                        <a:buFont typeface="Arial" charset="0"/>
                        <a:defRPr sz="1400">
                          <a:solidFill>
                            <a:schemeClr val="tx1"/>
                          </a:solidFill>
                          <a:latin typeface="Arial" charset="0"/>
                          <a:ea typeface="ＭＳ Ｐゴシック" charset="-128"/>
                        </a:defRPr>
                      </a:lvl4pPr>
                      <a:lvl5pPr marL="2057400" indent="-228600" algn="l">
                        <a:spcBef>
                          <a:spcPts val="300"/>
                        </a:spcBef>
                        <a:buSzPct val="100000"/>
                        <a:buFont typeface="Arial" charset="0"/>
                        <a:defRPr sz="1400">
                          <a:solidFill>
                            <a:schemeClr val="tx1"/>
                          </a:solidFill>
                          <a:latin typeface="Arial" charset="0"/>
                          <a:ea typeface="ＭＳ Ｐゴシック" charset="-128"/>
                        </a:defRPr>
                      </a:lvl5pPr>
                      <a:lvl6pPr marL="25146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6pPr>
                      <a:lvl7pPr marL="29718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7pPr>
                      <a:lvl8pPr marL="34290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8pPr>
                      <a:lvl9pPr marL="3886200" indent="-228600" eaLnBrk="0" fontAlgn="base" hangingPunct="0">
                        <a:spcBef>
                          <a:spcPts val="300"/>
                        </a:spcBef>
                        <a:spcAft>
                          <a:spcPct val="0"/>
                        </a:spcAft>
                        <a:buSzPct val="100000"/>
                        <a:buFont typeface="Arial" charset="0"/>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dirty="0">
                          <a:ln>
                            <a:noFill/>
                          </a:ln>
                          <a:solidFill>
                            <a:schemeClr val="tx1"/>
                          </a:solidFill>
                          <a:effectLst/>
                          <a:latin typeface="Arial" charset="0"/>
                          <a:ea typeface="ＭＳ Ｐゴシック" charset="-128"/>
                        </a:rPr>
                        <a:t>Stratified Log-rank </a:t>
                      </a:r>
                      <a:r>
                        <a:rPr kumimoji="0" lang="en-GB" altLang="x-none" sz="1200" b="0" i="1" u="none" strike="noStrike" cap="none" normalizeH="0" baseline="0" dirty="0">
                          <a:ln>
                            <a:noFill/>
                          </a:ln>
                          <a:solidFill>
                            <a:schemeClr val="tx1"/>
                          </a:solidFill>
                          <a:effectLst/>
                          <a:latin typeface="Arial" charset="0"/>
                          <a:ea typeface="ＭＳ Ｐゴシック" charset="-128"/>
                        </a:rPr>
                        <a:t>P</a:t>
                      </a:r>
                      <a:r>
                        <a:rPr kumimoji="0" lang="en-GB" altLang="x-none" sz="1200" b="0" i="0" u="none" strike="noStrike" cap="none" normalizeH="0" baseline="0" dirty="0">
                          <a:ln>
                            <a:noFill/>
                          </a:ln>
                          <a:solidFill>
                            <a:schemeClr val="tx1"/>
                          </a:solidFill>
                          <a:effectLst/>
                          <a:latin typeface="Arial" charset="0"/>
                          <a:ea typeface="ＭＳ Ｐゴシック" charset="-128"/>
                        </a:rPr>
                        <a:t>&lt;0.001</a:t>
                      </a:r>
                    </a:p>
                  </a:txBody>
                  <a:tcPr marL="68605" marR="68605" marT="34319" marB="34319"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679331" y="5925793"/>
            <a:ext cx="7049344" cy="338554"/>
          </a:xfrm>
          <a:prstGeom prst="rect">
            <a:avLst/>
          </a:prstGeom>
        </p:spPr>
        <p:txBody>
          <a:bodyPr wrap="square">
            <a:spAutoFit/>
          </a:bodyPr>
          <a:lstStyle/>
          <a:p>
            <a:pPr eaLnBrk="1" fontAlgn="auto" hangingPunct="1">
              <a:spcBef>
                <a:spcPts val="0"/>
              </a:spcBef>
              <a:spcAft>
                <a:spcPts val="0"/>
              </a:spcAft>
              <a:defRPr/>
            </a:pPr>
            <a:r>
              <a:rPr lang="en-US" sz="1600" dirty="0">
                <a:latin typeface="Arial"/>
                <a:ea typeface="+mn-ea"/>
              </a:rPr>
              <a:t>Ceritinib demonstrated an estimated 45% risk reduction vs chemotherapy</a:t>
            </a:r>
          </a:p>
        </p:txBody>
      </p:sp>
      <p:sp>
        <p:nvSpPr>
          <p:cNvPr id="980" name="TextBox 979"/>
          <p:cNvSpPr txBox="1"/>
          <p:nvPr/>
        </p:nvSpPr>
        <p:spPr>
          <a:xfrm>
            <a:off x="69130" y="6503442"/>
            <a:ext cx="5171609" cy="338554"/>
          </a:xfrm>
          <a:prstGeom prst="rect">
            <a:avLst/>
          </a:prstGeom>
          <a:noFill/>
        </p:spPr>
        <p:txBody>
          <a:bodyPr wrap="none" rtlCol="0">
            <a:spAutoFit/>
          </a:bodyPr>
          <a:lstStyle/>
          <a:p>
            <a:r>
              <a:rPr lang="en-US" sz="1600" dirty="0" smtClean="0">
                <a:latin typeface="+mn-lt"/>
                <a:cs typeface="Calibri"/>
              </a:rPr>
              <a:t>De Castro G </a:t>
            </a:r>
            <a:r>
              <a:rPr lang="en-US" sz="1600" dirty="0">
                <a:latin typeface="+mn-lt"/>
                <a:cs typeface="Calibri"/>
              </a:rPr>
              <a:t>et al. </a:t>
            </a:r>
            <a:r>
              <a:rPr lang="en-US" sz="1600" i="1" dirty="0">
                <a:latin typeface="+mn-lt"/>
                <a:cs typeface="Calibri"/>
              </a:rPr>
              <a:t>Proc WCLC </a:t>
            </a:r>
            <a:r>
              <a:rPr lang="en-US" sz="1600" dirty="0">
                <a:latin typeface="+mn-lt"/>
                <a:cs typeface="Calibri"/>
              </a:rPr>
              <a:t>2016;Abstract PL03.07.</a:t>
            </a:r>
          </a:p>
        </p:txBody>
      </p:sp>
    </p:spTree>
    <p:custDataLst>
      <p:tags r:id="rId1"/>
    </p:custDataLst>
    <p:extLst>
      <p:ext uri="{BB962C8B-B14F-4D97-AF65-F5344CB8AC3E}">
        <p14:creationId xmlns:p14="http://schemas.microsoft.com/office/powerpoint/2010/main" val="8785913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4"/>
          <p:cNvSpPr>
            <a:spLocks noGrp="1"/>
          </p:cNvSpPr>
          <p:nvPr>
            <p:ph type="title"/>
          </p:nvPr>
        </p:nvSpPr>
        <p:spPr/>
        <p:txBody>
          <a:bodyPr/>
          <a:lstStyle/>
          <a:p>
            <a:pPr eaLnBrk="1" hangingPunct="1"/>
            <a:r>
              <a:rPr lang="en-US" altLang="x-none" sz="2400" dirty="0" smtClean="0">
                <a:latin typeface="Arial" charset="0"/>
                <a:ea typeface="ＭＳ Ｐゴシック" charset="-128"/>
              </a:rPr>
              <a:t>ASCEND-4: PFS for Patients With or Without Brain Metastases</a:t>
            </a:r>
            <a:endParaRPr lang="en-US" altLang="x-none" sz="2400" dirty="0">
              <a:latin typeface="Arial" charset="0"/>
              <a:ea typeface="ＭＳ Ｐゴシック" charset="-128"/>
            </a:endParaRPr>
          </a:p>
        </p:txBody>
      </p:sp>
      <p:sp>
        <p:nvSpPr>
          <p:cNvPr id="980" name="TextBox 979"/>
          <p:cNvSpPr txBox="1"/>
          <p:nvPr/>
        </p:nvSpPr>
        <p:spPr>
          <a:xfrm>
            <a:off x="121668" y="6453392"/>
            <a:ext cx="5171609" cy="338554"/>
          </a:xfrm>
          <a:prstGeom prst="rect">
            <a:avLst/>
          </a:prstGeom>
          <a:noFill/>
        </p:spPr>
        <p:txBody>
          <a:bodyPr wrap="none" rtlCol="0">
            <a:spAutoFit/>
          </a:bodyPr>
          <a:lstStyle/>
          <a:p>
            <a:r>
              <a:rPr lang="en-US" sz="1600" dirty="0" smtClean="0">
                <a:latin typeface="+mn-lt"/>
                <a:cs typeface="Calibri"/>
              </a:rPr>
              <a:t>De Castro G </a:t>
            </a:r>
            <a:r>
              <a:rPr lang="en-US" sz="1600" dirty="0">
                <a:latin typeface="+mn-lt"/>
                <a:cs typeface="Calibri"/>
              </a:rPr>
              <a:t>et al. </a:t>
            </a:r>
            <a:r>
              <a:rPr lang="en-US" sz="1600" i="1" dirty="0">
                <a:latin typeface="+mn-lt"/>
                <a:cs typeface="Calibri"/>
              </a:rPr>
              <a:t>Proc WCLC </a:t>
            </a:r>
            <a:r>
              <a:rPr lang="en-US" sz="1600" dirty="0">
                <a:latin typeface="+mn-lt"/>
                <a:cs typeface="Calibri"/>
              </a:rPr>
              <a:t>2016;Abstract PL03.07.</a:t>
            </a:r>
          </a:p>
        </p:txBody>
      </p:sp>
      <p:sp>
        <p:nvSpPr>
          <p:cNvPr id="6" name="TextBox 5"/>
          <p:cNvSpPr txBox="1"/>
          <p:nvPr/>
        </p:nvSpPr>
        <p:spPr>
          <a:xfrm>
            <a:off x="344971" y="5442143"/>
            <a:ext cx="277132"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0</a:t>
            </a:r>
          </a:p>
        </p:txBody>
      </p:sp>
      <p:sp>
        <p:nvSpPr>
          <p:cNvPr id="7" name="TextBox 6"/>
          <p:cNvSpPr txBox="1"/>
          <p:nvPr/>
        </p:nvSpPr>
        <p:spPr>
          <a:xfrm>
            <a:off x="344973" y="4901301"/>
            <a:ext cx="277133"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20</a:t>
            </a:r>
          </a:p>
        </p:txBody>
      </p:sp>
      <p:sp>
        <p:nvSpPr>
          <p:cNvPr id="10" name="TextBox 9"/>
          <p:cNvSpPr txBox="1"/>
          <p:nvPr/>
        </p:nvSpPr>
        <p:spPr>
          <a:xfrm>
            <a:off x="344973" y="4347056"/>
            <a:ext cx="277133"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40</a:t>
            </a:r>
          </a:p>
        </p:txBody>
      </p:sp>
      <p:sp>
        <p:nvSpPr>
          <p:cNvPr id="11" name="TextBox 10"/>
          <p:cNvSpPr txBox="1"/>
          <p:nvPr/>
        </p:nvSpPr>
        <p:spPr>
          <a:xfrm>
            <a:off x="344973" y="3811861"/>
            <a:ext cx="277133"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60</a:t>
            </a:r>
          </a:p>
        </p:txBody>
      </p:sp>
      <p:sp>
        <p:nvSpPr>
          <p:cNvPr id="12" name="TextBox 11"/>
          <p:cNvSpPr txBox="1"/>
          <p:nvPr/>
        </p:nvSpPr>
        <p:spPr>
          <a:xfrm>
            <a:off x="749137"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0</a:t>
            </a:r>
          </a:p>
        </p:txBody>
      </p:sp>
      <p:sp>
        <p:nvSpPr>
          <p:cNvPr id="13" name="TextBox 12"/>
          <p:cNvSpPr txBox="1"/>
          <p:nvPr/>
        </p:nvSpPr>
        <p:spPr>
          <a:xfrm rot="16200000">
            <a:off x="-1201984" y="3957370"/>
            <a:ext cx="2774222" cy="138164"/>
          </a:xfrm>
          <a:prstGeom prst="rect">
            <a:avLst/>
          </a:prstGeom>
          <a:noFill/>
        </p:spPr>
        <p:txBody>
          <a:bodyPr wrap="square" lIns="0" tIns="0" rIns="0" bIns="0" rtlCol="0" anchor="ctr">
            <a:noAutofit/>
          </a:bodyPr>
          <a:lstStyle/>
          <a:p>
            <a:pPr algn="ctr" fontAlgn="auto">
              <a:spcBef>
                <a:spcPts val="0"/>
              </a:spcBef>
              <a:spcAft>
                <a:spcPts val="0"/>
              </a:spcAft>
            </a:pPr>
            <a:r>
              <a:rPr lang="en-IN" sz="1500" b="1" dirty="0" smtClean="0">
                <a:ea typeface="Arial" charset="0"/>
                <a:cs typeface="Arial" charset="0"/>
              </a:rPr>
              <a:t>Probability (%) of event-free</a:t>
            </a:r>
            <a:endParaRPr lang="en-US" sz="1500" b="1" dirty="0">
              <a:ea typeface="Arial" charset="0"/>
              <a:cs typeface="Arial" charset="0"/>
            </a:endParaRPr>
          </a:p>
        </p:txBody>
      </p:sp>
      <p:sp>
        <p:nvSpPr>
          <p:cNvPr id="14" name="TextBox 13"/>
          <p:cNvSpPr txBox="1"/>
          <p:nvPr/>
        </p:nvSpPr>
        <p:spPr>
          <a:xfrm>
            <a:off x="319887" y="2716073"/>
            <a:ext cx="302225"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100</a:t>
            </a:r>
          </a:p>
        </p:txBody>
      </p:sp>
      <p:sp>
        <p:nvSpPr>
          <p:cNvPr id="15" name="TextBox 14"/>
          <p:cNvSpPr txBox="1"/>
          <p:nvPr/>
        </p:nvSpPr>
        <p:spPr>
          <a:xfrm>
            <a:off x="344973" y="3257617"/>
            <a:ext cx="277133"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80</a:t>
            </a:r>
          </a:p>
        </p:txBody>
      </p:sp>
      <p:sp>
        <p:nvSpPr>
          <p:cNvPr id="16" name="TextBox 15"/>
          <p:cNvSpPr txBox="1"/>
          <p:nvPr/>
        </p:nvSpPr>
        <p:spPr>
          <a:xfrm>
            <a:off x="1789886" y="5723741"/>
            <a:ext cx="114493" cy="133722"/>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10</a:t>
            </a:r>
          </a:p>
        </p:txBody>
      </p:sp>
      <p:sp>
        <p:nvSpPr>
          <p:cNvPr id="17" name="TextBox 16"/>
          <p:cNvSpPr txBox="1"/>
          <p:nvPr/>
        </p:nvSpPr>
        <p:spPr>
          <a:xfrm>
            <a:off x="1592160" y="5880057"/>
            <a:ext cx="1774159" cy="292143"/>
          </a:xfrm>
          <a:prstGeom prst="rect">
            <a:avLst/>
          </a:prstGeom>
          <a:noFill/>
        </p:spPr>
        <p:txBody>
          <a:bodyPr wrap="square" lIns="0" tIns="0" rIns="0" bIns="0" rtlCol="0" anchor="ctr">
            <a:noAutofit/>
          </a:bodyPr>
          <a:lstStyle/>
          <a:p>
            <a:pPr algn="ctr" fontAlgn="auto">
              <a:spcBef>
                <a:spcPts val="0"/>
              </a:spcBef>
              <a:spcAft>
                <a:spcPts val="0"/>
              </a:spcAft>
            </a:pPr>
            <a:r>
              <a:rPr lang="en-IN" sz="1500" b="1" dirty="0">
                <a:ea typeface="Arial" charset="0"/>
                <a:cs typeface="Arial" charset="0"/>
              </a:rPr>
              <a:t>Time (months)</a:t>
            </a:r>
            <a:endParaRPr lang="en-US" sz="1500" b="1" dirty="0">
              <a:ea typeface="Arial" charset="0"/>
              <a:cs typeface="Arial" charset="0"/>
            </a:endParaRPr>
          </a:p>
        </p:txBody>
      </p:sp>
      <p:sp>
        <p:nvSpPr>
          <p:cNvPr id="18" name="TextBox 17"/>
          <p:cNvSpPr txBox="1"/>
          <p:nvPr/>
        </p:nvSpPr>
        <p:spPr>
          <a:xfrm>
            <a:off x="967992"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a:t>
            </a:r>
          </a:p>
        </p:txBody>
      </p:sp>
      <p:sp>
        <p:nvSpPr>
          <p:cNvPr id="19" name="TextBox 18"/>
          <p:cNvSpPr txBox="1"/>
          <p:nvPr/>
        </p:nvSpPr>
        <p:spPr>
          <a:xfrm>
            <a:off x="1176765"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4</a:t>
            </a:r>
          </a:p>
        </p:txBody>
      </p:sp>
      <p:sp>
        <p:nvSpPr>
          <p:cNvPr id="20" name="TextBox 19"/>
          <p:cNvSpPr txBox="1"/>
          <p:nvPr/>
        </p:nvSpPr>
        <p:spPr>
          <a:xfrm>
            <a:off x="1391821"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6</a:t>
            </a:r>
          </a:p>
        </p:txBody>
      </p:sp>
      <p:sp>
        <p:nvSpPr>
          <p:cNvPr id="21" name="TextBox 20"/>
          <p:cNvSpPr txBox="1"/>
          <p:nvPr/>
        </p:nvSpPr>
        <p:spPr>
          <a:xfrm>
            <a:off x="1598647"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8</a:t>
            </a:r>
          </a:p>
        </p:txBody>
      </p:sp>
      <p:sp>
        <p:nvSpPr>
          <p:cNvPr id="22" name="TextBox 21"/>
          <p:cNvSpPr txBox="1"/>
          <p:nvPr/>
        </p:nvSpPr>
        <p:spPr>
          <a:xfrm>
            <a:off x="2002949" y="5723741"/>
            <a:ext cx="114493" cy="133722"/>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12</a:t>
            </a:r>
          </a:p>
        </p:txBody>
      </p:sp>
      <p:sp>
        <p:nvSpPr>
          <p:cNvPr id="23" name="TextBox 22"/>
          <p:cNvSpPr txBox="1"/>
          <p:nvPr/>
        </p:nvSpPr>
        <p:spPr>
          <a:xfrm>
            <a:off x="2218083" y="5723741"/>
            <a:ext cx="114493" cy="133722"/>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14</a:t>
            </a:r>
          </a:p>
        </p:txBody>
      </p:sp>
      <p:sp>
        <p:nvSpPr>
          <p:cNvPr id="24" name="TextBox 23"/>
          <p:cNvSpPr txBox="1"/>
          <p:nvPr/>
        </p:nvSpPr>
        <p:spPr>
          <a:xfrm>
            <a:off x="2423561"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16</a:t>
            </a:r>
          </a:p>
        </p:txBody>
      </p:sp>
      <p:sp>
        <p:nvSpPr>
          <p:cNvPr id="25" name="TextBox 24"/>
          <p:cNvSpPr txBox="1"/>
          <p:nvPr/>
        </p:nvSpPr>
        <p:spPr>
          <a:xfrm>
            <a:off x="2632316"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18</a:t>
            </a:r>
          </a:p>
        </p:txBody>
      </p:sp>
      <p:sp>
        <p:nvSpPr>
          <p:cNvPr id="26" name="TextBox 25"/>
          <p:cNvSpPr txBox="1"/>
          <p:nvPr/>
        </p:nvSpPr>
        <p:spPr>
          <a:xfrm>
            <a:off x="2848997"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20</a:t>
            </a:r>
          </a:p>
        </p:txBody>
      </p:sp>
      <p:sp>
        <p:nvSpPr>
          <p:cNvPr id="27" name="TextBox 26"/>
          <p:cNvSpPr txBox="1"/>
          <p:nvPr/>
        </p:nvSpPr>
        <p:spPr>
          <a:xfrm>
            <a:off x="3062726"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22</a:t>
            </a:r>
          </a:p>
        </p:txBody>
      </p:sp>
      <p:sp>
        <p:nvSpPr>
          <p:cNvPr id="28" name="TextBox 27"/>
          <p:cNvSpPr txBox="1"/>
          <p:nvPr/>
        </p:nvSpPr>
        <p:spPr>
          <a:xfrm>
            <a:off x="3271957"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24</a:t>
            </a:r>
          </a:p>
        </p:txBody>
      </p:sp>
      <p:sp>
        <p:nvSpPr>
          <p:cNvPr id="29" name="TextBox 28"/>
          <p:cNvSpPr txBox="1"/>
          <p:nvPr/>
        </p:nvSpPr>
        <p:spPr>
          <a:xfrm>
            <a:off x="3482712"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26</a:t>
            </a:r>
          </a:p>
        </p:txBody>
      </p:sp>
      <p:sp>
        <p:nvSpPr>
          <p:cNvPr id="30" name="TextBox 29"/>
          <p:cNvSpPr txBox="1"/>
          <p:nvPr/>
        </p:nvSpPr>
        <p:spPr>
          <a:xfrm>
            <a:off x="3699394"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28</a:t>
            </a:r>
          </a:p>
        </p:txBody>
      </p:sp>
      <p:sp>
        <p:nvSpPr>
          <p:cNvPr id="31" name="TextBox 30"/>
          <p:cNvSpPr txBox="1"/>
          <p:nvPr/>
        </p:nvSpPr>
        <p:spPr>
          <a:xfrm>
            <a:off x="3910385"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30</a:t>
            </a:r>
          </a:p>
        </p:txBody>
      </p:sp>
      <p:sp>
        <p:nvSpPr>
          <p:cNvPr id="32" name="TextBox 31"/>
          <p:cNvSpPr txBox="1"/>
          <p:nvPr/>
        </p:nvSpPr>
        <p:spPr>
          <a:xfrm>
            <a:off x="4126882"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32</a:t>
            </a:r>
          </a:p>
        </p:txBody>
      </p:sp>
      <p:sp>
        <p:nvSpPr>
          <p:cNvPr id="33" name="TextBox 32"/>
          <p:cNvSpPr txBox="1"/>
          <p:nvPr/>
        </p:nvSpPr>
        <p:spPr>
          <a:xfrm>
            <a:off x="4332749"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34</a:t>
            </a:r>
          </a:p>
        </p:txBody>
      </p:sp>
      <p:sp>
        <p:nvSpPr>
          <p:cNvPr id="34" name="Freeform 5"/>
          <p:cNvSpPr>
            <a:spLocks/>
          </p:cNvSpPr>
          <p:nvPr/>
        </p:nvSpPr>
        <p:spPr bwMode="auto">
          <a:xfrm>
            <a:off x="784592" y="2810358"/>
            <a:ext cx="3577478" cy="2247900"/>
          </a:xfrm>
          <a:custGeom>
            <a:avLst/>
            <a:gdLst>
              <a:gd name="T0" fmla="*/ 118 w 3267"/>
              <a:gd name="T1" fmla="*/ 0 h 1416"/>
              <a:gd name="T2" fmla="*/ 118 w 3267"/>
              <a:gd name="T3" fmla="*/ 69 h 1416"/>
              <a:gd name="T4" fmla="*/ 133 w 3267"/>
              <a:gd name="T5" fmla="*/ 80 h 1416"/>
              <a:gd name="T6" fmla="*/ 140 w 3267"/>
              <a:gd name="T7" fmla="*/ 92 h 1416"/>
              <a:gd name="T8" fmla="*/ 140 w 3267"/>
              <a:gd name="T9" fmla="*/ 109 h 1416"/>
              <a:gd name="T10" fmla="*/ 155 w 3267"/>
              <a:gd name="T11" fmla="*/ 137 h 1416"/>
              <a:gd name="T12" fmla="*/ 170 w 3267"/>
              <a:gd name="T13" fmla="*/ 149 h 1416"/>
              <a:gd name="T14" fmla="*/ 229 w 3267"/>
              <a:gd name="T15" fmla="*/ 166 h 1416"/>
              <a:gd name="T16" fmla="*/ 259 w 3267"/>
              <a:gd name="T17" fmla="*/ 177 h 1416"/>
              <a:gd name="T18" fmla="*/ 274 w 3267"/>
              <a:gd name="T19" fmla="*/ 206 h 1416"/>
              <a:gd name="T20" fmla="*/ 281 w 3267"/>
              <a:gd name="T21" fmla="*/ 223 h 1416"/>
              <a:gd name="T22" fmla="*/ 289 w 3267"/>
              <a:gd name="T23" fmla="*/ 251 h 1416"/>
              <a:gd name="T24" fmla="*/ 355 w 3267"/>
              <a:gd name="T25" fmla="*/ 263 h 1416"/>
              <a:gd name="T26" fmla="*/ 452 w 3267"/>
              <a:gd name="T27" fmla="*/ 308 h 1416"/>
              <a:gd name="T28" fmla="*/ 533 w 3267"/>
              <a:gd name="T29" fmla="*/ 331 h 1416"/>
              <a:gd name="T30" fmla="*/ 570 w 3267"/>
              <a:gd name="T31" fmla="*/ 331 h 1416"/>
              <a:gd name="T32" fmla="*/ 578 w 3267"/>
              <a:gd name="T33" fmla="*/ 366 h 1416"/>
              <a:gd name="T34" fmla="*/ 674 w 3267"/>
              <a:gd name="T35" fmla="*/ 406 h 1416"/>
              <a:gd name="T36" fmla="*/ 696 w 3267"/>
              <a:gd name="T37" fmla="*/ 423 h 1416"/>
              <a:gd name="T38" fmla="*/ 704 w 3267"/>
              <a:gd name="T39" fmla="*/ 457 h 1416"/>
              <a:gd name="T40" fmla="*/ 785 w 3267"/>
              <a:gd name="T41" fmla="*/ 468 h 1416"/>
              <a:gd name="T42" fmla="*/ 822 w 3267"/>
              <a:gd name="T43" fmla="*/ 497 h 1416"/>
              <a:gd name="T44" fmla="*/ 1059 w 3267"/>
              <a:gd name="T45" fmla="*/ 525 h 1416"/>
              <a:gd name="T46" fmla="*/ 1074 w 3267"/>
              <a:gd name="T47" fmla="*/ 560 h 1416"/>
              <a:gd name="T48" fmla="*/ 1185 w 3267"/>
              <a:gd name="T49" fmla="*/ 577 h 1416"/>
              <a:gd name="T50" fmla="*/ 1207 w 3267"/>
              <a:gd name="T51" fmla="*/ 588 h 1416"/>
              <a:gd name="T52" fmla="*/ 1341 w 3267"/>
              <a:gd name="T53" fmla="*/ 600 h 1416"/>
              <a:gd name="T54" fmla="*/ 1348 w 3267"/>
              <a:gd name="T55" fmla="*/ 617 h 1416"/>
              <a:gd name="T56" fmla="*/ 1363 w 3267"/>
              <a:gd name="T57" fmla="*/ 651 h 1416"/>
              <a:gd name="T58" fmla="*/ 1459 w 3267"/>
              <a:gd name="T59" fmla="*/ 668 h 1416"/>
              <a:gd name="T60" fmla="*/ 1474 w 3267"/>
              <a:gd name="T61" fmla="*/ 668 h 1416"/>
              <a:gd name="T62" fmla="*/ 1496 w 3267"/>
              <a:gd name="T63" fmla="*/ 685 h 1416"/>
              <a:gd name="T64" fmla="*/ 1504 w 3267"/>
              <a:gd name="T65" fmla="*/ 708 h 1416"/>
              <a:gd name="T66" fmla="*/ 1615 w 3267"/>
              <a:gd name="T67" fmla="*/ 725 h 1416"/>
              <a:gd name="T68" fmla="*/ 1637 w 3267"/>
              <a:gd name="T69" fmla="*/ 748 h 1416"/>
              <a:gd name="T70" fmla="*/ 1659 w 3267"/>
              <a:gd name="T71" fmla="*/ 748 h 1416"/>
              <a:gd name="T72" fmla="*/ 1748 w 3267"/>
              <a:gd name="T73" fmla="*/ 748 h 1416"/>
              <a:gd name="T74" fmla="*/ 1793 w 3267"/>
              <a:gd name="T75" fmla="*/ 748 h 1416"/>
              <a:gd name="T76" fmla="*/ 1889 w 3267"/>
              <a:gd name="T77" fmla="*/ 748 h 1416"/>
              <a:gd name="T78" fmla="*/ 2008 w 3267"/>
              <a:gd name="T79" fmla="*/ 748 h 1416"/>
              <a:gd name="T80" fmla="*/ 2023 w 3267"/>
              <a:gd name="T81" fmla="*/ 748 h 1416"/>
              <a:gd name="T82" fmla="*/ 2141 w 3267"/>
              <a:gd name="T83" fmla="*/ 748 h 1416"/>
              <a:gd name="T84" fmla="*/ 2289 w 3267"/>
              <a:gd name="T85" fmla="*/ 748 h 1416"/>
              <a:gd name="T86" fmla="*/ 2423 w 3267"/>
              <a:gd name="T87" fmla="*/ 748 h 1416"/>
              <a:gd name="T88" fmla="*/ 2452 w 3267"/>
              <a:gd name="T89" fmla="*/ 834 h 1416"/>
              <a:gd name="T90" fmla="*/ 2563 w 3267"/>
              <a:gd name="T91" fmla="*/ 834 h 1416"/>
              <a:gd name="T92" fmla="*/ 2586 w 3267"/>
              <a:gd name="T93" fmla="*/ 942 h 1416"/>
              <a:gd name="T94" fmla="*/ 2682 w 3267"/>
              <a:gd name="T95" fmla="*/ 1130 h 1416"/>
              <a:gd name="T96" fmla="*/ 3267 w 3267"/>
              <a:gd name="T97" fmla="*/ 1416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7" h="1416">
                <a:moveTo>
                  <a:pt x="0" y="0"/>
                </a:moveTo>
                <a:lnTo>
                  <a:pt x="7" y="0"/>
                </a:lnTo>
                <a:lnTo>
                  <a:pt x="118" y="0"/>
                </a:lnTo>
                <a:lnTo>
                  <a:pt x="118" y="29"/>
                </a:lnTo>
                <a:lnTo>
                  <a:pt x="118" y="29"/>
                </a:lnTo>
                <a:lnTo>
                  <a:pt x="118" y="69"/>
                </a:lnTo>
                <a:lnTo>
                  <a:pt x="126" y="69"/>
                </a:lnTo>
                <a:lnTo>
                  <a:pt x="133" y="69"/>
                </a:lnTo>
                <a:lnTo>
                  <a:pt x="133" y="80"/>
                </a:lnTo>
                <a:lnTo>
                  <a:pt x="133" y="80"/>
                </a:lnTo>
                <a:lnTo>
                  <a:pt x="140" y="80"/>
                </a:lnTo>
                <a:lnTo>
                  <a:pt x="140" y="92"/>
                </a:lnTo>
                <a:lnTo>
                  <a:pt x="140" y="92"/>
                </a:lnTo>
                <a:lnTo>
                  <a:pt x="140" y="109"/>
                </a:lnTo>
                <a:lnTo>
                  <a:pt x="140" y="109"/>
                </a:lnTo>
                <a:lnTo>
                  <a:pt x="140" y="120"/>
                </a:lnTo>
                <a:lnTo>
                  <a:pt x="155" y="120"/>
                </a:lnTo>
                <a:lnTo>
                  <a:pt x="155" y="137"/>
                </a:lnTo>
                <a:lnTo>
                  <a:pt x="163" y="137"/>
                </a:lnTo>
                <a:lnTo>
                  <a:pt x="163" y="149"/>
                </a:lnTo>
                <a:lnTo>
                  <a:pt x="170" y="149"/>
                </a:lnTo>
                <a:lnTo>
                  <a:pt x="170" y="166"/>
                </a:lnTo>
                <a:lnTo>
                  <a:pt x="200" y="166"/>
                </a:lnTo>
                <a:lnTo>
                  <a:pt x="229" y="166"/>
                </a:lnTo>
                <a:lnTo>
                  <a:pt x="229" y="177"/>
                </a:lnTo>
                <a:lnTo>
                  <a:pt x="252" y="177"/>
                </a:lnTo>
                <a:lnTo>
                  <a:pt x="259" y="177"/>
                </a:lnTo>
                <a:lnTo>
                  <a:pt x="259" y="189"/>
                </a:lnTo>
                <a:lnTo>
                  <a:pt x="274" y="189"/>
                </a:lnTo>
                <a:lnTo>
                  <a:pt x="274" y="206"/>
                </a:lnTo>
                <a:lnTo>
                  <a:pt x="274" y="206"/>
                </a:lnTo>
                <a:lnTo>
                  <a:pt x="274" y="223"/>
                </a:lnTo>
                <a:lnTo>
                  <a:pt x="281" y="223"/>
                </a:lnTo>
                <a:lnTo>
                  <a:pt x="281" y="234"/>
                </a:lnTo>
                <a:lnTo>
                  <a:pt x="289" y="234"/>
                </a:lnTo>
                <a:lnTo>
                  <a:pt x="289" y="251"/>
                </a:lnTo>
                <a:lnTo>
                  <a:pt x="348" y="251"/>
                </a:lnTo>
                <a:lnTo>
                  <a:pt x="348" y="263"/>
                </a:lnTo>
                <a:lnTo>
                  <a:pt x="355" y="263"/>
                </a:lnTo>
                <a:lnTo>
                  <a:pt x="407" y="263"/>
                </a:lnTo>
                <a:lnTo>
                  <a:pt x="407" y="308"/>
                </a:lnTo>
                <a:lnTo>
                  <a:pt x="452" y="308"/>
                </a:lnTo>
                <a:lnTo>
                  <a:pt x="452" y="320"/>
                </a:lnTo>
                <a:lnTo>
                  <a:pt x="533" y="320"/>
                </a:lnTo>
                <a:lnTo>
                  <a:pt x="533" y="331"/>
                </a:lnTo>
                <a:lnTo>
                  <a:pt x="541" y="331"/>
                </a:lnTo>
                <a:lnTo>
                  <a:pt x="541" y="331"/>
                </a:lnTo>
                <a:lnTo>
                  <a:pt x="570" y="331"/>
                </a:lnTo>
                <a:lnTo>
                  <a:pt x="570" y="348"/>
                </a:lnTo>
                <a:lnTo>
                  <a:pt x="578" y="348"/>
                </a:lnTo>
                <a:lnTo>
                  <a:pt x="578" y="366"/>
                </a:lnTo>
                <a:lnTo>
                  <a:pt x="615" y="366"/>
                </a:lnTo>
                <a:lnTo>
                  <a:pt x="674" y="366"/>
                </a:lnTo>
                <a:lnTo>
                  <a:pt x="674" y="406"/>
                </a:lnTo>
                <a:lnTo>
                  <a:pt x="681" y="406"/>
                </a:lnTo>
                <a:lnTo>
                  <a:pt x="681" y="423"/>
                </a:lnTo>
                <a:lnTo>
                  <a:pt x="696" y="423"/>
                </a:lnTo>
                <a:lnTo>
                  <a:pt x="696" y="440"/>
                </a:lnTo>
                <a:lnTo>
                  <a:pt x="704" y="440"/>
                </a:lnTo>
                <a:lnTo>
                  <a:pt x="704" y="457"/>
                </a:lnTo>
                <a:lnTo>
                  <a:pt x="718" y="457"/>
                </a:lnTo>
                <a:lnTo>
                  <a:pt x="718" y="468"/>
                </a:lnTo>
                <a:lnTo>
                  <a:pt x="785" y="468"/>
                </a:lnTo>
                <a:lnTo>
                  <a:pt x="785" y="485"/>
                </a:lnTo>
                <a:lnTo>
                  <a:pt x="822" y="485"/>
                </a:lnTo>
                <a:lnTo>
                  <a:pt x="822" y="497"/>
                </a:lnTo>
                <a:lnTo>
                  <a:pt x="941" y="497"/>
                </a:lnTo>
                <a:lnTo>
                  <a:pt x="941" y="525"/>
                </a:lnTo>
                <a:lnTo>
                  <a:pt x="1059" y="525"/>
                </a:lnTo>
                <a:lnTo>
                  <a:pt x="1059" y="543"/>
                </a:lnTo>
                <a:lnTo>
                  <a:pt x="1074" y="543"/>
                </a:lnTo>
                <a:lnTo>
                  <a:pt x="1074" y="560"/>
                </a:lnTo>
                <a:lnTo>
                  <a:pt x="1133" y="560"/>
                </a:lnTo>
                <a:lnTo>
                  <a:pt x="1133" y="577"/>
                </a:lnTo>
                <a:lnTo>
                  <a:pt x="1185" y="577"/>
                </a:lnTo>
                <a:lnTo>
                  <a:pt x="1185" y="588"/>
                </a:lnTo>
                <a:lnTo>
                  <a:pt x="1193" y="588"/>
                </a:lnTo>
                <a:lnTo>
                  <a:pt x="1207" y="588"/>
                </a:lnTo>
                <a:lnTo>
                  <a:pt x="1207" y="600"/>
                </a:lnTo>
                <a:lnTo>
                  <a:pt x="1326" y="600"/>
                </a:lnTo>
                <a:lnTo>
                  <a:pt x="1341" y="600"/>
                </a:lnTo>
                <a:lnTo>
                  <a:pt x="1341" y="617"/>
                </a:lnTo>
                <a:lnTo>
                  <a:pt x="1348" y="617"/>
                </a:lnTo>
                <a:lnTo>
                  <a:pt x="1348" y="617"/>
                </a:lnTo>
                <a:lnTo>
                  <a:pt x="1348" y="651"/>
                </a:lnTo>
                <a:lnTo>
                  <a:pt x="1348" y="651"/>
                </a:lnTo>
                <a:lnTo>
                  <a:pt x="1363" y="651"/>
                </a:lnTo>
                <a:lnTo>
                  <a:pt x="1363" y="668"/>
                </a:lnTo>
                <a:lnTo>
                  <a:pt x="1452" y="668"/>
                </a:lnTo>
                <a:lnTo>
                  <a:pt x="1459" y="668"/>
                </a:lnTo>
                <a:lnTo>
                  <a:pt x="1474" y="668"/>
                </a:lnTo>
                <a:lnTo>
                  <a:pt x="1474" y="668"/>
                </a:lnTo>
                <a:lnTo>
                  <a:pt x="1474" y="668"/>
                </a:lnTo>
                <a:lnTo>
                  <a:pt x="1474" y="685"/>
                </a:lnTo>
                <a:lnTo>
                  <a:pt x="1489" y="685"/>
                </a:lnTo>
                <a:lnTo>
                  <a:pt x="1496" y="685"/>
                </a:lnTo>
                <a:lnTo>
                  <a:pt x="1496" y="685"/>
                </a:lnTo>
                <a:lnTo>
                  <a:pt x="1496" y="708"/>
                </a:lnTo>
                <a:lnTo>
                  <a:pt x="1504" y="708"/>
                </a:lnTo>
                <a:lnTo>
                  <a:pt x="1526" y="708"/>
                </a:lnTo>
                <a:lnTo>
                  <a:pt x="1526" y="725"/>
                </a:lnTo>
                <a:lnTo>
                  <a:pt x="1615" y="725"/>
                </a:lnTo>
                <a:lnTo>
                  <a:pt x="1615" y="725"/>
                </a:lnTo>
                <a:lnTo>
                  <a:pt x="1615" y="748"/>
                </a:lnTo>
                <a:lnTo>
                  <a:pt x="1637" y="748"/>
                </a:lnTo>
                <a:lnTo>
                  <a:pt x="1637" y="748"/>
                </a:lnTo>
                <a:lnTo>
                  <a:pt x="1652" y="748"/>
                </a:lnTo>
                <a:lnTo>
                  <a:pt x="1659" y="748"/>
                </a:lnTo>
                <a:lnTo>
                  <a:pt x="1697" y="748"/>
                </a:lnTo>
                <a:lnTo>
                  <a:pt x="1741" y="748"/>
                </a:lnTo>
                <a:lnTo>
                  <a:pt x="1748" y="748"/>
                </a:lnTo>
                <a:lnTo>
                  <a:pt x="1748" y="748"/>
                </a:lnTo>
                <a:lnTo>
                  <a:pt x="1771" y="748"/>
                </a:lnTo>
                <a:lnTo>
                  <a:pt x="1793" y="748"/>
                </a:lnTo>
                <a:lnTo>
                  <a:pt x="1860" y="748"/>
                </a:lnTo>
                <a:lnTo>
                  <a:pt x="1889" y="748"/>
                </a:lnTo>
                <a:lnTo>
                  <a:pt x="1889" y="748"/>
                </a:lnTo>
                <a:lnTo>
                  <a:pt x="2000" y="748"/>
                </a:lnTo>
                <a:lnTo>
                  <a:pt x="2008" y="748"/>
                </a:lnTo>
                <a:lnTo>
                  <a:pt x="2008" y="748"/>
                </a:lnTo>
                <a:lnTo>
                  <a:pt x="2015" y="748"/>
                </a:lnTo>
                <a:lnTo>
                  <a:pt x="2015" y="748"/>
                </a:lnTo>
                <a:lnTo>
                  <a:pt x="2023" y="748"/>
                </a:lnTo>
                <a:lnTo>
                  <a:pt x="2052" y="748"/>
                </a:lnTo>
                <a:lnTo>
                  <a:pt x="2067" y="748"/>
                </a:lnTo>
                <a:lnTo>
                  <a:pt x="2141" y="748"/>
                </a:lnTo>
                <a:lnTo>
                  <a:pt x="2163" y="748"/>
                </a:lnTo>
                <a:lnTo>
                  <a:pt x="2274" y="748"/>
                </a:lnTo>
                <a:lnTo>
                  <a:pt x="2289" y="748"/>
                </a:lnTo>
                <a:lnTo>
                  <a:pt x="2304" y="748"/>
                </a:lnTo>
                <a:lnTo>
                  <a:pt x="2356" y="748"/>
                </a:lnTo>
                <a:lnTo>
                  <a:pt x="2423" y="748"/>
                </a:lnTo>
                <a:lnTo>
                  <a:pt x="2452" y="748"/>
                </a:lnTo>
                <a:lnTo>
                  <a:pt x="2452" y="748"/>
                </a:lnTo>
                <a:lnTo>
                  <a:pt x="2452" y="834"/>
                </a:lnTo>
                <a:lnTo>
                  <a:pt x="2541" y="834"/>
                </a:lnTo>
                <a:lnTo>
                  <a:pt x="2563" y="834"/>
                </a:lnTo>
                <a:lnTo>
                  <a:pt x="2563" y="834"/>
                </a:lnTo>
                <a:lnTo>
                  <a:pt x="2563" y="942"/>
                </a:lnTo>
                <a:lnTo>
                  <a:pt x="2578" y="942"/>
                </a:lnTo>
                <a:lnTo>
                  <a:pt x="2586" y="942"/>
                </a:lnTo>
                <a:lnTo>
                  <a:pt x="2652" y="942"/>
                </a:lnTo>
                <a:lnTo>
                  <a:pt x="2652" y="1130"/>
                </a:lnTo>
                <a:lnTo>
                  <a:pt x="2682" y="1130"/>
                </a:lnTo>
                <a:lnTo>
                  <a:pt x="2697" y="1130"/>
                </a:lnTo>
                <a:lnTo>
                  <a:pt x="2697" y="1416"/>
                </a:lnTo>
                <a:lnTo>
                  <a:pt x="3267" y="1416"/>
                </a:lnTo>
              </a:path>
            </a:pathLst>
          </a:custGeom>
          <a:noFill/>
          <a:ln w="15875" cap="flat">
            <a:solidFill>
              <a:srgbClr val="FF97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5" name="Freeform 6"/>
          <p:cNvSpPr>
            <a:spLocks/>
          </p:cNvSpPr>
          <p:nvPr/>
        </p:nvSpPr>
        <p:spPr bwMode="auto">
          <a:xfrm>
            <a:off x="784592" y="2810358"/>
            <a:ext cx="3025580" cy="2039938"/>
          </a:xfrm>
          <a:custGeom>
            <a:avLst/>
            <a:gdLst>
              <a:gd name="T0" fmla="*/ 22 w 2763"/>
              <a:gd name="T1" fmla="*/ 0 h 1285"/>
              <a:gd name="T2" fmla="*/ 22 w 2763"/>
              <a:gd name="T3" fmla="*/ 35 h 1285"/>
              <a:gd name="T4" fmla="*/ 103 w 2763"/>
              <a:gd name="T5" fmla="*/ 46 h 1285"/>
              <a:gd name="T6" fmla="*/ 118 w 2763"/>
              <a:gd name="T7" fmla="*/ 80 h 1285"/>
              <a:gd name="T8" fmla="*/ 126 w 2763"/>
              <a:gd name="T9" fmla="*/ 103 h 1285"/>
              <a:gd name="T10" fmla="*/ 133 w 2763"/>
              <a:gd name="T11" fmla="*/ 154 h 1285"/>
              <a:gd name="T12" fmla="*/ 140 w 2763"/>
              <a:gd name="T13" fmla="*/ 183 h 1285"/>
              <a:gd name="T14" fmla="*/ 148 w 2763"/>
              <a:gd name="T15" fmla="*/ 229 h 1285"/>
              <a:gd name="T16" fmla="*/ 259 w 2763"/>
              <a:gd name="T17" fmla="*/ 246 h 1285"/>
              <a:gd name="T18" fmla="*/ 266 w 2763"/>
              <a:gd name="T19" fmla="*/ 263 h 1285"/>
              <a:gd name="T20" fmla="*/ 274 w 2763"/>
              <a:gd name="T21" fmla="*/ 291 h 1285"/>
              <a:gd name="T22" fmla="*/ 281 w 2763"/>
              <a:gd name="T23" fmla="*/ 308 h 1285"/>
              <a:gd name="T24" fmla="*/ 289 w 2763"/>
              <a:gd name="T25" fmla="*/ 343 h 1285"/>
              <a:gd name="T26" fmla="*/ 311 w 2763"/>
              <a:gd name="T27" fmla="*/ 371 h 1285"/>
              <a:gd name="T28" fmla="*/ 348 w 2763"/>
              <a:gd name="T29" fmla="*/ 388 h 1285"/>
              <a:gd name="T30" fmla="*/ 363 w 2763"/>
              <a:gd name="T31" fmla="*/ 423 h 1285"/>
              <a:gd name="T32" fmla="*/ 392 w 2763"/>
              <a:gd name="T33" fmla="*/ 440 h 1285"/>
              <a:gd name="T34" fmla="*/ 400 w 2763"/>
              <a:gd name="T35" fmla="*/ 485 h 1285"/>
              <a:gd name="T36" fmla="*/ 415 w 2763"/>
              <a:gd name="T37" fmla="*/ 503 h 1285"/>
              <a:gd name="T38" fmla="*/ 452 w 2763"/>
              <a:gd name="T39" fmla="*/ 537 h 1285"/>
              <a:gd name="T40" fmla="*/ 489 w 2763"/>
              <a:gd name="T41" fmla="*/ 548 h 1285"/>
              <a:gd name="T42" fmla="*/ 541 w 2763"/>
              <a:gd name="T43" fmla="*/ 571 h 1285"/>
              <a:gd name="T44" fmla="*/ 548 w 2763"/>
              <a:gd name="T45" fmla="*/ 605 h 1285"/>
              <a:gd name="T46" fmla="*/ 555 w 2763"/>
              <a:gd name="T47" fmla="*/ 622 h 1285"/>
              <a:gd name="T48" fmla="*/ 563 w 2763"/>
              <a:gd name="T49" fmla="*/ 674 h 1285"/>
              <a:gd name="T50" fmla="*/ 659 w 2763"/>
              <a:gd name="T51" fmla="*/ 691 h 1285"/>
              <a:gd name="T52" fmla="*/ 689 w 2763"/>
              <a:gd name="T53" fmla="*/ 708 h 1285"/>
              <a:gd name="T54" fmla="*/ 718 w 2763"/>
              <a:gd name="T55" fmla="*/ 742 h 1285"/>
              <a:gd name="T56" fmla="*/ 741 w 2763"/>
              <a:gd name="T57" fmla="*/ 759 h 1285"/>
              <a:gd name="T58" fmla="*/ 785 w 2763"/>
              <a:gd name="T59" fmla="*/ 794 h 1285"/>
              <a:gd name="T60" fmla="*/ 800 w 2763"/>
              <a:gd name="T61" fmla="*/ 816 h 1285"/>
              <a:gd name="T62" fmla="*/ 800 w 2763"/>
              <a:gd name="T63" fmla="*/ 851 h 1285"/>
              <a:gd name="T64" fmla="*/ 807 w 2763"/>
              <a:gd name="T65" fmla="*/ 868 h 1285"/>
              <a:gd name="T66" fmla="*/ 822 w 2763"/>
              <a:gd name="T67" fmla="*/ 902 h 1285"/>
              <a:gd name="T68" fmla="*/ 948 w 2763"/>
              <a:gd name="T69" fmla="*/ 925 h 1285"/>
              <a:gd name="T70" fmla="*/ 1148 w 2763"/>
              <a:gd name="T71" fmla="*/ 936 h 1285"/>
              <a:gd name="T72" fmla="*/ 1207 w 2763"/>
              <a:gd name="T73" fmla="*/ 936 h 1285"/>
              <a:gd name="T74" fmla="*/ 1230 w 2763"/>
              <a:gd name="T75" fmla="*/ 976 h 1285"/>
              <a:gd name="T76" fmla="*/ 1341 w 2763"/>
              <a:gd name="T77" fmla="*/ 993 h 1285"/>
              <a:gd name="T78" fmla="*/ 1341 w 2763"/>
              <a:gd name="T79" fmla="*/ 1039 h 1285"/>
              <a:gd name="T80" fmla="*/ 1356 w 2763"/>
              <a:gd name="T81" fmla="*/ 1079 h 1285"/>
              <a:gd name="T82" fmla="*/ 1459 w 2763"/>
              <a:gd name="T83" fmla="*/ 1096 h 1285"/>
              <a:gd name="T84" fmla="*/ 1474 w 2763"/>
              <a:gd name="T85" fmla="*/ 1142 h 1285"/>
              <a:gd name="T86" fmla="*/ 1489 w 2763"/>
              <a:gd name="T87" fmla="*/ 1165 h 1285"/>
              <a:gd name="T88" fmla="*/ 1593 w 2763"/>
              <a:gd name="T89" fmla="*/ 1187 h 1285"/>
              <a:gd name="T90" fmla="*/ 1615 w 2763"/>
              <a:gd name="T91" fmla="*/ 1210 h 1285"/>
              <a:gd name="T92" fmla="*/ 1645 w 2763"/>
              <a:gd name="T93" fmla="*/ 1239 h 1285"/>
              <a:gd name="T94" fmla="*/ 1763 w 2763"/>
              <a:gd name="T95" fmla="*/ 1239 h 1285"/>
              <a:gd name="T96" fmla="*/ 1874 w 2763"/>
              <a:gd name="T97" fmla="*/ 1285 h 1285"/>
              <a:gd name="T98" fmla="*/ 2015 w 2763"/>
              <a:gd name="T99" fmla="*/ 1285 h 1285"/>
              <a:gd name="T100" fmla="*/ 2289 w 2763"/>
              <a:gd name="T101" fmla="*/ 1285 h 1285"/>
              <a:gd name="T102" fmla="*/ 2763 w 2763"/>
              <a:gd name="T103" fmla="*/ 1285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63" h="1285">
                <a:moveTo>
                  <a:pt x="0" y="0"/>
                </a:moveTo>
                <a:lnTo>
                  <a:pt x="7" y="0"/>
                </a:lnTo>
                <a:lnTo>
                  <a:pt x="22" y="0"/>
                </a:lnTo>
                <a:lnTo>
                  <a:pt x="22" y="17"/>
                </a:lnTo>
                <a:lnTo>
                  <a:pt x="22" y="17"/>
                </a:lnTo>
                <a:lnTo>
                  <a:pt x="22" y="35"/>
                </a:lnTo>
                <a:lnTo>
                  <a:pt x="66" y="35"/>
                </a:lnTo>
                <a:lnTo>
                  <a:pt x="66" y="46"/>
                </a:lnTo>
                <a:lnTo>
                  <a:pt x="103" y="46"/>
                </a:lnTo>
                <a:lnTo>
                  <a:pt x="103" y="63"/>
                </a:lnTo>
                <a:lnTo>
                  <a:pt x="118" y="63"/>
                </a:lnTo>
                <a:lnTo>
                  <a:pt x="118" y="80"/>
                </a:lnTo>
                <a:lnTo>
                  <a:pt x="118" y="80"/>
                </a:lnTo>
                <a:lnTo>
                  <a:pt x="118" y="103"/>
                </a:lnTo>
                <a:lnTo>
                  <a:pt x="126" y="103"/>
                </a:lnTo>
                <a:lnTo>
                  <a:pt x="126" y="137"/>
                </a:lnTo>
                <a:lnTo>
                  <a:pt x="133" y="137"/>
                </a:lnTo>
                <a:lnTo>
                  <a:pt x="133" y="154"/>
                </a:lnTo>
                <a:lnTo>
                  <a:pt x="140" y="154"/>
                </a:lnTo>
                <a:lnTo>
                  <a:pt x="140" y="183"/>
                </a:lnTo>
                <a:lnTo>
                  <a:pt x="140" y="183"/>
                </a:lnTo>
                <a:lnTo>
                  <a:pt x="140" y="211"/>
                </a:lnTo>
                <a:lnTo>
                  <a:pt x="148" y="211"/>
                </a:lnTo>
                <a:lnTo>
                  <a:pt x="148" y="229"/>
                </a:lnTo>
                <a:lnTo>
                  <a:pt x="252" y="229"/>
                </a:lnTo>
                <a:lnTo>
                  <a:pt x="259" y="229"/>
                </a:lnTo>
                <a:lnTo>
                  <a:pt x="259" y="246"/>
                </a:lnTo>
                <a:lnTo>
                  <a:pt x="259" y="246"/>
                </a:lnTo>
                <a:lnTo>
                  <a:pt x="259" y="263"/>
                </a:lnTo>
                <a:lnTo>
                  <a:pt x="266" y="263"/>
                </a:lnTo>
                <a:lnTo>
                  <a:pt x="266" y="274"/>
                </a:lnTo>
                <a:lnTo>
                  <a:pt x="274" y="274"/>
                </a:lnTo>
                <a:lnTo>
                  <a:pt x="274" y="291"/>
                </a:lnTo>
                <a:lnTo>
                  <a:pt x="274" y="291"/>
                </a:lnTo>
                <a:lnTo>
                  <a:pt x="274" y="308"/>
                </a:lnTo>
                <a:lnTo>
                  <a:pt x="281" y="308"/>
                </a:lnTo>
                <a:lnTo>
                  <a:pt x="281" y="326"/>
                </a:lnTo>
                <a:lnTo>
                  <a:pt x="289" y="326"/>
                </a:lnTo>
                <a:lnTo>
                  <a:pt x="289" y="343"/>
                </a:lnTo>
                <a:lnTo>
                  <a:pt x="303" y="343"/>
                </a:lnTo>
                <a:lnTo>
                  <a:pt x="303" y="371"/>
                </a:lnTo>
                <a:lnTo>
                  <a:pt x="311" y="371"/>
                </a:lnTo>
                <a:lnTo>
                  <a:pt x="318" y="371"/>
                </a:lnTo>
                <a:lnTo>
                  <a:pt x="318" y="388"/>
                </a:lnTo>
                <a:lnTo>
                  <a:pt x="348" y="388"/>
                </a:lnTo>
                <a:lnTo>
                  <a:pt x="348" y="406"/>
                </a:lnTo>
                <a:lnTo>
                  <a:pt x="363" y="406"/>
                </a:lnTo>
                <a:lnTo>
                  <a:pt x="363" y="423"/>
                </a:lnTo>
                <a:lnTo>
                  <a:pt x="392" y="423"/>
                </a:lnTo>
                <a:lnTo>
                  <a:pt x="392" y="440"/>
                </a:lnTo>
                <a:lnTo>
                  <a:pt x="392" y="440"/>
                </a:lnTo>
                <a:lnTo>
                  <a:pt x="392" y="468"/>
                </a:lnTo>
                <a:lnTo>
                  <a:pt x="400" y="468"/>
                </a:lnTo>
                <a:lnTo>
                  <a:pt x="400" y="485"/>
                </a:lnTo>
                <a:lnTo>
                  <a:pt x="407" y="485"/>
                </a:lnTo>
                <a:lnTo>
                  <a:pt x="407" y="503"/>
                </a:lnTo>
                <a:lnTo>
                  <a:pt x="415" y="503"/>
                </a:lnTo>
                <a:lnTo>
                  <a:pt x="415" y="537"/>
                </a:lnTo>
                <a:lnTo>
                  <a:pt x="429" y="537"/>
                </a:lnTo>
                <a:lnTo>
                  <a:pt x="452" y="537"/>
                </a:lnTo>
                <a:lnTo>
                  <a:pt x="467" y="537"/>
                </a:lnTo>
                <a:lnTo>
                  <a:pt x="467" y="548"/>
                </a:lnTo>
                <a:lnTo>
                  <a:pt x="489" y="548"/>
                </a:lnTo>
                <a:lnTo>
                  <a:pt x="489" y="571"/>
                </a:lnTo>
                <a:lnTo>
                  <a:pt x="526" y="571"/>
                </a:lnTo>
                <a:lnTo>
                  <a:pt x="541" y="571"/>
                </a:lnTo>
                <a:lnTo>
                  <a:pt x="541" y="588"/>
                </a:lnTo>
                <a:lnTo>
                  <a:pt x="548" y="588"/>
                </a:lnTo>
                <a:lnTo>
                  <a:pt x="548" y="605"/>
                </a:lnTo>
                <a:lnTo>
                  <a:pt x="548" y="605"/>
                </a:lnTo>
                <a:lnTo>
                  <a:pt x="548" y="622"/>
                </a:lnTo>
                <a:lnTo>
                  <a:pt x="555" y="622"/>
                </a:lnTo>
                <a:lnTo>
                  <a:pt x="555" y="640"/>
                </a:lnTo>
                <a:lnTo>
                  <a:pt x="563" y="640"/>
                </a:lnTo>
                <a:lnTo>
                  <a:pt x="563" y="674"/>
                </a:lnTo>
                <a:lnTo>
                  <a:pt x="585" y="674"/>
                </a:lnTo>
                <a:lnTo>
                  <a:pt x="585" y="691"/>
                </a:lnTo>
                <a:lnTo>
                  <a:pt x="659" y="691"/>
                </a:lnTo>
                <a:lnTo>
                  <a:pt x="659" y="708"/>
                </a:lnTo>
                <a:lnTo>
                  <a:pt x="674" y="708"/>
                </a:lnTo>
                <a:lnTo>
                  <a:pt x="689" y="708"/>
                </a:lnTo>
                <a:lnTo>
                  <a:pt x="689" y="725"/>
                </a:lnTo>
                <a:lnTo>
                  <a:pt x="718" y="725"/>
                </a:lnTo>
                <a:lnTo>
                  <a:pt x="718" y="742"/>
                </a:lnTo>
                <a:lnTo>
                  <a:pt x="733" y="742"/>
                </a:lnTo>
                <a:lnTo>
                  <a:pt x="733" y="759"/>
                </a:lnTo>
                <a:lnTo>
                  <a:pt x="741" y="759"/>
                </a:lnTo>
                <a:lnTo>
                  <a:pt x="741" y="777"/>
                </a:lnTo>
                <a:lnTo>
                  <a:pt x="785" y="777"/>
                </a:lnTo>
                <a:lnTo>
                  <a:pt x="785" y="794"/>
                </a:lnTo>
                <a:lnTo>
                  <a:pt x="793" y="794"/>
                </a:lnTo>
                <a:lnTo>
                  <a:pt x="793" y="816"/>
                </a:lnTo>
                <a:lnTo>
                  <a:pt x="800" y="816"/>
                </a:lnTo>
                <a:lnTo>
                  <a:pt x="800" y="834"/>
                </a:lnTo>
                <a:lnTo>
                  <a:pt x="800" y="834"/>
                </a:lnTo>
                <a:lnTo>
                  <a:pt x="800" y="851"/>
                </a:lnTo>
                <a:lnTo>
                  <a:pt x="807" y="851"/>
                </a:lnTo>
                <a:lnTo>
                  <a:pt x="807" y="868"/>
                </a:lnTo>
                <a:lnTo>
                  <a:pt x="807" y="868"/>
                </a:lnTo>
                <a:lnTo>
                  <a:pt x="807" y="885"/>
                </a:lnTo>
                <a:lnTo>
                  <a:pt x="822" y="885"/>
                </a:lnTo>
                <a:lnTo>
                  <a:pt x="822" y="902"/>
                </a:lnTo>
                <a:lnTo>
                  <a:pt x="941" y="902"/>
                </a:lnTo>
                <a:lnTo>
                  <a:pt x="941" y="925"/>
                </a:lnTo>
                <a:lnTo>
                  <a:pt x="948" y="925"/>
                </a:lnTo>
                <a:lnTo>
                  <a:pt x="1096" y="925"/>
                </a:lnTo>
                <a:lnTo>
                  <a:pt x="1096" y="936"/>
                </a:lnTo>
                <a:lnTo>
                  <a:pt x="1148" y="936"/>
                </a:lnTo>
                <a:lnTo>
                  <a:pt x="1163" y="936"/>
                </a:lnTo>
                <a:lnTo>
                  <a:pt x="1193" y="936"/>
                </a:lnTo>
                <a:lnTo>
                  <a:pt x="1207" y="936"/>
                </a:lnTo>
                <a:lnTo>
                  <a:pt x="1207" y="959"/>
                </a:lnTo>
                <a:lnTo>
                  <a:pt x="1230" y="959"/>
                </a:lnTo>
                <a:lnTo>
                  <a:pt x="1230" y="976"/>
                </a:lnTo>
                <a:lnTo>
                  <a:pt x="1245" y="976"/>
                </a:lnTo>
                <a:lnTo>
                  <a:pt x="1245" y="993"/>
                </a:lnTo>
                <a:lnTo>
                  <a:pt x="1341" y="993"/>
                </a:lnTo>
                <a:lnTo>
                  <a:pt x="1341" y="1022"/>
                </a:lnTo>
                <a:lnTo>
                  <a:pt x="1341" y="1022"/>
                </a:lnTo>
                <a:lnTo>
                  <a:pt x="1341" y="1039"/>
                </a:lnTo>
                <a:lnTo>
                  <a:pt x="1348" y="1039"/>
                </a:lnTo>
                <a:lnTo>
                  <a:pt x="1348" y="1079"/>
                </a:lnTo>
                <a:lnTo>
                  <a:pt x="1356" y="1079"/>
                </a:lnTo>
                <a:lnTo>
                  <a:pt x="1356" y="1096"/>
                </a:lnTo>
                <a:lnTo>
                  <a:pt x="1363" y="1096"/>
                </a:lnTo>
                <a:lnTo>
                  <a:pt x="1459" y="1096"/>
                </a:lnTo>
                <a:lnTo>
                  <a:pt x="1459" y="1142"/>
                </a:lnTo>
                <a:lnTo>
                  <a:pt x="1474" y="1142"/>
                </a:lnTo>
                <a:lnTo>
                  <a:pt x="1474" y="1142"/>
                </a:lnTo>
                <a:lnTo>
                  <a:pt x="1474" y="1165"/>
                </a:lnTo>
                <a:lnTo>
                  <a:pt x="1482" y="1165"/>
                </a:lnTo>
                <a:lnTo>
                  <a:pt x="1489" y="1165"/>
                </a:lnTo>
                <a:lnTo>
                  <a:pt x="1504" y="1165"/>
                </a:lnTo>
                <a:lnTo>
                  <a:pt x="1504" y="1187"/>
                </a:lnTo>
                <a:lnTo>
                  <a:pt x="1593" y="1187"/>
                </a:lnTo>
                <a:lnTo>
                  <a:pt x="1593" y="1210"/>
                </a:lnTo>
                <a:lnTo>
                  <a:pt x="1608" y="1210"/>
                </a:lnTo>
                <a:lnTo>
                  <a:pt x="1615" y="1210"/>
                </a:lnTo>
                <a:lnTo>
                  <a:pt x="1622" y="1210"/>
                </a:lnTo>
                <a:lnTo>
                  <a:pt x="1622" y="1239"/>
                </a:lnTo>
                <a:lnTo>
                  <a:pt x="1645" y="1239"/>
                </a:lnTo>
                <a:lnTo>
                  <a:pt x="1741" y="1239"/>
                </a:lnTo>
                <a:lnTo>
                  <a:pt x="1748" y="1239"/>
                </a:lnTo>
                <a:lnTo>
                  <a:pt x="1763" y="1239"/>
                </a:lnTo>
                <a:lnTo>
                  <a:pt x="1771" y="1239"/>
                </a:lnTo>
                <a:lnTo>
                  <a:pt x="1874" y="1239"/>
                </a:lnTo>
                <a:lnTo>
                  <a:pt x="1874" y="1285"/>
                </a:lnTo>
                <a:lnTo>
                  <a:pt x="1889" y="1285"/>
                </a:lnTo>
                <a:lnTo>
                  <a:pt x="1971" y="1285"/>
                </a:lnTo>
                <a:lnTo>
                  <a:pt x="2015" y="1285"/>
                </a:lnTo>
                <a:lnTo>
                  <a:pt x="2119" y="1285"/>
                </a:lnTo>
                <a:lnTo>
                  <a:pt x="2156" y="1285"/>
                </a:lnTo>
                <a:lnTo>
                  <a:pt x="2289" y="1285"/>
                </a:lnTo>
                <a:lnTo>
                  <a:pt x="2415" y="1285"/>
                </a:lnTo>
                <a:lnTo>
                  <a:pt x="2504" y="1285"/>
                </a:lnTo>
                <a:lnTo>
                  <a:pt x="2763" y="1285"/>
                </a:lnTo>
              </a:path>
            </a:pathLst>
          </a:custGeom>
          <a:noFill/>
          <a:ln w="15875"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nvGrpSpPr>
          <p:cNvPr id="36" name="Group 35"/>
          <p:cNvGrpSpPr/>
          <p:nvPr/>
        </p:nvGrpSpPr>
        <p:grpSpPr>
          <a:xfrm>
            <a:off x="897381" y="2883383"/>
            <a:ext cx="3487203" cy="2201164"/>
            <a:chOff x="1481138" y="1193800"/>
            <a:chExt cx="5055489" cy="2201164"/>
          </a:xfrm>
          <a:solidFill>
            <a:srgbClr val="FF9740"/>
          </a:solidFill>
        </p:grpSpPr>
        <p:sp>
          <p:nvSpPr>
            <p:cNvPr id="37" name="Rectangle 10"/>
            <p:cNvSpPr>
              <a:spLocks noChangeArrowheads="1"/>
            </p:cNvSpPr>
            <p:nvPr/>
          </p:nvSpPr>
          <p:spPr bwMode="auto">
            <a:xfrm>
              <a:off x="1481138" y="1193800"/>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8" name="Rectangle 11"/>
            <p:cNvSpPr>
              <a:spLocks noChangeArrowheads="1"/>
            </p:cNvSpPr>
            <p:nvPr/>
          </p:nvSpPr>
          <p:spPr bwMode="auto">
            <a:xfrm>
              <a:off x="1493838" y="1193800"/>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9" name="Rectangle 12"/>
            <p:cNvSpPr>
              <a:spLocks noChangeArrowheads="1"/>
            </p:cNvSpPr>
            <p:nvPr/>
          </p:nvSpPr>
          <p:spPr bwMode="auto">
            <a:xfrm>
              <a:off x="1504950" y="122078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0" name="Rectangle 13"/>
            <p:cNvSpPr>
              <a:spLocks noChangeArrowheads="1"/>
            </p:cNvSpPr>
            <p:nvPr/>
          </p:nvSpPr>
          <p:spPr bwMode="auto">
            <a:xfrm>
              <a:off x="1517650" y="1238250"/>
              <a:ext cx="349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1" name="Rectangle 14"/>
            <p:cNvSpPr>
              <a:spLocks noChangeArrowheads="1"/>
            </p:cNvSpPr>
            <p:nvPr/>
          </p:nvSpPr>
          <p:spPr bwMode="auto">
            <a:xfrm>
              <a:off x="1517650" y="1270000"/>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2" name="Rectangle 15"/>
            <p:cNvSpPr>
              <a:spLocks noChangeArrowheads="1"/>
            </p:cNvSpPr>
            <p:nvPr/>
          </p:nvSpPr>
          <p:spPr bwMode="auto">
            <a:xfrm>
              <a:off x="1611313" y="1357312"/>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3" name="Rectangle 16"/>
            <p:cNvSpPr>
              <a:spLocks noChangeArrowheads="1"/>
            </p:cNvSpPr>
            <p:nvPr/>
          </p:nvSpPr>
          <p:spPr bwMode="auto">
            <a:xfrm>
              <a:off x="1693863" y="1374775"/>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4" name="Rectangle 17"/>
            <p:cNvSpPr>
              <a:spLocks noChangeArrowheads="1"/>
            </p:cNvSpPr>
            <p:nvPr/>
          </p:nvSpPr>
          <p:spPr bwMode="auto">
            <a:xfrm>
              <a:off x="1858963" y="1507332"/>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5" name="Rectangle 18"/>
            <p:cNvSpPr>
              <a:spLocks noChangeArrowheads="1"/>
            </p:cNvSpPr>
            <p:nvPr/>
          </p:nvSpPr>
          <p:spPr bwMode="auto">
            <a:xfrm>
              <a:off x="1939925" y="1575596"/>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6" name="Rectangle 19"/>
            <p:cNvSpPr>
              <a:spLocks noChangeArrowheads="1"/>
            </p:cNvSpPr>
            <p:nvPr/>
          </p:nvSpPr>
          <p:spPr bwMode="auto">
            <a:xfrm>
              <a:off x="2152650" y="1619250"/>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7" name="Rectangle 20"/>
            <p:cNvSpPr>
              <a:spLocks noChangeArrowheads="1"/>
            </p:cNvSpPr>
            <p:nvPr/>
          </p:nvSpPr>
          <p:spPr bwMode="auto">
            <a:xfrm>
              <a:off x="2152650" y="1619250"/>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8" name="Rectangle 21"/>
            <p:cNvSpPr>
              <a:spLocks noChangeArrowheads="1"/>
            </p:cNvSpPr>
            <p:nvPr/>
          </p:nvSpPr>
          <p:spPr bwMode="auto">
            <a:xfrm>
              <a:off x="2262981" y="1673226"/>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49" name="Rectangle 22"/>
            <p:cNvSpPr>
              <a:spLocks noChangeArrowheads="1"/>
            </p:cNvSpPr>
            <p:nvPr/>
          </p:nvSpPr>
          <p:spPr bwMode="auto">
            <a:xfrm>
              <a:off x="3187700" y="2012951"/>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0" name="Rectangle 23"/>
            <p:cNvSpPr>
              <a:spLocks noChangeArrowheads="1"/>
            </p:cNvSpPr>
            <p:nvPr/>
          </p:nvSpPr>
          <p:spPr bwMode="auto">
            <a:xfrm>
              <a:off x="3396457" y="2042319"/>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1" name="Rectangle 24"/>
            <p:cNvSpPr>
              <a:spLocks noChangeArrowheads="1"/>
            </p:cNvSpPr>
            <p:nvPr/>
          </p:nvSpPr>
          <p:spPr bwMode="auto">
            <a:xfrm>
              <a:off x="3396457" y="2042319"/>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2" name="Rectangle 25"/>
            <p:cNvSpPr>
              <a:spLocks noChangeArrowheads="1"/>
            </p:cNvSpPr>
            <p:nvPr/>
          </p:nvSpPr>
          <p:spPr bwMode="auto">
            <a:xfrm>
              <a:off x="3422650" y="2069307"/>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3" name="Rectangle 26"/>
            <p:cNvSpPr>
              <a:spLocks noChangeArrowheads="1"/>
            </p:cNvSpPr>
            <p:nvPr/>
          </p:nvSpPr>
          <p:spPr bwMode="auto">
            <a:xfrm>
              <a:off x="3433763" y="2069307"/>
              <a:ext cx="36513"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4" name="Rectangle 27"/>
            <p:cNvSpPr>
              <a:spLocks noChangeArrowheads="1"/>
            </p:cNvSpPr>
            <p:nvPr/>
          </p:nvSpPr>
          <p:spPr bwMode="auto">
            <a:xfrm>
              <a:off x="3433763" y="2069307"/>
              <a:ext cx="36513"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5" name="Rectangle 28"/>
            <p:cNvSpPr>
              <a:spLocks noChangeArrowheads="1"/>
            </p:cNvSpPr>
            <p:nvPr/>
          </p:nvSpPr>
          <p:spPr bwMode="auto">
            <a:xfrm>
              <a:off x="3433763" y="2069307"/>
              <a:ext cx="36513"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6" name="Rectangle 29"/>
            <p:cNvSpPr>
              <a:spLocks noChangeArrowheads="1"/>
            </p:cNvSpPr>
            <p:nvPr/>
          </p:nvSpPr>
          <p:spPr bwMode="auto">
            <a:xfrm>
              <a:off x="3433763" y="2124869"/>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7" name="Rectangle 30"/>
            <p:cNvSpPr>
              <a:spLocks noChangeArrowheads="1"/>
            </p:cNvSpPr>
            <p:nvPr/>
          </p:nvSpPr>
          <p:spPr bwMode="auto">
            <a:xfrm>
              <a:off x="3433763" y="2124869"/>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8" name="Rectangle 31"/>
            <p:cNvSpPr>
              <a:spLocks noChangeArrowheads="1"/>
            </p:cNvSpPr>
            <p:nvPr/>
          </p:nvSpPr>
          <p:spPr bwMode="auto">
            <a:xfrm>
              <a:off x="3598863" y="2149477"/>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59" name="Rectangle 32"/>
            <p:cNvSpPr>
              <a:spLocks noChangeArrowheads="1"/>
            </p:cNvSpPr>
            <p:nvPr/>
          </p:nvSpPr>
          <p:spPr bwMode="auto">
            <a:xfrm>
              <a:off x="3611563" y="2149477"/>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0" name="Rectangle 33"/>
            <p:cNvSpPr>
              <a:spLocks noChangeArrowheads="1"/>
            </p:cNvSpPr>
            <p:nvPr/>
          </p:nvSpPr>
          <p:spPr bwMode="auto">
            <a:xfrm>
              <a:off x="3633788" y="2149477"/>
              <a:ext cx="36513"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1" name="Rectangle 34"/>
            <p:cNvSpPr>
              <a:spLocks noChangeArrowheads="1"/>
            </p:cNvSpPr>
            <p:nvPr/>
          </p:nvSpPr>
          <p:spPr bwMode="auto">
            <a:xfrm>
              <a:off x="3633788" y="2149477"/>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2" name="Rectangle 35"/>
            <p:cNvSpPr>
              <a:spLocks noChangeArrowheads="1"/>
            </p:cNvSpPr>
            <p:nvPr/>
          </p:nvSpPr>
          <p:spPr bwMode="auto">
            <a:xfrm>
              <a:off x="3633788" y="2181225"/>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3" name="Rectangle 36"/>
            <p:cNvSpPr>
              <a:spLocks noChangeArrowheads="1"/>
            </p:cNvSpPr>
            <p:nvPr/>
          </p:nvSpPr>
          <p:spPr bwMode="auto">
            <a:xfrm>
              <a:off x="3646488" y="2181225"/>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4" name="Rectangle 37"/>
            <p:cNvSpPr>
              <a:spLocks noChangeArrowheads="1"/>
            </p:cNvSpPr>
            <p:nvPr/>
          </p:nvSpPr>
          <p:spPr bwMode="auto">
            <a:xfrm>
              <a:off x="3646488" y="2181225"/>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5" name="Rectangle 38"/>
            <p:cNvSpPr>
              <a:spLocks noChangeArrowheads="1"/>
            </p:cNvSpPr>
            <p:nvPr/>
          </p:nvSpPr>
          <p:spPr bwMode="auto">
            <a:xfrm>
              <a:off x="3670300" y="2181225"/>
              <a:ext cx="349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6" name="Rectangle 39"/>
            <p:cNvSpPr>
              <a:spLocks noChangeArrowheads="1"/>
            </p:cNvSpPr>
            <p:nvPr/>
          </p:nvSpPr>
          <p:spPr bwMode="auto">
            <a:xfrm>
              <a:off x="3681413" y="2208213"/>
              <a:ext cx="349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7" name="Rectangle 40"/>
            <p:cNvSpPr>
              <a:spLocks noChangeArrowheads="1"/>
            </p:cNvSpPr>
            <p:nvPr/>
          </p:nvSpPr>
          <p:spPr bwMode="auto">
            <a:xfrm>
              <a:off x="3852862" y="2244725"/>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8" name="Rectangle 41"/>
            <p:cNvSpPr>
              <a:spLocks noChangeArrowheads="1"/>
            </p:cNvSpPr>
            <p:nvPr/>
          </p:nvSpPr>
          <p:spPr bwMode="auto">
            <a:xfrm>
              <a:off x="3852862" y="2244725"/>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69" name="Rectangle 42"/>
            <p:cNvSpPr>
              <a:spLocks noChangeArrowheads="1"/>
            </p:cNvSpPr>
            <p:nvPr/>
          </p:nvSpPr>
          <p:spPr bwMode="auto">
            <a:xfrm>
              <a:off x="3857625"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0" name="Rectangle 43"/>
            <p:cNvSpPr>
              <a:spLocks noChangeArrowheads="1"/>
            </p:cNvSpPr>
            <p:nvPr/>
          </p:nvSpPr>
          <p:spPr bwMode="auto">
            <a:xfrm>
              <a:off x="3857625"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1" name="Rectangle 44"/>
            <p:cNvSpPr>
              <a:spLocks noChangeArrowheads="1"/>
            </p:cNvSpPr>
            <p:nvPr/>
          </p:nvSpPr>
          <p:spPr bwMode="auto">
            <a:xfrm>
              <a:off x="3857625"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2" name="Rectangle 45"/>
            <p:cNvSpPr>
              <a:spLocks noChangeArrowheads="1"/>
            </p:cNvSpPr>
            <p:nvPr/>
          </p:nvSpPr>
          <p:spPr bwMode="auto">
            <a:xfrm>
              <a:off x="3881438"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3" name="Rectangle 46"/>
            <p:cNvSpPr>
              <a:spLocks noChangeArrowheads="1"/>
            </p:cNvSpPr>
            <p:nvPr/>
          </p:nvSpPr>
          <p:spPr bwMode="auto">
            <a:xfrm>
              <a:off x="3892550"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4" name="Rectangle 47"/>
            <p:cNvSpPr>
              <a:spLocks noChangeArrowheads="1"/>
            </p:cNvSpPr>
            <p:nvPr/>
          </p:nvSpPr>
          <p:spPr bwMode="auto">
            <a:xfrm>
              <a:off x="3916363"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5" name="Rectangle 48"/>
            <p:cNvSpPr>
              <a:spLocks noChangeArrowheads="1"/>
            </p:cNvSpPr>
            <p:nvPr/>
          </p:nvSpPr>
          <p:spPr bwMode="auto">
            <a:xfrm>
              <a:off x="3929063" y="2281238"/>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6" name="Rectangle 49"/>
            <p:cNvSpPr>
              <a:spLocks noChangeArrowheads="1"/>
            </p:cNvSpPr>
            <p:nvPr/>
          </p:nvSpPr>
          <p:spPr bwMode="auto">
            <a:xfrm>
              <a:off x="3987800" y="2281238"/>
              <a:ext cx="349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7" name="Rectangle 50"/>
            <p:cNvSpPr>
              <a:spLocks noChangeArrowheads="1"/>
            </p:cNvSpPr>
            <p:nvPr/>
          </p:nvSpPr>
          <p:spPr bwMode="auto">
            <a:xfrm>
              <a:off x="4057650" y="2281238"/>
              <a:ext cx="349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8" name="Rectangle 51"/>
            <p:cNvSpPr>
              <a:spLocks noChangeArrowheads="1"/>
            </p:cNvSpPr>
            <p:nvPr/>
          </p:nvSpPr>
          <p:spPr bwMode="auto">
            <a:xfrm>
              <a:off x="4070350" y="2281238"/>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79" name="Rectangle 52"/>
            <p:cNvSpPr>
              <a:spLocks noChangeArrowheads="1"/>
            </p:cNvSpPr>
            <p:nvPr/>
          </p:nvSpPr>
          <p:spPr bwMode="auto">
            <a:xfrm>
              <a:off x="4070350" y="2281238"/>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0" name="Rectangle 53"/>
            <p:cNvSpPr>
              <a:spLocks noChangeArrowheads="1"/>
            </p:cNvSpPr>
            <p:nvPr/>
          </p:nvSpPr>
          <p:spPr bwMode="auto">
            <a:xfrm>
              <a:off x="4070350" y="2281238"/>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1" name="Rectangle 54"/>
            <p:cNvSpPr>
              <a:spLocks noChangeArrowheads="1"/>
            </p:cNvSpPr>
            <p:nvPr/>
          </p:nvSpPr>
          <p:spPr bwMode="auto">
            <a:xfrm>
              <a:off x="4105275" y="2281238"/>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2" name="Rectangle 55"/>
            <p:cNvSpPr>
              <a:spLocks noChangeArrowheads="1"/>
            </p:cNvSpPr>
            <p:nvPr/>
          </p:nvSpPr>
          <p:spPr bwMode="auto">
            <a:xfrm>
              <a:off x="4140200"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3" name="Rectangle 56"/>
            <p:cNvSpPr>
              <a:spLocks noChangeArrowheads="1"/>
            </p:cNvSpPr>
            <p:nvPr/>
          </p:nvSpPr>
          <p:spPr bwMode="auto">
            <a:xfrm>
              <a:off x="4246563" y="2281238"/>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4" name="Rectangle 57"/>
            <p:cNvSpPr>
              <a:spLocks noChangeArrowheads="1"/>
            </p:cNvSpPr>
            <p:nvPr/>
          </p:nvSpPr>
          <p:spPr bwMode="auto">
            <a:xfrm>
              <a:off x="4292600" y="2281238"/>
              <a:ext cx="36513"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5" name="Rectangle 58"/>
            <p:cNvSpPr>
              <a:spLocks noChangeArrowheads="1"/>
            </p:cNvSpPr>
            <p:nvPr/>
          </p:nvSpPr>
          <p:spPr bwMode="auto">
            <a:xfrm>
              <a:off x="4292600"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6" name="Rectangle 59"/>
            <p:cNvSpPr>
              <a:spLocks noChangeArrowheads="1"/>
            </p:cNvSpPr>
            <p:nvPr/>
          </p:nvSpPr>
          <p:spPr bwMode="auto">
            <a:xfrm>
              <a:off x="4292600"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7" name="Rectangle 60"/>
            <p:cNvSpPr>
              <a:spLocks noChangeArrowheads="1"/>
            </p:cNvSpPr>
            <p:nvPr/>
          </p:nvSpPr>
          <p:spPr bwMode="auto">
            <a:xfrm>
              <a:off x="4468813"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8" name="Rectangle 61"/>
            <p:cNvSpPr>
              <a:spLocks noChangeArrowheads="1"/>
            </p:cNvSpPr>
            <p:nvPr/>
          </p:nvSpPr>
          <p:spPr bwMode="auto">
            <a:xfrm>
              <a:off x="4481513"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89" name="Rectangle 62"/>
            <p:cNvSpPr>
              <a:spLocks noChangeArrowheads="1"/>
            </p:cNvSpPr>
            <p:nvPr/>
          </p:nvSpPr>
          <p:spPr bwMode="auto">
            <a:xfrm>
              <a:off x="4481513"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0" name="Rectangle 63"/>
            <p:cNvSpPr>
              <a:spLocks noChangeArrowheads="1"/>
            </p:cNvSpPr>
            <p:nvPr/>
          </p:nvSpPr>
          <p:spPr bwMode="auto">
            <a:xfrm>
              <a:off x="4492625"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1" name="Rectangle 64"/>
            <p:cNvSpPr>
              <a:spLocks noChangeArrowheads="1"/>
            </p:cNvSpPr>
            <p:nvPr/>
          </p:nvSpPr>
          <p:spPr bwMode="auto">
            <a:xfrm>
              <a:off x="4492625"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2" name="Rectangle 65"/>
            <p:cNvSpPr>
              <a:spLocks noChangeArrowheads="1"/>
            </p:cNvSpPr>
            <p:nvPr/>
          </p:nvSpPr>
          <p:spPr bwMode="auto">
            <a:xfrm>
              <a:off x="4505325" y="2281238"/>
              <a:ext cx="349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3" name="Rectangle 67"/>
            <p:cNvSpPr>
              <a:spLocks noChangeArrowheads="1"/>
            </p:cNvSpPr>
            <p:nvPr/>
          </p:nvSpPr>
          <p:spPr bwMode="auto">
            <a:xfrm>
              <a:off x="4575175"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4" name="Rectangle 68"/>
            <p:cNvSpPr>
              <a:spLocks noChangeArrowheads="1"/>
            </p:cNvSpPr>
            <p:nvPr/>
          </p:nvSpPr>
          <p:spPr bwMode="auto">
            <a:xfrm>
              <a:off x="4692650"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5" name="Rectangle 69"/>
            <p:cNvSpPr>
              <a:spLocks noChangeArrowheads="1"/>
            </p:cNvSpPr>
            <p:nvPr/>
          </p:nvSpPr>
          <p:spPr bwMode="auto">
            <a:xfrm>
              <a:off x="4692650"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6" name="Rectangle 70"/>
            <p:cNvSpPr>
              <a:spLocks noChangeArrowheads="1"/>
            </p:cNvSpPr>
            <p:nvPr/>
          </p:nvSpPr>
          <p:spPr bwMode="auto">
            <a:xfrm>
              <a:off x="4727575" y="2281238"/>
              <a:ext cx="36513"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7" name="Rectangle 71"/>
            <p:cNvSpPr>
              <a:spLocks noChangeArrowheads="1"/>
            </p:cNvSpPr>
            <p:nvPr/>
          </p:nvSpPr>
          <p:spPr bwMode="auto">
            <a:xfrm>
              <a:off x="4905375" y="2281238"/>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8" name="Rectangle 72"/>
            <p:cNvSpPr>
              <a:spLocks noChangeArrowheads="1"/>
            </p:cNvSpPr>
            <p:nvPr/>
          </p:nvSpPr>
          <p:spPr bwMode="auto">
            <a:xfrm>
              <a:off x="4927600" y="2281238"/>
              <a:ext cx="36513"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99" name="Rectangle 73"/>
            <p:cNvSpPr>
              <a:spLocks noChangeArrowheads="1"/>
            </p:cNvSpPr>
            <p:nvPr/>
          </p:nvSpPr>
          <p:spPr bwMode="auto">
            <a:xfrm>
              <a:off x="4951413"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0" name="Rectangle 74"/>
            <p:cNvSpPr>
              <a:spLocks noChangeArrowheads="1"/>
            </p:cNvSpPr>
            <p:nvPr/>
          </p:nvSpPr>
          <p:spPr bwMode="auto">
            <a:xfrm>
              <a:off x="5033963"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1" name="Rectangle 75"/>
            <p:cNvSpPr>
              <a:spLocks noChangeArrowheads="1"/>
            </p:cNvSpPr>
            <p:nvPr/>
          </p:nvSpPr>
          <p:spPr bwMode="auto">
            <a:xfrm>
              <a:off x="5140325" y="2281238"/>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2" name="Rectangle 76"/>
            <p:cNvSpPr>
              <a:spLocks noChangeArrowheads="1"/>
            </p:cNvSpPr>
            <p:nvPr/>
          </p:nvSpPr>
          <p:spPr bwMode="auto">
            <a:xfrm>
              <a:off x="5186363" y="22812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3" name="Rectangle 77"/>
            <p:cNvSpPr>
              <a:spLocks noChangeArrowheads="1"/>
            </p:cNvSpPr>
            <p:nvPr/>
          </p:nvSpPr>
          <p:spPr bwMode="auto">
            <a:xfrm>
              <a:off x="5310982" y="2416175"/>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4" name="Rectangle 78"/>
            <p:cNvSpPr>
              <a:spLocks noChangeArrowheads="1"/>
            </p:cNvSpPr>
            <p:nvPr/>
          </p:nvSpPr>
          <p:spPr bwMode="auto">
            <a:xfrm>
              <a:off x="5354638" y="2416175"/>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5" name="Rectangle 79"/>
            <p:cNvSpPr>
              <a:spLocks noChangeArrowheads="1"/>
            </p:cNvSpPr>
            <p:nvPr/>
          </p:nvSpPr>
          <p:spPr bwMode="auto">
            <a:xfrm>
              <a:off x="5388769" y="2586832"/>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6" name="Rectangle 80"/>
            <p:cNvSpPr>
              <a:spLocks noChangeArrowheads="1"/>
            </p:cNvSpPr>
            <p:nvPr/>
          </p:nvSpPr>
          <p:spPr bwMode="auto">
            <a:xfrm>
              <a:off x="5401469" y="2586832"/>
              <a:ext cx="46038"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7" name="Rectangle 81"/>
            <p:cNvSpPr>
              <a:spLocks noChangeArrowheads="1"/>
            </p:cNvSpPr>
            <p:nvPr/>
          </p:nvSpPr>
          <p:spPr bwMode="auto">
            <a:xfrm>
              <a:off x="5401469" y="2586832"/>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8" name="Rectangle 82"/>
            <p:cNvSpPr>
              <a:spLocks noChangeArrowheads="1"/>
            </p:cNvSpPr>
            <p:nvPr/>
          </p:nvSpPr>
          <p:spPr bwMode="auto">
            <a:xfrm>
              <a:off x="5541963" y="2885282"/>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09" name="Rectangle 83"/>
            <p:cNvSpPr>
              <a:spLocks noChangeArrowheads="1"/>
            </p:cNvSpPr>
            <p:nvPr/>
          </p:nvSpPr>
          <p:spPr bwMode="auto">
            <a:xfrm>
              <a:off x="6481763" y="3340100"/>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sp>
        <p:nvSpPr>
          <p:cNvPr id="110" name="Freeform 98"/>
          <p:cNvSpPr>
            <a:spLocks/>
          </p:cNvSpPr>
          <p:nvPr/>
        </p:nvSpPr>
        <p:spPr bwMode="auto">
          <a:xfrm>
            <a:off x="1044115" y="3145321"/>
            <a:ext cx="24091" cy="55563"/>
          </a:xfrm>
          <a:prstGeom prst="triangle">
            <a:avLst/>
          </a:prstGeom>
          <a:noFill/>
          <a:ln w="11113" cap="flat">
            <a:solidFill>
              <a:srgbClr val="00BA6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nvGrpSpPr>
          <p:cNvPr id="111" name="Group 110"/>
          <p:cNvGrpSpPr/>
          <p:nvPr/>
        </p:nvGrpSpPr>
        <p:grpSpPr>
          <a:xfrm>
            <a:off x="919281" y="3050072"/>
            <a:ext cx="1187018" cy="1273174"/>
            <a:chOff x="1512887" y="1360489"/>
            <a:chExt cx="1720851" cy="1273174"/>
          </a:xfrm>
          <a:solidFill>
            <a:srgbClr val="92D050"/>
          </a:solidFill>
        </p:grpSpPr>
        <p:sp>
          <p:nvSpPr>
            <p:cNvPr id="112" name="Freeform 97"/>
            <p:cNvSpPr>
              <a:spLocks noChangeAspect="1"/>
            </p:cNvSpPr>
            <p:nvPr/>
          </p:nvSpPr>
          <p:spPr bwMode="auto">
            <a:xfrm>
              <a:off x="1512887" y="1360489"/>
              <a:ext cx="47334" cy="73152"/>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13" name="Freeform 99"/>
            <p:cNvSpPr>
              <a:spLocks/>
            </p:cNvSpPr>
            <p:nvPr/>
          </p:nvSpPr>
          <p:spPr bwMode="auto">
            <a:xfrm>
              <a:off x="1693863" y="1455738"/>
              <a:ext cx="34925" cy="55563"/>
            </a:xfrm>
            <a:custGeom>
              <a:avLst/>
              <a:gdLst>
                <a:gd name="T0" fmla="*/ 15 w 22"/>
                <a:gd name="T1" fmla="*/ 0 h 35"/>
                <a:gd name="T2" fmla="*/ 0 w 22"/>
                <a:gd name="T3" fmla="*/ 35 h 35"/>
                <a:gd name="T4" fmla="*/ 22 w 22"/>
                <a:gd name="T5" fmla="*/ 35 h 35"/>
                <a:gd name="T6" fmla="*/ 15 w 22"/>
                <a:gd name="T7" fmla="*/ 0 h 35"/>
              </a:gdLst>
              <a:ahLst/>
              <a:cxnLst>
                <a:cxn ang="0">
                  <a:pos x="T0" y="T1"/>
                </a:cxn>
                <a:cxn ang="0">
                  <a:pos x="T2" y="T3"/>
                </a:cxn>
                <a:cxn ang="0">
                  <a:pos x="T4" y="T5"/>
                </a:cxn>
                <a:cxn ang="0">
                  <a:pos x="T6" y="T7"/>
                </a:cxn>
              </a:cxnLst>
              <a:rect l="0" t="0" r="r" b="b"/>
              <a:pathLst>
                <a:path w="22" h="35">
                  <a:moveTo>
                    <a:pt x="15" y="0"/>
                  </a:moveTo>
                  <a:lnTo>
                    <a:pt x="0" y="35"/>
                  </a:lnTo>
                  <a:lnTo>
                    <a:pt x="22" y="35"/>
                  </a:lnTo>
                  <a:lnTo>
                    <a:pt x="15" y="0"/>
                  </a:lnTo>
                  <a:close/>
                </a:path>
              </a:pathLst>
            </a:cu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14" name="Freeform 100"/>
            <p:cNvSpPr>
              <a:spLocks/>
            </p:cNvSpPr>
            <p:nvPr/>
          </p:nvSpPr>
          <p:spPr bwMode="auto">
            <a:xfrm>
              <a:off x="1728788" y="1555750"/>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15" name="Freeform 101"/>
            <p:cNvSpPr>
              <a:spLocks/>
            </p:cNvSpPr>
            <p:nvPr/>
          </p:nvSpPr>
          <p:spPr bwMode="auto">
            <a:xfrm>
              <a:off x="1739900" y="1582738"/>
              <a:ext cx="36513"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16" name="Freeform 102"/>
            <p:cNvSpPr>
              <a:spLocks/>
            </p:cNvSpPr>
            <p:nvPr/>
          </p:nvSpPr>
          <p:spPr bwMode="auto">
            <a:xfrm>
              <a:off x="1787525" y="1692275"/>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17" name="Freeform 103"/>
            <p:cNvSpPr>
              <a:spLocks/>
            </p:cNvSpPr>
            <p:nvPr/>
          </p:nvSpPr>
          <p:spPr bwMode="auto">
            <a:xfrm>
              <a:off x="1939925" y="1900238"/>
              <a:ext cx="36513"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18" name="Freeform 104"/>
            <p:cNvSpPr>
              <a:spLocks/>
            </p:cNvSpPr>
            <p:nvPr/>
          </p:nvSpPr>
          <p:spPr bwMode="auto">
            <a:xfrm>
              <a:off x="1987550" y="1946275"/>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19" name="Freeform 105"/>
            <p:cNvSpPr>
              <a:spLocks/>
            </p:cNvSpPr>
            <p:nvPr/>
          </p:nvSpPr>
          <p:spPr bwMode="auto">
            <a:xfrm>
              <a:off x="2022475" y="1946275"/>
              <a:ext cx="36513"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20" name="Freeform 106"/>
            <p:cNvSpPr>
              <a:spLocks/>
            </p:cNvSpPr>
            <p:nvPr/>
          </p:nvSpPr>
          <p:spPr bwMode="auto">
            <a:xfrm>
              <a:off x="2128838" y="2000250"/>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21" name="Freeform 107"/>
            <p:cNvSpPr>
              <a:spLocks/>
            </p:cNvSpPr>
            <p:nvPr/>
          </p:nvSpPr>
          <p:spPr bwMode="auto">
            <a:xfrm>
              <a:off x="2376488" y="2217738"/>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22" name="Freeform 108"/>
            <p:cNvSpPr>
              <a:spLocks/>
            </p:cNvSpPr>
            <p:nvPr/>
          </p:nvSpPr>
          <p:spPr bwMode="auto">
            <a:xfrm>
              <a:off x="2387600" y="2244725"/>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23" name="Freeform 109"/>
            <p:cNvSpPr>
              <a:spLocks/>
            </p:cNvSpPr>
            <p:nvPr/>
          </p:nvSpPr>
          <p:spPr bwMode="auto">
            <a:xfrm>
              <a:off x="2798763" y="2562225"/>
              <a:ext cx="36513"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24" name="Freeform 110"/>
            <p:cNvSpPr>
              <a:spLocks/>
            </p:cNvSpPr>
            <p:nvPr/>
          </p:nvSpPr>
          <p:spPr bwMode="auto">
            <a:xfrm>
              <a:off x="3128963" y="2589213"/>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25" name="Freeform 111"/>
            <p:cNvSpPr>
              <a:spLocks/>
            </p:cNvSpPr>
            <p:nvPr/>
          </p:nvSpPr>
          <p:spPr bwMode="auto">
            <a:xfrm>
              <a:off x="3152775" y="2589213"/>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26" name="Freeform 112"/>
            <p:cNvSpPr>
              <a:spLocks/>
            </p:cNvSpPr>
            <p:nvPr/>
          </p:nvSpPr>
          <p:spPr bwMode="auto">
            <a:xfrm>
              <a:off x="3198813" y="2589213"/>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grpSp>
        <p:nvGrpSpPr>
          <p:cNvPr id="127" name="Group 126"/>
          <p:cNvGrpSpPr/>
          <p:nvPr/>
        </p:nvGrpSpPr>
        <p:grpSpPr>
          <a:xfrm>
            <a:off x="2253033" y="4496283"/>
            <a:ext cx="1569017" cy="371476"/>
            <a:chOff x="3446463" y="2806700"/>
            <a:chExt cx="2274645" cy="371476"/>
          </a:xfrm>
          <a:solidFill>
            <a:srgbClr val="92D050"/>
          </a:solidFill>
        </p:grpSpPr>
        <p:sp>
          <p:nvSpPr>
            <p:cNvPr id="128" name="Line 7"/>
            <p:cNvSpPr>
              <a:spLocks noChangeShapeType="1"/>
            </p:cNvSpPr>
            <p:nvPr/>
          </p:nvSpPr>
          <p:spPr bwMode="auto">
            <a:xfrm>
              <a:off x="5703888" y="3160713"/>
              <a:ext cx="0" cy="0"/>
            </a:xfrm>
            <a:prstGeom prst="lin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29" name="Freeform 113"/>
            <p:cNvSpPr>
              <a:spLocks/>
            </p:cNvSpPr>
            <p:nvPr/>
          </p:nvSpPr>
          <p:spPr bwMode="auto">
            <a:xfrm>
              <a:off x="3446463" y="2806700"/>
              <a:ext cx="23813" cy="44450"/>
            </a:xfrm>
            <a:custGeom>
              <a:avLst/>
              <a:gdLst>
                <a:gd name="T0" fmla="*/ 7 w 15"/>
                <a:gd name="T1" fmla="*/ 0 h 28"/>
                <a:gd name="T2" fmla="*/ 0 w 15"/>
                <a:gd name="T3" fmla="*/ 28 h 28"/>
                <a:gd name="T4" fmla="*/ 15 w 15"/>
                <a:gd name="T5" fmla="*/ 28 h 28"/>
                <a:gd name="T6" fmla="*/ 7 w 15"/>
                <a:gd name="T7" fmla="*/ 0 h 28"/>
              </a:gdLst>
              <a:ahLst/>
              <a:cxnLst>
                <a:cxn ang="0">
                  <a:pos x="T0" y="T1"/>
                </a:cxn>
                <a:cxn ang="0">
                  <a:pos x="T2" y="T3"/>
                </a:cxn>
                <a:cxn ang="0">
                  <a:pos x="T4" y="T5"/>
                </a:cxn>
                <a:cxn ang="0">
                  <a:pos x="T6" y="T7"/>
                </a:cxn>
              </a:cxnLst>
              <a:rect l="0" t="0" r="r" b="b"/>
              <a:pathLst>
                <a:path w="15" h="28">
                  <a:moveTo>
                    <a:pt x="7" y="0"/>
                  </a:moveTo>
                  <a:lnTo>
                    <a:pt x="0" y="28"/>
                  </a:lnTo>
                  <a:lnTo>
                    <a:pt x="15" y="28"/>
                  </a:lnTo>
                  <a:lnTo>
                    <a:pt x="7" y="0"/>
                  </a:lnTo>
                  <a:close/>
                </a:path>
              </a:pathLst>
            </a:cu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0" name="Freeform 114"/>
            <p:cNvSpPr>
              <a:spLocks/>
            </p:cNvSpPr>
            <p:nvPr/>
          </p:nvSpPr>
          <p:spPr bwMode="auto">
            <a:xfrm>
              <a:off x="3446463" y="2806700"/>
              <a:ext cx="23813"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1" name="Freeform 115"/>
            <p:cNvSpPr>
              <a:spLocks/>
            </p:cNvSpPr>
            <p:nvPr/>
          </p:nvSpPr>
          <p:spPr bwMode="auto">
            <a:xfrm>
              <a:off x="3457575" y="2833688"/>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2" name="Freeform 116"/>
            <p:cNvSpPr>
              <a:spLocks/>
            </p:cNvSpPr>
            <p:nvPr/>
          </p:nvSpPr>
          <p:spPr bwMode="auto">
            <a:xfrm>
              <a:off x="3633788" y="2906713"/>
              <a:ext cx="36513"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3" name="Freeform 117"/>
            <p:cNvSpPr>
              <a:spLocks/>
            </p:cNvSpPr>
            <p:nvPr/>
          </p:nvSpPr>
          <p:spPr bwMode="auto">
            <a:xfrm>
              <a:off x="3657600" y="2943225"/>
              <a:ext cx="34925" cy="44450"/>
            </a:xfrm>
            <a:custGeom>
              <a:avLst/>
              <a:gdLst>
                <a:gd name="T0" fmla="*/ 8 w 22"/>
                <a:gd name="T1" fmla="*/ 0 h 28"/>
                <a:gd name="T2" fmla="*/ 0 w 22"/>
                <a:gd name="T3" fmla="*/ 28 h 28"/>
                <a:gd name="T4" fmla="*/ 22 w 22"/>
                <a:gd name="T5" fmla="*/ 28 h 28"/>
                <a:gd name="T6" fmla="*/ 8 w 22"/>
                <a:gd name="T7" fmla="*/ 0 h 28"/>
              </a:gdLst>
              <a:ahLst/>
              <a:cxnLst>
                <a:cxn ang="0">
                  <a:pos x="T0" y="T1"/>
                </a:cxn>
                <a:cxn ang="0">
                  <a:pos x="T2" y="T3"/>
                </a:cxn>
                <a:cxn ang="0">
                  <a:pos x="T4" y="T5"/>
                </a:cxn>
                <a:cxn ang="0">
                  <a:pos x="T6" y="T7"/>
                </a:cxn>
              </a:cxnLst>
              <a:rect l="0" t="0" r="r" b="b"/>
              <a:pathLst>
                <a:path w="22" h="28">
                  <a:moveTo>
                    <a:pt x="8" y="0"/>
                  </a:moveTo>
                  <a:lnTo>
                    <a:pt x="0" y="28"/>
                  </a:lnTo>
                  <a:lnTo>
                    <a:pt x="22" y="28"/>
                  </a:lnTo>
                  <a:lnTo>
                    <a:pt x="8" y="0"/>
                  </a:lnTo>
                  <a:close/>
                </a:path>
              </a:pathLst>
            </a:cu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4" name="Freeform 118"/>
            <p:cNvSpPr>
              <a:spLocks/>
            </p:cNvSpPr>
            <p:nvPr/>
          </p:nvSpPr>
          <p:spPr bwMode="auto">
            <a:xfrm>
              <a:off x="3657600" y="2943225"/>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5" name="Freeform 119"/>
            <p:cNvSpPr>
              <a:spLocks/>
            </p:cNvSpPr>
            <p:nvPr/>
          </p:nvSpPr>
          <p:spPr bwMode="auto">
            <a:xfrm>
              <a:off x="3857625" y="3024188"/>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6" name="Freeform 120"/>
            <p:cNvSpPr>
              <a:spLocks/>
            </p:cNvSpPr>
            <p:nvPr/>
          </p:nvSpPr>
          <p:spPr bwMode="auto">
            <a:xfrm>
              <a:off x="3857625" y="3024188"/>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7" name="Freeform 121"/>
            <p:cNvSpPr>
              <a:spLocks/>
            </p:cNvSpPr>
            <p:nvPr/>
          </p:nvSpPr>
          <p:spPr bwMode="auto">
            <a:xfrm>
              <a:off x="3905250" y="3060700"/>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8" name="Freeform 122"/>
            <p:cNvSpPr>
              <a:spLocks/>
            </p:cNvSpPr>
            <p:nvPr/>
          </p:nvSpPr>
          <p:spPr bwMode="auto">
            <a:xfrm>
              <a:off x="3905250" y="3060700"/>
              <a:ext cx="34925" cy="53975"/>
            </a:xfrm>
            <a:custGeom>
              <a:avLst/>
              <a:gdLst>
                <a:gd name="T0" fmla="*/ 15 w 22"/>
                <a:gd name="T1" fmla="*/ 0 h 34"/>
                <a:gd name="T2" fmla="*/ 0 w 22"/>
                <a:gd name="T3" fmla="*/ 34 h 34"/>
                <a:gd name="T4" fmla="*/ 22 w 22"/>
                <a:gd name="T5" fmla="*/ 34 h 34"/>
                <a:gd name="T6" fmla="*/ 15 w 22"/>
                <a:gd name="T7" fmla="*/ 0 h 34"/>
              </a:gdLst>
              <a:ahLst/>
              <a:cxnLst>
                <a:cxn ang="0">
                  <a:pos x="T0" y="T1"/>
                </a:cxn>
                <a:cxn ang="0">
                  <a:pos x="T2" y="T3"/>
                </a:cxn>
                <a:cxn ang="0">
                  <a:pos x="T4" y="T5"/>
                </a:cxn>
                <a:cxn ang="0">
                  <a:pos x="T6" y="T7"/>
                </a:cxn>
              </a:cxnLst>
              <a:rect l="0" t="0" r="r" b="b"/>
              <a:pathLst>
                <a:path w="22" h="34">
                  <a:moveTo>
                    <a:pt x="15" y="0"/>
                  </a:moveTo>
                  <a:lnTo>
                    <a:pt x="0" y="34"/>
                  </a:lnTo>
                  <a:lnTo>
                    <a:pt x="22" y="34"/>
                  </a:lnTo>
                  <a:lnTo>
                    <a:pt x="15" y="0"/>
                  </a:lnTo>
                  <a:close/>
                </a:path>
              </a:pathLst>
            </a:cu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39" name="Freeform 123"/>
            <p:cNvSpPr>
              <a:spLocks/>
            </p:cNvSpPr>
            <p:nvPr/>
          </p:nvSpPr>
          <p:spPr bwMode="auto">
            <a:xfrm>
              <a:off x="4057650" y="3060700"/>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0" name="Freeform 124"/>
            <p:cNvSpPr>
              <a:spLocks/>
            </p:cNvSpPr>
            <p:nvPr/>
          </p:nvSpPr>
          <p:spPr bwMode="auto">
            <a:xfrm>
              <a:off x="4081463" y="3060700"/>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1" name="Freeform 125"/>
            <p:cNvSpPr>
              <a:spLocks/>
            </p:cNvSpPr>
            <p:nvPr/>
          </p:nvSpPr>
          <p:spPr bwMode="auto">
            <a:xfrm>
              <a:off x="4092575" y="3060700"/>
              <a:ext cx="36513"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2" name="Freeform 126"/>
            <p:cNvSpPr>
              <a:spLocks/>
            </p:cNvSpPr>
            <p:nvPr/>
          </p:nvSpPr>
          <p:spPr bwMode="auto">
            <a:xfrm>
              <a:off x="4116388" y="3060700"/>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3" name="Freeform 127"/>
            <p:cNvSpPr>
              <a:spLocks/>
            </p:cNvSpPr>
            <p:nvPr/>
          </p:nvSpPr>
          <p:spPr bwMode="auto">
            <a:xfrm>
              <a:off x="4305300" y="3132138"/>
              <a:ext cx="34925"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4" name="Freeform 128"/>
            <p:cNvSpPr>
              <a:spLocks/>
            </p:cNvSpPr>
            <p:nvPr/>
          </p:nvSpPr>
          <p:spPr bwMode="auto">
            <a:xfrm>
              <a:off x="4422775" y="3132138"/>
              <a:ext cx="34925"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5" name="Freeform 129"/>
            <p:cNvSpPr>
              <a:spLocks/>
            </p:cNvSpPr>
            <p:nvPr/>
          </p:nvSpPr>
          <p:spPr bwMode="auto">
            <a:xfrm>
              <a:off x="4505325" y="3132138"/>
              <a:ext cx="23813" cy="46038"/>
            </a:xfrm>
            <a:custGeom>
              <a:avLst/>
              <a:gdLst>
                <a:gd name="T0" fmla="*/ 7 w 15"/>
                <a:gd name="T1" fmla="*/ 0 h 29"/>
                <a:gd name="T2" fmla="*/ 0 w 15"/>
                <a:gd name="T3" fmla="*/ 29 h 29"/>
                <a:gd name="T4" fmla="*/ 15 w 15"/>
                <a:gd name="T5" fmla="*/ 29 h 29"/>
                <a:gd name="T6" fmla="*/ 7 w 15"/>
                <a:gd name="T7" fmla="*/ 0 h 29"/>
              </a:gdLst>
              <a:ahLst/>
              <a:cxnLst>
                <a:cxn ang="0">
                  <a:pos x="T0" y="T1"/>
                </a:cxn>
                <a:cxn ang="0">
                  <a:pos x="T2" y="T3"/>
                </a:cxn>
                <a:cxn ang="0">
                  <a:pos x="T4" y="T5"/>
                </a:cxn>
                <a:cxn ang="0">
                  <a:pos x="T6" y="T7"/>
                </a:cxn>
              </a:cxnLst>
              <a:rect l="0" t="0" r="r" b="b"/>
              <a:pathLst>
                <a:path w="15" h="29">
                  <a:moveTo>
                    <a:pt x="7" y="0"/>
                  </a:moveTo>
                  <a:lnTo>
                    <a:pt x="0" y="29"/>
                  </a:lnTo>
                  <a:lnTo>
                    <a:pt x="15" y="29"/>
                  </a:lnTo>
                  <a:lnTo>
                    <a:pt x="7" y="0"/>
                  </a:lnTo>
                  <a:close/>
                </a:path>
              </a:pathLst>
            </a:cu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6" name="Freeform 130"/>
            <p:cNvSpPr>
              <a:spLocks/>
            </p:cNvSpPr>
            <p:nvPr/>
          </p:nvSpPr>
          <p:spPr bwMode="auto">
            <a:xfrm>
              <a:off x="4505325" y="3132138"/>
              <a:ext cx="23813"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7" name="Freeform 131"/>
            <p:cNvSpPr>
              <a:spLocks/>
            </p:cNvSpPr>
            <p:nvPr/>
          </p:nvSpPr>
          <p:spPr bwMode="auto">
            <a:xfrm>
              <a:off x="4657725" y="3132138"/>
              <a:ext cx="34925"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8" name="Freeform 132"/>
            <p:cNvSpPr>
              <a:spLocks/>
            </p:cNvSpPr>
            <p:nvPr/>
          </p:nvSpPr>
          <p:spPr bwMode="auto">
            <a:xfrm>
              <a:off x="4716463" y="3132138"/>
              <a:ext cx="34925"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49" name="Freeform 133"/>
            <p:cNvSpPr>
              <a:spLocks/>
            </p:cNvSpPr>
            <p:nvPr/>
          </p:nvSpPr>
          <p:spPr bwMode="auto">
            <a:xfrm>
              <a:off x="4927600" y="3132138"/>
              <a:ext cx="36513"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50" name="Freeform 134"/>
            <p:cNvSpPr>
              <a:spLocks/>
            </p:cNvSpPr>
            <p:nvPr/>
          </p:nvSpPr>
          <p:spPr bwMode="auto">
            <a:xfrm>
              <a:off x="5140325" y="3132138"/>
              <a:ext cx="34925"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51" name="Freeform 135"/>
            <p:cNvSpPr>
              <a:spLocks/>
            </p:cNvSpPr>
            <p:nvPr/>
          </p:nvSpPr>
          <p:spPr bwMode="auto">
            <a:xfrm>
              <a:off x="5281613" y="3132138"/>
              <a:ext cx="34925" cy="46038"/>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52" name="Freeform 136"/>
            <p:cNvSpPr>
              <a:spLocks noChangeAspect="1"/>
            </p:cNvSpPr>
            <p:nvPr/>
          </p:nvSpPr>
          <p:spPr bwMode="auto">
            <a:xfrm>
              <a:off x="5686424" y="3129757"/>
              <a:ext cx="34684" cy="4572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grpSp>
        <p:nvGrpSpPr>
          <p:cNvPr id="153" name="Group 152"/>
          <p:cNvGrpSpPr/>
          <p:nvPr/>
        </p:nvGrpSpPr>
        <p:grpSpPr>
          <a:xfrm>
            <a:off x="665233" y="2674773"/>
            <a:ext cx="3822765" cy="3011488"/>
            <a:chOff x="1144588" y="985190"/>
            <a:chExt cx="5541962" cy="3011488"/>
          </a:xfrm>
        </p:grpSpPr>
        <p:sp>
          <p:nvSpPr>
            <p:cNvPr id="154" name="Line 480"/>
            <p:cNvSpPr>
              <a:spLocks noChangeShapeType="1"/>
            </p:cNvSpPr>
            <p:nvPr/>
          </p:nvSpPr>
          <p:spPr bwMode="auto">
            <a:xfrm>
              <a:off x="6683375" y="3941115"/>
              <a:ext cx="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55" name="Line 481"/>
            <p:cNvSpPr>
              <a:spLocks noChangeShapeType="1"/>
            </p:cNvSpPr>
            <p:nvPr/>
          </p:nvSpPr>
          <p:spPr bwMode="auto">
            <a:xfrm>
              <a:off x="1312863"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56" name="Line 482"/>
            <p:cNvSpPr>
              <a:spLocks noChangeShapeType="1"/>
            </p:cNvSpPr>
            <p:nvPr/>
          </p:nvSpPr>
          <p:spPr bwMode="auto">
            <a:xfrm>
              <a:off x="1620838"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57" name="Line 483"/>
            <p:cNvSpPr>
              <a:spLocks noChangeShapeType="1"/>
            </p:cNvSpPr>
            <p:nvPr/>
          </p:nvSpPr>
          <p:spPr bwMode="auto">
            <a:xfrm>
              <a:off x="1930400"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58" name="Line 484"/>
            <p:cNvSpPr>
              <a:spLocks noChangeShapeType="1"/>
            </p:cNvSpPr>
            <p:nvPr/>
          </p:nvSpPr>
          <p:spPr bwMode="auto">
            <a:xfrm>
              <a:off x="2239963"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59" name="Line 485"/>
            <p:cNvSpPr>
              <a:spLocks noChangeShapeType="1"/>
            </p:cNvSpPr>
            <p:nvPr/>
          </p:nvSpPr>
          <p:spPr bwMode="auto">
            <a:xfrm>
              <a:off x="2544763"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0" name="Line 486"/>
            <p:cNvSpPr>
              <a:spLocks noChangeShapeType="1"/>
            </p:cNvSpPr>
            <p:nvPr/>
          </p:nvSpPr>
          <p:spPr bwMode="auto">
            <a:xfrm>
              <a:off x="2854325"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1" name="Line 487"/>
            <p:cNvSpPr>
              <a:spLocks noChangeShapeType="1"/>
            </p:cNvSpPr>
            <p:nvPr/>
          </p:nvSpPr>
          <p:spPr bwMode="auto">
            <a:xfrm>
              <a:off x="3162300"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2" name="Line 488"/>
            <p:cNvSpPr>
              <a:spLocks noChangeShapeType="1"/>
            </p:cNvSpPr>
            <p:nvPr/>
          </p:nvSpPr>
          <p:spPr bwMode="auto">
            <a:xfrm>
              <a:off x="3471863"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3" name="Line 489"/>
            <p:cNvSpPr>
              <a:spLocks noChangeShapeType="1"/>
            </p:cNvSpPr>
            <p:nvPr/>
          </p:nvSpPr>
          <p:spPr bwMode="auto">
            <a:xfrm>
              <a:off x="3781425"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4" name="Line 490"/>
            <p:cNvSpPr>
              <a:spLocks noChangeShapeType="1"/>
            </p:cNvSpPr>
            <p:nvPr/>
          </p:nvSpPr>
          <p:spPr bwMode="auto">
            <a:xfrm>
              <a:off x="4089400"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5" name="Line 491"/>
            <p:cNvSpPr>
              <a:spLocks noChangeShapeType="1"/>
            </p:cNvSpPr>
            <p:nvPr/>
          </p:nvSpPr>
          <p:spPr bwMode="auto">
            <a:xfrm>
              <a:off x="4398963"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6" name="Line 492"/>
            <p:cNvSpPr>
              <a:spLocks noChangeShapeType="1"/>
            </p:cNvSpPr>
            <p:nvPr/>
          </p:nvSpPr>
          <p:spPr bwMode="auto">
            <a:xfrm>
              <a:off x="4708525"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7" name="Line 493"/>
            <p:cNvSpPr>
              <a:spLocks noChangeShapeType="1"/>
            </p:cNvSpPr>
            <p:nvPr/>
          </p:nvSpPr>
          <p:spPr bwMode="auto">
            <a:xfrm>
              <a:off x="5016500"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8" name="Line 494"/>
            <p:cNvSpPr>
              <a:spLocks noChangeShapeType="1"/>
            </p:cNvSpPr>
            <p:nvPr/>
          </p:nvSpPr>
          <p:spPr bwMode="auto">
            <a:xfrm>
              <a:off x="5321300"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69" name="Line 495"/>
            <p:cNvSpPr>
              <a:spLocks noChangeShapeType="1"/>
            </p:cNvSpPr>
            <p:nvPr/>
          </p:nvSpPr>
          <p:spPr bwMode="auto">
            <a:xfrm>
              <a:off x="5630863"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0" name="Line 496"/>
            <p:cNvSpPr>
              <a:spLocks noChangeShapeType="1"/>
            </p:cNvSpPr>
            <p:nvPr/>
          </p:nvSpPr>
          <p:spPr bwMode="auto">
            <a:xfrm>
              <a:off x="5940425"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1" name="Line 497"/>
            <p:cNvSpPr>
              <a:spLocks noChangeShapeType="1"/>
            </p:cNvSpPr>
            <p:nvPr/>
          </p:nvSpPr>
          <p:spPr bwMode="auto">
            <a:xfrm>
              <a:off x="6248400"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2" name="Line 498"/>
            <p:cNvSpPr>
              <a:spLocks noChangeShapeType="1"/>
            </p:cNvSpPr>
            <p:nvPr/>
          </p:nvSpPr>
          <p:spPr bwMode="auto">
            <a:xfrm>
              <a:off x="6557963" y="3941115"/>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3" name="Line 499"/>
            <p:cNvSpPr>
              <a:spLocks noChangeShapeType="1"/>
            </p:cNvSpPr>
            <p:nvPr/>
          </p:nvSpPr>
          <p:spPr bwMode="auto">
            <a:xfrm flipH="1">
              <a:off x="1144588" y="3817290"/>
              <a:ext cx="39687"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4" name="Line 500"/>
            <p:cNvSpPr>
              <a:spLocks noChangeShapeType="1"/>
            </p:cNvSpPr>
            <p:nvPr/>
          </p:nvSpPr>
          <p:spPr bwMode="auto">
            <a:xfrm flipH="1">
              <a:off x="1144588" y="3275953"/>
              <a:ext cx="39687"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5" name="Line 501"/>
            <p:cNvSpPr>
              <a:spLocks noChangeShapeType="1"/>
            </p:cNvSpPr>
            <p:nvPr/>
          </p:nvSpPr>
          <p:spPr bwMode="auto">
            <a:xfrm flipH="1">
              <a:off x="1144588" y="2736203"/>
              <a:ext cx="39687"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6" name="Line 502"/>
            <p:cNvSpPr>
              <a:spLocks noChangeShapeType="1"/>
            </p:cNvSpPr>
            <p:nvPr/>
          </p:nvSpPr>
          <p:spPr bwMode="auto">
            <a:xfrm flipH="1">
              <a:off x="1144588" y="2190103"/>
              <a:ext cx="39687"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7" name="Line 503"/>
            <p:cNvSpPr>
              <a:spLocks noChangeShapeType="1"/>
            </p:cNvSpPr>
            <p:nvPr/>
          </p:nvSpPr>
          <p:spPr bwMode="auto">
            <a:xfrm flipH="1">
              <a:off x="1144588" y="1650353"/>
              <a:ext cx="39687"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8" name="Line 504"/>
            <p:cNvSpPr>
              <a:spLocks noChangeShapeType="1"/>
            </p:cNvSpPr>
            <p:nvPr/>
          </p:nvSpPr>
          <p:spPr bwMode="auto">
            <a:xfrm flipH="1">
              <a:off x="1144588" y="1110603"/>
              <a:ext cx="39687"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79" name="Line 505"/>
            <p:cNvSpPr>
              <a:spLocks noChangeShapeType="1"/>
            </p:cNvSpPr>
            <p:nvPr/>
          </p:nvSpPr>
          <p:spPr bwMode="auto">
            <a:xfrm>
              <a:off x="1184275" y="989953"/>
              <a:ext cx="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80" name="Line 506"/>
            <p:cNvSpPr>
              <a:spLocks noChangeShapeType="1"/>
            </p:cNvSpPr>
            <p:nvPr/>
          </p:nvSpPr>
          <p:spPr bwMode="auto">
            <a:xfrm flipV="1">
              <a:off x="1192213" y="985190"/>
              <a:ext cx="0" cy="2955925"/>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181" name="Line 507"/>
            <p:cNvSpPr>
              <a:spLocks noChangeShapeType="1"/>
            </p:cNvSpPr>
            <p:nvPr/>
          </p:nvSpPr>
          <p:spPr bwMode="auto">
            <a:xfrm>
              <a:off x="1184275" y="3941115"/>
              <a:ext cx="5502275"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sp>
        <p:nvSpPr>
          <p:cNvPr id="182" name="TextBox 181"/>
          <p:cNvSpPr txBox="1"/>
          <p:nvPr/>
        </p:nvSpPr>
        <p:spPr>
          <a:xfrm>
            <a:off x="4893469" y="5442143"/>
            <a:ext cx="277132"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0</a:t>
            </a:r>
          </a:p>
        </p:txBody>
      </p:sp>
      <p:sp>
        <p:nvSpPr>
          <p:cNvPr id="183" name="TextBox 182"/>
          <p:cNvSpPr txBox="1"/>
          <p:nvPr/>
        </p:nvSpPr>
        <p:spPr>
          <a:xfrm>
            <a:off x="4893471" y="4901301"/>
            <a:ext cx="277133"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20</a:t>
            </a:r>
          </a:p>
        </p:txBody>
      </p:sp>
      <p:sp>
        <p:nvSpPr>
          <p:cNvPr id="184" name="TextBox 183"/>
          <p:cNvSpPr txBox="1"/>
          <p:nvPr/>
        </p:nvSpPr>
        <p:spPr>
          <a:xfrm>
            <a:off x="4893471" y="4347056"/>
            <a:ext cx="277133"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40</a:t>
            </a:r>
          </a:p>
        </p:txBody>
      </p:sp>
      <p:sp>
        <p:nvSpPr>
          <p:cNvPr id="185" name="TextBox 184"/>
          <p:cNvSpPr txBox="1"/>
          <p:nvPr/>
        </p:nvSpPr>
        <p:spPr>
          <a:xfrm>
            <a:off x="4893471" y="3811861"/>
            <a:ext cx="277133"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60</a:t>
            </a:r>
          </a:p>
        </p:txBody>
      </p:sp>
      <p:sp>
        <p:nvSpPr>
          <p:cNvPr id="186" name="TextBox 185"/>
          <p:cNvSpPr txBox="1"/>
          <p:nvPr/>
        </p:nvSpPr>
        <p:spPr>
          <a:xfrm>
            <a:off x="5297635"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0</a:t>
            </a:r>
          </a:p>
        </p:txBody>
      </p:sp>
      <p:sp>
        <p:nvSpPr>
          <p:cNvPr id="187" name="TextBox 186"/>
          <p:cNvSpPr txBox="1"/>
          <p:nvPr/>
        </p:nvSpPr>
        <p:spPr>
          <a:xfrm rot="16200000">
            <a:off x="3389201" y="4223121"/>
            <a:ext cx="2891363" cy="161450"/>
          </a:xfrm>
          <a:prstGeom prst="rect">
            <a:avLst/>
          </a:prstGeom>
          <a:noFill/>
        </p:spPr>
        <p:txBody>
          <a:bodyPr wrap="square" lIns="0" tIns="0" rIns="0" bIns="0" rtlCol="0" anchor="ctr">
            <a:noAutofit/>
          </a:bodyPr>
          <a:lstStyle/>
          <a:p>
            <a:pPr algn="ctr" fontAlgn="auto">
              <a:spcBef>
                <a:spcPts val="0"/>
              </a:spcBef>
              <a:spcAft>
                <a:spcPts val="0"/>
              </a:spcAft>
            </a:pPr>
            <a:r>
              <a:rPr lang="en-IN" sz="1500" b="1" dirty="0" smtClean="0">
                <a:ea typeface="Arial" charset="0"/>
                <a:cs typeface="Arial" charset="0"/>
              </a:rPr>
              <a:t>Probability (%) of event-free</a:t>
            </a:r>
            <a:endParaRPr lang="en-US" sz="1500" b="1" dirty="0">
              <a:ea typeface="Arial" charset="0"/>
              <a:cs typeface="Arial" charset="0"/>
            </a:endParaRPr>
          </a:p>
        </p:txBody>
      </p:sp>
      <p:sp>
        <p:nvSpPr>
          <p:cNvPr id="188" name="TextBox 187"/>
          <p:cNvSpPr txBox="1"/>
          <p:nvPr/>
        </p:nvSpPr>
        <p:spPr>
          <a:xfrm>
            <a:off x="4868385" y="2716073"/>
            <a:ext cx="302225"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100</a:t>
            </a:r>
          </a:p>
        </p:txBody>
      </p:sp>
      <p:sp>
        <p:nvSpPr>
          <p:cNvPr id="189" name="TextBox 188"/>
          <p:cNvSpPr txBox="1"/>
          <p:nvPr/>
        </p:nvSpPr>
        <p:spPr>
          <a:xfrm>
            <a:off x="4893471" y="3257617"/>
            <a:ext cx="277133" cy="169277"/>
          </a:xfrm>
          <a:prstGeom prst="rect">
            <a:avLst/>
          </a:prstGeom>
          <a:noFill/>
        </p:spPr>
        <p:txBody>
          <a:bodyPr wrap="square" lIns="0" tIns="0" rIns="0" bIns="0" rtlCol="0" anchor="ctr">
            <a:noAutofit/>
          </a:bodyPr>
          <a:lstStyle/>
          <a:p>
            <a:pPr algn="r" fontAlgn="auto">
              <a:spcBef>
                <a:spcPts val="0"/>
              </a:spcBef>
              <a:spcAft>
                <a:spcPts val="0"/>
              </a:spcAft>
            </a:pPr>
            <a:r>
              <a:rPr lang="en-US" sz="1000" dirty="0">
                <a:ea typeface="Arial" charset="0"/>
                <a:cs typeface="Arial" charset="0"/>
              </a:rPr>
              <a:t>80</a:t>
            </a:r>
          </a:p>
        </p:txBody>
      </p:sp>
      <p:sp>
        <p:nvSpPr>
          <p:cNvPr id="190" name="TextBox 189"/>
          <p:cNvSpPr txBox="1"/>
          <p:nvPr/>
        </p:nvSpPr>
        <p:spPr>
          <a:xfrm>
            <a:off x="6338384" y="5723741"/>
            <a:ext cx="114493" cy="133722"/>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10</a:t>
            </a:r>
          </a:p>
        </p:txBody>
      </p:sp>
      <p:sp>
        <p:nvSpPr>
          <p:cNvPr id="191" name="TextBox 190"/>
          <p:cNvSpPr txBox="1"/>
          <p:nvPr/>
        </p:nvSpPr>
        <p:spPr>
          <a:xfrm>
            <a:off x="6349642" y="5902330"/>
            <a:ext cx="1505392" cy="226670"/>
          </a:xfrm>
          <a:prstGeom prst="rect">
            <a:avLst/>
          </a:prstGeom>
          <a:noFill/>
        </p:spPr>
        <p:txBody>
          <a:bodyPr wrap="square" lIns="0" tIns="0" rIns="0" bIns="0" rtlCol="0" anchor="ctr">
            <a:noAutofit/>
          </a:bodyPr>
          <a:lstStyle/>
          <a:p>
            <a:pPr algn="ctr" fontAlgn="auto">
              <a:spcBef>
                <a:spcPts val="0"/>
              </a:spcBef>
              <a:spcAft>
                <a:spcPts val="0"/>
              </a:spcAft>
            </a:pPr>
            <a:r>
              <a:rPr lang="en-IN" sz="1500" b="1" dirty="0">
                <a:ea typeface="Arial" charset="0"/>
                <a:cs typeface="Arial" charset="0"/>
              </a:rPr>
              <a:t>Time (months)</a:t>
            </a:r>
            <a:endParaRPr lang="en-US" sz="1500" b="1" dirty="0">
              <a:ea typeface="Arial" charset="0"/>
              <a:cs typeface="Arial" charset="0"/>
            </a:endParaRPr>
          </a:p>
        </p:txBody>
      </p:sp>
      <p:sp>
        <p:nvSpPr>
          <p:cNvPr id="192" name="TextBox 191"/>
          <p:cNvSpPr txBox="1"/>
          <p:nvPr/>
        </p:nvSpPr>
        <p:spPr>
          <a:xfrm>
            <a:off x="5516490"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a:t>
            </a:r>
          </a:p>
        </p:txBody>
      </p:sp>
      <p:sp>
        <p:nvSpPr>
          <p:cNvPr id="193" name="TextBox 192"/>
          <p:cNvSpPr txBox="1"/>
          <p:nvPr/>
        </p:nvSpPr>
        <p:spPr>
          <a:xfrm>
            <a:off x="5725263"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4</a:t>
            </a:r>
          </a:p>
        </p:txBody>
      </p:sp>
      <p:sp>
        <p:nvSpPr>
          <p:cNvPr id="194" name="TextBox 193"/>
          <p:cNvSpPr txBox="1"/>
          <p:nvPr/>
        </p:nvSpPr>
        <p:spPr>
          <a:xfrm>
            <a:off x="5940319"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6</a:t>
            </a:r>
          </a:p>
        </p:txBody>
      </p:sp>
      <p:sp>
        <p:nvSpPr>
          <p:cNvPr id="195" name="TextBox 194"/>
          <p:cNvSpPr txBox="1"/>
          <p:nvPr/>
        </p:nvSpPr>
        <p:spPr>
          <a:xfrm>
            <a:off x="6147145" y="5723741"/>
            <a:ext cx="62753"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8</a:t>
            </a:r>
          </a:p>
        </p:txBody>
      </p:sp>
      <p:sp>
        <p:nvSpPr>
          <p:cNvPr id="196" name="TextBox 195"/>
          <p:cNvSpPr txBox="1"/>
          <p:nvPr/>
        </p:nvSpPr>
        <p:spPr>
          <a:xfrm>
            <a:off x="6551447" y="5723741"/>
            <a:ext cx="114493" cy="133722"/>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12</a:t>
            </a:r>
          </a:p>
        </p:txBody>
      </p:sp>
      <p:sp>
        <p:nvSpPr>
          <p:cNvPr id="197" name="TextBox 196"/>
          <p:cNvSpPr txBox="1"/>
          <p:nvPr/>
        </p:nvSpPr>
        <p:spPr>
          <a:xfrm>
            <a:off x="6766581" y="5723741"/>
            <a:ext cx="114493" cy="133722"/>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14</a:t>
            </a:r>
          </a:p>
        </p:txBody>
      </p:sp>
      <p:sp>
        <p:nvSpPr>
          <p:cNvPr id="198" name="TextBox 197"/>
          <p:cNvSpPr txBox="1"/>
          <p:nvPr/>
        </p:nvSpPr>
        <p:spPr>
          <a:xfrm>
            <a:off x="6972059"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16</a:t>
            </a:r>
          </a:p>
        </p:txBody>
      </p:sp>
      <p:sp>
        <p:nvSpPr>
          <p:cNvPr id="199" name="TextBox 198"/>
          <p:cNvSpPr txBox="1"/>
          <p:nvPr/>
        </p:nvSpPr>
        <p:spPr>
          <a:xfrm>
            <a:off x="7180814"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18</a:t>
            </a:r>
          </a:p>
        </p:txBody>
      </p:sp>
      <p:sp>
        <p:nvSpPr>
          <p:cNvPr id="200" name="TextBox 199"/>
          <p:cNvSpPr txBox="1"/>
          <p:nvPr/>
        </p:nvSpPr>
        <p:spPr>
          <a:xfrm>
            <a:off x="7397495"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20</a:t>
            </a:r>
          </a:p>
        </p:txBody>
      </p:sp>
      <p:sp>
        <p:nvSpPr>
          <p:cNvPr id="201" name="TextBox 200"/>
          <p:cNvSpPr txBox="1"/>
          <p:nvPr/>
        </p:nvSpPr>
        <p:spPr>
          <a:xfrm>
            <a:off x="7611224"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22</a:t>
            </a:r>
          </a:p>
        </p:txBody>
      </p:sp>
      <p:sp>
        <p:nvSpPr>
          <p:cNvPr id="202" name="TextBox 201"/>
          <p:cNvSpPr txBox="1"/>
          <p:nvPr/>
        </p:nvSpPr>
        <p:spPr>
          <a:xfrm>
            <a:off x="7820455"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24</a:t>
            </a:r>
          </a:p>
        </p:txBody>
      </p:sp>
      <p:sp>
        <p:nvSpPr>
          <p:cNvPr id="203" name="TextBox 202"/>
          <p:cNvSpPr txBox="1"/>
          <p:nvPr/>
        </p:nvSpPr>
        <p:spPr>
          <a:xfrm>
            <a:off x="8031210"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26</a:t>
            </a:r>
          </a:p>
        </p:txBody>
      </p:sp>
      <p:sp>
        <p:nvSpPr>
          <p:cNvPr id="204" name="TextBox 203"/>
          <p:cNvSpPr txBox="1"/>
          <p:nvPr/>
        </p:nvSpPr>
        <p:spPr>
          <a:xfrm>
            <a:off x="8247892"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28</a:t>
            </a:r>
          </a:p>
        </p:txBody>
      </p:sp>
      <p:sp>
        <p:nvSpPr>
          <p:cNvPr id="205" name="TextBox 204"/>
          <p:cNvSpPr txBox="1"/>
          <p:nvPr/>
        </p:nvSpPr>
        <p:spPr>
          <a:xfrm>
            <a:off x="8458883"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30</a:t>
            </a:r>
          </a:p>
        </p:txBody>
      </p:sp>
      <p:sp>
        <p:nvSpPr>
          <p:cNvPr id="206" name="TextBox 205"/>
          <p:cNvSpPr txBox="1"/>
          <p:nvPr/>
        </p:nvSpPr>
        <p:spPr>
          <a:xfrm>
            <a:off x="8675380" y="5723741"/>
            <a:ext cx="131556" cy="141037"/>
          </a:xfrm>
          <a:prstGeom prst="rect">
            <a:avLst/>
          </a:prstGeom>
          <a:noFill/>
        </p:spPr>
        <p:txBody>
          <a:bodyPr wrap="square" lIns="0" tIns="0" rIns="0" bIns="0" rtlCol="0" anchor="ctr" anchorCtr="0">
            <a:noAutofit/>
          </a:bodyPr>
          <a:lstStyle/>
          <a:p>
            <a:pPr algn="ctr" fontAlgn="auto">
              <a:spcBef>
                <a:spcPts val="0"/>
              </a:spcBef>
              <a:spcAft>
                <a:spcPts val="0"/>
              </a:spcAft>
            </a:pPr>
            <a:r>
              <a:rPr lang="en-US" sz="800" dirty="0">
                <a:ea typeface="Arial" charset="0"/>
                <a:cs typeface="Arial" charset="0"/>
              </a:rPr>
              <a:t>32</a:t>
            </a:r>
          </a:p>
        </p:txBody>
      </p:sp>
      <p:sp>
        <p:nvSpPr>
          <p:cNvPr id="207" name="Freeform 5"/>
          <p:cNvSpPr>
            <a:spLocks/>
          </p:cNvSpPr>
          <p:nvPr/>
        </p:nvSpPr>
        <p:spPr bwMode="auto">
          <a:xfrm>
            <a:off x="5325425" y="2805596"/>
            <a:ext cx="2791242" cy="1974850"/>
          </a:xfrm>
          <a:custGeom>
            <a:avLst/>
            <a:gdLst>
              <a:gd name="T0" fmla="*/ 7 w 2549"/>
              <a:gd name="T1" fmla="*/ 0 h 1244"/>
              <a:gd name="T2" fmla="*/ 37 w 2549"/>
              <a:gd name="T3" fmla="*/ 28 h 1244"/>
              <a:gd name="T4" fmla="*/ 111 w 2549"/>
              <a:gd name="T5" fmla="*/ 63 h 1244"/>
              <a:gd name="T6" fmla="*/ 118 w 2549"/>
              <a:gd name="T7" fmla="*/ 91 h 1244"/>
              <a:gd name="T8" fmla="*/ 126 w 2549"/>
              <a:gd name="T9" fmla="*/ 120 h 1244"/>
              <a:gd name="T10" fmla="*/ 126 w 2549"/>
              <a:gd name="T11" fmla="*/ 211 h 1244"/>
              <a:gd name="T12" fmla="*/ 133 w 2549"/>
              <a:gd name="T13" fmla="*/ 211 h 1244"/>
              <a:gd name="T14" fmla="*/ 148 w 2549"/>
              <a:gd name="T15" fmla="*/ 240 h 1244"/>
              <a:gd name="T16" fmla="*/ 163 w 2549"/>
              <a:gd name="T17" fmla="*/ 274 h 1244"/>
              <a:gd name="T18" fmla="*/ 178 w 2549"/>
              <a:gd name="T19" fmla="*/ 302 h 1244"/>
              <a:gd name="T20" fmla="*/ 222 w 2549"/>
              <a:gd name="T21" fmla="*/ 337 h 1244"/>
              <a:gd name="T22" fmla="*/ 252 w 2549"/>
              <a:gd name="T23" fmla="*/ 371 h 1244"/>
              <a:gd name="T24" fmla="*/ 274 w 2549"/>
              <a:gd name="T25" fmla="*/ 399 h 1244"/>
              <a:gd name="T26" fmla="*/ 281 w 2549"/>
              <a:gd name="T27" fmla="*/ 434 h 1244"/>
              <a:gd name="T28" fmla="*/ 393 w 2549"/>
              <a:gd name="T29" fmla="*/ 434 h 1244"/>
              <a:gd name="T30" fmla="*/ 400 w 2549"/>
              <a:gd name="T31" fmla="*/ 468 h 1244"/>
              <a:gd name="T32" fmla="*/ 415 w 2549"/>
              <a:gd name="T33" fmla="*/ 496 h 1244"/>
              <a:gd name="T34" fmla="*/ 526 w 2549"/>
              <a:gd name="T35" fmla="*/ 531 h 1244"/>
              <a:gd name="T36" fmla="*/ 548 w 2549"/>
              <a:gd name="T37" fmla="*/ 565 h 1244"/>
              <a:gd name="T38" fmla="*/ 659 w 2549"/>
              <a:gd name="T39" fmla="*/ 599 h 1244"/>
              <a:gd name="T40" fmla="*/ 785 w 2549"/>
              <a:gd name="T41" fmla="*/ 633 h 1244"/>
              <a:gd name="T42" fmla="*/ 808 w 2549"/>
              <a:gd name="T43" fmla="*/ 668 h 1244"/>
              <a:gd name="T44" fmla="*/ 815 w 2549"/>
              <a:gd name="T45" fmla="*/ 696 h 1244"/>
              <a:gd name="T46" fmla="*/ 837 w 2549"/>
              <a:gd name="T47" fmla="*/ 736 h 1244"/>
              <a:gd name="T48" fmla="*/ 882 w 2549"/>
              <a:gd name="T49" fmla="*/ 770 h 1244"/>
              <a:gd name="T50" fmla="*/ 926 w 2549"/>
              <a:gd name="T51" fmla="*/ 799 h 1244"/>
              <a:gd name="T52" fmla="*/ 948 w 2549"/>
              <a:gd name="T53" fmla="*/ 833 h 1244"/>
              <a:gd name="T54" fmla="*/ 1045 w 2549"/>
              <a:gd name="T55" fmla="*/ 867 h 1244"/>
              <a:gd name="T56" fmla="*/ 1067 w 2549"/>
              <a:gd name="T57" fmla="*/ 867 h 1244"/>
              <a:gd name="T58" fmla="*/ 1104 w 2549"/>
              <a:gd name="T59" fmla="*/ 902 h 1244"/>
              <a:gd name="T60" fmla="*/ 1186 w 2549"/>
              <a:gd name="T61" fmla="*/ 936 h 1244"/>
              <a:gd name="T62" fmla="*/ 1223 w 2549"/>
              <a:gd name="T63" fmla="*/ 970 h 1244"/>
              <a:gd name="T64" fmla="*/ 1230 w 2549"/>
              <a:gd name="T65" fmla="*/ 1010 h 1244"/>
              <a:gd name="T66" fmla="*/ 1341 w 2549"/>
              <a:gd name="T67" fmla="*/ 1010 h 1244"/>
              <a:gd name="T68" fmla="*/ 1349 w 2549"/>
              <a:gd name="T69" fmla="*/ 1044 h 1244"/>
              <a:gd name="T70" fmla="*/ 1460 w 2549"/>
              <a:gd name="T71" fmla="*/ 1044 h 1244"/>
              <a:gd name="T72" fmla="*/ 1482 w 2549"/>
              <a:gd name="T73" fmla="*/ 1044 h 1244"/>
              <a:gd name="T74" fmla="*/ 1601 w 2549"/>
              <a:gd name="T75" fmla="*/ 1044 h 1244"/>
              <a:gd name="T76" fmla="*/ 1660 w 2549"/>
              <a:gd name="T77" fmla="*/ 1113 h 1244"/>
              <a:gd name="T78" fmla="*/ 1756 w 2549"/>
              <a:gd name="T79" fmla="*/ 1181 h 1244"/>
              <a:gd name="T80" fmla="*/ 1853 w 2549"/>
              <a:gd name="T81" fmla="*/ 1244 h 1244"/>
              <a:gd name="T82" fmla="*/ 2157 w 2549"/>
              <a:gd name="T83" fmla="*/ 1244 h 1244"/>
              <a:gd name="T84" fmla="*/ 2549 w 2549"/>
              <a:gd name="T85"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9" h="1244">
                <a:moveTo>
                  <a:pt x="0" y="0"/>
                </a:moveTo>
                <a:lnTo>
                  <a:pt x="7" y="0"/>
                </a:lnTo>
                <a:lnTo>
                  <a:pt x="37" y="0"/>
                </a:lnTo>
                <a:lnTo>
                  <a:pt x="37" y="28"/>
                </a:lnTo>
                <a:lnTo>
                  <a:pt x="111" y="28"/>
                </a:lnTo>
                <a:lnTo>
                  <a:pt x="111" y="63"/>
                </a:lnTo>
                <a:lnTo>
                  <a:pt x="118" y="63"/>
                </a:lnTo>
                <a:lnTo>
                  <a:pt x="118" y="91"/>
                </a:lnTo>
                <a:lnTo>
                  <a:pt x="126" y="91"/>
                </a:lnTo>
                <a:lnTo>
                  <a:pt x="126" y="120"/>
                </a:lnTo>
                <a:lnTo>
                  <a:pt x="126" y="120"/>
                </a:lnTo>
                <a:lnTo>
                  <a:pt x="126" y="211"/>
                </a:lnTo>
                <a:lnTo>
                  <a:pt x="126" y="211"/>
                </a:lnTo>
                <a:lnTo>
                  <a:pt x="133" y="211"/>
                </a:lnTo>
                <a:lnTo>
                  <a:pt x="133" y="240"/>
                </a:lnTo>
                <a:lnTo>
                  <a:pt x="148" y="240"/>
                </a:lnTo>
                <a:lnTo>
                  <a:pt x="163" y="240"/>
                </a:lnTo>
                <a:lnTo>
                  <a:pt x="163" y="274"/>
                </a:lnTo>
                <a:lnTo>
                  <a:pt x="178" y="274"/>
                </a:lnTo>
                <a:lnTo>
                  <a:pt x="178" y="302"/>
                </a:lnTo>
                <a:lnTo>
                  <a:pt x="222" y="302"/>
                </a:lnTo>
                <a:lnTo>
                  <a:pt x="222" y="337"/>
                </a:lnTo>
                <a:lnTo>
                  <a:pt x="252" y="337"/>
                </a:lnTo>
                <a:lnTo>
                  <a:pt x="252" y="371"/>
                </a:lnTo>
                <a:lnTo>
                  <a:pt x="274" y="371"/>
                </a:lnTo>
                <a:lnTo>
                  <a:pt x="274" y="399"/>
                </a:lnTo>
                <a:lnTo>
                  <a:pt x="281" y="399"/>
                </a:lnTo>
                <a:lnTo>
                  <a:pt x="281" y="434"/>
                </a:lnTo>
                <a:lnTo>
                  <a:pt x="318" y="434"/>
                </a:lnTo>
                <a:lnTo>
                  <a:pt x="393" y="434"/>
                </a:lnTo>
                <a:lnTo>
                  <a:pt x="400" y="434"/>
                </a:lnTo>
                <a:lnTo>
                  <a:pt x="400" y="468"/>
                </a:lnTo>
                <a:lnTo>
                  <a:pt x="415" y="468"/>
                </a:lnTo>
                <a:lnTo>
                  <a:pt x="415" y="496"/>
                </a:lnTo>
                <a:lnTo>
                  <a:pt x="526" y="496"/>
                </a:lnTo>
                <a:lnTo>
                  <a:pt x="526" y="531"/>
                </a:lnTo>
                <a:lnTo>
                  <a:pt x="548" y="531"/>
                </a:lnTo>
                <a:lnTo>
                  <a:pt x="548" y="565"/>
                </a:lnTo>
                <a:lnTo>
                  <a:pt x="659" y="565"/>
                </a:lnTo>
                <a:lnTo>
                  <a:pt x="659" y="599"/>
                </a:lnTo>
                <a:lnTo>
                  <a:pt x="785" y="599"/>
                </a:lnTo>
                <a:lnTo>
                  <a:pt x="785" y="633"/>
                </a:lnTo>
                <a:lnTo>
                  <a:pt x="808" y="633"/>
                </a:lnTo>
                <a:lnTo>
                  <a:pt x="808" y="668"/>
                </a:lnTo>
                <a:lnTo>
                  <a:pt x="815" y="668"/>
                </a:lnTo>
                <a:lnTo>
                  <a:pt x="815" y="696"/>
                </a:lnTo>
                <a:lnTo>
                  <a:pt x="837" y="696"/>
                </a:lnTo>
                <a:lnTo>
                  <a:pt x="837" y="736"/>
                </a:lnTo>
                <a:lnTo>
                  <a:pt x="882" y="736"/>
                </a:lnTo>
                <a:lnTo>
                  <a:pt x="882" y="770"/>
                </a:lnTo>
                <a:lnTo>
                  <a:pt x="926" y="770"/>
                </a:lnTo>
                <a:lnTo>
                  <a:pt x="926" y="799"/>
                </a:lnTo>
                <a:lnTo>
                  <a:pt x="948" y="799"/>
                </a:lnTo>
                <a:lnTo>
                  <a:pt x="948" y="833"/>
                </a:lnTo>
                <a:lnTo>
                  <a:pt x="1045" y="833"/>
                </a:lnTo>
                <a:lnTo>
                  <a:pt x="1045" y="867"/>
                </a:lnTo>
                <a:lnTo>
                  <a:pt x="1067" y="867"/>
                </a:lnTo>
                <a:lnTo>
                  <a:pt x="1067" y="867"/>
                </a:lnTo>
                <a:lnTo>
                  <a:pt x="1067" y="902"/>
                </a:lnTo>
                <a:lnTo>
                  <a:pt x="1104" y="902"/>
                </a:lnTo>
                <a:lnTo>
                  <a:pt x="1104" y="936"/>
                </a:lnTo>
                <a:lnTo>
                  <a:pt x="1186" y="936"/>
                </a:lnTo>
                <a:lnTo>
                  <a:pt x="1186" y="970"/>
                </a:lnTo>
                <a:lnTo>
                  <a:pt x="1223" y="970"/>
                </a:lnTo>
                <a:lnTo>
                  <a:pt x="1230" y="970"/>
                </a:lnTo>
                <a:lnTo>
                  <a:pt x="1230" y="1010"/>
                </a:lnTo>
                <a:lnTo>
                  <a:pt x="1326" y="1010"/>
                </a:lnTo>
                <a:lnTo>
                  <a:pt x="1341" y="1010"/>
                </a:lnTo>
                <a:lnTo>
                  <a:pt x="1341" y="1044"/>
                </a:lnTo>
                <a:lnTo>
                  <a:pt x="1349" y="1044"/>
                </a:lnTo>
                <a:lnTo>
                  <a:pt x="1356" y="1044"/>
                </a:lnTo>
                <a:lnTo>
                  <a:pt x="1460" y="1044"/>
                </a:lnTo>
                <a:lnTo>
                  <a:pt x="1475" y="1044"/>
                </a:lnTo>
                <a:lnTo>
                  <a:pt x="1482" y="1044"/>
                </a:lnTo>
                <a:lnTo>
                  <a:pt x="1489" y="1044"/>
                </a:lnTo>
                <a:lnTo>
                  <a:pt x="1601" y="1044"/>
                </a:lnTo>
                <a:lnTo>
                  <a:pt x="1601" y="1113"/>
                </a:lnTo>
                <a:lnTo>
                  <a:pt x="1660" y="1113"/>
                </a:lnTo>
                <a:lnTo>
                  <a:pt x="1660" y="1181"/>
                </a:lnTo>
                <a:lnTo>
                  <a:pt x="1756" y="1181"/>
                </a:lnTo>
                <a:lnTo>
                  <a:pt x="1756" y="1244"/>
                </a:lnTo>
                <a:lnTo>
                  <a:pt x="1853" y="1244"/>
                </a:lnTo>
                <a:lnTo>
                  <a:pt x="2045" y="1244"/>
                </a:lnTo>
                <a:lnTo>
                  <a:pt x="2157" y="1244"/>
                </a:lnTo>
                <a:lnTo>
                  <a:pt x="2409" y="1244"/>
                </a:lnTo>
                <a:lnTo>
                  <a:pt x="2549" y="1244"/>
                </a:lnTo>
              </a:path>
            </a:pathLst>
          </a:custGeom>
          <a:noFill/>
          <a:ln w="15875" cap="flat">
            <a:solidFill>
              <a:srgbClr val="FF97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08" name="Freeform 6"/>
          <p:cNvSpPr>
            <a:spLocks/>
          </p:cNvSpPr>
          <p:nvPr/>
        </p:nvSpPr>
        <p:spPr bwMode="auto">
          <a:xfrm>
            <a:off x="5325425" y="2805596"/>
            <a:ext cx="2239345" cy="2700337"/>
          </a:xfrm>
          <a:custGeom>
            <a:avLst/>
            <a:gdLst>
              <a:gd name="T0" fmla="*/ 7 w 2045"/>
              <a:gd name="T1" fmla="*/ 0 h 1701"/>
              <a:gd name="T2" fmla="*/ 66 w 2045"/>
              <a:gd name="T3" fmla="*/ 28 h 1701"/>
              <a:gd name="T4" fmla="*/ 118 w 2045"/>
              <a:gd name="T5" fmla="*/ 28 h 1701"/>
              <a:gd name="T6" fmla="*/ 126 w 2045"/>
              <a:gd name="T7" fmla="*/ 120 h 1701"/>
              <a:gd name="T8" fmla="*/ 133 w 2045"/>
              <a:gd name="T9" fmla="*/ 205 h 1701"/>
              <a:gd name="T10" fmla="*/ 141 w 2045"/>
              <a:gd name="T11" fmla="*/ 240 h 1701"/>
              <a:gd name="T12" fmla="*/ 148 w 2045"/>
              <a:gd name="T13" fmla="*/ 297 h 1701"/>
              <a:gd name="T14" fmla="*/ 155 w 2045"/>
              <a:gd name="T15" fmla="*/ 325 h 1701"/>
              <a:gd name="T16" fmla="*/ 163 w 2045"/>
              <a:gd name="T17" fmla="*/ 388 h 1701"/>
              <a:gd name="T18" fmla="*/ 170 w 2045"/>
              <a:gd name="T19" fmla="*/ 451 h 1701"/>
              <a:gd name="T20" fmla="*/ 274 w 2045"/>
              <a:gd name="T21" fmla="*/ 451 h 1701"/>
              <a:gd name="T22" fmla="*/ 274 w 2045"/>
              <a:gd name="T23" fmla="*/ 479 h 1701"/>
              <a:gd name="T24" fmla="*/ 393 w 2045"/>
              <a:gd name="T25" fmla="*/ 479 h 1701"/>
              <a:gd name="T26" fmla="*/ 393 w 2045"/>
              <a:gd name="T27" fmla="*/ 519 h 1701"/>
              <a:gd name="T28" fmla="*/ 393 w 2045"/>
              <a:gd name="T29" fmla="*/ 554 h 1701"/>
              <a:gd name="T30" fmla="*/ 400 w 2045"/>
              <a:gd name="T31" fmla="*/ 588 h 1701"/>
              <a:gd name="T32" fmla="*/ 407 w 2045"/>
              <a:gd name="T33" fmla="*/ 622 h 1701"/>
              <a:gd name="T34" fmla="*/ 407 w 2045"/>
              <a:gd name="T35" fmla="*/ 656 h 1701"/>
              <a:gd name="T36" fmla="*/ 415 w 2045"/>
              <a:gd name="T37" fmla="*/ 691 h 1701"/>
              <a:gd name="T38" fmla="*/ 415 w 2045"/>
              <a:gd name="T39" fmla="*/ 725 h 1701"/>
              <a:gd name="T40" fmla="*/ 415 w 2045"/>
              <a:gd name="T41" fmla="*/ 759 h 1701"/>
              <a:gd name="T42" fmla="*/ 422 w 2045"/>
              <a:gd name="T43" fmla="*/ 793 h 1701"/>
              <a:gd name="T44" fmla="*/ 533 w 2045"/>
              <a:gd name="T45" fmla="*/ 793 h 1701"/>
              <a:gd name="T46" fmla="*/ 570 w 2045"/>
              <a:gd name="T47" fmla="*/ 833 h 1701"/>
              <a:gd name="T48" fmla="*/ 659 w 2045"/>
              <a:gd name="T49" fmla="*/ 867 h 1701"/>
              <a:gd name="T50" fmla="*/ 682 w 2045"/>
              <a:gd name="T51" fmla="*/ 947 h 1701"/>
              <a:gd name="T52" fmla="*/ 696 w 2045"/>
              <a:gd name="T53" fmla="*/ 987 h 1701"/>
              <a:gd name="T54" fmla="*/ 874 w 2045"/>
              <a:gd name="T55" fmla="*/ 1022 h 1701"/>
              <a:gd name="T56" fmla="*/ 948 w 2045"/>
              <a:gd name="T57" fmla="*/ 1062 h 1701"/>
              <a:gd name="T58" fmla="*/ 1030 w 2045"/>
              <a:gd name="T59" fmla="*/ 1062 h 1701"/>
              <a:gd name="T60" fmla="*/ 1082 w 2045"/>
              <a:gd name="T61" fmla="*/ 1096 h 1701"/>
              <a:gd name="T62" fmla="*/ 1089 w 2045"/>
              <a:gd name="T63" fmla="*/ 1141 h 1701"/>
              <a:gd name="T64" fmla="*/ 1223 w 2045"/>
              <a:gd name="T65" fmla="*/ 1181 h 1701"/>
              <a:gd name="T66" fmla="*/ 1326 w 2045"/>
              <a:gd name="T67" fmla="*/ 1221 h 1701"/>
              <a:gd name="T68" fmla="*/ 1341 w 2045"/>
              <a:gd name="T69" fmla="*/ 1261 h 1701"/>
              <a:gd name="T70" fmla="*/ 1356 w 2045"/>
              <a:gd name="T71" fmla="*/ 1261 h 1701"/>
              <a:gd name="T72" fmla="*/ 1378 w 2045"/>
              <a:gd name="T73" fmla="*/ 1324 h 1701"/>
              <a:gd name="T74" fmla="*/ 1408 w 2045"/>
              <a:gd name="T75" fmla="*/ 1387 h 1701"/>
              <a:gd name="T76" fmla="*/ 1534 w 2045"/>
              <a:gd name="T77" fmla="*/ 1387 h 1701"/>
              <a:gd name="T78" fmla="*/ 1882 w 2045"/>
              <a:gd name="T79" fmla="*/ 1467 h 1701"/>
              <a:gd name="T80" fmla="*/ 2045 w 2045"/>
              <a:gd name="T81" fmla="*/ 146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5" h="1701">
                <a:moveTo>
                  <a:pt x="0" y="0"/>
                </a:moveTo>
                <a:lnTo>
                  <a:pt x="7" y="0"/>
                </a:lnTo>
                <a:lnTo>
                  <a:pt x="66" y="0"/>
                </a:lnTo>
                <a:lnTo>
                  <a:pt x="66" y="28"/>
                </a:lnTo>
                <a:lnTo>
                  <a:pt x="96" y="28"/>
                </a:lnTo>
                <a:lnTo>
                  <a:pt x="118" y="28"/>
                </a:lnTo>
                <a:lnTo>
                  <a:pt x="118" y="120"/>
                </a:lnTo>
                <a:lnTo>
                  <a:pt x="126" y="120"/>
                </a:lnTo>
                <a:lnTo>
                  <a:pt x="126" y="205"/>
                </a:lnTo>
                <a:lnTo>
                  <a:pt x="133" y="205"/>
                </a:lnTo>
                <a:lnTo>
                  <a:pt x="133" y="240"/>
                </a:lnTo>
                <a:lnTo>
                  <a:pt x="141" y="240"/>
                </a:lnTo>
                <a:lnTo>
                  <a:pt x="141" y="297"/>
                </a:lnTo>
                <a:lnTo>
                  <a:pt x="148" y="297"/>
                </a:lnTo>
                <a:lnTo>
                  <a:pt x="148" y="325"/>
                </a:lnTo>
                <a:lnTo>
                  <a:pt x="155" y="325"/>
                </a:lnTo>
                <a:lnTo>
                  <a:pt x="155" y="388"/>
                </a:lnTo>
                <a:lnTo>
                  <a:pt x="163" y="388"/>
                </a:lnTo>
                <a:lnTo>
                  <a:pt x="163" y="451"/>
                </a:lnTo>
                <a:lnTo>
                  <a:pt x="170" y="451"/>
                </a:lnTo>
                <a:lnTo>
                  <a:pt x="267" y="451"/>
                </a:lnTo>
                <a:lnTo>
                  <a:pt x="274" y="451"/>
                </a:lnTo>
                <a:lnTo>
                  <a:pt x="274" y="451"/>
                </a:lnTo>
                <a:lnTo>
                  <a:pt x="274" y="479"/>
                </a:lnTo>
                <a:lnTo>
                  <a:pt x="385" y="479"/>
                </a:lnTo>
                <a:lnTo>
                  <a:pt x="393" y="479"/>
                </a:lnTo>
                <a:lnTo>
                  <a:pt x="393" y="479"/>
                </a:lnTo>
                <a:lnTo>
                  <a:pt x="393" y="519"/>
                </a:lnTo>
                <a:lnTo>
                  <a:pt x="393" y="519"/>
                </a:lnTo>
                <a:lnTo>
                  <a:pt x="393" y="554"/>
                </a:lnTo>
                <a:lnTo>
                  <a:pt x="400" y="554"/>
                </a:lnTo>
                <a:lnTo>
                  <a:pt x="400" y="588"/>
                </a:lnTo>
                <a:lnTo>
                  <a:pt x="407" y="588"/>
                </a:lnTo>
                <a:lnTo>
                  <a:pt x="407" y="622"/>
                </a:lnTo>
                <a:lnTo>
                  <a:pt x="407" y="622"/>
                </a:lnTo>
                <a:lnTo>
                  <a:pt x="407" y="656"/>
                </a:lnTo>
                <a:lnTo>
                  <a:pt x="415" y="656"/>
                </a:lnTo>
                <a:lnTo>
                  <a:pt x="415" y="691"/>
                </a:lnTo>
                <a:lnTo>
                  <a:pt x="415" y="691"/>
                </a:lnTo>
                <a:lnTo>
                  <a:pt x="415" y="725"/>
                </a:lnTo>
                <a:lnTo>
                  <a:pt x="415" y="725"/>
                </a:lnTo>
                <a:lnTo>
                  <a:pt x="415" y="759"/>
                </a:lnTo>
                <a:lnTo>
                  <a:pt x="422" y="759"/>
                </a:lnTo>
                <a:lnTo>
                  <a:pt x="422" y="793"/>
                </a:lnTo>
                <a:lnTo>
                  <a:pt x="430" y="793"/>
                </a:lnTo>
                <a:lnTo>
                  <a:pt x="533" y="793"/>
                </a:lnTo>
                <a:lnTo>
                  <a:pt x="533" y="833"/>
                </a:lnTo>
                <a:lnTo>
                  <a:pt x="570" y="833"/>
                </a:lnTo>
                <a:lnTo>
                  <a:pt x="659" y="833"/>
                </a:lnTo>
                <a:lnTo>
                  <a:pt x="659" y="867"/>
                </a:lnTo>
                <a:lnTo>
                  <a:pt x="682" y="867"/>
                </a:lnTo>
                <a:lnTo>
                  <a:pt x="682" y="947"/>
                </a:lnTo>
                <a:lnTo>
                  <a:pt x="696" y="947"/>
                </a:lnTo>
                <a:lnTo>
                  <a:pt x="696" y="987"/>
                </a:lnTo>
                <a:lnTo>
                  <a:pt x="874" y="987"/>
                </a:lnTo>
                <a:lnTo>
                  <a:pt x="874" y="1022"/>
                </a:lnTo>
                <a:lnTo>
                  <a:pt x="948" y="1022"/>
                </a:lnTo>
                <a:lnTo>
                  <a:pt x="948" y="1062"/>
                </a:lnTo>
                <a:lnTo>
                  <a:pt x="993" y="1062"/>
                </a:lnTo>
                <a:lnTo>
                  <a:pt x="1030" y="1062"/>
                </a:lnTo>
                <a:lnTo>
                  <a:pt x="1030" y="1096"/>
                </a:lnTo>
                <a:lnTo>
                  <a:pt x="1082" y="1096"/>
                </a:lnTo>
                <a:lnTo>
                  <a:pt x="1082" y="1141"/>
                </a:lnTo>
                <a:lnTo>
                  <a:pt x="1089" y="1141"/>
                </a:lnTo>
                <a:lnTo>
                  <a:pt x="1089" y="1181"/>
                </a:lnTo>
                <a:lnTo>
                  <a:pt x="1223" y="1181"/>
                </a:lnTo>
                <a:lnTo>
                  <a:pt x="1223" y="1221"/>
                </a:lnTo>
                <a:lnTo>
                  <a:pt x="1326" y="1221"/>
                </a:lnTo>
                <a:lnTo>
                  <a:pt x="1326" y="1261"/>
                </a:lnTo>
                <a:lnTo>
                  <a:pt x="1341" y="1261"/>
                </a:lnTo>
                <a:lnTo>
                  <a:pt x="1349" y="1261"/>
                </a:lnTo>
                <a:lnTo>
                  <a:pt x="1356" y="1261"/>
                </a:lnTo>
                <a:lnTo>
                  <a:pt x="1378" y="1261"/>
                </a:lnTo>
                <a:lnTo>
                  <a:pt x="1378" y="1324"/>
                </a:lnTo>
                <a:lnTo>
                  <a:pt x="1408" y="1324"/>
                </a:lnTo>
                <a:lnTo>
                  <a:pt x="1408" y="1387"/>
                </a:lnTo>
                <a:lnTo>
                  <a:pt x="1475" y="1387"/>
                </a:lnTo>
                <a:lnTo>
                  <a:pt x="1534" y="1387"/>
                </a:lnTo>
                <a:lnTo>
                  <a:pt x="1534" y="1467"/>
                </a:lnTo>
                <a:lnTo>
                  <a:pt x="1882" y="1467"/>
                </a:lnTo>
                <a:lnTo>
                  <a:pt x="2016" y="1467"/>
                </a:lnTo>
                <a:lnTo>
                  <a:pt x="2045" y="1467"/>
                </a:lnTo>
                <a:lnTo>
                  <a:pt x="2045" y="1701"/>
                </a:lnTo>
              </a:path>
            </a:pathLst>
          </a:custGeom>
          <a:noFill/>
          <a:ln w="15875"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nvGrpSpPr>
          <p:cNvPr id="209" name="Group 208"/>
          <p:cNvGrpSpPr/>
          <p:nvPr/>
        </p:nvGrpSpPr>
        <p:grpSpPr>
          <a:xfrm>
            <a:off x="5313380" y="2776227"/>
            <a:ext cx="2819230" cy="2035270"/>
            <a:chOff x="1289051" y="1086644"/>
            <a:chExt cx="4087112" cy="2035270"/>
          </a:xfrm>
          <a:solidFill>
            <a:srgbClr val="FF9740"/>
          </a:solidFill>
        </p:grpSpPr>
        <p:sp>
          <p:nvSpPr>
            <p:cNvPr id="210" name="Rectangle 7"/>
            <p:cNvSpPr>
              <a:spLocks noChangeArrowheads="1"/>
            </p:cNvSpPr>
            <p:nvPr/>
          </p:nvSpPr>
          <p:spPr bwMode="auto">
            <a:xfrm>
              <a:off x="1289051" y="1086644"/>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11" name="Rectangle 8"/>
            <p:cNvSpPr>
              <a:spLocks noChangeArrowheads="1"/>
            </p:cNvSpPr>
            <p:nvPr/>
          </p:nvSpPr>
          <p:spPr bwMode="auto">
            <a:xfrm>
              <a:off x="1293813" y="1089025"/>
              <a:ext cx="36512" cy="36512"/>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12" name="Rectangle 9"/>
            <p:cNvSpPr>
              <a:spLocks noChangeArrowheads="1"/>
            </p:cNvSpPr>
            <p:nvPr/>
          </p:nvSpPr>
          <p:spPr bwMode="auto">
            <a:xfrm>
              <a:off x="1293813" y="1089025"/>
              <a:ext cx="36512" cy="36512"/>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13" name="Rectangle 10"/>
            <p:cNvSpPr>
              <a:spLocks noChangeArrowheads="1"/>
            </p:cNvSpPr>
            <p:nvPr/>
          </p:nvSpPr>
          <p:spPr bwMode="auto">
            <a:xfrm>
              <a:off x="1482725" y="1423987"/>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14" name="Rectangle 11"/>
            <p:cNvSpPr>
              <a:spLocks noChangeArrowheads="1"/>
            </p:cNvSpPr>
            <p:nvPr/>
          </p:nvSpPr>
          <p:spPr bwMode="auto">
            <a:xfrm>
              <a:off x="1508124" y="1471613"/>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15" name="Rectangle 12"/>
            <p:cNvSpPr>
              <a:spLocks noChangeArrowheads="1"/>
            </p:cNvSpPr>
            <p:nvPr/>
          </p:nvSpPr>
          <p:spPr bwMode="auto">
            <a:xfrm>
              <a:off x="1789112" y="1777999"/>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16" name="Rectangle 13"/>
            <p:cNvSpPr>
              <a:spLocks noChangeArrowheads="1"/>
            </p:cNvSpPr>
            <p:nvPr/>
          </p:nvSpPr>
          <p:spPr bwMode="auto">
            <a:xfrm>
              <a:off x="1900237" y="1777999"/>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17" name="Rectangle 14"/>
            <p:cNvSpPr>
              <a:spLocks noChangeArrowheads="1"/>
            </p:cNvSpPr>
            <p:nvPr/>
          </p:nvSpPr>
          <p:spPr bwMode="auto">
            <a:xfrm>
              <a:off x="2976563" y="2459038"/>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18" name="Rectangle 15"/>
            <p:cNvSpPr>
              <a:spLocks noChangeArrowheads="1"/>
            </p:cNvSpPr>
            <p:nvPr/>
          </p:nvSpPr>
          <p:spPr bwMode="auto">
            <a:xfrm>
              <a:off x="3224213" y="2638425"/>
              <a:ext cx="46037" cy="26987"/>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19" name="Rectangle 16"/>
            <p:cNvSpPr>
              <a:spLocks noChangeArrowheads="1"/>
            </p:cNvSpPr>
            <p:nvPr/>
          </p:nvSpPr>
          <p:spPr bwMode="auto">
            <a:xfrm>
              <a:off x="3379787" y="2692400"/>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0" name="Rectangle 17"/>
            <p:cNvSpPr>
              <a:spLocks noChangeArrowheads="1"/>
            </p:cNvSpPr>
            <p:nvPr/>
          </p:nvSpPr>
          <p:spPr bwMode="auto">
            <a:xfrm>
              <a:off x="3424238" y="2746375"/>
              <a:ext cx="46037"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1" name="Rectangle 18"/>
            <p:cNvSpPr>
              <a:spLocks noChangeArrowheads="1"/>
            </p:cNvSpPr>
            <p:nvPr/>
          </p:nvSpPr>
          <p:spPr bwMode="auto">
            <a:xfrm>
              <a:off x="3435350" y="2746375"/>
              <a:ext cx="349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2" name="Rectangle 19"/>
            <p:cNvSpPr>
              <a:spLocks noChangeArrowheads="1"/>
            </p:cNvSpPr>
            <p:nvPr/>
          </p:nvSpPr>
          <p:spPr bwMode="auto">
            <a:xfrm>
              <a:off x="3435350" y="2746375"/>
              <a:ext cx="349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3" name="Rectangle 20"/>
            <p:cNvSpPr>
              <a:spLocks noChangeArrowheads="1"/>
            </p:cNvSpPr>
            <p:nvPr/>
          </p:nvSpPr>
          <p:spPr bwMode="auto">
            <a:xfrm>
              <a:off x="3600450" y="2746375"/>
              <a:ext cx="47625"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4" name="Rectangle 21"/>
            <p:cNvSpPr>
              <a:spLocks noChangeArrowheads="1"/>
            </p:cNvSpPr>
            <p:nvPr/>
          </p:nvSpPr>
          <p:spPr bwMode="auto">
            <a:xfrm>
              <a:off x="3624263" y="2746375"/>
              <a:ext cx="46037"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5" name="Rectangle 22"/>
            <p:cNvSpPr>
              <a:spLocks noChangeArrowheads="1"/>
            </p:cNvSpPr>
            <p:nvPr/>
          </p:nvSpPr>
          <p:spPr bwMode="auto">
            <a:xfrm>
              <a:off x="3635374" y="2746375"/>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6" name="Rectangle 23"/>
            <p:cNvSpPr>
              <a:spLocks noChangeArrowheads="1"/>
            </p:cNvSpPr>
            <p:nvPr/>
          </p:nvSpPr>
          <p:spPr bwMode="auto">
            <a:xfrm>
              <a:off x="3648075" y="2746375"/>
              <a:ext cx="46037"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7" name="Rectangle 24"/>
            <p:cNvSpPr>
              <a:spLocks noChangeArrowheads="1"/>
            </p:cNvSpPr>
            <p:nvPr/>
          </p:nvSpPr>
          <p:spPr bwMode="auto">
            <a:xfrm>
              <a:off x="4070349" y="3067050"/>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8" name="Rectangle 25"/>
            <p:cNvSpPr>
              <a:spLocks noChangeArrowheads="1"/>
            </p:cNvSpPr>
            <p:nvPr/>
          </p:nvSpPr>
          <p:spPr bwMode="auto">
            <a:xfrm>
              <a:off x="4070349" y="3067050"/>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29" name="Rectangle 26"/>
            <p:cNvSpPr>
              <a:spLocks noChangeArrowheads="1"/>
            </p:cNvSpPr>
            <p:nvPr/>
          </p:nvSpPr>
          <p:spPr bwMode="auto">
            <a:xfrm>
              <a:off x="4217987" y="3067050"/>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30" name="Rectangle 27"/>
            <p:cNvSpPr>
              <a:spLocks noChangeArrowheads="1"/>
            </p:cNvSpPr>
            <p:nvPr/>
          </p:nvSpPr>
          <p:spPr bwMode="auto">
            <a:xfrm>
              <a:off x="4511674" y="3067050"/>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31" name="Rectangle 28"/>
            <p:cNvSpPr>
              <a:spLocks noChangeArrowheads="1"/>
            </p:cNvSpPr>
            <p:nvPr/>
          </p:nvSpPr>
          <p:spPr bwMode="auto">
            <a:xfrm>
              <a:off x="4697412" y="3067050"/>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32" name="Rectangle 29"/>
            <p:cNvSpPr>
              <a:spLocks noChangeArrowheads="1"/>
            </p:cNvSpPr>
            <p:nvPr/>
          </p:nvSpPr>
          <p:spPr bwMode="auto">
            <a:xfrm>
              <a:off x="5097462" y="3067050"/>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33" name="Rectangle 30"/>
            <p:cNvSpPr>
              <a:spLocks noChangeArrowheads="1"/>
            </p:cNvSpPr>
            <p:nvPr/>
          </p:nvSpPr>
          <p:spPr bwMode="auto">
            <a:xfrm>
              <a:off x="5321299" y="3067050"/>
              <a:ext cx="54864" cy="54864"/>
            </a:xfrm>
            <a:prstGeom prst="rect">
              <a:avLst/>
            </a:prstGeom>
            <a:grpFill/>
            <a:ln w="9525">
              <a:solidFill>
                <a:srgbClr val="FF9740"/>
              </a:solidFill>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grpSp>
        <p:nvGrpSpPr>
          <p:cNvPr id="234" name="Group 233"/>
          <p:cNvGrpSpPr/>
          <p:nvPr/>
        </p:nvGrpSpPr>
        <p:grpSpPr>
          <a:xfrm>
            <a:off x="5316664" y="2778608"/>
            <a:ext cx="2232775" cy="2373313"/>
            <a:chOff x="1293813" y="1089025"/>
            <a:chExt cx="3236912" cy="2373313"/>
          </a:xfrm>
          <a:solidFill>
            <a:srgbClr val="92D050"/>
          </a:solidFill>
        </p:grpSpPr>
        <p:sp>
          <p:nvSpPr>
            <p:cNvPr id="235" name="Freeform 31"/>
            <p:cNvSpPr>
              <a:spLocks/>
            </p:cNvSpPr>
            <p:nvPr/>
          </p:nvSpPr>
          <p:spPr bwMode="auto">
            <a:xfrm>
              <a:off x="1293813" y="1089025"/>
              <a:ext cx="36512"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36" name="Freeform 32"/>
            <p:cNvSpPr>
              <a:spLocks/>
            </p:cNvSpPr>
            <p:nvPr/>
          </p:nvSpPr>
          <p:spPr bwMode="auto">
            <a:xfrm>
              <a:off x="1293813" y="1089025"/>
              <a:ext cx="36512" cy="44450"/>
            </a:xfrm>
            <a:custGeom>
              <a:avLst/>
              <a:gdLst>
                <a:gd name="T0" fmla="*/ 15 w 23"/>
                <a:gd name="T1" fmla="*/ 0 h 28"/>
                <a:gd name="T2" fmla="*/ 0 w 23"/>
                <a:gd name="T3" fmla="*/ 28 h 28"/>
                <a:gd name="T4" fmla="*/ 23 w 23"/>
                <a:gd name="T5" fmla="*/ 28 h 28"/>
                <a:gd name="T6" fmla="*/ 15 w 23"/>
                <a:gd name="T7" fmla="*/ 0 h 28"/>
              </a:gdLst>
              <a:ahLst/>
              <a:cxnLst>
                <a:cxn ang="0">
                  <a:pos x="T0" y="T1"/>
                </a:cxn>
                <a:cxn ang="0">
                  <a:pos x="T2" y="T3"/>
                </a:cxn>
                <a:cxn ang="0">
                  <a:pos x="T4" y="T5"/>
                </a:cxn>
                <a:cxn ang="0">
                  <a:pos x="T6" y="T7"/>
                </a:cxn>
              </a:cxnLst>
              <a:rect l="0" t="0" r="r" b="b"/>
              <a:pathLst>
                <a:path w="23" h="28">
                  <a:moveTo>
                    <a:pt x="15" y="0"/>
                  </a:moveTo>
                  <a:lnTo>
                    <a:pt x="0" y="28"/>
                  </a:lnTo>
                  <a:lnTo>
                    <a:pt x="23" y="28"/>
                  </a:lnTo>
                  <a:lnTo>
                    <a:pt x="15" y="0"/>
                  </a:lnTo>
                  <a:close/>
                </a:path>
              </a:pathLst>
            </a:cu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37" name="Freeform 33"/>
            <p:cNvSpPr>
              <a:spLocks/>
            </p:cNvSpPr>
            <p:nvPr/>
          </p:nvSpPr>
          <p:spPr bwMode="auto">
            <a:xfrm>
              <a:off x="1293813" y="1089025"/>
              <a:ext cx="36512" cy="44450"/>
            </a:xfrm>
            <a:custGeom>
              <a:avLst/>
              <a:gdLst>
                <a:gd name="T0" fmla="*/ 15 w 23"/>
                <a:gd name="T1" fmla="*/ 0 h 28"/>
                <a:gd name="T2" fmla="*/ 0 w 23"/>
                <a:gd name="T3" fmla="*/ 28 h 28"/>
                <a:gd name="T4" fmla="*/ 23 w 23"/>
                <a:gd name="T5" fmla="*/ 28 h 28"/>
                <a:gd name="T6" fmla="*/ 15 w 23"/>
                <a:gd name="T7" fmla="*/ 0 h 28"/>
              </a:gdLst>
              <a:ahLst/>
              <a:cxnLst>
                <a:cxn ang="0">
                  <a:pos x="T0" y="T1"/>
                </a:cxn>
                <a:cxn ang="0">
                  <a:pos x="T2" y="T3"/>
                </a:cxn>
                <a:cxn ang="0">
                  <a:pos x="T4" y="T5"/>
                </a:cxn>
                <a:cxn ang="0">
                  <a:pos x="T6" y="T7"/>
                </a:cxn>
              </a:cxnLst>
              <a:rect l="0" t="0" r="r" b="b"/>
              <a:pathLst>
                <a:path w="23" h="28">
                  <a:moveTo>
                    <a:pt x="15" y="0"/>
                  </a:moveTo>
                  <a:lnTo>
                    <a:pt x="0" y="28"/>
                  </a:lnTo>
                  <a:lnTo>
                    <a:pt x="23" y="28"/>
                  </a:lnTo>
                  <a:lnTo>
                    <a:pt x="15" y="0"/>
                  </a:lnTo>
                  <a:close/>
                </a:path>
              </a:pathLst>
            </a:cu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38" name="Freeform 34"/>
            <p:cNvSpPr>
              <a:spLocks/>
            </p:cNvSpPr>
            <p:nvPr/>
          </p:nvSpPr>
          <p:spPr bwMode="auto">
            <a:xfrm>
              <a:off x="1293813" y="1089025"/>
              <a:ext cx="36512"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39" name="Freeform 35"/>
            <p:cNvSpPr>
              <a:spLocks/>
            </p:cNvSpPr>
            <p:nvPr/>
          </p:nvSpPr>
          <p:spPr bwMode="auto">
            <a:xfrm>
              <a:off x="1447800" y="1133475"/>
              <a:ext cx="34925" cy="55562"/>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0" name="Freeform 36"/>
            <p:cNvSpPr>
              <a:spLocks/>
            </p:cNvSpPr>
            <p:nvPr/>
          </p:nvSpPr>
          <p:spPr bwMode="auto">
            <a:xfrm>
              <a:off x="1506538" y="1560513"/>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1" name="Freeform 37"/>
            <p:cNvSpPr>
              <a:spLocks/>
            </p:cNvSpPr>
            <p:nvPr/>
          </p:nvSpPr>
          <p:spPr bwMode="auto">
            <a:xfrm>
              <a:off x="1552575" y="1804988"/>
              <a:ext cx="36512"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2" name="Freeform 38"/>
            <p:cNvSpPr>
              <a:spLocks/>
            </p:cNvSpPr>
            <p:nvPr/>
          </p:nvSpPr>
          <p:spPr bwMode="auto">
            <a:xfrm>
              <a:off x="1717675" y="1804988"/>
              <a:ext cx="34925" cy="53975"/>
            </a:xfrm>
            <a:custGeom>
              <a:avLst/>
              <a:gdLst>
                <a:gd name="T0" fmla="*/ 8 w 22"/>
                <a:gd name="T1" fmla="*/ 0 h 34"/>
                <a:gd name="T2" fmla="*/ 0 w 22"/>
                <a:gd name="T3" fmla="*/ 34 h 34"/>
                <a:gd name="T4" fmla="*/ 22 w 22"/>
                <a:gd name="T5" fmla="*/ 34 h 34"/>
                <a:gd name="T6" fmla="*/ 8 w 22"/>
                <a:gd name="T7" fmla="*/ 0 h 34"/>
              </a:gdLst>
              <a:ahLst/>
              <a:cxnLst>
                <a:cxn ang="0">
                  <a:pos x="T0" y="T1"/>
                </a:cxn>
                <a:cxn ang="0">
                  <a:pos x="T2" y="T3"/>
                </a:cxn>
                <a:cxn ang="0">
                  <a:pos x="T4" y="T5"/>
                </a:cxn>
                <a:cxn ang="0">
                  <a:pos x="T6" y="T7"/>
                </a:cxn>
              </a:cxnLst>
              <a:rect l="0" t="0" r="r" b="b"/>
              <a:pathLst>
                <a:path w="22" h="34">
                  <a:moveTo>
                    <a:pt x="8" y="0"/>
                  </a:moveTo>
                  <a:lnTo>
                    <a:pt x="0" y="34"/>
                  </a:lnTo>
                  <a:lnTo>
                    <a:pt x="22" y="34"/>
                  </a:lnTo>
                  <a:lnTo>
                    <a:pt x="8" y="0"/>
                  </a:lnTo>
                  <a:close/>
                </a:path>
              </a:pathLst>
            </a:cu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3" name="Freeform 39"/>
            <p:cNvSpPr>
              <a:spLocks/>
            </p:cNvSpPr>
            <p:nvPr/>
          </p:nvSpPr>
          <p:spPr bwMode="auto">
            <a:xfrm>
              <a:off x="1717675" y="1804988"/>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4" name="Freeform 40"/>
            <p:cNvSpPr>
              <a:spLocks/>
            </p:cNvSpPr>
            <p:nvPr/>
          </p:nvSpPr>
          <p:spPr bwMode="auto">
            <a:xfrm>
              <a:off x="1906588" y="1858963"/>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5" name="Freeform 41"/>
            <p:cNvSpPr>
              <a:spLocks/>
            </p:cNvSpPr>
            <p:nvPr/>
          </p:nvSpPr>
          <p:spPr bwMode="auto">
            <a:xfrm>
              <a:off x="1906588" y="1858963"/>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6" name="Freeform 42"/>
            <p:cNvSpPr>
              <a:spLocks/>
            </p:cNvSpPr>
            <p:nvPr/>
          </p:nvSpPr>
          <p:spPr bwMode="auto">
            <a:xfrm>
              <a:off x="1965325" y="2357438"/>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7" name="Freeform 43"/>
            <p:cNvSpPr>
              <a:spLocks/>
            </p:cNvSpPr>
            <p:nvPr/>
          </p:nvSpPr>
          <p:spPr bwMode="auto">
            <a:xfrm>
              <a:off x="2200275" y="2411413"/>
              <a:ext cx="34925" cy="46037"/>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8" name="Freeform 44"/>
            <p:cNvSpPr>
              <a:spLocks/>
            </p:cNvSpPr>
            <p:nvPr/>
          </p:nvSpPr>
          <p:spPr bwMode="auto">
            <a:xfrm>
              <a:off x="2870200" y="2773363"/>
              <a:ext cx="36512" cy="46037"/>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49" name="Freeform 45"/>
            <p:cNvSpPr>
              <a:spLocks/>
            </p:cNvSpPr>
            <p:nvPr/>
          </p:nvSpPr>
          <p:spPr bwMode="auto">
            <a:xfrm>
              <a:off x="3411538" y="3090863"/>
              <a:ext cx="36512"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50" name="Freeform 46"/>
            <p:cNvSpPr>
              <a:spLocks/>
            </p:cNvSpPr>
            <p:nvPr/>
          </p:nvSpPr>
          <p:spPr bwMode="auto">
            <a:xfrm>
              <a:off x="3411538" y="3090863"/>
              <a:ext cx="36512"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51" name="Freeform 47"/>
            <p:cNvSpPr>
              <a:spLocks/>
            </p:cNvSpPr>
            <p:nvPr/>
          </p:nvSpPr>
          <p:spPr bwMode="auto">
            <a:xfrm>
              <a:off x="3435350" y="3090863"/>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52" name="Freeform 48"/>
            <p:cNvSpPr>
              <a:spLocks/>
            </p:cNvSpPr>
            <p:nvPr/>
          </p:nvSpPr>
          <p:spPr bwMode="auto">
            <a:xfrm>
              <a:off x="3435350" y="3090863"/>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53" name="Freeform 49"/>
            <p:cNvSpPr>
              <a:spLocks/>
            </p:cNvSpPr>
            <p:nvPr/>
          </p:nvSpPr>
          <p:spPr bwMode="auto">
            <a:xfrm>
              <a:off x="3624263" y="3290888"/>
              <a:ext cx="34925" cy="53975"/>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54" name="Freeform 50"/>
            <p:cNvSpPr>
              <a:spLocks/>
            </p:cNvSpPr>
            <p:nvPr/>
          </p:nvSpPr>
          <p:spPr bwMode="auto">
            <a:xfrm>
              <a:off x="4283075" y="3417888"/>
              <a:ext cx="34925"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55" name="Freeform 51"/>
            <p:cNvSpPr>
              <a:spLocks/>
            </p:cNvSpPr>
            <p:nvPr/>
          </p:nvSpPr>
          <p:spPr bwMode="auto">
            <a:xfrm>
              <a:off x="4494213" y="3417888"/>
              <a:ext cx="36512" cy="44450"/>
            </a:xfrm>
            <a:prstGeom prst="triangle">
              <a:avLst/>
            </a:prstGeom>
            <a:grpFill/>
            <a:ln w="15875" cap="flat">
              <a:solidFill>
                <a:srgbClr val="92D05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graphicFrame>
        <p:nvGraphicFramePr>
          <p:cNvPr id="256" name="Table 255"/>
          <p:cNvGraphicFramePr>
            <a:graphicFrameLocks noGrp="1"/>
          </p:cNvGraphicFramePr>
          <p:nvPr>
            <p:extLst>
              <p:ext uri="{D42A27DB-BD31-4B8C-83A1-F6EECF244321}">
                <p14:modId xmlns:p14="http://schemas.microsoft.com/office/powerpoint/2010/main" val="1029033639"/>
              </p:ext>
            </p:extLst>
          </p:nvPr>
        </p:nvGraphicFramePr>
        <p:xfrm>
          <a:off x="1257857" y="1751310"/>
          <a:ext cx="3297284" cy="1371896"/>
        </p:xfrm>
        <a:graphic>
          <a:graphicData uri="http://schemas.openxmlformats.org/drawingml/2006/table">
            <a:tbl>
              <a:tblPr firstRow="1" bandRow="1">
                <a:tableStyleId>{2D5ABB26-0587-4C30-8999-92F81FD0307C}</a:tableStyleId>
              </a:tblPr>
              <a:tblGrid>
                <a:gridCol w="1185846"/>
                <a:gridCol w="936500"/>
                <a:gridCol w="1174938"/>
              </a:tblGrid>
              <a:tr h="298320">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endParaRPr lang="en-GB" sz="1100" dirty="0">
                        <a:solidFill>
                          <a:schemeClr val="tx1"/>
                        </a:solidFill>
                        <a:latin typeface="Arial" charset="0"/>
                        <a:ea typeface="Arial" charset="0"/>
                        <a:cs typeface="Arial" charset="0"/>
                      </a:endParaRPr>
                    </a:p>
                  </a:txBody>
                  <a:tcPr marL="45720" marR="45720" marT="45757" marB="45757">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en-GB" sz="1100" dirty="0" smtClean="0">
                          <a:latin typeface="Arial" charset="0"/>
                          <a:ea typeface="Arial" charset="0"/>
                          <a:cs typeface="Arial" charset="0"/>
                        </a:rPr>
                        <a:t>Ceritinib</a:t>
                      </a:r>
                      <a:r>
                        <a:rPr lang="en-GB" sz="1100" baseline="0" dirty="0" smtClean="0">
                          <a:latin typeface="Arial" charset="0"/>
                          <a:ea typeface="Arial" charset="0"/>
                          <a:cs typeface="Arial" charset="0"/>
                        </a:rPr>
                        <a:t> </a:t>
                      </a:r>
                      <a:br>
                        <a:rPr lang="en-GB" sz="1100" baseline="0" dirty="0" smtClean="0">
                          <a:latin typeface="Arial" charset="0"/>
                          <a:ea typeface="Arial" charset="0"/>
                          <a:cs typeface="Arial" charset="0"/>
                        </a:rPr>
                      </a:br>
                      <a:r>
                        <a:rPr lang="en-GB" sz="1100" baseline="0" dirty="0" smtClean="0">
                          <a:latin typeface="Arial" charset="0"/>
                          <a:ea typeface="Arial" charset="0"/>
                          <a:cs typeface="Arial" charset="0"/>
                        </a:rPr>
                        <a:t>(N = 130)</a:t>
                      </a:r>
                      <a:endParaRPr lang="en-GB" sz="1100" dirty="0">
                        <a:solidFill>
                          <a:schemeClr val="tx1"/>
                        </a:solidFill>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en-GB" sz="1100" dirty="0" smtClean="0">
                          <a:latin typeface="Arial" charset="0"/>
                          <a:ea typeface="Arial" charset="0"/>
                          <a:cs typeface="Arial" charset="0"/>
                        </a:rPr>
                        <a:t>Chemotherapy</a:t>
                      </a:r>
                    </a:p>
                    <a:p>
                      <a:pPr algn="ctr"/>
                      <a:r>
                        <a:rPr lang="en-GB" sz="1100" dirty="0" smtClean="0">
                          <a:latin typeface="Arial" charset="0"/>
                          <a:ea typeface="Arial" charset="0"/>
                          <a:cs typeface="Arial" charset="0"/>
                        </a:rPr>
                        <a:t>(N = 125)</a:t>
                      </a:r>
                      <a:endParaRPr lang="en-GB" sz="1100" dirty="0">
                        <a:solidFill>
                          <a:schemeClr val="tx1"/>
                        </a:solidFill>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100" dirty="0" smtClean="0">
                          <a:latin typeface="Arial" charset="0"/>
                          <a:ea typeface="Arial" charset="0"/>
                          <a:cs typeface="Arial" charset="0"/>
                        </a:rPr>
                        <a:t>Events,</a:t>
                      </a:r>
                      <a:r>
                        <a:rPr lang="en-GB" sz="1100" baseline="0" dirty="0" smtClean="0">
                          <a:latin typeface="Arial" charset="0"/>
                          <a:ea typeface="Arial" charset="0"/>
                          <a:cs typeface="Arial" charset="0"/>
                        </a:rPr>
                        <a:t> n (%)</a:t>
                      </a:r>
                      <a:endParaRPr lang="en-GB" sz="1100" dirty="0">
                        <a:latin typeface="Arial" charset="0"/>
                        <a:ea typeface="Arial" charset="0"/>
                        <a:cs typeface="Arial" charset="0"/>
                      </a:endParaRPr>
                    </a:p>
                  </a:txBody>
                  <a:tcPr marL="45720" marR="45720" marT="45757" marB="45757">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54 (41.5)</a:t>
                      </a:r>
                      <a:endParaRPr lang="en-GB" sz="1100" dirty="0">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72 (57.6)</a:t>
                      </a:r>
                      <a:endParaRPr lang="en-GB" sz="1100" dirty="0">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100" dirty="0" smtClean="0">
                          <a:latin typeface="Arial" charset="0"/>
                          <a:ea typeface="Arial" charset="0"/>
                          <a:cs typeface="Arial" charset="0"/>
                        </a:rPr>
                        <a:t>Median (95% CI), months</a:t>
                      </a:r>
                      <a:endParaRPr lang="en-GB" sz="1100" dirty="0">
                        <a:latin typeface="Arial" charset="0"/>
                        <a:ea typeface="Arial" charset="0"/>
                        <a:cs typeface="Arial" charset="0"/>
                      </a:endParaRPr>
                    </a:p>
                  </a:txBody>
                  <a:tcPr marL="45720" marR="45720" marT="45757" marB="45757">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26.3</a:t>
                      </a:r>
                      <a:br>
                        <a:rPr lang="en-GB" sz="1100" dirty="0" smtClean="0">
                          <a:latin typeface="Arial" charset="0"/>
                          <a:ea typeface="Arial" charset="0"/>
                          <a:cs typeface="Arial" charset="0"/>
                        </a:rPr>
                      </a:br>
                      <a:r>
                        <a:rPr lang="en-GB" sz="1100" baseline="0" dirty="0" smtClean="0">
                          <a:latin typeface="Arial" charset="0"/>
                          <a:ea typeface="Arial" charset="0"/>
                          <a:cs typeface="Arial" charset="0"/>
                        </a:rPr>
                        <a:t> (15.4, 27.7)</a:t>
                      </a:r>
                      <a:endParaRPr lang="en-GB" sz="1100" dirty="0">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8.3 </a:t>
                      </a:r>
                      <a:br>
                        <a:rPr lang="en-GB" sz="1100" dirty="0" smtClean="0">
                          <a:latin typeface="Arial" charset="0"/>
                          <a:ea typeface="Arial" charset="0"/>
                          <a:cs typeface="Arial" charset="0"/>
                        </a:rPr>
                      </a:br>
                      <a:r>
                        <a:rPr lang="en-GB" sz="1100" dirty="0" smtClean="0">
                          <a:latin typeface="Arial" charset="0"/>
                          <a:ea typeface="Arial" charset="0"/>
                          <a:cs typeface="Arial" charset="0"/>
                        </a:rPr>
                        <a:t>(6.0, 13.7)</a:t>
                      </a:r>
                      <a:endParaRPr lang="en-GB" sz="1100" dirty="0">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192">
                <a:tc gridSpan="3">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Hazard ratio (95% CI) = 0.48</a:t>
                      </a:r>
                      <a:r>
                        <a:rPr lang="en-GB" sz="1100" baseline="0" dirty="0" smtClean="0">
                          <a:latin typeface="Arial" charset="0"/>
                          <a:ea typeface="Arial" charset="0"/>
                          <a:cs typeface="Arial" charset="0"/>
                        </a:rPr>
                        <a:t> (0.33, 0.69)</a:t>
                      </a:r>
                      <a:endParaRPr lang="en-GB" sz="1100" dirty="0">
                        <a:latin typeface="Arial" charset="0"/>
                        <a:ea typeface="Arial" charset="0"/>
                        <a:cs typeface="Arial" charset="0"/>
                      </a:endParaRPr>
                    </a:p>
                  </a:txBody>
                  <a:tcPr marL="45720" marR="45720" marT="45757" marB="45757">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endParaRPr lang="en-GB" sz="1100" dirty="0"/>
                    </a:p>
                  </a:txBody>
                  <a:tcPr marL="91450" marR="91450" marT="45757" marB="45757">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dirty="0"/>
                    </a:p>
                  </a:txBody>
                  <a:tcPr/>
                </a:tc>
              </a:tr>
            </a:tbl>
          </a:graphicData>
        </a:graphic>
      </p:graphicFrame>
      <p:grpSp>
        <p:nvGrpSpPr>
          <p:cNvPr id="257" name="Group 32"/>
          <p:cNvGrpSpPr>
            <a:grpSpLocks/>
          </p:cNvGrpSpPr>
          <p:nvPr/>
        </p:nvGrpSpPr>
        <p:grpSpPr bwMode="auto">
          <a:xfrm>
            <a:off x="2817834" y="1655447"/>
            <a:ext cx="231771" cy="73030"/>
            <a:chOff x="5628176" y="1289476"/>
            <a:chExt cx="231821" cy="71846"/>
          </a:xfrm>
          <a:solidFill>
            <a:srgbClr val="FF9740"/>
          </a:solidFill>
        </p:grpSpPr>
        <p:cxnSp>
          <p:nvCxnSpPr>
            <p:cNvPr id="258" name="Straight Connector 33"/>
            <p:cNvCxnSpPr>
              <a:cxnSpLocks noChangeShapeType="1"/>
            </p:cNvCxnSpPr>
            <p:nvPr/>
          </p:nvCxnSpPr>
          <p:spPr bwMode="auto">
            <a:xfrm>
              <a:off x="5659367" y="1325400"/>
              <a:ext cx="193679" cy="0"/>
            </a:xfrm>
            <a:prstGeom prst="line">
              <a:avLst/>
            </a:prstGeom>
            <a:grpFill/>
            <a:ln w="12700" algn="ctr">
              <a:solidFill>
                <a:srgbClr val="FF9740"/>
              </a:solidFill>
              <a:round/>
              <a:headEnd/>
              <a:tailEnd/>
            </a:ln>
            <a:extLst/>
          </p:spPr>
        </p:cxnSp>
        <p:sp>
          <p:nvSpPr>
            <p:cNvPr id="259" name="Rectangle 66"/>
            <p:cNvSpPr>
              <a:spLocks noChangeArrowheads="1"/>
            </p:cNvSpPr>
            <p:nvPr/>
          </p:nvSpPr>
          <p:spPr bwMode="auto">
            <a:xfrm>
              <a:off x="5628176" y="1289476"/>
              <a:ext cx="71452" cy="71841"/>
            </a:xfrm>
            <a:prstGeom prst="rect">
              <a:avLst/>
            </a:prstGeom>
            <a:grpFill/>
            <a:ln w="3175" cap="flat">
              <a:solidFill>
                <a:srgbClr val="FF9740"/>
              </a:solidFill>
              <a:prstDash val="solid"/>
              <a:miter lim="800000"/>
              <a:headEnd/>
              <a:tailEnd/>
            </a:ln>
          </p:spPr>
          <p:txBody>
            <a:bodyPr/>
            <a:lstStyle/>
            <a:p>
              <a:pPr defTabSz="457200" eaLnBrk="0" fontAlgn="auto" hangingPunct="0">
                <a:spcBef>
                  <a:spcPts val="0"/>
                </a:spcBef>
                <a:spcAft>
                  <a:spcPts val="0"/>
                </a:spcAft>
                <a:defRPr/>
              </a:pPr>
              <a:endParaRPr lang="en-GB" sz="800" kern="0" dirty="0">
                <a:solidFill>
                  <a:prstClr val="black"/>
                </a:solidFill>
                <a:ea typeface="Arial" charset="0"/>
                <a:cs typeface="Arial" charset="0"/>
              </a:endParaRPr>
            </a:p>
          </p:txBody>
        </p:sp>
        <p:sp>
          <p:nvSpPr>
            <p:cNvPr id="260" name="Rectangle 66"/>
            <p:cNvSpPr>
              <a:spLocks noChangeArrowheads="1"/>
            </p:cNvSpPr>
            <p:nvPr/>
          </p:nvSpPr>
          <p:spPr bwMode="auto">
            <a:xfrm>
              <a:off x="5788544" y="1289481"/>
              <a:ext cx="71453" cy="71841"/>
            </a:xfrm>
            <a:prstGeom prst="rect">
              <a:avLst/>
            </a:prstGeom>
            <a:grpFill/>
            <a:ln w="3175" cap="flat">
              <a:solidFill>
                <a:srgbClr val="FF9740"/>
              </a:solidFill>
              <a:prstDash val="solid"/>
              <a:miter lim="800000"/>
              <a:headEnd/>
              <a:tailEnd/>
            </a:ln>
          </p:spPr>
          <p:txBody>
            <a:bodyPr/>
            <a:lstStyle/>
            <a:p>
              <a:pPr defTabSz="457200" eaLnBrk="0" fontAlgn="auto" hangingPunct="0">
                <a:spcBef>
                  <a:spcPts val="0"/>
                </a:spcBef>
                <a:spcAft>
                  <a:spcPts val="0"/>
                </a:spcAft>
                <a:defRPr/>
              </a:pPr>
              <a:endParaRPr lang="en-GB" sz="800" kern="0" dirty="0">
                <a:solidFill>
                  <a:prstClr val="black"/>
                </a:solidFill>
                <a:ea typeface="Arial" charset="0"/>
                <a:cs typeface="Arial" charset="0"/>
              </a:endParaRPr>
            </a:p>
          </p:txBody>
        </p:sp>
      </p:grpSp>
      <p:grpSp>
        <p:nvGrpSpPr>
          <p:cNvPr id="261" name="Group 36"/>
          <p:cNvGrpSpPr>
            <a:grpSpLocks/>
          </p:cNvGrpSpPr>
          <p:nvPr/>
        </p:nvGrpSpPr>
        <p:grpSpPr bwMode="auto">
          <a:xfrm>
            <a:off x="3883994" y="1677604"/>
            <a:ext cx="242888" cy="73025"/>
            <a:chOff x="5623950" y="1745189"/>
            <a:chExt cx="242311" cy="71841"/>
          </a:xfrm>
          <a:solidFill>
            <a:srgbClr val="92D050"/>
          </a:solidFill>
        </p:grpSpPr>
        <p:cxnSp>
          <p:nvCxnSpPr>
            <p:cNvPr id="262" name="Straight Connector 37"/>
            <p:cNvCxnSpPr>
              <a:cxnSpLocks noChangeShapeType="1"/>
            </p:cNvCxnSpPr>
            <p:nvPr/>
          </p:nvCxnSpPr>
          <p:spPr bwMode="auto">
            <a:xfrm>
              <a:off x="5659367" y="1793813"/>
              <a:ext cx="193679" cy="0"/>
            </a:xfrm>
            <a:prstGeom prst="line">
              <a:avLst/>
            </a:prstGeom>
            <a:grpFill/>
            <a:ln w="12700" algn="ctr">
              <a:solidFill>
                <a:srgbClr val="92D050"/>
              </a:solidFill>
              <a:round/>
              <a:headEnd/>
              <a:tailEnd/>
            </a:ln>
            <a:extLst/>
          </p:spPr>
        </p:cxnSp>
        <p:sp>
          <p:nvSpPr>
            <p:cNvPr id="263" name="Freeform 41"/>
            <p:cNvSpPr>
              <a:spLocks/>
            </p:cNvSpPr>
            <p:nvPr/>
          </p:nvSpPr>
          <p:spPr bwMode="auto">
            <a:xfrm>
              <a:off x="5623950" y="1745189"/>
              <a:ext cx="83938" cy="71841"/>
            </a:xfrm>
            <a:custGeom>
              <a:avLst/>
              <a:gdLst>
                <a:gd name="T0" fmla="*/ 20 w 40"/>
                <a:gd name="T1" fmla="*/ 0 h 34"/>
                <a:gd name="T2" fmla="*/ 40 w 40"/>
                <a:gd name="T3" fmla="*/ 34 h 34"/>
                <a:gd name="T4" fmla="*/ 0 w 40"/>
                <a:gd name="T5" fmla="*/ 34 h 34"/>
                <a:gd name="T6" fmla="*/ 20 w 40"/>
                <a:gd name="T7" fmla="*/ 0 h 34"/>
              </a:gdLst>
              <a:ahLst/>
              <a:cxnLst>
                <a:cxn ang="0">
                  <a:pos x="T0" y="T1"/>
                </a:cxn>
                <a:cxn ang="0">
                  <a:pos x="T2" y="T3"/>
                </a:cxn>
                <a:cxn ang="0">
                  <a:pos x="T4" y="T5"/>
                </a:cxn>
                <a:cxn ang="0">
                  <a:pos x="T6" y="T7"/>
                </a:cxn>
              </a:cxnLst>
              <a:rect l="0" t="0" r="r" b="b"/>
              <a:pathLst>
                <a:path w="40" h="34">
                  <a:moveTo>
                    <a:pt x="20" y="0"/>
                  </a:moveTo>
                  <a:lnTo>
                    <a:pt x="40" y="34"/>
                  </a:lnTo>
                  <a:lnTo>
                    <a:pt x="0" y="34"/>
                  </a:lnTo>
                  <a:lnTo>
                    <a:pt x="20" y="0"/>
                  </a:lnTo>
                  <a:close/>
                </a:path>
              </a:pathLst>
            </a:custGeom>
            <a:grpFill/>
            <a:ln w="3175" cap="flat">
              <a:solidFill>
                <a:srgbClr val="92D050"/>
              </a:solidFill>
              <a:prstDash val="solid"/>
              <a:miter lim="800000"/>
              <a:headEnd/>
              <a:tailEnd/>
            </a:ln>
          </p:spPr>
          <p:txBody>
            <a:bodyPr/>
            <a:lstStyle/>
            <a:p>
              <a:pPr defTabSz="457200" eaLnBrk="0" fontAlgn="auto" hangingPunct="0">
                <a:spcBef>
                  <a:spcPts val="0"/>
                </a:spcBef>
                <a:spcAft>
                  <a:spcPts val="0"/>
                </a:spcAft>
                <a:defRPr/>
              </a:pPr>
              <a:endParaRPr lang="en-GB" sz="800" kern="0" dirty="0">
                <a:solidFill>
                  <a:prstClr val="black"/>
                </a:solidFill>
                <a:ea typeface="Arial" charset="0"/>
                <a:cs typeface="Arial" charset="0"/>
              </a:endParaRPr>
            </a:p>
          </p:txBody>
        </p:sp>
        <p:sp>
          <p:nvSpPr>
            <p:cNvPr id="264" name="Freeform 41"/>
            <p:cNvSpPr>
              <a:spLocks/>
            </p:cNvSpPr>
            <p:nvPr/>
          </p:nvSpPr>
          <p:spPr bwMode="auto">
            <a:xfrm>
              <a:off x="5782323" y="1745189"/>
              <a:ext cx="83938" cy="71841"/>
            </a:xfrm>
            <a:custGeom>
              <a:avLst/>
              <a:gdLst>
                <a:gd name="T0" fmla="*/ 20 w 40"/>
                <a:gd name="T1" fmla="*/ 0 h 34"/>
                <a:gd name="T2" fmla="*/ 40 w 40"/>
                <a:gd name="T3" fmla="*/ 34 h 34"/>
                <a:gd name="T4" fmla="*/ 0 w 40"/>
                <a:gd name="T5" fmla="*/ 34 h 34"/>
                <a:gd name="T6" fmla="*/ 20 w 40"/>
                <a:gd name="T7" fmla="*/ 0 h 34"/>
              </a:gdLst>
              <a:ahLst/>
              <a:cxnLst>
                <a:cxn ang="0">
                  <a:pos x="T0" y="T1"/>
                </a:cxn>
                <a:cxn ang="0">
                  <a:pos x="T2" y="T3"/>
                </a:cxn>
                <a:cxn ang="0">
                  <a:pos x="T4" y="T5"/>
                </a:cxn>
                <a:cxn ang="0">
                  <a:pos x="T6" y="T7"/>
                </a:cxn>
              </a:cxnLst>
              <a:rect l="0" t="0" r="r" b="b"/>
              <a:pathLst>
                <a:path w="40" h="34">
                  <a:moveTo>
                    <a:pt x="20" y="0"/>
                  </a:moveTo>
                  <a:lnTo>
                    <a:pt x="40" y="34"/>
                  </a:lnTo>
                  <a:lnTo>
                    <a:pt x="0" y="34"/>
                  </a:lnTo>
                  <a:lnTo>
                    <a:pt x="20" y="0"/>
                  </a:lnTo>
                  <a:close/>
                </a:path>
              </a:pathLst>
            </a:custGeom>
            <a:grpFill/>
            <a:ln w="3175" cap="flat">
              <a:solidFill>
                <a:srgbClr val="92D050"/>
              </a:solidFill>
              <a:prstDash val="solid"/>
              <a:miter lim="800000"/>
              <a:headEnd/>
              <a:tailEnd/>
            </a:ln>
          </p:spPr>
          <p:txBody>
            <a:bodyPr/>
            <a:lstStyle/>
            <a:p>
              <a:pPr defTabSz="457200" eaLnBrk="0" fontAlgn="auto" hangingPunct="0">
                <a:spcBef>
                  <a:spcPts val="0"/>
                </a:spcBef>
                <a:spcAft>
                  <a:spcPts val="0"/>
                </a:spcAft>
                <a:defRPr/>
              </a:pPr>
              <a:endParaRPr lang="en-GB" sz="800" kern="0" dirty="0">
                <a:solidFill>
                  <a:prstClr val="black"/>
                </a:solidFill>
                <a:ea typeface="Arial" charset="0"/>
                <a:cs typeface="Arial" charset="0"/>
              </a:endParaRPr>
            </a:p>
          </p:txBody>
        </p:sp>
      </p:grpSp>
      <p:graphicFrame>
        <p:nvGraphicFramePr>
          <p:cNvPr id="265" name="Table 264"/>
          <p:cNvGraphicFramePr>
            <a:graphicFrameLocks noGrp="1"/>
          </p:cNvGraphicFramePr>
          <p:nvPr>
            <p:extLst>
              <p:ext uri="{D42A27DB-BD31-4B8C-83A1-F6EECF244321}">
                <p14:modId xmlns:p14="http://schemas.microsoft.com/office/powerpoint/2010/main" val="1282561382"/>
              </p:ext>
            </p:extLst>
          </p:nvPr>
        </p:nvGraphicFramePr>
        <p:xfrm>
          <a:off x="5522468" y="1713036"/>
          <a:ext cx="3621532" cy="1371896"/>
        </p:xfrm>
        <a:graphic>
          <a:graphicData uri="http://schemas.openxmlformats.org/drawingml/2006/table">
            <a:tbl>
              <a:tblPr firstRow="1" bandRow="1">
                <a:tableStyleId>{2D5ABB26-0587-4C30-8999-92F81FD0307C}</a:tableStyleId>
              </a:tblPr>
              <a:tblGrid>
                <a:gridCol w="1183132"/>
                <a:gridCol w="1241318"/>
                <a:gridCol w="1197082"/>
              </a:tblGrid>
              <a:tr h="298320">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endParaRPr lang="en-GB" sz="1100" dirty="0">
                        <a:solidFill>
                          <a:schemeClr val="tx1"/>
                        </a:solidFill>
                        <a:latin typeface="Arial" charset="0"/>
                        <a:ea typeface="Arial" charset="0"/>
                        <a:cs typeface="Arial" charset="0"/>
                      </a:endParaRPr>
                    </a:p>
                  </a:txBody>
                  <a:tcPr marL="45720" marR="45720" marT="45757" marB="45757" anchor="b">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en-US" sz="1100" noProof="0" dirty="0" smtClean="0">
                          <a:latin typeface="Arial" charset="0"/>
                          <a:ea typeface="Arial" charset="0"/>
                          <a:cs typeface="Arial" charset="0"/>
                        </a:rPr>
                        <a:t>Ceritinib</a:t>
                      </a:r>
                      <a:r>
                        <a:rPr lang="en-GB" sz="1100" baseline="0" dirty="0" smtClean="0">
                          <a:latin typeface="Arial" charset="0"/>
                          <a:ea typeface="Arial" charset="0"/>
                          <a:cs typeface="Arial" charset="0"/>
                        </a:rPr>
                        <a:t> </a:t>
                      </a:r>
                      <a:br>
                        <a:rPr lang="en-GB" sz="1100" baseline="0" dirty="0" smtClean="0">
                          <a:latin typeface="Arial" charset="0"/>
                          <a:ea typeface="Arial" charset="0"/>
                          <a:cs typeface="Arial" charset="0"/>
                        </a:rPr>
                      </a:br>
                      <a:r>
                        <a:rPr lang="en-GB" sz="1100" baseline="0" dirty="0" smtClean="0">
                          <a:latin typeface="Arial" charset="0"/>
                          <a:ea typeface="Arial" charset="0"/>
                          <a:cs typeface="Arial" charset="0"/>
                        </a:rPr>
                        <a:t>(N = 59)</a:t>
                      </a:r>
                      <a:endParaRPr lang="en-GB" sz="1100" dirty="0">
                        <a:solidFill>
                          <a:schemeClr val="tx1"/>
                        </a:solidFill>
                        <a:latin typeface="Arial" charset="0"/>
                        <a:ea typeface="Arial" charset="0"/>
                        <a:cs typeface="Arial" charset="0"/>
                      </a:endParaRPr>
                    </a:p>
                  </a:txBody>
                  <a:tcPr marL="45720" marR="45720" marT="45757" marB="4575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en-GB" sz="1100" dirty="0" smtClean="0">
                          <a:latin typeface="Arial" charset="0"/>
                          <a:ea typeface="Arial" charset="0"/>
                          <a:cs typeface="Arial" charset="0"/>
                        </a:rPr>
                        <a:t>Chemotherapy</a:t>
                      </a:r>
                    </a:p>
                    <a:p>
                      <a:pPr algn="ctr"/>
                      <a:r>
                        <a:rPr lang="en-GB" sz="1100" dirty="0" smtClean="0">
                          <a:latin typeface="Arial" charset="0"/>
                          <a:ea typeface="Arial" charset="0"/>
                          <a:cs typeface="Arial" charset="0"/>
                        </a:rPr>
                        <a:t>(N = 62)</a:t>
                      </a:r>
                      <a:endParaRPr lang="en-GB" sz="1100" dirty="0">
                        <a:solidFill>
                          <a:schemeClr val="tx1"/>
                        </a:solidFill>
                        <a:latin typeface="Arial" charset="0"/>
                        <a:ea typeface="Arial" charset="0"/>
                        <a:cs typeface="Arial" charset="0"/>
                      </a:endParaRPr>
                    </a:p>
                  </a:txBody>
                  <a:tcPr marL="45720" marR="45720" marT="45757" marB="45757" anchor="b">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100" dirty="0" smtClean="0">
                          <a:latin typeface="Arial" charset="0"/>
                          <a:ea typeface="Arial" charset="0"/>
                          <a:cs typeface="Arial" charset="0"/>
                        </a:rPr>
                        <a:t>Events,</a:t>
                      </a:r>
                      <a:r>
                        <a:rPr lang="en-GB" sz="1100" baseline="0" dirty="0" smtClean="0">
                          <a:latin typeface="Arial" charset="0"/>
                          <a:ea typeface="Arial" charset="0"/>
                          <a:cs typeface="Arial" charset="0"/>
                        </a:rPr>
                        <a:t> n (%)</a:t>
                      </a:r>
                      <a:endParaRPr lang="en-GB" sz="1100" dirty="0">
                        <a:latin typeface="Arial" charset="0"/>
                        <a:ea typeface="Arial" charset="0"/>
                        <a:cs typeface="Arial" charset="0"/>
                      </a:endParaRPr>
                    </a:p>
                  </a:txBody>
                  <a:tcPr marL="45720" marR="45720" marT="45757" marB="45757">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35 (59.3)</a:t>
                      </a:r>
                      <a:endParaRPr lang="en-GB" sz="1100" dirty="0">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41 (66.1)</a:t>
                      </a:r>
                      <a:endParaRPr lang="en-GB" sz="1100" dirty="0">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100" dirty="0" smtClean="0">
                          <a:latin typeface="Arial" charset="0"/>
                          <a:ea typeface="Arial" charset="0"/>
                          <a:cs typeface="Arial" charset="0"/>
                        </a:rPr>
                        <a:t>Median (95% CI), months</a:t>
                      </a:r>
                      <a:endParaRPr lang="en-GB" sz="1100" dirty="0">
                        <a:latin typeface="Arial" charset="0"/>
                        <a:ea typeface="Arial" charset="0"/>
                        <a:cs typeface="Arial" charset="0"/>
                      </a:endParaRPr>
                    </a:p>
                  </a:txBody>
                  <a:tcPr marL="45720" marR="45720" marT="45757" marB="45757">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10.7</a:t>
                      </a:r>
                      <a:r>
                        <a:rPr lang="en-GB" sz="1100" baseline="0" dirty="0" smtClean="0">
                          <a:latin typeface="Arial" charset="0"/>
                          <a:ea typeface="Arial" charset="0"/>
                          <a:cs typeface="Arial" charset="0"/>
                        </a:rPr>
                        <a:t> </a:t>
                      </a:r>
                      <a:br>
                        <a:rPr lang="en-GB" sz="1100" baseline="0" dirty="0" smtClean="0">
                          <a:latin typeface="Arial" charset="0"/>
                          <a:ea typeface="Arial" charset="0"/>
                          <a:cs typeface="Arial" charset="0"/>
                        </a:rPr>
                      </a:br>
                      <a:r>
                        <a:rPr lang="en-GB" sz="1100" baseline="0" dirty="0" smtClean="0">
                          <a:latin typeface="Arial" charset="0"/>
                          <a:ea typeface="Arial" charset="0"/>
                          <a:cs typeface="Arial" charset="0"/>
                        </a:rPr>
                        <a:t>(8.1, 16.4)</a:t>
                      </a:r>
                      <a:endParaRPr lang="en-GB" sz="1100" dirty="0">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6.7 </a:t>
                      </a:r>
                      <a:br>
                        <a:rPr lang="en-GB" sz="1100" dirty="0" smtClean="0">
                          <a:latin typeface="Arial" charset="0"/>
                          <a:ea typeface="Arial" charset="0"/>
                          <a:cs typeface="Arial" charset="0"/>
                        </a:rPr>
                      </a:br>
                      <a:r>
                        <a:rPr lang="en-GB" sz="1100" dirty="0" smtClean="0">
                          <a:latin typeface="Arial" charset="0"/>
                          <a:ea typeface="Arial" charset="0"/>
                          <a:cs typeface="Arial" charset="0"/>
                        </a:rPr>
                        <a:t>(4.1, 10.6)</a:t>
                      </a:r>
                      <a:endParaRPr lang="en-GB" sz="1100" dirty="0">
                        <a:latin typeface="Arial" charset="0"/>
                        <a:ea typeface="Arial" charset="0"/>
                        <a:cs typeface="Arial" charset="0"/>
                      </a:endParaRPr>
                    </a:p>
                  </a:txBody>
                  <a:tcPr marL="45720" marR="45720" marT="45757" marB="45757">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192">
                <a:tc gridSpan="3">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en-GB" sz="1100" dirty="0" smtClean="0">
                          <a:latin typeface="Arial" charset="0"/>
                          <a:ea typeface="Arial" charset="0"/>
                          <a:cs typeface="Arial" charset="0"/>
                        </a:rPr>
                        <a:t>Hazard ratio (95% CI) = 0.70</a:t>
                      </a:r>
                      <a:r>
                        <a:rPr lang="en-GB" sz="1100" baseline="0" dirty="0" smtClean="0">
                          <a:latin typeface="Arial" charset="0"/>
                          <a:ea typeface="Arial" charset="0"/>
                          <a:cs typeface="Arial" charset="0"/>
                        </a:rPr>
                        <a:t> (0.44, 1.12)</a:t>
                      </a:r>
                      <a:endParaRPr lang="en-GB" sz="1100" dirty="0">
                        <a:latin typeface="Arial" charset="0"/>
                        <a:ea typeface="Arial" charset="0"/>
                        <a:cs typeface="Arial" charset="0"/>
                      </a:endParaRPr>
                    </a:p>
                  </a:txBody>
                  <a:tcPr marL="45720" marR="45720" marT="45757" marB="45757">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endParaRPr lang="en-GB" sz="1100" dirty="0"/>
                    </a:p>
                  </a:txBody>
                  <a:tcPr marL="91450" marR="91450" marT="45757" marB="45757">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dirty="0"/>
                    </a:p>
                  </a:txBody>
                  <a:tcPr/>
                </a:tc>
              </a:tr>
            </a:tbl>
          </a:graphicData>
        </a:graphic>
      </p:graphicFrame>
      <p:sp>
        <p:nvSpPr>
          <p:cNvPr id="274" name="Line 501"/>
          <p:cNvSpPr>
            <a:spLocks noChangeShapeType="1"/>
          </p:cNvSpPr>
          <p:nvPr/>
        </p:nvSpPr>
        <p:spPr bwMode="auto">
          <a:xfrm flipH="1">
            <a:off x="695470" y="4170149"/>
            <a:ext cx="2906097" cy="2406"/>
          </a:xfrm>
          <a:prstGeom prst="line">
            <a:avLst/>
          </a:prstGeom>
          <a:noFill/>
          <a:ln w="1270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75" name="Line 485"/>
          <p:cNvSpPr>
            <a:spLocks noChangeShapeType="1"/>
          </p:cNvSpPr>
          <p:nvPr/>
        </p:nvSpPr>
        <p:spPr bwMode="auto">
          <a:xfrm flipH="1">
            <a:off x="1671128" y="4171352"/>
            <a:ext cx="0" cy="1440068"/>
          </a:xfrm>
          <a:prstGeom prst="line">
            <a:avLst/>
          </a:prstGeom>
          <a:noFill/>
          <a:ln w="1270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76" name="Line 489"/>
          <p:cNvSpPr>
            <a:spLocks noChangeShapeType="1"/>
          </p:cNvSpPr>
          <p:nvPr/>
        </p:nvSpPr>
        <p:spPr bwMode="auto">
          <a:xfrm>
            <a:off x="3592806" y="4170149"/>
            <a:ext cx="1" cy="1441271"/>
          </a:xfrm>
          <a:prstGeom prst="line">
            <a:avLst/>
          </a:prstGeom>
          <a:noFill/>
          <a:ln w="1270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77" name="Line 501"/>
          <p:cNvSpPr>
            <a:spLocks noChangeShapeType="1"/>
          </p:cNvSpPr>
          <p:nvPr/>
        </p:nvSpPr>
        <p:spPr bwMode="auto">
          <a:xfrm flipH="1">
            <a:off x="5256781" y="4174763"/>
            <a:ext cx="1232468" cy="2406"/>
          </a:xfrm>
          <a:prstGeom prst="line">
            <a:avLst/>
          </a:prstGeom>
          <a:noFill/>
          <a:ln w="1270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78" name="Line 485"/>
          <p:cNvSpPr>
            <a:spLocks noChangeShapeType="1"/>
          </p:cNvSpPr>
          <p:nvPr/>
        </p:nvSpPr>
        <p:spPr bwMode="auto">
          <a:xfrm flipH="1">
            <a:off x="6045638" y="4175966"/>
            <a:ext cx="0" cy="1435454"/>
          </a:xfrm>
          <a:prstGeom prst="line">
            <a:avLst/>
          </a:prstGeom>
          <a:noFill/>
          <a:ln w="1270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79" name="Line 489"/>
          <p:cNvSpPr>
            <a:spLocks noChangeShapeType="1"/>
          </p:cNvSpPr>
          <p:nvPr/>
        </p:nvSpPr>
        <p:spPr bwMode="auto">
          <a:xfrm flipH="1">
            <a:off x="6480750" y="4174763"/>
            <a:ext cx="0" cy="1436657"/>
          </a:xfrm>
          <a:prstGeom prst="line">
            <a:avLst/>
          </a:prstGeom>
          <a:noFill/>
          <a:ln w="1270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80" name="TextBox 279"/>
          <p:cNvSpPr txBox="1"/>
          <p:nvPr/>
        </p:nvSpPr>
        <p:spPr>
          <a:xfrm>
            <a:off x="536128" y="1168792"/>
            <a:ext cx="2592376" cy="276999"/>
          </a:xfrm>
          <a:prstGeom prst="rect">
            <a:avLst/>
          </a:prstGeom>
          <a:noFill/>
        </p:spPr>
        <p:txBody>
          <a:bodyPr wrap="none" rtlCol="0">
            <a:spAutoFit/>
          </a:bodyPr>
          <a:lstStyle/>
          <a:p>
            <a:r>
              <a:rPr lang="en-US" sz="1200" b="1" dirty="0" smtClean="0">
                <a:ea typeface="Arial" charset="0"/>
                <a:cs typeface="Arial" charset="0"/>
              </a:rPr>
              <a:t>Brain metastases at baseline: No</a:t>
            </a:r>
            <a:endParaRPr lang="en-US" sz="1200" b="1" dirty="0">
              <a:ea typeface="Arial" charset="0"/>
              <a:cs typeface="Arial" charset="0"/>
            </a:endParaRPr>
          </a:p>
        </p:txBody>
      </p:sp>
      <p:sp>
        <p:nvSpPr>
          <p:cNvPr id="281" name="TextBox 280"/>
          <p:cNvSpPr txBox="1"/>
          <p:nvPr/>
        </p:nvSpPr>
        <p:spPr>
          <a:xfrm>
            <a:off x="5237751" y="1129558"/>
            <a:ext cx="2648482" cy="276999"/>
          </a:xfrm>
          <a:prstGeom prst="rect">
            <a:avLst/>
          </a:prstGeom>
          <a:noFill/>
        </p:spPr>
        <p:txBody>
          <a:bodyPr wrap="none" rtlCol="0">
            <a:spAutoFit/>
          </a:bodyPr>
          <a:lstStyle/>
          <a:p>
            <a:r>
              <a:rPr lang="en-US" sz="1200" b="1" dirty="0" smtClean="0">
                <a:ea typeface="Arial" charset="0"/>
                <a:cs typeface="Arial" charset="0"/>
              </a:rPr>
              <a:t>Brain metastases at baseline: Yes</a:t>
            </a:r>
            <a:endParaRPr lang="en-US" sz="1200" b="1" dirty="0">
              <a:ea typeface="Arial" charset="0"/>
              <a:cs typeface="Arial" charset="0"/>
            </a:endParaRPr>
          </a:p>
        </p:txBody>
      </p:sp>
      <p:sp>
        <p:nvSpPr>
          <p:cNvPr id="283" name="Line 480"/>
          <p:cNvSpPr>
            <a:spLocks noChangeShapeType="1"/>
          </p:cNvSpPr>
          <p:nvPr/>
        </p:nvSpPr>
        <p:spPr bwMode="auto">
          <a:xfrm>
            <a:off x="9014531" y="5630698"/>
            <a:ext cx="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84" name="Line 481"/>
          <p:cNvSpPr>
            <a:spLocks noChangeShapeType="1"/>
          </p:cNvSpPr>
          <p:nvPr/>
        </p:nvSpPr>
        <p:spPr bwMode="auto">
          <a:xfrm>
            <a:off x="5310030"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85" name="Line 482"/>
          <p:cNvSpPr>
            <a:spLocks noChangeShapeType="1"/>
          </p:cNvSpPr>
          <p:nvPr/>
        </p:nvSpPr>
        <p:spPr bwMode="auto">
          <a:xfrm>
            <a:off x="5522466"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86" name="Line 483"/>
          <p:cNvSpPr>
            <a:spLocks noChangeShapeType="1"/>
          </p:cNvSpPr>
          <p:nvPr/>
        </p:nvSpPr>
        <p:spPr bwMode="auto">
          <a:xfrm>
            <a:off x="5735998"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87" name="Line 484"/>
          <p:cNvSpPr>
            <a:spLocks noChangeShapeType="1"/>
          </p:cNvSpPr>
          <p:nvPr/>
        </p:nvSpPr>
        <p:spPr bwMode="auto">
          <a:xfrm>
            <a:off x="5949530"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88" name="Line 485"/>
          <p:cNvSpPr>
            <a:spLocks noChangeShapeType="1"/>
          </p:cNvSpPr>
          <p:nvPr/>
        </p:nvSpPr>
        <p:spPr bwMode="auto">
          <a:xfrm>
            <a:off x="6159776"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89" name="Line 486"/>
          <p:cNvSpPr>
            <a:spLocks noChangeShapeType="1"/>
          </p:cNvSpPr>
          <p:nvPr/>
        </p:nvSpPr>
        <p:spPr bwMode="auto">
          <a:xfrm>
            <a:off x="6373308"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0" name="Line 487"/>
          <p:cNvSpPr>
            <a:spLocks noChangeShapeType="1"/>
          </p:cNvSpPr>
          <p:nvPr/>
        </p:nvSpPr>
        <p:spPr bwMode="auto">
          <a:xfrm>
            <a:off x="6585744"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1" name="Line 488"/>
          <p:cNvSpPr>
            <a:spLocks noChangeShapeType="1"/>
          </p:cNvSpPr>
          <p:nvPr/>
        </p:nvSpPr>
        <p:spPr bwMode="auto">
          <a:xfrm>
            <a:off x="6799277"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2" name="Line 489"/>
          <p:cNvSpPr>
            <a:spLocks noChangeShapeType="1"/>
          </p:cNvSpPr>
          <p:nvPr/>
        </p:nvSpPr>
        <p:spPr bwMode="auto">
          <a:xfrm>
            <a:off x="7012808"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3" name="Line 490"/>
          <p:cNvSpPr>
            <a:spLocks noChangeShapeType="1"/>
          </p:cNvSpPr>
          <p:nvPr/>
        </p:nvSpPr>
        <p:spPr bwMode="auto">
          <a:xfrm>
            <a:off x="7225245"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4" name="Line 491"/>
          <p:cNvSpPr>
            <a:spLocks noChangeShapeType="1"/>
          </p:cNvSpPr>
          <p:nvPr/>
        </p:nvSpPr>
        <p:spPr bwMode="auto">
          <a:xfrm>
            <a:off x="7438777"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5" name="Line 492"/>
          <p:cNvSpPr>
            <a:spLocks noChangeShapeType="1"/>
          </p:cNvSpPr>
          <p:nvPr/>
        </p:nvSpPr>
        <p:spPr bwMode="auto">
          <a:xfrm>
            <a:off x="7652308"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6" name="Line 493"/>
          <p:cNvSpPr>
            <a:spLocks noChangeShapeType="1"/>
          </p:cNvSpPr>
          <p:nvPr/>
        </p:nvSpPr>
        <p:spPr bwMode="auto">
          <a:xfrm>
            <a:off x="7864745"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7" name="Line 494"/>
          <p:cNvSpPr>
            <a:spLocks noChangeShapeType="1"/>
          </p:cNvSpPr>
          <p:nvPr/>
        </p:nvSpPr>
        <p:spPr bwMode="auto">
          <a:xfrm>
            <a:off x="8074991"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8" name="Line 495"/>
          <p:cNvSpPr>
            <a:spLocks noChangeShapeType="1"/>
          </p:cNvSpPr>
          <p:nvPr/>
        </p:nvSpPr>
        <p:spPr bwMode="auto">
          <a:xfrm>
            <a:off x="8288523"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299" name="Line 496"/>
          <p:cNvSpPr>
            <a:spLocks noChangeShapeType="1"/>
          </p:cNvSpPr>
          <p:nvPr/>
        </p:nvSpPr>
        <p:spPr bwMode="auto">
          <a:xfrm>
            <a:off x="8502055"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00" name="Line 497"/>
          <p:cNvSpPr>
            <a:spLocks noChangeShapeType="1"/>
          </p:cNvSpPr>
          <p:nvPr/>
        </p:nvSpPr>
        <p:spPr bwMode="auto">
          <a:xfrm>
            <a:off x="8714491" y="5630698"/>
            <a:ext cx="0" cy="55563"/>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02" name="Line 499"/>
          <p:cNvSpPr>
            <a:spLocks noChangeShapeType="1"/>
          </p:cNvSpPr>
          <p:nvPr/>
        </p:nvSpPr>
        <p:spPr bwMode="auto">
          <a:xfrm flipH="1">
            <a:off x="5193956" y="5506873"/>
            <a:ext cx="27376"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03" name="Line 500"/>
          <p:cNvSpPr>
            <a:spLocks noChangeShapeType="1"/>
          </p:cNvSpPr>
          <p:nvPr/>
        </p:nvSpPr>
        <p:spPr bwMode="auto">
          <a:xfrm flipH="1">
            <a:off x="5193956" y="4965536"/>
            <a:ext cx="27376"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04" name="Line 501"/>
          <p:cNvSpPr>
            <a:spLocks noChangeShapeType="1"/>
          </p:cNvSpPr>
          <p:nvPr/>
        </p:nvSpPr>
        <p:spPr bwMode="auto">
          <a:xfrm flipH="1">
            <a:off x="5193956" y="4425786"/>
            <a:ext cx="27376"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05" name="Line 502"/>
          <p:cNvSpPr>
            <a:spLocks noChangeShapeType="1"/>
          </p:cNvSpPr>
          <p:nvPr/>
        </p:nvSpPr>
        <p:spPr bwMode="auto">
          <a:xfrm flipH="1">
            <a:off x="5193956" y="3879686"/>
            <a:ext cx="27376"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06" name="Line 503"/>
          <p:cNvSpPr>
            <a:spLocks noChangeShapeType="1"/>
          </p:cNvSpPr>
          <p:nvPr/>
        </p:nvSpPr>
        <p:spPr bwMode="auto">
          <a:xfrm flipH="1">
            <a:off x="5193956" y="3339936"/>
            <a:ext cx="27376"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07" name="Line 504"/>
          <p:cNvSpPr>
            <a:spLocks noChangeShapeType="1"/>
          </p:cNvSpPr>
          <p:nvPr/>
        </p:nvSpPr>
        <p:spPr bwMode="auto">
          <a:xfrm flipH="1">
            <a:off x="5193956" y="2800186"/>
            <a:ext cx="27376"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08" name="Line 505"/>
          <p:cNvSpPr>
            <a:spLocks noChangeShapeType="1"/>
          </p:cNvSpPr>
          <p:nvPr/>
        </p:nvSpPr>
        <p:spPr bwMode="auto">
          <a:xfrm>
            <a:off x="5221332" y="2679536"/>
            <a:ext cx="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09" name="Line 506"/>
          <p:cNvSpPr>
            <a:spLocks noChangeShapeType="1"/>
          </p:cNvSpPr>
          <p:nvPr/>
        </p:nvSpPr>
        <p:spPr bwMode="auto">
          <a:xfrm flipV="1">
            <a:off x="5226807" y="2674773"/>
            <a:ext cx="0" cy="2955925"/>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sp>
        <p:nvSpPr>
          <p:cNvPr id="310" name="Line 507"/>
          <p:cNvSpPr>
            <a:spLocks noChangeShapeType="1"/>
          </p:cNvSpPr>
          <p:nvPr/>
        </p:nvSpPr>
        <p:spPr bwMode="auto">
          <a:xfrm>
            <a:off x="5221333" y="5630698"/>
            <a:ext cx="3585604"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ea typeface="Arial" charset="0"/>
              <a:cs typeface="Arial" charset="0"/>
            </a:endParaRPr>
          </a:p>
        </p:txBody>
      </p:sp>
      <p:grpSp>
        <p:nvGrpSpPr>
          <p:cNvPr id="311" name="Group 32"/>
          <p:cNvGrpSpPr>
            <a:grpSpLocks/>
          </p:cNvGrpSpPr>
          <p:nvPr/>
        </p:nvGrpSpPr>
        <p:grpSpPr bwMode="auto">
          <a:xfrm>
            <a:off x="7225352" y="1655447"/>
            <a:ext cx="231771" cy="73030"/>
            <a:chOff x="5628176" y="1289476"/>
            <a:chExt cx="231821" cy="71846"/>
          </a:xfrm>
          <a:solidFill>
            <a:srgbClr val="FF9740"/>
          </a:solidFill>
        </p:grpSpPr>
        <p:cxnSp>
          <p:nvCxnSpPr>
            <p:cNvPr id="312" name="Straight Connector 33"/>
            <p:cNvCxnSpPr>
              <a:cxnSpLocks noChangeShapeType="1"/>
            </p:cNvCxnSpPr>
            <p:nvPr/>
          </p:nvCxnSpPr>
          <p:spPr bwMode="auto">
            <a:xfrm>
              <a:off x="5659367" y="1325400"/>
              <a:ext cx="193679" cy="0"/>
            </a:xfrm>
            <a:prstGeom prst="line">
              <a:avLst/>
            </a:prstGeom>
            <a:grpFill/>
            <a:ln w="12700" algn="ctr">
              <a:solidFill>
                <a:srgbClr val="FF9740"/>
              </a:solidFill>
              <a:round/>
              <a:headEnd/>
              <a:tailEnd/>
            </a:ln>
            <a:extLst/>
          </p:spPr>
        </p:cxnSp>
        <p:sp>
          <p:nvSpPr>
            <p:cNvPr id="313" name="Rectangle 66"/>
            <p:cNvSpPr>
              <a:spLocks noChangeArrowheads="1"/>
            </p:cNvSpPr>
            <p:nvPr/>
          </p:nvSpPr>
          <p:spPr bwMode="auto">
            <a:xfrm>
              <a:off x="5628176" y="1289476"/>
              <a:ext cx="71452" cy="71841"/>
            </a:xfrm>
            <a:prstGeom prst="rect">
              <a:avLst/>
            </a:prstGeom>
            <a:grpFill/>
            <a:ln w="3175" cap="flat">
              <a:solidFill>
                <a:srgbClr val="FF9740"/>
              </a:solidFill>
              <a:prstDash val="solid"/>
              <a:miter lim="800000"/>
              <a:headEnd/>
              <a:tailEnd/>
            </a:ln>
          </p:spPr>
          <p:txBody>
            <a:bodyPr/>
            <a:lstStyle/>
            <a:p>
              <a:pPr defTabSz="457200" eaLnBrk="0" fontAlgn="auto" hangingPunct="0">
                <a:spcBef>
                  <a:spcPts val="0"/>
                </a:spcBef>
                <a:spcAft>
                  <a:spcPts val="0"/>
                </a:spcAft>
                <a:defRPr/>
              </a:pPr>
              <a:endParaRPr lang="en-GB" sz="800" kern="0" dirty="0">
                <a:solidFill>
                  <a:prstClr val="black"/>
                </a:solidFill>
                <a:ea typeface="Arial" charset="0"/>
                <a:cs typeface="Arial" charset="0"/>
              </a:endParaRPr>
            </a:p>
          </p:txBody>
        </p:sp>
        <p:sp>
          <p:nvSpPr>
            <p:cNvPr id="314" name="Rectangle 66"/>
            <p:cNvSpPr>
              <a:spLocks noChangeArrowheads="1"/>
            </p:cNvSpPr>
            <p:nvPr/>
          </p:nvSpPr>
          <p:spPr bwMode="auto">
            <a:xfrm>
              <a:off x="5788544" y="1289481"/>
              <a:ext cx="71453" cy="71841"/>
            </a:xfrm>
            <a:prstGeom prst="rect">
              <a:avLst/>
            </a:prstGeom>
            <a:grpFill/>
            <a:ln w="3175" cap="flat">
              <a:solidFill>
                <a:srgbClr val="FF9740"/>
              </a:solidFill>
              <a:prstDash val="solid"/>
              <a:miter lim="800000"/>
              <a:headEnd/>
              <a:tailEnd/>
            </a:ln>
          </p:spPr>
          <p:txBody>
            <a:bodyPr/>
            <a:lstStyle/>
            <a:p>
              <a:pPr defTabSz="457200" eaLnBrk="0" fontAlgn="auto" hangingPunct="0">
                <a:spcBef>
                  <a:spcPts val="0"/>
                </a:spcBef>
                <a:spcAft>
                  <a:spcPts val="0"/>
                </a:spcAft>
                <a:defRPr/>
              </a:pPr>
              <a:endParaRPr lang="en-GB" sz="800" kern="0" dirty="0">
                <a:solidFill>
                  <a:prstClr val="black"/>
                </a:solidFill>
                <a:ea typeface="Arial" charset="0"/>
                <a:cs typeface="Arial" charset="0"/>
              </a:endParaRPr>
            </a:p>
          </p:txBody>
        </p:sp>
      </p:grpSp>
      <p:grpSp>
        <p:nvGrpSpPr>
          <p:cNvPr id="315" name="Group 36"/>
          <p:cNvGrpSpPr>
            <a:grpSpLocks/>
          </p:cNvGrpSpPr>
          <p:nvPr/>
        </p:nvGrpSpPr>
        <p:grpSpPr bwMode="auto">
          <a:xfrm>
            <a:off x="8443912" y="1677604"/>
            <a:ext cx="242888" cy="73025"/>
            <a:chOff x="5623950" y="1745189"/>
            <a:chExt cx="242311" cy="71841"/>
          </a:xfrm>
          <a:solidFill>
            <a:srgbClr val="92D050"/>
          </a:solidFill>
        </p:grpSpPr>
        <p:cxnSp>
          <p:nvCxnSpPr>
            <p:cNvPr id="316" name="Straight Connector 37"/>
            <p:cNvCxnSpPr>
              <a:cxnSpLocks noChangeShapeType="1"/>
            </p:cNvCxnSpPr>
            <p:nvPr/>
          </p:nvCxnSpPr>
          <p:spPr bwMode="auto">
            <a:xfrm>
              <a:off x="5659367" y="1793813"/>
              <a:ext cx="193679" cy="0"/>
            </a:xfrm>
            <a:prstGeom prst="line">
              <a:avLst/>
            </a:prstGeom>
            <a:grpFill/>
            <a:ln w="12700" algn="ctr">
              <a:solidFill>
                <a:srgbClr val="92D050"/>
              </a:solidFill>
              <a:round/>
              <a:headEnd/>
              <a:tailEnd/>
            </a:ln>
            <a:extLst/>
          </p:spPr>
        </p:cxnSp>
        <p:sp>
          <p:nvSpPr>
            <p:cNvPr id="317" name="Freeform 41"/>
            <p:cNvSpPr>
              <a:spLocks/>
            </p:cNvSpPr>
            <p:nvPr/>
          </p:nvSpPr>
          <p:spPr bwMode="auto">
            <a:xfrm>
              <a:off x="5623950" y="1745189"/>
              <a:ext cx="83938" cy="71841"/>
            </a:xfrm>
            <a:custGeom>
              <a:avLst/>
              <a:gdLst>
                <a:gd name="T0" fmla="*/ 20 w 40"/>
                <a:gd name="T1" fmla="*/ 0 h 34"/>
                <a:gd name="T2" fmla="*/ 40 w 40"/>
                <a:gd name="T3" fmla="*/ 34 h 34"/>
                <a:gd name="T4" fmla="*/ 0 w 40"/>
                <a:gd name="T5" fmla="*/ 34 h 34"/>
                <a:gd name="T6" fmla="*/ 20 w 40"/>
                <a:gd name="T7" fmla="*/ 0 h 34"/>
              </a:gdLst>
              <a:ahLst/>
              <a:cxnLst>
                <a:cxn ang="0">
                  <a:pos x="T0" y="T1"/>
                </a:cxn>
                <a:cxn ang="0">
                  <a:pos x="T2" y="T3"/>
                </a:cxn>
                <a:cxn ang="0">
                  <a:pos x="T4" y="T5"/>
                </a:cxn>
                <a:cxn ang="0">
                  <a:pos x="T6" y="T7"/>
                </a:cxn>
              </a:cxnLst>
              <a:rect l="0" t="0" r="r" b="b"/>
              <a:pathLst>
                <a:path w="40" h="34">
                  <a:moveTo>
                    <a:pt x="20" y="0"/>
                  </a:moveTo>
                  <a:lnTo>
                    <a:pt x="40" y="34"/>
                  </a:lnTo>
                  <a:lnTo>
                    <a:pt x="0" y="34"/>
                  </a:lnTo>
                  <a:lnTo>
                    <a:pt x="20" y="0"/>
                  </a:lnTo>
                  <a:close/>
                </a:path>
              </a:pathLst>
            </a:custGeom>
            <a:grpFill/>
            <a:ln w="3175" cap="flat">
              <a:solidFill>
                <a:srgbClr val="92D050"/>
              </a:solidFill>
              <a:prstDash val="solid"/>
              <a:miter lim="800000"/>
              <a:headEnd/>
              <a:tailEnd/>
            </a:ln>
          </p:spPr>
          <p:txBody>
            <a:bodyPr/>
            <a:lstStyle/>
            <a:p>
              <a:pPr defTabSz="457200" eaLnBrk="0" fontAlgn="auto" hangingPunct="0">
                <a:spcBef>
                  <a:spcPts val="0"/>
                </a:spcBef>
                <a:spcAft>
                  <a:spcPts val="0"/>
                </a:spcAft>
                <a:defRPr/>
              </a:pPr>
              <a:endParaRPr lang="en-GB" sz="800" kern="0" dirty="0">
                <a:solidFill>
                  <a:prstClr val="black"/>
                </a:solidFill>
                <a:ea typeface="Arial" charset="0"/>
                <a:cs typeface="Arial" charset="0"/>
              </a:endParaRPr>
            </a:p>
          </p:txBody>
        </p:sp>
        <p:sp>
          <p:nvSpPr>
            <p:cNvPr id="318" name="Freeform 41"/>
            <p:cNvSpPr>
              <a:spLocks/>
            </p:cNvSpPr>
            <p:nvPr/>
          </p:nvSpPr>
          <p:spPr bwMode="auto">
            <a:xfrm>
              <a:off x="5782323" y="1745189"/>
              <a:ext cx="83938" cy="71841"/>
            </a:xfrm>
            <a:custGeom>
              <a:avLst/>
              <a:gdLst>
                <a:gd name="T0" fmla="*/ 20 w 40"/>
                <a:gd name="T1" fmla="*/ 0 h 34"/>
                <a:gd name="T2" fmla="*/ 40 w 40"/>
                <a:gd name="T3" fmla="*/ 34 h 34"/>
                <a:gd name="T4" fmla="*/ 0 w 40"/>
                <a:gd name="T5" fmla="*/ 34 h 34"/>
                <a:gd name="T6" fmla="*/ 20 w 40"/>
                <a:gd name="T7" fmla="*/ 0 h 34"/>
              </a:gdLst>
              <a:ahLst/>
              <a:cxnLst>
                <a:cxn ang="0">
                  <a:pos x="T0" y="T1"/>
                </a:cxn>
                <a:cxn ang="0">
                  <a:pos x="T2" y="T3"/>
                </a:cxn>
                <a:cxn ang="0">
                  <a:pos x="T4" y="T5"/>
                </a:cxn>
                <a:cxn ang="0">
                  <a:pos x="T6" y="T7"/>
                </a:cxn>
              </a:cxnLst>
              <a:rect l="0" t="0" r="r" b="b"/>
              <a:pathLst>
                <a:path w="40" h="34">
                  <a:moveTo>
                    <a:pt x="20" y="0"/>
                  </a:moveTo>
                  <a:lnTo>
                    <a:pt x="40" y="34"/>
                  </a:lnTo>
                  <a:lnTo>
                    <a:pt x="0" y="34"/>
                  </a:lnTo>
                  <a:lnTo>
                    <a:pt x="20" y="0"/>
                  </a:lnTo>
                  <a:close/>
                </a:path>
              </a:pathLst>
            </a:custGeom>
            <a:grpFill/>
            <a:ln w="3175" cap="flat">
              <a:solidFill>
                <a:srgbClr val="92D050"/>
              </a:solidFill>
              <a:prstDash val="solid"/>
              <a:miter lim="800000"/>
              <a:headEnd/>
              <a:tailEnd/>
            </a:ln>
          </p:spPr>
          <p:txBody>
            <a:bodyPr/>
            <a:lstStyle/>
            <a:p>
              <a:pPr defTabSz="457200" eaLnBrk="0" fontAlgn="auto" hangingPunct="0">
                <a:spcBef>
                  <a:spcPts val="0"/>
                </a:spcBef>
                <a:spcAft>
                  <a:spcPts val="0"/>
                </a:spcAft>
                <a:defRPr/>
              </a:pPr>
              <a:endParaRPr lang="en-GB" sz="800" kern="0" dirty="0">
                <a:solidFill>
                  <a:prstClr val="black"/>
                </a:solidFill>
                <a:ea typeface="Arial" charset="0"/>
                <a:cs typeface="Arial" charset="0"/>
              </a:endParaRPr>
            </a:p>
          </p:txBody>
        </p:sp>
      </p:grpSp>
    </p:spTree>
    <p:custDataLst>
      <p:tags r:id="rId1"/>
    </p:custDataLst>
    <p:extLst>
      <p:ext uri="{BB962C8B-B14F-4D97-AF65-F5344CB8AC3E}">
        <p14:creationId xmlns:p14="http://schemas.microsoft.com/office/powerpoint/2010/main" val="602799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for </a:t>
            </a:r>
            <a:r>
              <a:rPr lang="en-US" dirty="0" err="1" smtClean="0"/>
              <a:t>Dr</a:t>
            </a:r>
            <a:r>
              <a:rPr lang="en-US" dirty="0" smtClean="0"/>
              <a:t> </a:t>
            </a:r>
            <a:r>
              <a:rPr lang="en-US" dirty="0" err="1"/>
              <a:t>Riely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85519996"/>
              </p:ext>
            </p:extLst>
          </p:nvPr>
        </p:nvGraphicFramePr>
        <p:xfrm>
          <a:off x="797170" y="1813169"/>
          <a:ext cx="7682522" cy="2494589"/>
        </p:xfrm>
        <a:graphic>
          <a:graphicData uri="http://schemas.openxmlformats.org/drawingml/2006/table">
            <a:tbl>
              <a:tblPr firstRow="1" bandRow="1">
                <a:tableStyleId>{5C22544A-7EE6-4342-B048-85BDC9FD1C3A}</a:tableStyleId>
              </a:tblPr>
              <a:tblGrid>
                <a:gridCol w="1869830"/>
                <a:gridCol w="5812692"/>
              </a:tblGrid>
              <a:tr h="1158631">
                <a:tc>
                  <a:txBody>
                    <a:bodyPr/>
                    <a:lstStyle/>
                    <a:p>
                      <a:r>
                        <a:rPr lang="en-US" sz="1800" b="1" kern="1200" dirty="0" smtClean="0">
                          <a:solidFill>
                            <a:schemeClr val="lt1"/>
                          </a:solidFill>
                          <a:effectLst/>
                          <a:latin typeface="+mn-lt"/>
                          <a:ea typeface="+mn-ea"/>
                          <a:cs typeface="+mn-cs"/>
                        </a:rPr>
                        <a:t>Consulting Agreement</a:t>
                      </a:r>
                      <a:endParaRPr lang="en-US" sz="1800" b="1" kern="1200" dirty="0">
                        <a:solidFill>
                          <a:schemeClr val="lt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kern="1200" dirty="0" smtClean="0">
                          <a:solidFill>
                            <a:schemeClr val="lt1"/>
                          </a:solidFill>
                          <a:effectLst/>
                          <a:latin typeface="+mn-lt"/>
                          <a:ea typeface="+mn-ea"/>
                          <a:cs typeface="+mn-cs"/>
                        </a:rPr>
                        <a:t> </a:t>
                      </a:r>
                      <a:r>
                        <a:rPr lang="en-US" sz="1800" b="0" kern="1200" dirty="0" smtClean="0">
                          <a:solidFill>
                            <a:schemeClr val="lt1"/>
                          </a:solidFill>
                          <a:effectLst/>
                          <a:latin typeface="+mn-lt"/>
                          <a:ea typeface="+mn-ea"/>
                          <a:cs typeface="+mn-cs"/>
                        </a:rPr>
                        <a:t>Genentech </a:t>
                      </a:r>
                      <a:r>
                        <a:rPr lang="en-US" sz="1800" b="0" kern="1200" dirty="0" err="1" smtClean="0">
                          <a:solidFill>
                            <a:schemeClr val="lt1"/>
                          </a:solidFill>
                          <a:effectLst/>
                          <a:latin typeface="+mn-lt"/>
                          <a:ea typeface="+mn-ea"/>
                          <a:cs typeface="+mn-cs"/>
                        </a:rPr>
                        <a:t>BioOncology</a:t>
                      </a:r>
                      <a:endParaRPr lang="en-US" sz="1800" b="0" kern="1200" dirty="0">
                        <a:solidFill>
                          <a:schemeClr val="lt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5958">
                <a:tc>
                  <a:txBody>
                    <a:bodyPr/>
                    <a:lstStyle/>
                    <a:p>
                      <a:r>
                        <a:rPr lang="en-US" sz="1800" b="1" kern="1200" dirty="0" smtClean="0">
                          <a:solidFill>
                            <a:schemeClr val="dk1"/>
                          </a:solidFill>
                          <a:effectLst/>
                          <a:latin typeface="+mn-lt"/>
                          <a:ea typeface="+mn-ea"/>
                          <a:cs typeface="+mn-cs"/>
                        </a:rPr>
                        <a:t>Contracted Research</a:t>
                      </a:r>
                      <a:endParaRPr lang="en-US" sz="1800" b="1"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err="1" smtClean="0">
                          <a:solidFill>
                            <a:schemeClr val="dk1"/>
                          </a:solidFill>
                          <a:effectLst/>
                          <a:latin typeface="+mn-lt"/>
                          <a:ea typeface="+mn-ea"/>
                          <a:cs typeface="+mn-cs"/>
                        </a:rPr>
                        <a:t>Ariad</a:t>
                      </a:r>
                      <a:r>
                        <a:rPr lang="en-US" sz="1800" kern="1200" dirty="0" smtClean="0">
                          <a:solidFill>
                            <a:schemeClr val="dk1"/>
                          </a:solidFill>
                          <a:effectLst/>
                          <a:latin typeface="+mn-lt"/>
                          <a:ea typeface="+mn-ea"/>
                          <a:cs typeface="+mn-cs"/>
                        </a:rPr>
                        <a:t> Pharmaceuticals </a:t>
                      </a:r>
                      <a:r>
                        <a:rPr lang="en-US" sz="1800" kern="1200" dirty="0" err="1" smtClean="0">
                          <a:solidFill>
                            <a:schemeClr val="dk1"/>
                          </a:solidFill>
                          <a:effectLst/>
                          <a:latin typeface="+mn-lt"/>
                          <a:ea typeface="+mn-ea"/>
                          <a:cs typeface="+mn-cs"/>
                        </a:rPr>
                        <a:t>Inc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Astellas</a:t>
                      </a:r>
                      <a:r>
                        <a:rPr lang="en-US" sz="1800" kern="1200" dirty="0" smtClean="0">
                          <a:solidFill>
                            <a:schemeClr val="dk1"/>
                          </a:solidFill>
                          <a:effectLst/>
                          <a:latin typeface="+mn-lt"/>
                          <a:ea typeface="+mn-ea"/>
                          <a:cs typeface="+mn-cs"/>
                        </a:rPr>
                        <a:t> Pharma Global Development </a:t>
                      </a:r>
                      <a:r>
                        <a:rPr lang="en-US" sz="1800" kern="1200" dirty="0" err="1" smtClean="0">
                          <a:solidFill>
                            <a:schemeClr val="dk1"/>
                          </a:solidFill>
                          <a:effectLst/>
                          <a:latin typeface="+mn-lt"/>
                          <a:ea typeface="+mn-ea"/>
                          <a:cs typeface="+mn-cs"/>
                        </a:rPr>
                        <a:t>Inc</a:t>
                      </a:r>
                      <a:r>
                        <a:rPr lang="en-US" sz="1800" kern="1200" dirty="0" smtClean="0">
                          <a:solidFill>
                            <a:schemeClr val="dk1"/>
                          </a:solidFill>
                          <a:effectLst/>
                          <a:latin typeface="+mn-lt"/>
                          <a:ea typeface="+mn-ea"/>
                          <a:cs typeface="+mn-cs"/>
                        </a:rPr>
                        <a:t>, Novartis Pharmaceuticals Corporation, Pfizer </a:t>
                      </a:r>
                      <a:r>
                        <a:rPr lang="en-US" sz="1800" kern="1200" dirty="0" err="1" smtClean="0">
                          <a:solidFill>
                            <a:schemeClr val="dk1"/>
                          </a:solidFill>
                          <a:effectLst/>
                          <a:latin typeface="+mn-lt"/>
                          <a:ea typeface="+mn-ea"/>
                          <a:cs typeface="+mn-cs"/>
                        </a:rPr>
                        <a:t>Inc</a:t>
                      </a:r>
                      <a:endParaRPr lang="en-US" sz="1800"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68801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514007" y="1219200"/>
            <a:ext cx="8172794" cy="41148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117761" name="Title 4"/>
          <p:cNvSpPr>
            <a:spLocks noGrp="1"/>
          </p:cNvSpPr>
          <p:nvPr>
            <p:ph type="title"/>
          </p:nvPr>
        </p:nvSpPr>
        <p:spPr/>
        <p:txBody>
          <a:bodyPr/>
          <a:lstStyle/>
          <a:p>
            <a:pPr eaLnBrk="1" hangingPunct="1"/>
            <a:r>
              <a:rPr lang="en-US" altLang="x-none" sz="2400" dirty="0" smtClean="0">
                <a:latin typeface="Arial" charset="0"/>
                <a:ea typeface="ＭＳ Ｐゴシック" charset="-128"/>
              </a:rPr>
              <a:t>ASCEND-4: Select Adverse Events</a:t>
            </a:r>
            <a:endParaRPr lang="en-US" altLang="x-none" sz="2400" dirty="0">
              <a:latin typeface="Arial" charset="0"/>
              <a:ea typeface="ＭＳ Ｐゴシック" charset="-128"/>
            </a:endParaRPr>
          </a:p>
        </p:txBody>
      </p:sp>
      <p:sp>
        <p:nvSpPr>
          <p:cNvPr id="980" name="TextBox 979"/>
          <p:cNvSpPr txBox="1"/>
          <p:nvPr/>
        </p:nvSpPr>
        <p:spPr>
          <a:xfrm>
            <a:off x="69130" y="6503442"/>
            <a:ext cx="5171609" cy="338554"/>
          </a:xfrm>
          <a:prstGeom prst="rect">
            <a:avLst/>
          </a:prstGeom>
          <a:noFill/>
        </p:spPr>
        <p:txBody>
          <a:bodyPr wrap="none" rtlCol="0">
            <a:spAutoFit/>
          </a:bodyPr>
          <a:lstStyle/>
          <a:p>
            <a:r>
              <a:rPr lang="en-US" sz="1600" dirty="0" smtClean="0">
                <a:latin typeface="+mn-lt"/>
                <a:cs typeface="Calibri"/>
              </a:rPr>
              <a:t>De Castro G </a:t>
            </a:r>
            <a:r>
              <a:rPr lang="en-US" sz="1600" dirty="0">
                <a:latin typeface="+mn-lt"/>
                <a:cs typeface="Calibri"/>
              </a:rPr>
              <a:t>et al. </a:t>
            </a:r>
            <a:r>
              <a:rPr lang="en-US" sz="1600" i="1" dirty="0">
                <a:latin typeface="+mn-lt"/>
                <a:cs typeface="Calibri"/>
              </a:rPr>
              <a:t>Proc WCLC </a:t>
            </a:r>
            <a:r>
              <a:rPr lang="en-US" sz="1600" dirty="0">
                <a:latin typeface="+mn-lt"/>
                <a:cs typeface="Calibri"/>
              </a:rPr>
              <a:t>2016;Abstract PL03.07.</a:t>
            </a:r>
          </a:p>
        </p:txBody>
      </p:sp>
      <p:graphicFrame>
        <p:nvGraphicFramePr>
          <p:cNvPr id="8" name="Content Placeholder 3"/>
          <p:cNvGraphicFramePr>
            <a:graphicFrameLocks/>
          </p:cNvGraphicFramePr>
          <p:nvPr>
            <p:extLst>
              <p:ext uri="{D42A27DB-BD31-4B8C-83A1-F6EECF244321}">
                <p14:modId xmlns:p14="http://schemas.microsoft.com/office/powerpoint/2010/main" val="1609940298"/>
              </p:ext>
            </p:extLst>
          </p:nvPr>
        </p:nvGraphicFramePr>
        <p:xfrm>
          <a:off x="638093" y="1371600"/>
          <a:ext cx="7924623" cy="3810002"/>
        </p:xfrm>
        <a:graphic>
          <a:graphicData uri="http://schemas.openxmlformats.org/drawingml/2006/table">
            <a:tbl>
              <a:tblPr firstRow="1" bandRow="1">
                <a:tableStyleId>{21E4AEA4-8DFA-4A89-87EB-49C32662AFE0}</a:tableStyleId>
              </a:tblPr>
              <a:tblGrid>
                <a:gridCol w="1646615"/>
                <a:gridCol w="1493998"/>
                <a:gridCol w="1502019"/>
                <a:gridCol w="1485977"/>
                <a:gridCol w="1796014"/>
              </a:tblGrid>
              <a:tr h="41164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Aft>
                          <a:spcPts val="0"/>
                        </a:spcAft>
                      </a:pPr>
                      <a:endParaRPr lang="en-GB" sz="1650" dirty="0">
                        <a:effectLst/>
                        <a:latin typeface="+mn-lt"/>
                        <a:ea typeface="Arial" panose="020B0604020202020204" pitchFamily="34" charset="0"/>
                        <a:cs typeface="Times New Roman" panose="02020603050405020304" pitchFamily="18" charset="0"/>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50"/>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ctr" defTabSz="457200" rtl="0" eaLnBrk="1" latinLnBrk="0" hangingPunct="1">
                        <a:lnSpc>
                          <a:spcPct val="115000"/>
                        </a:lnSpc>
                        <a:spcAft>
                          <a:spcPts val="0"/>
                        </a:spcAft>
                      </a:pPr>
                      <a:r>
                        <a:rPr lang="en-GB" sz="1650" kern="1200" dirty="0" smtClean="0">
                          <a:latin typeface="+mn-lt"/>
                        </a:rPr>
                        <a:t>Ceritinib</a:t>
                      </a:r>
                      <a:r>
                        <a:rPr lang="en-GB" sz="1650" kern="1200" baseline="0" dirty="0">
                          <a:latin typeface="+mn-lt"/>
                        </a:rPr>
                        <a:t> </a:t>
                      </a:r>
                      <a:r>
                        <a:rPr lang="en-GB" sz="1650" kern="1200" dirty="0" smtClean="0">
                          <a:latin typeface="+mn-lt"/>
                        </a:rPr>
                        <a:t>(N = 189)</a:t>
                      </a:r>
                      <a:endParaRPr lang="en-GB" sz="1650" b="1" kern="1200" dirty="0">
                        <a:solidFill>
                          <a:schemeClr val="lt1"/>
                        </a:solidFill>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50"/>
                    </a:solidFill>
                  </a:tcPr>
                </a:tc>
                <a:tc hMerge="1">
                  <a:txBody>
                    <a:bodyPr/>
                    <a:lstStyle/>
                    <a:p>
                      <a:pPr marL="0" algn="ctr" defTabSz="457200" rtl="0" eaLnBrk="1" latinLnBrk="0" hangingPunct="1">
                        <a:lnSpc>
                          <a:spcPct val="115000"/>
                        </a:lnSpc>
                        <a:spcAft>
                          <a:spcPts val="0"/>
                        </a:spcAft>
                      </a:pPr>
                      <a:endParaRPr lang="en-GB" sz="900" b="1" kern="1200" dirty="0">
                        <a:solidFill>
                          <a:schemeClr val="lt1"/>
                        </a:solidFill>
                        <a:latin typeface="+mn-lt"/>
                        <a:ea typeface="+mn-ea"/>
                        <a:cs typeface="+mn-cs"/>
                      </a:endParaRPr>
                    </a:p>
                  </a:txBody>
                  <a:tcPr marL="35007" marR="35007"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GB" sz="1650" u="none" strike="noStrike" kern="1200" cap="none" spc="0" normalizeH="0" baseline="0" noProof="0" dirty="0" smtClean="0">
                          <a:ln>
                            <a:noFill/>
                          </a:ln>
                          <a:effectLst/>
                          <a:uLnTx/>
                          <a:uFillTx/>
                          <a:latin typeface="+mn-lt"/>
                        </a:rPr>
                        <a:t>Chemotherapy (N = 175)</a:t>
                      </a:r>
                      <a:endParaRPr kumimoji="0" lang="en-GB" sz="1650" b="1" i="0" u="none" strike="noStrike" kern="1200" cap="none" spc="0" normalizeH="0" baseline="0" noProof="0" dirty="0" smtClean="0">
                        <a:ln>
                          <a:noFill/>
                        </a:ln>
                        <a:solidFill>
                          <a:prstClr val="white"/>
                        </a:solidFill>
                        <a:effectLst/>
                        <a:uLnTx/>
                        <a:uFillTx/>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50"/>
                    </a:solidFill>
                  </a:tcPr>
                </a:tc>
                <a:tc hMerge="1">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GB" sz="900" b="1" i="0" u="none" strike="noStrike" kern="1200" cap="none" spc="0" normalizeH="0" baseline="0" noProof="0" dirty="0" smtClean="0">
                        <a:ln>
                          <a:noFill/>
                        </a:ln>
                        <a:solidFill>
                          <a:prstClr val="white"/>
                        </a:solidFill>
                        <a:effectLst/>
                        <a:uLnTx/>
                        <a:uFillTx/>
                        <a:latin typeface="+mn-lt"/>
                        <a:ea typeface="+mn-ea"/>
                        <a:cs typeface="+mn-cs"/>
                      </a:endParaRPr>
                    </a:p>
                  </a:txBody>
                  <a:tcPr marL="35007" marR="35007" marT="18000" marB="180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39360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pPr>
                      <a:endParaRPr lang="en-US" sz="1650" kern="1200" noProof="0" dirty="0">
                        <a:solidFill>
                          <a:schemeClr val="tx1"/>
                        </a:solidFill>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pPr>
                      <a:r>
                        <a:rPr lang="en-GB" sz="1650" kern="1200" dirty="0">
                          <a:solidFill>
                            <a:schemeClr val="tx1"/>
                          </a:solidFill>
                          <a:latin typeface="+mn-lt"/>
                        </a:rPr>
                        <a:t>All </a:t>
                      </a:r>
                      <a:r>
                        <a:rPr lang="en-GB" sz="1650" kern="1200" dirty="0" smtClean="0">
                          <a:solidFill>
                            <a:schemeClr val="tx1"/>
                          </a:solidFill>
                          <a:latin typeface="+mn-lt"/>
                        </a:rPr>
                        <a:t>grades (%)</a:t>
                      </a:r>
                      <a:endParaRPr lang="en-GB" sz="1650" kern="1200" dirty="0">
                        <a:solidFill>
                          <a:schemeClr val="tx1"/>
                        </a:solidFill>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defRPr/>
                      </a:pPr>
                      <a:r>
                        <a:rPr lang="en-GB" sz="1650" kern="1200" dirty="0" smtClean="0">
                          <a:solidFill>
                            <a:schemeClr val="tx1"/>
                          </a:solidFill>
                          <a:latin typeface="+mn-lt"/>
                        </a:rPr>
                        <a:t>Grade 3/4* </a:t>
                      </a:r>
                      <a:r>
                        <a:rPr lang="en-GB" sz="1650" kern="1200" dirty="0" smtClean="0">
                          <a:solidFill>
                            <a:schemeClr val="tx1"/>
                          </a:solidFill>
                          <a:latin typeface="Calibri" panose="020F0502020204030204"/>
                          <a:ea typeface="+mn-ea"/>
                          <a:cs typeface="+mn-cs"/>
                        </a:rPr>
                        <a:t>(%)</a:t>
                      </a: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pPr>
                      <a:r>
                        <a:rPr lang="en-GB" sz="1650" kern="1200" dirty="0">
                          <a:solidFill>
                            <a:schemeClr val="tx1"/>
                          </a:solidFill>
                          <a:latin typeface="+mn-lt"/>
                        </a:rPr>
                        <a:t>All </a:t>
                      </a:r>
                      <a:r>
                        <a:rPr lang="en-GB" sz="1650" kern="1200" dirty="0" smtClean="0">
                          <a:solidFill>
                            <a:schemeClr val="tx1"/>
                          </a:solidFill>
                          <a:latin typeface="+mn-lt"/>
                        </a:rPr>
                        <a:t>grades (%)</a:t>
                      </a:r>
                      <a:endParaRPr lang="en-GB" sz="1650" kern="1200" dirty="0">
                        <a:solidFill>
                          <a:schemeClr val="tx1"/>
                        </a:solidFill>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defRPr/>
                      </a:pPr>
                      <a:r>
                        <a:rPr lang="en-GB" sz="1650" kern="1200" dirty="0" smtClean="0">
                          <a:solidFill>
                            <a:schemeClr val="tx1"/>
                          </a:solidFill>
                          <a:latin typeface="+mn-lt"/>
                        </a:rPr>
                        <a:t>Grade 3/4* </a:t>
                      </a:r>
                      <a:r>
                        <a:rPr lang="en-GB" sz="1650" kern="1200" dirty="0" smtClean="0">
                          <a:solidFill>
                            <a:schemeClr val="tx1"/>
                          </a:solidFill>
                          <a:latin typeface="Calibri" panose="020F0502020204030204"/>
                          <a:ea typeface="+mn-ea"/>
                          <a:cs typeface="+mn-cs"/>
                        </a:rPr>
                        <a:t>(%)</a:t>
                      </a: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r>
              <a:tr h="39360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pPr>
                      <a:r>
                        <a:rPr lang="en-US" sz="1650" kern="1200" noProof="0" dirty="0" smtClean="0">
                          <a:solidFill>
                            <a:schemeClr val="tx1"/>
                          </a:solidFill>
                          <a:latin typeface="+mn-lt"/>
                        </a:rPr>
                        <a:t>Diarrhea</a:t>
                      </a:r>
                      <a:endParaRPr lang="en-US" sz="1650" kern="1200" noProof="0" dirty="0">
                        <a:solidFill>
                          <a:schemeClr val="tx1"/>
                        </a:solidFill>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84.7%</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5.3%</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10.9%</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1.1%</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r>
              <a:tr h="39360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pPr>
                      <a:r>
                        <a:rPr lang="en-US" sz="1650" kern="1200" noProof="0" dirty="0" smtClean="0">
                          <a:solidFill>
                            <a:schemeClr val="tx1"/>
                          </a:solidFill>
                          <a:latin typeface="+mn-lt"/>
                        </a:rPr>
                        <a:t>ALT increased</a:t>
                      </a:r>
                      <a:endParaRPr lang="en-US" sz="1650" kern="1200" noProof="0" dirty="0">
                        <a:solidFill>
                          <a:schemeClr val="tx1"/>
                        </a:solidFill>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60.3%</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30.7%</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21.7%</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2.9%</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r>
              <a:tr h="393602">
                <a:tc>
                  <a:txBody>
                    <a:bodyPr/>
                    <a:lstStyle/>
                    <a:p>
                      <a:pPr marL="0" marR="0" lvl="0" indent="0" algn="l"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pPr>
                      <a:r>
                        <a:rPr lang="en-US" sz="1650" kern="1200" noProof="0" dirty="0" smtClean="0">
                          <a:solidFill>
                            <a:schemeClr val="tx1"/>
                          </a:solidFill>
                          <a:latin typeface="+mn-lt"/>
                        </a:rPr>
                        <a:t>AST increased</a:t>
                      </a:r>
                      <a:endParaRPr lang="en-US" sz="1650" kern="1200" noProof="0" dirty="0">
                        <a:solidFill>
                          <a:schemeClr val="tx1"/>
                        </a:solidFill>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52.9%</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16.9%</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19.4%</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1.7%</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r>
              <a:tr h="393602">
                <a:tc>
                  <a:txBody>
                    <a:bodyPr/>
                    <a:lstStyle/>
                    <a:p>
                      <a:pPr marL="0" marR="0" lvl="0" indent="0" algn="l"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pPr>
                      <a:r>
                        <a:rPr lang="en-US" sz="1650" kern="1200" noProof="0" dirty="0" smtClean="0">
                          <a:solidFill>
                            <a:schemeClr val="tx1"/>
                          </a:solidFill>
                          <a:latin typeface="+mn-lt"/>
                        </a:rPr>
                        <a:t>GGT increased</a:t>
                      </a:r>
                      <a:endParaRPr lang="en-US" sz="1650" kern="1200" noProof="0" dirty="0">
                        <a:solidFill>
                          <a:schemeClr val="tx1"/>
                        </a:solidFill>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37.0%</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28.6%</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10.3%</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1.7%</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r>
              <a:tr h="393602">
                <a:tc>
                  <a:txBody>
                    <a:bodyPr/>
                    <a:lstStyle/>
                    <a:p>
                      <a:pPr marL="0" marR="0" lvl="0" indent="0" algn="l" defTabSz="457200" rtl="0" eaLnBrk="1" fontAlgn="base" latinLnBrk="0" hangingPunct="1">
                        <a:lnSpc>
                          <a:spcPct val="100000"/>
                        </a:lnSpc>
                        <a:spcBef>
                          <a:spcPts val="0"/>
                        </a:spcBef>
                        <a:spcAft>
                          <a:spcPts val="0"/>
                        </a:spcAft>
                        <a:buClr>
                          <a:schemeClr val="accent1"/>
                        </a:buClr>
                        <a:buSzPct val="110000"/>
                        <a:buFont typeface="Wingdings" pitchFamily="2" charset="2"/>
                        <a:buNone/>
                        <a:tabLst>
                          <a:tab pos="180340" algn="l"/>
                        </a:tabLst>
                      </a:pPr>
                      <a:r>
                        <a:rPr lang="en-US" sz="1650" kern="1200" noProof="0" dirty="0" smtClean="0">
                          <a:solidFill>
                            <a:schemeClr val="tx1"/>
                          </a:solidFill>
                          <a:latin typeface="+mn-lt"/>
                        </a:rPr>
                        <a:t>Asthenia</a:t>
                      </a:r>
                      <a:endParaRPr lang="en-US" sz="1650" kern="1200" noProof="0" dirty="0">
                        <a:solidFill>
                          <a:schemeClr val="tx1"/>
                        </a:solidFill>
                        <a:latin typeface="+mn-lt"/>
                        <a:ea typeface="+mn-ea"/>
                        <a:cs typeface="+mn-cs"/>
                      </a:endParaRPr>
                    </a:p>
                  </a:txBody>
                  <a:tcPr marL="35010" marR="3501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17.5%</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2.6%</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20.6%</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3.4%</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r>
              <a:tr h="345582">
                <a:tc>
                  <a:txBody>
                    <a:bodyPr/>
                    <a:lstStyle/>
                    <a:p>
                      <a:pPr marL="0" marR="0">
                        <a:spcBef>
                          <a:spcPts val="300"/>
                        </a:spcBef>
                        <a:spcAft>
                          <a:spcPts val="300"/>
                        </a:spcAft>
                      </a:pPr>
                      <a:r>
                        <a:rPr lang="en-US" sz="1650" dirty="0" smtClean="0">
                          <a:solidFill>
                            <a:schemeClr val="tx1"/>
                          </a:solidFill>
                          <a:effectLst/>
                          <a:latin typeface="+mn-lt"/>
                        </a:rPr>
                        <a:t>Dyspnea</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15.3%</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2.1%</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20.0%</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6.3%</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r>
              <a:tr h="345582">
                <a:tc>
                  <a:txBody>
                    <a:bodyPr/>
                    <a:lstStyle/>
                    <a:p>
                      <a:pPr marL="0" marR="0">
                        <a:spcBef>
                          <a:spcPts val="300"/>
                        </a:spcBef>
                        <a:spcAft>
                          <a:spcPts val="300"/>
                        </a:spcAft>
                      </a:pPr>
                      <a:r>
                        <a:rPr lang="en-US" sz="1650" dirty="0" smtClean="0">
                          <a:solidFill>
                            <a:schemeClr val="tx1"/>
                          </a:solidFill>
                          <a:effectLst/>
                          <a:latin typeface="+mn-lt"/>
                        </a:rPr>
                        <a:t>Anemia</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14.8%</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2.1%</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35.4%</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7.4%</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r>
              <a:tr h="345582">
                <a:tc>
                  <a:txBody>
                    <a:bodyPr/>
                    <a:lstStyle/>
                    <a:p>
                      <a:pPr marL="0" marR="0">
                        <a:spcBef>
                          <a:spcPts val="300"/>
                        </a:spcBef>
                        <a:spcAft>
                          <a:spcPts val="300"/>
                        </a:spcAft>
                      </a:pPr>
                      <a:r>
                        <a:rPr lang="en-US" sz="1650" dirty="0">
                          <a:solidFill>
                            <a:schemeClr val="tx1"/>
                          </a:solidFill>
                          <a:effectLst/>
                          <a:latin typeface="+mn-lt"/>
                        </a:rPr>
                        <a:t>Neutropenia</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4.8%</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0.5%</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21.7%</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c>
                  <a:txBody>
                    <a:bodyPr/>
                    <a:lstStyle/>
                    <a:p>
                      <a:pPr marL="0" marR="0" algn="ctr">
                        <a:spcBef>
                          <a:spcPts val="300"/>
                        </a:spcBef>
                        <a:spcAft>
                          <a:spcPts val="300"/>
                        </a:spcAft>
                      </a:pPr>
                      <a:r>
                        <a:rPr lang="en-US" sz="1650" dirty="0" smtClean="0">
                          <a:solidFill>
                            <a:schemeClr val="tx1"/>
                          </a:solidFill>
                          <a:effectLst/>
                          <a:latin typeface="+mn-lt"/>
                        </a:rPr>
                        <a:t>10.9%</a:t>
                      </a:r>
                      <a:endParaRPr lang="en-US" sz="1650" dirty="0">
                        <a:solidFill>
                          <a:schemeClr val="tx1"/>
                        </a:solidFill>
                        <a:effectLst/>
                        <a:latin typeface="+mn-lt"/>
                        <a:ea typeface="MS Mincho"/>
                      </a:endParaRPr>
                    </a:p>
                  </a:txBody>
                  <a:tcPr marL="38104" marR="3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5C96"/>
                    </a:solidFill>
                  </a:tcPr>
                </a:tc>
              </a:tr>
            </a:tbl>
          </a:graphicData>
        </a:graphic>
      </p:graphicFrame>
      <p:sp>
        <p:nvSpPr>
          <p:cNvPr id="9" name="Rectangle 8"/>
          <p:cNvSpPr/>
          <p:nvPr/>
        </p:nvSpPr>
        <p:spPr>
          <a:xfrm>
            <a:off x="522973" y="5525119"/>
            <a:ext cx="7782827" cy="861774"/>
          </a:xfrm>
          <a:prstGeom prst="rect">
            <a:avLst/>
          </a:prstGeom>
        </p:spPr>
        <p:txBody>
          <a:bodyPr wrap="square">
            <a:spAutoFit/>
          </a:bodyPr>
          <a:lstStyle/>
          <a:p>
            <a:pPr lvl="0" defTabSz="457200">
              <a:spcBef>
                <a:spcPts val="600"/>
              </a:spcBef>
              <a:buClr>
                <a:prstClr val="black"/>
              </a:buClr>
              <a:buSzPct val="100000"/>
            </a:pPr>
            <a:r>
              <a:rPr lang="en-US" altLang="ja-JP" sz="1500" smtClean="0">
                <a:ea typeface="Arial" charset="0"/>
                <a:cs typeface="Arial" charset="0"/>
              </a:rPr>
              <a:t>ALT </a:t>
            </a:r>
            <a:r>
              <a:rPr lang="en-US" altLang="ja-JP" sz="1500" dirty="0" smtClean="0">
                <a:ea typeface="Arial" charset="0"/>
                <a:cs typeface="Arial" charset="0"/>
              </a:rPr>
              <a:t>= </a:t>
            </a:r>
            <a:r>
              <a:rPr lang="en-US" altLang="ja-JP" sz="1500" dirty="0">
                <a:ea typeface="Arial" charset="0"/>
                <a:cs typeface="Arial" charset="0"/>
              </a:rPr>
              <a:t>alanine aminotransferase; </a:t>
            </a:r>
            <a:r>
              <a:rPr lang="en-US" altLang="ja-JP" sz="1500" dirty="0" smtClean="0">
                <a:ea typeface="Arial" charset="0"/>
                <a:cs typeface="Arial" charset="0"/>
              </a:rPr>
              <a:t>AST = </a:t>
            </a:r>
            <a:r>
              <a:rPr lang="en-US" altLang="ja-JP" sz="1500" dirty="0">
                <a:ea typeface="Arial" charset="0"/>
                <a:cs typeface="Arial" charset="0"/>
              </a:rPr>
              <a:t>aspartate aminotransferase; </a:t>
            </a:r>
            <a:r>
              <a:rPr lang="en-US" altLang="ja-JP" sz="1500" dirty="0" smtClean="0">
                <a:ea typeface="Arial" charset="0"/>
                <a:cs typeface="Arial" charset="0"/>
              </a:rPr>
              <a:t>GGT = gamma-</a:t>
            </a:r>
            <a:r>
              <a:rPr lang="en-US" altLang="ja-JP" sz="1500" dirty="0" err="1" smtClean="0">
                <a:ea typeface="Arial" charset="0"/>
                <a:cs typeface="Arial" charset="0"/>
              </a:rPr>
              <a:t>glutamyl</a:t>
            </a:r>
            <a:r>
              <a:rPr lang="en-US" altLang="ja-JP" sz="1500" dirty="0" smtClean="0">
                <a:ea typeface="Arial" charset="0"/>
                <a:cs typeface="Arial" charset="0"/>
              </a:rPr>
              <a:t>-transferase</a:t>
            </a:r>
          </a:p>
          <a:p>
            <a:pPr lvl="0" defTabSz="457200">
              <a:spcBef>
                <a:spcPts val="600"/>
              </a:spcBef>
              <a:buClr>
                <a:prstClr val="black"/>
              </a:buClr>
              <a:buSzPct val="100000"/>
            </a:pPr>
            <a:r>
              <a:rPr lang="en-GB" sz="1500" dirty="0" smtClean="0">
                <a:ea typeface="Arial" charset="0"/>
                <a:cs typeface="Arial" charset="0"/>
              </a:rPr>
              <a:t>*</a:t>
            </a:r>
            <a:r>
              <a:rPr lang="en-GB" sz="1500" baseline="30000" dirty="0" smtClean="0">
                <a:ea typeface="Arial" charset="0"/>
                <a:cs typeface="Arial" charset="0"/>
              </a:rPr>
              <a:t> </a:t>
            </a:r>
            <a:r>
              <a:rPr lang="en-GB" sz="1500" dirty="0" smtClean="0">
                <a:ea typeface="Arial" charset="0"/>
                <a:cs typeface="Arial" charset="0"/>
              </a:rPr>
              <a:t>Grade </a:t>
            </a:r>
            <a:r>
              <a:rPr lang="en-GB" sz="1500" dirty="0">
                <a:ea typeface="Arial" charset="0"/>
                <a:cs typeface="Arial" charset="0"/>
              </a:rPr>
              <a:t>3/4 AEs </a:t>
            </a:r>
            <a:r>
              <a:rPr lang="en-GB" sz="1500" dirty="0" smtClean="0">
                <a:ea typeface="Arial" charset="0"/>
                <a:cs typeface="Arial" charset="0"/>
              </a:rPr>
              <a:t>in 148 </a:t>
            </a:r>
            <a:r>
              <a:rPr lang="en-GB" sz="1500" dirty="0">
                <a:ea typeface="Arial" charset="0"/>
                <a:cs typeface="Arial" charset="0"/>
              </a:rPr>
              <a:t>(</a:t>
            </a:r>
            <a:r>
              <a:rPr lang="en-GB" sz="1500" dirty="0" smtClean="0">
                <a:ea typeface="Arial" charset="0"/>
                <a:cs typeface="Arial" charset="0"/>
              </a:rPr>
              <a:t>78.3%) </a:t>
            </a:r>
            <a:r>
              <a:rPr lang="en-GB" sz="1500" dirty="0">
                <a:ea typeface="Arial" charset="0"/>
                <a:cs typeface="Arial" charset="0"/>
              </a:rPr>
              <a:t>patients </a:t>
            </a:r>
            <a:r>
              <a:rPr lang="en-GB" sz="1500" dirty="0" smtClean="0">
                <a:ea typeface="Arial" charset="0"/>
                <a:cs typeface="Arial" charset="0"/>
              </a:rPr>
              <a:t>in ceritinib </a:t>
            </a:r>
            <a:r>
              <a:rPr lang="en-GB" sz="1500" dirty="0">
                <a:ea typeface="Arial" charset="0"/>
                <a:cs typeface="Arial" charset="0"/>
              </a:rPr>
              <a:t>and </a:t>
            </a:r>
            <a:r>
              <a:rPr lang="en-GB" sz="1500" dirty="0" smtClean="0">
                <a:ea typeface="Arial" charset="0"/>
                <a:cs typeface="Arial" charset="0"/>
              </a:rPr>
              <a:t>108 </a:t>
            </a:r>
            <a:r>
              <a:rPr lang="en-GB" sz="1500" dirty="0">
                <a:ea typeface="Arial" charset="0"/>
                <a:cs typeface="Arial" charset="0"/>
              </a:rPr>
              <a:t>(</a:t>
            </a:r>
            <a:r>
              <a:rPr lang="en-GB" sz="1500" dirty="0" smtClean="0">
                <a:ea typeface="Arial" charset="0"/>
                <a:cs typeface="Arial" charset="0"/>
              </a:rPr>
              <a:t>61.7</a:t>
            </a:r>
            <a:r>
              <a:rPr lang="en-GB" sz="1500" dirty="0">
                <a:ea typeface="Arial" charset="0"/>
                <a:cs typeface="Arial" charset="0"/>
              </a:rPr>
              <a:t>%) </a:t>
            </a:r>
            <a:r>
              <a:rPr lang="en-GB" sz="1500" dirty="0" smtClean="0">
                <a:ea typeface="Arial" charset="0"/>
                <a:cs typeface="Arial" charset="0"/>
              </a:rPr>
              <a:t>in chemotherapy </a:t>
            </a:r>
            <a:endParaRPr lang="ja-JP" altLang="en-US" sz="1500" dirty="0">
              <a:ea typeface="Arial" charset="0"/>
              <a:cs typeface="Arial" charset="0"/>
            </a:endParaRPr>
          </a:p>
        </p:txBody>
      </p:sp>
    </p:spTree>
    <p:custDataLst>
      <p:tags r:id="rId1"/>
    </p:custDataLst>
    <p:extLst>
      <p:ext uri="{BB962C8B-B14F-4D97-AF65-F5344CB8AC3E}">
        <p14:creationId xmlns:p14="http://schemas.microsoft.com/office/powerpoint/2010/main" val="10099408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82000" cy="1988840"/>
          </a:xfrm>
        </p:spPr>
        <p:txBody>
          <a:bodyPr anchor="ctr">
            <a:normAutofit/>
          </a:bodyPr>
          <a:lstStyle/>
          <a:p>
            <a:pPr marL="0" indent="0">
              <a:lnSpc>
                <a:spcPct val="90000"/>
              </a:lnSpc>
              <a:buNone/>
            </a:pPr>
            <a:r>
              <a:rPr lang="en-US" sz="2000" b="1" dirty="0">
                <a:solidFill>
                  <a:srgbClr val="BBE0E3"/>
                </a:solidFill>
                <a:latin typeface="Arial" charset="0"/>
                <a:ea typeface="Arial" charset="0"/>
                <a:cs typeface="Arial" charset="0"/>
              </a:rPr>
              <a:t>In general, what is your usual starting dose of </a:t>
            </a:r>
            <a:r>
              <a:rPr lang="en-US" sz="2000" b="1" dirty="0" err="1">
                <a:solidFill>
                  <a:srgbClr val="BBE0E3"/>
                </a:solidFill>
                <a:latin typeface="Arial" charset="0"/>
                <a:ea typeface="Arial" charset="0"/>
                <a:cs typeface="Arial" charset="0"/>
              </a:rPr>
              <a:t>ceritinib</a:t>
            </a:r>
            <a:r>
              <a:rPr lang="en-US" sz="2000" b="1" dirty="0">
                <a:solidFill>
                  <a:srgbClr val="BBE0E3"/>
                </a:solidFill>
                <a:latin typeface="Arial" charset="0"/>
                <a:ea typeface="Arial" charset="0"/>
                <a:cs typeface="Arial" charset="0"/>
              </a:rPr>
              <a:t>? A 75-year-old patient with ALK-rearranged NSCLC that progressed on </a:t>
            </a:r>
            <a:r>
              <a:rPr lang="en-US" sz="2000" b="1" dirty="0" err="1">
                <a:solidFill>
                  <a:srgbClr val="BBE0E3"/>
                </a:solidFill>
                <a:latin typeface="Arial" charset="0"/>
                <a:ea typeface="Arial" charset="0"/>
                <a:cs typeface="Arial" charset="0"/>
              </a:rPr>
              <a:t>crizotinib</a:t>
            </a:r>
            <a:r>
              <a:rPr lang="en-US" sz="2000" b="1" dirty="0">
                <a:solidFill>
                  <a:srgbClr val="BBE0E3"/>
                </a:solidFill>
                <a:latin typeface="Arial" charset="0"/>
                <a:ea typeface="Arial" charset="0"/>
                <a:cs typeface="Arial" charset="0"/>
              </a:rPr>
              <a:t> is started on </a:t>
            </a:r>
            <a:r>
              <a:rPr lang="en-US" sz="2000" b="1" dirty="0" err="1">
                <a:solidFill>
                  <a:srgbClr val="BBE0E3"/>
                </a:solidFill>
                <a:latin typeface="Arial" charset="0"/>
                <a:ea typeface="Arial" charset="0"/>
                <a:cs typeface="Arial" charset="0"/>
              </a:rPr>
              <a:t>ceritinib</a:t>
            </a:r>
            <a:r>
              <a:rPr lang="en-US" sz="2000" b="1" dirty="0">
                <a:solidFill>
                  <a:srgbClr val="BBE0E3"/>
                </a:solidFill>
                <a:latin typeface="Arial" charset="0"/>
                <a:ea typeface="Arial" charset="0"/>
                <a:cs typeface="Arial" charset="0"/>
              </a:rPr>
              <a:t> at 750 mg </a:t>
            </a:r>
            <a:r>
              <a:rPr lang="en-US" sz="2000" b="1" dirty="0" err="1">
                <a:solidFill>
                  <a:srgbClr val="BBE0E3"/>
                </a:solidFill>
                <a:latin typeface="Arial" charset="0"/>
                <a:ea typeface="Arial" charset="0"/>
                <a:cs typeface="Arial" charset="0"/>
              </a:rPr>
              <a:t>qd</a:t>
            </a:r>
            <a:r>
              <a:rPr lang="en-US" sz="2000" b="1" dirty="0">
                <a:solidFill>
                  <a:srgbClr val="BBE0E3"/>
                </a:solidFill>
                <a:latin typeface="Arial" charset="0"/>
                <a:ea typeface="Arial" charset="0"/>
                <a:cs typeface="Arial" charset="0"/>
              </a:rPr>
              <a:t> leading to a rapid complete response but Grade 3 diarrhea, which abates upon cessation of treatment. Would you restart </a:t>
            </a:r>
            <a:r>
              <a:rPr lang="en-US" sz="2000" b="1" dirty="0" err="1">
                <a:solidFill>
                  <a:srgbClr val="BBE0E3"/>
                </a:solidFill>
                <a:latin typeface="Arial" charset="0"/>
                <a:ea typeface="Arial" charset="0"/>
                <a:cs typeface="Arial" charset="0"/>
              </a:rPr>
              <a:t>ceritinib</a:t>
            </a:r>
            <a:r>
              <a:rPr lang="en-US" sz="2000" b="1" dirty="0">
                <a:solidFill>
                  <a:srgbClr val="BBE0E3"/>
                </a:solidFill>
                <a:latin typeface="Arial" charset="0"/>
                <a:ea typeface="Arial" charset="0"/>
                <a:cs typeface="Arial" charset="0"/>
              </a:rPr>
              <a:t>, and if so, at what dose?</a:t>
            </a:r>
          </a:p>
        </p:txBody>
      </p:sp>
      <p:sp>
        <p:nvSpPr>
          <p:cNvPr id="6" name="TextBox 5"/>
          <p:cNvSpPr txBox="1"/>
          <p:nvPr/>
        </p:nvSpPr>
        <p:spPr>
          <a:xfrm>
            <a:off x="2679192" y="4006218"/>
            <a:ext cx="285292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450 mg daily</a:t>
            </a:r>
          </a:p>
        </p:txBody>
      </p:sp>
      <p:sp>
        <p:nvSpPr>
          <p:cNvPr id="8" name="TextBox 7"/>
          <p:cNvSpPr txBox="1"/>
          <p:nvPr/>
        </p:nvSpPr>
        <p:spPr>
          <a:xfrm>
            <a:off x="2679192" y="2551143"/>
            <a:ext cx="285292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600 mg daily</a:t>
            </a:r>
          </a:p>
        </p:txBody>
      </p:sp>
      <p:sp>
        <p:nvSpPr>
          <p:cNvPr id="9" name="TextBox 8"/>
          <p:cNvSpPr txBox="1"/>
          <p:nvPr/>
        </p:nvSpPr>
        <p:spPr>
          <a:xfrm>
            <a:off x="2679192" y="4513528"/>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450 mg daily</a:t>
            </a:r>
          </a:p>
        </p:txBody>
      </p:sp>
      <p:sp>
        <p:nvSpPr>
          <p:cNvPr id="10" name="TextBox 9"/>
          <p:cNvSpPr txBox="1"/>
          <p:nvPr/>
        </p:nvSpPr>
        <p:spPr>
          <a:xfrm>
            <a:off x="2679192" y="3058453"/>
            <a:ext cx="285292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600 mg daily</a:t>
            </a:r>
          </a:p>
        </p:txBody>
      </p:sp>
      <p:sp>
        <p:nvSpPr>
          <p:cNvPr id="11" name="TextBox 10"/>
          <p:cNvSpPr txBox="1"/>
          <p:nvPr/>
        </p:nvSpPr>
        <p:spPr>
          <a:xfrm>
            <a:off x="2679192" y="3498908"/>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450 mg daily</a:t>
            </a:r>
          </a:p>
        </p:txBody>
      </p:sp>
      <p:sp>
        <p:nvSpPr>
          <p:cNvPr id="15" name="TextBox 14"/>
          <p:cNvSpPr txBox="1"/>
          <p:nvPr/>
        </p:nvSpPr>
        <p:spPr>
          <a:xfrm>
            <a:off x="5605272" y="4006218"/>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Restart at 450 mg daily</a:t>
            </a:r>
          </a:p>
        </p:txBody>
      </p:sp>
      <p:sp>
        <p:nvSpPr>
          <p:cNvPr id="17" name="TextBox 16"/>
          <p:cNvSpPr txBox="1"/>
          <p:nvPr/>
        </p:nvSpPr>
        <p:spPr>
          <a:xfrm>
            <a:off x="5605272" y="2551143"/>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Restart at 600 mg daily</a:t>
            </a:r>
          </a:p>
        </p:txBody>
      </p:sp>
      <p:sp>
        <p:nvSpPr>
          <p:cNvPr id="18" name="TextBox 17"/>
          <p:cNvSpPr txBox="1"/>
          <p:nvPr/>
        </p:nvSpPr>
        <p:spPr>
          <a:xfrm>
            <a:off x="5605272" y="4513528"/>
            <a:ext cx="2852928"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Restart at 600 mg daily</a:t>
            </a:r>
            <a:endParaRPr lang="en-US" sz="1300" b="1" dirty="0">
              <a:solidFill>
                <a:prstClr val="white"/>
              </a:solidFill>
              <a:latin typeface="Verdana"/>
              <a:ea typeface="MS PGothic" charset="0"/>
              <a:cs typeface="Verdana"/>
            </a:endParaRPr>
          </a:p>
        </p:txBody>
      </p:sp>
      <p:sp>
        <p:nvSpPr>
          <p:cNvPr id="19" name="TextBox 18"/>
          <p:cNvSpPr txBox="1"/>
          <p:nvPr/>
        </p:nvSpPr>
        <p:spPr>
          <a:xfrm>
            <a:off x="5605272" y="3058453"/>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Restart at 600 mg daily</a:t>
            </a:r>
          </a:p>
        </p:txBody>
      </p:sp>
      <p:sp>
        <p:nvSpPr>
          <p:cNvPr id="20" name="TextBox 19"/>
          <p:cNvSpPr txBox="1"/>
          <p:nvPr/>
        </p:nvSpPr>
        <p:spPr>
          <a:xfrm>
            <a:off x="5605272" y="3498908"/>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Restart at 450 mg daily</a:t>
            </a:r>
          </a:p>
        </p:txBody>
      </p:sp>
      <p:sp>
        <p:nvSpPr>
          <p:cNvPr id="16" name="TextBox 15"/>
          <p:cNvSpPr txBox="1"/>
          <p:nvPr/>
        </p:nvSpPr>
        <p:spPr>
          <a:xfrm>
            <a:off x="2679192" y="4968022"/>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450 mg daily with food</a:t>
            </a:r>
          </a:p>
        </p:txBody>
      </p:sp>
      <p:sp>
        <p:nvSpPr>
          <p:cNvPr id="21" name="TextBox 20"/>
          <p:cNvSpPr txBox="1"/>
          <p:nvPr/>
        </p:nvSpPr>
        <p:spPr>
          <a:xfrm>
            <a:off x="5605272" y="4968022"/>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Restart at 450 mg daily </a:t>
            </a:r>
            <a:r>
              <a:rPr lang="en-US" sz="1300" b="1" dirty="0" smtClean="0">
                <a:solidFill>
                  <a:prstClr val="white"/>
                </a:solidFill>
                <a:latin typeface="Verdana"/>
                <a:ea typeface="MS PGothic" charset="0"/>
                <a:cs typeface="Verdana"/>
              </a:rPr>
              <a:t/>
            </a:r>
            <a:br>
              <a:rPr lang="en-US" sz="1300" b="1" dirty="0" smtClean="0">
                <a:solidFill>
                  <a:prstClr val="white"/>
                </a:solidFill>
                <a:latin typeface="Verdana"/>
                <a:ea typeface="MS PGothic" charset="0"/>
                <a:cs typeface="Verdana"/>
              </a:rPr>
            </a:br>
            <a:r>
              <a:rPr lang="en-US" sz="1300" b="1" dirty="0" smtClean="0">
                <a:solidFill>
                  <a:prstClr val="white"/>
                </a:solidFill>
                <a:latin typeface="Verdana"/>
                <a:ea typeface="MS PGothic" charset="0"/>
                <a:cs typeface="Verdana"/>
              </a:rPr>
              <a:t>with </a:t>
            </a:r>
            <a:r>
              <a:rPr lang="en-US" sz="1300" b="1" dirty="0">
                <a:solidFill>
                  <a:prstClr val="white"/>
                </a:solidFill>
                <a:latin typeface="Verdana"/>
                <a:ea typeface="MS PGothic" charset="0"/>
                <a:cs typeface="Verdana"/>
              </a:rPr>
              <a:t>food</a:t>
            </a:r>
          </a:p>
        </p:txBody>
      </p:sp>
      <p:sp>
        <p:nvSpPr>
          <p:cNvPr id="26" name="TextBox 25"/>
          <p:cNvSpPr txBox="1"/>
          <p:nvPr/>
        </p:nvSpPr>
        <p:spPr>
          <a:xfrm>
            <a:off x="5652120" y="2204864"/>
            <a:ext cx="2808312" cy="310896"/>
          </a:xfrm>
          <a:prstGeom prst="rect">
            <a:avLst/>
          </a:prstGeom>
          <a:noFill/>
        </p:spPr>
        <p:txBody>
          <a:bodyPr wrap="square" rtlCol="0" anchor="ctr">
            <a:noAutofit/>
          </a:bodyPr>
          <a:lstStyle/>
          <a:p>
            <a:pPr algn="ctr" defTabSz="455613" eaLnBrk="1" hangingPunct="1"/>
            <a:r>
              <a:rPr lang="fi-FI" sz="1000" b="1" dirty="0">
                <a:solidFill>
                  <a:srgbClr val="1F497D"/>
                </a:solidFill>
                <a:ea typeface="Arial" charset="0"/>
                <a:cs typeface="Arial" charset="0"/>
              </a:rPr>
              <a:t>RESTART CERITINIB?</a:t>
            </a:r>
            <a:endParaRPr lang="en-US" sz="1000" b="1" dirty="0">
              <a:solidFill>
                <a:srgbClr val="1F497D"/>
              </a:solidFill>
              <a:ea typeface="Arial" charset="0"/>
              <a:cs typeface="Arial" charset="0"/>
            </a:endParaRPr>
          </a:p>
        </p:txBody>
      </p:sp>
      <p:sp>
        <p:nvSpPr>
          <p:cNvPr id="27" name="TextBox 26"/>
          <p:cNvSpPr txBox="1"/>
          <p:nvPr/>
        </p:nvSpPr>
        <p:spPr>
          <a:xfrm>
            <a:off x="2634575" y="2204864"/>
            <a:ext cx="2864805" cy="310896"/>
          </a:xfrm>
          <a:prstGeom prst="rect">
            <a:avLst/>
          </a:prstGeom>
          <a:noFill/>
        </p:spPr>
        <p:txBody>
          <a:bodyPr wrap="square" rtlCol="0" anchor="ctr">
            <a:noAutofit/>
          </a:bodyPr>
          <a:lstStyle/>
          <a:p>
            <a:pPr algn="ctr" defTabSz="455613" eaLnBrk="1" hangingPunct="1"/>
            <a:r>
              <a:rPr lang="fi-FI" sz="1000" b="1" dirty="0">
                <a:solidFill>
                  <a:srgbClr val="1F497D"/>
                </a:solidFill>
                <a:ea typeface="Arial" charset="0"/>
                <a:cs typeface="Arial" charset="0"/>
              </a:rPr>
              <a:t>STARTING DOSE</a:t>
            </a:r>
            <a:endParaRPr lang="en-US" sz="1000" b="1" dirty="0">
              <a:solidFill>
                <a:srgbClr val="1F497D"/>
              </a:solidFill>
              <a:ea typeface="Arial" charset="0"/>
              <a:cs typeface="Arial" charset="0"/>
            </a:endParaRPr>
          </a:p>
        </p:txBody>
      </p:sp>
    </p:spTree>
    <p:custDataLst>
      <p:tags r:id="rId1"/>
    </p:custDataLst>
    <p:extLst>
      <p:ext uri="{BB962C8B-B14F-4D97-AF65-F5344CB8AC3E}">
        <p14:creationId xmlns:p14="http://schemas.microsoft.com/office/powerpoint/2010/main" val="14066746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rmAutofit/>
          </a:bodyPr>
          <a:lstStyle/>
          <a:p>
            <a:pPr marL="0" indent="0">
              <a:buNone/>
            </a:pPr>
            <a:r>
              <a:rPr lang="en-US" sz="2000" b="1" dirty="0">
                <a:solidFill>
                  <a:srgbClr val="BBE0E3"/>
                </a:solidFill>
                <a:latin typeface="Arial" charset="0"/>
                <a:ea typeface="Arial" charset="0"/>
                <a:cs typeface="Arial" charset="0"/>
              </a:rPr>
              <a:t>In general, what would be your preferred choice of second-line therapy for a patient with ALK-rearranged metastatic </a:t>
            </a:r>
            <a:r>
              <a:rPr lang="en-US" sz="2000" b="1" dirty="0" err="1">
                <a:solidFill>
                  <a:srgbClr val="BBE0E3"/>
                </a:solidFill>
                <a:latin typeface="Arial" charset="0"/>
                <a:ea typeface="Arial" charset="0"/>
                <a:cs typeface="Arial" charset="0"/>
              </a:rPr>
              <a:t>nonsquamous</a:t>
            </a:r>
            <a:r>
              <a:rPr lang="en-US" sz="2000" b="1" dirty="0">
                <a:solidFill>
                  <a:srgbClr val="BBE0E3"/>
                </a:solidFill>
                <a:latin typeface="Arial" charset="0"/>
                <a:ea typeface="Arial" charset="0"/>
                <a:cs typeface="Arial" charset="0"/>
              </a:rPr>
              <a:t> cell cancer of the lung and a TPS of </a:t>
            </a:r>
            <a:r>
              <a:rPr lang="en-US" sz="2000" b="1" dirty="0" smtClean="0">
                <a:solidFill>
                  <a:srgbClr val="BBE0E3"/>
                </a:solidFill>
                <a:latin typeface="Arial" charset="0"/>
                <a:ea typeface="Arial" charset="0"/>
                <a:cs typeface="Arial" charset="0"/>
              </a:rPr>
              <a:t>60</a:t>
            </a:r>
            <a:r>
              <a:rPr lang="en-US" sz="2000" b="1" dirty="0">
                <a:solidFill>
                  <a:srgbClr val="BBE0E3"/>
                </a:solidFill>
                <a:latin typeface="Arial" charset="0"/>
                <a:ea typeface="Arial" charset="0"/>
                <a:cs typeface="Arial" charset="0"/>
              </a:rPr>
              <a:t>% who experiences disease progression on </a:t>
            </a:r>
            <a:r>
              <a:rPr lang="en-US" sz="2000" b="1" dirty="0" err="1">
                <a:solidFill>
                  <a:srgbClr val="BBE0E3"/>
                </a:solidFill>
                <a:latin typeface="Arial" charset="0"/>
                <a:ea typeface="Arial" charset="0"/>
                <a:cs typeface="Arial" charset="0"/>
              </a:rPr>
              <a:t>crizotinib</a:t>
            </a:r>
            <a:r>
              <a:rPr lang="en-US" sz="2000" b="1" dirty="0">
                <a:solidFill>
                  <a:srgbClr val="BBE0E3"/>
                </a:solidFill>
                <a:latin typeface="Arial" charset="0"/>
                <a:ea typeface="Arial" charset="0"/>
                <a:cs typeface="Arial" charset="0"/>
              </a:rPr>
              <a:t>? </a:t>
            </a:r>
          </a:p>
        </p:txBody>
      </p:sp>
      <p:sp>
        <p:nvSpPr>
          <p:cNvPr id="15" name="TextBox 14"/>
          <p:cNvSpPr txBox="1"/>
          <p:nvPr/>
        </p:nvSpPr>
        <p:spPr>
          <a:xfrm>
            <a:off x="2667000" y="3992896"/>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Alectinib</a:t>
            </a:r>
            <a:endParaRPr lang="en-US" sz="1300" b="1" dirty="0">
              <a:solidFill>
                <a:prstClr val="white"/>
              </a:solidFill>
              <a:latin typeface="Verdana"/>
              <a:ea typeface="MS PGothic" charset="0"/>
              <a:cs typeface="Verdana"/>
            </a:endParaRPr>
          </a:p>
        </p:txBody>
      </p:sp>
      <p:sp>
        <p:nvSpPr>
          <p:cNvPr id="17" name="TextBox 16"/>
          <p:cNvSpPr txBox="1"/>
          <p:nvPr/>
        </p:nvSpPr>
        <p:spPr>
          <a:xfrm>
            <a:off x="2667000" y="2561553"/>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Alectinib</a:t>
            </a:r>
            <a:endParaRPr lang="en-US" sz="1300" b="1" dirty="0">
              <a:solidFill>
                <a:prstClr val="white"/>
              </a:solidFill>
              <a:latin typeface="Verdana"/>
              <a:ea typeface="MS PGothic" charset="0"/>
              <a:cs typeface="Verdana"/>
            </a:endParaRPr>
          </a:p>
        </p:txBody>
      </p:sp>
      <p:sp>
        <p:nvSpPr>
          <p:cNvPr id="18" name="TextBox 17"/>
          <p:cNvSpPr txBox="1"/>
          <p:nvPr/>
        </p:nvSpPr>
        <p:spPr>
          <a:xfrm>
            <a:off x="2667000" y="4483608"/>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Alectinib</a:t>
            </a:r>
            <a:endParaRPr lang="en-US" sz="1300" b="1" dirty="0">
              <a:solidFill>
                <a:prstClr val="white"/>
              </a:solidFill>
              <a:latin typeface="Verdana"/>
              <a:ea typeface="MS PGothic" charset="0"/>
              <a:cs typeface="Verdana"/>
            </a:endParaRPr>
          </a:p>
        </p:txBody>
      </p:sp>
      <p:sp>
        <p:nvSpPr>
          <p:cNvPr id="19" name="TextBox 18"/>
          <p:cNvSpPr txBox="1"/>
          <p:nvPr/>
        </p:nvSpPr>
        <p:spPr>
          <a:xfrm>
            <a:off x="2667000" y="3052265"/>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Ceritinib</a:t>
            </a:r>
            <a:r>
              <a:rPr lang="en-US" sz="1300" b="1" dirty="0">
                <a:solidFill>
                  <a:prstClr val="white"/>
                </a:solidFill>
                <a:latin typeface="Verdana"/>
                <a:ea typeface="MS PGothic" charset="0"/>
                <a:cs typeface="Verdana"/>
              </a:rPr>
              <a:t> or </a:t>
            </a:r>
            <a:r>
              <a:rPr lang="en-US" sz="1300" b="1" dirty="0" err="1">
                <a:solidFill>
                  <a:prstClr val="white"/>
                </a:solidFill>
                <a:latin typeface="Verdana"/>
                <a:ea typeface="MS PGothic" charset="0"/>
                <a:cs typeface="Verdana"/>
              </a:rPr>
              <a:t>alectinib</a:t>
            </a:r>
            <a:endParaRPr lang="en-US" sz="1300" b="1" dirty="0">
              <a:solidFill>
                <a:prstClr val="white"/>
              </a:solidFill>
              <a:latin typeface="Verdana"/>
              <a:ea typeface="MS PGothic" charset="0"/>
              <a:cs typeface="Verdana"/>
            </a:endParaRPr>
          </a:p>
        </p:txBody>
      </p:sp>
      <p:sp>
        <p:nvSpPr>
          <p:cNvPr id="20" name="TextBox 19"/>
          <p:cNvSpPr txBox="1"/>
          <p:nvPr/>
        </p:nvSpPr>
        <p:spPr>
          <a:xfrm>
            <a:off x="2667000" y="3569208"/>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Alectinib</a:t>
            </a:r>
            <a:endParaRPr lang="en-US" sz="1300" b="1" dirty="0">
              <a:solidFill>
                <a:prstClr val="white"/>
              </a:solidFill>
              <a:latin typeface="Verdana"/>
              <a:ea typeface="MS PGothic" charset="0"/>
              <a:cs typeface="Verdana"/>
            </a:endParaRPr>
          </a:p>
        </p:txBody>
      </p:sp>
      <p:sp>
        <p:nvSpPr>
          <p:cNvPr id="21" name="TextBox 20"/>
          <p:cNvSpPr txBox="1"/>
          <p:nvPr/>
        </p:nvSpPr>
        <p:spPr>
          <a:xfrm>
            <a:off x="2667000" y="4974320"/>
            <a:ext cx="579120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Ceritinib</a:t>
            </a:r>
            <a:r>
              <a:rPr lang="en-US" sz="1300" b="1" dirty="0">
                <a:solidFill>
                  <a:prstClr val="white"/>
                </a:solidFill>
                <a:latin typeface="Verdana"/>
                <a:ea typeface="MS PGothic" charset="0"/>
                <a:cs typeface="Verdana"/>
              </a:rPr>
              <a:t> or </a:t>
            </a:r>
            <a:r>
              <a:rPr lang="en-US" sz="1300" b="1" dirty="0" err="1">
                <a:solidFill>
                  <a:prstClr val="white"/>
                </a:solidFill>
                <a:latin typeface="Verdana"/>
                <a:ea typeface="MS PGothic" charset="0"/>
                <a:cs typeface="Verdana"/>
              </a:rPr>
              <a:t>alectinib</a:t>
            </a:r>
            <a:endParaRPr lang="en-US" sz="1300" b="1" dirty="0">
              <a:solidFill>
                <a:prstClr val="white"/>
              </a:solidFill>
              <a:latin typeface="Verdana"/>
              <a:ea typeface="MS PGothic" charset="0"/>
              <a:cs typeface="Verdana"/>
            </a:endParaRPr>
          </a:p>
        </p:txBody>
      </p:sp>
    </p:spTree>
    <p:custDataLst>
      <p:tags r:id="rId1"/>
    </p:custDataLst>
    <p:extLst>
      <p:ext uri="{BB962C8B-B14F-4D97-AF65-F5344CB8AC3E}">
        <p14:creationId xmlns:p14="http://schemas.microsoft.com/office/powerpoint/2010/main" val="1737722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rmAutofit/>
          </a:bodyPr>
          <a:lstStyle/>
          <a:p>
            <a:pPr marL="0" indent="0">
              <a:buNone/>
            </a:pPr>
            <a:r>
              <a:rPr lang="en-US" sz="2000" b="1" dirty="0">
                <a:solidFill>
                  <a:srgbClr val="BBE0E3"/>
                </a:solidFill>
                <a:latin typeface="Arial" charset="0"/>
                <a:ea typeface="Arial" charset="0"/>
                <a:cs typeface="Arial" charset="0"/>
              </a:rPr>
              <a:t>In general, what would be your preferred choice of second-line therapy for a patient with ALK-rearranged metastatic </a:t>
            </a:r>
            <a:r>
              <a:rPr lang="en-US" sz="2000" b="1" dirty="0" err="1">
                <a:solidFill>
                  <a:srgbClr val="BBE0E3"/>
                </a:solidFill>
                <a:latin typeface="Arial" charset="0"/>
                <a:ea typeface="Arial" charset="0"/>
                <a:cs typeface="Arial" charset="0"/>
              </a:rPr>
              <a:t>nonsquamous</a:t>
            </a:r>
            <a:r>
              <a:rPr lang="en-US" sz="2000" b="1" dirty="0">
                <a:solidFill>
                  <a:srgbClr val="BBE0E3"/>
                </a:solidFill>
                <a:latin typeface="Arial" charset="0"/>
                <a:ea typeface="Arial" charset="0"/>
                <a:cs typeface="Arial" charset="0"/>
              </a:rPr>
              <a:t> cell cancer of the lung and a TPS of </a:t>
            </a:r>
            <a:r>
              <a:rPr lang="en-US" sz="2000" b="1" dirty="0" smtClean="0">
                <a:solidFill>
                  <a:srgbClr val="BBE0E3"/>
                </a:solidFill>
                <a:latin typeface="Arial" charset="0"/>
                <a:ea typeface="Arial" charset="0"/>
                <a:cs typeface="Arial" charset="0"/>
              </a:rPr>
              <a:t>60</a:t>
            </a:r>
            <a:r>
              <a:rPr lang="en-US" sz="2000" b="1" dirty="0">
                <a:solidFill>
                  <a:srgbClr val="BBE0E3"/>
                </a:solidFill>
                <a:latin typeface="Arial" charset="0"/>
                <a:ea typeface="Arial" charset="0"/>
                <a:cs typeface="Arial" charset="0"/>
              </a:rPr>
              <a:t>% who experiences disease progression on </a:t>
            </a:r>
            <a:r>
              <a:rPr lang="en-US" sz="2000" b="1" dirty="0" err="1">
                <a:solidFill>
                  <a:srgbClr val="BBE0E3"/>
                </a:solidFill>
                <a:latin typeface="Arial" charset="0"/>
                <a:ea typeface="Arial" charset="0"/>
                <a:cs typeface="Arial" charset="0"/>
              </a:rPr>
              <a:t>alectinib</a:t>
            </a:r>
            <a:r>
              <a:rPr lang="en-US" sz="2000" b="1" dirty="0">
                <a:solidFill>
                  <a:srgbClr val="BBE0E3"/>
                </a:solidFill>
                <a:latin typeface="Arial" charset="0"/>
                <a:ea typeface="Arial" charset="0"/>
                <a:cs typeface="Arial" charset="0"/>
              </a:rPr>
              <a:t>? </a:t>
            </a:r>
          </a:p>
        </p:txBody>
      </p:sp>
      <p:sp>
        <p:nvSpPr>
          <p:cNvPr id="15" name="TextBox 14"/>
          <p:cNvSpPr txBox="1"/>
          <p:nvPr/>
        </p:nvSpPr>
        <p:spPr>
          <a:xfrm>
            <a:off x="2667000" y="4038682"/>
            <a:ext cx="5791200" cy="393192"/>
          </a:xfrm>
          <a:prstGeom prst="rect">
            <a:avLst/>
          </a:prstGeom>
          <a:noFill/>
        </p:spPr>
        <p:txBody>
          <a:bodyPr wrap="square" rtlCol="0" anchor="ctr">
            <a:noAutofit/>
          </a:bodyPr>
          <a:lstStyle/>
          <a:p>
            <a:pPr algn="ctr" defTabSz="455613" eaLnBrk="1" hangingPunct="1"/>
            <a:r>
              <a:rPr lang="en-US" sz="1300" b="1" dirty="0" err="1">
                <a:latin typeface="Verdana"/>
                <a:ea typeface="MS PGothic" charset="0"/>
                <a:cs typeface="Verdana"/>
              </a:rPr>
              <a:t>Brigatinib</a:t>
            </a:r>
            <a:r>
              <a:rPr lang="en-US" sz="1300" b="1" dirty="0">
                <a:latin typeface="Verdana"/>
                <a:ea typeface="MS PGothic" charset="0"/>
                <a:cs typeface="Verdana"/>
              </a:rPr>
              <a:t>*</a:t>
            </a:r>
          </a:p>
        </p:txBody>
      </p:sp>
      <p:sp>
        <p:nvSpPr>
          <p:cNvPr id="17" name="TextBox 16"/>
          <p:cNvSpPr txBox="1"/>
          <p:nvPr/>
        </p:nvSpPr>
        <p:spPr>
          <a:xfrm>
            <a:off x="2667000" y="2549926"/>
            <a:ext cx="579120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Carboplatin/</a:t>
            </a:r>
            <a:r>
              <a:rPr lang="en-US" sz="1300" b="1" dirty="0" err="1">
                <a:latin typeface="Verdana"/>
                <a:ea typeface="MS PGothic" charset="0"/>
                <a:cs typeface="Verdana"/>
              </a:rPr>
              <a:t>pemetrexed</a:t>
            </a:r>
            <a:r>
              <a:rPr lang="en-US" sz="1300" b="1" dirty="0">
                <a:latin typeface="Verdana"/>
                <a:ea typeface="MS PGothic" charset="0"/>
                <a:cs typeface="Verdana"/>
              </a:rPr>
              <a:t> </a:t>
            </a:r>
            <a:r>
              <a:rPr lang="en-US" sz="1300" b="1" dirty="0" smtClean="0">
                <a:latin typeface="Verdana"/>
                <a:ea typeface="MS PGothic" charset="0"/>
                <a:cs typeface="Verdana"/>
              </a:rPr>
              <a:t>+/- </a:t>
            </a:r>
            <a:r>
              <a:rPr lang="en-US" sz="1300" b="1" dirty="0" err="1">
                <a:latin typeface="Verdana"/>
                <a:ea typeface="MS PGothic" charset="0"/>
                <a:cs typeface="Verdana"/>
              </a:rPr>
              <a:t>bev</a:t>
            </a:r>
            <a:endParaRPr lang="en-US" sz="1300" b="1" dirty="0">
              <a:latin typeface="Verdana"/>
              <a:ea typeface="MS PGothic" charset="0"/>
              <a:cs typeface="Verdana"/>
            </a:endParaRPr>
          </a:p>
        </p:txBody>
      </p:sp>
      <p:sp>
        <p:nvSpPr>
          <p:cNvPr id="18" name="TextBox 17"/>
          <p:cNvSpPr txBox="1"/>
          <p:nvPr/>
        </p:nvSpPr>
        <p:spPr>
          <a:xfrm>
            <a:off x="2667000" y="4514673"/>
            <a:ext cx="5791200" cy="393192"/>
          </a:xfrm>
          <a:prstGeom prst="rect">
            <a:avLst/>
          </a:prstGeom>
          <a:noFill/>
        </p:spPr>
        <p:txBody>
          <a:bodyPr wrap="square" rtlCol="0" anchor="ctr">
            <a:noAutofit/>
          </a:bodyPr>
          <a:lstStyle/>
          <a:p>
            <a:pPr algn="ctr" defTabSz="455613" eaLnBrk="1" hangingPunct="1"/>
            <a:r>
              <a:rPr lang="en-US" sz="1250" b="1" dirty="0">
                <a:solidFill>
                  <a:prstClr val="white"/>
                </a:solidFill>
                <a:latin typeface="Verdana"/>
                <a:ea typeface="MS PGothic" charset="0"/>
                <a:cs typeface="Verdana"/>
              </a:rPr>
              <a:t>Carboplatin/</a:t>
            </a:r>
            <a:r>
              <a:rPr lang="en-US" sz="1250" b="1" dirty="0" err="1">
                <a:solidFill>
                  <a:prstClr val="white"/>
                </a:solidFill>
                <a:latin typeface="Verdana"/>
                <a:ea typeface="MS PGothic" charset="0"/>
                <a:cs typeface="Verdana"/>
              </a:rPr>
              <a:t>pemetrexed</a:t>
            </a:r>
            <a:r>
              <a:rPr lang="en-US" sz="1250" b="1" dirty="0">
                <a:solidFill>
                  <a:prstClr val="white"/>
                </a:solidFill>
                <a:latin typeface="Verdana"/>
                <a:ea typeface="MS PGothic" charset="0"/>
                <a:cs typeface="Verdana"/>
              </a:rPr>
              <a:t>/</a:t>
            </a:r>
            <a:r>
              <a:rPr lang="en-US" sz="1250" b="1" dirty="0" err="1">
                <a:solidFill>
                  <a:prstClr val="white"/>
                </a:solidFill>
                <a:latin typeface="Verdana"/>
                <a:ea typeface="MS PGothic" charset="0"/>
                <a:cs typeface="Verdana"/>
              </a:rPr>
              <a:t>bev</a:t>
            </a:r>
            <a:endParaRPr lang="en-US" sz="1250" b="1" dirty="0">
              <a:solidFill>
                <a:prstClr val="white"/>
              </a:solidFill>
              <a:latin typeface="Verdana"/>
              <a:ea typeface="MS PGothic" charset="0"/>
              <a:cs typeface="Verdana"/>
            </a:endParaRPr>
          </a:p>
        </p:txBody>
      </p:sp>
      <p:sp>
        <p:nvSpPr>
          <p:cNvPr id="19" name="TextBox 18"/>
          <p:cNvSpPr txBox="1"/>
          <p:nvPr/>
        </p:nvSpPr>
        <p:spPr>
          <a:xfrm>
            <a:off x="2667000" y="3052850"/>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Carboplatin/</a:t>
            </a:r>
            <a:r>
              <a:rPr lang="en-US" sz="1300" b="1" dirty="0" err="1">
                <a:solidFill>
                  <a:prstClr val="white"/>
                </a:solidFill>
                <a:latin typeface="Verdana"/>
                <a:ea typeface="MS PGothic" charset="0"/>
                <a:cs typeface="Verdana"/>
              </a:rPr>
              <a:t>pemetrexed</a:t>
            </a:r>
            <a:r>
              <a:rPr lang="en-US" sz="1300" b="1" dirty="0">
                <a:solidFill>
                  <a:prstClr val="white"/>
                </a:solidFill>
                <a:latin typeface="Verdana"/>
                <a:ea typeface="MS PGothic" charset="0"/>
                <a:cs typeface="Verdana"/>
              </a:rPr>
              <a:t> +/- </a:t>
            </a:r>
            <a:r>
              <a:rPr lang="en-US" sz="1300" b="1" dirty="0" err="1">
                <a:solidFill>
                  <a:prstClr val="white"/>
                </a:solidFill>
                <a:latin typeface="Verdana"/>
                <a:ea typeface="MS PGothic" charset="0"/>
                <a:cs typeface="Verdana"/>
              </a:rPr>
              <a:t>bev</a:t>
            </a:r>
            <a:endParaRPr lang="en-US" sz="1300" b="1" dirty="0">
              <a:solidFill>
                <a:prstClr val="white"/>
              </a:solidFill>
              <a:latin typeface="Verdana"/>
              <a:ea typeface="MS PGothic" charset="0"/>
              <a:cs typeface="Verdana"/>
            </a:endParaRPr>
          </a:p>
        </p:txBody>
      </p:sp>
      <p:sp>
        <p:nvSpPr>
          <p:cNvPr id="20" name="TextBox 19"/>
          <p:cNvSpPr txBox="1"/>
          <p:nvPr/>
        </p:nvSpPr>
        <p:spPr>
          <a:xfrm>
            <a:off x="2667000" y="3545766"/>
            <a:ext cx="5791200" cy="393192"/>
          </a:xfrm>
          <a:prstGeom prst="rect">
            <a:avLst/>
          </a:prstGeom>
          <a:noFill/>
        </p:spPr>
        <p:txBody>
          <a:bodyPr wrap="square" rtlCol="0" anchor="ctr">
            <a:noAutofit/>
          </a:bodyPr>
          <a:lstStyle/>
          <a:p>
            <a:pPr algn="ctr" defTabSz="455613" eaLnBrk="1" hangingPunct="1"/>
            <a:r>
              <a:rPr lang="en-US" sz="1250" b="1" dirty="0">
                <a:solidFill>
                  <a:prstClr val="white"/>
                </a:solidFill>
                <a:latin typeface="Verdana"/>
                <a:ea typeface="MS PGothic" charset="0"/>
                <a:cs typeface="Verdana"/>
              </a:rPr>
              <a:t>Carboplatin/</a:t>
            </a:r>
            <a:r>
              <a:rPr lang="en-US" sz="1250" b="1" dirty="0" err="1">
                <a:solidFill>
                  <a:prstClr val="white"/>
                </a:solidFill>
                <a:latin typeface="Verdana"/>
                <a:ea typeface="MS PGothic" charset="0"/>
                <a:cs typeface="Verdana"/>
              </a:rPr>
              <a:t>pemetrexed</a:t>
            </a:r>
            <a:r>
              <a:rPr lang="en-US" sz="1250" b="1" dirty="0">
                <a:solidFill>
                  <a:prstClr val="white"/>
                </a:solidFill>
                <a:latin typeface="Verdana"/>
                <a:ea typeface="MS PGothic" charset="0"/>
                <a:cs typeface="Verdana"/>
              </a:rPr>
              <a:t>/</a:t>
            </a:r>
            <a:r>
              <a:rPr lang="en-US" sz="1250" b="1" dirty="0" err="1">
                <a:solidFill>
                  <a:prstClr val="white"/>
                </a:solidFill>
                <a:latin typeface="Verdana"/>
                <a:ea typeface="MS PGothic" charset="0"/>
                <a:cs typeface="Verdana"/>
              </a:rPr>
              <a:t>bev</a:t>
            </a:r>
            <a:endParaRPr lang="en-US" sz="1250" b="1" dirty="0">
              <a:solidFill>
                <a:prstClr val="white"/>
              </a:solidFill>
              <a:latin typeface="Verdana"/>
              <a:ea typeface="MS PGothic" charset="0"/>
              <a:cs typeface="Verdana"/>
            </a:endParaRPr>
          </a:p>
        </p:txBody>
      </p:sp>
      <p:sp>
        <p:nvSpPr>
          <p:cNvPr id="21" name="TextBox 20"/>
          <p:cNvSpPr txBox="1"/>
          <p:nvPr/>
        </p:nvSpPr>
        <p:spPr>
          <a:xfrm>
            <a:off x="2667000" y="4980024"/>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Carboplatin/</a:t>
            </a:r>
            <a:r>
              <a:rPr lang="en-US" sz="1300" b="1" dirty="0" err="1">
                <a:solidFill>
                  <a:prstClr val="white"/>
                </a:solidFill>
                <a:latin typeface="Verdana"/>
                <a:ea typeface="MS PGothic" charset="0"/>
                <a:cs typeface="Verdana"/>
              </a:rPr>
              <a:t>pemetrexed</a:t>
            </a:r>
            <a:r>
              <a:rPr lang="en-US" sz="1300" b="1" dirty="0">
                <a:solidFill>
                  <a:prstClr val="white"/>
                </a:solidFill>
                <a:latin typeface="Verdana"/>
                <a:ea typeface="MS PGothic" charset="0"/>
                <a:cs typeface="Verdana"/>
              </a:rPr>
              <a:t> +/- </a:t>
            </a:r>
            <a:r>
              <a:rPr lang="en-US" sz="1300" b="1" dirty="0" err="1">
                <a:solidFill>
                  <a:prstClr val="white"/>
                </a:solidFill>
                <a:latin typeface="Verdana"/>
                <a:ea typeface="MS PGothic" charset="0"/>
                <a:cs typeface="Verdana"/>
              </a:rPr>
              <a:t>bev</a:t>
            </a:r>
            <a:endParaRPr lang="en-US" sz="1300" b="1" dirty="0">
              <a:solidFill>
                <a:prstClr val="white"/>
              </a:solidFill>
              <a:latin typeface="Verdana"/>
              <a:ea typeface="MS PGothic" charset="0"/>
              <a:cs typeface="Verdana"/>
            </a:endParaRPr>
          </a:p>
        </p:txBody>
      </p:sp>
      <p:sp>
        <p:nvSpPr>
          <p:cNvPr id="2" name="TextBox 1"/>
          <p:cNvSpPr txBox="1"/>
          <p:nvPr/>
        </p:nvSpPr>
        <p:spPr>
          <a:xfrm>
            <a:off x="609600" y="6019800"/>
            <a:ext cx="5486400" cy="338554"/>
          </a:xfrm>
          <a:prstGeom prst="rect">
            <a:avLst/>
          </a:prstGeom>
          <a:noFill/>
        </p:spPr>
        <p:txBody>
          <a:bodyPr wrap="square" rtlCol="0">
            <a:spAutoFit/>
          </a:bodyPr>
          <a:lstStyle/>
          <a:p>
            <a:r>
              <a:rPr lang="en-US" sz="1600" dirty="0" smtClean="0"/>
              <a:t>*</a:t>
            </a:r>
            <a:r>
              <a:rPr lang="en-US" sz="1600" baseline="30000" dirty="0" smtClean="0"/>
              <a:t> </a:t>
            </a:r>
            <a:r>
              <a:rPr lang="en-US" sz="1600" dirty="0" smtClean="0"/>
              <a:t>Depends </a:t>
            </a:r>
            <a:r>
              <a:rPr lang="en-US" sz="1600" dirty="0"/>
              <a:t>also on mutations at time of </a:t>
            </a:r>
            <a:r>
              <a:rPr lang="en-US" sz="1600" dirty="0" smtClean="0"/>
              <a:t>resistance</a:t>
            </a:r>
            <a:endParaRPr lang="en-US" sz="1600" dirty="0"/>
          </a:p>
        </p:txBody>
      </p:sp>
    </p:spTree>
    <p:custDataLst>
      <p:tags r:id="rId1"/>
    </p:custDataLst>
    <p:extLst>
      <p:ext uri="{BB962C8B-B14F-4D97-AF65-F5344CB8AC3E}">
        <p14:creationId xmlns:p14="http://schemas.microsoft.com/office/powerpoint/2010/main" val="1174329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29" y="1554666"/>
            <a:ext cx="8613648" cy="4509245"/>
          </a:xfrm>
          <a:prstGeom prst="rect">
            <a:avLst/>
          </a:prstGeom>
        </p:spPr>
      </p:pic>
      <p:sp>
        <p:nvSpPr>
          <p:cNvPr id="2" name="Title 1"/>
          <p:cNvSpPr>
            <a:spLocks noGrp="1"/>
          </p:cNvSpPr>
          <p:nvPr>
            <p:ph type="title"/>
          </p:nvPr>
        </p:nvSpPr>
        <p:spPr/>
        <p:txBody>
          <a:bodyPr/>
          <a:lstStyle/>
          <a:p>
            <a:r>
              <a:rPr lang="en-US" sz="2400" dirty="0" err="1"/>
              <a:t>Brigatinib</a:t>
            </a:r>
            <a:r>
              <a:rPr lang="en-US" sz="2400" dirty="0"/>
              <a:t>: Response in Phase I/II Trial in </a:t>
            </a:r>
            <a:r>
              <a:rPr lang="en-US" sz="2400" dirty="0" smtClean="0"/>
              <a:t>ALK-Rearranged NSCLC </a:t>
            </a:r>
            <a:endParaRPr lang="en-US" sz="2400" dirty="0"/>
          </a:p>
        </p:txBody>
      </p:sp>
      <p:sp>
        <p:nvSpPr>
          <p:cNvPr id="7" name="TextBox 8"/>
          <p:cNvSpPr txBox="1">
            <a:spLocks noChangeArrowheads="1"/>
          </p:cNvSpPr>
          <p:nvPr/>
        </p:nvSpPr>
        <p:spPr bwMode="auto">
          <a:xfrm>
            <a:off x="86191" y="6477000"/>
            <a:ext cx="5171609" cy="338554"/>
          </a:xfrm>
          <a:prstGeom prst="rect">
            <a:avLst/>
          </a:prstGeom>
          <a:noFill/>
          <a:ln w="9525">
            <a:noFill/>
            <a:miter lim="800000"/>
            <a:headEnd/>
            <a:tailEnd/>
          </a:ln>
        </p:spPr>
        <p:txBody>
          <a:bodyPr wrap="none">
            <a:spAutoFit/>
          </a:bodyPr>
          <a:lstStyle/>
          <a:p>
            <a:pPr algn="ctr"/>
            <a:r>
              <a:rPr lang="en-GB" sz="1600" dirty="0" err="1">
                <a:solidFill>
                  <a:schemeClr val="bg1"/>
                </a:solidFill>
                <a:latin typeface="Arial" pitchFamily="34" charset="0"/>
                <a:cs typeface="Arial" pitchFamily="34" charset="0"/>
              </a:rPr>
              <a:t>Gettinger</a:t>
            </a:r>
            <a:r>
              <a:rPr lang="en-GB" sz="1600" dirty="0">
                <a:solidFill>
                  <a:schemeClr val="bg1"/>
                </a:solidFill>
                <a:latin typeface="Arial" pitchFamily="34" charset="0"/>
                <a:cs typeface="Arial" pitchFamily="34" charset="0"/>
              </a:rPr>
              <a:t> SN et al. </a:t>
            </a:r>
            <a:r>
              <a:rPr lang="en-GB" sz="1600" i="1" dirty="0">
                <a:solidFill>
                  <a:schemeClr val="bg1"/>
                </a:solidFill>
                <a:latin typeface="Arial" pitchFamily="34" charset="0"/>
                <a:cs typeface="Arial" pitchFamily="34" charset="0"/>
              </a:rPr>
              <a:t>Lancet </a:t>
            </a:r>
            <a:r>
              <a:rPr lang="en-GB" sz="1600" i="1" dirty="0" err="1">
                <a:solidFill>
                  <a:schemeClr val="bg1"/>
                </a:solidFill>
                <a:latin typeface="Arial" pitchFamily="34" charset="0"/>
                <a:cs typeface="Arial" pitchFamily="34" charset="0"/>
              </a:rPr>
              <a:t>Oncol</a:t>
            </a:r>
            <a:r>
              <a:rPr lang="en-GB" sz="1600" i="1" dirty="0">
                <a:solidFill>
                  <a:schemeClr val="bg1"/>
                </a:solidFill>
                <a:latin typeface="Arial" pitchFamily="34" charset="0"/>
                <a:cs typeface="Arial" pitchFamily="34" charset="0"/>
              </a:rPr>
              <a:t> </a:t>
            </a:r>
            <a:r>
              <a:rPr lang="en-GB" sz="1600" dirty="0">
                <a:solidFill>
                  <a:schemeClr val="bg1"/>
                </a:solidFill>
                <a:latin typeface="Arial" pitchFamily="34" charset="0"/>
                <a:cs typeface="Arial" pitchFamily="34" charset="0"/>
              </a:rPr>
              <a:t>2016;17(12):1683-96.</a:t>
            </a:r>
          </a:p>
        </p:txBody>
      </p:sp>
      <p:sp>
        <p:nvSpPr>
          <p:cNvPr id="11" name="TextBox 10"/>
          <p:cNvSpPr txBox="1"/>
          <p:nvPr/>
        </p:nvSpPr>
        <p:spPr>
          <a:xfrm>
            <a:off x="4636185" y="1661532"/>
            <a:ext cx="3821837" cy="1077218"/>
          </a:xfrm>
          <a:prstGeom prst="rect">
            <a:avLst/>
          </a:prstGeom>
          <a:noFill/>
        </p:spPr>
        <p:txBody>
          <a:bodyPr wrap="square" rtlCol="0">
            <a:spAutoFit/>
          </a:bodyPr>
          <a:lstStyle/>
          <a:p>
            <a:r>
              <a:rPr lang="en-US" sz="1600" b="1" dirty="0">
                <a:solidFill>
                  <a:schemeClr val="bg1"/>
                </a:solidFill>
                <a:latin typeface="Arial" pitchFamily="34" charset="0"/>
                <a:cs typeface="Arial" pitchFamily="34" charset="0"/>
              </a:rPr>
              <a:t>ORR</a:t>
            </a:r>
            <a:r>
              <a:rPr lang="en-US" sz="1600" dirty="0">
                <a:solidFill>
                  <a:schemeClr val="bg1"/>
                </a:solidFill>
                <a:latin typeface="Arial" pitchFamily="34" charset="0"/>
                <a:cs typeface="Arial" pitchFamily="34" charset="0"/>
              </a:rPr>
              <a:t> </a:t>
            </a:r>
          </a:p>
          <a:p>
            <a:r>
              <a:rPr lang="en-US" sz="1600" dirty="0">
                <a:solidFill>
                  <a:schemeClr val="bg1"/>
                </a:solidFill>
                <a:latin typeface="Arial" pitchFamily="34" charset="0"/>
                <a:cs typeface="Arial" pitchFamily="34" charset="0"/>
              </a:rPr>
              <a:t>All </a:t>
            </a:r>
            <a:r>
              <a:rPr lang="en-US" sz="1600" dirty="0" smtClean="0">
                <a:solidFill>
                  <a:schemeClr val="bg1"/>
                </a:solidFill>
                <a:latin typeface="Arial" pitchFamily="34" charset="0"/>
                <a:cs typeface="Arial" pitchFamily="34" charset="0"/>
              </a:rPr>
              <a:t>patients (n </a:t>
            </a:r>
            <a:r>
              <a:rPr lang="en-US" sz="1600" dirty="0">
                <a:solidFill>
                  <a:schemeClr val="bg1"/>
                </a:solidFill>
                <a:latin typeface="Arial" pitchFamily="34" charset="0"/>
                <a:cs typeface="Arial" pitchFamily="34" charset="0"/>
              </a:rPr>
              <a:t>= 79): 75%</a:t>
            </a:r>
          </a:p>
          <a:p>
            <a:r>
              <a:rPr lang="en-US" sz="1600" dirty="0">
                <a:solidFill>
                  <a:schemeClr val="bg1"/>
                </a:solidFill>
                <a:latin typeface="Arial" pitchFamily="34" charset="0"/>
                <a:cs typeface="Arial" pitchFamily="34" charset="0"/>
              </a:rPr>
              <a:t>   Previous </a:t>
            </a:r>
            <a:r>
              <a:rPr lang="en-US" sz="1600" dirty="0" err="1" smtClean="0">
                <a:solidFill>
                  <a:schemeClr val="bg1"/>
                </a:solidFill>
                <a:latin typeface="Arial" pitchFamily="34" charset="0"/>
                <a:cs typeface="Arial" pitchFamily="34" charset="0"/>
              </a:rPr>
              <a:t>crizotinib</a:t>
            </a:r>
            <a:r>
              <a:rPr lang="en-US" sz="1600" dirty="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(n </a:t>
            </a:r>
            <a:r>
              <a:rPr lang="en-US" sz="1600" dirty="0">
                <a:solidFill>
                  <a:schemeClr val="bg1"/>
                </a:solidFill>
                <a:latin typeface="Arial" pitchFamily="34" charset="0"/>
                <a:cs typeface="Arial" pitchFamily="34" charset="0"/>
              </a:rPr>
              <a:t>= 71</a:t>
            </a:r>
            <a:r>
              <a:rPr lang="en-US" sz="1600" dirty="0" smtClean="0">
                <a:solidFill>
                  <a:schemeClr val="bg1"/>
                </a:solidFill>
                <a:latin typeface="Arial" pitchFamily="34" charset="0"/>
                <a:cs typeface="Arial" pitchFamily="34" charset="0"/>
              </a:rPr>
              <a:t>): 72</a:t>
            </a:r>
            <a:r>
              <a:rPr lang="en-US" sz="1600" dirty="0">
                <a:solidFill>
                  <a:schemeClr val="bg1"/>
                </a:solidFill>
                <a:latin typeface="Arial" pitchFamily="34" charset="0"/>
                <a:cs typeface="Arial" pitchFamily="34" charset="0"/>
              </a:rPr>
              <a:t>%</a:t>
            </a:r>
          </a:p>
          <a:p>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Crizotinib</a:t>
            </a:r>
            <a:r>
              <a:rPr lang="en-US" sz="1600" dirty="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naïve (n </a:t>
            </a:r>
            <a:r>
              <a:rPr lang="en-US" sz="1600" dirty="0">
                <a:solidFill>
                  <a:schemeClr val="bg1"/>
                </a:solidFill>
                <a:latin typeface="Arial" pitchFamily="34" charset="0"/>
                <a:cs typeface="Arial" pitchFamily="34" charset="0"/>
              </a:rPr>
              <a:t>= 8</a:t>
            </a:r>
            <a:r>
              <a:rPr lang="en-US" sz="1600" dirty="0" smtClean="0">
                <a:solidFill>
                  <a:schemeClr val="bg1"/>
                </a:solidFill>
                <a:latin typeface="Arial" pitchFamily="34" charset="0"/>
                <a:cs typeface="Arial" pitchFamily="34" charset="0"/>
              </a:rPr>
              <a:t>): 100%</a:t>
            </a:r>
            <a:endParaRPr lang="en-US" sz="1600" dirty="0">
              <a:solidFill>
                <a:schemeClr val="bg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4966916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11788"/>
            <a:ext cx="8097823" cy="3140547"/>
          </a:xfrm>
          <a:prstGeom prst="rect">
            <a:avLst/>
          </a:prstGeom>
        </p:spPr>
      </p:pic>
      <p:sp>
        <p:nvSpPr>
          <p:cNvPr id="2" name="Title 1"/>
          <p:cNvSpPr>
            <a:spLocks noGrp="1"/>
          </p:cNvSpPr>
          <p:nvPr>
            <p:ph type="title"/>
          </p:nvPr>
        </p:nvSpPr>
        <p:spPr/>
        <p:txBody>
          <a:bodyPr/>
          <a:lstStyle/>
          <a:p>
            <a:r>
              <a:rPr lang="en-US" sz="2400" dirty="0"/>
              <a:t>ALTA: </a:t>
            </a:r>
            <a:r>
              <a:rPr lang="en-US" sz="2400" dirty="0" smtClean="0"/>
              <a:t>A Phase </a:t>
            </a:r>
            <a:r>
              <a:rPr lang="en-US" sz="2400" dirty="0"/>
              <a:t>II Trial of </a:t>
            </a:r>
            <a:r>
              <a:rPr lang="en-US" sz="2400" dirty="0" err="1"/>
              <a:t>Brigatinib</a:t>
            </a:r>
            <a:r>
              <a:rPr lang="en-US" sz="2400" dirty="0"/>
              <a:t> in </a:t>
            </a:r>
            <a:r>
              <a:rPr lang="en-US" sz="2400" dirty="0" err="1"/>
              <a:t>Crizotinib</a:t>
            </a:r>
            <a:r>
              <a:rPr lang="en-US" sz="2400" dirty="0"/>
              <a:t>-Refractory ALK-Rearranged NSCLC </a:t>
            </a:r>
          </a:p>
        </p:txBody>
      </p:sp>
      <p:sp>
        <p:nvSpPr>
          <p:cNvPr id="20" name="Content Placeholder 2"/>
          <p:cNvSpPr>
            <a:spLocks noGrp="1"/>
          </p:cNvSpPr>
          <p:nvPr>
            <p:ph idx="4294967295"/>
          </p:nvPr>
        </p:nvSpPr>
        <p:spPr>
          <a:xfrm>
            <a:off x="1066800" y="5508769"/>
            <a:ext cx="6362194" cy="549275"/>
          </a:xfrm>
        </p:spPr>
        <p:txBody>
          <a:bodyPr/>
          <a:lstStyle/>
          <a:p>
            <a:pPr marL="0" indent="0">
              <a:spcBef>
                <a:spcPts val="300"/>
              </a:spcBef>
              <a:buNone/>
            </a:pPr>
            <a:r>
              <a:rPr lang="en-US" sz="1650" dirty="0"/>
              <a:t>Broad activity against a range of resistance mutations</a:t>
            </a:r>
          </a:p>
        </p:txBody>
      </p:sp>
      <p:sp>
        <p:nvSpPr>
          <p:cNvPr id="7" name="TextBox 8"/>
          <p:cNvSpPr txBox="1">
            <a:spLocks noChangeArrowheads="1"/>
          </p:cNvSpPr>
          <p:nvPr/>
        </p:nvSpPr>
        <p:spPr bwMode="auto">
          <a:xfrm>
            <a:off x="152283" y="6421124"/>
            <a:ext cx="4509504" cy="338554"/>
          </a:xfrm>
          <a:prstGeom prst="rect">
            <a:avLst/>
          </a:prstGeom>
          <a:noFill/>
          <a:ln w="9525">
            <a:noFill/>
            <a:miter lim="800000"/>
            <a:headEnd/>
            <a:tailEnd/>
          </a:ln>
        </p:spPr>
        <p:txBody>
          <a:bodyPr wrap="none">
            <a:spAutoFit/>
          </a:bodyPr>
          <a:lstStyle/>
          <a:p>
            <a:pPr algn="ctr"/>
            <a:r>
              <a:rPr lang="en-GB" sz="1600" dirty="0">
                <a:solidFill>
                  <a:schemeClr val="bg1"/>
                </a:solidFill>
                <a:latin typeface="Arial" pitchFamily="34" charset="0"/>
                <a:cs typeface="Arial" pitchFamily="34" charset="0"/>
              </a:rPr>
              <a:t>Kim D-W et al. </a:t>
            </a:r>
            <a:r>
              <a:rPr lang="en-GB" sz="1600" i="1" dirty="0">
                <a:solidFill>
                  <a:schemeClr val="bg1"/>
                </a:solidFill>
                <a:latin typeface="Arial" pitchFamily="34" charset="0"/>
                <a:cs typeface="Arial" pitchFamily="34" charset="0"/>
              </a:rPr>
              <a:t>Proc ASCO</a:t>
            </a:r>
            <a:r>
              <a:rPr lang="en-GB" sz="1600" dirty="0">
                <a:solidFill>
                  <a:schemeClr val="bg1"/>
                </a:solidFill>
                <a:latin typeface="Arial" pitchFamily="34" charset="0"/>
                <a:cs typeface="Arial" pitchFamily="34" charset="0"/>
              </a:rPr>
              <a:t> 2016;Abstract 9007.</a:t>
            </a:r>
          </a:p>
        </p:txBody>
      </p:sp>
      <p:sp>
        <p:nvSpPr>
          <p:cNvPr id="13" name="Rectangle 33"/>
          <p:cNvSpPr>
            <a:spLocks noChangeArrowheads="1"/>
          </p:cNvSpPr>
          <p:nvPr/>
        </p:nvSpPr>
        <p:spPr bwMode="auto">
          <a:xfrm>
            <a:off x="4419600" y="1676400"/>
            <a:ext cx="4343400" cy="11430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314633653"/>
              </p:ext>
            </p:extLst>
          </p:nvPr>
        </p:nvGraphicFramePr>
        <p:xfrm>
          <a:off x="4533900" y="1780716"/>
          <a:ext cx="4114801" cy="934369"/>
        </p:xfrm>
        <a:graphic>
          <a:graphicData uri="http://schemas.openxmlformats.org/drawingml/2006/table">
            <a:tbl>
              <a:tblPr firstRow="1" bandRow="1">
                <a:tableStyleId>{1FECB4D8-DB02-4DC6-A0A2-4F2EBAE1DC90}</a:tableStyleId>
              </a:tblPr>
              <a:tblGrid>
                <a:gridCol w="1499536">
                  <a:extLst>
                    <a:ext uri="{9D8B030D-6E8A-4147-A177-3AD203B41FA5}">
                      <a16:colId xmlns:a16="http://schemas.microsoft.com/office/drawing/2014/main" xmlns="" val="20000"/>
                    </a:ext>
                  </a:extLst>
                </a:gridCol>
                <a:gridCol w="571253">
                  <a:extLst>
                    <a:ext uri="{9D8B030D-6E8A-4147-A177-3AD203B41FA5}">
                      <a16:colId xmlns:a16="http://schemas.microsoft.com/office/drawing/2014/main" xmlns="" val="20002"/>
                    </a:ext>
                  </a:extLst>
                </a:gridCol>
                <a:gridCol w="999691">
                  <a:extLst>
                    <a:ext uri="{9D8B030D-6E8A-4147-A177-3AD203B41FA5}">
                      <a16:colId xmlns:a16="http://schemas.microsoft.com/office/drawing/2014/main" xmlns="" val="20003"/>
                    </a:ext>
                  </a:extLst>
                </a:gridCol>
                <a:gridCol w="1044321">
                  <a:extLst>
                    <a:ext uri="{9D8B030D-6E8A-4147-A177-3AD203B41FA5}">
                      <a16:colId xmlns:a16="http://schemas.microsoft.com/office/drawing/2014/main" xmlns="" val="20004"/>
                    </a:ext>
                  </a:extLst>
                </a:gridCol>
              </a:tblGrid>
              <a:tr h="301831">
                <a:tc>
                  <a:txBody>
                    <a:bodyPr/>
                    <a:lstStyle/>
                    <a:p>
                      <a:endParaRPr lang="en-US" sz="1100" b="1"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100" dirty="0">
                          <a:solidFill>
                            <a:schemeClr val="bg1"/>
                          </a:solidFill>
                        </a:rPr>
                        <a:t>ORR</a:t>
                      </a:r>
                      <a:endParaRPr lang="en-US" sz="1100" b="1"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100" dirty="0">
                          <a:solidFill>
                            <a:schemeClr val="bg1"/>
                          </a:solidFill>
                        </a:rPr>
                        <a:t>Median PFS</a:t>
                      </a:r>
                      <a:endParaRPr lang="en-US" sz="1100" b="1"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tc>
                  <a:txBody>
                    <a:bodyPr/>
                    <a:lstStyle/>
                    <a:p>
                      <a:pPr algn="ctr"/>
                      <a:r>
                        <a:rPr lang="en-US" sz="1100" dirty="0">
                          <a:solidFill>
                            <a:schemeClr val="bg1"/>
                          </a:solidFill>
                        </a:rPr>
                        <a:t>PFS HR</a:t>
                      </a:r>
                      <a:endParaRPr lang="en-US" sz="1100" b="1" baseline="30000"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50"/>
                    </a:solidFill>
                  </a:tcPr>
                </a:tc>
                <a:extLst>
                  <a:ext uri="{0D108BD9-81ED-4DB2-BD59-A6C34878D82A}">
                    <a16:rowId xmlns:a16="http://schemas.microsoft.com/office/drawing/2014/main" xmlns="" val="10000"/>
                  </a:ext>
                </a:extLst>
              </a:tr>
              <a:tr h="269818">
                <a:tc>
                  <a:txBody>
                    <a:bodyPr/>
                    <a:lstStyle/>
                    <a:p>
                      <a:r>
                        <a:rPr lang="en-US" sz="1100" b="0" dirty="0">
                          <a:solidFill>
                            <a:schemeClr val="bg1"/>
                          </a:solidFill>
                        </a:rPr>
                        <a:t>90 mg </a:t>
                      </a:r>
                      <a:r>
                        <a:rPr lang="en-US" sz="1100" b="0" dirty="0" err="1" smtClean="0">
                          <a:solidFill>
                            <a:schemeClr val="bg1"/>
                          </a:solidFill>
                        </a:rPr>
                        <a:t>qd</a:t>
                      </a:r>
                      <a:r>
                        <a:rPr lang="en-US" sz="1100" b="0" dirty="0" smtClean="0">
                          <a:solidFill>
                            <a:schemeClr val="bg1"/>
                          </a:solidFill>
                        </a:rPr>
                        <a:t> (n = 112)</a:t>
                      </a:r>
                      <a:endParaRPr lang="en-US" sz="1100" b="0"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5C96"/>
                    </a:solidFill>
                  </a:tcPr>
                </a:tc>
                <a:tc>
                  <a:txBody>
                    <a:bodyPr/>
                    <a:lstStyle/>
                    <a:p>
                      <a:pPr algn="ctr"/>
                      <a:r>
                        <a:rPr lang="en-US" sz="1100" b="0" dirty="0">
                          <a:solidFill>
                            <a:schemeClr val="bg1"/>
                          </a:solidFill>
                        </a:rPr>
                        <a:t>45%</a:t>
                      </a:r>
                      <a:endParaRPr lang="en-US" sz="1100" b="0"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5C96"/>
                    </a:solidFill>
                  </a:tcPr>
                </a:tc>
                <a:tc>
                  <a:txBody>
                    <a:bodyPr/>
                    <a:lstStyle/>
                    <a:p>
                      <a:pPr algn="ctr"/>
                      <a:r>
                        <a:rPr lang="en-US" sz="1100" b="0" dirty="0">
                          <a:solidFill>
                            <a:schemeClr val="bg1"/>
                          </a:solidFill>
                        </a:rPr>
                        <a:t>9.2 months</a:t>
                      </a:r>
                      <a:endParaRPr lang="en-US" sz="1100" b="0"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5C96"/>
                    </a:solidFill>
                  </a:tcPr>
                </a:tc>
                <a:tc rowSpan="2">
                  <a:txBody>
                    <a:bodyPr/>
                    <a:lstStyle/>
                    <a:p>
                      <a:pPr algn="ctr"/>
                      <a:r>
                        <a:rPr lang="en-US" sz="1100" b="0" dirty="0">
                          <a:solidFill>
                            <a:schemeClr val="bg1"/>
                          </a:solidFill>
                        </a:rPr>
                        <a:t>0.55 </a:t>
                      </a:r>
                    </a:p>
                    <a:p>
                      <a:pPr algn="ctr"/>
                      <a:r>
                        <a:rPr lang="en-US" sz="1100" b="0" dirty="0">
                          <a:solidFill>
                            <a:schemeClr val="bg1"/>
                          </a:solidFill>
                        </a:rPr>
                        <a:t>(</a:t>
                      </a:r>
                      <a:r>
                        <a:rPr lang="en-US" sz="1100" b="0" dirty="0" smtClean="0">
                          <a:solidFill>
                            <a:schemeClr val="bg1"/>
                          </a:solidFill>
                        </a:rPr>
                        <a:t>0.35 – 0.86</a:t>
                      </a:r>
                      <a:r>
                        <a:rPr lang="en-US" sz="1100" b="0" dirty="0">
                          <a:solidFill>
                            <a:schemeClr val="bg1"/>
                          </a:solidFill>
                        </a:rPr>
                        <a:t>)</a:t>
                      </a:r>
                      <a:endParaRPr lang="en-US" sz="1100" b="0"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5C96"/>
                    </a:solidFill>
                  </a:tcPr>
                </a:tc>
                <a:extLst>
                  <a:ext uri="{0D108BD9-81ED-4DB2-BD59-A6C34878D82A}">
                    <a16:rowId xmlns:a16="http://schemas.microsoft.com/office/drawing/2014/main" xmlns="" val="10001"/>
                  </a:ext>
                </a:extLst>
              </a:tr>
              <a:tr h="301831">
                <a:tc>
                  <a:txBody>
                    <a:bodyPr/>
                    <a:lstStyle/>
                    <a:p>
                      <a:r>
                        <a:rPr lang="en-US" sz="1100" b="0" dirty="0" smtClean="0">
                          <a:solidFill>
                            <a:schemeClr val="bg1"/>
                          </a:solidFill>
                        </a:rPr>
                        <a:t>90 mg </a:t>
                      </a:r>
                      <a:r>
                        <a:rPr lang="en-US" sz="1100" b="0" dirty="0">
                          <a:solidFill>
                            <a:schemeClr val="bg1"/>
                          </a:solidFill>
                          <a:sym typeface="Wingdings" pitchFamily="2" charset="2"/>
                        </a:rPr>
                        <a:t> </a:t>
                      </a:r>
                      <a:r>
                        <a:rPr lang="en-US" sz="1100" b="0" dirty="0">
                          <a:solidFill>
                            <a:schemeClr val="bg1"/>
                          </a:solidFill>
                        </a:rPr>
                        <a:t>180 mg</a:t>
                      </a:r>
                      <a:r>
                        <a:rPr lang="en-US" sz="1100" b="0" baseline="0" dirty="0">
                          <a:solidFill>
                            <a:schemeClr val="bg1"/>
                          </a:solidFill>
                        </a:rPr>
                        <a:t> </a:t>
                      </a:r>
                      <a:r>
                        <a:rPr lang="en-US" sz="1100" b="0" dirty="0" err="1">
                          <a:solidFill>
                            <a:schemeClr val="bg1"/>
                          </a:solidFill>
                        </a:rPr>
                        <a:t>qd</a:t>
                      </a:r>
                      <a:r>
                        <a:rPr lang="en-US" sz="1100" b="0" dirty="0">
                          <a:solidFill>
                            <a:schemeClr val="bg1"/>
                          </a:solidFill>
                        </a:rPr>
                        <a:t> </a:t>
                      </a:r>
                      <a:r>
                        <a:rPr lang="en-US" sz="1100" b="0" dirty="0" smtClean="0">
                          <a:solidFill>
                            <a:schemeClr val="bg1"/>
                          </a:solidFill>
                        </a:rPr>
                        <a:t> (n = 110)</a:t>
                      </a:r>
                      <a:endParaRPr lang="en-US" sz="1100" b="0"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5C96"/>
                    </a:solidFill>
                  </a:tcPr>
                </a:tc>
                <a:tc>
                  <a:txBody>
                    <a:bodyPr/>
                    <a:lstStyle/>
                    <a:p>
                      <a:pPr algn="ctr"/>
                      <a:r>
                        <a:rPr lang="en-US" sz="1100" b="0" dirty="0" smtClean="0">
                          <a:solidFill>
                            <a:schemeClr val="bg1"/>
                          </a:solidFill>
                        </a:rPr>
                        <a:t>54</a:t>
                      </a:r>
                      <a:r>
                        <a:rPr lang="en-US" sz="1100" b="0" baseline="0" dirty="0" smtClean="0">
                          <a:solidFill>
                            <a:schemeClr val="bg1"/>
                          </a:solidFill>
                        </a:rPr>
                        <a:t>%</a:t>
                      </a:r>
                      <a:endParaRPr lang="en-US" sz="1100" b="0"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5C96"/>
                    </a:solidFill>
                  </a:tcPr>
                </a:tc>
                <a:tc>
                  <a:txBody>
                    <a:bodyPr/>
                    <a:lstStyle/>
                    <a:p>
                      <a:pPr algn="ctr"/>
                      <a:r>
                        <a:rPr lang="en-US" sz="1100" b="0" dirty="0">
                          <a:solidFill>
                            <a:schemeClr val="bg1"/>
                          </a:solidFill>
                        </a:rPr>
                        <a:t>12.9 months</a:t>
                      </a:r>
                      <a:endParaRPr lang="en-US" sz="1100" b="0" dirty="0">
                        <a:solidFill>
                          <a:schemeClr val="bg1"/>
                        </a:solidFill>
                        <a:latin typeface="Arial" pitchFamily="34" charset="0"/>
                        <a:cs typeface="Arial" pitchFamily="34" charset="0"/>
                      </a:endParaRPr>
                    </a:p>
                  </a:txBody>
                  <a:tcPr marL="91464" marR="91464" marT="13720" marB="13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5C96"/>
                    </a:solidFill>
                  </a:tcPr>
                </a:tc>
                <a:tc vMerge="1">
                  <a:txBody>
                    <a:bodyPr/>
                    <a:lstStyle/>
                    <a:p>
                      <a:pPr algn="ctr"/>
                      <a:endParaRPr lang="en-US" sz="1000" b="1" dirty="0">
                        <a:solidFill>
                          <a:schemeClr val="bg1"/>
                        </a:solidFill>
                        <a:latin typeface="Arial" pitchFamily="34" charset="0"/>
                        <a:cs typeface="Arial"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custDataLst>
      <p:tags r:id="rId1"/>
    </p:custDataLst>
    <p:extLst>
      <p:ext uri="{BB962C8B-B14F-4D97-AF65-F5344CB8AC3E}">
        <p14:creationId xmlns:p14="http://schemas.microsoft.com/office/powerpoint/2010/main" val="1198252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913447" y="1524000"/>
            <a:ext cx="7620953" cy="3162627"/>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 name="Title 1"/>
          <p:cNvSpPr>
            <a:spLocks noGrp="1"/>
          </p:cNvSpPr>
          <p:nvPr>
            <p:ph type="title"/>
          </p:nvPr>
        </p:nvSpPr>
        <p:spPr/>
        <p:txBody>
          <a:bodyPr/>
          <a:lstStyle/>
          <a:p>
            <a:r>
              <a:rPr lang="en-US" sz="2400" dirty="0"/>
              <a:t>ALTA: Select Adverse Events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200902411"/>
              </p:ext>
            </p:extLst>
          </p:nvPr>
        </p:nvGraphicFramePr>
        <p:xfrm>
          <a:off x="1049673" y="1676401"/>
          <a:ext cx="7332327" cy="2895598"/>
        </p:xfrm>
        <a:graphic>
          <a:graphicData uri="http://schemas.openxmlformats.org/drawingml/2006/table">
            <a:tbl>
              <a:tblPr firstRow="1" bandRow="1">
                <a:tableStyleId>{21E4AEA4-8DFA-4A89-87EB-49C32662AFE0}</a:tableStyleId>
              </a:tblPr>
              <a:tblGrid>
                <a:gridCol w="2444109"/>
                <a:gridCol w="2444109"/>
                <a:gridCol w="2444109"/>
              </a:tblGrid>
              <a:tr h="710813">
                <a:tc>
                  <a:txBody>
                    <a:bodyPr/>
                    <a:lstStyle/>
                    <a:p>
                      <a:r>
                        <a:rPr lang="en-US" sz="1500" dirty="0" smtClean="0"/>
                        <a:t>Any grade AE </a:t>
                      </a:r>
                    </a:p>
                    <a:p>
                      <a:r>
                        <a:rPr lang="en-US" sz="1500" dirty="0" smtClean="0"/>
                        <a:t>(≥10% of patients)</a:t>
                      </a:r>
                      <a:endParaRPr lang="en-US" sz="1500" dirty="0"/>
                    </a:p>
                  </a:txBody>
                  <a:tcPr marL="68598" marR="68598" marT="34299"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2E5F"/>
                    </a:solidFill>
                  </a:tcPr>
                </a:tc>
                <a:tc>
                  <a:txBody>
                    <a:bodyPr/>
                    <a:lstStyle/>
                    <a:p>
                      <a:pPr marL="0" marR="0" algn="ctr">
                        <a:lnSpc>
                          <a:spcPct val="115000"/>
                        </a:lnSpc>
                        <a:spcBef>
                          <a:spcPts val="0"/>
                        </a:spcBef>
                        <a:spcAft>
                          <a:spcPts val="0"/>
                        </a:spcAft>
                      </a:pPr>
                      <a:r>
                        <a:rPr lang="en-US" sz="1500" dirty="0" err="1" smtClean="0">
                          <a:solidFill>
                            <a:schemeClr val="tx1"/>
                          </a:solidFill>
                          <a:effectLst/>
                          <a:latin typeface="Arial" panose="020B0604020202020204" pitchFamily="34" charset="0"/>
                          <a:cs typeface="Arial" panose="020B0604020202020204" pitchFamily="34" charset="0"/>
                        </a:rPr>
                        <a:t>Brigatinib</a:t>
                      </a:r>
                      <a:r>
                        <a:rPr lang="en-US" sz="1500" dirty="0" smtClean="0">
                          <a:solidFill>
                            <a:schemeClr val="tx1"/>
                          </a:solidFill>
                          <a:effectLst/>
                          <a:latin typeface="Arial" panose="020B0604020202020204" pitchFamily="34" charset="0"/>
                          <a:cs typeface="Arial" panose="020B0604020202020204" pitchFamily="34" charset="0"/>
                        </a:rPr>
                        <a:t> 90 mg </a:t>
                      </a:r>
                      <a:r>
                        <a:rPr lang="en-US" sz="1500" dirty="0" err="1" smtClean="0">
                          <a:solidFill>
                            <a:schemeClr val="tx1"/>
                          </a:solidFill>
                          <a:effectLst/>
                          <a:latin typeface="Arial" panose="020B0604020202020204" pitchFamily="34" charset="0"/>
                          <a:cs typeface="Arial" panose="020B0604020202020204" pitchFamily="34" charset="0"/>
                        </a:rPr>
                        <a:t>qd</a:t>
                      </a:r>
                      <a:endParaRPr lang="en-US" sz="1500" dirty="0" smtClean="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500" dirty="0" smtClean="0">
                          <a:solidFill>
                            <a:schemeClr val="tx1"/>
                          </a:solidFill>
                          <a:effectLst/>
                          <a:latin typeface="Arial" panose="020B0604020202020204" pitchFamily="34" charset="0"/>
                          <a:ea typeface="Calibri"/>
                          <a:cs typeface="Arial" panose="020B0604020202020204" pitchFamily="34" charset="0"/>
                        </a:rPr>
                        <a:t>(n = 109)</a:t>
                      </a:r>
                    </a:p>
                  </a:txBody>
                  <a:tcPr marL="68598" marR="68598" marT="34299"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2E5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err="1" smtClean="0">
                          <a:solidFill>
                            <a:schemeClr val="tx1"/>
                          </a:solidFill>
                          <a:effectLst/>
                          <a:latin typeface="Arial" panose="020B0604020202020204" pitchFamily="34" charset="0"/>
                          <a:cs typeface="Arial" panose="020B0604020202020204" pitchFamily="34" charset="0"/>
                        </a:rPr>
                        <a:t>Brigatinib</a:t>
                      </a:r>
                      <a:r>
                        <a:rPr lang="en-US" sz="1500" dirty="0" smtClean="0">
                          <a:solidFill>
                            <a:schemeClr val="tx1"/>
                          </a:solidFill>
                          <a:effectLst/>
                          <a:latin typeface="Arial" panose="020B0604020202020204" pitchFamily="34" charset="0"/>
                          <a:cs typeface="Arial" panose="020B0604020202020204" pitchFamily="34" charset="0"/>
                        </a:rPr>
                        <a:t> 180 mg </a:t>
                      </a:r>
                      <a:r>
                        <a:rPr lang="en-US" sz="1500" dirty="0" err="1" smtClean="0">
                          <a:solidFill>
                            <a:schemeClr val="tx1"/>
                          </a:solidFill>
                          <a:effectLst/>
                          <a:latin typeface="Arial" panose="020B0604020202020204" pitchFamily="34" charset="0"/>
                          <a:cs typeface="Arial" panose="020B0604020202020204" pitchFamily="34" charset="0"/>
                        </a:rPr>
                        <a:t>qd</a:t>
                      </a:r>
                      <a:r>
                        <a:rPr lang="en-US" sz="1500" dirty="0" smtClean="0">
                          <a:solidFill>
                            <a:schemeClr val="tx1"/>
                          </a:solidFill>
                          <a:effectLst/>
                          <a:latin typeface="Arial" panose="020B0604020202020204" pitchFamily="34" charset="0"/>
                          <a:cs typeface="Arial" panose="020B0604020202020204" pitchFamily="34" charset="0"/>
                        </a:rPr>
                        <a:t> </a:t>
                      </a:r>
                      <a:br>
                        <a:rPr lang="en-US" sz="1500" dirty="0" smtClean="0">
                          <a:solidFill>
                            <a:schemeClr val="tx1"/>
                          </a:solidFill>
                          <a:effectLst/>
                          <a:latin typeface="Arial" panose="020B0604020202020204" pitchFamily="34" charset="0"/>
                          <a:cs typeface="Arial" panose="020B0604020202020204" pitchFamily="34" charset="0"/>
                        </a:rPr>
                      </a:br>
                      <a:r>
                        <a:rPr lang="en-US" sz="1500" dirty="0" smtClean="0">
                          <a:solidFill>
                            <a:schemeClr val="tx1"/>
                          </a:solidFill>
                          <a:effectLst/>
                          <a:latin typeface="Arial" panose="020B0604020202020204" pitchFamily="34" charset="0"/>
                          <a:cs typeface="Arial" panose="020B0604020202020204" pitchFamily="34" charset="0"/>
                        </a:rPr>
                        <a:t>(n = 110)</a:t>
                      </a:r>
                      <a:endParaRPr lang="en-US" sz="1500" dirty="0" smtClean="0">
                        <a:solidFill>
                          <a:schemeClr val="tx1"/>
                        </a:solidFill>
                        <a:effectLst/>
                        <a:latin typeface="Arial" panose="020B0604020202020204" pitchFamily="34" charset="0"/>
                        <a:ea typeface="Calibri"/>
                        <a:cs typeface="Arial" panose="020B0604020202020204" pitchFamily="34" charset="0"/>
                      </a:endParaRPr>
                    </a:p>
                  </a:txBody>
                  <a:tcPr marL="68598" marR="68598" marT="34299"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2E5F"/>
                    </a:solidFill>
                  </a:tcPr>
                </a:tc>
              </a:tr>
              <a:tr h="436957">
                <a:tc>
                  <a:txBody>
                    <a:bodyPr/>
                    <a:lstStyle/>
                    <a:p>
                      <a:r>
                        <a:rPr lang="en-US" sz="1500" dirty="0" smtClean="0"/>
                        <a:t>Nausea</a:t>
                      </a:r>
                      <a:endParaRPr lang="en-US" sz="1500" dirty="0"/>
                    </a:p>
                  </a:txBody>
                  <a:tcPr marL="68598" marR="68598" marT="34299" marB="342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33%</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 40%</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436957">
                <a:tc>
                  <a:txBody>
                    <a:bodyPr/>
                    <a:lstStyle/>
                    <a:p>
                      <a:r>
                        <a:rPr lang="en-US" sz="1500" dirty="0" smtClean="0"/>
                        <a:t>Diarrhea</a:t>
                      </a:r>
                      <a:endParaRPr lang="en-US" sz="1500" dirty="0"/>
                    </a:p>
                  </a:txBody>
                  <a:tcPr marL="68598" marR="68598" marT="34299" marB="342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19%</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38%</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436957">
                <a:tc>
                  <a:txBody>
                    <a:bodyPr/>
                    <a:lstStyle/>
                    <a:p>
                      <a:r>
                        <a:rPr lang="en-US" sz="1500" dirty="0" smtClean="0"/>
                        <a:t>Cough</a:t>
                      </a:r>
                      <a:endParaRPr lang="en-US" sz="1500" dirty="0"/>
                    </a:p>
                  </a:txBody>
                  <a:tcPr marL="68598" marR="68598" marT="34299" marB="342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18%</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34%</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436957">
                <a:tc>
                  <a:txBody>
                    <a:bodyPr/>
                    <a:lstStyle/>
                    <a:p>
                      <a:r>
                        <a:rPr lang="en-US" sz="1500" dirty="0" smtClean="0"/>
                        <a:t>Dyspnea</a:t>
                      </a:r>
                      <a:endParaRPr lang="en-US" sz="1500" dirty="0"/>
                    </a:p>
                  </a:txBody>
                  <a:tcPr marL="68598" marR="68598" marT="34299" marB="342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21%</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21%</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r h="436957">
                <a:tc>
                  <a:txBody>
                    <a:bodyPr/>
                    <a:lstStyle/>
                    <a:p>
                      <a:r>
                        <a:rPr lang="en-US" sz="1500" dirty="0" smtClean="0"/>
                        <a:t>Hypertension</a:t>
                      </a:r>
                      <a:endParaRPr lang="en-US" sz="1500" dirty="0"/>
                    </a:p>
                  </a:txBody>
                  <a:tcPr marL="68598" marR="68598" marT="34299" marB="342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11%</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c>
                  <a:txBody>
                    <a:bodyPr/>
                    <a:lstStyle/>
                    <a:p>
                      <a:pPr marL="0" marR="0" algn="ctr" defTabSz="457200" rtl="0" eaLnBrk="1" latinLnBrk="0" hangingPunct="1">
                        <a:lnSpc>
                          <a:spcPct val="115000"/>
                        </a:lnSpc>
                        <a:spcBef>
                          <a:spcPts val="0"/>
                        </a:spcBef>
                        <a:spcAft>
                          <a:spcPts val="0"/>
                        </a:spcAft>
                      </a:pPr>
                      <a:r>
                        <a:rPr lang="en-US" sz="1500" kern="1200" dirty="0" smtClean="0">
                          <a:solidFill>
                            <a:schemeClr val="dk1"/>
                          </a:solidFill>
                          <a:latin typeface="+mn-lt"/>
                          <a:ea typeface="+mn-ea"/>
                          <a:cs typeface="+mn-cs"/>
                        </a:rPr>
                        <a:t>21%</a:t>
                      </a:r>
                      <a:endParaRPr lang="en-US" sz="1500" kern="1200" dirty="0">
                        <a:solidFill>
                          <a:schemeClr val="dk1"/>
                        </a:solidFill>
                        <a:latin typeface="+mn-lt"/>
                        <a:ea typeface="+mn-ea"/>
                        <a:cs typeface="+mn-cs"/>
                      </a:endParaRPr>
                    </a:p>
                  </a:txBody>
                  <a:tcPr marL="51448" marR="51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5"/>
                    </a:solidFill>
                  </a:tcPr>
                </a:tc>
              </a:tr>
            </a:tbl>
          </a:graphicData>
        </a:graphic>
      </p:graphicFrame>
      <p:sp>
        <p:nvSpPr>
          <p:cNvPr id="7" name="TextBox 8"/>
          <p:cNvSpPr txBox="1">
            <a:spLocks noChangeArrowheads="1"/>
          </p:cNvSpPr>
          <p:nvPr/>
        </p:nvSpPr>
        <p:spPr bwMode="auto">
          <a:xfrm>
            <a:off x="81169" y="6497931"/>
            <a:ext cx="4509504" cy="338554"/>
          </a:xfrm>
          <a:prstGeom prst="rect">
            <a:avLst/>
          </a:prstGeom>
          <a:noFill/>
          <a:ln w="9525">
            <a:noFill/>
            <a:miter lim="800000"/>
            <a:headEnd/>
            <a:tailEnd/>
          </a:ln>
        </p:spPr>
        <p:txBody>
          <a:bodyPr wrap="none">
            <a:spAutoFit/>
          </a:bodyPr>
          <a:lstStyle/>
          <a:p>
            <a:pPr algn="ctr"/>
            <a:r>
              <a:rPr lang="en-GB" sz="1600" dirty="0">
                <a:solidFill>
                  <a:schemeClr val="bg1"/>
                </a:solidFill>
                <a:latin typeface="Arial" pitchFamily="34" charset="0"/>
                <a:cs typeface="Arial" pitchFamily="34" charset="0"/>
              </a:rPr>
              <a:t>Kim D-W et al. </a:t>
            </a:r>
            <a:r>
              <a:rPr lang="en-GB" sz="1600" i="1" dirty="0">
                <a:solidFill>
                  <a:schemeClr val="bg1"/>
                </a:solidFill>
                <a:latin typeface="Arial" pitchFamily="34" charset="0"/>
                <a:cs typeface="Arial" pitchFamily="34" charset="0"/>
              </a:rPr>
              <a:t>Proc ASCO </a:t>
            </a:r>
            <a:r>
              <a:rPr lang="en-GB" sz="1600" dirty="0">
                <a:solidFill>
                  <a:schemeClr val="bg1"/>
                </a:solidFill>
                <a:latin typeface="Arial" pitchFamily="34" charset="0"/>
                <a:cs typeface="Arial" pitchFamily="34" charset="0"/>
              </a:rPr>
              <a:t>2016;Abstract 9007.</a:t>
            </a:r>
          </a:p>
        </p:txBody>
      </p:sp>
      <p:sp>
        <p:nvSpPr>
          <p:cNvPr id="8" name="TextBox 7"/>
          <p:cNvSpPr txBox="1"/>
          <p:nvPr/>
        </p:nvSpPr>
        <p:spPr>
          <a:xfrm>
            <a:off x="913448" y="4858122"/>
            <a:ext cx="7354451" cy="830997"/>
          </a:xfrm>
          <a:prstGeom prst="rect">
            <a:avLst/>
          </a:prstGeom>
          <a:noFill/>
        </p:spPr>
        <p:txBody>
          <a:bodyPr wrap="square" rtlCol="0">
            <a:spAutoFit/>
          </a:bodyPr>
          <a:lstStyle/>
          <a:p>
            <a:r>
              <a:rPr lang="en-US" sz="1600" dirty="0">
                <a:latin typeface="Arial" pitchFamily="34" charset="0"/>
                <a:cs typeface="Arial" pitchFamily="34" charset="0"/>
              </a:rPr>
              <a:t>A subset of pulmonary AEs with early onset (including dyspnea, hypoxia, cough, pneumonia, pneumonitis) occurred in 14 (6%) of patients, before dose escalation to 180 mg</a:t>
            </a:r>
          </a:p>
        </p:txBody>
      </p:sp>
    </p:spTree>
    <p:custDataLst>
      <p:tags r:id="rId1"/>
    </p:custDataLst>
    <p:extLst>
      <p:ext uri="{BB962C8B-B14F-4D97-AF65-F5344CB8AC3E}">
        <p14:creationId xmlns:p14="http://schemas.microsoft.com/office/powerpoint/2010/main" val="2143991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6"/>
          <p:cNvSpPr>
            <a:spLocks noChangeShapeType="1"/>
          </p:cNvSpPr>
          <p:nvPr/>
        </p:nvSpPr>
        <p:spPr bwMode="auto">
          <a:xfrm>
            <a:off x="3397739" y="3352800"/>
            <a:ext cx="1576578"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6" name="Line 7"/>
          <p:cNvSpPr>
            <a:spLocks noChangeShapeType="1"/>
          </p:cNvSpPr>
          <p:nvPr/>
        </p:nvSpPr>
        <p:spPr bwMode="auto">
          <a:xfrm flipH="1">
            <a:off x="4974317" y="2613405"/>
            <a:ext cx="0" cy="150296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7" name="Line 8"/>
          <p:cNvSpPr>
            <a:spLocks noChangeShapeType="1"/>
          </p:cNvSpPr>
          <p:nvPr/>
        </p:nvSpPr>
        <p:spPr bwMode="auto">
          <a:xfrm flipV="1">
            <a:off x="4974317" y="2605067"/>
            <a:ext cx="385863" cy="8336"/>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8" name="Line 9"/>
          <p:cNvSpPr>
            <a:spLocks noChangeShapeType="1"/>
          </p:cNvSpPr>
          <p:nvPr/>
        </p:nvSpPr>
        <p:spPr bwMode="auto">
          <a:xfrm>
            <a:off x="4974317" y="4116363"/>
            <a:ext cx="38586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solidFill>
                <a:srgbClr val="FFFFFF"/>
              </a:solidFill>
              <a:ea typeface="ＭＳ Ｐゴシック" charset="0"/>
              <a:cs typeface="ＭＳ Ｐゴシック" charset="0"/>
            </a:endParaRPr>
          </a:p>
        </p:txBody>
      </p:sp>
      <p:sp>
        <p:nvSpPr>
          <p:cNvPr id="57349" name="Text Box 11"/>
          <p:cNvSpPr txBox="1">
            <a:spLocks noChangeArrowheads="1"/>
          </p:cNvSpPr>
          <p:nvPr/>
        </p:nvSpPr>
        <p:spPr bwMode="auto">
          <a:xfrm>
            <a:off x="5410200" y="2262587"/>
            <a:ext cx="2651022" cy="698571"/>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Aft>
                <a:spcPts val="900"/>
              </a:spcAft>
            </a:pPr>
            <a:r>
              <a:rPr lang="en-US" sz="1700" b="1" dirty="0" err="1" smtClean="0">
                <a:solidFill>
                  <a:srgbClr val="000090"/>
                </a:solidFill>
              </a:rPr>
              <a:t>Brigatinib</a:t>
            </a:r>
            <a:endParaRPr lang="en-US" sz="1700" b="1" dirty="0">
              <a:solidFill>
                <a:srgbClr val="000090"/>
              </a:solidFill>
            </a:endParaRPr>
          </a:p>
        </p:txBody>
      </p:sp>
      <p:sp>
        <p:nvSpPr>
          <p:cNvPr id="57350" name="Text Box 13"/>
          <p:cNvSpPr txBox="1">
            <a:spLocks noChangeArrowheads="1"/>
          </p:cNvSpPr>
          <p:nvPr/>
        </p:nvSpPr>
        <p:spPr bwMode="auto">
          <a:xfrm>
            <a:off x="5410200" y="3842448"/>
            <a:ext cx="2651022" cy="720516"/>
          </a:xfrm>
          <a:prstGeom prst="rect">
            <a:avLst/>
          </a:prstGeom>
          <a:solidFill>
            <a:srgbClr val="92D05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b="1" dirty="0" err="1" smtClean="0">
                <a:solidFill>
                  <a:srgbClr val="000090"/>
                </a:solidFill>
              </a:rPr>
              <a:t>Crizotinib</a:t>
            </a:r>
            <a:endParaRPr lang="en-US" sz="1700" b="1" dirty="0">
              <a:solidFill>
                <a:srgbClr val="000090"/>
              </a:solidFill>
            </a:endParaRPr>
          </a:p>
        </p:txBody>
      </p:sp>
      <p:sp>
        <p:nvSpPr>
          <p:cNvPr id="57352" name="TextBox 3"/>
          <p:cNvSpPr txBox="1">
            <a:spLocks noChangeArrowheads="1"/>
          </p:cNvSpPr>
          <p:nvPr/>
        </p:nvSpPr>
        <p:spPr bwMode="auto">
          <a:xfrm>
            <a:off x="60738" y="6331817"/>
            <a:ext cx="7317105" cy="457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7196" bIns="68598"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solidFill>
                  <a:schemeClr val="bg1"/>
                </a:solidFill>
              </a:rPr>
              <a:t>www.clinicaltrials.gov. NCT02737501</a:t>
            </a:r>
            <a:endParaRPr lang="en-US" sz="1600" dirty="0">
              <a:solidFill>
                <a:schemeClr val="bg1"/>
              </a:solidFill>
            </a:endParaRPr>
          </a:p>
        </p:txBody>
      </p:sp>
      <p:graphicFrame>
        <p:nvGraphicFramePr>
          <p:cNvPr id="29" name="Group 104"/>
          <p:cNvGraphicFramePr>
            <a:graphicFrameLocks noGrp="1"/>
          </p:cNvGraphicFramePr>
          <p:nvPr>
            <p:extLst>
              <p:ext uri="{D42A27DB-BD31-4B8C-83A1-F6EECF244321}">
                <p14:modId xmlns:p14="http://schemas.microsoft.com/office/powerpoint/2010/main" val="32111980"/>
              </p:ext>
            </p:extLst>
          </p:nvPr>
        </p:nvGraphicFramePr>
        <p:xfrm>
          <a:off x="811046" y="2121800"/>
          <a:ext cx="2586693" cy="2282835"/>
        </p:xfrm>
        <a:graphic>
          <a:graphicData uri="http://schemas.openxmlformats.org/drawingml/2006/table">
            <a:tbl>
              <a:tblPr/>
              <a:tblGrid>
                <a:gridCol w="2586693"/>
              </a:tblGrid>
              <a:tr h="5086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bg1"/>
                          </a:solidFill>
                          <a:effectLst/>
                          <a:latin typeface="Arial"/>
                          <a:ea typeface="ＭＳ Ｐゴシック" charset="0"/>
                          <a:cs typeface="Arial"/>
                        </a:rPr>
                        <a:t>Eligibility (N = 270)</a:t>
                      </a:r>
                      <a:endParaRPr kumimoji="0" lang="en-US" sz="1700" b="1" i="0" u="none" strike="noStrike" cap="none" normalizeH="0" baseline="0" dirty="0">
                        <a:ln>
                          <a:noFill/>
                        </a:ln>
                        <a:solidFill>
                          <a:schemeClr val="bg1"/>
                        </a:solidFill>
                        <a:effectLst/>
                        <a:latin typeface="Arial"/>
                        <a:ea typeface="ＭＳ Ｐゴシック" charset="0"/>
                        <a:cs typeface="Arial"/>
                      </a:endParaRP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774168">
                <a:tc>
                  <a:txBody>
                    <a:bodyPr/>
                    <a:lstStyle/>
                    <a:p>
                      <a:pPr marL="285750" indent="-285750">
                        <a:lnSpc>
                          <a:spcPct val="120000"/>
                        </a:lnSpc>
                        <a:buFont typeface="Arial" charset="0"/>
                        <a:buChar char="•"/>
                        <a:defRPr/>
                      </a:pPr>
                      <a:r>
                        <a:rPr lang="en-US" sz="1700" dirty="0" smtClean="0"/>
                        <a:t>Stage IIIB/IV,</a:t>
                      </a:r>
                      <a:r>
                        <a:rPr lang="en-US" sz="1700" baseline="0" dirty="0" smtClean="0"/>
                        <a:t> </a:t>
                      </a:r>
                      <a:r>
                        <a:rPr lang="en-US" sz="1700" dirty="0" smtClean="0"/>
                        <a:t>ALK+ </a:t>
                      </a:r>
                      <a:r>
                        <a:rPr lang="en-US" sz="1700" baseline="0" dirty="0" smtClean="0"/>
                        <a:t>NSCLC</a:t>
                      </a:r>
                    </a:p>
                    <a:p>
                      <a:pPr marL="285750" indent="-285750">
                        <a:lnSpc>
                          <a:spcPct val="120000"/>
                        </a:lnSpc>
                        <a:buFont typeface="Arial" charset="0"/>
                        <a:buChar char="•"/>
                        <a:defRPr/>
                      </a:pPr>
                      <a:r>
                        <a:rPr lang="en-US" sz="1700" baseline="0" dirty="0" smtClean="0"/>
                        <a:t>No prior TKI therapy</a:t>
                      </a:r>
                    </a:p>
                    <a:p>
                      <a:pPr marL="285750" indent="-285750">
                        <a:lnSpc>
                          <a:spcPct val="120000"/>
                        </a:lnSpc>
                        <a:buFont typeface="Arial" charset="0"/>
                        <a:buChar char="•"/>
                        <a:defRPr/>
                      </a:pPr>
                      <a:r>
                        <a:rPr lang="en-US" sz="1700" u="none" baseline="0" dirty="0" smtClean="0"/>
                        <a:t>≤</a:t>
                      </a:r>
                      <a:r>
                        <a:rPr lang="en-US" sz="1700" baseline="0" dirty="0" smtClean="0"/>
                        <a:t>1 systemic anticancer therapy</a:t>
                      </a: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57361" name="TextBox 2"/>
          <p:cNvSpPr txBox="1">
            <a:spLocks noChangeArrowheads="1"/>
          </p:cNvSpPr>
          <p:nvPr/>
        </p:nvSpPr>
        <p:spPr bwMode="auto">
          <a:xfrm>
            <a:off x="811046" y="5218828"/>
            <a:ext cx="703755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solidFill>
                  <a:srgbClr val="FFFFFF"/>
                </a:solidFill>
              </a:rPr>
              <a:t>Primary Endpoint:</a:t>
            </a:r>
            <a:r>
              <a:rPr lang="en-US" sz="1600" b="1" dirty="0">
                <a:solidFill>
                  <a:srgbClr val="FFFFFF"/>
                </a:solidFill>
              </a:rPr>
              <a:t> </a:t>
            </a:r>
            <a:r>
              <a:rPr lang="en-US" sz="1600" dirty="0" smtClean="0">
                <a:solidFill>
                  <a:srgbClr val="FFFFFF"/>
                </a:solidFill>
              </a:rPr>
              <a:t>Progression-free </a:t>
            </a:r>
            <a:r>
              <a:rPr lang="en-US" sz="1600" dirty="0">
                <a:solidFill>
                  <a:srgbClr val="FFFFFF"/>
                </a:solidFill>
              </a:rPr>
              <a:t>survival</a:t>
            </a:r>
          </a:p>
          <a:p>
            <a:r>
              <a:rPr lang="en-US" sz="1600" b="1" u="sng" dirty="0">
                <a:solidFill>
                  <a:srgbClr val="FFFFFF"/>
                </a:solidFill>
              </a:rPr>
              <a:t>Key Secondary Endpoints:</a:t>
            </a:r>
            <a:r>
              <a:rPr lang="en-US" sz="1600" b="1" dirty="0">
                <a:solidFill>
                  <a:srgbClr val="FFFFFF"/>
                </a:solidFill>
              </a:rPr>
              <a:t> </a:t>
            </a:r>
            <a:r>
              <a:rPr lang="en-US" sz="1600" dirty="0" smtClean="0">
                <a:solidFill>
                  <a:srgbClr val="FFFFFF"/>
                </a:solidFill>
              </a:rPr>
              <a:t>Objective response rate, overall survival, safety, intracranial PFS</a:t>
            </a:r>
            <a:endParaRPr lang="en-US" sz="1600" dirty="0">
              <a:solidFill>
                <a:srgbClr val="FFFFFF"/>
              </a:solidFill>
            </a:endParaRPr>
          </a:p>
        </p:txBody>
      </p:sp>
      <p:sp>
        <p:nvSpPr>
          <p:cNvPr id="57364" name="Title 1"/>
          <p:cNvSpPr>
            <a:spLocks noGrp="1"/>
          </p:cNvSpPr>
          <p:nvPr>
            <p:ph type="title"/>
          </p:nvPr>
        </p:nvSpPr>
        <p:spPr/>
        <p:txBody>
          <a:bodyPr/>
          <a:lstStyle/>
          <a:p>
            <a:r>
              <a:rPr lang="en-US" sz="2400" dirty="0" smtClean="0"/>
              <a:t>ALTA-1L</a:t>
            </a:r>
            <a:r>
              <a:rPr lang="en-US" sz="2400" dirty="0"/>
              <a:t>: </a:t>
            </a:r>
            <a:r>
              <a:rPr lang="en-US" sz="2400" dirty="0" smtClean="0"/>
              <a:t>A Phase </a:t>
            </a:r>
            <a:r>
              <a:rPr lang="en-US" sz="2400" dirty="0"/>
              <a:t>III Trial of First-Line </a:t>
            </a:r>
            <a:r>
              <a:rPr lang="en-US" sz="2400" dirty="0" err="1"/>
              <a:t>Brigatinib</a:t>
            </a:r>
            <a:r>
              <a:rPr lang="en-US" sz="2400" dirty="0"/>
              <a:t> Versus </a:t>
            </a:r>
            <a:r>
              <a:rPr lang="en-US" sz="2400" dirty="0" err="1"/>
              <a:t>Crizotinib</a:t>
            </a:r>
            <a:r>
              <a:rPr lang="en-US" sz="2400" dirty="0"/>
              <a:t> in ALK-Rearranged NSCLC</a:t>
            </a:r>
          </a:p>
        </p:txBody>
      </p:sp>
      <p:sp>
        <p:nvSpPr>
          <p:cNvPr id="15" name="TextBox 14"/>
          <p:cNvSpPr txBox="1">
            <a:spLocks noChangeArrowheads="1"/>
          </p:cNvSpPr>
          <p:nvPr/>
        </p:nvSpPr>
        <p:spPr bwMode="auto">
          <a:xfrm>
            <a:off x="3979220" y="3930613"/>
            <a:ext cx="452368"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a:solidFill>
                  <a:srgbClr val="FFFFFF"/>
                </a:solidFill>
              </a:rPr>
              <a:t>1:1</a:t>
            </a:r>
          </a:p>
        </p:txBody>
      </p:sp>
      <p:grpSp>
        <p:nvGrpSpPr>
          <p:cNvPr id="16" name="Group 15"/>
          <p:cNvGrpSpPr>
            <a:grpSpLocks/>
          </p:cNvGrpSpPr>
          <p:nvPr/>
        </p:nvGrpSpPr>
        <p:grpSpPr bwMode="auto">
          <a:xfrm>
            <a:off x="3763683" y="2911079"/>
            <a:ext cx="883442" cy="883442"/>
            <a:chOff x="1872" y="1584"/>
            <a:chExt cx="576" cy="576"/>
          </a:xfrm>
        </p:grpSpPr>
        <p:sp>
          <p:nvSpPr>
            <p:cNvPr id="17" name="Oval 16"/>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sz="2701">
                <a:latin typeface="+mj-lt"/>
                <a:cs typeface="Calibri"/>
              </a:endParaRPr>
            </a:p>
          </p:txBody>
        </p:sp>
        <p:sp>
          <p:nvSpPr>
            <p:cNvPr id="18" name="Rectangle 17"/>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3000" dirty="0">
                  <a:solidFill>
                    <a:schemeClr val="bg1"/>
                  </a:solidFill>
                  <a:latin typeface="+mj-lt"/>
                  <a:cs typeface="Calibri"/>
                </a:rPr>
                <a:t>R</a:t>
              </a:r>
            </a:p>
          </p:txBody>
        </p:sp>
      </p:grpSp>
    </p:spTree>
    <p:extLst>
      <p:ext uri="{BB962C8B-B14F-4D97-AF65-F5344CB8AC3E}">
        <p14:creationId xmlns:p14="http://schemas.microsoft.com/office/powerpoint/2010/main" val="252805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rmAutofit/>
          </a:bodyPr>
          <a:lstStyle/>
          <a:p>
            <a:pPr marL="0" indent="0">
              <a:lnSpc>
                <a:spcPct val="90000"/>
              </a:lnSpc>
              <a:buNone/>
            </a:pPr>
            <a:r>
              <a:rPr lang="en-US" sz="2000" b="1" dirty="0">
                <a:solidFill>
                  <a:srgbClr val="BBE0E3"/>
                </a:solidFill>
                <a:latin typeface="Arial" charset="0"/>
                <a:ea typeface="Arial" charset="0"/>
                <a:cs typeface="Arial" charset="0"/>
              </a:rPr>
              <a:t>A 56-year-old woman with metastatic adenocarcinoma of the lung with a </a:t>
            </a:r>
            <a:r>
              <a:rPr lang="en-US" sz="2000" b="1" dirty="0" smtClean="0">
                <a:solidFill>
                  <a:srgbClr val="BBE0E3"/>
                </a:solidFill>
                <a:latin typeface="Arial" charset="0"/>
                <a:ea typeface="Arial" charset="0"/>
                <a:cs typeface="Arial" charset="0"/>
              </a:rPr>
              <a:t>PD-L1 </a:t>
            </a:r>
            <a:r>
              <a:rPr lang="en-US" sz="2000" b="1" dirty="0">
                <a:solidFill>
                  <a:srgbClr val="BBE0E3"/>
                </a:solidFill>
                <a:latin typeface="Arial" charset="0"/>
                <a:ea typeface="Arial" charset="0"/>
                <a:cs typeface="Arial" charset="0"/>
              </a:rPr>
              <a:t>TPS of </a:t>
            </a:r>
            <a:r>
              <a:rPr lang="en-US" sz="2000" b="1" dirty="0" smtClean="0">
                <a:solidFill>
                  <a:srgbClr val="BBE0E3"/>
                </a:solidFill>
                <a:latin typeface="Arial" charset="0"/>
                <a:ea typeface="Arial" charset="0"/>
                <a:cs typeface="Arial" charset="0"/>
              </a:rPr>
              <a:t>60</a:t>
            </a:r>
            <a:r>
              <a:rPr lang="en-US" sz="2000" b="1" dirty="0">
                <a:solidFill>
                  <a:srgbClr val="BBE0E3"/>
                </a:solidFill>
                <a:latin typeface="Arial" charset="0"/>
                <a:ea typeface="Arial" charset="0"/>
                <a:cs typeface="Arial" charset="0"/>
              </a:rPr>
              <a:t>% and a known </a:t>
            </a:r>
            <a:r>
              <a:rPr lang="en-US" sz="2000" b="1" u="sng" dirty="0">
                <a:solidFill>
                  <a:srgbClr val="BBE0E3"/>
                </a:solidFill>
                <a:latin typeface="Arial" charset="0"/>
                <a:ea typeface="Arial" charset="0"/>
                <a:cs typeface="Arial" charset="0"/>
              </a:rPr>
              <a:t>ROS1 rearrangement</a:t>
            </a:r>
            <a:r>
              <a:rPr lang="en-US" sz="2000" b="1" dirty="0">
                <a:solidFill>
                  <a:srgbClr val="BBE0E3"/>
                </a:solidFill>
                <a:latin typeface="Arial" charset="0"/>
                <a:ea typeface="Arial" charset="0"/>
                <a:cs typeface="Arial" charset="0"/>
              </a:rPr>
              <a:t> experiences a 1-year response to </a:t>
            </a:r>
            <a:r>
              <a:rPr lang="en-US" sz="2000" b="1" dirty="0" err="1">
                <a:solidFill>
                  <a:srgbClr val="BBE0E3"/>
                </a:solidFill>
                <a:latin typeface="Arial" charset="0"/>
                <a:ea typeface="Arial" charset="0"/>
                <a:cs typeface="Arial" charset="0"/>
              </a:rPr>
              <a:t>crizotinib</a:t>
            </a:r>
            <a:r>
              <a:rPr lang="en-US" sz="2000" b="1" dirty="0">
                <a:solidFill>
                  <a:srgbClr val="BBE0E3"/>
                </a:solidFill>
                <a:latin typeface="Arial" charset="0"/>
                <a:ea typeface="Arial" charset="0"/>
                <a:cs typeface="Arial" charset="0"/>
              </a:rPr>
              <a:t> but now develops disease relapse in the brain and lung. In addition to local therapy to the brain, what would be your most likely next systemic treatment? </a:t>
            </a:r>
          </a:p>
        </p:txBody>
      </p:sp>
      <p:sp>
        <p:nvSpPr>
          <p:cNvPr id="15" name="TextBox 14"/>
          <p:cNvSpPr txBox="1"/>
          <p:nvPr/>
        </p:nvSpPr>
        <p:spPr>
          <a:xfrm>
            <a:off x="2667000" y="4009670"/>
            <a:ext cx="5791200" cy="393192"/>
          </a:xfrm>
          <a:prstGeom prst="rect">
            <a:avLst/>
          </a:prstGeom>
          <a:noFill/>
        </p:spPr>
        <p:txBody>
          <a:bodyPr wrap="square" rtlCol="0" anchor="ctr">
            <a:noAutofit/>
          </a:bodyPr>
          <a:lstStyle/>
          <a:p>
            <a:pPr algn="ctr" defTabSz="455613" eaLnBrk="1" hangingPunct="1"/>
            <a:r>
              <a:rPr lang="en-US" sz="1300" b="1" dirty="0" err="1">
                <a:latin typeface="Verdana"/>
                <a:ea typeface="MS PGothic" charset="0"/>
                <a:cs typeface="Verdana"/>
              </a:rPr>
              <a:t>Cabozantinib</a:t>
            </a:r>
            <a:r>
              <a:rPr lang="en-US" sz="1300" b="1" dirty="0">
                <a:latin typeface="Verdana"/>
                <a:ea typeface="MS PGothic" charset="0"/>
                <a:cs typeface="Verdana"/>
              </a:rPr>
              <a:t> or </a:t>
            </a:r>
            <a:r>
              <a:rPr lang="en-US" sz="1300" b="1" dirty="0" err="1">
                <a:latin typeface="Verdana"/>
                <a:ea typeface="MS PGothic" charset="0"/>
                <a:cs typeface="Verdana"/>
              </a:rPr>
              <a:t>pemetrexed</a:t>
            </a:r>
            <a:r>
              <a:rPr lang="en-US" sz="1300" b="1" dirty="0">
                <a:latin typeface="Verdana"/>
                <a:ea typeface="MS PGothic" charset="0"/>
                <a:cs typeface="Verdana"/>
              </a:rPr>
              <a:t>/carboplatin</a:t>
            </a:r>
          </a:p>
        </p:txBody>
      </p:sp>
      <p:sp>
        <p:nvSpPr>
          <p:cNvPr id="17" name="TextBox 16"/>
          <p:cNvSpPr txBox="1"/>
          <p:nvPr/>
        </p:nvSpPr>
        <p:spPr>
          <a:xfrm>
            <a:off x="2667000" y="2547337"/>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Carboplatin/</a:t>
            </a:r>
            <a:r>
              <a:rPr lang="en-US" sz="1300" b="1" dirty="0" err="1">
                <a:solidFill>
                  <a:prstClr val="white"/>
                </a:solidFill>
                <a:latin typeface="Verdana"/>
                <a:ea typeface="MS PGothic" charset="0"/>
                <a:cs typeface="Verdana"/>
              </a:rPr>
              <a:t>pemetrexed</a:t>
            </a:r>
            <a:r>
              <a:rPr lang="en-US" sz="1300" b="1" dirty="0">
                <a:solidFill>
                  <a:prstClr val="white"/>
                </a:solidFill>
                <a:latin typeface="Verdana"/>
                <a:ea typeface="MS PGothic" charset="0"/>
                <a:cs typeface="Verdana"/>
              </a:rPr>
              <a:t> +/- </a:t>
            </a:r>
            <a:r>
              <a:rPr lang="en-US" sz="1300" b="1" dirty="0" err="1">
                <a:solidFill>
                  <a:prstClr val="white"/>
                </a:solidFill>
                <a:latin typeface="Verdana"/>
                <a:ea typeface="MS PGothic" charset="0"/>
                <a:cs typeface="Verdana"/>
              </a:rPr>
              <a:t>bev</a:t>
            </a:r>
            <a:endParaRPr lang="en-US" sz="1300" b="1" dirty="0">
              <a:solidFill>
                <a:prstClr val="white"/>
              </a:solidFill>
              <a:latin typeface="Verdana"/>
              <a:ea typeface="MS PGothic" charset="0"/>
              <a:cs typeface="Verdana"/>
            </a:endParaRPr>
          </a:p>
        </p:txBody>
      </p:sp>
      <p:sp>
        <p:nvSpPr>
          <p:cNvPr id="18" name="TextBox 17"/>
          <p:cNvSpPr txBox="1"/>
          <p:nvPr/>
        </p:nvSpPr>
        <p:spPr>
          <a:xfrm>
            <a:off x="2667000" y="4499388"/>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Carboplatin/</a:t>
            </a:r>
            <a:r>
              <a:rPr lang="en-US" sz="1300" b="1" dirty="0" err="1">
                <a:solidFill>
                  <a:prstClr val="white"/>
                </a:solidFill>
                <a:latin typeface="Verdana"/>
                <a:ea typeface="MS PGothic" charset="0"/>
                <a:cs typeface="Verdana"/>
              </a:rPr>
              <a:t>pemetrexed</a:t>
            </a:r>
            <a:r>
              <a:rPr lang="en-US" sz="1300" b="1" dirty="0">
                <a:solidFill>
                  <a:prstClr val="white"/>
                </a:solidFill>
                <a:latin typeface="Verdana"/>
                <a:ea typeface="MS PGothic" charset="0"/>
                <a:cs typeface="Verdana"/>
              </a:rPr>
              <a:t>/</a:t>
            </a:r>
            <a:r>
              <a:rPr lang="en-US" sz="1300" b="1" dirty="0" err="1">
                <a:solidFill>
                  <a:prstClr val="white"/>
                </a:solidFill>
                <a:latin typeface="Verdana"/>
                <a:ea typeface="MS PGothic" charset="0"/>
                <a:cs typeface="Verdana"/>
              </a:rPr>
              <a:t>bev</a:t>
            </a:r>
            <a:endParaRPr lang="en-US" sz="1300" b="1" dirty="0">
              <a:solidFill>
                <a:prstClr val="white"/>
              </a:solidFill>
              <a:latin typeface="Verdana"/>
              <a:ea typeface="MS PGothic" charset="0"/>
              <a:cs typeface="Verdana"/>
            </a:endParaRPr>
          </a:p>
        </p:txBody>
      </p:sp>
      <p:sp>
        <p:nvSpPr>
          <p:cNvPr id="19" name="TextBox 18"/>
          <p:cNvSpPr txBox="1"/>
          <p:nvPr/>
        </p:nvSpPr>
        <p:spPr>
          <a:xfrm>
            <a:off x="2667000" y="3037487"/>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Carboplatin/</a:t>
            </a:r>
            <a:r>
              <a:rPr lang="en-US" sz="1300" b="1" dirty="0" err="1">
                <a:solidFill>
                  <a:prstClr val="white"/>
                </a:solidFill>
                <a:latin typeface="Verdana"/>
                <a:ea typeface="MS PGothic" charset="0"/>
                <a:cs typeface="Verdana"/>
              </a:rPr>
              <a:t>pemetrexed</a:t>
            </a:r>
            <a:r>
              <a:rPr lang="en-US" sz="1300" b="1" dirty="0">
                <a:solidFill>
                  <a:prstClr val="white"/>
                </a:solidFill>
                <a:latin typeface="Verdana"/>
                <a:ea typeface="MS PGothic" charset="0"/>
                <a:cs typeface="Verdana"/>
              </a:rPr>
              <a:t> +/- </a:t>
            </a:r>
            <a:r>
              <a:rPr lang="en-US" sz="1300" b="1" dirty="0" err="1">
                <a:solidFill>
                  <a:prstClr val="white"/>
                </a:solidFill>
                <a:latin typeface="Verdana"/>
                <a:ea typeface="MS PGothic" charset="0"/>
                <a:cs typeface="Verdana"/>
              </a:rPr>
              <a:t>bev</a:t>
            </a:r>
            <a:endParaRPr lang="en-US" sz="1300" b="1" dirty="0">
              <a:solidFill>
                <a:prstClr val="white"/>
              </a:solidFill>
              <a:latin typeface="Verdana"/>
              <a:ea typeface="MS PGothic" charset="0"/>
              <a:cs typeface="Verdana"/>
            </a:endParaRPr>
          </a:p>
        </p:txBody>
      </p:sp>
      <p:sp>
        <p:nvSpPr>
          <p:cNvPr id="20" name="TextBox 19"/>
          <p:cNvSpPr txBox="1"/>
          <p:nvPr/>
        </p:nvSpPr>
        <p:spPr>
          <a:xfrm>
            <a:off x="2667000" y="3539913"/>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Platinum/</a:t>
            </a:r>
            <a:r>
              <a:rPr lang="en-US" sz="1300" b="1" dirty="0" err="1">
                <a:solidFill>
                  <a:prstClr val="white"/>
                </a:solidFill>
                <a:latin typeface="Verdana"/>
                <a:ea typeface="MS PGothic" charset="0"/>
                <a:cs typeface="Verdana"/>
              </a:rPr>
              <a:t>pemetrexed</a:t>
            </a:r>
            <a:r>
              <a:rPr lang="en-US" sz="1300" b="1" dirty="0">
                <a:solidFill>
                  <a:prstClr val="white"/>
                </a:solidFill>
                <a:latin typeface="Verdana"/>
                <a:ea typeface="MS PGothic" charset="0"/>
                <a:cs typeface="Verdana"/>
              </a:rPr>
              <a:t>/</a:t>
            </a:r>
            <a:r>
              <a:rPr lang="en-US" sz="1300" b="1" dirty="0" err="1">
                <a:solidFill>
                  <a:prstClr val="white"/>
                </a:solidFill>
                <a:latin typeface="Verdana"/>
                <a:ea typeface="MS PGothic" charset="0"/>
                <a:cs typeface="Verdana"/>
              </a:rPr>
              <a:t>bev</a:t>
            </a:r>
            <a:endParaRPr lang="en-US" sz="1300" b="1" dirty="0">
              <a:solidFill>
                <a:prstClr val="white"/>
              </a:solidFill>
              <a:latin typeface="Verdana"/>
              <a:ea typeface="MS PGothic" charset="0"/>
              <a:cs typeface="Verdana"/>
            </a:endParaRPr>
          </a:p>
        </p:txBody>
      </p:sp>
      <p:sp>
        <p:nvSpPr>
          <p:cNvPr id="21" name="TextBox 20"/>
          <p:cNvSpPr txBox="1"/>
          <p:nvPr/>
        </p:nvSpPr>
        <p:spPr>
          <a:xfrm>
            <a:off x="2667000" y="4989106"/>
            <a:ext cx="579120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Carboplatin/</a:t>
            </a:r>
            <a:r>
              <a:rPr lang="en-US" sz="1300" b="1" dirty="0" err="1">
                <a:solidFill>
                  <a:prstClr val="white"/>
                </a:solidFill>
                <a:latin typeface="Verdana"/>
                <a:ea typeface="MS PGothic" charset="0"/>
                <a:cs typeface="Verdana"/>
              </a:rPr>
              <a:t>pemetrexed</a:t>
            </a:r>
            <a:r>
              <a:rPr lang="en-US" sz="1300" b="1" dirty="0">
                <a:solidFill>
                  <a:prstClr val="white"/>
                </a:solidFill>
                <a:latin typeface="Verdana"/>
                <a:ea typeface="MS PGothic" charset="0"/>
                <a:cs typeface="Verdana"/>
              </a:rPr>
              <a:t> +/- </a:t>
            </a:r>
            <a:r>
              <a:rPr lang="en-US" sz="1300" b="1" dirty="0" err="1">
                <a:solidFill>
                  <a:prstClr val="white"/>
                </a:solidFill>
                <a:latin typeface="Verdana"/>
                <a:ea typeface="MS PGothic" charset="0"/>
                <a:cs typeface="Verdana"/>
              </a:rPr>
              <a:t>bev</a:t>
            </a:r>
            <a:endParaRPr lang="en-US" sz="1300" b="1" dirty="0">
              <a:solidFill>
                <a:prstClr val="white"/>
              </a:solidFill>
              <a:latin typeface="Verdana"/>
              <a:ea typeface="MS PGothic" charset="0"/>
              <a:cs typeface="Verdana"/>
            </a:endParaRPr>
          </a:p>
        </p:txBody>
      </p:sp>
    </p:spTree>
    <p:custDataLst>
      <p:tags r:id="rId1"/>
    </p:custDataLst>
    <p:extLst>
      <p:ext uri="{BB962C8B-B14F-4D97-AF65-F5344CB8AC3E}">
        <p14:creationId xmlns:p14="http://schemas.microsoft.com/office/powerpoint/2010/main" val="370719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79" y="256165"/>
            <a:ext cx="7772043" cy="1143000"/>
          </a:xfrm>
        </p:spPr>
        <p:txBody>
          <a:bodyPr/>
          <a:lstStyle/>
          <a:p>
            <a:pPr algn="l"/>
            <a:r>
              <a:rPr lang="en-US" sz="2400" dirty="0" smtClean="0"/>
              <a:t>PROFILE 1001 Updated Results: Antitumor Activity and Response to </a:t>
            </a:r>
            <a:r>
              <a:rPr lang="en-US" sz="2400" dirty="0" err="1" smtClean="0"/>
              <a:t>Crizotinib</a:t>
            </a:r>
            <a:r>
              <a:rPr lang="en-US" sz="2400" dirty="0" smtClean="0"/>
              <a:t> in ROS1-Rearranged NSCLC</a:t>
            </a:r>
            <a:endParaRPr lang="en-US" sz="2400" dirty="0"/>
          </a:p>
        </p:txBody>
      </p:sp>
      <p:sp>
        <p:nvSpPr>
          <p:cNvPr id="4" name="TextBox 6"/>
          <p:cNvSpPr txBox="1">
            <a:spLocks noChangeArrowheads="1"/>
          </p:cNvSpPr>
          <p:nvPr/>
        </p:nvSpPr>
        <p:spPr bwMode="auto">
          <a:xfrm>
            <a:off x="108285" y="6549136"/>
            <a:ext cx="6859786" cy="27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96" bIns="68598"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cs typeface="Calibri"/>
              </a:rPr>
              <a:t>Shaw AT et al. </a:t>
            </a:r>
            <a:r>
              <a:rPr lang="en-US" sz="1600" i="1" dirty="0">
                <a:latin typeface="+mn-lt"/>
                <a:cs typeface="Calibri"/>
              </a:rPr>
              <a:t>Proc ESMO </a:t>
            </a:r>
            <a:r>
              <a:rPr lang="en-US" sz="1600" dirty="0">
                <a:latin typeface="+mn-lt"/>
                <a:cs typeface="Calibri"/>
              </a:rPr>
              <a:t>2016;Abstract 1206PD.</a:t>
            </a:r>
          </a:p>
        </p:txBody>
      </p:sp>
      <p:sp>
        <p:nvSpPr>
          <p:cNvPr id="5" name="TextBox 4"/>
          <p:cNvSpPr txBox="1"/>
          <p:nvPr/>
        </p:nvSpPr>
        <p:spPr>
          <a:xfrm>
            <a:off x="3886200" y="2743200"/>
            <a:ext cx="1731253" cy="300082"/>
          </a:xfrm>
          <a:prstGeom prst="rect">
            <a:avLst/>
          </a:prstGeom>
          <a:noFill/>
        </p:spPr>
        <p:txBody>
          <a:bodyPr wrap="square" rtlCol="0">
            <a:spAutoFit/>
          </a:bodyPr>
          <a:lstStyle/>
          <a:p>
            <a:r>
              <a:rPr lang="en-US" sz="1350" dirty="0">
                <a:latin typeface="+mn-lt"/>
                <a:cs typeface="Calibri"/>
              </a:rPr>
              <a:t>ORR = 69.8%</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10" y="1677388"/>
            <a:ext cx="8650224" cy="4342412"/>
          </a:xfrm>
          <a:prstGeom prst="rect">
            <a:avLst/>
          </a:prstGeom>
        </p:spPr>
      </p:pic>
    </p:spTree>
    <p:custDataLst>
      <p:tags r:id="rId1"/>
    </p:custDataLst>
    <p:extLst>
      <p:ext uri="{BB962C8B-B14F-4D97-AF65-F5344CB8AC3E}">
        <p14:creationId xmlns:p14="http://schemas.microsoft.com/office/powerpoint/2010/main" val="20969947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7"/>
          <p:cNvSpPr>
            <a:spLocks noGrp="1"/>
          </p:cNvSpPr>
          <p:nvPr>
            <p:ph type="title"/>
          </p:nvPr>
        </p:nvSpPr>
        <p:spPr/>
        <p:txBody>
          <a:bodyPr/>
          <a:lstStyle/>
          <a:p>
            <a:pPr eaLnBrk="1" hangingPunct="1"/>
            <a:r>
              <a:rPr lang="en-US">
                <a:latin typeface="Arial" charset="0"/>
                <a:ea typeface="ＭＳ Ｐゴシック" charset="0"/>
                <a:cs typeface="ＭＳ Ｐゴシック" charset="0"/>
              </a:rPr>
              <a:t>Disclosures for Moderator Neil Love, MD</a:t>
            </a:r>
          </a:p>
        </p:txBody>
      </p:sp>
      <p:sp>
        <p:nvSpPr>
          <p:cNvPr id="8194" name="Content Placeholder 8"/>
          <p:cNvSpPr>
            <a:spLocks noGrp="1"/>
          </p:cNvSpPr>
          <p:nvPr>
            <p:ph idx="1"/>
          </p:nvPr>
        </p:nvSpPr>
        <p:spPr>
          <a:xfrm>
            <a:off x="685800" y="1066800"/>
            <a:ext cx="7772400" cy="5486400"/>
          </a:xfrm>
        </p:spPr>
        <p:txBody>
          <a:bodyPr/>
          <a:lstStyle/>
          <a:p>
            <a:pPr marL="0" indent="0" eaLnBrk="1" hangingPunct="1">
              <a:buNone/>
            </a:pPr>
            <a:r>
              <a:rPr lang="en-US" sz="1700" dirty="0" err="1"/>
              <a:t>Dr</a:t>
            </a:r>
            <a:r>
              <a:rPr lang="en-US" sz="1700" dirty="0"/>
              <a:t> Love is president and CEO of Research To Practice, which receives funds in the form of educational grants to develop CME activities from the following commercial interests: AbbVie </a:t>
            </a:r>
            <a:r>
              <a:rPr lang="en-US" sz="1700" dirty="0" err="1"/>
              <a:t>Inc</a:t>
            </a:r>
            <a:r>
              <a:rPr lang="en-US" sz="1700" dirty="0"/>
              <a:t>, </a:t>
            </a:r>
            <a:r>
              <a:rPr lang="en-US" sz="1700" dirty="0" err="1"/>
              <a:t>Acerta</a:t>
            </a:r>
            <a:r>
              <a:rPr lang="en-US" sz="1700" dirty="0"/>
              <a:t> Pharma, </a:t>
            </a:r>
            <a:r>
              <a:rPr lang="en-US" sz="1700" dirty="0" err="1"/>
              <a:t>Agendia</a:t>
            </a:r>
            <a:r>
              <a:rPr lang="en-US" sz="1700" dirty="0"/>
              <a:t> </a:t>
            </a:r>
            <a:r>
              <a:rPr lang="en-US" sz="1700" dirty="0" err="1"/>
              <a:t>Inc</a:t>
            </a:r>
            <a:r>
              <a:rPr lang="en-US" sz="1700" dirty="0"/>
              <a:t>, Amgen </a:t>
            </a:r>
            <a:r>
              <a:rPr lang="en-US" sz="1700" dirty="0" err="1" smtClean="0"/>
              <a:t>Inc</a:t>
            </a:r>
            <a:r>
              <a:rPr lang="en-US" sz="1700" dirty="0" smtClean="0"/>
              <a:t>, </a:t>
            </a:r>
            <a:r>
              <a:rPr lang="en-US" sz="1700" dirty="0" err="1" smtClean="0"/>
              <a:t>Ariad</a:t>
            </a:r>
            <a:r>
              <a:rPr lang="en-US" sz="1700" dirty="0" smtClean="0"/>
              <a:t> </a:t>
            </a:r>
            <a:r>
              <a:rPr lang="en-US" sz="1700" dirty="0"/>
              <a:t>Pharmaceuticals </a:t>
            </a:r>
            <a:r>
              <a:rPr lang="en-US" sz="1700" dirty="0" err="1"/>
              <a:t>Inc</a:t>
            </a:r>
            <a:r>
              <a:rPr lang="en-US" sz="1700" dirty="0"/>
              <a:t>, Array </a:t>
            </a:r>
            <a:r>
              <a:rPr lang="en-US" sz="1700" dirty="0" err="1"/>
              <a:t>BioPharma</a:t>
            </a:r>
            <a:r>
              <a:rPr lang="en-US" sz="1700" dirty="0"/>
              <a:t> </a:t>
            </a:r>
            <a:r>
              <a:rPr lang="en-US" sz="1700" dirty="0" err="1"/>
              <a:t>Inc</a:t>
            </a:r>
            <a:r>
              <a:rPr lang="en-US" sz="1700" dirty="0"/>
              <a:t>, </a:t>
            </a:r>
            <a:r>
              <a:rPr lang="en-US" sz="1700" dirty="0" err="1"/>
              <a:t>Astellas</a:t>
            </a:r>
            <a:r>
              <a:rPr lang="en-US" sz="1700" dirty="0"/>
              <a:t> Pharma Global Development </a:t>
            </a:r>
            <a:r>
              <a:rPr lang="en-US" sz="1700" dirty="0" err="1"/>
              <a:t>Inc</a:t>
            </a:r>
            <a:r>
              <a:rPr lang="en-US" sz="1700" dirty="0"/>
              <a:t>, AstraZeneca Pharmaceuticals LP, </a:t>
            </a:r>
            <a:r>
              <a:rPr lang="en-US" sz="1700" dirty="0" err="1"/>
              <a:t>Baxalta</a:t>
            </a:r>
            <a:r>
              <a:rPr lang="en-US" sz="1700" dirty="0"/>
              <a:t> </a:t>
            </a:r>
            <a:r>
              <a:rPr lang="en-US" sz="1700" dirty="0" err="1"/>
              <a:t>Inc</a:t>
            </a:r>
            <a:r>
              <a:rPr lang="en-US" sz="1700" dirty="0"/>
              <a:t>, Bayer HealthCare Pharmaceuticals, </a:t>
            </a:r>
            <a:r>
              <a:rPr lang="en-US" sz="1700" dirty="0" err="1"/>
              <a:t>Biodesix</a:t>
            </a:r>
            <a:r>
              <a:rPr lang="en-US" sz="1700" dirty="0"/>
              <a:t> </a:t>
            </a:r>
            <a:r>
              <a:rPr lang="en-US" sz="1700" dirty="0" err="1"/>
              <a:t>Inc</a:t>
            </a:r>
            <a:r>
              <a:rPr lang="en-US" sz="1700" dirty="0"/>
              <a:t>, </a:t>
            </a:r>
            <a:r>
              <a:rPr lang="en-US" sz="1700" dirty="0" err="1"/>
              <a:t>bioTheranostics</a:t>
            </a:r>
            <a:r>
              <a:rPr lang="en-US" sz="1700" dirty="0"/>
              <a:t> </a:t>
            </a:r>
            <a:r>
              <a:rPr lang="en-US" sz="1700" dirty="0" err="1"/>
              <a:t>Inc</a:t>
            </a:r>
            <a:r>
              <a:rPr lang="en-US" sz="1700" dirty="0"/>
              <a:t>, </a:t>
            </a:r>
            <a:r>
              <a:rPr lang="en-US" sz="1700" dirty="0" err="1"/>
              <a:t>Boehringer</a:t>
            </a:r>
            <a:r>
              <a:rPr lang="en-US" sz="1700" dirty="0"/>
              <a:t> </a:t>
            </a:r>
            <a:r>
              <a:rPr lang="en-US" sz="1700" dirty="0" err="1"/>
              <a:t>Ingelheim</a:t>
            </a:r>
            <a:r>
              <a:rPr lang="en-US" sz="1700" dirty="0"/>
              <a:t> Pharmaceuticals </a:t>
            </a:r>
            <a:r>
              <a:rPr lang="en-US" sz="1700" dirty="0" err="1"/>
              <a:t>Inc</a:t>
            </a:r>
            <a:r>
              <a:rPr lang="en-US" sz="1700" dirty="0"/>
              <a:t>, Boston Biomedical Pharma </a:t>
            </a:r>
            <a:r>
              <a:rPr lang="en-US" sz="1700" dirty="0" err="1"/>
              <a:t>Inc</a:t>
            </a:r>
            <a:r>
              <a:rPr lang="en-US" sz="1700" dirty="0"/>
              <a:t>, Bristol-Myers Squibb Company, Celgene Corporation, Clovis Oncology, CTI </a:t>
            </a:r>
            <a:r>
              <a:rPr lang="en-US" sz="1700" dirty="0" err="1"/>
              <a:t>BioPharma</a:t>
            </a:r>
            <a:r>
              <a:rPr lang="en-US" sz="1700" dirty="0"/>
              <a:t> Corp, Daiichi Sankyo </a:t>
            </a:r>
            <a:r>
              <a:rPr lang="en-US" sz="1700" dirty="0" err="1"/>
              <a:t>Inc</a:t>
            </a:r>
            <a:r>
              <a:rPr lang="en-US" sz="1700" dirty="0"/>
              <a:t>, </a:t>
            </a:r>
            <a:r>
              <a:rPr lang="en-US" sz="1700" dirty="0" err="1"/>
              <a:t>Dendreon</a:t>
            </a:r>
            <a:r>
              <a:rPr lang="en-US" sz="1700" dirty="0"/>
              <a:t> Pharmaceuticals </a:t>
            </a:r>
            <a:r>
              <a:rPr lang="en-US" sz="1700" dirty="0" err="1"/>
              <a:t>Inc</a:t>
            </a:r>
            <a:r>
              <a:rPr lang="en-US" sz="1700" dirty="0"/>
              <a:t>, Eisai </a:t>
            </a:r>
            <a:r>
              <a:rPr lang="en-US" sz="1700" dirty="0" err="1"/>
              <a:t>Inc</a:t>
            </a:r>
            <a:r>
              <a:rPr lang="en-US" sz="1700" dirty="0"/>
              <a:t>, </a:t>
            </a:r>
            <a:r>
              <a:rPr lang="en-US" sz="1700" dirty="0" err="1"/>
              <a:t>Exelixis</a:t>
            </a:r>
            <a:r>
              <a:rPr lang="en-US" sz="1700" dirty="0"/>
              <a:t> </a:t>
            </a:r>
            <a:r>
              <a:rPr lang="en-US" sz="1700" dirty="0" err="1"/>
              <a:t>Inc</a:t>
            </a:r>
            <a:r>
              <a:rPr lang="en-US" sz="1700" dirty="0"/>
              <a:t>, Foundation Medicine, Genentech </a:t>
            </a:r>
            <a:r>
              <a:rPr lang="en-US" sz="1700" dirty="0" err="1"/>
              <a:t>BioOncology</a:t>
            </a:r>
            <a:r>
              <a:rPr lang="en-US" sz="1700" dirty="0"/>
              <a:t>, Genomic Health </a:t>
            </a:r>
            <a:r>
              <a:rPr lang="en-US" sz="1700" dirty="0" err="1"/>
              <a:t>Inc</a:t>
            </a:r>
            <a:r>
              <a:rPr lang="en-US" sz="1700" dirty="0"/>
              <a:t>, Gilead Sciences </a:t>
            </a:r>
            <a:r>
              <a:rPr lang="en-US" sz="1700" dirty="0" err="1"/>
              <a:t>Inc</a:t>
            </a:r>
            <a:r>
              <a:rPr lang="en-US" sz="1700" dirty="0"/>
              <a:t>, </a:t>
            </a:r>
            <a:r>
              <a:rPr lang="en-US" sz="1700" dirty="0" err="1"/>
              <a:t>Halozyme</a:t>
            </a:r>
            <a:r>
              <a:rPr lang="en-US" sz="1700" dirty="0"/>
              <a:t> </a:t>
            </a:r>
            <a:r>
              <a:rPr lang="en-US" sz="1700" dirty="0" err="1"/>
              <a:t>Inc</a:t>
            </a:r>
            <a:r>
              <a:rPr lang="en-US" sz="1700" dirty="0"/>
              <a:t>, </a:t>
            </a:r>
            <a:r>
              <a:rPr lang="en-US" sz="1700" dirty="0" err="1"/>
              <a:t>ImmunoGen</a:t>
            </a:r>
            <a:r>
              <a:rPr lang="en-US" sz="1700" dirty="0"/>
              <a:t> </a:t>
            </a:r>
            <a:r>
              <a:rPr lang="en-US" sz="1700" dirty="0" err="1"/>
              <a:t>Inc</a:t>
            </a:r>
            <a:r>
              <a:rPr lang="en-US" sz="1700" dirty="0"/>
              <a:t>, </a:t>
            </a:r>
            <a:r>
              <a:rPr lang="en-US" sz="1700" dirty="0" err="1" smtClean="0"/>
              <a:t>Incyte</a:t>
            </a:r>
            <a:r>
              <a:rPr lang="en-US" sz="1700" dirty="0" smtClean="0"/>
              <a:t> Corporation, Infinity </a:t>
            </a:r>
            <a:r>
              <a:rPr lang="en-US" sz="1700" dirty="0"/>
              <a:t>Pharmaceuticals </a:t>
            </a:r>
            <a:r>
              <a:rPr lang="en-US" sz="1700" dirty="0" err="1"/>
              <a:t>Inc</a:t>
            </a:r>
            <a:r>
              <a:rPr lang="en-US" sz="1700" dirty="0"/>
              <a:t>, Janssen Biotech </a:t>
            </a:r>
            <a:r>
              <a:rPr lang="en-US" sz="1700" dirty="0" err="1"/>
              <a:t>Inc</a:t>
            </a:r>
            <a:r>
              <a:rPr lang="en-US" sz="1700" dirty="0"/>
              <a:t>, Jazz Pharmaceuticals </a:t>
            </a:r>
            <a:r>
              <a:rPr lang="en-US" sz="1700" dirty="0" err="1"/>
              <a:t>Inc</a:t>
            </a:r>
            <a:r>
              <a:rPr lang="en-US" sz="1700" dirty="0"/>
              <a:t>, Lexicon Pharmaceuticals </a:t>
            </a:r>
            <a:r>
              <a:rPr lang="en-US" sz="1700" dirty="0" err="1" smtClean="0"/>
              <a:t>Inc</a:t>
            </a:r>
            <a:r>
              <a:rPr lang="en-US" sz="1700" dirty="0" smtClean="0"/>
              <a:t>, Lilly</a:t>
            </a:r>
            <a:r>
              <a:rPr lang="en-US" sz="1700" dirty="0"/>
              <a:t>, </a:t>
            </a:r>
            <a:r>
              <a:rPr lang="en-US" sz="1700" dirty="0" err="1"/>
              <a:t>Medivation</a:t>
            </a:r>
            <a:r>
              <a:rPr lang="en-US" sz="1700" dirty="0"/>
              <a:t> </a:t>
            </a:r>
            <a:r>
              <a:rPr lang="en-US" sz="1700" dirty="0" err="1"/>
              <a:t>Inc</a:t>
            </a:r>
            <a:r>
              <a:rPr lang="en-US" sz="1700" dirty="0"/>
              <a:t>, a Pfizer </a:t>
            </a:r>
            <a:r>
              <a:rPr lang="en-US" sz="1700" dirty="0" smtClean="0"/>
              <a:t>Company</a:t>
            </a:r>
            <a:r>
              <a:rPr lang="en-US" sz="1700" dirty="0"/>
              <a:t>, Merck, Merrimack Pharmaceuticals </a:t>
            </a:r>
            <a:r>
              <a:rPr lang="en-US" sz="1700" dirty="0" err="1"/>
              <a:t>Inc</a:t>
            </a:r>
            <a:r>
              <a:rPr lang="en-US" sz="1700" dirty="0"/>
              <a:t>, Myriad Genetic Laboratories </a:t>
            </a:r>
            <a:r>
              <a:rPr lang="en-US" sz="1700" dirty="0" err="1"/>
              <a:t>Inc</a:t>
            </a:r>
            <a:r>
              <a:rPr lang="en-US" sz="1700" dirty="0"/>
              <a:t>, </a:t>
            </a:r>
            <a:r>
              <a:rPr lang="en-US" sz="1700" dirty="0" err="1"/>
              <a:t>NanoString</a:t>
            </a:r>
            <a:r>
              <a:rPr lang="en-US" sz="1700" dirty="0"/>
              <a:t> Technologies, </a:t>
            </a:r>
            <a:r>
              <a:rPr lang="en-US" sz="1700" dirty="0" err="1" smtClean="0"/>
              <a:t>Natera</a:t>
            </a:r>
            <a:r>
              <a:rPr lang="en-US" sz="1700" dirty="0" smtClean="0"/>
              <a:t> </a:t>
            </a:r>
            <a:r>
              <a:rPr lang="en-US" sz="1700" dirty="0" err="1" smtClean="0"/>
              <a:t>Inc</a:t>
            </a:r>
            <a:r>
              <a:rPr lang="en-US" sz="1700" dirty="0" smtClean="0"/>
              <a:t>, Novartis </a:t>
            </a:r>
            <a:r>
              <a:rPr lang="en-US" sz="1700" dirty="0"/>
              <a:t>Pharmaceuticals Corporation, </a:t>
            </a:r>
            <a:r>
              <a:rPr lang="en-US" sz="1700" dirty="0" err="1"/>
              <a:t>Novocure</a:t>
            </a:r>
            <a:r>
              <a:rPr lang="en-US" sz="1700" dirty="0"/>
              <a:t>, Onyx Pharmaceuticals, an Amgen subsidiary, </a:t>
            </a:r>
            <a:r>
              <a:rPr lang="en-US" sz="1700" dirty="0" err="1"/>
              <a:t>Pharmacyclics</a:t>
            </a:r>
            <a:r>
              <a:rPr lang="en-US" sz="1700" dirty="0"/>
              <a:t> LLC, an AbbVie Company, Prometheus Laboratories </a:t>
            </a:r>
            <a:r>
              <a:rPr lang="en-US" sz="1700" dirty="0" err="1"/>
              <a:t>Inc</a:t>
            </a:r>
            <a:r>
              <a:rPr lang="en-US" sz="1700" dirty="0"/>
              <a:t>, Puma Biotechnology </a:t>
            </a:r>
            <a:r>
              <a:rPr lang="en-US" sz="1700" dirty="0" err="1"/>
              <a:t>Inc</a:t>
            </a:r>
            <a:r>
              <a:rPr lang="en-US" sz="1700" dirty="0"/>
              <a:t>, Regeneron Pharmaceuticals </a:t>
            </a:r>
            <a:r>
              <a:rPr lang="en-US" sz="1700" dirty="0" err="1"/>
              <a:t>Inc</a:t>
            </a:r>
            <a:r>
              <a:rPr lang="en-US" sz="1700" dirty="0"/>
              <a:t>, Sanofi Genzyme, Seattle Genetics, Sigma-Tau Pharmaceuticals </a:t>
            </a:r>
            <a:r>
              <a:rPr lang="en-US" sz="1700" dirty="0" err="1"/>
              <a:t>Inc</a:t>
            </a:r>
            <a:r>
              <a:rPr lang="en-US" sz="1700" dirty="0"/>
              <a:t>, </a:t>
            </a:r>
            <a:r>
              <a:rPr lang="en-US" sz="1700" dirty="0" err="1"/>
              <a:t>Sirtex</a:t>
            </a:r>
            <a:r>
              <a:rPr lang="en-US" sz="1700" dirty="0"/>
              <a:t> Medical Ltd, Spectrum Pharmaceuticals </a:t>
            </a:r>
            <a:r>
              <a:rPr lang="en-US" sz="1700" dirty="0" err="1"/>
              <a:t>Inc</a:t>
            </a:r>
            <a:r>
              <a:rPr lang="en-US" sz="1700" dirty="0"/>
              <a:t>, Taiho Oncology </a:t>
            </a:r>
            <a:r>
              <a:rPr lang="en-US" sz="1700" dirty="0" err="1"/>
              <a:t>Inc</a:t>
            </a:r>
            <a:r>
              <a:rPr lang="en-US" sz="1700" dirty="0"/>
              <a:t>, Takeda Oncology, </a:t>
            </a:r>
            <a:r>
              <a:rPr lang="en-US" sz="1700" dirty="0" err="1"/>
              <a:t>Tesaro</a:t>
            </a:r>
            <a:r>
              <a:rPr lang="en-US" sz="1700" dirty="0"/>
              <a:t> </a:t>
            </a:r>
            <a:r>
              <a:rPr lang="en-US" sz="1700" dirty="0" err="1"/>
              <a:t>Inc</a:t>
            </a:r>
            <a:r>
              <a:rPr lang="en-US" sz="1700" dirty="0"/>
              <a:t>, </a:t>
            </a:r>
            <a:r>
              <a:rPr lang="en-US" sz="1700" dirty="0" err="1"/>
              <a:t>Teva</a:t>
            </a:r>
            <a:r>
              <a:rPr lang="en-US" sz="1700" dirty="0"/>
              <a:t> Oncology, Tokai Pharmaceuticals </a:t>
            </a:r>
            <a:r>
              <a:rPr lang="en-US" sz="1700" dirty="0" err="1"/>
              <a:t>Inc</a:t>
            </a:r>
            <a:r>
              <a:rPr lang="en-US" sz="1700" dirty="0"/>
              <a:t> and </a:t>
            </a:r>
            <a:r>
              <a:rPr lang="en-US" sz="1700" dirty="0" err="1"/>
              <a:t>VisionGate</a:t>
            </a:r>
            <a:r>
              <a:rPr lang="en-US" sz="1700" dirty="0"/>
              <a:t> Inc.</a:t>
            </a:r>
          </a:p>
        </p:txBody>
      </p:sp>
    </p:spTree>
    <p:extLst>
      <p:ext uri="{BB962C8B-B14F-4D97-AF65-F5344CB8AC3E}">
        <p14:creationId xmlns:p14="http://schemas.microsoft.com/office/powerpoint/2010/main" val="9779278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Phase I Study of </a:t>
            </a:r>
            <a:r>
              <a:rPr lang="en-US" sz="2400" dirty="0" err="1"/>
              <a:t>Lorlatinib</a:t>
            </a:r>
            <a:r>
              <a:rPr lang="en-US" sz="2400" dirty="0"/>
              <a:t> in ALK- or ROS1-Rearranged NSCLC</a:t>
            </a:r>
          </a:p>
        </p:txBody>
      </p:sp>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1676400"/>
            <a:ext cx="8611998" cy="3563035"/>
          </a:xfrm>
          <a:prstGeom prst="rect">
            <a:avLst/>
          </a:prstGeom>
          <a:noFill/>
          <a:ln w="9525">
            <a:noFill/>
            <a:miter lim="800000"/>
            <a:headEnd/>
            <a:tailEnd/>
          </a:ln>
        </p:spPr>
      </p:pic>
      <p:sp>
        <p:nvSpPr>
          <p:cNvPr id="7" name="TextBox 6"/>
          <p:cNvSpPr txBox="1"/>
          <p:nvPr/>
        </p:nvSpPr>
        <p:spPr>
          <a:xfrm>
            <a:off x="44827" y="6477000"/>
            <a:ext cx="4973345" cy="338554"/>
          </a:xfrm>
          <a:prstGeom prst="rect">
            <a:avLst/>
          </a:prstGeom>
          <a:noFill/>
        </p:spPr>
        <p:txBody>
          <a:bodyPr wrap="square" rtlCol="0">
            <a:spAutoFit/>
          </a:bodyPr>
          <a:lstStyle/>
          <a:p>
            <a:r>
              <a:rPr lang="en-US" sz="1600" dirty="0">
                <a:latin typeface="Arial" pitchFamily="34" charset="0"/>
                <a:cs typeface="Arial" pitchFamily="34" charset="0"/>
              </a:rPr>
              <a:t>Solomon BJ et al. </a:t>
            </a:r>
            <a:r>
              <a:rPr lang="en-US" sz="1600" i="1" dirty="0">
                <a:latin typeface="Arial" pitchFamily="34" charset="0"/>
                <a:cs typeface="Arial" pitchFamily="34" charset="0"/>
              </a:rPr>
              <a:t>Proc ASCO </a:t>
            </a:r>
            <a:r>
              <a:rPr lang="en-US" sz="1600" dirty="0">
                <a:latin typeface="Arial" pitchFamily="34" charset="0"/>
                <a:cs typeface="Arial" pitchFamily="34" charset="0"/>
              </a:rPr>
              <a:t>2016;Abstract 9009.</a:t>
            </a:r>
          </a:p>
        </p:txBody>
      </p:sp>
      <p:sp>
        <p:nvSpPr>
          <p:cNvPr id="4" name="TextBox 3"/>
          <p:cNvSpPr txBox="1"/>
          <p:nvPr/>
        </p:nvSpPr>
        <p:spPr>
          <a:xfrm>
            <a:off x="1066800" y="1219200"/>
            <a:ext cx="1632178" cy="323165"/>
          </a:xfrm>
          <a:prstGeom prst="rect">
            <a:avLst/>
          </a:prstGeom>
          <a:noFill/>
        </p:spPr>
        <p:txBody>
          <a:bodyPr wrap="none" rtlCol="0">
            <a:spAutoFit/>
          </a:bodyPr>
          <a:lstStyle/>
          <a:p>
            <a:r>
              <a:rPr lang="en-US" sz="1500" u="sng" dirty="0"/>
              <a:t>ALK-Rearranged</a:t>
            </a:r>
          </a:p>
        </p:txBody>
      </p:sp>
      <p:sp>
        <p:nvSpPr>
          <p:cNvPr id="5" name="Rectangle 4"/>
          <p:cNvSpPr/>
          <p:nvPr/>
        </p:nvSpPr>
        <p:spPr>
          <a:xfrm>
            <a:off x="568385" y="5416660"/>
            <a:ext cx="7696200" cy="584775"/>
          </a:xfrm>
          <a:prstGeom prst="rect">
            <a:avLst/>
          </a:prstGeom>
        </p:spPr>
        <p:txBody>
          <a:bodyPr wrap="square">
            <a:spAutoFit/>
          </a:bodyPr>
          <a:lstStyle/>
          <a:p>
            <a:pPr marL="257244" indent="-257244">
              <a:buFont typeface="Arial" charset="0"/>
              <a:buChar char="•"/>
            </a:pPr>
            <a:r>
              <a:rPr lang="en-US" sz="1600" dirty="0"/>
              <a:t>Robust clinical activity in patients with ALK- or ROS1-rearranged </a:t>
            </a:r>
            <a:r>
              <a:rPr lang="en-US" sz="1600" dirty="0" smtClean="0"/>
              <a:t>NSCLC</a:t>
            </a:r>
            <a:endParaRPr lang="en-US" sz="1600" dirty="0"/>
          </a:p>
          <a:p>
            <a:pPr marL="257244" indent="-257244">
              <a:buFont typeface="Arial" charset="0"/>
              <a:buChar char="•"/>
            </a:pPr>
            <a:r>
              <a:rPr lang="en-US" sz="1600" dirty="0"/>
              <a:t>Most patients had brain metastases and had received </a:t>
            </a:r>
            <a:r>
              <a:rPr lang="en-US" sz="1600" dirty="0" smtClean="0"/>
              <a:t>≥1 </a:t>
            </a:r>
            <a:r>
              <a:rPr lang="en-US" sz="1600" dirty="0"/>
              <a:t>prior ALK TKI </a:t>
            </a:r>
          </a:p>
        </p:txBody>
      </p:sp>
    </p:spTree>
    <p:extLst>
      <p:ext uri="{BB962C8B-B14F-4D97-AF65-F5344CB8AC3E}">
        <p14:creationId xmlns:p14="http://schemas.microsoft.com/office/powerpoint/2010/main" val="87613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3"/>
          <p:cNvSpPr>
            <a:spLocks noChangeArrowheads="1"/>
          </p:cNvSpPr>
          <p:nvPr/>
        </p:nvSpPr>
        <p:spPr bwMode="auto">
          <a:xfrm>
            <a:off x="457200" y="1447800"/>
            <a:ext cx="8229600" cy="44196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3553" name="Title 2"/>
          <p:cNvSpPr>
            <a:spLocks noGrp="1"/>
          </p:cNvSpPr>
          <p:nvPr>
            <p:ph type="title"/>
          </p:nvPr>
        </p:nvSpPr>
        <p:spPr/>
        <p:txBody>
          <a:bodyPr/>
          <a:lstStyle/>
          <a:p>
            <a:pPr algn="l"/>
            <a:r>
              <a:rPr lang="en-US" sz="2400" dirty="0" smtClean="0">
                <a:latin typeface="Arial" charset="0"/>
                <a:ea typeface="Arial" charset="0"/>
                <a:cs typeface="Arial" charset="0"/>
              </a:rPr>
              <a:t>Other ROS1-Targeted Agents Under Clinical Investigation in Advanced NSCLC</a:t>
            </a:r>
            <a:endParaRPr lang="en-US" sz="2400" dirty="0">
              <a:latin typeface="Arial" charset="0"/>
              <a:ea typeface="Arial" charset="0"/>
              <a:cs typeface="Arial" charset="0"/>
            </a:endParaRPr>
          </a:p>
        </p:txBody>
      </p:sp>
      <p:sp>
        <p:nvSpPr>
          <p:cNvPr id="7" name="TextBox 6"/>
          <p:cNvSpPr txBox="1">
            <a:spLocks noChangeArrowheads="1"/>
          </p:cNvSpPr>
          <p:nvPr/>
        </p:nvSpPr>
        <p:spPr bwMode="auto">
          <a:xfrm>
            <a:off x="0" y="6473279"/>
            <a:ext cx="9144000"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0" dirty="0" err="1" smtClean="0">
                <a:latin typeface="+mn-lt"/>
                <a:ea typeface="Calibri" charset="0"/>
                <a:cs typeface="Calibri" charset="0"/>
              </a:rPr>
              <a:t>www.clinicaltrials.gov</a:t>
            </a:r>
            <a:r>
              <a:rPr lang="en-US" sz="1600" b="0" dirty="0" smtClean="0">
                <a:latin typeface="+mn-lt"/>
                <a:ea typeface="Calibri" charset="0"/>
                <a:cs typeface="Calibri" charset="0"/>
              </a:rPr>
              <a:t>. Accessed March 2017.</a:t>
            </a:r>
            <a:endParaRPr lang="en-US" sz="1600" b="0" dirty="0">
              <a:latin typeface="+mn-lt"/>
              <a:ea typeface="Calibri" charset="0"/>
              <a:cs typeface="Calibri" charset="0"/>
            </a:endParaRPr>
          </a:p>
        </p:txBody>
      </p:sp>
      <p:graphicFrame>
        <p:nvGraphicFramePr>
          <p:cNvPr id="9" name="Group 217"/>
          <p:cNvGraphicFramePr>
            <a:graphicFrameLocks noGrp="1"/>
          </p:cNvGraphicFramePr>
          <p:nvPr>
            <p:extLst>
              <p:ext uri="{D42A27DB-BD31-4B8C-83A1-F6EECF244321}">
                <p14:modId xmlns:p14="http://schemas.microsoft.com/office/powerpoint/2010/main" val="158285019"/>
              </p:ext>
            </p:extLst>
          </p:nvPr>
        </p:nvGraphicFramePr>
        <p:xfrm>
          <a:off x="609600" y="1600200"/>
          <a:ext cx="7924622" cy="4071999"/>
        </p:xfrm>
        <a:graphic>
          <a:graphicData uri="http://schemas.openxmlformats.org/drawingml/2006/table">
            <a:tbl>
              <a:tblPr/>
              <a:tblGrid>
                <a:gridCol w="1644733"/>
                <a:gridCol w="1719493"/>
                <a:gridCol w="971888"/>
                <a:gridCol w="3588508"/>
              </a:tblGrid>
              <a:tr h="588147">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Calibri" charset="0"/>
                          <a:cs typeface="Calibri" charset="0"/>
                        </a:rPr>
                        <a:t>Therapeutic agent</a:t>
                      </a:r>
                    </a:p>
                  </a:txBody>
                  <a:tcPr marL="91454" marR="91454" marT="45718" marB="4571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Calibri" charset="0"/>
                          <a:cs typeface="Calibri" charset="0"/>
                        </a:rPr>
                        <a:t>Trial identifier</a:t>
                      </a:r>
                    </a:p>
                  </a:txBody>
                  <a:tcPr marL="91454" marR="91454" marT="45718" marB="4571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Calibri" charset="0"/>
                          <a:cs typeface="Calibri" charset="0"/>
                        </a:rPr>
                        <a:t>Phase</a:t>
                      </a:r>
                    </a:p>
                  </a:txBody>
                  <a:tcPr marL="91454" marR="91454" marT="45718" marB="4571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Calibri" charset="0"/>
                          <a:cs typeface="Calibri" charset="0"/>
                        </a:rPr>
                        <a:t>Study population</a:t>
                      </a:r>
                    </a:p>
                  </a:txBody>
                  <a:tcPr marL="91454" marR="91454" marT="45718" marB="4571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r>
              <a:tr h="665816">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n-lt"/>
                          <a:ea typeface="Calibri" charset="0"/>
                          <a:cs typeface="Calibri" charset="0"/>
                        </a:rPr>
                        <a:t>Lorlatinib</a:t>
                      </a:r>
                      <a:endParaRPr kumimoji="0" lang="en-US" sz="180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lang="en-US" sz="1800" dirty="0" smtClean="0">
                          <a:solidFill>
                            <a:schemeClr val="tx1"/>
                          </a:solidFill>
                        </a:rPr>
                        <a:t>NCT02927340 (Open)</a:t>
                      </a:r>
                      <a:endParaRPr kumimoji="0" lang="en-US" sz="180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Calibri" charset="0"/>
                          <a:cs typeface="Calibri" charset="0"/>
                        </a:rPr>
                        <a:t>II</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chemeClr val="tx1"/>
                          </a:solidFill>
                          <a:effectLst/>
                          <a:latin typeface="+mn-lt"/>
                          <a:ea typeface="Calibri" charset="0"/>
                          <a:cs typeface="Calibri" charset="0"/>
                        </a:rPr>
                        <a:t>Treatment-naïve or ≥1 ROS1 inhibitor</a:t>
                      </a:r>
                    </a:p>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chemeClr val="tx1"/>
                          </a:solidFill>
                          <a:effectLst/>
                          <a:latin typeface="+mn-lt"/>
                          <a:ea typeface="Calibri" charset="0"/>
                          <a:cs typeface="Calibri" charset="0"/>
                        </a:rPr>
                        <a:t>CNS metastases without measurable extracranial lesions</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r>
              <a:tr h="665816">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n-lt"/>
                          <a:ea typeface="Calibri" charset="0"/>
                          <a:cs typeface="Calibri" charset="0"/>
                        </a:rPr>
                        <a:t>Cabozantinib</a:t>
                      </a:r>
                      <a:endParaRPr kumimoji="0" lang="en-US" sz="180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lang="en-US" sz="1800" dirty="0" smtClean="0">
                          <a:solidFill>
                            <a:schemeClr val="tx1"/>
                          </a:solidFill>
                          <a:latin typeface="+mn-lt"/>
                        </a:rPr>
                        <a:t>NCT01639508 (Open)</a:t>
                      </a:r>
                      <a:endParaRPr kumimoji="0" lang="en-US" sz="180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Calibri" charset="0"/>
                          <a:cs typeface="Calibri" charset="0"/>
                        </a:rPr>
                        <a:t>II</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chemeClr val="tx1"/>
                          </a:solidFill>
                          <a:effectLst/>
                          <a:latin typeface="+mn-lt"/>
                          <a:ea typeface="Calibri" charset="0"/>
                          <a:cs typeface="Calibri" charset="0"/>
                        </a:rPr>
                        <a:t>Group C: Metastatic or </a:t>
                      </a:r>
                      <a:r>
                        <a:rPr kumimoji="0" lang="en-US" sz="1800" b="0" i="0" u="none" strike="noStrike" cap="none" normalizeH="0" baseline="0" dirty="0" err="1" smtClean="0">
                          <a:ln>
                            <a:noFill/>
                          </a:ln>
                          <a:solidFill>
                            <a:schemeClr val="tx1"/>
                          </a:solidFill>
                          <a:effectLst/>
                          <a:latin typeface="+mn-lt"/>
                          <a:ea typeface="Calibri" charset="0"/>
                          <a:cs typeface="Calibri" charset="0"/>
                        </a:rPr>
                        <a:t>unresectable</a:t>
                      </a:r>
                      <a:r>
                        <a:rPr kumimoji="0" lang="en-US" sz="1800" b="0" i="0" u="none" strike="noStrike" cap="none" normalizeH="0" baseline="0" dirty="0" smtClean="0">
                          <a:ln>
                            <a:noFill/>
                          </a:ln>
                          <a:solidFill>
                            <a:schemeClr val="tx1"/>
                          </a:solidFill>
                          <a:effectLst/>
                          <a:latin typeface="+mn-lt"/>
                          <a:ea typeface="Calibri" charset="0"/>
                          <a:cs typeface="Calibri" charset="0"/>
                        </a:rPr>
                        <a:t> NSCLC with </a:t>
                      </a:r>
                      <a:br>
                        <a:rPr kumimoji="0" lang="en-US" sz="1800" b="0" i="0" u="none" strike="noStrike" cap="none" normalizeH="0" baseline="0" dirty="0" smtClean="0">
                          <a:ln>
                            <a:noFill/>
                          </a:ln>
                          <a:solidFill>
                            <a:schemeClr val="tx1"/>
                          </a:solidFill>
                          <a:effectLst/>
                          <a:latin typeface="+mn-lt"/>
                          <a:ea typeface="Calibri" charset="0"/>
                          <a:cs typeface="Calibri" charset="0"/>
                        </a:rPr>
                      </a:br>
                      <a:r>
                        <a:rPr kumimoji="0" lang="en-US" sz="1800" b="0" i="0" u="none" strike="noStrike" cap="none" normalizeH="0" baseline="0" dirty="0" smtClean="0">
                          <a:ln>
                            <a:noFill/>
                          </a:ln>
                          <a:solidFill>
                            <a:schemeClr val="tx1"/>
                          </a:solidFill>
                          <a:effectLst/>
                          <a:latin typeface="+mn-lt"/>
                          <a:ea typeface="Calibri" charset="0"/>
                          <a:cs typeface="Calibri" charset="0"/>
                        </a:rPr>
                        <a:t>ROS1 fusion</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r>
              <a:tr h="61730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err="1" smtClean="0">
                          <a:ln>
                            <a:noFill/>
                          </a:ln>
                          <a:solidFill>
                            <a:schemeClr val="tx1"/>
                          </a:solidFill>
                          <a:effectLst/>
                          <a:latin typeface="+mn-lt"/>
                          <a:ea typeface="Calibri" charset="0"/>
                          <a:cs typeface="Calibri" charset="0"/>
                        </a:rPr>
                        <a:t>Ceritinib</a:t>
                      </a:r>
                      <a:endParaRPr kumimoji="0" lang="en-US" sz="180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lang="en-US" sz="1800" dirty="0" smtClean="0">
                          <a:solidFill>
                            <a:schemeClr val="tx1"/>
                          </a:solidFill>
                        </a:rPr>
                        <a:t>SIGNATURE: NCT02186821</a:t>
                      </a: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Calibri" charset="0"/>
                          <a:cs typeface="Calibri" charset="0"/>
                        </a:rPr>
                        <a:t>(Completed)</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Calibri" charset="0"/>
                          <a:cs typeface="Calibri" charset="0"/>
                        </a:rPr>
                        <a:t>II</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chemeClr val="tx1"/>
                          </a:solidFill>
                          <a:effectLst/>
                          <a:latin typeface="+mn-lt"/>
                          <a:ea typeface="Calibri" charset="0"/>
                          <a:cs typeface="Calibri" charset="0"/>
                        </a:rPr>
                        <a:t>≥1 t</a:t>
                      </a:r>
                      <a:r>
                        <a:rPr lang="en-US" sz="1800" dirty="0" smtClean="0">
                          <a:solidFill>
                            <a:schemeClr val="tx1"/>
                          </a:solidFill>
                        </a:rPr>
                        <a:t>reatment for recurrent, metastatic and/or locally advanced disease and for whom no standard therapy options are available</a:t>
                      </a:r>
                      <a:endParaRPr kumimoji="0" lang="en-US" sz="180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r>
            </a:tbl>
          </a:graphicData>
        </a:graphic>
      </p:graphicFrame>
    </p:spTree>
    <p:extLst>
      <p:ext uri="{BB962C8B-B14F-4D97-AF65-F5344CB8AC3E}">
        <p14:creationId xmlns:p14="http://schemas.microsoft.com/office/powerpoint/2010/main" val="14711721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8"/>
          <p:cNvSpPr txBox="1">
            <a:spLocks noChangeArrowheads="1"/>
          </p:cNvSpPr>
          <p:nvPr/>
        </p:nvSpPr>
        <p:spPr bwMode="auto">
          <a:xfrm>
            <a:off x="942031" y="2456639"/>
            <a:ext cx="7259940" cy="118844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900"/>
              </a:spcBef>
              <a:spcAft>
                <a:spcPts val="0"/>
              </a:spcAft>
            </a:pPr>
            <a:r>
              <a:rPr lang="en-US" sz="2701" dirty="0">
                <a:solidFill>
                  <a:schemeClr val="bg1"/>
                </a:solidFill>
                <a:latin typeface="+mj-lt"/>
              </a:rPr>
              <a:t>Module 3: Treatment of Patients with Other Potentially Targetable Tumor Mutations (BRAF V600E, </a:t>
            </a:r>
            <a:r>
              <a:rPr lang="en-US" sz="2701" dirty="0" smtClean="0">
                <a:solidFill>
                  <a:schemeClr val="bg1"/>
                </a:solidFill>
                <a:latin typeface="+mj-lt"/>
              </a:rPr>
              <a:t>MET, </a:t>
            </a:r>
            <a:r>
              <a:rPr lang="en-US" sz="2701" dirty="0">
                <a:solidFill>
                  <a:schemeClr val="bg1"/>
                </a:solidFill>
                <a:latin typeface="+mj-lt"/>
              </a:rPr>
              <a:t>RET, et cetera)</a:t>
            </a:r>
          </a:p>
          <a:p>
            <a:pPr>
              <a:lnSpc>
                <a:spcPct val="100000"/>
              </a:lnSpc>
              <a:spcBef>
                <a:spcPts val="900"/>
              </a:spcBef>
              <a:spcAft>
                <a:spcPts val="0"/>
              </a:spcAft>
            </a:pPr>
            <a:endParaRPr lang="en-US" sz="2701" dirty="0">
              <a:solidFill>
                <a:schemeClr val="bg1"/>
              </a:solidFill>
              <a:latin typeface="+mj-lt"/>
              <a:ea typeface="MS PGothic" charset="0"/>
            </a:endParaRPr>
          </a:p>
        </p:txBody>
      </p:sp>
    </p:spTree>
    <p:custDataLst>
      <p:tags r:id="rId1"/>
    </p:custDataLst>
    <p:extLst>
      <p:ext uri="{BB962C8B-B14F-4D97-AF65-F5344CB8AC3E}">
        <p14:creationId xmlns:p14="http://schemas.microsoft.com/office/powerpoint/2010/main" val="2194265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301449225"/>
              </p:ext>
            </p:extLst>
          </p:nvPr>
        </p:nvGraphicFramePr>
        <p:xfrm>
          <a:off x="304621" y="914400"/>
          <a:ext cx="8534400" cy="527878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3"/>
          <p:cNvSpPr>
            <a:spLocks noGrp="1"/>
          </p:cNvSpPr>
          <p:nvPr>
            <p:ph type="title"/>
          </p:nvPr>
        </p:nvSpPr>
        <p:spPr>
          <a:xfrm>
            <a:off x="685800" y="-76200"/>
            <a:ext cx="7772043" cy="1143000"/>
          </a:xfrm>
        </p:spPr>
        <p:txBody>
          <a:bodyPr/>
          <a:lstStyle/>
          <a:p>
            <a:r>
              <a:rPr lang="en-US" sz="2400" dirty="0"/>
              <a:t>Frequency of Oncogenic Drivers in Lung Adenocarcinoma (n = 875)</a:t>
            </a:r>
          </a:p>
        </p:txBody>
      </p:sp>
      <p:sp>
        <p:nvSpPr>
          <p:cNvPr id="16" name="TextBox 15"/>
          <p:cNvSpPr txBox="1"/>
          <p:nvPr/>
        </p:nvSpPr>
        <p:spPr>
          <a:xfrm>
            <a:off x="30039" y="6421784"/>
            <a:ext cx="4682820" cy="338554"/>
          </a:xfrm>
          <a:prstGeom prst="rect">
            <a:avLst/>
          </a:prstGeom>
          <a:noFill/>
        </p:spPr>
        <p:txBody>
          <a:bodyPr wrap="none" rtlCol="0">
            <a:spAutoFit/>
          </a:bodyPr>
          <a:lstStyle/>
          <a:p>
            <a:r>
              <a:rPr lang="fr-FR" sz="1600" dirty="0" err="1">
                <a:solidFill>
                  <a:srgbClr val="FFFFFF"/>
                </a:solidFill>
                <a:ea typeface="Arial" charset="0"/>
                <a:cs typeface="Arial" charset="0"/>
              </a:rPr>
              <a:t>Aisner</a:t>
            </a:r>
            <a:r>
              <a:rPr lang="fr-FR" sz="1600" dirty="0">
                <a:solidFill>
                  <a:srgbClr val="FFFFFF"/>
                </a:solidFill>
                <a:ea typeface="Arial" charset="0"/>
                <a:cs typeface="Arial" charset="0"/>
              </a:rPr>
              <a:t> DL et al. </a:t>
            </a:r>
            <a:r>
              <a:rPr lang="fr-FR" sz="1600" i="1" dirty="0">
                <a:solidFill>
                  <a:srgbClr val="FFFFFF"/>
                </a:solidFill>
                <a:ea typeface="Arial" charset="0"/>
                <a:cs typeface="Arial" charset="0"/>
              </a:rPr>
              <a:t>Proc ASCO </a:t>
            </a:r>
            <a:r>
              <a:rPr lang="fr-FR" sz="1600" dirty="0">
                <a:solidFill>
                  <a:srgbClr val="FFFFFF"/>
                </a:solidFill>
                <a:ea typeface="Arial" charset="0"/>
                <a:cs typeface="Arial" charset="0"/>
              </a:rPr>
              <a:t>2016;Abstract 11510.</a:t>
            </a:r>
          </a:p>
        </p:txBody>
      </p:sp>
      <p:sp>
        <p:nvSpPr>
          <p:cNvPr id="6" name="TextBox 5"/>
          <p:cNvSpPr txBox="1"/>
          <p:nvPr/>
        </p:nvSpPr>
        <p:spPr>
          <a:xfrm>
            <a:off x="340534" y="6083230"/>
            <a:ext cx="8574866" cy="338554"/>
          </a:xfrm>
          <a:prstGeom prst="rect">
            <a:avLst/>
          </a:prstGeom>
          <a:noFill/>
        </p:spPr>
        <p:txBody>
          <a:bodyPr wrap="square" rtlCol="0">
            <a:spAutoFit/>
          </a:bodyPr>
          <a:lstStyle/>
          <a:p>
            <a:r>
              <a:rPr lang="fr-FR" sz="1600" dirty="0" smtClean="0">
                <a:solidFill>
                  <a:srgbClr val="FFFFFF"/>
                </a:solidFill>
                <a:ea typeface="Arial" charset="0"/>
                <a:cs typeface="Arial" charset="0"/>
              </a:rPr>
              <a:t>s = </a:t>
            </a:r>
            <a:r>
              <a:rPr lang="fr-FR" sz="1600" dirty="0" err="1" smtClean="0">
                <a:solidFill>
                  <a:srgbClr val="FFFFFF"/>
                </a:solidFill>
                <a:ea typeface="Arial" charset="0"/>
                <a:cs typeface="Arial" charset="0"/>
              </a:rPr>
              <a:t>sensitizing</a:t>
            </a:r>
            <a:r>
              <a:rPr lang="fr-FR" sz="1600" dirty="0" smtClean="0">
                <a:solidFill>
                  <a:srgbClr val="FFFFFF"/>
                </a:solidFill>
                <a:ea typeface="Arial" charset="0"/>
                <a:cs typeface="Arial" charset="0"/>
              </a:rPr>
              <a:t>; </a:t>
            </a:r>
            <a:r>
              <a:rPr lang="fr-FR" sz="1600" dirty="0">
                <a:solidFill>
                  <a:srgbClr val="FFFFFF"/>
                </a:solidFill>
                <a:ea typeface="Arial" charset="0"/>
                <a:cs typeface="Arial" charset="0"/>
              </a:rPr>
              <a:t>r = </a:t>
            </a:r>
            <a:r>
              <a:rPr lang="fr-FR" sz="1600" dirty="0" err="1" smtClean="0">
                <a:solidFill>
                  <a:srgbClr val="FFFFFF"/>
                </a:solidFill>
                <a:ea typeface="Arial" charset="0"/>
                <a:cs typeface="Arial" charset="0"/>
              </a:rPr>
              <a:t>rearrangement</a:t>
            </a:r>
            <a:r>
              <a:rPr lang="fr-FR" sz="1600" dirty="0" smtClean="0">
                <a:solidFill>
                  <a:srgbClr val="FFFFFF"/>
                </a:solidFill>
                <a:ea typeface="Arial" charset="0"/>
                <a:cs typeface="Arial" charset="0"/>
              </a:rPr>
              <a:t>; </a:t>
            </a:r>
            <a:r>
              <a:rPr lang="fr-FR" sz="1600" dirty="0">
                <a:solidFill>
                  <a:srgbClr val="FFFFFF"/>
                </a:solidFill>
                <a:ea typeface="Arial" charset="0"/>
                <a:cs typeface="Arial" charset="0"/>
              </a:rPr>
              <a:t>o</a:t>
            </a:r>
            <a:r>
              <a:rPr lang="fr-FR" sz="1600" dirty="0" smtClean="0">
                <a:solidFill>
                  <a:srgbClr val="FFFFFF"/>
                </a:solidFill>
                <a:ea typeface="Arial" charset="0"/>
                <a:cs typeface="Arial" charset="0"/>
              </a:rPr>
              <a:t> = </a:t>
            </a:r>
            <a:r>
              <a:rPr lang="fr-FR" sz="1600" dirty="0" err="1" smtClean="0">
                <a:solidFill>
                  <a:srgbClr val="FFFFFF"/>
                </a:solidFill>
                <a:ea typeface="Arial" charset="0"/>
                <a:cs typeface="Arial" charset="0"/>
              </a:rPr>
              <a:t>other</a:t>
            </a:r>
            <a:r>
              <a:rPr lang="fr-FR" sz="1600" dirty="0" smtClean="0">
                <a:solidFill>
                  <a:srgbClr val="FFFFFF"/>
                </a:solidFill>
                <a:ea typeface="Arial" charset="0"/>
                <a:cs typeface="Arial" charset="0"/>
              </a:rPr>
              <a:t>; </a:t>
            </a:r>
            <a:r>
              <a:rPr lang="fr-FR" sz="1600" dirty="0" err="1" smtClean="0">
                <a:solidFill>
                  <a:srgbClr val="FFFFFF"/>
                </a:solidFill>
                <a:ea typeface="Arial" charset="0"/>
                <a:cs typeface="Arial" charset="0"/>
              </a:rPr>
              <a:t>veBRAF</a:t>
            </a:r>
            <a:r>
              <a:rPr lang="fr-FR" sz="1600" dirty="0" smtClean="0">
                <a:solidFill>
                  <a:srgbClr val="FFFFFF"/>
                </a:solidFill>
                <a:ea typeface="Arial" charset="0"/>
                <a:cs typeface="Arial" charset="0"/>
              </a:rPr>
              <a:t> = </a:t>
            </a:r>
            <a:r>
              <a:rPr lang="fr-FR" sz="1600" dirty="0">
                <a:solidFill>
                  <a:srgbClr val="FFFFFF"/>
                </a:solidFill>
                <a:ea typeface="Arial" charset="0"/>
                <a:cs typeface="Arial" charset="0"/>
              </a:rPr>
              <a:t>BRAF </a:t>
            </a:r>
            <a:r>
              <a:rPr lang="fr-FR" sz="1600" dirty="0" smtClean="0">
                <a:solidFill>
                  <a:srgbClr val="FFFFFF"/>
                </a:solidFill>
                <a:ea typeface="Arial" charset="0"/>
                <a:cs typeface="Arial" charset="0"/>
              </a:rPr>
              <a:t>V600E</a:t>
            </a:r>
            <a:endParaRPr lang="fr-FR" sz="1600" dirty="0">
              <a:solidFill>
                <a:srgbClr val="FFFFFF"/>
              </a:solidFill>
              <a:ea typeface="Arial" charset="0"/>
              <a:cs typeface="Arial" charset="0"/>
            </a:endParaRPr>
          </a:p>
        </p:txBody>
      </p:sp>
      <p:sp>
        <p:nvSpPr>
          <p:cNvPr id="8" name="TextBox 15"/>
          <p:cNvSpPr txBox="1">
            <a:spLocks noChangeArrowheads="1"/>
          </p:cNvSpPr>
          <p:nvPr/>
        </p:nvSpPr>
        <p:spPr bwMode="auto">
          <a:xfrm>
            <a:off x="685979" y="2926470"/>
            <a:ext cx="7397496" cy="310896"/>
          </a:xfrm>
          <a:prstGeom prst="rect">
            <a:avLst/>
          </a:prstGeom>
          <a:noFill/>
          <a:ln w="19050">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tIns="13720" rIns="0" bIns="1372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pitchFamily="34" charset="0"/>
              <a:buChar char="•"/>
            </a:pPr>
            <a:endParaRPr lang="en-US" sz="1600" dirty="0">
              <a:solidFill>
                <a:srgbClr val="FFFFFF"/>
              </a:solidFill>
              <a:cs typeface="Arial" charset="0"/>
            </a:endParaRPr>
          </a:p>
        </p:txBody>
      </p:sp>
    </p:spTree>
    <p:custDataLst>
      <p:tags r:id="rId1"/>
    </p:custDataLst>
    <p:extLst>
      <p:ext uri="{BB962C8B-B14F-4D97-AF65-F5344CB8AC3E}">
        <p14:creationId xmlns:p14="http://schemas.microsoft.com/office/powerpoint/2010/main" val="20955914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35280" cy="1988840"/>
          </a:xfrm>
        </p:spPr>
        <p:txBody>
          <a:bodyPr anchor="ctr">
            <a:normAutofit/>
          </a:bodyPr>
          <a:lstStyle/>
          <a:p>
            <a:pPr marL="0" indent="0">
              <a:buNone/>
            </a:pPr>
            <a:r>
              <a:rPr lang="en-US" sz="2000" b="1" dirty="0">
                <a:solidFill>
                  <a:srgbClr val="BBE0E3"/>
                </a:solidFill>
                <a:latin typeface="Arial" charset="0"/>
                <a:ea typeface="Arial" charset="0"/>
                <a:cs typeface="Arial" charset="0"/>
              </a:rPr>
              <a:t>Cost and reimbursement issues aside, what targeted therapy, if any, would you most likely recommend for a patient with metastatic NSCLC and a BRAF V600E tumor mutation? In which line of therapy, if any, would you most likely administer a BRAF inhibitor (with or without a MEK inhibitor)?</a:t>
            </a:r>
          </a:p>
        </p:txBody>
      </p:sp>
      <p:sp>
        <p:nvSpPr>
          <p:cNvPr id="6" name="TextBox 5"/>
          <p:cNvSpPr txBox="1"/>
          <p:nvPr/>
        </p:nvSpPr>
        <p:spPr>
          <a:xfrm>
            <a:off x="2679192" y="3990314"/>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Dabrafenib</a:t>
            </a:r>
            <a:r>
              <a:rPr lang="en-US" sz="1300" b="1" dirty="0">
                <a:solidFill>
                  <a:prstClr val="white"/>
                </a:solidFill>
                <a:latin typeface="Verdana"/>
                <a:ea typeface="MS PGothic" charset="0"/>
                <a:cs typeface="Verdana"/>
              </a:rPr>
              <a:t> with </a:t>
            </a:r>
            <a:r>
              <a:rPr lang="en-US" sz="1300" b="1" dirty="0" err="1">
                <a:solidFill>
                  <a:prstClr val="white"/>
                </a:solidFill>
                <a:latin typeface="Verdana"/>
                <a:ea typeface="MS PGothic" charset="0"/>
                <a:cs typeface="Verdana"/>
              </a:rPr>
              <a:t>trametinib</a:t>
            </a:r>
            <a:endParaRPr lang="en-US" sz="1300" b="1" dirty="0">
              <a:solidFill>
                <a:prstClr val="white"/>
              </a:solidFill>
              <a:latin typeface="Verdana"/>
              <a:ea typeface="MS PGothic" charset="0"/>
              <a:cs typeface="Verdana"/>
            </a:endParaRPr>
          </a:p>
        </p:txBody>
      </p:sp>
      <p:sp>
        <p:nvSpPr>
          <p:cNvPr id="8" name="TextBox 7"/>
          <p:cNvSpPr txBox="1"/>
          <p:nvPr/>
        </p:nvSpPr>
        <p:spPr>
          <a:xfrm>
            <a:off x="2679192" y="2562752"/>
            <a:ext cx="2852928" cy="393192"/>
          </a:xfrm>
          <a:prstGeom prst="rect">
            <a:avLst/>
          </a:prstGeom>
          <a:noFill/>
        </p:spPr>
        <p:txBody>
          <a:bodyPr wrap="square" rtlCol="0" anchor="ctr">
            <a:noAutofit/>
          </a:bodyPr>
          <a:lstStyle/>
          <a:p>
            <a:pPr algn="ctr" defTabSz="455613" eaLnBrk="1" hangingPunct="1"/>
            <a:r>
              <a:rPr lang="en-US" sz="1300" b="1" dirty="0" err="1">
                <a:latin typeface="Verdana"/>
                <a:ea typeface="MS PGothic" charset="0"/>
                <a:cs typeface="Verdana"/>
              </a:rPr>
              <a:t>Dabrafenib</a:t>
            </a:r>
            <a:r>
              <a:rPr lang="en-US" sz="1300" b="1" dirty="0">
                <a:latin typeface="Verdana"/>
                <a:ea typeface="MS PGothic" charset="0"/>
                <a:cs typeface="Verdana"/>
              </a:rPr>
              <a:t> with </a:t>
            </a:r>
            <a:r>
              <a:rPr lang="en-US" sz="1300" b="1" dirty="0" err="1">
                <a:latin typeface="Verdana"/>
                <a:ea typeface="MS PGothic" charset="0"/>
                <a:cs typeface="Verdana"/>
              </a:rPr>
              <a:t>trametinib</a:t>
            </a:r>
            <a:endParaRPr lang="en-US" sz="1300" b="1" dirty="0">
              <a:latin typeface="Verdana"/>
              <a:ea typeface="MS PGothic" charset="0"/>
              <a:cs typeface="Verdana"/>
            </a:endParaRPr>
          </a:p>
        </p:txBody>
      </p:sp>
      <p:sp>
        <p:nvSpPr>
          <p:cNvPr id="9" name="TextBox 8"/>
          <p:cNvSpPr txBox="1"/>
          <p:nvPr/>
        </p:nvSpPr>
        <p:spPr>
          <a:xfrm>
            <a:off x="2679192" y="4485518"/>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Dabrafenib</a:t>
            </a:r>
            <a:r>
              <a:rPr lang="en-US" sz="1300" b="1" dirty="0">
                <a:solidFill>
                  <a:prstClr val="white"/>
                </a:solidFill>
                <a:latin typeface="Verdana"/>
                <a:ea typeface="MS PGothic" charset="0"/>
                <a:cs typeface="Verdana"/>
              </a:rPr>
              <a:t> with </a:t>
            </a:r>
            <a:r>
              <a:rPr lang="en-US" sz="1300" b="1" dirty="0" err="1">
                <a:solidFill>
                  <a:prstClr val="white"/>
                </a:solidFill>
                <a:latin typeface="Verdana"/>
                <a:ea typeface="MS PGothic" charset="0"/>
                <a:cs typeface="Verdana"/>
              </a:rPr>
              <a:t>trametinib</a:t>
            </a:r>
            <a:endParaRPr lang="en-US" sz="1300" b="1" dirty="0">
              <a:solidFill>
                <a:prstClr val="white"/>
              </a:solidFill>
              <a:latin typeface="Verdana"/>
              <a:ea typeface="MS PGothic" charset="0"/>
              <a:cs typeface="Verdana"/>
            </a:endParaRPr>
          </a:p>
        </p:txBody>
      </p:sp>
      <p:sp>
        <p:nvSpPr>
          <p:cNvPr id="10" name="TextBox 9"/>
          <p:cNvSpPr txBox="1"/>
          <p:nvPr/>
        </p:nvSpPr>
        <p:spPr>
          <a:xfrm>
            <a:off x="2679192" y="3044234"/>
            <a:ext cx="2852928" cy="393192"/>
          </a:xfrm>
          <a:prstGeom prst="rect">
            <a:avLst/>
          </a:prstGeom>
          <a:noFill/>
        </p:spPr>
        <p:txBody>
          <a:bodyPr wrap="square" rtlCol="0" anchor="ctr">
            <a:noAutofit/>
          </a:bodyPr>
          <a:lstStyle/>
          <a:p>
            <a:pPr algn="ctr" defTabSz="455613" eaLnBrk="1" hangingPunct="1"/>
            <a:r>
              <a:rPr lang="en-US" sz="1300" b="1" dirty="0" err="1">
                <a:latin typeface="Verdana"/>
                <a:ea typeface="MS PGothic" charset="0"/>
                <a:cs typeface="Verdana"/>
              </a:rPr>
              <a:t>Dabrafenib</a:t>
            </a:r>
            <a:r>
              <a:rPr lang="en-US" sz="1300" b="1" dirty="0">
                <a:latin typeface="Verdana"/>
                <a:ea typeface="MS PGothic" charset="0"/>
                <a:cs typeface="Verdana"/>
              </a:rPr>
              <a:t> and </a:t>
            </a:r>
            <a:r>
              <a:rPr lang="en-US" sz="1300" b="1" dirty="0" err="1">
                <a:latin typeface="Verdana"/>
                <a:ea typeface="MS PGothic" charset="0"/>
                <a:cs typeface="Verdana"/>
              </a:rPr>
              <a:t>trametinib</a:t>
            </a:r>
            <a:endParaRPr lang="en-US" sz="1300" b="1" dirty="0">
              <a:latin typeface="Verdana"/>
              <a:ea typeface="MS PGothic" charset="0"/>
              <a:cs typeface="Verdana"/>
            </a:endParaRPr>
          </a:p>
        </p:txBody>
      </p:sp>
      <p:sp>
        <p:nvSpPr>
          <p:cNvPr id="11" name="TextBox 10"/>
          <p:cNvSpPr txBox="1"/>
          <p:nvPr/>
        </p:nvSpPr>
        <p:spPr>
          <a:xfrm>
            <a:off x="2679192" y="3497389"/>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Dabrafenib</a:t>
            </a:r>
            <a:r>
              <a:rPr lang="en-US" sz="1300" b="1" dirty="0">
                <a:solidFill>
                  <a:prstClr val="white"/>
                </a:solidFill>
                <a:latin typeface="Verdana"/>
                <a:ea typeface="MS PGothic" charset="0"/>
                <a:cs typeface="Verdana"/>
              </a:rPr>
              <a:t> with </a:t>
            </a:r>
            <a:r>
              <a:rPr lang="en-US" sz="1300" b="1" dirty="0" err="1">
                <a:solidFill>
                  <a:prstClr val="white"/>
                </a:solidFill>
                <a:latin typeface="Verdana"/>
                <a:ea typeface="MS PGothic" charset="0"/>
                <a:cs typeface="Verdana"/>
              </a:rPr>
              <a:t>trametinib</a:t>
            </a:r>
            <a:endParaRPr lang="en-US" sz="1300" b="1" dirty="0">
              <a:solidFill>
                <a:prstClr val="white"/>
              </a:solidFill>
              <a:latin typeface="Verdana"/>
              <a:ea typeface="MS PGothic" charset="0"/>
              <a:cs typeface="Verdana"/>
            </a:endParaRPr>
          </a:p>
        </p:txBody>
      </p:sp>
      <p:sp>
        <p:nvSpPr>
          <p:cNvPr id="15" name="TextBox 14"/>
          <p:cNvSpPr txBox="1"/>
          <p:nvPr/>
        </p:nvSpPr>
        <p:spPr>
          <a:xfrm>
            <a:off x="5605272" y="3990314"/>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Second line</a:t>
            </a:r>
          </a:p>
        </p:txBody>
      </p:sp>
      <p:sp>
        <p:nvSpPr>
          <p:cNvPr id="17" name="TextBox 16"/>
          <p:cNvSpPr txBox="1"/>
          <p:nvPr/>
        </p:nvSpPr>
        <p:spPr>
          <a:xfrm>
            <a:off x="5605272" y="2562752"/>
            <a:ext cx="285292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First line</a:t>
            </a:r>
          </a:p>
        </p:txBody>
      </p:sp>
      <p:sp>
        <p:nvSpPr>
          <p:cNvPr id="18" name="TextBox 17"/>
          <p:cNvSpPr txBox="1"/>
          <p:nvPr/>
        </p:nvSpPr>
        <p:spPr>
          <a:xfrm>
            <a:off x="5605272" y="4485518"/>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First line</a:t>
            </a:r>
          </a:p>
        </p:txBody>
      </p:sp>
      <p:sp>
        <p:nvSpPr>
          <p:cNvPr id="19" name="TextBox 18"/>
          <p:cNvSpPr txBox="1"/>
          <p:nvPr/>
        </p:nvSpPr>
        <p:spPr>
          <a:xfrm>
            <a:off x="5605272" y="3044234"/>
            <a:ext cx="2852928"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First line</a:t>
            </a:r>
          </a:p>
        </p:txBody>
      </p:sp>
      <p:sp>
        <p:nvSpPr>
          <p:cNvPr id="20" name="TextBox 19"/>
          <p:cNvSpPr txBox="1"/>
          <p:nvPr/>
        </p:nvSpPr>
        <p:spPr>
          <a:xfrm>
            <a:off x="5605272" y="3497389"/>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First line</a:t>
            </a:r>
          </a:p>
        </p:txBody>
      </p:sp>
      <p:sp>
        <p:nvSpPr>
          <p:cNvPr id="16" name="TextBox 15"/>
          <p:cNvSpPr txBox="1"/>
          <p:nvPr/>
        </p:nvSpPr>
        <p:spPr>
          <a:xfrm>
            <a:off x="2679192" y="4980722"/>
            <a:ext cx="2852928"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Dabrafenib</a:t>
            </a:r>
            <a:r>
              <a:rPr lang="en-US" sz="1300" b="1" dirty="0">
                <a:solidFill>
                  <a:prstClr val="white"/>
                </a:solidFill>
                <a:latin typeface="Verdana"/>
                <a:ea typeface="MS PGothic" charset="0"/>
                <a:cs typeface="Verdana"/>
              </a:rPr>
              <a:t> with </a:t>
            </a:r>
            <a:r>
              <a:rPr lang="en-US" sz="1300" b="1" dirty="0" err="1">
                <a:solidFill>
                  <a:prstClr val="white"/>
                </a:solidFill>
                <a:latin typeface="Verdana"/>
                <a:ea typeface="MS PGothic" charset="0"/>
                <a:cs typeface="Verdana"/>
              </a:rPr>
              <a:t>trametinib</a:t>
            </a:r>
            <a:endParaRPr lang="en-US" sz="1300" b="1" dirty="0">
              <a:solidFill>
                <a:prstClr val="white"/>
              </a:solidFill>
              <a:latin typeface="Verdana"/>
              <a:ea typeface="MS PGothic" charset="0"/>
              <a:cs typeface="Verdana"/>
            </a:endParaRPr>
          </a:p>
        </p:txBody>
      </p:sp>
      <p:sp>
        <p:nvSpPr>
          <p:cNvPr id="21" name="TextBox 20"/>
          <p:cNvSpPr txBox="1"/>
          <p:nvPr/>
        </p:nvSpPr>
        <p:spPr>
          <a:xfrm>
            <a:off x="5605272" y="4980722"/>
            <a:ext cx="2852928"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Second line</a:t>
            </a:r>
          </a:p>
        </p:txBody>
      </p:sp>
      <p:sp>
        <p:nvSpPr>
          <p:cNvPr id="26" name="TextBox 25"/>
          <p:cNvSpPr txBox="1"/>
          <p:nvPr/>
        </p:nvSpPr>
        <p:spPr>
          <a:xfrm>
            <a:off x="5652120" y="2204864"/>
            <a:ext cx="2808312" cy="244433"/>
          </a:xfrm>
          <a:prstGeom prst="rect">
            <a:avLst/>
          </a:prstGeom>
          <a:noFill/>
        </p:spPr>
        <p:txBody>
          <a:bodyPr wrap="square" rtlCol="0" anchor="ctr">
            <a:noAutofit/>
          </a:bodyPr>
          <a:lstStyle/>
          <a:p>
            <a:pPr algn="ctr" defTabSz="455613" eaLnBrk="1" hangingPunct="1"/>
            <a:r>
              <a:rPr lang="fi-FI" sz="1000" b="1" dirty="0">
                <a:solidFill>
                  <a:srgbClr val="1F497D"/>
                </a:solidFill>
                <a:ea typeface="Arial" charset="0"/>
                <a:cs typeface="Arial" charset="0"/>
              </a:rPr>
              <a:t>LINE OF TREATMENT</a:t>
            </a:r>
            <a:endParaRPr lang="en-US" sz="1000" b="1" dirty="0">
              <a:solidFill>
                <a:srgbClr val="1F497D"/>
              </a:solidFill>
              <a:ea typeface="Arial" charset="0"/>
              <a:cs typeface="Arial" charset="0"/>
            </a:endParaRPr>
          </a:p>
        </p:txBody>
      </p:sp>
      <p:sp>
        <p:nvSpPr>
          <p:cNvPr id="27" name="TextBox 26"/>
          <p:cNvSpPr txBox="1"/>
          <p:nvPr/>
        </p:nvSpPr>
        <p:spPr>
          <a:xfrm>
            <a:off x="2634575" y="2204864"/>
            <a:ext cx="2864805" cy="244433"/>
          </a:xfrm>
          <a:prstGeom prst="rect">
            <a:avLst/>
          </a:prstGeom>
          <a:noFill/>
        </p:spPr>
        <p:txBody>
          <a:bodyPr wrap="square" rtlCol="0" anchor="ctr">
            <a:noAutofit/>
          </a:bodyPr>
          <a:lstStyle/>
          <a:p>
            <a:pPr algn="ctr" defTabSz="455613" eaLnBrk="1" hangingPunct="1"/>
            <a:r>
              <a:rPr lang="fi-FI" sz="1000" b="1" dirty="0">
                <a:solidFill>
                  <a:srgbClr val="1F497D"/>
                </a:solidFill>
                <a:ea typeface="Arial" charset="0"/>
                <a:cs typeface="Arial" charset="0"/>
              </a:rPr>
              <a:t>TARGETED THERAPY</a:t>
            </a:r>
            <a:endParaRPr lang="en-US" sz="1000" b="1" dirty="0">
              <a:solidFill>
                <a:srgbClr val="1F497D"/>
              </a:solidFill>
              <a:ea typeface="Arial" charset="0"/>
              <a:cs typeface="Arial" charset="0"/>
            </a:endParaRPr>
          </a:p>
        </p:txBody>
      </p:sp>
    </p:spTree>
    <p:custDataLst>
      <p:tags r:id="rId1"/>
    </p:custDataLst>
    <p:extLst>
      <p:ext uri="{BB962C8B-B14F-4D97-AF65-F5344CB8AC3E}">
        <p14:creationId xmlns:p14="http://schemas.microsoft.com/office/powerpoint/2010/main" val="13862321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err="1" smtClean="0"/>
              <a:t>Dabrafenib</a:t>
            </a:r>
            <a:r>
              <a:rPr lang="en-US" sz="2400" dirty="0" smtClean="0"/>
              <a:t> and </a:t>
            </a:r>
            <a:r>
              <a:rPr lang="en-US" sz="2400" dirty="0" err="1" smtClean="0"/>
              <a:t>Trametinib</a:t>
            </a:r>
            <a:r>
              <a:rPr lang="en-US" sz="2400" dirty="0" smtClean="0"/>
              <a:t> in BRAF V600E-Mutant Metastatic NSCLC</a:t>
            </a:r>
            <a:endParaRPr lang="en-US" sz="2400" dirty="0"/>
          </a:p>
        </p:txBody>
      </p:sp>
      <p:sp>
        <p:nvSpPr>
          <p:cNvPr id="7" name="TextBox 6"/>
          <p:cNvSpPr txBox="1"/>
          <p:nvPr/>
        </p:nvSpPr>
        <p:spPr>
          <a:xfrm>
            <a:off x="210029" y="6445130"/>
            <a:ext cx="5087675" cy="338554"/>
          </a:xfrm>
          <a:prstGeom prst="rect">
            <a:avLst/>
          </a:prstGeom>
          <a:noFill/>
        </p:spPr>
        <p:txBody>
          <a:bodyPr wrap="square" rtlCol="0">
            <a:spAutoFit/>
          </a:bodyPr>
          <a:lstStyle/>
          <a:p>
            <a:r>
              <a:rPr lang="en-US" sz="1600" dirty="0" err="1">
                <a:latin typeface="+mn-lt"/>
              </a:rPr>
              <a:t>Planchard</a:t>
            </a:r>
            <a:r>
              <a:rPr lang="en-US" sz="1600" dirty="0">
                <a:latin typeface="+mn-lt"/>
              </a:rPr>
              <a:t> D et al. </a:t>
            </a:r>
            <a:r>
              <a:rPr lang="en-US" sz="1600" i="1" dirty="0">
                <a:latin typeface="+mn-lt"/>
              </a:rPr>
              <a:t>Lancet </a:t>
            </a:r>
            <a:r>
              <a:rPr lang="en-US" sz="1600" i="1" dirty="0" err="1">
                <a:latin typeface="+mn-lt"/>
              </a:rPr>
              <a:t>Oncol</a:t>
            </a:r>
            <a:r>
              <a:rPr lang="en-US" sz="1600" i="1" dirty="0">
                <a:latin typeface="+mn-lt"/>
              </a:rPr>
              <a:t> </a:t>
            </a:r>
            <a:r>
              <a:rPr lang="en-US" sz="1600" dirty="0">
                <a:latin typeface="+mn-lt"/>
              </a:rPr>
              <a:t>2016;17:984-93. </a:t>
            </a:r>
          </a:p>
        </p:txBody>
      </p:sp>
      <p:sp>
        <p:nvSpPr>
          <p:cNvPr id="26" name="TextBox 25"/>
          <p:cNvSpPr txBox="1"/>
          <p:nvPr/>
        </p:nvSpPr>
        <p:spPr>
          <a:xfrm>
            <a:off x="1272565" y="5699052"/>
            <a:ext cx="6453767" cy="338554"/>
          </a:xfrm>
          <a:prstGeom prst="rect">
            <a:avLst/>
          </a:prstGeom>
          <a:noFill/>
        </p:spPr>
        <p:txBody>
          <a:bodyPr wrap="square" rtlCol="0">
            <a:spAutoFit/>
          </a:bodyPr>
          <a:lstStyle/>
          <a:p>
            <a:pPr>
              <a:tabLst>
                <a:tab pos="2486688" algn="l"/>
              </a:tabLst>
            </a:pPr>
            <a:r>
              <a:rPr lang="en-US" sz="1600" dirty="0">
                <a:solidFill>
                  <a:schemeClr val="bg1"/>
                </a:solidFill>
                <a:latin typeface="+mj-lt"/>
                <a:cs typeface="Calibri"/>
              </a:rPr>
              <a:t>NE patients did not have a follow-up scan required for confirmation.</a:t>
            </a:r>
          </a:p>
        </p:txBody>
      </p:sp>
      <p:grpSp>
        <p:nvGrpSpPr>
          <p:cNvPr id="4" name="Group 3"/>
          <p:cNvGrpSpPr/>
          <p:nvPr/>
        </p:nvGrpSpPr>
        <p:grpSpPr>
          <a:xfrm>
            <a:off x="294591" y="1692693"/>
            <a:ext cx="8165290" cy="3924923"/>
            <a:chOff x="921056" y="1532802"/>
            <a:chExt cx="8165290" cy="392492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540" y="1718514"/>
              <a:ext cx="7253806" cy="3385108"/>
            </a:xfrm>
            <a:prstGeom prst="rect">
              <a:avLst/>
            </a:prstGeom>
          </p:spPr>
        </p:pic>
        <p:sp>
          <p:nvSpPr>
            <p:cNvPr id="17" name="TextBox 16"/>
            <p:cNvSpPr txBox="1"/>
            <p:nvPr/>
          </p:nvSpPr>
          <p:spPr>
            <a:xfrm>
              <a:off x="2187808" y="1532802"/>
              <a:ext cx="3619345" cy="584775"/>
            </a:xfrm>
            <a:prstGeom prst="rect">
              <a:avLst/>
            </a:prstGeom>
            <a:noFill/>
          </p:spPr>
          <p:txBody>
            <a:bodyPr wrap="square" rtlCol="0">
              <a:spAutoFit/>
            </a:bodyPr>
            <a:lstStyle/>
            <a:p>
              <a:pPr>
                <a:tabLst>
                  <a:tab pos="2486688" algn="l"/>
                </a:tabLst>
              </a:pPr>
              <a:r>
                <a:rPr lang="en-US" sz="1600" dirty="0">
                  <a:solidFill>
                    <a:schemeClr val="bg1"/>
                  </a:solidFill>
                  <a:latin typeface="+mj-lt"/>
                  <a:cs typeface="Calibri"/>
                </a:rPr>
                <a:t>Overall response rate: 63%</a:t>
              </a:r>
            </a:p>
            <a:p>
              <a:pPr>
                <a:tabLst>
                  <a:tab pos="2486688" algn="l"/>
                </a:tabLst>
              </a:pPr>
              <a:r>
                <a:rPr lang="en-US" sz="1600" dirty="0">
                  <a:solidFill>
                    <a:schemeClr val="bg1"/>
                  </a:solidFill>
                  <a:latin typeface="+mj-lt"/>
                  <a:cs typeface="Calibri"/>
                </a:rPr>
                <a:t>Disease control rate: 79%</a:t>
              </a:r>
            </a:p>
          </p:txBody>
        </p:sp>
        <p:sp>
          <p:nvSpPr>
            <p:cNvPr id="2" name="TextBox 1"/>
            <p:cNvSpPr txBox="1"/>
            <p:nvPr/>
          </p:nvSpPr>
          <p:spPr>
            <a:xfrm>
              <a:off x="1438836" y="1600200"/>
              <a:ext cx="432161" cy="265457"/>
            </a:xfrm>
            <a:prstGeom prst="rect">
              <a:avLst/>
            </a:prstGeom>
            <a:noFill/>
          </p:spPr>
          <p:txBody>
            <a:bodyPr wrap="square" rtlCol="0">
              <a:spAutoFit/>
            </a:bodyPr>
            <a:lstStyle/>
            <a:p>
              <a:pPr algn="r"/>
              <a:r>
                <a:rPr lang="en-US" sz="1125" dirty="0">
                  <a:latin typeface="+mj-lt"/>
                  <a:cs typeface="Calibri"/>
                </a:rPr>
                <a:t>40</a:t>
              </a:r>
            </a:p>
          </p:txBody>
        </p:sp>
        <p:sp>
          <p:nvSpPr>
            <p:cNvPr id="8" name="TextBox 7"/>
            <p:cNvSpPr txBox="1"/>
            <p:nvPr/>
          </p:nvSpPr>
          <p:spPr>
            <a:xfrm>
              <a:off x="1438836" y="2057400"/>
              <a:ext cx="432161" cy="265457"/>
            </a:xfrm>
            <a:prstGeom prst="rect">
              <a:avLst/>
            </a:prstGeom>
            <a:noFill/>
          </p:spPr>
          <p:txBody>
            <a:bodyPr wrap="square" rtlCol="0">
              <a:spAutoFit/>
            </a:bodyPr>
            <a:lstStyle/>
            <a:p>
              <a:pPr algn="r"/>
              <a:r>
                <a:rPr lang="en-US" sz="1125" dirty="0">
                  <a:latin typeface="+mj-lt"/>
                  <a:cs typeface="Calibri"/>
                </a:rPr>
                <a:t>20</a:t>
              </a:r>
            </a:p>
          </p:txBody>
        </p:sp>
        <p:sp>
          <p:nvSpPr>
            <p:cNvPr id="9" name="TextBox 8"/>
            <p:cNvSpPr txBox="1"/>
            <p:nvPr/>
          </p:nvSpPr>
          <p:spPr>
            <a:xfrm>
              <a:off x="1438836" y="2554194"/>
              <a:ext cx="432161" cy="265457"/>
            </a:xfrm>
            <a:prstGeom prst="rect">
              <a:avLst/>
            </a:prstGeom>
            <a:noFill/>
          </p:spPr>
          <p:txBody>
            <a:bodyPr wrap="square" rtlCol="0">
              <a:spAutoFit/>
            </a:bodyPr>
            <a:lstStyle/>
            <a:p>
              <a:pPr algn="r"/>
              <a:r>
                <a:rPr lang="en-US" sz="1125" dirty="0">
                  <a:latin typeface="+mj-lt"/>
                  <a:cs typeface="Calibri"/>
                </a:rPr>
                <a:t>0</a:t>
              </a:r>
            </a:p>
          </p:txBody>
        </p:sp>
        <p:sp>
          <p:nvSpPr>
            <p:cNvPr id="11" name="TextBox 10"/>
            <p:cNvSpPr txBox="1"/>
            <p:nvPr/>
          </p:nvSpPr>
          <p:spPr>
            <a:xfrm>
              <a:off x="1438836" y="3030523"/>
              <a:ext cx="432161" cy="265457"/>
            </a:xfrm>
            <a:prstGeom prst="rect">
              <a:avLst/>
            </a:prstGeom>
            <a:noFill/>
          </p:spPr>
          <p:txBody>
            <a:bodyPr wrap="square" rtlCol="0">
              <a:spAutoFit/>
            </a:bodyPr>
            <a:lstStyle/>
            <a:p>
              <a:pPr algn="r"/>
              <a:r>
                <a:rPr lang="en-US" sz="1125" dirty="0">
                  <a:latin typeface="+mj-lt"/>
                  <a:cs typeface="Calibri"/>
                </a:rPr>
                <a:t>-20</a:t>
              </a:r>
            </a:p>
          </p:txBody>
        </p:sp>
        <p:sp>
          <p:nvSpPr>
            <p:cNvPr id="12" name="TextBox 11"/>
            <p:cNvSpPr txBox="1"/>
            <p:nvPr/>
          </p:nvSpPr>
          <p:spPr>
            <a:xfrm>
              <a:off x="1438836" y="3506852"/>
              <a:ext cx="432161" cy="265457"/>
            </a:xfrm>
            <a:prstGeom prst="rect">
              <a:avLst/>
            </a:prstGeom>
            <a:noFill/>
          </p:spPr>
          <p:txBody>
            <a:bodyPr wrap="square" rtlCol="0">
              <a:spAutoFit/>
            </a:bodyPr>
            <a:lstStyle/>
            <a:p>
              <a:pPr algn="r"/>
              <a:r>
                <a:rPr lang="en-US" sz="1125" dirty="0">
                  <a:latin typeface="+mj-lt"/>
                  <a:cs typeface="Calibri"/>
                </a:rPr>
                <a:t>-40</a:t>
              </a:r>
            </a:p>
          </p:txBody>
        </p:sp>
        <p:sp>
          <p:nvSpPr>
            <p:cNvPr id="13" name="TextBox 12"/>
            <p:cNvSpPr txBox="1"/>
            <p:nvPr/>
          </p:nvSpPr>
          <p:spPr>
            <a:xfrm>
              <a:off x="1438836" y="3993045"/>
              <a:ext cx="432161" cy="265457"/>
            </a:xfrm>
            <a:prstGeom prst="rect">
              <a:avLst/>
            </a:prstGeom>
            <a:noFill/>
          </p:spPr>
          <p:txBody>
            <a:bodyPr wrap="square" rtlCol="0">
              <a:spAutoFit/>
            </a:bodyPr>
            <a:lstStyle/>
            <a:p>
              <a:pPr algn="r"/>
              <a:r>
                <a:rPr lang="en-US" sz="1125" dirty="0">
                  <a:latin typeface="+mj-lt"/>
                  <a:cs typeface="Calibri"/>
                </a:rPr>
                <a:t>-60</a:t>
              </a:r>
            </a:p>
          </p:txBody>
        </p:sp>
        <p:sp>
          <p:nvSpPr>
            <p:cNvPr id="14" name="TextBox 13"/>
            <p:cNvSpPr txBox="1"/>
            <p:nvPr/>
          </p:nvSpPr>
          <p:spPr>
            <a:xfrm>
              <a:off x="1438836" y="4469498"/>
              <a:ext cx="432161" cy="265457"/>
            </a:xfrm>
            <a:prstGeom prst="rect">
              <a:avLst/>
            </a:prstGeom>
            <a:noFill/>
          </p:spPr>
          <p:txBody>
            <a:bodyPr wrap="square" rtlCol="0">
              <a:spAutoFit/>
            </a:bodyPr>
            <a:lstStyle/>
            <a:p>
              <a:pPr algn="r"/>
              <a:r>
                <a:rPr lang="en-US" sz="1125" dirty="0">
                  <a:latin typeface="+mj-lt"/>
                  <a:cs typeface="Calibri"/>
                </a:rPr>
                <a:t>-80</a:t>
              </a:r>
            </a:p>
          </p:txBody>
        </p:sp>
        <p:sp>
          <p:nvSpPr>
            <p:cNvPr id="15" name="TextBox 14"/>
            <p:cNvSpPr txBox="1"/>
            <p:nvPr/>
          </p:nvSpPr>
          <p:spPr>
            <a:xfrm>
              <a:off x="1291264" y="4950119"/>
              <a:ext cx="579733" cy="265457"/>
            </a:xfrm>
            <a:prstGeom prst="rect">
              <a:avLst/>
            </a:prstGeom>
            <a:noFill/>
          </p:spPr>
          <p:txBody>
            <a:bodyPr wrap="square" rtlCol="0">
              <a:spAutoFit/>
            </a:bodyPr>
            <a:lstStyle/>
            <a:p>
              <a:pPr algn="r"/>
              <a:r>
                <a:rPr lang="en-US" sz="1125" dirty="0">
                  <a:latin typeface="+mj-lt"/>
                  <a:cs typeface="Calibri"/>
                </a:rPr>
                <a:t>-100</a:t>
              </a:r>
            </a:p>
          </p:txBody>
        </p:sp>
        <p:sp>
          <p:nvSpPr>
            <p:cNvPr id="16" name="TextBox 15"/>
            <p:cNvSpPr txBox="1"/>
            <p:nvPr/>
          </p:nvSpPr>
          <p:spPr>
            <a:xfrm>
              <a:off x="1902747" y="5157643"/>
              <a:ext cx="7183599" cy="300082"/>
            </a:xfrm>
            <a:prstGeom prst="rect">
              <a:avLst/>
            </a:prstGeom>
            <a:noFill/>
          </p:spPr>
          <p:txBody>
            <a:bodyPr wrap="square" rtlCol="0">
              <a:spAutoFit/>
            </a:bodyPr>
            <a:lstStyle/>
            <a:p>
              <a:pPr algn="ctr"/>
              <a:r>
                <a:rPr lang="en-US" sz="1350" dirty="0">
                  <a:latin typeface="+mj-lt"/>
                  <a:cs typeface="Calibri"/>
                </a:rPr>
                <a:t>Patients</a:t>
              </a:r>
            </a:p>
          </p:txBody>
        </p:sp>
        <p:sp>
          <p:nvSpPr>
            <p:cNvPr id="19" name="TextBox 18"/>
            <p:cNvSpPr txBox="1"/>
            <p:nvPr/>
          </p:nvSpPr>
          <p:spPr>
            <a:xfrm rot="16200000">
              <a:off x="-517583" y="3157151"/>
              <a:ext cx="3385109" cy="507831"/>
            </a:xfrm>
            <a:prstGeom prst="rect">
              <a:avLst/>
            </a:prstGeom>
            <a:noFill/>
          </p:spPr>
          <p:txBody>
            <a:bodyPr wrap="square" rtlCol="0">
              <a:spAutoFit/>
            </a:bodyPr>
            <a:lstStyle/>
            <a:p>
              <a:pPr algn="ctr"/>
              <a:r>
                <a:rPr lang="en-US" sz="1350" b="1" dirty="0">
                  <a:latin typeface="+mj-lt"/>
                  <a:cs typeface="Calibri"/>
                </a:rPr>
                <a:t>Maximum reduction from </a:t>
              </a:r>
              <a:br>
                <a:rPr lang="en-US" sz="1350" b="1" dirty="0">
                  <a:latin typeface="+mj-lt"/>
                  <a:cs typeface="Calibri"/>
                </a:rPr>
              </a:br>
              <a:r>
                <a:rPr lang="en-US" sz="1350" b="1" dirty="0">
                  <a:latin typeface="+mj-lt"/>
                  <a:cs typeface="Calibri"/>
                </a:rPr>
                <a:t>baseline measurement, %</a:t>
              </a:r>
            </a:p>
          </p:txBody>
        </p:sp>
        <p:grpSp>
          <p:nvGrpSpPr>
            <p:cNvPr id="3" name="Group 2"/>
            <p:cNvGrpSpPr/>
            <p:nvPr/>
          </p:nvGrpSpPr>
          <p:grpSpPr>
            <a:xfrm>
              <a:off x="2002104" y="3452185"/>
              <a:ext cx="2268843" cy="1554746"/>
              <a:chOff x="2002104" y="3452185"/>
              <a:chExt cx="2268843" cy="1554746"/>
            </a:xfrm>
          </p:grpSpPr>
          <p:sp>
            <p:nvSpPr>
              <p:cNvPr id="20" name="TextBox 19"/>
              <p:cNvSpPr txBox="1"/>
              <p:nvPr/>
            </p:nvSpPr>
            <p:spPr>
              <a:xfrm>
                <a:off x="2002104" y="3452185"/>
                <a:ext cx="2268843" cy="276999"/>
              </a:xfrm>
              <a:prstGeom prst="rect">
                <a:avLst/>
              </a:prstGeom>
              <a:noFill/>
            </p:spPr>
            <p:txBody>
              <a:bodyPr wrap="square" rtlCol="0">
                <a:spAutoFit/>
              </a:bodyPr>
              <a:lstStyle/>
              <a:p>
                <a:r>
                  <a:rPr lang="en-US" sz="1200" dirty="0">
                    <a:latin typeface="+mj-lt"/>
                    <a:cs typeface="Calibri"/>
                  </a:rPr>
                  <a:t>Best confirmed response</a:t>
                </a:r>
              </a:p>
            </p:txBody>
          </p:sp>
          <p:sp>
            <p:nvSpPr>
              <p:cNvPr id="21" name="TextBox 20"/>
              <p:cNvSpPr txBox="1"/>
              <p:nvPr/>
            </p:nvSpPr>
            <p:spPr>
              <a:xfrm>
                <a:off x="2326224" y="3695353"/>
                <a:ext cx="909763" cy="1311578"/>
              </a:xfrm>
              <a:prstGeom prst="rect">
                <a:avLst/>
              </a:prstGeom>
              <a:noFill/>
            </p:spPr>
            <p:txBody>
              <a:bodyPr wrap="square" rtlCol="0">
                <a:spAutoFit/>
              </a:bodyPr>
              <a:lstStyle/>
              <a:p>
                <a:pPr>
                  <a:lnSpc>
                    <a:spcPct val="135000"/>
                  </a:lnSpc>
                </a:pPr>
                <a:r>
                  <a:rPr lang="en-US" sz="1200" dirty="0">
                    <a:latin typeface="+mj-lt"/>
                    <a:cs typeface="Calibri"/>
                  </a:rPr>
                  <a:t>CR</a:t>
                </a:r>
              </a:p>
              <a:p>
                <a:pPr>
                  <a:lnSpc>
                    <a:spcPct val="135000"/>
                  </a:lnSpc>
                </a:pPr>
                <a:r>
                  <a:rPr lang="en-US" sz="1200" dirty="0">
                    <a:latin typeface="+mj-lt"/>
                    <a:cs typeface="Calibri"/>
                  </a:rPr>
                  <a:t>PR</a:t>
                </a:r>
              </a:p>
              <a:p>
                <a:pPr>
                  <a:lnSpc>
                    <a:spcPct val="135000"/>
                  </a:lnSpc>
                </a:pPr>
                <a:r>
                  <a:rPr lang="en-US" sz="1200" dirty="0">
                    <a:latin typeface="+mj-lt"/>
                    <a:cs typeface="Calibri"/>
                  </a:rPr>
                  <a:t>SD</a:t>
                </a:r>
              </a:p>
              <a:p>
                <a:pPr>
                  <a:lnSpc>
                    <a:spcPct val="135000"/>
                  </a:lnSpc>
                </a:pPr>
                <a:r>
                  <a:rPr lang="en-US" sz="1200" dirty="0">
                    <a:latin typeface="+mj-lt"/>
                    <a:cs typeface="Calibri"/>
                  </a:rPr>
                  <a:t>PD</a:t>
                </a:r>
              </a:p>
              <a:p>
                <a:pPr>
                  <a:lnSpc>
                    <a:spcPct val="135000"/>
                  </a:lnSpc>
                </a:pPr>
                <a:r>
                  <a:rPr lang="en-US" sz="1200" dirty="0">
                    <a:latin typeface="+mj-lt"/>
                    <a:cs typeface="Calibri"/>
                  </a:rPr>
                  <a:t>NE</a:t>
                </a:r>
              </a:p>
            </p:txBody>
          </p:sp>
          <p:sp>
            <p:nvSpPr>
              <p:cNvPr id="6" name="Rectangle 5"/>
              <p:cNvSpPr/>
              <p:nvPr/>
            </p:nvSpPr>
            <p:spPr bwMode="auto">
              <a:xfrm>
                <a:off x="2110144" y="3732271"/>
                <a:ext cx="216080" cy="219456"/>
              </a:xfrm>
              <a:prstGeom prst="rect">
                <a:avLst/>
              </a:prstGeom>
              <a:solidFill>
                <a:srgbClr val="7BBE31"/>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eaLnBrk="1">
                  <a:lnSpc>
                    <a:spcPct val="93000"/>
                  </a:lnSpc>
                  <a:buClr>
                    <a:srgbClr val="000000"/>
                  </a:buClr>
                  <a:buSzPct val="45000"/>
                </a:pPr>
                <a:endParaRPr lang="en-US" sz="1800">
                  <a:latin typeface="Times New Roman" pitchFamily="18" charset="0"/>
                </a:endParaRPr>
              </a:p>
            </p:txBody>
          </p:sp>
          <p:sp>
            <p:nvSpPr>
              <p:cNvPr id="32" name="Rectangle 31"/>
              <p:cNvSpPr/>
              <p:nvPr/>
            </p:nvSpPr>
            <p:spPr bwMode="auto">
              <a:xfrm>
                <a:off x="2110144" y="3993045"/>
                <a:ext cx="216080" cy="219456"/>
              </a:xfrm>
              <a:prstGeom prst="rect">
                <a:avLst/>
              </a:prstGeom>
              <a:solidFill>
                <a:srgbClr val="ED5920"/>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eaLnBrk="1">
                  <a:lnSpc>
                    <a:spcPct val="93000"/>
                  </a:lnSpc>
                  <a:buClr>
                    <a:srgbClr val="000000"/>
                  </a:buClr>
                  <a:buSzPct val="45000"/>
                </a:pPr>
                <a:endParaRPr lang="en-US" sz="1800">
                  <a:latin typeface="Times New Roman" pitchFamily="18" charset="0"/>
                </a:endParaRPr>
              </a:p>
            </p:txBody>
          </p:sp>
          <p:sp>
            <p:nvSpPr>
              <p:cNvPr id="33" name="Rectangle 32"/>
              <p:cNvSpPr/>
              <p:nvPr/>
            </p:nvSpPr>
            <p:spPr bwMode="auto">
              <a:xfrm>
                <a:off x="2110144" y="4250042"/>
                <a:ext cx="216080" cy="219456"/>
              </a:xfrm>
              <a:prstGeom prst="rect">
                <a:avLst/>
              </a:prstGeom>
              <a:solidFill>
                <a:srgbClr val="FFFC1E"/>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eaLnBrk="1">
                  <a:lnSpc>
                    <a:spcPct val="93000"/>
                  </a:lnSpc>
                  <a:buClr>
                    <a:srgbClr val="000000"/>
                  </a:buClr>
                  <a:buSzPct val="45000"/>
                </a:pPr>
                <a:endParaRPr lang="en-US" sz="1800">
                  <a:latin typeface="Times New Roman" pitchFamily="18" charset="0"/>
                </a:endParaRPr>
              </a:p>
            </p:txBody>
          </p:sp>
          <p:sp>
            <p:nvSpPr>
              <p:cNvPr id="34" name="Rectangle 33"/>
              <p:cNvSpPr/>
              <p:nvPr/>
            </p:nvSpPr>
            <p:spPr bwMode="auto">
              <a:xfrm>
                <a:off x="2110144" y="4496508"/>
                <a:ext cx="216080" cy="219456"/>
              </a:xfrm>
              <a:prstGeom prst="rect">
                <a:avLst/>
              </a:prstGeom>
              <a:solidFill>
                <a:srgbClr val="2399DA"/>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eaLnBrk="1">
                  <a:lnSpc>
                    <a:spcPct val="93000"/>
                  </a:lnSpc>
                  <a:buClr>
                    <a:srgbClr val="000000"/>
                  </a:buClr>
                  <a:buSzPct val="45000"/>
                </a:pPr>
                <a:endParaRPr lang="en-US" sz="1800">
                  <a:latin typeface="Times New Roman" pitchFamily="18" charset="0"/>
                </a:endParaRPr>
              </a:p>
            </p:txBody>
          </p:sp>
          <p:sp>
            <p:nvSpPr>
              <p:cNvPr id="35" name="Rectangle 34"/>
              <p:cNvSpPr/>
              <p:nvPr/>
            </p:nvSpPr>
            <p:spPr bwMode="auto">
              <a:xfrm>
                <a:off x="2110144" y="4753490"/>
                <a:ext cx="216080" cy="219456"/>
              </a:xfrm>
              <a:prstGeom prst="rect">
                <a:avLst/>
              </a:prstGeom>
              <a:solidFill>
                <a:srgbClr val="7E8184"/>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eaLnBrk="1">
                  <a:lnSpc>
                    <a:spcPct val="93000"/>
                  </a:lnSpc>
                  <a:buClr>
                    <a:srgbClr val="000000"/>
                  </a:buClr>
                  <a:buSzPct val="45000"/>
                </a:pPr>
                <a:endParaRPr lang="en-US" sz="1800">
                  <a:latin typeface="Times New Roman" pitchFamily="18" charset="0"/>
                </a:endParaRPr>
              </a:p>
            </p:txBody>
          </p:sp>
        </p:grpSp>
      </p:grpSp>
    </p:spTree>
    <p:custDataLst>
      <p:tags r:id="rId1"/>
    </p:custDataLst>
    <p:extLst>
      <p:ext uri="{BB962C8B-B14F-4D97-AF65-F5344CB8AC3E}">
        <p14:creationId xmlns:p14="http://schemas.microsoft.com/office/powerpoint/2010/main" val="441000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4"/>
          <p:cNvSpPr>
            <a:spLocks noGrp="1"/>
          </p:cNvSpPr>
          <p:nvPr>
            <p:ph type="title"/>
          </p:nvPr>
        </p:nvSpPr>
        <p:spPr/>
        <p:txBody>
          <a:bodyPr/>
          <a:lstStyle/>
          <a:p>
            <a:pPr eaLnBrk="1" hangingPunct="1"/>
            <a:r>
              <a:rPr lang="en-US" altLang="x-none" sz="2400" dirty="0" err="1" smtClean="0">
                <a:latin typeface="Arial" charset="0"/>
                <a:ea typeface="ＭＳ Ｐゴシック" charset="-128"/>
              </a:rPr>
              <a:t>Dabrafenib</a:t>
            </a:r>
            <a:r>
              <a:rPr lang="en-US" altLang="x-none" sz="2400" dirty="0" smtClean="0">
                <a:latin typeface="Arial" charset="0"/>
                <a:ea typeface="ＭＳ Ｐゴシック" charset="-128"/>
              </a:rPr>
              <a:t> and </a:t>
            </a:r>
            <a:r>
              <a:rPr lang="en-US" altLang="x-none" sz="2400" dirty="0" err="1" smtClean="0">
                <a:latin typeface="Arial" charset="0"/>
                <a:ea typeface="ＭＳ Ｐゴシック" charset="-128"/>
              </a:rPr>
              <a:t>Trametinib</a:t>
            </a:r>
            <a:r>
              <a:rPr lang="en-US" altLang="x-none" sz="2400" dirty="0" smtClean="0">
                <a:latin typeface="Arial" charset="0"/>
                <a:ea typeface="ＭＳ Ｐゴシック" charset="-128"/>
              </a:rPr>
              <a:t> Combination Receives FDA Breakthrough Therapy Designation in NSCLC</a:t>
            </a:r>
            <a:endParaRPr lang="en-US" altLang="x-none" sz="2400" dirty="0">
              <a:latin typeface="Arial" charset="0"/>
              <a:ea typeface="ＭＳ Ｐゴシック" charset="-128"/>
            </a:endParaRPr>
          </a:p>
        </p:txBody>
      </p:sp>
      <p:sp>
        <p:nvSpPr>
          <p:cNvPr id="980" name="TextBox 979"/>
          <p:cNvSpPr txBox="1"/>
          <p:nvPr/>
        </p:nvSpPr>
        <p:spPr>
          <a:xfrm>
            <a:off x="152400" y="6225540"/>
            <a:ext cx="8763000" cy="584775"/>
          </a:xfrm>
          <a:prstGeom prst="rect">
            <a:avLst/>
          </a:prstGeom>
          <a:noFill/>
        </p:spPr>
        <p:txBody>
          <a:bodyPr wrap="square" rtlCol="0">
            <a:spAutoFit/>
          </a:bodyPr>
          <a:lstStyle/>
          <a:p>
            <a:r>
              <a:rPr lang="en-US" sz="1600" dirty="0">
                <a:latin typeface="+mn-lt"/>
                <a:cs typeface="Calibri"/>
              </a:rPr>
              <a:t>https://</a:t>
            </a:r>
            <a:r>
              <a:rPr lang="en-US" sz="1600" dirty="0" err="1" smtClean="0">
                <a:latin typeface="+mn-lt"/>
                <a:cs typeface="Calibri"/>
              </a:rPr>
              <a:t>www.novartis.com</a:t>
            </a:r>
            <a:r>
              <a:rPr lang="en-US" sz="1600" dirty="0" smtClean="0">
                <a:latin typeface="+mn-lt"/>
                <a:cs typeface="Calibri"/>
              </a:rPr>
              <a:t>/news/media-releases/novartis-combination-therapy-tafinlar%C2%AE-and-mekinist%C2%AE-achieves-important-eu-and</a:t>
            </a:r>
            <a:endParaRPr lang="en-US" sz="1600" dirty="0">
              <a:latin typeface="+mn-lt"/>
              <a:cs typeface="Calibri"/>
            </a:endParaRPr>
          </a:p>
        </p:txBody>
      </p:sp>
      <p:sp>
        <p:nvSpPr>
          <p:cNvPr id="2" name="TextBox 1"/>
          <p:cNvSpPr txBox="1"/>
          <p:nvPr/>
        </p:nvSpPr>
        <p:spPr>
          <a:xfrm>
            <a:off x="609600" y="1343085"/>
            <a:ext cx="7848422" cy="4524315"/>
          </a:xfrm>
          <a:prstGeom prst="rect">
            <a:avLst/>
          </a:prstGeom>
          <a:noFill/>
        </p:spPr>
        <p:txBody>
          <a:bodyPr wrap="square" rtlCol="0">
            <a:spAutoFit/>
          </a:bodyPr>
          <a:lstStyle/>
          <a:p>
            <a:r>
              <a:rPr lang="en-US" dirty="0"/>
              <a:t>The FDA </a:t>
            </a:r>
            <a:r>
              <a:rPr lang="en-US" dirty="0" smtClean="0"/>
              <a:t>breakthrough </a:t>
            </a:r>
            <a:r>
              <a:rPr lang="en-US" dirty="0"/>
              <a:t>t</a:t>
            </a:r>
            <a:r>
              <a:rPr lang="en-US" dirty="0" smtClean="0"/>
              <a:t>herapy </a:t>
            </a:r>
            <a:r>
              <a:rPr lang="en-US" dirty="0"/>
              <a:t>designation in BRAF V600 mutation-positive </a:t>
            </a:r>
            <a:r>
              <a:rPr lang="en-US" dirty="0" smtClean="0"/>
              <a:t>NSCLC </a:t>
            </a:r>
            <a:r>
              <a:rPr lang="en-US" dirty="0"/>
              <a:t>is based on interim analysis results from an ongoing single-arm, 2</a:t>
            </a:r>
            <a:r>
              <a:rPr lang="en-US" dirty="0" smtClean="0"/>
              <a:t>-stage </a:t>
            </a:r>
            <a:r>
              <a:rPr lang="en-US" dirty="0"/>
              <a:t>Phase II trial investigating the </a:t>
            </a:r>
            <a:r>
              <a:rPr lang="en-US" dirty="0" smtClean="0"/>
              <a:t>combination </a:t>
            </a:r>
            <a:r>
              <a:rPr lang="en-US" dirty="0"/>
              <a:t>in patients with metastatic NSCLC who had the BRAF V600E mutation and failed at least 1</a:t>
            </a:r>
            <a:r>
              <a:rPr lang="en-US" dirty="0" smtClean="0"/>
              <a:t> </a:t>
            </a:r>
            <a:r>
              <a:rPr lang="en-US" dirty="0"/>
              <a:t>line of chemotherapy. The </a:t>
            </a:r>
            <a:r>
              <a:rPr lang="en-US" dirty="0" smtClean="0"/>
              <a:t>data showed </a:t>
            </a:r>
            <a:r>
              <a:rPr lang="en-US" dirty="0"/>
              <a:t>an </a:t>
            </a:r>
            <a:r>
              <a:rPr lang="en-US" dirty="0" smtClean="0"/>
              <a:t>ORR </a:t>
            </a:r>
            <a:r>
              <a:rPr lang="en-US" dirty="0"/>
              <a:t>of 63% </a:t>
            </a:r>
            <a:r>
              <a:rPr lang="en-US" dirty="0" smtClean="0"/>
              <a:t>based </a:t>
            </a:r>
            <a:r>
              <a:rPr lang="en-US" dirty="0"/>
              <a:t>on investigator </a:t>
            </a:r>
            <a:r>
              <a:rPr lang="en-US" dirty="0" smtClean="0"/>
              <a:t>assessment. The </a:t>
            </a:r>
            <a:r>
              <a:rPr lang="en-US" dirty="0"/>
              <a:t>most common adverse events (incidence ≥</a:t>
            </a:r>
            <a:r>
              <a:rPr lang="en-US" dirty="0" smtClean="0"/>
              <a:t>20</a:t>
            </a:r>
            <a:r>
              <a:rPr lang="en-US" dirty="0"/>
              <a:t>%) among patients included in this analysis were pyrexia, diarrhea, nausea, vomiting, decreased appetite, asthenia, cough, peripheral </a:t>
            </a:r>
            <a:r>
              <a:rPr lang="en-US" dirty="0" smtClean="0"/>
              <a:t>edema </a:t>
            </a:r>
            <a:r>
              <a:rPr lang="en-US" dirty="0"/>
              <a:t>and </a:t>
            </a:r>
            <a:r>
              <a:rPr lang="en-US" dirty="0" smtClean="0"/>
              <a:t>rash.</a:t>
            </a:r>
            <a:endParaRPr lang="en-US" dirty="0"/>
          </a:p>
        </p:txBody>
      </p:sp>
    </p:spTree>
    <p:custDataLst>
      <p:tags r:id="rId1"/>
    </p:custDataLst>
    <p:extLst>
      <p:ext uri="{BB962C8B-B14F-4D97-AF65-F5344CB8AC3E}">
        <p14:creationId xmlns:p14="http://schemas.microsoft.com/office/powerpoint/2010/main" val="7243631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097235305"/>
              </p:ext>
            </p:extLst>
          </p:nvPr>
        </p:nvGraphicFramePr>
        <p:xfrm>
          <a:off x="304621" y="914400"/>
          <a:ext cx="8534400" cy="527878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3"/>
          <p:cNvSpPr>
            <a:spLocks noGrp="1"/>
          </p:cNvSpPr>
          <p:nvPr>
            <p:ph type="title"/>
          </p:nvPr>
        </p:nvSpPr>
        <p:spPr>
          <a:xfrm>
            <a:off x="685800" y="-76200"/>
            <a:ext cx="7772043" cy="1143000"/>
          </a:xfrm>
        </p:spPr>
        <p:txBody>
          <a:bodyPr/>
          <a:lstStyle/>
          <a:p>
            <a:r>
              <a:rPr lang="en-US" sz="2400" dirty="0"/>
              <a:t>Frequency of Oncogenic Drivers in Lung Adenocarcinoma (n = 875)</a:t>
            </a:r>
          </a:p>
        </p:txBody>
      </p:sp>
      <p:sp>
        <p:nvSpPr>
          <p:cNvPr id="16" name="TextBox 15"/>
          <p:cNvSpPr txBox="1"/>
          <p:nvPr/>
        </p:nvSpPr>
        <p:spPr>
          <a:xfrm>
            <a:off x="30039" y="6421784"/>
            <a:ext cx="4682820" cy="338554"/>
          </a:xfrm>
          <a:prstGeom prst="rect">
            <a:avLst/>
          </a:prstGeom>
          <a:noFill/>
        </p:spPr>
        <p:txBody>
          <a:bodyPr wrap="none" rtlCol="0">
            <a:spAutoFit/>
          </a:bodyPr>
          <a:lstStyle/>
          <a:p>
            <a:r>
              <a:rPr lang="fr-FR" sz="1600" dirty="0" err="1">
                <a:solidFill>
                  <a:srgbClr val="FFFFFF"/>
                </a:solidFill>
                <a:ea typeface="Arial" charset="0"/>
                <a:cs typeface="Arial" charset="0"/>
              </a:rPr>
              <a:t>Aisner</a:t>
            </a:r>
            <a:r>
              <a:rPr lang="fr-FR" sz="1600" dirty="0">
                <a:solidFill>
                  <a:srgbClr val="FFFFFF"/>
                </a:solidFill>
                <a:ea typeface="Arial" charset="0"/>
                <a:cs typeface="Arial" charset="0"/>
              </a:rPr>
              <a:t> DL et al. </a:t>
            </a:r>
            <a:r>
              <a:rPr lang="fr-FR" sz="1600" i="1" dirty="0">
                <a:solidFill>
                  <a:srgbClr val="FFFFFF"/>
                </a:solidFill>
                <a:ea typeface="Arial" charset="0"/>
                <a:cs typeface="Arial" charset="0"/>
              </a:rPr>
              <a:t>Proc ASCO </a:t>
            </a:r>
            <a:r>
              <a:rPr lang="fr-FR" sz="1600" dirty="0">
                <a:solidFill>
                  <a:srgbClr val="FFFFFF"/>
                </a:solidFill>
                <a:ea typeface="Arial" charset="0"/>
                <a:cs typeface="Arial" charset="0"/>
              </a:rPr>
              <a:t>2016;Abstract 11510.</a:t>
            </a:r>
          </a:p>
        </p:txBody>
      </p:sp>
      <p:sp>
        <p:nvSpPr>
          <p:cNvPr id="6" name="TextBox 5"/>
          <p:cNvSpPr txBox="1"/>
          <p:nvPr/>
        </p:nvSpPr>
        <p:spPr>
          <a:xfrm>
            <a:off x="340534" y="6083230"/>
            <a:ext cx="8574866" cy="338554"/>
          </a:xfrm>
          <a:prstGeom prst="rect">
            <a:avLst/>
          </a:prstGeom>
          <a:noFill/>
        </p:spPr>
        <p:txBody>
          <a:bodyPr wrap="square" rtlCol="0">
            <a:spAutoFit/>
          </a:bodyPr>
          <a:lstStyle/>
          <a:p>
            <a:r>
              <a:rPr lang="fr-FR" sz="1600" dirty="0" smtClean="0">
                <a:solidFill>
                  <a:srgbClr val="FFFFFF"/>
                </a:solidFill>
                <a:ea typeface="Arial" charset="0"/>
                <a:cs typeface="Arial" charset="0"/>
              </a:rPr>
              <a:t>s = </a:t>
            </a:r>
            <a:r>
              <a:rPr lang="fr-FR" sz="1600" dirty="0" err="1" smtClean="0">
                <a:solidFill>
                  <a:srgbClr val="FFFFFF"/>
                </a:solidFill>
                <a:ea typeface="Arial" charset="0"/>
                <a:cs typeface="Arial" charset="0"/>
              </a:rPr>
              <a:t>sensitizing</a:t>
            </a:r>
            <a:r>
              <a:rPr lang="fr-FR" sz="1600" dirty="0" smtClean="0">
                <a:solidFill>
                  <a:srgbClr val="FFFFFF"/>
                </a:solidFill>
                <a:ea typeface="Arial" charset="0"/>
                <a:cs typeface="Arial" charset="0"/>
              </a:rPr>
              <a:t>; </a:t>
            </a:r>
            <a:r>
              <a:rPr lang="fr-FR" sz="1600" dirty="0">
                <a:solidFill>
                  <a:srgbClr val="FFFFFF"/>
                </a:solidFill>
                <a:ea typeface="Arial" charset="0"/>
                <a:cs typeface="Arial" charset="0"/>
              </a:rPr>
              <a:t>r = </a:t>
            </a:r>
            <a:r>
              <a:rPr lang="fr-FR" sz="1600" dirty="0" err="1" smtClean="0">
                <a:solidFill>
                  <a:srgbClr val="FFFFFF"/>
                </a:solidFill>
                <a:ea typeface="Arial" charset="0"/>
                <a:cs typeface="Arial" charset="0"/>
              </a:rPr>
              <a:t>rearrangement</a:t>
            </a:r>
            <a:r>
              <a:rPr lang="fr-FR" sz="1600" dirty="0" smtClean="0">
                <a:solidFill>
                  <a:srgbClr val="FFFFFF"/>
                </a:solidFill>
                <a:ea typeface="Arial" charset="0"/>
                <a:cs typeface="Arial" charset="0"/>
              </a:rPr>
              <a:t>; </a:t>
            </a:r>
            <a:r>
              <a:rPr lang="fr-FR" sz="1600" dirty="0">
                <a:solidFill>
                  <a:srgbClr val="FFFFFF"/>
                </a:solidFill>
                <a:ea typeface="Arial" charset="0"/>
                <a:cs typeface="Arial" charset="0"/>
              </a:rPr>
              <a:t>o</a:t>
            </a:r>
            <a:r>
              <a:rPr lang="fr-FR" sz="1600" dirty="0" smtClean="0">
                <a:solidFill>
                  <a:srgbClr val="FFFFFF"/>
                </a:solidFill>
                <a:ea typeface="Arial" charset="0"/>
                <a:cs typeface="Arial" charset="0"/>
              </a:rPr>
              <a:t> = </a:t>
            </a:r>
            <a:r>
              <a:rPr lang="fr-FR" sz="1600" dirty="0" err="1" smtClean="0">
                <a:solidFill>
                  <a:srgbClr val="FFFFFF"/>
                </a:solidFill>
                <a:ea typeface="Arial" charset="0"/>
                <a:cs typeface="Arial" charset="0"/>
              </a:rPr>
              <a:t>other</a:t>
            </a:r>
            <a:r>
              <a:rPr lang="fr-FR" sz="1600" dirty="0" smtClean="0">
                <a:solidFill>
                  <a:srgbClr val="FFFFFF"/>
                </a:solidFill>
                <a:ea typeface="Arial" charset="0"/>
                <a:cs typeface="Arial" charset="0"/>
              </a:rPr>
              <a:t>; </a:t>
            </a:r>
            <a:r>
              <a:rPr lang="fr-FR" sz="1600" dirty="0" err="1" smtClean="0">
                <a:solidFill>
                  <a:srgbClr val="FFFFFF"/>
                </a:solidFill>
                <a:ea typeface="Arial" charset="0"/>
                <a:cs typeface="Arial" charset="0"/>
              </a:rPr>
              <a:t>veBRAF</a:t>
            </a:r>
            <a:r>
              <a:rPr lang="fr-FR" sz="1600" dirty="0" smtClean="0">
                <a:solidFill>
                  <a:srgbClr val="FFFFFF"/>
                </a:solidFill>
                <a:ea typeface="Arial" charset="0"/>
                <a:cs typeface="Arial" charset="0"/>
              </a:rPr>
              <a:t> = </a:t>
            </a:r>
            <a:r>
              <a:rPr lang="fr-FR" sz="1600" dirty="0">
                <a:solidFill>
                  <a:srgbClr val="FFFFFF"/>
                </a:solidFill>
                <a:ea typeface="Arial" charset="0"/>
                <a:cs typeface="Arial" charset="0"/>
              </a:rPr>
              <a:t>BRAF </a:t>
            </a:r>
            <a:r>
              <a:rPr lang="fr-FR" sz="1600" dirty="0" smtClean="0">
                <a:solidFill>
                  <a:srgbClr val="FFFFFF"/>
                </a:solidFill>
                <a:ea typeface="Arial" charset="0"/>
                <a:cs typeface="Arial" charset="0"/>
              </a:rPr>
              <a:t>V600E</a:t>
            </a:r>
            <a:endParaRPr lang="fr-FR" sz="1600" dirty="0">
              <a:solidFill>
                <a:srgbClr val="FFFFFF"/>
              </a:solidFill>
              <a:ea typeface="Arial" charset="0"/>
              <a:cs typeface="Arial" charset="0"/>
            </a:endParaRPr>
          </a:p>
        </p:txBody>
      </p:sp>
      <p:sp>
        <p:nvSpPr>
          <p:cNvPr id="8" name="TextBox 15"/>
          <p:cNvSpPr txBox="1">
            <a:spLocks noChangeArrowheads="1"/>
          </p:cNvSpPr>
          <p:nvPr/>
        </p:nvSpPr>
        <p:spPr bwMode="auto">
          <a:xfrm>
            <a:off x="685979" y="2590800"/>
            <a:ext cx="7397496" cy="310896"/>
          </a:xfrm>
          <a:prstGeom prst="rect">
            <a:avLst/>
          </a:prstGeom>
          <a:noFill/>
          <a:ln w="19050">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tIns="13720" rIns="0" bIns="1372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pitchFamily="34" charset="0"/>
              <a:buChar char="•"/>
            </a:pPr>
            <a:endParaRPr lang="en-US" sz="1600" dirty="0">
              <a:solidFill>
                <a:srgbClr val="FFFFFF"/>
              </a:solidFill>
              <a:cs typeface="Arial" charset="0"/>
            </a:endParaRPr>
          </a:p>
        </p:txBody>
      </p:sp>
    </p:spTree>
    <p:custDataLst>
      <p:tags r:id="rId1"/>
    </p:custDataLst>
    <p:extLst>
      <p:ext uri="{BB962C8B-B14F-4D97-AF65-F5344CB8AC3E}">
        <p14:creationId xmlns:p14="http://schemas.microsoft.com/office/powerpoint/2010/main" val="1663877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0"/>
            <a:ext cx="8229600" cy="2362200"/>
          </a:xfrm>
        </p:spPr>
        <p:txBody>
          <a:bodyPr anchor="ctr">
            <a:normAutofit/>
          </a:bodyPr>
          <a:lstStyle/>
          <a:p>
            <a:pPr marL="0" indent="0">
              <a:buNone/>
            </a:pPr>
            <a:r>
              <a:rPr lang="en-US" sz="2000" b="1" dirty="0">
                <a:solidFill>
                  <a:srgbClr val="BBE0E3"/>
                </a:solidFill>
                <a:latin typeface="Arial" charset="0"/>
                <a:ea typeface="Arial" charset="0"/>
                <a:cs typeface="Arial" charset="0"/>
              </a:rPr>
              <a:t>Outside of a protocol setting, do you generally use targeted therapy for patients with NSCLC and a MET exon 14 alteration?</a:t>
            </a:r>
          </a:p>
        </p:txBody>
      </p:sp>
      <p:sp>
        <p:nvSpPr>
          <p:cNvPr id="16" name="TextBox 15"/>
          <p:cNvSpPr txBox="1"/>
          <p:nvPr/>
        </p:nvSpPr>
        <p:spPr>
          <a:xfrm>
            <a:off x="2679192" y="4040516"/>
            <a:ext cx="578124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second line with </a:t>
            </a:r>
            <a:r>
              <a:rPr lang="en-US" sz="1300" b="1" dirty="0" err="1">
                <a:latin typeface="Verdana"/>
                <a:ea typeface="MS PGothic" charset="0"/>
                <a:cs typeface="Verdana"/>
              </a:rPr>
              <a:t>crizotinib</a:t>
            </a:r>
            <a:endParaRPr lang="en-US" sz="1300" b="1" dirty="0">
              <a:latin typeface="Verdana"/>
              <a:ea typeface="MS PGothic" charset="0"/>
              <a:cs typeface="Verdana"/>
            </a:endParaRPr>
          </a:p>
        </p:txBody>
      </p:sp>
      <p:sp>
        <p:nvSpPr>
          <p:cNvPr id="17" name="TextBox 16"/>
          <p:cNvSpPr txBox="1"/>
          <p:nvPr/>
        </p:nvSpPr>
        <p:spPr>
          <a:xfrm>
            <a:off x="2679192" y="2561170"/>
            <a:ext cx="578124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smtClean="0">
                <a:latin typeface="Verdana"/>
                <a:ea typeface="MS PGothic" charset="0"/>
                <a:cs typeface="Verdana"/>
              </a:rPr>
              <a:t>first line</a:t>
            </a:r>
            <a:endParaRPr lang="en-US" sz="1300" b="1" dirty="0">
              <a:latin typeface="Verdana"/>
              <a:ea typeface="MS PGothic" charset="0"/>
              <a:cs typeface="Verdana"/>
            </a:endParaRPr>
          </a:p>
        </p:txBody>
      </p:sp>
      <p:sp>
        <p:nvSpPr>
          <p:cNvPr id="18" name="TextBox 17"/>
          <p:cNvSpPr txBox="1"/>
          <p:nvPr/>
        </p:nvSpPr>
        <p:spPr>
          <a:xfrm>
            <a:off x="2679192" y="4495800"/>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smtClean="0">
                <a:solidFill>
                  <a:prstClr val="white"/>
                </a:solidFill>
                <a:latin typeface="Verdana"/>
                <a:ea typeface="MS PGothic" charset="0"/>
                <a:cs typeface="Verdana"/>
              </a:rPr>
              <a:t>crizotinib</a:t>
            </a:r>
            <a:r>
              <a:rPr lang="en-US" sz="1300" b="1" dirty="0" smtClean="0">
                <a:solidFill>
                  <a:prstClr val="white"/>
                </a:solidFill>
                <a:latin typeface="Verdana"/>
                <a:ea typeface="MS PGothic" charset="0"/>
                <a:cs typeface="Verdana"/>
              </a:rPr>
              <a:t> in </a:t>
            </a:r>
            <a:r>
              <a:rPr lang="en-US" sz="1300" b="1" dirty="0">
                <a:solidFill>
                  <a:prstClr val="white"/>
                </a:solidFill>
                <a:latin typeface="Verdana"/>
                <a:ea typeface="MS PGothic" charset="0"/>
                <a:cs typeface="Verdana"/>
              </a:rPr>
              <a:t>first </a:t>
            </a:r>
            <a:r>
              <a:rPr lang="en-US" sz="1300" b="1" dirty="0" smtClean="0">
                <a:solidFill>
                  <a:prstClr val="white"/>
                </a:solidFill>
                <a:latin typeface="Verdana"/>
                <a:ea typeface="MS PGothic" charset="0"/>
                <a:cs typeface="Verdana"/>
              </a:rPr>
              <a:t>line</a:t>
            </a:r>
            <a:endParaRPr lang="en-US" sz="1300" b="1" dirty="0">
              <a:solidFill>
                <a:prstClr val="white"/>
              </a:solidFill>
              <a:latin typeface="Verdana"/>
              <a:ea typeface="MS PGothic" charset="0"/>
              <a:cs typeface="Verdana"/>
            </a:endParaRPr>
          </a:p>
        </p:txBody>
      </p:sp>
      <p:sp>
        <p:nvSpPr>
          <p:cNvPr id="19" name="TextBox 18"/>
          <p:cNvSpPr txBox="1"/>
          <p:nvPr/>
        </p:nvSpPr>
        <p:spPr>
          <a:xfrm>
            <a:off x="2679192" y="3042468"/>
            <a:ext cx="578124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err="1">
                <a:latin typeface="Verdana"/>
                <a:ea typeface="MS PGothic" charset="0"/>
                <a:cs typeface="Verdana"/>
              </a:rPr>
              <a:t>crizotinib</a:t>
            </a:r>
            <a:r>
              <a:rPr lang="en-US" sz="1300" b="1" dirty="0">
                <a:latin typeface="Verdana"/>
                <a:ea typeface="MS PGothic" charset="0"/>
                <a:cs typeface="Verdana"/>
              </a:rPr>
              <a:t> (and </a:t>
            </a:r>
            <a:r>
              <a:rPr lang="en-US" sz="1300" b="1" dirty="0" err="1">
                <a:latin typeface="Verdana"/>
                <a:ea typeface="MS PGothic" charset="0"/>
                <a:cs typeface="Verdana"/>
              </a:rPr>
              <a:t>cabozantinib</a:t>
            </a:r>
            <a:r>
              <a:rPr lang="en-US" sz="1300" b="1" dirty="0">
                <a:latin typeface="Verdana"/>
                <a:ea typeface="MS PGothic" charset="0"/>
                <a:cs typeface="Verdana"/>
              </a:rPr>
              <a:t> once) in second line, before checkpoint </a:t>
            </a:r>
            <a:r>
              <a:rPr lang="en-US" sz="1300" b="1" dirty="0" smtClean="0">
                <a:latin typeface="Verdana"/>
                <a:ea typeface="MS PGothic" charset="0"/>
                <a:cs typeface="Verdana"/>
              </a:rPr>
              <a:t>inhibitor</a:t>
            </a:r>
            <a:endParaRPr lang="en-US" sz="1300" b="1" dirty="0">
              <a:latin typeface="Verdana"/>
              <a:ea typeface="MS PGothic" charset="0"/>
              <a:cs typeface="Verdana"/>
            </a:endParaRPr>
          </a:p>
        </p:txBody>
      </p:sp>
      <p:sp>
        <p:nvSpPr>
          <p:cNvPr id="20" name="TextBox 19"/>
          <p:cNvSpPr txBox="1"/>
          <p:nvPr/>
        </p:nvSpPr>
        <p:spPr>
          <a:xfrm>
            <a:off x="2679192" y="3546524"/>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crizotinib</a:t>
            </a:r>
            <a:r>
              <a:rPr lang="en-US" sz="1300" b="1" dirty="0">
                <a:solidFill>
                  <a:prstClr val="white"/>
                </a:solidFill>
                <a:latin typeface="Verdana"/>
                <a:ea typeface="MS PGothic" charset="0"/>
                <a:cs typeface="Verdana"/>
              </a:rPr>
              <a:t> during any line</a:t>
            </a:r>
          </a:p>
        </p:txBody>
      </p:sp>
      <p:sp>
        <p:nvSpPr>
          <p:cNvPr id="21" name="TextBox 20"/>
          <p:cNvSpPr txBox="1"/>
          <p:nvPr/>
        </p:nvSpPr>
        <p:spPr>
          <a:xfrm>
            <a:off x="2679192" y="5013176"/>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crizotinib</a:t>
            </a:r>
            <a:r>
              <a:rPr lang="en-US" sz="1300" b="1" dirty="0">
                <a:solidFill>
                  <a:prstClr val="white"/>
                </a:solidFill>
                <a:latin typeface="Verdana"/>
                <a:ea typeface="MS PGothic" charset="0"/>
                <a:cs typeface="Verdana"/>
              </a:rPr>
              <a:t> after first-line chemotherapy</a:t>
            </a:r>
          </a:p>
        </p:txBody>
      </p:sp>
    </p:spTree>
    <p:custDataLst>
      <p:tags r:id="rId1"/>
    </p:custDataLst>
    <p:extLst>
      <p:ext uri="{BB962C8B-B14F-4D97-AF65-F5344CB8AC3E}">
        <p14:creationId xmlns:p14="http://schemas.microsoft.com/office/powerpoint/2010/main" val="9344298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MET </a:t>
            </a:r>
            <a:r>
              <a:rPr lang="en-US" dirty="0" smtClean="0"/>
              <a:t>Exon </a:t>
            </a:r>
            <a:r>
              <a:rPr lang="en-US" dirty="0"/>
              <a:t>14 </a:t>
            </a:r>
            <a:r>
              <a:rPr lang="en-US" dirty="0" smtClean="0"/>
              <a:t>Alterations</a:t>
            </a:r>
            <a:endParaRPr lang="en-US" dirty="0"/>
          </a:p>
        </p:txBody>
      </p:sp>
      <p:sp>
        <p:nvSpPr>
          <p:cNvPr id="4" name="Content Placeholder 3"/>
          <p:cNvSpPr>
            <a:spLocks noGrp="1"/>
          </p:cNvSpPr>
          <p:nvPr>
            <p:ph idx="1"/>
          </p:nvPr>
        </p:nvSpPr>
        <p:spPr>
          <a:xfrm>
            <a:off x="685979" y="1268068"/>
            <a:ext cx="7772043" cy="5027612"/>
          </a:xfrm>
        </p:spPr>
        <p:txBody>
          <a:bodyPr/>
          <a:lstStyle/>
          <a:p>
            <a:pPr>
              <a:spcBef>
                <a:spcPts val="1704"/>
              </a:spcBef>
            </a:pPr>
            <a:r>
              <a:rPr lang="en-US" dirty="0" smtClean="0"/>
              <a:t>MET </a:t>
            </a:r>
            <a:r>
              <a:rPr lang="en-US" dirty="0"/>
              <a:t>exon 14 encodes the ubiquitin ligase binding site which is used in receptor </a:t>
            </a:r>
            <a:r>
              <a:rPr lang="en-US" dirty="0" smtClean="0"/>
              <a:t>degradation</a:t>
            </a:r>
          </a:p>
          <a:p>
            <a:pPr>
              <a:spcBef>
                <a:spcPts val="1704"/>
              </a:spcBef>
            </a:pPr>
            <a:r>
              <a:rPr lang="en-US" dirty="0"/>
              <a:t>MET exon 14 alterations are heterogeneous and encompass deletions, insertions and base substitutions</a:t>
            </a:r>
            <a:r>
              <a:rPr lang="en-US" dirty="0" smtClean="0"/>
              <a:t>.</a:t>
            </a:r>
            <a:endParaRPr lang="en-US" dirty="0"/>
          </a:p>
          <a:p>
            <a:pPr>
              <a:spcBef>
                <a:spcPts val="1704"/>
              </a:spcBef>
            </a:pPr>
            <a:r>
              <a:rPr lang="en-US" dirty="0"/>
              <a:t>Many of these </a:t>
            </a:r>
            <a:r>
              <a:rPr lang="en-US" dirty="0" smtClean="0"/>
              <a:t>mutations disrupt </a:t>
            </a:r>
            <a:r>
              <a:rPr lang="en-US" dirty="0"/>
              <a:t>splice sites </a:t>
            </a:r>
            <a:r>
              <a:rPr lang="en-US" dirty="0" smtClean="0"/>
              <a:t>resulting </a:t>
            </a:r>
            <a:r>
              <a:rPr lang="en-US" dirty="0"/>
              <a:t>in MET exon 14 skipping and </a:t>
            </a:r>
            <a:r>
              <a:rPr lang="en-US" dirty="0" smtClean="0"/>
              <a:t>produce </a:t>
            </a:r>
            <a:r>
              <a:rPr lang="en-US" dirty="0"/>
              <a:t>a MET receptor that lacks ubiquitin binding site </a:t>
            </a:r>
            <a:r>
              <a:rPr lang="en-US" dirty="0" smtClean="0">
                <a:sym typeface="Wingdings"/>
              </a:rPr>
              <a:t></a:t>
            </a:r>
            <a:r>
              <a:rPr lang="en-US" dirty="0" smtClean="0"/>
              <a:t> </a:t>
            </a:r>
            <a:r>
              <a:rPr lang="en-US" dirty="0"/>
              <a:t>reduced degradation of MET protein </a:t>
            </a:r>
            <a:r>
              <a:rPr lang="en-US" dirty="0" smtClean="0">
                <a:sym typeface="Wingdings"/>
              </a:rPr>
              <a:t></a:t>
            </a:r>
            <a:r>
              <a:rPr lang="en-US" dirty="0" smtClean="0"/>
              <a:t> </a:t>
            </a:r>
            <a:r>
              <a:rPr lang="en-US" dirty="0"/>
              <a:t>sustained MET activation</a:t>
            </a:r>
          </a:p>
          <a:p>
            <a:pPr>
              <a:spcBef>
                <a:spcPts val="1704"/>
              </a:spcBef>
            </a:pPr>
            <a:r>
              <a:rPr lang="en-US" dirty="0" smtClean="0"/>
              <a:t>Next-generation </a:t>
            </a:r>
            <a:r>
              <a:rPr lang="en-US" dirty="0"/>
              <a:t>sequencing is the preferred testing method</a:t>
            </a:r>
          </a:p>
          <a:p>
            <a:pPr>
              <a:spcBef>
                <a:spcPts val="1704"/>
              </a:spcBef>
            </a:pPr>
            <a:r>
              <a:rPr lang="en-US" dirty="0"/>
              <a:t>MET exon 14 alterations occur in approximately 3% of lung adenocarcinoma, 2% of squamous cell carcinoma, and 20% of pulmonary </a:t>
            </a:r>
            <a:r>
              <a:rPr lang="en-US" dirty="0" err="1"/>
              <a:t>sarcomatoid</a:t>
            </a:r>
            <a:r>
              <a:rPr lang="en-US" dirty="0"/>
              <a:t> carcinoma</a:t>
            </a:r>
          </a:p>
        </p:txBody>
      </p:sp>
      <p:sp>
        <p:nvSpPr>
          <p:cNvPr id="5" name="TextBox 4"/>
          <p:cNvSpPr txBox="1"/>
          <p:nvPr/>
        </p:nvSpPr>
        <p:spPr>
          <a:xfrm>
            <a:off x="127299" y="6209698"/>
            <a:ext cx="8788101" cy="584775"/>
          </a:xfrm>
          <a:prstGeom prst="rect">
            <a:avLst/>
          </a:prstGeom>
          <a:noFill/>
        </p:spPr>
        <p:txBody>
          <a:bodyPr wrap="square" rtlCol="0" anchor="b">
            <a:spAutoFit/>
          </a:bodyPr>
          <a:lstStyle/>
          <a:p>
            <a:r>
              <a:rPr lang="fr-FR" sz="1600" dirty="0" err="1">
                <a:solidFill>
                  <a:schemeClr val="bg1"/>
                </a:solidFill>
                <a:latin typeface="+mn-lt"/>
                <a:cs typeface="Calibri"/>
              </a:rPr>
              <a:t>Drilon</a:t>
            </a:r>
            <a:r>
              <a:rPr lang="fr-FR" sz="1600" dirty="0">
                <a:solidFill>
                  <a:schemeClr val="bg1"/>
                </a:solidFill>
                <a:latin typeface="+mn-lt"/>
                <a:cs typeface="Calibri"/>
              </a:rPr>
              <a:t> </a:t>
            </a:r>
            <a:r>
              <a:rPr lang="fr-FR" sz="1600" dirty="0" smtClean="0">
                <a:solidFill>
                  <a:schemeClr val="bg1"/>
                </a:solidFill>
                <a:latin typeface="+mn-lt"/>
                <a:cs typeface="Calibri"/>
              </a:rPr>
              <a:t>A et </a:t>
            </a:r>
            <a:r>
              <a:rPr lang="fr-FR" sz="1600" dirty="0">
                <a:solidFill>
                  <a:schemeClr val="bg1"/>
                </a:solidFill>
                <a:latin typeface="+mn-lt"/>
                <a:cs typeface="Calibri"/>
              </a:rPr>
              <a:t>al. </a:t>
            </a:r>
            <a:r>
              <a:rPr lang="fr-FR" sz="1600" i="1" dirty="0"/>
              <a:t>Proc ASCO </a:t>
            </a:r>
            <a:r>
              <a:rPr lang="fr-FR" sz="1600" dirty="0"/>
              <a:t>2016;Abstract 108; </a:t>
            </a:r>
            <a:r>
              <a:rPr lang="fr-FR" sz="1600" dirty="0" err="1"/>
              <a:t>Reungwetwattana</a:t>
            </a:r>
            <a:r>
              <a:rPr lang="fr-FR" sz="1600" dirty="0"/>
              <a:t> </a:t>
            </a:r>
            <a:r>
              <a:rPr lang="fr-FR" sz="1600" dirty="0" err="1"/>
              <a:t>T</a:t>
            </a:r>
            <a:r>
              <a:rPr lang="fr-FR" sz="1600" dirty="0"/>
              <a:t> et al. </a:t>
            </a:r>
            <a:r>
              <a:rPr lang="fr-FR" sz="1600" i="1" dirty="0"/>
              <a:t>Lung Cancer </a:t>
            </a:r>
            <a:r>
              <a:rPr lang="fr-FR" sz="1600" dirty="0"/>
              <a:t>2017;103:27-37.</a:t>
            </a:r>
          </a:p>
        </p:txBody>
      </p:sp>
    </p:spTree>
    <p:extLst>
      <p:ext uri="{BB962C8B-B14F-4D97-AF65-F5344CB8AC3E}">
        <p14:creationId xmlns:p14="http://schemas.microsoft.com/office/powerpoint/2010/main" val="481440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eaLnBrk="1" hangingPunct="1"/>
            <a:r>
              <a:rPr lang="en-US" sz="2600" dirty="0">
                <a:latin typeface="Arial" charset="0"/>
                <a:ea typeface="ヒラギノ角ゴ Pro W3" charset="0"/>
                <a:cs typeface="ヒラギノ角ゴ Pro W3" charset="0"/>
              </a:rPr>
              <a:t>Agenda</a:t>
            </a:r>
            <a:endParaRPr lang="en-US" sz="2600" dirty="0">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4993529"/>
              </p:ext>
            </p:extLst>
          </p:nvPr>
        </p:nvGraphicFramePr>
        <p:xfrm>
          <a:off x="609599" y="1219201"/>
          <a:ext cx="7620001" cy="3352801"/>
        </p:xfrm>
        <a:graphic>
          <a:graphicData uri="http://schemas.openxmlformats.org/drawingml/2006/table">
            <a:tbl>
              <a:tblPr/>
              <a:tblGrid>
                <a:gridCol w="7620001"/>
              </a:tblGrid>
              <a:tr h="974650">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200" b="1" i="0" u="none" strike="noStrike" cap="none" normalizeH="0" baseline="0" dirty="0">
                          <a:ln>
                            <a:noFill/>
                          </a:ln>
                          <a:solidFill>
                            <a:srgbClr val="EFC53D"/>
                          </a:solidFill>
                          <a:effectLst/>
                          <a:latin typeface="Arial" charset="0"/>
                          <a:ea typeface="ヒラギノ角ゴ Pro W3" charset="0"/>
                          <a:cs typeface="ヒラギノ角ゴ Pro W3" charset="0"/>
                        </a:rPr>
                        <a:t>Module </a:t>
                      </a:r>
                      <a:r>
                        <a:rPr kumimoji="0" lang="en-US" sz="2200" b="1" i="0" u="none" strike="noStrike" cap="none" normalizeH="0" baseline="0" dirty="0" smtClean="0">
                          <a:ln>
                            <a:noFill/>
                          </a:ln>
                          <a:solidFill>
                            <a:srgbClr val="EFC53D"/>
                          </a:solidFill>
                          <a:effectLst/>
                          <a:latin typeface="Arial" charset="0"/>
                          <a:ea typeface="ヒラギノ角ゴ Pro W3" charset="0"/>
                          <a:cs typeface="ヒラギノ角ゴ Pro W3" charset="0"/>
                        </a:rPr>
                        <a:t>1: </a:t>
                      </a:r>
                      <a:r>
                        <a:rPr kumimoji="0" lang="en-US" sz="2200" b="0" i="1" u="none" strike="noStrike" cap="none" normalizeH="0" baseline="0" dirty="0" smtClean="0">
                          <a:ln>
                            <a:noFill/>
                          </a:ln>
                          <a:solidFill>
                            <a:srgbClr val="FFFFFF"/>
                          </a:solidFill>
                          <a:effectLst/>
                          <a:latin typeface="Arial" charset="0"/>
                          <a:ea typeface="ヒラギノ角ゴ Pro W3" charset="0"/>
                          <a:cs typeface="ヒラギノ角ゴ Pro W3" charset="0"/>
                        </a:rPr>
                        <a:t>Optimal Testing Algorithms; Treatment of Patients with EGFR Tumor Mutations</a:t>
                      </a:r>
                    </a:p>
                  </a:txBody>
                  <a:tcPr marT="45715" marB="45715" anchor="ctr" horzOverflow="overflow">
                    <a:lnL>
                      <a:noFill/>
                    </a:lnL>
                    <a:lnR>
                      <a:noFill/>
                    </a:lnR>
                    <a:lnT>
                      <a:noFill/>
                    </a:lnT>
                    <a:lnB>
                      <a:noFill/>
                    </a:lnB>
                    <a:lnTlToBr>
                      <a:noFill/>
                    </a:lnTlToBr>
                    <a:lnBlToTr>
                      <a:noFill/>
                    </a:lnBlToTr>
                    <a:noFill/>
                  </a:tcPr>
                </a:tc>
              </a:tr>
              <a:tr h="974650">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200" b="1" i="0" u="none" strike="noStrike" cap="none" normalizeH="0" baseline="0" dirty="0">
                          <a:ln>
                            <a:noFill/>
                          </a:ln>
                          <a:solidFill>
                            <a:srgbClr val="EFC53D"/>
                          </a:solidFill>
                          <a:effectLst/>
                          <a:latin typeface="Arial" charset="0"/>
                          <a:ea typeface="ヒラギノ角ゴ Pro W3" charset="0"/>
                          <a:cs typeface="ヒラギノ角ゴ Pro W3" charset="0"/>
                        </a:rPr>
                        <a:t>Module </a:t>
                      </a:r>
                      <a:r>
                        <a:rPr kumimoji="0" lang="en-US" sz="2200" b="1" i="0" u="none" strike="noStrike" cap="none" normalizeH="0" baseline="0" dirty="0" smtClean="0">
                          <a:ln>
                            <a:noFill/>
                          </a:ln>
                          <a:solidFill>
                            <a:srgbClr val="EFC53D"/>
                          </a:solidFill>
                          <a:effectLst/>
                          <a:latin typeface="Arial" charset="0"/>
                          <a:ea typeface="ヒラギノ角ゴ Pro W3" charset="0"/>
                          <a:cs typeface="ヒラギノ角ゴ Pro W3" charset="0"/>
                        </a:rPr>
                        <a:t>2: </a:t>
                      </a:r>
                      <a:r>
                        <a:rPr kumimoji="0" lang="en-US" sz="2200" b="0" i="1" u="none" strike="noStrike" cap="none" normalizeH="0" baseline="0" dirty="0" smtClean="0">
                          <a:ln>
                            <a:noFill/>
                          </a:ln>
                          <a:solidFill>
                            <a:srgbClr val="FFFFFF"/>
                          </a:solidFill>
                          <a:effectLst/>
                          <a:latin typeface="Arial" charset="0"/>
                          <a:ea typeface="ヒラギノ角ゴ Pro W3" charset="0"/>
                          <a:cs typeface="ヒラギノ角ゴ Pro W3" charset="0"/>
                        </a:rPr>
                        <a:t>Treatment of Patients with ALK and ROS1 Tumor Alterations </a:t>
                      </a:r>
                    </a:p>
                  </a:txBody>
                  <a:tcPr marT="45715" marB="45715" anchor="ctr" horzOverflow="overflow">
                    <a:lnL>
                      <a:noFill/>
                    </a:lnL>
                    <a:lnR>
                      <a:noFill/>
                    </a:lnR>
                    <a:lnT>
                      <a:noFill/>
                    </a:lnT>
                    <a:lnB>
                      <a:noFill/>
                    </a:lnB>
                    <a:lnTlToBr>
                      <a:noFill/>
                    </a:lnTlToBr>
                    <a:lnBlToTr>
                      <a:noFill/>
                    </a:lnBlToTr>
                    <a:noFill/>
                  </a:tcPr>
                </a:tc>
              </a:tr>
              <a:tr h="1403501">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200" b="1" i="0" u="none" strike="noStrike" cap="none" normalizeH="0" baseline="0" dirty="0">
                          <a:ln>
                            <a:noFill/>
                          </a:ln>
                          <a:solidFill>
                            <a:srgbClr val="EFC53D"/>
                          </a:solidFill>
                          <a:effectLst/>
                          <a:latin typeface="Arial" charset="0"/>
                          <a:ea typeface="ヒラギノ角ゴ Pro W3" charset="0"/>
                          <a:cs typeface="ヒラギノ角ゴ Pro W3" charset="0"/>
                        </a:rPr>
                        <a:t>Module </a:t>
                      </a:r>
                      <a:r>
                        <a:rPr kumimoji="0" lang="en-US" sz="2200" b="1" i="0" u="none" strike="noStrike" cap="none" normalizeH="0" baseline="0" dirty="0" smtClean="0">
                          <a:ln>
                            <a:noFill/>
                          </a:ln>
                          <a:solidFill>
                            <a:srgbClr val="EFC53D"/>
                          </a:solidFill>
                          <a:effectLst/>
                          <a:latin typeface="Arial" charset="0"/>
                          <a:ea typeface="ヒラギノ角ゴ Pro W3" charset="0"/>
                          <a:cs typeface="ヒラギノ角ゴ Pro W3" charset="0"/>
                        </a:rPr>
                        <a:t>3: </a:t>
                      </a:r>
                      <a:r>
                        <a:rPr kumimoji="0" lang="en-US" sz="2200" b="0" i="1" u="none" strike="noStrike" cap="none" normalizeH="0" baseline="0" dirty="0" smtClean="0">
                          <a:ln>
                            <a:noFill/>
                          </a:ln>
                          <a:solidFill>
                            <a:srgbClr val="FFFFFF"/>
                          </a:solidFill>
                          <a:effectLst/>
                          <a:latin typeface="Arial" charset="0"/>
                          <a:ea typeface="ヒラギノ角ゴ Pro W3" charset="0"/>
                          <a:cs typeface="ヒラギノ角ゴ Pro W3" charset="0"/>
                        </a:rPr>
                        <a:t>Treatment of Patients with Other Potentially Targetable Tumor Mutations (BRAF V600E, MET, RET, </a:t>
                      </a:r>
                      <a:br>
                        <a:rPr kumimoji="0" lang="en-US" sz="2200" b="0" i="1"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200" b="0" i="1" u="none" strike="noStrike" cap="none" normalizeH="0" baseline="0" dirty="0" smtClean="0">
                          <a:ln>
                            <a:noFill/>
                          </a:ln>
                          <a:solidFill>
                            <a:srgbClr val="FFFFFF"/>
                          </a:solidFill>
                          <a:effectLst/>
                          <a:latin typeface="Arial" charset="0"/>
                          <a:ea typeface="ヒラギノ角ゴ Pro W3" charset="0"/>
                          <a:cs typeface="ヒラギノ角ゴ Pro W3" charset="0"/>
                        </a:rPr>
                        <a:t>et cetera)</a:t>
                      </a:r>
                    </a:p>
                  </a:txBody>
                  <a:tcPr marT="45715" marB="45715"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3215595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Antitumor Activity of </a:t>
            </a:r>
            <a:r>
              <a:rPr lang="en-US" sz="2400" dirty="0" err="1" smtClean="0"/>
              <a:t>Crizotinib</a:t>
            </a:r>
            <a:r>
              <a:rPr lang="en-US" sz="2400" dirty="0" smtClean="0"/>
              <a:t> in Advanced MET Exon 14-Altered NSCLC</a:t>
            </a:r>
            <a:endParaRPr lang="en-US" sz="2400" dirty="0"/>
          </a:p>
        </p:txBody>
      </p:sp>
      <p:sp>
        <p:nvSpPr>
          <p:cNvPr id="6" name="TextBox 5"/>
          <p:cNvSpPr txBox="1"/>
          <p:nvPr/>
        </p:nvSpPr>
        <p:spPr>
          <a:xfrm>
            <a:off x="127299" y="6455919"/>
            <a:ext cx="5560457" cy="338554"/>
          </a:xfrm>
          <a:prstGeom prst="rect">
            <a:avLst/>
          </a:prstGeom>
          <a:noFill/>
        </p:spPr>
        <p:txBody>
          <a:bodyPr wrap="square" rtlCol="0" anchor="b">
            <a:spAutoFit/>
          </a:bodyPr>
          <a:lstStyle/>
          <a:p>
            <a:r>
              <a:rPr lang="fr-FR" sz="1600" dirty="0" err="1">
                <a:solidFill>
                  <a:schemeClr val="bg1"/>
                </a:solidFill>
                <a:latin typeface="+mn-lt"/>
                <a:cs typeface="Calibri"/>
              </a:rPr>
              <a:t>Drilon</a:t>
            </a:r>
            <a:r>
              <a:rPr lang="fr-FR" sz="1600" dirty="0">
                <a:solidFill>
                  <a:schemeClr val="bg1"/>
                </a:solidFill>
                <a:latin typeface="+mn-lt"/>
                <a:cs typeface="Calibri"/>
              </a:rPr>
              <a:t> AE et al. </a:t>
            </a:r>
            <a:r>
              <a:rPr lang="fr-FR" sz="1600" i="1" dirty="0">
                <a:solidFill>
                  <a:schemeClr val="bg1"/>
                </a:solidFill>
                <a:latin typeface="+mn-lt"/>
                <a:cs typeface="Calibri"/>
              </a:rPr>
              <a:t>Proc ASCO</a:t>
            </a:r>
            <a:r>
              <a:rPr lang="fr-FR" sz="1600" dirty="0">
                <a:solidFill>
                  <a:schemeClr val="bg1"/>
                </a:solidFill>
                <a:latin typeface="+mn-lt"/>
                <a:cs typeface="Calibri"/>
              </a:rPr>
              <a:t> 2016;Abstract 108.</a:t>
            </a:r>
          </a:p>
        </p:txBody>
      </p:sp>
      <p:sp>
        <p:nvSpPr>
          <p:cNvPr id="5" name="TextBox 4"/>
          <p:cNvSpPr txBox="1"/>
          <p:nvPr/>
        </p:nvSpPr>
        <p:spPr>
          <a:xfrm>
            <a:off x="796332" y="1334875"/>
            <a:ext cx="7917793" cy="566557"/>
          </a:xfrm>
          <a:prstGeom prst="rect">
            <a:avLst/>
          </a:prstGeom>
          <a:noFill/>
        </p:spPr>
        <p:txBody>
          <a:bodyPr wrap="square" rtlCol="0">
            <a:noAutofit/>
          </a:bodyPr>
          <a:lstStyle/>
          <a:p>
            <a:pPr algn="ctr">
              <a:tabLst>
                <a:tab pos="2486688" algn="l"/>
              </a:tabLst>
            </a:pPr>
            <a:r>
              <a:rPr lang="en-US" sz="1600" dirty="0">
                <a:solidFill>
                  <a:schemeClr val="bg1"/>
                </a:solidFill>
                <a:latin typeface="+mj-lt"/>
                <a:cs typeface="Calibri"/>
              </a:rPr>
              <a:t>Maximum Response to </a:t>
            </a:r>
            <a:r>
              <a:rPr lang="en-US" sz="1600" dirty="0" err="1">
                <a:solidFill>
                  <a:schemeClr val="bg1"/>
                </a:solidFill>
                <a:latin typeface="+mj-lt"/>
                <a:cs typeface="Calibri"/>
              </a:rPr>
              <a:t>Crizotinib</a:t>
            </a:r>
            <a:r>
              <a:rPr lang="en-US" sz="1600" dirty="0">
                <a:solidFill>
                  <a:schemeClr val="bg1"/>
                </a:solidFill>
                <a:latin typeface="+mj-lt"/>
                <a:cs typeface="Calibri"/>
              </a:rPr>
              <a:t> in Patients with MET Exon 14-Altered Lung Cancers</a:t>
            </a:r>
          </a:p>
          <a:p>
            <a:pPr algn="ctr">
              <a:tabLst>
                <a:tab pos="2486688" algn="l"/>
              </a:tabLst>
            </a:pPr>
            <a:r>
              <a:rPr lang="en-US" sz="1600" dirty="0">
                <a:solidFill>
                  <a:schemeClr val="bg1"/>
                </a:solidFill>
                <a:latin typeface="+mj-lt"/>
                <a:cs typeface="Calibri"/>
              </a:rPr>
              <a:t>(n = 16 with measurable disease at baseline and ≥1 response assessment scan)</a:t>
            </a:r>
          </a:p>
        </p:txBody>
      </p:sp>
      <p:grpSp>
        <p:nvGrpSpPr>
          <p:cNvPr id="22" name="Group 21"/>
          <p:cNvGrpSpPr/>
          <p:nvPr/>
        </p:nvGrpSpPr>
        <p:grpSpPr>
          <a:xfrm>
            <a:off x="530874" y="2316463"/>
            <a:ext cx="7886531" cy="3381024"/>
            <a:chOff x="1864841" y="1988841"/>
            <a:chExt cx="8478043" cy="363461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492" y="2136448"/>
              <a:ext cx="7708392" cy="3371136"/>
            </a:xfrm>
            <a:prstGeom prst="rect">
              <a:avLst/>
            </a:prstGeom>
          </p:spPr>
        </p:pic>
        <p:sp>
          <p:nvSpPr>
            <p:cNvPr id="7" name="TextBox 6"/>
            <p:cNvSpPr txBox="1"/>
            <p:nvPr/>
          </p:nvSpPr>
          <p:spPr>
            <a:xfrm>
              <a:off x="3574132" y="4581128"/>
              <a:ext cx="5472608" cy="843694"/>
            </a:xfrm>
            <a:prstGeom prst="rect">
              <a:avLst/>
            </a:prstGeom>
            <a:noFill/>
          </p:spPr>
          <p:txBody>
            <a:bodyPr wrap="square" rtlCol="0">
              <a:spAutoFit/>
            </a:bodyPr>
            <a:lstStyle/>
            <a:p>
              <a:pPr>
                <a:lnSpc>
                  <a:spcPts val="1845"/>
                </a:lnSpc>
                <a:tabLst>
                  <a:tab pos="2486688" algn="l"/>
                </a:tabLst>
              </a:pPr>
              <a:r>
                <a:rPr lang="en-US" sz="1350" dirty="0">
                  <a:solidFill>
                    <a:schemeClr val="bg1"/>
                  </a:solidFill>
                  <a:latin typeface="+mj-lt"/>
                  <a:cs typeface="Calibri"/>
                </a:rPr>
                <a:t>Partial response (PR), confirmed</a:t>
              </a:r>
            </a:p>
            <a:p>
              <a:pPr>
                <a:lnSpc>
                  <a:spcPts val="1845"/>
                </a:lnSpc>
                <a:tabLst>
                  <a:tab pos="2486688" algn="l"/>
                </a:tabLst>
              </a:pPr>
              <a:r>
                <a:rPr lang="en-US" sz="1350" dirty="0">
                  <a:solidFill>
                    <a:schemeClr val="bg1"/>
                  </a:solidFill>
                  <a:latin typeface="+mj-lt"/>
                  <a:cs typeface="Calibri"/>
                </a:rPr>
                <a:t>Stable disease: includes 4 unconfirmed PRs</a:t>
              </a:r>
            </a:p>
            <a:p>
              <a:pPr>
                <a:lnSpc>
                  <a:spcPts val="1845"/>
                </a:lnSpc>
                <a:tabLst>
                  <a:tab pos="2486688" algn="l"/>
                </a:tabLst>
              </a:pPr>
              <a:r>
                <a:rPr lang="en-US" sz="1350" dirty="0">
                  <a:solidFill>
                    <a:schemeClr val="bg1"/>
                  </a:solidFill>
                  <a:latin typeface="+mj-lt"/>
                  <a:cs typeface="Calibri"/>
                </a:rPr>
                <a:t>Stable disease and 0% change from baseline</a:t>
              </a:r>
            </a:p>
          </p:txBody>
        </p:sp>
        <p:sp>
          <p:nvSpPr>
            <p:cNvPr id="8" name="TextBox 7"/>
            <p:cNvSpPr txBox="1"/>
            <p:nvPr/>
          </p:nvSpPr>
          <p:spPr>
            <a:xfrm>
              <a:off x="2061964" y="1988841"/>
              <a:ext cx="576064" cy="285367"/>
            </a:xfrm>
            <a:prstGeom prst="rect">
              <a:avLst/>
            </a:prstGeom>
            <a:noFill/>
          </p:spPr>
          <p:txBody>
            <a:bodyPr wrap="square" rtlCol="0">
              <a:spAutoFit/>
            </a:bodyPr>
            <a:lstStyle/>
            <a:p>
              <a:pPr algn="r"/>
              <a:r>
                <a:rPr lang="en-US" sz="1125" dirty="0">
                  <a:solidFill>
                    <a:schemeClr val="bg1"/>
                  </a:solidFill>
                  <a:latin typeface="+mj-lt"/>
                  <a:cs typeface="Calibri"/>
                </a:rPr>
                <a:t>20</a:t>
              </a:r>
            </a:p>
          </p:txBody>
        </p:sp>
        <p:sp>
          <p:nvSpPr>
            <p:cNvPr id="9" name="TextBox 8"/>
            <p:cNvSpPr txBox="1"/>
            <p:nvPr/>
          </p:nvSpPr>
          <p:spPr>
            <a:xfrm>
              <a:off x="2061964" y="2492897"/>
              <a:ext cx="576064" cy="285367"/>
            </a:xfrm>
            <a:prstGeom prst="rect">
              <a:avLst/>
            </a:prstGeom>
            <a:noFill/>
          </p:spPr>
          <p:txBody>
            <a:bodyPr wrap="square" rtlCol="0">
              <a:spAutoFit/>
            </a:bodyPr>
            <a:lstStyle/>
            <a:p>
              <a:pPr algn="r"/>
              <a:r>
                <a:rPr lang="en-US" sz="1125" dirty="0">
                  <a:solidFill>
                    <a:schemeClr val="bg1"/>
                  </a:solidFill>
                  <a:latin typeface="+mj-lt"/>
                  <a:cs typeface="Calibri"/>
                </a:rPr>
                <a:t>0</a:t>
              </a:r>
            </a:p>
          </p:txBody>
        </p:sp>
        <p:sp>
          <p:nvSpPr>
            <p:cNvPr id="10" name="TextBox 9"/>
            <p:cNvSpPr txBox="1"/>
            <p:nvPr/>
          </p:nvSpPr>
          <p:spPr>
            <a:xfrm>
              <a:off x="2061964" y="3068961"/>
              <a:ext cx="576064" cy="285367"/>
            </a:xfrm>
            <a:prstGeom prst="rect">
              <a:avLst/>
            </a:prstGeom>
            <a:noFill/>
          </p:spPr>
          <p:txBody>
            <a:bodyPr wrap="square" rtlCol="0">
              <a:spAutoFit/>
            </a:bodyPr>
            <a:lstStyle/>
            <a:p>
              <a:pPr algn="r"/>
              <a:r>
                <a:rPr lang="en-US" sz="1125" dirty="0">
                  <a:solidFill>
                    <a:schemeClr val="bg1"/>
                  </a:solidFill>
                  <a:latin typeface="+mj-lt"/>
                  <a:cs typeface="Calibri"/>
                </a:rPr>
                <a:t>-20</a:t>
              </a:r>
            </a:p>
          </p:txBody>
        </p:sp>
        <p:sp>
          <p:nvSpPr>
            <p:cNvPr id="11" name="TextBox 10"/>
            <p:cNvSpPr txBox="1"/>
            <p:nvPr/>
          </p:nvSpPr>
          <p:spPr>
            <a:xfrm>
              <a:off x="2061964" y="3609892"/>
              <a:ext cx="576064" cy="285367"/>
            </a:xfrm>
            <a:prstGeom prst="rect">
              <a:avLst/>
            </a:prstGeom>
            <a:noFill/>
          </p:spPr>
          <p:txBody>
            <a:bodyPr wrap="square" rtlCol="0">
              <a:spAutoFit/>
            </a:bodyPr>
            <a:lstStyle/>
            <a:p>
              <a:pPr algn="r"/>
              <a:r>
                <a:rPr lang="en-US" sz="1125" dirty="0">
                  <a:solidFill>
                    <a:schemeClr val="bg1"/>
                  </a:solidFill>
                  <a:latin typeface="+mj-lt"/>
                  <a:cs typeface="Calibri"/>
                </a:rPr>
                <a:t>-40</a:t>
              </a:r>
            </a:p>
          </p:txBody>
        </p:sp>
        <p:sp>
          <p:nvSpPr>
            <p:cNvPr id="12" name="TextBox 11"/>
            <p:cNvSpPr txBox="1"/>
            <p:nvPr/>
          </p:nvSpPr>
          <p:spPr>
            <a:xfrm>
              <a:off x="2061964" y="4185956"/>
              <a:ext cx="576064" cy="285367"/>
            </a:xfrm>
            <a:prstGeom prst="rect">
              <a:avLst/>
            </a:prstGeom>
            <a:noFill/>
          </p:spPr>
          <p:txBody>
            <a:bodyPr wrap="square" rtlCol="0">
              <a:spAutoFit/>
            </a:bodyPr>
            <a:lstStyle/>
            <a:p>
              <a:pPr algn="r"/>
              <a:r>
                <a:rPr lang="en-US" sz="1125" dirty="0">
                  <a:solidFill>
                    <a:schemeClr val="bg1"/>
                  </a:solidFill>
                  <a:latin typeface="+mj-lt"/>
                  <a:cs typeface="Calibri"/>
                </a:rPr>
                <a:t>-60</a:t>
              </a:r>
            </a:p>
          </p:txBody>
        </p:sp>
        <p:sp>
          <p:nvSpPr>
            <p:cNvPr id="13" name="TextBox 12"/>
            <p:cNvSpPr txBox="1"/>
            <p:nvPr/>
          </p:nvSpPr>
          <p:spPr>
            <a:xfrm>
              <a:off x="2061964" y="4762020"/>
              <a:ext cx="576064" cy="285367"/>
            </a:xfrm>
            <a:prstGeom prst="rect">
              <a:avLst/>
            </a:prstGeom>
            <a:noFill/>
          </p:spPr>
          <p:txBody>
            <a:bodyPr wrap="square" rtlCol="0">
              <a:spAutoFit/>
            </a:bodyPr>
            <a:lstStyle/>
            <a:p>
              <a:pPr algn="r"/>
              <a:r>
                <a:rPr lang="en-US" sz="1125" dirty="0">
                  <a:solidFill>
                    <a:schemeClr val="bg1"/>
                  </a:solidFill>
                  <a:latin typeface="+mj-lt"/>
                  <a:cs typeface="Calibri"/>
                </a:rPr>
                <a:t>-80</a:t>
              </a:r>
            </a:p>
          </p:txBody>
        </p:sp>
        <p:sp>
          <p:nvSpPr>
            <p:cNvPr id="14" name="TextBox 13"/>
            <p:cNvSpPr txBox="1"/>
            <p:nvPr/>
          </p:nvSpPr>
          <p:spPr>
            <a:xfrm>
              <a:off x="2061964" y="5338084"/>
              <a:ext cx="576064" cy="285367"/>
            </a:xfrm>
            <a:prstGeom prst="rect">
              <a:avLst/>
            </a:prstGeom>
            <a:noFill/>
          </p:spPr>
          <p:txBody>
            <a:bodyPr wrap="square" rtlCol="0">
              <a:spAutoFit/>
            </a:bodyPr>
            <a:lstStyle/>
            <a:p>
              <a:pPr algn="r"/>
              <a:r>
                <a:rPr lang="en-US" sz="1125" dirty="0">
                  <a:solidFill>
                    <a:schemeClr val="bg1"/>
                  </a:solidFill>
                  <a:latin typeface="+mj-lt"/>
                  <a:cs typeface="Calibri"/>
                </a:rPr>
                <a:t>-100</a:t>
              </a:r>
            </a:p>
          </p:txBody>
        </p:sp>
        <p:sp>
          <p:nvSpPr>
            <p:cNvPr id="16" name="TextBox 15"/>
            <p:cNvSpPr txBox="1"/>
            <p:nvPr/>
          </p:nvSpPr>
          <p:spPr>
            <a:xfrm rot="16200000">
              <a:off x="351340" y="3646359"/>
              <a:ext cx="3312369" cy="285367"/>
            </a:xfrm>
            <a:prstGeom prst="rect">
              <a:avLst/>
            </a:prstGeom>
            <a:noFill/>
          </p:spPr>
          <p:txBody>
            <a:bodyPr wrap="square" rtlCol="0">
              <a:spAutoFit/>
            </a:bodyPr>
            <a:lstStyle/>
            <a:p>
              <a:pPr algn="ctr"/>
              <a:r>
                <a:rPr lang="en-US" sz="1125" b="1" dirty="0">
                  <a:solidFill>
                    <a:schemeClr val="bg1"/>
                  </a:solidFill>
                  <a:latin typeface="+mj-lt"/>
                  <a:cs typeface="Calibri"/>
                </a:rPr>
                <a:t>% change from baseline</a:t>
              </a:r>
            </a:p>
          </p:txBody>
        </p:sp>
        <p:sp>
          <p:nvSpPr>
            <p:cNvPr id="17" name="TextBox 16"/>
            <p:cNvSpPr txBox="1"/>
            <p:nvPr/>
          </p:nvSpPr>
          <p:spPr>
            <a:xfrm>
              <a:off x="2854052" y="2636912"/>
              <a:ext cx="360040" cy="322589"/>
            </a:xfrm>
            <a:prstGeom prst="rect">
              <a:avLst/>
            </a:prstGeom>
            <a:noFill/>
          </p:spPr>
          <p:txBody>
            <a:bodyPr wrap="square" rtlCol="0">
              <a:spAutoFit/>
            </a:bodyPr>
            <a:lstStyle/>
            <a:p>
              <a:pPr>
                <a:tabLst>
                  <a:tab pos="2486688" algn="l"/>
                </a:tabLst>
              </a:pPr>
              <a:r>
                <a:rPr lang="en-US" sz="1350" dirty="0">
                  <a:solidFill>
                    <a:srgbClr val="EC5921"/>
                  </a:solidFill>
                  <a:latin typeface="Calibri"/>
                  <a:cs typeface="Calibri"/>
                </a:rPr>
                <a:t>*</a:t>
              </a:r>
            </a:p>
          </p:txBody>
        </p:sp>
        <p:sp>
          <p:nvSpPr>
            <p:cNvPr id="18" name="TextBox 17"/>
            <p:cNvSpPr txBox="1"/>
            <p:nvPr/>
          </p:nvSpPr>
          <p:spPr>
            <a:xfrm>
              <a:off x="3214092" y="2636912"/>
              <a:ext cx="360040" cy="322589"/>
            </a:xfrm>
            <a:prstGeom prst="rect">
              <a:avLst/>
            </a:prstGeom>
            <a:noFill/>
          </p:spPr>
          <p:txBody>
            <a:bodyPr wrap="square" rtlCol="0">
              <a:spAutoFit/>
            </a:bodyPr>
            <a:lstStyle/>
            <a:p>
              <a:pPr>
                <a:tabLst>
                  <a:tab pos="2486688" algn="l"/>
                </a:tabLst>
              </a:pPr>
              <a:r>
                <a:rPr lang="en-US" sz="1350" dirty="0">
                  <a:solidFill>
                    <a:srgbClr val="EC5921"/>
                  </a:solidFill>
                  <a:latin typeface="Calibri"/>
                  <a:cs typeface="Calibri"/>
                </a:rPr>
                <a:t>*</a:t>
              </a:r>
            </a:p>
          </p:txBody>
        </p:sp>
        <p:sp>
          <p:nvSpPr>
            <p:cNvPr id="19" name="TextBox 18"/>
            <p:cNvSpPr txBox="1"/>
            <p:nvPr/>
          </p:nvSpPr>
          <p:spPr>
            <a:xfrm>
              <a:off x="3309651" y="5174254"/>
              <a:ext cx="360040" cy="322589"/>
            </a:xfrm>
            <a:prstGeom prst="rect">
              <a:avLst/>
            </a:prstGeom>
            <a:noFill/>
          </p:spPr>
          <p:txBody>
            <a:bodyPr wrap="square" rtlCol="0">
              <a:spAutoFit/>
            </a:bodyPr>
            <a:lstStyle/>
            <a:p>
              <a:pPr>
                <a:tabLst>
                  <a:tab pos="2486688" algn="l"/>
                </a:tabLst>
              </a:pPr>
              <a:r>
                <a:rPr lang="en-US" sz="1350" dirty="0">
                  <a:solidFill>
                    <a:srgbClr val="EC5921"/>
                  </a:solidFill>
                  <a:latin typeface="Calibri"/>
                  <a:cs typeface="Calibri"/>
                </a:rPr>
                <a:t>*</a:t>
              </a:r>
            </a:p>
          </p:txBody>
        </p:sp>
        <p:sp>
          <p:nvSpPr>
            <p:cNvPr id="20" name="Rectangle 19"/>
            <p:cNvSpPr/>
            <p:nvPr/>
          </p:nvSpPr>
          <p:spPr bwMode="auto">
            <a:xfrm>
              <a:off x="3358108" y="4616559"/>
              <a:ext cx="216024" cy="216256"/>
            </a:xfrm>
            <a:prstGeom prst="rect">
              <a:avLst/>
            </a:prstGeom>
            <a:solidFill>
              <a:srgbClr val="2399DA"/>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eaLnBrk="1">
                <a:lnSpc>
                  <a:spcPct val="93000"/>
                </a:lnSpc>
                <a:buClr>
                  <a:srgbClr val="000000"/>
                </a:buClr>
                <a:buSzPct val="45000"/>
              </a:pPr>
              <a:endParaRPr lang="en-US" sz="1800">
                <a:latin typeface="Times New Roman" pitchFamily="18" charset="0"/>
              </a:endParaRPr>
            </a:p>
          </p:txBody>
        </p:sp>
        <p:sp>
          <p:nvSpPr>
            <p:cNvPr id="23" name="Rectangle 22"/>
            <p:cNvSpPr/>
            <p:nvPr/>
          </p:nvSpPr>
          <p:spPr bwMode="auto">
            <a:xfrm>
              <a:off x="3358108" y="4894324"/>
              <a:ext cx="216024" cy="216256"/>
            </a:xfrm>
            <a:prstGeom prst="rect">
              <a:avLst/>
            </a:prstGeom>
            <a:solidFill>
              <a:srgbClr val="F36529"/>
            </a:soli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spAutoFit/>
            </a:bodyPr>
            <a:lstStyle/>
            <a:p>
              <a:pPr defTabSz="342991" eaLnBrk="1">
                <a:lnSpc>
                  <a:spcPct val="93000"/>
                </a:lnSpc>
                <a:buClr>
                  <a:srgbClr val="000000"/>
                </a:buClr>
                <a:buSzPct val="45000"/>
              </a:pPr>
              <a:endParaRPr lang="en-US" sz="1800">
                <a:latin typeface="Times New Roman" pitchFamily="18" charset="0"/>
              </a:endParaRPr>
            </a:p>
          </p:txBody>
        </p:sp>
      </p:grpSp>
    </p:spTree>
    <p:custDataLst>
      <p:tags r:id="rId1"/>
    </p:custDataLst>
    <p:extLst>
      <p:ext uri="{BB962C8B-B14F-4D97-AF65-F5344CB8AC3E}">
        <p14:creationId xmlns:p14="http://schemas.microsoft.com/office/powerpoint/2010/main" val="372361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395428" y="4058277"/>
            <a:ext cx="6069546" cy="4633913"/>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3350" indent="-133350" defTabSz="615554" fontAlgn="auto">
              <a:lnSpc>
                <a:spcPct val="90000"/>
              </a:lnSpc>
              <a:spcBef>
                <a:spcPts val="300"/>
              </a:spcBef>
              <a:spcAft>
                <a:spcPts val="300"/>
              </a:spcAft>
              <a:buFont typeface="Times" pitchFamily="1" charset="0"/>
              <a:buChar char="•"/>
              <a:defRPr/>
            </a:pPr>
            <a:endParaRPr lang="en-US" sz="1800" dirty="0">
              <a:solidFill>
                <a:prstClr val="white"/>
              </a:solidFill>
              <a:ea typeface="ＭＳ Ｐゴシック" pitchFamily="1" charset="-128"/>
              <a:cs typeface="Times New Roman" pitchFamily="1" charset="0"/>
            </a:endParaRPr>
          </a:p>
        </p:txBody>
      </p:sp>
      <p:sp>
        <p:nvSpPr>
          <p:cNvPr id="37" name="Rectangle 3"/>
          <p:cNvSpPr txBox="1">
            <a:spLocks noChangeArrowheads="1"/>
          </p:cNvSpPr>
          <p:nvPr/>
        </p:nvSpPr>
        <p:spPr bwMode="auto">
          <a:xfrm>
            <a:off x="0" y="6477000"/>
            <a:ext cx="5181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b="1">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b="1">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bg1"/>
                </a:solidFill>
                <a:latin typeface="+mn-lt"/>
                <a:ea typeface="ＭＳ Ｐゴシック" charset="-128"/>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a:lstStyle>
          <a:p>
            <a:pPr marL="0" indent="0" defTabSz="820738" eaLnBrk="1" hangingPunct="1">
              <a:lnSpc>
                <a:spcPct val="90000"/>
              </a:lnSpc>
              <a:spcBef>
                <a:spcPts val="400"/>
              </a:spcBef>
              <a:spcAft>
                <a:spcPts val="400"/>
              </a:spcAft>
              <a:buFontTx/>
              <a:buNone/>
              <a:defRPr/>
            </a:pPr>
            <a:r>
              <a:rPr lang="en-US" sz="1600" b="0" kern="0" dirty="0" smtClean="0">
                <a:solidFill>
                  <a:schemeClr val="tx1"/>
                </a:solidFill>
                <a:ea typeface="ＭＳ Ｐゴシック" pitchFamily="1" charset="-128"/>
                <a:cs typeface="Times New Roman" pitchFamily="1" charset="0"/>
              </a:rPr>
              <a:t>S Wang, Chicago Multidisciplinary Symposium 2016</a:t>
            </a:r>
          </a:p>
        </p:txBody>
      </p:sp>
      <p:pic>
        <p:nvPicPr>
          <p:cNvPr id="2" name="Picture 1"/>
          <p:cNvPicPr>
            <a:picLocks noChangeAspect="1"/>
          </p:cNvPicPr>
          <p:nvPr/>
        </p:nvPicPr>
        <p:blipFill rotWithShape="1">
          <a:blip r:embed="rId2"/>
          <a:srcRect b="9614"/>
          <a:stretch/>
        </p:blipFill>
        <p:spPr>
          <a:xfrm>
            <a:off x="5058358" y="4010562"/>
            <a:ext cx="3267243" cy="2057400"/>
          </a:xfrm>
          <a:prstGeom prst="rect">
            <a:avLst/>
          </a:prstGeom>
        </p:spPr>
      </p:pic>
      <p:pic>
        <p:nvPicPr>
          <p:cNvPr id="3" name="Picture 2"/>
          <p:cNvPicPr>
            <a:picLocks noChangeAspect="1"/>
          </p:cNvPicPr>
          <p:nvPr/>
        </p:nvPicPr>
        <p:blipFill rotWithShape="1">
          <a:blip r:embed="rId3"/>
          <a:srcRect t="5278" b="11645"/>
          <a:stretch/>
        </p:blipFill>
        <p:spPr>
          <a:xfrm>
            <a:off x="1066800" y="4010561"/>
            <a:ext cx="3130550" cy="2057400"/>
          </a:xfrm>
          <a:prstGeom prst="rect">
            <a:avLst/>
          </a:prstGeom>
        </p:spPr>
      </p:pic>
      <p:pic>
        <p:nvPicPr>
          <p:cNvPr id="8" name="Picture 7" descr="SCI digital_top"/>
          <p:cNvPicPr/>
          <p:nvPr/>
        </p:nvPicPr>
        <p:blipFill>
          <a:blip r:embed="rId4" cstate="print">
            <a:extLst>
              <a:ext uri="{28A0092B-C50C-407E-A947-70E740481C1C}">
                <a14:useLocalDpi xmlns:a14="http://schemas.microsoft.com/office/drawing/2010/main" val="0"/>
              </a:ext>
            </a:extLst>
          </a:blip>
          <a:srcRect r="58499"/>
          <a:stretch>
            <a:fillRect/>
          </a:stretch>
        </p:blipFill>
        <p:spPr bwMode="auto">
          <a:xfrm>
            <a:off x="7239000" y="6156464"/>
            <a:ext cx="1828800" cy="652324"/>
          </a:xfrm>
          <a:prstGeom prst="rect">
            <a:avLst/>
          </a:prstGeom>
          <a:noFill/>
        </p:spPr>
      </p:pic>
      <p:sp>
        <p:nvSpPr>
          <p:cNvPr id="5" name="Title 4"/>
          <p:cNvSpPr>
            <a:spLocks noGrp="1"/>
          </p:cNvSpPr>
          <p:nvPr>
            <p:ph type="title"/>
          </p:nvPr>
        </p:nvSpPr>
        <p:spPr/>
        <p:txBody>
          <a:bodyPr/>
          <a:lstStyle/>
          <a:p>
            <a:r>
              <a:rPr lang="en-US" dirty="0" err="1"/>
              <a:t>Cabozantinib</a:t>
            </a:r>
            <a:r>
              <a:rPr lang="en-US" dirty="0"/>
              <a:t> in MET e14 </a:t>
            </a:r>
            <a:r>
              <a:rPr lang="en-US" dirty="0" smtClean="0"/>
              <a:t>Splice Alterations </a:t>
            </a:r>
            <a:endParaRPr lang="en-US" dirty="0"/>
          </a:p>
        </p:txBody>
      </p:sp>
      <p:sp>
        <p:nvSpPr>
          <p:cNvPr id="7" name="Content Placeholder 6"/>
          <p:cNvSpPr>
            <a:spLocks noGrp="1"/>
          </p:cNvSpPr>
          <p:nvPr>
            <p:ph idx="1"/>
          </p:nvPr>
        </p:nvSpPr>
        <p:spPr>
          <a:xfrm>
            <a:off x="685979" y="1085684"/>
            <a:ext cx="8153221" cy="3131510"/>
          </a:xfrm>
        </p:spPr>
        <p:txBody>
          <a:bodyPr/>
          <a:lstStyle/>
          <a:p>
            <a:r>
              <a:rPr lang="en-US" dirty="0"/>
              <a:t>Stanford series of 14 identified patients with MET e14 alterations, of which 6 were treated with a MET inhibitor (mostly </a:t>
            </a:r>
            <a:r>
              <a:rPr lang="en-US" dirty="0" err="1"/>
              <a:t>crizotinib</a:t>
            </a:r>
            <a:r>
              <a:rPr lang="en-US" dirty="0" smtClean="0"/>
              <a:t>)</a:t>
            </a:r>
            <a:endParaRPr lang="en-US" dirty="0"/>
          </a:p>
          <a:p>
            <a:r>
              <a:rPr lang="en-US" dirty="0"/>
              <a:t>76F with MET e14 adenocarcinoma identified following carbo/</a:t>
            </a:r>
            <a:r>
              <a:rPr lang="en-US" dirty="0" err="1"/>
              <a:t>pem</a:t>
            </a:r>
            <a:r>
              <a:rPr lang="en-US" dirty="0"/>
              <a:t> and </a:t>
            </a:r>
            <a:r>
              <a:rPr lang="en-US" dirty="0" err="1"/>
              <a:t>nivolumab</a:t>
            </a:r>
            <a:r>
              <a:rPr lang="en-US" dirty="0"/>
              <a:t> </a:t>
            </a:r>
            <a:r>
              <a:rPr lang="en-US" dirty="0" smtClean="0"/>
              <a:t>failure </a:t>
            </a:r>
            <a:endParaRPr lang="en-US" dirty="0"/>
          </a:p>
          <a:p>
            <a:r>
              <a:rPr lang="en-US" dirty="0" err="1"/>
              <a:t>Crizotinib</a:t>
            </a:r>
            <a:r>
              <a:rPr lang="en-US" dirty="0"/>
              <a:t> was started – rash, angioedema, </a:t>
            </a:r>
            <a:r>
              <a:rPr lang="en-US" dirty="0" smtClean="0"/>
              <a:t>pruritus </a:t>
            </a:r>
            <a:r>
              <a:rPr lang="en-US" dirty="0"/>
              <a:t>after 1 week. Failed re-challenge. Took drug </a:t>
            </a:r>
            <a:r>
              <a:rPr lang="en-US" dirty="0" smtClean="0"/>
              <a:t>holiday </a:t>
            </a:r>
            <a:endParaRPr lang="en-US" dirty="0"/>
          </a:p>
          <a:p>
            <a:r>
              <a:rPr lang="en-US" dirty="0" err="1"/>
              <a:t>Cabozantinib</a:t>
            </a:r>
            <a:r>
              <a:rPr lang="en-US" dirty="0"/>
              <a:t> started, scans showed great response with </a:t>
            </a:r>
            <a:r>
              <a:rPr lang="en-US" dirty="0" smtClean="0"/>
              <a:t>necrosis</a:t>
            </a:r>
            <a:endParaRPr lang="en-US" dirty="0"/>
          </a:p>
        </p:txBody>
      </p:sp>
    </p:spTree>
    <p:extLst>
      <p:ext uri="{BB962C8B-B14F-4D97-AF65-F5344CB8AC3E}">
        <p14:creationId xmlns:p14="http://schemas.microsoft.com/office/powerpoint/2010/main" val="1366233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391823077"/>
              </p:ext>
            </p:extLst>
          </p:nvPr>
        </p:nvGraphicFramePr>
        <p:xfrm>
          <a:off x="304621" y="914400"/>
          <a:ext cx="8534400" cy="527878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3"/>
          <p:cNvSpPr>
            <a:spLocks noGrp="1"/>
          </p:cNvSpPr>
          <p:nvPr>
            <p:ph type="title"/>
          </p:nvPr>
        </p:nvSpPr>
        <p:spPr>
          <a:xfrm>
            <a:off x="685800" y="-76200"/>
            <a:ext cx="7772043" cy="1143000"/>
          </a:xfrm>
        </p:spPr>
        <p:txBody>
          <a:bodyPr/>
          <a:lstStyle/>
          <a:p>
            <a:r>
              <a:rPr lang="en-US" sz="2400" dirty="0"/>
              <a:t>Frequency of Oncogenic Drivers in Lung Adenocarcinoma (n = 875)</a:t>
            </a:r>
          </a:p>
        </p:txBody>
      </p:sp>
      <p:sp>
        <p:nvSpPr>
          <p:cNvPr id="16" name="TextBox 15"/>
          <p:cNvSpPr txBox="1"/>
          <p:nvPr/>
        </p:nvSpPr>
        <p:spPr>
          <a:xfrm>
            <a:off x="30039" y="6421784"/>
            <a:ext cx="4682820" cy="338554"/>
          </a:xfrm>
          <a:prstGeom prst="rect">
            <a:avLst/>
          </a:prstGeom>
          <a:noFill/>
        </p:spPr>
        <p:txBody>
          <a:bodyPr wrap="none" rtlCol="0">
            <a:spAutoFit/>
          </a:bodyPr>
          <a:lstStyle/>
          <a:p>
            <a:r>
              <a:rPr lang="fr-FR" sz="1600" dirty="0" err="1">
                <a:solidFill>
                  <a:srgbClr val="FFFFFF"/>
                </a:solidFill>
                <a:ea typeface="Arial" charset="0"/>
                <a:cs typeface="Arial" charset="0"/>
              </a:rPr>
              <a:t>Aisner</a:t>
            </a:r>
            <a:r>
              <a:rPr lang="fr-FR" sz="1600" dirty="0">
                <a:solidFill>
                  <a:srgbClr val="FFFFFF"/>
                </a:solidFill>
                <a:ea typeface="Arial" charset="0"/>
                <a:cs typeface="Arial" charset="0"/>
              </a:rPr>
              <a:t> DL et al. </a:t>
            </a:r>
            <a:r>
              <a:rPr lang="fr-FR" sz="1600" i="1" dirty="0">
                <a:solidFill>
                  <a:srgbClr val="FFFFFF"/>
                </a:solidFill>
                <a:ea typeface="Arial" charset="0"/>
                <a:cs typeface="Arial" charset="0"/>
              </a:rPr>
              <a:t>Proc ASCO </a:t>
            </a:r>
            <a:r>
              <a:rPr lang="fr-FR" sz="1600" dirty="0">
                <a:solidFill>
                  <a:srgbClr val="FFFFFF"/>
                </a:solidFill>
                <a:ea typeface="Arial" charset="0"/>
                <a:cs typeface="Arial" charset="0"/>
              </a:rPr>
              <a:t>2016;Abstract 11510.</a:t>
            </a:r>
          </a:p>
        </p:txBody>
      </p:sp>
      <p:sp>
        <p:nvSpPr>
          <p:cNvPr id="6" name="TextBox 5"/>
          <p:cNvSpPr txBox="1"/>
          <p:nvPr/>
        </p:nvSpPr>
        <p:spPr>
          <a:xfrm>
            <a:off x="340534" y="6083230"/>
            <a:ext cx="8574866" cy="338554"/>
          </a:xfrm>
          <a:prstGeom prst="rect">
            <a:avLst/>
          </a:prstGeom>
          <a:noFill/>
        </p:spPr>
        <p:txBody>
          <a:bodyPr wrap="square" rtlCol="0">
            <a:spAutoFit/>
          </a:bodyPr>
          <a:lstStyle/>
          <a:p>
            <a:r>
              <a:rPr lang="fr-FR" sz="1600" dirty="0" smtClean="0">
                <a:solidFill>
                  <a:srgbClr val="FFFFFF"/>
                </a:solidFill>
                <a:ea typeface="Arial" charset="0"/>
                <a:cs typeface="Arial" charset="0"/>
              </a:rPr>
              <a:t>s = </a:t>
            </a:r>
            <a:r>
              <a:rPr lang="fr-FR" sz="1600" dirty="0" err="1" smtClean="0">
                <a:solidFill>
                  <a:srgbClr val="FFFFFF"/>
                </a:solidFill>
                <a:ea typeface="Arial" charset="0"/>
                <a:cs typeface="Arial" charset="0"/>
              </a:rPr>
              <a:t>sensitizing</a:t>
            </a:r>
            <a:r>
              <a:rPr lang="fr-FR" sz="1600" dirty="0" smtClean="0">
                <a:solidFill>
                  <a:srgbClr val="FFFFFF"/>
                </a:solidFill>
                <a:ea typeface="Arial" charset="0"/>
                <a:cs typeface="Arial" charset="0"/>
              </a:rPr>
              <a:t>; </a:t>
            </a:r>
            <a:r>
              <a:rPr lang="fr-FR" sz="1600" dirty="0">
                <a:solidFill>
                  <a:srgbClr val="FFFFFF"/>
                </a:solidFill>
                <a:ea typeface="Arial" charset="0"/>
                <a:cs typeface="Arial" charset="0"/>
              </a:rPr>
              <a:t>r = </a:t>
            </a:r>
            <a:r>
              <a:rPr lang="fr-FR" sz="1600" dirty="0" err="1" smtClean="0">
                <a:solidFill>
                  <a:srgbClr val="FFFFFF"/>
                </a:solidFill>
                <a:ea typeface="Arial" charset="0"/>
                <a:cs typeface="Arial" charset="0"/>
              </a:rPr>
              <a:t>rearrangement</a:t>
            </a:r>
            <a:r>
              <a:rPr lang="fr-FR" sz="1600" dirty="0" smtClean="0">
                <a:solidFill>
                  <a:srgbClr val="FFFFFF"/>
                </a:solidFill>
                <a:ea typeface="Arial" charset="0"/>
                <a:cs typeface="Arial" charset="0"/>
              </a:rPr>
              <a:t>; </a:t>
            </a:r>
            <a:r>
              <a:rPr lang="fr-FR" sz="1600" dirty="0">
                <a:solidFill>
                  <a:srgbClr val="FFFFFF"/>
                </a:solidFill>
                <a:ea typeface="Arial" charset="0"/>
                <a:cs typeface="Arial" charset="0"/>
              </a:rPr>
              <a:t>o</a:t>
            </a:r>
            <a:r>
              <a:rPr lang="fr-FR" sz="1600" dirty="0" smtClean="0">
                <a:solidFill>
                  <a:srgbClr val="FFFFFF"/>
                </a:solidFill>
                <a:ea typeface="Arial" charset="0"/>
                <a:cs typeface="Arial" charset="0"/>
              </a:rPr>
              <a:t> = </a:t>
            </a:r>
            <a:r>
              <a:rPr lang="fr-FR" sz="1600" dirty="0" err="1" smtClean="0">
                <a:solidFill>
                  <a:srgbClr val="FFFFFF"/>
                </a:solidFill>
                <a:ea typeface="Arial" charset="0"/>
                <a:cs typeface="Arial" charset="0"/>
              </a:rPr>
              <a:t>other</a:t>
            </a:r>
            <a:r>
              <a:rPr lang="fr-FR" sz="1600" dirty="0" smtClean="0">
                <a:solidFill>
                  <a:srgbClr val="FFFFFF"/>
                </a:solidFill>
                <a:ea typeface="Arial" charset="0"/>
                <a:cs typeface="Arial" charset="0"/>
              </a:rPr>
              <a:t>; </a:t>
            </a:r>
            <a:r>
              <a:rPr lang="fr-FR" sz="1600" dirty="0" err="1" smtClean="0">
                <a:solidFill>
                  <a:srgbClr val="FFFFFF"/>
                </a:solidFill>
                <a:ea typeface="Arial" charset="0"/>
                <a:cs typeface="Arial" charset="0"/>
              </a:rPr>
              <a:t>veBRAF</a:t>
            </a:r>
            <a:r>
              <a:rPr lang="fr-FR" sz="1600" dirty="0" smtClean="0">
                <a:solidFill>
                  <a:srgbClr val="FFFFFF"/>
                </a:solidFill>
                <a:ea typeface="Arial" charset="0"/>
                <a:cs typeface="Arial" charset="0"/>
              </a:rPr>
              <a:t> = </a:t>
            </a:r>
            <a:r>
              <a:rPr lang="fr-FR" sz="1600" dirty="0">
                <a:solidFill>
                  <a:srgbClr val="FFFFFF"/>
                </a:solidFill>
                <a:ea typeface="Arial" charset="0"/>
                <a:cs typeface="Arial" charset="0"/>
              </a:rPr>
              <a:t>BRAF </a:t>
            </a:r>
            <a:r>
              <a:rPr lang="fr-FR" sz="1600" dirty="0" smtClean="0">
                <a:solidFill>
                  <a:srgbClr val="FFFFFF"/>
                </a:solidFill>
                <a:ea typeface="Arial" charset="0"/>
                <a:cs typeface="Arial" charset="0"/>
              </a:rPr>
              <a:t>V600E</a:t>
            </a:r>
            <a:endParaRPr lang="fr-FR" sz="1600" dirty="0">
              <a:solidFill>
                <a:srgbClr val="FFFFFF"/>
              </a:solidFill>
              <a:ea typeface="Arial" charset="0"/>
              <a:cs typeface="Arial" charset="0"/>
            </a:endParaRPr>
          </a:p>
        </p:txBody>
      </p:sp>
      <p:sp>
        <p:nvSpPr>
          <p:cNvPr id="9" name="TextBox 15"/>
          <p:cNvSpPr txBox="1">
            <a:spLocks noChangeArrowheads="1"/>
          </p:cNvSpPr>
          <p:nvPr/>
        </p:nvSpPr>
        <p:spPr bwMode="auto">
          <a:xfrm>
            <a:off x="685979" y="3886200"/>
            <a:ext cx="7396848" cy="273929"/>
          </a:xfrm>
          <a:prstGeom prst="rect">
            <a:avLst/>
          </a:prstGeom>
          <a:noFill/>
          <a:ln w="19050">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tIns="13720" rIns="0" bIns="1372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pitchFamily="34" charset="0"/>
              <a:buChar char="•"/>
            </a:pPr>
            <a:endParaRPr lang="en-US" sz="1600" dirty="0">
              <a:solidFill>
                <a:srgbClr val="FFFFFF"/>
              </a:solidFill>
              <a:cs typeface="Arial" charset="0"/>
            </a:endParaRPr>
          </a:p>
        </p:txBody>
      </p:sp>
    </p:spTree>
    <p:custDataLst>
      <p:tags r:id="rId1"/>
    </p:custDataLst>
    <p:extLst>
      <p:ext uri="{BB962C8B-B14F-4D97-AF65-F5344CB8AC3E}">
        <p14:creationId xmlns:p14="http://schemas.microsoft.com/office/powerpoint/2010/main" val="11418913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0"/>
            <a:ext cx="8229600" cy="2362200"/>
          </a:xfrm>
        </p:spPr>
        <p:txBody>
          <a:bodyPr anchor="ctr">
            <a:normAutofit/>
          </a:bodyPr>
          <a:lstStyle/>
          <a:p>
            <a:pPr marL="0" indent="0">
              <a:buNone/>
            </a:pPr>
            <a:r>
              <a:rPr lang="en-US" sz="2000" b="1" dirty="0">
                <a:solidFill>
                  <a:srgbClr val="BBE0E3"/>
                </a:solidFill>
                <a:latin typeface="Arial" charset="0"/>
                <a:ea typeface="Arial" charset="0"/>
                <a:cs typeface="Arial" charset="0"/>
              </a:rPr>
              <a:t>Outside of a protocol setting, do you generally use targeted therapy for patients with metastatic NSCLC and a tumor RET rearrangement?</a:t>
            </a:r>
          </a:p>
        </p:txBody>
      </p:sp>
      <p:sp>
        <p:nvSpPr>
          <p:cNvPr id="16" name="TextBox 15"/>
          <p:cNvSpPr txBox="1"/>
          <p:nvPr/>
        </p:nvSpPr>
        <p:spPr>
          <a:xfrm>
            <a:off x="2679192" y="4015787"/>
            <a:ext cx="578124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err="1" smtClean="0">
                <a:latin typeface="Verdana"/>
                <a:ea typeface="MS PGothic" charset="0"/>
                <a:cs typeface="Verdana"/>
              </a:rPr>
              <a:t>vandetanib</a:t>
            </a:r>
            <a:r>
              <a:rPr lang="en-US" sz="1300" b="1" dirty="0" smtClean="0">
                <a:latin typeface="Verdana"/>
                <a:ea typeface="MS PGothic" charset="0"/>
                <a:cs typeface="Verdana"/>
              </a:rPr>
              <a:t> </a:t>
            </a:r>
            <a:r>
              <a:rPr lang="en-US" sz="1300" b="1" dirty="0">
                <a:latin typeface="Verdana"/>
                <a:ea typeface="MS PGothic" charset="0"/>
                <a:cs typeface="Verdana"/>
              </a:rPr>
              <a:t>and </a:t>
            </a:r>
            <a:r>
              <a:rPr lang="en-US" sz="1300" b="1" dirty="0" err="1">
                <a:latin typeface="Verdana"/>
                <a:ea typeface="MS PGothic" charset="0"/>
                <a:cs typeface="Verdana"/>
              </a:rPr>
              <a:t>everolimus</a:t>
            </a:r>
            <a:r>
              <a:rPr lang="en-US" sz="1300" b="1" dirty="0">
                <a:latin typeface="Verdana"/>
                <a:ea typeface="MS PGothic" charset="0"/>
                <a:cs typeface="Verdana"/>
              </a:rPr>
              <a:t> in patient </a:t>
            </a:r>
            <a:r>
              <a:rPr lang="en-US" sz="1300" b="1" dirty="0" smtClean="0">
                <a:latin typeface="Verdana"/>
                <a:ea typeface="MS PGothic" charset="0"/>
                <a:cs typeface="Verdana"/>
              </a:rPr>
              <a:t/>
            </a:r>
            <a:br>
              <a:rPr lang="en-US" sz="1300" b="1" dirty="0" smtClean="0">
                <a:latin typeface="Verdana"/>
                <a:ea typeface="MS PGothic" charset="0"/>
                <a:cs typeface="Verdana"/>
              </a:rPr>
            </a:br>
            <a:r>
              <a:rPr lang="en-US" sz="1300" b="1" dirty="0" smtClean="0">
                <a:latin typeface="Verdana"/>
                <a:ea typeface="MS PGothic" charset="0"/>
                <a:cs typeface="Verdana"/>
              </a:rPr>
              <a:t>with </a:t>
            </a:r>
            <a:r>
              <a:rPr lang="en-US" sz="1300" b="1" dirty="0">
                <a:latin typeface="Verdana"/>
                <a:ea typeface="MS PGothic" charset="0"/>
                <a:cs typeface="Verdana"/>
              </a:rPr>
              <a:t>leptomeningeal disease in second line and </a:t>
            </a:r>
            <a:r>
              <a:rPr lang="en-US" sz="1300" b="1" dirty="0" smtClean="0">
                <a:latin typeface="Verdana"/>
                <a:ea typeface="MS PGothic" charset="0"/>
                <a:cs typeface="Verdana"/>
              </a:rPr>
              <a:t>beyond</a:t>
            </a:r>
            <a:endParaRPr lang="en-US" sz="1300" b="1" dirty="0">
              <a:latin typeface="Verdana"/>
              <a:ea typeface="MS PGothic" charset="0"/>
              <a:cs typeface="Verdana"/>
            </a:endParaRPr>
          </a:p>
        </p:txBody>
      </p:sp>
      <p:sp>
        <p:nvSpPr>
          <p:cNvPr id="17" name="TextBox 16"/>
          <p:cNvSpPr txBox="1"/>
          <p:nvPr/>
        </p:nvSpPr>
        <p:spPr>
          <a:xfrm>
            <a:off x="2679192" y="2578608"/>
            <a:ext cx="578124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err="1" smtClean="0">
                <a:latin typeface="Verdana"/>
                <a:ea typeface="MS PGothic" charset="0"/>
                <a:cs typeface="Verdana"/>
              </a:rPr>
              <a:t>cabozantinib</a:t>
            </a:r>
            <a:r>
              <a:rPr lang="en-US" sz="1300" b="1" dirty="0" smtClean="0">
                <a:latin typeface="Verdana"/>
                <a:ea typeface="MS PGothic" charset="0"/>
                <a:cs typeface="Verdana"/>
              </a:rPr>
              <a:t> in </a:t>
            </a:r>
            <a:r>
              <a:rPr lang="en-US" sz="1300" b="1" dirty="0">
                <a:latin typeface="Verdana"/>
                <a:ea typeface="MS PGothic" charset="0"/>
                <a:cs typeface="Verdana"/>
              </a:rPr>
              <a:t>second </a:t>
            </a:r>
            <a:r>
              <a:rPr lang="en-US" sz="1300" b="1" dirty="0" smtClean="0">
                <a:latin typeface="Verdana"/>
                <a:ea typeface="MS PGothic" charset="0"/>
                <a:cs typeface="Verdana"/>
              </a:rPr>
              <a:t>line</a:t>
            </a:r>
            <a:endParaRPr lang="en-US" sz="1300" b="1" dirty="0">
              <a:latin typeface="Verdana"/>
              <a:ea typeface="MS PGothic" charset="0"/>
              <a:cs typeface="Verdana"/>
            </a:endParaRPr>
          </a:p>
        </p:txBody>
      </p:sp>
      <p:sp>
        <p:nvSpPr>
          <p:cNvPr id="18" name="TextBox 17"/>
          <p:cNvSpPr txBox="1"/>
          <p:nvPr/>
        </p:nvSpPr>
        <p:spPr>
          <a:xfrm>
            <a:off x="2679192" y="4495800"/>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cabozantinib</a:t>
            </a:r>
            <a:r>
              <a:rPr lang="en-US" sz="1300" b="1" dirty="0">
                <a:solidFill>
                  <a:prstClr val="white"/>
                </a:solidFill>
                <a:latin typeface="Verdana"/>
                <a:ea typeface="MS PGothic" charset="0"/>
                <a:cs typeface="Verdana"/>
              </a:rPr>
              <a:t> in second or third line</a:t>
            </a:r>
          </a:p>
        </p:txBody>
      </p:sp>
      <p:sp>
        <p:nvSpPr>
          <p:cNvPr id="19" name="TextBox 18"/>
          <p:cNvSpPr txBox="1"/>
          <p:nvPr/>
        </p:nvSpPr>
        <p:spPr>
          <a:xfrm>
            <a:off x="2679192" y="3031718"/>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cabozantinib</a:t>
            </a:r>
            <a:r>
              <a:rPr lang="en-US" sz="1300" b="1" dirty="0">
                <a:solidFill>
                  <a:prstClr val="white"/>
                </a:solidFill>
                <a:latin typeface="Verdana"/>
                <a:ea typeface="MS PGothic" charset="0"/>
                <a:cs typeface="Verdana"/>
              </a:rPr>
              <a:t> in second or third line</a:t>
            </a:r>
          </a:p>
        </p:txBody>
      </p:sp>
      <p:sp>
        <p:nvSpPr>
          <p:cNvPr id="20" name="TextBox 19"/>
          <p:cNvSpPr txBox="1"/>
          <p:nvPr/>
        </p:nvSpPr>
        <p:spPr>
          <a:xfrm>
            <a:off x="2679192" y="3535774"/>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smtClean="0">
                <a:solidFill>
                  <a:prstClr val="white"/>
                </a:solidFill>
                <a:latin typeface="Verdana"/>
                <a:ea typeface="MS PGothic" charset="0"/>
                <a:cs typeface="Verdana"/>
              </a:rPr>
              <a:t>any line</a:t>
            </a:r>
            <a:endParaRPr lang="en-US" sz="1300" b="1" dirty="0">
              <a:solidFill>
                <a:prstClr val="white"/>
              </a:solidFill>
              <a:latin typeface="Verdana"/>
              <a:ea typeface="MS PGothic" charset="0"/>
              <a:cs typeface="Verdana"/>
            </a:endParaRPr>
          </a:p>
        </p:txBody>
      </p:sp>
      <p:sp>
        <p:nvSpPr>
          <p:cNvPr id="21" name="TextBox 20"/>
          <p:cNvSpPr txBox="1"/>
          <p:nvPr/>
        </p:nvSpPr>
        <p:spPr>
          <a:xfrm>
            <a:off x="2679192" y="5013176"/>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err="1">
                <a:solidFill>
                  <a:prstClr val="white"/>
                </a:solidFill>
                <a:latin typeface="Verdana"/>
                <a:ea typeface="MS PGothic" charset="0"/>
                <a:cs typeface="Verdana"/>
              </a:rPr>
              <a:t>cabozantinib</a:t>
            </a:r>
            <a:r>
              <a:rPr lang="en-US" sz="1300" b="1" dirty="0">
                <a:solidFill>
                  <a:prstClr val="white"/>
                </a:solidFill>
                <a:latin typeface="Verdana"/>
                <a:ea typeface="MS PGothic" charset="0"/>
                <a:cs typeface="Verdana"/>
              </a:rPr>
              <a:t> in second or third line</a:t>
            </a:r>
          </a:p>
        </p:txBody>
      </p:sp>
    </p:spTree>
    <p:custDataLst>
      <p:tags r:id="rId1"/>
    </p:custDataLst>
    <p:extLst>
      <p:ext uri="{BB962C8B-B14F-4D97-AF65-F5344CB8AC3E}">
        <p14:creationId xmlns:p14="http://schemas.microsoft.com/office/powerpoint/2010/main" val="11746819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0"/>
            <a:ext cx="8229600" cy="2362200"/>
          </a:xfrm>
        </p:spPr>
        <p:txBody>
          <a:bodyPr anchor="ctr">
            <a:normAutofit/>
          </a:bodyPr>
          <a:lstStyle/>
          <a:p>
            <a:pPr marL="0" indent="0">
              <a:buNone/>
            </a:pPr>
            <a:r>
              <a:rPr lang="en-US" sz="2000" b="1" dirty="0">
                <a:solidFill>
                  <a:srgbClr val="BBE0E3"/>
                </a:solidFill>
                <a:latin typeface="Arial" charset="0"/>
                <a:ea typeface="Arial" charset="0"/>
                <a:cs typeface="Arial" charset="0"/>
              </a:rPr>
              <a:t>Cost and reimbursement issues aside, what targeted therapy (alone or with chemotherapy), if any, would you most likely recommend for a patient with metastatic NSCLC and a HER2 tumor mutation?</a:t>
            </a:r>
          </a:p>
        </p:txBody>
      </p:sp>
      <p:sp>
        <p:nvSpPr>
          <p:cNvPr id="16" name="TextBox 15"/>
          <p:cNvSpPr txBox="1"/>
          <p:nvPr/>
        </p:nvSpPr>
        <p:spPr>
          <a:xfrm>
            <a:off x="2679192" y="4017509"/>
            <a:ext cx="5781240" cy="393192"/>
          </a:xfrm>
          <a:prstGeom prst="rect">
            <a:avLst/>
          </a:prstGeom>
          <a:noFill/>
        </p:spPr>
        <p:txBody>
          <a:bodyPr wrap="square" rtlCol="0" anchor="ctr">
            <a:noAutofit/>
          </a:bodyPr>
          <a:lstStyle/>
          <a:p>
            <a:pPr algn="ctr" defTabSz="455613" eaLnBrk="1" hangingPunct="1"/>
            <a:r>
              <a:rPr lang="en-US" sz="1300" b="1" dirty="0" err="1">
                <a:latin typeface="Verdana"/>
                <a:ea typeface="MS PGothic" charset="0"/>
                <a:cs typeface="Verdana"/>
              </a:rPr>
              <a:t>Trastuzumab</a:t>
            </a:r>
            <a:r>
              <a:rPr lang="en-US" sz="1300" b="1" dirty="0">
                <a:latin typeface="Verdana"/>
                <a:ea typeface="MS PGothic" charset="0"/>
                <a:cs typeface="Verdana"/>
              </a:rPr>
              <a:t>, </a:t>
            </a:r>
            <a:r>
              <a:rPr lang="en-US" sz="1300" b="1" dirty="0" err="1">
                <a:latin typeface="Verdana"/>
                <a:ea typeface="MS PGothic" charset="0"/>
                <a:cs typeface="Verdana"/>
              </a:rPr>
              <a:t>lapatinib</a:t>
            </a:r>
            <a:r>
              <a:rPr lang="en-US" sz="1300" b="1" dirty="0">
                <a:latin typeface="Verdana"/>
                <a:ea typeface="MS PGothic" charset="0"/>
                <a:cs typeface="Verdana"/>
              </a:rPr>
              <a:t>, </a:t>
            </a:r>
            <a:r>
              <a:rPr lang="en-US" sz="1300" b="1" dirty="0" err="1">
                <a:latin typeface="Verdana"/>
                <a:ea typeface="MS PGothic" charset="0"/>
                <a:cs typeface="Verdana"/>
              </a:rPr>
              <a:t>trastuzumab</a:t>
            </a:r>
            <a:r>
              <a:rPr lang="en-US" sz="1300" b="1" dirty="0">
                <a:latin typeface="Verdana"/>
                <a:ea typeface="MS PGothic" charset="0"/>
                <a:cs typeface="Verdana"/>
              </a:rPr>
              <a:t>/</a:t>
            </a:r>
            <a:r>
              <a:rPr lang="en-US" sz="1300" b="1" dirty="0" err="1">
                <a:latin typeface="Verdana"/>
                <a:ea typeface="MS PGothic" charset="0"/>
                <a:cs typeface="Verdana"/>
              </a:rPr>
              <a:t>lapatinib</a:t>
            </a:r>
            <a:r>
              <a:rPr lang="en-US" sz="1300" b="1" dirty="0">
                <a:latin typeface="Verdana"/>
                <a:ea typeface="MS PGothic" charset="0"/>
                <a:cs typeface="Verdana"/>
              </a:rPr>
              <a:t>, </a:t>
            </a:r>
            <a:r>
              <a:rPr lang="en-US" sz="1300" b="1" dirty="0" smtClean="0">
                <a:latin typeface="Verdana"/>
                <a:ea typeface="MS PGothic" charset="0"/>
                <a:cs typeface="Verdana"/>
              </a:rPr>
              <a:t/>
            </a:r>
            <a:br>
              <a:rPr lang="en-US" sz="1300" b="1" dirty="0" smtClean="0">
                <a:latin typeface="Verdana"/>
                <a:ea typeface="MS PGothic" charset="0"/>
                <a:cs typeface="Verdana"/>
              </a:rPr>
            </a:br>
            <a:r>
              <a:rPr lang="en-US" sz="1300" b="1" dirty="0" err="1" smtClean="0">
                <a:latin typeface="Verdana"/>
                <a:ea typeface="MS PGothic" charset="0"/>
                <a:cs typeface="Verdana"/>
              </a:rPr>
              <a:t>afatinib</a:t>
            </a:r>
            <a:r>
              <a:rPr lang="en-US" sz="1300" b="1" dirty="0">
                <a:latin typeface="Verdana"/>
                <a:ea typeface="MS PGothic" charset="0"/>
                <a:cs typeface="Verdana"/>
              </a:rPr>
              <a:t>, T-DM1, </a:t>
            </a:r>
            <a:r>
              <a:rPr lang="en-US" sz="1300" b="1" dirty="0" err="1">
                <a:latin typeface="Verdana"/>
                <a:ea typeface="MS PGothic" charset="0"/>
                <a:cs typeface="Verdana"/>
              </a:rPr>
              <a:t>pertuzumab</a:t>
            </a:r>
            <a:endParaRPr lang="en-US" sz="1300" b="1" dirty="0">
              <a:latin typeface="Verdana"/>
              <a:ea typeface="MS PGothic" charset="0"/>
              <a:cs typeface="Verdana"/>
            </a:endParaRPr>
          </a:p>
        </p:txBody>
      </p:sp>
      <p:sp>
        <p:nvSpPr>
          <p:cNvPr id="17" name="TextBox 16"/>
          <p:cNvSpPr txBox="1"/>
          <p:nvPr/>
        </p:nvSpPr>
        <p:spPr>
          <a:xfrm>
            <a:off x="2679192" y="2578608"/>
            <a:ext cx="5781240" cy="393192"/>
          </a:xfrm>
          <a:prstGeom prst="rect">
            <a:avLst/>
          </a:prstGeom>
          <a:noFill/>
        </p:spPr>
        <p:txBody>
          <a:bodyPr wrap="square" rtlCol="0" anchor="ctr">
            <a:noAutofit/>
          </a:bodyPr>
          <a:lstStyle/>
          <a:p>
            <a:pPr algn="ctr" defTabSz="455613" eaLnBrk="1" hangingPunct="1"/>
            <a:r>
              <a:rPr lang="en-US" sz="1300" b="1" dirty="0" err="1">
                <a:latin typeface="Verdana"/>
                <a:ea typeface="MS PGothic" charset="0"/>
                <a:cs typeface="Verdana"/>
              </a:rPr>
              <a:t>Neratinib</a:t>
            </a:r>
            <a:endParaRPr lang="en-US" sz="1300" b="1" dirty="0">
              <a:latin typeface="Verdana"/>
              <a:ea typeface="MS PGothic" charset="0"/>
              <a:cs typeface="Verdana"/>
            </a:endParaRPr>
          </a:p>
        </p:txBody>
      </p:sp>
      <p:sp>
        <p:nvSpPr>
          <p:cNvPr id="18" name="TextBox 17"/>
          <p:cNvSpPr txBox="1"/>
          <p:nvPr/>
        </p:nvSpPr>
        <p:spPr>
          <a:xfrm>
            <a:off x="2679192" y="4480462"/>
            <a:ext cx="578124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Trastuzumab</a:t>
            </a:r>
            <a:r>
              <a:rPr lang="en-US" sz="1300" b="1" dirty="0">
                <a:solidFill>
                  <a:prstClr val="white"/>
                </a:solidFill>
                <a:latin typeface="Verdana"/>
                <a:ea typeface="MS PGothic" charset="0"/>
                <a:cs typeface="Verdana"/>
              </a:rPr>
              <a:t> with carboplatin/paclitaxel</a:t>
            </a:r>
          </a:p>
        </p:txBody>
      </p:sp>
      <p:sp>
        <p:nvSpPr>
          <p:cNvPr id="19" name="TextBox 18"/>
          <p:cNvSpPr txBox="1"/>
          <p:nvPr/>
        </p:nvSpPr>
        <p:spPr>
          <a:xfrm>
            <a:off x="2679192" y="3021651"/>
            <a:ext cx="5781240" cy="393192"/>
          </a:xfrm>
          <a:prstGeom prst="rect">
            <a:avLst/>
          </a:prstGeom>
          <a:noFill/>
        </p:spPr>
        <p:txBody>
          <a:bodyPr wrap="square" rtlCol="0" anchor="ctr">
            <a:noAutofit/>
          </a:bodyPr>
          <a:lstStyle/>
          <a:p>
            <a:pPr algn="ctr" defTabSz="455613" eaLnBrk="1" hangingPunct="1"/>
            <a:r>
              <a:rPr lang="en-US" sz="1300" b="1" dirty="0" err="1">
                <a:latin typeface="Verdana"/>
                <a:ea typeface="MS PGothic" charset="0"/>
                <a:cs typeface="Verdana"/>
              </a:rPr>
              <a:t>Trastuzumab</a:t>
            </a:r>
            <a:r>
              <a:rPr lang="en-US" sz="1300" b="1" dirty="0">
                <a:latin typeface="Verdana"/>
                <a:ea typeface="MS PGothic" charset="0"/>
                <a:cs typeface="Verdana"/>
              </a:rPr>
              <a:t> + </a:t>
            </a:r>
            <a:r>
              <a:rPr lang="en-US" sz="1300" b="1" dirty="0" smtClean="0">
                <a:latin typeface="Verdana"/>
                <a:ea typeface="MS PGothic" charset="0"/>
                <a:cs typeface="Verdana"/>
              </a:rPr>
              <a:t>either </a:t>
            </a:r>
            <a:r>
              <a:rPr lang="en-US" sz="1300" b="1" dirty="0" err="1" smtClean="0">
                <a:latin typeface="Verdana"/>
                <a:ea typeface="MS PGothic" charset="0"/>
                <a:cs typeface="Verdana"/>
              </a:rPr>
              <a:t>taxane</a:t>
            </a:r>
            <a:r>
              <a:rPr lang="en-US" sz="1300" b="1" dirty="0" smtClean="0">
                <a:latin typeface="Verdana"/>
                <a:ea typeface="MS PGothic" charset="0"/>
                <a:cs typeface="Verdana"/>
              </a:rPr>
              <a:t> </a:t>
            </a:r>
            <a:r>
              <a:rPr lang="en-US" sz="1300" b="1" dirty="0">
                <a:latin typeface="Verdana"/>
                <a:ea typeface="MS PGothic" charset="0"/>
                <a:cs typeface="Verdana"/>
              </a:rPr>
              <a:t>or </a:t>
            </a:r>
            <a:r>
              <a:rPr lang="en-US" sz="1300" b="1" dirty="0" err="1">
                <a:latin typeface="Verdana"/>
                <a:ea typeface="MS PGothic" charset="0"/>
                <a:cs typeface="Verdana"/>
              </a:rPr>
              <a:t>vinorelbine</a:t>
            </a:r>
            <a:endParaRPr lang="en-US" sz="1300" b="1" dirty="0">
              <a:latin typeface="Verdana"/>
              <a:ea typeface="MS PGothic" charset="0"/>
              <a:cs typeface="Verdana"/>
            </a:endParaRPr>
          </a:p>
        </p:txBody>
      </p:sp>
      <p:sp>
        <p:nvSpPr>
          <p:cNvPr id="20" name="TextBox 19"/>
          <p:cNvSpPr txBox="1"/>
          <p:nvPr/>
        </p:nvSpPr>
        <p:spPr>
          <a:xfrm>
            <a:off x="2679192" y="3525707"/>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T-DM1</a:t>
            </a:r>
          </a:p>
        </p:txBody>
      </p:sp>
      <p:sp>
        <p:nvSpPr>
          <p:cNvPr id="21" name="TextBox 20"/>
          <p:cNvSpPr txBox="1"/>
          <p:nvPr/>
        </p:nvSpPr>
        <p:spPr>
          <a:xfrm>
            <a:off x="2679192" y="5013176"/>
            <a:ext cx="5781240" cy="393192"/>
          </a:xfrm>
          <a:prstGeom prst="rect">
            <a:avLst/>
          </a:prstGeom>
          <a:noFill/>
        </p:spPr>
        <p:txBody>
          <a:bodyPr wrap="square" rtlCol="0" anchor="ctr">
            <a:noAutofit/>
          </a:bodyPr>
          <a:lstStyle/>
          <a:p>
            <a:pPr algn="ctr" defTabSz="455613" eaLnBrk="1" hangingPunct="1"/>
            <a:r>
              <a:rPr lang="en-US" sz="1300" b="1" dirty="0" err="1">
                <a:solidFill>
                  <a:prstClr val="white"/>
                </a:solidFill>
                <a:latin typeface="Verdana"/>
                <a:ea typeface="MS PGothic" charset="0"/>
                <a:cs typeface="Verdana"/>
              </a:rPr>
              <a:t>Trastuzumab</a:t>
            </a:r>
            <a:r>
              <a:rPr lang="en-US" sz="1300" b="1" dirty="0">
                <a:solidFill>
                  <a:prstClr val="white"/>
                </a:solidFill>
                <a:latin typeface="Verdana"/>
                <a:ea typeface="MS PGothic" charset="0"/>
                <a:cs typeface="Verdana"/>
              </a:rPr>
              <a:t> + docetaxel, </a:t>
            </a:r>
            <a:r>
              <a:rPr lang="en-US" sz="1300" b="1" dirty="0" err="1">
                <a:solidFill>
                  <a:prstClr val="white"/>
                </a:solidFill>
                <a:latin typeface="Verdana"/>
                <a:ea typeface="MS PGothic" charset="0"/>
                <a:cs typeface="Verdana"/>
              </a:rPr>
              <a:t>afatinib</a:t>
            </a:r>
            <a:r>
              <a:rPr lang="en-US" sz="1300" b="1" dirty="0">
                <a:solidFill>
                  <a:prstClr val="white"/>
                </a:solidFill>
                <a:latin typeface="Verdana"/>
                <a:ea typeface="MS PGothic" charset="0"/>
                <a:cs typeface="Verdana"/>
              </a:rPr>
              <a:t> or T-DM1</a:t>
            </a:r>
          </a:p>
        </p:txBody>
      </p:sp>
    </p:spTree>
    <p:custDataLst>
      <p:tags r:id="rId1"/>
    </p:custDataLst>
    <p:extLst>
      <p:ext uri="{BB962C8B-B14F-4D97-AF65-F5344CB8AC3E}">
        <p14:creationId xmlns:p14="http://schemas.microsoft.com/office/powerpoint/2010/main" val="6790996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0"/>
            <a:ext cx="8229600" cy="2362200"/>
          </a:xfrm>
        </p:spPr>
        <p:txBody>
          <a:bodyPr anchor="ctr">
            <a:normAutofit/>
          </a:bodyPr>
          <a:lstStyle/>
          <a:p>
            <a:pPr marL="0" indent="0">
              <a:buNone/>
            </a:pPr>
            <a:r>
              <a:rPr lang="en-US" sz="2000" b="1" dirty="0">
                <a:solidFill>
                  <a:srgbClr val="BBE0E3"/>
                </a:solidFill>
                <a:latin typeface="Arial" charset="0"/>
                <a:ea typeface="Arial" charset="0"/>
                <a:cs typeface="Arial" charset="0"/>
              </a:rPr>
              <a:t>Do you believe there are currently any other actionable tumor mutations beyond those mentioned previously?</a:t>
            </a:r>
          </a:p>
        </p:txBody>
      </p:sp>
      <p:sp>
        <p:nvSpPr>
          <p:cNvPr id="16" name="TextBox 15"/>
          <p:cNvSpPr txBox="1"/>
          <p:nvPr/>
        </p:nvSpPr>
        <p:spPr>
          <a:xfrm>
            <a:off x="2679192" y="3996941"/>
            <a:ext cx="578124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 </a:t>
            </a:r>
            <a:r>
              <a:rPr lang="en-US" sz="1300" b="1" dirty="0" smtClean="0">
                <a:latin typeface="Verdana"/>
                <a:ea typeface="MS PGothic" charset="0"/>
                <a:cs typeface="Verdana"/>
              </a:rPr>
              <a:t>NTRK </a:t>
            </a:r>
            <a:r>
              <a:rPr lang="en-US" sz="1300" b="1" dirty="0">
                <a:latin typeface="Verdana"/>
                <a:ea typeface="MS PGothic" charset="0"/>
                <a:cs typeface="Verdana"/>
              </a:rPr>
              <a:t>alterations</a:t>
            </a:r>
          </a:p>
        </p:txBody>
      </p:sp>
      <p:sp>
        <p:nvSpPr>
          <p:cNvPr id="17" name="TextBox 16"/>
          <p:cNvSpPr txBox="1"/>
          <p:nvPr/>
        </p:nvSpPr>
        <p:spPr>
          <a:xfrm>
            <a:off x="2679192" y="2552904"/>
            <a:ext cx="578124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Yes</a:t>
            </a:r>
            <a:r>
              <a:rPr lang="en-US" sz="1300" b="1">
                <a:latin typeface="Verdana"/>
                <a:ea typeface="MS PGothic" charset="0"/>
                <a:cs typeface="Verdana"/>
              </a:rPr>
              <a:t>, </a:t>
            </a:r>
            <a:r>
              <a:rPr lang="en-US" sz="1300" b="1" smtClean="0">
                <a:latin typeface="Verdana"/>
                <a:ea typeface="MS PGothic" charset="0"/>
                <a:cs typeface="Verdana"/>
              </a:rPr>
              <a:t>TSC1/TSC2 </a:t>
            </a:r>
            <a:r>
              <a:rPr lang="en-US" sz="1300" b="1" dirty="0">
                <a:latin typeface="Verdana"/>
                <a:ea typeface="MS PGothic" charset="0"/>
                <a:cs typeface="Verdana"/>
              </a:rPr>
              <a:t>and DDR2</a:t>
            </a:r>
          </a:p>
        </p:txBody>
      </p:sp>
      <p:sp>
        <p:nvSpPr>
          <p:cNvPr id="18" name="TextBox 17"/>
          <p:cNvSpPr txBox="1"/>
          <p:nvPr/>
        </p:nvSpPr>
        <p:spPr>
          <a:xfrm>
            <a:off x="2679192" y="4518080"/>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a:t>
            </a:r>
            <a:r>
              <a:rPr lang="en-US" sz="1300" b="1" dirty="0" smtClean="0">
                <a:solidFill>
                  <a:prstClr val="white"/>
                </a:solidFill>
                <a:latin typeface="Verdana"/>
                <a:ea typeface="MS PGothic" charset="0"/>
                <a:cs typeface="Verdana"/>
              </a:rPr>
              <a:t>NTRK</a:t>
            </a:r>
            <a:r>
              <a:rPr lang="en-US" sz="1300" b="1" dirty="0">
                <a:solidFill>
                  <a:prstClr val="white"/>
                </a:solidFill>
                <a:latin typeface="Verdana"/>
                <a:ea typeface="MS PGothic" charset="0"/>
                <a:cs typeface="Verdana"/>
              </a:rPr>
              <a:t> </a:t>
            </a:r>
            <a:r>
              <a:rPr lang="en-US" sz="1300" b="1" dirty="0" smtClean="0">
                <a:solidFill>
                  <a:prstClr val="white"/>
                </a:solidFill>
                <a:latin typeface="Verdana"/>
                <a:ea typeface="MS PGothic" charset="0"/>
                <a:cs typeface="Verdana"/>
              </a:rPr>
              <a:t>and others</a:t>
            </a:r>
            <a:endParaRPr lang="en-US" sz="1300" b="1" dirty="0">
              <a:solidFill>
                <a:prstClr val="white"/>
              </a:solidFill>
              <a:latin typeface="Verdana"/>
              <a:ea typeface="MS PGothic" charset="0"/>
              <a:cs typeface="Verdana"/>
            </a:endParaRPr>
          </a:p>
        </p:txBody>
      </p:sp>
      <p:sp>
        <p:nvSpPr>
          <p:cNvPr id="19" name="TextBox 18"/>
          <p:cNvSpPr txBox="1"/>
          <p:nvPr/>
        </p:nvSpPr>
        <p:spPr>
          <a:xfrm>
            <a:off x="2679192" y="3048000"/>
            <a:ext cx="5781240" cy="393192"/>
          </a:xfrm>
          <a:prstGeom prst="rect">
            <a:avLst/>
          </a:prstGeom>
          <a:noFill/>
        </p:spPr>
        <p:txBody>
          <a:bodyPr wrap="square" rtlCol="0" anchor="ctr">
            <a:noAutofit/>
          </a:bodyPr>
          <a:lstStyle/>
          <a:p>
            <a:pPr algn="ctr" defTabSz="455613" eaLnBrk="1" hangingPunct="1"/>
            <a:r>
              <a:rPr lang="en-US" sz="1300" b="1" dirty="0">
                <a:latin typeface="Verdana"/>
                <a:ea typeface="MS PGothic" charset="0"/>
                <a:cs typeface="Verdana"/>
              </a:rPr>
              <a:t>High MET amplification, </a:t>
            </a:r>
            <a:r>
              <a:rPr lang="en-US" sz="1300" b="1" dirty="0" smtClean="0">
                <a:latin typeface="Verdana"/>
                <a:ea typeface="MS PGothic" charset="0"/>
                <a:cs typeface="Verdana"/>
              </a:rPr>
              <a:t>NTRK </a:t>
            </a:r>
            <a:r>
              <a:rPr lang="en-US" sz="1300" b="1" dirty="0">
                <a:latin typeface="Verdana"/>
                <a:ea typeface="MS PGothic" charset="0"/>
                <a:cs typeface="Verdana"/>
              </a:rPr>
              <a:t>alterations </a:t>
            </a:r>
            <a:r>
              <a:rPr lang="en-US" sz="1300" b="1" dirty="0" smtClean="0">
                <a:latin typeface="Verdana"/>
                <a:ea typeface="MS PGothic" charset="0"/>
                <a:cs typeface="Verdana"/>
              </a:rPr>
              <a:t/>
            </a:r>
            <a:br>
              <a:rPr lang="en-US" sz="1300" b="1" dirty="0" smtClean="0">
                <a:latin typeface="Verdana"/>
                <a:ea typeface="MS PGothic" charset="0"/>
                <a:cs typeface="Verdana"/>
              </a:rPr>
            </a:br>
            <a:r>
              <a:rPr lang="en-US" sz="1300" b="1" dirty="0" smtClean="0">
                <a:latin typeface="Verdana"/>
                <a:ea typeface="MS PGothic" charset="0"/>
                <a:cs typeface="Verdana"/>
              </a:rPr>
              <a:t>but </a:t>
            </a:r>
            <a:r>
              <a:rPr lang="en-US" sz="1300" b="1" dirty="0">
                <a:latin typeface="Verdana"/>
                <a:ea typeface="MS PGothic" charset="0"/>
                <a:cs typeface="Verdana"/>
              </a:rPr>
              <a:t>only in clinical trials</a:t>
            </a:r>
          </a:p>
        </p:txBody>
      </p:sp>
      <p:sp>
        <p:nvSpPr>
          <p:cNvPr id="20" name="TextBox 19"/>
          <p:cNvSpPr txBox="1"/>
          <p:nvPr/>
        </p:nvSpPr>
        <p:spPr>
          <a:xfrm>
            <a:off x="2679192" y="3552056"/>
            <a:ext cx="5781240" cy="393192"/>
          </a:xfrm>
          <a:prstGeom prst="rect">
            <a:avLst/>
          </a:prstGeom>
          <a:noFill/>
        </p:spPr>
        <p:txBody>
          <a:bodyPr wrap="square" rtlCol="0" anchor="ctr">
            <a:noAutofit/>
          </a:bodyPr>
          <a:lstStyle/>
          <a:p>
            <a:pPr algn="ctr" defTabSz="455613" eaLnBrk="1" hangingPunct="1"/>
            <a:r>
              <a:rPr lang="en-US" sz="1300" b="1" dirty="0" smtClean="0">
                <a:solidFill>
                  <a:prstClr val="white"/>
                </a:solidFill>
                <a:latin typeface="Verdana"/>
                <a:ea typeface="MS PGothic" charset="0"/>
                <a:cs typeface="Verdana"/>
              </a:rPr>
              <a:t>No</a:t>
            </a:r>
            <a:endParaRPr lang="en-US" sz="1300" b="1" dirty="0">
              <a:solidFill>
                <a:prstClr val="white"/>
              </a:solidFill>
              <a:latin typeface="Verdana"/>
              <a:ea typeface="MS PGothic" charset="0"/>
              <a:cs typeface="Verdana"/>
            </a:endParaRPr>
          </a:p>
        </p:txBody>
      </p:sp>
      <p:sp>
        <p:nvSpPr>
          <p:cNvPr id="21" name="TextBox 20"/>
          <p:cNvSpPr txBox="1"/>
          <p:nvPr/>
        </p:nvSpPr>
        <p:spPr>
          <a:xfrm>
            <a:off x="2679192" y="5013176"/>
            <a:ext cx="5781240" cy="393192"/>
          </a:xfrm>
          <a:prstGeom prst="rect">
            <a:avLst/>
          </a:prstGeom>
          <a:noFill/>
        </p:spPr>
        <p:txBody>
          <a:bodyPr wrap="square" rtlCol="0" anchor="ctr">
            <a:noAutofit/>
          </a:bodyPr>
          <a:lstStyle/>
          <a:p>
            <a:pPr algn="ctr" defTabSz="455613" eaLnBrk="1" hangingPunct="1"/>
            <a:r>
              <a:rPr lang="en-US" sz="1300" b="1" dirty="0">
                <a:solidFill>
                  <a:prstClr val="white"/>
                </a:solidFill>
                <a:latin typeface="Verdana"/>
                <a:ea typeface="MS PGothic" charset="0"/>
                <a:cs typeface="Verdana"/>
              </a:rPr>
              <a:t>Yes, but only with clinical trial implications</a:t>
            </a:r>
          </a:p>
        </p:txBody>
      </p:sp>
    </p:spTree>
    <p:custDataLst>
      <p:tags r:id="rId1"/>
    </p:custDataLst>
    <p:extLst>
      <p:ext uri="{BB962C8B-B14F-4D97-AF65-F5344CB8AC3E}">
        <p14:creationId xmlns:p14="http://schemas.microsoft.com/office/powerpoint/2010/main" val="1900339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3"/>
          <p:cNvSpPr>
            <a:spLocks noChangeArrowheads="1"/>
          </p:cNvSpPr>
          <p:nvPr/>
        </p:nvSpPr>
        <p:spPr bwMode="auto">
          <a:xfrm>
            <a:off x="551507" y="1828800"/>
            <a:ext cx="8229600" cy="32004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3553" name="Title 2"/>
          <p:cNvSpPr>
            <a:spLocks noGrp="1"/>
          </p:cNvSpPr>
          <p:nvPr>
            <p:ph type="title"/>
          </p:nvPr>
        </p:nvSpPr>
        <p:spPr/>
        <p:txBody>
          <a:bodyPr/>
          <a:lstStyle/>
          <a:p>
            <a:pPr algn="l"/>
            <a:r>
              <a:rPr lang="en-US" sz="2400" dirty="0" smtClean="0">
                <a:latin typeface="Arial" charset="0"/>
                <a:ea typeface="Arial" charset="0"/>
                <a:cs typeface="Arial" charset="0"/>
              </a:rPr>
              <a:t>Ongoing Phase II Trials Evaluating NTRK1-Targeted Agents in NSCLC</a:t>
            </a:r>
            <a:endParaRPr lang="en-US" sz="2400" dirty="0">
              <a:latin typeface="Arial" charset="0"/>
              <a:ea typeface="Arial" charset="0"/>
              <a:cs typeface="Arial" charset="0"/>
            </a:endParaRPr>
          </a:p>
        </p:txBody>
      </p:sp>
      <p:sp>
        <p:nvSpPr>
          <p:cNvPr id="7" name="TextBox 6"/>
          <p:cNvSpPr txBox="1">
            <a:spLocks noChangeArrowheads="1"/>
          </p:cNvSpPr>
          <p:nvPr/>
        </p:nvSpPr>
        <p:spPr bwMode="auto">
          <a:xfrm>
            <a:off x="0" y="6473279"/>
            <a:ext cx="9144000"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0" dirty="0" err="1" smtClean="0">
                <a:latin typeface="+mn-lt"/>
                <a:ea typeface="Calibri" charset="0"/>
                <a:cs typeface="Calibri" charset="0"/>
              </a:rPr>
              <a:t>www.clinicaltrials.gov</a:t>
            </a:r>
            <a:r>
              <a:rPr lang="en-US" sz="1600" b="0" smtClean="0">
                <a:latin typeface="+mn-lt"/>
                <a:ea typeface="Calibri" charset="0"/>
                <a:cs typeface="Calibri" charset="0"/>
              </a:rPr>
              <a:t>. </a:t>
            </a:r>
            <a:r>
              <a:rPr lang="en-US" sz="1600" b="0" dirty="0" smtClean="0">
                <a:latin typeface="+mn-lt"/>
                <a:ea typeface="Calibri" charset="0"/>
                <a:cs typeface="Calibri" charset="0"/>
              </a:rPr>
              <a:t>Accessed March 2017.</a:t>
            </a:r>
            <a:endParaRPr lang="en-US" sz="1600" b="0" dirty="0">
              <a:latin typeface="+mn-lt"/>
              <a:ea typeface="Calibri" charset="0"/>
              <a:cs typeface="Calibri" charset="0"/>
            </a:endParaRPr>
          </a:p>
        </p:txBody>
      </p:sp>
      <p:graphicFrame>
        <p:nvGraphicFramePr>
          <p:cNvPr id="9" name="Group 217"/>
          <p:cNvGraphicFramePr>
            <a:graphicFrameLocks noGrp="1"/>
          </p:cNvGraphicFramePr>
          <p:nvPr>
            <p:extLst>
              <p:ext uri="{D42A27DB-BD31-4B8C-83A1-F6EECF244321}">
                <p14:modId xmlns:p14="http://schemas.microsoft.com/office/powerpoint/2010/main" val="1284833396"/>
              </p:ext>
            </p:extLst>
          </p:nvPr>
        </p:nvGraphicFramePr>
        <p:xfrm>
          <a:off x="703908" y="1981200"/>
          <a:ext cx="7924799" cy="2899281"/>
        </p:xfrm>
        <a:graphic>
          <a:graphicData uri="http://schemas.openxmlformats.org/drawingml/2006/table">
            <a:tbl>
              <a:tblPr/>
              <a:tblGrid>
                <a:gridCol w="1600199"/>
                <a:gridCol w="1676400"/>
                <a:gridCol w="838200"/>
                <a:gridCol w="3810000"/>
              </a:tblGrid>
              <a:tr h="588147">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650" b="1" i="0" u="none" strike="noStrike" cap="none" normalizeH="0" baseline="0" dirty="0" smtClean="0">
                          <a:ln>
                            <a:noFill/>
                          </a:ln>
                          <a:solidFill>
                            <a:srgbClr val="FFFFFF"/>
                          </a:solidFill>
                          <a:effectLst/>
                          <a:latin typeface="+mn-lt"/>
                          <a:ea typeface="Calibri" charset="0"/>
                          <a:cs typeface="Calibri" charset="0"/>
                        </a:rPr>
                        <a:t>Therapeutic agent</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650" b="1" i="0" u="none" strike="noStrike" cap="none" normalizeH="0" baseline="0" dirty="0" smtClean="0">
                          <a:ln>
                            <a:noFill/>
                          </a:ln>
                          <a:solidFill>
                            <a:srgbClr val="FFFFFF"/>
                          </a:solidFill>
                          <a:effectLst/>
                          <a:latin typeface="+mn-lt"/>
                          <a:ea typeface="Calibri" charset="0"/>
                          <a:cs typeface="Calibri" charset="0"/>
                        </a:rPr>
                        <a:t>Trial identifier</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650" b="1" i="0" u="none" strike="noStrike" cap="none" normalizeH="0" baseline="0" dirty="0" smtClean="0">
                          <a:ln>
                            <a:noFill/>
                          </a:ln>
                          <a:solidFill>
                            <a:srgbClr val="FFFFFF"/>
                          </a:solidFill>
                          <a:effectLst/>
                          <a:latin typeface="+mn-lt"/>
                          <a:ea typeface="Calibri" charset="0"/>
                          <a:cs typeface="Calibri" charset="0"/>
                        </a:rPr>
                        <a:t>Phase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650" b="1" i="0" u="none" strike="noStrike" cap="none" normalizeH="0" baseline="0" dirty="0" smtClean="0">
                          <a:ln>
                            <a:noFill/>
                          </a:ln>
                          <a:solidFill>
                            <a:srgbClr val="FFFFFF"/>
                          </a:solidFill>
                          <a:effectLst/>
                          <a:latin typeface="+mn-lt"/>
                          <a:ea typeface="Calibri" charset="0"/>
                          <a:cs typeface="Calibri" charset="0"/>
                        </a:rPr>
                        <a:t>Study population</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0"/>
                    </a:solidFill>
                  </a:tcPr>
                </a:tc>
              </a:tr>
              <a:tr h="665816">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650" b="0" i="0" u="none" strike="noStrike" cap="none" normalizeH="0" baseline="0" dirty="0" err="1" smtClean="0">
                          <a:ln>
                            <a:noFill/>
                          </a:ln>
                          <a:solidFill>
                            <a:schemeClr val="tx1"/>
                          </a:solidFill>
                          <a:effectLst/>
                          <a:latin typeface="+mn-lt"/>
                          <a:ea typeface="Calibri" charset="0"/>
                          <a:cs typeface="Calibri" charset="0"/>
                        </a:rPr>
                        <a:t>Entrectinib</a:t>
                      </a:r>
                      <a:endParaRPr kumimoji="0" lang="en-US" sz="165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lang="en-US" sz="1650" dirty="0" smtClean="0">
                          <a:solidFill>
                            <a:schemeClr val="tx1"/>
                          </a:solidFill>
                        </a:rPr>
                        <a:t>STARTRK-2:</a:t>
                      </a:r>
                      <a:r>
                        <a:rPr lang="en-US" sz="1650" baseline="0" dirty="0" smtClean="0">
                          <a:solidFill>
                            <a:schemeClr val="tx1"/>
                          </a:solidFill>
                        </a:rPr>
                        <a:t> </a:t>
                      </a:r>
                      <a:r>
                        <a:rPr lang="en-US" sz="1650" dirty="0" smtClean="0">
                          <a:solidFill>
                            <a:schemeClr val="tx1"/>
                          </a:solidFill>
                        </a:rPr>
                        <a:t>NCT02568267 (Open)</a:t>
                      </a:r>
                      <a:endParaRPr kumimoji="0" lang="en-US" sz="165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650" b="0" i="0" u="none" strike="noStrike" cap="none" normalizeH="0" baseline="0" dirty="0" smtClean="0">
                          <a:ln>
                            <a:noFill/>
                          </a:ln>
                          <a:solidFill>
                            <a:schemeClr val="tx1"/>
                          </a:solidFill>
                          <a:effectLst/>
                          <a:latin typeface="+mn-lt"/>
                          <a:ea typeface="Calibri" charset="0"/>
                          <a:cs typeface="Calibri" charset="0"/>
                        </a:rPr>
                        <a:t>II</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sz="1650" b="0" i="0" u="none" strike="noStrike" cap="none" normalizeH="0" baseline="0" dirty="0" smtClean="0">
                          <a:ln>
                            <a:noFill/>
                          </a:ln>
                          <a:solidFill>
                            <a:schemeClr val="tx1"/>
                          </a:solidFill>
                          <a:effectLst/>
                          <a:latin typeface="+mn-lt"/>
                          <a:ea typeface="Calibri" charset="0"/>
                          <a:cs typeface="Calibri" charset="0"/>
                        </a:rPr>
                        <a:t>Locally advanced or metastatic NSCLC with NTRK rearrangement</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r>
              <a:tr h="665816">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650" b="0" i="0" u="none" strike="noStrike" cap="none" normalizeH="0" baseline="0" dirty="0" err="1" smtClean="0">
                          <a:ln>
                            <a:noFill/>
                          </a:ln>
                          <a:solidFill>
                            <a:schemeClr val="tx1"/>
                          </a:solidFill>
                          <a:effectLst/>
                          <a:latin typeface="+mn-lt"/>
                          <a:ea typeface="Calibri" charset="0"/>
                          <a:cs typeface="Calibri" charset="0"/>
                        </a:rPr>
                        <a:t>Cabozantinib</a:t>
                      </a:r>
                      <a:endParaRPr kumimoji="0" lang="en-US" sz="165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lang="en-US" sz="1650" dirty="0" smtClean="0">
                          <a:solidFill>
                            <a:schemeClr val="tx1"/>
                          </a:solidFill>
                          <a:latin typeface="+mn-lt"/>
                        </a:rPr>
                        <a:t>NCT01639508 (Open)</a:t>
                      </a:r>
                      <a:endParaRPr kumimoji="0" lang="en-US" sz="1650" b="0" i="0" u="none" strike="noStrike" cap="none" normalizeH="0" baseline="0" dirty="0" smtClean="0">
                        <a:ln>
                          <a:noFill/>
                        </a:ln>
                        <a:solidFill>
                          <a:schemeClr val="tx1"/>
                        </a:solidFill>
                        <a:effectLst/>
                        <a:latin typeface="+mn-lt"/>
                        <a:ea typeface="Calibri" charset="0"/>
                        <a:cs typeface="Calibri" charset="0"/>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650" b="0" i="0" u="none" strike="noStrike" cap="none" normalizeH="0" baseline="0" dirty="0" smtClean="0">
                          <a:ln>
                            <a:noFill/>
                          </a:ln>
                          <a:solidFill>
                            <a:schemeClr val="tx1"/>
                          </a:solidFill>
                          <a:effectLst/>
                          <a:latin typeface="+mn-lt"/>
                          <a:ea typeface="Calibri" charset="0"/>
                          <a:cs typeface="Calibri" charset="0"/>
                        </a:rPr>
                        <a:t>II</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sz="1650" b="0" i="0" u="none" strike="noStrike" cap="none" normalizeH="0" baseline="0" dirty="0" smtClean="0">
                          <a:ln>
                            <a:noFill/>
                          </a:ln>
                          <a:solidFill>
                            <a:schemeClr val="tx1"/>
                          </a:solidFill>
                          <a:effectLst/>
                          <a:latin typeface="+mn-lt"/>
                          <a:ea typeface="Calibri" charset="0"/>
                          <a:cs typeface="Calibri" charset="0"/>
                        </a:rPr>
                        <a:t>Group B: Metastatic or </a:t>
                      </a:r>
                      <a:r>
                        <a:rPr kumimoji="0" lang="en-US" sz="1650" b="0" i="0" u="none" strike="noStrike" cap="none" normalizeH="0" baseline="0" dirty="0" err="1" smtClean="0">
                          <a:ln>
                            <a:noFill/>
                          </a:ln>
                          <a:solidFill>
                            <a:schemeClr val="tx1"/>
                          </a:solidFill>
                          <a:effectLst/>
                          <a:latin typeface="+mn-lt"/>
                          <a:ea typeface="Calibri" charset="0"/>
                          <a:cs typeface="Calibri" charset="0"/>
                        </a:rPr>
                        <a:t>unresectable</a:t>
                      </a:r>
                      <a:r>
                        <a:rPr kumimoji="0" lang="en-US" sz="1650" b="0" i="0" u="none" strike="noStrike" cap="none" normalizeH="0" baseline="0" dirty="0" smtClean="0">
                          <a:ln>
                            <a:noFill/>
                          </a:ln>
                          <a:solidFill>
                            <a:schemeClr val="tx1"/>
                          </a:solidFill>
                          <a:effectLst/>
                          <a:latin typeface="+mn-lt"/>
                          <a:ea typeface="Calibri" charset="0"/>
                          <a:cs typeface="Calibri" charset="0"/>
                        </a:rPr>
                        <a:t> NSCLC with NTRK rearrangement</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r>
              <a:tr h="61730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50" b="0" i="0" u="none" strike="noStrike" cap="none" normalizeH="0" baseline="0" dirty="0" err="1" smtClean="0">
                          <a:ln>
                            <a:noFill/>
                          </a:ln>
                          <a:solidFill>
                            <a:schemeClr val="tx1"/>
                          </a:solidFill>
                          <a:effectLst/>
                          <a:latin typeface="+mn-lt"/>
                          <a:ea typeface="Calibri" charset="0"/>
                          <a:cs typeface="Calibri" charset="0"/>
                        </a:rPr>
                        <a:t>Larotrectinib</a:t>
                      </a:r>
                      <a:r>
                        <a:rPr kumimoji="0" lang="en-US" sz="1650" b="0" i="0" u="none" strike="noStrike" cap="none" normalizeH="0" baseline="0" dirty="0" smtClean="0">
                          <a:ln>
                            <a:noFill/>
                          </a:ln>
                          <a:solidFill>
                            <a:schemeClr val="tx1"/>
                          </a:solidFill>
                          <a:effectLst/>
                          <a:latin typeface="+mn-lt"/>
                          <a:ea typeface="Calibri" charset="0"/>
                          <a:cs typeface="Calibri" charset="0"/>
                        </a:rPr>
                        <a:t> (LOXO-101)</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lang="en-US" sz="1650" dirty="0" smtClean="0">
                          <a:solidFill>
                            <a:schemeClr val="tx1"/>
                          </a:solidFill>
                        </a:rPr>
                        <a:t>NAVIGATE: NCT02576431</a:t>
                      </a: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650" b="0" i="0" u="none" strike="noStrike" cap="none" normalizeH="0" baseline="0" dirty="0" smtClean="0">
                          <a:ln>
                            <a:noFill/>
                          </a:ln>
                          <a:solidFill>
                            <a:schemeClr val="tx1"/>
                          </a:solidFill>
                          <a:effectLst/>
                          <a:latin typeface="+mn-lt"/>
                          <a:ea typeface="Calibri" charset="0"/>
                          <a:cs typeface="Calibri" charset="0"/>
                        </a:rPr>
                        <a:t>(Open)</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650" b="0" i="0" u="none" strike="noStrike" cap="none" normalizeH="0" baseline="0" dirty="0" smtClean="0">
                          <a:ln>
                            <a:noFill/>
                          </a:ln>
                          <a:solidFill>
                            <a:schemeClr val="tx1"/>
                          </a:solidFill>
                          <a:effectLst/>
                          <a:latin typeface="+mn-lt"/>
                          <a:ea typeface="Calibri" charset="0"/>
                          <a:cs typeface="Calibri" charset="0"/>
                        </a:rPr>
                        <a:t>II</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c>
                  <a:txBody>
                    <a:body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sz="1650" b="0" i="0" u="none" strike="noStrike" cap="none" normalizeH="0" baseline="0" dirty="0" smtClean="0">
                          <a:ln>
                            <a:noFill/>
                          </a:ln>
                          <a:solidFill>
                            <a:schemeClr val="tx1"/>
                          </a:solidFill>
                          <a:effectLst/>
                          <a:latin typeface="+mn-lt"/>
                          <a:ea typeface="Calibri" charset="0"/>
                          <a:cs typeface="Calibri" charset="0"/>
                        </a:rPr>
                        <a:t>Locally advanced or metastatic NSCLC with NTRK rearrangement</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5C96"/>
                    </a:solidFill>
                  </a:tcPr>
                </a:tc>
              </a:tr>
            </a:tbl>
          </a:graphicData>
        </a:graphic>
      </p:graphicFrame>
    </p:spTree>
    <p:extLst>
      <p:ext uri="{BB962C8B-B14F-4D97-AF65-F5344CB8AC3E}">
        <p14:creationId xmlns:p14="http://schemas.microsoft.com/office/powerpoint/2010/main" val="15657026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685800" y="457200"/>
            <a:ext cx="7772400" cy="3200400"/>
          </a:xfrm>
        </p:spPr>
        <p:txBody>
          <a:bodyPr/>
          <a:lstStyle/>
          <a:p>
            <a:r>
              <a:rPr lang="en-US" sz="3200" cap="all" dirty="0"/>
              <a:t>Consensus OR Controversy? </a:t>
            </a:r>
            <a:r>
              <a:rPr lang="en-US" sz="3200" b="0" dirty="0"/>
              <a:t/>
            </a:r>
            <a:br>
              <a:rPr lang="en-US" sz="3200" b="0" dirty="0"/>
            </a:br>
            <a:r>
              <a:rPr lang="en-US" sz="2800" dirty="0">
                <a:solidFill>
                  <a:srgbClr val="EFC53D"/>
                </a:solidFill>
              </a:rPr>
              <a:t> Clinical Investigators Provide Perspectives on the Treatment of Metastatic Non-Small Cell Lung Cancer in Patients Without Targetable Tumor Mutations </a:t>
            </a:r>
            <a:r>
              <a:rPr lang="en-US" sz="2800" dirty="0">
                <a:solidFill>
                  <a:srgbClr val="EFC53D"/>
                </a:solidFill>
                <a:latin typeface="Arial" charset="0"/>
                <a:ea typeface="ＭＳ Ｐゴシック" charset="0"/>
                <a:cs typeface="ＭＳ Ｐゴシック" charset="0"/>
              </a:rPr>
              <a:t/>
            </a:r>
            <a:br>
              <a:rPr lang="en-US" sz="2800" dirty="0">
                <a:solidFill>
                  <a:srgbClr val="EFC53D"/>
                </a:solidFill>
                <a:latin typeface="Arial" charset="0"/>
                <a:ea typeface="ＭＳ Ｐゴシック" charset="0"/>
                <a:cs typeface="ＭＳ Ｐゴシック" charset="0"/>
              </a:rPr>
            </a:br>
            <a:r>
              <a:rPr lang="en-US" sz="1200" dirty="0">
                <a:solidFill>
                  <a:srgbClr val="EFC53D"/>
                </a:solidFill>
                <a:latin typeface="Arial" charset="0"/>
                <a:ea typeface="ＭＳ Ｐゴシック" charset="0"/>
                <a:cs typeface="ＭＳ Ｐゴシック" charset="0"/>
              </a:rPr>
              <a:t/>
            </a:r>
            <a:br>
              <a:rPr lang="en-US" sz="1200" dirty="0">
                <a:solidFill>
                  <a:srgbClr val="EFC53D"/>
                </a:solidFill>
                <a:latin typeface="Arial" charset="0"/>
                <a:ea typeface="ＭＳ Ｐゴシック" charset="0"/>
                <a:cs typeface="ＭＳ Ｐゴシック" charset="0"/>
              </a:rPr>
            </a:br>
            <a:r>
              <a:rPr lang="en-US" sz="2200" dirty="0">
                <a:latin typeface="Arial" charset="0"/>
                <a:ea typeface="ＭＳ Ｐゴシック" charset="0"/>
                <a:cs typeface="ＭＳ Ｐゴシック" charset="0"/>
              </a:rPr>
              <a:t> March 17, 2017</a:t>
            </a:r>
            <a:br>
              <a:rPr lang="en-US" sz="2200" dirty="0">
                <a:latin typeface="Arial" charset="0"/>
                <a:ea typeface="ＭＳ Ｐゴシック" charset="0"/>
                <a:cs typeface="ＭＳ Ｐゴシック" charset="0"/>
              </a:rPr>
            </a:br>
            <a:r>
              <a:rPr lang="en-US" sz="2200" dirty="0">
                <a:latin typeface="Arial" charset="0"/>
                <a:ea typeface="ＭＳ Ｐゴシック" charset="0"/>
                <a:cs typeface="ＭＳ Ｐゴシック" charset="0"/>
              </a:rPr>
              <a:t>7:30 PM – 9:00 PM</a:t>
            </a:r>
          </a:p>
        </p:txBody>
      </p:sp>
      <p:sp>
        <p:nvSpPr>
          <p:cNvPr id="7" name="Text Box 6"/>
          <p:cNvSpPr txBox="1">
            <a:spLocks noChangeArrowheads="1"/>
          </p:cNvSpPr>
          <p:nvPr/>
        </p:nvSpPr>
        <p:spPr bwMode="auto">
          <a:xfrm>
            <a:off x="3238500" y="4332288"/>
            <a:ext cx="2667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sz="1800" b="1" dirty="0">
                <a:solidFill>
                  <a:srgbClr val="FFFFFF"/>
                </a:solidFill>
              </a:rPr>
              <a:t>Julie R </a:t>
            </a:r>
            <a:r>
              <a:rPr lang="en-US" sz="1800" b="1" dirty="0" err="1">
                <a:solidFill>
                  <a:srgbClr val="FFFFFF"/>
                </a:solidFill>
              </a:rPr>
              <a:t>Brahmer</a:t>
            </a:r>
            <a:r>
              <a:rPr lang="en-US" sz="1800" b="1" dirty="0">
                <a:solidFill>
                  <a:srgbClr val="FFFFFF"/>
                </a:solidFill>
              </a:rPr>
              <a:t>, MD</a:t>
            </a:r>
          </a:p>
          <a:p>
            <a:pPr algn="ctr" eaLnBrk="1" fontAlgn="auto" hangingPunct="1">
              <a:spcBef>
                <a:spcPts val="0"/>
              </a:spcBef>
              <a:spcAft>
                <a:spcPts val="0"/>
              </a:spcAft>
            </a:pPr>
            <a:r>
              <a:rPr lang="en-US" sz="1800" b="1" dirty="0">
                <a:solidFill>
                  <a:srgbClr val="FFFFFF"/>
                </a:solidFill>
              </a:rPr>
              <a:t>Corey J Langer, </a:t>
            </a:r>
            <a:r>
              <a:rPr lang="en-US" sz="1800" b="1" dirty="0" smtClean="0">
                <a:solidFill>
                  <a:srgbClr val="FFFFFF"/>
                </a:solidFill>
              </a:rPr>
              <a:t>MD</a:t>
            </a:r>
          </a:p>
          <a:p>
            <a:pPr algn="ctr" eaLnBrk="1" fontAlgn="auto" hangingPunct="1">
              <a:spcBef>
                <a:spcPts val="0"/>
              </a:spcBef>
              <a:spcAft>
                <a:spcPts val="0"/>
              </a:spcAft>
            </a:pPr>
            <a:r>
              <a:rPr lang="en-US" sz="1800" b="1" dirty="0">
                <a:solidFill>
                  <a:srgbClr val="FFFFFF"/>
                </a:solidFill>
              </a:rPr>
              <a:t>Heather </a:t>
            </a:r>
            <a:r>
              <a:rPr lang="en-US" sz="1800" b="1" dirty="0" err="1">
                <a:solidFill>
                  <a:srgbClr val="FFFFFF"/>
                </a:solidFill>
              </a:rPr>
              <a:t>Wakelee</a:t>
            </a:r>
            <a:r>
              <a:rPr lang="en-US" sz="1800" b="1" dirty="0">
                <a:solidFill>
                  <a:srgbClr val="FFFFFF"/>
                </a:solidFill>
              </a:rPr>
              <a:t>, </a:t>
            </a:r>
            <a:r>
              <a:rPr lang="en-US" sz="1800" b="1" dirty="0" smtClean="0">
                <a:solidFill>
                  <a:srgbClr val="FFFFFF"/>
                </a:solidFill>
              </a:rPr>
              <a:t>MD</a:t>
            </a:r>
            <a:endParaRPr lang="en-US" sz="1800" b="1" dirty="0">
              <a:solidFill>
                <a:srgbClr val="FFFFFF"/>
              </a:solidFill>
            </a:endParaRPr>
          </a:p>
        </p:txBody>
      </p:sp>
      <p:sp>
        <p:nvSpPr>
          <p:cNvPr id="12" name="Text Box 7"/>
          <p:cNvSpPr txBox="1">
            <a:spLocks noChangeArrowheads="1"/>
          </p:cNvSpPr>
          <p:nvPr/>
        </p:nvSpPr>
        <p:spPr bwMode="auto">
          <a:xfrm>
            <a:off x="3998913" y="3798888"/>
            <a:ext cx="1095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2000" b="1" dirty="0">
                <a:solidFill>
                  <a:srgbClr val="EFC53D"/>
                </a:solidFill>
              </a:rPr>
              <a:t>Faculty </a:t>
            </a:r>
          </a:p>
        </p:txBody>
      </p:sp>
      <p:sp>
        <p:nvSpPr>
          <p:cNvPr id="13" name="Text Box 3"/>
          <p:cNvSpPr txBox="1">
            <a:spLocks noChangeArrowheads="1"/>
          </p:cNvSpPr>
          <p:nvPr/>
        </p:nvSpPr>
        <p:spPr bwMode="auto">
          <a:xfrm>
            <a:off x="2857500" y="5410200"/>
            <a:ext cx="3429000" cy="69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ct val="20000"/>
              </a:spcAft>
              <a:buClr>
                <a:srgbClr val="000000"/>
              </a:buClr>
              <a:buSzPct val="80000"/>
              <a:buFont typeface="Wingdings" charset="0"/>
              <a:buNone/>
            </a:pPr>
            <a:r>
              <a:rPr lang="en-US" sz="2000" b="1" dirty="0" smtClean="0">
                <a:solidFill>
                  <a:srgbClr val="EFC53D"/>
                </a:solidFill>
              </a:rPr>
              <a:t>Moderator</a:t>
            </a:r>
            <a:r>
              <a:rPr lang="en-US" sz="1800" b="1" dirty="0">
                <a:solidFill>
                  <a:srgbClr val="FFFFFF"/>
                </a:solidFill>
              </a:rPr>
              <a:t/>
            </a:r>
            <a:br>
              <a:rPr lang="en-US" sz="1800" b="1" dirty="0">
                <a:solidFill>
                  <a:srgbClr val="FFFFFF"/>
                </a:solidFill>
              </a:rPr>
            </a:br>
            <a:r>
              <a:rPr lang="en-US" sz="1800" b="1" dirty="0">
                <a:solidFill>
                  <a:srgbClr val="FFFFFF"/>
                </a:solidFill>
              </a:rPr>
              <a:t>Neil Love, MD</a:t>
            </a:r>
            <a:endParaRPr lang="en-US" sz="2000" b="1" dirty="0">
              <a:solidFill>
                <a:srgbClr val="FFFFFF"/>
              </a:solidFill>
            </a:endParaRPr>
          </a:p>
        </p:txBody>
      </p:sp>
    </p:spTree>
    <p:extLst>
      <p:ext uri="{BB962C8B-B14F-4D97-AF65-F5344CB8AC3E}">
        <p14:creationId xmlns:p14="http://schemas.microsoft.com/office/powerpoint/2010/main" val="3910178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8"/>
          <p:cNvSpPr txBox="1">
            <a:spLocks noChangeArrowheads="1"/>
          </p:cNvSpPr>
          <p:nvPr/>
        </p:nvSpPr>
        <p:spPr bwMode="auto">
          <a:xfrm>
            <a:off x="0" y="2819400"/>
            <a:ext cx="9144000" cy="118844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nSpc>
                <a:spcPct val="100000"/>
              </a:lnSpc>
              <a:spcBef>
                <a:spcPts val="900"/>
              </a:spcBef>
              <a:spcAft>
                <a:spcPts val="0"/>
              </a:spcAft>
            </a:pPr>
            <a:r>
              <a:rPr lang="en-US" sz="2701" dirty="0">
                <a:solidFill>
                  <a:schemeClr val="bg1"/>
                </a:solidFill>
                <a:latin typeface="Arial" charset="0"/>
                <a:ea typeface="Arial" charset="0"/>
                <a:cs typeface="Arial" charset="0"/>
              </a:rPr>
              <a:t>Module 1: Optimal Testing Algorithms</a:t>
            </a:r>
            <a:r>
              <a:rPr lang="en-US" sz="2701" dirty="0" smtClean="0">
                <a:solidFill>
                  <a:schemeClr val="bg1"/>
                </a:solidFill>
                <a:latin typeface="Arial" charset="0"/>
                <a:ea typeface="Arial" charset="0"/>
                <a:cs typeface="Arial" charset="0"/>
              </a:rPr>
              <a:t>;</a:t>
            </a:r>
            <a:br>
              <a:rPr lang="en-US" sz="2701" dirty="0" smtClean="0">
                <a:solidFill>
                  <a:schemeClr val="bg1"/>
                </a:solidFill>
                <a:latin typeface="Arial" charset="0"/>
                <a:ea typeface="Arial" charset="0"/>
                <a:cs typeface="Arial" charset="0"/>
              </a:rPr>
            </a:br>
            <a:r>
              <a:rPr lang="en-US" sz="2701" dirty="0" smtClean="0">
                <a:solidFill>
                  <a:schemeClr val="bg1"/>
                </a:solidFill>
                <a:latin typeface="Arial" charset="0"/>
                <a:ea typeface="Arial" charset="0"/>
                <a:cs typeface="Arial" charset="0"/>
              </a:rPr>
              <a:t>Treatment </a:t>
            </a:r>
            <a:r>
              <a:rPr lang="en-US" sz="2701" dirty="0">
                <a:solidFill>
                  <a:schemeClr val="bg1"/>
                </a:solidFill>
                <a:latin typeface="Arial" charset="0"/>
                <a:ea typeface="Arial" charset="0"/>
                <a:cs typeface="Arial" charset="0"/>
              </a:rPr>
              <a:t>of Patients with </a:t>
            </a:r>
            <a:r>
              <a:rPr lang="en-US" sz="2701" dirty="0" smtClean="0">
                <a:solidFill>
                  <a:schemeClr val="bg1"/>
                </a:solidFill>
                <a:latin typeface="Arial" charset="0"/>
                <a:ea typeface="Arial" charset="0"/>
                <a:cs typeface="Arial" charset="0"/>
              </a:rPr>
              <a:t/>
            </a:r>
            <a:br>
              <a:rPr lang="en-US" sz="2701" dirty="0" smtClean="0">
                <a:solidFill>
                  <a:schemeClr val="bg1"/>
                </a:solidFill>
                <a:latin typeface="Arial" charset="0"/>
                <a:ea typeface="Arial" charset="0"/>
                <a:cs typeface="Arial" charset="0"/>
              </a:rPr>
            </a:br>
            <a:r>
              <a:rPr lang="en-US" sz="2701" dirty="0" smtClean="0">
                <a:solidFill>
                  <a:schemeClr val="bg1"/>
                </a:solidFill>
                <a:latin typeface="Arial" charset="0"/>
                <a:ea typeface="Arial" charset="0"/>
                <a:cs typeface="Arial" charset="0"/>
              </a:rPr>
              <a:t>EGFR </a:t>
            </a:r>
            <a:r>
              <a:rPr lang="en-US" sz="2701" dirty="0">
                <a:solidFill>
                  <a:schemeClr val="bg1"/>
                </a:solidFill>
                <a:latin typeface="Arial" charset="0"/>
                <a:ea typeface="Arial" charset="0"/>
                <a:cs typeface="Arial" charset="0"/>
              </a:rPr>
              <a:t>Tumor Mutations</a:t>
            </a:r>
          </a:p>
          <a:p>
            <a:pPr>
              <a:lnSpc>
                <a:spcPct val="100000"/>
              </a:lnSpc>
              <a:spcBef>
                <a:spcPts val="900"/>
              </a:spcBef>
              <a:spcAft>
                <a:spcPts val="0"/>
              </a:spcAft>
            </a:pPr>
            <a:endParaRPr lang="en-US" sz="2701" dirty="0">
              <a:solidFill>
                <a:schemeClr val="bg1"/>
              </a:solidFill>
              <a:latin typeface="Arial" charset="0"/>
              <a:ea typeface="Arial" charset="0"/>
              <a:cs typeface="Arial" charset="0"/>
            </a:endParaRPr>
          </a:p>
          <a:p>
            <a:pPr marL="257244" indent="-257244">
              <a:lnSpc>
                <a:spcPct val="100000"/>
              </a:lnSpc>
              <a:spcBef>
                <a:spcPts val="0"/>
              </a:spcBef>
              <a:spcAft>
                <a:spcPts val="0"/>
              </a:spcAft>
            </a:pPr>
            <a:endParaRPr lang="en-US" sz="2701" dirty="0">
              <a:solidFill>
                <a:schemeClr val="bg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173581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HAS_CHART" val="false"/>
</p:tagLst>
</file>

<file path=ppt/tags/tag37.xml><?xml version="1.0" encoding="utf-8"?>
<p:tagLst xmlns:a="http://schemas.openxmlformats.org/drawingml/2006/main" xmlns:r="http://schemas.openxmlformats.org/officeDocument/2006/relationships" xmlns:p="http://schemas.openxmlformats.org/presentationml/2006/main">
  <p:tag name="KPI_HAS_CHART" val="false"/>
</p:tagLst>
</file>

<file path=ppt/tags/tag38.xml><?xml version="1.0" encoding="utf-8"?>
<p:tagLst xmlns:a="http://schemas.openxmlformats.org/drawingml/2006/main" xmlns:r="http://schemas.openxmlformats.org/officeDocument/2006/relationships" xmlns:p="http://schemas.openxmlformats.org/presentationml/2006/main">
  <p:tag name="KPI_HAS_CHART" val="fals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_HAS_CHART" val="false"/>
</p:tagLst>
</file>

<file path=ppt/tags/tag41.xml><?xml version="1.0" encoding="utf-8"?>
<p:tagLst xmlns:a="http://schemas.openxmlformats.org/drawingml/2006/main" xmlns:r="http://schemas.openxmlformats.org/officeDocument/2006/relationships" xmlns:p="http://schemas.openxmlformats.org/presentationml/2006/main">
  <p:tag name="KPI_HAS_CHART" val="false"/>
</p:tagLst>
</file>

<file path=ppt/tags/tag42.xml><?xml version="1.0" encoding="utf-8"?>
<p:tagLst xmlns:a="http://schemas.openxmlformats.org/drawingml/2006/main" xmlns:r="http://schemas.openxmlformats.org/officeDocument/2006/relationships" xmlns:p="http://schemas.openxmlformats.org/presentationml/2006/main">
  <p:tag name="KPI_HAS_CHART" val="false"/>
</p:tagLst>
</file>

<file path=ppt/tags/tag43.xml><?xml version="1.0" encoding="utf-8"?>
<p:tagLst xmlns:a="http://schemas.openxmlformats.org/drawingml/2006/main" xmlns:r="http://schemas.openxmlformats.org/officeDocument/2006/relationships" xmlns:p="http://schemas.openxmlformats.org/presentationml/2006/main">
  <p:tag name="KPI_HAS_CHART" val="false"/>
</p:tagLst>
</file>

<file path=ppt/tags/tag44.xml><?xml version="1.0" encoding="utf-8"?>
<p:tagLst xmlns:a="http://schemas.openxmlformats.org/drawingml/2006/main" xmlns:r="http://schemas.openxmlformats.org/officeDocument/2006/relationships" xmlns:p="http://schemas.openxmlformats.org/presentationml/2006/main">
  <p:tag name="KPI_HAS_CHART" val="false"/>
</p:tagLst>
</file>

<file path=ppt/tags/tag45.xml><?xml version="1.0" encoding="utf-8"?>
<p:tagLst xmlns:a="http://schemas.openxmlformats.org/drawingml/2006/main" xmlns:r="http://schemas.openxmlformats.org/officeDocument/2006/relationships" xmlns:p="http://schemas.openxmlformats.org/presentationml/2006/main">
  <p:tag name="KPI_HAS_CHART" val="false"/>
</p:tagLst>
</file>

<file path=ppt/tags/tag46.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5779</TotalTime>
  <Words>5274</Words>
  <Application>Microsoft Macintosh PowerPoint</Application>
  <PresentationFormat>On-screen Show (4:3)</PresentationFormat>
  <Paragraphs>1117</Paragraphs>
  <Slides>76</Slides>
  <Notes>20</Notes>
  <HiddenSlides>0</HiddenSlides>
  <MMClips>0</MMClips>
  <ScaleCrop>false</ScaleCrop>
  <HeadingPairs>
    <vt:vector size="6" baseType="variant">
      <vt:variant>
        <vt:lpstr>Fonts Used</vt:lpstr>
      </vt:variant>
      <vt:variant>
        <vt:i4>15</vt:i4>
      </vt:variant>
      <vt:variant>
        <vt:lpstr>Theme</vt:lpstr>
      </vt:variant>
      <vt:variant>
        <vt:i4>20</vt:i4>
      </vt:variant>
      <vt:variant>
        <vt:lpstr>Slide Titles</vt:lpstr>
      </vt:variant>
      <vt:variant>
        <vt:i4>76</vt:i4>
      </vt:variant>
    </vt:vector>
  </HeadingPairs>
  <TitlesOfParts>
    <vt:vector size="111" baseType="lpstr">
      <vt:lpstr>.HelveticaNeueDeskInterface-Regular</vt:lpstr>
      <vt:lpstr>Arial Hebrew Scholar</vt:lpstr>
      <vt:lpstr>Calibri</vt:lpstr>
      <vt:lpstr>Gill Sans</vt:lpstr>
      <vt:lpstr>Heiti SC Light</vt:lpstr>
      <vt:lpstr>MS Mincho</vt:lpstr>
      <vt:lpstr>MS PGothic</vt:lpstr>
      <vt:lpstr>ＭＳ Ｐゴシック</vt:lpstr>
      <vt:lpstr>ＭＳ 明朝</vt:lpstr>
      <vt:lpstr>Times</vt:lpstr>
      <vt:lpstr>Times New Roman</vt:lpstr>
      <vt:lpstr>Verdana</vt:lpstr>
      <vt:lpstr>Wingdings</vt:lpstr>
      <vt:lpstr>ヒラギノ角ゴ Pro W3</vt:lpstr>
      <vt:lpstr>Arial</vt:lpstr>
      <vt:lpstr>Blank Presentation</vt:lpstr>
      <vt:lpstr>3_Blank Presentation</vt:lpstr>
      <vt:lpstr>1_Black</vt:lpstr>
      <vt:lpstr>2_Black</vt:lpstr>
      <vt:lpstr>3_Black</vt:lpstr>
      <vt:lpstr>4_Black</vt:lpstr>
      <vt:lpstr>5_Black</vt:lpstr>
      <vt:lpstr>6_Black</vt:lpstr>
      <vt:lpstr>7_Black</vt:lpstr>
      <vt:lpstr>8_Black</vt:lpstr>
      <vt:lpstr>9_Black</vt:lpstr>
      <vt:lpstr>10_Black</vt:lpstr>
      <vt:lpstr>11_Black</vt:lpstr>
      <vt:lpstr>12_Black</vt:lpstr>
      <vt:lpstr>13_Black</vt:lpstr>
      <vt:lpstr>14_Black</vt:lpstr>
      <vt:lpstr>15_Black</vt:lpstr>
      <vt:lpstr>16_Black</vt:lpstr>
      <vt:lpstr>2_Blank Presentation</vt:lpstr>
      <vt:lpstr>10_Blank Presentation</vt:lpstr>
      <vt:lpstr>PowerPoint Presentation</vt:lpstr>
      <vt:lpstr>Consensus OR Controversy?   Clinical Investigators Provide Perspectives on Targeted Treatment of Metastatic  Non-Small Cell Lung Cancer    March 16, 2017 6:30 PM – 8:00 PM</vt:lpstr>
      <vt:lpstr>Disclosures for Dr Govindan</vt:lpstr>
      <vt:lpstr>Disclosures for Dr Neal</vt:lpstr>
      <vt:lpstr>Disclosures for Dr Riely</vt:lpstr>
      <vt:lpstr>Disclosures for Moderator Neil Love, MD</vt:lpstr>
      <vt:lpstr>Agenda</vt:lpstr>
      <vt:lpstr>Consensus OR Controversy?   Clinical Investigators Provide Perspectives on the Treatment of Metastatic Non-Small Cell Lung Cancer in Patients Without Targetable Tumor Mutations    March 17, 2017 7:30 PM – 9:00 PM</vt:lpstr>
      <vt:lpstr>PowerPoint Presentation</vt:lpstr>
      <vt:lpstr>PowerPoint Presentation</vt:lpstr>
      <vt:lpstr>PowerPoint Presentation</vt:lpstr>
      <vt:lpstr>PowerPoint Presentation</vt:lpstr>
      <vt:lpstr>Frequency of Oncogenic Drivers in Lung Adenocarcinoma (n = 875)</vt:lpstr>
      <vt:lpstr>Frequency of Mutations in LCMC I Compared to LCMC II</vt:lpstr>
      <vt:lpstr>Florida Cancer Specialists Case Survey: Patients with Metastatic Nonsquamous Lung Cancer  (N = 91)</vt:lpstr>
      <vt:lpstr>Next-Generation Sequencing (NGS) to Identify Actionable Genomic Alterations in “Pan-Negative” Lung Adenocarcinomas from Patients with No Smoking or a Light Smoking History</vt:lpstr>
      <vt:lpstr>PowerPoint Presentation</vt:lpstr>
      <vt:lpstr>PowerPoint Presentation</vt:lpstr>
      <vt:lpstr>PowerPoint Presentation</vt:lpstr>
      <vt:lpstr>Meta-Analysis of PFS Benefit Observed with EGFR TKIs: Exon 19 Deletion and Exon 21 L858R Substitution</vt:lpstr>
      <vt:lpstr>LUX-Lung 7: PFS with Afatinib and Gefitinib by EGFR Mutation</vt:lpstr>
      <vt:lpstr>PowerPoint Presentation</vt:lpstr>
      <vt:lpstr>Association between Plasma Genotyping and Outcomes with Osimertinib</vt:lpstr>
      <vt:lpstr>Plasma and Urine Detection Is Sensitive and Complements Tissue T790M Testing</vt:lpstr>
      <vt:lpstr>Plasma, Tissue and Urine Identify Unique and Overlapping Subsets of T790M-Positive Patients</vt:lpstr>
      <vt:lpstr>PowerPoint Presentation</vt:lpstr>
      <vt:lpstr>PowerPoint Presentation</vt:lpstr>
      <vt:lpstr>Change in Tumor Size with Osimertinib in EGFR TKI-Resistant T790M Mutation-Positive and -Negative NSCLC</vt:lpstr>
      <vt:lpstr>Select Adverse Events with Osimertinib  </vt:lpstr>
      <vt:lpstr>ADAURA: A Phase III Study of Osimertinib versus Placebo for EGFR Mutation-Positive Stage IB-IIIA NSCLC After Complete Tumor Resection with or without Adjuvant Chemotherapy</vt:lpstr>
      <vt:lpstr>AURA3: A Phase III Study of Osimertinib versus Platinum-Based Doublet Chemotherapy for Locally Advanced or Metastatic NSCLC</vt:lpstr>
      <vt:lpstr>PowerPoint Presentation</vt:lpstr>
      <vt:lpstr>FLAURA: A Phase III Study of Osimertinib versus a Standard-of-Care EGFR TKI as First-Line Treatment for EGFR Mutation-Positive Locally Advanced or Metastatic NSCLC</vt:lpstr>
      <vt:lpstr>CNS Response to Osimertinib in Patients with T790M-Positive Advanced NSCLC: Pooled Data from Two Phase II Trials</vt:lpstr>
      <vt:lpstr>BLOOM: Activity of Osimertinib Across Leptomeningeal Assessments</vt:lpstr>
      <vt:lpstr>BLOOM: Time on Treatment with Osimertinib for Patients with Leptomeningeal Carcinomatosis</vt:lpstr>
      <vt:lpstr>PowerPoint Presentation</vt:lpstr>
      <vt:lpstr>PowerPoint Presentation</vt:lpstr>
      <vt:lpstr>PowerPoint Presentation</vt:lpstr>
      <vt:lpstr>PowerPoint Presentation</vt:lpstr>
      <vt:lpstr>ALK Inhibitors: Comparison of Activity</vt:lpstr>
      <vt:lpstr>J-ALEX: A Phase III Study Comparing Alectinib to Crizotinib in Japanese TKI-Naïve Patients</vt:lpstr>
      <vt:lpstr>J-ALEX Study: Progression-Free Survival (ITT)</vt:lpstr>
      <vt:lpstr>J-ALEX: PFS With or Without Brain Mets at Baseline</vt:lpstr>
      <vt:lpstr>J-ALEX: Select Adverse Events</vt:lpstr>
      <vt:lpstr>ALEX Phase III Study Design</vt:lpstr>
      <vt:lpstr>ASCEND-4: Randomized Phase III Study Comparing  First-Line Ceritinib with Chemotherapy</vt:lpstr>
      <vt:lpstr>ASCEND-4 Primary Endpoint: PFS by BIRC</vt:lpstr>
      <vt:lpstr>ASCEND-4: PFS for Patients With or Without Brain Metastases</vt:lpstr>
      <vt:lpstr>ASCEND-4: Select Adverse Events</vt:lpstr>
      <vt:lpstr>PowerPoint Presentation</vt:lpstr>
      <vt:lpstr>PowerPoint Presentation</vt:lpstr>
      <vt:lpstr>PowerPoint Presentation</vt:lpstr>
      <vt:lpstr>Brigatinib: Response in Phase I/II Trial in ALK-Rearranged NSCLC </vt:lpstr>
      <vt:lpstr>ALTA: A Phase II Trial of Brigatinib in Crizotinib-Refractory ALK-Rearranged NSCLC </vt:lpstr>
      <vt:lpstr>ALTA: Select Adverse Events</vt:lpstr>
      <vt:lpstr>ALTA-1L: A Phase III Trial of First-Line Brigatinib Versus Crizotinib in ALK-Rearranged NSCLC</vt:lpstr>
      <vt:lpstr>PowerPoint Presentation</vt:lpstr>
      <vt:lpstr>PROFILE 1001 Updated Results: Antitumor Activity and Response to Crizotinib in ROS1-Rearranged NSCLC</vt:lpstr>
      <vt:lpstr>Phase I Study of Lorlatinib in ALK- or ROS1-Rearranged NSCLC</vt:lpstr>
      <vt:lpstr>Other ROS1-Targeted Agents Under Clinical Investigation in Advanced NSCLC</vt:lpstr>
      <vt:lpstr>PowerPoint Presentation</vt:lpstr>
      <vt:lpstr>Frequency of Oncogenic Drivers in Lung Adenocarcinoma (n = 875)</vt:lpstr>
      <vt:lpstr>PowerPoint Presentation</vt:lpstr>
      <vt:lpstr>Dabrafenib and Trametinib in BRAF V600E-Mutant Metastatic NSCLC</vt:lpstr>
      <vt:lpstr>Dabrafenib and Trametinib Combination Receives FDA Breakthrough Therapy Designation in NSCLC</vt:lpstr>
      <vt:lpstr>Frequency of Oncogenic Drivers in Lung Adenocarcinoma (n = 875)</vt:lpstr>
      <vt:lpstr>PowerPoint Presentation</vt:lpstr>
      <vt:lpstr> MET Exon 14 Alterations</vt:lpstr>
      <vt:lpstr>Antitumor Activity of Crizotinib in Advanced MET Exon 14-Altered NSCLC</vt:lpstr>
      <vt:lpstr>Cabozantinib in MET e14 Splice Alterations </vt:lpstr>
      <vt:lpstr>Frequency of Oncogenic Drivers in Lung Adenocarcinoma (n = 875)</vt:lpstr>
      <vt:lpstr>PowerPoint Presentation</vt:lpstr>
      <vt:lpstr>PowerPoint Presentation</vt:lpstr>
      <vt:lpstr>PowerPoint Presentation</vt:lpstr>
      <vt:lpstr>Ongoing Phase II Trials Evaluating NTRK1-Targeted Agents in NSCLC</vt:lpstr>
    </vt:vector>
  </TitlesOfParts>
  <Manager/>
  <Company>Research To Practice</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 </dc:title>
  <dc:subject/>
  <dc:creator>Fernando G Rendina </dc:creator>
  <cp:keywords/>
  <dc:description/>
  <cp:lastModifiedBy>Silvana Izquierdo</cp:lastModifiedBy>
  <cp:revision>795</cp:revision>
  <cp:lastPrinted>2017-03-21T13:42:52Z</cp:lastPrinted>
  <dcterms:created xsi:type="dcterms:W3CDTF">2012-08-13T12:55:31Z</dcterms:created>
  <dcterms:modified xsi:type="dcterms:W3CDTF">2017-03-21T13:42:54Z</dcterms:modified>
  <cp:category/>
</cp:coreProperties>
</file>