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emf" ContentType="image/x-emf"/>
  <Default Extension="vml" ContentType="application/vnd.openxmlformats-officedocument.vmlDrawing"/>
  <Default Extension="rels" ContentType="application/vnd.openxmlformats-package.relationships+xml"/>
  <Default Extension="xls" ContentType="application/vnd.ms-exce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7528" r:id="rId2"/>
    <p:sldMasterId id="2147487542" r:id="rId3"/>
    <p:sldMasterId id="2147487685" r:id="rId4"/>
    <p:sldMasterId id="2147487699" r:id="rId5"/>
    <p:sldMasterId id="2147487713" r:id="rId6"/>
    <p:sldMasterId id="2147487741" r:id="rId7"/>
  </p:sldMasterIdLst>
  <p:notesMasterIdLst>
    <p:notesMasterId r:id="rId62"/>
  </p:notesMasterIdLst>
  <p:handoutMasterIdLst>
    <p:handoutMasterId r:id="rId63"/>
  </p:handoutMasterIdLst>
  <p:sldIdLst>
    <p:sldId id="1274" r:id="rId8"/>
    <p:sldId id="922" r:id="rId9"/>
    <p:sldId id="945" r:id="rId10"/>
    <p:sldId id="1254" r:id="rId11"/>
    <p:sldId id="1267" r:id="rId12"/>
    <p:sldId id="1257" r:id="rId13"/>
    <p:sldId id="1110" r:id="rId14"/>
    <p:sldId id="1112" r:id="rId15"/>
    <p:sldId id="1111" r:id="rId16"/>
    <p:sldId id="932" r:id="rId17"/>
    <p:sldId id="1255" r:id="rId18"/>
    <p:sldId id="1113" r:id="rId19"/>
    <p:sldId id="1154" r:id="rId20"/>
    <p:sldId id="1114" r:id="rId21"/>
    <p:sldId id="1201" r:id="rId22"/>
    <p:sldId id="1121" r:id="rId23"/>
    <p:sldId id="1120" r:id="rId24"/>
    <p:sldId id="1122" r:id="rId25"/>
    <p:sldId id="1123" r:id="rId26"/>
    <p:sldId id="1119" r:id="rId27"/>
    <p:sldId id="1124" r:id="rId28"/>
    <p:sldId id="1263" r:id="rId29"/>
    <p:sldId id="1161" r:id="rId30"/>
    <p:sldId id="1214" r:id="rId31"/>
    <p:sldId id="1247" r:id="rId32"/>
    <p:sldId id="1252" r:id="rId33"/>
    <p:sldId id="1226" r:id="rId34"/>
    <p:sldId id="1253" r:id="rId35"/>
    <p:sldId id="1140" r:id="rId36"/>
    <p:sldId id="1250" r:id="rId37"/>
    <p:sldId id="1264" r:id="rId38"/>
    <p:sldId id="1202" r:id="rId39"/>
    <p:sldId id="1146" r:id="rId40"/>
    <p:sldId id="1234" r:id="rId41"/>
    <p:sldId id="1203" r:id="rId42"/>
    <p:sldId id="1204" r:id="rId43"/>
    <p:sldId id="1165" r:id="rId44"/>
    <p:sldId id="1167" r:id="rId45"/>
    <p:sldId id="1168" r:id="rId46"/>
    <p:sldId id="1207" r:id="rId47"/>
    <p:sldId id="1159" r:id="rId48"/>
    <p:sldId id="1160" r:id="rId49"/>
    <p:sldId id="1169" r:id="rId50"/>
    <p:sldId id="1229" r:id="rId51"/>
    <p:sldId id="1208" r:id="rId52"/>
    <p:sldId id="1195" r:id="rId53"/>
    <p:sldId id="1270" r:id="rId54"/>
    <p:sldId id="1197" r:id="rId55"/>
    <p:sldId id="1198" r:id="rId56"/>
    <p:sldId id="1179" r:id="rId57"/>
    <p:sldId id="1231" r:id="rId58"/>
    <p:sldId id="1273" r:id="rId59"/>
    <p:sldId id="1171" r:id="rId60"/>
    <p:sldId id="1062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31"/>
    <a:srgbClr val="E9BB2B"/>
    <a:srgbClr val="26E5E0"/>
    <a:srgbClr val="115796"/>
    <a:srgbClr val="2D2D8A"/>
    <a:srgbClr val="FF7726"/>
    <a:srgbClr val="EF4F19"/>
    <a:srgbClr val="71D9FF"/>
    <a:srgbClr val="082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52" autoAdjust="0"/>
    <p:restoredTop sz="95872" autoAdjust="0"/>
  </p:normalViewPr>
  <p:slideViewPr>
    <p:cSldViewPr>
      <p:cViewPr>
        <p:scale>
          <a:sx n="100" d="100"/>
          <a:sy n="100" d="100"/>
        </p:scale>
        <p:origin x="1632" y="360"/>
      </p:cViewPr>
      <p:guideLst>
        <p:guide orient="horz" pos="2160"/>
        <p:guide pos="27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2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470199069915"/>
          <c:y val="0.172437992125984"/>
          <c:w val="0.726876671944096"/>
          <c:h val="0.72074901574803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E9BB2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9961E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499332831626123"/>
                  <c:y val="-0.03771274833823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389703740149"/>
                      <c:h val="0.10606799753022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00531248765173215"/>
                  <c:y val="-0.03427669205164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2AA24B-52D8-A04C-B8C6-D66F59B38123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fld id="{8FB7A009-117D-D84D-AB4A-B7B77EC8377D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8421383772612"/>
                      <c:h val="0.13124989666529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000587932663282314"/>
                  <c:y val="0.115712633173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96117A5-7F35-6040-9104-C51BEDBAC433}" type="CATEGORYNAME">
                      <a:rPr lang="en-US" dirty="0">
                        <a:solidFill>
                          <a:srgbClr val="E9BB2B"/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rgbClr val="E9BB2B"/>
                        </a:solidFill>
                      </a:rPr>
                      <a:t> </a:t>
                    </a:r>
                    <a:fld id="{C860A1A3-C4E9-BA46-AF68-17C1606D5F48}" type="VALUE">
                      <a:rPr lang="en-US" baseline="0" dirty="0">
                        <a:solidFill>
                          <a:srgbClr val="E9BB2B"/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rgbClr val="E9BB2B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584023475186"/>
                      <c:h val="0.21012092868394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.142821194205272"/>
                  <c:y val="-0.2538358759842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BRCA1</c:v>
                </c:pt>
                <c:pt idx="1">
                  <c:v>BRCA2</c:v>
                </c:pt>
                <c:pt idx="2">
                  <c:v>BRCA-Fanconi anemia</c:v>
                </c:pt>
                <c:pt idx="3">
                  <c:v>Mismatch repair gene</c:v>
                </c:pt>
                <c:pt idx="4">
                  <c:v>Wild type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0.095</c:v>
                </c:pt>
                <c:pt idx="1">
                  <c:v>0.051</c:v>
                </c:pt>
                <c:pt idx="2">
                  <c:v>0.033</c:v>
                </c:pt>
                <c:pt idx="3">
                  <c:v>0.004</c:v>
                </c:pt>
                <c:pt idx="4">
                  <c:v>0.82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E9BB2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FFCC3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26475937259137"/>
                  <c:y val="-0.02237674844637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3F9CDF5-5F09-5A41-8739-353A9590C8E2}" type="CATEGORYNAME">
                      <a:rPr lang="mr-IN" smtClean="0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[CATEGORY NAME]</a:t>
                    </a:fld>
                    <a:r>
                      <a:rPr lang="mr-IN" baseline="0" dirty="0" smtClean="0">
                        <a:solidFill>
                          <a:schemeClr val="tx2"/>
                        </a:solidFill>
                      </a:rPr>
                      <a:t> </a:t>
                    </a:r>
                    <a:r>
                      <a:rPr lang="mr-IN" b="0" baseline="0" dirty="0" smtClean="0">
                        <a:solidFill>
                          <a:schemeClr val="tx2"/>
                        </a:solidFill>
                        <a:latin typeface="+mn-ea"/>
                        <a:ea typeface="+mn-ea"/>
                      </a:rPr>
                      <a:t>52 0.4%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8217646613384"/>
                  <c:y val="-0.1261082578898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064B01E-7C62-CC4F-9E81-63949AC7DD29}" type="CATEGORYNAME">
                      <a:rPr lang="mr-IN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[CATEGORY NAME]</a:t>
                    </a:fld>
                    <a:r>
                      <a:rPr lang="mr-IN" baseline="0" dirty="0">
                        <a:solidFill>
                          <a:schemeClr val="tx2"/>
                        </a:solidFill>
                      </a:rPr>
                      <a:t> </a:t>
                    </a:r>
                    <a:r>
                      <a:rPr lang="mr-IN" b="0" baseline="0" dirty="0" smtClean="0">
                        <a:solidFill>
                          <a:schemeClr val="tx2"/>
                        </a:solidFill>
                        <a:latin typeface="+mn-ea"/>
                        <a:ea typeface="+mn-ea"/>
                      </a:rPr>
                      <a:t>28 0.2%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403D0E-BE22-9A43-B008-1BFBD8BEC696}" type="CATEGORYNAME">
                      <a:rPr lang="mr-IN" smtClean="0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[CATEGORY NAME]</a:t>
                    </a:fld>
                    <a:r>
                      <a:rPr lang="mr-IN" baseline="0" dirty="0" smtClean="0">
                        <a:solidFill>
                          <a:schemeClr val="tx2"/>
                        </a:solidFill>
                      </a:rPr>
                      <a:t/>
                    </a:r>
                    <a:br>
                      <a:rPr lang="mr-IN" baseline="0" dirty="0" smtClean="0">
                        <a:solidFill>
                          <a:schemeClr val="tx2"/>
                        </a:solidFill>
                      </a:rPr>
                    </a:br>
                    <a:fld id="{5FB74C2D-FAF2-584B-A437-BFF5EA3AB6D7}" type="VALUE">
                      <a:rPr lang="mr-IN" baseline="0" smtClean="0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[VALUE]</a:t>
                    </a:fld>
                    <a:endParaRPr lang="mr-IN" baseline="0" dirty="0" smtClean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0458327583614763"/>
                  <c:y val="0.09409727965007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2552480778918"/>
                      <c:h val="0.126028862699834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08749365551708"/>
                  <c:y val="0.03876665798650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0537753265701601"/>
                  <c:y val="0.02378150809542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1441050876756"/>
                      <c:h val="0.10543291410514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0.0378540886496162"/>
                  <c:y val="-0.0628689433901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677096280096"/>
                      <c:h val="0.0587463446562481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935247441365339"/>
                  <c:y val="-0.003941701006077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9BB2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223920048471"/>
                      <c:h val="0.113401651458794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0.299889901061742"/>
                  <c:y val="-0.04094784744924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9BB2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060975201355"/>
                      <c:h val="0.0518416598339744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0.354976067371545"/>
                  <c:y val="0.0596713860014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9BB2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6783791238206"/>
                      <c:h val="0.10402195331812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BRCA1</c:v>
                </c:pt>
                <c:pt idx="1">
                  <c:v>BRCA2</c:v>
                </c:pt>
                <c:pt idx="2">
                  <c:v>BRIP1</c:v>
                </c:pt>
                <c:pt idx="3">
                  <c:v>RAD51C</c:v>
                </c:pt>
                <c:pt idx="4">
                  <c:v>RAD51D</c:v>
                </c:pt>
                <c:pt idx="5">
                  <c:v>PALB2</c:v>
                </c:pt>
                <c:pt idx="6">
                  <c:v>BARD1</c:v>
                </c:pt>
                <c:pt idx="7">
                  <c:v>MLH1</c:v>
                </c:pt>
                <c:pt idx="8">
                  <c:v>PMS2 </c:v>
                </c:pt>
                <c:pt idx="9">
                  <c:v>MSH6 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0.524</c:v>
                </c:pt>
                <c:pt idx="1">
                  <c:v>0.282</c:v>
                </c:pt>
                <c:pt idx="2">
                  <c:v>0.075</c:v>
                </c:pt>
                <c:pt idx="3">
                  <c:v>0.032</c:v>
                </c:pt>
                <c:pt idx="4">
                  <c:v>0.032</c:v>
                </c:pt>
                <c:pt idx="5">
                  <c:v>0.035</c:v>
                </c:pt>
                <c:pt idx="6">
                  <c:v>0.012</c:v>
                </c:pt>
                <c:pt idx="7">
                  <c:v>0.003</c:v>
                </c:pt>
                <c:pt idx="8">
                  <c:v>0.012</c:v>
                </c:pt>
                <c:pt idx="9">
                  <c:v>0.009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CF0C5F7-6134-5F4E-928F-E2964A0E9A4C}" type="datetime1">
              <a:rPr lang="en-US" smtClean="0"/>
              <a:t>6/28/17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47A620-AB8F-CF46-A88D-87A30D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39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71A66-2076-864A-BD11-A1B720E83D4F}" type="datetime1">
              <a:rPr lang="en-US" smtClean="0"/>
              <a:t>6/28/17</a:t>
            </a:fld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F50E98-AC92-C54A-ACBD-9B80212A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176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DB787-9FB4-DC4A-80AA-DB3AF5C8F3C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ABF3577-098F-A749-ACDF-E332C9D34112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22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22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22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22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22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22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781EEC-AC37-A447-A8B1-9B925ED8F7E7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65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F6CC57-9CAB-A740-BA1A-EEF972F71E78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2588070-A320-594C-9B29-BB4ADB54C691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74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F6CC57-9CAB-A740-BA1A-EEF972F71E78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0C65480-BFE1-F347-9302-224C044718AB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83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31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7C6F331-8747-5A44-AFE6-E81346381888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98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6177DEB-71F2-9341-8549-4E314C868A45}" type="slidenum">
              <a:rPr lang="en-US" altLang="x-none" sz="1200">
                <a:solidFill>
                  <a:srgbClr val="000000"/>
                </a:solidFill>
                <a:latin typeface="Arial Narrow" charset="0"/>
              </a:rPr>
              <a:pPr/>
              <a:t>33</a:t>
            </a:fld>
            <a:endParaRPr lang="en-US" altLang="x-none" sz="120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82" tIns="42925" rIns="87382" bIns="42925"/>
          <a:lstStyle/>
          <a:p>
            <a:pPr eaLnBrk="1" hangingPunct="1">
              <a:spcBef>
                <a:spcPct val="0"/>
              </a:spcBef>
            </a:pPr>
            <a:r>
              <a:rPr lang="en-GB" altLang="x-none">
                <a:latin typeface="Arial Narrow" charset="0"/>
                <a:ea typeface="ＭＳ Ｐゴシック" charset="-128"/>
              </a:rPr>
              <a:t>.</a:t>
            </a:r>
          </a:p>
        </p:txBody>
      </p:sp>
      <p:sp>
        <p:nvSpPr>
          <p:cNvPr id="1013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8825" cy="3427413"/>
          </a:xfrm>
          <a:ln cap="flat"/>
        </p:spPr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C0804E0-C16F-D74E-98CB-A319F90AE954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02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CE037D8A-A523-A146-82EA-5E94FDD6B351}" type="slidenum">
              <a:rPr lang="en-US" altLang="x-none" sz="1200" b="1">
                <a:solidFill>
                  <a:srgbClr val="000000"/>
                </a:solidFill>
                <a:latin typeface="Arial Narrow" charset="0"/>
              </a:rPr>
              <a:pPr algn="r" eaLnBrk="1" hangingPunct="1"/>
              <a:t>35</a:t>
            </a:fld>
            <a:endParaRPr lang="en-US" altLang="x-none" sz="1200" b="1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5" tIns="46153" rIns="90765" bIns="46153"/>
          <a:lstStyle/>
          <a:p>
            <a:pPr eaLnBrk="1" hangingPunct="1"/>
            <a:endParaRPr lang="en-US" altLang="x-none" dirty="0">
              <a:latin typeface="Times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904B59F-87C6-A549-8E72-567546E108E4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7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38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38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38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F3AE630-B576-FE41-A550-09B5883D6D16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87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466A24E-B88B-1147-8AF8-CE9A7C765465}" type="slidenum">
              <a:rPr lang="en-US" altLang="x-none" sz="1200">
                <a:latin typeface="Calibri" charset="0"/>
              </a:rPr>
              <a:pPr eaLnBrk="1" hangingPunct="1"/>
              <a:t>40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ko-KR" dirty="0">
              <a:latin typeface="Times" charset="0"/>
              <a:ea typeface="Batang" charset="-127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D27CF89-AE2B-7849-8E93-EE4D6E4A4FEA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91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1E4602-4878-8047-9693-C82099521ED3}" type="slidenum">
              <a:rPr lang="en-US" altLang="x-none" sz="1200">
                <a:latin typeface="Calibri" charset="0"/>
              </a:rPr>
              <a:pPr eaLnBrk="1" hangingPunct="1"/>
              <a:t>41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latin typeface="Times" charset="0"/>
              <a:ea typeface="Batang" charset="-127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F721368-4DEB-C84F-9B2C-EC76BE61B7A8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09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_tradnl" altLang="x-none">
              <a:latin typeface="Times" charset="0"/>
              <a:ea typeface="ＭＳ Ｐゴシック" charset="-128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945977A-12CE-944A-851A-E6654A8919AA}" type="slidenum">
              <a:rPr lang="en-US" altLang="x-none" sz="1200">
                <a:latin typeface="Calibri" charset="0"/>
              </a:rPr>
              <a:pPr eaLnBrk="1" hangingPunct="1"/>
              <a:t>42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93BDF7F-9FB5-C248-BBFB-062B3A3F5C44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1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F6CC57-9CAB-A740-BA1A-EEF972F71E78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7781F81-46CC-C646-A80C-780CE7631B13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3DD889-D908-5C46-A29B-AFB87AECCBEA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EE6E3A1-24A9-ED40-80F0-0BC099FF7182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34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53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53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53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53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8A59A24-9342-3047-A37E-3B6DB0B61FB0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47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54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54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54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54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F2F53D7-2916-5044-8909-FD0668EB6DF0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63354D9-B606-0345-9FF3-8ADD29D899F4}" type="slidenum">
              <a:rPr lang="en-US" altLang="x-none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FECB611-08C2-9944-885C-06047E927ADA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D24DB0-7FF5-E846-BE17-B6A6583153B5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6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DB787-9FB4-DC4A-80AA-DB3AF5C8F3C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E4D357A-A6CF-B148-AB9C-165DBB8C098A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80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12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12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427F1F6-2D59-C84C-81A6-50552B2DA069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34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62CC4B6-016B-DD41-9E13-0B596F594FFA}" type="datetime1">
              <a:rPr lang="en-US" smtClean="0"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38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72" charset="0"/>
              <a:ea typeface="MS PGothic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087ABA8-1810-4146-B7BC-A76D1444CC38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17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21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21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21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21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5A5CFE3-7EAE-1740-9B50-634F85AC100B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00A_ONS-Ovarian-17-NL-Intro-Slides_v36rak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Ovarian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8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4794475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5924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5071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67955369"/>
      </p:ext>
    </p:extLst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663351"/>
      </p:ext>
    </p:extLst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31056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643267"/>
      </p:ext>
    </p:extLst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44480"/>
      </p:ext>
    </p:extLst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67614"/>
      </p:ext>
    </p:extLst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24414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653042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38933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798784"/>
      </p:ext>
    </p:extLst>
  </p:cSld>
  <p:clrMapOvr>
    <a:masterClrMapping/>
  </p:clrMapOvr>
  <p:transition spd="slow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8183326"/>
      </p:ext>
    </p:extLst>
  </p:cSld>
  <p:clrMapOvr>
    <a:masterClrMapping/>
  </p:clrMapOvr>
  <p:transition spd="slow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4307"/>
      </p:ext>
    </p:extLst>
  </p:cSld>
  <p:clrMapOvr>
    <a:masterClrMapping/>
  </p:clrMapOvr>
  <p:transition spd="slow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68640"/>
      </p:ext>
    </p:extLst>
  </p:cSld>
  <p:clrMapOvr>
    <a:masterClrMapping/>
  </p:clrMapOvr>
  <p:transition spd="slow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0395028"/>
      </p:ext>
    </p:extLst>
  </p:cSld>
  <p:clrMapOvr>
    <a:masterClrMapping/>
  </p:clrMapOvr>
  <p:transition spd="slow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58F3712-A7CB-0E41-A056-130690146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0355"/>
      </p:ext>
    </p:extLst>
  </p:cSld>
  <p:clrMapOvr>
    <a:masterClrMapping/>
  </p:clrMapOvr>
  <p:transition spd="slow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119499"/>
      </p:ext>
    </p:extLst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2927"/>
      </p:ext>
    </p:extLst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97364"/>
      </p:ext>
    </p:extLst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7690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832024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51982"/>
      </p:ext>
    </p:extLst>
  </p:cSld>
  <p:clrMapOvr>
    <a:masterClrMapping/>
  </p:clrMapOvr>
  <p:transition spd="slow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0803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58247"/>
      </p:ext>
    </p:extLst>
  </p:cSld>
  <p:clrMapOvr>
    <a:masterClrMapping/>
  </p:clrMapOvr>
  <p:transition spd="slow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789181"/>
      </p:ext>
    </p:extLst>
  </p:cSld>
  <p:clrMapOvr>
    <a:masterClrMapping/>
  </p:clrMapOvr>
  <p:transition spd="slow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434566"/>
      </p:ext>
    </p:extLst>
  </p:cSld>
  <p:clrMapOvr>
    <a:masterClrMapping/>
  </p:clrMapOvr>
  <p:transition spd="slow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75171"/>
      </p:ext>
    </p:extLst>
  </p:cSld>
  <p:clrMapOvr>
    <a:masterClrMapping/>
  </p:clrMapOvr>
  <p:transition spd="slow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19663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0B45E4F-83AA-6947-96FD-B713EFDCB71B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9972620"/>
      </p:ext>
    </p:extLst>
  </p:cSld>
  <p:clrMapOvr>
    <a:masterClrMapping/>
  </p:clrMapOvr>
  <p:transition spd="slow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BA3266-4DCA-C445-A9BC-0A5BE5511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66557"/>
      </p:ext>
    </p:extLst>
  </p:cSld>
  <p:clrMapOvr>
    <a:masterClrMapping/>
  </p:clrMapOvr>
  <p:transition spd="slow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15888"/>
            <a:ext cx="8243887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63" y="1376989"/>
            <a:ext cx="82296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461963" y="6289939"/>
            <a:ext cx="8245475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59575" y="64912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64710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27743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7529"/>
      </p:ext>
    </p:extLst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29F7A-3EF3-854B-ADE7-7854D8974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73674"/>
      </p:ext>
    </p:extLst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29F7A-3EF3-854B-ADE7-7854D8974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advClick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502751"/>
      </p:ext>
    </p:extLst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advClick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29F7A-3EF3-854B-ADE7-7854D8974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652405"/>
      </p:ext>
    </p:extLst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670566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theme" Target="../theme/theme4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theme" Target="../theme/theme5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78.xml"/><Relationship Id="rId14" Type="http://schemas.openxmlformats.org/officeDocument/2006/relationships/theme" Target="../theme/theme6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25" r:id="rId1"/>
    <p:sldLayoutId id="2147487505" r:id="rId2"/>
    <p:sldLayoutId id="2147487506" r:id="rId3"/>
    <p:sldLayoutId id="2147487507" r:id="rId4"/>
    <p:sldLayoutId id="2147487508" r:id="rId5"/>
    <p:sldLayoutId id="2147487509" r:id="rId6"/>
    <p:sldLayoutId id="2147487510" r:id="rId7"/>
    <p:sldLayoutId id="2147487511" r:id="rId8"/>
    <p:sldLayoutId id="2147487512" r:id="rId9"/>
    <p:sldLayoutId id="2147487513" r:id="rId10"/>
    <p:sldLayoutId id="2147487514" r:id="rId11"/>
    <p:sldLayoutId id="2147487684" r:id="rId12"/>
  </p:sldLayoutIdLst>
  <p:transition spd="slow" advClick="0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29" r:id="rId1"/>
    <p:sldLayoutId id="2147487530" r:id="rId2"/>
    <p:sldLayoutId id="2147487531" r:id="rId3"/>
    <p:sldLayoutId id="2147487532" r:id="rId4"/>
    <p:sldLayoutId id="2147487533" r:id="rId5"/>
    <p:sldLayoutId id="2147487534" r:id="rId6"/>
    <p:sldLayoutId id="2147487535" r:id="rId7"/>
    <p:sldLayoutId id="2147487536" r:id="rId8"/>
    <p:sldLayoutId id="2147487537" r:id="rId9"/>
    <p:sldLayoutId id="2147487538" r:id="rId10"/>
    <p:sldLayoutId id="2147487539" r:id="rId11"/>
    <p:sldLayoutId id="2147487540" r:id="rId12"/>
    <p:sldLayoutId id="2147487541" r:id="rId13"/>
  </p:sldLayoutIdLst>
  <p:transition spd="slow" advClick="0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38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43" r:id="rId1"/>
    <p:sldLayoutId id="2147487544" r:id="rId2"/>
    <p:sldLayoutId id="2147487545" r:id="rId3"/>
    <p:sldLayoutId id="2147487546" r:id="rId4"/>
    <p:sldLayoutId id="2147487547" r:id="rId5"/>
    <p:sldLayoutId id="2147487548" r:id="rId6"/>
    <p:sldLayoutId id="2147487549" r:id="rId7"/>
    <p:sldLayoutId id="2147487550" r:id="rId8"/>
    <p:sldLayoutId id="2147487551" r:id="rId9"/>
    <p:sldLayoutId id="2147487552" r:id="rId10"/>
    <p:sldLayoutId id="2147487553" r:id="rId11"/>
    <p:sldLayoutId id="2147487554" r:id="rId12"/>
    <p:sldLayoutId id="2147487555" r:id="rId13"/>
    <p:sldLayoutId id="2147487556" r:id="rId14"/>
  </p:sldLayoutIdLst>
  <p:transition spd="slow" advClick="0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2438" y="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371600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32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86" r:id="rId1"/>
    <p:sldLayoutId id="2147487687" r:id="rId2"/>
    <p:sldLayoutId id="2147487688" r:id="rId3"/>
    <p:sldLayoutId id="2147487689" r:id="rId4"/>
    <p:sldLayoutId id="2147487690" r:id="rId5"/>
    <p:sldLayoutId id="2147487691" r:id="rId6"/>
    <p:sldLayoutId id="2147487692" r:id="rId7"/>
    <p:sldLayoutId id="2147487693" r:id="rId8"/>
    <p:sldLayoutId id="2147487694" r:id="rId9"/>
    <p:sldLayoutId id="2147487695" r:id="rId10"/>
    <p:sldLayoutId id="2147487696" r:id="rId11"/>
    <p:sldLayoutId id="2147487697" r:id="rId12"/>
    <p:sldLayoutId id="2147487698" r:id="rId13"/>
  </p:sldLayoutIdLst>
  <p:transition spd="slow" advClick="0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2438" y="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371600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103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0" r:id="rId1"/>
    <p:sldLayoutId id="2147487701" r:id="rId2"/>
    <p:sldLayoutId id="2147487702" r:id="rId3"/>
    <p:sldLayoutId id="2147487703" r:id="rId4"/>
    <p:sldLayoutId id="2147487704" r:id="rId5"/>
    <p:sldLayoutId id="2147487705" r:id="rId6"/>
    <p:sldLayoutId id="2147487706" r:id="rId7"/>
    <p:sldLayoutId id="2147487707" r:id="rId8"/>
    <p:sldLayoutId id="2147487708" r:id="rId9"/>
    <p:sldLayoutId id="2147487709" r:id="rId10"/>
    <p:sldLayoutId id="2147487710" r:id="rId11"/>
    <p:sldLayoutId id="2147487711" r:id="rId12"/>
    <p:sldLayoutId id="2147487712" r:id="rId13"/>
  </p:sldLayoutIdLst>
  <p:transition advClick="0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2438" y="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371600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32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14" r:id="rId1"/>
    <p:sldLayoutId id="2147487715" r:id="rId2"/>
    <p:sldLayoutId id="2147487716" r:id="rId3"/>
    <p:sldLayoutId id="2147487717" r:id="rId4"/>
    <p:sldLayoutId id="2147487718" r:id="rId5"/>
    <p:sldLayoutId id="2147487719" r:id="rId6"/>
    <p:sldLayoutId id="2147487720" r:id="rId7"/>
    <p:sldLayoutId id="2147487721" r:id="rId8"/>
    <p:sldLayoutId id="2147487722" r:id="rId9"/>
    <p:sldLayoutId id="2147487723" r:id="rId10"/>
    <p:sldLayoutId id="2147487724" r:id="rId11"/>
    <p:sldLayoutId id="2147487725" r:id="rId12"/>
    <p:sldLayoutId id="2147487726" r:id="rId13"/>
  </p:sldLayoutIdLst>
  <p:transition advClick="0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71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2" r:id="rId1"/>
    <p:sldLayoutId id="2147487743" r:id="rId2"/>
    <p:sldLayoutId id="2147487744" r:id="rId3"/>
    <p:sldLayoutId id="2147487745" r:id="rId4"/>
    <p:sldLayoutId id="2147487746" r:id="rId5"/>
    <p:sldLayoutId id="2147487747" r:id="rId6"/>
    <p:sldLayoutId id="2147487748" r:id="rId7"/>
    <p:sldLayoutId id="2147487749" r:id="rId8"/>
    <p:sldLayoutId id="2147487750" r:id="rId9"/>
    <p:sldLayoutId id="2147487751" r:id="rId10"/>
    <p:sldLayoutId id="2147487752" r:id="rId11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838200" y="2209800"/>
            <a:ext cx="741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Please note, these are the 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actual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video-recorded proceedings from the 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CME event and may include the use of trade names and other raw, unedited content. </a:t>
            </a:r>
            <a:endParaRPr lang="en-US" sz="2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187782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9210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408363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20000"/>
              </a:spcAft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x-none" sz="2000" b="1" dirty="0">
                <a:solidFill>
                  <a:srgbClr val="EFC53D"/>
                </a:solidFill>
              </a:rPr>
              <a:t>Moderator</a:t>
            </a:r>
            <a:r>
              <a:rPr lang="en-US" altLang="x-none" sz="1800" b="1" dirty="0"/>
              <a:t/>
            </a:r>
            <a:br>
              <a:rPr lang="en-US" altLang="x-none" sz="1800" b="1" dirty="0"/>
            </a:br>
            <a:r>
              <a:rPr lang="en-US" altLang="x-none" sz="1800" b="1" dirty="0">
                <a:solidFill>
                  <a:srgbClr val="FFFFFF"/>
                </a:solidFill>
              </a:rPr>
              <a:t>Neil Love, MD</a:t>
            </a:r>
            <a:endParaRPr lang="en-US" altLang="x-none" sz="2000" b="1" dirty="0">
              <a:solidFill>
                <a:srgbClr val="FFFFF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00500" y="4284663"/>
            <a:ext cx="109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 b="1">
                <a:solidFill>
                  <a:srgbClr val="EFC53D"/>
                </a:solidFill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144463"/>
            <a:ext cx="85344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3600" b="1" dirty="0" smtClean="0">
                <a:solidFill>
                  <a:srgbClr val="FFFFFF"/>
                </a:solidFill>
                <a:ea typeface="ヒラギノ角ゴ Pro W3" charset="-128"/>
              </a:rPr>
              <a:t>Oncology Grand Rounds</a:t>
            </a:r>
            <a:br>
              <a:rPr lang="en-US" altLang="x-none" sz="36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 Ovarian Cancer </a:t>
            </a:r>
            <a:r>
              <a:rPr lang="en-US" altLang="x-none" sz="3200" b="1" dirty="0" smtClean="0">
                <a:solidFill>
                  <a:srgbClr val="FFFFFF"/>
                </a:solidFill>
                <a:ea typeface="ヒラギノ角ゴ Pro W3" charset="-128"/>
              </a:rPr>
              <a:t/>
            </a:r>
            <a:br>
              <a:rPr lang="en-US" altLang="x-none" sz="32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Nurse and Physician Investigators </a:t>
            </a:r>
            <a:b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Discuss New Agents, Novel Therapies </a:t>
            </a:r>
            <a:b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and Actual Cases from Practice</a:t>
            </a:r>
            <a:endParaRPr lang="en-US" altLang="x-none" sz="3200" b="1" dirty="0" smtClean="0">
              <a:solidFill>
                <a:srgbClr val="FFFFFF"/>
              </a:solidFill>
              <a:ea typeface="ヒラギノ角ゴ Pro W3" charset="-128"/>
            </a:endParaRPr>
          </a:p>
          <a:p>
            <a:pPr algn="ctr">
              <a:spcBef>
                <a:spcPts val="1200"/>
              </a:spcBef>
            </a:pP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Friday, May 5, </a:t>
            </a:r>
            <a: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  <a:t>2017</a:t>
            </a:r>
            <a:b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</a:br>
            <a: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  <a:t>12:15 </a:t>
            </a: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PM – 1:45 PM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00600" y="472440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Michele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Peetz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</a:t>
            </a: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FNP-C</a:t>
            </a:r>
            <a:b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Angeles 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Alvarez Secord, MD,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MHSc</a:t>
            </a:r>
            <a:endParaRPr lang="en-US" altLang="x-none" sz="1800" b="1" dirty="0">
              <a:solidFill>
                <a:srgbClr val="FF00FF"/>
              </a:solidFill>
              <a:ea typeface="ヒラギノ角ゴ Pro W3" charset="-128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95400" y="4724400"/>
            <a:ext cx="335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Kimberly Camp, RN, BSN, MSN, ANP-BC, </a:t>
            </a: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ONC</a:t>
            </a:r>
            <a:b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Ursula 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A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Matulonis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7712403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Module 1: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Overview of Ovarian </a:t>
            </a:r>
            <a:b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Cancer (OC)</a:t>
            </a: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06033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Overview</a:t>
            </a:r>
            <a:endParaRPr lang="en-US" altLang="x-none" dirty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Biology of OC and specific histologic and clinical </a:t>
            </a:r>
            <a:r>
              <a:rPr lang="en-US" dirty="0" smtClean="0"/>
              <a:t>subtypes</a:t>
            </a:r>
          </a:p>
          <a:p>
            <a:pPr marL="0" lvl="0" indent="0">
              <a:buNone/>
            </a:pPr>
            <a:endParaRPr lang="en-US" sz="800" dirty="0"/>
          </a:p>
          <a:p>
            <a:pPr lvl="0"/>
            <a:r>
              <a:rPr lang="en-US" dirty="0"/>
              <a:t>Clinical presentation and staging </a:t>
            </a:r>
            <a:endParaRPr lang="en-US" dirty="0" smtClean="0"/>
          </a:p>
          <a:p>
            <a:pPr marL="0" lvl="0" indent="0">
              <a:buNone/>
            </a:pPr>
            <a:endParaRPr lang="en-US" sz="800" dirty="0"/>
          </a:p>
          <a:p>
            <a:pPr lvl="0"/>
            <a:r>
              <a:rPr lang="en-US" dirty="0"/>
              <a:t>Role of tumor markers (CA-125)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668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4442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6288088" cy="752475"/>
          </a:xfrm>
        </p:spPr>
        <p:txBody>
          <a:bodyPr/>
          <a:lstStyle/>
          <a:p>
            <a:r>
              <a:rPr lang="en-US" altLang="x-none" sz="2800" dirty="0"/>
              <a:t>Ovarian </a:t>
            </a:r>
            <a:r>
              <a:rPr lang="en-US" altLang="x-none" sz="2800" dirty="0" smtClean="0"/>
              <a:t>Cancer </a:t>
            </a:r>
            <a:r>
              <a:rPr lang="en-US" altLang="x-none" sz="2800" dirty="0"/>
              <a:t>I</a:t>
            </a:r>
            <a:r>
              <a:rPr lang="en-US" altLang="x-none" sz="2800" dirty="0" smtClean="0"/>
              <a:t>s Separated </a:t>
            </a:r>
            <a:r>
              <a:rPr lang="en-US" altLang="x-none" sz="2800" dirty="0"/>
              <a:t>into </a:t>
            </a:r>
            <a:r>
              <a:rPr lang="en-US" altLang="x-none" sz="2800" dirty="0" smtClean="0"/>
              <a:t>Histological Categories</a:t>
            </a:r>
            <a:endParaRPr lang="en-US" altLang="x-none" sz="2800" dirty="0">
              <a:latin typeface="Times New Roman" charset="0"/>
            </a:endParaRPr>
          </a:p>
        </p:txBody>
      </p:sp>
      <p:sp>
        <p:nvSpPr>
          <p:cNvPr id="48130" name="Content Placeholder 6"/>
          <p:cNvSpPr>
            <a:spLocks noGrp="1"/>
          </p:cNvSpPr>
          <p:nvPr>
            <p:ph sz="half" idx="2"/>
          </p:nvPr>
        </p:nvSpPr>
        <p:spPr>
          <a:xfrm>
            <a:off x="5029200" y="1371600"/>
            <a:ext cx="3886200" cy="49784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x-none" sz="1700" dirty="0">
                <a:solidFill>
                  <a:srgbClr val="FFFFFF"/>
                </a:solidFill>
              </a:rPr>
              <a:t>Specific molecular features define these categories and shape clinical trial design:</a:t>
            </a:r>
            <a:br>
              <a:rPr lang="en-US" altLang="x-none" sz="1700" dirty="0">
                <a:solidFill>
                  <a:srgbClr val="FFFFFF"/>
                </a:solidFill>
              </a:rPr>
            </a:br>
            <a:r>
              <a:rPr lang="en-US" altLang="x-none" sz="1700" dirty="0">
                <a:solidFill>
                  <a:srgbClr val="FFFFFF"/>
                </a:solidFill>
              </a:rPr>
              <a:t/>
            </a:r>
            <a:br>
              <a:rPr lang="en-US" altLang="x-none" sz="1700" dirty="0">
                <a:solidFill>
                  <a:srgbClr val="FFFFFF"/>
                </a:solidFill>
              </a:rPr>
            </a:br>
            <a:r>
              <a:rPr lang="en-US" altLang="x-none" sz="1700" u="sng" dirty="0">
                <a:solidFill>
                  <a:srgbClr val="E9BB2B"/>
                </a:solidFill>
              </a:rPr>
              <a:t>Mucinous tumors</a:t>
            </a:r>
            <a:r>
              <a:rPr lang="en-US" altLang="x-none" sz="1700" dirty="0">
                <a:solidFill>
                  <a:srgbClr val="E9BB2B"/>
                </a:solidFill>
              </a:rPr>
              <a:t> </a:t>
            </a:r>
            <a:r>
              <a:rPr lang="en-US" altLang="x-none" sz="1700" dirty="0">
                <a:solidFill>
                  <a:srgbClr val="FFFFFF"/>
                </a:solidFill>
              </a:rPr>
              <a:t/>
            </a:r>
            <a:br>
              <a:rPr lang="en-US" altLang="x-none" sz="1700" dirty="0">
                <a:solidFill>
                  <a:srgbClr val="FFFFFF"/>
                </a:solidFill>
              </a:rPr>
            </a:br>
            <a:r>
              <a:rPr lang="en-US" altLang="x-none" sz="1700" dirty="0">
                <a:solidFill>
                  <a:srgbClr val="FFFFFF"/>
                </a:solidFill>
              </a:rPr>
              <a:t>KRAS mutations</a:t>
            </a:r>
            <a:br>
              <a:rPr lang="en-US" altLang="x-none" sz="1700" dirty="0">
                <a:solidFill>
                  <a:srgbClr val="FFFFFF"/>
                </a:solidFill>
              </a:rPr>
            </a:br>
            <a:r>
              <a:rPr lang="en-US" altLang="x-none" sz="1700" dirty="0">
                <a:solidFill>
                  <a:srgbClr val="FFFFFF"/>
                </a:solidFill>
              </a:rPr>
              <a:t/>
            </a:r>
            <a:br>
              <a:rPr lang="en-US" altLang="x-none" sz="1700" dirty="0">
                <a:solidFill>
                  <a:srgbClr val="FFFFFF"/>
                </a:solidFill>
              </a:rPr>
            </a:br>
            <a:r>
              <a:rPr lang="en-US" altLang="x-none" sz="1700" b="1" u="sng" dirty="0">
                <a:solidFill>
                  <a:srgbClr val="E9BB2B"/>
                </a:solidFill>
              </a:rPr>
              <a:t>High-grade serous cancers </a:t>
            </a:r>
            <a:r>
              <a:rPr lang="en-US" altLang="x-none" sz="1700" b="1" u="sng" dirty="0">
                <a:solidFill>
                  <a:srgbClr val="FFFFFF"/>
                </a:solidFill>
              </a:rPr>
              <a:t/>
            </a:r>
            <a:br>
              <a:rPr lang="en-US" altLang="x-none" sz="1700" b="1" u="sng" dirty="0">
                <a:solidFill>
                  <a:srgbClr val="FFFFFF"/>
                </a:solidFill>
              </a:rPr>
            </a:br>
            <a:r>
              <a:rPr lang="en-US" altLang="x-none" sz="1700" b="1" dirty="0">
                <a:solidFill>
                  <a:srgbClr val="FFFFFF"/>
                </a:solidFill>
              </a:rPr>
              <a:t>Homologous recombination deficiency (HRD) is common </a:t>
            </a:r>
            <a:br>
              <a:rPr lang="en-US" altLang="x-none" sz="1700" b="1" dirty="0">
                <a:solidFill>
                  <a:srgbClr val="FFFFFF"/>
                </a:solidFill>
              </a:rPr>
            </a:br>
            <a:r>
              <a:rPr lang="en-US" altLang="x-none" sz="1700" b="1" dirty="0">
                <a:solidFill>
                  <a:srgbClr val="FFFFFF"/>
                </a:solidFill>
              </a:rPr>
              <a:t>and thus displays a high rate of platinum sensitivity  </a:t>
            </a:r>
            <a:br>
              <a:rPr lang="en-US" altLang="x-none" sz="1700" b="1" dirty="0">
                <a:solidFill>
                  <a:srgbClr val="FFFFFF"/>
                </a:solidFill>
              </a:rPr>
            </a:br>
            <a:r>
              <a:rPr lang="en-US" altLang="x-none" sz="1700" dirty="0">
                <a:solidFill>
                  <a:srgbClr val="FFFFFF"/>
                </a:solidFill>
              </a:rPr>
              <a:t/>
            </a:r>
            <a:br>
              <a:rPr lang="en-US" altLang="x-none" sz="1700" dirty="0">
                <a:solidFill>
                  <a:srgbClr val="FFFFFF"/>
                </a:solidFill>
              </a:rPr>
            </a:br>
            <a:r>
              <a:rPr lang="en-US" altLang="x-none" sz="1700" u="sng" dirty="0">
                <a:solidFill>
                  <a:srgbClr val="E9BB2B"/>
                </a:solidFill>
              </a:rPr>
              <a:t>Low-grade serous cancers</a:t>
            </a:r>
            <a:r>
              <a:rPr lang="en-US" altLang="x-none" sz="1700" dirty="0">
                <a:solidFill>
                  <a:srgbClr val="E9BB2B"/>
                </a:solidFill>
              </a:rPr>
              <a:t> </a:t>
            </a:r>
            <a:r>
              <a:rPr lang="en-US" altLang="x-none" sz="1700" dirty="0">
                <a:solidFill>
                  <a:srgbClr val="FFFFFF"/>
                </a:solidFill>
              </a:rPr>
              <a:t/>
            </a:r>
            <a:br>
              <a:rPr lang="en-US" altLang="x-none" sz="1700" dirty="0">
                <a:solidFill>
                  <a:srgbClr val="FFFFFF"/>
                </a:solidFill>
              </a:rPr>
            </a:br>
            <a:r>
              <a:rPr lang="en-US" altLang="x-none" sz="1700" dirty="0">
                <a:solidFill>
                  <a:srgbClr val="FFFFFF"/>
                </a:solidFill>
              </a:rPr>
              <a:t>KRAS mutations; usefulness of MEK inhibitors </a:t>
            </a:r>
            <a:br>
              <a:rPr lang="en-US" altLang="x-none" sz="1700" dirty="0">
                <a:solidFill>
                  <a:srgbClr val="FFFFFF"/>
                </a:solidFill>
              </a:rPr>
            </a:br>
            <a:r>
              <a:rPr lang="en-US" altLang="x-none" sz="1700" dirty="0">
                <a:solidFill>
                  <a:srgbClr val="FFFFFF"/>
                </a:solidFill>
              </a:rPr>
              <a:t/>
            </a:r>
            <a:br>
              <a:rPr lang="en-US" altLang="x-none" sz="1700" dirty="0">
                <a:solidFill>
                  <a:srgbClr val="FFFFFF"/>
                </a:solidFill>
              </a:rPr>
            </a:br>
            <a:r>
              <a:rPr lang="en-US" altLang="x-none" sz="1700" u="sng" dirty="0">
                <a:solidFill>
                  <a:srgbClr val="E9BB2B"/>
                </a:solidFill>
              </a:rPr>
              <a:t>Clear cell cancers  </a:t>
            </a:r>
            <a:r>
              <a:rPr lang="en-US" altLang="x-none" sz="1700" u="sng" dirty="0">
                <a:solidFill>
                  <a:srgbClr val="FFFFFF"/>
                </a:solidFill>
              </a:rPr>
              <a:t/>
            </a:r>
            <a:br>
              <a:rPr lang="en-US" altLang="x-none" sz="1700" u="sng" dirty="0">
                <a:solidFill>
                  <a:srgbClr val="FFFFFF"/>
                </a:solidFill>
              </a:rPr>
            </a:br>
            <a:r>
              <a:rPr lang="en-US" altLang="x-none" sz="1700" dirty="0">
                <a:solidFill>
                  <a:srgbClr val="FFFFFF"/>
                </a:solidFill>
              </a:rPr>
              <a:t>Chemotherapy insensitivity, PIK3CA mutations and sensitivity to VEGFR-2 inhibitors  </a:t>
            </a:r>
          </a:p>
        </p:txBody>
      </p:sp>
      <p:grpSp>
        <p:nvGrpSpPr>
          <p:cNvPr id="48131" name="Group 5"/>
          <p:cNvGrpSpPr>
            <a:grpSpLocks/>
          </p:cNvGrpSpPr>
          <p:nvPr/>
        </p:nvGrpSpPr>
        <p:grpSpPr bwMode="auto">
          <a:xfrm>
            <a:off x="722313" y="1643063"/>
            <a:ext cx="1584325" cy="2319337"/>
            <a:chOff x="48" y="840"/>
            <a:chExt cx="1392" cy="1128"/>
          </a:xfrm>
        </p:grpSpPr>
        <p:pic>
          <p:nvPicPr>
            <p:cNvPr id="4814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08"/>
              <a:ext cx="139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9" name="Text Box 7"/>
            <p:cNvSpPr txBox="1">
              <a:spLocks noChangeArrowheads="1"/>
            </p:cNvSpPr>
            <p:nvPr/>
          </p:nvSpPr>
          <p:spPr bwMode="auto">
            <a:xfrm>
              <a:off x="418" y="840"/>
              <a:ext cx="73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/>
                <a:t>Serous</a:t>
              </a:r>
            </a:p>
          </p:txBody>
        </p:sp>
      </p:grpSp>
      <p:grpSp>
        <p:nvGrpSpPr>
          <p:cNvPr id="48132" name="Group 8"/>
          <p:cNvGrpSpPr>
            <a:grpSpLocks/>
          </p:cNvGrpSpPr>
          <p:nvPr/>
        </p:nvGrpSpPr>
        <p:grpSpPr bwMode="auto">
          <a:xfrm>
            <a:off x="722313" y="4005263"/>
            <a:ext cx="1584325" cy="2319337"/>
            <a:chOff x="1482" y="840"/>
            <a:chExt cx="1392" cy="1128"/>
          </a:xfrm>
        </p:grpSpPr>
        <p:pic>
          <p:nvPicPr>
            <p:cNvPr id="4814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" y="1008"/>
              <a:ext cx="139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7" name="Text Box 10"/>
            <p:cNvSpPr txBox="1">
              <a:spLocks noChangeArrowheads="1"/>
            </p:cNvSpPr>
            <p:nvPr/>
          </p:nvSpPr>
          <p:spPr bwMode="auto">
            <a:xfrm>
              <a:off x="1584" y="840"/>
              <a:ext cx="122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/>
                <a:t>Endometrioid</a:t>
              </a:r>
            </a:p>
          </p:txBody>
        </p:sp>
      </p:grpSp>
      <p:grpSp>
        <p:nvGrpSpPr>
          <p:cNvPr id="48133" name="Group 11"/>
          <p:cNvGrpSpPr>
            <a:grpSpLocks/>
          </p:cNvGrpSpPr>
          <p:nvPr/>
        </p:nvGrpSpPr>
        <p:grpSpPr bwMode="auto">
          <a:xfrm>
            <a:off x="2524125" y="1643063"/>
            <a:ext cx="1582738" cy="2319337"/>
            <a:chOff x="2928" y="840"/>
            <a:chExt cx="1392" cy="1128"/>
          </a:xfrm>
        </p:grpSpPr>
        <p:pic>
          <p:nvPicPr>
            <p:cNvPr id="48144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008"/>
              <a:ext cx="139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5" name="Text Box 13"/>
            <p:cNvSpPr txBox="1">
              <a:spLocks noChangeArrowheads="1"/>
            </p:cNvSpPr>
            <p:nvPr/>
          </p:nvSpPr>
          <p:spPr bwMode="auto">
            <a:xfrm>
              <a:off x="3191" y="840"/>
              <a:ext cx="93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/>
                <a:t>Mucinous</a:t>
              </a:r>
            </a:p>
          </p:txBody>
        </p:sp>
      </p:grpSp>
      <p:grpSp>
        <p:nvGrpSpPr>
          <p:cNvPr id="48134" name="Group 14"/>
          <p:cNvGrpSpPr>
            <a:grpSpLocks/>
          </p:cNvGrpSpPr>
          <p:nvPr/>
        </p:nvGrpSpPr>
        <p:grpSpPr bwMode="auto">
          <a:xfrm>
            <a:off x="2524125" y="4038600"/>
            <a:ext cx="1601788" cy="2286000"/>
            <a:chOff x="4352" y="856"/>
            <a:chExt cx="1408" cy="1112"/>
          </a:xfrm>
        </p:grpSpPr>
        <p:pic>
          <p:nvPicPr>
            <p:cNvPr id="48142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1008"/>
              <a:ext cx="140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3" name="Text Box 16"/>
            <p:cNvSpPr txBox="1">
              <a:spLocks noChangeArrowheads="1"/>
            </p:cNvSpPr>
            <p:nvPr/>
          </p:nvSpPr>
          <p:spPr bwMode="auto">
            <a:xfrm>
              <a:off x="4612" y="856"/>
              <a:ext cx="91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/>
                <a:t>Clear cell</a:t>
              </a:r>
            </a:p>
          </p:txBody>
        </p:sp>
      </p:grpSp>
      <p:sp>
        <p:nvSpPr>
          <p:cNvPr id="48135" name="TextBox 21"/>
          <p:cNvSpPr txBox="1">
            <a:spLocks noChangeArrowheads="1"/>
          </p:cNvSpPr>
          <p:nvPr/>
        </p:nvSpPr>
        <p:spPr bwMode="auto">
          <a:xfrm>
            <a:off x="685800" y="1219200"/>
            <a:ext cx="2546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/>
              <a:t>Low grade       High grade</a:t>
            </a:r>
          </a:p>
        </p:txBody>
      </p:sp>
      <p:sp>
        <p:nvSpPr>
          <p:cNvPr id="48136" name="Oval 22"/>
          <p:cNvSpPr>
            <a:spLocks noChangeArrowheads="1"/>
          </p:cNvSpPr>
          <p:nvPr/>
        </p:nvSpPr>
        <p:spPr bwMode="auto">
          <a:xfrm>
            <a:off x="4267200" y="2895600"/>
            <a:ext cx="4419600" cy="1524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cxnSp>
        <p:nvCxnSpPr>
          <p:cNvPr id="48137" name="Straight Arrow Connector 24"/>
          <p:cNvCxnSpPr>
            <a:cxnSpLocks noChangeShapeType="1"/>
            <a:endCxn id="48138" idx="4"/>
          </p:cNvCxnSpPr>
          <p:nvPr/>
        </p:nvCxnSpPr>
        <p:spPr bwMode="auto">
          <a:xfrm flipH="1" flipV="1">
            <a:off x="2590800" y="1752600"/>
            <a:ext cx="2057400" cy="1447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8" name="Oval 28"/>
          <p:cNvSpPr>
            <a:spLocks noChangeArrowheads="1"/>
          </p:cNvSpPr>
          <p:nvPr/>
        </p:nvSpPr>
        <p:spPr bwMode="auto">
          <a:xfrm>
            <a:off x="1981200" y="1066800"/>
            <a:ext cx="1219200" cy="685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cxnSp>
        <p:nvCxnSpPr>
          <p:cNvPr id="48139" name="Straight Arrow Connector 25"/>
          <p:cNvCxnSpPr>
            <a:cxnSpLocks noChangeShapeType="1"/>
          </p:cNvCxnSpPr>
          <p:nvPr/>
        </p:nvCxnSpPr>
        <p:spPr bwMode="auto">
          <a:xfrm flipV="1">
            <a:off x="1828800" y="1506538"/>
            <a:ext cx="114300" cy="246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0" name="Straight Arrow Connector 27"/>
          <p:cNvCxnSpPr>
            <a:cxnSpLocks noChangeShapeType="1"/>
          </p:cNvCxnSpPr>
          <p:nvPr/>
        </p:nvCxnSpPr>
        <p:spPr bwMode="auto">
          <a:xfrm flipH="1" flipV="1">
            <a:off x="1099088" y="1496393"/>
            <a:ext cx="152400" cy="246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41" name="TextBox 3"/>
          <p:cNvSpPr txBox="1">
            <a:spLocks noChangeArrowheads="1"/>
          </p:cNvSpPr>
          <p:nvPr/>
        </p:nvSpPr>
        <p:spPr bwMode="auto">
          <a:xfrm>
            <a:off x="0" y="6519863"/>
            <a:ext cx="713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bIns="1828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FFFFFF"/>
                </a:solidFill>
              </a:rPr>
              <a:t>Courtesy of Ursula </a:t>
            </a:r>
            <a:r>
              <a:rPr lang="en-US" altLang="x-none" sz="1600" dirty="0" err="1">
                <a:solidFill>
                  <a:srgbClr val="FFFFFF"/>
                </a:solidFill>
              </a:rPr>
              <a:t>Matulonis</a:t>
            </a:r>
            <a:r>
              <a:rPr lang="en-US" altLang="x-none" sz="1600" dirty="0">
                <a:solidFill>
                  <a:srgbClr val="FFFFFF"/>
                </a:solidFill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57340729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Key Considerations for BRCA Mutation </a:t>
            </a:r>
            <a:r>
              <a:rPr lang="en-US" altLang="x-none" dirty="0"/>
              <a:t>T</a:t>
            </a:r>
            <a:r>
              <a:rPr lang="en-US" altLang="x-none" dirty="0" smtClean="0"/>
              <a:t>esting for Patients with Ovarian Cancer</a:t>
            </a:r>
            <a:endParaRPr lang="en-US" altLang="x-none" dirty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176"/>
              </a:spcBef>
            </a:pPr>
            <a:r>
              <a:rPr lang="en-US" sz="2400" dirty="0"/>
              <a:t>Frequency and clinical significance of BRCA germline and somatic </a:t>
            </a:r>
            <a:r>
              <a:rPr lang="en-US" sz="2400" dirty="0" smtClean="0"/>
              <a:t>mutations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Selection of patients with OC for genetic </a:t>
            </a:r>
            <a:r>
              <a:rPr lang="en-US" sz="2400" dirty="0" smtClean="0"/>
              <a:t>testing</a:t>
            </a:r>
            <a:endParaRPr lang="en-US" sz="2400" dirty="0"/>
          </a:p>
          <a:p>
            <a:pPr lvl="0">
              <a:spcBef>
                <a:spcPts val="1176"/>
              </a:spcBef>
            </a:pPr>
            <a:r>
              <a:rPr lang="en-US" sz="2400" dirty="0"/>
              <a:t>Options for BRCA germline mutation testing: “One-off” versus multiplex </a:t>
            </a:r>
            <a:r>
              <a:rPr lang="en-US" sz="2400" dirty="0" smtClean="0"/>
              <a:t>assays</a:t>
            </a:r>
            <a:endParaRPr lang="en-US" sz="2400" dirty="0"/>
          </a:p>
          <a:p>
            <a:pPr lvl="0">
              <a:spcBef>
                <a:spcPts val="1176"/>
              </a:spcBef>
            </a:pPr>
            <a:r>
              <a:rPr lang="en-US" sz="2400" dirty="0" smtClean="0"/>
              <a:t>Significance of “BRCA-like</a:t>
            </a:r>
            <a:r>
              <a:rPr lang="en-US" sz="2400" dirty="0"/>
              <a:t>” and other genomic signatures (</a:t>
            </a:r>
            <a:r>
              <a:rPr lang="en-US" sz="2400" dirty="0" err="1"/>
              <a:t>eg</a:t>
            </a:r>
            <a:r>
              <a:rPr lang="en-US" sz="2400" dirty="0"/>
              <a:t>, homologous recombination deficiency) </a:t>
            </a:r>
            <a:endParaRPr lang="en-US" sz="2400" dirty="0" smtClean="0"/>
          </a:p>
          <a:p>
            <a:pPr lvl="0">
              <a:spcBef>
                <a:spcPts val="1176"/>
              </a:spcBef>
            </a:pPr>
            <a:r>
              <a:rPr lang="en-US" sz="2400" dirty="0" smtClean="0"/>
              <a:t>Indications for genetic </a:t>
            </a:r>
            <a:r>
              <a:rPr lang="en-US" sz="2400" dirty="0"/>
              <a:t>counseling for patients with OC and their family members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668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55523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12992" y="1295400"/>
            <a:ext cx="7769225" cy="1292870"/>
          </a:xfrm>
          <a:prstGeom prst="rect">
            <a:avLst/>
          </a:prstGeom>
        </p:spPr>
        <p:txBody>
          <a:bodyPr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sz="1500" b="0" kern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Germline DNA sequenced from women with OC (N = 1,915) using a targeted capture and multiplex sequencing assay</a:t>
            </a:r>
          </a:p>
          <a:p>
            <a:pPr lvl="1">
              <a:lnSpc>
                <a:spcPct val="100000"/>
              </a:lnSpc>
              <a:buClr>
                <a:schemeClr val="tx1"/>
              </a:buClr>
            </a:pPr>
            <a:r>
              <a:rPr lang="en-US" sz="1500" b="0" kern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University of Washington GYN tissue bank (n = 570)</a:t>
            </a:r>
          </a:p>
          <a:p>
            <a:pPr lvl="1">
              <a:lnSpc>
                <a:spcPct val="100000"/>
              </a:lnSpc>
              <a:buClr>
                <a:schemeClr val="tx1"/>
              </a:buClr>
            </a:pPr>
            <a:r>
              <a:rPr lang="en-US" sz="1500" b="0" kern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GOG-218 (n = 788) and GOG-262 (n = 557)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53336"/>
            <a:ext cx="4695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1600" b="0" dirty="0">
                <a:ea typeface="Arial" charset="0"/>
                <a:cs typeface="Arial" charset="0"/>
              </a:rPr>
              <a:t>Norquist BM et al. </a:t>
            </a:r>
            <a:r>
              <a:rPr lang="en-US" altLang="x-none" sz="1600" b="0" i="1" dirty="0">
                <a:ea typeface="Arial" charset="0"/>
                <a:cs typeface="Arial" charset="0"/>
              </a:rPr>
              <a:t>JAMA </a:t>
            </a:r>
            <a:r>
              <a:rPr lang="en-US" altLang="x-none" sz="1600" b="0" i="1" dirty="0" err="1">
                <a:ea typeface="Arial" charset="0"/>
                <a:cs typeface="Arial" charset="0"/>
              </a:rPr>
              <a:t>Oncol</a:t>
            </a:r>
            <a:r>
              <a:rPr lang="en-US" altLang="x-none" sz="1600" b="0" i="1" dirty="0">
                <a:ea typeface="Arial" charset="0"/>
                <a:cs typeface="Arial" charset="0"/>
              </a:rPr>
              <a:t> </a:t>
            </a:r>
            <a:r>
              <a:rPr lang="en-US" altLang="x-none" sz="1600" b="0" dirty="0">
                <a:ea typeface="Arial" charset="0"/>
                <a:cs typeface="Arial" charset="0"/>
              </a:rPr>
              <a:t>2016;2(4):</a:t>
            </a:r>
            <a:r>
              <a:rPr lang="en-US" altLang="x-none" sz="1600" b="0" dirty="0" smtClean="0">
                <a:ea typeface="Arial" charset="0"/>
                <a:cs typeface="Arial" charset="0"/>
              </a:rPr>
              <a:t>482-90.</a:t>
            </a:r>
            <a:endParaRPr lang="en-US" altLang="x-none" sz="1600" b="0" dirty="0">
              <a:ea typeface="Arial" charset="0"/>
              <a:cs typeface="Arial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74173370"/>
              </p:ext>
            </p:extLst>
          </p:nvPr>
        </p:nvGraphicFramePr>
        <p:xfrm>
          <a:off x="0" y="3171350"/>
          <a:ext cx="4695966" cy="3508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865514530"/>
              </p:ext>
            </p:extLst>
          </p:nvPr>
        </p:nvGraphicFramePr>
        <p:xfrm>
          <a:off x="4933649" y="2640251"/>
          <a:ext cx="4210351" cy="4546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7" name="Straight Connector 26"/>
          <p:cNvCxnSpPr/>
          <p:nvPr/>
        </p:nvCxnSpPr>
        <p:spPr bwMode="auto">
          <a:xfrm flipV="1">
            <a:off x="2196716" y="2453484"/>
            <a:ext cx="4432684" cy="1312316"/>
          </a:xfrm>
          <a:prstGeom prst="lin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2196716" y="5035967"/>
            <a:ext cx="4618740" cy="1643401"/>
          </a:xfrm>
          <a:prstGeom prst="lin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0" y="2453484"/>
            <a:ext cx="419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E9BB2B"/>
                </a:solidFill>
                <a:ea typeface="Arial" charset="0"/>
                <a:cs typeface="Arial" charset="0"/>
              </a:rPr>
              <a:t>Overall </a:t>
            </a:r>
            <a:r>
              <a:rPr lang="en-US" sz="1600" b="1" dirty="0" smtClean="0">
                <a:solidFill>
                  <a:srgbClr val="E9BB2B"/>
                </a:solidFill>
                <a:ea typeface="Arial" charset="0"/>
                <a:cs typeface="Arial" charset="0"/>
              </a:rPr>
              <a:t>population</a:t>
            </a:r>
            <a:endParaRPr lang="en-US" sz="1600" b="1" dirty="0">
              <a:solidFill>
                <a:srgbClr val="E9BB2B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1600" b="1" dirty="0" smtClean="0">
                <a:solidFill>
                  <a:srgbClr val="E9BB2B"/>
                </a:solidFill>
                <a:ea typeface="Arial" charset="0"/>
                <a:cs typeface="Arial" charset="0"/>
              </a:rPr>
              <a:t>(not </a:t>
            </a:r>
            <a:r>
              <a:rPr lang="en-US" sz="1600" b="1" dirty="0">
                <a:solidFill>
                  <a:srgbClr val="E9BB2B"/>
                </a:solidFill>
                <a:ea typeface="Arial" charset="0"/>
                <a:cs typeface="Arial" charset="0"/>
              </a:rPr>
              <a:t>selected for age or family history</a:t>
            </a:r>
            <a:r>
              <a:rPr lang="en-US" sz="1600" b="1" dirty="0" smtClean="0">
                <a:solidFill>
                  <a:srgbClr val="E9BB2B"/>
                </a:solidFill>
                <a:ea typeface="Arial" charset="0"/>
                <a:cs typeface="Arial" charset="0"/>
              </a:rPr>
              <a:t>)</a:t>
            </a:r>
            <a:br>
              <a:rPr lang="en-US" sz="1600" b="1" dirty="0" smtClean="0">
                <a:solidFill>
                  <a:srgbClr val="E9BB2B"/>
                </a:solidFill>
                <a:ea typeface="Arial" charset="0"/>
                <a:cs typeface="Arial" charset="0"/>
              </a:rPr>
            </a:br>
            <a:r>
              <a:rPr lang="en-US" sz="1600" b="1" dirty="0">
                <a:solidFill>
                  <a:srgbClr val="E9BB2B"/>
                </a:solidFill>
                <a:ea typeface="Arial" charset="0"/>
                <a:cs typeface="Arial" charset="0"/>
              </a:rPr>
              <a:t>N = </a:t>
            </a:r>
            <a:r>
              <a:rPr lang="en-US" sz="1600" b="1" dirty="0" smtClean="0">
                <a:solidFill>
                  <a:srgbClr val="E9BB2B"/>
                </a:solidFill>
                <a:ea typeface="Arial" charset="0"/>
                <a:cs typeface="Arial" charset="0"/>
              </a:rPr>
              <a:t>1,915</a:t>
            </a:r>
            <a:endParaRPr lang="en-US" sz="1600" b="1" dirty="0">
              <a:solidFill>
                <a:srgbClr val="E9BB2B"/>
              </a:solidFill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75630" y="1809254"/>
            <a:ext cx="2921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E9BB2B"/>
                </a:solidFill>
                <a:ea typeface="Arial" charset="0"/>
                <a:cs typeface="Arial" charset="0"/>
              </a:rPr>
              <a:t>Germline mutations associated with OC </a:t>
            </a:r>
            <a:r>
              <a:rPr lang="en-US" sz="1600" b="1" dirty="0" smtClean="0">
                <a:solidFill>
                  <a:srgbClr val="E9BB2B"/>
                </a:solidFill>
                <a:ea typeface="Arial" charset="0"/>
                <a:cs typeface="Arial" charset="0"/>
              </a:rPr>
              <a:t>risk</a:t>
            </a:r>
            <a:br>
              <a:rPr lang="en-US" sz="1600" b="1" dirty="0" smtClean="0">
                <a:solidFill>
                  <a:srgbClr val="E9BB2B"/>
                </a:solidFill>
                <a:ea typeface="Arial" charset="0"/>
                <a:cs typeface="Arial" charset="0"/>
              </a:rPr>
            </a:br>
            <a:r>
              <a:rPr lang="en-US" sz="1600" b="1" dirty="0" smtClean="0">
                <a:solidFill>
                  <a:srgbClr val="E9BB2B"/>
                </a:solidFill>
                <a:ea typeface="Arial" charset="0"/>
                <a:cs typeface="Arial" charset="0"/>
              </a:rPr>
              <a:t>N = 347</a:t>
            </a:r>
            <a:endParaRPr lang="en-US" sz="1600" b="1" dirty="0">
              <a:solidFill>
                <a:srgbClr val="E9BB2B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Summary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of Germline DNA Mutations in OC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1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Testing in Patients with Ovarian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953000"/>
          </a:xfrm>
        </p:spPr>
        <p:txBody>
          <a:bodyPr/>
          <a:lstStyle/>
          <a:p>
            <a:pPr marL="11113" indent="0">
              <a:buNone/>
            </a:pPr>
            <a:r>
              <a:rPr lang="en-US" sz="2200" dirty="0" smtClean="0"/>
              <a:t>SGO Position Paper on Risk Assessment for Inherited Gynecologic Cancer Predispositions, 2015</a:t>
            </a:r>
          </a:p>
          <a:p>
            <a:r>
              <a:rPr lang="en-US" sz="2000" b="0" dirty="0" smtClean="0"/>
              <a:t>Patients </a:t>
            </a:r>
            <a:r>
              <a:rPr lang="en-US" sz="2000" b="0" dirty="0"/>
              <a:t>with an increased likelihood of having an inherited predisposition to </a:t>
            </a:r>
            <a:r>
              <a:rPr lang="en-US" sz="2000" b="0" dirty="0" smtClean="0"/>
              <a:t>breast and ovarian/tubal/peritoneal cancer who </a:t>
            </a:r>
            <a:r>
              <a:rPr lang="en-US" sz="2000" b="0" dirty="0"/>
              <a:t>should receive genetic counseling and be offered </a:t>
            </a:r>
            <a:r>
              <a:rPr lang="en-US" sz="2000" b="0" dirty="0" smtClean="0"/>
              <a:t>genetic testing</a:t>
            </a:r>
          </a:p>
          <a:p>
            <a:pPr lvl="1"/>
            <a:r>
              <a:rPr lang="en-US" sz="2000" b="0" dirty="0" smtClean="0">
                <a:solidFill>
                  <a:schemeClr val="tx1"/>
                </a:solidFill>
              </a:rPr>
              <a:t>Women affected with high-grade epithelial ovarian/tubal/ peritoneal cancer</a:t>
            </a:r>
          </a:p>
          <a:p>
            <a:pPr marL="11113" indent="0">
              <a:spcBef>
                <a:spcPts val="2424"/>
              </a:spcBef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NCCN Ovarian Cancer Guidelines, v1.2017</a:t>
            </a:r>
          </a:p>
          <a:p>
            <a:pPr marL="473075" indent="-342900"/>
            <a:r>
              <a:rPr lang="en-US" sz="2000" b="0" dirty="0">
                <a:solidFill>
                  <a:schemeClr val="tx1"/>
                </a:solidFill>
              </a:rPr>
              <a:t>All patients with ovarian cancer, fallopian tube </a:t>
            </a:r>
            <a:r>
              <a:rPr lang="en-US" sz="2000" b="0" dirty="0" smtClean="0">
                <a:solidFill>
                  <a:schemeClr val="tx1"/>
                </a:solidFill>
              </a:rPr>
              <a:t>cancer </a:t>
            </a:r>
            <a:r>
              <a:rPr lang="en-US" sz="2000" b="0" dirty="0">
                <a:solidFill>
                  <a:schemeClr val="tx1"/>
                </a:solidFill>
              </a:rPr>
              <a:t>or primary peritoneal cancer should be referred for genetic risk evaluation </a:t>
            </a:r>
            <a:endParaRPr lang="en-US" sz="2000" b="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2" y="6460123"/>
            <a:ext cx="8807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</a:rPr>
              <a:t>Lancaster JM et al. </a:t>
            </a:r>
            <a:r>
              <a:rPr lang="en-US" sz="1600" b="0" i="1" dirty="0" err="1" smtClean="0">
                <a:solidFill>
                  <a:schemeClr val="tx1"/>
                </a:solidFill>
              </a:rPr>
              <a:t>Gyn</a:t>
            </a:r>
            <a:r>
              <a:rPr lang="en-US" sz="1600" b="0" i="1" dirty="0" smtClean="0">
                <a:solidFill>
                  <a:schemeClr val="tx1"/>
                </a:solidFill>
              </a:rPr>
              <a:t> </a:t>
            </a:r>
            <a:r>
              <a:rPr lang="en-US" sz="1600" b="0" i="1" dirty="0" err="1" smtClean="0">
                <a:solidFill>
                  <a:schemeClr val="tx1"/>
                </a:solidFill>
              </a:rPr>
              <a:t>Oncol</a:t>
            </a:r>
            <a:r>
              <a:rPr lang="en-US" sz="1600" b="0" dirty="0" smtClean="0">
                <a:solidFill>
                  <a:schemeClr val="tx1"/>
                </a:solidFill>
              </a:rPr>
              <a:t> 2015;136:3-7. NCCN Ovarian Cancer Guidelines v1.2017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5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304800" y="692695"/>
            <a:ext cx="8534399" cy="5708105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10840"/>
            <a:ext cx="7769225" cy="681856"/>
          </a:xfrm>
        </p:spPr>
        <p:txBody>
          <a:bodyPr/>
          <a:lstStyle/>
          <a:p>
            <a:r>
              <a:rPr lang="en-US" dirty="0" smtClean="0"/>
              <a:t>Examples of Assays for Genetic Testing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949325"/>
              </p:ext>
            </p:extLst>
          </p:nvPr>
        </p:nvGraphicFramePr>
        <p:xfrm>
          <a:off x="467581" y="838200"/>
          <a:ext cx="8202488" cy="54101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68488"/>
                <a:gridCol w="3429000"/>
                <a:gridCol w="1905000"/>
              </a:tblGrid>
              <a:tr h="335145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Test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Companion diagnostics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Turnaround time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BRACAnalysis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CDx</a:t>
                      </a:r>
                      <a:r>
                        <a:rPr lang="en-US" sz="1500" baseline="30000" dirty="0" smtClean="0">
                          <a:solidFill>
                            <a:schemeClr val="tx1"/>
                          </a:solidFill>
                        </a:rPr>
                        <a:t>®</a:t>
                      </a:r>
                      <a:endParaRPr lang="en-US" sz="15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Olaparib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companion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diagnostic test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2 weeks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813924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FoundationFocus</a:t>
                      </a:r>
                      <a:r>
                        <a:rPr lang="en-US" sz="1500" baseline="30000" dirty="0" err="1" smtClean="0">
                          <a:solidFill>
                            <a:schemeClr val="tx1"/>
                          </a:solidFill>
                        </a:rPr>
                        <a:t>TM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15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CDxBRCA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test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Rucaparib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companion </a:t>
                      </a:r>
                      <a:br>
                        <a:rPr lang="en-US" sz="15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diagnostic test — somatic </a:t>
                      </a:r>
                      <a:br>
                        <a:rPr lang="en-US" sz="15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and germline BRCA1/2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2 weeks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Breast/ovarian panels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Ambry Genetics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BRCAplus</a:t>
                      </a:r>
                      <a:r>
                        <a:rPr lang="en-US" sz="1500" baseline="30000" dirty="0" err="1" smtClean="0">
                          <a:solidFill>
                            <a:schemeClr val="tx1"/>
                          </a:solidFill>
                        </a:rPr>
                        <a:t>TM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6-gene panel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1-2 weeks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Ambry Genetics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OvaNext</a:t>
                      </a:r>
                      <a:r>
                        <a:rPr lang="en-US" sz="1500" baseline="30000" dirty="0" err="1" smtClean="0">
                          <a:solidFill>
                            <a:schemeClr val="tx1"/>
                          </a:solidFill>
                        </a:rPr>
                        <a:t>TM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25-gene panel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2-4 weeks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57453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Invitae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Breast/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Gyn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guidelines-based panel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19-gene panel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1-3 weeks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Color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Genomics</a:t>
                      </a:r>
                      <a:r>
                        <a:rPr lang="en-US" sz="1500" baseline="30000" dirty="0" err="1" smtClean="0">
                          <a:solidFill>
                            <a:schemeClr val="tx1"/>
                          </a:solidFill>
                        </a:rPr>
                        <a:t>TM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19-gene panel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4-8 weeks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GeneDx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Breast/Ovarian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21-gene panel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3 weeks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1"/>
                          </a:solidFill>
                        </a:rPr>
                        <a:t>Comprehensive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</a:rPr>
                        <a:t> panels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Ambry Genetics 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CancerNext</a:t>
                      </a:r>
                      <a:r>
                        <a:rPr lang="en-US" sz="1500" baseline="30000" dirty="0" err="1" smtClean="0">
                          <a:solidFill>
                            <a:schemeClr val="tx1"/>
                          </a:solidFill>
                        </a:rPr>
                        <a:t>TM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32-gene panel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2-3 weeks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GeneDx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Comprehensive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32-gene panel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3 weeks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Myriad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myRisk</a:t>
                      </a:r>
                      <a:r>
                        <a:rPr lang="en-US" sz="1500" baseline="30000" dirty="0" smtClean="0">
                          <a:solidFill>
                            <a:schemeClr val="tx1"/>
                          </a:solidFill>
                        </a:rPr>
                        <a:t>®</a:t>
                      </a:r>
                      <a:endParaRPr lang="en-US" sz="15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28-gene panel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2-4 weeks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3351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Invitae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Multi-Cancer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80-gene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panel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1-3 weeks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477000"/>
            <a:ext cx="7512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GeneTests</a:t>
            </a:r>
            <a:r>
              <a:rPr lang="en-US" sz="1600" b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 (www.genetests.org); </a:t>
            </a:r>
            <a:r>
              <a:rPr lang="en-US" sz="1600" b="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Lynce</a:t>
            </a:r>
            <a:r>
              <a:rPr lang="en-US" sz="1600" b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 F, Isaacs C. ASCO 2016 Education Book</a:t>
            </a:r>
            <a:endParaRPr lang="en-US" sz="1600" b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18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683569" y="156370"/>
            <a:ext cx="8308032" cy="1258887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Panel </a:t>
            </a:r>
            <a:r>
              <a:rPr lang="en-US" altLang="x-none" smtClean="0">
                <a:ea typeface="ＭＳ Ｐゴシック" charset="-128"/>
              </a:rPr>
              <a:t>Testing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110595" name="Content Placeholder 3"/>
          <p:cNvSpPr>
            <a:spLocks noGrp="1"/>
          </p:cNvSpPr>
          <p:nvPr>
            <p:ph sz="half" idx="2"/>
          </p:nvPr>
        </p:nvSpPr>
        <p:spPr>
          <a:xfrm>
            <a:off x="683568" y="1524000"/>
            <a:ext cx="4452938" cy="435610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altLang="x-none" b="1" dirty="0">
                <a:ea typeface="ＭＳ Ｐゴシック" charset="-128"/>
              </a:rPr>
              <a:t>Advantages: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x-none" b="0" dirty="0" smtClean="0">
                <a:ea typeface="ＭＳ Ｐゴシック" charset="-128"/>
              </a:rPr>
              <a:t>More </a:t>
            </a:r>
            <a:r>
              <a:rPr lang="en-US" altLang="en-US" b="0" dirty="0">
                <a:ea typeface="ＭＳ Ｐゴシック" charset="-128"/>
              </a:rPr>
              <a:t>“</a:t>
            </a:r>
            <a:r>
              <a:rPr lang="en-US" altLang="x-none" b="0" dirty="0">
                <a:ea typeface="ＭＳ Ｐゴシック" charset="-128"/>
              </a:rPr>
              <a:t>diagnoses</a:t>
            </a:r>
            <a:r>
              <a:rPr lang="en-US" altLang="en-US" b="0" dirty="0">
                <a:ea typeface="ＭＳ Ｐゴシック" charset="-128"/>
              </a:rPr>
              <a:t>”</a:t>
            </a:r>
            <a:endParaRPr lang="en-US" altLang="x-none" b="0" dirty="0">
              <a:ea typeface="ＭＳ Ｐゴシック" charset="-128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x-none" b="0" dirty="0">
                <a:ea typeface="ＭＳ Ｐゴシック" charset="-128"/>
              </a:rPr>
              <a:t>Often </a:t>
            </a:r>
            <a:r>
              <a:rPr lang="en-US" altLang="x-none" b="0" dirty="0" smtClean="0">
                <a:ea typeface="ＭＳ Ｐゴシック" charset="-128"/>
              </a:rPr>
              <a:t>cost effective </a:t>
            </a:r>
            <a:endParaRPr lang="en-US" altLang="x-none" b="0" dirty="0">
              <a:ea typeface="ＭＳ Ｐゴシック" charset="-128"/>
            </a:endParaRPr>
          </a:p>
        </p:txBody>
      </p:sp>
      <p:sp>
        <p:nvSpPr>
          <p:cNvPr id="110597" name="Content Placeholder 5"/>
          <p:cNvSpPr>
            <a:spLocks noGrp="1"/>
          </p:cNvSpPr>
          <p:nvPr>
            <p:ph sz="quarter" idx="4"/>
          </p:nvPr>
        </p:nvSpPr>
        <p:spPr>
          <a:xfrm>
            <a:off x="4318695" y="1524000"/>
            <a:ext cx="4456113" cy="4356100"/>
          </a:xfrm>
        </p:spPr>
        <p:txBody>
          <a:bodyPr/>
          <a:lstStyle/>
          <a:p>
            <a:pPr marL="0" lvl="0" indent="0" eaLnBrk="1" hangingPunct="1">
              <a:buNone/>
            </a:pPr>
            <a:r>
              <a:rPr lang="en-US" altLang="x-none" b="1" dirty="0">
                <a:solidFill>
                  <a:srgbClr val="FFFFFF"/>
                </a:solidFill>
                <a:ea typeface="ＭＳ Ｐゴシック" charset="-128"/>
              </a:rPr>
              <a:t>Disadvantages: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x-none" b="0" dirty="0" smtClean="0">
                <a:ea typeface="ＭＳ Ｐゴシック" charset="-128"/>
              </a:rPr>
              <a:t>Unexpected </a:t>
            </a:r>
            <a:r>
              <a:rPr lang="en-US" altLang="x-none" b="0" dirty="0">
                <a:ea typeface="ＭＳ Ｐゴシック" charset="-128"/>
              </a:rPr>
              <a:t>results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x-none" sz="2400" b="0" dirty="0" err="1" smtClean="0">
                <a:ea typeface="ＭＳ Ｐゴシック" charset="-128"/>
              </a:rPr>
              <a:t>Noncorrelative</a:t>
            </a:r>
            <a:r>
              <a:rPr lang="en-US" altLang="x-none" sz="2400" b="0" dirty="0" smtClean="0">
                <a:ea typeface="ＭＳ Ｐゴシック" charset="-128"/>
              </a:rPr>
              <a:t> </a:t>
            </a:r>
            <a:r>
              <a:rPr lang="en-US" altLang="x-none" sz="2400" b="0" dirty="0">
                <a:ea typeface="ＭＳ Ｐゴシック" charset="-128"/>
              </a:rPr>
              <a:t>high-penetrant gene(s)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x-none" sz="2400" b="0" dirty="0">
                <a:ea typeface="ＭＳ Ｐゴシック" charset="-128"/>
              </a:rPr>
              <a:t>Mosaicism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x-none" b="0" dirty="0">
                <a:ea typeface="ＭＳ Ｐゴシック" charset="-128"/>
              </a:rPr>
              <a:t>Low and moderate penetrance genes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x-none" b="0" dirty="0">
                <a:ea typeface="ＭＳ Ｐゴシック" charset="-128"/>
              </a:rPr>
              <a:t>High uncertain variant rate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x-none" b="0" dirty="0">
                <a:ea typeface="ＭＳ Ｐゴシック" charset="-128"/>
              </a:rPr>
              <a:t>Slower </a:t>
            </a:r>
            <a:r>
              <a:rPr lang="en-US" altLang="x-none" b="0" dirty="0" smtClean="0">
                <a:ea typeface="ＭＳ Ｐゴシック" charset="-128"/>
              </a:rPr>
              <a:t>turnaround time</a:t>
            </a:r>
            <a:endParaRPr lang="en-US" altLang="x-none" b="0" dirty="0">
              <a:ea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05" y="6453336"/>
            <a:ext cx="3110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Courtesy of </a:t>
            </a:r>
            <a:r>
              <a:rPr lang="en-US" altLang="x-none" sz="1600" b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Kathleen </a:t>
            </a:r>
            <a:r>
              <a:rPr lang="en-US" altLang="x-none" sz="1600" b="0" dirty="0" smtClean="0">
                <a:solidFill>
                  <a:schemeClr val="tx1"/>
                </a:solidFill>
                <a:latin typeface="+mn-lt"/>
                <a:ea typeface="ＭＳ Ｐゴシック" charset="-128"/>
              </a:rPr>
              <a:t>N </a:t>
            </a:r>
            <a:r>
              <a:rPr lang="en-US" altLang="x-none" sz="1600" b="0" dirty="0">
                <a:solidFill>
                  <a:schemeClr val="tx1"/>
                </a:solidFill>
                <a:latin typeface="+mn-lt"/>
                <a:ea typeface="ＭＳ Ｐゴシック" charset="-128"/>
              </a:rPr>
              <a:t>Moore, MD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1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408363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20000"/>
              </a:spcAft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x-none" sz="2000" b="1" dirty="0">
                <a:solidFill>
                  <a:srgbClr val="EFC53D"/>
                </a:solidFill>
              </a:rPr>
              <a:t>Moderator</a:t>
            </a:r>
            <a:r>
              <a:rPr lang="en-US" altLang="x-none" sz="1800" b="1" dirty="0"/>
              <a:t/>
            </a:r>
            <a:br>
              <a:rPr lang="en-US" altLang="x-none" sz="1800" b="1" dirty="0"/>
            </a:br>
            <a:r>
              <a:rPr lang="en-US" altLang="x-none" sz="1800" b="1" dirty="0">
                <a:solidFill>
                  <a:srgbClr val="FFFFFF"/>
                </a:solidFill>
              </a:rPr>
              <a:t>Neil Love, MD</a:t>
            </a:r>
            <a:endParaRPr lang="en-US" altLang="x-none" sz="2000" b="1" dirty="0">
              <a:solidFill>
                <a:srgbClr val="FFFFF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00500" y="4284663"/>
            <a:ext cx="109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 b="1">
                <a:solidFill>
                  <a:srgbClr val="EFC53D"/>
                </a:solidFill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144463"/>
            <a:ext cx="85344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3600" b="1" dirty="0" smtClean="0">
                <a:solidFill>
                  <a:srgbClr val="FFFFFF"/>
                </a:solidFill>
                <a:ea typeface="ヒラギノ角ゴ Pro W3" charset="-128"/>
              </a:rPr>
              <a:t>Oncology Grand Rounds</a:t>
            </a:r>
            <a:br>
              <a:rPr lang="en-US" altLang="x-none" sz="36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 Ovarian Cancer </a:t>
            </a:r>
            <a:r>
              <a:rPr lang="en-US" altLang="x-none" sz="3200" b="1" dirty="0" smtClean="0">
                <a:solidFill>
                  <a:srgbClr val="FFFFFF"/>
                </a:solidFill>
                <a:ea typeface="ヒラギノ角ゴ Pro W3" charset="-128"/>
              </a:rPr>
              <a:t/>
            </a:r>
            <a:br>
              <a:rPr lang="en-US" altLang="x-none" sz="32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Nurse and Physician Investigators </a:t>
            </a:r>
            <a:b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Discuss New Agents, Novel Therapies </a:t>
            </a:r>
            <a:b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and Actual Cases from Practice</a:t>
            </a:r>
            <a:endParaRPr lang="en-US" altLang="x-none" sz="3200" b="1" dirty="0" smtClean="0">
              <a:solidFill>
                <a:srgbClr val="FFFFFF"/>
              </a:solidFill>
              <a:ea typeface="ヒラギノ角ゴ Pro W3" charset="-128"/>
            </a:endParaRPr>
          </a:p>
          <a:p>
            <a:pPr algn="ctr">
              <a:spcBef>
                <a:spcPts val="1200"/>
              </a:spcBef>
            </a:pP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Friday, May 5, </a:t>
            </a:r>
            <a: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  <a:t>2017</a:t>
            </a:r>
            <a:b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</a:br>
            <a: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  <a:t>12:15 </a:t>
            </a: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PM – 1:45 PM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00600" y="472440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Michele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Peetz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</a:t>
            </a: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FNP-C</a:t>
            </a:r>
            <a:b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Angeles 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Alvarez Secord, MD,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MHSc</a:t>
            </a:r>
            <a:endParaRPr lang="en-US" altLang="x-none" sz="1800" b="1" dirty="0">
              <a:solidFill>
                <a:srgbClr val="FF00FF"/>
              </a:solidFill>
              <a:ea typeface="ヒラギノ角ゴ Pro W3" charset="-128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95400" y="4724400"/>
            <a:ext cx="335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Kimberly Camp, RN, BSN, MSN, ANP-BC, </a:t>
            </a: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ONC</a:t>
            </a:r>
            <a:b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Ursula 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A </a:t>
            </a:r>
            <a:r>
              <a:rPr lang="en-US" altLang="x-none" sz="1800" b="1" dirty="0" err="1">
                <a:solidFill>
                  <a:srgbClr val="FFFFFF"/>
                </a:solidFill>
                <a:ea typeface="ヒラギノ角ゴ Pro W3" charset="-128"/>
              </a:rPr>
              <a:t>Matulonis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42353801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Even Wider Catch: BRCAness </a:t>
            </a:r>
            <a:r>
              <a:rPr lang="ja-JP" altLang="en-US"/>
              <a:t>“</a:t>
            </a:r>
            <a:r>
              <a:rPr lang="en-US" altLang="ja-JP"/>
              <a:t>Profile</a:t>
            </a:r>
            <a:r>
              <a:rPr lang="ja-JP" altLang="en-US"/>
              <a:t>”</a:t>
            </a:r>
            <a:endParaRPr lang="en-US" altLang="x-none"/>
          </a:p>
        </p:txBody>
      </p:sp>
      <p:grpSp>
        <p:nvGrpSpPr>
          <p:cNvPr id="63490" name="Group 4"/>
          <p:cNvGrpSpPr>
            <a:grpSpLocks/>
          </p:cNvGrpSpPr>
          <p:nvPr/>
        </p:nvGrpSpPr>
        <p:grpSpPr bwMode="auto">
          <a:xfrm>
            <a:off x="757238" y="1447800"/>
            <a:ext cx="7629525" cy="4756150"/>
            <a:chOff x="0" y="0"/>
            <a:chExt cx="5928" cy="3696"/>
          </a:xfrm>
        </p:grpSpPr>
        <p:sp>
          <p:nvSpPr>
            <p:cNvPr id="63492" name="Rectangle 5"/>
            <p:cNvSpPr>
              <a:spLocks/>
            </p:cNvSpPr>
            <p:nvPr/>
          </p:nvSpPr>
          <p:spPr bwMode="auto">
            <a:xfrm>
              <a:off x="0" y="0"/>
              <a:ext cx="5928" cy="36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pic>
          <p:nvPicPr>
            <p:cNvPr id="63493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28" cy="3695"/>
            </a:xfrm>
            <a:prstGeom prst="rect">
              <a:avLst/>
            </a:prstGeom>
            <a:noFill/>
            <a:ln w="0" cap="sq">
              <a:solidFill>
                <a:srgbClr val="29292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491" name="Rectangle 8"/>
          <p:cNvSpPr>
            <a:spLocks/>
          </p:cNvSpPr>
          <p:nvPr/>
        </p:nvSpPr>
        <p:spPr bwMode="auto">
          <a:xfrm>
            <a:off x="152400" y="6494016"/>
            <a:ext cx="55816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22" bIns="0">
            <a:spAutoFit/>
          </a:bodyPr>
          <a:lstStyle>
            <a:lvl1pPr marL="365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dirty="0" err="1">
                <a:sym typeface="Helvetica" charset="0"/>
              </a:rPr>
              <a:t>Konstantinopoulos</a:t>
            </a:r>
            <a:r>
              <a:rPr lang="en-US" altLang="x-none" sz="1600" dirty="0">
                <a:sym typeface="Helvetica" charset="0"/>
              </a:rPr>
              <a:t> </a:t>
            </a:r>
            <a:r>
              <a:rPr lang="en-US" altLang="x-none" sz="1600" dirty="0" smtClean="0">
                <a:sym typeface="Helvetica" charset="0"/>
              </a:rPr>
              <a:t>PA </a:t>
            </a:r>
            <a:r>
              <a:rPr lang="en-US" altLang="x-none" sz="1600" dirty="0">
                <a:sym typeface="Helvetica" charset="0"/>
              </a:rPr>
              <a:t>et al. </a:t>
            </a:r>
            <a:r>
              <a:rPr lang="en-US" altLang="x-none" sz="1600" i="1" dirty="0">
                <a:sym typeface="Helvetica" charset="0"/>
              </a:rPr>
              <a:t>J </a:t>
            </a:r>
            <a:r>
              <a:rPr lang="en-US" altLang="x-none" sz="1600" i="1" dirty="0" err="1">
                <a:sym typeface="Helvetica" charset="0"/>
              </a:rPr>
              <a:t>Clin</a:t>
            </a:r>
            <a:r>
              <a:rPr lang="en-US" altLang="x-none" sz="1600" i="1" dirty="0">
                <a:sym typeface="Helvetica" charset="0"/>
              </a:rPr>
              <a:t> </a:t>
            </a:r>
            <a:r>
              <a:rPr lang="en-US" altLang="x-none" sz="1600" i="1" dirty="0" err="1">
                <a:sym typeface="Helvetica" charset="0"/>
              </a:rPr>
              <a:t>Oncol</a:t>
            </a:r>
            <a:r>
              <a:rPr lang="en-US" altLang="x-none" sz="1600" i="1" dirty="0">
                <a:sym typeface="Helvetica" charset="0"/>
              </a:rPr>
              <a:t> </a:t>
            </a:r>
            <a:r>
              <a:rPr lang="en-US" altLang="x-none" sz="1600" dirty="0">
                <a:sym typeface="Helvetica" charset="0"/>
              </a:rPr>
              <a:t>2010;28:3555.  </a:t>
            </a:r>
          </a:p>
        </p:txBody>
      </p:sp>
    </p:spTree>
    <p:extLst>
      <p:ext uri="{BB962C8B-B14F-4D97-AF65-F5344CB8AC3E}">
        <p14:creationId xmlns:p14="http://schemas.microsoft.com/office/powerpoint/2010/main" val="183998197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Module 2: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Treatment of OC in </a:t>
            </a:r>
            <a:b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the Pre-PARP Era</a:t>
            </a: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025366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914400"/>
            <a:ext cx="7315200" cy="868680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Pre-PARP Era: </a:t>
            </a:r>
            <a:r>
              <a:rPr lang="en-US" sz="2400" b="1" kern="0" dirty="0">
                <a:solidFill>
                  <a:srgbClr val="FFFFFF"/>
                </a:solidFill>
              </a:rPr>
              <a:t>OC confined to abdomen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2331720"/>
            <a:ext cx="7315200" cy="868680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Pre-PARP Era: Recurrent disease (Platinum-sensitive and resistant) 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3657600"/>
            <a:ext cx="7315200" cy="868680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PARP Era: </a:t>
            </a:r>
            <a:r>
              <a:rPr lang="en-US" sz="2400" b="1" kern="0" dirty="0">
                <a:solidFill>
                  <a:srgbClr val="FFFFFF"/>
                </a:solidFill>
              </a:rPr>
              <a:t>OC confined to abdomen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5029200"/>
            <a:ext cx="7315200" cy="8717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PARP </a:t>
            </a:r>
            <a:r>
              <a:rPr lang="en-US" sz="2400" b="1" kern="0" dirty="0">
                <a:solidFill>
                  <a:srgbClr val="FFFFFF"/>
                </a:solidFill>
              </a:rPr>
              <a:t>Era: Recurrent disease (Platinum-sensitive and resistant) 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619565" y="1066800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9279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Scenario 1: </a:t>
            </a:r>
            <a:r>
              <a:rPr lang="en-US" dirty="0"/>
              <a:t>A patient with disease confined to the abdomen </a:t>
            </a:r>
            <a:endParaRPr lang="en-US" altLang="x-none" dirty="0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600" b="1" dirty="0">
                <a:solidFill>
                  <a:srgbClr val="EFC53D"/>
                </a:solidFill>
                <a:latin typeface="+mj-lt"/>
                <a:ea typeface="+mj-ea"/>
                <a:cs typeface="+mj-cs"/>
              </a:rPr>
              <a:t>Key considerations </a:t>
            </a:r>
          </a:p>
          <a:p>
            <a:pPr lvl="0"/>
            <a:r>
              <a:rPr lang="en-US" sz="2400" dirty="0"/>
              <a:t>Patient selection for neoadjuvant systemic therapy and choice of neoadjuvant regimen</a:t>
            </a:r>
          </a:p>
          <a:p>
            <a:pPr lvl="0"/>
            <a:r>
              <a:rPr lang="en-US" sz="2400" dirty="0"/>
              <a:t>Risks and benefits of intraperitoneal chemotherapy; indications for its use in clinical practice</a:t>
            </a:r>
          </a:p>
          <a:p>
            <a:pPr lvl="0"/>
            <a:r>
              <a:rPr lang="en-US" sz="2400" dirty="0"/>
              <a:t>Supportive management considerations for patients receiving intraperitoneal chemotherapy</a:t>
            </a:r>
          </a:p>
          <a:p>
            <a:pPr lvl="0"/>
            <a:r>
              <a:rPr lang="en-US" sz="2400" dirty="0"/>
              <a:t>Available data and ongoing Phase III trials with bevacizumab in the setting of primary OC</a:t>
            </a:r>
          </a:p>
          <a:p>
            <a:pPr marL="0" indent="0">
              <a:spcAft>
                <a:spcPts val="800"/>
              </a:spcAft>
              <a:buFontTx/>
              <a:buNone/>
              <a:defRPr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668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06401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44-year-old woman with Stage IIIC high-grade ovarian cancer (</a:t>
            </a:r>
            <a:r>
              <a:rPr lang="en-US" dirty="0" err="1" smtClean="0"/>
              <a:t>Ms</a:t>
            </a:r>
            <a:r>
              <a:rPr lang="en-US" dirty="0" smtClean="0"/>
              <a:t> Camp)</a:t>
            </a:r>
            <a:endParaRPr lang="en-US" altLang="x-none" dirty="0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2578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2400" dirty="0" smtClean="0"/>
              <a:t>March 2016: Exploratory laparotomy, TAH/BSO, </a:t>
            </a:r>
            <a:r>
              <a:rPr lang="en-US" sz="2400" dirty="0" err="1" smtClean="0"/>
              <a:t>omentectomy</a:t>
            </a:r>
            <a:r>
              <a:rPr lang="en-US" sz="2400" dirty="0" smtClean="0"/>
              <a:t>, optimal </a:t>
            </a:r>
            <a:r>
              <a:rPr lang="en-US" sz="2400" dirty="0" err="1" smtClean="0"/>
              <a:t>debulking</a:t>
            </a:r>
            <a:r>
              <a:rPr lang="en-US" sz="2400" dirty="0" smtClean="0"/>
              <a:t>, placement of IP catheter</a:t>
            </a:r>
          </a:p>
          <a:p>
            <a:pPr lvl="0">
              <a:spcBef>
                <a:spcPts val="0"/>
              </a:spcBef>
            </a:pPr>
            <a:r>
              <a:rPr lang="en-US" sz="2400" dirty="0" smtClean="0"/>
              <a:t>April 2016: </a:t>
            </a:r>
            <a:r>
              <a:rPr lang="en-US" sz="2400" dirty="0"/>
              <a:t>P</a:t>
            </a:r>
            <a:r>
              <a:rPr lang="en-US" sz="2400" dirty="0" smtClean="0"/>
              <a:t>aclitaxel 135 mg/m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cisplatin 75 mg/m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IP and paclitaxel 60 mg/m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IP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July 2016: Completed 6 cycles</a:t>
            </a:r>
          </a:p>
          <a:p>
            <a:pPr>
              <a:spcBef>
                <a:spcPts val="0"/>
              </a:spcBef>
            </a:pPr>
            <a:r>
              <a:rPr lang="en-US" sz="2400" dirty="0" err="1" smtClean="0"/>
              <a:t>OncoGeneDx</a:t>
            </a:r>
            <a:r>
              <a:rPr lang="en-US" sz="2400" dirty="0" smtClean="0"/>
              <a:t> custom breast/ovarian cancer panel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NGS genomic analysis is negative for mutation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Single mother with adult children, currently works in school system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Children adapting to life-threatening illness of parent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Patient concerned with body image changes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FontTx/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44-year-old woman with Stage IIIC high-grade ovarian cancer (</a:t>
            </a:r>
            <a:r>
              <a:rPr lang="en-US" dirty="0" err="1"/>
              <a:t>Ms</a:t>
            </a:r>
            <a:r>
              <a:rPr lang="en-US" dirty="0"/>
              <a:t> Camp)</a:t>
            </a:r>
            <a:endParaRPr lang="en-US" altLang="x-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487"/>
          <a:stretch/>
        </p:blipFill>
        <p:spPr>
          <a:xfrm>
            <a:off x="0" y="2438400"/>
            <a:ext cx="3088600" cy="2748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-1" b="1062"/>
          <a:stretch/>
        </p:blipFill>
        <p:spPr>
          <a:xfrm>
            <a:off x="6324600" y="2438399"/>
            <a:ext cx="2819400" cy="2748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438399"/>
            <a:ext cx="3043140" cy="2748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095719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521" b="1466"/>
          <a:stretch/>
        </p:blipFill>
        <p:spPr>
          <a:xfrm>
            <a:off x="1631725" y="578224"/>
            <a:ext cx="5764684" cy="56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2793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153400" cy="5257800"/>
          </a:xfrm>
        </p:spPr>
        <p:txBody>
          <a:bodyPr/>
          <a:lstStyle/>
          <a:p>
            <a:r>
              <a:rPr lang="en-US" sz="2400" dirty="0" smtClean="0"/>
              <a:t>May 2008: Diagnosis of pT2c </a:t>
            </a:r>
            <a:r>
              <a:rPr lang="en-US" sz="2400" dirty="0" err="1" smtClean="0"/>
              <a:t>pMX</a:t>
            </a:r>
            <a:r>
              <a:rPr lang="en-US" sz="2400" dirty="0" smtClean="0"/>
              <a:t> with 3/7 positive metastatic right pelvic nodes</a:t>
            </a:r>
          </a:p>
          <a:p>
            <a:r>
              <a:rPr lang="en-US" sz="2400" dirty="0" smtClean="0"/>
              <a:t>Administered paclitaxel/cisplatin IV/IP</a:t>
            </a:r>
          </a:p>
          <a:p>
            <a:pPr lvl="1"/>
            <a:r>
              <a:rPr lang="en-US" sz="2400" dirty="0" smtClean="0"/>
              <a:t>Tolerated well, though has experienced lasting peripheral neuropathy</a:t>
            </a:r>
          </a:p>
          <a:p>
            <a:r>
              <a:rPr lang="en-US" sz="2400" dirty="0" smtClean="0"/>
              <a:t>Remains disease free</a:t>
            </a:r>
          </a:p>
          <a:p>
            <a:r>
              <a:rPr lang="en-US" sz="2400" dirty="0" smtClean="0"/>
              <a:t>No genetic testing performed</a:t>
            </a:r>
          </a:p>
          <a:p>
            <a:pPr lvl="1"/>
            <a:r>
              <a:rPr lang="en-US" sz="2400" dirty="0" smtClean="0"/>
              <a:t>Daughter tested negative for BRCA </a:t>
            </a:r>
            <a:r>
              <a:rPr lang="mr-IN" sz="2400" dirty="0" smtClean="0"/>
              <a:t>1/2</a:t>
            </a:r>
            <a:r>
              <a:rPr lang="en-US" sz="2400" dirty="0" smtClean="0"/>
              <a:t> mutation</a:t>
            </a:r>
          </a:p>
          <a:p>
            <a:r>
              <a:rPr lang="en-US" sz="2400" dirty="0" smtClean="0"/>
              <a:t>Married and retired elementary school teacher</a:t>
            </a:r>
          </a:p>
          <a:p>
            <a:pPr lvl="1"/>
            <a:r>
              <a:rPr lang="en-US" sz="2400" dirty="0" smtClean="0"/>
              <a:t>Radioactive contamination</a:t>
            </a:r>
          </a:p>
          <a:p>
            <a:pPr lvl="1"/>
            <a:r>
              <a:rPr lang="en-US" sz="2400" dirty="0" smtClean="0"/>
              <a:t>Issues with survivor’s remorse as son-in-law succumbed to brain cancer during her recovery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x-none" kern="0" dirty="0" smtClean="0"/>
              <a:t>65-year-old </a:t>
            </a:r>
            <a:r>
              <a:rPr lang="en-US" altLang="x-none" kern="0" dirty="0"/>
              <a:t>woman with ovarian cancer </a:t>
            </a:r>
            <a:r>
              <a:rPr lang="en-US" altLang="x-none" kern="0" dirty="0" smtClean="0"/>
              <a:t/>
            </a:r>
            <a:br>
              <a:rPr lang="en-US" altLang="x-none" kern="0" dirty="0" smtClean="0"/>
            </a:br>
            <a:r>
              <a:rPr lang="en-US" altLang="x-none" kern="0" dirty="0" smtClean="0"/>
              <a:t>(</a:t>
            </a:r>
            <a:r>
              <a:rPr lang="en-US" altLang="x-none" kern="0" dirty="0" err="1"/>
              <a:t>Ms</a:t>
            </a:r>
            <a:r>
              <a:rPr lang="en-US" altLang="x-none" kern="0" dirty="0"/>
              <a:t> </a:t>
            </a:r>
            <a:r>
              <a:rPr lang="en-US" altLang="x-none" kern="0" dirty="0" err="1"/>
              <a:t>Peetz</a:t>
            </a:r>
            <a:r>
              <a:rPr lang="en-US" kern="0" dirty="0" smtClean="0"/>
              <a:t>)</a:t>
            </a:r>
            <a:endParaRPr lang="en-US" altLang="x-none" kern="0" dirty="0"/>
          </a:p>
        </p:txBody>
      </p:sp>
    </p:spTree>
    <p:extLst>
      <p:ext uri="{BB962C8B-B14F-4D97-AF65-F5344CB8AC3E}">
        <p14:creationId xmlns:p14="http://schemas.microsoft.com/office/powerpoint/2010/main" val="421352134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646355" y="1233513"/>
            <a:ext cx="5869080" cy="44018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87554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x-none" dirty="0"/>
              <a:t>IP </a:t>
            </a:r>
            <a:r>
              <a:rPr lang="en-US" altLang="x-none" dirty="0" smtClean="0"/>
              <a:t>Extravasation</a:t>
            </a:r>
            <a:r>
              <a:rPr lang="en-US" altLang="x-none" dirty="0"/>
              <a:t>, </a:t>
            </a:r>
            <a:r>
              <a:rPr lang="en-US" altLang="x-none" dirty="0" smtClean="0"/>
              <a:t>Complications</a:t>
            </a:r>
            <a:endParaRPr lang="en-US" altLang="x-none" dirty="0"/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176"/>
              </a:spcBef>
            </a:pPr>
            <a:r>
              <a:rPr lang="en-US" altLang="x-none" sz="2400" dirty="0"/>
              <a:t>Pain during infusion is not normal</a:t>
            </a:r>
          </a:p>
          <a:p>
            <a:pPr>
              <a:spcBef>
                <a:spcPts val="1176"/>
              </a:spcBef>
            </a:pPr>
            <a:r>
              <a:rPr lang="en-US" altLang="x-none" sz="2400" dirty="0"/>
              <a:t>Erythema post infusion not </a:t>
            </a:r>
            <a:r>
              <a:rPr lang="en-US" altLang="x-none" sz="2400" dirty="0" smtClean="0"/>
              <a:t>normal</a:t>
            </a:r>
          </a:p>
          <a:p>
            <a:pPr>
              <a:spcBef>
                <a:spcPts val="1176"/>
              </a:spcBef>
            </a:pPr>
            <a:r>
              <a:rPr lang="en-US" altLang="x-none" sz="2400" dirty="0" smtClean="0"/>
              <a:t>Renal dysfunction and electrolyte loss are observed</a:t>
            </a:r>
            <a:endParaRPr lang="en-US" altLang="x-none" sz="2400" dirty="0"/>
          </a:p>
          <a:p>
            <a:pPr>
              <a:spcBef>
                <a:spcPts val="1176"/>
              </a:spcBef>
            </a:pPr>
            <a:r>
              <a:rPr lang="en-US" altLang="x-none" sz="2400" dirty="0"/>
              <a:t>Bloating, discomfort due to abdominal </a:t>
            </a:r>
            <a:r>
              <a:rPr lang="en-US" altLang="en-US" sz="2400" dirty="0"/>
              <a:t>“</a:t>
            </a:r>
            <a:r>
              <a:rPr lang="en-US" altLang="x-none" sz="2400" dirty="0"/>
              <a:t>expansion</a:t>
            </a:r>
            <a:r>
              <a:rPr lang="en-US" altLang="en-US" sz="2400" dirty="0"/>
              <a:t>”</a:t>
            </a:r>
            <a:r>
              <a:rPr lang="en-US" altLang="x-none" sz="2400" dirty="0"/>
              <a:t> can last 2-5 days: normal</a:t>
            </a:r>
          </a:p>
          <a:p>
            <a:pPr>
              <a:spcBef>
                <a:spcPts val="1176"/>
              </a:spcBef>
            </a:pPr>
            <a:r>
              <a:rPr lang="en-US" altLang="x-none" sz="2400" dirty="0"/>
              <a:t>Fatigue, malaise, loss of appetite, nausea all common post IP and interfere with daily life</a:t>
            </a:r>
          </a:p>
          <a:p>
            <a:pPr>
              <a:spcBef>
                <a:spcPts val="1176"/>
              </a:spcBef>
            </a:pPr>
            <a:r>
              <a:rPr lang="en-US" altLang="x-none" sz="2400" dirty="0"/>
              <a:t>IP cisplatin is </a:t>
            </a:r>
            <a:r>
              <a:rPr lang="en-US" sz="2400" dirty="0" smtClean="0"/>
              <a:t>administered </a:t>
            </a:r>
            <a:r>
              <a:rPr lang="en-US" altLang="x-none" sz="2400" dirty="0" smtClean="0"/>
              <a:t>after </a:t>
            </a:r>
            <a:r>
              <a:rPr lang="en-US" altLang="x-none" sz="2400" dirty="0"/>
              <a:t>IV paclitaxel day </a:t>
            </a:r>
            <a:r>
              <a:rPr lang="en-US" altLang="x-none" sz="2400" dirty="0" smtClean="0"/>
              <a:t>1; IP </a:t>
            </a:r>
            <a:r>
              <a:rPr lang="en-US" altLang="x-none" sz="2400" dirty="0"/>
              <a:t>paclitaxel is </a:t>
            </a:r>
            <a:r>
              <a:rPr lang="en-US" sz="2400" dirty="0" smtClean="0"/>
              <a:t>administered </a:t>
            </a:r>
            <a:r>
              <a:rPr lang="en-US" altLang="x-none" sz="2400" dirty="0" smtClean="0"/>
              <a:t>on </a:t>
            </a:r>
            <a:r>
              <a:rPr lang="en-US" altLang="x-none" sz="2400" dirty="0"/>
              <a:t>day </a:t>
            </a:r>
            <a:r>
              <a:rPr lang="en-US" altLang="x-none" sz="2400" dirty="0" smtClean="0"/>
              <a:t>8</a:t>
            </a:r>
            <a:endParaRPr lang="en-US" altLang="x-none" sz="2400" dirty="0"/>
          </a:p>
          <a:p>
            <a:pPr>
              <a:spcBef>
                <a:spcPts val="1176"/>
              </a:spcBef>
            </a:pPr>
            <a:endParaRPr lang="en-US" altLang="x-none" sz="2400" dirty="0"/>
          </a:p>
        </p:txBody>
      </p:sp>
      <p:sp>
        <p:nvSpPr>
          <p:cNvPr id="81923" name="Rectangle 6"/>
          <p:cNvSpPr>
            <a:spLocks noChangeArrowheads="1"/>
          </p:cNvSpPr>
          <p:nvPr/>
        </p:nvSpPr>
        <p:spPr bwMode="auto">
          <a:xfrm>
            <a:off x="0" y="6519863"/>
            <a:ext cx="6172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1828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FFFFFF"/>
                </a:solidFill>
              </a:rPr>
              <a:t>Courtesy of Paula J Anastasia, RN, MN, AOCN </a:t>
            </a:r>
          </a:p>
        </p:txBody>
      </p:sp>
    </p:spTree>
    <p:extLst>
      <p:ext uri="{BB962C8B-B14F-4D97-AF65-F5344CB8AC3E}">
        <p14:creationId xmlns:p14="http://schemas.microsoft.com/office/powerpoint/2010/main" val="116751480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2250"/>
            <a:ext cx="7772400" cy="840777"/>
          </a:xfrm>
        </p:spPr>
        <p:txBody>
          <a:bodyPr anchor="t"/>
          <a:lstStyle/>
          <a:p>
            <a:pPr eaLnBrk="1" hangingPunct="1">
              <a:spcAft>
                <a:spcPts val="600"/>
              </a:spcAft>
              <a:defRPr/>
            </a:pPr>
            <a:r>
              <a:rPr lang="en-US" sz="3200" dirty="0"/>
              <a:t>Oncology Grand Rounds Series</a:t>
            </a:r>
            <a:endParaRPr lang="en-US" sz="2600" dirty="0"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04" y="1063028"/>
            <a:ext cx="5422391" cy="5490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31646" r="9999" b="39873"/>
          <a:stretch/>
        </p:blipFill>
        <p:spPr>
          <a:xfrm>
            <a:off x="7283195" y="5867399"/>
            <a:ext cx="1860809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32143" r="10157" b="39286"/>
          <a:stretch/>
        </p:blipFill>
        <p:spPr>
          <a:xfrm>
            <a:off x="7283195" y="1063027"/>
            <a:ext cx="1836234" cy="68580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63568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65-year-old </a:t>
            </a:r>
            <a:r>
              <a:rPr lang="en-US" altLang="x-none" dirty="0"/>
              <a:t>woman with ovarian cancer </a:t>
            </a:r>
            <a:r>
              <a:rPr lang="en-US" altLang="x-none" dirty="0" smtClean="0"/>
              <a:t/>
            </a:r>
            <a:br>
              <a:rPr lang="en-US" altLang="x-none" dirty="0" smtClean="0"/>
            </a:br>
            <a:r>
              <a:rPr lang="en-US" altLang="x-none" dirty="0" smtClean="0"/>
              <a:t>(</a:t>
            </a:r>
            <a:r>
              <a:rPr lang="en-US" altLang="x-none" dirty="0" err="1"/>
              <a:t>Ms</a:t>
            </a:r>
            <a:r>
              <a:rPr lang="en-US" altLang="x-none" dirty="0"/>
              <a:t> </a:t>
            </a:r>
            <a:r>
              <a:rPr lang="en-US" altLang="x-none" dirty="0" err="1"/>
              <a:t>Peetz</a:t>
            </a:r>
            <a:r>
              <a:rPr lang="en-US" dirty="0" smtClean="0"/>
              <a:t>)</a:t>
            </a:r>
            <a:endParaRPr lang="en-US" alt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662" y="2653244"/>
            <a:ext cx="2864224" cy="2148168"/>
          </a:xfrm>
          <a:prstGeom prst="rect">
            <a:avLst/>
          </a:prstGeom>
          <a:ln>
            <a:solidFill>
              <a:schemeClr val="bg1">
                <a:alpha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8217" y="1676183"/>
            <a:ext cx="2436660" cy="1827495"/>
          </a:xfrm>
          <a:prstGeom prst="rect">
            <a:avLst/>
          </a:prstGeom>
          <a:ln>
            <a:solidFill>
              <a:schemeClr val="bg1">
                <a:alpha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6542" y="2355728"/>
            <a:ext cx="2922497" cy="2191873"/>
          </a:xfrm>
          <a:prstGeom prst="rect">
            <a:avLst/>
          </a:prstGeom>
          <a:ln>
            <a:solidFill>
              <a:schemeClr val="bg1">
                <a:alpha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9358" y="4112312"/>
            <a:ext cx="2540000" cy="1905000"/>
          </a:xfrm>
          <a:prstGeom prst="rect">
            <a:avLst/>
          </a:prstGeom>
          <a:ln>
            <a:solidFill>
              <a:schemeClr val="bg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682067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914400"/>
            <a:ext cx="7315200" cy="868680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Pre-PARP Era: </a:t>
            </a:r>
            <a:r>
              <a:rPr lang="en-US" sz="2400" b="1" kern="0" dirty="0">
                <a:solidFill>
                  <a:srgbClr val="FFFFFF"/>
                </a:solidFill>
              </a:rPr>
              <a:t>OC confined to abdomen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2331720"/>
            <a:ext cx="7315200" cy="868680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Pre-PARP Era: Recurrent disease (Platinum-sensitive and resistant) 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3657600"/>
            <a:ext cx="7315200" cy="868680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PARP Era: </a:t>
            </a:r>
            <a:r>
              <a:rPr lang="en-US" sz="2400" b="1" kern="0" dirty="0">
                <a:solidFill>
                  <a:srgbClr val="FFFFFF"/>
                </a:solidFill>
              </a:rPr>
              <a:t>OC confined to abdomen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5029200"/>
            <a:ext cx="7315200" cy="8717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PARP </a:t>
            </a:r>
            <a:r>
              <a:rPr lang="en-US" sz="2400" b="1" kern="0" dirty="0">
                <a:solidFill>
                  <a:srgbClr val="FFFFFF"/>
                </a:solidFill>
              </a:rPr>
              <a:t>Era: Recurrent disease (Platinum-sensitive and resistant) 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619565" y="2548128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2251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2400" dirty="0" smtClean="0"/>
              <a:t>Scenario 2: </a:t>
            </a:r>
            <a:r>
              <a:rPr lang="en-US" sz="2400" dirty="0"/>
              <a:t>A patient with disease recurrence after</a:t>
            </a:r>
            <a:br>
              <a:rPr lang="en-US" sz="2400" dirty="0"/>
            </a:br>
            <a:r>
              <a:rPr lang="en-US" sz="2400" dirty="0" smtClean="0"/>
              <a:t> treatment with a platinum/</a:t>
            </a:r>
            <a:r>
              <a:rPr lang="en-US" sz="2400" dirty="0" err="1" smtClean="0"/>
              <a:t>taxane</a:t>
            </a:r>
            <a:endParaRPr lang="en-US" sz="2400" dirty="0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EFC53D"/>
                </a:solidFill>
              </a:rPr>
              <a:t>Key considerations 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Duration </a:t>
            </a:r>
            <a:r>
              <a:rPr lang="en-US" dirty="0"/>
              <a:t>of response to initial platinum-based therapy </a:t>
            </a:r>
          </a:p>
          <a:p>
            <a:pPr>
              <a:spcBef>
                <a:spcPts val="1200"/>
              </a:spcBef>
            </a:pPr>
            <a:r>
              <a:rPr lang="en-US" dirty="0"/>
              <a:t>Selection of chemotherapeutic </a:t>
            </a:r>
            <a:r>
              <a:rPr lang="en-US" dirty="0" smtClean="0"/>
              <a:t>regimen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Indications for the use of maintenance therapy; </a:t>
            </a:r>
            <a:r>
              <a:rPr lang="en-US" dirty="0" smtClean="0"/>
              <a:t>impact </a:t>
            </a:r>
            <a:r>
              <a:rPr lang="en-US" dirty="0"/>
              <a:t>of response to current </a:t>
            </a:r>
            <a:r>
              <a:rPr lang="en-US" dirty="0" smtClean="0"/>
              <a:t>treatment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Incorporation of bevacizumab with chemotherapy or as </a:t>
            </a:r>
            <a:r>
              <a:rPr lang="en-US" dirty="0" smtClean="0"/>
              <a:t>monotherapy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668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48243"/>
      </p:ext>
    </p:extLst>
  </p:cSld>
  <p:clrMapOvr>
    <a:masterClrMapping/>
  </p:clrMapOvr>
  <p:transition spd="slow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AutoShape 12"/>
          <p:cNvSpPr>
            <a:spLocks noChangeArrowheads="1"/>
          </p:cNvSpPr>
          <p:nvPr/>
        </p:nvSpPr>
        <p:spPr bwMode="auto">
          <a:xfrm>
            <a:off x="6264275" y="3449638"/>
            <a:ext cx="307975" cy="458787"/>
          </a:xfrm>
          <a:prstGeom prst="downArrow">
            <a:avLst>
              <a:gd name="adj1" fmla="val 50000"/>
              <a:gd name="adj2" fmla="val 29421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_tradnl" altLang="x-none" sz="200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100354" name="AutoShape 11"/>
          <p:cNvSpPr>
            <a:spLocks noChangeArrowheads="1"/>
          </p:cNvSpPr>
          <p:nvPr/>
        </p:nvSpPr>
        <p:spPr bwMode="auto">
          <a:xfrm>
            <a:off x="2547938" y="3479006"/>
            <a:ext cx="307975" cy="458787"/>
          </a:xfrm>
          <a:prstGeom prst="downArrow">
            <a:avLst>
              <a:gd name="adj1" fmla="val 50000"/>
              <a:gd name="adj2" fmla="val 29421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_tradnl" altLang="x-none" sz="200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10035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General Approach to Treatment of</a:t>
            </a:r>
            <a:br>
              <a:rPr lang="en-US" altLang="x-none"/>
            </a:br>
            <a:r>
              <a:rPr lang="en-US" altLang="x-none"/>
              <a:t>First or Second Recurrence </a:t>
            </a:r>
          </a:p>
        </p:txBody>
      </p:sp>
      <p:sp>
        <p:nvSpPr>
          <p:cNvPr id="100356" name="AutoShape 12"/>
          <p:cNvSpPr>
            <a:spLocks noChangeArrowheads="1"/>
          </p:cNvSpPr>
          <p:nvPr/>
        </p:nvSpPr>
        <p:spPr bwMode="auto">
          <a:xfrm>
            <a:off x="6264275" y="2613025"/>
            <a:ext cx="307975" cy="458788"/>
          </a:xfrm>
          <a:prstGeom prst="downArrow">
            <a:avLst>
              <a:gd name="adj1" fmla="val 50000"/>
              <a:gd name="adj2" fmla="val 29421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_tradnl" altLang="x-none" sz="200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100357" name="AutoShape 11"/>
          <p:cNvSpPr>
            <a:spLocks noChangeArrowheads="1"/>
          </p:cNvSpPr>
          <p:nvPr/>
        </p:nvSpPr>
        <p:spPr bwMode="auto">
          <a:xfrm>
            <a:off x="2547938" y="2619375"/>
            <a:ext cx="307975" cy="458788"/>
          </a:xfrm>
          <a:prstGeom prst="downArrow">
            <a:avLst>
              <a:gd name="adj1" fmla="val 50000"/>
              <a:gd name="adj2" fmla="val 29421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_tradnl" altLang="x-none" sz="200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6202372" name="Text Box 4"/>
          <p:cNvSpPr txBox="1">
            <a:spLocks noChangeArrowheads="1"/>
          </p:cNvSpPr>
          <p:nvPr/>
        </p:nvSpPr>
        <p:spPr bwMode="auto">
          <a:xfrm>
            <a:off x="4800600" y="1982788"/>
            <a:ext cx="3267075" cy="708025"/>
          </a:xfrm>
          <a:prstGeom prst="rect">
            <a:avLst/>
          </a:prstGeom>
          <a:solidFill>
            <a:srgbClr val="71D9FF"/>
          </a:solidFill>
          <a:ln>
            <a:solidFill>
              <a:schemeClr val="tx1"/>
            </a:solidFill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latin typeface="+mj-lt"/>
                <a:ea typeface="Arial Narrow"/>
                <a:cs typeface="Arial Narrow"/>
              </a:rPr>
              <a:t>Platinum</a:t>
            </a:r>
            <a:br>
              <a:rPr lang="en-US" sz="2000" b="1" dirty="0">
                <a:solidFill>
                  <a:srgbClr val="2D2D8A"/>
                </a:solidFill>
                <a:latin typeface="+mj-lt"/>
                <a:ea typeface="Arial Narrow"/>
                <a:cs typeface="Arial Narrow"/>
              </a:rPr>
            </a:br>
            <a:r>
              <a:rPr lang="en-US" sz="2000" b="1" dirty="0">
                <a:solidFill>
                  <a:srgbClr val="2D2D8A"/>
                </a:solidFill>
                <a:latin typeface="+mj-lt"/>
                <a:ea typeface="Arial Narrow"/>
                <a:cs typeface="Arial Narrow"/>
              </a:rPr>
              <a:t>sensitive</a:t>
            </a:r>
          </a:p>
        </p:txBody>
      </p:sp>
      <p:sp>
        <p:nvSpPr>
          <p:cNvPr id="6202373" name="Text Box 5"/>
          <p:cNvSpPr txBox="1">
            <a:spLocks noChangeArrowheads="1"/>
          </p:cNvSpPr>
          <p:nvPr/>
        </p:nvSpPr>
        <p:spPr bwMode="auto">
          <a:xfrm>
            <a:off x="4779963" y="2962275"/>
            <a:ext cx="3267075" cy="708025"/>
          </a:xfrm>
          <a:prstGeom prst="rect">
            <a:avLst/>
          </a:prstGeom>
          <a:solidFill>
            <a:srgbClr val="FF9C34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ea typeface="Arial Narrow"/>
                <a:cs typeface="Arial Narrow"/>
              </a:rPr>
              <a:t>Platinum-free interval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ea typeface="Arial Narrow"/>
                <a:cs typeface="Arial Narrow"/>
              </a:rPr>
              <a:t>&gt;6 months</a:t>
            </a:r>
          </a:p>
        </p:txBody>
      </p:sp>
      <p:sp>
        <p:nvSpPr>
          <p:cNvPr id="6202374" name="Text Box 6"/>
          <p:cNvSpPr txBox="1">
            <a:spLocks noChangeArrowheads="1"/>
          </p:cNvSpPr>
          <p:nvPr/>
        </p:nvSpPr>
        <p:spPr bwMode="auto">
          <a:xfrm>
            <a:off x="4784643" y="3953835"/>
            <a:ext cx="3267075" cy="1323439"/>
          </a:xfrm>
          <a:prstGeom prst="rect">
            <a:avLst/>
          </a:prstGeom>
          <a:solidFill>
            <a:srgbClr val="9CD53C"/>
          </a:solidFill>
          <a:ln w="12700">
            <a:solidFill>
              <a:schemeClr val="bg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cs typeface="Arial Narrow"/>
              </a:rPr>
              <a:t>Platinum</a:t>
            </a:r>
            <a:br>
              <a:rPr lang="en-US" sz="2000" b="1" dirty="0">
                <a:solidFill>
                  <a:srgbClr val="2D2D8A"/>
                </a:solidFill>
                <a:cs typeface="Arial Narrow"/>
              </a:rPr>
            </a:br>
            <a:r>
              <a:rPr lang="en-US" sz="2000" b="1" dirty="0">
                <a:solidFill>
                  <a:srgbClr val="2D2D8A"/>
                </a:solidFill>
                <a:cs typeface="Arial Narrow"/>
              </a:rPr>
              <a:t>retreatment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ea typeface="Arial Narrow"/>
                <a:cs typeface="Arial Narrow"/>
              </a:rPr>
              <a:t>+/- </a:t>
            </a:r>
            <a:r>
              <a:rPr lang="en-US" sz="2000" b="1" dirty="0" smtClean="0">
                <a:solidFill>
                  <a:srgbClr val="2D2D8A"/>
                </a:solidFill>
                <a:ea typeface="Arial Narrow"/>
                <a:cs typeface="Arial Narrow"/>
              </a:rPr>
              <a:t>bevacizumab</a:t>
            </a:r>
            <a:endParaRPr lang="en-US" sz="2000" b="1" dirty="0">
              <a:solidFill>
                <a:srgbClr val="2D2D8A"/>
              </a:solidFill>
              <a:ea typeface="Arial Narrow"/>
              <a:cs typeface="Arial Narrow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2D2D8A"/>
                </a:solidFill>
                <a:ea typeface="Arial Narrow"/>
                <a:cs typeface="Arial Narrow"/>
              </a:rPr>
              <a:t>(triplet</a:t>
            </a:r>
            <a:r>
              <a:rPr lang="en-US" sz="2000" b="1" dirty="0">
                <a:solidFill>
                  <a:srgbClr val="2D2D8A"/>
                </a:solidFill>
                <a:ea typeface="Arial Narrow"/>
                <a:cs typeface="Arial Narrow"/>
              </a:rPr>
              <a:t>)</a:t>
            </a:r>
          </a:p>
        </p:txBody>
      </p:sp>
      <p:sp>
        <p:nvSpPr>
          <p:cNvPr id="6202375" name="Text Box 7"/>
          <p:cNvSpPr txBox="1">
            <a:spLocks noChangeArrowheads="1"/>
          </p:cNvSpPr>
          <p:nvPr/>
        </p:nvSpPr>
        <p:spPr bwMode="auto">
          <a:xfrm>
            <a:off x="1066800" y="1989138"/>
            <a:ext cx="3267075" cy="708025"/>
          </a:xfrm>
          <a:prstGeom prst="rect">
            <a:avLst/>
          </a:prstGeom>
          <a:solidFill>
            <a:srgbClr val="71D9FF"/>
          </a:solidFill>
          <a:ln>
            <a:solidFill>
              <a:schemeClr val="tx1"/>
            </a:solidFill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latin typeface="+mj-lt"/>
                <a:ea typeface="Arial Narrow"/>
                <a:cs typeface="Arial Narrow"/>
              </a:rPr>
              <a:t>Platinum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latin typeface="+mj-lt"/>
                <a:ea typeface="Arial Narrow"/>
                <a:cs typeface="Arial Narrow"/>
              </a:rPr>
              <a:t>refractory/resistant</a:t>
            </a:r>
          </a:p>
        </p:txBody>
      </p:sp>
      <p:sp>
        <p:nvSpPr>
          <p:cNvPr id="6202376" name="Text Box 8"/>
          <p:cNvSpPr txBox="1">
            <a:spLocks noChangeArrowheads="1"/>
          </p:cNvSpPr>
          <p:nvPr/>
        </p:nvSpPr>
        <p:spPr bwMode="auto">
          <a:xfrm>
            <a:off x="1065213" y="2970213"/>
            <a:ext cx="3267075" cy="706437"/>
          </a:xfrm>
          <a:prstGeom prst="rect">
            <a:avLst/>
          </a:prstGeom>
          <a:solidFill>
            <a:srgbClr val="FF9C34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ea typeface="Arial Narrow"/>
                <a:cs typeface="Arial Narrow"/>
              </a:rPr>
              <a:t> Platinum-free interval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ea typeface="Arial Narrow"/>
                <a:cs typeface="Arial Narrow"/>
              </a:rPr>
              <a:t>&lt;6 months</a:t>
            </a:r>
          </a:p>
        </p:txBody>
      </p:sp>
      <p:sp>
        <p:nvSpPr>
          <p:cNvPr id="6202377" name="Text Box 9"/>
          <p:cNvSpPr txBox="1">
            <a:spLocks noChangeArrowheads="1"/>
          </p:cNvSpPr>
          <p:nvPr/>
        </p:nvSpPr>
        <p:spPr bwMode="auto">
          <a:xfrm>
            <a:off x="1071480" y="3981867"/>
            <a:ext cx="3267075" cy="1015663"/>
          </a:xfrm>
          <a:prstGeom prst="rect">
            <a:avLst/>
          </a:prstGeom>
          <a:solidFill>
            <a:srgbClr val="9CD53C"/>
          </a:solidFill>
          <a:ln>
            <a:solidFill>
              <a:schemeClr val="tx1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2D2D8A"/>
                </a:solidFill>
                <a:ea typeface="Arial Narrow"/>
                <a:cs typeface="Arial Narrow"/>
              </a:rPr>
              <a:t>Nonplatinum</a:t>
            </a:r>
            <a:r>
              <a:rPr lang="en-US" sz="2000" b="1" dirty="0">
                <a:solidFill>
                  <a:srgbClr val="2D2D8A"/>
                </a:solidFill>
                <a:ea typeface="Arial Narrow"/>
                <a:cs typeface="Arial Narrow"/>
              </a:rPr>
              <a:t> treatment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2D2D8A"/>
                </a:solidFill>
                <a:ea typeface="Arial Narrow"/>
                <a:cs typeface="Arial Narrow"/>
              </a:rPr>
              <a:t>+/- b</a:t>
            </a:r>
            <a:r>
              <a:rPr lang="en-US" sz="2000" b="1" dirty="0" smtClean="0">
                <a:solidFill>
                  <a:srgbClr val="2D2D8A"/>
                </a:solidFill>
                <a:ea typeface="Arial Narrow"/>
                <a:cs typeface="Arial Narrow"/>
              </a:rPr>
              <a:t>evacizumab</a:t>
            </a:r>
            <a:endParaRPr lang="en-US" sz="2000" b="1" dirty="0">
              <a:solidFill>
                <a:srgbClr val="2D2D8A"/>
              </a:solidFill>
              <a:ea typeface="Arial Narrow"/>
              <a:cs typeface="Arial Narrow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2D2D8A"/>
                </a:solidFill>
                <a:ea typeface="Arial Narrow"/>
                <a:cs typeface="Arial Narrow"/>
              </a:rPr>
              <a:t>(doublet</a:t>
            </a:r>
            <a:r>
              <a:rPr lang="en-US" sz="2000" b="1" dirty="0">
                <a:solidFill>
                  <a:srgbClr val="2D2D8A"/>
                </a:solidFill>
                <a:ea typeface="Arial Narrow"/>
                <a:cs typeface="Arial Narrow"/>
              </a:rPr>
              <a:t>)</a:t>
            </a:r>
          </a:p>
        </p:txBody>
      </p:sp>
      <p:sp>
        <p:nvSpPr>
          <p:cNvPr id="100368" name="Rectangle 1"/>
          <p:cNvSpPr>
            <a:spLocks noChangeArrowheads="1"/>
          </p:cNvSpPr>
          <p:nvPr/>
        </p:nvSpPr>
        <p:spPr bwMode="auto">
          <a:xfrm>
            <a:off x="228600" y="6400800"/>
            <a:ext cx="8153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dirty="0"/>
              <a:t>NCCN Clinical Practice Guidelines for Ovarian Cancer Version </a:t>
            </a:r>
            <a:r>
              <a:rPr lang="is-IS" altLang="x-none" sz="1600" dirty="0"/>
              <a:t>1, </a:t>
            </a:r>
            <a:r>
              <a:rPr lang="is-IS" altLang="x-none" sz="1600" dirty="0" smtClean="0"/>
              <a:t>2017</a:t>
            </a:r>
            <a:r>
              <a:rPr lang="en-US" altLang="x-none" sz="1600" dirty="0" smtClean="0"/>
              <a:t>.</a:t>
            </a:r>
            <a:endParaRPr lang="en-US" altLang="x-none" sz="1600" dirty="0"/>
          </a:p>
        </p:txBody>
      </p:sp>
    </p:spTree>
    <p:extLst>
      <p:ext uri="{BB962C8B-B14F-4D97-AF65-F5344CB8AC3E}">
        <p14:creationId xmlns:p14="http://schemas.microsoft.com/office/powerpoint/2010/main" val="34789291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Classes of Approved Systemic Treatments: </a:t>
            </a:r>
            <a:br>
              <a:rPr lang="en-US" dirty="0" smtClean="0"/>
            </a:br>
            <a:r>
              <a:rPr lang="en-US" dirty="0" smtClean="0"/>
              <a:t>Pre-PARP Era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3600" y="1407467"/>
            <a:ext cx="34798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CC31"/>
                </a:solidFill>
              </a:rPr>
              <a:t>Platinum Sensitive</a:t>
            </a:r>
          </a:p>
          <a:p>
            <a:pPr>
              <a:spcBef>
                <a:spcPts val="1800"/>
              </a:spcBef>
            </a:pPr>
            <a:r>
              <a:rPr lang="en-US" sz="2200" b="1" dirty="0"/>
              <a:t>Chemotherapy</a:t>
            </a:r>
          </a:p>
          <a:p>
            <a:pPr lvl="1"/>
            <a:r>
              <a:rPr lang="en-US" sz="2000" dirty="0" err="1" smtClean="0"/>
              <a:t>Platinums</a:t>
            </a:r>
            <a:r>
              <a:rPr lang="en-US" sz="2000" dirty="0" smtClean="0"/>
              <a:t>, </a:t>
            </a:r>
            <a:r>
              <a:rPr lang="en-US" sz="2000" dirty="0" err="1"/>
              <a:t>taxanes</a:t>
            </a:r>
            <a:r>
              <a:rPr lang="en-US" sz="2000" dirty="0"/>
              <a:t>, gemcitabine, liposomal doxorubicin</a:t>
            </a:r>
            <a:endParaRPr lang="en-US" sz="2200" dirty="0"/>
          </a:p>
          <a:p>
            <a:r>
              <a:rPr lang="en-US" sz="2200" b="1" dirty="0"/>
              <a:t>Biologics</a:t>
            </a:r>
          </a:p>
          <a:p>
            <a:pPr lvl="1"/>
            <a:r>
              <a:rPr lang="en-US" sz="2000" dirty="0"/>
              <a:t>Bevacizumab</a:t>
            </a:r>
            <a:endParaRPr lang="en-US" sz="2200" dirty="0"/>
          </a:p>
          <a:p>
            <a:endParaRPr lang="en-US" dirty="0"/>
          </a:p>
          <a:p>
            <a:endParaRPr lang="en-US" b="1" u="sng" dirty="0">
              <a:solidFill>
                <a:srgbClr val="FFCC3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1578" y="1443335"/>
            <a:ext cx="3851422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CC31"/>
                </a:solidFill>
              </a:rPr>
              <a:t>Platinum Resistant</a:t>
            </a:r>
            <a:endParaRPr lang="en-US" b="1" u="sng" dirty="0">
              <a:solidFill>
                <a:srgbClr val="FFCC31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200" b="1" kern="0" dirty="0"/>
              <a:t>Chemotherapy</a:t>
            </a:r>
          </a:p>
          <a:p>
            <a:pPr lvl="1"/>
            <a:r>
              <a:rPr lang="en-US" sz="2000" kern="0" dirty="0" err="1"/>
              <a:t>Taxanes</a:t>
            </a:r>
            <a:r>
              <a:rPr lang="en-US" sz="2000" kern="0" dirty="0"/>
              <a:t>, gemcitabine, liposomal doxorubicin, etoposide, </a:t>
            </a:r>
            <a:r>
              <a:rPr lang="en-US" sz="2000" kern="0" dirty="0" err="1"/>
              <a:t>topotecan</a:t>
            </a:r>
            <a:endParaRPr lang="en-US" sz="2200" kern="0" dirty="0"/>
          </a:p>
          <a:p>
            <a:r>
              <a:rPr lang="en-US" sz="2200" b="1" kern="0" dirty="0"/>
              <a:t>Biologics</a:t>
            </a:r>
          </a:p>
          <a:p>
            <a:pPr lvl="1"/>
            <a:r>
              <a:rPr lang="en-US" sz="2000" kern="0" dirty="0"/>
              <a:t>Bevacizumab</a:t>
            </a:r>
            <a:endParaRPr lang="en-US" sz="2200" kern="0" dirty="0"/>
          </a:p>
          <a:p>
            <a:endParaRPr lang="en-US" kern="0" dirty="0"/>
          </a:p>
          <a:p>
            <a:endParaRPr lang="en-US" b="1" u="sng" dirty="0">
              <a:solidFill>
                <a:srgbClr val="FFCC3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668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91746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Bevacizumab </a:t>
            </a:r>
            <a:r>
              <a:rPr lang="mr-IN" altLang="x-none" dirty="0" smtClean="0"/>
              <a:t>–</a:t>
            </a:r>
            <a:r>
              <a:rPr lang="en-US" altLang="x-none" dirty="0" smtClean="0"/>
              <a:t> FDA Approvals</a:t>
            </a:r>
            <a:endParaRPr lang="en-US" altLang="x-none" dirty="0"/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827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altLang="x-none" sz="2400" b="1" u="sng" dirty="0" smtClean="0"/>
              <a:t>November 14, 2014</a:t>
            </a:r>
            <a:r>
              <a:rPr lang="en-US" altLang="x-none" sz="2400" b="1" dirty="0" smtClean="0"/>
              <a:t>:</a:t>
            </a:r>
            <a:endParaRPr lang="en-US" altLang="x-none" sz="2400" b="1" dirty="0"/>
          </a:p>
          <a:p>
            <a:r>
              <a:rPr lang="en-US" sz="2400" dirty="0">
                <a:solidFill>
                  <a:schemeClr val="tx1"/>
                </a:solidFill>
              </a:rPr>
              <a:t>In combination with paclitaxel, </a:t>
            </a:r>
            <a:r>
              <a:rPr lang="en-US" sz="2400" dirty="0" err="1">
                <a:solidFill>
                  <a:schemeClr val="tx1"/>
                </a:solidFill>
              </a:rPr>
              <a:t>pegylated</a:t>
            </a:r>
            <a:r>
              <a:rPr lang="en-US" sz="2400" dirty="0">
                <a:solidFill>
                  <a:schemeClr val="tx1"/>
                </a:solidFill>
              </a:rPr>
              <a:t> liposomal doxorubicin or </a:t>
            </a:r>
            <a:r>
              <a:rPr lang="en-US" sz="2400" dirty="0" err="1">
                <a:solidFill>
                  <a:schemeClr val="tx1"/>
                </a:solidFill>
              </a:rPr>
              <a:t>topotecan</a:t>
            </a:r>
            <a:r>
              <a:rPr lang="en-US" sz="2400" dirty="0">
                <a:solidFill>
                  <a:schemeClr val="tx1"/>
                </a:solidFill>
              </a:rPr>
              <a:t> for </a:t>
            </a:r>
            <a:r>
              <a:rPr lang="en-US" sz="2400" i="1" u="sng" dirty="0">
                <a:solidFill>
                  <a:schemeClr val="tx1"/>
                </a:solidFill>
              </a:rPr>
              <a:t>platinum-resistant</a:t>
            </a:r>
            <a:r>
              <a:rPr lang="en-US" sz="2400" dirty="0">
                <a:solidFill>
                  <a:schemeClr val="tx1"/>
                </a:solidFill>
              </a:rPr>
              <a:t>, recurrent </a:t>
            </a:r>
            <a:r>
              <a:rPr lang="en-US" sz="2400" dirty="0" smtClean="0">
                <a:solidFill>
                  <a:schemeClr val="tx1"/>
                </a:solidFill>
              </a:rPr>
              <a:t>EOC</a:t>
            </a:r>
            <a:endParaRPr lang="en-US" altLang="x-none" sz="2400" dirty="0"/>
          </a:p>
          <a:p>
            <a:pPr marL="0" indent="0">
              <a:spcBef>
                <a:spcPts val="1224"/>
              </a:spcBef>
              <a:buNone/>
            </a:pPr>
            <a:r>
              <a:rPr lang="en-US" altLang="x-none" sz="2400" b="1" u="sng" dirty="0" smtClean="0"/>
              <a:t>December 6, 2016</a:t>
            </a:r>
            <a:r>
              <a:rPr lang="en-US" altLang="x-none" sz="2400" b="1" dirty="0" smtClean="0"/>
              <a:t>:</a:t>
            </a:r>
          </a:p>
          <a:p>
            <a:r>
              <a:rPr lang="en-US" sz="2400" dirty="0" smtClean="0"/>
              <a:t>Either </a:t>
            </a:r>
            <a:r>
              <a:rPr lang="en-US" sz="2400" dirty="0"/>
              <a:t>in combination with carboplatin and paclitaxel or in combination with carboplatin and gemcitabine chemotherapy, followed by bevacizumab alone, for the treatment of </a:t>
            </a:r>
            <a:r>
              <a:rPr lang="en-US" sz="2400" i="1" u="sng" dirty="0" smtClean="0"/>
              <a:t>platinum-sensitive</a:t>
            </a:r>
            <a:r>
              <a:rPr lang="en-US" sz="2400" dirty="0" smtClean="0"/>
              <a:t> </a:t>
            </a:r>
            <a:r>
              <a:rPr lang="en-US" sz="2400" dirty="0"/>
              <a:t>recurrent epithelial ovarian, fallopian tube or primary peritoneal cancer</a:t>
            </a:r>
            <a:endParaRPr lang="en-US" altLang="x-none" sz="2400" dirty="0"/>
          </a:p>
        </p:txBody>
      </p:sp>
    </p:spTree>
    <p:extLst>
      <p:ext uri="{BB962C8B-B14F-4D97-AF65-F5344CB8AC3E}">
        <p14:creationId xmlns:p14="http://schemas.microsoft.com/office/powerpoint/2010/main" val="61768678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1219200"/>
          </a:xfrm>
        </p:spPr>
        <p:txBody>
          <a:bodyPr/>
          <a:lstStyle/>
          <a:p>
            <a:r>
              <a:rPr lang="en-US" dirty="0" smtClean="0"/>
              <a:t>Phase III Studies of Bevacizumab in Combination with Chemotherapy for EOC: Platinum-Sensitive, Recurrent Setting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24" y="6237312"/>
            <a:ext cx="8307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baseline="30000" dirty="0" smtClean="0">
                <a:solidFill>
                  <a:schemeClr val="tx1"/>
                </a:solidFill>
                <a:latin typeface="+mn-lt"/>
              </a:rPr>
              <a:t>1 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Aghajanian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C et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al. </a:t>
            </a:r>
            <a:r>
              <a:rPr lang="en-US" sz="1600" b="0" i="1" dirty="0" smtClean="0">
                <a:solidFill>
                  <a:schemeClr val="tx1"/>
                </a:solidFill>
                <a:latin typeface="+mn-lt"/>
              </a:rPr>
              <a:t>J </a:t>
            </a:r>
            <a:r>
              <a:rPr lang="en-US" sz="1600" b="0" i="1" dirty="0" err="1" smtClean="0">
                <a:solidFill>
                  <a:schemeClr val="tx1"/>
                </a:solidFill>
                <a:latin typeface="+mn-lt"/>
              </a:rPr>
              <a:t>Clin</a:t>
            </a:r>
            <a:r>
              <a:rPr lang="en-US" sz="1600" b="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i="1" dirty="0" err="1" smtClean="0">
                <a:solidFill>
                  <a:schemeClr val="tx1"/>
                </a:solidFill>
                <a:latin typeface="+mn-lt"/>
              </a:rPr>
              <a:t>Oncol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b="0" dirty="0">
                <a:solidFill>
                  <a:schemeClr val="tx1"/>
                </a:solidFill>
                <a:latin typeface="+mn-lt"/>
              </a:rPr>
              <a:t>2012;30(17):2039-45; </a:t>
            </a:r>
            <a:r>
              <a:rPr lang="it-IT" sz="1600" b="0" i="1" dirty="0" err="1">
                <a:solidFill>
                  <a:schemeClr val="tx1"/>
                </a:solidFill>
                <a:latin typeface="+mn-lt"/>
              </a:rPr>
              <a:t>Gynecol</a:t>
            </a:r>
            <a:r>
              <a:rPr lang="it-IT" sz="1600" b="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b="0" i="1" dirty="0" err="1">
                <a:solidFill>
                  <a:schemeClr val="tx1"/>
                </a:solidFill>
                <a:latin typeface="+mn-lt"/>
              </a:rPr>
              <a:t>Oncol</a:t>
            </a:r>
            <a:r>
              <a:rPr lang="it-IT" sz="1600" b="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b="0" dirty="0">
                <a:solidFill>
                  <a:schemeClr val="tx1"/>
                </a:solidFill>
                <a:latin typeface="+mn-lt"/>
              </a:rPr>
              <a:t>2015;139(1):</a:t>
            </a:r>
            <a:r>
              <a:rPr lang="it-IT" sz="1600" b="0" dirty="0" smtClean="0">
                <a:solidFill>
                  <a:schemeClr val="tx1"/>
                </a:solidFill>
                <a:latin typeface="+mn-lt"/>
              </a:rPr>
              <a:t>10-6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r>
              <a:rPr lang="en-US" sz="1600" b="0" baseline="30000" dirty="0" smtClean="0">
                <a:solidFill>
                  <a:schemeClr val="tx1"/>
                </a:solidFill>
                <a:latin typeface="+mn-lt"/>
              </a:rPr>
              <a:t>2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Coleman RL et al. </a:t>
            </a:r>
            <a:r>
              <a:rPr lang="en-US" sz="1600" i="1" dirty="0"/>
              <a:t>Lancet </a:t>
            </a:r>
            <a:r>
              <a:rPr lang="en-US" sz="1600" i="1" dirty="0" err="1"/>
              <a:t>Oncol</a:t>
            </a:r>
            <a:r>
              <a:rPr lang="en-US" sz="1600" i="1"/>
              <a:t> </a:t>
            </a:r>
            <a:r>
              <a:rPr lang="en-US" sz="1600" b="0" smtClean="0">
                <a:solidFill>
                  <a:schemeClr val="tx1"/>
                </a:solidFill>
                <a:latin typeface="+mn-lt"/>
              </a:rPr>
              <a:t>2017;Apr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21 [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</a:rPr>
              <a:t>epub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 ahead of print].</a:t>
            </a:r>
          </a:p>
        </p:txBody>
      </p:sp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381000" y="1524000"/>
            <a:ext cx="8305800" cy="38100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ea typeface="ヒラギノ角ゴ Pro W3" charset="-128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873730"/>
              </p:ext>
            </p:extLst>
          </p:nvPr>
        </p:nvGraphicFramePr>
        <p:xfrm>
          <a:off x="533402" y="1669895"/>
          <a:ext cx="8000998" cy="3499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1598"/>
                <a:gridCol w="1828800"/>
                <a:gridCol w="685800"/>
                <a:gridCol w="977154"/>
                <a:gridCol w="1098176"/>
                <a:gridCol w="1019735"/>
                <a:gridCol w="1019735"/>
              </a:tblGrid>
              <a:tr h="705980"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Study</a:t>
                      </a: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smtClean="0">
                          <a:solidFill>
                            <a:schemeClr val="tx1"/>
                          </a:solidFill>
                        </a:rPr>
                        <a:t>Randomization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Median PFS (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i="0" smtClean="0">
                          <a:solidFill>
                            <a:schemeClr val="tx1"/>
                          </a:solidFill>
                        </a:rPr>
                        <a:t>HR,</a:t>
                      </a:r>
                      <a:r>
                        <a:rPr lang="en-US" sz="1700" i="0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1700" i="0" baseline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700" i="1" baseline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700" i="0" baseline="0" smtClean="0">
                          <a:solidFill>
                            <a:schemeClr val="tx1"/>
                          </a:solidFill>
                        </a:rPr>
                        <a:t>-value</a:t>
                      </a:r>
                      <a:endParaRPr lang="en-US" sz="1700" i="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Median OS (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HR, </a:t>
                      </a:r>
                      <a:br>
                        <a:rPr lang="en-US" sz="17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700" i="1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-value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</a:tr>
              <a:tr h="705980">
                <a:tc rowSpan="2"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OCEANS</a:t>
                      </a:r>
                      <a:r>
                        <a:rPr lang="en-US" sz="1700" baseline="30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7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C/gem + placebo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242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8.4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HR = 0.48</a:t>
                      </a:r>
                    </a:p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&lt;0.0001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32.9</a:t>
                      </a:r>
                      <a:endParaRPr lang="en-US" sz="17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HR = </a:t>
                      </a:r>
                      <a:r>
                        <a:rPr lang="en-US" sz="17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0.952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705980">
                <a:tc vMerge="1">
                  <a:txBody>
                    <a:bodyPr/>
                    <a:lstStyle/>
                    <a:p>
                      <a:endParaRPr lang="en-US" sz="17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C/gem + </a:t>
                      </a:r>
                      <a:r>
                        <a:rPr lang="en-US" sz="1700" dirty="0" err="1" smtClean="0">
                          <a:solidFill>
                            <a:schemeClr val="bg1"/>
                          </a:solidFill>
                        </a:rPr>
                        <a:t>bev</a:t>
                      </a: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 until progression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242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12.4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aseline="0" dirty="0" smtClean="0">
                          <a:solidFill>
                            <a:schemeClr val="bg1"/>
                          </a:solidFill>
                        </a:rPr>
                        <a:t>33.6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1" dirty="0" smtClean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 = 0.6479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563880">
                <a:tc rowSpan="2">
                  <a:txBody>
                    <a:bodyPr/>
                    <a:lstStyle/>
                    <a:p>
                      <a:r>
                        <a:rPr lang="en-US" sz="1700" baseline="0" dirty="0" smtClean="0">
                          <a:solidFill>
                            <a:schemeClr val="bg1"/>
                          </a:solidFill>
                        </a:rPr>
                        <a:t>GOG-0213</a:t>
                      </a:r>
                      <a:r>
                        <a:rPr lang="en-US" sz="170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7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C/P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374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10.4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HR = 0.628</a:t>
                      </a:r>
                    </a:p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&lt;0.0001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37.3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HR = 0.823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C/P</a:t>
                      </a:r>
                      <a:r>
                        <a:rPr lang="en-US" sz="1700" baseline="0" dirty="0" smtClean="0">
                          <a:solidFill>
                            <a:schemeClr val="bg1"/>
                          </a:solidFill>
                        </a:rPr>
                        <a:t> + </a:t>
                      </a:r>
                      <a:r>
                        <a:rPr lang="en-US" sz="1700" baseline="0" dirty="0" err="1" smtClean="0">
                          <a:solidFill>
                            <a:schemeClr val="bg1"/>
                          </a:solidFill>
                        </a:rPr>
                        <a:t>bev</a:t>
                      </a:r>
                      <a:r>
                        <a:rPr lang="en-US" sz="17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374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13.8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42.2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i="1" dirty="0" smtClean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 = 0.0447</a:t>
                      </a:r>
                    </a:p>
                  </a:txBody>
                  <a:tcPr marL="85830" marR="858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x-none" dirty="0" smtClean="0"/>
              <a:t>Bevacizumab </a:t>
            </a:r>
            <a:r>
              <a:rPr lang="en-US" altLang="x-none" dirty="0"/>
              <a:t>Toxicities</a:t>
            </a:r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x-none" sz="2400" dirty="0"/>
              <a:t>Hypertension (maintain &lt; 140/90)</a:t>
            </a:r>
          </a:p>
          <a:p>
            <a:pPr>
              <a:spcAft>
                <a:spcPts val="1200"/>
              </a:spcAft>
            </a:pPr>
            <a:r>
              <a:rPr lang="en-US" altLang="x-none" sz="2400" dirty="0"/>
              <a:t>Rhinitis</a:t>
            </a:r>
          </a:p>
          <a:p>
            <a:pPr>
              <a:spcAft>
                <a:spcPts val="1200"/>
              </a:spcAft>
            </a:pPr>
            <a:r>
              <a:rPr lang="en-US" altLang="x-none" sz="2400" dirty="0"/>
              <a:t>Proteinuria (maintain &lt; 2+, </a:t>
            </a:r>
            <a:r>
              <a:rPr lang="en-US" altLang="x-none" sz="2400" dirty="0">
                <a:sym typeface="Wingdings" charset="2"/>
              </a:rPr>
              <a:t> </a:t>
            </a:r>
            <a:r>
              <a:rPr lang="en-US" altLang="x-none" sz="2400" dirty="0"/>
              <a:t>UPR or 24h </a:t>
            </a:r>
            <a:r>
              <a:rPr lang="en-US" altLang="x-none" sz="2400" dirty="0" err="1"/>
              <a:t>CCl</a:t>
            </a:r>
            <a:r>
              <a:rPr lang="en-US" altLang="x-none" sz="2400" dirty="0"/>
              <a:t>)</a:t>
            </a:r>
          </a:p>
          <a:p>
            <a:pPr>
              <a:spcAft>
                <a:spcPts val="1200"/>
              </a:spcAft>
            </a:pPr>
            <a:r>
              <a:rPr lang="en-US" altLang="x-none" sz="2400" dirty="0"/>
              <a:t>Epistaxis</a:t>
            </a:r>
          </a:p>
          <a:p>
            <a:pPr>
              <a:spcAft>
                <a:spcPts val="1200"/>
              </a:spcAft>
            </a:pPr>
            <a:r>
              <a:rPr lang="en-US" altLang="x-none" sz="2400" dirty="0"/>
              <a:t>Headache</a:t>
            </a:r>
          </a:p>
          <a:p>
            <a:pPr>
              <a:spcAft>
                <a:spcPts val="1200"/>
              </a:spcAft>
            </a:pPr>
            <a:r>
              <a:rPr lang="en-US" altLang="x-none" sz="2400" dirty="0"/>
              <a:t>Vascular: GI perforation, delayed wound healing, hemorrhage (</a:t>
            </a:r>
            <a:r>
              <a:rPr lang="en-US" altLang="x-none" sz="2400" dirty="0" smtClean="0"/>
              <a:t>28-day </a:t>
            </a:r>
            <a:r>
              <a:rPr lang="en-US" altLang="x-none" sz="2400" dirty="0"/>
              <a:t>wait before or after surgery</a:t>
            </a:r>
            <a:r>
              <a:rPr lang="en-US" altLang="x-none" sz="2400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Reversible posterior encephalopathy syndrome (rare, but noteworthy)</a:t>
            </a:r>
            <a:endParaRPr lang="en-US" altLang="x-none" sz="2400" dirty="0"/>
          </a:p>
        </p:txBody>
      </p:sp>
      <p:sp>
        <p:nvSpPr>
          <p:cNvPr id="97283" name="Rectangle 6"/>
          <p:cNvSpPr>
            <a:spLocks noChangeArrowheads="1"/>
          </p:cNvSpPr>
          <p:nvPr/>
        </p:nvSpPr>
        <p:spPr bwMode="auto">
          <a:xfrm>
            <a:off x="0" y="6519863"/>
            <a:ext cx="6172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1828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FFFFFF"/>
                </a:solidFill>
              </a:rPr>
              <a:t>Courtesy of Paula J Anastasia, RN, MN, AOCN </a:t>
            </a:r>
          </a:p>
        </p:txBody>
      </p:sp>
    </p:spTree>
    <p:extLst>
      <p:ext uri="{BB962C8B-B14F-4D97-AF65-F5344CB8AC3E}">
        <p14:creationId xmlns:p14="http://schemas.microsoft.com/office/powerpoint/2010/main" val="33941130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Module 3: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Integration of PARP Inhibitors </a:t>
            </a:r>
            <a:b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into OC Management</a:t>
            </a: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139266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Key Considerations in the Integration of PARP Inhibitors into OC Management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2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lvl="0">
              <a:spcBef>
                <a:spcPts val="1200"/>
              </a:spcBef>
            </a:pPr>
            <a:r>
              <a:rPr lang="en-US" sz="2000" dirty="0" smtClean="0"/>
              <a:t>Effect of </a:t>
            </a:r>
            <a:r>
              <a:rPr lang="en-US" sz="2000" dirty="0"/>
              <a:t>BRCA mutation status on activity</a:t>
            </a:r>
          </a:p>
          <a:p>
            <a:pPr lvl="0">
              <a:spcBef>
                <a:spcPts val="1200"/>
              </a:spcBef>
            </a:pPr>
            <a:r>
              <a:rPr lang="en-US" sz="2000" dirty="0" smtClean="0"/>
              <a:t>Similarities </a:t>
            </a:r>
            <a:r>
              <a:rPr lang="en-US" sz="2000" dirty="0"/>
              <a:t>and differences among companion diagnostics developed for FDA-approved PARP </a:t>
            </a:r>
            <a:r>
              <a:rPr lang="en-US" sz="2000" dirty="0" smtClean="0"/>
              <a:t>inhibitors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FDA-approved indications for and optimal integration of </a:t>
            </a:r>
            <a:r>
              <a:rPr lang="en-US" sz="2000" dirty="0" err="1"/>
              <a:t>olaparib</a:t>
            </a:r>
            <a:r>
              <a:rPr lang="en-US" sz="2000" dirty="0"/>
              <a:t>, </a:t>
            </a:r>
            <a:r>
              <a:rPr lang="en-US" sz="2000" dirty="0" err="1"/>
              <a:t>rucaparib</a:t>
            </a:r>
            <a:r>
              <a:rPr lang="en-US" sz="2000" dirty="0"/>
              <a:t> and </a:t>
            </a:r>
            <a:r>
              <a:rPr lang="en-US" sz="2000" dirty="0" err="1"/>
              <a:t>niraparib</a:t>
            </a:r>
            <a:r>
              <a:rPr lang="en-US" sz="2000" dirty="0"/>
              <a:t> 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Dosing and administration of </a:t>
            </a:r>
            <a:r>
              <a:rPr lang="en-US" sz="2000" dirty="0" err="1"/>
              <a:t>olaparib</a:t>
            </a:r>
            <a:r>
              <a:rPr lang="en-US" sz="2000" dirty="0"/>
              <a:t>, </a:t>
            </a:r>
            <a:r>
              <a:rPr lang="en-US" sz="2000" dirty="0" err="1"/>
              <a:t>rucaparib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err="1" smtClean="0"/>
              <a:t>niraparib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dirty="0"/>
              <a:t>Recognition and management of PARP inhibitor </a:t>
            </a:r>
            <a:r>
              <a:rPr lang="en-US" sz="2000" dirty="0" smtClean="0"/>
              <a:t>side effects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dirty="0" smtClean="0"/>
              <a:t>Risk </a:t>
            </a:r>
            <a:r>
              <a:rPr lang="en-US" sz="2000" dirty="0"/>
              <a:t>of AML/MDS for patients receiving PARP </a:t>
            </a:r>
            <a:r>
              <a:rPr lang="en-US" sz="2000" dirty="0" smtClean="0"/>
              <a:t>inhibitors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dirty="0"/>
              <a:t>Current role of PARP inhibitors for patients </a:t>
            </a:r>
            <a:r>
              <a:rPr lang="en-US" sz="2000" dirty="0" smtClean="0"/>
              <a:t>without</a:t>
            </a:r>
            <a:br>
              <a:rPr lang="en-US" sz="2000" dirty="0" smtClean="0"/>
            </a:br>
            <a:r>
              <a:rPr lang="en-US" sz="2000" dirty="0" smtClean="0"/>
              <a:t>BRCA mutations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668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9464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4838" cy="1143000"/>
          </a:xfrm>
        </p:spPr>
        <p:txBody>
          <a:bodyPr/>
          <a:lstStyle/>
          <a:p>
            <a:r>
              <a:rPr lang="en-US" smtClean="0"/>
              <a:t>Oncology Grand Rounds: Themes</a:t>
            </a:r>
            <a:endParaRPr lang="en-US"/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224838" cy="5257800"/>
          </a:xfrm>
        </p:spPr>
        <p:txBody>
          <a:bodyPr/>
          <a:lstStyle/>
          <a:p>
            <a:pPr marL="0" lvl="0" indent="0">
              <a:buNone/>
            </a:pPr>
            <a:r>
              <a:rPr lang="en-US" sz="2100" b="1" dirty="0" smtClean="0">
                <a:solidFill>
                  <a:srgbClr val="FFC000"/>
                </a:solidFill>
              </a:rPr>
              <a:t>Identifying and understanding oncology clinical scenarios</a:t>
            </a:r>
          </a:p>
          <a:p>
            <a:r>
              <a:rPr lang="en-US" sz="2100" dirty="0" smtClean="0"/>
              <a:t>Key determining factors; natural history and treatment</a:t>
            </a:r>
          </a:p>
          <a:p>
            <a:r>
              <a:rPr lang="en-US" sz="2100" dirty="0" smtClean="0"/>
              <a:t>Evaluating and managing clinical symptoms</a:t>
            </a:r>
          </a:p>
          <a:p>
            <a:r>
              <a:rPr lang="en-US" sz="2100" dirty="0" smtClean="0"/>
              <a:t>Patient and caregiver education </a:t>
            </a:r>
          </a:p>
          <a:p>
            <a:pPr marL="0" lvl="0" indent="0">
              <a:spcBef>
                <a:spcPts val="1400"/>
              </a:spcBef>
              <a:buNone/>
            </a:pPr>
            <a:r>
              <a:rPr lang="en-US" sz="2100" b="1" dirty="0" smtClean="0">
                <a:solidFill>
                  <a:srgbClr val="FFC000"/>
                </a:solidFill>
              </a:rPr>
              <a:t>Integrating new agents and treatment strategies into practice </a:t>
            </a:r>
          </a:p>
          <a:p>
            <a:r>
              <a:rPr lang="en-US" sz="2100" dirty="0" smtClean="0"/>
              <a:t>Benefits and risks</a:t>
            </a:r>
          </a:p>
          <a:p>
            <a:r>
              <a:rPr lang="en-US" sz="2100" dirty="0" smtClean="0"/>
              <a:t>Prevention, identification and management of side effects/toxicity</a:t>
            </a:r>
          </a:p>
          <a:p>
            <a:r>
              <a:rPr lang="en-US" sz="2100" dirty="0" smtClean="0"/>
              <a:t>Identifying patients at high risk for toxicity</a:t>
            </a:r>
          </a:p>
          <a:p>
            <a:pPr marL="0" lvl="0" indent="0">
              <a:spcBef>
                <a:spcPts val="1400"/>
              </a:spcBef>
              <a:buNone/>
            </a:pPr>
            <a:r>
              <a:rPr lang="en-US" sz="2100" b="1" dirty="0" smtClean="0">
                <a:solidFill>
                  <a:srgbClr val="FFC000"/>
                </a:solidFill>
              </a:rPr>
              <a:t>Psychosocial issues in clinical oncology</a:t>
            </a:r>
          </a:p>
          <a:p>
            <a:r>
              <a:rPr lang="en-US" sz="2100" dirty="0" smtClean="0"/>
              <a:t>Caring for family and loved ones, including minor children and grandchildren</a:t>
            </a:r>
          </a:p>
          <a:p>
            <a:r>
              <a:rPr lang="en-US" sz="2100" dirty="0" smtClean="0"/>
              <a:t>Job satisfaction and disappointment</a:t>
            </a:r>
          </a:p>
          <a:p>
            <a:r>
              <a:rPr lang="en-US" sz="2100" dirty="0" smtClean="0"/>
              <a:t>The bond that heals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27657037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6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/>
              <a:t>PARP and Base Excision Repair</a:t>
            </a:r>
            <a:endParaRPr lang="en-US" altLang="x-none" dirty="0"/>
          </a:p>
        </p:txBody>
      </p:sp>
      <p:pic>
        <p:nvPicPr>
          <p:cNvPr id="88" name="Picture 59" descr="AZ42455_Image_3 p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53051"/>
            <a:ext cx="3341493" cy="74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Oval 88"/>
          <p:cNvSpPr/>
          <p:nvPr/>
        </p:nvSpPr>
        <p:spPr bwMode="auto">
          <a:xfrm rot="20289920">
            <a:off x="3467441" y="5375918"/>
            <a:ext cx="723349" cy="457200"/>
          </a:xfrm>
          <a:prstGeom prst="ellipse">
            <a:avLst/>
          </a:prstGeom>
          <a:solidFill>
            <a:srgbClr val="4EB0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4094163" y="5181600"/>
            <a:ext cx="838200" cy="457200"/>
          </a:xfrm>
          <a:prstGeom prst="ellipse">
            <a:avLst/>
          </a:prstGeom>
          <a:solidFill>
            <a:srgbClr val="3366F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3865563" y="5638800"/>
            <a:ext cx="838200" cy="457200"/>
          </a:xfrm>
          <a:prstGeom prst="ellipse">
            <a:avLst/>
          </a:prstGeom>
          <a:solidFill>
            <a:srgbClr val="846D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4551363" y="5486400"/>
            <a:ext cx="762000" cy="457200"/>
          </a:xfrm>
          <a:prstGeom prst="ellipse">
            <a:avLst/>
          </a:prstGeom>
          <a:solidFill>
            <a:srgbClr val="8AC6C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4876800" y="4267200"/>
            <a:ext cx="838200" cy="457200"/>
          </a:xfrm>
          <a:prstGeom prst="ellipse">
            <a:avLst/>
          </a:prstGeom>
          <a:solidFill>
            <a:srgbClr val="846D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5638800" y="4191000"/>
            <a:ext cx="762000" cy="457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6248400" y="4648200"/>
            <a:ext cx="762000" cy="4572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5334000" y="4724400"/>
            <a:ext cx="762000" cy="457200"/>
          </a:xfrm>
          <a:prstGeom prst="ellipse">
            <a:avLst/>
          </a:prstGeom>
          <a:solidFill>
            <a:srgbClr val="4EB0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7" name="Picture 26" descr="AZ42455_Image_3 p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3154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4" descr="AZ42455_Image_3 p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28850"/>
            <a:ext cx="3154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 Box 5"/>
          <p:cNvSpPr txBox="1">
            <a:spLocks noChangeArrowheads="1"/>
          </p:cNvSpPr>
          <p:nvPr/>
        </p:nvSpPr>
        <p:spPr bwMode="auto">
          <a:xfrm>
            <a:off x="6546851" y="2392363"/>
            <a:ext cx="2138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>
                <a:solidFill>
                  <a:srgbClr val="FFFFFF"/>
                </a:solidFill>
                <a:cs typeface="Arial" charset="0"/>
              </a:rPr>
              <a:t>PARP recruitment</a:t>
            </a:r>
            <a:endParaRPr lang="en-US" sz="1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0" name="Text Box 10"/>
          <p:cNvSpPr txBox="1">
            <a:spLocks noChangeArrowheads="1"/>
          </p:cNvSpPr>
          <p:nvPr/>
        </p:nvSpPr>
        <p:spPr bwMode="auto">
          <a:xfrm>
            <a:off x="6731000" y="1573213"/>
            <a:ext cx="161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>
                <a:solidFill>
                  <a:srgbClr val="FFFFFF"/>
                </a:solidFill>
                <a:cs typeface="Arial" charset="0"/>
              </a:rPr>
              <a:t>DNA damage</a:t>
            </a:r>
            <a:endParaRPr lang="en-US" sz="18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1" name="Picture 11" descr="AZ42455_Image_3 p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31543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" name="Group 12"/>
          <p:cNvGrpSpPr>
            <a:grpSpLocks/>
          </p:cNvGrpSpPr>
          <p:nvPr/>
        </p:nvGrpSpPr>
        <p:grpSpPr bwMode="auto">
          <a:xfrm>
            <a:off x="3902074" y="2870200"/>
            <a:ext cx="1203325" cy="527050"/>
            <a:chOff x="2364" y="1974"/>
            <a:chExt cx="757" cy="332"/>
          </a:xfrm>
        </p:grpSpPr>
        <p:grpSp>
          <p:nvGrpSpPr>
            <p:cNvPr id="103" name="Group 13"/>
            <p:cNvGrpSpPr>
              <a:grpSpLocks/>
            </p:cNvGrpSpPr>
            <p:nvPr/>
          </p:nvGrpSpPr>
          <p:grpSpPr bwMode="auto">
            <a:xfrm rot="-3734953">
              <a:off x="2647" y="2002"/>
              <a:ext cx="177" cy="312"/>
              <a:chOff x="1600" y="2656"/>
              <a:chExt cx="177" cy="312"/>
            </a:xfrm>
          </p:grpSpPr>
          <p:sp>
            <p:nvSpPr>
              <p:cNvPr id="112" name="Freeform 14"/>
              <p:cNvSpPr>
                <a:spLocks/>
              </p:cNvSpPr>
              <p:nvPr/>
            </p:nvSpPr>
            <p:spPr bwMode="auto">
              <a:xfrm>
                <a:off x="1600" y="2768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5"/>
              <p:cNvSpPr>
                <a:spLocks/>
              </p:cNvSpPr>
              <p:nvPr/>
            </p:nvSpPr>
            <p:spPr bwMode="auto">
              <a:xfrm>
                <a:off x="1648" y="2728"/>
                <a:ext cx="65" cy="128"/>
              </a:xfrm>
              <a:custGeom>
                <a:avLst/>
                <a:gdLst>
                  <a:gd name="T0" fmla="*/ 1 w 105"/>
                  <a:gd name="T1" fmla="*/ 0 h 272"/>
                  <a:gd name="T2" fmla="*/ 1 w 105"/>
                  <a:gd name="T3" fmla="*/ 0 h 272"/>
                  <a:gd name="T4" fmla="*/ 0 w 105"/>
                  <a:gd name="T5" fmla="*/ 0 h 272"/>
                  <a:gd name="T6" fmla="*/ 1 w 105"/>
                  <a:gd name="T7" fmla="*/ 0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6"/>
              <p:cNvSpPr>
                <a:spLocks/>
              </p:cNvSpPr>
              <p:nvPr/>
            </p:nvSpPr>
            <p:spPr bwMode="auto">
              <a:xfrm>
                <a:off x="1696" y="2656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" name="Group 103"/>
            <p:cNvGrpSpPr>
              <a:grpSpLocks/>
            </p:cNvGrpSpPr>
            <p:nvPr/>
          </p:nvGrpSpPr>
          <p:grpSpPr bwMode="auto">
            <a:xfrm>
              <a:off x="2944" y="1974"/>
              <a:ext cx="177" cy="312"/>
              <a:chOff x="1600" y="2656"/>
              <a:chExt cx="177" cy="312"/>
            </a:xfrm>
          </p:grpSpPr>
          <p:sp>
            <p:nvSpPr>
              <p:cNvPr id="109" name="Freeform 18"/>
              <p:cNvSpPr>
                <a:spLocks/>
              </p:cNvSpPr>
              <p:nvPr/>
            </p:nvSpPr>
            <p:spPr bwMode="auto">
              <a:xfrm>
                <a:off x="1600" y="2768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9"/>
              <p:cNvSpPr>
                <a:spLocks/>
              </p:cNvSpPr>
              <p:nvPr/>
            </p:nvSpPr>
            <p:spPr bwMode="auto">
              <a:xfrm>
                <a:off x="1648" y="2728"/>
                <a:ext cx="65" cy="128"/>
              </a:xfrm>
              <a:custGeom>
                <a:avLst/>
                <a:gdLst>
                  <a:gd name="T0" fmla="*/ 1 w 105"/>
                  <a:gd name="T1" fmla="*/ 0 h 272"/>
                  <a:gd name="T2" fmla="*/ 1 w 105"/>
                  <a:gd name="T3" fmla="*/ 0 h 272"/>
                  <a:gd name="T4" fmla="*/ 0 w 105"/>
                  <a:gd name="T5" fmla="*/ 0 h 272"/>
                  <a:gd name="T6" fmla="*/ 1 w 105"/>
                  <a:gd name="T7" fmla="*/ 0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20"/>
              <p:cNvSpPr>
                <a:spLocks/>
              </p:cNvSpPr>
              <p:nvPr/>
            </p:nvSpPr>
            <p:spPr bwMode="auto">
              <a:xfrm>
                <a:off x="1696" y="2656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" name="Group 21"/>
            <p:cNvGrpSpPr>
              <a:grpSpLocks/>
            </p:cNvGrpSpPr>
            <p:nvPr/>
          </p:nvGrpSpPr>
          <p:grpSpPr bwMode="auto">
            <a:xfrm rot="5050825">
              <a:off x="2431" y="2062"/>
              <a:ext cx="177" cy="312"/>
              <a:chOff x="1600" y="2656"/>
              <a:chExt cx="177" cy="312"/>
            </a:xfrm>
          </p:grpSpPr>
          <p:sp>
            <p:nvSpPr>
              <p:cNvPr id="106" name="Freeform 22"/>
              <p:cNvSpPr>
                <a:spLocks/>
              </p:cNvSpPr>
              <p:nvPr/>
            </p:nvSpPr>
            <p:spPr bwMode="auto">
              <a:xfrm>
                <a:off x="1600" y="2768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23"/>
              <p:cNvSpPr>
                <a:spLocks/>
              </p:cNvSpPr>
              <p:nvPr/>
            </p:nvSpPr>
            <p:spPr bwMode="auto">
              <a:xfrm>
                <a:off x="1648" y="2728"/>
                <a:ext cx="65" cy="128"/>
              </a:xfrm>
              <a:custGeom>
                <a:avLst/>
                <a:gdLst>
                  <a:gd name="T0" fmla="*/ 1 w 105"/>
                  <a:gd name="T1" fmla="*/ 0 h 272"/>
                  <a:gd name="T2" fmla="*/ 1 w 105"/>
                  <a:gd name="T3" fmla="*/ 0 h 272"/>
                  <a:gd name="T4" fmla="*/ 0 w 105"/>
                  <a:gd name="T5" fmla="*/ 0 h 272"/>
                  <a:gd name="T6" fmla="*/ 1 w 105"/>
                  <a:gd name="T7" fmla="*/ 0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24"/>
              <p:cNvSpPr>
                <a:spLocks/>
              </p:cNvSpPr>
              <p:nvPr/>
            </p:nvSpPr>
            <p:spPr bwMode="auto">
              <a:xfrm>
                <a:off x="1696" y="2656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5" name="Text Box 27"/>
          <p:cNvSpPr txBox="1">
            <a:spLocks noChangeArrowheads="1"/>
          </p:cNvSpPr>
          <p:nvPr/>
        </p:nvSpPr>
        <p:spPr bwMode="auto">
          <a:xfrm>
            <a:off x="5873750" y="3287715"/>
            <a:ext cx="3059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 dirty="0">
                <a:solidFill>
                  <a:srgbClr val="FFFFFF"/>
                </a:solidFill>
                <a:cs typeface="Arial" charset="0"/>
              </a:rPr>
              <a:t>PARP activation and </a:t>
            </a:r>
          </a:p>
          <a:p>
            <a:pPr algn="ctr" eaLnBrk="1" hangingPunct="1"/>
            <a:r>
              <a:rPr lang="en-GB" sz="1800" b="1" dirty="0">
                <a:solidFill>
                  <a:srgbClr val="FFFFFF"/>
                </a:solidFill>
                <a:cs typeface="Arial" charset="0"/>
              </a:rPr>
              <a:t>assembly of repair factors</a:t>
            </a:r>
            <a:endParaRPr lang="en-US" sz="1800" b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16" name="Group 28"/>
          <p:cNvGrpSpPr>
            <a:grpSpLocks/>
          </p:cNvGrpSpPr>
          <p:nvPr/>
        </p:nvGrpSpPr>
        <p:grpSpPr bwMode="auto">
          <a:xfrm>
            <a:off x="152400" y="2498725"/>
            <a:ext cx="2362200" cy="1235075"/>
            <a:chOff x="-94" y="1655"/>
            <a:chExt cx="1488" cy="778"/>
          </a:xfrm>
        </p:grpSpPr>
        <p:sp>
          <p:nvSpPr>
            <p:cNvPr id="117" name="AutoShape 29"/>
            <p:cNvSpPr>
              <a:spLocks noChangeArrowheads="1"/>
            </p:cNvSpPr>
            <p:nvPr/>
          </p:nvSpPr>
          <p:spPr bwMode="auto">
            <a:xfrm>
              <a:off x="1153" y="1668"/>
              <a:ext cx="241" cy="765"/>
            </a:xfrm>
            <a:prstGeom prst="curvedLeftArrow">
              <a:avLst>
                <a:gd name="adj1" fmla="val 33117"/>
                <a:gd name="adj2" fmla="val 96543"/>
                <a:gd name="adj3" fmla="val 33333"/>
              </a:avLst>
            </a:prstGeom>
            <a:solidFill>
              <a:srgbClr val="FF852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_tradnl" sz="1700"/>
            </a:p>
          </p:txBody>
        </p:sp>
        <p:sp>
          <p:nvSpPr>
            <p:cNvPr id="118" name="Text Box 30"/>
            <p:cNvSpPr txBox="1">
              <a:spLocks noChangeArrowheads="1"/>
            </p:cNvSpPr>
            <p:nvPr/>
          </p:nvSpPr>
          <p:spPr bwMode="auto">
            <a:xfrm>
              <a:off x="608" y="1655"/>
              <a:ext cx="494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700" b="1">
                  <a:solidFill>
                    <a:srgbClr val="FFFFFF"/>
                  </a:solidFill>
                  <a:cs typeface="Arial" charset="0"/>
                </a:rPr>
                <a:t>NAD+</a:t>
              </a:r>
              <a:endParaRPr lang="en-US" sz="17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9" name="Text Box 31"/>
            <p:cNvSpPr txBox="1">
              <a:spLocks noChangeArrowheads="1"/>
            </p:cNvSpPr>
            <p:nvPr/>
          </p:nvSpPr>
          <p:spPr bwMode="auto">
            <a:xfrm>
              <a:off x="-94" y="2177"/>
              <a:ext cx="1238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700" b="1">
                  <a:solidFill>
                    <a:srgbClr val="FFFFFF"/>
                  </a:solidFill>
                  <a:cs typeface="Arial" charset="0"/>
                </a:rPr>
                <a:t>poly(ADP-ribose)</a:t>
              </a:r>
              <a:endParaRPr lang="en-US" sz="17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20" name="Text Box 60"/>
          <p:cNvSpPr txBox="1">
            <a:spLocks noChangeArrowheads="1"/>
          </p:cNvSpPr>
          <p:nvPr/>
        </p:nvSpPr>
        <p:spPr bwMode="auto">
          <a:xfrm>
            <a:off x="6188075" y="5145087"/>
            <a:ext cx="2698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 dirty="0">
                <a:solidFill>
                  <a:srgbClr val="FFFFFF"/>
                </a:solidFill>
                <a:cs typeface="Arial" charset="0"/>
              </a:rPr>
              <a:t>End processing,</a:t>
            </a:r>
          </a:p>
          <a:p>
            <a:pPr algn="ctr" eaLnBrk="1" hangingPunct="1"/>
            <a:r>
              <a:rPr lang="en-GB" sz="1800" b="1" dirty="0">
                <a:solidFill>
                  <a:srgbClr val="FFFFFF"/>
                </a:solidFill>
                <a:cs typeface="Arial" charset="0"/>
              </a:rPr>
              <a:t>gap filling and ligation</a:t>
            </a:r>
            <a:endParaRPr lang="en-US" sz="1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1" name="Oval 63"/>
          <p:cNvSpPr>
            <a:spLocks noChangeArrowheads="1"/>
          </p:cNvSpPr>
          <p:nvPr/>
        </p:nvSpPr>
        <p:spPr bwMode="auto">
          <a:xfrm>
            <a:off x="4179888" y="5210176"/>
            <a:ext cx="679450" cy="3683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700" dirty="0">
                <a:solidFill>
                  <a:srgbClr val="000000"/>
                </a:solidFill>
                <a:cs typeface="Arial" charset="0"/>
              </a:rPr>
              <a:t>PNK 1</a:t>
            </a:r>
            <a:endParaRPr lang="en-US" sz="17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" name="Oval 66"/>
          <p:cNvSpPr>
            <a:spLocks noChangeArrowheads="1"/>
          </p:cNvSpPr>
          <p:nvPr/>
        </p:nvSpPr>
        <p:spPr bwMode="auto">
          <a:xfrm rot="20330037">
            <a:off x="3451936" y="5444241"/>
            <a:ext cx="679450" cy="3683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700" dirty="0">
                <a:solidFill>
                  <a:srgbClr val="000000"/>
                </a:solidFill>
                <a:cs typeface="Arial" charset="0"/>
              </a:rPr>
              <a:t>pol</a:t>
            </a:r>
            <a:r>
              <a:rPr lang="en-GB" sz="1700" dirty="0">
                <a:solidFill>
                  <a:srgbClr val="000000"/>
                </a:solidFill>
                <a:latin typeface="Comic Sans MS" charset="0"/>
                <a:cs typeface="Arial" charset="0"/>
              </a:rPr>
              <a:t> </a:t>
            </a:r>
            <a:r>
              <a:rPr lang="el-GR" sz="1700" dirty="0">
                <a:solidFill>
                  <a:srgbClr val="000000"/>
                </a:solidFill>
                <a:latin typeface="Comic Sans MS" charset="0"/>
                <a:cs typeface="Arial" charset="0"/>
              </a:rPr>
              <a:t>β</a:t>
            </a:r>
          </a:p>
        </p:txBody>
      </p:sp>
      <p:sp>
        <p:nvSpPr>
          <p:cNvPr id="123" name="Oval 72"/>
          <p:cNvSpPr>
            <a:spLocks noChangeArrowheads="1"/>
          </p:cNvSpPr>
          <p:nvPr/>
        </p:nvSpPr>
        <p:spPr bwMode="auto">
          <a:xfrm>
            <a:off x="4602163" y="5486400"/>
            <a:ext cx="711200" cy="5048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700" dirty="0" err="1" smtClean="0">
                <a:solidFill>
                  <a:srgbClr val="000000"/>
                </a:solidFill>
                <a:cs typeface="Arial" charset="0"/>
              </a:rPr>
              <a:t>LigIII</a:t>
            </a:r>
            <a:endParaRPr lang="en-US" sz="17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24" name="Group 73"/>
          <p:cNvGrpSpPr>
            <a:grpSpLocks/>
          </p:cNvGrpSpPr>
          <p:nvPr/>
        </p:nvGrpSpPr>
        <p:grpSpPr bwMode="auto">
          <a:xfrm>
            <a:off x="4708526" y="3952875"/>
            <a:ext cx="2295526" cy="1139825"/>
            <a:chOff x="2872" y="2746"/>
            <a:chExt cx="1446" cy="718"/>
          </a:xfrm>
        </p:grpSpPr>
        <p:sp>
          <p:nvSpPr>
            <p:cNvPr id="125" name="Line 74"/>
            <p:cNvSpPr>
              <a:spLocks noChangeShapeType="1"/>
            </p:cNvSpPr>
            <p:nvPr/>
          </p:nvSpPr>
          <p:spPr bwMode="auto">
            <a:xfrm flipH="1" flipV="1">
              <a:off x="2872" y="2746"/>
              <a:ext cx="208" cy="1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Oval 77"/>
            <p:cNvSpPr>
              <a:spLocks noChangeArrowheads="1"/>
            </p:cNvSpPr>
            <p:nvPr/>
          </p:nvSpPr>
          <p:spPr bwMode="auto">
            <a:xfrm>
              <a:off x="3266" y="3232"/>
              <a:ext cx="480" cy="23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rgbClr val="000000"/>
                  </a:solidFill>
                  <a:latin typeface="Comic Sans MS" charset="0"/>
                  <a:cs typeface="Arial" charset="0"/>
                </a:rPr>
                <a:t>pol</a:t>
              </a:r>
              <a:r>
                <a:rPr lang="en-GB" sz="1400" dirty="0">
                  <a:solidFill>
                    <a:schemeClr val="accent2"/>
                  </a:solidFill>
                  <a:latin typeface="Comic Sans MS" charset="0"/>
                  <a:cs typeface="Arial" charset="0"/>
                </a:rPr>
                <a:t> </a:t>
              </a:r>
              <a:r>
                <a:rPr lang="el-GR" sz="1400" dirty="0">
                  <a:solidFill>
                    <a:srgbClr val="000000"/>
                  </a:solidFill>
                  <a:latin typeface="Comic Sans MS" charset="0"/>
                  <a:cs typeface="Arial" charset="0"/>
                </a:rPr>
                <a:t>β</a:t>
              </a:r>
            </a:p>
          </p:txBody>
        </p:sp>
        <p:sp>
          <p:nvSpPr>
            <p:cNvPr id="127" name="Oval 80"/>
            <p:cNvSpPr>
              <a:spLocks noChangeArrowheads="1"/>
            </p:cNvSpPr>
            <p:nvPr/>
          </p:nvSpPr>
          <p:spPr bwMode="auto">
            <a:xfrm>
              <a:off x="3026" y="2944"/>
              <a:ext cx="428" cy="28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XRCC1</a:t>
              </a:r>
              <a:endParaRPr lang="en-US" sz="1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8" name="Oval 83"/>
            <p:cNvSpPr>
              <a:spLocks noChangeArrowheads="1"/>
            </p:cNvSpPr>
            <p:nvPr/>
          </p:nvSpPr>
          <p:spPr bwMode="auto">
            <a:xfrm>
              <a:off x="3458" y="2886"/>
              <a:ext cx="480" cy="31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GB" sz="1400" dirty="0" err="1">
                  <a:solidFill>
                    <a:srgbClr val="000000"/>
                  </a:solidFill>
                  <a:cs typeface="Arial" charset="0"/>
                </a:rPr>
                <a:t>LigIII</a:t>
              </a:r>
              <a:endParaRPr lang="en-US" sz="1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9" name="Oval 86"/>
            <p:cNvSpPr>
              <a:spLocks noChangeArrowheads="1"/>
            </p:cNvSpPr>
            <p:nvPr/>
          </p:nvSpPr>
          <p:spPr bwMode="auto">
            <a:xfrm>
              <a:off x="3890" y="3232"/>
              <a:ext cx="428" cy="23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PNK 1</a:t>
              </a:r>
              <a:endParaRPr lang="en-US" sz="140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0" y="6519863"/>
            <a:ext cx="9144000" cy="338137"/>
          </a:xfrm>
          <a:prstGeom prst="rect">
            <a:avLst/>
          </a:prstGeom>
          <a:noFill/>
        </p:spPr>
        <p:txBody>
          <a:bodyPr lIns="182880" bIns="182880" anchor="b"/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Adapted 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 </a:t>
            </a:r>
            <a:r>
              <a:rPr lang="en-US" sz="16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Vergote</a:t>
            </a:r>
            <a:r>
              <a:rPr lang="en-US" sz="16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ND; Khanna et al, 2001; Sanchez-Perez, 2006; </a:t>
            </a:r>
            <a:r>
              <a:rPr lang="en-US" sz="1600" dirty="0">
                <a:solidFill>
                  <a:srgbClr val="FFFFFF"/>
                </a:solidFill>
                <a:latin typeface="+mj-lt"/>
                <a:ea typeface="ＭＳ Ｐゴシック" charset="-128"/>
                <a:cs typeface="Cambria"/>
              </a:rPr>
              <a:t>Kennedy et al, 2006.</a:t>
            </a:r>
          </a:p>
        </p:txBody>
      </p:sp>
      <p:sp>
        <p:nvSpPr>
          <p:cNvPr id="131" name="Oval 130"/>
          <p:cNvSpPr/>
          <p:nvPr/>
        </p:nvSpPr>
        <p:spPr bwMode="auto">
          <a:xfrm>
            <a:off x="4191000" y="3124200"/>
            <a:ext cx="457200" cy="457200"/>
          </a:xfrm>
          <a:prstGeom prst="ellipse">
            <a:avLst/>
          </a:prstGeom>
          <a:solidFill>
            <a:srgbClr val="9BD43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" name="Oval 131"/>
          <p:cNvSpPr/>
          <p:nvPr/>
        </p:nvSpPr>
        <p:spPr bwMode="auto">
          <a:xfrm>
            <a:off x="3962400" y="3352800"/>
            <a:ext cx="381000" cy="381000"/>
          </a:xfrm>
          <a:prstGeom prst="ellipse">
            <a:avLst/>
          </a:prstGeom>
          <a:solidFill>
            <a:srgbClr val="9BD43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4343400" y="3200400"/>
            <a:ext cx="609600" cy="533400"/>
          </a:xfrm>
          <a:prstGeom prst="ellipse">
            <a:avLst/>
          </a:prstGeom>
          <a:solidFill>
            <a:srgbClr val="9BD43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" name="Oval 33"/>
          <p:cNvSpPr>
            <a:spLocks noChangeArrowheads="1"/>
          </p:cNvSpPr>
          <p:nvPr/>
        </p:nvSpPr>
        <p:spPr bwMode="auto">
          <a:xfrm>
            <a:off x="4235450" y="3084515"/>
            <a:ext cx="717550" cy="80168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700" b="1" dirty="0">
                <a:solidFill>
                  <a:srgbClr val="000000"/>
                </a:solidFill>
                <a:cs typeface="Arial" charset="0"/>
              </a:rPr>
              <a:t>PARP</a:t>
            </a:r>
            <a:endParaRPr lang="en-US" sz="17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5" name="Line 35"/>
          <p:cNvSpPr>
            <a:spLocks noChangeShapeType="1"/>
          </p:cNvSpPr>
          <p:nvPr/>
        </p:nvSpPr>
        <p:spPr bwMode="auto">
          <a:xfrm flipH="1">
            <a:off x="4137025" y="3940175"/>
            <a:ext cx="355600" cy="2159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36" name="Text Box 37"/>
          <p:cNvSpPr txBox="1">
            <a:spLocks noChangeArrowheads="1"/>
          </p:cNvSpPr>
          <p:nvPr/>
        </p:nvSpPr>
        <p:spPr bwMode="auto">
          <a:xfrm>
            <a:off x="1454150" y="4751388"/>
            <a:ext cx="29749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700" b="1" dirty="0">
                <a:solidFill>
                  <a:srgbClr val="FFFFFF"/>
                </a:solidFill>
                <a:cs typeface="Arial" charset="0"/>
              </a:rPr>
              <a:t>PAR degradation via PARG</a:t>
            </a:r>
            <a:endParaRPr lang="en-US" sz="17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7" name="Oval 39"/>
          <p:cNvSpPr>
            <a:spLocks noChangeArrowheads="1"/>
          </p:cNvSpPr>
          <p:nvPr/>
        </p:nvSpPr>
        <p:spPr bwMode="auto">
          <a:xfrm>
            <a:off x="2209800" y="3962400"/>
            <a:ext cx="723900" cy="673100"/>
          </a:xfrm>
          <a:prstGeom prst="ellipse">
            <a:avLst/>
          </a:prstGeom>
          <a:solidFill>
            <a:srgbClr val="4EB09E"/>
          </a:solidFill>
          <a:ln w="28575" cmpd="sng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700">
              <a:solidFill>
                <a:schemeClr val="accent2"/>
              </a:solidFill>
              <a:latin typeface="Comic Sans MS" charset="0"/>
              <a:ea typeface="ＭＳ Ｐゴシック" charset="-128"/>
              <a:cs typeface="Arial" charset="0"/>
            </a:endParaRPr>
          </a:p>
          <a:p>
            <a:pPr algn="ctr">
              <a:defRPr/>
            </a:pPr>
            <a:endParaRPr lang="en-US" sz="1700">
              <a:solidFill>
                <a:schemeClr val="accent2"/>
              </a:solidFill>
              <a:latin typeface="Comic Sans MS" charset="0"/>
              <a:ea typeface="ＭＳ Ｐゴシック" charset="-128"/>
              <a:cs typeface="Arial" charset="0"/>
            </a:endParaRPr>
          </a:p>
        </p:txBody>
      </p:sp>
      <p:grpSp>
        <p:nvGrpSpPr>
          <p:cNvPr id="138" name="Group 40"/>
          <p:cNvGrpSpPr>
            <a:grpSpLocks/>
          </p:cNvGrpSpPr>
          <p:nvPr/>
        </p:nvGrpSpPr>
        <p:grpSpPr bwMode="auto">
          <a:xfrm rot="17865047">
            <a:off x="3197225" y="3902075"/>
            <a:ext cx="280988" cy="495300"/>
            <a:chOff x="1600" y="2656"/>
            <a:chExt cx="177" cy="312"/>
          </a:xfrm>
        </p:grpSpPr>
        <p:sp>
          <p:nvSpPr>
            <p:cNvPr id="139" name="Freeform 41"/>
            <p:cNvSpPr>
              <a:spLocks/>
            </p:cNvSpPr>
            <p:nvPr/>
          </p:nvSpPr>
          <p:spPr bwMode="auto">
            <a:xfrm>
              <a:off x="1600" y="2768"/>
              <a:ext cx="81" cy="200"/>
            </a:xfrm>
            <a:custGeom>
              <a:avLst/>
              <a:gdLst>
                <a:gd name="T0" fmla="*/ 2 w 105"/>
                <a:gd name="T1" fmla="*/ 0 h 272"/>
                <a:gd name="T2" fmla="*/ 2 w 105"/>
                <a:gd name="T3" fmla="*/ 1 h 272"/>
                <a:gd name="T4" fmla="*/ 0 w 105"/>
                <a:gd name="T5" fmla="*/ 1 h 272"/>
                <a:gd name="T6" fmla="*/ 2 w 105"/>
                <a:gd name="T7" fmla="*/ 1 h 2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272"/>
                <a:gd name="T14" fmla="*/ 105 w 105"/>
                <a:gd name="T15" fmla="*/ 272 h 2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272">
                  <a:moveTo>
                    <a:pt x="56" y="0"/>
                  </a:moveTo>
                  <a:cubicBezTo>
                    <a:pt x="80" y="42"/>
                    <a:pt x="105" y="84"/>
                    <a:pt x="96" y="112"/>
                  </a:cubicBezTo>
                  <a:cubicBezTo>
                    <a:pt x="87" y="140"/>
                    <a:pt x="0" y="141"/>
                    <a:pt x="0" y="168"/>
                  </a:cubicBezTo>
                  <a:cubicBezTo>
                    <a:pt x="0" y="195"/>
                    <a:pt x="80" y="255"/>
                    <a:pt x="96" y="272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40" name="Freeform 42"/>
            <p:cNvSpPr>
              <a:spLocks/>
            </p:cNvSpPr>
            <p:nvPr/>
          </p:nvSpPr>
          <p:spPr bwMode="auto">
            <a:xfrm>
              <a:off x="1648" y="2728"/>
              <a:ext cx="65" cy="128"/>
            </a:xfrm>
            <a:custGeom>
              <a:avLst/>
              <a:gdLst>
                <a:gd name="T0" fmla="*/ 1 w 105"/>
                <a:gd name="T1" fmla="*/ 0 h 272"/>
                <a:gd name="T2" fmla="*/ 1 w 105"/>
                <a:gd name="T3" fmla="*/ 0 h 272"/>
                <a:gd name="T4" fmla="*/ 0 w 105"/>
                <a:gd name="T5" fmla="*/ 0 h 272"/>
                <a:gd name="T6" fmla="*/ 1 w 105"/>
                <a:gd name="T7" fmla="*/ 0 h 2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272"/>
                <a:gd name="T14" fmla="*/ 105 w 105"/>
                <a:gd name="T15" fmla="*/ 272 h 2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272">
                  <a:moveTo>
                    <a:pt x="56" y="0"/>
                  </a:moveTo>
                  <a:cubicBezTo>
                    <a:pt x="80" y="42"/>
                    <a:pt x="105" y="84"/>
                    <a:pt x="96" y="112"/>
                  </a:cubicBezTo>
                  <a:cubicBezTo>
                    <a:pt x="87" y="140"/>
                    <a:pt x="0" y="141"/>
                    <a:pt x="0" y="168"/>
                  </a:cubicBezTo>
                  <a:cubicBezTo>
                    <a:pt x="0" y="195"/>
                    <a:pt x="80" y="255"/>
                    <a:pt x="96" y="272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41" name="Freeform 43"/>
            <p:cNvSpPr>
              <a:spLocks/>
            </p:cNvSpPr>
            <p:nvPr/>
          </p:nvSpPr>
          <p:spPr bwMode="auto">
            <a:xfrm>
              <a:off x="1696" y="2656"/>
              <a:ext cx="81" cy="200"/>
            </a:xfrm>
            <a:custGeom>
              <a:avLst/>
              <a:gdLst>
                <a:gd name="T0" fmla="*/ 2 w 105"/>
                <a:gd name="T1" fmla="*/ 0 h 272"/>
                <a:gd name="T2" fmla="*/ 2 w 105"/>
                <a:gd name="T3" fmla="*/ 1 h 272"/>
                <a:gd name="T4" fmla="*/ 0 w 105"/>
                <a:gd name="T5" fmla="*/ 1 h 272"/>
                <a:gd name="T6" fmla="*/ 2 w 105"/>
                <a:gd name="T7" fmla="*/ 1 h 2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272"/>
                <a:gd name="T14" fmla="*/ 105 w 105"/>
                <a:gd name="T15" fmla="*/ 272 h 2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272">
                  <a:moveTo>
                    <a:pt x="56" y="0"/>
                  </a:moveTo>
                  <a:cubicBezTo>
                    <a:pt x="80" y="42"/>
                    <a:pt x="105" y="84"/>
                    <a:pt x="96" y="112"/>
                  </a:cubicBezTo>
                  <a:cubicBezTo>
                    <a:pt x="87" y="140"/>
                    <a:pt x="0" y="141"/>
                    <a:pt x="0" y="168"/>
                  </a:cubicBezTo>
                  <a:cubicBezTo>
                    <a:pt x="0" y="195"/>
                    <a:pt x="80" y="255"/>
                    <a:pt x="96" y="272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00"/>
            </a:p>
          </p:txBody>
        </p:sp>
      </p:grpSp>
      <p:sp>
        <p:nvSpPr>
          <p:cNvPr id="142" name="Line 44"/>
          <p:cNvSpPr>
            <a:spLocks noChangeShapeType="1"/>
          </p:cNvSpPr>
          <p:nvPr/>
        </p:nvSpPr>
        <p:spPr bwMode="auto">
          <a:xfrm flipV="1">
            <a:off x="3743325" y="4016375"/>
            <a:ext cx="76200" cy="114300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43" name="Line 45"/>
          <p:cNvSpPr>
            <a:spLocks noChangeShapeType="1"/>
          </p:cNvSpPr>
          <p:nvPr/>
        </p:nvSpPr>
        <p:spPr bwMode="auto">
          <a:xfrm flipH="1" flipV="1">
            <a:off x="3336925" y="3876675"/>
            <a:ext cx="114300" cy="50800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44" name="Line 46"/>
          <p:cNvSpPr>
            <a:spLocks noChangeShapeType="1"/>
          </p:cNvSpPr>
          <p:nvPr/>
        </p:nvSpPr>
        <p:spPr bwMode="auto">
          <a:xfrm flipV="1">
            <a:off x="3540125" y="3902075"/>
            <a:ext cx="0" cy="114300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45" name="Line 47"/>
          <p:cNvSpPr>
            <a:spLocks noChangeShapeType="1"/>
          </p:cNvSpPr>
          <p:nvPr/>
        </p:nvSpPr>
        <p:spPr bwMode="auto">
          <a:xfrm flipV="1">
            <a:off x="3959225" y="4232275"/>
            <a:ext cx="76200" cy="114300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46" name="Line 48"/>
          <p:cNvSpPr>
            <a:spLocks noChangeShapeType="1"/>
          </p:cNvSpPr>
          <p:nvPr/>
        </p:nvSpPr>
        <p:spPr bwMode="auto">
          <a:xfrm flipH="1" flipV="1">
            <a:off x="3552825" y="4092575"/>
            <a:ext cx="114300" cy="50800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47" name="Line 49"/>
          <p:cNvSpPr>
            <a:spLocks noChangeShapeType="1"/>
          </p:cNvSpPr>
          <p:nvPr/>
        </p:nvSpPr>
        <p:spPr bwMode="auto">
          <a:xfrm flipV="1">
            <a:off x="3756025" y="4117975"/>
            <a:ext cx="0" cy="114300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48" name="Text Box 50"/>
          <p:cNvSpPr txBox="1">
            <a:spLocks noChangeArrowheads="1"/>
          </p:cNvSpPr>
          <p:nvPr/>
        </p:nvSpPr>
        <p:spPr bwMode="auto">
          <a:xfrm>
            <a:off x="2133600" y="4114800"/>
            <a:ext cx="798513" cy="354013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700" b="1" dirty="0">
                <a:solidFill>
                  <a:srgbClr val="000000"/>
                </a:solidFill>
                <a:cs typeface="Arial" charset="0"/>
              </a:rPr>
              <a:t>PARG</a:t>
            </a:r>
            <a:endParaRPr lang="en-US" sz="17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9" name="AutoShape 51"/>
          <p:cNvSpPr>
            <a:spLocks noChangeArrowheads="1"/>
          </p:cNvSpPr>
          <p:nvPr/>
        </p:nvSpPr>
        <p:spPr bwMode="auto">
          <a:xfrm rot="2003910">
            <a:off x="2970213" y="4060825"/>
            <a:ext cx="482600" cy="415925"/>
          </a:xfrm>
          <a:prstGeom prst="flowChartExtract">
            <a:avLst/>
          </a:prstGeom>
          <a:solidFill>
            <a:srgbClr val="FF6600"/>
          </a:solidFill>
          <a:ln w="28575" cmpd="sng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s-ES_tradnl" sz="1700"/>
          </a:p>
        </p:txBody>
      </p:sp>
      <p:sp>
        <p:nvSpPr>
          <p:cNvPr id="150" name="Line 52"/>
          <p:cNvSpPr>
            <a:spLocks noChangeShapeType="1"/>
          </p:cNvSpPr>
          <p:nvPr/>
        </p:nvSpPr>
        <p:spPr bwMode="auto">
          <a:xfrm flipH="1" flipV="1">
            <a:off x="3552825" y="4092575"/>
            <a:ext cx="114300" cy="50800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51" name="Line 53"/>
          <p:cNvSpPr>
            <a:spLocks noChangeShapeType="1"/>
          </p:cNvSpPr>
          <p:nvPr/>
        </p:nvSpPr>
        <p:spPr bwMode="auto">
          <a:xfrm flipV="1">
            <a:off x="3756025" y="4003675"/>
            <a:ext cx="25400" cy="228600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52" name="Line 54"/>
          <p:cNvSpPr>
            <a:spLocks noChangeShapeType="1"/>
          </p:cNvSpPr>
          <p:nvPr/>
        </p:nvSpPr>
        <p:spPr bwMode="auto">
          <a:xfrm flipH="1" flipV="1">
            <a:off x="3768725" y="4308475"/>
            <a:ext cx="114300" cy="50800"/>
          </a:xfrm>
          <a:prstGeom prst="line">
            <a:avLst/>
          </a:prstGeom>
          <a:noFill/>
          <a:ln w="28575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700"/>
          </a:p>
        </p:txBody>
      </p:sp>
      <p:sp>
        <p:nvSpPr>
          <p:cNvPr id="153" name="Oval 152"/>
          <p:cNvSpPr/>
          <p:nvPr/>
        </p:nvSpPr>
        <p:spPr bwMode="auto">
          <a:xfrm>
            <a:off x="3505200" y="3962400"/>
            <a:ext cx="457200" cy="457200"/>
          </a:xfrm>
          <a:prstGeom prst="ellipse">
            <a:avLst/>
          </a:prstGeom>
          <a:solidFill>
            <a:srgbClr val="9BD43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" name="Oval 153"/>
          <p:cNvSpPr/>
          <p:nvPr/>
        </p:nvSpPr>
        <p:spPr bwMode="auto">
          <a:xfrm>
            <a:off x="3276600" y="4191000"/>
            <a:ext cx="381000" cy="381000"/>
          </a:xfrm>
          <a:prstGeom prst="ellipse">
            <a:avLst/>
          </a:prstGeom>
          <a:solidFill>
            <a:srgbClr val="9BD43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" name="Oval 154"/>
          <p:cNvSpPr/>
          <p:nvPr/>
        </p:nvSpPr>
        <p:spPr bwMode="auto">
          <a:xfrm>
            <a:off x="3657600" y="4038600"/>
            <a:ext cx="609600" cy="533400"/>
          </a:xfrm>
          <a:prstGeom prst="ellipse">
            <a:avLst/>
          </a:prstGeom>
          <a:solidFill>
            <a:srgbClr val="9BD43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" name="Oval 57"/>
          <p:cNvSpPr>
            <a:spLocks noChangeArrowheads="1"/>
          </p:cNvSpPr>
          <p:nvPr/>
        </p:nvSpPr>
        <p:spPr bwMode="auto">
          <a:xfrm>
            <a:off x="3429000" y="3886200"/>
            <a:ext cx="717550" cy="801688"/>
          </a:xfrm>
          <a:prstGeom prst="ellipse">
            <a:avLst/>
          </a:prstGeom>
          <a:noFill/>
          <a:ln w="28575" cmpd="sng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GB" sz="1700" b="1" dirty="0">
                <a:solidFill>
                  <a:srgbClr val="000000"/>
                </a:solidFill>
                <a:cs typeface="Arial" charset="0"/>
              </a:rPr>
              <a:t>PARP</a:t>
            </a:r>
            <a:endParaRPr lang="en-US" sz="17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7" name="Oval 156"/>
          <p:cNvSpPr/>
          <p:nvPr/>
        </p:nvSpPr>
        <p:spPr bwMode="auto">
          <a:xfrm>
            <a:off x="4267200" y="2286000"/>
            <a:ext cx="457200" cy="457200"/>
          </a:xfrm>
          <a:prstGeom prst="ellipse">
            <a:avLst/>
          </a:prstGeom>
          <a:solidFill>
            <a:srgbClr val="9BD43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" name="Oval 157"/>
          <p:cNvSpPr/>
          <p:nvPr/>
        </p:nvSpPr>
        <p:spPr bwMode="auto">
          <a:xfrm>
            <a:off x="4038600" y="2514600"/>
            <a:ext cx="381000" cy="381000"/>
          </a:xfrm>
          <a:prstGeom prst="ellipse">
            <a:avLst/>
          </a:prstGeom>
          <a:solidFill>
            <a:srgbClr val="9BD43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9" name="Oval 158"/>
          <p:cNvSpPr/>
          <p:nvPr/>
        </p:nvSpPr>
        <p:spPr bwMode="auto">
          <a:xfrm>
            <a:off x="4419600" y="2362200"/>
            <a:ext cx="609600" cy="533400"/>
          </a:xfrm>
          <a:prstGeom prst="ellipse">
            <a:avLst/>
          </a:prstGeom>
          <a:solidFill>
            <a:srgbClr val="9BD43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" name="Oval 8"/>
          <p:cNvSpPr>
            <a:spLocks noChangeArrowheads="1"/>
          </p:cNvSpPr>
          <p:nvPr/>
        </p:nvSpPr>
        <p:spPr bwMode="auto">
          <a:xfrm>
            <a:off x="4191000" y="2209800"/>
            <a:ext cx="717550" cy="80168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700" b="1" dirty="0">
                <a:solidFill>
                  <a:srgbClr val="000000"/>
                </a:solidFill>
                <a:cs typeface="Arial" charset="0"/>
              </a:rPr>
              <a:t>PARP</a:t>
            </a:r>
            <a:endParaRPr lang="en-US" sz="17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1" name="Oval 69"/>
          <p:cNvSpPr>
            <a:spLocks noChangeArrowheads="1"/>
          </p:cNvSpPr>
          <p:nvPr/>
        </p:nvSpPr>
        <p:spPr bwMode="auto">
          <a:xfrm>
            <a:off x="3941763" y="5638800"/>
            <a:ext cx="679450" cy="3667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1700" dirty="0">
                <a:solidFill>
                  <a:srgbClr val="000000"/>
                </a:solidFill>
                <a:cs typeface="Arial" charset="0"/>
              </a:rPr>
              <a:t>XRCC1</a:t>
            </a:r>
            <a:endParaRPr lang="en-US" sz="17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723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/>
              <a:t>Mechanism of Cell Death from Synthetic Lethality Induced by PARP Inhibition</a:t>
            </a:r>
            <a:endParaRPr lang="en-US" altLang="x-none" dirty="0"/>
          </a:p>
        </p:txBody>
      </p:sp>
      <p:pic>
        <p:nvPicPr>
          <p:cNvPr id="54274" name="Picture 1" descr="Ovarian_PARPinhibi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31"/>
          <a:stretch/>
        </p:blipFill>
        <p:spPr bwMode="auto">
          <a:xfrm>
            <a:off x="0" y="1524000"/>
            <a:ext cx="9144000" cy="211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77000"/>
            <a:ext cx="7620000" cy="228600"/>
          </a:xfrm>
          <a:prstGeom prst="rect">
            <a:avLst/>
          </a:prstGeom>
          <a:noFill/>
        </p:spPr>
        <p:txBody>
          <a:bodyPr lIns="182880" bIns="182880"/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</a:rPr>
              <a:t>Courtesy of Jenny C Chang, MD</a:t>
            </a:r>
            <a:endParaRPr lang="en-US" sz="1600" dirty="0">
              <a:solidFill>
                <a:srgbClr val="FFFFFF"/>
              </a:solidFill>
              <a:latin typeface="+mj-lt"/>
              <a:cs typeface="Cambria"/>
            </a:endParaRPr>
          </a:p>
        </p:txBody>
      </p:sp>
      <p:pic>
        <p:nvPicPr>
          <p:cNvPr id="5" name="Picture 1" descr="Ovarian_PARPinhibi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47"/>
          <a:stretch/>
        </p:blipFill>
        <p:spPr bwMode="auto">
          <a:xfrm>
            <a:off x="0" y="3429000"/>
            <a:ext cx="9144000" cy="26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09007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8001000" cy="1238250"/>
          </a:xfrm>
        </p:spPr>
        <p:txBody>
          <a:bodyPr/>
          <a:lstStyle/>
          <a:p>
            <a:r>
              <a:rPr lang="en-US" altLang="x-none" dirty="0"/>
              <a:t>Who Will Benefit from PARP Inhibitor Treatment?</a:t>
            </a:r>
          </a:p>
        </p:txBody>
      </p:sp>
      <p:graphicFrame>
        <p:nvGraphicFramePr>
          <p:cNvPr id="59394" name="Content Placeholder 4"/>
          <p:cNvGraphicFramePr>
            <a:graphicFrameLocks noGrp="1"/>
          </p:cNvGraphicFramePr>
          <p:nvPr>
            <p:ph idx="1"/>
          </p:nvPr>
        </p:nvGraphicFramePr>
        <p:xfrm>
          <a:off x="990600" y="1600200"/>
          <a:ext cx="6553200" cy="477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86" name="Worksheet" r:id="rId5" imgW="8763000" imgH="6388100" progId="Excel.Sheet.8">
                  <p:embed/>
                </p:oleObj>
              </mc:Choice>
              <mc:Fallback>
                <p:oleObj name="Worksheet" r:id="rId5" imgW="8763000" imgH="638810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00200"/>
                        <a:ext cx="6553200" cy="477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TextBox 5"/>
          <p:cNvSpPr txBox="1">
            <a:spLocks noChangeArrowheads="1"/>
          </p:cNvSpPr>
          <p:nvPr/>
        </p:nvSpPr>
        <p:spPr bwMode="auto">
          <a:xfrm>
            <a:off x="1371600" y="3200400"/>
            <a:ext cx="2579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 dirty="0">
                <a:solidFill>
                  <a:srgbClr val="002060"/>
                </a:solidFill>
              </a:rPr>
              <a:t>Sporadic tumors with intact BRCA function</a:t>
            </a:r>
          </a:p>
        </p:txBody>
      </p:sp>
      <p:sp>
        <p:nvSpPr>
          <p:cNvPr id="59396" name="TextBox 5"/>
          <p:cNvSpPr txBox="1">
            <a:spLocks noChangeArrowheads="1"/>
          </p:cNvSpPr>
          <p:nvPr/>
        </p:nvSpPr>
        <p:spPr bwMode="auto">
          <a:xfrm>
            <a:off x="152400" y="6400800"/>
            <a:ext cx="4260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dirty="0">
                <a:solidFill>
                  <a:srgbClr val="FFFFFF"/>
                </a:solidFill>
              </a:rPr>
              <a:t>Courtesy of Robert Coleman, MD.</a:t>
            </a:r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152400" y="6096000"/>
            <a:ext cx="525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 dirty="0">
                <a:solidFill>
                  <a:srgbClr val="FFFFFF"/>
                </a:solidFill>
              </a:rPr>
              <a:t>Adapted from Coleman, 2009.</a:t>
            </a:r>
          </a:p>
        </p:txBody>
      </p:sp>
      <p:sp>
        <p:nvSpPr>
          <p:cNvPr id="59398" name="TextBox 5"/>
          <p:cNvSpPr txBox="1">
            <a:spLocks noChangeArrowheads="1"/>
          </p:cNvSpPr>
          <p:nvPr/>
        </p:nvSpPr>
        <p:spPr bwMode="auto">
          <a:xfrm>
            <a:off x="4648200" y="16002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>
                <a:solidFill>
                  <a:srgbClr val="FFFFFF"/>
                </a:solidFill>
              </a:rPr>
              <a:t>Germline</a:t>
            </a:r>
          </a:p>
        </p:txBody>
      </p:sp>
      <p:sp>
        <p:nvSpPr>
          <p:cNvPr id="59399" name="TextBox 5"/>
          <p:cNvSpPr txBox="1">
            <a:spLocks noChangeArrowheads="1"/>
          </p:cNvSpPr>
          <p:nvPr/>
        </p:nvSpPr>
        <p:spPr bwMode="auto">
          <a:xfrm>
            <a:off x="6629400" y="25146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>
                <a:solidFill>
                  <a:srgbClr val="FFFFFF"/>
                </a:solidFill>
              </a:rPr>
              <a:t>Somatic</a:t>
            </a:r>
          </a:p>
        </p:txBody>
      </p:sp>
      <p:sp>
        <p:nvSpPr>
          <p:cNvPr id="59400" name="TextBox 5"/>
          <p:cNvSpPr txBox="1">
            <a:spLocks noChangeArrowheads="1"/>
          </p:cNvSpPr>
          <p:nvPr/>
        </p:nvSpPr>
        <p:spPr bwMode="auto">
          <a:xfrm>
            <a:off x="6750050" y="33528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>
                <a:solidFill>
                  <a:srgbClr val="FFFFFF"/>
                </a:solidFill>
              </a:rPr>
              <a:t>Hypermethylated</a:t>
            </a:r>
          </a:p>
        </p:txBody>
      </p:sp>
      <p:sp>
        <p:nvSpPr>
          <p:cNvPr id="59401" name="TextBox 5"/>
          <p:cNvSpPr txBox="1">
            <a:spLocks noChangeArrowheads="1"/>
          </p:cNvSpPr>
          <p:nvPr/>
        </p:nvSpPr>
        <p:spPr bwMode="auto">
          <a:xfrm>
            <a:off x="5638800" y="5257800"/>
            <a:ext cx="175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 dirty="0" smtClean="0">
                <a:solidFill>
                  <a:srgbClr val="FFFFFF"/>
                </a:solidFill>
              </a:rPr>
              <a:t>Alternate </a:t>
            </a:r>
            <a:r>
              <a:rPr lang="en-US" altLang="x-none" sz="1800" b="1" dirty="0">
                <a:solidFill>
                  <a:srgbClr val="FFFFFF"/>
                </a:solidFill>
              </a:rPr>
              <a:t>Paths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791200" y="4648200"/>
            <a:ext cx="38100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6019800" y="3581400"/>
            <a:ext cx="76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791200" y="2819400"/>
            <a:ext cx="76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648200" y="1828800"/>
            <a:ext cx="2286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0238241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PARP Inhibitors </a:t>
            </a:r>
            <a:r>
              <a:rPr lang="mr-IN" dirty="0" smtClean="0"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FDA Approvals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5257800"/>
          </a:xfrm>
        </p:spPr>
        <p:txBody>
          <a:bodyPr/>
          <a:lstStyle/>
          <a:p>
            <a:pPr marL="0" indent="0">
              <a:buNone/>
            </a:pPr>
            <a:r>
              <a:rPr lang="en-US" altLang="x-none" sz="2000" b="1" u="sng" dirty="0" err="1"/>
              <a:t>Olaparib</a:t>
            </a:r>
            <a:r>
              <a:rPr lang="en-US" altLang="x-none" sz="2000" b="1" dirty="0"/>
              <a:t>: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December 2014: </a:t>
            </a:r>
            <a:r>
              <a:rPr lang="en-US" sz="2000" dirty="0">
                <a:solidFill>
                  <a:schemeClr val="accent3"/>
                </a:solidFill>
              </a:rPr>
              <a:t>As </a:t>
            </a:r>
            <a:r>
              <a:rPr lang="en-US" sz="2000" dirty="0"/>
              <a:t>monotherapy for advanced ovarian cancer after ≥3 prior lines of chemotherapy and with deleterious or suspected deleterious </a:t>
            </a:r>
            <a:r>
              <a:rPr lang="en-US" sz="2000" i="1" u="sng" dirty="0"/>
              <a:t>germline BRCA-mutated</a:t>
            </a:r>
            <a:r>
              <a:rPr lang="en-US" sz="2000" i="1" dirty="0"/>
              <a:t> </a:t>
            </a:r>
            <a:r>
              <a:rPr lang="en-US" sz="2000" dirty="0"/>
              <a:t>(as detected by an FDA-approved </a:t>
            </a:r>
            <a:r>
              <a:rPr lang="en-US" sz="2000" dirty="0" smtClean="0"/>
              <a:t>test)</a:t>
            </a:r>
          </a:p>
          <a:p>
            <a:pPr marL="0" indent="0">
              <a:buNone/>
            </a:pPr>
            <a:r>
              <a:rPr lang="en-US" sz="2000" b="1" u="sng" dirty="0" err="1" smtClean="0"/>
              <a:t>Rucaparib</a:t>
            </a:r>
            <a:r>
              <a:rPr lang="en-US" sz="2000" b="1" dirty="0" smtClean="0"/>
              <a:t>: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As </a:t>
            </a:r>
            <a:r>
              <a:rPr lang="en-US" sz="2000" dirty="0"/>
              <a:t>monotherapy for advanced ovarian cancer after </a:t>
            </a:r>
            <a:r>
              <a:rPr lang="en-US" sz="2000" dirty="0" smtClean="0"/>
              <a:t>2 or </a:t>
            </a:r>
            <a:r>
              <a:rPr lang="en-US" sz="2000" dirty="0"/>
              <a:t>more chemotherapies and with a </a:t>
            </a:r>
            <a:r>
              <a:rPr lang="en-US" sz="2000" i="1" u="sng" dirty="0"/>
              <a:t>specific gene mutation (deleterious BRCA)</a:t>
            </a:r>
            <a:r>
              <a:rPr lang="en-US" sz="2000" dirty="0"/>
              <a:t> as identified by an FDA-approved companion diagnostic test.</a:t>
            </a:r>
          </a:p>
          <a:p>
            <a:pPr marL="0" indent="0">
              <a:buNone/>
            </a:pPr>
            <a:r>
              <a:rPr lang="en-US" sz="2000" b="1" u="sng" dirty="0" err="1" smtClean="0"/>
              <a:t>Niraparib</a:t>
            </a:r>
            <a:r>
              <a:rPr lang="en-US" sz="2000" b="1" dirty="0"/>
              <a:t>:</a:t>
            </a:r>
          </a:p>
          <a:p>
            <a:pPr>
              <a:buFont typeface="Arial" charset="0"/>
              <a:buChar char="•"/>
            </a:pPr>
            <a:r>
              <a:rPr lang="en-US" altLang="x-none" sz="2000" dirty="0">
                <a:ea typeface="MS PGothic" charset="-128"/>
              </a:rPr>
              <a:t>As maintenance treatment for recurrent epithelial ovarian, fallopian tube or primary peritoneal cancer that is in complete or partial response </a:t>
            </a:r>
            <a:r>
              <a:rPr lang="en-US" sz="2000" dirty="0" smtClean="0"/>
              <a:t>after </a:t>
            </a:r>
            <a:r>
              <a:rPr lang="en-US" altLang="x-none" sz="2000" dirty="0" smtClean="0">
                <a:ea typeface="MS PGothic" charset="-128"/>
              </a:rPr>
              <a:t>platinum-based </a:t>
            </a:r>
            <a:r>
              <a:rPr lang="en-US" altLang="x-none" sz="2000" dirty="0">
                <a:ea typeface="MS PGothic" charset="-128"/>
              </a:rPr>
              <a:t>chemotherapy. </a:t>
            </a:r>
            <a:r>
              <a:rPr lang="en-US" altLang="x-none" sz="2000" i="1" u="sng" dirty="0">
                <a:ea typeface="MS PGothic" charset="-128"/>
              </a:rPr>
              <a:t>Approval is not dependent </a:t>
            </a:r>
            <a:r>
              <a:rPr lang="en-US" altLang="x-none" sz="2000" i="1" u="sng" dirty="0" smtClean="0">
                <a:ea typeface="MS PGothic" charset="-128"/>
              </a:rPr>
              <a:t>on </a:t>
            </a:r>
            <a:r>
              <a:rPr lang="en-US" altLang="x-none" sz="2000" i="1" u="sng" dirty="0">
                <a:ea typeface="MS PGothic" charset="-128"/>
              </a:rPr>
              <a:t>presence of a specific genetic mutation</a:t>
            </a:r>
            <a:r>
              <a:rPr lang="en-US" altLang="x-none" sz="2000" dirty="0">
                <a:ea typeface="MS PGothic" charset="-128"/>
              </a:rPr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9303372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685800" y="17929"/>
            <a:ext cx="7772400" cy="1143000"/>
          </a:xfrm>
        </p:spPr>
        <p:txBody>
          <a:bodyPr/>
          <a:lstStyle/>
          <a:p>
            <a:r>
              <a:rPr lang="en-US" dirty="0" smtClean="0"/>
              <a:t>71-year-old woman with Stage IIIB ovarian cancer (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  <a:r>
              <a:rPr lang="en-US" dirty="0" err="1" smtClean="0"/>
              <a:t>Peetz</a:t>
            </a:r>
            <a:r>
              <a:rPr lang="en-US" dirty="0" smtClean="0"/>
              <a:t>)</a:t>
            </a:r>
            <a:endParaRPr lang="en-US" altLang="x-none" dirty="0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257800"/>
          </a:xfrm>
        </p:spPr>
        <p:txBody>
          <a:bodyPr/>
          <a:lstStyle/>
          <a:p>
            <a:pPr lvl="0"/>
            <a:r>
              <a:rPr lang="en-US" sz="2400" dirty="0" smtClean="0"/>
              <a:t>1995: Diagnosis of Stage IIIB serous ovarian cancer</a:t>
            </a:r>
          </a:p>
          <a:p>
            <a:pPr lvl="1"/>
            <a:r>
              <a:rPr lang="en-US" sz="2400" dirty="0" smtClean="0"/>
              <a:t>Oophorectomy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/>
              <a:t>Paclitaxel/carboplatin x 6 </a:t>
            </a:r>
            <a:r>
              <a:rPr lang="en-US" sz="2400" dirty="0" smtClean="0"/>
              <a:t>cycles</a:t>
            </a:r>
          </a:p>
          <a:p>
            <a:pPr lvl="1"/>
            <a:r>
              <a:rPr lang="en-US" sz="2400" dirty="0" smtClean="0"/>
              <a:t>Discharged after 5 years of surveillance</a:t>
            </a:r>
          </a:p>
          <a:p>
            <a:r>
              <a:rPr lang="en-US" sz="2400" dirty="0" smtClean="0"/>
              <a:t>2012: CT scan shows 18-cm pelvic mass consistent with serous primary</a:t>
            </a:r>
          </a:p>
          <a:p>
            <a:pPr lvl="1"/>
            <a:r>
              <a:rPr lang="en-US" sz="2400" dirty="0"/>
              <a:t>Paclitaxel/carboplatin x </a:t>
            </a:r>
            <a:r>
              <a:rPr lang="en-US" sz="2400" dirty="0" smtClean="0"/>
              <a:t>3 cycles; switched to gemcitabine x 4 cycles due to reaction to carbo</a:t>
            </a:r>
          </a:p>
          <a:p>
            <a:r>
              <a:rPr lang="en-US" sz="2400" dirty="0" smtClean="0"/>
              <a:t>January 2014:</a:t>
            </a:r>
            <a:r>
              <a:rPr lang="en-US" sz="2400" dirty="0"/>
              <a:t> </a:t>
            </a:r>
            <a:r>
              <a:rPr lang="en-US" sz="2400" dirty="0" err="1" smtClean="0"/>
              <a:t>Topotecan</a:t>
            </a:r>
            <a:r>
              <a:rPr lang="en-US" sz="2400" dirty="0" smtClean="0"/>
              <a:t> plus bevacizumab</a:t>
            </a:r>
          </a:p>
          <a:p>
            <a:r>
              <a:rPr lang="en-US" sz="2400" dirty="0"/>
              <a:t>November 2015: PET/CT showed </a:t>
            </a:r>
            <a:r>
              <a:rPr lang="en-US" sz="2400" dirty="0" smtClean="0"/>
              <a:t>progression</a:t>
            </a:r>
          </a:p>
          <a:p>
            <a:r>
              <a:rPr lang="en-US" sz="2400" dirty="0"/>
              <a:t>December 2015: </a:t>
            </a:r>
            <a:r>
              <a:rPr lang="en-US" sz="2400" dirty="0" err="1"/>
              <a:t>Olaparib</a:t>
            </a:r>
            <a:r>
              <a:rPr lang="en-US" sz="2400" dirty="0"/>
              <a:t> 400 mg BID </a:t>
            </a:r>
          </a:p>
          <a:p>
            <a:pPr lvl="1"/>
            <a:r>
              <a:rPr lang="en-US" sz="2400" dirty="0"/>
              <a:t>Dose reduced to 200 mg BID due to </a:t>
            </a:r>
            <a:r>
              <a:rPr lang="en-US" sz="2400" dirty="0" smtClean="0"/>
              <a:t>anemia</a:t>
            </a:r>
          </a:p>
          <a:p>
            <a:r>
              <a:rPr lang="en-US" sz="2400" dirty="0" smtClean="0"/>
              <a:t>Patient </a:t>
            </a:r>
            <a:r>
              <a:rPr lang="en-US" sz="2400" dirty="0"/>
              <a:t>and sister are BRCA mutation-positive</a:t>
            </a:r>
          </a:p>
          <a:p>
            <a:endParaRPr lang="en-US" sz="2400" dirty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217680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53336"/>
            <a:ext cx="3206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+mn-lt"/>
              </a:rPr>
              <a:t>Olaparib</a:t>
            </a:r>
            <a:r>
              <a:rPr lang="en-US" sz="1600" b="0" dirty="0" smtClean="0">
                <a:latin typeface="+mn-lt"/>
              </a:rPr>
              <a:t> package insert 01/2017.</a:t>
            </a:r>
            <a:endParaRPr lang="en-US" sz="1600" b="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Olaparib</a:t>
            </a:r>
            <a:r>
              <a:rPr lang="en-US" dirty="0" smtClean="0"/>
              <a:t> in Germline </a:t>
            </a:r>
            <a:r>
              <a:rPr lang="en-US" dirty="0"/>
              <a:t>BRCA1/2 </a:t>
            </a:r>
            <a:r>
              <a:rPr lang="en-US" dirty="0" smtClean="0"/>
              <a:t>Mutation-Positive Advanced Ovarian Cancer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N = 137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Deleterious or suspected deleterious germline BRCA mutation status verified retrospectively in 59/61 (97%) patients for whom blood samples were </a:t>
            </a:r>
            <a:r>
              <a:rPr lang="en-US" sz="2200" b="0" dirty="0"/>
              <a:t>available, </a:t>
            </a:r>
            <a:r>
              <a:rPr lang="en-US" sz="2200" b="0" dirty="0" smtClean="0"/>
              <a:t>using the companion diagnostic </a:t>
            </a:r>
            <a:r>
              <a:rPr lang="en-US" sz="2200" b="0" dirty="0" err="1" smtClean="0"/>
              <a:t>BRACAnalysis</a:t>
            </a:r>
            <a:r>
              <a:rPr lang="en-US" sz="2200" b="0" dirty="0" smtClean="0"/>
              <a:t> </a:t>
            </a:r>
            <a:r>
              <a:rPr lang="en-US" sz="2200" b="0" dirty="0" err="1" smtClean="0"/>
              <a:t>CDx</a:t>
            </a:r>
            <a:endParaRPr lang="en-US" sz="2200" b="0" dirty="0" smtClean="0"/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All patients </a:t>
            </a:r>
            <a:r>
              <a:rPr lang="en-US" sz="2200" b="0" dirty="0"/>
              <a:t>had </a:t>
            </a:r>
            <a:r>
              <a:rPr lang="en-US" sz="2200" b="0" dirty="0" smtClean="0"/>
              <a:t>received 3 or more prior lines of chemotherapy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All patients received </a:t>
            </a:r>
            <a:r>
              <a:rPr lang="en-US" sz="2200" b="0" dirty="0" err="1" smtClean="0"/>
              <a:t>olaparib</a:t>
            </a:r>
            <a:r>
              <a:rPr lang="en-US" sz="2200" b="0" dirty="0" smtClean="0"/>
              <a:t> 400 mg twice daily until disease progression or unacceptable toxicity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Objective response rate: 34%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2200" b="0" dirty="0" smtClean="0"/>
              <a:t>Complete/partial responses: 2%/32%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Median DOR: 7.9 months</a:t>
            </a:r>
            <a:endParaRPr lang="en-US" sz="22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4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53336"/>
            <a:ext cx="3365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+mn-lt"/>
              </a:rPr>
              <a:t>Rucaparib</a:t>
            </a:r>
            <a:r>
              <a:rPr lang="en-US" sz="1600" b="0" dirty="0" smtClean="0">
                <a:latin typeface="+mn-lt"/>
              </a:rPr>
              <a:t> package insert 12/2016.</a:t>
            </a:r>
            <a:endParaRPr lang="en-US" sz="1600" b="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Rucaparib</a:t>
            </a:r>
            <a:r>
              <a:rPr lang="en-US" dirty="0" smtClean="0"/>
              <a:t> in Germline and/or Somatic BRCA1/2 Mutation-Positive Advanced Ovarian Cancer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N = 106 in 2 multicenter, single-arm, open-label clinical trials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Tumor BRCA mutation status was verified retrospectively in 64/67 (96%) patients for whom a tumor tissue sample was </a:t>
            </a:r>
            <a:r>
              <a:rPr lang="en-US" sz="2200" b="0" dirty="0"/>
              <a:t>available, </a:t>
            </a:r>
            <a:r>
              <a:rPr lang="en-US" sz="2200" b="0" dirty="0" smtClean="0"/>
              <a:t>using the companion diagnostic </a:t>
            </a:r>
            <a:r>
              <a:rPr lang="en-US" sz="2200" b="0" dirty="0" err="1" smtClean="0"/>
              <a:t>FoundationFocus</a:t>
            </a:r>
            <a:r>
              <a:rPr lang="en-US" sz="2200" b="0" dirty="0" smtClean="0"/>
              <a:t> </a:t>
            </a:r>
            <a:r>
              <a:rPr lang="en-US" sz="2200" b="0" dirty="0" err="1" smtClean="0"/>
              <a:t>CDx</a:t>
            </a:r>
            <a:r>
              <a:rPr lang="en-US" sz="2200" b="0" baseline="-25000" dirty="0" err="1" smtClean="0"/>
              <a:t>BRCA</a:t>
            </a:r>
            <a:r>
              <a:rPr lang="en-US" sz="2200" b="0" dirty="0" smtClean="0"/>
              <a:t> test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All patients </a:t>
            </a:r>
            <a:r>
              <a:rPr lang="en-US" sz="2200" b="0" dirty="0"/>
              <a:t>had </a:t>
            </a:r>
            <a:r>
              <a:rPr lang="en-US" sz="2200" dirty="0"/>
              <a:t>experienced disease progression </a:t>
            </a:r>
            <a:r>
              <a:rPr lang="en-US" sz="2200" dirty="0" smtClean="0"/>
              <a:t>after</a:t>
            </a:r>
            <a:r>
              <a:rPr lang="en-US" sz="2200" b="0" dirty="0" smtClean="0"/>
              <a:t> ≥2 prior lines of chemotherapy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All patients received </a:t>
            </a:r>
            <a:r>
              <a:rPr lang="en-US" sz="2200" b="0" dirty="0" err="1" smtClean="0"/>
              <a:t>rucaparib</a:t>
            </a:r>
            <a:r>
              <a:rPr lang="en-US" sz="2200" b="0" dirty="0" smtClean="0"/>
              <a:t> 600 mg twice </a:t>
            </a:r>
            <a:r>
              <a:rPr lang="en-US" sz="2200" b="0" dirty="0"/>
              <a:t>daily as </a:t>
            </a:r>
            <a:r>
              <a:rPr lang="en-US" sz="2200" b="0" dirty="0" smtClean="0"/>
              <a:t>monotherapy until progression or unacceptable toxicity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Objective response rate: 54%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2200" b="0" dirty="0" smtClean="0"/>
              <a:t>Complete/partial responses: 9%/45%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200" b="0" dirty="0" smtClean="0"/>
              <a:t>Median DOR: 9.2 months</a:t>
            </a:r>
            <a:endParaRPr lang="en-US" sz="22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4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Niraparib</a:t>
            </a:r>
            <a:r>
              <a:rPr lang="en-US" dirty="0"/>
              <a:t> </a:t>
            </a:r>
            <a:r>
              <a:rPr lang="en-US" dirty="0" smtClean="0"/>
              <a:t>in Patients with Recurrent Ovarian Cancer Who are in Complete or Partial Response to Platinum-Based Chemotherapy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305800" cy="5029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1800"/>
              </a:spcAft>
            </a:pPr>
            <a:r>
              <a:rPr lang="en-US" sz="2000" dirty="0"/>
              <a:t>N = 553 </a:t>
            </a:r>
            <a:r>
              <a:rPr lang="mr-IN" sz="2000" dirty="0" smtClean="0"/>
              <a:t>–</a:t>
            </a:r>
            <a:r>
              <a:rPr lang="en-US" sz="2000" dirty="0" smtClean="0"/>
              <a:t> platinum-sensitive </a:t>
            </a:r>
            <a:r>
              <a:rPr lang="en-US" sz="2000" dirty="0"/>
              <a:t>recurrent epithelial ovarian, fallopian tube, or primary peritoneal cancer 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Eligible patients </a:t>
            </a:r>
            <a:r>
              <a:rPr lang="en-US" sz="2000" dirty="0" smtClean="0"/>
              <a:t>assigned to one </a:t>
            </a:r>
            <a:r>
              <a:rPr lang="en-US" sz="2000" dirty="0"/>
              <a:t>of two cohorts based on the results of the </a:t>
            </a:r>
            <a:r>
              <a:rPr lang="en-US" sz="2000" dirty="0" err="1"/>
              <a:t>BRACAnalysis</a:t>
            </a:r>
            <a:r>
              <a:rPr lang="en-US" sz="2000" dirty="0"/>
              <a:t> </a:t>
            </a:r>
            <a:r>
              <a:rPr lang="en-US" sz="2000" dirty="0" err="1" smtClean="0"/>
              <a:t>CDx</a:t>
            </a:r>
            <a:endParaRPr lang="en-US" sz="2000" dirty="0" smtClean="0"/>
          </a:p>
          <a:p>
            <a:pPr lvl="1">
              <a:spcAft>
                <a:spcPts val="1800"/>
              </a:spcAft>
            </a:pPr>
            <a:r>
              <a:rPr lang="en-US" sz="2000" dirty="0" err="1" smtClean="0"/>
              <a:t>gBRCAmut</a:t>
            </a:r>
            <a:r>
              <a:rPr lang="en-US" sz="2000" dirty="0" smtClean="0"/>
              <a:t> cohort: Deleterious </a:t>
            </a:r>
            <a:r>
              <a:rPr lang="en-US" sz="2000" dirty="0"/>
              <a:t>or suspected deleterious germline BRCA </a:t>
            </a:r>
            <a:r>
              <a:rPr lang="en-US" sz="2000" dirty="0" smtClean="0"/>
              <a:t>mutations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/>
              <a:t>Non-</a:t>
            </a:r>
            <a:r>
              <a:rPr lang="en-US" sz="2000" dirty="0" err="1" smtClean="0"/>
              <a:t>gBRCAmut</a:t>
            </a:r>
            <a:r>
              <a:rPr lang="en-US" sz="2000" dirty="0" smtClean="0"/>
              <a:t> cohort: Those </a:t>
            </a:r>
            <a:r>
              <a:rPr lang="en-US" sz="2000" dirty="0"/>
              <a:t>without germline BRCA </a:t>
            </a:r>
            <a:r>
              <a:rPr lang="en-US" sz="2000" dirty="0" smtClean="0"/>
              <a:t>mutations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All </a:t>
            </a:r>
            <a:r>
              <a:rPr lang="en-US" sz="2000" dirty="0"/>
              <a:t>patients received </a:t>
            </a:r>
            <a:r>
              <a:rPr lang="en-US" sz="2000" dirty="0" smtClean="0"/>
              <a:t>≥2 prior </a:t>
            </a:r>
            <a:r>
              <a:rPr lang="en-US" sz="2000" dirty="0"/>
              <a:t>platinum-containing </a:t>
            </a:r>
            <a:r>
              <a:rPr lang="en-US" sz="2000" dirty="0" smtClean="0"/>
              <a:t>regimens </a:t>
            </a:r>
            <a:r>
              <a:rPr lang="en-US" sz="2000" dirty="0"/>
              <a:t>and were in </a:t>
            </a:r>
            <a:r>
              <a:rPr lang="en-US" sz="2000" dirty="0" smtClean="0"/>
              <a:t>CR or PR to </a:t>
            </a:r>
            <a:r>
              <a:rPr lang="en-US" sz="2000" dirty="0"/>
              <a:t>their most </a:t>
            </a:r>
            <a:r>
              <a:rPr lang="en-US" sz="2000" dirty="0" smtClean="0"/>
              <a:t>recent platinum-based regimen</a:t>
            </a:r>
          </a:p>
          <a:p>
            <a:pPr>
              <a:spcAft>
                <a:spcPts val="1800"/>
              </a:spcAft>
            </a:pPr>
            <a:r>
              <a:rPr lang="en-US" sz="2000" dirty="0" smtClean="0"/>
              <a:t>Patients received </a:t>
            </a:r>
            <a:r>
              <a:rPr lang="en-US" sz="2000" dirty="0" err="1" smtClean="0"/>
              <a:t>niraparib</a:t>
            </a:r>
            <a:r>
              <a:rPr lang="en-US" sz="2000" dirty="0" smtClean="0"/>
              <a:t> 300 mg orally daily or matched placebo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85" y="6550223"/>
            <a:ext cx="2770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Niraparib</a:t>
            </a:r>
            <a:r>
              <a:rPr lang="en-US" sz="1400" dirty="0" smtClean="0"/>
              <a:t> package insert, 3/2017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29210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10"/>
          <p:cNvCxnSpPr>
            <a:cxnSpLocks noChangeShapeType="1"/>
          </p:cNvCxnSpPr>
          <p:nvPr/>
        </p:nvCxnSpPr>
        <p:spPr bwMode="auto">
          <a:xfrm>
            <a:off x="4529655" y="4508665"/>
            <a:ext cx="6096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10"/>
          <p:cNvCxnSpPr>
            <a:cxnSpLocks noChangeShapeType="1"/>
          </p:cNvCxnSpPr>
          <p:nvPr/>
        </p:nvCxnSpPr>
        <p:spPr bwMode="auto">
          <a:xfrm>
            <a:off x="4506186" y="2052604"/>
            <a:ext cx="6096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678232" y="563932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ea typeface="Arial" charset="0"/>
                <a:cs typeface="Arial" charset="0"/>
              </a:rPr>
              <a:t>Primary endpoint: </a:t>
            </a:r>
            <a:r>
              <a:rPr lang="en-US" sz="1800" b="0" dirty="0" smtClean="0">
                <a:ea typeface="Arial" charset="0"/>
                <a:cs typeface="Arial" charset="0"/>
              </a:rPr>
              <a:t>PFS in </a:t>
            </a:r>
            <a:r>
              <a:rPr lang="en-US" sz="1800" b="0" dirty="0" err="1" smtClean="0">
                <a:ea typeface="Arial" charset="0"/>
                <a:cs typeface="Arial" charset="0"/>
              </a:rPr>
              <a:t>gBRCAmut</a:t>
            </a:r>
            <a:r>
              <a:rPr lang="en-US" sz="1800" b="0" dirty="0" smtClean="0">
                <a:ea typeface="Arial" charset="0"/>
                <a:cs typeface="Arial" charset="0"/>
              </a:rPr>
              <a:t> and non-</a:t>
            </a:r>
            <a:r>
              <a:rPr lang="en-US" sz="1800" b="0" dirty="0" err="1" smtClean="0">
                <a:ea typeface="Arial" charset="0"/>
                <a:cs typeface="Arial" charset="0"/>
              </a:rPr>
              <a:t>gBRCAmut</a:t>
            </a:r>
            <a:r>
              <a:rPr lang="en-US" sz="1800" b="0" dirty="0" smtClean="0">
                <a:ea typeface="Arial" charset="0"/>
                <a:cs typeface="Arial" charset="0"/>
              </a:rPr>
              <a:t> cohorts </a:t>
            </a:r>
            <a:br>
              <a:rPr lang="en-US" sz="1800" b="0" dirty="0" smtClean="0">
                <a:ea typeface="Arial" charset="0"/>
                <a:cs typeface="Arial" charset="0"/>
              </a:rPr>
            </a:br>
            <a:r>
              <a:rPr lang="en-US" sz="1800" b="0" dirty="0" smtClean="0">
                <a:ea typeface="Arial" charset="0"/>
                <a:cs typeface="Arial" charset="0"/>
              </a:rPr>
              <a:t>(HRD-positive subset followed by overall)</a:t>
            </a:r>
          </a:p>
        </p:txBody>
      </p:sp>
      <p:cxnSp>
        <p:nvCxnSpPr>
          <p:cNvPr id="16" name="Straight Connector 10"/>
          <p:cNvCxnSpPr>
            <a:cxnSpLocks noChangeShapeType="1"/>
          </p:cNvCxnSpPr>
          <p:nvPr/>
        </p:nvCxnSpPr>
        <p:spPr bwMode="auto">
          <a:xfrm>
            <a:off x="3896586" y="3352800"/>
            <a:ext cx="6096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150148"/>
              </p:ext>
            </p:extLst>
          </p:nvPr>
        </p:nvGraphicFramePr>
        <p:xfrm>
          <a:off x="586404" y="1886573"/>
          <a:ext cx="3406645" cy="2990227"/>
        </p:xfrm>
        <a:graphic>
          <a:graphicData uri="http://schemas.openxmlformats.org/drawingml/2006/table">
            <a:tbl>
              <a:tblPr/>
              <a:tblGrid>
                <a:gridCol w="3406645"/>
              </a:tblGrid>
              <a:tr h="384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</a:tr>
              <a:tr h="1410175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Platinum-sensitive, recurrent ovarian cancer with high-grade serous histology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Received and sensitive to at least 2 platinum-based regimens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 or PR and disease progression more than 6 months after last round of platinum-based chemo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Germline BRCA mutant or mutation-negative* based on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BRACAnalysis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44" marB="457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5796"/>
                    </a:solidFill>
                  </a:tcPr>
                </a:tc>
              </a:tr>
            </a:tbl>
          </a:graphicData>
        </a:graphic>
      </p:graphicFrame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5881994" y="1423794"/>
            <a:ext cx="2785864" cy="442844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5881994" y="2632719"/>
            <a:ext cx="2785864" cy="491481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r>
              <a:rPr lang="en-US" sz="1800" b="1" dirty="0" smtClean="0">
                <a:solidFill>
                  <a:srgbClr val="2D2D8A"/>
                </a:solidFill>
                <a:ea typeface="Arial" charset="0"/>
                <a:cs typeface="Arial" charset="0"/>
              </a:rPr>
              <a:t> </a:t>
            </a:r>
            <a:endParaRPr lang="en-US" sz="1800" b="1" dirty="0">
              <a:solidFill>
                <a:srgbClr val="2D2D8A"/>
              </a:solidFill>
              <a:ea typeface="Arial" charset="0"/>
              <a:cs typeface="Arial" charset="0"/>
            </a:endParaRP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5920818" y="1444079"/>
            <a:ext cx="271730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900" b="1" dirty="0" err="1" smtClean="0">
                <a:solidFill>
                  <a:srgbClr val="2D2D8A"/>
                </a:solidFill>
                <a:latin typeface="Arial" charset="0"/>
                <a:ea typeface="Arial" charset="0"/>
                <a:cs typeface="Arial" charset="0"/>
              </a:rPr>
              <a:t>Niraparib</a:t>
            </a:r>
            <a:r>
              <a:rPr lang="en-US" sz="1900" b="1" dirty="0" smtClean="0">
                <a:solidFill>
                  <a:srgbClr val="2D2D8A"/>
                </a:solidFill>
                <a:latin typeface="Arial" charset="0"/>
                <a:ea typeface="Arial" charset="0"/>
                <a:cs typeface="Arial" charset="0"/>
              </a:rPr>
              <a:t> 300 mg</a:t>
            </a:r>
            <a:endParaRPr lang="en-US" sz="1900" b="1" dirty="0">
              <a:solidFill>
                <a:srgbClr val="2D2D8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5920818" y="2666999"/>
            <a:ext cx="271730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900" b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Placebo</a:t>
            </a:r>
            <a:endParaRPr lang="en-US" sz="1900" b="1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9749" y="1368161"/>
            <a:ext cx="194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ea typeface="Arial" charset="0"/>
                <a:cs typeface="Arial" charset="0"/>
              </a:rPr>
              <a:t>Accrual: </a:t>
            </a:r>
            <a:r>
              <a:rPr lang="en-US" sz="1800" b="0" dirty="0" smtClean="0">
                <a:ea typeface="Arial" charset="0"/>
                <a:cs typeface="Arial" charset="0"/>
              </a:rPr>
              <a:t>N = 553</a:t>
            </a:r>
            <a:endParaRPr lang="en-US" sz="1800" b="0" dirty="0"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7504" y="6474822"/>
            <a:ext cx="828092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0" dirty="0">
                <a:ea typeface="Arial" charset="0"/>
                <a:cs typeface="Arial" charset="0"/>
              </a:rPr>
              <a:t>https://</a:t>
            </a:r>
            <a:r>
              <a:rPr lang="en-US" sz="1600" b="0" dirty="0" err="1">
                <a:ea typeface="Arial" charset="0"/>
                <a:cs typeface="Arial" charset="0"/>
              </a:rPr>
              <a:t>gciggroup.com</a:t>
            </a:r>
            <a:r>
              <a:rPr lang="en-US" sz="1600" b="0" dirty="0">
                <a:ea typeface="Arial" charset="0"/>
                <a:cs typeface="Arial" charset="0"/>
              </a:rPr>
              <a:t>/system/files/2015_Oct_NSGO_ENGOT-OV16-NOVA-MIRZA.pdf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4874" y="1324032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(</a:t>
            </a:r>
            <a:r>
              <a:rPr lang="en-US" sz="14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N=203) </a:t>
            </a:r>
            <a:r>
              <a:rPr lang="en-US" sz="14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gBRCA</a:t>
            </a:r>
            <a:r>
              <a:rPr lang="en-US" sz="1400" baseline="300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mut</a:t>
            </a:r>
            <a:endParaRPr lang="en-US" sz="1400" baseline="30000" dirty="0" smtClean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1400" b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2:1</a:t>
            </a:r>
            <a:endParaRPr lang="en-US" sz="1400" b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5213697" y="3733800"/>
            <a:ext cx="0" cy="1297768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 bwMode="auto">
          <a:xfrm>
            <a:off x="5212336" y="5031568"/>
            <a:ext cx="605279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 bwMode="auto">
          <a:xfrm>
            <a:off x="5212338" y="3736168"/>
            <a:ext cx="605276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5881994" y="3505200"/>
            <a:ext cx="2785864" cy="533401"/>
          </a:xfrm>
          <a:prstGeom prst="rect">
            <a:avLst/>
          </a:prstGeom>
          <a:solidFill>
            <a:srgbClr val="FF9300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5881994" y="4648200"/>
            <a:ext cx="2785864" cy="540510"/>
          </a:xfrm>
          <a:prstGeom prst="rect">
            <a:avLst/>
          </a:prstGeom>
          <a:solidFill>
            <a:srgbClr val="92D050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r>
              <a:rPr lang="en-US" dirty="0" smtClean="0">
                <a:ea typeface="Arial" charset="0"/>
                <a:cs typeface="Arial" charset="0"/>
              </a:rPr>
              <a:t> </a:t>
            </a:r>
            <a:endParaRPr lang="en-US" dirty="0">
              <a:ea typeface="Arial" charset="0"/>
              <a:cs typeface="Arial" charset="0"/>
            </a:endParaRPr>
          </a:p>
        </p:txBody>
      </p:sp>
      <p:sp>
        <p:nvSpPr>
          <p:cNvPr id="43" name="TextBox 16"/>
          <p:cNvSpPr txBox="1">
            <a:spLocks noChangeArrowheads="1"/>
          </p:cNvSpPr>
          <p:nvPr/>
        </p:nvSpPr>
        <p:spPr bwMode="auto">
          <a:xfrm>
            <a:off x="5920818" y="3566590"/>
            <a:ext cx="271730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900" b="1" dirty="0" err="1" smtClean="0">
                <a:solidFill>
                  <a:srgbClr val="2D2D8A"/>
                </a:solidFill>
                <a:latin typeface="Arial" charset="0"/>
                <a:ea typeface="Arial" charset="0"/>
                <a:cs typeface="Arial" charset="0"/>
              </a:rPr>
              <a:t>Niraparib</a:t>
            </a:r>
            <a:r>
              <a:rPr lang="en-US" sz="1900" b="1" dirty="0" smtClean="0">
                <a:solidFill>
                  <a:srgbClr val="2D2D8A"/>
                </a:solidFill>
                <a:latin typeface="Arial" charset="0"/>
                <a:ea typeface="Arial" charset="0"/>
                <a:cs typeface="Arial" charset="0"/>
              </a:rPr>
              <a:t> 300 mg</a:t>
            </a:r>
            <a:endParaRPr lang="en-US" sz="1900" b="1" dirty="0">
              <a:solidFill>
                <a:srgbClr val="2D2D8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17"/>
          <p:cNvSpPr txBox="1">
            <a:spLocks noChangeArrowheads="1"/>
          </p:cNvSpPr>
          <p:nvPr/>
        </p:nvSpPr>
        <p:spPr bwMode="auto">
          <a:xfrm>
            <a:off x="5920818" y="4731985"/>
            <a:ext cx="271730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900" b="1" dirty="0" smtClean="0">
                <a:solidFill>
                  <a:srgbClr val="2D2D8A"/>
                </a:solidFill>
                <a:latin typeface="Arial" charset="0"/>
                <a:ea typeface="Arial" charset="0"/>
                <a:cs typeface="Arial" charset="0"/>
              </a:rPr>
              <a:t>Placebo</a:t>
            </a:r>
            <a:endParaRPr lang="en-US" sz="1900" b="1" dirty="0">
              <a:solidFill>
                <a:srgbClr val="2D2D8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4508400" y="2077007"/>
            <a:ext cx="13550" cy="2431658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058009" y="4947344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(</a:t>
            </a:r>
            <a:r>
              <a:rPr lang="en-US" sz="14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N=350) Non-</a:t>
            </a:r>
            <a:r>
              <a:rPr lang="en-US" sz="14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gBRCA</a:t>
            </a:r>
            <a:r>
              <a:rPr lang="en-US" sz="1400" baseline="300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mut</a:t>
            </a:r>
            <a:endParaRPr lang="en-US" sz="1400" baseline="30000" dirty="0" smtClean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algn="ctr"/>
            <a:r>
              <a:rPr lang="en-US" sz="1400" b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2:1</a:t>
            </a:r>
            <a:endParaRPr lang="en-US" sz="1400" b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45" name="Oval 4"/>
          <p:cNvSpPr>
            <a:spLocks noChangeArrowheads="1"/>
          </p:cNvSpPr>
          <p:nvPr/>
        </p:nvSpPr>
        <p:spPr bwMode="auto">
          <a:xfrm>
            <a:off x="4621080" y="3881624"/>
            <a:ext cx="914400" cy="914400"/>
          </a:xfrm>
          <a:prstGeom prst="ellipse">
            <a:avLst/>
          </a:prstGeom>
          <a:solidFill>
            <a:srgbClr val="FF66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ea typeface="Arial" charset="0"/>
                <a:cs typeface="Arial" charset="0"/>
              </a:rPr>
              <a:t>R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5213697" y="1651058"/>
            <a:ext cx="0" cy="1297768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>
            <a:off x="5212336" y="2948826"/>
            <a:ext cx="605279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 bwMode="auto">
          <a:xfrm>
            <a:off x="5212338" y="1653426"/>
            <a:ext cx="605276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4"/>
          <p:cNvSpPr>
            <a:spLocks noChangeArrowheads="1"/>
          </p:cNvSpPr>
          <p:nvPr/>
        </p:nvSpPr>
        <p:spPr bwMode="auto">
          <a:xfrm>
            <a:off x="4621080" y="1838494"/>
            <a:ext cx="914400" cy="914400"/>
          </a:xfrm>
          <a:prstGeom prst="ellipse">
            <a:avLst/>
          </a:prstGeom>
          <a:solidFill>
            <a:srgbClr val="FF66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ea typeface="Arial" charset="0"/>
                <a:cs typeface="Arial" charset="0"/>
              </a:rPr>
              <a:t>R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ENGOT-OV16/NOVA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2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533400" y="1644805"/>
            <a:ext cx="8077200" cy="4527395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ENGOT-OV16/NOVA: Progression-Free Survival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82632"/>
              </p:ext>
            </p:extLst>
          </p:nvPr>
        </p:nvGraphicFramePr>
        <p:xfrm>
          <a:off x="685800" y="1831122"/>
          <a:ext cx="7772401" cy="42124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85114"/>
                <a:gridCol w="1296674"/>
                <a:gridCol w="1152599"/>
                <a:gridCol w="936487"/>
                <a:gridCol w="1001527"/>
              </a:tblGrid>
              <a:tr h="756084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Median PFS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Niraparib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Placebo</a:t>
                      </a: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Hazard ratio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i="1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-value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Germline BRCA mutation</a:t>
                      </a:r>
                    </a:p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(n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= 138; 65)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21.0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5.5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0.27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&lt;0.001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97210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No germline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BRCA mutation with HRD positivity (n = 106; 56)</a:t>
                      </a: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12.9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3.8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0.38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&lt;0.001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97210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No germline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BRCA mutation with HRD negativity (n = 92;42)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6.9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3.8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0.58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0.02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No germline BRCA mutation </a:t>
                      </a:r>
                    </a:p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(n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= 234; 116)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9.3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3.9 </a:t>
                      </a:r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0.45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&lt;0.001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77" marR="914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0722" y="6490010"/>
            <a:ext cx="5811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Mirza MR et al. </a:t>
            </a:r>
            <a:r>
              <a:rPr lang="en-US" sz="1600" b="0" i="1" dirty="0" smtClean="0">
                <a:solidFill>
                  <a:schemeClr val="tx1"/>
                </a:solidFill>
                <a:latin typeface="+mn-lt"/>
              </a:rPr>
              <a:t>N </a:t>
            </a:r>
            <a:r>
              <a:rPr lang="en-US" sz="1600" b="0" i="1" dirty="0" err="1" smtClean="0">
                <a:solidFill>
                  <a:schemeClr val="tx1"/>
                </a:solidFill>
                <a:latin typeface="+mn-lt"/>
              </a:rPr>
              <a:t>Engl</a:t>
            </a:r>
            <a:r>
              <a:rPr lang="en-US" sz="1600" b="0" i="1" dirty="0" smtClean="0">
                <a:solidFill>
                  <a:schemeClr val="tx1"/>
                </a:solidFill>
                <a:latin typeface="+mn-lt"/>
              </a:rPr>
              <a:t> J Med </a:t>
            </a:r>
            <a:r>
              <a:rPr lang="is-IS" sz="1600" dirty="0"/>
              <a:t>2016;375(22):2154-64.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871211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2400" y="110472"/>
          <a:ext cx="8839200" cy="6336365"/>
        </p:xfrm>
        <a:graphic>
          <a:graphicData uri="http://schemas.openxmlformats.org/drawingml/2006/table">
            <a:tbl>
              <a:tblPr/>
              <a:tblGrid>
                <a:gridCol w="1938421"/>
                <a:gridCol w="1628274"/>
                <a:gridCol w="5272505"/>
              </a:tblGrid>
              <a:tr h="503700">
                <a:tc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Novel Agents Approved by the FDA in the Past 9 Weeks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0767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DC74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Agent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EDC744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Approval Date</a:t>
                      </a:r>
                      <a:endParaRPr kumimoji="0" lang="en-US" altLang="x-none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FC53D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FDA-Approved Use on Approval Date</a:t>
                      </a:r>
                      <a:endParaRPr kumimoji="0" lang="en-US" altLang="x-none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FC53D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306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Telotristat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ethyl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(tryptophan hydroxylase inhibitor)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February 28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 combination with somatostatin analogue (SSA) therapy for the treatment of adults with carcinoid syndrome diarrhea inadequately controlled by SSA therapy alone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485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Ribociclib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(CDK4/6 inhibitor)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March 13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 combination with an aromatase inhibitor as initial endocrine-based therapy for postmenopausal women with hormone receptor-positive, HER2-negative advanced or metastatic breast cancer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306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Avelumab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(anti-PD-L1 antibody)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March 23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rd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treatment of patients (≥12 years) with metastatic Merkel cell carcinoma, including those who have not received prior chemotherapy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5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Niraparib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(PARP inhibitor)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March 27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maintenance treatment of adult patients with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recurrent epithelial ovarian, fallopian tube or primary peritoneal cancer whose tumors have completely or partially shrunk in response to platinum-based chemotherapy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306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Brigatinib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(ALK inhibitor)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April 28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treatment of patients with ALK-positive metastatic non-small cell lung cancer who have progressed on or are intolerant to crizotinib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4781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Midostaurin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(FLT3 inhibitor)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April 28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treatment of adults with newly diagnosed FLT3-positive acute myeloid leukemia in combination with standard cytarabine and </a:t>
                      </a: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daunorubicin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induction and cytarabine consolidation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4781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Durvalumab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(anti-PD-L1 antibody)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May 1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treatment of patients </a:t>
                      </a:r>
                      <a:r>
                        <a:rPr kumimoji="0" lang="en-US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with PD-L1-positive 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inoperable or metastatic urothelial bladder cancer that has progressed during or after one standard platinum-based regimen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  <p:sp>
        <p:nvSpPr>
          <p:cNvPr id="10281" name="TextBox 2"/>
          <p:cNvSpPr txBox="1">
            <a:spLocks noChangeArrowheads="1"/>
          </p:cNvSpPr>
          <p:nvPr/>
        </p:nvSpPr>
        <p:spPr bwMode="auto">
          <a:xfrm>
            <a:off x="0" y="6446837"/>
            <a:ext cx="36306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bIns="91440" anchor="b"/>
          <a:lstStyle>
            <a:lvl1pPr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>
                <a:solidFill>
                  <a:srgbClr val="FFFFFF"/>
                </a:solidFill>
              </a:rPr>
              <a:t>https://</a:t>
            </a:r>
            <a:r>
              <a:rPr lang="en-US" altLang="x-none" sz="1600" dirty="0" err="1">
                <a:solidFill>
                  <a:srgbClr val="FFFFFF"/>
                </a:solidFill>
              </a:rPr>
              <a:t>www.fda.gov</a:t>
            </a:r>
            <a:r>
              <a:rPr lang="en-US" altLang="x-none" sz="1600" dirty="0">
                <a:solidFill>
                  <a:srgbClr val="FFFFFF"/>
                </a:solidFill>
              </a:rPr>
              <a:t>/drugs/</a:t>
            </a:r>
            <a:r>
              <a:rPr lang="en-US" altLang="x-none" sz="1600" dirty="0" err="1">
                <a:solidFill>
                  <a:srgbClr val="FFFFFF"/>
                </a:solidFill>
              </a:rPr>
              <a:t>developmentapprovalprocess</a:t>
            </a:r>
            <a:r>
              <a:rPr lang="en-US" altLang="x-none" sz="1600" dirty="0">
                <a:solidFill>
                  <a:srgbClr val="FFFFFF"/>
                </a:solidFill>
              </a:rPr>
              <a:t>/</a:t>
            </a:r>
            <a:r>
              <a:rPr lang="en-US" altLang="x-none" sz="1600" dirty="0" err="1">
                <a:solidFill>
                  <a:srgbClr val="FFFFFF"/>
                </a:solidFill>
              </a:rPr>
              <a:t>druginnovation</a:t>
            </a:r>
            <a:r>
              <a:rPr lang="en-US" altLang="x-none" sz="1600" dirty="0">
                <a:solidFill>
                  <a:srgbClr val="FFFFFF"/>
                </a:solidFill>
              </a:rPr>
              <a:t>/ucm537040.htm</a:t>
            </a:r>
          </a:p>
        </p:txBody>
      </p:sp>
    </p:spTree>
    <p:extLst>
      <p:ext uri="{BB962C8B-B14F-4D97-AF65-F5344CB8AC3E}">
        <p14:creationId xmlns:p14="http://schemas.microsoft.com/office/powerpoint/2010/main" val="4725040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533400" y="4670235"/>
            <a:ext cx="8229600" cy="1349565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SOLO2 Phase III Trial of </a:t>
            </a:r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Olaparib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Monotherapy as Maintenance </a:t>
            </a:r>
            <a:endParaRPr lang="en-US" sz="280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" name="Straight Connector 10"/>
          <p:cNvCxnSpPr>
            <a:cxnSpLocks noChangeShapeType="1"/>
          </p:cNvCxnSpPr>
          <p:nvPr/>
        </p:nvCxnSpPr>
        <p:spPr bwMode="auto">
          <a:xfrm>
            <a:off x="4199384" y="3137536"/>
            <a:ext cx="6096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4158346" y="3058224"/>
            <a:ext cx="1654994" cy="1588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>
            <a:off x="4985049" y="3887704"/>
            <a:ext cx="706587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>
            <a:off x="4985051" y="2231521"/>
            <a:ext cx="706583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630509"/>
              </p:ext>
            </p:extLst>
          </p:nvPr>
        </p:nvGraphicFramePr>
        <p:xfrm>
          <a:off x="683568" y="1801348"/>
          <a:ext cx="3505200" cy="2377536"/>
        </p:xfrm>
        <a:graphic>
          <a:graphicData uri="http://schemas.openxmlformats.org/drawingml/2006/table">
            <a:tbl>
              <a:tblPr/>
              <a:tblGrid>
                <a:gridCol w="3505200"/>
              </a:tblGrid>
              <a:tr h="284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</a:tr>
              <a:tr h="945576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Platinum-sensitive, relapsed ovarian cancer with germline BRCA mutation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Must be in response to most recent platinum-based chemotherapy after ≥2 lines of therapy</a:t>
                      </a:r>
                    </a:p>
                  </a:txBody>
                  <a:tcPr marT="45744" marB="457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5796"/>
                    </a:solidFill>
                  </a:tcPr>
                </a:tc>
              </a:tr>
            </a:tbl>
          </a:graphicData>
        </a:graphic>
      </p:graphicFrame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5799584" y="1533144"/>
            <a:ext cx="2785864" cy="1209164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5777136" y="3294360"/>
            <a:ext cx="2785864" cy="1098350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r>
              <a:rPr lang="en-US" dirty="0" smtClean="0">
                <a:ea typeface="Arial" charset="0"/>
                <a:cs typeface="Arial" charset="0"/>
              </a:rPr>
              <a:t> </a:t>
            </a:r>
            <a:endParaRPr lang="en-US" dirty="0">
              <a:ea typeface="Arial" charset="0"/>
              <a:cs typeface="Arial" charset="0"/>
            </a:endParaRP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5849144" y="1694160"/>
            <a:ext cx="27173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Maintenance </a:t>
            </a:r>
            <a:r>
              <a:rPr lang="en-US" sz="1800" b="1" dirty="0" err="1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1800" b="1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laparib</a:t>
            </a:r>
            <a:endParaRPr lang="en-US" sz="1800" b="1" dirty="0" smtClean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800" b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300 mg BID</a:t>
            </a:r>
          </a:p>
          <a:p>
            <a:pPr algn="ctr"/>
            <a:r>
              <a:rPr lang="en-US" sz="1800" b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(n = 195)</a:t>
            </a:r>
            <a:endParaRPr lang="en-US" sz="1800" b="1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5832996" y="3558380"/>
            <a:ext cx="27173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Placebo </a:t>
            </a:r>
          </a:p>
          <a:p>
            <a:pPr algn="ctr"/>
            <a:r>
              <a:rPr lang="en-US" sz="1800" b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(n = 99)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924" y="6433262"/>
            <a:ext cx="828092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0" dirty="0" err="1" smtClean="0">
                <a:ea typeface="Arial" charset="0"/>
                <a:cs typeface="Arial" charset="0"/>
              </a:rPr>
              <a:t>Pujade-Lauraine</a:t>
            </a:r>
            <a:r>
              <a:rPr lang="en-US" sz="1600" b="0" dirty="0" smtClean="0">
                <a:ea typeface="Arial" charset="0"/>
                <a:cs typeface="Arial" charset="0"/>
              </a:rPr>
              <a:t> E et al. </a:t>
            </a:r>
            <a:r>
              <a:rPr lang="en-US" sz="1600" b="0" i="1" dirty="0" smtClean="0">
                <a:ea typeface="Arial" charset="0"/>
                <a:cs typeface="Arial" charset="0"/>
              </a:rPr>
              <a:t>Proc SGO </a:t>
            </a:r>
            <a:r>
              <a:rPr lang="en-US" sz="1600" b="0" dirty="0" smtClean="0">
                <a:ea typeface="Arial" charset="0"/>
                <a:cs typeface="Arial" charset="0"/>
              </a:rPr>
              <a:t>2017;Abstract LBA2.</a:t>
            </a:r>
            <a:endParaRPr lang="en-US" sz="1600" b="0" dirty="0"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4440" y="3495295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(2:1)</a:t>
            </a:r>
            <a:endParaRPr lang="en-US" sz="1600" b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4558686" y="2580895"/>
            <a:ext cx="914400" cy="914400"/>
          </a:xfrm>
          <a:prstGeom prst="ellipse">
            <a:avLst/>
          </a:prstGeom>
          <a:solidFill>
            <a:srgbClr val="FF66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ea typeface="Arial" charset="0"/>
                <a:cs typeface="Arial" charset="0"/>
              </a:rPr>
              <a:t>R</a:t>
            </a:r>
          </a:p>
        </p:txBody>
      </p:sp>
      <p:graphicFrame>
        <p:nvGraphicFramePr>
          <p:cNvPr id="17" name="Char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906234"/>
              </p:ext>
            </p:extLst>
          </p:nvPr>
        </p:nvGraphicFramePr>
        <p:xfrm>
          <a:off x="685800" y="4808380"/>
          <a:ext cx="7901882" cy="1054188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2243366"/>
                <a:gridCol w="1869473"/>
                <a:gridCol w="1944252"/>
                <a:gridCol w="1844791"/>
              </a:tblGrid>
              <a:tr h="6296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Clinical endpoint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81815" marR="81815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Olaparib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(n = 196)</a:t>
                      </a:r>
                      <a:endParaRPr lang="en-US" sz="18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81815" marR="81815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Placebo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(n = 99)</a:t>
                      </a:r>
                    </a:p>
                  </a:txBody>
                  <a:tcPr marL="81815" marR="81815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HR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1800" i="1" baseline="0" dirty="0" smtClean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-value)</a:t>
                      </a:r>
                    </a:p>
                  </a:txBody>
                  <a:tcPr marL="81815" marR="81815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</a:tr>
              <a:tr h="414108"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Median PFS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81815" marR="8181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19.1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81815" marR="8181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5.5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81815" marR="8181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0.30 (&lt;0.0001)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81815" marR="8181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314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1143000"/>
          </a:xfrm>
        </p:spPr>
        <p:txBody>
          <a:bodyPr/>
          <a:lstStyle/>
          <a:p>
            <a:r>
              <a:rPr lang="en-US" dirty="0" smtClean="0"/>
              <a:t>66-year-old woman with BRCA1 mutation and recurrent metastatic ovarian cancer (</a:t>
            </a:r>
            <a:r>
              <a:rPr lang="en-US" dirty="0" err="1" smtClean="0"/>
              <a:t>Ms</a:t>
            </a:r>
            <a:r>
              <a:rPr lang="en-US" dirty="0" smtClean="0"/>
              <a:t> Camp)</a:t>
            </a:r>
            <a:endParaRPr lang="en-US" altLang="x-none" dirty="0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181600"/>
          </a:xfrm>
        </p:spPr>
        <p:txBody>
          <a:bodyPr/>
          <a:lstStyle/>
          <a:p>
            <a:pPr lvl="0">
              <a:spcBef>
                <a:spcPts val="800"/>
              </a:spcBef>
            </a:pPr>
            <a:r>
              <a:rPr lang="en-US" sz="2400" dirty="0" smtClean="0"/>
              <a:t>April 2015: Neoadjuvant carboplatin AUC 6 with paclitaxel 175 mg/m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- severe hypersensitivity</a:t>
            </a:r>
          </a:p>
          <a:p>
            <a:pPr>
              <a:spcBef>
                <a:spcPts val="800"/>
              </a:spcBef>
            </a:pPr>
            <a:r>
              <a:rPr lang="en-US" sz="2400" dirty="0" smtClean="0"/>
              <a:t>August 2015: Interval </a:t>
            </a:r>
            <a:r>
              <a:rPr lang="en-US" sz="2400" dirty="0" err="1" smtClean="0"/>
              <a:t>debulking</a:t>
            </a:r>
            <a:r>
              <a:rPr lang="en-US" sz="2400" dirty="0" smtClean="0"/>
              <a:t> surgery (TLH/BSO, </a:t>
            </a:r>
            <a:r>
              <a:rPr lang="en-US" sz="2400" dirty="0" err="1" smtClean="0"/>
              <a:t>omentectomy</a:t>
            </a:r>
            <a:r>
              <a:rPr lang="en-US" sz="2400" dirty="0" smtClean="0"/>
              <a:t>) and peritoneal biopsies</a:t>
            </a:r>
          </a:p>
          <a:p>
            <a:pPr>
              <a:spcBef>
                <a:spcPts val="800"/>
              </a:spcBef>
            </a:pPr>
            <a:r>
              <a:rPr lang="en-US" sz="2400" dirty="0" smtClean="0"/>
              <a:t>September 2015: Adjuvant </a:t>
            </a:r>
            <a:r>
              <a:rPr lang="en-US" sz="2400" dirty="0"/>
              <a:t>carboplatin AUC 6 with paclitaxel 175 mg/m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endParaRPr lang="en-US" sz="2400" dirty="0" smtClean="0"/>
          </a:p>
          <a:p>
            <a:pPr>
              <a:spcBef>
                <a:spcPts val="800"/>
              </a:spcBef>
            </a:pPr>
            <a:r>
              <a:rPr lang="en-US" sz="2400" dirty="0" smtClean="0"/>
              <a:t>May 2016: Admitted to hospital with gait instability; cerebellar and parietal metastases detected</a:t>
            </a:r>
          </a:p>
          <a:p>
            <a:pPr>
              <a:spcBef>
                <a:spcPts val="800"/>
              </a:spcBef>
            </a:pPr>
            <a:r>
              <a:rPr lang="en-US" sz="2400" dirty="0" smtClean="0"/>
              <a:t>May 2016 - June 2016: Craniotomy and SRS</a:t>
            </a:r>
          </a:p>
          <a:p>
            <a:pPr marL="0" lvl="0">
              <a:spcBef>
                <a:spcPts val="1776"/>
              </a:spcBef>
            </a:pPr>
            <a:r>
              <a:rPr lang="en-US" sz="2400" dirty="0"/>
              <a:t>September 2016: Liposomal doxorubicin</a:t>
            </a:r>
          </a:p>
          <a:p>
            <a:pPr marL="346075" indent="-333375">
              <a:spcBef>
                <a:spcPts val="1776"/>
              </a:spcBef>
            </a:pPr>
            <a:r>
              <a:rPr lang="en-US" sz="2400" dirty="0"/>
              <a:t>February 2017: </a:t>
            </a:r>
            <a:r>
              <a:rPr lang="en-US" sz="2400" dirty="0" err="1"/>
              <a:t>Rucaparib</a:t>
            </a:r>
            <a:r>
              <a:rPr lang="en-US" sz="2400" dirty="0"/>
              <a:t> 600 mg x 1 cycle; LFTs elevated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Dose reduced to 500 </a:t>
            </a:r>
            <a:r>
              <a:rPr lang="en-US" sz="2400" dirty="0" smtClean="0"/>
              <a:t>mg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8985243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t="1135" r="512" b="219"/>
          <a:stretch/>
        </p:blipFill>
        <p:spPr>
          <a:xfrm>
            <a:off x="685800" y="598551"/>
            <a:ext cx="7772400" cy="566089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84535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Module 4: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Future Directions </a:t>
            </a:r>
            <a:b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and New Agents</a:t>
            </a: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200013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Reminder</a:t>
            </a:r>
            <a:br>
              <a:rPr lang="en-US" sz="3600" b="1" dirty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endParaRPr lang="en-US" sz="3600" b="1" dirty="0">
              <a:solidFill>
                <a:srgbClr val="ECBB33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Please turn in your CNE </a:t>
            </a:r>
            <a:br>
              <a:rPr lang="en-US" sz="3600" b="1" dirty="0">
                <a:solidFill>
                  <a:srgbClr val="FFFFF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3600" b="1" dirty="0">
                <a:solidFill>
                  <a:srgbClr val="FFFFF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course evaluation for credit </a:t>
            </a:r>
            <a:br>
              <a:rPr lang="en-US" sz="3600" b="1" dirty="0">
                <a:solidFill>
                  <a:srgbClr val="FFFFF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3600" b="1" dirty="0">
                <a:solidFill>
                  <a:srgbClr val="FFFFFF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as you exit the activity.</a:t>
            </a:r>
          </a:p>
          <a:p>
            <a:pPr algn="ctr">
              <a:lnSpc>
                <a:spcPct val="90000"/>
              </a:lnSpc>
              <a:defRPr/>
            </a:pP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EFC53D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Thank you for joining us.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914400"/>
            <a:ext cx="7315200" cy="868680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Pre-PARP Era: </a:t>
            </a:r>
            <a:r>
              <a:rPr lang="en-US" sz="2400" b="1" kern="0" dirty="0">
                <a:solidFill>
                  <a:srgbClr val="FFFFFF"/>
                </a:solidFill>
              </a:rPr>
              <a:t>OC confined to abdomen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2331720"/>
            <a:ext cx="7315200" cy="868680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Pre-PARP Era: Recurrent disease (Platinum-sensitive and resistant) 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3657600"/>
            <a:ext cx="7315200" cy="868680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PARP Era: </a:t>
            </a:r>
            <a:r>
              <a:rPr lang="en-US" sz="2400" b="1" kern="0" dirty="0">
                <a:solidFill>
                  <a:srgbClr val="FFFFFF"/>
                </a:solidFill>
              </a:rPr>
              <a:t>OC confined to abdomen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5029200"/>
            <a:ext cx="7315200" cy="8717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</a:rPr>
              <a:t>PARP </a:t>
            </a:r>
            <a:r>
              <a:rPr lang="en-US" sz="2400" b="1" kern="0" dirty="0">
                <a:solidFill>
                  <a:srgbClr val="FFFFFF"/>
                </a:solidFill>
              </a:rPr>
              <a:t>Era: Recurrent disease (Platinum-sensitive and resistant) </a:t>
            </a:r>
          </a:p>
        </p:txBody>
      </p:sp>
    </p:spTree>
    <p:extLst>
      <p:ext uri="{BB962C8B-B14F-4D97-AF65-F5344CB8AC3E}">
        <p14:creationId xmlns:p14="http://schemas.microsoft.com/office/powerpoint/2010/main" val="56390888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9607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3233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28876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10939</TotalTime>
  <Words>2645</Words>
  <Application>Microsoft Macintosh PowerPoint</Application>
  <PresentationFormat>On-screen Show (4:3)</PresentationFormat>
  <Paragraphs>581</Paragraphs>
  <Slides>54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6" baseType="lpstr">
      <vt:lpstr>Arial Narrow</vt:lpstr>
      <vt:lpstr>Batang</vt:lpstr>
      <vt:lpstr>Calibri</vt:lpstr>
      <vt:lpstr>Cambria</vt:lpstr>
      <vt:lpstr>Comic Sans MS</vt:lpstr>
      <vt:lpstr>Helvetica</vt:lpstr>
      <vt:lpstr>MS PGothic</vt:lpstr>
      <vt:lpstr>ＭＳ Ｐゴシック</vt:lpstr>
      <vt:lpstr>Symbol</vt:lpstr>
      <vt:lpstr>Times</vt:lpstr>
      <vt:lpstr>Times New Roman</vt:lpstr>
      <vt:lpstr>Wingdings</vt:lpstr>
      <vt:lpstr>ヒラギノ角ゴ Pro W3</vt:lpstr>
      <vt:lpstr>Arial</vt:lpstr>
      <vt:lpstr>Blank Presentation</vt:lpstr>
      <vt:lpstr>2_Blank Presentation</vt:lpstr>
      <vt:lpstr>3_Blank Presentation</vt:lpstr>
      <vt:lpstr>12_Blank Presentation</vt:lpstr>
      <vt:lpstr>1_Blank Presentation</vt:lpstr>
      <vt:lpstr>4_Blank Presentation</vt:lpstr>
      <vt:lpstr>6_Blank Presentation</vt:lpstr>
      <vt:lpstr>Worksheet</vt:lpstr>
      <vt:lpstr>PowerPoint Presentation</vt:lpstr>
      <vt:lpstr>PowerPoint Presentation</vt:lpstr>
      <vt:lpstr>Oncology Grand Rounds Series</vt:lpstr>
      <vt:lpstr>Oncology Grand Rounds: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Ovarian Cancer Is Separated into Histological Categories</vt:lpstr>
      <vt:lpstr>Key Considerations for BRCA Mutation Testing for Patients with Ovarian Cancer</vt:lpstr>
      <vt:lpstr>Summary of Germline DNA Mutations in OC</vt:lpstr>
      <vt:lpstr>Genetic Testing in Patients with Ovarian Cancer</vt:lpstr>
      <vt:lpstr>Examples of Assays for Genetic Testing</vt:lpstr>
      <vt:lpstr>Panel Testing</vt:lpstr>
      <vt:lpstr>Even Wider Catch: BRCAness “Profile”</vt:lpstr>
      <vt:lpstr>PowerPoint Presentation</vt:lpstr>
      <vt:lpstr>PowerPoint Presentation</vt:lpstr>
      <vt:lpstr>Scenario 1: A patient with disease confined to the abdomen </vt:lpstr>
      <vt:lpstr>44-year-old woman with Stage IIIC high-grade ovarian cancer (Ms Camp)</vt:lpstr>
      <vt:lpstr>44-year-old woman with Stage IIIC high-grade ovarian cancer (Ms Camp)</vt:lpstr>
      <vt:lpstr>PowerPoint Presentation</vt:lpstr>
      <vt:lpstr>PowerPoint Presentation</vt:lpstr>
      <vt:lpstr>PowerPoint Presentation</vt:lpstr>
      <vt:lpstr>IP Extravasation, Complications</vt:lpstr>
      <vt:lpstr>65-year-old woman with ovarian cancer  (Ms Peetz)</vt:lpstr>
      <vt:lpstr>PowerPoint Presentation</vt:lpstr>
      <vt:lpstr>Scenario 2: A patient with disease recurrence after  treatment with a platinum/taxane</vt:lpstr>
      <vt:lpstr>General Approach to Treatment of First or Second Recurrence </vt:lpstr>
      <vt:lpstr>Classes of Approved Systemic Treatments:  Pre-PARP Era</vt:lpstr>
      <vt:lpstr>Bevacizumab – FDA Approvals</vt:lpstr>
      <vt:lpstr>Phase III Studies of Bevacizumab in Combination with Chemotherapy for EOC: Platinum-Sensitive, Recurrent Setting</vt:lpstr>
      <vt:lpstr>Bevacizumab Toxicities</vt:lpstr>
      <vt:lpstr>PowerPoint Presentation</vt:lpstr>
      <vt:lpstr>Key Considerations in the Integration of PARP Inhibitors into OC Management</vt:lpstr>
      <vt:lpstr>PARP and Base Excision Repair</vt:lpstr>
      <vt:lpstr>Mechanism of Cell Death from Synthetic Lethality Induced by PARP Inhibition</vt:lpstr>
      <vt:lpstr>Who Will Benefit from PARP Inhibitor Treatment?</vt:lpstr>
      <vt:lpstr>PARP Inhibitors – FDA Approvals</vt:lpstr>
      <vt:lpstr>71-year-old woman with Stage IIIB ovarian cancer (Ms Peetz)</vt:lpstr>
      <vt:lpstr>Olaparib in Germline BRCA1/2 Mutation-Positive Advanced Ovarian Cancer</vt:lpstr>
      <vt:lpstr>Rucaparib in Germline and/or Somatic BRCA1/2 Mutation-Positive Advanced Ovarian Cancer</vt:lpstr>
      <vt:lpstr>Niraparib in Patients with Recurrent Ovarian Cancer Who are in Complete or Partial Response to Platinum-Based Chemotherapy</vt:lpstr>
      <vt:lpstr>ENGOT-OV16/NOVA</vt:lpstr>
      <vt:lpstr>ENGOT-OV16/NOVA: Progression-Free Survival</vt:lpstr>
      <vt:lpstr>SOLO2 Phase III Trial of Olaparib Monotherapy as Maintenance </vt:lpstr>
      <vt:lpstr>66-year-old woman with BRCA1 mutation and recurrent metastatic ovarian cancer (Ms Camp)</vt:lpstr>
      <vt:lpstr>PowerPoint Presentation</vt:lpstr>
      <vt:lpstr>PowerPoint Presentation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Fernando G Rendina</dc:creator>
  <cp:keywords/>
  <dc:description/>
  <cp:lastModifiedBy>Microsoft Office User</cp:lastModifiedBy>
  <cp:revision>1293</cp:revision>
  <cp:lastPrinted>2017-06-28T16:04:18Z</cp:lastPrinted>
  <dcterms:created xsi:type="dcterms:W3CDTF">2012-08-13T12:55:31Z</dcterms:created>
  <dcterms:modified xsi:type="dcterms:W3CDTF">2017-06-28T19:28:43Z</dcterms:modified>
  <cp:category/>
</cp:coreProperties>
</file>