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815" r:id="rId2"/>
    <p:sldId id="800" r:id="rId3"/>
    <p:sldId id="813" r:id="rId4"/>
    <p:sldId id="798" r:id="rId5"/>
    <p:sldId id="794" r:id="rId6"/>
    <p:sldId id="792" r:id="rId7"/>
    <p:sldId id="793" r:id="rId8"/>
    <p:sldId id="795" r:id="rId9"/>
    <p:sldId id="796" r:id="rId10"/>
    <p:sldId id="814" r:id="rId11"/>
    <p:sldId id="805" r:id="rId12"/>
    <p:sldId id="808" r:id="rId13"/>
    <p:sldId id="806" r:id="rId14"/>
    <p:sldId id="807" r:id="rId15"/>
    <p:sldId id="662" r:id="rId16"/>
    <p:sldId id="809" r:id="rId17"/>
    <p:sldId id="811" r:id="rId18"/>
    <p:sldId id="810" r:id="rId19"/>
    <p:sldId id="812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eorgia" charset="0"/>
        <a:ea typeface="Osaka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eorgia" charset="0"/>
        <a:ea typeface="Osaka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eorgia" charset="0"/>
        <a:ea typeface="Osaka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eorgia" charset="0"/>
        <a:ea typeface="Osaka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eorgia" charset="0"/>
        <a:ea typeface="Osaka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charset="0"/>
        <a:ea typeface="Osaka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charset="0"/>
        <a:ea typeface="Osaka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charset="0"/>
        <a:ea typeface="Osaka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charset="0"/>
        <a:ea typeface="Osak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313"/>
    <a:srgbClr val="E8F2FF"/>
    <a:srgbClr val="FFFF99"/>
    <a:srgbClr val="003399"/>
    <a:srgbClr val="AA0644"/>
    <a:srgbClr val="CC3300"/>
    <a:srgbClr val="990033"/>
    <a:srgbClr val="DCC6A7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4" autoAdjust="0"/>
    <p:restoredTop sz="95900" autoAdjust="0"/>
  </p:normalViewPr>
  <p:slideViewPr>
    <p:cSldViewPr>
      <p:cViewPr>
        <p:scale>
          <a:sx n="100" d="100"/>
          <a:sy n="100" d="100"/>
        </p:scale>
        <p:origin x="191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Osaka" pitchFamily="-111" charset="-128"/>
                <a:cs typeface="Osaka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Osaka" pitchFamily="-111" charset="-128"/>
                <a:cs typeface="Osaka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Osaka" pitchFamily="-111" charset="-128"/>
                <a:cs typeface="Osaka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94D8E25C-FB0B-F241-A2BE-BE931BB8CA7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Osaka" pitchFamily="-111" charset="-128"/>
                <a:cs typeface="Osaka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Osaka" pitchFamily="-111" charset="-128"/>
                <a:cs typeface="Osaka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Osaka" pitchFamily="-111" charset="-128"/>
                <a:cs typeface="Osaka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5CDA5B86-25CD-3144-B75A-0815A686EE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Osaka" pitchFamily="-111" charset="-128"/>
        <a:cs typeface="Osaka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Osaka" pitchFamily="-111" charset="-128"/>
        <a:cs typeface="Osaka" pitchFamily="-111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Osaka" pitchFamily="-111" charset="-128"/>
        <a:cs typeface="Osaka" pitchFamily="-11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Osaka" pitchFamily="-111" charset="-128"/>
        <a:cs typeface="Osaka" pitchFamily="-111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Osaka" pitchFamily="-111" charset="-128"/>
        <a:cs typeface="Osaka" pitchFamily="-11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914400" y="4343400"/>
            <a:ext cx="4953000" cy="3908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charset="0"/>
              <a:ea typeface="Osaka" charset="-128"/>
            </a:endParaRP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7E7DBB1B-073D-134E-9427-CCD901825EFD}" type="slidenum">
              <a:rPr lang="en-US" altLang="en-US">
                <a:latin typeface="Times" charset="0"/>
              </a:rPr>
              <a:pPr/>
              <a:t>2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x-none" altLang="x-none">
              <a:latin typeface="Times" charset="0"/>
              <a:ea typeface="Osaka" charset="-128"/>
            </a:endParaRP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ACA6C711-8E15-134B-89DD-F5D12A8438FB}" type="slidenum">
              <a:rPr lang="en-US" altLang="en-US">
                <a:latin typeface="Times" charset="0"/>
              </a:rPr>
              <a:pPr/>
              <a:t>4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Times" charset="0"/>
              <a:ea typeface="Osaka" charset="-128"/>
            </a:endParaRPr>
          </a:p>
        </p:txBody>
      </p:sp>
      <p:sp>
        <p:nvSpPr>
          <p:cNvPr id="29700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D15C22EA-107C-7C43-8266-B61E0B877B06}" type="slidenum">
              <a:rPr lang="en-US" altLang="en-US">
                <a:latin typeface="Times" charset="0"/>
              </a:rPr>
              <a:pPr/>
              <a:t>5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charset="0"/>
              <a:ea typeface="Osaka" charset="-128"/>
            </a:endParaRPr>
          </a:p>
        </p:txBody>
      </p:sp>
      <p:sp>
        <p:nvSpPr>
          <p:cNvPr id="30724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AAE716B3-BF61-0344-92B3-260D0062B5E6}" type="slidenum">
              <a:rPr lang="en-US" altLang="en-US">
                <a:latin typeface="Times" charset="0"/>
              </a:rPr>
              <a:pPr/>
              <a:t>6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x-none" dirty="0">
              <a:latin typeface="Times" charset="0"/>
              <a:ea typeface="Osaka" charset="-128"/>
            </a:endParaRPr>
          </a:p>
        </p:txBody>
      </p:sp>
      <p:sp>
        <p:nvSpPr>
          <p:cNvPr id="31748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776BCCE7-5374-D146-A6BA-26C3E41C444A}" type="slidenum">
              <a:rPr lang="en-US" altLang="en-US">
                <a:latin typeface="Times" charset="0"/>
              </a:rPr>
              <a:pPr/>
              <a:t>7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 dirty="0">
              <a:latin typeface="Times" charset="0"/>
              <a:ea typeface="Osaka" charset="-128"/>
            </a:endParaRPr>
          </a:p>
        </p:txBody>
      </p:sp>
      <p:sp>
        <p:nvSpPr>
          <p:cNvPr id="32772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4118CB61-3AA7-0A4E-A23C-D801E7EA7F07}" type="datetime1">
              <a:rPr lang="en-US" altLang="en-US">
                <a:latin typeface="Times" charset="0"/>
              </a:rPr>
              <a:pPr/>
              <a:t>6/21/17</a:t>
            </a:fld>
            <a:endParaRPr lang="en-US" altLang="en-US">
              <a:latin typeface="Times" charset="0"/>
            </a:endParaRPr>
          </a:p>
        </p:txBody>
      </p:sp>
      <p:sp>
        <p:nvSpPr>
          <p:cNvPr id="32773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8937E60D-CB3F-1A42-AA9D-E03C807B6985}" type="slidenum">
              <a:rPr lang="en-US" altLang="en-US">
                <a:latin typeface="Times" charset="0"/>
              </a:rPr>
              <a:pPr/>
              <a:t>8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Times" charset="0"/>
              <a:ea typeface="Osaka" charset="-128"/>
            </a:endParaRPr>
          </a:p>
        </p:txBody>
      </p:sp>
      <p:sp>
        <p:nvSpPr>
          <p:cNvPr id="33796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9453D070-82C0-5441-BF52-34EDDDA8064B}" type="datetime1">
              <a:rPr lang="en-US" altLang="en-US">
                <a:latin typeface="Times" charset="0"/>
              </a:rPr>
              <a:pPr/>
              <a:t>6/21/17</a:t>
            </a:fld>
            <a:endParaRPr lang="en-US" altLang="en-US">
              <a:latin typeface="Times" charset="0"/>
            </a:endParaRPr>
          </a:p>
        </p:txBody>
      </p:sp>
      <p:sp>
        <p:nvSpPr>
          <p:cNvPr id="33797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0E846F3B-22CE-7B4C-8914-D013201BBF01}" type="slidenum">
              <a:rPr lang="en-US" altLang="en-US">
                <a:latin typeface="Times" charset="0"/>
              </a:rPr>
              <a:pPr/>
              <a:t>9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x-none" altLang="x-none">
              <a:latin typeface="Times" charset="0"/>
              <a:ea typeface="Osaka" charset="-128"/>
            </a:endParaRPr>
          </a:p>
        </p:txBody>
      </p:sp>
      <p:sp>
        <p:nvSpPr>
          <p:cNvPr id="34820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fld id="{BEA3641D-B244-D744-AD57-CD17572DE957}" type="slidenum">
              <a:rPr lang="en-US" altLang="en-US">
                <a:latin typeface="Times" charset="0"/>
              </a:rPr>
              <a:pPr/>
              <a:t>18</a:t>
            </a:fld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295400"/>
            <a:ext cx="8534400" cy="1600200"/>
          </a:xfrm>
        </p:spPr>
        <p:txBody>
          <a:bodyPr anchor="ctr"/>
          <a:lstStyle>
            <a:lvl1pPr algn="ctr">
              <a:lnSpc>
                <a:spcPct val="9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124200"/>
            <a:ext cx="8534400" cy="1219200"/>
          </a:xfrm>
        </p:spPr>
        <p:txBody>
          <a:bodyPr/>
          <a:lstStyle>
            <a:lvl1pPr marL="0" indent="0" algn="ctr">
              <a:buFont typeface="Times" pitchFamily="-111" charset="0"/>
              <a:buNone/>
              <a:defRPr sz="1800"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90106450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40005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524000"/>
            <a:ext cx="40005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17272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1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4925"/>
            <a:ext cx="4002258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45181" y="6575082"/>
            <a:ext cx="2500312" cy="153888"/>
          </a:xfrm>
        </p:spPr>
        <p:txBody>
          <a:bodyPr lIns="0" tIns="0" rIns="0" bIns="0" anchor="b">
            <a:spAutoFit/>
          </a:bodyPr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3"/>
          </p:nvPr>
        </p:nvSpPr>
        <p:spPr bwMode="auto">
          <a:xfrm>
            <a:off x="4684542" y="1604924"/>
            <a:ext cx="4002258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77599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1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4925"/>
            <a:ext cx="8229600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45181" y="6575082"/>
            <a:ext cx="2500312" cy="153888"/>
          </a:xfrm>
        </p:spPr>
        <p:txBody>
          <a:bodyPr lIns="0" tIns="0" rIns="0" bIns="0" anchor="b">
            <a:spAutoFit/>
          </a:bodyPr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7937559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17866"/>
            <a:ext cx="8229600" cy="677108"/>
          </a:xfrm>
        </p:spPr>
        <p:txBody>
          <a:bodyPr anchor="t" anchorCtr="1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46304" y="6574536"/>
            <a:ext cx="2500312" cy="153888"/>
          </a:xfrm>
        </p:spPr>
        <p:txBody>
          <a:bodyPr lIns="0" tIns="0" rIns="0" bIns="0" anchor="b">
            <a:spAutoFit/>
          </a:bodyPr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4891333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resentation and 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0276"/>
            <a:ext cx="8229600" cy="677108"/>
          </a:xfrm>
        </p:spPr>
        <p:txBody>
          <a:bodyPr anchor="t" anchorCtr="1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42913" y="2884643"/>
            <a:ext cx="8240712" cy="1107996"/>
          </a:xfrm>
        </p:spPr>
        <p:txBody>
          <a:bodyPr anchorCtr="1">
            <a:spAutoFit/>
          </a:bodyPr>
          <a:lstStyle>
            <a:lvl1pPr marL="0" indent="0" algn="ctr">
              <a:spcBef>
                <a:spcPts val="0"/>
              </a:spcBef>
              <a:buNone/>
              <a:defRPr sz="22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2119856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0503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7529094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40005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0005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43397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27129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18997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104674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525186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258249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8153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524000"/>
            <a:ext cx="8153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TextBox 8"/>
          <p:cNvSpPr txBox="1">
            <a:spLocks noChangeArrowheads="1"/>
          </p:cNvSpPr>
          <p:nvPr userDrawn="1"/>
        </p:nvSpPr>
        <p:spPr bwMode="auto">
          <a:xfrm>
            <a:off x="5105400" y="6324600"/>
            <a:ext cx="391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ea typeface="Osaka" pitchFamily="-111" charset="-128"/>
              </a:defRPr>
            </a:lvl9pPr>
          </a:lstStyle>
          <a:p>
            <a:pPr algn="r">
              <a:defRPr/>
            </a:pPr>
            <a:endParaRPr lang="en-US" altLang="en-US" sz="1100" smtClean="0">
              <a:solidFill>
                <a:srgbClr val="DCC6A7"/>
              </a:solidFill>
              <a:latin typeface="Verdana" pitchFamily="34" charset="0"/>
            </a:endParaRPr>
          </a:p>
          <a:p>
            <a:pPr algn="r">
              <a:defRPr/>
            </a:pPr>
            <a:r>
              <a:rPr lang="en-US" altLang="en-US" sz="1100" smtClean="0">
                <a:solidFill>
                  <a:srgbClr val="DCC6A7"/>
                </a:solidFill>
                <a:latin typeface="Verdana" pitchFamily="34" charset="0"/>
              </a:rPr>
              <a:t>Sarcoma Program</a:t>
            </a:r>
          </a:p>
          <a:p>
            <a:pPr algn="r">
              <a:defRPr/>
            </a:pPr>
            <a:endParaRPr lang="en-US" altLang="en-US" sz="1100" smtClean="0">
              <a:solidFill>
                <a:srgbClr val="DCC6A7"/>
              </a:solidFill>
              <a:latin typeface="Verdana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CFCFC"/>
          </a:solidFill>
          <a:latin typeface="Georgia" pitchFamily="-111" charset="0"/>
          <a:ea typeface="Osaka" pitchFamily="-111" charset="-128"/>
          <a:cs typeface="Osaka" pitchFamily="-11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rgbClr val="FCFCF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-111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-111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-111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-111" charset="0"/>
        <a:buChar char="•"/>
        <a:defRPr sz="1600">
          <a:solidFill>
            <a:srgbClr val="FCFCFC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10.1016/j.immuni.2017.02.00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910085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679938"/>
          </a:xfrm>
        </p:spPr>
        <p:txBody>
          <a:bodyPr/>
          <a:lstStyle/>
          <a:p>
            <a:r>
              <a:rPr lang="en-US" dirty="0"/>
              <a:t>Grade ≥3 Adverse Events 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24683"/>
              </p:ext>
            </p:extLst>
          </p:nvPr>
        </p:nvGraphicFramePr>
        <p:xfrm>
          <a:off x="800100" y="838200"/>
          <a:ext cx="7620000" cy="4719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  <a:gridCol w="2095500"/>
                <a:gridCol w="2362200"/>
              </a:tblGrid>
              <a:tr h="61278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Adverse event 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13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Olaratumab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 Doxorubicin </a:t>
                      </a:r>
                      <a:b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 = 64)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13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Doxorubicin </a:t>
                      </a:r>
                      <a:b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 = 65)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1313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Neutropenia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51.5%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33.8%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Anemia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12.5%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7.7%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Febrile neutropenia</a:t>
                      </a:r>
                      <a:endParaRPr lang="en-US" sz="1500" kern="1200" dirty="0">
                        <a:solidFill>
                          <a:srgbClr val="131313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12.5%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13.8%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Fatigue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9.4%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3.1%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Thrombocytopenia 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9.4%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7.7%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Infections 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6.3%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10.8%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Cardiac AE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14.1%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9.2%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Decrease in ejection fraction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4.7%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6.2%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LVEF &lt;50%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11.8%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9.4%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Treatment-related AE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64%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54%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</a:tr>
              <a:tr h="4216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Treatment-related serious AE</a:t>
                      </a:r>
                      <a:endParaRPr lang="en-US" sz="1500" kern="1200" dirty="0" smtClean="0">
                        <a:solidFill>
                          <a:srgbClr val="131313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22%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25%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rgbClr val="13131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 leading to discontinuation</a:t>
                      </a: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13%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131313"/>
                          </a:solidFill>
                        </a:rPr>
                        <a:t>22%</a:t>
                      </a:r>
                      <a:endParaRPr lang="en-US" sz="1500" dirty="0">
                        <a:solidFill>
                          <a:srgbClr val="13131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13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5638800"/>
            <a:ext cx="838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Neutropenia did not translate into higher rates of febrile events or </a:t>
            </a:r>
            <a:r>
              <a:rPr lang="en-US" sz="1600" dirty="0" smtClean="0"/>
              <a:t>infections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28599" y="5962600"/>
            <a:ext cx="82266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" charset="0"/>
                <a:ea typeface="Arial" charset="0"/>
                <a:cs typeface="Arial" charset="0"/>
              </a:rPr>
              <a:t>Tap W et al. </a:t>
            </a:r>
            <a:r>
              <a:rPr lang="en-US" sz="1500" i="1" dirty="0">
                <a:latin typeface="Arial" charset="0"/>
                <a:ea typeface="Arial" charset="0"/>
                <a:cs typeface="Arial" charset="0"/>
              </a:rPr>
              <a:t>Proc ASCO </a:t>
            </a:r>
            <a:r>
              <a:rPr lang="en-US" sz="1500" dirty="0">
                <a:latin typeface="Arial" charset="0"/>
                <a:ea typeface="Arial" charset="0"/>
                <a:cs typeface="Arial" charset="0"/>
              </a:rPr>
              <a:t>2015;Abstract 10501.</a:t>
            </a:r>
          </a:p>
        </p:txBody>
      </p:sp>
    </p:spTree>
    <p:extLst>
      <p:ext uri="{BB962C8B-B14F-4D97-AF65-F5344CB8AC3E}">
        <p14:creationId xmlns:p14="http://schemas.microsoft.com/office/powerpoint/2010/main" val="6518140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1066800"/>
          </a:xfrm>
        </p:spPr>
        <p:txBody>
          <a:bodyPr/>
          <a:lstStyle/>
          <a:p>
            <a:r>
              <a:rPr lang="en-US" altLang="x-none" dirty="0"/>
              <a:t>Case 1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860425"/>
            <a:ext cx="8229600" cy="4373563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Patient went on to receive 8 cycles of doxorubicin and olaratumab</a:t>
            </a:r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She then went on to 16 cycles of olaratumab maintenance prior to progression of the nodules she already had.</a:t>
            </a:r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Best response on trial was a PR</a:t>
            </a:r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No new nodules were seen at the time of progression.</a:t>
            </a:r>
            <a:endParaRPr lang="en-US" dirty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91852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ANNOUNCE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73563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x-none" dirty="0" err="1"/>
              <a:t>Olaratumab</a:t>
            </a:r>
            <a:r>
              <a:rPr lang="en-US" altLang="x-none" dirty="0"/>
              <a:t>, in combination with doxorubicin, is the first FDA-approved front-line therapy for soft tissue sarcoma in four decades</a:t>
            </a:r>
            <a:br>
              <a:rPr lang="en-US" altLang="x-none" dirty="0"/>
            </a:br>
            <a:r>
              <a:rPr lang="en-US" altLang="x-none" dirty="0"/>
              <a:t>	</a:t>
            </a:r>
            <a:r>
              <a:rPr lang="en-US" altLang="x-none" sz="1400" dirty="0"/>
              <a:t>-- The approval was based on results from the positive Phase 2 JGDG trial</a:t>
            </a:r>
            <a:br>
              <a:rPr lang="en-US" altLang="x-none" sz="1400" dirty="0"/>
            </a:br>
            <a:r>
              <a:rPr lang="en-US" altLang="x-none" sz="1400" dirty="0"/>
              <a:t>	-- </a:t>
            </a:r>
            <a:r>
              <a:rPr lang="en-US" altLang="x-none" sz="1400" dirty="0" err="1" smtClean="0"/>
              <a:t>Olaratumab</a:t>
            </a:r>
            <a:r>
              <a:rPr lang="en-US" altLang="x-none" sz="1400" dirty="0" smtClean="0"/>
              <a:t> </a:t>
            </a:r>
            <a:r>
              <a:rPr lang="en-US" altLang="x-none" sz="1400" dirty="0"/>
              <a:t>received the FDA's Breakthrough Therapy Designation and was 	approved under the Agency's Accelerated Approval program</a:t>
            </a:r>
          </a:p>
          <a:p>
            <a:endParaRPr lang="en-US" altLang="x-none" dirty="0"/>
          </a:p>
          <a:p>
            <a:r>
              <a:rPr lang="en-US" altLang="x-none" dirty="0"/>
              <a:t>Ongoing Phase III ANNOUNCE trial of doxorubicin versus doxorubicin/</a:t>
            </a:r>
            <a:r>
              <a:rPr lang="en-US" altLang="x-none" dirty="0" err="1"/>
              <a:t>olaratumab</a:t>
            </a:r>
            <a:r>
              <a:rPr lang="en-US" altLang="x-none" dirty="0"/>
              <a:t> in patients with advanced or metastatic STS is accrued and awaiting the needed events for analysis.</a:t>
            </a:r>
          </a:p>
          <a:p>
            <a:endParaRPr lang="en-US" altLang="x-none" dirty="0"/>
          </a:p>
          <a:p>
            <a:r>
              <a:rPr lang="en-US" altLang="x-none" dirty="0"/>
              <a:t>This is a randomized placebo controlled Phase III clinical trial of 1:1 randomization of doxorubicin + </a:t>
            </a:r>
            <a:r>
              <a:rPr lang="en-US" altLang="x-none" dirty="0" err="1"/>
              <a:t>olaratumab</a:t>
            </a:r>
            <a:r>
              <a:rPr lang="en-US" altLang="x-none" dirty="0"/>
              <a:t> vs. doxorubicin +</a:t>
            </a:r>
            <a:r>
              <a:rPr lang="en-US" altLang="x-none" dirty="0" smtClean="0"/>
              <a:t> </a:t>
            </a:r>
            <a:r>
              <a:rPr lang="en-US" altLang="x-none" dirty="0"/>
              <a:t>placebo.</a:t>
            </a:r>
          </a:p>
          <a:p>
            <a:endParaRPr lang="en-US" altLang="x-none" dirty="0"/>
          </a:p>
          <a:p>
            <a:endParaRPr lang="en-US" altLang="x-non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Case 1 becomes Case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4373563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x-none" dirty="0" err="1"/>
              <a:t>Olaratumab</a:t>
            </a:r>
            <a:r>
              <a:rPr lang="en-US" altLang="x-none" dirty="0"/>
              <a:t> important considerations include increased rate 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n-US" altLang="x-none" dirty="0" smtClean="0"/>
              <a:t>of </a:t>
            </a:r>
            <a:r>
              <a:rPr lang="en-US" altLang="x-none" dirty="0"/>
              <a:t>nausea and anaphylaxis. </a:t>
            </a:r>
          </a:p>
          <a:p>
            <a:r>
              <a:rPr lang="en-US" altLang="x-none" dirty="0"/>
              <a:t>A the time of progression, the same patient was still </a:t>
            </a:r>
            <a:r>
              <a:rPr lang="en-US" altLang="x-none" dirty="0" smtClean="0"/>
              <a:t>ECOG PS0</a:t>
            </a:r>
            <a:r>
              <a:rPr lang="en-US" altLang="x-none" dirty="0"/>
              <a:t>. </a:t>
            </a:r>
            <a:r>
              <a:rPr lang="en-US" altLang="x-none" dirty="0" smtClean="0"/>
              <a:t>She </a:t>
            </a:r>
            <a:r>
              <a:rPr lang="en-US" altLang="x-none" dirty="0"/>
              <a:t>agreed to participate in a second clinical trial</a:t>
            </a:r>
            <a:r>
              <a:rPr lang="en-US" altLang="x-none" dirty="0" smtClean="0"/>
              <a:t>.</a:t>
            </a:r>
            <a:endParaRPr lang="en-US" altLang="x-none" dirty="0"/>
          </a:p>
          <a:p>
            <a:r>
              <a:rPr lang="en-US" altLang="x-none" dirty="0"/>
              <a:t>At that time the open clinical trial was a randomized clinical trial of </a:t>
            </a:r>
            <a:r>
              <a:rPr lang="en-US" altLang="x-none" dirty="0" err="1"/>
              <a:t>dacarbazine</a:t>
            </a:r>
            <a:r>
              <a:rPr lang="en-US" altLang="x-none" dirty="0"/>
              <a:t> versus </a:t>
            </a:r>
            <a:r>
              <a:rPr lang="en-US" altLang="x-none" dirty="0" err="1"/>
              <a:t>trabectedin</a:t>
            </a:r>
            <a:r>
              <a:rPr lang="en-US" altLang="x-none" dirty="0"/>
              <a:t>.</a:t>
            </a:r>
          </a:p>
          <a:p>
            <a:endParaRPr lang="en-US" altLang="x-none" dirty="0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657600"/>
            <a:ext cx="297180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4114800" y="4006850"/>
            <a:ext cx="4572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r>
              <a:rPr lang="en-US" altLang="x-none" dirty="0">
                <a:solidFill>
                  <a:srgbClr val="FFFF00"/>
                </a:solidFill>
              </a:rPr>
              <a:t>This agent derived from a Caribbean tunicate </a:t>
            </a:r>
            <a:r>
              <a:rPr lang="en-US" altLang="x-none" dirty="0" err="1">
                <a:solidFill>
                  <a:srgbClr val="FFFF00"/>
                </a:solidFill>
              </a:rPr>
              <a:t>Ecteinascidia</a:t>
            </a:r>
            <a:r>
              <a:rPr lang="en-US" altLang="x-none" dirty="0">
                <a:solidFill>
                  <a:srgbClr val="FFFF00"/>
                </a:solidFill>
              </a:rPr>
              <a:t> </a:t>
            </a:r>
            <a:r>
              <a:rPr lang="en-US" altLang="x-none" dirty="0" err="1">
                <a:solidFill>
                  <a:srgbClr val="FFFF00"/>
                </a:solidFill>
              </a:rPr>
              <a:t>turbinata</a:t>
            </a:r>
            <a:r>
              <a:rPr lang="en-US" altLang="x-none" dirty="0">
                <a:solidFill>
                  <a:srgbClr val="FFFF00"/>
                </a:solidFill>
              </a:rPr>
              <a:t> is a </a:t>
            </a:r>
            <a:r>
              <a:rPr lang="en-US" altLang="x-none" dirty="0" err="1" smtClean="0">
                <a:solidFill>
                  <a:srgbClr val="FFFF00"/>
                </a:solidFill>
              </a:rPr>
              <a:t>tetrahydroisoquinoline</a:t>
            </a:r>
            <a:r>
              <a:rPr lang="en-US" altLang="x-none" dirty="0" smtClean="0">
                <a:solidFill>
                  <a:srgbClr val="FFFF00"/>
                </a:solidFill>
              </a:rPr>
              <a:t> </a:t>
            </a:r>
            <a:r>
              <a:rPr lang="en-US" altLang="x-none" dirty="0">
                <a:solidFill>
                  <a:srgbClr val="FFFF00"/>
                </a:solidFill>
              </a:rPr>
              <a:t>alkaloid. Alkylating drugs bind to DNA and disrupt its function.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Case 2 Continued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Patient went on to receive 12 cycles of </a:t>
            </a:r>
            <a:r>
              <a:rPr lang="en-US" altLang="x-none" dirty="0" err="1"/>
              <a:t>trabectedin</a:t>
            </a:r>
            <a:r>
              <a:rPr lang="en-US" altLang="x-none" dirty="0"/>
              <a:t> before progression. </a:t>
            </a:r>
          </a:p>
          <a:p>
            <a:endParaRPr lang="en-US" altLang="x-none" dirty="0"/>
          </a:p>
          <a:p>
            <a:r>
              <a:rPr lang="en-US" altLang="x-none" dirty="0"/>
              <a:t>This is given as a 24 hour infusion once every three weeks.</a:t>
            </a:r>
          </a:p>
          <a:p>
            <a:endParaRPr lang="en-US" altLang="x-none" dirty="0"/>
          </a:p>
          <a:p>
            <a:r>
              <a:rPr lang="en-US" altLang="x-none" dirty="0"/>
              <a:t>Important considerations include heart failure, </a:t>
            </a:r>
            <a:r>
              <a:rPr lang="en-US" altLang="x-none" dirty="0" smtClean="0"/>
              <a:t>rhabdomyolysis </a:t>
            </a:r>
            <a:r>
              <a:rPr lang="en-US" altLang="x-none" dirty="0"/>
              <a:t>and hepatitis</a:t>
            </a:r>
          </a:p>
          <a:p>
            <a:endParaRPr lang="en-US" altLang="x-none" dirty="0"/>
          </a:p>
          <a:p>
            <a:r>
              <a:rPr lang="en-US" altLang="x-none" dirty="0"/>
              <a:t>Overall between clinical trials and </a:t>
            </a:r>
            <a:r>
              <a:rPr lang="en-US" altLang="x-none" dirty="0" err="1"/>
              <a:t>multidiciplinary</a:t>
            </a:r>
            <a:r>
              <a:rPr lang="en-US" altLang="x-none" dirty="0"/>
              <a:t> management the patient lived 4.7 years on active therapy from the time of metastatic disease.</a:t>
            </a:r>
          </a:p>
          <a:p>
            <a:endParaRPr lang="en-US" altLang="x-non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NCCN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495800"/>
          </a:xfrm>
        </p:spPr>
        <p:txBody>
          <a:bodyPr/>
          <a:lstStyle/>
          <a:p>
            <a:r>
              <a:rPr lang="en-US" altLang="en-US" dirty="0"/>
              <a:t>All patients should be managed (not necessarily treated) by a multidisciplinary team with expertise in sarcoma</a:t>
            </a:r>
          </a:p>
          <a:p>
            <a:endParaRPr lang="en-US" altLang="en-US" dirty="0"/>
          </a:p>
          <a:p>
            <a:r>
              <a:rPr lang="en-US" altLang="en-US" dirty="0"/>
              <a:t>Clinical </a:t>
            </a:r>
            <a:r>
              <a:rPr lang="en-US" altLang="en-US" dirty="0" smtClean="0"/>
              <a:t>trial </a:t>
            </a:r>
            <a:r>
              <a:rPr lang="en-US" altLang="en-US" dirty="0"/>
              <a:t>is still the best option for a patient with metastatic LMS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609600"/>
          </a:xfrm>
        </p:spPr>
        <p:txBody>
          <a:bodyPr/>
          <a:lstStyle/>
          <a:p>
            <a:r>
              <a:rPr lang="en-US" altLang="x-none"/>
              <a:t>Case 3: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4495800"/>
          </a:xfrm>
        </p:spPr>
        <p:txBody>
          <a:bodyPr/>
          <a:lstStyle/>
          <a:p>
            <a:r>
              <a:rPr lang="en-US" altLang="x-none" dirty="0"/>
              <a:t>49YO AAF originally diagnosed with </a:t>
            </a:r>
            <a:r>
              <a:rPr lang="en-US" altLang="x-none" dirty="0" err="1"/>
              <a:t>uLMS</a:t>
            </a:r>
            <a:r>
              <a:rPr lang="en-US" altLang="x-none" dirty="0"/>
              <a:t> in 2013 underwent TAH-BSO.</a:t>
            </a:r>
          </a:p>
          <a:p>
            <a:r>
              <a:rPr lang="en-US" altLang="x-none" dirty="0"/>
              <a:t>In 2014 relapsed with lung disease and underwent treatment with gemcitabine and </a:t>
            </a:r>
            <a:r>
              <a:rPr lang="en-US" altLang="x-none" dirty="0" smtClean="0"/>
              <a:t>docetaxel </a:t>
            </a:r>
            <a:r>
              <a:rPr lang="en-US" altLang="x-none" dirty="0"/>
              <a:t>in combination with a TEM1 antibody that was on trial.</a:t>
            </a:r>
          </a:p>
          <a:p>
            <a:r>
              <a:rPr lang="en-US" altLang="x-none" dirty="0"/>
              <a:t>The TEM1 antibody trial was negative.</a:t>
            </a:r>
          </a:p>
          <a:p>
            <a:r>
              <a:rPr lang="en-US" altLang="x-none" dirty="0"/>
              <a:t>By the time she progressed the Alliance trial of </a:t>
            </a:r>
            <a:r>
              <a:rPr lang="en-US" altLang="x-none" dirty="0" err="1" smtClean="0"/>
              <a:t>ipilimumab</a:t>
            </a:r>
            <a:r>
              <a:rPr lang="en-US" altLang="x-none" dirty="0" smtClean="0"/>
              <a:t> </a:t>
            </a:r>
            <a:r>
              <a:rPr lang="en-US" altLang="x-none" dirty="0"/>
              <a:t>and </a:t>
            </a:r>
            <a:r>
              <a:rPr lang="en-US" altLang="x-none" dirty="0" err="1"/>
              <a:t>n</a:t>
            </a:r>
            <a:r>
              <a:rPr lang="en-US" altLang="x-none" dirty="0" err="1" smtClean="0"/>
              <a:t>ivolumab</a:t>
            </a:r>
            <a:r>
              <a:rPr lang="en-US" altLang="x-none" dirty="0" smtClean="0"/>
              <a:t> </a:t>
            </a:r>
            <a:r>
              <a:rPr lang="en-US" altLang="x-none" dirty="0"/>
              <a:t>was accrued (It took just three weeks).</a:t>
            </a:r>
          </a:p>
          <a:p>
            <a:r>
              <a:rPr lang="en-US" altLang="x-none" dirty="0"/>
              <a:t>She begged to try this.</a:t>
            </a:r>
          </a:p>
          <a:p>
            <a:r>
              <a:rPr lang="en-US" altLang="x-none" dirty="0"/>
              <a:t>Combination administered </a:t>
            </a:r>
            <a:r>
              <a:rPr lang="en-US" altLang="x-none" dirty="0" smtClean="0"/>
              <a:t>on </a:t>
            </a:r>
            <a:r>
              <a:rPr lang="en-US" altLang="x-none" dirty="0"/>
              <a:t>compassionate use </a:t>
            </a:r>
            <a:r>
              <a:rPr lang="en-US" altLang="x-none" dirty="0" smtClean="0"/>
              <a:t>program.</a:t>
            </a:r>
            <a:endParaRPr lang="en-US" altLang="x-none" dirty="0"/>
          </a:p>
          <a:p>
            <a:r>
              <a:rPr lang="en-US" altLang="x-none" dirty="0"/>
              <a:t>This case is interesting in light of the recent beautiful </a:t>
            </a:r>
            <a:r>
              <a:rPr lang="en-US" altLang="x-none" dirty="0" smtClean="0"/>
              <a:t>immunity </a:t>
            </a:r>
            <a:r>
              <a:rPr lang="en-US" altLang="x-none" dirty="0"/>
              <a:t>paper suggesting that PD1 does not work well in </a:t>
            </a:r>
            <a:r>
              <a:rPr lang="en-US" altLang="x-none" dirty="0" err="1"/>
              <a:t>uLMS</a:t>
            </a:r>
            <a:endParaRPr lang="en-US" altLang="x-none" dirty="0"/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685800" y="5867400"/>
            <a:ext cx="518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r>
              <a:rPr lang="en-US" altLang="x-none" sz="1000">
                <a:hlinkClick r:id="rId2"/>
              </a:rPr>
              <a:t>http://</a:t>
            </a:r>
            <a:r>
              <a:rPr lang="en-US" altLang="x-none" sz="1000" dirty="0">
                <a:hlinkClick r:id="rId2"/>
              </a:rPr>
              <a:t>dx.doi.org/10.1016/j.immuni.2017.02.001</a:t>
            </a:r>
            <a:endParaRPr lang="en-US" altLang="x-none" sz="1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62000" y="-30163"/>
            <a:ext cx="8153400" cy="1066801"/>
          </a:xfrm>
        </p:spPr>
        <p:txBody>
          <a:bodyPr/>
          <a:lstStyle/>
          <a:p>
            <a:r>
              <a:rPr lang="en-US" altLang="x-none"/>
              <a:t>Patient has a durable CR that is ongoing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62000" y="1576388"/>
            <a:ext cx="8153400" cy="4495800"/>
          </a:xfrm>
        </p:spPr>
        <p:txBody>
          <a:bodyPr/>
          <a:lstStyle/>
          <a:p>
            <a:pPr marL="0" indent="0">
              <a:buFont typeface="Times" charset="0"/>
              <a:buNone/>
            </a:pPr>
            <a:r>
              <a:rPr lang="en-US" altLang="x-none"/>
              <a:t>Before Immunotherapy                    18 Months Later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51063"/>
            <a:ext cx="8915400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Down Arrow 3"/>
          <p:cNvSpPr>
            <a:spLocks noChangeArrowheads="1"/>
          </p:cNvSpPr>
          <p:nvPr/>
        </p:nvSpPr>
        <p:spPr bwMode="auto">
          <a:xfrm rot="7548073">
            <a:off x="2968625" y="4030663"/>
            <a:ext cx="111125" cy="381000"/>
          </a:xfrm>
          <a:prstGeom prst="downArrow">
            <a:avLst>
              <a:gd name="adj1" fmla="val 50000"/>
              <a:gd name="adj2" fmla="val 5011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endParaRPr lang="x-none" altLang="x-none"/>
          </a:p>
        </p:txBody>
      </p:sp>
      <p:sp>
        <p:nvSpPr>
          <p:cNvPr id="22534" name="Down Arrow 5"/>
          <p:cNvSpPr>
            <a:spLocks noChangeArrowheads="1"/>
          </p:cNvSpPr>
          <p:nvPr/>
        </p:nvSpPr>
        <p:spPr bwMode="auto">
          <a:xfrm rot="7548073">
            <a:off x="3001962" y="3633788"/>
            <a:ext cx="111125" cy="381000"/>
          </a:xfrm>
          <a:prstGeom prst="downArrow">
            <a:avLst>
              <a:gd name="adj1" fmla="val 50000"/>
              <a:gd name="adj2" fmla="val 5011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endParaRPr lang="x-none" altLang="x-none"/>
          </a:p>
        </p:txBody>
      </p:sp>
      <p:sp>
        <p:nvSpPr>
          <p:cNvPr id="22535" name="Down Arrow 6"/>
          <p:cNvSpPr>
            <a:spLocks noChangeArrowheads="1"/>
          </p:cNvSpPr>
          <p:nvPr/>
        </p:nvSpPr>
        <p:spPr bwMode="auto">
          <a:xfrm rot="7548073">
            <a:off x="7954962" y="4235451"/>
            <a:ext cx="111125" cy="381000"/>
          </a:xfrm>
          <a:prstGeom prst="downArrow">
            <a:avLst>
              <a:gd name="adj1" fmla="val 50000"/>
              <a:gd name="adj2" fmla="val 5011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endParaRPr lang="x-none" altLang="x-none"/>
          </a:p>
        </p:txBody>
      </p:sp>
      <p:sp>
        <p:nvSpPr>
          <p:cNvPr id="22536" name="Down Arrow 7"/>
          <p:cNvSpPr>
            <a:spLocks noChangeArrowheads="1"/>
          </p:cNvSpPr>
          <p:nvPr/>
        </p:nvSpPr>
        <p:spPr bwMode="auto">
          <a:xfrm rot="7548073">
            <a:off x="7986712" y="3838576"/>
            <a:ext cx="111125" cy="381000"/>
          </a:xfrm>
          <a:prstGeom prst="downArrow">
            <a:avLst>
              <a:gd name="adj1" fmla="val 50000"/>
              <a:gd name="adj2" fmla="val 5011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endParaRPr lang="x-none" altLang="x-none"/>
          </a:p>
        </p:txBody>
      </p:sp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2049463" y="5211763"/>
            <a:ext cx="5121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Osaka" charset="-128"/>
              </a:defRPr>
            </a:lvl9pPr>
          </a:lstStyle>
          <a:p>
            <a:r>
              <a:rPr lang="en-US" altLang="x-none"/>
              <a:t>- At this time I cannot advocate for off label use.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600"/>
              <a:t>Other trials:</a:t>
            </a:r>
            <a:br>
              <a:rPr lang="en-US" altLang="en-US" sz="3600"/>
            </a:br>
            <a:r>
              <a:rPr lang="en-US" altLang="en-US" sz="3600"/>
              <a:t>Phase II Alliance </a:t>
            </a:r>
            <a:r>
              <a:rPr lang="is-IS" altLang="en-US" sz="3600"/>
              <a:t>A091401</a:t>
            </a:r>
            <a:endParaRPr lang="en-US" altLang="en-US" sz="3600"/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457200" y="1604963"/>
            <a:ext cx="8229600" cy="437356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1680"/>
              </a:spcBef>
            </a:pPr>
            <a:r>
              <a:rPr lang="en-US" altLang="en-US" dirty="0" err="1"/>
              <a:t>Nivolumab</a:t>
            </a:r>
            <a:r>
              <a:rPr lang="en-US" altLang="en-US" dirty="0"/>
              <a:t> with or without </a:t>
            </a:r>
            <a:r>
              <a:rPr lang="en-US" altLang="en-US" dirty="0" err="1"/>
              <a:t>ipilimumab</a:t>
            </a:r>
            <a:r>
              <a:rPr lang="en-US" altLang="en-US" dirty="0"/>
              <a:t> in treating patients with metastatic or </a:t>
            </a:r>
            <a:r>
              <a:rPr lang="en-US" altLang="en-US" dirty="0" err="1"/>
              <a:t>unresectable</a:t>
            </a:r>
            <a:r>
              <a:rPr lang="en-US" altLang="en-US" dirty="0"/>
              <a:t> sarcoma</a:t>
            </a:r>
          </a:p>
          <a:p>
            <a:pPr>
              <a:spcBef>
                <a:spcPts val="1680"/>
              </a:spcBef>
            </a:pPr>
            <a:r>
              <a:rPr lang="en-US" altLang="en-US" dirty="0"/>
              <a:t>Confirmed response rate estimated as the number of patients having a best objective tumor status of complete response or partial response lasting at least 4 weeks, divided by the number of evaluable patients </a:t>
            </a:r>
          </a:p>
          <a:p>
            <a:pPr>
              <a:spcBef>
                <a:spcPts val="1680"/>
              </a:spcBef>
            </a:pPr>
            <a:r>
              <a:rPr lang="en-US" altLang="en-US" dirty="0"/>
              <a:t>This will be reported at ASCO this year</a:t>
            </a:r>
          </a:p>
          <a:p>
            <a:pPr>
              <a:spcBef>
                <a:spcPts val="1680"/>
              </a:spcBef>
            </a:pPr>
            <a:endParaRPr lang="en-US" altLang="en-US" dirty="0"/>
          </a:p>
        </p:txBody>
      </p:sp>
      <p:sp>
        <p:nvSpPr>
          <p:cNvPr id="23556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5947847"/>
            <a:ext cx="3746218" cy="184666"/>
          </a:xfrm>
        </p:spPr>
        <p:txBody>
          <a:bodyPr wrap="none"/>
          <a:lstStyle/>
          <a:p>
            <a:r>
              <a:rPr lang="en-US" altLang="x-none" sz="1200" dirty="0" err="1" smtClean="0"/>
              <a:t>Clinicaltrials.gov</a:t>
            </a:r>
            <a:r>
              <a:rPr lang="en-US" altLang="x-none" sz="1200" dirty="0" smtClean="0"/>
              <a:t>. NLM </a:t>
            </a:r>
            <a:r>
              <a:rPr lang="en-US" altLang="x-none" sz="1200" dirty="0"/>
              <a:t>Identifier: </a:t>
            </a:r>
            <a:r>
              <a:rPr lang="is-IS" altLang="x-none" sz="1200" dirty="0"/>
              <a:t>NCT02500797.</a:t>
            </a:r>
            <a:endParaRPr lang="en-US" altLang="x-none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Other Important Pathways and Trials: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73563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2280"/>
              </a:spcBef>
            </a:pPr>
            <a:r>
              <a:rPr lang="en-US" altLang="x-none" dirty="0"/>
              <a:t>Alisertib – a phase II trial by GOG against Aurora Kinase was </a:t>
            </a:r>
            <a:r>
              <a:rPr lang="en-US" altLang="x-none" dirty="0" smtClean="0"/>
              <a:t>negative</a:t>
            </a:r>
            <a:endParaRPr lang="en-US" altLang="x-none" dirty="0"/>
          </a:p>
          <a:p>
            <a:pPr>
              <a:spcBef>
                <a:spcPts val="2280"/>
              </a:spcBef>
            </a:pPr>
            <a:r>
              <a:rPr lang="en-US" altLang="x-none" dirty="0" err="1" smtClean="0"/>
              <a:t>Durvalumab</a:t>
            </a:r>
            <a:r>
              <a:rPr lang="en-US" altLang="x-none" dirty="0" smtClean="0"/>
              <a:t>/</a:t>
            </a:r>
            <a:r>
              <a:rPr lang="en-US" altLang="x-none" dirty="0" err="1" smtClean="0"/>
              <a:t>atezolizumab</a:t>
            </a:r>
            <a:r>
              <a:rPr lang="en-US" altLang="x-none" dirty="0" smtClean="0"/>
              <a:t> </a:t>
            </a:r>
            <a:r>
              <a:rPr lang="en-US" altLang="x-none" dirty="0"/>
              <a:t>- </a:t>
            </a:r>
            <a:r>
              <a:rPr lang="en-US" altLang="x-none" dirty="0" smtClean="0"/>
              <a:t>PD-L1 </a:t>
            </a:r>
            <a:r>
              <a:rPr lang="en-US" altLang="x-none" dirty="0"/>
              <a:t>inhibitors and other </a:t>
            </a:r>
            <a:r>
              <a:rPr lang="en-US" altLang="x-none" dirty="0" smtClean="0"/>
              <a:t>checkpoint </a:t>
            </a:r>
            <a:r>
              <a:rPr lang="en-US" altLang="x-none" dirty="0"/>
              <a:t>inhibitors need to be better explored in this sarcoma subset</a:t>
            </a:r>
            <a:r>
              <a:rPr lang="en-US" altLang="x-none" dirty="0" smtClean="0"/>
              <a:t>.</a:t>
            </a:r>
            <a:endParaRPr lang="en-US" altLang="x-none" dirty="0"/>
          </a:p>
          <a:p>
            <a:pPr>
              <a:spcBef>
                <a:spcPts val="2280"/>
              </a:spcBef>
            </a:pPr>
            <a:r>
              <a:rPr lang="en-US" altLang="x-none" dirty="0" err="1"/>
              <a:t>Anlotinib</a:t>
            </a:r>
            <a:r>
              <a:rPr lang="en-US" altLang="x-none" dirty="0"/>
              <a:t> is another TKI being developed from China </a:t>
            </a:r>
            <a:r>
              <a:rPr lang="en-US" altLang="x-none" dirty="0" smtClean="0"/>
              <a:t>to be reported </a:t>
            </a:r>
            <a:r>
              <a:rPr lang="en-US" altLang="x-none" dirty="0"/>
              <a:t>at ASCO </a:t>
            </a:r>
            <a:r>
              <a:rPr lang="en-US" altLang="x-none" dirty="0" smtClean="0"/>
              <a:t>2017</a:t>
            </a:r>
            <a:endParaRPr lang="en-US" altLang="x-none" dirty="0"/>
          </a:p>
          <a:p>
            <a:pPr>
              <a:spcBef>
                <a:spcPts val="2280"/>
              </a:spcBef>
            </a:pPr>
            <a:r>
              <a:rPr lang="en-US" altLang="x-none" dirty="0" err="1"/>
              <a:t>Pazopanib</a:t>
            </a:r>
            <a:r>
              <a:rPr lang="en-US" altLang="x-none" dirty="0"/>
              <a:t> combinations with </a:t>
            </a:r>
            <a:r>
              <a:rPr lang="en-US" altLang="x-none" dirty="0" err="1"/>
              <a:t>topotecan</a:t>
            </a:r>
            <a:r>
              <a:rPr lang="en-US" altLang="x-none" dirty="0"/>
              <a:t> MWSTP or gemcitabine  are being tested for </a:t>
            </a:r>
            <a:r>
              <a:rPr lang="en-US" altLang="x-none" dirty="0" smtClean="0"/>
              <a:t>efficacy</a:t>
            </a:r>
            <a:endParaRPr lang="en-US" altLang="x-none" dirty="0"/>
          </a:p>
          <a:p>
            <a:pPr>
              <a:spcBef>
                <a:spcPts val="2280"/>
              </a:spcBef>
            </a:pPr>
            <a:r>
              <a:rPr lang="en-US" altLang="x-none" dirty="0"/>
              <a:t>The use of hormonal therapies such as </a:t>
            </a:r>
            <a:r>
              <a:rPr lang="en-US" altLang="x-none" dirty="0" err="1"/>
              <a:t>o</a:t>
            </a:r>
            <a:r>
              <a:rPr lang="en-US" altLang="x-none" dirty="0" err="1" smtClean="0"/>
              <a:t>napristone</a:t>
            </a:r>
            <a:r>
              <a:rPr lang="en-US" altLang="x-none" dirty="0" smtClean="0"/>
              <a:t> </a:t>
            </a:r>
            <a:r>
              <a:rPr lang="en-US" altLang="x-none" dirty="0"/>
              <a:t>need to be approached from a molecular perspective.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748118" y="46795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1371600" y="4495800"/>
            <a:ext cx="640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2000">
                <a:solidFill>
                  <a:srgbClr val="FCFCFC"/>
                </a:solidFill>
                <a:latin typeface="Verdana" charset="0"/>
                <a:ea typeface="Osaka" charset="-128"/>
              </a:defRPr>
            </a:lvl1pPr>
            <a:lvl2pPr marL="37931725" indent="-37474525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677863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atin typeface="+mn-lt"/>
              </a:rPr>
              <a:t>Available </a:t>
            </a:r>
            <a:r>
              <a:rPr lang="en-US" b="1" dirty="0">
                <a:latin typeface="+mn-lt"/>
              </a:rPr>
              <a:t>and emerging novel systemic agents in the treatment </a:t>
            </a:r>
            <a:r>
              <a:rPr lang="en-US" b="1" dirty="0" smtClean="0">
                <a:latin typeface="+mn-lt"/>
              </a:rPr>
              <a:t>of metastatic </a:t>
            </a:r>
            <a:r>
              <a:rPr lang="en-US" b="1" dirty="0" err="1" smtClean="0">
                <a:latin typeface="+mn-lt"/>
              </a:rPr>
              <a:t>uLMS</a:t>
            </a:r>
            <a:r>
              <a:rPr lang="en-US" b="1" dirty="0" smtClean="0">
                <a:latin typeface="+mn-lt"/>
              </a:rPr>
              <a:t> 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614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42913" y="3438525"/>
            <a:ext cx="8240712" cy="19399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x-none" sz="2400"/>
              <a:t>Brian A. Van Tine, MD, PhD</a:t>
            </a:r>
          </a:p>
          <a:p>
            <a:pPr>
              <a:spcBef>
                <a:spcPct val="0"/>
              </a:spcBef>
            </a:pPr>
            <a:r>
              <a:rPr lang="en-US" altLang="x-none" sz="2400"/>
              <a:t>Associate Professor of Medicine</a:t>
            </a:r>
          </a:p>
          <a:p>
            <a:pPr>
              <a:spcBef>
                <a:spcPct val="0"/>
              </a:spcBef>
            </a:pPr>
            <a:r>
              <a:rPr lang="en-US" altLang="x-none" sz="2400"/>
              <a:t>Sarcoma Program Director</a:t>
            </a:r>
          </a:p>
          <a:p>
            <a:pPr>
              <a:spcBef>
                <a:spcPct val="0"/>
              </a:spcBef>
            </a:pPr>
            <a:r>
              <a:rPr lang="en-US" altLang="x-none" sz="2400"/>
              <a:t>Barnes and Jewish Hospital</a:t>
            </a:r>
          </a:p>
          <a:p>
            <a:pPr>
              <a:spcBef>
                <a:spcPct val="0"/>
              </a:spcBef>
            </a:pPr>
            <a:r>
              <a:rPr lang="en-US" altLang="x-none" sz="2400"/>
              <a:t>Washington University in St. Louis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268266"/>
              </p:ext>
            </p:extLst>
          </p:nvPr>
        </p:nvGraphicFramePr>
        <p:xfrm>
          <a:off x="990600" y="1447800"/>
          <a:ext cx="7391400" cy="388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9381"/>
                <a:gridCol w="4482019"/>
              </a:tblGrid>
              <a:tr h="184338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Caris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Life Sciences, EMD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Serono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GlaxoSmithKline, ImClone Systems, a wholly owned subsidiary of Eli Lilly and Company, Lilly, Novartis Pharmaceuticals Corporation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914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Contracted Research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Eisai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Merck, Pfizer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34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Paid Research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Eisai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Merck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70203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Speakers Bureau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Caris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Life Sciences, GlaxoSmithKline, Novartis Pharmaceuticals Corporation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838200"/>
          </a:xfrm>
        </p:spPr>
        <p:txBody>
          <a:bodyPr/>
          <a:lstStyle/>
          <a:p>
            <a:pPr algn="ctr"/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Disclosures</a:t>
            </a:r>
            <a:endParaRPr lang="en-US" dirty="0"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45370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Case Study 1: Uterine LMS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4963"/>
            <a:ext cx="8229600" cy="437356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46-year-old white woman presents for a second opinion</a:t>
            </a:r>
            <a:endParaRPr lang="en-US" dirty="0"/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Originally </a:t>
            </a:r>
            <a:r>
              <a:rPr lang="en-US" dirty="0" err="1" smtClean="0"/>
              <a:t>morcellated</a:t>
            </a:r>
            <a:r>
              <a:rPr lang="en-US" dirty="0" smtClean="0"/>
              <a:t> for her fibroids 4 years ago.</a:t>
            </a:r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Pathology was not sent.</a:t>
            </a:r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Developed widespread abdominal and lung disease within 6 months</a:t>
            </a:r>
            <a:endParaRPr lang="en-US" dirty="0"/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First treated with gemcitabine and docetaxel. </a:t>
            </a:r>
            <a:endParaRPr lang="en-US" dirty="0"/>
          </a:p>
          <a:p>
            <a:pPr>
              <a:buFont typeface="Times" pitchFamily="-111" charset="0"/>
              <a:buChar char="•"/>
              <a:defRPr/>
            </a:pPr>
            <a:r>
              <a:rPr lang="en-US" dirty="0" smtClean="0"/>
              <a:t>At progression was referred to me for participation in a clinical trial.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>
          <a:xfrm>
            <a:off x="6607175" y="3219450"/>
            <a:ext cx="49688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616700" y="2152650"/>
            <a:ext cx="49688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58800" y="2725738"/>
            <a:ext cx="35052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eft Brace 20"/>
          <p:cNvSpPr/>
          <p:nvPr/>
        </p:nvSpPr>
        <p:spPr>
          <a:xfrm>
            <a:off x="3994150" y="2341563"/>
            <a:ext cx="152400" cy="762000"/>
          </a:xfrm>
          <a:prstGeom prst="leftBrace">
            <a:avLst/>
          </a:prstGeom>
          <a:noFill/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8198" name="Title 1"/>
          <p:cNvSpPr>
            <a:spLocks noGrp="1"/>
          </p:cNvSpPr>
          <p:nvPr>
            <p:ph type="title"/>
          </p:nvPr>
        </p:nvSpPr>
        <p:spPr>
          <a:xfrm>
            <a:off x="457200" y="217488"/>
            <a:ext cx="8229600" cy="615950"/>
          </a:xfrm>
        </p:spPr>
        <p:txBody>
          <a:bodyPr/>
          <a:lstStyle/>
          <a:p>
            <a:pPr algn="ctr"/>
            <a:r>
              <a:rPr lang="en-US" altLang="en-US" sz="3400" dirty="0"/>
              <a:t>Phase II: </a:t>
            </a:r>
            <a:r>
              <a:rPr lang="en-US" altLang="en-US" sz="3400" dirty="0" err="1" smtClean="0"/>
              <a:t>Olaratumab</a:t>
            </a:r>
            <a:r>
              <a:rPr lang="en-US" altLang="en-US" sz="3400" dirty="0" smtClean="0"/>
              <a:t> </a:t>
            </a:r>
            <a:r>
              <a:rPr lang="en-US" altLang="en-US" sz="3400" dirty="0"/>
              <a:t>± Doxorubicin</a:t>
            </a:r>
          </a:p>
        </p:txBody>
      </p:sp>
      <p:sp>
        <p:nvSpPr>
          <p:cNvPr id="8199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03188" y="5638800"/>
            <a:ext cx="7245350" cy="307975"/>
          </a:xfrm>
        </p:spPr>
        <p:txBody>
          <a:bodyPr wrap="none"/>
          <a:lstStyle/>
          <a:p>
            <a:pPr>
              <a:spcBef>
                <a:spcPct val="0"/>
              </a:spcBef>
            </a:pPr>
            <a:r>
              <a:rPr lang="en-US" altLang="x-none" baseline="30000">
                <a:solidFill>
                  <a:schemeClr val="tx1"/>
                </a:solidFill>
              </a:rPr>
              <a:t>a</a:t>
            </a:r>
            <a:r>
              <a:rPr lang="en-US" altLang="en-US">
                <a:solidFill>
                  <a:schemeClr val="tx1"/>
                </a:solidFill>
              </a:rPr>
              <a:t>During cycles 5 to 8, patients receiving doxorubicin could receive dexrazoxane at the investigator’s discretion.</a:t>
            </a:r>
            <a:r>
              <a:rPr lang="en-US" altLang="en-US">
                <a:solidFill>
                  <a:schemeClr val="bg1"/>
                </a:solidFill>
              </a:rPr>
              <a:t> </a:t>
            </a:r>
            <a:endParaRPr lang="en-US" altLang="x-none"/>
          </a:p>
          <a:p>
            <a:pPr>
              <a:spcBef>
                <a:spcPct val="0"/>
              </a:spcBef>
            </a:pPr>
            <a:r>
              <a:rPr lang="en-US" altLang="x-none"/>
              <a:t>Tap et al, 2015.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28600" y="4202112"/>
            <a:ext cx="8731819" cy="990600"/>
          </a:xfrm>
          <a:prstGeom prst="roundRect">
            <a:avLst/>
          </a:prstGeom>
          <a:solidFill>
            <a:schemeClr val="tx2"/>
          </a:solidFill>
        </p:spPr>
        <p:style>
          <a:lnRef idx="0">
            <a:schemeClr val="accent5"/>
          </a:lnRef>
          <a:fillRef idx="1001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lvl="1">
              <a:spcAft>
                <a:spcPts val="600"/>
              </a:spcAft>
              <a:defRPr/>
            </a:pPr>
            <a:r>
              <a:rPr lang="en-US" sz="1200" b="1">
                <a:solidFill>
                  <a:schemeClr val="accent3">
                    <a:lumMod val="10000"/>
                  </a:schemeClr>
                </a:solidFill>
              </a:rPr>
              <a:t>Primary end point: </a:t>
            </a:r>
            <a:r>
              <a:rPr lang="en-US" sz="1200">
                <a:solidFill>
                  <a:schemeClr val="accent3">
                    <a:lumMod val="10000"/>
                  </a:schemeClr>
                </a:solidFill>
              </a:rPr>
              <a:t>progression-free survival (PFS) (predefined statistical significance: 2-sided alpha = 0.2)</a:t>
            </a:r>
          </a:p>
          <a:p>
            <a:pPr marL="0" lvl="1">
              <a:spcAft>
                <a:spcPts val="600"/>
              </a:spcAft>
              <a:defRPr/>
            </a:pPr>
            <a:r>
              <a:rPr lang="en-US" sz="1200" b="1">
                <a:solidFill>
                  <a:schemeClr val="accent3">
                    <a:lumMod val="10000"/>
                  </a:schemeClr>
                </a:solidFill>
              </a:rPr>
              <a:t>Secondary end points: </a:t>
            </a:r>
            <a:r>
              <a:rPr lang="en-US" sz="1200">
                <a:solidFill>
                  <a:schemeClr val="accent3">
                    <a:lumMod val="10000"/>
                  </a:schemeClr>
                </a:solidFill>
              </a:rPr>
              <a:t>overall survival (OS), objective response rate, PFS at 3 months</a:t>
            </a:r>
          </a:p>
          <a:p>
            <a:pPr>
              <a:spcAft>
                <a:spcPts val="600"/>
              </a:spcAft>
              <a:defRPr/>
            </a:pPr>
            <a:r>
              <a:rPr lang="en-US" sz="1200" b="1">
                <a:solidFill>
                  <a:schemeClr val="accent3">
                    <a:lumMod val="10000"/>
                  </a:schemeClr>
                </a:solidFill>
              </a:rPr>
              <a:t>Biomarker: </a:t>
            </a:r>
            <a:r>
              <a:rPr lang="en-US" sz="1200">
                <a:solidFill>
                  <a:schemeClr val="accent3">
                    <a:lumMod val="10000"/>
                  </a:schemeClr>
                </a:solidFill>
              </a:rPr>
              <a:t>PDGFR</a:t>
            </a:r>
            <a:r>
              <a:rPr lang="el-GR" sz="1200">
                <a:solidFill>
                  <a:schemeClr val="accent3">
                    <a:lumMod val="10000"/>
                  </a:schemeClr>
                </a:solidFill>
              </a:rPr>
              <a:t>α</a:t>
            </a:r>
            <a:r>
              <a:rPr lang="en-US" sz="1200">
                <a:solidFill>
                  <a:schemeClr val="accent3">
                    <a:lumMod val="10000"/>
                  </a:schemeClr>
                </a:solidFill>
              </a:rPr>
              <a:t> (IHC) and related ligands</a:t>
            </a:r>
            <a:endParaRPr lang="en-US" sz="1200" b="1">
              <a:solidFill>
                <a:schemeClr val="accent3">
                  <a:lumMod val="10000"/>
                </a:schemeClr>
              </a:solidFill>
            </a:endParaRPr>
          </a:p>
        </p:txBody>
      </p:sp>
      <p:grpSp>
        <p:nvGrpSpPr>
          <p:cNvPr id="50189" name="Group 2"/>
          <p:cNvGrpSpPr>
            <a:grpSpLocks/>
          </p:cNvGrpSpPr>
          <p:nvPr/>
        </p:nvGrpSpPr>
        <p:grpSpPr bwMode="auto">
          <a:xfrm>
            <a:off x="266700" y="1524000"/>
            <a:ext cx="8616950" cy="2405061"/>
            <a:chOff x="244483" y="1693573"/>
            <a:chExt cx="8617689" cy="2405343"/>
          </a:xfrm>
          <a:solidFill>
            <a:schemeClr val="tx2"/>
          </a:solidFill>
        </p:grpSpPr>
        <p:sp>
          <p:nvSpPr>
            <p:cNvPr id="45" name="Rounded Rectangle 44"/>
            <p:cNvSpPr/>
            <p:nvPr/>
          </p:nvSpPr>
          <p:spPr>
            <a:xfrm>
              <a:off x="3548447" y="1895368"/>
              <a:ext cx="377371" cy="2013771"/>
            </a:xfrm>
            <a:prstGeom prst="roundRect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wordArtVert" wrap="none" anchor="ctr"/>
            <a:lstStyle/>
            <a:p>
              <a:pPr algn="ctr">
                <a:defRPr/>
              </a:pPr>
              <a:r>
                <a:rPr lang="en-US" sz="1050" b="1">
                  <a:solidFill>
                    <a:schemeClr val="accent3">
                      <a:lumMod val="10000"/>
                    </a:schemeClr>
                  </a:solidFill>
                  <a:cs typeface="Arial" panose="020B0604020202020204" pitchFamily="34" charset="0"/>
                </a:rPr>
                <a:t>RANDOMIZE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899349" y="1853923"/>
              <a:ext cx="1957106" cy="914400"/>
            </a:xfrm>
            <a:prstGeom prst="roundRect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0" anchor="ctr" anchorCtr="1"/>
            <a:lstStyle/>
            <a:p>
              <a:pPr marL="57150" algn="ctr">
                <a:defRPr/>
              </a:pPr>
              <a:r>
                <a:rPr lang="en-US" sz="1400" b="1" err="1">
                  <a:solidFill>
                    <a:schemeClr val="accent3">
                      <a:lumMod val="10000"/>
                    </a:schemeClr>
                  </a:solidFill>
                </a:rPr>
                <a:t>Olaratumab</a:t>
              </a: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 monotherapy until progression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4146985" y="1693573"/>
              <a:ext cx="2630901" cy="11273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anchor="ctr"/>
            <a:lstStyle/>
            <a:p>
              <a:pPr marL="57150" algn="ctr">
                <a:defRPr/>
              </a:pPr>
              <a:endParaRPr lang="en-US" sz="1400" b="1" dirty="0">
                <a:solidFill>
                  <a:schemeClr val="accent3">
                    <a:lumMod val="10000"/>
                  </a:schemeClr>
                </a:solidFill>
              </a:endParaRPr>
            </a:p>
            <a:p>
              <a:pPr marL="57150" algn="ctr">
                <a:defRPr/>
              </a:pP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</a:rPr>
                <a:t>Olaratumab 15 mg/kg D 1,8 + </a:t>
              </a:r>
            </a:p>
            <a:p>
              <a:pPr marL="57150" algn="ctr">
                <a:defRPr/>
              </a:pP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</a:rPr>
                <a:t>Dox 75 mg/m</a:t>
              </a:r>
              <a:r>
                <a:rPr lang="en-US" sz="1400" b="1" baseline="30000" dirty="0">
                  <a:solidFill>
                    <a:schemeClr val="accent3">
                      <a:lumMod val="10000"/>
                    </a:schemeClr>
                  </a:solidFill>
                </a:rPr>
                <a:t>2</a:t>
              </a: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</a:rPr>
                <a:t> D1 </a:t>
              </a:r>
            </a:p>
            <a:p>
              <a:pPr marL="57150" algn="ctr">
                <a:defRPr/>
              </a:pP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  <a:sym typeface="Symbol"/>
                </a:rPr>
                <a:t></a:t>
              </a: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</a:rPr>
                <a:t> 8 cycles (21 days)</a:t>
              </a:r>
              <a:r>
                <a:rPr lang="en-US" sz="1400" b="1" baseline="30000" dirty="0">
                  <a:solidFill>
                    <a:schemeClr val="accent3">
                      <a:lumMod val="10000"/>
                    </a:schemeClr>
                  </a:solidFill>
                </a:rPr>
                <a:t>a</a:t>
              </a:r>
            </a:p>
            <a:p>
              <a:pPr algn="ctr">
                <a:defRPr/>
              </a:pPr>
              <a:endParaRPr lang="en-US" sz="1400" dirty="0">
                <a:solidFill>
                  <a:schemeClr val="accent3">
                    <a:lumMod val="10000"/>
                  </a:schemeClr>
                </a:solidFill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905065" y="2918087"/>
              <a:ext cx="1957107" cy="1168813"/>
            </a:xfrm>
            <a:prstGeom prst="roundRect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0" anchor="ctr" anchorCtr="1"/>
            <a:lstStyle/>
            <a:p>
              <a:pPr marL="57150" algn="ctr">
                <a:defRPr/>
              </a:pP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</a:rPr>
                <a:t>Optional olaratumab monotherapy after </a:t>
              </a:r>
            </a:p>
            <a:p>
              <a:pPr marL="57150" algn="ctr">
                <a:defRPr/>
              </a:pPr>
              <a:r>
                <a:rPr lang="en-US" sz="1400" b="1" dirty="0">
                  <a:solidFill>
                    <a:schemeClr val="accent3">
                      <a:lumMod val="10000"/>
                    </a:schemeClr>
                  </a:solidFill>
                </a:rPr>
                <a:t>progression</a:t>
              </a: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4146985" y="2915568"/>
              <a:ext cx="2630901" cy="117133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anchor="ctr"/>
            <a:lstStyle/>
            <a:p>
              <a:pPr marL="57150" algn="ctr"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Dox 75 mg/m</a:t>
              </a:r>
              <a:r>
                <a:rPr lang="en-US" sz="1400" b="1" baseline="30000">
                  <a:solidFill>
                    <a:schemeClr val="accent3">
                      <a:lumMod val="10000"/>
                    </a:schemeClr>
                  </a:solidFill>
                </a:rPr>
                <a:t>2</a:t>
              </a: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 D1</a:t>
              </a:r>
            </a:p>
            <a:p>
              <a:pPr marL="57150" algn="ctr"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  <a:sym typeface="Symbol"/>
                </a:rPr>
                <a:t> </a:t>
              </a: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8 cycles</a:t>
              </a:r>
              <a:endParaRPr lang="en-US" sz="1400">
                <a:solidFill>
                  <a:schemeClr val="accent3">
                    <a:lumMod val="10000"/>
                  </a:schemeClr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244483" y="1705589"/>
              <a:ext cx="3164761" cy="2393327"/>
            </a:xfrm>
            <a:prstGeom prst="roundRect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0" anchor="ctr" anchorCtr="1"/>
            <a:lstStyle/>
            <a:p>
              <a:pPr marL="119063" indent="-119063">
                <a:spcAft>
                  <a:spcPts val="600"/>
                </a:spcAft>
                <a:buFont typeface="Arial" pitchFamily="34" charset="0"/>
                <a:buChar char="•"/>
                <a:tabLst>
                  <a:tab pos="169863" algn="l"/>
                </a:tabLst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Same entry criteria as phase Ib</a:t>
              </a:r>
            </a:p>
            <a:p>
              <a:pPr marL="119063" indent="-119063">
                <a:buFont typeface="Arial" pitchFamily="34" charset="0"/>
                <a:buChar char="•"/>
                <a:tabLst>
                  <a:tab pos="169863" algn="l"/>
                </a:tabLst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Stratification:</a:t>
              </a:r>
            </a:p>
            <a:p>
              <a:pPr marL="227013" lvl="1" indent="-119063">
                <a:buFont typeface="Arial" pitchFamily="34" charset="0"/>
                <a:buChar char="•"/>
                <a:tabLst>
                  <a:tab pos="287338" algn="l"/>
                </a:tabLst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PDGFR</a:t>
              </a:r>
              <a:r>
                <a:rPr lang="el-GR" sz="1400" b="1">
                  <a:solidFill>
                    <a:schemeClr val="accent3">
                      <a:lumMod val="10000"/>
                    </a:schemeClr>
                  </a:solidFill>
                </a:rPr>
                <a:t>α</a:t>
              </a: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 (IHC)</a:t>
              </a:r>
            </a:p>
            <a:p>
              <a:pPr marL="230188" indent="-119063">
                <a:buFont typeface="Arial" pitchFamily="34" charset="0"/>
                <a:buChar char="•"/>
                <a:tabLst>
                  <a:tab pos="169863" algn="l"/>
                </a:tabLst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Lines of prior treatment</a:t>
              </a:r>
            </a:p>
            <a:p>
              <a:pPr marL="230188" indent="-119063">
                <a:buFont typeface="Arial" pitchFamily="34" charset="0"/>
                <a:buChar char="•"/>
                <a:tabLst>
                  <a:tab pos="169863" algn="l"/>
                </a:tabLst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ECOG PS</a:t>
              </a:r>
            </a:p>
            <a:p>
              <a:pPr marL="230188" indent="-119063">
                <a:buFont typeface="Arial" pitchFamily="34" charset="0"/>
                <a:buChar char="•"/>
                <a:tabLst>
                  <a:tab pos="169863" algn="l"/>
                </a:tabLst>
                <a:defRPr/>
              </a:pP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Histology (</a:t>
              </a:r>
              <a:r>
                <a:rPr lang="en-US" sz="1400" b="1" err="1">
                  <a:solidFill>
                    <a:schemeClr val="accent3">
                      <a:lumMod val="10000"/>
                    </a:schemeClr>
                  </a:solidFill>
                </a:rPr>
                <a:t>leiomyosarcoma</a:t>
              </a:r>
              <a:r>
                <a:rPr lang="en-US" sz="1400" b="1">
                  <a:solidFill>
                    <a:schemeClr val="accent3">
                      <a:lumMod val="10000"/>
                    </a:schemeClr>
                  </a:solidFill>
                </a:rPr>
                <a:t>, synovial sarcoma, other)</a:t>
              </a:r>
              <a:endParaRPr lang="en-US" sz="1400" b="1">
                <a:solidFill>
                  <a:schemeClr val="accent3">
                    <a:lumMod val="10000"/>
                  </a:schemeClr>
                </a:solidFill>
                <a:sym typeface="Symbol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52"/>
          <a:stretch/>
        </p:blipFill>
        <p:spPr>
          <a:xfrm>
            <a:off x="1614506" y="740143"/>
            <a:ext cx="6327758" cy="4045376"/>
          </a:xfrm>
          <a:prstGeom prst="rect">
            <a:avLst/>
          </a:prstGeom>
        </p:spPr>
      </p:pic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17488"/>
            <a:ext cx="8229600" cy="585787"/>
          </a:xfrm>
        </p:spPr>
        <p:txBody>
          <a:bodyPr/>
          <a:lstStyle/>
          <a:p>
            <a:r>
              <a:rPr lang="en-US" altLang="en-US"/>
              <a:t>Platelet-Derived Growth Factor Receptor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4785519"/>
            <a:ext cx="8686800" cy="124936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" pitchFamily="-111" charset="0"/>
              <a:buChar char="•"/>
              <a:defRPr/>
            </a:pPr>
            <a:r>
              <a:rPr lang="en-US" sz="1500" dirty="0"/>
              <a:t>Cell surface receptor tyrosine kinase (α,β) activated by the platelet-derived growth factor (PDGF A–D) family of </a:t>
            </a:r>
            <a:r>
              <a:rPr lang="en-US" sz="1500" dirty="0" smtClean="0"/>
              <a:t>ligands</a:t>
            </a:r>
            <a:endParaRPr lang="en-US" sz="1500" dirty="0"/>
          </a:p>
          <a:p>
            <a:pPr>
              <a:buFont typeface="Times" pitchFamily="-111" charset="0"/>
              <a:buChar char="•"/>
              <a:defRPr/>
            </a:pPr>
            <a:r>
              <a:rPr lang="en-US" sz="1500" dirty="0"/>
              <a:t>In normal mesenchymal biology, PDGF/PDGFR signaling has a significant role in m</a:t>
            </a:r>
            <a:r>
              <a:rPr lang="en-US" sz="1500" dirty="0" smtClean="0"/>
              <a:t>esenchymal </a:t>
            </a:r>
            <a:r>
              <a:rPr lang="en-US" sz="1500" dirty="0"/>
              <a:t>stem </a:t>
            </a:r>
            <a:r>
              <a:rPr lang="en-US" sz="1500" dirty="0" smtClean="0"/>
              <a:t>cell differentiation, growth </a:t>
            </a:r>
            <a:r>
              <a:rPr lang="en-US" sz="1500" dirty="0"/>
              <a:t>of mesenchymal </a:t>
            </a:r>
            <a:r>
              <a:rPr lang="en-US" sz="1500" dirty="0" smtClean="0"/>
              <a:t>cells, and angiogenesis </a:t>
            </a:r>
            <a:r>
              <a:rPr lang="en-US" sz="1500" dirty="0"/>
              <a:t>and wound </a:t>
            </a:r>
            <a:r>
              <a:rPr lang="en-US" sz="1500" dirty="0" smtClean="0"/>
              <a:t>healing</a:t>
            </a:r>
            <a:endParaRPr lang="en-US" sz="1500" dirty="0"/>
          </a:p>
        </p:txBody>
      </p:sp>
      <p:sp>
        <p:nvSpPr>
          <p:cNvPr id="922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8600" y="6096100"/>
            <a:ext cx="4166205" cy="153888"/>
          </a:xfrm>
        </p:spPr>
        <p:txBody>
          <a:bodyPr wrap="none"/>
          <a:lstStyle/>
          <a:p>
            <a:r>
              <a:rPr lang="en-US" altLang="x-none" dirty="0"/>
              <a:t>Adapted </a:t>
            </a:r>
            <a:r>
              <a:rPr lang="en-US" altLang="x-none" dirty="0" smtClean="0"/>
              <a:t>from Ng </a:t>
            </a:r>
            <a:r>
              <a:rPr lang="en-US" altLang="x-none" dirty="0"/>
              <a:t>et al, 2008; Li et al, 2014; </a:t>
            </a:r>
            <a:r>
              <a:rPr lang="en-US" altLang="x-none" dirty="0" err="1"/>
              <a:t>Andrae</a:t>
            </a:r>
            <a:r>
              <a:rPr lang="en-US" altLang="x-none" dirty="0"/>
              <a:t> et al, 2008.</a:t>
            </a:r>
          </a:p>
        </p:txBody>
      </p:sp>
      <p:sp>
        <p:nvSpPr>
          <p:cNvPr id="9221" name="Content Placeholder 2"/>
          <p:cNvSpPr txBox="1">
            <a:spLocks/>
          </p:cNvSpPr>
          <p:nvPr/>
        </p:nvSpPr>
        <p:spPr bwMode="auto">
          <a:xfrm>
            <a:off x="4648200" y="1905000"/>
            <a:ext cx="4056063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4625" indent="-174625" defTabSz="457200">
              <a:spcBef>
                <a:spcPct val="20000"/>
              </a:spcBef>
              <a:buFont typeface="Times" charset="0"/>
              <a:buChar char="•"/>
              <a:defRPr sz="2000">
                <a:solidFill>
                  <a:srgbClr val="FCFCFC"/>
                </a:solidFill>
                <a:latin typeface="Verdana" charset="0"/>
                <a:ea typeface="Osaka" charset="-128"/>
              </a:defRPr>
            </a:lvl1pPr>
            <a:lvl2pPr marL="742950" indent="-285750" defTabSz="4572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2pPr>
            <a:lvl3pPr marL="1143000" indent="-228600" defTabSz="4572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3pPr>
            <a:lvl4pPr marL="1600200" indent="-228600" defTabSz="4572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4pPr>
            <a:lvl5pPr marL="2057400" indent="-228600" defTabSz="457200">
              <a:spcBef>
                <a:spcPct val="20000"/>
              </a:spcBef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rgbClr val="FCFCFC"/>
                </a:solidFill>
                <a:latin typeface="Verdana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Char char="•"/>
            </a:pPr>
            <a:endParaRPr lang="en-US" altLang="en-US" sz="1600" baseline="3000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96343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tPA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124930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CC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124395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AA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85263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PDGF ligands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809331" y="1118303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AB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286500" y="121563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BB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885115"/>
            <a:ext cx="106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Matriptase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368234" y="867015"/>
            <a:ext cx="106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uPA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258235" y="1339727"/>
            <a:ext cx="106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DD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829703" y="2317363"/>
            <a:ext cx="53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/>
              <a:t>β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273967" y="2298920"/>
            <a:ext cx="50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/>
              <a:t>β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922802" y="2206465"/>
            <a:ext cx="53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/>
              <a:t>β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343400" y="2170666"/>
            <a:ext cx="53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/>
              <a:t>α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024254" y="2298919"/>
            <a:ext cx="53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/>
              <a:t>α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2509469" y="2327083"/>
            <a:ext cx="53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/>
              <a:t>α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943639" y="2220028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PDGF receptors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234002" y="320676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Cell membrane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826167" y="309176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Phosphorylation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494463" y="4012199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MAPK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5804169" y="3865345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PLC-</a:t>
            </a:r>
            <a:r>
              <a:rPr lang="el-GR" sz="1200" dirty="0"/>
              <a:t>γ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3137044" y="385764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PIK3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324100" y="377428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JAK1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994044" y="411805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STAT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682434" y="4447401"/>
            <a:ext cx="1013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Nucleus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4083219" y="3568726"/>
            <a:ext cx="1391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Intracellular signaling</a:t>
            </a:r>
            <a:endParaRPr lang="en-US" sz="9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219954" y="4309225"/>
            <a:ext cx="308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Regulation of genes involved in proliferation, migration, ECM synthesis</a:t>
            </a:r>
            <a:endParaRPr lang="en-US" sz="9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7" r="882"/>
          <a:stretch/>
        </p:blipFill>
        <p:spPr>
          <a:xfrm>
            <a:off x="4038600" y="1447800"/>
            <a:ext cx="4640264" cy="4110038"/>
          </a:xfrm>
          <a:prstGeom prst="rect">
            <a:avLst/>
          </a:prstGeom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Olaratumab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3" y="1371600"/>
            <a:ext cx="3741737" cy="4262438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x-none" sz="1600"/>
              <a:t>Fully human monoclonal antibody of immunoglobulin G class 1 (IgG1) that selectively binds PDGFRα</a:t>
            </a:r>
          </a:p>
          <a:p>
            <a:pPr>
              <a:lnSpc>
                <a:spcPct val="120000"/>
              </a:lnSpc>
            </a:pPr>
            <a:r>
              <a:rPr lang="en-US" altLang="x-none" sz="1600"/>
              <a:t>Blocks PDGF binding and </a:t>
            </a:r>
            <a:br>
              <a:rPr lang="en-US" altLang="x-none" sz="1600"/>
            </a:br>
            <a:r>
              <a:rPr lang="en-US" altLang="x-none" sz="1600"/>
              <a:t>PDGF-induced PDGFRα activation</a:t>
            </a:r>
          </a:p>
          <a:p>
            <a:pPr>
              <a:lnSpc>
                <a:spcPct val="120000"/>
              </a:lnSpc>
            </a:pPr>
            <a:r>
              <a:rPr lang="en-US" altLang="x-none" sz="1600"/>
              <a:t>Demonstrated activity in both in vitro and in vivo cancer models  known to be driven by a PDGF-PDGFRα autocrine loop</a:t>
            </a:r>
          </a:p>
          <a:p>
            <a:pPr>
              <a:lnSpc>
                <a:spcPct val="120000"/>
              </a:lnSpc>
            </a:pPr>
            <a:r>
              <a:rPr lang="en-US" altLang="x-none" sz="1600"/>
              <a:t>Demonstrated antitumor activity alone or in combination with Dox in human sarcoma xenograft models</a:t>
            </a:r>
          </a:p>
        </p:txBody>
      </p:sp>
      <p:sp>
        <p:nvSpPr>
          <p:cNvPr id="10245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81650" y="6019800"/>
            <a:ext cx="3486150" cy="186551"/>
          </a:xfrm>
        </p:spPr>
        <p:txBody>
          <a:bodyPr/>
          <a:lstStyle/>
          <a:p>
            <a:r>
              <a:rPr lang="en-US" altLang="x-none"/>
              <a:t>Adapted </a:t>
            </a:r>
            <a:r>
              <a:rPr lang="en-US" altLang="x-none" smtClean="0"/>
              <a:t>from </a:t>
            </a:r>
            <a:r>
              <a:rPr lang="en-US" altLang="x-none" dirty="0" err="1" smtClean="0"/>
              <a:t>Loizos</a:t>
            </a:r>
            <a:r>
              <a:rPr lang="en-US" altLang="x-none" dirty="0" smtClean="0"/>
              <a:t> </a:t>
            </a:r>
            <a:r>
              <a:rPr lang="en-US" altLang="x-none" dirty="0"/>
              <a:t>et al, 2005; Gerber et al, 2012.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0" y="2093119"/>
            <a:ext cx="1447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Dimerization</a:t>
            </a:r>
            <a:endParaRPr lang="en-US" sz="1300" dirty="0"/>
          </a:p>
        </p:txBody>
      </p:sp>
      <p:sp>
        <p:nvSpPr>
          <p:cNvPr id="8" name="TextBox 7"/>
          <p:cNvSpPr txBox="1"/>
          <p:nvPr/>
        </p:nvSpPr>
        <p:spPr>
          <a:xfrm>
            <a:off x="7711761" y="1635919"/>
            <a:ext cx="10096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PDGF</a:t>
            </a:r>
            <a:endParaRPr lang="en-US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7974014" y="2093118"/>
            <a:ext cx="116998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/>
              <a:t>Olaratumab</a:t>
            </a:r>
            <a:endParaRPr lang="en-US" sz="1300" dirty="0"/>
          </a:p>
        </p:txBody>
      </p:sp>
      <p:sp>
        <p:nvSpPr>
          <p:cNvPr id="10" name="TextBox 9"/>
          <p:cNvSpPr txBox="1"/>
          <p:nvPr/>
        </p:nvSpPr>
        <p:spPr>
          <a:xfrm>
            <a:off x="8174039" y="2855119"/>
            <a:ext cx="9699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PDGFR</a:t>
            </a:r>
            <a:r>
              <a:rPr lang="el-GR" sz="1300" dirty="0" smtClean="0"/>
              <a:t>α</a:t>
            </a:r>
            <a:endParaRPr lang="en-US" sz="1300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4302919"/>
            <a:ext cx="7985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/>
              <a:t>Kinase domain</a:t>
            </a:r>
            <a:endParaRPr lang="en-US" sz="1300" dirty="0"/>
          </a:p>
        </p:txBody>
      </p:sp>
      <p:sp>
        <p:nvSpPr>
          <p:cNvPr id="12" name="TextBox 11"/>
          <p:cNvSpPr txBox="1"/>
          <p:nvPr/>
        </p:nvSpPr>
        <p:spPr>
          <a:xfrm>
            <a:off x="4321066" y="5538966"/>
            <a:ext cx="9637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/>
              <a:t>Activation</a:t>
            </a:r>
            <a:endParaRPr lang="en-US" sz="1300" dirty="0"/>
          </a:p>
        </p:txBody>
      </p:sp>
      <p:sp>
        <p:nvSpPr>
          <p:cNvPr id="14" name="TextBox 13"/>
          <p:cNvSpPr txBox="1"/>
          <p:nvPr/>
        </p:nvSpPr>
        <p:spPr>
          <a:xfrm>
            <a:off x="7178674" y="5549920"/>
            <a:ext cx="12033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/>
              <a:t>No activation</a:t>
            </a:r>
            <a:endParaRPr lang="en-US" sz="13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5"/>
          <p:cNvSpPr>
            <a:spLocks noGrp="1"/>
          </p:cNvSpPr>
          <p:nvPr>
            <p:ph type="title"/>
          </p:nvPr>
        </p:nvSpPr>
        <p:spPr>
          <a:xfrm>
            <a:off x="457200" y="26894"/>
            <a:ext cx="8229600" cy="677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en-US" dirty="0" smtClean="0"/>
              <a:t>Investigator Assessed </a:t>
            </a:r>
            <a:br>
              <a:rPr lang="en-US" altLang="en-US" dirty="0" smtClean="0"/>
            </a:br>
            <a:r>
              <a:rPr lang="en-US" altLang="en-US" dirty="0" smtClean="0"/>
              <a:t>Progression-Free </a:t>
            </a:r>
            <a:r>
              <a:rPr lang="en-US" altLang="en-US" dirty="0"/>
              <a:t>Survival (ITT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11267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98450" y="6096000"/>
            <a:ext cx="2500313" cy="153987"/>
          </a:xfrm>
        </p:spPr>
        <p:txBody>
          <a:bodyPr/>
          <a:lstStyle/>
          <a:p>
            <a:r>
              <a:rPr lang="en-US" altLang="x-none"/>
              <a:t>Tap et al, 2015.</a:t>
            </a:r>
          </a:p>
        </p:txBody>
      </p:sp>
      <p:pic>
        <p:nvPicPr>
          <p:cNvPr id="512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027112"/>
            <a:ext cx="8547100" cy="49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Overall Survival: ITT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4963"/>
            <a:ext cx="8229600" cy="437356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x-none" altLang="x-none"/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"/>
          <a:stretch>
            <a:fillRect/>
          </a:stretch>
        </p:blipFill>
        <p:spPr bwMode="auto">
          <a:xfrm>
            <a:off x="179388" y="1143000"/>
            <a:ext cx="8736012" cy="496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298450" y="6135688"/>
            <a:ext cx="250031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-111" charset="0"/>
              <a:buNone/>
              <a:defRPr sz="1000" baseline="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-111" charset="0"/>
              <a:buChar char="•"/>
              <a:defRPr sz="1600">
                <a:solidFill>
                  <a:srgbClr val="FCFCFC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kern="0" dirty="0" smtClean="0"/>
              <a:t>Tap et al, 2015.</a:t>
            </a:r>
            <a:endParaRPr lang="en-US" kern="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808080"/>
      </a:dk1>
      <a:lt1>
        <a:srgbClr val="FFFFFF"/>
      </a:lt1>
      <a:dk2>
        <a:srgbClr val="CB8B8D"/>
      </a:dk2>
      <a:lt2>
        <a:srgbClr val="FFFFFF"/>
      </a:lt2>
      <a:accent1>
        <a:srgbClr val="DCC6A7"/>
      </a:accent1>
      <a:accent2>
        <a:srgbClr val="DCC6A7"/>
      </a:accent2>
      <a:accent3>
        <a:srgbClr val="E2C4C5"/>
      </a:accent3>
      <a:accent4>
        <a:srgbClr val="DADADA"/>
      </a:accent4>
      <a:accent5>
        <a:srgbClr val="EBDFD0"/>
      </a:accent5>
      <a:accent6>
        <a:srgbClr val="C7B397"/>
      </a:accent6>
      <a:hlink>
        <a:srgbClr val="FFFFFF"/>
      </a:hlink>
      <a:folHlink>
        <a:srgbClr val="FFFFFF"/>
      </a:folHlink>
    </a:clrScheme>
    <a:fontScheme name="Blank Presentation">
      <a:majorFont>
        <a:latin typeface="Georgia"/>
        <a:ea typeface="Osaka"/>
        <a:cs typeface="Osaka"/>
      </a:majorFont>
      <a:minorFont>
        <a:latin typeface="Verdana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1" charset="0"/>
            <a:ea typeface="Osaka" pitchFamily="-111" charset="-128"/>
            <a:cs typeface="Osaka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1" charset="0"/>
            <a:ea typeface="Osaka" pitchFamily="-111" charset="-128"/>
            <a:cs typeface="Osaka" pitchFamily="-111" charset="-128"/>
          </a:defRPr>
        </a:defPPr>
      </a:lstStyle>
    </a:lnDef>
  </a:objectDefaults>
  <a:extraClrSchemeLst>
    <a:extraClrScheme>
      <a:clrScheme name="Blank Presentation 1">
        <a:dk1>
          <a:srgbClr val="808080"/>
        </a:dk1>
        <a:lt1>
          <a:srgbClr val="FFFF66"/>
        </a:lt1>
        <a:dk2>
          <a:srgbClr val="A11F1C"/>
        </a:dk2>
        <a:lt2>
          <a:srgbClr val="FFFF66"/>
        </a:lt2>
        <a:accent1>
          <a:srgbClr val="004080"/>
        </a:accent1>
        <a:accent2>
          <a:srgbClr val="408000"/>
        </a:accent2>
        <a:accent3>
          <a:srgbClr val="CDABAB"/>
        </a:accent3>
        <a:accent4>
          <a:srgbClr val="DADA56"/>
        </a:accent4>
        <a:accent5>
          <a:srgbClr val="AAAFC0"/>
        </a:accent5>
        <a:accent6>
          <a:srgbClr val="397300"/>
        </a:accent6>
        <a:hlink>
          <a:srgbClr val="DC6E00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2004:Templates:Presentations:Designs:Executive</Template>
  <TotalTime>3410</TotalTime>
  <Words>1052</Words>
  <Application>Microsoft Macintosh PowerPoint</Application>
  <PresentationFormat>On-screen Show (4:3)</PresentationFormat>
  <Paragraphs>195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Georgia</vt:lpstr>
      <vt:lpstr>ＭＳ Ｐゴシック</vt:lpstr>
      <vt:lpstr>Osaka</vt:lpstr>
      <vt:lpstr>Symbol</vt:lpstr>
      <vt:lpstr>Times</vt:lpstr>
      <vt:lpstr>Verdana</vt:lpstr>
      <vt:lpstr>Blank Presentation</vt:lpstr>
      <vt:lpstr>PowerPoint Presentation</vt:lpstr>
      <vt:lpstr>Available and emerging novel systemic agents in the treatment of metastatic uLMS  </vt:lpstr>
      <vt:lpstr>Disclosures</vt:lpstr>
      <vt:lpstr>Case Study 1: Uterine LMS</vt:lpstr>
      <vt:lpstr>Phase II: Olaratumab ± Doxorubicin</vt:lpstr>
      <vt:lpstr>Platelet-Derived Growth Factor Receptor</vt:lpstr>
      <vt:lpstr>Olaratumab</vt:lpstr>
      <vt:lpstr>Investigator Assessed  Progression-Free Survival (ITT)</vt:lpstr>
      <vt:lpstr>Overall Survival: ITT</vt:lpstr>
      <vt:lpstr>Grade ≥3 Adverse Events </vt:lpstr>
      <vt:lpstr>Case 1 Continued</vt:lpstr>
      <vt:lpstr>ANNOUNCE</vt:lpstr>
      <vt:lpstr>Case 1 becomes Case 2</vt:lpstr>
      <vt:lpstr>Case 2 Continued</vt:lpstr>
      <vt:lpstr>NCCN</vt:lpstr>
      <vt:lpstr>Case 3: </vt:lpstr>
      <vt:lpstr>Patient has a durable CR that is ongoing</vt:lpstr>
      <vt:lpstr>Other trials: Phase II Alliance A091401</vt:lpstr>
      <vt:lpstr>Other Important Pathways and Trials: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169</cp:revision>
  <cp:lastPrinted>2017-05-15T16:21:27Z</cp:lastPrinted>
  <dcterms:created xsi:type="dcterms:W3CDTF">1904-01-01T00:00:00Z</dcterms:created>
  <dcterms:modified xsi:type="dcterms:W3CDTF">2017-06-21T15:46:58Z</dcterms:modified>
  <cp:category/>
</cp:coreProperties>
</file>