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Override3.xml" ContentType="application/vnd.openxmlformats-officedocument.themeOverrid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3" r:id="rId3"/>
    <p:sldMasterId id="2147483686" r:id="rId4"/>
  </p:sldMasterIdLst>
  <p:notesMasterIdLst>
    <p:notesMasterId r:id="rId31"/>
  </p:notesMasterIdLst>
  <p:sldIdLst>
    <p:sldId id="300" r:id="rId5"/>
    <p:sldId id="256" r:id="rId6"/>
    <p:sldId id="299" r:id="rId7"/>
    <p:sldId id="287" r:id="rId8"/>
    <p:sldId id="285" r:id="rId9"/>
    <p:sldId id="289" r:id="rId10"/>
    <p:sldId id="290" r:id="rId11"/>
    <p:sldId id="291" r:id="rId12"/>
    <p:sldId id="284" r:id="rId13"/>
    <p:sldId id="286" r:id="rId14"/>
    <p:sldId id="293" r:id="rId15"/>
    <p:sldId id="294" r:id="rId16"/>
    <p:sldId id="261" r:id="rId17"/>
    <p:sldId id="262" r:id="rId18"/>
    <p:sldId id="263" r:id="rId19"/>
    <p:sldId id="264" r:id="rId20"/>
    <p:sldId id="265" r:id="rId21"/>
    <p:sldId id="266" r:id="rId22"/>
    <p:sldId id="267" r:id="rId23"/>
    <p:sldId id="268" r:id="rId24"/>
    <p:sldId id="295" r:id="rId25"/>
    <p:sldId id="269" r:id="rId26"/>
    <p:sldId id="296" r:id="rId27"/>
    <p:sldId id="297" r:id="rId28"/>
    <p:sldId id="298" r:id="rId29"/>
    <p:sldId id="288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34"/>
    <p:restoredTop sz="94656"/>
  </p:normalViewPr>
  <p:slideViewPr>
    <p:cSldViewPr>
      <p:cViewPr>
        <p:scale>
          <a:sx n="100" d="100"/>
          <a:sy n="100" d="100"/>
        </p:scale>
        <p:origin x="1920" y="4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notesMaster" Target="notesMasters/notesMaster1.xml"/><Relationship Id="rId32" Type="http://schemas.openxmlformats.org/officeDocument/2006/relationships/presProps" Target="presProps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F1659B-0FFE-4AB2-84D3-220AAD567045}" type="datetimeFigureOut">
              <a:rPr lang="en-US" smtClean="0"/>
              <a:pPr/>
              <a:t>6/21/17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4C26AE-95F1-4669-9313-8976CFC0A9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889FAF-FE80-5443-BE97-D82E01CDED5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3939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65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2365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fld id="{FBD532FF-262A-FD44-950B-F21949B59088}" type="slidenum">
              <a:rPr lang="en-US" altLang="en-US">
                <a:solidFill>
                  <a:srgbClr val="000000"/>
                </a:solidFill>
                <a:latin typeface="MetaPlusNormal-Roman" charset="0"/>
              </a:rPr>
              <a:pPr/>
              <a:t>21</a:t>
            </a:fld>
            <a:endParaRPr lang="en-US" altLang="en-US" dirty="0">
              <a:solidFill>
                <a:srgbClr val="000000"/>
              </a:solidFill>
              <a:latin typeface="MetaPlusNormal-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0775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1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411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38027D2-593E-4FD1-A01B-ECB61BB72ACD}" type="slidenum">
              <a:rPr lang="en-US">
                <a:solidFill>
                  <a:srgbClr val="000000"/>
                </a:solidFill>
              </a:rPr>
              <a:pPr/>
              <a:t>23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0567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3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413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2D3639C-C552-4CFA-8F52-0167F7717CC2}" type="slidenum">
              <a:rPr lang="en-US">
                <a:solidFill>
                  <a:srgbClr val="000000"/>
                </a:solidFill>
              </a:rPr>
              <a:pPr/>
              <a:t>24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694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4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414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6D38C01-01A2-4AE7-852F-0E80F07CF8B9}" type="slidenum">
              <a:rPr lang="en-US">
                <a:solidFill>
                  <a:srgbClr val="000000"/>
                </a:solidFill>
              </a:rPr>
              <a:pPr/>
              <a:t>25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6275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6D2003-0117-4B7F-8613-5CEB0569F554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868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42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2242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3FC63F96-90C5-E747-81D1-C98E7B6ABB8B}" type="slidenum">
              <a:rPr lang="en-US" altLang="en-US">
                <a:solidFill>
                  <a:srgbClr val="000000"/>
                </a:solidFill>
                <a:latin typeface="Calibri" charset="0"/>
              </a:rPr>
              <a:pPr eaLnBrk="1" hangingPunct="1"/>
              <a:t>12</a:t>
            </a:fld>
            <a:endParaRPr lang="en-US" altLang="en-US" dirty="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4733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685800"/>
            <a:ext cx="4568825" cy="34274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1A67-40F6-3A4F-921F-49F045E455F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1931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685800"/>
            <a:ext cx="4568825" cy="34274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1A67-40F6-3A4F-921F-49F045E455F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6749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685800"/>
            <a:ext cx="4568825" cy="34274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1A67-40F6-3A4F-921F-49F045E455FC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6749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685800"/>
            <a:ext cx="4568825" cy="34274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1A67-40F6-3A4F-921F-49F045E455FC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5182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685800"/>
            <a:ext cx="4568825" cy="34274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1A67-40F6-3A4F-921F-49F045E455FC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3450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797"/>
            <a:ext cx="5486400" cy="4114602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F2DF6-FAC4-4E88-83D3-350BE1A1F55E}" type="datetimeFigureOut">
              <a:rPr lang="en-US" smtClean="0"/>
              <a:pPr/>
              <a:t>6/21/17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75AF3-5653-4058-810E-78475BCD1A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F2DF6-FAC4-4E88-83D3-350BE1A1F55E}" type="datetimeFigureOut">
              <a:rPr lang="en-US" smtClean="0"/>
              <a:pPr/>
              <a:t>6/21/17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75AF3-5653-4058-810E-78475BCD1A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F2DF6-FAC4-4E88-83D3-350BE1A1F55E}" type="datetimeFigureOut">
              <a:rPr lang="en-US" smtClean="0"/>
              <a:pPr/>
              <a:t>6/21/17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75AF3-5653-4058-810E-78475BCD1A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1"/>
            <a:ext cx="6858000" cy="533399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C95B27FC-32D2-4F00-B2E6-8F6A884576A8}" type="datetime1">
              <a:rPr lang="en-US"/>
              <a:pPr>
                <a:defRPr/>
              </a:pPr>
              <a:t>6/21/17</a:t>
            </a:fld>
            <a:endParaRPr lang="en-US" dirty="0"/>
          </a:p>
        </p:txBody>
      </p:sp>
      <p:sp>
        <p:nvSpPr>
          <p:cNvPr id="11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presented by Martee L. Hensley, MD</a:t>
            </a:r>
          </a:p>
        </p:txBody>
      </p:sp>
      <p:sp>
        <p:nvSpPr>
          <p:cNvPr id="12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ADBD3E-03DF-47FB-8940-5500CEABB74D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2"/>
            <a:ext cx="8229600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4F2B3-0426-40FB-BE90-E64DBA3A9580}" type="datetime1">
              <a:rPr lang="en-US"/>
              <a:pPr>
                <a:defRPr/>
              </a:pPr>
              <a:t>6/21/17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presented by Martee L. Hensley, MD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C0E32-535B-4080-9F15-18C3436B0043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2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1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>
                <a:solidFill>
                  <a:srgbClr val="EEECE1"/>
                </a:solidFill>
              </a:defRPr>
            </a:lvl1pPr>
          </a:lstStyle>
          <a:p>
            <a:pPr>
              <a:defRPr/>
            </a:pPr>
            <a:fld id="{77F5786C-83F8-4CAD-A826-7CB82BD810B7}" type="datetime1">
              <a:rPr lang="en-US"/>
              <a:pPr>
                <a:defRPr/>
              </a:pPr>
              <a:t>6/21/17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>
                <a:solidFill>
                  <a:srgbClr val="EEECE1"/>
                </a:solidFill>
              </a:defRPr>
            </a:lvl1pPr>
          </a:lstStyle>
          <a:p>
            <a:pPr>
              <a:defRPr/>
            </a:pPr>
            <a:r>
              <a:rPr lang="en-US" dirty="0"/>
              <a:t>presented by Martee L. Hensley, MD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EEECE1"/>
                </a:solidFill>
              </a:defRPr>
            </a:lvl1pPr>
          </a:lstStyle>
          <a:p>
            <a:pPr>
              <a:defRPr/>
            </a:pPr>
            <a:fld id="{DD5C8F35-4A0C-4C11-A295-C9364820A54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/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2"/>
            <a:ext cx="82296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2"/>
            <a:ext cx="4041648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4"/>
            <a:ext cx="4041648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BBA6D-CDCD-429C-91D1-F0366E7EAA31}" type="datetime1">
              <a:rPr lang="en-US"/>
              <a:pPr>
                <a:defRPr/>
              </a:pPr>
              <a:t>6/21/17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presented by Martee L. Hensley, MD</a:t>
            </a: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29150-178C-4E97-B8A7-94CE4E8765B7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2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4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21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2"/>
            <a:ext cx="4038600" cy="403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2"/>
            <a:ext cx="4038600" cy="403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07A45-CA2C-4A54-819A-675BB300185E}" type="datetime1">
              <a:rPr lang="en-US"/>
              <a:pPr>
                <a:defRPr/>
              </a:pPr>
              <a:t>6/21/17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presented by Martee L. Hensley, MD</a:t>
            </a:r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8FA3E2-6E11-40B7-A570-3C6FE2AB328F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14400"/>
          </a:xfrm>
        </p:spPr>
        <p:txBody>
          <a:bodyPr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CC063-46B3-4815-BD86-15641F2EC473}" type="datetime1">
              <a:rPr lang="en-US"/>
              <a:pPr>
                <a:defRPr/>
              </a:pPr>
              <a:t>6/21/17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presented by Martee L. Hensley, MD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469103-6A7D-4E07-A2A1-D5CB5E3665BB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1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D8DCC-E8A5-4E62-B048-413F50F4197F}" type="datetime1">
              <a:rPr lang="en-US"/>
              <a:pPr>
                <a:defRPr/>
              </a:pPr>
              <a:t>6/21/17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presented by Martee L. Hensley, MD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B8EB4-204E-45F1-BDF8-E5ABBE24FBF7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349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2"/>
            <a:ext cx="5715000" cy="5715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8512C-469B-45F6-80A6-4A178CAA40B6}" type="datetime1">
              <a:rPr lang="en-US"/>
              <a:pPr>
                <a:defRPr/>
              </a:pPr>
              <a:t>6/21/17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presented by Martee L. Hensley, MD</a:t>
            </a: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3C9EFA-F73C-4CA8-B015-948A410D3685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F2DF6-FAC4-4E88-83D3-350BE1A1F55E}" type="datetimeFigureOut">
              <a:rPr lang="en-US" smtClean="0"/>
              <a:pPr/>
              <a:t>6/21/17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75AF3-5653-4058-810E-78475BCD1A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57200" y="1600835"/>
            <a:ext cx="8229600" cy="43647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609600" y="382913"/>
            <a:ext cx="8001000" cy="5380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3538"/>
          </a:xfrm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MetaPlusNormal-Roman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3BF7F26E-B56C-48B8-93FE-81FFCA8A70E8}" type="datetime1">
              <a:rPr lang="en-US"/>
              <a:pPr>
                <a:defRPr/>
              </a:pPr>
              <a:t>6/21/17</a:t>
            </a:fld>
            <a:endParaRPr lang="en-US" dirty="0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3538"/>
          </a:xfrm>
          <a:prstGeom prst="rect">
            <a:avLst/>
          </a:prstGeom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MetaPlusNormal-Roman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0C28CCE5-360E-4616-9D09-524DD36321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efault - 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224029" y="1087438"/>
            <a:ext cx="8695944" cy="4946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B1581DE-A5A6-43F0-9892-C71364144C9F}" type="slidenum">
              <a:rPr lang="en-US">
                <a:solidFill>
                  <a:srgbClr val="1F49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1F497D"/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1"/>
            <a:ext cx="6858000" cy="533399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C95B27FC-32D2-4F00-B2E6-8F6A884576A8}" type="datetime1">
              <a:rPr lang="en-US"/>
              <a:pPr>
                <a:defRPr/>
              </a:pPr>
              <a:t>6/21/17</a:t>
            </a:fld>
            <a:endParaRPr lang="en-US" dirty="0"/>
          </a:p>
        </p:txBody>
      </p:sp>
      <p:sp>
        <p:nvSpPr>
          <p:cNvPr id="11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presented by Martee L. Hensley, MD</a:t>
            </a:r>
          </a:p>
        </p:txBody>
      </p:sp>
      <p:sp>
        <p:nvSpPr>
          <p:cNvPr id="12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ADBD3E-03DF-47FB-8940-5500CEABB74D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2"/>
            <a:ext cx="8229600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4F2B3-0426-40FB-BE90-E64DBA3A9580}" type="datetime1">
              <a:rPr lang="en-US"/>
              <a:pPr>
                <a:defRPr/>
              </a:pPr>
              <a:t>6/21/17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presented by Martee L. Hensley, MD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C0E32-535B-4080-9F15-18C3436B0043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2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1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>
                <a:solidFill>
                  <a:srgbClr val="EEECE1"/>
                </a:solidFill>
              </a:defRPr>
            </a:lvl1pPr>
          </a:lstStyle>
          <a:p>
            <a:pPr>
              <a:defRPr/>
            </a:pPr>
            <a:fld id="{77F5786C-83F8-4CAD-A826-7CB82BD810B7}" type="datetime1">
              <a:rPr lang="en-US"/>
              <a:pPr>
                <a:defRPr/>
              </a:pPr>
              <a:t>6/21/17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>
                <a:solidFill>
                  <a:srgbClr val="EEECE1"/>
                </a:solidFill>
              </a:defRPr>
            </a:lvl1pPr>
          </a:lstStyle>
          <a:p>
            <a:pPr>
              <a:defRPr/>
            </a:pPr>
            <a:r>
              <a:rPr lang="en-US" dirty="0"/>
              <a:t>presented by Martee L. Hensley, MD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EEECE1"/>
                </a:solidFill>
              </a:defRPr>
            </a:lvl1pPr>
          </a:lstStyle>
          <a:p>
            <a:pPr>
              <a:defRPr/>
            </a:pPr>
            <a:fld id="{DD5C8F35-4A0C-4C11-A295-C9364820A54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/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2"/>
            <a:ext cx="82296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2"/>
            <a:ext cx="4041648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4"/>
            <a:ext cx="4041648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BBA6D-CDCD-429C-91D1-F0366E7EAA31}" type="datetime1">
              <a:rPr lang="en-US"/>
              <a:pPr>
                <a:defRPr/>
              </a:pPr>
              <a:t>6/21/17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presented by Martee L. Hensley, MD</a:t>
            </a: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29150-178C-4E97-B8A7-94CE4E8765B7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2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4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21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2"/>
            <a:ext cx="4038600" cy="403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2"/>
            <a:ext cx="4038600" cy="403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07A45-CA2C-4A54-819A-675BB300185E}" type="datetime1">
              <a:rPr lang="en-US"/>
              <a:pPr>
                <a:defRPr/>
              </a:pPr>
              <a:t>6/21/17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presented by Martee L. Hensley, MD</a:t>
            </a:r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8FA3E2-6E11-40B7-A570-3C6FE2AB328F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2"/>
            <a:ext cx="82296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CC063-46B3-4815-BD86-15641F2EC473}" type="datetime1">
              <a:rPr lang="en-US"/>
              <a:pPr>
                <a:defRPr/>
              </a:pPr>
              <a:t>6/21/17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presented by Martee L. Hensley, MD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469103-6A7D-4E07-A2A1-D5CB5E3665BB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F2DF6-FAC4-4E88-83D3-350BE1A1F55E}" type="datetimeFigureOut">
              <a:rPr lang="en-US" smtClean="0"/>
              <a:pPr/>
              <a:t>6/21/17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75AF3-5653-4058-810E-78475BCD1A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1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D8DCC-E8A5-4E62-B048-413F50F4197F}" type="datetime1">
              <a:rPr lang="en-US"/>
              <a:pPr>
                <a:defRPr/>
              </a:pPr>
              <a:t>6/21/17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presented by Martee L. Hensley, MD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B8EB4-204E-45F1-BDF8-E5ABBE24FBF7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349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2"/>
            <a:ext cx="5715000" cy="5715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8512C-469B-45F6-80A6-4A178CAA40B6}" type="datetime1">
              <a:rPr lang="en-US"/>
              <a:pPr>
                <a:defRPr/>
              </a:pPr>
              <a:t>6/21/17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presented by Martee L. Hensley, MD</a:t>
            </a: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3C9EFA-F73C-4CA8-B015-948A410D3685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57200" y="1600835"/>
            <a:ext cx="8229600" cy="43647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609600" y="382913"/>
            <a:ext cx="8001000" cy="5380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3538"/>
          </a:xfrm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MetaPlusNormal-Roman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3BF7F26E-B56C-48B8-93FE-81FFCA8A70E8}" type="datetime1">
              <a:rPr lang="en-US"/>
              <a:pPr>
                <a:defRPr/>
              </a:pPr>
              <a:t>6/21/17</a:t>
            </a:fld>
            <a:endParaRPr lang="en-US" dirty="0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3538"/>
          </a:xfrm>
          <a:prstGeom prst="rect">
            <a:avLst/>
          </a:prstGeom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MetaPlusNormal-Roman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0C28CCE5-360E-4616-9D09-524DD36321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efault - 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224029" y="1087438"/>
            <a:ext cx="8695944" cy="4946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B1581DE-A5A6-43F0-9892-C71364144C9F}" type="slidenum">
              <a:rPr lang="en-US">
                <a:solidFill>
                  <a:srgbClr val="1F49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1F497D"/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1"/>
            <a:ext cx="6858000" cy="533399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C95B27FC-32D2-4F00-B2E6-8F6A884576A8}" type="datetime1">
              <a:rPr lang="en-US"/>
              <a:pPr>
                <a:defRPr/>
              </a:pPr>
              <a:t>6/21/17</a:t>
            </a:fld>
            <a:endParaRPr lang="en-US" dirty="0"/>
          </a:p>
        </p:txBody>
      </p:sp>
      <p:sp>
        <p:nvSpPr>
          <p:cNvPr id="11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presented by Martee L. Hensley, MD</a:t>
            </a:r>
          </a:p>
        </p:txBody>
      </p:sp>
      <p:sp>
        <p:nvSpPr>
          <p:cNvPr id="12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ADBD3E-03DF-47FB-8940-5500CEABB74D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2"/>
            <a:ext cx="8229600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4F2B3-0426-40FB-BE90-E64DBA3A9580}" type="datetime1">
              <a:rPr lang="en-US"/>
              <a:pPr>
                <a:defRPr/>
              </a:pPr>
              <a:t>6/21/17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presented by Martee L. Hensley, MD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C0E32-535B-4080-9F15-18C3436B0043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2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1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>
                <a:solidFill>
                  <a:srgbClr val="EEECE1"/>
                </a:solidFill>
              </a:defRPr>
            </a:lvl1pPr>
          </a:lstStyle>
          <a:p>
            <a:pPr>
              <a:defRPr/>
            </a:pPr>
            <a:fld id="{77F5786C-83F8-4CAD-A826-7CB82BD810B7}" type="datetime1">
              <a:rPr lang="en-US"/>
              <a:pPr>
                <a:defRPr/>
              </a:pPr>
              <a:t>6/21/17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>
                <a:solidFill>
                  <a:srgbClr val="EEECE1"/>
                </a:solidFill>
              </a:defRPr>
            </a:lvl1pPr>
          </a:lstStyle>
          <a:p>
            <a:pPr>
              <a:defRPr/>
            </a:pPr>
            <a:r>
              <a:rPr lang="en-US" dirty="0"/>
              <a:t>presented by Martee L. Hensley, MD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EEECE1"/>
                </a:solidFill>
              </a:defRPr>
            </a:lvl1pPr>
          </a:lstStyle>
          <a:p>
            <a:pPr>
              <a:defRPr/>
            </a:pPr>
            <a:fld id="{DD5C8F35-4A0C-4C11-A295-C9364820A54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/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2"/>
            <a:ext cx="82296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2"/>
            <a:ext cx="4041648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4"/>
            <a:ext cx="4041648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BBA6D-CDCD-429C-91D1-F0366E7EAA31}" type="datetime1">
              <a:rPr lang="en-US"/>
              <a:pPr>
                <a:defRPr/>
              </a:pPr>
              <a:t>6/21/17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presented by Martee L. Hensley, MD</a:t>
            </a: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29150-178C-4E97-B8A7-94CE4E8765B7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F2DF6-FAC4-4E88-83D3-350BE1A1F55E}" type="datetimeFigureOut">
              <a:rPr lang="en-US" smtClean="0"/>
              <a:pPr/>
              <a:t>6/21/17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75AF3-5653-4058-810E-78475BCD1A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2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4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21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2"/>
            <a:ext cx="4038600" cy="403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2"/>
            <a:ext cx="4038600" cy="403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07A45-CA2C-4A54-819A-675BB300185E}" type="datetime1">
              <a:rPr lang="en-US"/>
              <a:pPr>
                <a:defRPr/>
              </a:pPr>
              <a:t>6/21/17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presented by Martee L. Hensley, MD</a:t>
            </a:r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8FA3E2-6E11-40B7-A570-3C6FE2AB328F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2"/>
            <a:ext cx="82296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CC063-46B3-4815-BD86-15641F2EC473}" type="datetime1">
              <a:rPr lang="en-US"/>
              <a:pPr>
                <a:defRPr/>
              </a:pPr>
              <a:t>6/21/17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presented by Martee L. Hensley, MD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469103-6A7D-4E07-A2A1-D5CB5E3665BB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1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D8DCC-E8A5-4E62-B048-413F50F4197F}" type="datetime1">
              <a:rPr lang="en-US"/>
              <a:pPr>
                <a:defRPr/>
              </a:pPr>
              <a:t>6/21/17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presented by Martee L. Hensley, MD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B8EB4-204E-45F1-BDF8-E5ABBE24FBF7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349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2"/>
            <a:ext cx="5715000" cy="5715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8512C-469B-45F6-80A6-4A178CAA40B6}" type="datetime1">
              <a:rPr lang="en-US"/>
              <a:pPr>
                <a:defRPr/>
              </a:pPr>
              <a:t>6/21/17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presented by Martee L. Hensley, MD</a:t>
            </a: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3C9EFA-F73C-4CA8-B015-948A410D3685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57200" y="1600835"/>
            <a:ext cx="8229600" cy="43647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609600" y="382913"/>
            <a:ext cx="8001000" cy="5380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3538"/>
          </a:xfrm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MetaPlusNormal-Roman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3BF7F26E-B56C-48B8-93FE-81FFCA8A70E8}" type="datetime1">
              <a:rPr lang="en-US"/>
              <a:pPr>
                <a:defRPr/>
              </a:pPr>
              <a:t>6/21/17</a:t>
            </a:fld>
            <a:endParaRPr lang="en-US" dirty="0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3538"/>
          </a:xfrm>
          <a:prstGeom prst="rect">
            <a:avLst/>
          </a:prstGeom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MetaPlusNormal-Roman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0C28CCE5-360E-4616-9D09-524DD36321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efault - 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224029" y="1087438"/>
            <a:ext cx="8695944" cy="4946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B1581DE-A5A6-43F0-9892-C71364144C9F}" type="slidenum">
              <a:rPr lang="en-US">
                <a:solidFill>
                  <a:srgbClr val="1F49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1F497D"/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F2DF6-FAC4-4E88-83D3-350BE1A1F55E}" type="datetimeFigureOut">
              <a:rPr lang="en-US" smtClean="0"/>
              <a:pPr/>
              <a:t>6/21/17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75AF3-5653-4058-810E-78475BCD1A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F2DF6-FAC4-4E88-83D3-350BE1A1F55E}" type="datetimeFigureOut">
              <a:rPr lang="en-US" smtClean="0"/>
              <a:pPr/>
              <a:t>6/21/17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75AF3-5653-4058-810E-78475BCD1A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F2DF6-FAC4-4E88-83D3-350BE1A1F55E}" type="datetimeFigureOut">
              <a:rPr lang="en-US" smtClean="0"/>
              <a:pPr/>
              <a:t>6/21/17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75AF3-5653-4058-810E-78475BCD1A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F2DF6-FAC4-4E88-83D3-350BE1A1F55E}" type="datetimeFigureOut">
              <a:rPr lang="en-US" smtClean="0"/>
              <a:pPr/>
              <a:t>6/21/17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75AF3-5653-4058-810E-78475BCD1A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F2DF6-FAC4-4E88-83D3-350BE1A1F55E}" type="datetimeFigureOut">
              <a:rPr lang="en-US" smtClean="0"/>
              <a:pPr/>
              <a:t>6/21/17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75AF3-5653-4058-810E-78475BCD1A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theme" Target="../theme/theme3.xml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theme" Target="../theme/theme4.xml"/><Relationship Id="rId1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F2DF6-FAC4-4E88-83D3-350BE1A1F55E}" type="datetimeFigureOut">
              <a:rPr lang="en-US" smtClean="0"/>
              <a:pPr/>
              <a:t>6/21/17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75AF3-5653-4058-810E-78475BCD1A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843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rgbClr val="1F497D"/>
                </a:solidFill>
                <a:latin typeface="Arial" charset="0"/>
                <a:cs typeface="Arial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AAD010C5-F024-4EF2-8C66-B8EB93BAE6B5}" type="datetime1">
              <a:rPr lang="en-US"/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6/21/17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1F497D"/>
                </a:solidFill>
                <a:latin typeface="Arial" charset="0"/>
                <a:cs typeface="Arial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/>
              <a:t>presented by Martee L. Hensley, MD</a:t>
            </a:r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649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A94543"/>
        </a:buClr>
        <a:buSzPct val="70000"/>
        <a:buFont typeface="Wingdings" pitchFamily="2" charset="2"/>
        <a:buChar char="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843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rgbClr val="1F497D"/>
                </a:solidFill>
                <a:latin typeface="Arial" charset="0"/>
                <a:cs typeface="Arial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AAD010C5-F024-4EF2-8C66-B8EB93BAE6B5}" type="datetime1">
              <a:rPr lang="en-US"/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6/21/17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1F497D"/>
                </a:solidFill>
                <a:latin typeface="Arial" charset="0"/>
                <a:cs typeface="Arial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/>
              <a:t>presented by Martee L. Hensley, MD</a:t>
            </a:r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288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A94543"/>
        </a:buClr>
        <a:buSzPct val="70000"/>
        <a:buFont typeface="Wingdings" pitchFamily="2" charset="2"/>
        <a:buChar char="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843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rgbClr val="1F497D"/>
                </a:solidFill>
                <a:latin typeface="Arial" charset="0"/>
                <a:cs typeface="Arial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AAD010C5-F024-4EF2-8C66-B8EB93BAE6B5}" type="datetime1">
              <a:rPr lang="en-US"/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6/21/17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1F497D"/>
                </a:solidFill>
                <a:latin typeface="Arial" charset="0"/>
                <a:cs typeface="Arial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/>
              <a:t>presented by Martee L. Hensley, MD</a:t>
            </a:r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2550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A94543"/>
        </a:buClr>
        <a:buSzPct val="70000"/>
        <a:buFont typeface="Wingdings" pitchFamily="2" charset="2"/>
        <a:buChar char="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Relationship Id="rId2" Type="http://schemas.openxmlformats.org/officeDocument/2006/relationships/notesSlide" Target="../notesSlides/notesSlide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 txBox="1">
            <a:spLocks/>
          </p:cNvSpPr>
          <p:nvPr/>
        </p:nvSpPr>
        <p:spPr bwMode="auto">
          <a:xfrm>
            <a:off x="838200" y="2209800"/>
            <a:ext cx="74104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sz="2600" b="1" dirty="0">
                <a:latin typeface="Arial"/>
                <a:cs typeface="Arial"/>
              </a:rPr>
              <a:t>Please note, these are the </a:t>
            </a:r>
            <a:r>
              <a:rPr lang="en-US" sz="2600" b="1" dirty="0" smtClean="0">
                <a:latin typeface="Arial"/>
                <a:cs typeface="Arial"/>
              </a:rPr>
              <a:t>actual</a:t>
            </a:r>
            <a:br>
              <a:rPr lang="en-US" sz="2600" b="1" dirty="0" smtClean="0">
                <a:latin typeface="Arial"/>
                <a:cs typeface="Arial"/>
              </a:rPr>
            </a:br>
            <a:r>
              <a:rPr lang="en-US" sz="2600" b="1" dirty="0" smtClean="0">
                <a:latin typeface="Arial"/>
                <a:cs typeface="Arial"/>
              </a:rPr>
              <a:t> </a:t>
            </a:r>
            <a:r>
              <a:rPr lang="en-US" sz="2600" b="1" dirty="0">
                <a:latin typeface="Arial"/>
                <a:cs typeface="Arial"/>
              </a:rPr>
              <a:t>video-recorded proceedings from the </a:t>
            </a:r>
            <a:r>
              <a:rPr lang="en-US" sz="2600" b="1" dirty="0" smtClean="0">
                <a:latin typeface="Arial"/>
                <a:cs typeface="Arial"/>
              </a:rPr>
              <a:t/>
            </a:r>
            <a:br>
              <a:rPr lang="en-US" sz="2600" b="1" dirty="0" smtClean="0">
                <a:latin typeface="Arial"/>
                <a:cs typeface="Arial"/>
              </a:rPr>
            </a:br>
            <a:r>
              <a:rPr lang="en-US" sz="2600" b="1" dirty="0" smtClean="0">
                <a:latin typeface="Arial"/>
                <a:cs typeface="Arial"/>
              </a:rPr>
              <a:t>live </a:t>
            </a:r>
            <a:r>
              <a:rPr lang="en-US" sz="2600" b="1" dirty="0">
                <a:latin typeface="Arial"/>
                <a:cs typeface="Arial"/>
              </a:rPr>
              <a:t>CME event and may include the use of trade names and other raw, unedited content. </a:t>
            </a:r>
            <a:endParaRPr lang="en-US" sz="2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50535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19400"/>
            <a:ext cx="8229600" cy="1143000"/>
          </a:xfrm>
        </p:spPr>
        <p:txBody>
          <a:bodyPr/>
          <a:lstStyle/>
          <a:p>
            <a:r>
              <a:rPr lang="en-US" dirty="0" smtClean="0"/>
              <a:t>Is there an optimal sequence?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57200" y="220971"/>
            <a:ext cx="8229600" cy="914400"/>
          </a:xfrm>
        </p:spPr>
        <p:txBody>
          <a:bodyPr>
            <a:normAutofit/>
          </a:bodyPr>
          <a:lstStyle/>
          <a:p>
            <a:r>
              <a:rPr lang="en-US" dirty="0"/>
              <a:t>GOG 87L: </a:t>
            </a:r>
            <a:r>
              <a:rPr lang="en-US" dirty="0" smtClean="0"/>
              <a:t>First-line</a:t>
            </a:r>
            <a:r>
              <a:rPr lang="en-US" dirty="0"/>
              <a:t>, Measurable Uterine LMS</a:t>
            </a: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4525963" y="1922400"/>
            <a:ext cx="920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FFFFFF"/>
              </a:solidFill>
              <a:latin typeface="Garamond" charset="0"/>
              <a:ea typeface="ＭＳ Ｐゴシック" charset="-128"/>
            </a:endParaRPr>
          </a:p>
        </p:txBody>
      </p:sp>
      <p:sp>
        <p:nvSpPr>
          <p:cNvPr id="3077" name="Rectangle 8"/>
          <p:cNvSpPr>
            <a:spLocks noChangeArrowheads="1"/>
          </p:cNvSpPr>
          <p:nvPr/>
        </p:nvSpPr>
        <p:spPr bwMode="auto">
          <a:xfrm>
            <a:off x="457200" y="6400800"/>
            <a:ext cx="434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FFFFFF"/>
              </a:solidFill>
              <a:latin typeface="Garamond" charset="0"/>
              <a:ea typeface="ＭＳ Ｐゴシック" charset="-128"/>
            </a:endParaRPr>
          </a:p>
        </p:txBody>
      </p:sp>
      <p:sp>
        <p:nvSpPr>
          <p:cNvPr id="3078" name="Rectangle 9"/>
          <p:cNvSpPr>
            <a:spLocks noChangeArrowheads="1"/>
          </p:cNvSpPr>
          <p:nvPr/>
        </p:nvSpPr>
        <p:spPr bwMode="auto">
          <a:xfrm>
            <a:off x="381000" y="5944437"/>
            <a:ext cx="4953000" cy="533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en-US" altLang="en-US" sz="1000" dirty="0">
                <a:solidFill>
                  <a:prstClr val="black"/>
                </a:solidFill>
              </a:rPr>
              <a:t>Hensley et al. </a:t>
            </a:r>
            <a:r>
              <a:rPr lang="it-IT" altLang="en-US" sz="1000" i="1" dirty="0">
                <a:solidFill>
                  <a:prstClr val="black"/>
                </a:solidFill>
              </a:rPr>
              <a:t>Gynecol Oncol</a:t>
            </a:r>
            <a:r>
              <a:rPr lang="it-IT" altLang="en-US" sz="1000" dirty="0">
                <a:solidFill>
                  <a:prstClr val="black"/>
                </a:solidFill>
              </a:rPr>
              <a:t>. 2008;109:329-334.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4" name="Rectangle: Rounded Corners 3"/>
          <p:cNvSpPr/>
          <p:nvPr/>
        </p:nvSpPr>
        <p:spPr>
          <a:xfrm>
            <a:off x="535681" y="2290700"/>
            <a:ext cx="2438400" cy="762000"/>
          </a:xfrm>
          <a:prstGeom prst="roundRect">
            <a:avLst/>
          </a:prstGeom>
          <a:gradFill>
            <a:gsLst>
              <a:gs pos="0">
                <a:schemeClr val="accent3">
                  <a:tint val="45000"/>
                  <a:satMod val="200000"/>
                </a:schemeClr>
              </a:gs>
              <a:gs pos="100000">
                <a:schemeClr val="accent3">
                  <a:tint val="45000"/>
                  <a:satMod val="200000"/>
                  <a:lumMod val="82000"/>
                </a:schemeClr>
              </a:gs>
            </a:gsLst>
            <a:lin ang="5400000" scaled="0"/>
          </a:gradFill>
          <a:ln>
            <a:solidFill>
              <a:schemeClr val="accent3">
                <a:lumMod val="50000"/>
              </a:schemeClr>
            </a:solidFill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117475" indent="-117475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prstClr val="black"/>
                </a:solidFill>
              </a:rPr>
              <a:t>Leiomyosarcoma of the uterus</a:t>
            </a:r>
          </a:p>
          <a:p>
            <a:pPr marL="117475" indent="-117475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prstClr val="black"/>
                </a:solidFill>
              </a:rPr>
              <a:t>No prior pelvic radiation</a:t>
            </a:r>
          </a:p>
        </p:txBody>
      </p:sp>
      <p:sp>
        <p:nvSpPr>
          <p:cNvPr id="11" name="Rectangle: Rounded Corners 10"/>
          <p:cNvSpPr/>
          <p:nvPr/>
        </p:nvSpPr>
        <p:spPr>
          <a:xfrm>
            <a:off x="532438" y="4513503"/>
            <a:ext cx="2438400" cy="762000"/>
          </a:xfrm>
          <a:prstGeom prst="roundRect">
            <a:avLst/>
          </a:prstGeom>
          <a:gradFill>
            <a:gsLst>
              <a:gs pos="0">
                <a:schemeClr val="accent3">
                  <a:tint val="45000"/>
                  <a:satMod val="200000"/>
                </a:schemeClr>
              </a:gs>
              <a:gs pos="100000">
                <a:schemeClr val="accent3">
                  <a:tint val="45000"/>
                  <a:satMod val="200000"/>
                  <a:lumMod val="82000"/>
                </a:schemeClr>
              </a:gs>
            </a:gsLst>
            <a:lin ang="5400000" scaled="0"/>
          </a:gradFill>
          <a:ln>
            <a:solidFill>
              <a:schemeClr val="accent3">
                <a:lumMod val="50000"/>
              </a:schemeClr>
            </a:solidFill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117475" indent="-117475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prstClr val="black"/>
                </a:solidFill>
              </a:rPr>
              <a:t>Leiomyosarcoma of the uterus</a:t>
            </a:r>
          </a:p>
          <a:p>
            <a:pPr marL="117475" indent="-117475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prstClr val="black"/>
                </a:solidFill>
              </a:rPr>
              <a:t>Prior pelvic radiation</a:t>
            </a:r>
          </a:p>
        </p:txBody>
      </p:sp>
      <p:sp>
        <p:nvSpPr>
          <p:cNvPr id="12" name="Rectangle: Rounded Corners 11"/>
          <p:cNvSpPr/>
          <p:nvPr/>
        </p:nvSpPr>
        <p:spPr>
          <a:xfrm>
            <a:off x="3429000" y="1620140"/>
            <a:ext cx="3352800" cy="2103120"/>
          </a:xfrm>
          <a:prstGeom prst="roundRect">
            <a:avLst>
              <a:gd name="adj" fmla="val 10225"/>
            </a:avLst>
          </a:prstGeom>
          <a:gradFill>
            <a:gsLst>
              <a:gs pos="0">
                <a:schemeClr val="accent1">
                  <a:lumMod val="24000"/>
                  <a:lumOff val="76000"/>
                </a:schemeClr>
              </a:gs>
              <a:gs pos="100000">
                <a:schemeClr val="tx2">
                  <a:lumMod val="27000"/>
                  <a:lumOff val="73000"/>
                </a:schemeClr>
              </a:gs>
            </a:gsLst>
            <a:lin ang="5400000" scaled="0"/>
          </a:gradFill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prstClr val="black"/>
                </a:solidFill>
              </a:rPr>
              <a:t>Gemcitabine</a:t>
            </a:r>
          </a:p>
          <a:p>
            <a:r>
              <a:rPr lang="en-US" sz="1100" dirty="0">
                <a:solidFill>
                  <a:prstClr val="black"/>
                </a:solidFill>
              </a:rPr>
              <a:t>900 mg/m</a:t>
            </a:r>
            <a:r>
              <a:rPr lang="en-US" sz="1100" baseline="30000" dirty="0">
                <a:solidFill>
                  <a:prstClr val="black"/>
                </a:solidFill>
              </a:rPr>
              <a:t>2</a:t>
            </a:r>
            <a:r>
              <a:rPr lang="en-US" sz="1100" dirty="0">
                <a:solidFill>
                  <a:prstClr val="black"/>
                </a:solidFill>
              </a:rPr>
              <a:t> IV days 1 and 8</a:t>
            </a:r>
          </a:p>
          <a:p>
            <a:pPr>
              <a:spcBef>
                <a:spcPts val="300"/>
              </a:spcBef>
            </a:pPr>
            <a:r>
              <a:rPr lang="en-US" sz="1200" b="1" dirty="0">
                <a:solidFill>
                  <a:prstClr val="black"/>
                </a:solidFill>
              </a:rPr>
              <a:t>Docetaxel</a:t>
            </a:r>
          </a:p>
          <a:p>
            <a:r>
              <a:rPr lang="en-US" sz="1100" dirty="0">
                <a:solidFill>
                  <a:prstClr val="black"/>
                </a:solidFill>
              </a:rPr>
              <a:t>100 mg/m</a:t>
            </a:r>
            <a:r>
              <a:rPr lang="en-US" sz="1100" baseline="30000" dirty="0">
                <a:solidFill>
                  <a:prstClr val="black"/>
                </a:solidFill>
              </a:rPr>
              <a:t>2</a:t>
            </a:r>
            <a:r>
              <a:rPr lang="en-US" sz="1100" dirty="0">
                <a:solidFill>
                  <a:prstClr val="black"/>
                </a:solidFill>
              </a:rPr>
              <a:t> IV day 8</a:t>
            </a:r>
          </a:p>
          <a:p>
            <a:pPr>
              <a:spcBef>
                <a:spcPts val="300"/>
              </a:spcBef>
            </a:pPr>
            <a:r>
              <a:rPr lang="en-US" sz="1200" b="1" dirty="0">
                <a:solidFill>
                  <a:prstClr val="black"/>
                </a:solidFill>
              </a:rPr>
              <a:t>G-CSF</a:t>
            </a:r>
          </a:p>
          <a:p>
            <a:r>
              <a:rPr lang="en-US" sz="1100" dirty="0">
                <a:solidFill>
                  <a:prstClr val="black"/>
                </a:solidFill>
              </a:rPr>
              <a:t>5 </a:t>
            </a:r>
            <a:r>
              <a:rPr lang="en-US" sz="1100" dirty="0">
                <a:solidFill>
                  <a:prstClr val="black"/>
                </a:solidFill>
                <a:sym typeface="Symbol" panose="05050102010706020507" pitchFamily="18" charset="2"/>
              </a:rPr>
              <a:t>g/kg/day subcutaneously, days 9-15 </a:t>
            </a:r>
            <a:r>
              <a:rPr lang="en-US" sz="1100" b="1" i="1" dirty="0">
                <a:solidFill>
                  <a:prstClr val="black"/>
                </a:solidFill>
                <a:sym typeface="Symbol" panose="05050102010706020507" pitchFamily="18" charset="2"/>
              </a:rPr>
              <a:t>OR</a:t>
            </a:r>
          </a:p>
          <a:p>
            <a:pPr>
              <a:spcBef>
                <a:spcPts val="300"/>
              </a:spcBef>
            </a:pPr>
            <a:r>
              <a:rPr lang="en-US" sz="1200" b="1" dirty="0">
                <a:solidFill>
                  <a:prstClr val="black"/>
                </a:solidFill>
                <a:sym typeface="Symbol" panose="05050102010706020507" pitchFamily="18" charset="2"/>
              </a:rPr>
              <a:t>Neulasta</a:t>
            </a:r>
          </a:p>
          <a:p>
            <a:r>
              <a:rPr lang="en-US" sz="1100" dirty="0">
                <a:solidFill>
                  <a:prstClr val="black"/>
                </a:solidFill>
                <a:sym typeface="Symbol" panose="05050102010706020507" pitchFamily="18" charset="2"/>
              </a:rPr>
              <a:t>6 mg subcutaneously, day 9</a:t>
            </a:r>
          </a:p>
          <a:p>
            <a:endParaRPr lang="en-US" sz="1100" dirty="0">
              <a:solidFill>
                <a:prstClr val="black"/>
              </a:solidFill>
              <a:sym typeface="Symbol" panose="05050102010706020507" pitchFamily="18" charset="2"/>
            </a:endParaRPr>
          </a:p>
          <a:p>
            <a:r>
              <a:rPr lang="en-US" sz="1100" dirty="0">
                <a:solidFill>
                  <a:prstClr val="black"/>
                </a:solidFill>
                <a:sym typeface="Symbol" panose="05050102010706020507" pitchFamily="18" charset="2"/>
              </a:rPr>
              <a:t>(Each 21-day period will be considered one course)</a:t>
            </a: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13" name="Rectangle: Rounded Corners 12"/>
          <p:cNvSpPr/>
          <p:nvPr/>
        </p:nvSpPr>
        <p:spPr>
          <a:xfrm>
            <a:off x="3398365" y="3894075"/>
            <a:ext cx="3341451" cy="2103120"/>
          </a:xfrm>
          <a:prstGeom prst="roundRect">
            <a:avLst>
              <a:gd name="adj" fmla="val 10225"/>
            </a:avLst>
          </a:prstGeom>
          <a:gradFill>
            <a:gsLst>
              <a:gs pos="0">
                <a:schemeClr val="accent1">
                  <a:lumMod val="24000"/>
                  <a:lumOff val="76000"/>
                </a:schemeClr>
              </a:gs>
              <a:gs pos="100000">
                <a:schemeClr val="tx2">
                  <a:lumMod val="27000"/>
                  <a:lumOff val="73000"/>
                </a:schemeClr>
              </a:gs>
            </a:gsLst>
            <a:lin ang="5400000" scaled="0"/>
          </a:gradFill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prstClr val="black"/>
                </a:solidFill>
              </a:rPr>
              <a:t>Gemcitabine</a:t>
            </a:r>
          </a:p>
          <a:p>
            <a:r>
              <a:rPr lang="en-US" sz="1100" dirty="0">
                <a:solidFill>
                  <a:prstClr val="black"/>
                </a:solidFill>
              </a:rPr>
              <a:t>675 mg/m</a:t>
            </a:r>
            <a:r>
              <a:rPr lang="en-US" sz="1100" baseline="30000" dirty="0">
                <a:solidFill>
                  <a:prstClr val="black"/>
                </a:solidFill>
              </a:rPr>
              <a:t>2</a:t>
            </a:r>
            <a:r>
              <a:rPr lang="en-US" sz="1100" dirty="0">
                <a:solidFill>
                  <a:prstClr val="black"/>
                </a:solidFill>
              </a:rPr>
              <a:t> IV days 1 and 8</a:t>
            </a:r>
          </a:p>
          <a:p>
            <a:pPr>
              <a:spcBef>
                <a:spcPts val="300"/>
              </a:spcBef>
            </a:pPr>
            <a:r>
              <a:rPr lang="en-US" sz="1200" b="1" dirty="0">
                <a:solidFill>
                  <a:prstClr val="black"/>
                </a:solidFill>
              </a:rPr>
              <a:t>Docetaxel</a:t>
            </a:r>
          </a:p>
          <a:p>
            <a:r>
              <a:rPr lang="en-US" sz="1100" dirty="0">
                <a:solidFill>
                  <a:prstClr val="black"/>
                </a:solidFill>
              </a:rPr>
              <a:t>75 mg/m</a:t>
            </a:r>
            <a:r>
              <a:rPr lang="en-US" sz="1100" baseline="30000" dirty="0">
                <a:solidFill>
                  <a:prstClr val="black"/>
                </a:solidFill>
              </a:rPr>
              <a:t>2</a:t>
            </a:r>
            <a:r>
              <a:rPr lang="en-US" sz="1100" dirty="0">
                <a:solidFill>
                  <a:prstClr val="black"/>
                </a:solidFill>
              </a:rPr>
              <a:t> IV day 8</a:t>
            </a:r>
          </a:p>
          <a:p>
            <a:pPr>
              <a:spcBef>
                <a:spcPts val="300"/>
              </a:spcBef>
            </a:pPr>
            <a:r>
              <a:rPr lang="en-US" sz="1200" b="1" dirty="0">
                <a:solidFill>
                  <a:prstClr val="black"/>
                </a:solidFill>
              </a:rPr>
              <a:t>G-CSF</a:t>
            </a:r>
          </a:p>
          <a:p>
            <a:r>
              <a:rPr lang="en-US" sz="1100" dirty="0">
                <a:solidFill>
                  <a:prstClr val="black"/>
                </a:solidFill>
              </a:rPr>
              <a:t>5 </a:t>
            </a:r>
            <a:r>
              <a:rPr lang="en-US" sz="1100" dirty="0">
                <a:solidFill>
                  <a:prstClr val="black"/>
                </a:solidFill>
                <a:sym typeface="Symbol" panose="05050102010706020507" pitchFamily="18" charset="2"/>
              </a:rPr>
              <a:t>g/kg/day subcutaneously, days 9-15 </a:t>
            </a:r>
            <a:r>
              <a:rPr lang="en-US" sz="1100" b="1" i="1" dirty="0">
                <a:solidFill>
                  <a:prstClr val="black"/>
                </a:solidFill>
                <a:sym typeface="Symbol" panose="05050102010706020507" pitchFamily="18" charset="2"/>
              </a:rPr>
              <a:t>OR</a:t>
            </a:r>
          </a:p>
          <a:p>
            <a:pPr>
              <a:spcBef>
                <a:spcPts val="300"/>
              </a:spcBef>
            </a:pPr>
            <a:r>
              <a:rPr lang="en-US" sz="1200" b="1" dirty="0">
                <a:solidFill>
                  <a:prstClr val="black"/>
                </a:solidFill>
                <a:sym typeface="Symbol" panose="05050102010706020507" pitchFamily="18" charset="2"/>
              </a:rPr>
              <a:t>Neulasta</a:t>
            </a:r>
          </a:p>
          <a:p>
            <a:r>
              <a:rPr lang="en-US" sz="1100" dirty="0">
                <a:solidFill>
                  <a:prstClr val="black"/>
                </a:solidFill>
                <a:sym typeface="Symbol" panose="05050102010706020507" pitchFamily="18" charset="2"/>
              </a:rPr>
              <a:t>6 mg subcutaneously, day 9</a:t>
            </a:r>
          </a:p>
          <a:p>
            <a:endParaRPr lang="en-US" sz="1100" dirty="0">
              <a:solidFill>
                <a:prstClr val="black"/>
              </a:solidFill>
              <a:sym typeface="Symbol" panose="05050102010706020507" pitchFamily="18" charset="2"/>
            </a:endParaRPr>
          </a:p>
          <a:p>
            <a:r>
              <a:rPr lang="en-US" sz="1100" dirty="0">
                <a:solidFill>
                  <a:prstClr val="black"/>
                </a:solidFill>
                <a:sym typeface="Symbol" panose="05050102010706020507" pitchFamily="18" charset="2"/>
              </a:rPr>
              <a:t>(Each 21-day period will be considered one course)</a:t>
            </a: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14" name="Rectangle: Rounded Corners 13"/>
          <p:cNvSpPr/>
          <p:nvPr/>
        </p:nvSpPr>
        <p:spPr>
          <a:xfrm>
            <a:off x="7236719" y="3052700"/>
            <a:ext cx="1309688" cy="1616956"/>
          </a:xfrm>
          <a:prstGeom prst="roundRect">
            <a:avLst>
              <a:gd name="adj" fmla="val 10225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66000"/>
                  <a:lumOff val="34000"/>
                </a:schemeClr>
              </a:gs>
            </a:gsLst>
            <a:lin ang="5400000" scaled="0"/>
          </a:gradFill>
          <a:ln>
            <a:solidFill>
              <a:schemeClr val="accent6"/>
            </a:solidFill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prstClr val="black"/>
                </a:solidFill>
              </a:rPr>
              <a:t>Until progression of disease or adverse effects prohibit further </a:t>
            </a:r>
            <a:r>
              <a:rPr lang="en-US" sz="1100" dirty="0" smtClean="0">
                <a:solidFill>
                  <a:prstClr val="black"/>
                </a:solidFill>
              </a:rPr>
              <a:t>therapy</a:t>
            </a:r>
            <a:endParaRPr lang="en-US" sz="1100" dirty="0">
              <a:solidFill>
                <a:prstClr val="black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974081" y="2671700"/>
            <a:ext cx="453468" cy="0"/>
          </a:xfrm>
          <a:prstGeom prst="straightConnector1">
            <a:avLst/>
          </a:prstGeom>
          <a:ln w="285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974081" y="4878325"/>
            <a:ext cx="453468" cy="0"/>
          </a:xfrm>
          <a:prstGeom prst="straightConnector1">
            <a:avLst/>
          </a:prstGeom>
          <a:ln w="285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cxnSpLocks/>
            <a:stCxn id="12" idx="3"/>
          </p:cNvCxnSpPr>
          <p:nvPr/>
        </p:nvCxnSpPr>
        <p:spPr>
          <a:xfrm>
            <a:off x="6781800" y="2671700"/>
            <a:ext cx="454919" cy="1032105"/>
          </a:xfrm>
          <a:prstGeom prst="straightConnector1">
            <a:avLst/>
          </a:prstGeom>
          <a:ln w="285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cxnSpLocks/>
            <a:stCxn id="13" idx="3"/>
            <a:endCxn id="14" idx="1"/>
          </p:cNvCxnSpPr>
          <p:nvPr/>
        </p:nvCxnSpPr>
        <p:spPr>
          <a:xfrm flipV="1">
            <a:off x="6739816" y="3861178"/>
            <a:ext cx="496903" cy="1084457"/>
          </a:xfrm>
          <a:prstGeom prst="straightConnector1">
            <a:avLst/>
          </a:prstGeom>
          <a:ln w="285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716861" y="1138227"/>
            <a:ext cx="2777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GOG 87-L</a:t>
            </a:r>
          </a:p>
        </p:txBody>
      </p:sp>
    </p:spTree>
    <p:extLst>
      <p:ext uri="{BB962C8B-B14F-4D97-AF65-F5344CB8AC3E}">
        <p14:creationId xmlns:p14="http://schemas.microsoft.com/office/powerpoint/2010/main" val="64146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25894"/>
            <a:ext cx="8275462" cy="928651"/>
          </a:xfrm>
        </p:spPr>
        <p:txBody>
          <a:bodyPr/>
          <a:lstStyle/>
          <a:p>
            <a:r>
              <a:rPr lang="en-US" altLang="en-US" dirty="0">
                <a:solidFill>
                  <a:srgbClr val="1F497D"/>
                </a:solidFill>
              </a:rPr>
              <a:t>GOG 87L</a:t>
            </a:r>
            <a:r>
              <a:rPr lang="en-US" altLang="en-US" dirty="0" smtClean="0">
                <a:solidFill>
                  <a:srgbClr val="1F497D"/>
                </a:solidFill>
              </a:rPr>
              <a:t>: </a:t>
            </a:r>
            <a:r>
              <a:rPr lang="en-US" altLang="en-US" dirty="0">
                <a:solidFill>
                  <a:srgbClr val="1F497D"/>
                </a:solidFill>
              </a:rPr>
              <a:t>RECIST Response</a:t>
            </a:r>
          </a:p>
        </p:txBody>
      </p:sp>
      <p:graphicFrame>
        <p:nvGraphicFramePr>
          <p:cNvPr id="99358" name="Group 30"/>
          <p:cNvGraphicFramePr>
            <a:graphicFrameLocks noGrp="1"/>
          </p:cNvGraphicFramePr>
          <p:nvPr>
            <p:ph idx="4294967295"/>
            <p:extLst/>
          </p:nvPr>
        </p:nvGraphicFramePr>
        <p:xfrm>
          <a:off x="600364" y="1230745"/>
          <a:ext cx="8229600" cy="347089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{93296810-A885-4BE3-A3E7-6D5BEEA58F35}</a:tableStyleId>
              </a:tblPr>
              <a:tblGrid>
                <a:gridCol w="2743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7288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Best Response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1CF42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T="45701" marB="45701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39 Patients Evaluable for Response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1CF42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T="45701" marB="45701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Response Rate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1CF42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T="45701" marB="45701" anchor="ctr" horzOverflow="overflow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855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   </a:t>
                      </a: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CR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T="45701" marB="45701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2/39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T="45701" marB="45701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4.8%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T="45701" marB="45701" anchor="ctr" horzOverflow="overflow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855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   </a:t>
                      </a: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PR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T="45701" marB="45701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13/39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T="45701" marB="45701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31%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T="45701" marB="45701" anchor="ctr" horzOverflow="overflow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855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   </a:t>
                      </a: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SD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T="45701" marB="45701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11/39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T="45701" marB="45701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26.2%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T="45701" marB="45701" anchor="ctr" horzOverflow="overflow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855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   </a:t>
                      </a: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POD 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T="45701" marB="45701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12/39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T="45701" marB="45701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32%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Arial" charset="0"/>
                      </a:endParaRPr>
                    </a:p>
                  </a:txBody>
                  <a:tcPr marL="0" marT="45701" marB="45701" anchor="ctr" horzOverflow="overflow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1709" name="Rectangle 29"/>
          <p:cNvSpPr>
            <a:spLocks noChangeArrowheads="1"/>
          </p:cNvSpPr>
          <p:nvPr/>
        </p:nvSpPr>
        <p:spPr bwMode="auto">
          <a:xfrm>
            <a:off x="616085" y="4911455"/>
            <a:ext cx="8229600" cy="869950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lin ang="5400000" scaled="0"/>
          </a:gradFill>
          <a:ln>
            <a:solidFill>
              <a:schemeClr val="accent4">
                <a:lumMod val="50000"/>
              </a:schemeClr>
            </a:solidFill>
            <a:headEnd/>
            <a:tailEnd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>
                <a:solidFill>
                  <a:srgbClr val="FFFF00"/>
                </a:solidFill>
                <a:latin typeface="Calibri"/>
              </a:rPr>
              <a:t>Clinical Benefit Rate:  62%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prstClr val="white"/>
                </a:solidFill>
                <a:latin typeface="Calibri"/>
              </a:rPr>
              <a:t>19/38 (50%) patients received </a:t>
            </a:r>
            <a:r>
              <a:rPr lang="en-US" altLang="en-US" sz="2400" u="sng" dirty="0">
                <a:solidFill>
                  <a:prstClr val="white"/>
                </a:solidFill>
                <a:latin typeface="Calibri"/>
              </a:rPr>
              <a:t>&gt;</a:t>
            </a:r>
            <a:r>
              <a:rPr lang="en-US" altLang="en-US" sz="2400" dirty="0">
                <a:solidFill>
                  <a:prstClr val="white"/>
                </a:solidFill>
                <a:latin typeface="Calibri"/>
              </a:rPr>
              <a:t> 6 cycles</a:t>
            </a:r>
          </a:p>
        </p:txBody>
      </p:sp>
      <p:sp>
        <p:nvSpPr>
          <p:cNvPr id="71710" name="Oval 31"/>
          <p:cNvSpPr>
            <a:spLocks noChangeArrowheads="1"/>
          </p:cNvSpPr>
          <p:nvPr/>
        </p:nvSpPr>
        <p:spPr bwMode="auto">
          <a:xfrm>
            <a:off x="8077201" y="2378175"/>
            <a:ext cx="768484" cy="533400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lin ang="5400000" scaled="0"/>
          </a:gradFill>
          <a:ln>
            <a:solidFill>
              <a:schemeClr val="accent4">
                <a:lumMod val="50000"/>
              </a:schemeClr>
            </a:solidFill>
            <a:headEnd/>
            <a:tailEnd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>
                <a:solidFill>
                  <a:srgbClr val="FFFF00"/>
                </a:solidFill>
                <a:latin typeface="Calibri"/>
              </a:rPr>
              <a:t>36%</a:t>
            </a:r>
          </a:p>
        </p:txBody>
      </p:sp>
      <p:sp>
        <p:nvSpPr>
          <p:cNvPr id="71711" name="Line 32"/>
          <p:cNvSpPr>
            <a:spLocks noChangeShapeType="1"/>
          </p:cNvSpPr>
          <p:nvPr/>
        </p:nvSpPr>
        <p:spPr bwMode="auto">
          <a:xfrm flipV="1">
            <a:off x="7696200" y="2661896"/>
            <a:ext cx="381000" cy="249678"/>
          </a:xfrm>
          <a:prstGeom prst="line">
            <a:avLst/>
          </a:prstGeom>
          <a:ln w="28575">
            <a:solidFill>
              <a:schemeClr val="accent2"/>
            </a:solidFill>
            <a:tailEnd type="arrow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anchorCtr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black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1712" name="Line 33"/>
          <p:cNvSpPr>
            <a:spLocks noChangeShapeType="1"/>
          </p:cNvSpPr>
          <p:nvPr/>
        </p:nvSpPr>
        <p:spPr bwMode="auto">
          <a:xfrm>
            <a:off x="7696200" y="2225774"/>
            <a:ext cx="381000" cy="394447"/>
          </a:xfrm>
          <a:prstGeom prst="line">
            <a:avLst/>
          </a:prstGeom>
          <a:ln w="28575">
            <a:solidFill>
              <a:schemeClr val="accent2"/>
            </a:solidFill>
            <a:tailEnd type="arrow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anchorCtr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black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1713" name="TextBox 7"/>
          <p:cNvSpPr txBox="1">
            <a:spLocks noChangeArrowheads="1"/>
          </p:cNvSpPr>
          <p:nvPr/>
        </p:nvSpPr>
        <p:spPr bwMode="auto">
          <a:xfrm>
            <a:off x="381000" y="6085303"/>
            <a:ext cx="5181600" cy="246221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solidFill>
                  <a:srgbClr val="000000"/>
                </a:solidFill>
              </a:rPr>
              <a:t>Hensley et al. </a:t>
            </a:r>
            <a:r>
              <a:rPr lang="it-IT" altLang="en-US" sz="1000" i="1" dirty="0">
                <a:solidFill>
                  <a:srgbClr val="000000"/>
                </a:solidFill>
              </a:rPr>
              <a:t>Gynecol Oncol</a:t>
            </a:r>
            <a:r>
              <a:rPr lang="it-IT" altLang="en-US" sz="1000" dirty="0">
                <a:solidFill>
                  <a:srgbClr val="000000"/>
                </a:solidFill>
              </a:rPr>
              <a:t>. 2008;109:329-334.</a:t>
            </a:r>
            <a:endParaRPr lang="en-US" altLang="en-US" sz="1000" dirty="0">
              <a:solidFill>
                <a:srgbClr val="000000"/>
              </a:solidFill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84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9880"/>
            <a:ext cx="80772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 err="1" smtClean="0">
                <a:solidFill>
                  <a:srgbClr val="1F497D"/>
                </a:solidFill>
              </a:rPr>
              <a:t>GeDDiS</a:t>
            </a:r>
            <a:r>
              <a:rPr lang="en-US" sz="3200" dirty="0" smtClean="0">
                <a:solidFill>
                  <a:srgbClr val="1F497D"/>
                </a:solidFill>
              </a:rPr>
              <a:t> - Trial Design</a:t>
            </a:r>
            <a:endParaRPr lang="en-US" sz="3200" dirty="0">
              <a:solidFill>
                <a:srgbClr val="1F497D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72068" y="1968964"/>
            <a:ext cx="3233378" cy="178303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r>
              <a:rPr lang="en-GB" sz="1600" b="1" dirty="0" smtClean="0">
                <a:solidFill>
                  <a:srgbClr val="F5E9E8"/>
                </a:solidFill>
              </a:rPr>
              <a:t>Eligible patients</a:t>
            </a:r>
            <a:r>
              <a:rPr lang="en-GB" sz="1600" b="1" dirty="0">
                <a:solidFill>
                  <a:srgbClr val="F5E9E8"/>
                </a:solidFill>
              </a:rPr>
              <a:t> </a:t>
            </a:r>
            <a:r>
              <a:rPr lang="en-GB" sz="1600" b="1" dirty="0" smtClean="0">
                <a:solidFill>
                  <a:srgbClr val="F5E9E8"/>
                </a:solidFill>
              </a:rPr>
              <a:t>(n=250)</a:t>
            </a:r>
          </a:p>
          <a:p>
            <a:r>
              <a:rPr lang="en-GB" sz="1200" b="1" dirty="0">
                <a:solidFill>
                  <a:srgbClr val="FFF6B7"/>
                </a:solidFill>
              </a:rPr>
              <a:t>*Stratification factors: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FFF6B7"/>
                </a:solidFill>
              </a:rPr>
              <a:t>age (≤18 years, &gt;18 years)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FFF6B7"/>
                </a:solidFill>
              </a:rPr>
              <a:t>histological subtype: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en-GB" sz="1200" dirty="0">
                <a:solidFill>
                  <a:srgbClr val="FFF6B7"/>
                </a:solidFill>
              </a:rPr>
              <a:t>Uterine leiomyosarcoma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en-GB" sz="1200" dirty="0">
                <a:solidFill>
                  <a:srgbClr val="FFF6B7"/>
                </a:solidFill>
              </a:rPr>
              <a:t>Synovial sarcoma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en-GB" sz="1200" dirty="0">
                <a:solidFill>
                  <a:srgbClr val="FFF6B7"/>
                </a:solidFill>
              </a:rPr>
              <a:t>Pleomorphic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en-GB" sz="1200" dirty="0">
                <a:solidFill>
                  <a:srgbClr val="FFF6B7"/>
                </a:solidFill>
              </a:rPr>
              <a:t>Other types of eligible </a:t>
            </a:r>
            <a:r>
              <a:rPr lang="en-GB" sz="1200" dirty="0" smtClean="0">
                <a:solidFill>
                  <a:srgbClr val="FFF6B7"/>
                </a:solidFill>
              </a:rPr>
              <a:t>STS</a:t>
            </a:r>
            <a:endParaRPr lang="en-GB" sz="1200" dirty="0">
              <a:solidFill>
                <a:srgbClr val="FFF6B7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370295" y="1480344"/>
            <a:ext cx="3431960" cy="897683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>
            <a:spAutoFit/>
          </a:bodyPr>
          <a:lstStyle/>
          <a:p>
            <a:r>
              <a:rPr lang="en-GB" sz="1600" b="1" dirty="0" smtClean="0">
                <a:solidFill>
                  <a:srgbClr val="F5E9E8"/>
                </a:solidFill>
              </a:rPr>
              <a:t>Control Arm:</a:t>
            </a:r>
          </a:p>
          <a:p>
            <a:r>
              <a:rPr lang="en-GB" sz="1600" dirty="0" smtClean="0">
                <a:solidFill>
                  <a:srgbClr val="F5E9E8"/>
                </a:solidFill>
              </a:rPr>
              <a:t>Doxorubicin 75 mg/m</a:t>
            </a:r>
            <a:r>
              <a:rPr lang="en-GB" sz="1600" baseline="30000" dirty="0" smtClean="0">
                <a:solidFill>
                  <a:srgbClr val="F5E9E8"/>
                </a:solidFill>
              </a:rPr>
              <a:t>2</a:t>
            </a:r>
            <a:r>
              <a:rPr lang="en-GB" sz="1600" dirty="0" smtClean="0">
                <a:solidFill>
                  <a:srgbClr val="F5E9E8"/>
                </a:solidFill>
              </a:rPr>
              <a:t> </a:t>
            </a:r>
            <a:r>
              <a:rPr lang="en-GB" sz="1600" dirty="0">
                <a:solidFill>
                  <a:srgbClr val="F5E9E8"/>
                </a:solidFill>
              </a:rPr>
              <a:t>d</a:t>
            </a:r>
            <a:r>
              <a:rPr lang="en-GB" sz="1600" dirty="0" smtClean="0">
                <a:solidFill>
                  <a:srgbClr val="F5E9E8"/>
                </a:solidFill>
              </a:rPr>
              <a:t>ay 1</a:t>
            </a:r>
          </a:p>
          <a:p>
            <a:r>
              <a:rPr lang="en-GB" sz="1600" dirty="0" smtClean="0">
                <a:solidFill>
                  <a:srgbClr val="F5E9E8"/>
                </a:solidFill>
              </a:rPr>
              <a:t>every 21 days x </a:t>
            </a:r>
            <a:r>
              <a:rPr lang="en-GB" sz="1600" dirty="0">
                <a:solidFill>
                  <a:srgbClr val="F5E9E8"/>
                </a:solidFill>
              </a:rPr>
              <a:t>6 cycles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5370295" y="3374636"/>
            <a:ext cx="3431960" cy="1442513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>
            <a:spAutoFit/>
          </a:bodyPr>
          <a:lstStyle/>
          <a:p>
            <a:r>
              <a:rPr lang="en-GB" sz="1600" b="1" dirty="0" smtClean="0">
                <a:solidFill>
                  <a:srgbClr val="F5E9E8"/>
                </a:solidFill>
              </a:rPr>
              <a:t>Investigational Arm:</a:t>
            </a:r>
          </a:p>
          <a:p>
            <a:r>
              <a:rPr lang="en-GB" sz="1600" dirty="0" smtClean="0">
                <a:solidFill>
                  <a:srgbClr val="F5E9E8"/>
                </a:solidFill>
              </a:rPr>
              <a:t>Gemcitabine 675 </a:t>
            </a:r>
            <a:r>
              <a:rPr lang="en-GB" sz="1600" dirty="0">
                <a:solidFill>
                  <a:srgbClr val="F5E9E8"/>
                </a:solidFill>
              </a:rPr>
              <a:t>mg/m</a:t>
            </a:r>
            <a:r>
              <a:rPr lang="en-GB" sz="1600" baseline="30000" dirty="0">
                <a:solidFill>
                  <a:srgbClr val="F5E9E8"/>
                </a:solidFill>
              </a:rPr>
              <a:t>2 </a:t>
            </a:r>
            <a:r>
              <a:rPr lang="en-GB" sz="1600" dirty="0">
                <a:solidFill>
                  <a:srgbClr val="F5E9E8"/>
                </a:solidFill>
              </a:rPr>
              <a:t>days </a:t>
            </a:r>
            <a:r>
              <a:rPr lang="en-GB" sz="1600" dirty="0" smtClean="0">
                <a:solidFill>
                  <a:srgbClr val="F5E9E8"/>
                </a:solidFill>
              </a:rPr>
              <a:t>1, 8</a:t>
            </a:r>
            <a:endParaRPr lang="en-GB" sz="1600" dirty="0">
              <a:solidFill>
                <a:srgbClr val="F5E9E8"/>
              </a:solidFill>
            </a:endParaRPr>
          </a:p>
          <a:p>
            <a:r>
              <a:rPr lang="en-GB" sz="1600" dirty="0" smtClean="0">
                <a:solidFill>
                  <a:srgbClr val="F5E9E8"/>
                </a:solidFill>
              </a:rPr>
              <a:t>Docetaxel 75 mg/m</a:t>
            </a:r>
            <a:r>
              <a:rPr lang="en-GB" sz="1600" baseline="30000" dirty="0" smtClean="0">
                <a:solidFill>
                  <a:srgbClr val="F5E9E8"/>
                </a:solidFill>
              </a:rPr>
              <a:t>2</a:t>
            </a:r>
            <a:r>
              <a:rPr lang="en-GB" sz="1600" dirty="0" smtClean="0">
                <a:solidFill>
                  <a:srgbClr val="F5E9E8"/>
                </a:solidFill>
              </a:rPr>
              <a:t> </a:t>
            </a:r>
            <a:r>
              <a:rPr lang="en-GB" sz="1600" dirty="0">
                <a:solidFill>
                  <a:srgbClr val="F5E9E8"/>
                </a:solidFill>
              </a:rPr>
              <a:t>d</a:t>
            </a:r>
            <a:r>
              <a:rPr lang="en-GB" sz="1600" dirty="0" smtClean="0">
                <a:solidFill>
                  <a:srgbClr val="F5E9E8"/>
                </a:solidFill>
              </a:rPr>
              <a:t>ay </a:t>
            </a:r>
            <a:r>
              <a:rPr lang="en-GB" sz="1600" dirty="0">
                <a:solidFill>
                  <a:srgbClr val="F5E9E8"/>
                </a:solidFill>
              </a:rPr>
              <a:t>8</a:t>
            </a:r>
          </a:p>
          <a:p>
            <a:r>
              <a:rPr lang="en-GB" sz="1600" dirty="0">
                <a:solidFill>
                  <a:srgbClr val="F5E9E8"/>
                </a:solidFill>
              </a:rPr>
              <a:t>every 21 days </a:t>
            </a:r>
            <a:r>
              <a:rPr lang="en-GB" sz="1600" dirty="0" smtClean="0">
                <a:solidFill>
                  <a:srgbClr val="F5E9E8"/>
                </a:solidFill>
              </a:rPr>
              <a:t>x </a:t>
            </a:r>
            <a:r>
              <a:rPr lang="en-GB" sz="1600" dirty="0">
                <a:solidFill>
                  <a:srgbClr val="F5E9E8"/>
                </a:solidFill>
              </a:rPr>
              <a:t>6 </a:t>
            </a:r>
            <a:r>
              <a:rPr lang="en-GB" sz="1600" dirty="0" smtClean="0">
                <a:solidFill>
                  <a:srgbClr val="F5E9E8"/>
                </a:solidFill>
              </a:rPr>
              <a:t>cycles, </a:t>
            </a:r>
          </a:p>
          <a:p>
            <a:r>
              <a:rPr lang="en-GB" sz="1600" dirty="0" smtClean="0">
                <a:solidFill>
                  <a:srgbClr val="F5E9E8"/>
                </a:solidFill>
              </a:rPr>
              <a:t>with GCSF</a:t>
            </a:r>
            <a:endParaRPr lang="en-GB" sz="1600" dirty="0">
              <a:solidFill>
                <a:srgbClr val="F5E9E8"/>
              </a:solidFill>
            </a:endParaRPr>
          </a:p>
        </p:txBody>
      </p:sp>
      <p:cxnSp>
        <p:nvCxnSpPr>
          <p:cNvPr id="10" name="Straight Arrow Connector 9"/>
          <p:cNvCxnSpPr>
            <a:stCxn id="4" idx="3"/>
            <a:endCxn id="6" idx="1"/>
          </p:cNvCxnSpPr>
          <p:nvPr/>
        </p:nvCxnSpPr>
        <p:spPr>
          <a:xfrm flipV="1">
            <a:off x="3405446" y="1929186"/>
            <a:ext cx="1964849" cy="931294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4" idx="3"/>
            <a:endCxn id="7" idx="1"/>
          </p:cNvCxnSpPr>
          <p:nvPr/>
        </p:nvCxnSpPr>
        <p:spPr>
          <a:xfrm>
            <a:off x="3405446" y="2860480"/>
            <a:ext cx="1964849" cy="1235413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3901129" y="2364114"/>
            <a:ext cx="2008787" cy="800485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1:1 randomisation*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85676" y="4719901"/>
            <a:ext cx="300616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/>
              <a:t>Disease assessments (RECIST 1.1) at: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B</a:t>
            </a:r>
            <a:r>
              <a:rPr lang="en-GB" sz="1400" dirty="0" smtClean="0"/>
              <a:t>aseline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 smtClean="0"/>
              <a:t>12 weeks post randomisation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 smtClean="0"/>
              <a:t>24 weeks post randomisation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 smtClean="0"/>
              <a:t>12 weekly thereafter</a:t>
            </a:r>
            <a:endParaRPr lang="en-GB" sz="1400" dirty="0"/>
          </a:p>
        </p:txBody>
      </p:sp>
      <p:sp>
        <p:nvSpPr>
          <p:cNvPr id="11" name="Rectangle 10"/>
          <p:cNvSpPr/>
          <p:nvPr/>
        </p:nvSpPr>
        <p:spPr>
          <a:xfrm>
            <a:off x="5428200" y="4966123"/>
            <a:ext cx="2781724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/>
              <a:t>Quality of life assessments at: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B</a:t>
            </a:r>
            <a:r>
              <a:rPr lang="en-GB" sz="1400" dirty="0" smtClean="0"/>
              <a:t>aseline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 smtClean="0"/>
              <a:t>12 weeks post randomisation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 smtClean="0"/>
              <a:t>18 weeks post randomisation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 smtClean="0"/>
              <a:t>24 weeks post-randomisation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152400" y="6477000"/>
            <a:ext cx="6199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Seddon</a:t>
            </a:r>
            <a:r>
              <a:rPr lang="en-US" dirty="0" smtClean="0"/>
              <a:t> et al, ASCO annual meeting, CTOS annual meeting, 2015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425" y="228600"/>
            <a:ext cx="8299808" cy="918709"/>
          </a:xfrm>
        </p:spPr>
        <p:txBody>
          <a:bodyPr>
            <a:normAutofit/>
          </a:bodyPr>
          <a:lstStyle/>
          <a:p>
            <a:pPr algn="l"/>
            <a:r>
              <a:rPr lang="en-US" sz="3200" dirty="0" err="1" smtClean="0">
                <a:solidFill>
                  <a:srgbClr val="1F497D"/>
                </a:solidFill>
              </a:rPr>
              <a:t>GeDDis</a:t>
            </a:r>
            <a:r>
              <a:rPr lang="en-US" sz="3200" dirty="0" smtClean="0">
                <a:solidFill>
                  <a:srgbClr val="1F497D"/>
                </a:solidFill>
              </a:rPr>
              <a:t> - Compliance to Trial </a:t>
            </a:r>
            <a:r>
              <a:rPr lang="en-US" sz="3200" dirty="0">
                <a:solidFill>
                  <a:srgbClr val="1F497D"/>
                </a:solidFill>
              </a:rPr>
              <a:t>T</a:t>
            </a:r>
            <a:r>
              <a:rPr lang="en-US" sz="3200" dirty="0" smtClean="0">
                <a:solidFill>
                  <a:srgbClr val="1F497D"/>
                </a:solidFill>
              </a:rPr>
              <a:t>reatment</a:t>
            </a:r>
            <a:endParaRPr lang="en-US" sz="3200" dirty="0">
              <a:solidFill>
                <a:srgbClr val="1F497D"/>
              </a:solidFill>
            </a:endParaRPr>
          </a:p>
        </p:txBody>
      </p:sp>
      <p:graphicFrame>
        <p:nvGraphicFramePr>
          <p:cNvPr id="7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6671890"/>
              </p:ext>
            </p:extLst>
          </p:nvPr>
        </p:nvGraphicFramePr>
        <p:xfrm>
          <a:off x="620425" y="1684029"/>
          <a:ext cx="8299802" cy="445779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885014"/>
                <a:gridCol w="2269129"/>
                <a:gridCol w="2145659"/>
              </a:tblGrid>
              <a:tr h="737616">
                <a:tc>
                  <a:txBody>
                    <a:bodyPr/>
                    <a:lstStyle/>
                    <a:p>
                      <a:r>
                        <a:rPr lang="en-US" sz="2100" dirty="0" smtClean="0"/>
                        <a:t>Reason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 err="1" smtClean="0"/>
                        <a:t>Dox</a:t>
                      </a:r>
                      <a:r>
                        <a:rPr lang="en-US" sz="2100" dirty="0" smtClean="0"/>
                        <a:t> (N=129)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 err="1" smtClean="0"/>
                        <a:t>GemDoc</a:t>
                      </a:r>
                      <a:r>
                        <a:rPr lang="en-US" sz="2100" dirty="0" smtClean="0"/>
                        <a:t> (N=128)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</a:tr>
              <a:tr h="737616">
                <a:tc>
                  <a:txBody>
                    <a:bodyPr/>
                    <a:lstStyle/>
                    <a:p>
                      <a:r>
                        <a:rPr lang="en-US" sz="2100" dirty="0" smtClean="0"/>
                        <a:t>Total</a:t>
                      </a:r>
                      <a:r>
                        <a:rPr lang="en-US" sz="2100" baseline="0" dirty="0" smtClean="0"/>
                        <a:t> withdrawals during treatment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 smtClean="0"/>
                        <a:t>60 (47%)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 smtClean="0"/>
                        <a:t>80 (63%)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</a:tr>
              <a:tr h="497093">
                <a:tc>
                  <a:txBody>
                    <a:bodyPr/>
                    <a:lstStyle/>
                    <a:p>
                      <a:pPr algn="r"/>
                      <a:r>
                        <a:rPr lang="en-US" sz="2100" dirty="0" smtClean="0"/>
                        <a:t>Disease progression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100" dirty="0" smtClean="0"/>
                        <a:t>34 (57%) 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100" dirty="0" smtClean="0"/>
                        <a:t>39 (49%) 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</a:tr>
              <a:tr h="497093">
                <a:tc>
                  <a:txBody>
                    <a:bodyPr/>
                    <a:lstStyle/>
                    <a:p>
                      <a:pPr algn="r"/>
                      <a:r>
                        <a:rPr lang="en-US" sz="2100" dirty="0" smtClean="0"/>
                        <a:t>Symptomatic</a:t>
                      </a:r>
                      <a:r>
                        <a:rPr lang="en-US" sz="2100" baseline="0" dirty="0" smtClean="0"/>
                        <a:t> deterioration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100" dirty="0" smtClean="0"/>
                        <a:t>4 (7%) </a:t>
                      </a:r>
                      <a:r>
                        <a:rPr lang="en-US" sz="2100" baseline="0" dirty="0" smtClean="0"/>
                        <a:t> 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100" dirty="0" smtClean="0"/>
                        <a:t>3 (4%) 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</a:tr>
              <a:tr h="497093">
                <a:tc>
                  <a:txBody>
                    <a:bodyPr/>
                    <a:lstStyle/>
                    <a:p>
                      <a:pPr algn="r"/>
                      <a:r>
                        <a:rPr lang="en-US" sz="2100" dirty="0" smtClean="0"/>
                        <a:t>Unacceptable toxicity</a:t>
                      </a:r>
                    </a:p>
                  </a:txBody>
                  <a:tcPr marL="73152" marR="73152" marT="48768" marB="4876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100" dirty="0" smtClean="0"/>
                        <a:t>1 (2%) 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100" dirty="0" smtClean="0"/>
                        <a:t>13 (16%) 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</a:tr>
              <a:tr h="497093">
                <a:tc>
                  <a:txBody>
                    <a:bodyPr/>
                    <a:lstStyle/>
                    <a:p>
                      <a:pPr algn="r"/>
                      <a:r>
                        <a:rPr lang="en-US" sz="2100" dirty="0" smtClean="0"/>
                        <a:t>Serious adverse event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100" dirty="0" smtClean="0"/>
                        <a:t>2 (3%) 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100" dirty="0" smtClean="0"/>
                        <a:t>2 (3%) 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</a:tr>
              <a:tr h="497093">
                <a:tc>
                  <a:txBody>
                    <a:bodyPr/>
                    <a:lstStyle/>
                    <a:p>
                      <a:pPr algn="r"/>
                      <a:r>
                        <a:rPr lang="en-US" sz="2100" dirty="0" smtClean="0"/>
                        <a:t>Death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100" dirty="0" smtClean="0"/>
                        <a:t>5 (8%) 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100" dirty="0" smtClean="0"/>
                        <a:t>4 (5%) 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</a:tr>
              <a:tr h="497093">
                <a:tc>
                  <a:txBody>
                    <a:bodyPr/>
                    <a:lstStyle/>
                    <a:p>
                      <a:pPr algn="r"/>
                      <a:r>
                        <a:rPr lang="en-US" sz="2100" dirty="0" smtClean="0"/>
                        <a:t>Other 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100" dirty="0" smtClean="0"/>
                        <a:t>14 (23%) 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100" dirty="0" smtClean="0"/>
                        <a:t>19 (11%) 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</a:tr>
            </a:tbl>
          </a:graphicData>
        </a:graphic>
      </p:graphicFrame>
      <p:sp>
        <p:nvSpPr>
          <p:cNvPr id="8" name="Frame 7"/>
          <p:cNvSpPr/>
          <p:nvPr/>
        </p:nvSpPr>
        <p:spPr>
          <a:xfrm>
            <a:off x="4511577" y="2436282"/>
            <a:ext cx="4408650" cy="426605"/>
          </a:xfrm>
          <a:prstGeom prst="frame">
            <a:avLst/>
          </a:prstGeom>
          <a:solidFill>
            <a:srgbClr val="FF00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6477000"/>
            <a:ext cx="6199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Seddon et al, ASCO annual meeting, CTOS annual meeting,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9257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425" y="224291"/>
            <a:ext cx="8299808" cy="918709"/>
          </a:xfrm>
        </p:spPr>
        <p:txBody>
          <a:bodyPr>
            <a:normAutofit/>
          </a:bodyPr>
          <a:lstStyle/>
          <a:p>
            <a:pPr algn="l"/>
            <a:r>
              <a:rPr lang="en-US" sz="3200" dirty="0" err="1" smtClean="0">
                <a:solidFill>
                  <a:srgbClr val="1F497D"/>
                </a:solidFill>
              </a:rPr>
              <a:t>GeDDis</a:t>
            </a:r>
            <a:r>
              <a:rPr lang="en-US" sz="3200" dirty="0" smtClean="0">
                <a:solidFill>
                  <a:srgbClr val="1F497D"/>
                </a:solidFill>
              </a:rPr>
              <a:t> - Compliance to Trial </a:t>
            </a:r>
            <a:r>
              <a:rPr lang="en-US" sz="3200" dirty="0">
                <a:solidFill>
                  <a:srgbClr val="1F497D"/>
                </a:solidFill>
              </a:rPr>
              <a:t>T</a:t>
            </a:r>
            <a:r>
              <a:rPr lang="en-US" sz="3200" dirty="0" smtClean="0">
                <a:solidFill>
                  <a:srgbClr val="1F497D"/>
                </a:solidFill>
              </a:rPr>
              <a:t>reatment</a:t>
            </a:r>
            <a:endParaRPr lang="en-US" sz="3200" dirty="0">
              <a:solidFill>
                <a:srgbClr val="1F497D"/>
              </a:solidFill>
            </a:endParaRPr>
          </a:p>
        </p:txBody>
      </p:sp>
      <p:graphicFrame>
        <p:nvGraphicFramePr>
          <p:cNvPr id="7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0837299"/>
              </p:ext>
            </p:extLst>
          </p:nvPr>
        </p:nvGraphicFramePr>
        <p:xfrm>
          <a:off x="620425" y="1684029"/>
          <a:ext cx="8299802" cy="445779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885014"/>
                <a:gridCol w="2269129"/>
                <a:gridCol w="2145659"/>
              </a:tblGrid>
              <a:tr h="737616">
                <a:tc>
                  <a:txBody>
                    <a:bodyPr/>
                    <a:lstStyle/>
                    <a:p>
                      <a:r>
                        <a:rPr lang="en-US" sz="2100" dirty="0" smtClean="0"/>
                        <a:t>Reason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 err="1" smtClean="0"/>
                        <a:t>Dox</a:t>
                      </a:r>
                      <a:r>
                        <a:rPr lang="en-US" sz="2100" dirty="0" smtClean="0"/>
                        <a:t> (N=129)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 err="1" smtClean="0"/>
                        <a:t>GemDoc</a:t>
                      </a:r>
                      <a:r>
                        <a:rPr lang="en-US" sz="2100" dirty="0" smtClean="0"/>
                        <a:t> (N=128)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</a:tr>
              <a:tr h="737616">
                <a:tc>
                  <a:txBody>
                    <a:bodyPr/>
                    <a:lstStyle/>
                    <a:p>
                      <a:r>
                        <a:rPr lang="en-US" sz="2100" dirty="0" smtClean="0"/>
                        <a:t>Total</a:t>
                      </a:r>
                      <a:r>
                        <a:rPr lang="en-US" sz="2100" baseline="0" dirty="0" smtClean="0"/>
                        <a:t> withdrawals during treatment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 smtClean="0"/>
                        <a:t>60 (47%)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 smtClean="0"/>
                        <a:t>80 (63%)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</a:tr>
              <a:tr h="497093">
                <a:tc>
                  <a:txBody>
                    <a:bodyPr/>
                    <a:lstStyle/>
                    <a:p>
                      <a:pPr algn="r"/>
                      <a:r>
                        <a:rPr lang="en-US" sz="2100" dirty="0" smtClean="0"/>
                        <a:t>Disease progression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100" dirty="0" smtClean="0"/>
                        <a:t>34 (57%) 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100" dirty="0" smtClean="0"/>
                        <a:t>39 (49%) 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</a:tr>
              <a:tr h="497093">
                <a:tc>
                  <a:txBody>
                    <a:bodyPr/>
                    <a:lstStyle/>
                    <a:p>
                      <a:pPr algn="r"/>
                      <a:r>
                        <a:rPr lang="en-US" sz="2100" dirty="0" smtClean="0"/>
                        <a:t>Symptomatic</a:t>
                      </a:r>
                      <a:r>
                        <a:rPr lang="en-US" sz="2100" baseline="0" dirty="0" smtClean="0"/>
                        <a:t> deterioration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100" dirty="0" smtClean="0"/>
                        <a:t>4 (7%) </a:t>
                      </a:r>
                      <a:r>
                        <a:rPr lang="en-US" sz="2100" baseline="0" dirty="0" smtClean="0"/>
                        <a:t> 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100" dirty="0" smtClean="0"/>
                        <a:t>3 (4%) 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</a:tr>
              <a:tr h="497093">
                <a:tc>
                  <a:txBody>
                    <a:bodyPr/>
                    <a:lstStyle/>
                    <a:p>
                      <a:pPr algn="r"/>
                      <a:r>
                        <a:rPr lang="en-US" sz="2100" dirty="0" smtClean="0"/>
                        <a:t>Unacceptable toxicity</a:t>
                      </a:r>
                    </a:p>
                  </a:txBody>
                  <a:tcPr marL="73152" marR="73152" marT="48768" marB="4876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100" dirty="0" smtClean="0"/>
                        <a:t>1 (2%) 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100" dirty="0" smtClean="0"/>
                        <a:t>13 (16%) 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</a:tr>
              <a:tr h="497093">
                <a:tc>
                  <a:txBody>
                    <a:bodyPr/>
                    <a:lstStyle/>
                    <a:p>
                      <a:pPr algn="r"/>
                      <a:r>
                        <a:rPr lang="en-US" sz="2100" dirty="0" smtClean="0"/>
                        <a:t>Serious adverse event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100" dirty="0" smtClean="0"/>
                        <a:t>2 (3%) 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100" dirty="0" smtClean="0"/>
                        <a:t>2 (3%) 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</a:tr>
              <a:tr h="497093">
                <a:tc>
                  <a:txBody>
                    <a:bodyPr/>
                    <a:lstStyle/>
                    <a:p>
                      <a:pPr algn="r"/>
                      <a:r>
                        <a:rPr lang="en-US" sz="2100" dirty="0" smtClean="0"/>
                        <a:t>Death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100" dirty="0" smtClean="0"/>
                        <a:t>5 (8%) 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100" dirty="0" smtClean="0"/>
                        <a:t>4 (5%) 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</a:tr>
              <a:tr h="497093">
                <a:tc>
                  <a:txBody>
                    <a:bodyPr/>
                    <a:lstStyle/>
                    <a:p>
                      <a:pPr algn="r"/>
                      <a:r>
                        <a:rPr lang="en-US" sz="2100" dirty="0" smtClean="0"/>
                        <a:t>Other 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100" dirty="0" smtClean="0"/>
                        <a:t>14 (23%) 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100" dirty="0" smtClean="0"/>
                        <a:t>19 (11%) </a:t>
                      </a:r>
                      <a:endParaRPr lang="en-US" sz="2100" dirty="0"/>
                    </a:p>
                  </a:txBody>
                  <a:tcPr marL="73152" marR="73152" marT="48768" marB="48768"/>
                </a:tc>
              </a:tr>
            </a:tbl>
          </a:graphicData>
        </a:graphic>
      </p:graphicFrame>
      <p:sp>
        <p:nvSpPr>
          <p:cNvPr id="8" name="Frame 7"/>
          <p:cNvSpPr/>
          <p:nvPr/>
        </p:nvSpPr>
        <p:spPr>
          <a:xfrm>
            <a:off x="4521055" y="4169998"/>
            <a:ext cx="4399172" cy="426605"/>
          </a:xfrm>
          <a:prstGeom prst="frame">
            <a:avLst/>
          </a:prstGeom>
          <a:solidFill>
            <a:srgbClr val="FF00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6477000"/>
            <a:ext cx="6199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Seddon et al, ASCO annual meeting, CTOS annual meeting,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313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2121358"/>
              </p:ext>
            </p:extLst>
          </p:nvPr>
        </p:nvGraphicFramePr>
        <p:xfrm>
          <a:off x="814386" y="5334000"/>
          <a:ext cx="7554348" cy="11887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518116"/>
                <a:gridCol w="2518116"/>
                <a:gridCol w="2518116"/>
              </a:tblGrid>
              <a:tr h="27940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Median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OS</a:t>
                      </a:r>
                      <a:r>
                        <a:rPr lang="en-US" sz="1800" baseline="0" dirty="0" smtClean="0"/>
                        <a:t> (months)</a:t>
                      </a:r>
                      <a:endParaRPr lang="en-US" sz="1800" b="0" i="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24 week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OS</a:t>
                      </a:r>
                      <a:endParaRPr lang="en-US" sz="1800" b="0" i="0" dirty="0"/>
                    </a:p>
                  </a:txBody>
                  <a:tcPr marT="60960" marB="60960"/>
                </a:tc>
              </a:tr>
              <a:tr h="279400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Dox</a:t>
                      </a:r>
                      <a:endParaRPr lang="en-US" sz="18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17.6</a:t>
                      </a:r>
                      <a:endParaRPr lang="en-US" sz="18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86.8%</a:t>
                      </a:r>
                      <a:endParaRPr lang="en-US" sz="1800" dirty="0"/>
                    </a:p>
                  </a:txBody>
                  <a:tcPr marT="60960" marB="60960"/>
                </a:tc>
              </a:tr>
              <a:tr h="279400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GemDoc</a:t>
                      </a:r>
                      <a:endParaRPr lang="en-US" sz="18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15.4</a:t>
                      </a:r>
                      <a:endParaRPr lang="en-US" sz="18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82.6%</a:t>
                      </a:r>
                      <a:endParaRPr lang="en-US" sz="1800" dirty="0"/>
                    </a:p>
                  </a:txBody>
                  <a:tcPr marT="60960" marB="60960"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606" y="671373"/>
            <a:ext cx="6534420" cy="45864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42320" y="2362260"/>
            <a:ext cx="8302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p</a:t>
            </a:r>
            <a:r>
              <a:rPr lang="en-GB" sz="1600" dirty="0" smtClean="0"/>
              <a:t>=0.38</a:t>
            </a:r>
            <a:endParaRPr lang="en-GB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6522720"/>
            <a:ext cx="6199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Seddon</a:t>
            </a:r>
            <a:r>
              <a:rPr lang="en-US" dirty="0" smtClean="0"/>
              <a:t> et al, ASCO annual meeting, CTOS annual meeting</a:t>
            </a:r>
            <a:r>
              <a:rPr lang="en-US" smtClean="0"/>
              <a:t>, 2015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33400" y="76200"/>
            <a:ext cx="6815406" cy="762000"/>
          </a:xfrm>
        </p:spPr>
        <p:txBody>
          <a:bodyPr>
            <a:noAutofit/>
          </a:bodyPr>
          <a:lstStyle/>
          <a:p>
            <a:r>
              <a:rPr lang="en-US" sz="3200" b="0" dirty="0" err="1" smtClean="0">
                <a:solidFill>
                  <a:srgbClr val="1F497D"/>
                </a:solidFill>
              </a:rPr>
              <a:t>GeDDis</a:t>
            </a:r>
            <a:r>
              <a:rPr lang="en-US" sz="3200" b="0" dirty="0" smtClean="0">
                <a:solidFill>
                  <a:srgbClr val="1F497D"/>
                </a:solidFill>
              </a:rPr>
              <a:t> - Overall Survival</a:t>
            </a:r>
            <a:endParaRPr lang="en-US" sz="3200" b="0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048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72385"/>
            <a:ext cx="8341193" cy="929220"/>
          </a:xfrm>
        </p:spPr>
        <p:txBody>
          <a:bodyPr>
            <a:normAutofit/>
          </a:bodyPr>
          <a:lstStyle/>
          <a:p>
            <a:pPr algn="l"/>
            <a:r>
              <a:rPr lang="en-US" sz="3200" dirty="0" err="1" smtClean="0">
                <a:solidFill>
                  <a:srgbClr val="1F497D"/>
                </a:solidFill>
              </a:rPr>
              <a:t>GeDDis</a:t>
            </a:r>
            <a:r>
              <a:rPr lang="en-US" sz="3200" dirty="0" smtClean="0">
                <a:solidFill>
                  <a:srgbClr val="1F497D"/>
                </a:solidFill>
              </a:rPr>
              <a:t> - Subgroup  Analyses</a:t>
            </a:r>
            <a:endParaRPr lang="en-US" sz="3200" dirty="0">
              <a:solidFill>
                <a:srgbClr val="1F497D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198908" y="660254"/>
            <a:ext cx="4220082" cy="639763"/>
          </a:xfrm>
        </p:spPr>
        <p:txBody>
          <a:bodyPr>
            <a:normAutofit/>
          </a:bodyPr>
          <a:lstStyle/>
          <a:p>
            <a:r>
              <a:rPr lang="en-US" sz="2000" b="0" dirty="0" smtClean="0"/>
              <a:t>Leiomyosarcoma</a:t>
            </a:r>
            <a:endParaRPr lang="en-US" sz="2000" b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608874" y="672297"/>
            <a:ext cx="4280450" cy="639763"/>
          </a:xfrm>
        </p:spPr>
        <p:txBody>
          <a:bodyPr>
            <a:normAutofit/>
          </a:bodyPr>
          <a:lstStyle/>
          <a:p>
            <a:r>
              <a:rPr lang="en-US" sz="2000" b="0" dirty="0" smtClean="0"/>
              <a:t>Non-leiomyosarcoma</a:t>
            </a:r>
            <a:endParaRPr lang="en-US" sz="2000" b="0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5553385"/>
              </p:ext>
            </p:extLst>
          </p:nvPr>
        </p:nvGraphicFramePr>
        <p:xfrm>
          <a:off x="463894" y="5105400"/>
          <a:ext cx="8228141" cy="12344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693815"/>
                <a:gridCol w="840150"/>
                <a:gridCol w="2067039"/>
                <a:gridCol w="2627137"/>
              </a:tblGrid>
              <a:tr h="328426">
                <a:tc>
                  <a:txBody>
                    <a:bodyPr/>
                    <a:lstStyle/>
                    <a:p>
                      <a:r>
                        <a:rPr lang="en-US" sz="1900" dirty="0" smtClean="0"/>
                        <a:t>Value</a:t>
                      </a:r>
                      <a:endParaRPr lang="en-US" sz="1900" b="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N</a:t>
                      </a:r>
                      <a:endParaRPr lang="en-US" sz="1900" b="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Treatment</a:t>
                      </a:r>
                      <a:r>
                        <a:rPr lang="en-US" sz="1900" baseline="0" dirty="0" smtClean="0"/>
                        <a:t> HR</a:t>
                      </a:r>
                      <a:endParaRPr lang="en-US" sz="1900" b="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Interaction p value</a:t>
                      </a:r>
                      <a:endParaRPr lang="en-US" sz="1900" b="0" dirty="0"/>
                    </a:p>
                  </a:txBody>
                  <a:tcPr marT="60960" marB="60960"/>
                </a:tc>
              </a:tr>
              <a:tr h="328426">
                <a:tc>
                  <a:txBody>
                    <a:bodyPr/>
                    <a:lstStyle/>
                    <a:p>
                      <a:r>
                        <a:rPr lang="en-US" sz="1900" dirty="0" smtClean="0"/>
                        <a:t>Leiomyosarcoma </a:t>
                      </a:r>
                      <a:endParaRPr lang="en-US" sz="1900" b="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118</a:t>
                      </a:r>
                      <a:endParaRPr lang="en-US" sz="1900" b="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1.12 (0.75-1.66)</a:t>
                      </a:r>
                      <a:endParaRPr lang="en-US" sz="1900" b="1" dirty="0">
                        <a:solidFill>
                          <a:srgbClr val="FF0000"/>
                        </a:solidFill>
                      </a:endParaRPr>
                    </a:p>
                  </a:txBody>
                  <a:tcPr marT="60960" marB="60960"/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 smtClean="0"/>
                        <a:t>0.326</a:t>
                      </a:r>
                      <a:endParaRPr lang="en-US" sz="1900" b="0" dirty="0" smtClean="0"/>
                    </a:p>
                  </a:txBody>
                  <a:tcPr marT="60960" marB="60960" anchor="ctr"/>
                </a:tc>
              </a:tr>
              <a:tr h="328426">
                <a:tc>
                  <a:txBody>
                    <a:bodyPr/>
                    <a:lstStyle/>
                    <a:p>
                      <a:r>
                        <a:rPr lang="en-US" sz="1900" dirty="0" smtClean="0"/>
                        <a:t>Non-leiomyosarcoma</a:t>
                      </a:r>
                      <a:endParaRPr lang="en-US" sz="1900" b="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139</a:t>
                      </a:r>
                      <a:endParaRPr lang="en-US" sz="1900" b="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1.46 (1.02-2.09)</a:t>
                      </a:r>
                      <a:endParaRPr lang="en-US" sz="1900" b="0" dirty="0"/>
                    </a:p>
                  </a:txBody>
                  <a:tcPr marT="60960" marB="60960"/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b="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029" y="1481972"/>
            <a:ext cx="4231961" cy="325078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873" y="1481972"/>
            <a:ext cx="4083161" cy="325078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28600" y="6477000"/>
            <a:ext cx="6199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Seddon et al, ASCO annual meeting, CTOS annual meeting,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584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29378" y="98760"/>
            <a:ext cx="8328671" cy="984330"/>
          </a:xfrm>
        </p:spPr>
        <p:txBody>
          <a:bodyPr>
            <a:normAutofit/>
          </a:bodyPr>
          <a:lstStyle/>
          <a:p>
            <a:pPr algn="l"/>
            <a:r>
              <a:rPr lang="en-US" sz="3200" dirty="0" err="1" smtClean="0">
                <a:solidFill>
                  <a:srgbClr val="1F497D"/>
                </a:solidFill>
              </a:rPr>
              <a:t>GeDDis</a:t>
            </a:r>
            <a:r>
              <a:rPr lang="en-US" sz="3200" dirty="0" smtClean="0">
                <a:solidFill>
                  <a:srgbClr val="1F497D"/>
                </a:solidFill>
              </a:rPr>
              <a:t> - Subgroup Analyses</a:t>
            </a:r>
            <a:endParaRPr lang="en-US" sz="3200" dirty="0">
              <a:solidFill>
                <a:srgbClr val="1F497D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160001" y="797719"/>
            <a:ext cx="4220082" cy="639763"/>
          </a:xfrm>
        </p:spPr>
        <p:txBody>
          <a:bodyPr>
            <a:normAutofit/>
          </a:bodyPr>
          <a:lstStyle/>
          <a:p>
            <a:r>
              <a:rPr lang="en-US" sz="2000" b="0" dirty="0" smtClean="0"/>
              <a:t>Uterine leiomyosarcoma</a:t>
            </a:r>
            <a:endParaRPr lang="en-US" sz="2000" b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653607" y="794697"/>
            <a:ext cx="4280450" cy="639763"/>
          </a:xfrm>
        </p:spPr>
        <p:txBody>
          <a:bodyPr>
            <a:normAutofit/>
          </a:bodyPr>
          <a:lstStyle/>
          <a:p>
            <a:r>
              <a:rPr lang="en-US" sz="2000" b="0" dirty="0" smtClean="0"/>
              <a:t>Non uterine leiomyosarcoma </a:t>
            </a:r>
            <a:endParaRPr lang="en-US" sz="2000" b="0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746005"/>
              </p:ext>
            </p:extLst>
          </p:nvPr>
        </p:nvGraphicFramePr>
        <p:xfrm>
          <a:off x="529378" y="5105400"/>
          <a:ext cx="8248459" cy="12344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176467"/>
                <a:gridCol w="769964"/>
                <a:gridCol w="1894360"/>
                <a:gridCol w="2407668"/>
              </a:tblGrid>
              <a:tr h="364725">
                <a:tc>
                  <a:txBody>
                    <a:bodyPr/>
                    <a:lstStyle/>
                    <a:p>
                      <a:r>
                        <a:rPr lang="en-US" sz="1900" dirty="0" smtClean="0"/>
                        <a:t>Value</a:t>
                      </a:r>
                      <a:endParaRPr lang="en-US" sz="1900" b="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N</a:t>
                      </a:r>
                      <a:endParaRPr lang="en-US" sz="1900" b="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Treatment</a:t>
                      </a:r>
                      <a:r>
                        <a:rPr lang="en-US" sz="1900" baseline="0" dirty="0" smtClean="0"/>
                        <a:t> HR</a:t>
                      </a:r>
                      <a:endParaRPr lang="en-US" sz="1900" b="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Interaction p value</a:t>
                      </a:r>
                      <a:endParaRPr lang="en-US" sz="1900" b="0" dirty="0"/>
                    </a:p>
                  </a:txBody>
                  <a:tcPr marT="60960" marB="60960"/>
                </a:tc>
              </a:tr>
              <a:tr h="364725">
                <a:tc>
                  <a:txBody>
                    <a:bodyPr/>
                    <a:lstStyle/>
                    <a:p>
                      <a:r>
                        <a:rPr lang="en-US" sz="1900" dirty="0" smtClean="0"/>
                        <a:t>Uterine leiomyosarcoma </a:t>
                      </a:r>
                      <a:endParaRPr lang="en-US" sz="1900" b="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71</a:t>
                      </a:r>
                      <a:endParaRPr lang="en-US" sz="1900" b="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1.37 (1.01-1.85)</a:t>
                      </a:r>
                      <a:endParaRPr lang="en-US" sz="1900" b="1" dirty="0">
                        <a:solidFill>
                          <a:srgbClr val="FF0000"/>
                        </a:solidFill>
                      </a:endParaRPr>
                    </a:p>
                  </a:txBody>
                  <a:tcPr marT="60960" marB="60960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0.38</a:t>
                      </a:r>
                      <a:endParaRPr lang="en-US" sz="1900" b="0" dirty="0"/>
                    </a:p>
                  </a:txBody>
                  <a:tcPr marT="60960" marB="60960" anchor="ctr"/>
                </a:tc>
              </a:tr>
              <a:tr h="364725">
                <a:tc>
                  <a:txBody>
                    <a:bodyPr/>
                    <a:lstStyle/>
                    <a:p>
                      <a:r>
                        <a:rPr lang="en-US" sz="1900" dirty="0" smtClean="0"/>
                        <a:t>Non</a:t>
                      </a:r>
                      <a:r>
                        <a:rPr lang="en-US" sz="1900" baseline="0" dirty="0" smtClean="0"/>
                        <a:t> </a:t>
                      </a:r>
                      <a:r>
                        <a:rPr lang="en-US" sz="1900" dirty="0" smtClean="0"/>
                        <a:t>uterine</a:t>
                      </a:r>
                      <a:r>
                        <a:rPr lang="en-US" sz="1900" baseline="0" dirty="0" smtClean="0"/>
                        <a:t> </a:t>
                      </a:r>
                      <a:r>
                        <a:rPr lang="en-US" sz="1900" dirty="0" smtClean="0"/>
                        <a:t>leiomyosarcoma</a:t>
                      </a:r>
                      <a:endParaRPr lang="en-US" sz="1900" b="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186</a:t>
                      </a:r>
                      <a:endParaRPr lang="en-US" sz="1900" b="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1.06 (0.65-1.72)</a:t>
                      </a:r>
                      <a:endParaRPr lang="en-US" sz="1900" b="0" dirty="0"/>
                    </a:p>
                  </a:txBody>
                  <a:tcPr marT="60960" marB="60960"/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b="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14" y="1620036"/>
            <a:ext cx="4289974" cy="311881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607" y="1620037"/>
            <a:ext cx="4044779" cy="311881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60001" y="6488668"/>
            <a:ext cx="6199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Seddon</a:t>
            </a:r>
            <a:r>
              <a:rPr lang="en-US" dirty="0" smtClean="0"/>
              <a:t> et al, ASCO annual meeting, CTOS annual meeting</a:t>
            </a:r>
            <a:r>
              <a:rPr lang="en-US" smtClean="0"/>
              <a:t>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521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6996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416800" cy="863600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sz="3200" dirty="0" smtClean="0">
                <a:solidFill>
                  <a:srgbClr val="1F497D"/>
                </a:solidFill>
              </a:rPr>
              <a:t>Beyond second line: Trabectedin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53" y="1415093"/>
            <a:ext cx="3243932" cy="4724400"/>
          </a:xfrm>
          <a:prstGeom prst="rect">
            <a:avLst/>
          </a:prstGeom>
        </p:spPr>
      </p:pic>
      <p:sp>
        <p:nvSpPr>
          <p:cNvPr id="1236994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3396332" y="1674813"/>
            <a:ext cx="5712178" cy="4471987"/>
          </a:xfrm>
          <a:noFill/>
        </p:spPr>
        <p:txBody>
          <a:bodyPr anchor="ctr"/>
          <a:lstStyle/>
          <a:p>
            <a:pPr marL="360363" indent="-360363" eaLnBrk="1" hangingPunct="1">
              <a:lnSpc>
                <a:spcPct val="95000"/>
              </a:lnSpc>
              <a:spcBef>
                <a:spcPct val="25000"/>
              </a:spcBef>
              <a:spcAft>
                <a:spcPct val="350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US" sz="2400" b="1" dirty="0" smtClean="0"/>
              <a:t>Binds to DNA minor groove,</a:t>
            </a:r>
            <a:br>
              <a:rPr lang="en-US" sz="2400" b="1" dirty="0" smtClean="0"/>
            </a:br>
            <a:r>
              <a:rPr lang="en-US" sz="2400" b="1" dirty="0" smtClean="0"/>
              <a:t>bending the helix</a:t>
            </a:r>
          </a:p>
          <a:p>
            <a:pPr marL="360363" indent="-360363" eaLnBrk="1" hangingPunct="1">
              <a:lnSpc>
                <a:spcPct val="95000"/>
              </a:lnSpc>
              <a:spcBef>
                <a:spcPct val="25000"/>
              </a:spcBef>
              <a:spcAft>
                <a:spcPct val="350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US" sz="2400" b="1" dirty="0" smtClean="0"/>
              <a:t>Interacts with transcription factors</a:t>
            </a:r>
            <a:br>
              <a:rPr lang="en-US" sz="2400" b="1" dirty="0" smtClean="0"/>
            </a:br>
            <a:r>
              <a:rPr lang="en-US" sz="2400" b="1" dirty="0" smtClean="0"/>
              <a:t>and other DNA binding proteins</a:t>
            </a:r>
          </a:p>
          <a:p>
            <a:pPr marL="360363" indent="-360363" eaLnBrk="1" hangingPunct="1">
              <a:lnSpc>
                <a:spcPct val="95000"/>
              </a:lnSpc>
              <a:spcBef>
                <a:spcPct val="25000"/>
              </a:spcBef>
              <a:spcAft>
                <a:spcPct val="350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US" sz="2400" b="1" dirty="0" smtClean="0"/>
              <a:t>FDA Approved in 2015 for the treatment of metastatic LMS and LPS following prior anthracycline</a:t>
            </a:r>
            <a:endParaRPr lang="en-GB" sz="3200" dirty="0" smtClean="0">
              <a:latin typeface="Arial Black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9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9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9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699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1"/>
            <a:ext cx="7772400" cy="16001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Sequencing of systemic agents in the treatment of uterine sarcoma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25146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Bradley J. Monk, MD, FACS, FACOG</a:t>
            </a:r>
            <a:br>
              <a:rPr lang="en-US" dirty="0"/>
            </a:br>
            <a:r>
              <a:rPr lang="en-US" dirty="0"/>
              <a:t>Division of Gynecologic Oncology</a:t>
            </a:r>
          </a:p>
          <a:p>
            <a:r>
              <a:rPr lang="en-US" dirty="0"/>
              <a:t>Arizona Oncology (US Oncology Network)</a:t>
            </a:r>
          </a:p>
          <a:p>
            <a:r>
              <a:rPr lang="en-US" dirty="0"/>
              <a:t>University of Arizona College of Medicine</a:t>
            </a:r>
          </a:p>
          <a:p>
            <a:r>
              <a:rPr lang="en-US" dirty="0"/>
              <a:t>Creighton University School of Medicine</a:t>
            </a:r>
          </a:p>
          <a:p>
            <a:r>
              <a:rPr lang="en-US" dirty="0"/>
              <a:t>at St. Joseph’s Hospital-Phoenix Arizona USA 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0625" y="66675"/>
            <a:ext cx="6762750" cy="672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1295400" y="4495800"/>
            <a:ext cx="64770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362200" y="4800600"/>
            <a:ext cx="7620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267200" y="1066800"/>
            <a:ext cx="15847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Median PFS 4.2 mo</a:t>
            </a:r>
            <a:endParaRPr lang="en-US" sz="1400" dirty="0"/>
          </a:p>
        </p:txBody>
      </p:sp>
      <p:cxnSp>
        <p:nvCxnSpPr>
          <p:cNvPr id="14" name="Straight Arrow Connector 13"/>
          <p:cNvCxnSpPr>
            <a:stCxn id="12" idx="1"/>
          </p:cNvCxnSpPr>
          <p:nvPr/>
        </p:nvCxnSpPr>
        <p:spPr>
          <a:xfrm flipH="1">
            <a:off x="3962400" y="1220689"/>
            <a:ext cx="304800" cy="2271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800600" y="1447800"/>
            <a:ext cx="15847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Median PFS 1.5 mo</a:t>
            </a:r>
            <a:endParaRPr lang="en-US" sz="1400" dirty="0"/>
          </a:p>
        </p:txBody>
      </p:sp>
      <p:cxnSp>
        <p:nvCxnSpPr>
          <p:cNvPr id="19" name="Straight Arrow Connector 18"/>
          <p:cNvCxnSpPr>
            <a:stCxn id="17" idx="1"/>
          </p:cNvCxnSpPr>
          <p:nvPr/>
        </p:nvCxnSpPr>
        <p:spPr>
          <a:xfrm flipH="1">
            <a:off x="4038600" y="1601689"/>
            <a:ext cx="762000" cy="4557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0" y="6488668"/>
            <a:ext cx="2819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Demetri et al, JCO 2015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dirty="0"/>
              <a:t>Progression-Free Survival </a:t>
            </a:r>
          </a:p>
        </p:txBody>
      </p:sp>
      <p:sp>
        <p:nvSpPr>
          <p:cNvPr id="9" name="Rectangle 8"/>
          <p:cNvSpPr/>
          <p:nvPr/>
        </p:nvSpPr>
        <p:spPr>
          <a:xfrm>
            <a:off x="914400" y="1118141"/>
            <a:ext cx="3373438" cy="3127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>
                <a:solidFill>
                  <a:prstClr val="black">
                    <a:lumMod val="75000"/>
                    <a:lumOff val="25000"/>
                  </a:prstClr>
                </a:solidFill>
                <a:cs typeface="Arial" panose="020B0604020202020204" pitchFamily="34" charset="0"/>
              </a:rPr>
              <a:t>Total Population</a:t>
            </a:r>
            <a:r>
              <a:rPr lang="en-US" sz="1500" b="1" baseline="30000" dirty="0">
                <a:solidFill>
                  <a:prstClr val="black">
                    <a:lumMod val="75000"/>
                    <a:lumOff val="25000"/>
                  </a:prstClr>
                </a:solidFill>
                <a:cs typeface="Arial" panose="020B0604020202020204" pitchFamily="34" charset="0"/>
              </a:rPr>
              <a:t>1</a:t>
            </a:r>
          </a:p>
        </p:txBody>
      </p:sp>
      <p:pic>
        <p:nvPicPr>
          <p:cNvPr id="91140" name="Picture 2" descr="E:\SandeepC\SSP Jobs\SSP_Siro Jobs\JnJ\Slide Deck\2015\Ashwini\SGO2016\Final PF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1394366"/>
            <a:ext cx="4378325" cy="284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141" name="TextBox 2"/>
          <p:cNvSpPr txBox="1">
            <a:spLocks noChangeArrowheads="1"/>
          </p:cNvSpPr>
          <p:nvPr/>
        </p:nvSpPr>
        <p:spPr bwMode="auto">
          <a:xfrm>
            <a:off x="2751236" y="1997616"/>
            <a:ext cx="175240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900" b="1" dirty="0">
                <a:solidFill>
                  <a:srgbClr val="002060"/>
                </a:solidFill>
              </a:rPr>
              <a:t>HR (95% CI)=0.55 (0.44, 0.70)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900" b="1" dirty="0">
                <a:solidFill>
                  <a:srgbClr val="002060"/>
                </a:solidFill>
              </a:rPr>
              <a:t>   p&lt;0.0001</a:t>
            </a: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/>
          </p:nvPr>
        </p:nvGraphicFramePr>
        <p:xfrm>
          <a:off x="246569" y="4392836"/>
          <a:ext cx="4183063" cy="8229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{93296810-A885-4BE3-A3E7-6D5BEEA58F35}</a:tableStyleId>
              </a:tblPr>
              <a:tblGrid>
                <a:gridCol w="266239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2067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r>
                        <a:rPr lang="en-US" sz="1200" dirty="0"/>
                        <a:t>PFS</a:t>
                      </a:r>
                      <a:r>
                        <a:rPr lang="en-US" sz="1200" baseline="0" dirty="0"/>
                        <a:t> events</a:t>
                      </a:r>
                      <a:endParaRPr lang="en-US" sz="1200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1" marR="68581" marT="34363" marB="3436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329</a:t>
                      </a:r>
                      <a:endParaRPr lang="en-US" sz="1200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1" marR="68581" marT="34363" marB="34363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/>
                        <a:t>Median PFS Trabectedin</a:t>
                      </a:r>
                      <a:endParaRPr lang="en-US" sz="12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1" marR="68581" marT="34363" marB="3436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4.2 months</a:t>
                      </a:r>
                      <a:endParaRPr lang="en-US" sz="1200" b="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1" marR="68581" marT="34363" marB="34363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/>
                        <a:t>Median PFS Dacarbazine</a:t>
                      </a:r>
                      <a:endParaRPr lang="en-US" sz="12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1" marR="68581" marT="34363" marB="3436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1.5 months</a:t>
                      </a:r>
                      <a:endParaRPr lang="en-US" sz="1200" b="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1" marR="68581" marT="34363" marB="34363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91156" name="Picture 4" descr="E:\SandeepC\SSP Jobs\SSP_Siro Jobs\JnJ\Slide Deck\2015\Ashwini\SGO2016\gefPFS0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3288" y="1430878"/>
            <a:ext cx="4197350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157" name="TextBox 5"/>
          <p:cNvSpPr txBox="1">
            <a:spLocks noChangeArrowheads="1"/>
          </p:cNvSpPr>
          <p:nvPr/>
        </p:nvSpPr>
        <p:spPr bwMode="auto">
          <a:xfrm>
            <a:off x="7058027" y="1984916"/>
            <a:ext cx="18526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900" b="1" dirty="0">
                <a:solidFill>
                  <a:srgbClr val="002060"/>
                </a:solidFill>
                <a:ea typeface="ＭＳ Ｐゴシック" charset="-128"/>
              </a:rPr>
              <a:t>HR (95% CI)=0.57 (0.41, 0.81)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900" b="1" dirty="0">
                <a:solidFill>
                  <a:srgbClr val="002060"/>
                </a:solidFill>
                <a:ea typeface="ＭＳ Ｐゴシック" charset="-128"/>
              </a:rPr>
              <a:t>                  p=0.0012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308600" y="1137191"/>
            <a:ext cx="3602038" cy="2762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>
                <a:solidFill>
                  <a:prstClr val="black">
                    <a:lumMod val="75000"/>
                    <a:lumOff val="25000"/>
                  </a:prstClr>
                </a:solidFill>
                <a:cs typeface="Arial" panose="020B0604020202020204" pitchFamily="34" charset="0"/>
              </a:rPr>
              <a:t>Uterine Leiomyosarcoma Population 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/>
          </p:nvPr>
        </p:nvGraphicFramePr>
        <p:xfrm>
          <a:off x="4675998" y="4392836"/>
          <a:ext cx="4234639" cy="8229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{93296810-A885-4BE3-A3E7-6D5BEEA58F35}</a:tableStyleId>
              </a:tblPr>
              <a:tblGrid>
                <a:gridCol w="264554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8909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r>
                        <a:rPr lang="en-US" sz="1200" baseline="0" dirty="0"/>
                        <a:t>PFS events</a:t>
                      </a:r>
                      <a:endParaRPr lang="en-US" sz="1200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34363" marB="3436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141</a:t>
                      </a:r>
                      <a:endParaRPr lang="en-US" sz="1200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34363" marB="34363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/>
                        <a:t>Median PFS Trabectedin</a:t>
                      </a:r>
                      <a:endParaRPr lang="en-US" sz="12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34363" marB="3436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4.0 months</a:t>
                      </a:r>
                      <a:endParaRPr lang="en-US" sz="1200" b="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34363" marB="34363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/>
                        <a:t>Median PFS Dacarbazine</a:t>
                      </a:r>
                      <a:endParaRPr lang="en-US" sz="12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34363" marB="3436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1.5 months</a:t>
                      </a:r>
                      <a:endParaRPr lang="en-US" sz="1200" b="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34363" marB="34363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1173" name="Rectangle 11"/>
          <p:cNvSpPr>
            <a:spLocks noChangeArrowheads="1"/>
          </p:cNvSpPr>
          <p:nvPr/>
        </p:nvSpPr>
        <p:spPr bwMode="auto">
          <a:xfrm>
            <a:off x="368380" y="5844410"/>
            <a:ext cx="509746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00" i="1" baseline="30000" dirty="0">
                <a:solidFill>
                  <a:srgbClr val="FF0000"/>
                </a:solidFill>
                <a:latin typeface="Calibri"/>
                <a:ea typeface="ＭＳ Ｐゴシック" charset="-128"/>
              </a:rPr>
              <a:t>1</a:t>
            </a:r>
            <a:r>
              <a:rPr lang="en-US" altLang="en-US" sz="1000" i="1" dirty="0">
                <a:solidFill>
                  <a:srgbClr val="000000"/>
                </a:solidFill>
                <a:latin typeface="Calibri"/>
                <a:ea typeface="ＭＳ Ｐゴシック" charset="-128"/>
              </a:rPr>
              <a:t>Demetri et al, JCO, September 2015, doi: 10.1200/JCO.2015.62.4734</a:t>
            </a:r>
            <a:endParaRPr lang="en-US" altLang="en-US" sz="1400" i="1" dirty="0">
              <a:solidFill>
                <a:srgbClr val="000000"/>
              </a:solidFill>
              <a:latin typeface="Calibri"/>
              <a:ea typeface="ＭＳ Ｐゴシック" charset="-128"/>
            </a:endParaRPr>
          </a:p>
        </p:txBody>
      </p:sp>
      <p:sp>
        <p:nvSpPr>
          <p:cNvPr id="91174" name="TextBox 1"/>
          <p:cNvSpPr txBox="1">
            <a:spLocks noChangeArrowheads="1"/>
          </p:cNvSpPr>
          <p:nvPr/>
        </p:nvSpPr>
        <p:spPr bwMode="auto">
          <a:xfrm>
            <a:off x="201930" y="5338751"/>
            <a:ext cx="86280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marL="273050" indent="-273050" fontAlgn="base">
              <a:spcBef>
                <a:spcPts val="600"/>
              </a:spcBef>
              <a:spcAft>
                <a:spcPct val="0"/>
              </a:spcAft>
              <a:buClr>
                <a:srgbClr val="4F81BD"/>
              </a:buClr>
              <a:buSzPct val="76000"/>
              <a:buFont typeface="Wingdings 3" pitchFamily="18" charset="2"/>
              <a:buChar char=""/>
            </a:pPr>
            <a:r>
              <a:rPr lang="en-US" altLang="en-US" sz="1400" dirty="0">
                <a:solidFill>
                  <a:prstClr val="black"/>
                </a:solidFill>
                <a:latin typeface="Calibri"/>
                <a:ea typeface=""/>
                <a:cs typeface=""/>
              </a:rPr>
              <a:t>ET743-SAR-3007 PFS results confirmed through independent radiological audit of 60% of study patients1</a:t>
            </a:r>
          </a:p>
        </p:txBody>
      </p:sp>
      <p:sp>
        <p:nvSpPr>
          <p:cNvPr id="91175" name="TextBox 12"/>
          <p:cNvSpPr txBox="1">
            <a:spLocks noChangeArrowheads="1"/>
          </p:cNvSpPr>
          <p:nvPr/>
        </p:nvSpPr>
        <p:spPr bwMode="auto">
          <a:xfrm>
            <a:off x="368380" y="6090631"/>
            <a:ext cx="227337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solidFill>
                  <a:srgbClr val="000000"/>
                </a:solidFill>
                <a:latin typeface="Calibri"/>
                <a:ea typeface="ＭＳ Ｐゴシック" charset="-128"/>
              </a:rPr>
              <a:t>Hensley et al. Abstract 3. SGO 2016.</a:t>
            </a:r>
          </a:p>
        </p:txBody>
      </p:sp>
    </p:spTree>
    <p:extLst>
      <p:ext uri="{BB962C8B-B14F-4D97-AF65-F5344CB8AC3E}">
        <p14:creationId xmlns:p14="http://schemas.microsoft.com/office/powerpoint/2010/main" val="1809188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200" dirty="0" smtClean="0">
                <a:solidFill>
                  <a:srgbClr val="1F497D"/>
                </a:solidFill>
              </a:rPr>
              <a:t>Combination </a:t>
            </a:r>
            <a:r>
              <a:rPr lang="en-US" sz="3200" dirty="0" err="1" smtClean="0">
                <a:solidFill>
                  <a:srgbClr val="1F497D"/>
                </a:solidFill>
              </a:rPr>
              <a:t>trabectedin</a:t>
            </a:r>
            <a:r>
              <a:rPr lang="en-US" sz="3200" dirty="0" smtClean="0">
                <a:solidFill>
                  <a:srgbClr val="1F497D"/>
                </a:solidFill>
              </a:rPr>
              <a:t> + doxorubicin is active in first line LMS</a:t>
            </a:r>
            <a:endParaRPr lang="en-US" sz="3200" dirty="0">
              <a:solidFill>
                <a:srgbClr val="1F497D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498397"/>
              </p:ext>
            </p:extLst>
          </p:nvPr>
        </p:nvGraphicFramePr>
        <p:xfrm>
          <a:off x="457200" y="1600200"/>
          <a:ext cx="8229600" cy="373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74676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Uterine LMS</a:t>
                      </a:r>
                      <a:endParaRPr lang="en-US" sz="24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ST</a:t>
                      </a:r>
                      <a:r>
                        <a:rPr lang="en-US" sz="2400" baseline="0" dirty="0" smtClean="0"/>
                        <a:t> LMS</a:t>
                      </a:r>
                      <a:endParaRPr lang="en-US" sz="2400" dirty="0"/>
                    </a:p>
                  </a:txBody>
                  <a:tcPr anchor="b"/>
                </a:tc>
              </a:tr>
              <a:tr h="74676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N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47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61</a:t>
                      </a:r>
                      <a:endParaRPr lang="en-US" sz="2400" dirty="0"/>
                    </a:p>
                  </a:txBody>
                  <a:tcPr anchor="ctr"/>
                </a:tc>
              </a:tr>
              <a:tr h="74676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CR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—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0" dirty="0" smtClean="0"/>
                        <a:t> (3.3%)</a:t>
                      </a:r>
                      <a:endParaRPr lang="en-US" sz="2400" dirty="0"/>
                    </a:p>
                  </a:txBody>
                  <a:tcPr anchor="ctr"/>
                </a:tc>
              </a:tr>
              <a:tr h="74676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PR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28 (59%)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22 (36%)</a:t>
                      </a:r>
                      <a:endParaRPr lang="en-US" sz="2400" dirty="0"/>
                    </a:p>
                  </a:txBody>
                  <a:tcPr anchor="ctr"/>
                </a:tc>
              </a:tr>
              <a:tr h="74676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SD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13 (27%)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32 (52%)</a:t>
                      </a:r>
                      <a:endParaRPr lang="en-US" sz="2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04800" y="5638800"/>
            <a:ext cx="82058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ONGOING Phase III trial - evaluating doxorubicin vs doxorubicin+ </a:t>
            </a:r>
            <a:r>
              <a:rPr lang="en-US" sz="2000" dirty="0" err="1" smtClean="0"/>
              <a:t>trabectedin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6477000"/>
            <a:ext cx="3993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Pautier</a:t>
            </a:r>
            <a:r>
              <a:rPr lang="en-US" dirty="0" smtClean="0"/>
              <a:t> et al, Lancet Oncology April 2015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en-US" dirty="0"/>
              <a:t>Phase 3 PALETTE Study of Pazopanib for Patients With Metastatic STS: Study Design</a:t>
            </a: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152400" y="1893888"/>
            <a:ext cx="1822450" cy="2502915"/>
          </a:xfrm>
          <a:prstGeom prst="roundRect">
            <a:avLst>
              <a:gd name="adj" fmla="val 15066"/>
            </a:avLst>
          </a:prstGeom>
          <a:gradFill>
            <a:gsLst>
              <a:gs pos="0">
                <a:schemeClr val="accent3">
                  <a:tint val="45000"/>
                  <a:satMod val="200000"/>
                </a:schemeClr>
              </a:gs>
              <a:gs pos="100000">
                <a:schemeClr val="accent3">
                  <a:tint val="45000"/>
                  <a:satMod val="200000"/>
                  <a:lumMod val="82000"/>
                </a:schemeClr>
              </a:gs>
            </a:gsLst>
            <a:lin ang="5400000" scaled="0"/>
          </a:gradFill>
          <a:ln>
            <a:solidFill>
              <a:schemeClr val="accent3">
                <a:lumMod val="50000"/>
              </a:schemeClr>
            </a:solidFill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117475" indent="-117475">
              <a:buFont typeface="Arial" panose="020B0604020202020204" pitchFamily="34" charset="0"/>
              <a:buChar char="•"/>
              <a:defRPr sz="1100"/>
            </a:lvl1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400" dirty="0">
                <a:solidFill>
                  <a:prstClr val="black"/>
                </a:solidFill>
              </a:rPr>
              <a:t>Patients with metastatic STS</a:t>
            </a:r>
            <a:r>
              <a:rPr lang="en-US" sz="1400" baseline="30000" dirty="0">
                <a:solidFill>
                  <a:prstClr val="black"/>
                </a:solidFill>
              </a:rPr>
              <a:t>a </a:t>
            </a:r>
            <a:r>
              <a:rPr lang="en-US" sz="1400" dirty="0">
                <a:solidFill>
                  <a:prstClr val="black"/>
                </a:solidFill>
              </a:rPr>
              <a:t>who had received prior chemotherapy including an anthracycline</a:t>
            </a:r>
            <a:br>
              <a:rPr lang="en-US" sz="1400" dirty="0">
                <a:solidFill>
                  <a:prstClr val="black"/>
                </a:solidFill>
              </a:rPr>
            </a:br>
            <a:r>
              <a:rPr lang="en-US" sz="1400" dirty="0">
                <a:solidFill>
                  <a:prstClr val="black"/>
                </a:solidFill>
              </a:rPr>
              <a:t>(N=369)</a:t>
            </a:r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 rot="16200000">
            <a:off x="1752771" y="2920365"/>
            <a:ext cx="1603375" cy="365125"/>
          </a:xfrm>
          <a:prstGeom prst="roundRect">
            <a:avLst/>
          </a:prstGeom>
          <a:gradFill>
            <a:gsLst>
              <a:gs pos="0">
                <a:schemeClr val="accent2">
                  <a:shade val="100000"/>
                  <a:satMod val="118000"/>
                </a:schemeClr>
              </a:gs>
              <a:gs pos="100000">
                <a:schemeClr val="accent2">
                  <a:shade val="63000"/>
                </a:schemeClr>
              </a:gs>
            </a:gsLst>
            <a:lin ang="5400000" scaled="0"/>
          </a:gradFill>
          <a:ln>
            <a:solidFill>
              <a:schemeClr val="accent2">
                <a:lumMod val="50000"/>
              </a:schemeClr>
            </a:solidFill>
          </a:ln>
          <a:effectLst/>
          <a:ex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eaLnBrk="0" hangingPunct="0">
              <a:defRPr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1200" dirty="0">
                <a:solidFill>
                  <a:prstClr val="white"/>
                </a:solidFill>
                <a:latin typeface="Calibri"/>
              </a:rPr>
              <a:t>2:1</a:t>
            </a:r>
            <a:r>
              <a:rPr lang="en-US" sz="1200" dirty="0">
                <a:solidFill>
                  <a:prstClr val="white"/>
                </a:solidFill>
              </a:rPr>
              <a:t> Randomization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169615" y="1803994"/>
            <a:ext cx="2936703" cy="1097280"/>
          </a:xfrm>
          <a:prstGeom prst="roundRect">
            <a:avLst>
              <a:gd name="adj" fmla="val 13915"/>
            </a:avLst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100000">
                <a:schemeClr val="accent5">
                  <a:lumMod val="81000"/>
                  <a:lumOff val="19000"/>
                </a:schemeClr>
              </a:gs>
            </a:gsLst>
            <a:lin ang="5400000" scaled="0"/>
          </a:gradFill>
          <a:ln>
            <a:solidFill>
              <a:schemeClr val="accent5"/>
            </a:solidFill>
            <a:headEnd/>
            <a:tailEnd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90000"/>
              </a:lnSpc>
              <a:defRPr/>
            </a:pPr>
            <a:r>
              <a:rPr lang="en-US" b="1" dirty="0">
                <a:solidFill>
                  <a:srgbClr val="1F497D"/>
                </a:solidFill>
              </a:rPr>
              <a:t>Pazopanib</a:t>
            </a:r>
            <a:br>
              <a:rPr lang="en-US" b="1" dirty="0">
                <a:solidFill>
                  <a:srgbClr val="1F497D"/>
                </a:solidFill>
              </a:rPr>
            </a:br>
            <a:r>
              <a:rPr lang="en-US" b="1" dirty="0">
                <a:solidFill>
                  <a:srgbClr val="1F497D"/>
                </a:solidFill>
              </a:rPr>
              <a:t>800 mg once daily</a:t>
            </a:r>
            <a:br>
              <a:rPr lang="en-US" b="1" dirty="0">
                <a:solidFill>
                  <a:srgbClr val="1F497D"/>
                </a:solidFill>
              </a:rPr>
            </a:br>
            <a:r>
              <a:rPr lang="en-US" b="1" dirty="0">
                <a:solidFill>
                  <a:srgbClr val="1F497D"/>
                </a:solidFill>
              </a:rPr>
              <a:t>(n=246)</a:t>
            </a:r>
            <a:endParaRPr lang="en-GB" dirty="0">
              <a:solidFill>
                <a:srgbClr val="1F497D"/>
              </a:solidFill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3194843" y="3302864"/>
            <a:ext cx="2911475" cy="1097280"/>
          </a:xfrm>
          <a:prstGeom prst="roundRect">
            <a:avLst>
              <a:gd name="adj" fmla="val 13915"/>
            </a:avLst>
          </a:prstGeom>
          <a:gradFill>
            <a:gsLst>
              <a:gs pos="0">
                <a:schemeClr val="bg1">
                  <a:lumMod val="73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>
            <a:solidFill>
              <a:schemeClr val="bg1">
                <a:lumMod val="50000"/>
              </a:schemeClr>
            </a:solidFill>
            <a:headEnd/>
            <a:tailEnd/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  <a:defRPr/>
            </a:pPr>
            <a:r>
              <a:rPr lang="en-US" b="1" dirty="0">
                <a:solidFill>
                  <a:srgbClr val="FFFFFF"/>
                </a:solidFill>
              </a:rPr>
              <a:t>Placebo</a:t>
            </a:r>
          </a:p>
          <a:p>
            <a:pPr algn="ctr">
              <a:lnSpc>
                <a:spcPct val="90000"/>
              </a:lnSpc>
              <a:defRPr/>
            </a:pPr>
            <a:r>
              <a:rPr lang="en-US" b="1" dirty="0">
                <a:solidFill>
                  <a:srgbClr val="FFFFFF"/>
                </a:solidFill>
              </a:rPr>
              <a:t>(n=123)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8" name="Text Box 3"/>
          <p:cNvSpPr txBox="1">
            <a:spLocks noChangeArrowheads="1"/>
          </p:cNvSpPr>
          <p:nvPr/>
        </p:nvSpPr>
        <p:spPr bwMode="auto">
          <a:xfrm>
            <a:off x="6629400" y="1788270"/>
            <a:ext cx="2362200" cy="2608533"/>
          </a:xfrm>
          <a:prstGeom prst="roundRect">
            <a:avLst>
              <a:gd name="adj" fmla="val 4725"/>
            </a:avLst>
          </a:prstGeom>
          <a:gradFill>
            <a:gsLst>
              <a:gs pos="0">
                <a:schemeClr val="accent1">
                  <a:lumMod val="24000"/>
                  <a:lumOff val="76000"/>
                </a:schemeClr>
              </a:gs>
              <a:gs pos="100000">
                <a:schemeClr val="tx2">
                  <a:lumMod val="27000"/>
                  <a:lumOff val="73000"/>
                </a:schemeClr>
              </a:gs>
            </a:gsLst>
            <a:lin ang="5400000" scaled="0"/>
          </a:gradFill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>
              <a:defRPr sz="1600" b="1"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9" name="Rectangle 16"/>
          <p:cNvSpPr>
            <a:spLocks noChangeArrowheads="1"/>
          </p:cNvSpPr>
          <p:nvPr/>
        </p:nvSpPr>
        <p:spPr bwMode="auto">
          <a:xfrm>
            <a:off x="6781800" y="1986483"/>
            <a:ext cx="2124075" cy="95408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Clr>
                <a:srgbClr val="FFFFFF"/>
              </a:buClr>
              <a:buSzPct val="80000"/>
              <a:buFont typeface="Wingdings" pitchFamily="2" charset="2"/>
              <a:buNone/>
              <a:defRPr/>
            </a:pPr>
            <a:r>
              <a:rPr lang="en-US" sz="1400" b="1" dirty="0">
                <a:solidFill>
                  <a:prstClr val="black"/>
                </a:solidFill>
                <a:cs typeface="Arial" pitchFamily="34" charset="0"/>
              </a:rPr>
              <a:t>Primary endpoint</a:t>
            </a:r>
            <a:r>
              <a:rPr lang="en-US" sz="1400" dirty="0">
                <a:solidFill>
                  <a:prstClr val="black"/>
                </a:solidFill>
                <a:cs typeface="Arial" pitchFamily="34" charset="0"/>
              </a:rPr>
              <a:t>	</a:t>
            </a:r>
            <a:endParaRPr lang="en-US" sz="1400" dirty="0">
              <a:solidFill>
                <a:prstClr val="black"/>
              </a:solidFill>
              <a:cs typeface="Arial" pitchFamily="34" charset="0"/>
              <a:sym typeface="Wingdings 3" pitchFamily="18" charset="2"/>
            </a:endParaRPr>
          </a:p>
          <a:p>
            <a:pPr marL="117475" indent="-117475"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solidFill>
                  <a:prstClr val="black"/>
                </a:solidFill>
                <a:cs typeface="Arial" pitchFamily="34" charset="0"/>
              </a:rPr>
              <a:t>Progression-free survival (PFS)</a:t>
            </a:r>
            <a:r>
              <a:rPr lang="en-US" sz="1400" baseline="30000" dirty="0">
                <a:solidFill>
                  <a:prstClr val="black"/>
                </a:solidFill>
                <a:cs typeface="Arial" pitchFamily="34" charset="0"/>
              </a:rPr>
              <a:t>b</a:t>
            </a:r>
          </a:p>
          <a:p>
            <a:pPr algn="ctr">
              <a:buClr>
                <a:srgbClr val="FFFFFF"/>
              </a:buClr>
              <a:buSzPct val="80000"/>
              <a:buFont typeface="Wingdings" pitchFamily="2" charset="2"/>
              <a:buNone/>
              <a:defRPr/>
            </a:pPr>
            <a:r>
              <a:rPr lang="en-US" sz="1400" dirty="0">
                <a:solidFill>
                  <a:prstClr val="black"/>
                </a:solidFill>
                <a:cs typeface="Arial" pitchFamily="34" charset="0"/>
              </a:rPr>
              <a:t>	</a:t>
            </a:r>
          </a:p>
        </p:txBody>
      </p:sp>
      <p:sp>
        <p:nvSpPr>
          <p:cNvPr id="20" name="Rectangle 14"/>
          <p:cNvSpPr>
            <a:spLocks noChangeArrowheads="1"/>
          </p:cNvSpPr>
          <p:nvPr/>
        </p:nvSpPr>
        <p:spPr bwMode="auto">
          <a:xfrm>
            <a:off x="6785043" y="2796603"/>
            <a:ext cx="2209800" cy="1600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5425" indent="-225425">
              <a:buClr>
                <a:srgbClr val="FFFFFF"/>
              </a:buClr>
              <a:buSzPct val="80000"/>
              <a:buFont typeface="Wingdings" pitchFamily="2" charset="2"/>
              <a:buNone/>
              <a:defRPr/>
            </a:pPr>
            <a:r>
              <a:rPr lang="en-US" sz="1400" b="1" dirty="0">
                <a:solidFill>
                  <a:prstClr val="black"/>
                </a:solidFill>
                <a:cs typeface="Arial" pitchFamily="34" charset="0"/>
              </a:rPr>
              <a:t>Secondary endpoints</a:t>
            </a:r>
          </a:p>
          <a:p>
            <a:pPr marL="117475" indent="-117475"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solidFill>
                  <a:prstClr val="black"/>
                </a:solidFill>
                <a:cs typeface="Arial" pitchFamily="34" charset="0"/>
              </a:rPr>
              <a:t>Overall survival (OS)</a:t>
            </a:r>
          </a:p>
          <a:p>
            <a:pPr marL="117475" indent="-117475"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solidFill>
                  <a:prstClr val="black"/>
                </a:solidFill>
                <a:cs typeface="Arial" pitchFamily="34" charset="0"/>
              </a:rPr>
              <a:t>Overall response rate (ORR) </a:t>
            </a:r>
          </a:p>
          <a:p>
            <a:pPr marL="117475" indent="-117475"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solidFill>
                  <a:prstClr val="black"/>
                </a:solidFill>
                <a:cs typeface="Arial" pitchFamily="34" charset="0"/>
              </a:rPr>
              <a:t>Duration of response (DoR)</a:t>
            </a:r>
          </a:p>
          <a:p>
            <a:pPr>
              <a:buClr>
                <a:srgbClr val="FFFFFF"/>
              </a:buClr>
              <a:buSzPct val="80000"/>
              <a:defRPr/>
            </a:pPr>
            <a:endParaRPr lang="en-US" sz="1400" dirty="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341011" name="TextBox 16"/>
          <p:cNvSpPr txBox="1">
            <a:spLocks noChangeArrowheads="1"/>
          </p:cNvSpPr>
          <p:nvPr/>
        </p:nvSpPr>
        <p:spPr bwMode="auto">
          <a:xfrm>
            <a:off x="362528" y="5404624"/>
            <a:ext cx="893762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525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>
                <a:solidFill>
                  <a:srgbClr val="000000"/>
                </a:solidFill>
                <a:cs typeface="Arial" pitchFamily="34" charset="0"/>
              </a:rPr>
              <a:t>PALETTE=</a:t>
            </a:r>
            <a:r>
              <a:rPr lang="en-US" sz="1100" b="1" dirty="0">
                <a:solidFill>
                  <a:srgbClr val="000000"/>
                </a:solidFill>
                <a:cs typeface="Arial" pitchFamily="34" charset="0"/>
              </a:rPr>
              <a:t>PA</a:t>
            </a:r>
            <a:r>
              <a:rPr lang="en-US" sz="1100" dirty="0">
                <a:solidFill>
                  <a:srgbClr val="000000"/>
                </a:solidFill>
                <a:cs typeface="Arial" pitchFamily="34" charset="0"/>
              </a:rPr>
              <a:t>zopanib exp</a:t>
            </a:r>
            <a:r>
              <a:rPr lang="en-US" sz="1100" b="1" dirty="0">
                <a:solidFill>
                  <a:srgbClr val="000000"/>
                </a:solidFill>
                <a:cs typeface="Arial" pitchFamily="34" charset="0"/>
              </a:rPr>
              <a:t>L</a:t>
            </a:r>
            <a:r>
              <a:rPr lang="en-US" sz="1100" dirty="0">
                <a:solidFill>
                  <a:srgbClr val="000000"/>
                </a:solidFill>
                <a:cs typeface="Arial" pitchFamily="34" charset="0"/>
              </a:rPr>
              <a:t>or</a:t>
            </a:r>
            <a:r>
              <a:rPr lang="en-US" sz="1100" b="1" dirty="0">
                <a:solidFill>
                  <a:srgbClr val="000000"/>
                </a:solidFill>
                <a:cs typeface="Arial" pitchFamily="34" charset="0"/>
              </a:rPr>
              <a:t>E</a:t>
            </a:r>
            <a:r>
              <a:rPr lang="en-US" sz="1100" dirty="0">
                <a:solidFill>
                  <a:srgbClr val="000000"/>
                </a:solidFill>
                <a:cs typeface="Arial" pitchFamily="34" charset="0"/>
              </a:rPr>
              <a:t>d in Sof</a:t>
            </a:r>
            <a:r>
              <a:rPr lang="en-US" sz="1100" b="1" dirty="0">
                <a:solidFill>
                  <a:srgbClr val="000000"/>
                </a:solidFill>
                <a:cs typeface="Arial" pitchFamily="34" charset="0"/>
              </a:rPr>
              <a:t>T</a:t>
            </a:r>
            <a:r>
              <a:rPr lang="en-US" sz="1100" dirty="0">
                <a:solidFill>
                  <a:srgbClr val="000000"/>
                </a:solidFill>
                <a:cs typeface="Arial" pitchFamily="34" charset="0"/>
              </a:rPr>
              <a:t>-</a:t>
            </a:r>
            <a:r>
              <a:rPr lang="en-US" sz="1100" b="1" dirty="0">
                <a:solidFill>
                  <a:srgbClr val="000000"/>
                </a:solidFill>
                <a:cs typeface="Arial" pitchFamily="34" charset="0"/>
              </a:rPr>
              <a:t>T</a:t>
            </a:r>
            <a:r>
              <a:rPr lang="en-US" sz="1100" dirty="0">
                <a:solidFill>
                  <a:srgbClr val="000000"/>
                </a:solidFill>
                <a:cs typeface="Arial" pitchFamily="34" charset="0"/>
              </a:rPr>
              <a:t>isue Sarcoma—a phas</a:t>
            </a:r>
            <a:r>
              <a:rPr lang="en-US" sz="1100" b="1" dirty="0">
                <a:solidFill>
                  <a:srgbClr val="000000"/>
                </a:solidFill>
                <a:cs typeface="Arial" pitchFamily="34" charset="0"/>
              </a:rPr>
              <a:t>E</a:t>
            </a:r>
            <a:r>
              <a:rPr lang="en-US" sz="1100" dirty="0">
                <a:solidFill>
                  <a:srgbClr val="000000"/>
                </a:solidFill>
                <a:cs typeface="Arial" pitchFamily="34" charset="0"/>
              </a:rPr>
              <a:t> 3 study.</a:t>
            </a:r>
            <a:br>
              <a:rPr lang="en-US" sz="1100" dirty="0">
                <a:solidFill>
                  <a:srgbClr val="000000"/>
                </a:solidFill>
                <a:cs typeface="Arial" pitchFamily="34" charset="0"/>
              </a:rPr>
            </a:br>
            <a:r>
              <a:rPr lang="en-US" sz="1100" baseline="30000" dirty="0">
                <a:solidFill>
                  <a:srgbClr val="000000"/>
                </a:solidFill>
                <a:cs typeface="Arial" pitchFamily="34" charset="0"/>
              </a:rPr>
              <a:t>a</a:t>
            </a:r>
            <a:r>
              <a:rPr lang="en-US" sz="1100" dirty="0">
                <a:solidFill>
                  <a:srgbClr val="000000"/>
                </a:solidFill>
                <a:cs typeface="Arial" pitchFamily="34" charset="0"/>
              </a:rPr>
              <a:t>Excluding GIST and adipocytic sarcomas.</a:t>
            </a:r>
            <a:br>
              <a:rPr lang="en-US" sz="1100" dirty="0">
                <a:solidFill>
                  <a:srgbClr val="000000"/>
                </a:solidFill>
                <a:cs typeface="Arial" pitchFamily="34" charset="0"/>
              </a:rPr>
            </a:br>
            <a:r>
              <a:rPr lang="en-US" sz="1100" baseline="30000" dirty="0">
                <a:solidFill>
                  <a:srgbClr val="000000"/>
                </a:solidFill>
                <a:cs typeface="Arial" pitchFamily="34" charset="0"/>
              </a:rPr>
              <a:t>b</a:t>
            </a:r>
            <a:r>
              <a:rPr lang="en-US" sz="1100" dirty="0">
                <a:solidFill>
                  <a:srgbClr val="000000"/>
                </a:solidFill>
                <a:cs typeface="Arial" pitchFamily="34" charset="0"/>
              </a:rPr>
              <a:t>Assessed by independent radiologic review.</a:t>
            </a:r>
          </a:p>
          <a:p>
            <a:pPr marL="9525" fontAlgn="base">
              <a:spcBef>
                <a:spcPct val="0"/>
              </a:spcBef>
              <a:spcAft>
                <a:spcPct val="0"/>
              </a:spcAft>
            </a:pPr>
            <a:endParaRPr lang="en-US" sz="1100" dirty="0">
              <a:solidFill>
                <a:srgbClr val="000000"/>
              </a:solidFill>
              <a:cs typeface="Arial" pitchFamily="34" charset="0"/>
            </a:endParaRPr>
          </a:p>
          <a:p>
            <a:pPr marL="9525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>
                <a:solidFill>
                  <a:srgbClr val="000000"/>
                </a:solidFill>
                <a:cs typeface="Arial" pitchFamily="34" charset="0"/>
              </a:rPr>
              <a:t>van der Graaf et al. </a:t>
            </a:r>
            <a:r>
              <a:rPr lang="en-US" sz="1000" i="1" dirty="0">
                <a:solidFill>
                  <a:srgbClr val="000000"/>
                </a:solidFill>
                <a:cs typeface="Arial" pitchFamily="34" charset="0"/>
              </a:rPr>
              <a:t>Lancet</a:t>
            </a:r>
            <a:r>
              <a:rPr lang="en-US" sz="1000" dirty="0">
                <a:solidFill>
                  <a:srgbClr val="000000"/>
                </a:solidFill>
                <a:cs typeface="Arial" pitchFamily="34" charset="0"/>
              </a:rPr>
              <a:t>. 2012.</a:t>
            </a:r>
          </a:p>
          <a:p>
            <a:pPr marL="9525" fontAlgn="base">
              <a:spcBef>
                <a:spcPct val="0"/>
              </a:spcBef>
              <a:spcAft>
                <a:spcPct val="0"/>
              </a:spcAft>
            </a:pPr>
            <a:endParaRPr lang="en-US" sz="1000" dirty="0">
              <a:solidFill>
                <a:srgbClr val="000000"/>
              </a:solidFill>
              <a:cs typeface="Arial" pitchFamily="34" charset="0"/>
            </a:endParaRPr>
          </a:p>
        </p:txBody>
      </p:sp>
      <p:cxnSp>
        <p:nvCxnSpPr>
          <p:cNvPr id="21" name="Straight Arrow Connector 20"/>
          <p:cNvCxnSpPr>
            <a:cxnSpLocks/>
            <a:endCxn id="15" idx="1"/>
          </p:cNvCxnSpPr>
          <p:nvPr/>
        </p:nvCxnSpPr>
        <p:spPr>
          <a:xfrm flipV="1">
            <a:off x="2732204" y="2352634"/>
            <a:ext cx="437411" cy="842956"/>
          </a:xfrm>
          <a:prstGeom prst="straightConnector1">
            <a:avLst/>
          </a:prstGeom>
          <a:ln w="285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cxnSpLocks/>
            <a:endCxn id="16" idx="1"/>
          </p:cNvCxnSpPr>
          <p:nvPr/>
        </p:nvCxnSpPr>
        <p:spPr>
          <a:xfrm>
            <a:off x="2716321" y="3160369"/>
            <a:ext cx="478522" cy="691135"/>
          </a:xfrm>
          <a:prstGeom prst="straightConnector1">
            <a:avLst/>
          </a:prstGeom>
          <a:ln w="285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cxnSpLocks/>
          </p:cNvCxnSpPr>
          <p:nvPr/>
        </p:nvCxnSpPr>
        <p:spPr>
          <a:xfrm>
            <a:off x="6110265" y="2304644"/>
            <a:ext cx="519135" cy="803617"/>
          </a:xfrm>
          <a:prstGeom prst="straightConnector1">
            <a:avLst/>
          </a:prstGeom>
          <a:ln w="285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cxnSpLocks/>
          </p:cNvCxnSpPr>
          <p:nvPr/>
        </p:nvCxnSpPr>
        <p:spPr>
          <a:xfrm flipV="1">
            <a:off x="6135493" y="3108261"/>
            <a:ext cx="493907" cy="743243"/>
          </a:xfrm>
          <a:prstGeom prst="straightConnector1">
            <a:avLst/>
          </a:prstGeom>
          <a:ln w="285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1974850" y="3124200"/>
            <a:ext cx="450959" cy="0"/>
          </a:xfrm>
          <a:prstGeom prst="straightConnector1">
            <a:avLst/>
          </a:prstGeom>
          <a:ln w="285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294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2" name="Title 1"/>
          <p:cNvSpPr>
            <a:spLocks noGrp="1"/>
          </p:cNvSpPr>
          <p:nvPr>
            <p:ph type="title"/>
          </p:nvPr>
        </p:nvSpPr>
        <p:spPr>
          <a:xfrm>
            <a:off x="457200" y="228602"/>
            <a:ext cx="8229600" cy="914400"/>
          </a:xfrm>
        </p:spPr>
        <p:txBody>
          <a:bodyPr anchor="ctr"/>
          <a:lstStyle/>
          <a:p>
            <a:r>
              <a:rPr lang="en-US" altLang="en-US" dirty="0">
                <a:solidFill>
                  <a:srgbClr val="1F497D"/>
                </a:solidFill>
              </a:rPr>
              <a:t>PALETTE: Median PFS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5181600" y="1320151"/>
            <a:ext cx="3101381" cy="1263592"/>
            <a:chOff x="5433018" y="925536"/>
            <a:chExt cx="3101381" cy="1263592"/>
          </a:xfrm>
        </p:grpSpPr>
        <p:sp>
          <p:nvSpPr>
            <p:cNvPr id="37" name="TextBox 36"/>
            <p:cNvSpPr txBox="1"/>
            <p:nvPr/>
          </p:nvSpPr>
          <p:spPr>
            <a:xfrm>
              <a:off x="5433018" y="925536"/>
              <a:ext cx="3101381" cy="1263592"/>
            </a:xfrm>
            <a:prstGeom prst="roundRect">
              <a:avLst>
                <a:gd name="adj" fmla="val 11319"/>
              </a:avLst>
            </a:prstGeom>
            <a:gradFill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1">
                    <a:lumMod val="19000"/>
                    <a:lumOff val="81000"/>
                  </a:schemeClr>
                </a:gs>
              </a:gsLst>
              <a:lin ang="5400000" scaled="1"/>
            </a:gradFill>
            <a:ln>
              <a:solidFill>
                <a:schemeClr val="accent1">
                  <a:lumMod val="75000"/>
                </a:schemeClr>
              </a:solidFill>
              <a:headEnd/>
              <a:tailEnd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14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lvl="2" indent="0">
                <a:tabLst>
                  <a:tab pos="346075" algn="l"/>
                  <a:tab pos="1427163" algn="l"/>
                  <a:tab pos="1598613" algn="l"/>
                </a:tabLst>
              </a:pPr>
              <a:endParaRPr lang="en-US" sz="900" b="0" dirty="0">
                <a:solidFill>
                  <a:prstClr val="black"/>
                </a:solidFill>
              </a:endParaRPr>
            </a:p>
          </p:txBody>
        </p:sp>
        <p:sp>
          <p:nvSpPr>
            <p:cNvPr id="343066" name="TextBox 58"/>
            <p:cNvSpPr txBox="1">
              <a:spLocks noChangeArrowheads="1"/>
            </p:cNvSpPr>
            <p:nvPr/>
          </p:nvSpPr>
          <p:spPr bwMode="auto">
            <a:xfrm>
              <a:off x="5987436" y="1207635"/>
              <a:ext cx="2221690" cy="172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Pazopanib   4.6 (95% CI 3.7-4.8)</a:t>
              </a:r>
            </a:p>
          </p:txBody>
        </p:sp>
        <p:sp>
          <p:nvSpPr>
            <p:cNvPr id="343067" name="TextBox 59"/>
            <p:cNvSpPr txBox="1">
              <a:spLocks noChangeArrowheads="1"/>
            </p:cNvSpPr>
            <p:nvPr/>
          </p:nvSpPr>
          <p:spPr bwMode="auto">
            <a:xfrm>
              <a:off x="5987436" y="1383345"/>
              <a:ext cx="2108521" cy="174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Placebo       1.6 (95% CI 0.9-.8)</a:t>
              </a:r>
            </a:p>
          </p:txBody>
        </p:sp>
        <p:sp>
          <p:nvSpPr>
            <p:cNvPr id="343068" name="TextBox 60"/>
            <p:cNvSpPr txBox="1">
              <a:spLocks noChangeArrowheads="1"/>
            </p:cNvSpPr>
            <p:nvPr/>
          </p:nvSpPr>
          <p:spPr bwMode="auto">
            <a:xfrm>
              <a:off x="5929068" y="1757102"/>
              <a:ext cx="1908986" cy="172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HR 0.31 (95% CI 0.24–0.40)</a:t>
              </a:r>
            </a:p>
          </p:txBody>
        </p:sp>
        <p:sp>
          <p:nvSpPr>
            <p:cNvPr id="343069" name="TextBox 61"/>
            <p:cNvSpPr txBox="1">
              <a:spLocks noChangeArrowheads="1"/>
            </p:cNvSpPr>
            <p:nvPr/>
          </p:nvSpPr>
          <p:spPr bwMode="auto">
            <a:xfrm>
              <a:off x="5929068" y="1977484"/>
              <a:ext cx="708797" cy="172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i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P</a:t>
              </a:r>
              <a:r>
                <a:rPr lang="en-US" sz="12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&lt;0.0001</a:t>
              </a:r>
            </a:p>
          </p:txBody>
        </p:sp>
        <p:sp>
          <p:nvSpPr>
            <p:cNvPr id="343070" name="TextBox 62"/>
            <p:cNvSpPr txBox="1">
              <a:spLocks noChangeArrowheads="1"/>
            </p:cNvSpPr>
            <p:nvPr/>
          </p:nvSpPr>
          <p:spPr bwMode="auto">
            <a:xfrm>
              <a:off x="5476391" y="1014056"/>
              <a:ext cx="2790514" cy="172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Median progression-free survival (months)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762001" y="1597833"/>
            <a:ext cx="7010399" cy="4062117"/>
            <a:chOff x="762001" y="1198701"/>
            <a:chExt cx="7381311" cy="4461249"/>
          </a:xfrm>
        </p:grpSpPr>
        <p:pic>
          <p:nvPicPr>
            <p:cNvPr id="343044" name="Picture 36" descr="N-JA-02532 Figures V3_70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81685" y="1198701"/>
              <a:ext cx="6861627" cy="4288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3045" name="TextBox 37"/>
            <p:cNvSpPr txBox="1">
              <a:spLocks noChangeArrowheads="1"/>
            </p:cNvSpPr>
            <p:nvPr/>
          </p:nvSpPr>
          <p:spPr bwMode="auto">
            <a:xfrm>
              <a:off x="1229567" y="5076235"/>
              <a:ext cx="80410" cy="172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  <p:sp>
          <p:nvSpPr>
            <p:cNvPr id="343046" name="TextBox 38"/>
            <p:cNvSpPr txBox="1">
              <a:spLocks noChangeArrowheads="1"/>
            </p:cNvSpPr>
            <p:nvPr/>
          </p:nvSpPr>
          <p:spPr bwMode="auto">
            <a:xfrm>
              <a:off x="1426125" y="5248967"/>
              <a:ext cx="78921" cy="172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  <p:sp>
          <p:nvSpPr>
            <p:cNvPr id="343047" name="TextBox 39"/>
            <p:cNvSpPr txBox="1">
              <a:spLocks noChangeArrowheads="1"/>
            </p:cNvSpPr>
            <p:nvPr/>
          </p:nvSpPr>
          <p:spPr bwMode="auto">
            <a:xfrm rot="16200000">
              <a:off x="-450101" y="3115131"/>
              <a:ext cx="2655009" cy="2308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itchFamily="34" charset="0"/>
                  <a:cs typeface="Arial" pitchFamily="34" charset="0"/>
                </a:rPr>
                <a:t>Progression-Free survival, %</a:t>
              </a:r>
            </a:p>
          </p:txBody>
        </p:sp>
        <p:sp>
          <p:nvSpPr>
            <p:cNvPr id="343048" name="TextBox 40"/>
            <p:cNvSpPr txBox="1">
              <a:spLocks noChangeArrowheads="1"/>
            </p:cNvSpPr>
            <p:nvPr/>
          </p:nvSpPr>
          <p:spPr bwMode="auto">
            <a:xfrm>
              <a:off x="2277872" y="5248967"/>
              <a:ext cx="80410" cy="172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343049" name="TextBox 41"/>
            <p:cNvSpPr txBox="1">
              <a:spLocks noChangeArrowheads="1"/>
            </p:cNvSpPr>
            <p:nvPr/>
          </p:nvSpPr>
          <p:spPr bwMode="auto">
            <a:xfrm>
              <a:off x="3089414" y="5248967"/>
              <a:ext cx="80410" cy="172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6</a:t>
              </a:r>
            </a:p>
          </p:txBody>
        </p:sp>
        <p:sp>
          <p:nvSpPr>
            <p:cNvPr id="343050" name="TextBox 42"/>
            <p:cNvSpPr txBox="1">
              <a:spLocks noChangeArrowheads="1"/>
            </p:cNvSpPr>
            <p:nvPr/>
          </p:nvSpPr>
          <p:spPr bwMode="auto">
            <a:xfrm>
              <a:off x="3906913" y="5248967"/>
              <a:ext cx="80410" cy="172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9</a:t>
              </a:r>
            </a:p>
          </p:txBody>
        </p:sp>
        <p:sp>
          <p:nvSpPr>
            <p:cNvPr id="343051" name="TextBox 43"/>
            <p:cNvSpPr txBox="1">
              <a:spLocks noChangeArrowheads="1"/>
            </p:cNvSpPr>
            <p:nvPr/>
          </p:nvSpPr>
          <p:spPr bwMode="auto">
            <a:xfrm>
              <a:off x="4678250" y="5248967"/>
              <a:ext cx="160819" cy="172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12</a:t>
              </a:r>
            </a:p>
          </p:txBody>
        </p:sp>
        <p:sp>
          <p:nvSpPr>
            <p:cNvPr id="343052" name="TextBox 44"/>
            <p:cNvSpPr txBox="1">
              <a:spLocks noChangeArrowheads="1"/>
            </p:cNvSpPr>
            <p:nvPr/>
          </p:nvSpPr>
          <p:spPr bwMode="auto">
            <a:xfrm>
              <a:off x="5488303" y="5248967"/>
              <a:ext cx="160819" cy="172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15</a:t>
              </a:r>
            </a:p>
          </p:txBody>
        </p:sp>
        <p:sp>
          <p:nvSpPr>
            <p:cNvPr id="343053" name="TextBox 45"/>
            <p:cNvSpPr txBox="1">
              <a:spLocks noChangeArrowheads="1"/>
            </p:cNvSpPr>
            <p:nvPr/>
          </p:nvSpPr>
          <p:spPr bwMode="auto">
            <a:xfrm>
              <a:off x="6302824" y="5248967"/>
              <a:ext cx="160819" cy="172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18</a:t>
              </a:r>
            </a:p>
          </p:txBody>
        </p:sp>
        <p:sp>
          <p:nvSpPr>
            <p:cNvPr id="343054" name="TextBox 46"/>
            <p:cNvSpPr txBox="1">
              <a:spLocks noChangeArrowheads="1"/>
            </p:cNvSpPr>
            <p:nvPr/>
          </p:nvSpPr>
          <p:spPr bwMode="auto">
            <a:xfrm>
              <a:off x="7118834" y="5248967"/>
              <a:ext cx="160819" cy="172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21</a:t>
              </a:r>
            </a:p>
          </p:txBody>
        </p:sp>
        <p:sp>
          <p:nvSpPr>
            <p:cNvPr id="343055" name="TextBox 47"/>
            <p:cNvSpPr txBox="1">
              <a:spLocks noChangeArrowheads="1"/>
            </p:cNvSpPr>
            <p:nvPr/>
          </p:nvSpPr>
          <p:spPr bwMode="auto">
            <a:xfrm>
              <a:off x="7900594" y="5248967"/>
              <a:ext cx="160819" cy="172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24</a:t>
              </a:r>
            </a:p>
          </p:txBody>
        </p:sp>
        <p:sp>
          <p:nvSpPr>
            <p:cNvPr id="343056" name="TextBox 48"/>
            <p:cNvSpPr txBox="1">
              <a:spLocks noChangeArrowheads="1"/>
            </p:cNvSpPr>
            <p:nvPr/>
          </p:nvSpPr>
          <p:spPr bwMode="auto">
            <a:xfrm>
              <a:off x="1149158" y="4663764"/>
              <a:ext cx="160819" cy="172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10</a:t>
              </a:r>
            </a:p>
          </p:txBody>
        </p:sp>
        <p:sp>
          <p:nvSpPr>
            <p:cNvPr id="343057" name="TextBox 49"/>
            <p:cNvSpPr txBox="1">
              <a:spLocks noChangeArrowheads="1"/>
            </p:cNvSpPr>
            <p:nvPr/>
          </p:nvSpPr>
          <p:spPr bwMode="auto">
            <a:xfrm>
              <a:off x="1149158" y="4266182"/>
              <a:ext cx="160819" cy="172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20</a:t>
              </a:r>
            </a:p>
          </p:txBody>
        </p:sp>
        <p:sp>
          <p:nvSpPr>
            <p:cNvPr id="343058" name="TextBox 50"/>
            <p:cNvSpPr txBox="1">
              <a:spLocks noChangeArrowheads="1"/>
            </p:cNvSpPr>
            <p:nvPr/>
          </p:nvSpPr>
          <p:spPr bwMode="auto">
            <a:xfrm>
              <a:off x="1149158" y="3902849"/>
              <a:ext cx="160819" cy="172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30</a:t>
              </a:r>
            </a:p>
          </p:txBody>
        </p:sp>
        <p:sp>
          <p:nvSpPr>
            <p:cNvPr id="343059" name="TextBox 51"/>
            <p:cNvSpPr txBox="1">
              <a:spLocks noChangeArrowheads="1"/>
            </p:cNvSpPr>
            <p:nvPr/>
          </p:nvSpPr>
          <p:spPr bwMode="auto">
            <a:xfrm>
              <a:off x="1149158" y="3515691"/>
              <a:ext cx="160819" cy="172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40</a:t>
              </a:r>
            </a:p>
          </p:txBody>
        </p:sp>
        <p:sp>
          <p:nvSpPr>
            <p:cNvPr id="343060" name="TextBox 52"/>
            <p:cNvSpPr txBox="1">
              <a:spLocks noChangeArrowheads="1"/>
            </p:cNvSpPr>
            <p:nvPr/>
          </p:nvSpPr>
          <p:spPr bwMode="auto">
            <a:xfrm>
              <a:off x="1149158" y="3134490"/>
              <a:ext cx="160819" cy="172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50</a:t>
              </a:r>
            </a:p>
          </p:txBody>
        </p:sp>
        <p:sp>
          <p:nvSpPr>
            <p:cNvPr id="343061" name="TextBox 53"/>
            <p:cNvSpPr txBox="1">
              <a:spLocks noChangeArrowheads="1"/>
            </p:cNvSpPr>
            <p:nvPr/>
          </p:nvSpPr>
          <p:spPr bwMode="auto">
            <a:xfrm>
              <a:off x="1149158" y="2753288"/>
              <a:ext cx="160819" cy="172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60</a:t>
              </a:r>
            </a:p>
          </p:txBody>
        </p:sp>
        <p:sp>
          <p:nvSpPr>
            <p:cNvPr id="343062" name="TextBox 54"/>
            <p:cNvSpPr txBox="1">
              <a:spLocks noChangeArrowheads="1"/>
            </p:cNvSpPr>
            <p:nvPr/>
          </p:nvSpPr>
          <p:spPr bwMode="auto">
            <a:xfrm>
              <a:off x="1149158" y="2366130"/>
              <a:ext cx="160819" cy="172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70</a:t>
              </a:r>
            </a:p>
          </p:txBody>
        </p:sp>
        <p:sp>
          <p:nvSpPr>
            <p:cNvPr id="343063" name="TextBox 55"/>
            <p:cNvSpPr txBox="1">
              <a:spLocks noChangeArrowheads="1"/>
            </p:cNvSpPr>
            <p:nvPr/>
          </p:nvSpPr>
          <p:spPr bwMode="auto">
            <a:xfrm>
              <a:off x="1149158" y="1978972"/>
              <a:ext cx="160819" cy="172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80</a:t>
              </a:r>
            </a:p>
          </p:txBody>
        </p:sp>
        <p:sp>
          <p:nvSpPr>
            <p:cNvPr id="343064" name="TextBox 56"/>
            <p:cNvSpPr txBox="1">
              <a:spLocks noChangeArrowheads="1"/>
            </p:cNvSpPr>
            <p:nvPr/>
          </p:nvSpPr>
          <p:spPr bwMode="auto">
            <a:xfrm>
              <a:off x="1149158" y="1597771"/>
              <a:ext cx="160819" cy="172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90</a:t>
              </a:r>
            </a:p>
          </p:txBody>
        </p:sp>
        <p:sp>
          <p:nvSpPr>
            <p:cNvPr id="343065" name="TextBox 57"/>
            <p:cNvSpPr txBox="1">
              <a:spLocks noChangeArrowheads="1"/>
            </p:cNvSpPr>
            <p:nvPr/>
          </p:nvSpPr>
          <p:spPr bwMode="auto">
            <a:xfrm>
              <a:off x="1068748" y="1222526"/>
              <a:ext cx="241229" cy="172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100</a:t>
              </a:r>
            </a:p>
          </p:txBody>
        </p:sp>
        <p:sp>
          <p:nvSpPr>
            <p:cNvPr id="343071" name="TextBox 63"/>
            <p:cNvSpPr txBox="1">
              <a:spLocks noChangeArrowheads="1"/>
            </p:cNvSpPr>
            <p:nvPr/>
          </p:nvSpPr>
          <p:spPr bwMode="auto">
            <a:xfrm>
              <a:off x="4192814" y="5457437"/>
              <a:ext cx="1088510" cy="202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ctr"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14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itchFamily="34" charset="0"/>
                  <a:cs typeface="Arial" pitchFamily="34" charset="0"/>
                </a:rPr>
                <a:t>Time, months</a:t>
              </a:r>
            </a:p>
          </p:txBody>
        </p:sp>
      </p:grpSp>
      <p:sp>
        <p:nvSpPr>
          <p:cNvPr id="343072" name="TextBox 32"/>
          <p:cNvSpPr txBox="1">
            <a:spLocks noChangeArrowheads="1"/>
          </p:cNvSpPr>
          <p:nvPr/>
        </p:nvSpPr>
        <p:spPr bwMode="auto">
          <a:xfrm>
            <a:off x="381001" y="5679822"/>
            <a:ext cx="8534400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9525" indent="-9525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>
                <a:solidFill>
                  <a:prstClr val="black"/>
                </a:solidFill>
                <a:cs typeface="Arial" pitchFamily="34" charset="0"/>
              </a:rPr>
              <a:t>106 patients in the placebo group died or had disease progression, 168 in the pazopanib group (cutoff Nov 22, 2010); 95 patients in the placebo group died, 185 in the pazopanib group (cutoff Oct 24, 2011).</a:t>
            </a:r>
          </a:p>
          <a:p>
            <a:pPr marL="9525" indent="-9525" fontAlgn="base">
              <a:spcBef>
                <a:spcPts val="600"/>
              </a:spcBef>
              <a:spcAft>
                <a:spcPct val="0"/>
              </a:spcAft>
            </a:pPr>
            <a:r>
              <a:rPr lang="en-US" sz="1000" dirty="0">
                <a:solidFill>
                  <a:prstClr val="black"/>
                </a:solidFill>
                <a:cs typeface="Arial" pitchFamily="34" charset="0"/>
              </a:rPr>
              <a:t>van der Graaf et al. </a:t>
            </a:r>
            <a:r>
              <a:rPr lang="en-US" sz="1000" i="1" dirty="0">
                <a:solidFill>
                  <a:prstClr val="black"/>
                </a:solidFill>
                <a:cs typeface="Arial" pitchFamily="34" charset="0"/>
              </a:rPr>
              <a:t>Lancet</a:t>
            </a:r>
            <a:r>
              <a:rPr lang="en-US" sz="1000" dirty="0">
                <a:solidFill>
                  <a:prstClr val="black"/>
                </a:solidFill>
                <a:cs typeface="Arial" pitchFamily="34" charset="0"/>
              </a:rPr>
              <a:t>. 2012; 379(9829):1879-1886.</a:t>
            </a:r>
          </a:p>
        </p:txBody>
      </p:sp>
    </p:spTree>
    <p:extLst>
      <p:ext uri="{BB962C8B-B14F-4D97-AF65-F5344CB8AC3E}">
        <p14:creationId xmlns:p14="http://schemas.microsoft.com/office/powerpoint/2010/main" val="73607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/>
          <p:cNvSpPr txBox="1"/>
          <p:nvPr/>
        </p:nvSpPr>
        <p:spPr>
          <a:xfrm>
            <a:off x="5079490" y="1233891"/>
            <a:ext cx="3101381" cy="1358435"/>
          </a:xfrm>
          <a:prstGeom prst="roundRect">
            <a:avLst>
              <a:gd name="adj" fmla="val 11319"/>
            </a:avLst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lumMod val="19000"/>
                  <a:lumOff val="81000"/>
                </a:schemeClr>
              </a:gs>
            </a:gsLst>
            <a:lin ang="5400000" scaled="1"/>
          </a:gradFill>
          <a:ln>
            <a:solidFill>
              <a:schemeClr val="accent1">
                <a:lumMod val="75000"/>
              </a:schemeClr>
            </a:solidFill>
            <a:headEnd/>
            <a:tailEnd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noAutofit/>
          </a:bodyPr>
          <a:lstStyle>
            <a:defPPr>
              <a:defRPr lang="en-US"/>
            </a:defPPr>
            <a:lvl1pPr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14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0" lvl="2" indent="0">
              <a:tabLst>
                <a:tab pos="346075" algn="l"/>
                <a:tab pos="1427163" algn="l"/>
                <a:tab pos="1598613" algn="l"/>
              </a:tabLst>
              <a:defRPr sz="900" b="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9pPr>
          </a:lstStyle>
          <a:p>
            <a:pPr lvl="2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44066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dirty="0">
                <a:solidFill>
                  <a:srgbClr val="1F497D"/>
                </a:solidFill>
              </a:rPr>
              <a:t>PALETTE: Median OS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810953" y="1445224"/>
            <a:ext cx="6809047" cy="4130076"/>
            <a:chOff x="371258" y="952500"/>
            <a:chExt cx="7872630" cy="4775200"/>
          </a:xfrm>
        </p:grpSpPr>
        <p:pic>
          <p:nvPicPr>
            <p:cNvPr id="344068" name="Picture 9" descr="N-JA-02532 Figures V3_71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14400" y="1143000"/>
              <a:ext cx="7315200" cy="457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4069" name="TextBox 10"/>
            <p:cNvSpPr txBox="1">
              <a:spLocks noChangeArrowheads="1"/>
            </p:cNvSpPr>
            <p:nvPr/>
          </p:nvSpPr>
          <p:spPr bwMode="auto">
            <a:xfrm>
              <a:off x="876300" y="5016500"/>
              <a:ext cx="85725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  <p:sp>
          <p:nvSpPr>
            <p:cNvPr id="344070" name="TextBox 11"/>
            <p:cNvSpPr txBox="1">
              <a:spLocks noChangeArrowheads="1"/>
            </p:cNvSpPr>
            <p:nvPr/>
          </p:nvSpPr>
          <p:spPr bwMode="auto">
            <a:xfrm>
              <a:off x="1098550" y="5226050"/>
              <a:ext cx="85725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  <p:sp>
          <p:nvSpPr>
            <p:cNvPr id="344071" name="TextBox 12"/>
            <p:cNvSpPr txBox="1">
              <a:spLocks noChangeArrowheads="1"/>
            </p:cNvSpPr>
            <p:nvPr/>
          </p:nvSpPr>
          <p:spPr bwMode="auto">
            <a:xfrm rot="16200000">
              <a:off x="-478846" y="3067626"/>
              <a:ext cx="1960993" cy="2607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itchFamily="34" charset="0"/>
                  <a:cs typeface="Arial" pitchFamily="34" charset="0"/>
                </a:rPr>
                <a:t>Overall Survival, %</a:t>
              </a:r>
            </a:p>
          </p:txBody>
        </p:sp>
        <p:sp>
          <p:nvSpPr>
            <p:cNvPr id="344072" name="TextBox 14"/>
            <p:cNvSpPr txBox="1">
              <a:spLocks noChangeArrowheads="1"/>
            </p:cNvSpPr>
            <p:nvPr/>
          </p:nvSpPr>
          <p:spPr bwMode="auto">
            <a:xfrm>
              <a:off x="1978025" y="5226050"/>
              <a:ext cx="85725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344073" name="TextBox 15"/>
            <p:cNvSpPr txBox="1">
              <a:spLocks noChangeArrowheads="1"/>
            </p:cNvSpPr>
            <p:nvPr/>
          </p:nvSpPr>
          <p:spPr bwMode="auto">
            <a:xfrm>
              <a:off x="2835275" y="5226050"/>
              <a:ext cx="85725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6</a:t>
              </a:r>
            </a:p>
          </p:txBody>
        </p:sp>
        <p:sp>
          <p:nvSpPr>
            <p:cNvPr id="344074" name="TextBox 16"/>
            <p:cNvSpPr txBox="1">
              <a:spLocks noChangeArrowheads="1"/>
            </p:cNvSpPr>
            <p:nvPr/>
          </p:nvSpPr>
          <p:spPr bwMode="auto">
            <a:xfrm>
              <a:off x="3713163" y="5226050"/>
              <a:ext cx="85725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9</a:t>
              </a:r>
            </a:p>
          </p:txBody>
        </p:sp>
        <p:sp>
          <p:nvSpPr>
            <p:cNvPr id="344075" name="TextBox 17"/>
            <p:cNvSpPr txBox="1">
              <a:spLocks noChangeArrowheads="1"/>
            </p:cNvSpPr>
            <p:nvPr/>
          </p:nvSpPr>
          <p:spPr bwMode="auto">
            <a:xfrm>
              <a:off x="4537075" y="5226050"/>
              <a:ext cx="171450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12</a:t>
              </a:r>
            </a:p>
          </p:txBody>
        </p:sp>
        <p:sp>
          <p:nvSpPr>
            <p:cNvPr id="344076" name="TextBox 18"/>
            <p:cNvSpPr txBox="1">
              <a:spLocks noChangeArrowheads="1"/>
            </p:cNvSpPr>
            <p:nvPr/>
          </p:nvSpPr>
          <p:spPr bwMode="auto">
            <a:xfrm>
              <a:off x="5411788" y="5226050"/>
              <a:ext cx="171450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15</a:t>
              </a:r>
            </a:p>
          </p:txBody>
        </p:sp>
        <p:sp>
          <p:nvSpPr>
            <p:cNvPr id="344077" name="TextBox 19"/>
            <p:cNvSpPr txBox="1">
              <a:spLocks noChangeArrowheads="1"/>
            </p:cNvSpPr>
            <p:nvPr/>
          </p:nvSpPr>
          <p:spPr bwMode="auto">
            <a:xfrm>
              <a:off x="6286500" y="5226050"/>
              <a:ext cx="171450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18</a:t>
              </a:r>
            </a:p>
          </p:txBody>
        </p:sp>
        <p:sp>
          <p:nvSpPr>
            <p:cNvPr id="344078" name="TextBox 20"/>
            <p:cNvSpPr txBox="1">
              <a:spLocks noChangeArrowheads="1"/>
            </p:cNvSpPr>
            <p:nvPr/>
          </p:nvSpPr>
          <p:spPr bwMode="auto">
            <a:xfrm>
              <a:off x="7158038" y="5226050"/>
              <a:ext cx="171450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21</a:t>
              </a:r>
            </a:p>
          </p:txBody>
        </p:sp>
        <p:sp>
          <p:nvSpPr>
            <p:cNvPr id="344079" name="TextBox 21"/>
            <p:cNvSpPr txBox="1">
              <a:spLocks noChangeArrowheads="1"/>
            </p:cNvSpPr>
            <p:nvPr/>
          </p:nvSpPr>
          <p:spPr bwMode="auto">
            <a:xfrm>
              <a:off x="7989888" y="5226050"/>
              <a:ext cx="169862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24</a:t>
              </a:r>
            </a:p>
          </p:txBody>
        </p:sp>
        <p:sp>
          <p:nvSpPr>
            <p:cNvPr id="344080" name="TextBox 22"/>
            <p:cNvSpPr txBox="1">
              <a:spLocks noChangeArrowheads="1"/>
            </p:cNvSpPr>
            <p:nvPr/>
          </p:nvSpPr>
          <p:spPr bwMode="auto">
            <a:xfrm>
              <a:off x="790575" y="4627563"/>
              <a:ext cx="171450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10</a:t>
              </a:r>
            </a:p>
          </p:txBody>
        </p:sp>
        <p:sp>
          <p:nvSpPr>
            <p:cNvPr id="344081" name="TextBox 23"/>
            <p:cNvSpPr txBox="1">
              <a:spLocks noChangeArrowheads="1"/>
            </p:cNvSpPr>
            <p:nvPr/>
          </p:nvSpPr>
          <p:spPr bwMode="auto">
            <a:xfrm>
              <a:off x="790575" y="4248150"/>
              <a:ext cx="171450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20</a:t>
              </a:r>
            </a:p>
          </p:txBody>
        </p:sp>
        <p:sp>
          <p:nvSpPr>
            <p:cNvPr id="344082" name="TextBox 24"/>
            <p:cNvSpPr txBox="1">
              <a:spLocks noChangeArrowheads="1"/>
            </p:cNvSpPr>
            <p:nvPr/>
          </p:nvSpPr>
          <p:spPr bwMode="auto">
            <a:xfrm>
              <a:off x="790575" y="3860800"/>
              <a:ext cx="171450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30</a:t>
              </a:r>
            </a:p>
          </p:txBody>
        </p:sp>
        <p:sp>
          <p:nvSpPr>
            <p:cNvPr id="344083" name="TextBox 25"/>
            <p:cNvSpPr txBox="1">
              <a:spLocks noChangeArrowheads="1"/>
            </p:cNvSpPr>
            <p:nvPr/>
          </p:nvSpPr>
          <p:spPr bwMode="auto">
            <a:xfrm>
              <a:off x="790575" y="3486150"/>
              <a:ext cx="171450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40</a:t>
              </a:r>
            </a:p>
          </p:txBody>
        </p:sp>
        <p:sp>
          <p:nvSpPr>
            <p:cNvPr id="344084" name="TextBox 26"/>
            <p:cNvSpPr txBox="1">
              <a:spLocks noChangeArrowheads="1"/>
            </p:cNvSpPr>
            <p:nvPr/>
          </p:nvSpPr>
          <p:spPr bwMode="auto">
            <a:xfrm>
              <a:off x="790575" y="3098800"/>
              <a:ext cx="171450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50</a:t>
              </a:r>
            </a:p>
          </p:txBody>
        </p:sp>
        <p:sp>
          <p:nvSpPr>
            <p:cNvPr id="344085" name="TextBox 27"/>
            <p:cNvSpPr txBox="1">
              <a:spLocks noChangeArrowheads="1"/>
            </p:cNvSpPr>
            <p:nvPr/>
          </p:nvSpPr>
          <p:spPr bwMode="auto">
            <a:xfrm>
              <a:off x="790575" y="2717800"/>
              <a:ext cx="171450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60</a:t>
              </a:r>
            </a:p>
          </p:txBody>
        </p:sp>
        <p:sp>
          <p:nvSpPr>
            <p:cNvPr id="344086" name="TextBox 28"/>
            <p:cNvSpPr txBox="1">
              <a:spLocks noChangeArrowheads="1"/>
            </p:cNvSpPr>
            <p:nvPr/>
          </p:nvSpPr>
          <p:spPr bwMode="auto">
            <a:xfrm>
              <a:off x="790575" y="2324100"/>
              <a:ext cx="171450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70</a:t>
              </a:r>
            </a:p>
          </p:txBody>
        </p:sp>
        <p:sp>
          <p:nvSpPr>
            <p:cNvPr id="344087" name="TextBox 29"/>
            <p:cNvSpPr txBox="1">
              <a:spLocks noChangeArrowheads="1"/>
            </p:cNvSpPr>
            <p:nvPr/>
          </p:nvSpPr>
          <p:spPr bwMode="auto">
            <a:xfrm>
              <a:off x="790575" y="1943100"/>
              <a:ext cx="171450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80</a:t>
              </a:r>
            </a:p>
          </p:txBody>
        </p:sp>
        <p:sp>
          <p:nvSpPr>
            <p:cNvPr id="344088" name="TextBox 30"/>
            <p:cNvSpPr txBox="1">
              <a:spLocks noChangeArrowheads="1"/>
            </p:cNvSpPr>
            <p:nvPr/>
          </p:nvSpPr>
          <p:spPr bwMode="auto">
            <a:xfrm>
              <a:off x="790575" y="1562100"/>
              <a:ext cx="171450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90</a:t>
              </a:r>
            </a:p>
          </p:txBody>
        </p:sp>
        <p:sp>
          <p:nvSpPr>
            <p:cNvPr id="344089" name="TextBox 31"/>
            <p:cNvSpPr txBox="1">
              <a:spLocks noChangeArrowheads="1"/>
            </p:cNvSpPr>
            <p:nvPr/>
          </p:nvSpPr>
          <p:spPr bwMode="auto">
            <a:xfrm>
              <a:off x="706438" y="1174750"/>
              <a:ext cx="255587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100</a:t>
              </a:r>
            </a:p>
          </p:txBody>
        </p:sp>
        <p:sp>
          <p:nvSpPr>
            <p:cNvPr id="344090" name="TextBox 32"/>
            <p:cNvSpPr txBox="1">
              <a:spLocks noChangeArrowheads="1"/>
            </p:cNvSpPr>
            <p:nvPr/>
          </p:nvSpPr>
          <p:spPr bwMode="auto">
            <a:xfrm>
              <a:off x="5653088" y="1158875"/>
              <a:ext cx="2590800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tIns="0" rIns="0" bIns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Pazopanib   12.5 (95% CI 10.6-14.8)</a:t>
              </a:r>
            </a:p>
          </p:txBody>
        </p:sp>
        <p:sp>
          <p:nvSpPr>
            <p:cNvPr id="344091" name="TextBox 33"/>
            <p:cNvSpPr txBox="1">
              <a:spLocks noChangeArrowheads="1"/>
            </p:cNvSpPr>
            <p:nvPr/>
          </p:nvSpPr>
          <p:spPr bwMode="auto">
            <a:xfrm>
              <a:off x="5653088" y="1346200"/>
              <a:ext cx="2590800" cy="1857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tIns="0" rIns="0" bIns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Placebo       10.7 (95% CI 18.7-12.8)</a:t>
              </a:r>
            </a:p>
          </p:txBody>
        </p:sp>
        <p:sp>
          <p:nvSpPr>
            <p:cNvPr id="344092" name="TextBox 34"/>
            <p:cNvSpPr txBox="1">
              <a:spLocks noChangeArrowheads="1"/>
            </p:cNvSpPr>
            <p:nvPr/>
          </p:nvSpPr>
          <p:spPr bwMode="auto">
            <a:xfrm>
              <a:off x="5653088" y="1744663"/>
              <a:ext cx="2022475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tIns="0" rIns="0" bIns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HR 0.86 (95% CI 0.67–1.11)</a:t>
              </a:r>
            </a:p>
          </p:txBody>
        </p:sp>
        <p:sp>
          <p:nvSpPr>
            <p:cNvPr id="344093" name="TextBox 35"/>
            <p:cNvSpPr txBox="1">
              <a:spLocks noChangeArrowheads="1"/>
            </p:cNvSpPr>
            <p:nvPr/>
          </p:nvSpPr>
          <p:spPr bwMode="auto">
            <a:xfrm>
              <a:off x="5653088" y="1979613"/>
              <a:ext cx="755650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tIns="0" rIns="0" bIns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i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</a:t>
              </a:r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=0.2514</a:t>
              </a:r>
            </a:p>
          </p:txBody>
        </p:sp>
        <p:sp>
          <p:nvSpPr>
            <p:cNvPr id="344094" name="TextBox 36"/>
            <p:cNvSpPr txBox="1">
              <a:spLocks noChangeArrowheads="1"/>
            </p:cNvSpPr>
            <p:nvPr/>
          </p:nvSpPr>
          <p:spPr bwMode="auto">
            <a:xfrm>
              <a:off x="5405438" y="952500"/>
              <a:ext cx="2300287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tIns="0" rIns="0" bIns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Median overall survival (months)</a:t>
              </a:r>
            </a:p>
          </p:txBody>
        </p:sp>
        <p:sp>
          <p:nvSpPr>
            <p:cNvPr id="344095" name="TextBox 37"/>
            <p:cNvSpPr txBox="1">
              <a:spLocks noChangeArrowheads="1"/>
            </p:cNvSpPr>
            <p:nvPr/>
          </p:nvSpPr>
          <p:spPr bwMode="auto">
            <a:xfrm>
              <a:off x="3925561" y="5466914"/>
              <a:ext cx="1410353" cy="2607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itchFamily="34" charset="0"/>
                  <a:cs typeface="Arial" pitchFamily="34" charset="0"/>
                </a:rPr>
                <a:t>Time, months</a:t>
              </a:r>
            </a:p>
          </p:txBody>
        </p:sp>
      </p:grpSp>
      <p:sp>
        <p:nvSpPr>
          <p:cNvPr id="344096" name="TextBox 38"/>
          <p:cNvSpPr txBox="1">
            <a:spLocks noChangeArrowheads="1"/>
          </p:cNvSpPr>
          <p:nvPr/>
        </p:nvSpPr>
        <p:spPr bwMode="auto">
          <a:xfrm>
            <a:off x="381000" y="5670364"/>
            <a:ext cx="8937625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525" indent="-9525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>
                <a:solidFill>
                  <a:prstClr val="black"/>
                </a:solidFill>
                <a:cs typeface="Calibri" panose="020F0502020204030204" pitchFamily="34" charset="0"/>
              </a:rPr>
              <a:t>106 patients in the placebo group died or had disease progression, 168 in the pazopanib group (cutoff Nov 22, 2010); 95 patients in the placebo group died, 185 in the pazopanib group (cutoff Oct 24, 2011).</a:t>
            </a:r>
          </a:p>
          <a:p>
            <a:pPr marL="9525" indent="-9525" defTabSz="457200" fontAlgn="base">
              <a:spcBef>
                <a:spcPts val="600"/>
              </a:spcBef>
              <a:spcAft>
                <a:spcPct val="0"/>
              </a:spcAft>
            </a:pPr>
            <a:r>
              <a:rPr lang="en-US" sz="1000" dirty="0">
                <a:solidFill>
                  <a:prstClr val="black"/>
                </a:solidFill>
                <a:cs typeface="Calibri" panose="020F0502020204030204" pitchFamily="34" charset="0"/>
              </a:rPr>
              <a:t>van der Graaf et al. </a:t>
            </a:r>
            <a:r>
              <a:rPr lang="en-US" sz="1000" i="1" dirty="0">
                <a:solidFill>
                  <a:prstClr val="black"/>
                </a:solidFill>
                <a:cs typeface="Calibri" panose="020F0502020204030204" pitchFamily="34" charset="0"/>
              </a:rPr>
              <a:t>Lancet</a:t>
            </a:r>
            <a:r>
              <a:rPr lang="en-US" sz="1000" dirty="0">
                <a:solidFill>
                  <a:prstClr val="black"/>
                </a:solidFill>
                <a:cs typeface="Calibri" panose="020F0502020204030204" pitchFamily="34" charset="0"/>
              </a:rPr>
              <a:t>. 2012; 379(9829):1879-1886.</a:t>
            </a:r>
          </a:p>
        </p:txBody>
      </p:sp>
    </p:spTree>
    <p:extLst>
      <p:ext uri="{BB962C8B-B14F-4D97-AF65-F5344CB8AC3E}">
        <p14:creationId xmlns:p14="http://schemas.microsoft.com/office/powerpoint/2010/main" val="713089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0668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rgbClr val="1F497D"/>
                </a:solidFill>
              </a:rPr>
              <a:t>Summary</a:t>
            </a:r>
            <a:endParaRPr lang="en-US" sz="3600" dirty="0">
              <a:solidFill>
                <a:srgbClr val="1F497D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2578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Uterine sarcomas are a group of </a:t>
            </a:r>
            <a:r>
              <a:rPr lang="en-US" dirty="0" err="1" smtClean="0"/>
              <a:t>mesenchymal</a:t>
            </a:r>
            <a:r>
              <a:rPr lang="en-US" dirty="0" smtClean="0"/>
              <a:t> malignancies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Leiomyosarcoma is the most common </a:t>
            </a:r>
            <a:r>
              <a:rPr lang="en-US" dirty="0" err="1" smtClean="0"/>
              <a:t>histologic</a:t>
            </a:r>
            <a:r>
              <a:rPr lang="en-US" dirty="0" smtClean="0"/>
              <a:t> subtype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Both anthracycline-based and gemcitabine-based regimens are active in early lines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Later lines of therapy include </a:t>
            </a:r>
            <a:r>
              <a:rPr lang="en-US" dirty="0" err="1" smtClean="0"/>
              <a:t>trabectedin</a:t>
            </a:r>
            <a:r>
              <a:rPr lang="en-US" dirty="0" smtClean="0"/>
              <a:t>, </a:t>
            </a:r>
            <a:r>
              <a:rPr lang="en-US" dirty="0" err="1" smtClean="0"/>
              <a:t>pazopanib</a:t>
            </a:r>
            <a:r>
              <a:rPr lang="en-US" dirty="0" smtClean="0"/>
              <a:t> – others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7"/>
          <p:cNvSpPr>
            <a:spLocks noGrp="1"/>
          </p:cNvSpPr>
          <p:nvPr>
            <p:ph type="title"/>
          </p:nvPr>
        </p:nvSpPr>
        <p:spPr>
          <a:xfrm>
            <a:off x="762000" y="274638"/>
            <a:ext cx="7924800" cy="1143000"/>
          </a:xfrm>
        </p:spPr>
        <p:txBody>
          <a:bodyPr>
            <a:normAutofit/>
          </a:bodyPr>
          <a:lstStyle/>
          <a:p>
            <a:pPr algn="l"/>
            <a:r>
              <a:rPr lang="en-US" altLang="en-US" sz="3200" smtClean="0">
                <a:solidFill>
                  <a:srgbClr val="1F497D"/>
                </a:solidFill>
                <a:latin typeface="Calibri" charset="0"/>
                <a:ea typeface="Calibri" charset="0"/>
                <a:cs typeface="Calibri" charset="0"/>
              </a:rPr>
              <a:t>VERBAL DISCLOSURE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645583" y="1604963"/>
            <a:ext cx="8229600" cy="3276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 smtClean="0">
                <a:latin typeface="MetaPlusNormal-Roman" charset="0"/>
              </a:rPr>
              <a:t>My institution has received grants for me from Amgen, Genentech, Eli Lilly, Array, TESARO Inc., </a:t>
            </a:r>
            <a:r>
              <a:rPr lang="en-US" sz="2000" b="0" dirty="0" err="1" smtClean="0">
                <a:latin typeface="MetaPlusNormal-Roman" charset="0"/>
              </a:rPr>
              <a:t>Morphotek</a:t>
            </a:r>
            <a:r>
              <a:rPr lang="en-US" sz="2000" b="0" dirty="0" smtClean="0">
                <a:latin typeface="MetaPlusNormal-Roman" charset="0"/>
              </a:rPr>
              <a:t>, and Janssen/Johnson &amp; Johnson.</a:t>
            </a:r>
          </a:p>
          <a:p>
            <a:r>
              <a:rPr lang="en-US" sz="2000" b="0" dirty="0" smtClean="0">
                <a:latin typeface="MetaPlusNormal-Roman" charset="0"/>
              </a:rPr>
              <a:t>I have received honoraria for speakers’ bureaus from Genentech, Roche, AstraZeneca, Myriad, and Janssen/Johnson &amp; Johnson.</a:t>
            </a:r>
          </a:p>
          <a:p>
            <a:r>
              <a:rPr lang="en-US" sz="2000" b="0" dirty="0" smtClean="0">
                <a:latin typeface="MetaPlusNormal-Roman" charset="0"/>
              </a:rPr>
              <a:t>I have received honoraria for my consulting with Merck, TESARO Inc., </a:t>
            </a:r>
            <a:r>
              <a:rPr lang="en-US" sz="2000" b="0" dirty="0" err="1" smtClean="0">
                <a:latin typeface="MetaPlusNormal-Roman" charset="0"/>
              </a:rPr>
              <a:t>Gradalis</a:t>
            </a:r>
            <a:r>
              <a:rPr lang="en-US" sz="2000" b="0" dirty="0" smtClean="0">
                <a:latin typeface="MetaPlusNormal-Roman" charset="0"/>
              </a:rPr>
              <a:t>, </a:t>
            </a:r>
            <a:r>
              <a:rPr lang="en-US" sz="2000" b="0" dirty="0" err="1" smtClean="0">
                <a:latin typeface="MetaPlusNormal-Roman" charset="0"/>
              </a:rPr>
              <a:t>Advaxis</a:t>
            </a:r>
            <a:r>
              <a:rPr lang="en-US" sz="2000" b="0" dirty="0" smtClean="0">
                <a:latin typeface="MetaPlusNormal-Roman" charset="0"/>
              </a:rPr>
              <a:t>, Amgen,  Bayer, </a:t>
            </a:r>
            <a:r>
              <a:rPr lang="en-US" sz="2000" b="0" dirty="0" err="1" smtClean="0">
                <a:latin typeface="MetaPlusNormal-Roman" charset="0"/>
              </a:rPr>
              <a:t>Insys</a:t>
            </a:r>
            <a:r>
              <a:rPr lang="en-US" sz="2000" b="0" dirty="0" smtClean="0">
                <a:latin typeface="MetaPlusNormal-Roman" charset="0"/>
              </a:rPr>
              <a:t>, Clovis, </a:t>
            </a:r>
            <a:r>
              <a:rPr lang="en-US" sz="2000" b="0" dirty="0" err="1" smtClean="0">
                <a:latin typeface="MetaPlusNormal-Roman" charset="0"/>
              </a:rPr>
              <a:t>Mateon</a:t>
            </a:r>
            <a:r>
              <a:rPr lang="en-US" sz="2000" b="0" dirty="0" smtClean="0">
                <a:latin typeface="MetaPlusNormal-Roman" charset="0"/>
              </a:rPr>
              <a:t> (formally </a:t>
            </a:r>
            <a:r>
              <a:rPr lang="en-US" sz="2000" b="0" dirty="0" err="1" smtClean="0">
                <a:latin typeface="MetaPlusNormal-Roman" charset="0"/>
              </a:rPr>
              <a:t>OxiGENE</a:t>
            </a:r>
            <a:r>
              <a:rPr lang="en-US" sz="2000" b="0" dirty="0" smtClean="0">
                <a:latin typeface="MetaPlusNormal-Roman" charset="0"/>
              </a:rPr>
              <a:t>), Roche, Genentech, AstraZeneca, Pfizer, and PPD.</a:t>
            </a:r>
          </a:p>
          <a:p>
            <a:r>
              <a:rPr lang="en-US" sz="2000" b="0" dirty="0" smtClean="0">
                <a:latin typeface="MetaPlusNormal-Roman" charset="0"/>
              </a:rPr>
              <a:t>I agree that the content of this presentation will be well balanced, unbiased, and evidence-based. Opinions that are not supported by evidence or are supported by limited or preliminary evidence will be so identified.</a:t>
            </a:r>
            <a:endParaRPr lang="en-US" sz="2000" b="0" dirty="0">
              <a:latin typeface="MetaPlusNormal-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09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1F497D"/>
                </a:solidFill>
              </a:rPr>
              <a:t>CASE</a:t>
            </a:r>
            <a:endParaRPr lang="en-US" sz="3200" dirty="0">
              <a:solidFill>
                <a:srgbClr val="1F497D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56 </a:t>
            </a:r>
            <a:r>
              <a:rPr lang="en-US" dirty="0" err="1" smtClean="0"/>
              <a:t>yo</a:t>
            </a:r>
            <a:r>
              <a:rPr lang="en-US" dirty="0" smtClean="0"/>
              <a:t> female with 20 yr h/o uterine fibroids</a:t>
            </a:r>
          </a:p>
          <a:p>
            <a:r>
              <a:rPr lang="en-US" dirty="0" smtClean="0"/>
              <a:t>Developed pelvic pain and pressure</a:t>
            </a:r>
          </a:p>
          <a:p>
            <a:r>
              <a:rPr lang="en-US" dirty="0" smtClean="0"/>
              <a:t>TAH BSO – 11 cm high grade LMS</a:t>
            </a:r>
          </a:p>
          <a:p>
            <a:r>
              <a:rPr lang="en-US" dirty="0" smtClean="0"/>
              <a:t>Baseline staging revealed lesions in lung and liver</a:t>
            </a:r>
          </a:p>
          <a:p>
            <a:r>
              <a:rPr lang="en-US" dirty="0" smtClean="0"/>
              <a:t>Biopsy of liver – met LMS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856" y="274638"/>
            <a:ext cx="8050944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1F497D"/>
                </a:solidFill>
              </a:rPr>
              <a:t>Metastatic ULMS – First line</a:t>
            </a:r>
            <a:endParaRPr lang="en-US" sz="3200" dirty="0">
              <a:solidFill>
                <a:srgbClr val="1F497D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856" y="1600200"/>
            <a:ext cx="78722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828800" y="6248400"/>
            <a:ext cx="129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BASELINE</a:t>
            </a:r>
            <a:endParaRPr lang="en-US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257800" y="6248400"/>
            <a:ext cx="3789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AFTER 4 CYCLES OF GEMCITABINE</a:t>
            </a:r>
            <a:endParaRPr lang="en-US" sz="2000" b="1" dirty="0"/>
          </a:p>
        </p:txBody>
      </p:sp>
      <p:sp>
        <p:nvSpPr>
          <p:cNvPr id="7" name="Rectangle 6"/>
          <p:cNvSpPr/>
          <p:nvPr/>
        </p:nvSpPr>
        <p:spPr>
          <a:xfrm>
            <a:off x="4572000" y="1600200"/>
            <a:ext cx="4419600" cy="5029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80010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1F497D"/>
                </a:solidFill>
              </a:rPr>
              <a:t>Metastatic ULMS – First line</a:t>
            </a:r>
            <a:endParaRPr lang="en-US" sz="3200" dirty="0">
              <a:solidFill>
                <a:srgbClr val="1F497D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Patient was treated with 4 cycles of </a:t>
            </a:r>
            <a:r>
              <a:rPr lang="en-US" dirty="0" err="1" smtClean="0"/>
              <a:t>gemcitabine-docetaxel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856" y="274638"/>
            <a:ext cx="8050944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1F497D"/>
                </a:solidFill>
              </a:rPr>
              <a:t>Metastatic ULMS – First line</a:t>
            </a:r>
            <a:endParaRPr lang="en-US" sz="3200" dirty="0">
              <a:solidFill>
                <a:srgbClr val="1F497D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856" y="1600200"/>
            <a:ext cx="78722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828800" y="6248400"/>
            <a:ext cx="129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BASELINE</a:t>
            </a:r>
            <a:endParaRPr lang="en-US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718556" y="6248400"/>
            <a:ext cx="3789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AFTER 4 CYCLES OF GEMCITABINE</a:t>
            </a:r>
            <a:endParaRPr lang="en-US" sz="20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1F497D"/>
                </a:solidFill>
              </a:rPr>
              <a:t>Metastatic ULMS – First line</a:t>
            </a:r>
            <a:endParaRPr lang="en-US" sz="3200" dirty="0">
              <a:solidFill>
                <a:srgbClr val="1F497D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Continued on through 6 cycles of gem/</a:t>
            </a:r>
            <a:r>
              <a:rPr lang="en-US" dirty="0" err="1" smtClean="0"/>
              <a:t>docetaxel</a:t>
            </a:r>
            <a:endParaRPr lang="en-US" dirty="0" smtClean="0"/>
          </a:p>
          <a:p>
            <a:r>
              <a:rPr lang="en-US" dirty="0" smtClean="0"/>
              <a:t>Developed notable proximal muscle weakness, neuropathy and edema</a:t>
            </a:r>
          </a:p>
          <a:p>
            <a:r>
              <a:rPr lang="en-US" dirty="0" smtClean="0"/>
              <a:t>Changed to gemcitabine alone with continued excellent disease control for an additional 4 cycles</a:t>
            </a:r>
          </a:p>
          <a:p>
            <a:r>
              <a:rPr lang="en-US" dirty="0" smtClean="0"/>
              <a:t>Ultimately, developed disease progression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552" y="274638"/>
            <a:ext cx="8133247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1F497D"/>
                </a:solidFill>
              </a:rPr>
              <a:t>Metastatic ULMS – Second line</a:t>
            </a:r>
            <a:endParaRPr lang="en-US" sz="3200" dirty="0">
              <a:solidFill>
                <a:srgbClr val="1F497D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3553" y="1600200"/>
            <a:ext cx="803689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905000" y="6172200"/>
            <a:ext cx="16062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BASELINE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572000" y="6096000"/>
            <a:ext cx="365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AFTER 4 CYCLES OF </a:t>
            </a:r>
          </a:p>
          <a:p>
            <a:pPr algn="ctr"/>
            <a:r>
              <a:rPr lang="en-US" sz="2000" b="1" dirty="0" smtClean="0"/>
              <a:t>DOXORUBICIN/OLARATUMAB</a:t>
            </a:r>
            <a:endParaRPr lang="en-US" sz="2000" b="1" dirty="0"/>
          </a:p>
        </p:txBody>
      </p:sp>
      <p:sp>
        <p:nvSpPr>
          <p:cNvPr id="7" name="Rectangle 6"/>
          <p:cNvSpPr/>
          <p:nvPr/>
        </p:nvSpPr>
        <p:spPr>
          <a:xfrm>
            <a:off x="4572000" y="1524000"/>
            <a:ext cx="4191000" cy="5257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Orig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Orig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Orig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1449</Words>
  <Application>Microsoft Macintosh PowerPoint</Application>
  <PresentationFormat>On-screen Show (4:3)</PresentationFormat>
  <Paragraphs>345</Paragraphs>
  <Slides>26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26</vt:i4>
      </vt:variant>
    </vt:vector>
  </HeadingPairs>
  <TitlesOfParts>
    <vt:vector size="40" baseType="lpstr">
      <vt:lpstr>Arial</vt:lpstr>
      <vt:lpstr>Arial Black</vt:lpstr>
      <vt:lpstr>Calibri</vt:lpstr>
      <vt:lpstr>Courier New</vt:lpstr>
      <vt:lpstr>Garamond</vt:lpstr>
      <vt:lpstr>MetaPlusNormal-Roman</vt:lpstr>
      <vt:lpstr>ＭＳ Ｐゴシック</vt:lpstr>
      <vt:lpstr>Symbol</vt:lpstr>
      <vt:lpstr>Wingdings</vt:lpstr>
      <vt:lpstr>Wingdings 3</vt:lpstr>
      <vt:lpstr>Office Theme</vt:lpstr>
      <vt:lpstr>3_Origin</vt:lpstr>
      <vt:lpstr>4_Origin</vt:lpstr>
      <vt:lpstr>5_Origin</vt:lpstr>
      <vt:lpstr>PowerPoint Presentation</vt:lpstr>
      <vt:lpstr>Sequencing of systemic agents in the treatment of uterine sarcoma</vt:lpstr>
      <vt:lpstr>VERBAL DISCLOSURE</vt:lpstr>
      <vt:lpstr>CASE</vt:lpstr>
      <vt:lpstr>Metastatic ULMS – First line</vt:lpstr>
      <vt:lpstr>Metastatic ULMS – First line</vt:lpstr>
      <vt:lpstr>Metastatic ULMS – First line</vt:lpstr>
      <vt:lpstr>Metastatic ULMS – First line</vt:lpstr>
      <vt:lpstr>Metastatic ULMS – Second line</vt:lpstr>
      <vt:lpstr>Is there an optimal sequence?</vt:lpstr>
      <vt:lpstr>GOG 87L: First-line, Measurable Uterine LMS</vt:lpstr>
      <vt:lpstr>GOG 87L: RECIST Response</vt:lpstr>
      <vt:lpstr>GeDDiS - Trial Design</vt:lpstr>
      <vt:lpstr>GeDDis - Compliance to Trial Treatment</vt:lpstr>
      <vt:lpstr>GeDDis - Compliance to Trial Treatment</vt:lpstr>
      <vt:lpstr>GeDDis - Overall Survival</vt:lpstr>
      <vt:lpstr>GeDDis - Subgroup  Analyses</vt:lpstr>
      <vt:lpstr>GeDDis - Subgroup Analyses</vt:lpstr>
      <vt:lpstr>Beyond second line: Trabectedin</vt:lpstr>
      <vt:lpstr>PowerPoint Presentation</vt:lpstr>
      <vt:lpstr>Progression-Free Survival </vt:lpstr>
      <vt:lpstr>Combination trabectedin + doxorubicin is active in first line LMS</vt:lpstr>
      <vt:lpstr>Phase 3 PALETTE Study of Pazopanib for Patients With Metastatic STS: Study Design</vt:lpstr>
      <vt:lpstr>PALETTE: Median PFS</vt:lpstr>
      <vt:lpstr>PALETTE: Median OS</vt:lpstr>
      <vt:lpstr>Summary</vt:lpstr>
    </vt:vector>
  </TitlesOfParts>
  <Manager/>
  <Company>Research To Practice</Company>
  <LinksUpToDate>false</LinksUpToDate>
  <SharedDoc>false</SharedDoc>
  <HyperlinkBase/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</dc:title>
  <dc:subject/>
  <dc:creator>Research To Practice</dc:creator>
  <cp:keywords/>
  <dc:description/>
  <cp:lastModifiedBy>Aura Herrmann</cp:lastModifiedBy>
  <cp:revision>62</cp:revision>
  <cp:lastPrinted>2017-05-15T14:15:40Z</cp:lastPrinted>
  <dcterms:created xsi:type="dcterms:W3CDTF">2017-03-05T12:10:19Z</dcterms:created>
  <dcterms:modified xsi:type="dcterms:W3CDTF">2017-06-21T15:47:07Z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0</vt:i4>
  </property>
  <property fmtid="{D5CDD505-2E9C-101B-9397-08002B2CF9AE}" pid="3" name="_NewReviewCycle">
    <vt:lpwstr/>
  </property>
  <property fmtid="{D5CDD505-2E9C-101B-9397-08002B2CF9AE}" pid="4" name="_EmailSubject">
    <vt:lpwstr>Your presentation assignment for the RTP satellite symposium at SGO 2017</vt:lpwstr>
  </property>
  <property fmtid="{D5CDD505-2E9C-101B-9397-08002B2CF9AE}" pid="5" name="_AuthorEmail">
    <vt:lpwstr>Suzanne_George@dfci.harvard.edu</vt:lpwstr>
  </property>
  <property fmtid="{D5CDD505-2E9C-101B-9397-08002B2CF9AE}" pid="6" name="_AuthorEmailDisplayName">
    <vt:lpwstr>George, Suzanne,M.D.</vt:lpwstr>
  </property>
  <property fmtid="{D5CDD505-2E9C-101B-9397-08002B2CF9AE}" pid="7" name="_PreviousAdHocReviewCycleID">
    <vt:i4>0</vt:i4>
  </property>
</Properties>
</file>