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414" r:id="rId2"/>
    <p:sldId id="413" r:id="rId3"/>
    <p:sldId id="405" r:id="rId4"/>
    <p:sldId id="406" r:id="rId5"/>
    <p:sldId id="407" r:id="rId6"/>
    <p:sldId id="408" r:id="rId7"/>
    <p:sldId id="409" r:id="rId8"/>
    <p:sldId id="378" r:id="rId9"/>
    <p:sldId id="412" r:id="rId10"/>
    <p:sldId id="392" r:id="rId11"/>
    <p:sldId id="389" r:id="rId12"/>
    <p:sldId id="402" r:id="rId13"/>
    <p:sldId id="365" r:id="rId14"/>
    <p:sldId id="270" r:id="rId15"/>
    <p:sldId id="268" r:id="rId16"/>
    <p:sldId id="264" r:id="rId17"/>
    <p:sldId id="383" r:id="rId18"/>
    <p:sldId id="411" r:id="rId19"/>
    <p:sldId id="338" r:id="rId20"/>
    <p:sldId id="379" r:id="rId21"/>
    <p:sldId id="410" r:id="rId22"/>
    <p:sldId id="390" r:id="rId23"/>
    <p:sldId id="391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10" autoAdjust="0"/>
    <p:restoredTop sz="95900" autoAdjust="0"/>
  </p:normalViewPr>
  <p:slideViewPr>
    <p:cSldViewPr>
      <p:cViewPr>
        <p:scale>
          <a:sx n="100" d="100"/>
          <a:sy n="100" d="100"/>
        </p:scale>
        <p:origin x="2000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1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EB64FA-7870-4C55-BEC1-FB27D062EB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C61990-DF75-49EF-9C60-95BED7E2E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51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61C39D2-F0A1-4884-906C-4DB3B29BD237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49325"/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4170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4131C-49B8-465C-A7C8-4055259B36A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379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61990-DF75-49EF-9C60-95BED7E2ECE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5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61C39D2-F0A1-4884-906C-4DB3B29BD237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49325"/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607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61990-DF75-49EF-9C60-95BED7E2ECE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19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58F98-8F93-47F5-8A75-5B3A9983B3ED}" type="slidenum">
              <a:rPr lang="en-US"/>
              <a:pPr/>
              <a:t>14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71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0F93B-21C3-4B5B-9707-0AA07D01B422}" type="slidenum">
              <a:rPr lang="en-US"/>
              <a:pPr/>
              <a:t>15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37530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9C862-FE1C-427D-A7C3-EBFFB247EC31}" type="slidenum">
              <a:rPr lang="en-US"/>
              <a:pPr/>
              <a:t>16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18811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3DA3A-623B-4C5D-B0A4-ECB9FAE3E30A}" type="slidenum">
              <a:rPr lang="en-US"/>
              <a:pPr/>
              <a:t>17</a:t>
            </a:fld>
            <a:endParaRPr 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11667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61990-DF75-49EF-9C60-95BED7E2ECE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43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F62C5B-1806-4D84-BBEF-699A25D6B57E}" type="slidenum">
              <a:rPr lang="en-US"/>
              <a:pPr/>
              <a:t>19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32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F6966-F354-441F-A4F9-D41615579362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E8165-A8F9-49BD-8621-52C7F831F990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3A95B-CE9E-48C9-B660-92FE2480EBD8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1668463" cy="609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fld id="{4A7C3963-E64D-429B-B6B5-AD064E410644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133600"/>
            <a:ext cx="82296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1668463" cy="609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fld id="{10072CE2-357B-44E3-8563-262135D5A4F4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3419A-7B88-4D2E-B806-0AA1ADAC2A0B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1ECFD-224F-4DC3-8EC7-5412529F72E1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1F8CC-5FCA-4090-BD89-30603EEE7EDA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CD0CE-BA1F-4159-B0EB-2D5DDC93F699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049F9-9934-41B9-84E8-DCE7DF44C62C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1EED5-58A1-4A73-A091-556660DC71B5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61ECF-43B4-42B0-95B8-7FE0D3F5840E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83050-8975-48FB-A0D8-8F6FC5FD87C3}" type="slidenum">
              <a:rPr lang="en-US"/>
              <a:pPr/>
              <a:t>‹#›</a:t>
            </a:fld>
            <a:endParaRPr lang="en-US" b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1668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+mn-lt"/>
              </a:defRPr>
            </a:lvl1pPr>
          </a:lstStyle>
          <a:p>
            <a:fld id="{D1DC82E9-1752-4F38-A0D3-DEBAC11E81D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44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870" r="2174"/>
          <a:stretch/>
        </p:blipFill>
        <p:spPr>
          <a:xfrm>
            <a:off x="0" y="656600"/>
            <a:ext cx="9144000" cy="543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4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"/>
            <a:ext cx="8910315" cy="655320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11430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#40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3017193"/>
            <a:ext cx="6769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LMS: 3% node mets or + cytology, 5% adnexal mets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45" y="838200"/>
            <a:ext cx="8905511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/>
          <a:lstStyle/>
          <a:p>
            <a:r>
              <a:rPr lang="en-US" dirty="0" err="1" smtClean="0"/>
              <a:t>Leiomyosarcoma</a:t>
            </a:r>
            <a:r>
              <a:rPr lang="en-US" dirty="0" smtClean="0"/>
              <a:t> Staging</a:t>
            </a:r>
            <a:endParaRPr lang="en-US" dirty="0"/>
          </a:p>
        </p:txBody>
      </p:sp>
      <p:pic>
        <p:nvPicPr>
          <p:cNvPr id="400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2257" y="1447800"/>
            <a:ext cx="8891903" cy="518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  <a:p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828800"/>
          </a:xfrm>
        </p:spPr>
        <p:txBody>
          <a:bodyPr/>
          <a:lstStyle/>
          <a:p>
            <a:r>
              <a:rPr lang="en-US" sz="3600" dirty="0">
                <a:solidFill>
                  <a:schemeClr val="accent1"/>
                </a:solidFill>
              </a:rPr>
              <a:t>GOG #20: </a:t>
            </a:r>
            <a:r>
              <a:rPr lang="en-US" sz="3600" dirty="0" smtClean="0">
                <a:solidFill>
                  <a:schemeClr val="accent1"/>
                </a:solidFill>
              </a:rPr>
              <a:t>Randomized Trial </a:t>
            </a:r>
            <a:r>
              <a:rPr lang="en-US" sz="3600" dirty="0">
                <a:solidFill>
                  <a:schemeClr val="accent1"/>
                </a:solidFill>
              </a:rPr>
              <a:t>of Adjuvant Doxorubicin in Stage I-II Uterine Sarcomas</a:t>
            </a:r>
            <a:endParaRPr lang="en-US" sz="4400" b="0" dirty="0">
              <a:solidFill>
                <a:schemeClr val="accent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2296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+/- </a:t>
            </a:r>
            <a:r>
              <a:rPr lang="en-US" dirty="0" err="1"/>
              <a:t>Dox</a:t>
            </a:r>
            <a:r>
              <a:rPr lang="en-US" dirty="0"/>
              <a:t> 60 mg/m</a:t>
            </a:r>
            <a:r>
              <a:rPr lang="en-US" baseline="30000" dirty="0"/>
              <a:t>2</a:t>
            </a:r>
            <a:r>
              <a:rPr lang="en-US" dirty="0"/>
              <a:t> IV q 3 wks X 8</a:t>
            </a:r>
          </a:p>
          <a:p>
            <a:pPr>
              <a:lnSpc>
                <a:spcPct val="90000"/>
              </a:lnSpc>
            </a:pPr>
            <a:r>
              <a:rPr lang="en-US" dirty="0"/>
              <a:t>11/73 - 7/82, n = 156</a:t>
            </a:r>
          </a:p>
          <a:p>
            <a:pPr>
              <a:lnSpc>
                <a:spcPct val="90000"/>
              </a:lnSpc>
            </a:pPr>
            <a:r>
              <a:rPr lang="en-US" dirty="0"/>
              <a:t>41 </a:t>
            </a:r>
            <a:r>
              <a:rPr lang="en-US" dirty="0" err="1"/>
              <a:t>vs</a:t>
            </a:r>
            <a:r>
              <a:rPr lang="en-US" dirty="0"/>
              <a:t> 53% recurred, 61 </a:t>
            </a:r>
            <a:r>
              <a:rPr lang="en-US" dirty="0" err="1"/>
              <a:t>vs</a:t>
            </a:r>
            <a:r>
              <a:rPr lang="en-US" dirty="0"/>
              <a:t> 60 mo. </a:t>
            </a:r>
            <a:r>
              <a:rPr lang="en-US" dirty="0" smtClean="0"/>
              <a:t>Survival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Not predicted by cell type</a:t>
            </a:r>
            <a:endParaRPr lang="en-US" dirty="0"/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dirty="0"/>
              <a:t>“could not show a benefit </a:t>
            </a:r>
            <a:r>
              <a:rPr lang="en-US" dirty="0" smtClean="0"/>
              <a:t>for... </a:t>
            </a:r>
            <a:r>
              <a:rPr lang="en-US" dirty="0"/>
              <a:t>adjuvant treatment”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dirty="0" err="1"/>
              <a:t>Omura</a:t>
            </a:r>
            <a:r>
              <a:rPr lang="en-US" dirty="0"/>
              <a:t> et al. </a:t>
            </a:r>
            <a:r>
              <a:rPr lang="en-US" dirty="0" smtClean="0"/>
              <a:t>JCO </a:t>
            </a:r>
            <a:r>
              <a:rPr lang="en-US" dirty="0"/>
              <a:t>3:1240 ‘85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4724400" cy="1295400"/>
          </a:xfrm>
        </p:spPr>
        <p:txBody>
          <a:bodyPr/>
          <a:lstStyle/>
          <a:p>
            <a:r>
              <a:rPr lang="en-US"/>
              <a:t>GOG 20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057400"/>
            <a:ext cx="4648200" cy="4267200"/>
          </a:xfrm>
        </p:spPr>
        <p:txBody>
          <a:bodyPr/>
          <a:lstStyle/>
          <a:p>
            <a:r>
              <a:rPr lang="en-US" sz="2800" dirty="0"/>
              <a:t>Pelvic RT</a:t>
            </a:r>
          </a:p>
          <a:p>
            <a:pPr lvl="1"/>
            <a:r>
              <a:rPr lang="en-US" sz="2400" dirty="0"/>
              <a:t>decreased pelvic recurrence</a:t>
            </a:r>
          </a:p>
          <a:p>
            <a:pPr lvl="2"/>
            <a:r>
              <a:rPr lang="en-US" sz="2000" dirty="0"/>
              <a:t>(23% vs 10%, p=0.028) </a:t>
            </a:r>
          </a:p>
          <a:p>
            <a:pPr lvl="1"/>
            <a:r>
              <a:rPr lang="en-US" sz="2400" dirty="0"/>
              <a:t>no change in PFS or </a:t>
            </a:r>
            <a:r>
              <a:rPr lang="en-US" sz="2400" dirty="0" smtClean="0"/>
              <a:t>OS</a:t>
            </a:r>
            <a:endParaRPr lang="en-US" sz="2000" dirty="0"/>
          </a:p>
          <a:p>
            <a:pPr lvl="2"/>
            <a:r>
              <a:rPr lang="en-US" sz="2000" dirty="0" err="1"/>
              <a:t>Omura</a:t>
            </a:r>
            <a:r>
              <a:rPr lang="en-US" sz="2000" dirty="0"/>
              <a:t> JCO 3:1240 ’85</a:t>
            </a:r>
          </a:p>
          <a:p>
            <a:pPr lvl="2"/>
            <a:r>
              <a:rPr lang="en-US" sz="2000" dirty="0" err="1"/>
              <a:t>Hornback</a:t>
            </a:r>
            <a:r>
              <a:rPr lang="en-US" sz="2000" dirty="0"/>
              <a:t> I J Rad </a:t>
            </a:r>
            <a:r>
              <a:rPr lang="en-US" sz="2000" dirty="0" err="1"/>
              <a:t>Onc</a:t>
            </a:r>
            <a:r>
              <a:rPr lang="en-US" sz="2000" dirty="0"/>
              <a:t> 12:2127 ‘86 </a:t>
            </a:r>
          </a:p>
        </p:txBody>
      </p:sp>
      <p:graphicFrame>
        <p:nvGraphicFramePr>
          <p:cNvPr id="28679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5562600" y="228600"/>
          <a:ext cx="3302000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1" name="Photo Editor Photo" r:id="rId4" imgW="2933333" imgH="5687219" progId="">
                  <p:embed/>
                </p:oleObj>
              </mc:Choice>
              <mc:Fallback>
                <p:oleObj name="Photo Editor Photo" r:id="rId4" imgW="2933333" imgH="5687219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28600"/>
                        <a:ext cx="3302000" cy="640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/>
          <a:lstStyle/>
          <a:p>
            <a:r>
              <a:rPr lang="en-US" sz="3600"/>
              <a:t>However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38675"/>
          </a:xfrm>
        </p:spPr>
        <p:txBody>
          <a:bodyPr/>
          <a:lstStyle/>
          <a:p>
            <a:r>
              <a:rPr lang="en-US" dirty="0"/>
              <a:t>Nonrandomized trials have reported improved survival following adjuvant chemotherapy with or without radiation therapy </a:t>
            </a:r>
          </a:p>
          <a:p>
            <a:pPr lvl="1"/>
            <a:r>
              <a:rPr lang="en-US" dirty="0"/>
              <a:t>van </a:t>
            </a:r>
            <a:r>
              <a:rPr lang="en-US" dirty="0" err="1"/>
              <a:t>Nagell</a:t>
            </a:r>
            <a:r>
              <a:rPr lang="en-US" dirty="0"/>
              <a:t> et al. </a:t>
            </a:r>
            <a:r>
              <a:rPr lang="en-US" dirty="0" smtClean="0"/>
              <a:t>Cancer </a:t>
            </a:r>
            <a:r>
              <a:rPr lang="en-US" dirty="0"/>
              <a:t>57:1451 ’86</a:t>
            </a:r>
          </a:p>
          <a:p>
            <a:pPr lvl="2"/>
            <a:r>
              <a:rPr lang="en-US" dirty="0"/>
              <a:t>VAC better than XRT, p=.02</a:t>
            </a:r>
          </a:p>
          <a:p>
            <a:pPr lvl="1"/>
            <a:r>
              <a:rPr lang="en-US" dirty="0" err="1"/>
              <a:t>Piver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/>
              <a:t>al. </a:t>
            </a:r>
            <a:r>
              <a:rPr lang="en-US" dirty="0" smtClean="0"/>
              <a:t>J </a:t>
            </a:r>
            <a:r>
              <a:rPr lang="en-US" dirty="0" err="1"/>
              <a:t>Surg</a:t>
            </a:r>
            <a:r>
              <a:rPr lang="en-US" dirty="0"/>
              <a:t> </a:t>
            </a:r>
            <a:r>
              <a:rPr lang="en-US" dirty="0" err="1"/>
              <a:t>Onc</a:t>
            </a:r>
            <a:r>
              <a:rPr lang="en-US" dirty="0"/>
              <a:t> 38:233 ’88</a:t>
            </a:r>
          </a:p>
          <a:p>
            <a:pPr lvl="2"/>
            <a:r>
              <a:rPr lang="en-US" dirty="0"/>
              <a:t>63% vs 36% 5 </a:t>
            </a:r>
            <a:r>
              <a:rPr lang="en-US" dirty="0" err="1"/>
              <a:t>yr</a:t>
            </a:r>
            <a:r>
              <a:rPr lang="en-US" dirty="0"/>
              <a:t> survival +/- doxorubicin</a:t>
            </a:r>
          </a:p>
          <a:p>
            <a:pPr lvl="2"/>
            <a:r>
              <a:rPr lang="en-US" dirty="0" smtClean="0"/>
              <a:t>89</a:t>
            </a:r>
            <a:r>
              <a:rPr lang="en-US" dirty="0"/>
              <a:t>% CYVADIC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752600"/>
          </a:xfrm>
        </p:spPr>
        <p:txBody>
          <a:bodyPr/>
          <a:lstStyle/>
          <a:p>
            <a:r>
              <a:rPr lang="en-US" sz="3600" dirty="0"/>
              <a:t>EORTC-GCG 55874: </a:t>
            </a:r>
            <a:r>
              <a:rPr lang="en-US" sz="3600" dirty="0" smtClean="0"/>
              <a:t>Post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Operative Radiotherapy in Patients with Uterine Sarcomas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Pelvic EBRT vs observation</a:t>
            </a:r>
          </a:p>
          <a:p>
            <a:pPr>
              <a:lnSpc>
                <a:spcPct val="90000"/>
              </a:lnSpc>
            </a:pPr>
            <a:r>
              <a:rPr lang="en-US" dirty="0"/>
              <a:t>1987-90, n=224 </a:t>
            </a:r>
          </a:p>
          <a:p>
            <a:pPr>
              <a:lnSpc>
                <a:spcPct val="90000"/>
              </a:lnSpc>
            </a:pPr>
            <a:r>
              <a:rPr lang="en-US" dirty="0"/>
              <a:t>14% vs 24% local relapses (p = 0.004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Not in </a:t>
            </a:r>
            <a:r>
              <a:rPr lang="en-US" dirty="0" err="1" smtClean="0"/>
              <a:t>LMS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No </a:t>
            </a:r>
            <a:r>
              <a:rPr lang="en-US" dirty="0"/>
              <a:t>significant impact on either progression-free or overall survival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Reed et </a:t>
            </a:r>
            <a:r>
              <a:rPr lang="en-US" dirty="0" smtClean="0"/>
              <a:t>al. </a:t>
            </a:r>
            <a:r>
              <a:rPr lang="en-US" dirty="0" err="1" smtClean="0"/>
              <a:t>Eur</a:t>
            </a:r>
            <a:r>
              <a:rPr lang="en-US" dirty="0" smtClean="0"/>
              <a:t> </a:t>
            </a:r>
            <a:r>
              <a:rPr lang="en-US" dirty="0"/>
              <a:t>J </a:t>
            </a:r>
            <a:r>
              <a:rPr lang="en-US" dirty="0" smtClean="0"/>
              <a:t>Ca 44:808 ‘08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0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r>
              <a:rPr lang="en-US" sz="3200" dirty="0" smtClean="0"/>
              <a:t>Adjuvant chemo </a:t>
            </a:r>
            <a:r>
              <a:rPr lang="en-US" sz="3200" dirty="0"/>
              <a:t>in </a:t>
            </a:r>
            <a:r>
              <a:rPr lang="en-US" sz="3200" dirty="0" smtClean="0"/>
              <a:t>early uterine </a:t>
            </a:r>
            <a:r>
              <a:rPr lang="en-US" sz="3200" dirty="0" err="1" smtClean="0"/>
              <a:t>LMS</a:t>
            </a:r>
            <a:r>
              <a:rPr lang="en-US" sz="3200" dirty="0" smtClean="0"/>
              <a:t>: </a:t>
            </a:r>
            <a:br>
              <a:rPr lang="en-US" sz="3200" dirty="0" smtClean="0"/>
            </a:br>
            <a:r>
              <a:rPr lang="en-US" sz="3200" dirty="0" smtClean="0"/>
              <a:t>systematic </a:t>
            </a:r>
            <a:r>
              <a:rPr lang="en-US" sz="3200" dirty="0"/>
              <a:t>review and meta-analysis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400" dirty="0" smtClean="0"/>
              <a:t>N = 360, 1 prospective &amp; 4 retrospective studies</a:t>
            </a:r>
          </a:p>
          <a:p>
            <a:r>
              <a:rPr lang="en-US" sz="2400" dirty="0"/>
              <a:t>Chemo +/- </a:t>
            </a:r>
            <a:r>
              <a:rPr lang="en-US" sz="2400" dirty="0" err="1"/>
              <a:t>XRT</a:t>
            </a:r>
            <a:r>
              <a:rPr lang="en-US" sz="2400" dirty="0"/>
              <a:t> not better than observation </a:t>
            </a:r>
            <a:r>
              <a:rPr lang="en-US" sz="2400" dirty="0" smtClean="0"/>
              <a:t>[OR</a:t>
            </a:r>
            <a:r>
              <a:rPr lang="en-US" sz="2400" dirty="0"/>
              <a:t>: </a:t>
            </a:r>
            <a:r>
              <a:rPr lang="en-US" sz="2400" dirty="0" smtClean="0"/>
              <a:t>0.79 (</a:t>
            </a:r>
            <a:r>
              <a:rPr lang="en-US" sz="2400" dirty="0"/>
              <a:t>95%CI: 0.48, </a:t>
            </a:r>
            <a:r>
              <a:rPr lang="en-US" sz="2400" dirty="0" smtClean="0"/>
              <a:t>1.29)], </a:t>
            </a:r>
            <a:r>
              <a:rPr lang="en-US" sz="2400" dirty="0"/>
              <a:t>or </a:t>
            </a:r>
            <a:r>
              <a:rPr lang="en-US" sz="2400" dirty="0" err="1" smtClean="0"/>
              <a:t>XRT</a:t>
            </a:r>
            <a:r>
              <a:rPr lang="en-US" sz="2400" dirty="0" smtClean="0"/>
              <a:t> [OR</a:t>
            </a:r>
            <a:r>
              <a:rPr lang="en-US" sz="2400" dirty="0"/>
              <a:t>: 0.90 (95%CI: 0.42, 1.94</a:t>
            </a:r>
            <a:r>
              <a:rPr lang="en-US" sz="2400" dirty="0" smtClean="0"/>
              <a:t>)]</a:t>
            </a:r>
          </a:p>
          <a:p>
            <a:r>
              <a:rPr lang="en-US" sz="2400" dirty="0" smtClean="0"/>
              <a:t>Local recur:  </a:t>
            </a:r>
          </a:p>
          <a:p>
            <a:pPr lvl="1"/>
            <a:r>
              <a:rPr lang="en-US" sz="2000" dirty="0" smtClean="0"/>
              <a:t>Chemo vs </a:t>
            </a:r>
            <a:r>
              <a:rPr lang="en-US" sz="2000" dirty="0" err="1" smtClean="0"/>
              <a:t>obs</a:t>
            </a:r>
            <a:r>
              <a:rPr lang="en-US" sz="2000" dirty="0" smtClean="0"/>
              <a:t> </a:t>
            </a:r>
            <a:r>
              <a:rPr lang="fr-FR" sz="2000" dirty="0" smtClean="0"/>
              <a:t>[OR</a:t>
            </a:r>
            <a:r>
              <a:rPr lang="fr-FR" sz="2000" dirty="0"/>
              <a:t>: 0.84 (95%CI: 0.44, 1.60</a:t>
            </a:r>
            <a:r>
              <a:rPr lang="fr-FR" sz="2000" dirty="0" smtClean="0"/>
              <a:t>)], </a:t>
            </a:r>
          </a:p>
          <a:p>
            <a:pPr lvl="1"/>
            <a:r>
              <a:rPr lang="fr-FR" sz="2000" dirty="0" err="1"/>
              <a:t>C</a:t>
            </a:r>
            <a:r>
              <a:rPr lang="fr-FR" sz="2000" dirty="0" err="1" smtClean="0"/>
              <a:t>hemo</a:t>
            </a:r>
            <a:r>
              <a:rPr lang="fr-FR" sz="2000" dirty="0" smtClean="0"/>
              <a:t> </a:t>
            </a:r>
            <a:r>
              <a:rPr lang="fr-FR" sz="2000" dirty="0"/>
              <a:t>+/- </a:t>
            </a:r>
            <a:r>
              <a:rPr lang="fr-FR" sz="2000" dirty="0" err="1"/>
              <a:t>XRT</a:t>
            </a:r>
            <a:r>
              <a:rPr lang="fr-FR" sz="2000" dirty="0"/>
              <a:t> </a:t>
            </a:r>
            <a:r>
              <a:rPr lang="fr-FR" sz="2000" dirty="0" smtClean="0"/>
              <a:t>vs </a:t>
            </a:r>
            <a:r>
              <a:rPr lang="fr-FR" sz="2000" dirty="0" err="1" smtClean="0"/>
              <a:t>XRT</a:t>
            </a:r>
            <a:r>
              <a:rPr lang="fr-FR" sz="2000" dirty="0"/>
              <a:t> [OR: 3.45 (95%CI: 1.02, 11.73</a:t>
            </a:r>
            <a:r>
              <a:rPr lang="fr-FR" sz="2000" dirty="0" smtClean="0"/>
              <a:t>)]</a:t>
            </a:r>
          </a:p>
          <a:p>
            <a:r>
              <a:rPr lang="fr-FR" sz="2400" dirty="0" smtClean="0"/>
              <a:t>Distant </a:t>
            </a:r>
            <a:r>
              <a:rPr lang="fr-FR" sz="2400" dirty="0" err="1" smtClean="0"/>
              <a:t>recur</a:t>
            </a:r>
            <a:r>
              <a:rPr lang="fr-FR" sz="2400" dirty="0" smtClean="0"/>
              <a:t>:  </a:t>
            </a:r>
          </a:p>
          <a:p>
            <a:pPr lvl="1"/>
            <a:r>
              <a:rPr lang="fr-FR" sz="2000" dirty="0" err="1" smtClean="0"/>
              <a:t>Chemo</a:t>
            </a:r>
            <a:r>
              <a:rPr lang="fr-FR" sz="2000" dirty="0" smtClean="0"/>
              <a:t> vs </a:t>
            </a:r>
            <a:r>
              <a:rPr lang="fr-FR" sz="2000" dirty="0"/>
              <a:t>not [OR: 0.80 (95%CI: 0.50, </a:t>
            </a:r>
            <a:r>
              <a:rPr lang="fr-FR" sz="2000" dirty="0" smtClean="0"/>
              <a:t>1.28)], </a:t>
            </a:r>
          </a:p>
          <a:p>
            <a:pPr lvl="1"/>
            <a:r>
              <a:rPr lang="fr-FR" sz="2000" dirty="0" err="1"/>
              <a:t>C</a:t>
            </a:r>
            <a:r>
              <a:rPr lang="fr-FR" sz="2000" dirty="0" err="1" smtClean="0"/>
              <a:t>hemo</a:t>
            </a:r>
            <a:r>
              <a:rPr lang="fr-FR" sz="2000" dirty="0" smtClean="0"/>
              <a:t> +/- </a:t>
            </a:r>
            <a:r>
              <a:rPr lang="fr-FR" sz="2000" dirty="0" err="1" smtClean="0"/>
              <a:t>XRT</a:t>
            </a:r>
            <a:r>
              <a:rPr lang="fr-FR" sz="2000" dirty="0" smtClean="0"/>
              <a:t> vs </a:t>
            </a:r>
            <a:r>
              <a:rPr lang="fr-FR" sz="2000" dirty="0" err="1" smtClean="0"/>
              <a:t>obs</a:t>
            </a:r>
            <a:r>
              <a:rPr lang="fr-FR" sz="2000" dirty="0"/>
              <a:t> [(OR: 0.99 (95%CI: 0.60, 1.64</a:t>
            </a:r>
            <a:r>
              <a:rPr lang="fr-FR" sz="2000" dirty="0" smtClean="0"/>
              <a:t>)], </a:t>
            </a:r>
          </a:p>
          <a:p>
            <a:pPr lvl="1"/>
            <a:r>
              <a:rPr lang="fr-FR" sz="2000" dirty="0" err="1"/>
              <a:t>C</a:t>
            </a:r>
            <a:r>
              <a:rPr lang="fr-FR" sz="2000" dirty="0" err="1" smtClean="0"/>
              <a:t>hemo</a:t>
            </a:r>
            <a:r>
              <a:rPr lang="fr-FR" sz="2000" dirty="0" smtClean="0"/>
              <a:t> </a:t>
            </a:r>
            <a:r>
              <a:rPr lang="fr-FR" sz="2000" dirty="0"/>
              <a:t>+/- XRT vs XRT [OR: 0.49 </a:t>
            </a:r>
            <a:r>
              <a:rPr lang="fr-FR" sz="2000" dirty="0" smtClean="0"/>
              <a:t>(95%CI</a:t>
            </a:r>
            <a:r>
              <a:rPr lang="fr-FR" sz="2000" dirty="0"/>
              <a:t>: 0.24, 1.03</a:t>
            </a:r>
            <a:r>
              <a:rPr lang="fr-FR" sz="2000" dirty="0" smtClean="0"/>
              <a:t>)]</a:t>
            </a:r>
          </a:p>
          <a:p>
            <a:pPr lvl="2"/>
            <a:r>
              <a:rPr lang="fr-FR" sz="1600" dirty="0" err="1" smtClean="0"/>
              <a:t>Bogani</a:t>
            </a:r>
            <a:r>
              <a:rPr lang="fr-FR" sz="1600" dirty="0" smtClean="0"/>
              <a:t> et al. </a:t>
            </a:r>
            <a:r>
              <a:rPr lang="fr-FR" sz="1600" dirty="0" err="1" smtClean="0"/>
              <a:t>Gyn</a:t>
            </a:r>
            <a:r>
              <a:rPr lang="fr-FR" sz="1600" dirty="0" smtClean="0"/>
              <a:t> Onc 143:443 ‘16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8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  <a:p>
            <a:endParaRPr 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GOG 87L: </a:t>
            </a:r>
            <a:r>
              <a:rPr lang="en-US" sz="3600" dirty="0" smtClean="0"/>
              <a:t>Fixed </a:t>
            </a:r>
            <a:r>
              <a:rPr lang="en-US" sz="3600" dirty="0"/>
              <a:t>dose rate Gemcitabine &amp; Docetaxel for LMS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Gemcitabine 900 mg/m</a:t>
            </a:r>
            <a:r>
              <a:rPr lang="en-US" sz="2800" baseline="30000" dirty="0"/>
              <a:t>2</a:t>
            </a:r>
            <a:r>
              <a:rPr lang="en-US" sz="2800" dirty="0"/>
              <a:t> d1+8, docetaxel 100 mg/m</a:t>
            </a:r>
            <a:r>
              <a:rPr lang="en-US" sz="2800" baseline="30000" dirty="0"/>
              <a:t>2</a:t>
            </a:r>
            <a:r>
              <a:rPr lang="en-US" sz="2800" dirty="0"/>
              <a:t> d8, &amp; GCF q21d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 = 42, 39 evaluable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 3/4 neutropenia 17%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 5% + PR 31% = 36%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PFS 4.4 </a:t>
            </a:r>
            <a:r>
              <a:rPr lang="en-US" sz="2800" dirty="0" err="1"/>
              <a:t>mo</a:t>
            </a:r>
            <a:r>
              <a:rPr lang="en-US" sz="2800" dirty="0"/>
              <a:t>, R duration 6 </a:t>
            </a:r>
            <a:r>
              <a:rPr lang="en-US" sz="2800" dirty="0" err="1"/>
              <a:t>mo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“achieves high objective response rates as first-line therapy”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Hensley et al. </a:t>
            </a:r>
            <a:r>
              <a:rPr lang="en-US" sz="2400" dirty="0" err="1" smtClean="0"/>
              <a:t>Gyn</a:t>
            </a:r>
            <a:r>
              <a:rPr lang="en-US" sz="2400" dirty="0" smtClean="0"/>
              <a:t> </a:t>
            </a:r>
            <a:r>
              <a:rPr lang="en-US" sz="2400" dirty="0" err="1"/>
              <a:t>Onc</a:t>
            </a:r>
            <a:r>
              <a:rPr lang="en-US" sz="2400" dirty="0"/>
              <a:t> 109:329 ‘08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01993"/>
            <a:ext cx="8229599" cy="1066195"/>
          </a:xfrm>
        </p:spPr>
        <p:txBody>
          <a:bodyPr/>
          <a:lstStyle/>
          <a:p>
            <a:r>
              <a:rPr lang="en-US" sz="3600" dirty="0" smtClean="0"/>
              <a:t> Current Management of Localized Uterine </a:t>
            </a:r>
            <a:r>
              <a:rPr lang="en-US" sz="3600" dirty="0" err="1" smtClean="0"/>
              <a:t>Leiomyosarcoma</a:t>
            </a:r>
            <a:endParaRPr lang="en-US" altLang="en-US" sz="3600" dirty="0">
              <a:ea typeface="ＭＳ Ｐゴシック" panose="020B0600070205080204" pitchFamily="34" charset="-128"/>
            </a:endParaRP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724400"/>
            <a:ext cx="6096000" cy="17525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600" dirty="0"/>
              <a:t>David Scott Miller, M.D., </a:t>
            </a:r>
            <a:r>
              <a:rPr lang="en-US" sz="1600" dirty="0" err="1"/>
              <a:t>F.A.C.O.G</a:t>
            </a:r>
            <a:r>
              <a:rPr lang="en-US" sz="1600" dirty="0"/>
              <a:t>., </a:t>
            </a:r>
            <a:r>
              <a:rPr lang="en-US" sz="1600" dirty="0" err="1"/>
              <a:t>F.A.C.S</a:t>
            </a:r>
            <a:r>
              <a:rPr lang="en-US" sz="1600" dirty="0"/>
              <a:t>.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Amy and Vernon E. </a:t>
            </a:r>
            <a:r>
              <a:rPr lang="en-US" sz="1400" dirty="0" err="1"/>
              <a:t>Faulconer</a:t>
            </a:r>
            <a:r>
              <a:rPr lang="en-US" sz="1400" dirty="0"/>
              <a:t> Distinguished Chair in Medical Science</a:t>
            </a:r>
          </a:p>
          <a:p>
            <a:pPr>
              <a:defRPr/>
            </a:pPr>
            <a:r>
              <a:rPr lang="en-US" sz="1400" dirty="0"/>
              <a:t>Director and Dallas Foundation Chair in Gynecologic Oncology</a:t>
            </a:r>
          </a:p>
          <a:p>
            <a:pPr>
              <a:defRPr/>
            </a:pPr>
            <a:r>
              <a:rPr lang="en-US" sz="1400" dirty="0"/>
              <a:t>Professor of Obstetrics &amp; Gynecology</a:t>
            </a:r>
          </a:p>
          <a:p>
            <a:pPr>
              <a:defRPr/>
            </a:pPr>
            <a:r>
              <a:rPr lang="en-US" sz="1400" dirty="0"/>
              <a:t>University of Texas Southwestern Medical Center</a:t>
            </a:r>
          </a:p>
          <a:p>
            <a:pPr>
              <a:defRPr/>
            </a:pPr>
            <a:r>
              <a:rPr lang="en-US" sz="1400" dirty="0"/>
              <a:t>Dallas, Texas, U.S.A.</a:t>
            </a: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" b="771"/>
          <a:stretch>
            <a:fillRect/>
          </a:stretch>
        </p:blipFill>
        <p:spPr bwMode="auto">
          <a:xfrm>
            <a:off x="457199" y="4595190"/>
            <a:ext cx="2133601" cy="19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9" descr="http://www.hdrinc.com/sites/all/files/content/projects/images/2083-parkland-hospital-85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1777466"/>
            <a:ext cx="3810000" cy="253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1" descr="http://www.texasmonthly.com/wp-content/uploads/sites/23/2015/03/UTSW-H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47758"/>
            <a:ext cx="4191001" cy="256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44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r>
              <a:rPr lang="en-US" dirty="0"/>
              <a:t>Leiomyosarcoma: </a:t>
            </a:r>
            <a:r>
              <a:rPr lang="en-US" dirty="0" smtClean="0"/>
              <a:t>Stage </a:t>
            </a:r>
            <a:r>
              <a:rPr lang="en-US" dirty="0"/>
              <a:t>I</a:t>
            </a:r>
          </a:p>
        </p:txBody>
      </p:sp>
      <p:sp>
        <p:nvSpPr>
          <p:cNvPr id="279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4218" y="6324600"/>
            <a:ext cx="6759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International Rare Cancers Initiative - Gynaecological sarcoma:  EORTC</a:t>
            </a:r>
            <a:endParaRPr lang="en-US" sz="16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04836"/>
            <a:ext cx="8915400" cy="409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50459" y="4962435"/>
            <a:ext cx="2908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4 Jun 2012 opened</a:t>
            </a:r>
          </a:p>
          <a:p>
            <a:pPr algn="l"/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38/216 accrued</a:t>
            </a:r>
          </a:p>
          <a:p>
            <a:pPr algn="l"/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9 Sep 2016 closed</a:t>
            </a:r>
            <a:endParaRPr lang="en-US" sz="24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880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71" y="914400"/>
            <a:ext cx="8900429" cy="499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2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066800"/>
            <a:ext cx="8933489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7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133600"/>
          </a:xfrm>
        </p:spPr>
        <p:txBody>
          <a:bodyPr/>
          <a:lstStyle/>
          <a:p>
            <a:r>
              <a:rPr lang="en-US" sz="3600" dirty="0" smtClean="0"/>
              <a:t>UC1644: A </a:t>
            </a:r>
            <a:r>
              <a:rPr lang="en-US" sz="3600" dirty="0"/>
              <a:t>Randomized Phase II Study of Letrozole Versus Observation in Patients with Newly Diagnosed Uterine Leiomyosarcoma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048000"/>
          </a:xfrm>
        </p:spPr>
        <p:txBody>
          <a:bodyPr/>
          <a:lstStyle/>
          <a:p>
            <a:r>
              <a:rPr lang="en-US" dirty="0" smtClean="0"/>
              <a:t>Randomized </a:t>
            </a:r>
            <a:r>
              <a:rPr lang="en-US" dirty="0"/>
              <a:t>phase II </a:t>
            </a:r>
            <a:endParaRPr lang="en-US" dirty="0" smtClean="0"/>
          </a:p>
          <a:p>
            <a:r>
              <a:rPr lang="en-US" dirty="0" smtClean="0"/>
              <a:t>Hysterectomy with uterus confined LMS</a:t>
            </a:r>
          </a:p>
          <a:p>
            <a:r>
              <a:rPr lang="en-US" dirty="0" smtClean="0"/>
              <a:t>ER by IHC</a:t>
            </a:r>
          </a:p>
          <a:p>
            <a:r>
              <a:rPr lang="en-US" dirty="0" smtClean="0"/>
              <a:t>Letrozole 2.5mg </a:t>
            </a:r>
            <a:r>
              <a:rPr lang="en-US" dirty="0" err="1" smtClean="0"/>
              <a:t>po</a:t>
            </a:r>
            <a:r>
              <a:rPr lang="en-US" dirty="0" smtClean="0"/>
              <a:t> QD</a:t>
            </a:r>
          </a:p>
          <a:p>
            <a:r>
              <a:rPr lang="en-US" dirty="0" smtClean="0"/>
              <a:t>PFS &gt; 24 months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0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dirty="0" smtClean="0"/>
              <a:t>2007: 30 </a:t>
            </a:r>
            <a:r>
              <a:rPr lang="en-US" dirty="0" err="1" smtClean="0"/>
              <a:t>yo</a:t>
            </a:r>
            <a:r>
              <a:rPr lang="en-US" dirty="0" smtClean="0"/>
              <a:t> BF G4Ab4 referred to REI for submucous fibroid on HSG</a:t>
            </a:r>
          </a:p>
          <a:p>
            <a:r>
              <a:rPr lang="en-US" dirty="0" smtClean="0"/>
              <a:t>Laparoscopically guided hysteroscopic resection: LMS</a:t>
            </a:r>
          </a:p>
          <a:p>
            <a:r>
              <a:rPr lang="en-US" dirty="0" smtClean="0"/>
              <a:t>TAH-RSO, pelvic &amp; periaortic lymphadenectomy: 3cm LMS, - margins</a:t>
            </a:r>
          </a:p>
          <a:p>
            <a:r>
              <a:rPr lang="en-US" dirty="0" smtClean="0"/>
              <a:t>FIGO 1a</a:t>
            </a:r>
          </a:p>
          <a:p>
            <a:r>
              <a:rPr lang="en-US" dirty="0" smtClean="0"/>
              <a:t>Adjuvant </a:t>
            </a:r>
            <a:r>
              <a:rPr lang="en-US" dirty="0" err="1" smtClean="0"/>
              <a:t>tx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81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5400" y="2133600"/>
            <a:ext cx="4038600" cy="403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r>
              <a:rPr lang="en-US" dirty="0"/>
              <a:t>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800600" cy="5105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Observed</a:t>
            </a:r>
          </a:p>
          <a:p>
            <a:r>
              <a:rPr lang="en-US" sz="2700" dirty="0" smtClean="0"/>
              <a:t>2011: presented to ER with N&amp;V, SOB</a:t>
            </a:r>
          </a:p>
          <a:p>
            <a:r>
              <a:rPr lang="en-US" sz="2700" dirty="0" smtClean="0"/>
              <a:t>Imaging: infiltrative </a:t>
            </a:r>
            <a:r>
              <a:rPr lang="en-US" sz="2700" dirty="0"/>
              <a:t>appearing mass in the R</a:t>
            </a:r>
            <a:r>
              <a:rPr lang="en-US" sz="2700" dirty="0" smtClean="0"/>
              <a:t> </a:t>
            </a:r>
            <a:r>
              <a:rPr lang="en-US" sz="2700" dirty="0"/>
              <a:t>kidney </a:t>
            </a:r>
            <a:r>
              <a:rPr lang="en-US" sz="2700" dirty="0" smtClean="0"/>
              <a:t>with dilated </a:t>
            </a:r>
            <a:r>
              <a:rPr lang="en-US" sz="2700" dirty="0"/>
              <a:t>right renal vein and IVC </a:t>
            </a:r>
            <a:r>
              <a:rPr lang="en-US" sz="2700" dirty="0" smtClean="0"/>
              <a:t>likely </a:t>
            </a:r>
            <a:r>
              <a:rPr lang="en-US" sz="2700" dirty="0"/>
              <a:t>represent renal cancer with </a:t>
            </a:r>
            <a:r>
              <a:rPr lang="en-US" sz="2700" dirty="0" smtClean="0"/>
              <a:t>tumor thrombus </a:t>
            </a:r>
            <a:r>
              <a:rPr lang="en-US" sz="2700" dirty="0"/>
              <a:t>involving the renal vein and </a:t>
            </a:r>
            <a:r>
              <a:rPr lang="en-US" sz="2700" dirty="0" smtClean="0"/>
              <a:t>IVC, bilateral central PE</a:t>
            </a:r>
            <a:r>
              <a:rPr lang="en-US" sz="2700" dirty="0"/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8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r>
              <a:rPr lang="en-US" dirty="0"/>
              <a:t>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Radical nephrectomy; lymphadenectomy; caval, hepatic, pulmonary thrombectomy; hypothermic cardiac arrest. No gross residual.  EBL: indeterminate. Transfused 25 units</a:t>
            </a:r>
          </a:p>
          <a:p>
            <a:r>
              <a:rPr lang="en-US" sz="2800" dirty="0" smtClean="0"/>
              <a:t>Path: LMS in kidney, nodes, thrombus</a:t>
            </a:r>
          </a:p>
          <a:p>
            <a:r>
              <a:rPr lang="en-US" sz="2800" dirty="0" smtClean="0"/>
              <a:t>Tumor board: recurrent uterine LMS</a:t>
            </a:r>
          </a:p>
          <a:p>
            <a:r>
              <a:rPr lang="en-US" sz="2800" dirty="0" smtClean="0"/>
              <a:t>Further </a:t>
            </a:r>
            <a:r>
              <a:rPr lang="en-US" sz="2800" dirty="0" err="1" smtClean="0"/>
              <a:t>tx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4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890" y="725164"/>
            <a:ext cx="3323251" cy="306260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228600"/>
            <a:ext cx="8229600" cy="609600"/>
          </a:xfrm>
        </p:spPr>
        <p:txBody>
          <a:bodyPr/>
          <a:lstStyle/>
          <a:p>
            <a:r>
              <a:rPr lang="en-US" dirty="0"/>
              <a:t>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495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Elected gemcitabine &amp; docetaxel</a:t>
            </a:r>
          </a:p>
          <a:p>
            <a:r>
              <a:rPr lang="en-US" dirty="0" smtClean="0"/>
              <a:t>6 cycles completed 12/11</a:t>
            </a:r>
          </a:p>
          <a:p>
            <a:r>
              <a:rPr lang="en-US" dirty="0" smtClean="0"/>
              <a:t>NED</a:t>
            </a:r>
          </a:p>
          <a:p>
            <a:r>
              <a:rPr lang="en-US" dirty="0" smtClean="0"/>
              <a:t>2/14 </a:t>
            </a:r>
            <a:r>
              <a:rPr lang="en-US" dirty="0" err="1" smtClean="0"/>
              <a:t>mediport</a:t>
            </a:r>
            <a:r>
              <a:rPr lang="en-US" dirty="0" smtClean="0"/>
              <a:t> removal</a:t>
            </a:r>
          </a:p>
          <a:p>
            <a:r>
              <a:rPr lang="en-US" dirty="0" smtClean="0"/>
              <a:t>4/14 presented post. </a:t>
            </a:r>
            <a:r>
              <a:rPr lang="en-US" dirty="0"/>
              <a:t>c</a:t>
            </a:r>
            <a:r>
              <a:rPr lang="en-US" dirty="0" smtClean="0"/>
              <a:t>hest  &amp; abdominal pain</a:t>
            </a:r>
          </a:p>
          <a:p>
            <a:r>
              <a:rPr lang="en-US" dirty="0" smtClean="0"/>
              <a:t>XRT to spine</a:t>
            </a:r>
          </a:p>
          <a:p>
            <a:r>
              <a:rPr lang="en-US" dirty="0" smtClean="0"/>
              <a:t>Further </a:t>
            </a:r>
            <a:r>
              <a:rPr lang="en-US" dirty="0" err="1" smtClean="0"/>
              <a:t>tx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774738"/>
            <a:ext cx="3352800" cy="308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5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 anchor="ctr"/>
          <a:lstStyle/>
          <a:p>
            <a:r>
              <a:rPr lang="en-US" dirty="0"/>
              <a:t>Case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5/14 </a:t>
            </a:r>
            <a:r>
              <a:rPr lang="en-US" dirty="0" err="1" smtClean="0"/>
              <a:t>Pazopanib</a:t>
            </a:r>
            <a:r>
              <a:rPr lang="en-US" dirty="0" smtClean="0"/>
              <a:t> started</a:t>
            </a:r>
          </a:p>
          <a:p>
            <a:r>
              <a:rPr lang="en-US" dirty="0" smtClean="0"/>
              <a:t>9/14 modest decrease in most masses, improved QOL</a:t>
            </a:r>
          </a:p>
          <a:p>
            <a:r>
              <a:rPr lang="en-US" dirty="0" smtClean="0"/>
              <a:t>4/15 increasing chest pain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52457"/>
            <a:ext cx="4038600" cy="319128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7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01993"/>
            <a:ext cx="8229599" cy="1066195"/>
          </a:xfrm>
        </p:spPr>
        <p:txBody>
          <a:bodyPr/>
          <a:lstStyle/>
          <a:p>
            <a:r>
              <a:rPr lang="en-US" sz="3600" dirty="0" smtClean="0"/>
              <a:t> Current Management of Localized Uterine </a:t>
            </a:r>
            <a:r>
              <a:rPr lang="en-US" sz="3600" dirty="0" err="1" smtClean="0"/>
              <a:t>Leiomyosarcoma</a:t>
            </a:r>
            <a:endParaRPr lang="en-US" altLang="en-US" sz="3600" dirty="0">
              <a:ea typeface="ＭＳ Ｐゴシック" panose="020B0600070205080204" pitchFamily="34" charset="-128"/>
            </a:endParaRP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724400"/>
            <a:ext cx="6096000" cy="17525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600" dirty="0"/>
              <a:t>David Scott Miller, M.D., </a:t>
            </a:r>
            <a:r>
              <a:rPr lang="en-US" sz="1600" dirty="0" err="1"/>
              <a:t>F.A.C.O.G</a:t>
            </a:r>
            <a:r>
              <a:rPr lang="en-US" sz="1600" dirty="0"/>
              <a:t>., </a:t>
            </a:r>
            <a:r>
              <a:rPr lang="en-US" sz="1600" dirty="0" err="1"/>
              <a:t>F.A.C.S</a:t>
            </a:r>
            <a:r>
              <a:rPr lang="en-US" sz="1600" dirty="0"/>
              <a:t>.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Amy and Vernon E. </a:t>
            </a:r>
            <a:r>
              <a:rPr lang="en-US" sz="1400" dirty="0" err="1"/>
              <a:t>Faulconer</a:t>
            </a:r>
            <a:r>
              <a:rPr lang="en-US" sz="1400" dirty="0"/>
              <a:t> Distinguished Chair in Medical Science</a:t>
            </a:r>
          </a:p>
          <a:p>
            <a:pPr>
              <a:defRPr/>
            </a:pPr>
            <a:r>
              <a:rPr lang="en-US" sz="1400" dirty="0"/>
              <a:t>Director and Dallas Foundation Chair in Gynecologic Oncology</a:t>
            </a:r>
          </a:p>
          <a:p>
            <a:pPr>
              <a:defRPr/>
            </a:pPr>
            <a:r>
              <a:rPr lang="en-US" sz="1400" dirty="0"/>
              <a:t>Professor of Obstetrics &amp; Gynecology</a:t>
            </a:r>
          </a:p>
          <a:p>
            <a:pPr>
              <a:defRPr/>
            </a:pPr>
            <a:r>
              <a:rPr lang="en-US" sz="1400" dirty="0"/>
              <a:t>University of Texas Southwestern Medical Center</a:t>
            </a:r>
          </a:p>
          <a:p>
            <a:pPr>
              <a:defRPr/>
            </a:pPr>
            <a:r>
              <a:rPr lang="en-US" sz="1400" dirty="0"/>
              <a:t>Dallas, Texas, U.S.A.</a:t>
            </a: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" b="771"/>
          <a:stretch>
            <a:fillRect/>
          </a:stretch>
        </p:blipFill>
        <p:spPr bwMode="auto">
          <a:xfrm>
            <a:off x="457199" y="4595190"/>
            <a:ext cx="2133601" cy="19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9" descr="http://www.hdrinc.com/sites/all/files/content/projects/images/2083-parkland-hospital-85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1777466"/>
            <a:ext cx="3810000" cy="253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1" descr="http://www.texasmonthly.com/wp-content/uploads/sites/23/2015/03/UTSW-H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47758"/>
            <a:ext cx="4191001" cy="256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138860"/>
              </p:ext>
            </p:extLst>
          </p:nvPr>
        </p:nvGraphicFramePr>
        <p:xfrm>
          <a:off x="1295400" y="2590800"/>
          <a:ext cx="6477001" cy="2209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688"/>
                <a:gridCol w="3643313"/>
              </a:tblGrid>
              <a:tr h="734656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AstraZeneca Pharmaceuticals LP, Genentech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BioOncology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9509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Contracted Research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AstraZeneca Pharmaceuticals LP, Genentech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BioOncology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Takeda Oncology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63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Speakers Bureau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Genentech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BioOncology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31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1_Default Design">
  <a:themeElements>
    <a:clrScheme name="1_Default Design 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FF00"/>
      </a:accent1>
      <a:accent2>
        <a:srgbClr val="0000FE"/>
      </a:accent2>
      <a:accent3>
        <a:srgbClr val="AAAAAA"/>
      </a:accent3>
      <a:accent4>
        <a:srgbClr val="DADADA"/>
      </a:accent4>
      <a:accent5>
        <a:srgbClr val="FFFFAA"/>
      </a:accent5>
      <a:accent6>
        <a:srgbClr val="0000E6"/>
      </a:accent6>
      <a:hlink>
        <a:srgbClr val="FF0000"/>
      </a:hlink>
      <a:folHlink>
        <a:srgbClr val="00FF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00"/>
        </a:accent1>
        <a:accent2>
          <a:srgbClr val="0000FE"/>
        </a:accent2>
        <a:accent3>
          <a:srgbClr val="AAAAAA"/>
        </a:accent3>
        <a:accent4>
          <a:srgbClr val="DADADA"/>
        </a:accent4>
        <a:accent5>
          <a:srgbClr val="FFFFAA"/>
        </a:accent5>
        <a:accent6>
          <a:srgbClr val="0000E6"/>
        </a:accent6>
        <a:hlink>
          <a:srgbClr val="FF0000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13358</TotalTime>
  <Words>807</Words>
  <Application>Microsoft Macintosh PowerPoint</Application>
  <PresentationFormat>On-screen Show (4:3)</PresentationFormat>
  <Paragraphs>122</Paragraphs>
  <Slides>23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ＭＳ Ｐゴシック</vt:lpstr>
      <vt:lpstr>Times New Roman</vt:lpstr>
      <vt:lpstr>1_Default Design</vt:lpstr>
      <vt:lpstr>Photo Editor Photo</vt:lpstr>
      <vt:lpstr>PowerPoint Presentation</vt:lpstr>
      <vt:lpstr> Current Management of Localized Uterine Leiomyosarcoma</vt:lpstr>
      <vt:lpstr>Case</vt:lpstr>
      <vt:lpstr>Case</vt:lpstr>
      <vt:lpstr>Case</vt:lpstr>
      <vt:lpstr>Case</vt:lpstr>
      <vt:lpstr>Case</vt:lpstr>
      <vt:lpstr> Current Management of Localized Uterine Leiomyosarcoma</vt:lpstr>
      <vt:lpstr>Disclosures</vt:lpstr>
      <vt:lpstr>PowerPoint Presentation</vt:lpstr>
      <vt:lpstr>PowerPoint Presentation</vt:lpstr>
      <vt:lpstr>PowerPoint Presentation</vt:lpstr>
      <vt:lpstr>Leiomyosarcoma Staging</vt:lpstr>
      <vt:lpstr>GOG #20: Randomized Trial of Adjuvant Doxorubicin in Stage I-II Uterine Sarcomas</vt:lpstr>
      <vt:lpstr>GOG 20</vt:lpstr>
      <vt:lpstr>However</vt:lpstr>
      <vt:lpstr>EORTC-GCG 55874: Post Operative Radiotherapy in Patients with Uterine Sarcomas</vt:lpstr>
      <vt:lpstr>Adjuvant chemo in early uterine LMS:  systematic review and meta-analysis</vt:lpstr>
      <vt:lpstr>GOG 87L: Fixed dose rate Gemcitabine &amp; Docetaxel for LMS</vt:lpstr>
      <vt:lpstr>Leiomyosarcoma: Stage I</vt:lpstr>
      <vt:lpstr>PowerPoint Presentation</vt:lpstr>
      <vt:lpstr>PowerPoint Presentation</vt:lpstr>
      <vt:lpstr>UC1644: A Randomized Phase II Study of Letrozole Versus Observation in Patients with Newly Diagnosed Uterine Leiomyosarcoma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196</cp:revision>
  <cp:lastPrinted>2017-05-15T13:59:14Z</cp:lastPrinted>
  <dcterms:created xsi:type="dcterms:W3CDTF">2002-05-10T22:22:43Z</dcterms:created>
  <dcterms:modified xsi:type="dcterms:W3CDTF">2017-06-21T15:46:05Z</dcterms:modified>
  <cp:category/>
</cp:coreProperties>
</file>