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7528" r:id="rId2"/>
    <p:sldMasterId id="2147487542" r:id="rId3"/>
    <p:sldMasterId id="2147487687" r:id="rId4"/>
    <p:sldMasterId id="2147487716" r:id="rId5"/>
    <p:sldMasterId id="2147487730" r:id="rId6"/>
    <p:sldMasterId id="2147487743" r:id="rId7"/>
    <p:sldMasterId id="2147487756" r:id="rId8"/>
    <p:sldMasterId id="2147487769" r:id="rId9"/>
    <p:sldMasterId id="2147487795" r:id="rId10"/>
    <p:sldMasterId id="2147487809" r:id="rId11"/>
    <p:sldMasterId id="2147487837" r:id="rId12"/>
    <p:sldMasterId id="2147487851" r:id="rId13"/>
    <p:sldMasterId id="2147487866" r:id="rId14"/>
  </p:sldMasterIdLst>
  <p:notesMasterIdLst>
    <p:notesMasterId r:id="rId103"/>
  </p:notesMasterIdLst>
  <p:handoutMasterIdLst>
    <p:handoutMasterId r:id="rId104"/>
  </p:handoutMasterIdLst>
  <p:sldIdLst>
    <p:sldId id="1355" r:id="rId15"/>
    <p:sldId id="922" r:id="rId16"/>
    <p:sldId id="945" r:id="rId17"/>
    <p:sldId id="1342" r:id="rId18"/>
    <p:sldId id="1353" r:id="rId19"/>
    <p:sldId id="1343" r:id="rId20"/>
    <p:sldId id="1110" r:id="rId21"/>
    <p:sldId id="1111" r:id="rId22"/>
    <p:sldId id="932" r:id="rId23"/>
    <p:sldId id="1330" r:id="rId24"/>
    <p:sldId id="1346" r:id="rId25"/>
    <p:sldId id="1294" r:id="rId26"/>
    <p:sldId id="1112" r:id="rId27"/>
    <p:sldId id="1115" r:id="rId28"/>
    <p:sldId id="1212" r:id="rId29"/>
    <p:sldId id="1296" r:id="rId30"/>
    <p:sldId id="1295" r:id="rId31"/>
    <p:sldId id="1298" r:id="rId32"/>
    <p:sldId id="1118" r:id="rId33"/>
    <p:sldId id="1277" r:id="rId34"/>
    <p:sldId id="1322" r:id="rId35"/>
    <p:sldId id="1137" r:id="rId36"/>
    <p:sldId id="1252" r:id="rId37"/>
    <p:sldId id="1132" r:id="rId38"/>
    <p:sldId id="1133" r:id="rId39"/>
    <p:sldId id="1270" r:id="rId40"/>
    <p:sldId id="1129" r:id="rId41"/>
    <p:sldId id="1331" r:id="rId42"/>
    <p:sldId id="1125" r:id="rId43"/>
    <p:sldId id="1126" r:id="rId44"/>
    <p:sldId id="1306" r:id="rId45"/>
    <p:sldId id="1352" r:id="rId46"/>
    <p:sldId id="1127" r:id="rId47"/>
    <p:sldId id="1204" r:id="rId48"/>
    <p:sldId id="1307" r:id="rId49"/>
    <p:sldId id="1332" r:id="rId50"/>
    <p:sldId id="1358" r:id="rId51"/>
    <p:sldId id="1152" r:id="rId52"/>
    <p:sldId id="1356" r:id="rId53"/>
    <p:sldId id="1357" r:id="rId54"/>
    <p:sldId id="1297" r:id="rId55"/>
    <p:sldId id="1292" r:id="rId56"/>
    <p:sldId id="1153" r:id="rId57"/>
    <p:sldId id="1333" r:id="rId58"/>
    <p:sldId id="1159" r:id="rId59"/>
    <p:sldId id="1185" r:id="rId60"/>
    <p:sldId id="1334" r:id="rId61"/>
    <p:sldId id="1154" r:id="rId62"/>
    <p:sldId id="1279" r:id="rId63"/>
    <p:sldId id="1326" r:id="rId64"/>
    <p:sldId id="1327" r:id="rId65"/>
    <p:sldId id="1289" r:id="rId66"/>
    <p:sldId id="1291" r:id="rId67"/>
    <p:sldId id="1344" r:id="rId68"/>
    <p:sldId id="1308" r:id="rId69"/>
    <p:sldId id="1171" r:id="rId70"/>
    <p:sldId id="1309" r:id="rId71"/>
    <p:sldId id="1165" r:id="rId72"/>
    <p:sldId id="1166" r:id="rId73"/>
    <p:sldId id="1167" r:id="rId74"/>
    <p:sldId id="1310" r:id="rId75"/>
    <p:sldId id="1299" r:id="rId76"/>
    <p:sldId id="1335" r:id="rId77"/>
    <p:sldId id="1156" r:id="rId78"/>
    <p:sldId id="1161" r:id="rId79"/>
    <p:sldId id="1336" r:id="rId80"/>
    <p:sldId id="1157" r:id="rId81"/>
    <p:sldId id="1268" r:id="rId82"/>
    <p:sldId id="1337" r:id="rId83"/>
    <p:sldId id="1160" r:id="rId84"/>
    <p:sldId id="1311" r:id="rId85"/>
    <p:sldId id="1192" r:id="rId86"/>
    <p:sldId id="1275" r:id="rId87"/>
    <p:sldId id="1328" r:id="rId88"/>
    <p:sldId id="1340" r:id="rId89"/>
    <p:sldId id="1354" r:id="rId90"/>
    <p:sldId id="1302" r:id="rId91"/>
    <p:sldId id="1303" r:id="rId92"/>
    <p:sldId id="1304" r:id="rId93"/>
    <p:sldId id="1288" r:id="rId94"/>
    <p:sldId id="1194" r:id="rId95"/>
    <p:sldId id="1207" r:id="rId96"/>
    <p:sldId id="1266" r:id="rId97"/>
    <p:sldId id="1314" r:id="rId98"/>
    <p:sldId id="1259" r:id="rId99"/>
    <p:sldId id="1338" r:id="rId100"/>
    <p:sldId id="1280" r:id="rId101"/>
    <p:sldId id="1329" r:id="rId10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131"/>
    <a:srgbClr val="015695"/>
    <a:srgbClr val="FF00FF"/>
    <a:srgbClr val="EF4F19"/>
    <a:srgbClr val="082A50"/>
    <a:srgbClr val="E9BB2B"/>
    <a:srgbClr val="2D2D8A"/>
    <a:srgbClr val="1E93E1"/>
    <a:srgbClr val="115796"/>
    <a:srgbClr val="71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5" autoAdjust="0"/>
    <p:restoredTop sz="95413" autoAdjust="0"/>
  </p:normalViewPr>
  <p:slideViewPr>
    <p:cSldViewPr>
      <p:cViewPr>
        <p:scale>
          <a:sx n="100" d="100"/>
          <a:sy n="100" d="100"/>
        </p:scale>
        <p:origin x="1544" y="240"/>
      </p:cViewPr>
      <p:guideLst>
        <p:guide orient="horz" pos="2160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7.xml"/><Relationship Id="rId102" Type="http://schemas.openxmlformats.org/officeDocument/2006/relationships/slide" Target="slides/slide88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90" Type="http://schemas.openxmlformats.org/officeDocument/2006/relationships/slide" Target="slides/slide76.xml"/><Relationship Id="rId91" Type="http://schemas.openxmlformats.org/officeDocument/2006/relationships/slide" Target="slides/slide77.xml"/><Relationship Id="rId92" Type="http://schemas.openxmlformats.org/officeDocument/2006/relationships/slide" Target="slides/slide78.xml"/><Relationship Id="rId93" Type="http://schemas.openxmlformats.org/officeDocument/2006/relationships/slide" Target="slides/slide79.xml"/><Relationship Id="rId94" Type="http://schemas.openxmlformats.org/officeDocument/2006/relationships/slide" Target="slides/slide80.xml"/><Relationship Id="rId95" Type="http://schemas.openxmlformats.org/officeDocument/2006/relationships/slide" Target="slides/slide81.xml"/><Relationship Id="rId96" Type="http://schemas.openxmlformats.org/officeDocument/2006/relationships/slide" Target="slides/slide82.xml"/><Relationship Id="rId97" Type="http://schemas.openxmlformats.org/officeDocument/2006/relationships/slide" Target="slides/slide83.xml"/><Relationship Id="rId98" Type="http://schemas.openxmlformats.org/officeDocument/2006/relationships/slide" Target="slides/slide84.xml"/><Relationship Id="rId99" Type="http://schemas.openxmlformats.org/officeDocument/2006/relationships/slide" Target="slides/slide8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100" Type="http://schemas.openxmlformats.org/officeDocument/2006/relationships/slide" Target="slides/slide86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slide" Target="slides/slide70.xml"/><Relationship Id="rId85" Type="http://schemas.openxmlformats.org/officeDocument/2006/relationships/slide" Target="slides/slide71.xml"/><Relationship Id="rId86" Type="http://schemas.openxmlformats.org/officeDocument/2006/relationships/slide" Target="slides/slide72.xml"/><Relationship Id="rId87" Type="http://schemas.openxmlformats.org/officeDocument/2006/relationships/slide" Target="slides/slide73.xml"/><Relationship Id="rId88" Type="http://schemas.openxmlformats.org/officeDocument/2006/relationships/slide" Target="slides/slide74.xml"/><Relationship Id="rId89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F4F1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84210526315789"/>
                  <c:y val="0.1482064468503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754385964912"/>
                      <c:h val="0.1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889083436938804"/>
                  <c:y val="-0.2028095472440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46308537090758"/>
                  <c:y val="0.123336860236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Grade 1</c:v>
                </c:pt>
                <c:pt idx="1">
                  <c:v>Grade 2</c:v>
                </c:pt>
                <c:pt idx="2">
                  <c:v>Grade 3</c:v>
                </c:pt>
                <c:pt idx="3">
                  <c:v>No stomatitis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0.34</c:v>
                </c:pt>
                <c:pt idx="1">
                  <c:v>0.25</c:v>
                </c:pt>
                <c:pt idx="2">
                  <c:v>0.08</c:v>
                </c:pt>
                <c:pt idx="3">
                  <c:v>0.33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F4F1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8830294239536"/>
                  <c:y val="0.1919564468503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66CEBC8-ACCC-7E41-83F7-A4D995480B49}" type="CATEGORYNAME">
                      <a:rPr lang="hr-HR" smtClean="0"/>
                      <a:pPr>
                        <a:defRPr sz="1300" b="1"/>
                      </a:pPr>
                      <a:t>[CATEGORY NAME]</a:t>
                    </a:fld>
                    <a:endParaRPr lang="hr-HR" dirty="0" smtClean="0"/>
                  </a:p>
                  <a:p>
                    <a:pPr>
                      <a:defRPr sz="1300" b="1"/>
                    </a:pPr>
                    <a:r>
                      <a:rPr lang="hr-HR" dirty="0" smtClean="0"/>
                      <a:t>18.8%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754385964912"/>
                      <c:h val="0.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0095323501229013"/>
                  <c:y val="-0.01687204724409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DF11B1-CCA0-7942-B2AB-8B8015280126}" type="CATEGORYNAME">
                      <a:rPr lang="hr-HR"/>
                      <a:pPr>
                        <a:defRPr sz="1300" b="1"/>
                      </a:pPr>
                      <a:t>[CATEGORY NAME]</a:t>
                    </a:fld>
                    <a:r>
                      <a:rPr lang="hr-HR" baseline="0" dirty="0"/>
                      <a:t>
</a:t>
                    </a:r>
                    <a:r>
                      <a:rPr lang="hr-HR" baseline="0" dirty="0" smtClean="0"/>
                      <a:t>2.4%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941798941799"/>
                      <c:h val="0.137187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05372749458949"/>
                  <c:y val="-0.3178213582677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5DAA0C-C51A-9F43-9642-92F12E62F68B}" type="CATEGORYNAME">
                      <a:rPr lang="en-US">
                        <a:solidFill>
                          <a:schemeClr val="tx2"/>
                        </a:solidFill>
                      </a:rPr>
                      <a:pPr>
                        <a:defRPr sz="1300" b="1">
                          <a:solidFill>
                            <a:schemeClr val="tx2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2"/>
                        </a:solidFill>
                      </a:rPr>
                      <a:t>
</a:t>
                    </a:r>
                    <a:r>
                      <a:rPr lang="en-US" baseline="0" dirty="0" smtClean="0">
                        <a:solidFill>
                          <a:schemeClr val="tx2"/>
                        </a:solidFill>
                      </a:rPr>
                      <a:t>78.8%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Grade 1</c:v>
                </c:pt>
                <c:pt idx="1">
                  <c:v>Grade 2</c:v>
                </c:pt>
                <c:pt idx="2">
                  <c:v>No stomatitis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0.188</c:v>
                </c:pt>
                <c:pt idx="1">
                  <c:v>0.024</c:v>
                </c:pt>
                <c:pt idx="2">
                  <c:v>0.788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6/9/17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16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16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17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17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7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18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18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62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88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34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CED4E6-3E0B-8A4E-8599-816367C327F4}" type="slidenum">
              <a:rPr lang="en-US" sz="1200">
                <a:latin typeface="Times" charset="0"/>
                <a:ea typeface="MS PGothic" charset="0"/>
                <a:cs typeface="MS PGothic" charset="0"/>
              </a:rPr>
              <a:pPr/>
              <a:t>24</a:t>
            </a:fld>
            <a:endParaRPr lang="en-US" sz="1200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A917E4-6C09-1A4E-8932-3C07DBABA133}" type="slidenum">
              <a:rPr lang="en-US" sz="1200">
                <a:latin typeface="Times" charset="0"/>
                <a:ea typeface="MS PGothic" charset="0"/>
                <a:cs typeface="MS PGothic" charset="0"/>
              </a:rPr>
              <a:pPr/>
              <a:t>25</a:t>
            </a:fld>
            <a:endParaRPr lang="en-US" sz="1200"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30721C-B5B9-5D40-AE5E-E54823F120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28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22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F6CC57-9CAB-A740-BA1A-EEF972F71E78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903432-240E-B849-941B-C60805BC9898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30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1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15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74F6AE-CCFB-884A-AACB-445A5F66D787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33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50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74F6AE-CCFB-884A-AACB-445A5F66D787}" type="slidenum">
              <a:rPr lang="en-US" sz="1200">
                <a:solidFill>
                  <a:srgbClr val="000000"/>
                </a:solidFill>
                <a:latin typeface="Times" charset="0"/>
                <a:ea typeface="MS PGothic" charset="0"/>
                <a:cs typeface="MS PGothic" charset="0"/>
              </a:rPr>
              <a:pPr/>
              <a:t>34</a:t>
            </a:fld>
            <a:endParaRPr lang="en-US" sz="1200">
              <a:solidFill>
                <a:srgbClr val="000000"/>
              </a:solidFill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50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36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41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41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41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7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42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42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06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44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44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63354D9-B606-0345-9FF3-8ADD29D899F4}" type="slidenum">
              <a:rPr lang="en-US" altLang="x-none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47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16778-B0AD-4EFE-98EF-FD61DC72F63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56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16778-B0AD-4EFE-98EF-FD61DC72F63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79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B1B1B-EDAC-2B46-AC0E-B38D92238C3A}" type="slidenum">
              <a:rPr lang="en-US" sz="1200">
                <a:solidFill>
                  <a:srgbClr val="000000"/>
                </a:solidFill>
              </a:rPr>
              <a:pPr/>
              <a:t>54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7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>
                <a:solidFill>
                  <a:srgbClr val="000000"/>
                </a:solidFill>
              </a:rPr>
              <a:pPr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53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>
                <a:solidFill>
                  <a:srgbClr val="000000"/>
                </a:solidFill>
              </a:rPr>
              <a:pPr/>
              <a:t>57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06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62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62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91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63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0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3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931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69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69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69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038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75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75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75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75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1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048FCC-A56F-8741-8F7A-CA316D87444C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76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2CBA83-F034-E44E-BD06-C697829F87BC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76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A57BF84-858D-DE4A-BB9F-6C4D619951F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76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F479EC-90D5-9D47-82F4-FC503FCAF78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76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B892CE8-D44A-9745-95EE-4CEE3483EEB1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76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243F7DB-793E-6C44-A25B-1F0EBB72B5A5}" type="slidenum">
              <a:rPr lang="en-US" sz="1200">
                <a:solidFill>
                  <a:srgbClr val="000000"/>
                </a:solidFill>
                <a:latin typeface="Times" charset="0"/>
                <a:cs typeface="Arial" charset="0"/>
              </a:rPr>
              <a:pPr algn="r"/>
              <a:t>76</a:t>
            </a:fld>
            <a:endParaRPr lang="en-US" sz="1200">
              <a:solidFill>
                <a:srgbClr val="000000"/>
              </a:solidFill>
              <a:latin typeface="Times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0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66A24E-B88B-1147-8AF8-CE9A7C765465}" type="slidenum">
              <a:rPr lang="en-US" altLang="x-none" sz="1200">
                <a:solidFill>
                  <a:srgbClr val="000000"/>
                </a:solidFill>
                <a:latin typeface="Calibri" charset="0"/>
              </a:rPr>
              <a:pPr eaLnBrk="1" hangingPunct="1"/>
              <a:t>78</a:t>
            </a:fld>
            <a:endParaRPr lang="en-US" altLang="x-none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ko-KR" dirty="0">
              <a:latin typeface="Times" charset="0"/>
              <a:ea typeface="Batang" charset="-127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53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1E4602-4878-8047-9693-C82099521ED3}" type="slidenum">
              <a:rPr lang="en-US" altLang="x-none" sz="1200">
                <a:solidFill>
                  <a:srgbClr val="000000"/>
                </a:solidFill>
                <a:latin typeface="Calibri" charset="0"/>
              </a:rPr>
              <a:pPr eaLnBrk="1" hangingPunct="1"/>
              <a:t>79</a:t>
            </a:fld>
            <a:endParaRPr lang="en-US" altLang="x-none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ko-KR">
              <a:latin typeface="Times" charset="0"/>
              <a:ea typeface="Batang" charset="-127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745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B1B1B-EDAC-2B46-AC0E-B38D92238C3A}" type="slidenum">
              <a:rPr lang="en-US" sz="1200">
                <a:solidFill>
                  <a:srgbClr val="000000"/>
                </a:solidFill>
              </a:rPr>
              <a:pPr/>
              <a:t>81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520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DB787-9FB4-DC4A-80AA-DB3AF5C8F3C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83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8B1B1B-EDAC-2B46-AC0E-B38D92238C3A}" type="slidenum">
              <a:rPr lang="en-US" sz="1200">
                <a:solidFill>
                  <a:srgbClr val="000000"/>
                </a:solidFill>
              </a:rPr>
              <a:pPr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88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D8A578-8586-804B-932D-5BFBD4EF962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FCC0C4D-19AD-2E42-9F1E-F47B76D1ACCF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0E2F90-50CC-8F42-A9FC-349BF56556D0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80AF82-5756-7843-8649-DEDFF98AE4F8}" type="slidenum">
              <a:rPr lang="en-US" sz="1200">
                <a:solidFill>
                  <a:srgbClr val="000000"/>
                </a:solidFill>
                <a:latin typeface="Times" charset="0"/>
                <a:ea typeface="ヒラギノ角ゴ Pro W3" charset="0"/>
                <a:cs typeface="ヒラギノ角ゴ Pro W3" charset="0"/>
              </a:rPr>
              <a:pPr algn="r"/>
              <a:t>12</a:t>
            </a:fld>
            <a:endParaRPr lang="en-US" sz="1200">
              <a:solidFill>
                <a:srgbClr val="000000"/>
              </a:solidFill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3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BDDF1-340B-DD4B-9036-34B39B6C8E6F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1D67E-6711-EB47-B7E6-F3CC738F346A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00A_ONS-Breast-17-NL-Intro-Slides_v34fr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Breast Cancer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6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jpe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2.jpe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79447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5924"/>
      </p:ext>
    </p:extLst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slow" advClick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5071"/>
      </p:ext>
    </p:extLst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663351"/>
      </p:ext>
    </p:extLst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8F3712-A7CB-0E41-A056-1306901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advClick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1056"/>
      </p:ext>
    </p:extLst>
  </p:cSld>
  <p:clrMapOvr>
    <a:masterClrMapping/>
  </p:clrMapOvr>
  <p:transition spd="slow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advClick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29F7A-3EF3-854B-ADE7-7854D8974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43267"/>
      </p:ext>
    </p:extLst>
  </p:cSld>
  <p:clrMapOvr>
    <a:masterClrMapping/>
  </p:clrMapOvr>
  <p:transition spd="slow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advClick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advClick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44480"/>
      </p:ext>
    </p:extLst>
  </p:cSld>
  <p:clrMapOvr>
    <a:masterClrMapping/>
  </p:clrMapOvr>
  <p:transition spd="slow" advClick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29F7A-3EF3-854B-ADE7-7854D8974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7614"/>
      </p:ext>
    </p:extLst>
  </p:cSld>
  <p:clrMapOvr>
    <a:masterClrMapping/>
  </p:clrMapOvr>
  <p:transition spd="slow" advClick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8F3712-A7CB-0E41-A056-1306901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5448" y="6322423"/>
            <a:ext cx="4013200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4968240" y="6323295"/>
            <a:ext cx="4013200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4414"/>
      </p:ext>
    </p:extLst>
  </p:cSld>
  <p:clrMapOvr>
    <a:masterClrMapping/>
  </p:clrMapOvr>
  <p:transition spd="slow" advClick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8F3712-A7CB-0E41-A056-1306901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5448" y="6322423"/>
            <a:ext cx="4013200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4968240" y="6323295"/>
            <a:ext cx="4013200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53042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798784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38933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183326"/>
      </p:ext>
    </p:extLst>
  </p:cSld>
  <p:clrMapOvr>
    <a:masterClrMapping/>
  </p:clrMapOvr>
  <p:transition spd="slow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307"/>
      </p:ext>
    </p:extLst>
  </p:cSld>
  <p:clrMapOvr>
    <a:masterClrMapping/>
  </p:clrMapOvr>
  <p:transition spd="slow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68640"/>
      </p:ext>
    </p:extLst>
  </p:cSld>
  <p:clrMapOvr>
    <a:masterClrMapping/>
  </p:clrMapOvr>
  <p:transition spd="slow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0395028"/>
      </p:ext>
    </p:extLst>
  </p:cSld>
  <p:clrMapOvr>
    <a:masterClrMapping/>
  </p:clrMapOvr>
  <p:transition spd="slow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5448" y="6322423"/>
            <a:ext cx="4013200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4968240" y="6323295"/>
            <a:ext cx="4013200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016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119499"/>
      </p:ext>
    </p:extLst>
  </p:cSld>
  <p:clrMapOvr>
    <a:masterClrMapping/>
  </p:clrMapOvr>
  <p:transition spd="slow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2927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97364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690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1982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832024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0803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58247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789181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434566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75171"/>
      </p:ext>
    </p:extLst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19663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0B45E4F-83AA-6947-96FD-B713EFDCB71B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9972620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BA3266-4DCA-C445-A9BC-0A5BE5511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66557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15888"/>
            <a:ext cx="8243887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63" y="1376989"/>
            <a:ext cx="82296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461963" y="6289939"/>
            <a:ext cx="8245475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59575" y="64912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64710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27743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529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29F7A-3EF3-854B-ADE7-7854D8974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73674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8F3712-A7CB-0E41-A056-130690146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502751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endParaRPr lang="en-US" altLang="x-none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slow"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652405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75" y="6631087"/>
            <a:ext cx="5803587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3175" y="6489700"/>
            <a:ext cx="400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/>
  </p:cSld>
  <p:clrMapOvr>
    <a:masterClrMapping/>
  </p:clrMapOvr>
  <p:transition spd="slow"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TP_SlideBackground-ONS13_v1fr-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670566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381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 spd="slow"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0"/>
            <a:ext cx="56769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5.xml"/><Relationship Id="rId14" Type="http://schemas.openxmlformats.org/officeDocument/2006/relationships/theme" Target="../theme/theme10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38.xml"/><Relationship Id="rId14" Type="http://schemas.openxmlformats.org/officeDocument/2006/relationships/theme" Target="../theme/theme1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1.xml"/><Relationship Id="rId14" Type="http://schemas.openxmlformats.org/officeDocument/2006/relationships/theme" Target="../theme/theme1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5.xml"/><Relationship Id="rId15" Type="http://schemas.openxmlformats.org/officeDocument/2006/relationships/theme" Target="../theme/theme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79.xml"/><Relationship Id="rId15" Type="http://schemas.openxmlformats.org/officeDocument/2006/relationships/theme" Target="../theme/theme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theme" Target="../theme/theme5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05" r:id="rId2"/>
    <p:sldLayoutId id="2147487506" r:id="rId3"/>
    <p:sldLayoutId id="2147487507" r:id="rId4"/>
    <p:sldLayoutId id="2147487508" r:id="rId5"/>
    <p:sldLayoutId id="2147487509" r:id="rId6"/>
    <p:sldLayoutId id="2147487510" r:id="rId7"/>
    <p:sldLayoutId id="2147487511" r:id="rId8"/>
    <p:sldLayoutId id="2147487512" r:id="rId9"/>
    <p:sldLayoutId id="2147487513" r:id="rId10"/>
    <p:sldLayoutId id="2147487514" r:id="rId11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74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96" r:id="rId1"/>
    <p:sldLayoutId id="2147487797" r:id="rId2"/>
    <p:sldLayoutId id="2147487798" r:id="rId3"/>
    <p:sldLayoutId id="2147487799" r:id="rId4"/>
    <p:sldLayoutId id="2147487800" r:id="rId5"/>
    <p:sldLayoutId id="2147487801" r:id="rId6"/>
    <p:sldLayoutId id="2147487802" r:id="rId7"/>
    <p:sldLayoutId id="2147487803" r:id="rId8"/>
    <p:sldLayoutId id="2147487804" r:id="rId9"/>
    <p:sldLayoutId id="2147487805" r:id="rId10"/>
    <p:sldLayoutId id="2147487806" r:id="rId11"/>
    <p:sldLayoutId id="2147487807" r:id="rId12"/>
    <p:sldLayoutId id="2147487808" r:id="rId13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71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95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10" r:id="rId1"/>
    <p:sldLayoutId id="2147487811" r:id="rId2"/>
    <p:sldLayoutId id="2147487812" r:id="rId3"/>
    <p:sldLayoutId id="2147487813" r:id="rId4"/>
    <p:sldLayoutId id="2147487814" r:id="rId5"/>
    <p:sldLayoutId id="2147487815" r:id="rId6"/>
    <p:sldLayoutId id="2147487816" r:id="rId7"/>
    <p:sldLayoutId id="2147487817" r:id="rId8"/>
    <p:sldLayoutId id="2147487818" r:id="rId9"/>
    <p:sldLayoutId id="2147487819" r:id="rId10"/>
    <p:sldLayoutId id="2147487820" r:id="rId11"/>
    <p:sldLayoutId id="2147487821" r:id="rId12"/>
    <p:sldLayoutId id="2147487822" r:id="rId13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71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472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8" r:id="rId1"/>
    <p:sldLayoutId id="2147487839" r:id="rId2"/>
    <p:sldLayoutId id="2147487840" r:id="rId3"/>
    <p:sldLayoutId id="2147487841" r:id="rId4"/>
    <p:sldLayoutId id="2147487842" r:id="rId5"/>
    <p:sldLayoutId id="2147487843" r:id="rId6"/>
    <p:sldLayoutId id="2147487844" r:id="rId7"/>
    <p:sldLayoutId id="2147487845" r:id="rId8"/>
    <p:sldLayoutId id="2147487846" r:id="rId9"/>
    <p:sldLayoutId id="2147487847" r:id="rId10"/>
    <p:sldLayoutId id="2147487848" r:id="rId11"/>
    <p:sldLayoutId id="2147487849" r:id="rId12"/>
    <p:sldLayoutId id="2147487850" r:id="rId13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7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52" r:id="rId1"/>
    <p:sldLayoutId id="2147487853" r:id="rId2"/>
    <p:sldLayoutId id="2147487854" r:id="rId3"/>
    <p:sldLayoutId id="2147487855" r:id="rId4"/>
    <p:sldLayoutId id="2147487856" r:id="rId5"/>
    <p:sldLayoutId id="2147487857" r:id="rId6"/>
    <p:sldLayoutId id="2147487858" r:id="rId7"/>
    <p:sldLayoutId id="2147487859" r:id="rId8"/>
    <p:sldLayoutId id="2147487860" r:id="rId9"/>
    <p:sldLayoutId id="2147487861" r:id="rId10"/>
    <p:sldLayoutId id="2147487862" r:id="rId11"/>
    <p:sldLayoutId id="2147487863" r:id="rId12"/>
    <p:sldLayoutId id="2147487864" r:id="rId13"/>
    <p:sldLayoutId id="2147487865" r:id="rId14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5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67" r:id="rId1"/>
    <p:sldLayoutId id="2147487868" r:id="rId2"/>
    <p:sldLayoutId id="2147487869" r:id="rId3"/>
    <p:sldLayoutId id="2147487870" r:id="rId4"/>
    <p:sldLayoutId id="2147487871" r:id="rId5"/>
    <p:sldLayoutId id="2147487872" r:id="rId6"/>
    <p:sldLayoutId id="2147487873" r:id="rId7"/>
    <p:sldLayoutId id="2147487874" r:id="rId8"/>
    <p:sldLayoutId id="2147487875" r:id="rId9"/>
    <p:sldLayoutId id="2147487876" r:id="rId10"/>
    <p:sldLayoutId id="2147487877" r:id="rId11"/>
    <p:sldLayoutId id="2147487878" r:id="rId12"/>
    <p:sldLayoutId id="2147487879" r:id="rId13"/>
    <p:sldLayoutId id="2147487880" r:id="rId14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29" r:id="rId1"/>
    <p:sldLayoutId id="2147487530" r:id="rId2"/>
    <p:sldLayoutId id="2147487531" r:id="rId3"/>
    <p:sldLayoutId id="2147487532" r:id="rId4"/>
    <p:sldLayoutId id="2147487533" r:id="rId5"/>
    <p:sldLayoutId id="2147487534" r:id="rId6"/>
    <p:sldLayoutId id="2147487535" r:id="rId7"/>
    <p:sldLayoutId id="2147487536" r:id="rId8"/>
    <p:sldLayoutId id="2147487537" r:id="rId9"/>
    <p:sldLayoutId id="2147487538" r:id="rId10"/>
    <p:sldLayoutId id="2147487539" r:id="rId11"/>
    <p:sldLayoutId id="2147487540" r:id="rId12"/>
    <p:sldLayoutId id="2147487686" r:id="rId13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38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3" r:id="rId1"/>
    <p:sldLayoutId id="2147487544" r:id="rId2"/>
    <p:sldLayoutId id="2147487545" r:id="rId3"/>
    <p:sldLayoutId id="2147487546" r:id="rId4"/>
    <p:sldLayoutId id="2147487547" r:id="rId5"/>
    <p:sldLayoutId id="2147487548" r:id="rId6"/>
    <p:sldLayoutId id="2147487549" r:id="rId7"/>
    <p:sldLayoutId id="2147487550" r:id="rId8"/>
    <p:sldLayoutId id="2147487551" r:id="rId9"/>
    <p:sldLayoutId id="2147487552" r:id="rId10"/>
    <p:sldLayoutId id="2147487553" r:id="rId11"/>
    <p:sldLayoutId id="2147487554" r:id="rId12"/>
    <p:sldLayoutId id="2147487555" r:id="rId13"/>
    <p:sldLayoutId id="2147487556" r:id="rId14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371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73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8" r:id="rId1"/>
    <p:sldLayoutId id="2147487689" r:id="rId2"/>
    <p:sldLayoutId id="2147487690" r:id="rId3"/>
    <p:sldLayoutId id="2147487691" r:id="rId4"/>
    <p:sldLayoutId id="2147487692" r:id="rId5"/>
    <p:sldLayoutId id="2147487693" r:id="rId6"/>
    <p:sldLayoutId id="2147487694" r:id="rId7"/>
    <p:sldLayoutId id="2147487695" r:id="rId8"/>
    <p:sldLayoutId id="2147487696" r:id="rId9"/>
    <p:sldLayoutId id="2147487697" r:id="rId10"/>
    <p:sldLayoutId id="2147487698" r:id="rId11"/>
    <p:sldLayoutId id="2147487699" r:id="rId12"/>
    <p:sldLayoutId id="2147487700" r:id="rId13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7" r:id="rId1"/>
    <p:sldLayoutId id="2147487718" r:id="rId2"/>
    <p:sldLayoutId id="2147487719" r:id="rId3"/>
    <p:sldLayoutId id="2147487720" r:id="rId4"/>
    <p:sldLayoutId id="2147487721" r:id="rId5"/>
    <p:sldLayoutId id="2147487722" r:id="rId6"/>
    <p:sldLayoutId id="2147487723" r:id="rId7"/>
    <p:sldLayoutId id="2147487724" r:id="rId8"/>
    <p:sldLayoutId id="2147487725" r:id="rId9"/>
    <p:sldLayoutId id="2147487726" r:id="rId10"/>
    <p:sldLayoutId id="2147487727" r:id="rId11"/>
    <p:sldLayoutId id="2147487728" r:id="rId12"/>
    <p:sldLayoutId id="2147487729" r:id="rId13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48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31" r:id="rId1"/>
    <p:sldLayoutId id="2147487732" r:id="rId2"/>
    <p:sldLayoutId id="2147487733" r:id="rId3"/>
    <p:sldLayoutId id="2147487734" r:id="rId4"/>
    <p:sldLayoutId id="2147487735" r:id="rId5"/>
    <p:sldLayoutId id="2147487736" r:id="rId6"/>
    <p:sldLayoutId id="2147487737" r:id="rId7"/>
    <p:sldLayoutId id="2147487738" r:id="rId8"/>
    <p:sldLayoutId id="2147487739" r:id="rId9"/>
    <p:sldLayoutId id="2147487740" r:id="rId10"/>
    <p:sldLayoutId id="2147487741" r:id="rId11"/>
    <p:sldLayoutId id="2147487742" r:id="rId12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1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  <p:sldLayoutId id="2147487755" r:id="rId12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2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57" r:id="rId1"/>
    <p:sldLayoutId id="2147487758" r:id="rId2"/>
    <p:sldLayoutId id="2147487759" r:id="rId3"/>
    <p:sldLayoutId id="2147487760" r:id="rId4"/>
    <p:sldLayoutId id="2147487761" r:id="rId5"/>
    <p:sldLayoutId id="2147487762" r:id="rId6"/>
    <p:sldLayoutId id="2147487763" r:id="rId7"/>
    <p:sldLayoutId id="2147487764" r:id="rId8"/>
    <p:sldLayoutId id="2147487765" r:id="rId9"/>
    <p:sldLayoutId id="2147487766" r:id="rId10"/>
    <p:sldLayoutId id="2147487767" r:id="rId11"/>
    <p:sldLayoutId id="2147487768" r:id="rId12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TP_SlideBackground-ONS13_v1fr-bulle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3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0" r:id="rId1"/>
    <p:sldLayoutId id="2147487771" r:id="rId2"/>
    <p:sldLayoutId id="2147487772" r:id="rId3"/>
    <p:sldLayoutId id="2147487773" r:id="rId4"/>
    <p:sldLayoutId id="2147487774" r:id="rId5"/>
    <p:sldLayoutId id="2147487775" r:id="rId6"/>
    <p:sldLayoutId id="2147487776" r:id="rId7"/>
    <p:sldLayoutId id="2147487777" r:id="rId8"/>
    <p:sldLayoutId id="2147487778" r:id="rId9"/>
    <p:sldLayoutId id="2147487779" r:id="rId10"/>
    <p:sldLayoutId id="2147487780" r:id="rId11"/>
    <p:sldLayoutId id="2147487781" r:id="rId12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4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838200" y="2209800"/>
            <a:ext cx="741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600" b="1" dirty="0">
                <a:latin typeface="Arial"/>
                <a:cs typeface="Arial"/>
              </a:rPr>
              <a:t>Please note, these are the </a:t>
            </a:r>
            <a:r>
              <a:rPr lang="en-US" sz="2600" b="1" dirty="0" smtClean="0">
                <a:latin typeface="Arial"/>
                <a:cs typeface="Arial"/>
              </a:rPr>
              <a:t>actual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 </a:t>
            </a:r>
            <a:r>
              <a:rPr lang="en-US" sz="2600" b="1" dirty="0">
                <a:latin typeface="Arial"/>
                <a:cs typeface="Arial"/>
              </a:rPr>
              <a:t>video-recorded proceedings from the </a:t>
            </a:r>
            <a:r>
              <a:rPr lang="en-US" sz="2600" b="1" dirty="0" smtClean="0">
                <a:latin typeface="Arial"/>
                <a:cs typeface="Arial"/>
              </a:rPr>
              <a:t/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live </a:t>
            </a:r>
            <a:r>
              <a:rPr lang="en-US" sz="2600" b="1" dirty="0">
                <a:latin typeface="Arial"/>
                <a:cs typeface="Arial"/>
              </a:rPr>
              <a:t>CME event and may include the use of trade names and other raw, unedited content. </a:t>
            </a:r>
            <a:endParaRPr lang="en-US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707819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8725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08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>
                <a:solidFill>
                  <a:srgbClr val="EFC53D"/>
                </a:solidFill>
              </a:rPr>
              <a:t>Moderator</a:t>
            </a:r>
            <a:r>
              <a:rPr lang="en-US" altLang="x-none" sz="1800" b="1"/>
              <a:t/>
            </a:r>
            <a:br>
              <a:rPr lang="en-US" altLang="x-none" sz="1800" b="1"/>
            </a:br>
            <a:r>
              <a:rPr lang="en-US" altLang="x-none" sz="1800" b="1">
                <a:solidFill>
                  <a:srgbClr val="FFFFFF"/>
                </a:solidFill>
              </a:rPr>
              <a:t>Neil Love, MD</a:t>
            </a:r>
            <a:endParaRPr lang="en-US" altLang="x-none" sz="2000" b="1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0500" y="4284663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144463"/>
            <a:ext cx="85344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Breast Cancer </a:t>
            </a:r>
            <a: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 smtClean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Thursday, May 4, </a:t>
            </a: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2017</a:t>
            </a:r>
            <a:b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12:15 </a:t>
            </a: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PM – 1:45 PM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00600" y="47244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Joyce O’Shaughnessy, MD</a:t>
            </a:r>
          </a:p>
          <a:p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Denise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A Yardley, MD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411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Emily Olson, APRN, CNP, MSN</a:t>
            </a:r>
            <a:b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Elizabeth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O’Reilly, RN, NP, MSN, MPH</a:t>
            </a:r>
          </a:p>
        </p:txBody>
      </p:sp>
    </p:spTree>
    <p:extLst>
      <p:ext uri="{BB962C8B-B14F-4D97-AF65-F5344CB8AC3E}">
        <p14:creationId xmlns:p14="http://schemas.microsoft.com/office/powerpoint/2010/main" val="146020769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1: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Overview of Breast Cancer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35406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  <a:ea typeface="ＭＳ 明朝" charset="0"/>
                <a:cs typeface="ＭＳ 明朝" charset="0"/>
              </a:rPr>
              <a:t>Overview </a:t>
            </a:r>
            <a:r>
              <a:rPr lang="en-US" sz="2800" dirty="0">
                <a:latin typeface="Arial" charset="0"/>
                <a:ea typeface="ＭＳ 明朝" charset="0"/>
                <a:cs typeface="ＭＳ 明朝" charset="0"/>
              </a:rPr>
              <a:t>of Breast </a:t>
            </a:r>
            <a:r>
              <a:rPr lang="en-US" sz="2800" dirty="0" smtClean="0">
                <a:latin typeface="Arial" charset="0"/>
                <a:ea typeface="ＭＳ 明朝" charset="0"/>
                <a:cs typeface="ＭＳ 明朝" charset="0"/>
              </a:rPr>
              <a:t>Cancer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Estimated number of new cases and deaths in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2017: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New cases =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255,180 </a:t>
            </a:r>
            <a:r>
              <a:rPr lang="en-US" sz="2400" dirty="0">
                <a:latin typeface="Arial" charset="0"/>
                <a:ea typeface="ＭＳ Ｐゴシック" charset="0"/>
              </a:rPr>
              <a:t>	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Deaths =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41,070 </a:t>
            </a:r>
            <a:r>
              <a:rPr lang="en-US" sz="2400" dirty="0">
                <a:latin typeface="Arial" charset="0"/>
                <a:ea typeface="ＭＳ Ｐゴシック" charset="0"/>
              </a:rPr>
              <a:t>	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Stage at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diagnosis: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Localized disease =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60%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Regional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disease = 33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%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Metastatic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disease = 5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%</a:t>
            </a:r>
          </a:p>
          <a:p>
            <a:pPr lvl="1"/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Unstaged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disease = 2%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Five-year survival estimates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(2006-2012) = 91%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Text Box 10"/>
          <p:cNvSpPr txBox="1">
            <a:spLocks noChangeArrowheads="1"/>
          </p:cNvSpPr>
          <p:nvPr/>
        </p:nvSpPr>
        <p:spPr bwMode="gray">
          <a:xfrm>
            <a:off x="76200" y="6273224"/>
            <a:ext cx="8763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sz="1600" dirty="0">
                <a:solidFill>
                  <a:srgbClr val="FFFFFF"/>
                </a:solidFill>
                <a:cs typeface="Arial" charset="0"/>
              </a:rPr>
              <a:t>Cancer Facts and Figures </a:t>
            </a:r>
            <a:r>
              <a:rPr kumimoji="1" lang="en-US" sz="1600" dirty="0" smtClean="0">
                <a:solidFill>
                  <a:srgbClr val="FFFFFF"/>
                </a:solidFill>
                <a:cs typeface="Arial" charset="0"/>
              </a:rPr>
              <a:t>2017; </a:t>
            </a:r>
            <a:r>
              <a:rPr lang="en-US" sz="1600" dirty="0"/>
              <a:t>American Cancer Society Surveillance Research 2011; SEER Stat Fact Sheet.</a:t>
            </a:r>
          </a:p>
        </p:txBody>
      </p:sp>
    </p:spTree>
    <p:extLst>
      <p:ext uri="{BB962C8B-B14F-4D97-AF65-F5344CB8AC3E}">
        <p14:creationId xmlns:p14="http://schemas.microsoft.com/office/powerpoint/2010/main" val="3415438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smtClean="0"/>
              <a:t>Critical Scenario/Pathway Factors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r>
              <a:rPr lang="en-US" sz="2400" dirty="0" smtClean="0"/>
              <a:t>Disease </a:t>
            </a:r>
            <a:r>
              <a:rPr lang="en-US" sz="2400" dirty="0"/>
              <a:t>stage: </a:t>
            </a:r>
            <a:endParaRPr lang="en-US" sz="2400" dirty="0" smtClean="0"/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ocalized </a:t>
            </a:r>
            <a:r>
              <a:rPr lang="en-US" sz="2400" dirty="0"/>
              <a:t>(neoadjuvant/adjuvant) </a:t>
            </a:r>
            <a:endParaRPr lang="en-US" sz="2400" dirty="0" smtClean="0"/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ocally advanced</a:t>
            </a:r>
          </a:p>
          <a:p>
            <a:pPr lvl="1"/>
            <a:r>
              <a:rPr lang="en-US" sz="2400" dirty="0" smtClean="0"/>
              <a:t>Metastatic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ER/PR and HER2 </a:t>
            </a:r>
            <a:r>
              <a:rPr lang="en-US" sz="2400" dirty="0" smtClean="0"/>
              <a:t>status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Disease symptomatology, patient performance status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20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Distribution of Breast Cancer Subtypes</a:t>
            </a:r>
          </a:p>
        </p:txBody>
      </p:sp>
      <p:sp>
        <p:nvSpPr>
          <p:cNvPr id="58370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DeSantis CE et al. </a:t>
            </a:r>
            <a:r>
              <a:rPr lang="en-US" sz="1600" i="1"/>
              <a:t>CA Cancer J Clin</a:t>
            </a:r>
            <a:r>
              <a:rPr lang="en-US" sz="1600"/>
              <a:t> 2016;66(1):31-42.</a:t>
            </a:r>
          </a:p>
        </p:txBody>
      </p:sp>
      <p:graphicFrame>
        <p:nvGraphicFramePr>
          <p:cNvPr id="58371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250068"/>
              </p:ext>
            </p:extLst>
          </p:nvPr>
        </p:nvGraphicFramePr>
        <p:xfrm>
          <a:off x="1524000" y="1981200"/>
          <a:ext cx="63277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04" r:id="rId5" imgW="6327125" imgH="4114460" progId="Excel.Sheet.8">
                  <p:embed/>
                </p:oleObj>
              </mc:Choice>
              <mc:Fallback>
                <p:oleObj r:id="rId5" imgW="6327125" imgH="4114460" progId="Excel.Sheet.8">
                  <p:embed/>
                  <p:pic>
                    <p:nvPicPr>
                      <p:cNvPr id="0" name="Picture 1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6327775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4941460" y="3429000"/>
            <a:ext cx="15327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2060"/>
                </a:solidFill>
              </a:rPr>
              <a:t>E</a:t>
            </a:r>
            <a:r>
              <a:rPr lang="en-US" sz="2000" b="1" dirty="0" smtClean="0">
                <a:solidFill>
                  <a:srgbClr val="002060"/>
                </a:solidFill>
              </a:rPr>
              <a:t>R</a:t>
            </a:r>
            <a:r>
              <a:rPr lang="en-US" sz="2000" b="1" dirty="0">
                <a:solidFill>
                  <a:srgbClr val="002060"/>
                </a:solidFill>
              </a:rPr>
              <a:t>+/HER2-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74%</a:t>
            </a:r>
          </a:p>
        </p:txBody>
      </p:sp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2583781" y="2768600"/>
            <a:ext cx="1090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2060"/>
                </a:solidFill>
              </a:rPr>
              <a:t>HER2+ 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14%</a:t>
            </a:r>
          </a:p>
        </p:txBody>
      </p:sp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3762375" y="2387600"/>
            <a:ext cx="896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2060"/>
                </a:solidFill>
              </a:rPr>
              <a:t>TNBC</a:t>
            </a:r>
          </a:p>
          <a:p>
            <a:pPr algn="ctr"/>
            <a:r>
              <a:rPr lang="en-US" sz="2000" b="1">
                <a:solidFill>
                  <a:srgbClr val="002060"/>
                </a:solidFill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33243504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</p:spTree>
    <p:extLst>
      <p:ext uri="{BB962C8B-B14F-4D97-AF65-F5344CB8AC3E}">
        <p14:creationId xmlns:p14="http://schemas.microsoft.com/office/powerpoint/2010/main" val="210618200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2: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HER2-Positive Breast Cancer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51124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381000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18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Key </a:t>
            </a:r>
            <a:r>
              <a:rPr lang="en-US" dirty="0"/>
              <a:t>C</a:t>
            </a:r>
            <a:r>
              <a:rPr lang="en-US" dirty="0" smtClean="0"/>
              <a:t>onsiderations in Neoadjuvant Systemic Therapy (NST) for HER2-Positive Breast Cancer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400" dirty="0" smtClean="0"/>
              <a:t>Impact </a:t>
            </a:r>
            <a:r>
              <a:rPr lang="en-US" sz="2400" dirty="0"/>
              <a:t>of NST </a:t>
            </a:r>
            <a:r>
              <a:rPr lang="en-US" sz="2400" dirty="0" smtClean="0"/>
              <a:t>on type of surgical approach for breast </a:t>
            </a:r>
            <a:r>
              <a:rPr lang="en-US" sz="2400" dirty="0"/>
              <a:t>and </a:t>
            </a:r>
            <a:r>
              <a:rPr lang="en-US" sz="2400" dirty="0" smtClean="0"/>
              <a:t>axilla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/>
              <a:t>Use of NST in patients who are borderline candidates for </a:t>
            </a:r>
            <a:r>
              <a:rPr lang="en-US" sz="2400" dirty="0" smtClean="0"/>
              <a:t>breast-conserving </a:t>
            </a:r>
            <a:r>
              <a:rPr lang="en-US" sz="2400" dirty="0"/>
              <a:t>surgery based on </a:t>
            </a:r>
            <a:r>
              <a:rPr lang="en-US" sz="2400" dirty="0" smtClean="0"/>
              <a:t>tumor-to-breast </a:t>
            </a:r>
            <a:r>
              <a:rPr lang="en-US" sz="2400" dirty="0"/>
              <a:t>size </a:t>
            </a:r>
            <a:r>
              <a:rPr lang="en-US" sz="2400" dirty="0" smtClean="0"/>
              <a:t>ratio</a:t>
            </a:r>
            <a:r>
              <a:rPr lang="en-US" sz="2400" dirty="0"/>
              <a:t> </a:t>
            </a:r>
            <a:endParaRPr lang="en-US" sz="2400" dirty="0" smtClean="0"/>
          </a:p>
          <a:p>
            <a:pPr>
              <a:spcBef>
                <a:spcPts val="1776"/>
              </a:spcBef>
            </a:pPr>
            <a:r>
              <a:rPr lang="en-US" sz="2400" dirty="0" smtClean="0"/>
              <a:t>NST </a:t>
            </a:r>
            <a:r>
              <a:rPr lang="en-US" sz="2400" dirty="0"/>
              <a:t>as a </a:t>
            </a:r>
            <a:r>
              <a:rPr lang="en-US" sz="2400" dirty="0" smtClean="0"/>
              <a:t>research </a:t>
            </a:r>
            <a:r>
              <a:rPr lang="en-US" sz="2400" dirty="0"/>
              <a:t>tool to identify new </a:t>
            </a:r>
            <a:r>
              <a:rPr lang="en-US" sz="2400" dirty="0" smtClean="0"/>
              <a:t>therapies</a:t>
            </a:r>
          </a:p>
          <a:p>
            <a:pPr>
              <a:spcBef>
                <a:spcPts val="1776"/>
              </a:spcBef>
            </a:pPr>
            <a:r>
              <a:rPr lang="en-US" sz="2400" dirty="0" smtClean="0"/>
              <a:t>Ensure early access to </a:t>
            </a:r>
            <a:r>
              <a:rPr lang="en-US" sz="2400" dirty="0" err="1" smtClean="0"/>
              <a:t>pertuzumab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400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08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Aft>
                <a:spcPct val="20000"/>
              </a:spcAft>
              <a:buClr>
                <a:schemeClr val="tx2"/>
              </a:buClr>
              <a:buSzPct val="80000"/>
              <a:buFont typeface="Wingdings" charset="2"/>
              <a:buNone/>
            </a:pPr>
            <a:r>
              <a:rPr lang="en-US" altLang="x-none" sz="2000" b="1">
                <a:solidFill>
                  <a:srgbClr val="EFC53D"/>
                </a:solidFill>
              </a:rPr>
              <a:t>Moderator</a:t>
            </a:r>
            <a:r>
              <a:rPr lang="en-US" altLang="x-none" sz="1800" b="1"/>
              <a:t/>
            </a:r>
            <a:br>
              <a:rPr lang="en-US" altLang="x-none" sz="1800" b="1"/>
            </a:br>
            <a:r>
              <a:rPr lang="en-US" altLang="x-none" sz="1800" b="1">
                <a:solidFill>
                  <a:srgbClr val="FFFFFF"/>
                </a:solidFill>
              </a:rPr>
              <a:t>Neil Love, MD</a:t>
            </a:r>
            <a:endParaRPr lang="en-US" altLang="x-none" sz="2000" b="1">
              <a:solidFill>
                <a:srgbClr val="FFFFFF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0500" y="4284663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 b="1">
                <a:solidFill>
                  <a:srgbClr val="EFC53D"/>
                </a:solidFill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144463"/>
            <a:ext cx="853440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  <a:t>Oncology Grand Rounds</a:t>
            </a:r>
            <a:br>
              <a:rPr lang="en-US" altLang="x-none" sz="36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FFFFFF"/>
                </a:solidFill>
                <a:ea typeface="ヒラギノ角ゴ Pro W3" charset="-128"/>
              </a:rPr>
              <a:t> Breast Cancer </a:t>
            </a:r>
            <a: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  <a:t/>
            </a:r>
            <a:br>
              <a:rPr lang="en-US" altLang="x-none" sz="32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Nurse and Physician Investigators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Discuss New Agents, Novel Therapies </a:t>
            </a:r>
            <a:b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</a:br>
            <a:r>
              <a:rPr lang="en-US" altLang="x-none" sz="3200" b="1" dirty="0" smtClean="0">
                <a:solidFill>
                  <a:srgbClr val="EFC53D"/>
                </a:solidFill>
                <a:ea typeface="ヒラギノ角ゴ Pro W3" charset="-128"/>
              </a:rPr>
              <a:t>and Actual Cases from Practice</a:t>
            </a:r>
            <a:endParaRPr lang="en-US" altLang="x-none" sz="3200" b="1" dirty="0" smtClean="0">
              <a:solidFill>
                <a:srgbClr val="FFFFFF"/>
              </a:solidFill>
              <a:ea typeface="ヒラギノ角ゴ Pro W3" charset="-128"/>
            </a:endParaRPr>
          </a:p>
          <a:p>
            <a:pPr algn="ctr">
              <a:spcBef>
                <a:spcPts val="1200"/>
              </a:spcBef>
            </a:pP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Thursday, May 4, </a:t>
            </a: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2017</a:t>
            </a:r>
            <a:b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</a:br>
            <a:r>
              <a:rPr lang="en-US" altLang="x-none" sz="2800" b="1" dirty="0" smtClean="0">
                <a:solidFill>
                  <a:srgbClr val="ECBB33"/>
                </a:solidFill>
                <a:ea typeface="ヒラギノ角ゴ Pro W3" charset="-128"/>
              </a:rPr>
              <a:t>12:15 </a:t>
            </a:r>
            <a:r>
              <a:rPr lang="en-US" altLang="x-none" sz="2800" b="1" dirty="0">
                <a:solidFill>
                  <a:srgbClr val="ECBB33"/>
                </a:solidFill>
                <a:ea typeface="ヒラギノ角ゴ Pro W3" charset="-128"/>
              </a:rPr>
              <a:t>PM – 1:45 PM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00600" y="47244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Joyce O’Shaughnessy, MD</a:t>
            </a:r>
          </a:p>
          <a:p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Denise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A Yardley, MD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411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Emily Olson, APRN, CNP, MSN</a:t>
            </a:r>
            <a:b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</a:br>
            <a:r>
              <a:rPr lang="en-US" altLang="x-none" sz="1800" b="1" dirty="0" smtClean="0">
                <a:solidFill>
                  <a:srgbClr val="FFFFFF"/>
                </a:solidFill>
                <a:ea typeface="ヒラギノ角ゴ Pro W3" charset="-128"/>
              </a:rPr>
              <a:t>Elizabeth </a:t>
            </a:r>
            <a:r>
              <a:rPr lang="en-US" altLang="x-none" sz="1800" b="1" dirty="0">
                <a:solidFill>
                  <a:srgbClr val="FFFFFF"/>
                </a:solidFill>
                <a:ea typeface="ヒラギノ角ゴ Pro W3" charset="-128"/>
              </a:rPr>
              <a:t>O’Reilly, RN, NP, MSN, MPH</a:t>
            </a:r>
          </a:p>
        </p:txBody>
      </p:sp>
    </p:spTree>
    <p:extLst>
      <p:ext uri="{BB962C8B-B14F-4D97-AF65-F5344CB8AC3E}">
        <p14:creationId xmlns:p14="http://schemas.microsoft.com/office/powerpoint/2010/main" val="242353801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44-Year-Old Woman with ER-Positive, HER2-Positive Breast Cancer (</a:t>
            </a:r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O’Reilly)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53400" cy="533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January 2017: Neoadjuvant TCHP (docetaxel, </a:t>
            </a:r>
            <a:r>
              <a:rPr lang="en-US" sz="2400" dirty="0" smtClean="0"/>
              <a:t>carboplatin</a:t>
            </a:r>
            <a:r>
              <a:rPr lang="en-US" sz="2400" dirty="0"/>
              <a:t>, </a:t>
            </a:r>
            <a:r>
              <a:rPr lang="en-US" sz="2400" dirty="0" err="1" smtClean="0">
                <a:ea typeface="ＭＳ Ｐゴシック" charset="0"/>
                <a:cs typeface="ＭＳ Ｐゴシック" charset="0"/>
              </a:rPr>
              <a:t>trastuzumab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 smtClean="0">
                <a:ea typeface="ＭＳ Ｐゴシック" charset="0"/>
                <a:cs typeface="ＭＳ Ｐゴシック" charset="0"/>
              </a:rPr>
              <a:t>pertuzumab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Excellent clinical response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Grade 2 diarrhea, </a:t>
            </a:r>
            <a:r>
              <a:rPr lang="en-US" sz="2400" dirty="0" err="1" smtClean="0">
                <a:ea typeface="ＭＳ Ｐゴシック" charset="0"/>
                <a:cs typeface="ＭＳ Ｐゴシック" charset="0"/>
              </a:rPr>
              <a:t>nonpruritic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acneiform rash, severe fatigue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Single woman, working full time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Transition to being a patient and requesting support from friends and family</a:t>
            </a:r>
          </a:p>
        </p:txBody>
      </p:sp>
    </p:spTree>
    <p:extLst>
      <p:ext uri="{BB962C8B-B14F-4D97-AF65-F5344CB8AC3E}">
        <p14:creationId xmlns:p14="http://schemas.microsoft.com/office/powerpoint/2010/main" val="1966183063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sz="2400" dirty="0"/>
              <a:t>44-Year-Old Woman with ER-Positive, HER2-Positive Breast Cancer (</a:t>
            </a:r>
            <a:r>
              <a:rPr lang="en-US" sz="2400" dirty="0" err="1"/>
              <a:t>Ms</a:t>
            </a:r>
            <a:r>
              <a:rPr lang="en-US" sz="2400" dirty="0"/>
              <a:t> O’Reilly)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76" t="27000" r="67092" b="27999"/>
          <a:stretch/>
        </p:blipFill>
        <p:spPr>
          <a:xfrm>
            <a:off x="1313776" y="1600200"/>
            <a:ext cx="6016792" cy="4354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7305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Would You Recommend Neoadjuvant Chemotherapy? (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2.1- to 3.0-cm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tumor)</a:t>
            </a:r>
          </a:p>
        </p:txBody>
      </p:sp>
      <p:sp>
        <p:nvSpPr>
          <p:cNvPr id="74754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Love N et al. SABCS 2015;Abstract P1-14-20.</a:t>
            </a:r>
          </a:p>
        </p:txBody>
      </p:sp>
      <p:pic>
        <p:nvPicPr>
          <p:cNvPr id="74755" name="Picture 1" descr="Love_SABCS_Grap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7300"/>
            <a:ext cx="8763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685800" y="1828800"/>
            <a:ext cx="7696200" cy="34290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smtClean="0"/>
              <a:t>Available Anti-HER2 Agents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51355"/>
              </p:ext>
            </p:extLst>
          </p:nvPr>
        </p:nvGraphicFramePr>
        <p:xfrm>
          <a:off x="838200" y="2007876"/>
          <a:ext cx="7391400" cy="3097523"/>
        </p:xfrm>
        <a:graphic>
          <a:graphicData uri="http://schemas.openxmlformats.org/drawingml/2006/table">
            <a:tbl>
              <a:tblPr/>
              <a:tblGrid>
                <a:gridCol w="2971800"/>
                <a:gridCol w="4419600"/>
              </a:tblGrid>
              <a:tr h="5386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+mn-cs"/>
                        </a:rPr>
                        <a:t>Agent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Mechanism of action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</a:tr>
              <a:tr h="5386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  <a:cs typeface="+mn-cs"/>
                        </a:rPr>
                        <a:t>Trastuzumab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-128"/>
                        <a:cs typeface="+mn-cs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  <a:cs typeface="+mn-cs"/>
                        </a:rPr>
                        <a:t>HER2-targeted antibody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9427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Pertuzumab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Antibody that prevents HER2 dimerization and signaling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5386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Lapatinib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Tyrosine kinase inhibitor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5386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T-DM1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Antibody-drug conjugate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61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SABCS11_CaCU_Baselg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4650"/>
            <a:ext cx="7467600" cy="3203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086600" y="225425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bg1"/>
                </a:solidFill>
                <a:latin typeface="Arial" charset="0"/>
              </a:rPr>
              <a:t>HER1/3/4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114800" y="127635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1" dirty="0" err="1" smtClean="0">
                <a:solidFill>
                  <a:srgbClr val="FFFF00"/>
                </a:solidFill>
                <a:latin typeface="Arial" charset="0"/>
              </a:rPr>
              <a:t>Pertuzumab</a:t>
            </a:r>
            <a:endParaRPr lang="en-US" sz="18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981200" y="164465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bg1"/>
                </a:solidFill>
                <a:latin typeface="Arial" charset="0"/>
              </a:rPr>
              <a:t>HER2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69863" y="2254250"/>
            <a:ext cx="1658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 dirty="0" err="1" smtClean="0">
                <a:solidFill>
                  <a:srgbClr val="ECBB33"/>
                </a:solidFill>
                <a:latin typeface="Arial" charset="0"/>
              </a:rPr>
              <a:t>Trastuzumab</a:t>
            </a:r>
            <a:endParaRPr lang="en-US" sz="1800" b="1" dirty="0" smtClean="0">
              <a:solidFill>
                <a:srgbClr val="ECBB33"/>
              </a:solidFill>
              <a:latin typeface="Arial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505200" y="2406650"/>
            <a:ext cx="1219200" cy="1752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2286000" y="3321050"/>
            <a:ext cx="457200" cy="129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219200" y="461645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bg1"/>
                </a:solidFill>
                <a:latin typeface="Arial" charset="0"/>
              </a:rPr>
              <a:t>Subdomain IV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343400" y="41592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bg1"/>
                </a:solidFill>
                <a:latin typeface="Arial" charset="0"/>
              </a:rPr>
              <a:t>Dimerization domain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50863" y="4997450"/>
            <a:ext cx="493553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700" b="1" dirty="0" err="1" smtClean="0">
                <a:solidFill>
                  <a:srgbClr val="ECBB33"/>
                </a:solidFill>
                <a:latin typeface="Arial" charset="0"/>
              </a:rPr>
              <a:t>Trastuzumab</a:t>
            </a:r>
            <a:r>
              <a:rPr lang="en-US" sz="1700" b="1" dirty="0" smtClean="0">
                <a:solidFill>
                  <a:srgbClr val="ECBB33"/>
                </a:solidFill>
                <a:latin typeface="Arial" charset="0"/>
              </a:rPr>
              <a:t>:</a:t>
            </a:r>
            <a:endParaRPr lang="en-US" sz="1700" dirty="0" smtClean="0">
              <a:solidFill>
                <a:srgbClr val="ECBB33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Inhibits ligand-independent HER2 signaling</a:t>
            </a:r>
          </a:p>
          <a:p>
            <a:pPr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Activates ADCC</a:t>
            </a:r>
          </a:p>
          <a:p>
            <a:pPr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Prevents HER2 ECD shedding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486400" y="4997450"/>
            <a:ext cx="3657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700" b="1" dirty="0" err="1" smtClean="0">
                <a:solidFill>
                  <a:srgbClr val="FFFF00"/>
                </a:solidFill>
                <a:latin typeface="Arial" charset="0"/>
              </a:rPr>
              <a:t>Pertuzumab</a:t>
            </a:r>
            <a:r>
              <a:rPr lang="en-US" sz="1700" b="1" dirty="0" smtClean="0">
                <a:solidFill>
                  <a:srgbClr val="FFFF00"/>
                </a:solidFill>
                <a:latin typeface="Arial" charset="0"/>
              </a:rPr>
              <a:t>:</a:t>
            </a:r>
            <a:endParaRPr lang="en-US" sz="1700" dirty="0" smtClean="0">
              <a:solidFill>
                <a:srgbClr val="FFFF00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Inhibits ligand-dependent HER2 dimerization and signaling</a:t>
            </a:r>
          </a:p>
          <a:p>
            <a:pPr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  <a:latin typeface="Arial" charset="0"/>
              </a:rPr>
              <a:t>Activates ADCC</a:t>
            </a:r>
          </a:p>
        </p:txBody>
      </p:sp>
      <p:sp>
        <p:nvSpPr>
          <p:cNvPr id="655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Pertuzumab and Trastuzumab: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Mechanisms of Action</a:t>
            </a:r>
          </a:p>
        </p:txBody>
      </p:sp>
      <p:sp>
        <p:nvSpPr>
          <p:cNvPr id="65549" name="TextBox 931"/>
          <p:cNvSpPr txBox="1">
            <a:spLocks noChangeArrowheads="1"/>
          </p:cNvSpPr>
          <p:nvPr/>
        </p:nvSpPr>
        <p:spPr bwMode="auto">
          <a:xfrm>
            <a:off x="7938" y="6140450"/>
            <a:ext cx="91360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ADCC = antibody-dependent cell-mediated cytotoxicity; ECD = extracellular domain</a:t>
            </a:r>
          </a:p>
        </p:txBody>
      </p:sp>
      <p:sp>
        <p:nvSpPr>
          <p:cNvPr id="65550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  <a:cs typeface="Arial" charset="0"/>
              </a:rPr>
              <a:t>Adapted from </a:t>
            </a:r>
            <a:r>
              <a:rPr lang="en-US" sz="1600" dirty="0" err="1" smtClean="0">
                <a:solidFill>
                  <a:srgbClr val="FFFFFF"/>
                </a:solidFill>
                <a:cs typeface="Arial" charset="0"/>
              </a:rPr>
              <a:t>Harbeck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N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Breast Care (Basel)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2013;8(1):49-55.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-15875" y="2967038"/>
            <a:ext cx="9172575" cy="3832225"/>
            <a:chOff x="-16476" y="3023775"/>
            <a:chExt cx="9173176" cy="3831921"/>
          </a:xfrm>
        </p:grpSpPr>
        <p:sp>
          <p:nvSpPr>
            <p:cNvPr id="56" name="Freeform 55"/>
            <p:cNvSpPr/>
            <p:nvPr/>
          </p:nvSpPr>
          <p:spPr>
            <a:xfrm>
              <a:off x="-16476" y="3044410"/>
              <a:ext cx="9173176" cy="3811286"/>
            </a:xfrm>
            <a:custGeom>
              <a:avLst/>
              <a:gdLst>
                <a:gd name="connsiteX0" fmla="*/ 0 w 9169400"/>
                <a:gd name="connsiteY0" fmla="*/ 1066800 h 1066800"/>
                <a:gd name="connsiteX1" fmla="*/ 2959100 w 9169400"/>
                <a:gd name="connsiteY1" fmla="*/ 304800 h 1066800"/>
                <a:gd name="connsiteX2" fmla="*/ 6083300 w 9169400"/>
                <a:gd name="connsiteY2" fmla="*/ 0 h 1066800"/>
                <a:gd name="connsiteX3" fmla="*/ 9169400 w 9169400"/>
                <a:gd name="connsiteY3" fmla="*/ 596900 h 1066800"/>
                <a:gd name="connsiteX0" fmla="*/ 0 w 9169400"/>
                <a:gd name="connsiteY0" fmla="*/ 1075031 h 1075031"/>
                <a:gd name="connsiteX1" fmla="*/ 2959100 w 9169400"/>
                <a:gd name="connsiteY1" fmla="*/ 313031 h 1075031"/>
                <a:gd name="connsiteX2" fmla="*/ 6083300 w 9169400"/>
                <a:gd name="connsiteY2" fmla="*/ 8231 h 1075031"/>
                <a:gd name="connsiteX3" fmla="*/ 9169400 w 9169400"/>
                <a:gd name="connsiteY3" fmla="*/ 605131 h 1075031"/>
                <a:gd name="connsiteX0" fmla="*/ 0 w 9169400"/>
                <a:gd name="connsiteY0" fmla="*/ 1129065 h 1129065"/>
                <a:gd name="connsiteX1" fmla="*/ 2959100 w 9169400"/>
                <a:gd name="connsiteY1" fmla="*/ 367065 h 1129065"/>
                <a:gd name="connsiteX2" fmla="*/ 6083300 w 9169400"/>
                <a:gd name="connsiteY2" fmla="*/ 62265 h 1129065"/>
                <a:gd name="connsiteX3" fmla="*/ 9169400 w 9169400"/>
                <a:gd name="connsiteY3" fmla="*/ 659165 h 1129065"/>
                <a:gd name="connsiteX0" fmla="*/ 0 w 9169400"/>
                <a:gd name="connsiteY0" fmla="*/ 1077101 h 1077101"/>
                <a:gd name="connsiteX1" fmla="*/ 2959100 w 9169400"/>
                <a:gd name="connsiteY1" fmla="*/ 315101 h 1077101"/>
                <a:gd name="connsiteX2" fmla="*/ 6083300 w 9169400"/>
                <a:gd name="connsiteY2" fmla="*/ 10301 h 1077101"/>
                <a:gd name="connsiteX3" fmla="*/ 9169400 w 9169400"/>
                <a:gd name="connsiteY3" fmla="*/ 607201 h 1077101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841899 h 841899"/>
                <a:gd name="connsiteX1" fmla="*/ 2790424 w 9169400"/>
                <a:gd name="connsiteY1" fmla="*/ 0 h 841899"/>
                <a:gd name="connsiteX2" fmla="*/ 9169400 w 9169400"/>
                <a:gd name="connsiteY2" fmla="*/ 371999 h 841899"/>
                <a:gd name="connsiteX0" fmla="*/ 0 w 9169400"/>
                <a:gd name="connsiteY0" fmla="*/ 1010575 h 1010575"/>
                <a:gd name="connsiteX1" fmla="*/ 4530448 w 9169400"/>
                <a:gd name="connsiteY1" fmla="*/ 0 h 1010575"/>
                <a:gd name="connsiteX2" fmla="*/ 9169400 w 9169400"/>
                <a:gd name="connsiteY2" fmla="*/ 540675 h 1010575"/>
                <a:gd name="connsiteX0" fmla="*/ 0 w 9169400"/>
                <a:gd name="connsiteY0" fmla="*/ 1042805 h 1042805"/>
                <a:gd name="connsiteX1" fmla="*/ 4530448 w 9169400"/>
                <a:gd name="connsiteY1" fmla="*/ 32230 h 1042805"/>
                <a:gd name="connsiteX2" fmla="*/ 9169400 w 9169400"/>
                <a:gd name="connsiteY2" fmla="*/ 572905 h 1042805"/>
                <a:gd name="connsiteX0" fmla="*/ 0 w 9169400"/>
                <a:gd name="connsiteY0" fmla="*/ 1014856 h 1014856"/>
                <a:gd name="connsiteX1" fmla="*/ 4530448 w 9169400"/>
                <a:gd name="connsiteY1" fmla="*/ 4281 h 1014856"/>
                <a:gd name="connsiteX2" fmla="*/ 9169400 w 9169400"/>
                <a:gd name="connsiteY2" fmla="*/ 544956 h 1014856"/>
                <a:gd name="connsiteX0" fmla="*/ 0 w 9169400"/>
                <a:gd name="connsiteY0" fmla="*/ 1067670 h 1067670"/>
                <a:gd name="connsiteX1" fmla="*/ 4858922 w 9169400"/>
                <a:gd name="connsiteY1" fmla="*/ 3829 h 1067670"/>
                <a:gd name="connsiteX2" fmla="*/ 9169400 w 9169400"/>
                <a:gd name="connsiteY2" fmla="*/ 597770 h 1067670"/>
                <a:gd name="connsiteX0" fmla="*/ 0 w 9169400"/>
                <a:gd name="connsiteY0" fmla="*/ 1070482 h 1070482"/>
                <a:gd name="connsiteX1" fmla="*/ 4858922 w 9169400"/>
                <a:gd name="connsiteY1" fmla="*/ 6641 h 1070482"/>
                <a:gd name="connsiteX2" fmla="*/ 9169400 w 9169400"/>
                <a:gd name="connsiteY2" fmla="*/ 600582 h 1070482"/>
                <a:gd name="connsiteX0" fmla="*/ 0 w 9169400"/>
                <a:gd name="connsiteY0" fmla="*/ 1105293 h 1105293"/>
                <a:gd name="connsiteX1" fmla="*/ 4903311 w 9169400"/>
                <a:gd name="connsiteY1" fmla="*/ 5941 h 1105293"/>
                <a:gd name="connsiteX2" fmla="*/ 9169400 w 9169400"/>
                <a:gd name="connsiteY2" fmla="*/ 635393 h 1105293"/>
                <a:gd name="connsiteX0" fmla="*/ 285811 w 9455211"/>
                <a:gd name="connsiteY0" fmla="*/ 1105293 h 1146326"/>
                <a:gd name="connsiteX1" fmla="*/ 387288 w 9455211"/>
                <a:gd name="connsiteY1" fmla="*/ 1050507 h 1146326"/>
                <a:gd name="connsiteX2" fmla="*/ 5189122 w 9455211"/>
                <a:gd name="connsiteY2" fmla="*/ 5941 h 1146326"/>
                <a:gd name="connsiteX3" fmla="*/ 9455211 w 9455211"/>
                <a:gd name="connsiteY3" fmla="*/ 635393 h 1146326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2089 w 9452612"/>
                <a:gd name="connsiteY0" fmla="*/ 3857371 h 3857371"/>
                <a:gd name="connsiteX1" fmla="*/ 384689 w 9452612"/>
                <a:gd name="connsiteY1" fmla="*/ 1050507 h 3857371"/>
                <a:gd name="connsiteX2" fmla="*/ 5186523 w 9452612"/>
                <a:gd name="connsiteY2" fmla="*/ 5941 h 3857371"/>
                <a:gd name="connsiteX3" fmla="*/ 9452612 w 9452612"/>
                <a:gd name="connsiteY3" fmla="*/ 635393 h 3857371"/>
                <a:gd name="connsiteX0" fmla="*/ 296484 w 9457007"/>
                <a:gd name="connsiteY0" fmla="*/ 3857371 h 3857371"/>
                <a:gd name="connsiteX1" fmla="*/ 389084 w 9457007"/>
                <a:gd name="connsiteY1" fmla="*/ 1050507 h 3857371"/>
                <a:gd name="connsiteX2" fmla="*/ 5190918 w 9457007"/>
                <a:gd name="connsiteY2" fmla="*/ 5941 h 3857371"/>
                <a:gd name="connsiteX3" fmla="*/ 9457007 w 9457007"/>
                <a:gd name="connsiteY3" fmla="*/ 635393 h 3857371"/>
                <a:gd name="connsiteX0" fmla="*/ 360566 w 9521089"/>
                <a:gd name="connsiteY0" fmla="*/ 3863297 h 3863297"/>
                <a:gd name="connsiteX1" fmla="*/ 364390 w 9521089"/>
                <a:gd name="connsiteY1" fmla="*/ 1100821 h 3863297"/>
                <a:gd name="connsiteX2" fmla="*/ 5255000 w 9521089"/>
                <a:gd name="connsiteY2" fmla="*/ 11867 h 3863297"/>
                <a:gd name="connsiteX3" fmla="*/ 9521089 w 9521089"/>
                <a:gd name="connsiteY3" fmla="*/ 641319 h 3863297"/>
                <a:gd name="connsiteX0" fmla="*/ 1918 w 9162441"/>
                <a:gd name="connsiteY0" fmla="*/ 3863297 h 3863297"/>
                <a:gd name="connsiteX1" fmla="*/ 5742 w 9162441"/>
                <a:gd name="connsiteY1" fmla="*/ 1100821 h 3863297"/>
                <a:gd name="connsiteX2" fmla="*/ 4896352 w 9162441"/>
                <a:gd name="connsiteY2" fmla="*/ 11867 h 3863297"/>
                <a:gd name="connsiteX3" fmla="*/ 9162441 w 9162441"/>
                <a:gd name="connsiteY3" fmla="*/ 641319 h 3863297"/>
                <a:gd name="connsiteX0" fmla="*/ 1918 w 9162441"/>
                <a:gd name="connsiteY0" fmla="*/ 3854121 h 3854121"/>
                <a:gd name="connsiteX1" fmla="*/ 5742 w 9162441"/>
                <a:gd name="connsiteY1" fmla="*/ 1091645 h 3854121"/>
                <a:gd name="connsiteX2" fmla="*/ 4896352 w 9162441"/>
                <a:gd name="connsiteY2" fmla="*/ 2691 h 3854121"/>
                <a:gd name="connsiteX3" fmla="*/ 9162441 w 9162441"/>
                <a:gd name="connsiteY3" fmla="*/ 632143 h 3854121"/>
                <a:gd name="connsiteX0" fmla="*/ 1918 w 9467696"/>
                <a:gd name="connsiteY0" fmla="*/ 3858228 h 3858228"/>
                <a:gd name="connsiteX1" fmla="*/ 5742 w 9467696"/>
                <a:gd name="connsiteY1" fmla="*/ 1095752 h 3858228"/>
                <a:gd name="connsiteX2" fmla="*/ 4896352 w 9467696"/>
                <a:gd name="connsiteY2" fmla="*/ 6798 h 3858228"/>
                <a:gd name="connsiteX3" fmla="*/ 9158620 w 9467696"/>
                <a:gd name="connsiteY3" fmla="*/ 634112 h 3858228"/>
                <a:gd name="connsiteX4" fmla="*/ 9162441 w 9467696"/>
                <a:gd name="connsiteY4" fmla="*/ 636250 h 3858228"/>
                <a:gd name="connsiteX0" fmla="*/ 1918 w 9467696"/>
                <a:gd name="connsiteY0" fmla="*/ 3858228 h 3858228"/>
                <a:gd name="connsiteX1" fmla="*/ 5742 w 9467696"/>
                <a:gd name="connsiteY1" fmla="*/ 1095752 h 3858228"/>
                <a:gd name="connsiteX2" fmla="*/ 4896352 w 9467696"/>
                <a:gd name="connsiteY2" fmla="*/ 6798 h 3858228"/>
                <a:gd name="connsiteX3" fmla="*/ 9158620 w 9467696"/>
                <a:gd name="connsiteY3" fmla="*/ 634112 h 3858228"/>
                <a:gd name="connsiteX4" fmla="*/ 9162441 w 9467696"/>
                <a:gd name="connsiteY4" fmla="*/ 3841089 h 3858228"/>
                <a:gd name="connsiteX0" fmla="*/ 1918 w 9467696"/>
                <a:gd name="connsiteY0" fmla="*/ 3858228 h 3858228"/>
                <a:gd name="connsiteX1" fmla="*/ 5742 w 9467696"/>
                <a:gd name="connsiteY1" fmla="*/ 1095752 h 3858228"/>
                <a:gd name="connsiteX2" fmla="*/ 4896352 w 9467696"/>
                <a:gd name="connsiteY2" fmla="*/ 6798 h 3858228"/>
                <a:gd name="connsiteX3" fmla="*/ 9158620 w 9467696"/>
                <a:gd name="connsiteY3" fmla="*/ 634112 h 3858228"/>
                <a:gd name="connsiteX4" fmla="*/ 9162441 w 9467696"/>
                <a:gd name="connsiteY4" fmla="*/ 3841089 h 3858228"/>
                <a:gd name="connsiteX0" fmla="*/ 1918 w 9162441"/>
                <a:gd name="connsiteY0" fmla="*/ 3858228 h 3858228"/>
                <a:gd name="connsiteX1" fmla="*/ 5742 w 9162441"/>
                <a:gd name="connsiteY1" fmla="*/ 1095752 h 3858228"/>
                <a:gd name="connsiteX2" fmla="*/ 4896352 w 9162441"/>
                <a:gd name="connsiteY2" fmla="*/ 6798 h 3858228"/>
                <a:gd name="connsiteX3" fmla="*/ 9158620 w 9162441"/>
                <a:gd name="connsiteY3" fmla="*/ 634112 h 3858228"/>
                <a:gd name="connsiteX4" fmla="*/ 9162441 w 9162441"/>
                <a:gd name="connsiteY4" fmla="*/ 3841089 h 3858228"/>
                <a:gd name="connsiteX0" fmla="*/ 1918 w 9162441"/>
                <a:gd name="connsiteY0" fmla="*/ 3858228 h 3858228"/>
                <a:gd name="connsiteX1" fmla="*/ 5742 w 9162441"/>
                <a:gd name="connsiteY1" fmla="*/ 1095752 h 3858228"/>
                <a:gd name="connsiteX2" fmla="*/ 4896352 w 9162441"/>
                <a:gd name="connsiteY2" fmla="*/ 6798 h 3858228"/>
                <a:gd name="connsiteX3" fmla="*/ 9158620 w 9162441"/>
                <a:gd name="connsiteY3" fmla="*/ 634112 h 3858228"/>
                <a:gd name="connsiteX4" fmla="*/ 9162441 w 9162441"/>
                <a:gd name="connsiteY4" fmla="*/ 3841089 h 3858228"/>
                <a:gd name="connsiteX0" fmla="*/ 1918 w 9162441"/>
                <a:gd name="connsiteY0" fmla="*/ 3858228 h 3858228"/>
                <a:gd name="connsiteX1" fmla="*/ 5742 w 9162441"/>
                <a:gd name="connsiteY1" fmla="*/ 1095752 h 3858228"/>
                <a:gd name="connsiteX2" fmla="*/ 4896352 w 9162441"/>
                <a:gd name="connsiteY2" fmla="*/ 6798 h 3858228"/>
                <a:gd name="connsiteX3" fmla="*/ 9158620 w 9162441"/>
                <a:gd name="connsiteY3" fmla="*/ 634112 h 3858228"/>
                <a:gd name="connsiteX4" fmla="*/ 9162441 w 9162441"/>
                <a:gd name="connsiteY4" fmla="*/ 3841089 h 3858228"/>
                <a:gd name="connsiteX0" fmla="*/ 1918 w 9162441"/>
                <a:gd name="connsiteY0" fmla="*/ 3859696 h 3859696"/>
                <a:gd name="connsiteX1" fmla="*/ 5742 w 9162441"/>
                <a:gd name="connsiteY1" fmla="*/ 1097220 h 3859696"/>
                <a:gd name="connsiteX2" fmla="*/ 4896352 w 9162441"/>
                <a:gd name="connsiteY2" fmla="*/ 8266 h 3859696"/>
                <a:gd name="connsiteX3" fmla="*/ 9158620 w 9162441"/>
                <a:gd name="connsiteY3" fmla="*/ 635580 h 3859696"/>
                <a:gd name="connsiteX4" fmla="*/ 9162441 w 9162441"/>
                <a:gd name="connsiteY4" fmla="*/ 3842557 h 3859696"/>
                <a:gd name="connsiteX0" fmla="*/ 1918 w 9162441"/>
                <a:gd name="connsiteY0" fmla="*/ 3860646 h 3860646"/>
                <a:gd name="connsiteX1" fmla="*/ 5742 w 9162441"/>
                <a:gd name="connsiteY1" fmla="*/ 1098170 h 3860646"/>
                <a:gd name="connsiteX2" fmla="*/ 4896352 w 9162441"/>
                <a:gd name="connsiteY2" fmla="*/ 9216 h 3860646"/>
                <a:gd name="connsiteX3" fmla="*/ 9158620 w 9162441"/>
                <a:gd name="connsiteY3" fmla="*/ 636530 h 3860646"/>
                <a:gd name="connsiteX4" fmla="*/ 9162441 w 9162441"/>
                <a:gd name="connsiteY4" fmla="*/ 3843507 h 3860646"/>
                <a:gd name="connsiteX0" fmla="*/ 1918 w 9162441"/>
                <a:gd name="connsiteY0" fmla="*/ 3860517 h 3860517"/>
                <a:gd name="connsiteX1" fmla="*/ 5742 w 9162441"/>
                <a:gd name="connsiteY1" fmla="*/ 1098041 h 3860517"/>
                <a:gd name="connsiteX2" fmla="*/ 4896352 w 9162441"/>
                <a:gd name="connsiteY2" fmla="*/ 9087 h 3860517"/>
                <a:gd name="connsiteX3" fmla="*/ 9158620 w 9162441"/>
                <a:gd name="connsiteY3" fmla="*/ 636401 h 3860517"/>
                <a:gd name="connsiteX4" fmla="*/ 9162441 w 9162441"/>
                <a:gd name="connsiteY4" fmla="*/ 3843378 h 3860517"/>
                <a:gd name="connsiteX0" fmla="*/ 1918 w 9162441"/>
                <a:gd name="connsiteY0" fmla="*/ 3860517 h 3860517"/>
                <a:gd name="connsiteX1" fmla="*/ 5742 w 9162441"/>
                <a:gd name="connsiteY1" fmla="*/ 1098041 h 3860517"/>
                <a:gd name="connsiteX2" fmla="*/ 4896352 w 9162441"/>
                <a:gd name="connsiteY2" fmla="*/ 9087 h 3860517"/>
                <a:gd name="connsiteX3" fmla="*/ 9158620 w 9162441"/>
                <a:gd name="connsiteY3" fmla="*/ 636401 h 3860517"/>
                <a:gd name="connsiteX4" fmla="*/ 9162441 w 9162441"/>
                <a:gd name="connsiteY4" fmla="*/ 3843378 h 3860517"/>
                <a:gd name="connsiteX5" fmla="*/ 1918 w 9162441"/>
                <a:gd name="connsiteY5" fmla="*/ 3860517 h 3860517"/>
                <a:gd name="connsiteX0" fmla="*/ 40519 w 9201042"/>
                <a:gd name="connsiteY0" fmla="*/ 3920711 h 3920711"/>
                <a:gd name="connsiteX1" fmla="*/ 1211 w 9201042"/>
                <a:gd name="connsiteY1" fmla="*/ 2495330 h 3920711"/>
                <a:gd name="connsiteX2" fmla="*/ 4934953 w 9201042"/>
                <a:gd name="connsiteY2" fmla="*/ 69281 h 3920711"/>
                <a:gd name="connsiteX3" fmla="*/ 9197221 w 9201042"/>
                <a:gd name="connsiteY3" fmla="*/ 696595 h 3920711"/>
                <a:gd name="connsiteX4" fmla="*/ 9201042 w 9201042"/>
                <a:gd name="connsiteY4" fmla="*/ 3903572 h 3920711"/>
                <a:gd name="connsiteX5" fmla="*/ 40519 w 9201042"/>
                <a:gd name="connsiteY5" fmla="*/ 3920711 h 3920711"/>
                <a:gd name="connsiteX0" fmla="*/ 41046 w 9201569"/>
                <a:gd name="connsiteY0" fmla="*/ 3920711 h 3920711"/>
                <a:gd name="connsiteX1" fmla="*/ 1738 w 9201569"/>
                <a:gd name="connsiteY1" fmla="*/ 2495330 h 3920711"/>
                <a:gd name="connsiteX2" fmla="*/ 4935480 w 9201569"/>
                <a:gd name="connsiteY2" fmla="*/ 69281 h 3920711"/>
                <a:gd name="connsiteX3" fmla="*/ 9197748 w 9201569"/>
                <a:gd name="connsiteY3" fmla="*/ 696595 h 3920711"/>
                <a:gd name="connsiteX4" fmla="*/ 9201569 w 9201569"/>
                <a:gd name="connsiteY4" fmla="*/ 3903572 h 3920711"/>
                <a:gd name="connsiteX5" fmla="*/ 41046 w 9201569"/>
                <a:gd name="connsiteY5" fmla="*/ 3920711 h 3920711"/>
                <a:gd name="connsiteX0" fmla="*/ 39308 w 9199831"/>
                <a:gd name="connsiteY0" fmla="*/ 3920711 h 3920711"/>
                <a:gd name="connsiteX1" fmla="*/ 0 w 9199831"/>
                <a:gd name="connsiteY1" fmla="*/ 2495330 h 3920711"/>
                <a:gd name="connsiteX2" fmla="*/ 4933742 w 9199831"/>
                <a:gd name="connsiteY2" fmla="*/ 69281 h 3920711"/>
                <a:gd name="connsiteX3" fmla="*/ 9196010 w 9199831"/>
                <a:gd name="connsiteY3" fmla="*/ 696595 h 3920711"/>
                <a:gd name="connsiteX4" fmla="*/ 9199831 w 9199831"/>
                <a:gd name="connsiteY4" fmla="*/ 3903572 h 3920711"/>
                <a:gd name="connsiteX5" fmla="*/ 39308 w 9199831"/>
                <a:gd name="connsiteY5" fmla="*/ 3920711 h 3920711"/>
                <a:gd name="connsiteX0" fmla="*/ 39308 w 9199831"/>
                <a:gd name="connsiteY0" fmla="*/ 3248900 h 3248900"/>
                <a:gd name="connsiteX1" fmla="*/ 0 w 9199831"/>
                <a:gd name="connsiteY1" fmla="*/ 1823519 h 3248900"/>
                <a:gd name="connsiteX2" fmla="*/ 9196010 w 9199831"/>
                <a:gd name="connsiteY2" fmla="*/ 24784 h 3248900"/>
                <a:gd name="connsiteX3" fmla="*/ 9199831 w 9199831"/>
                <a:gd name="connsiteY3" fmla="*/ 3231761 h 3248900"/>
                <a:gd name="connsiteX4" fmla="*/ 39308 w 9199831"/>
                <a:gd name="connsiteY4" fmla="*/ 3248900 h 3248900"/>
                <a:gd name="connsiteX0" fmla="*/ 39308 w 9199831"/>
                <a:gd name="connsiteY0" fmla="*/ 3343584 h 3343584"/>
                <a:gd name="connsiteX1" fmla="*/ 0 w 9199831"/>
                <a:gd name="connsiteY1" fmla="*/ 1918203 h 3343584"/>
                <a:gd name="connsiteX2" fmla="*/ 9196010 w 9199831"/>
                <a:gd name="connsiteY2" fmla="*/ 119468 h 3343584"/>
                <a:gd name="connsiteX3" fmla="*/ 9199831 w 9199831"/>
                <a:gd name="connsiteY3" fmla="*/ 3326445 h 3343584"/>
                <a:gd name="connsiteX4" fmla="*/ 39308 w 9199831"/>
                <a:gd name="connsiteY4" fmla="*/ 3343584 h 3343584"/>
                <a:gd name="connsiteX0" fmla="*/ 39308 w 9199831"/>
                <a:gd name="connsiteY0" fmla="*/ 3642863 h 3642863"/>
                <a:gd name="connsiteX1" fmla="*/ 0 w 9199831"/>
                <a:gd name="connsiteY1" fmla="*/ 2217482 h 3642863"/>
                <a:gd name="connsiteX2" fmla="*/ 9196010 w 9199831"/>
                <a:gd name="connsiteY2" fmla="*/ 418747 h 3642863"/>
                <a:gd name="connsiteX3" fmla="*/ 9199831 w 9199831"/>
                <a:gd name="connsiteY3" fmla="*/ 3625724 h 3642863"/>
                <a:gd name="connsiteX4" fmla="*/ 39308 w 9199831"/>
                <a:gd name="connsiteY4" fmla="*/ 3642863 h 3642863"/>
                <a:gd name="connsiteX0" fmla="*/ 39308 w 9199831"/>
                <a:gd name="connsiteY0" fmla="*/ 3817458 h 3817458"/>
                <a:gd name="connsiteX1" fmla="*/ 0 w 9199831"/>
                <a:gd name="connsiteY1" fmla="*/ 2392077 h 3817458"/>
                <a:gd name="connsiteX2" fmla="*/ 9196010 w 9199831"/>
                <a:gd name="connsiteY2" fmla="*/ 593342 h 3817458"/>
                <a:gd name="connsiteX3" fmla="*/ 9199831 w 9199831"/>
                <a:gd name="connsiteY3" fmla="*/ 3800319 h 3817458"/>
                <a:gd name="connsiteX4" fmla="*/ 39308 w 9199831"/>
                <a:gd name="connsiteY4" fmla="*/ 3817458 h 3817458"/>
                <a:gd name="connsiteX0" fmla="*/ 5078 w 9215608"/>
                <a:gd name="connsiteY0" fmla="*/ 3815077 h 3815077"/>
                <a:gd name="connsiteX1" fmla="*/ 15777 w 9215608"/>
                <a:gd name="connsiteY1" fmla="*/ 2392077 h 3815077"/>
                <a:gd name="connsiteX2" fmla="*/ 9211787 w 9215608"/>
                <a:gd name="connsiteY2" fmla="*/ 593342 h 3815077"/>
                <a:gd name="connsiteX3" fmla="*/ 9215608 w 9215608"/>
                <a:gd name="connsiteY3" fmla="*/ 3800319 h 3815077"/>
                <a:gd name="connsiteX4" fmla="*/ 5078 w 9215608"/>
                <a:gd name="connsiteY4" fmla="*/ 3815077 h 3815077"/>
                <a:gd name="connsiteX0" fmla="*/ 4837 w 9217748"/>
                <a:gd name="connsiteY0" fmla="*/ 3805552 h 3805552"/>
                <a:gd name="connsiteX1" fmla="*/ 17917 w 9217748"/>
                <a:gd name="connsiteY1" fmla="*/ 2392077 h 3805552"/>
                <a:gd name="connsiteX2" fmla="*/ 9213927 w 9217748"/>
                <a:gd name="connsiteY2" fmla="*/ 593342 h 3805552"/>
                <a:gd name="connsiteX3" fmla="*/ 9217748 w 9217748"/>
                <a:gd name="connsiteY3" fmla="*/ 3800319 h 3805552"/>
                <a:gd name="connsiteX4" fmla="*/ 4837 w 9217748"/>
                <a:gd name="connsiteY4" fmla="*/ 3805552 h 3805552"/>
                <a:gd name="connsiteX0" fmla="*/ 10732 w 9223643"/>
                <a:gd name="connsiteY0" fmla="*/ 3807747 h 3807747"/>
                <a:gd name="connsiteX1" fmla="*/ 0 w 9223643"/>
                <a:gd name="connsiteY1" fmla="*/ 2387128 h 3807747"/>
                <a:gd name="connsiteX2" fmla="*/ 9219822 w 9223643"/>
                <a:gd name="connsiteY2" fmla="*/ 595537 h 3807747"/>
                <a:gd name="connsiteX3" fmla="*/ 9223643 w 9223643"/>
                <a:gd name="connsiteY3" fmla="*/ 3802514 h 3807747"/>
                <a:gd name="connsiteX4" fmla="*/ 10732 w 9223643"/>
                <a:gd name="connsiteY4" fmla="*/ 3807747 h 3807747"/>
                <a:gd name="connsiteX0" fmla="*/ 12887 w 9225798"/>
                <a:gd name="connsiteY0" fmla="*/ 3807747 h 3807747"/>
                <a:gd name="connsiteX1" fmla="*/ 2155 w 9225798"/>
                <a:gd name="connsiteY1" fmla="*/ 2387128 h 3807747"/>
                <a:gd name="connsiteX2" fmla="*/ 9221977 w 9225798"/>
                <a:gd name="connsiteY2" fmla="*/ 595537 h 3807747"/>
                <a:gd name="connsiteX3" fmla="*/ 9225798 w 9225798"/>
                <a:gd name="connsiteY3" fmla="*/ 3802514 h 3807747"/>
                <a:gd name="connsiteX4" fmla="*/ 12887 w 9225798"/>
                <a:gd name="connsiteY4" fmla="*/ 3807747 h 3807747"/>
                <a:gd name="connsiteX0" fmla="*/ 7020 w 9236599"/>
                <a:gd name="connsiteY0" fmla="*/ 3807747 h 3807747"/>
                <a:gd name="connsiteX1" fmla="*/ 12956 w 9236599"/>
                <a:gd name="connsiteY1" fmla="*/ 2387128 h 3807747"/>
                <a:gd name="connsiteX2" fmla="*/ 9232778 w 9236599"/>
                <a:gd name="connsiteY2" fmla="*/ 595537 h 3807747"/>
                <a:gd name="connsiteX3" fmla="*/ 9236599 w 9236599"/>
                <a:gd name="connsiteY3" fmla="*/ 3802514 h 3807747"/>
                <a:gd name="connsiteX4" fmla="*/ 7020 w 9236599"/>
                <a:gd name="connsiteY4" fmla="*/ 3807747 h 3807747"/>
                <a:gd name="connsiteX0" fmla="*/ 0 w 9229579"/>
                <a:gd name="connsiteY0" fmla="*/ 3807747 h 3807747"/>
                <a:gd name="connsiteX1" fmla="*/ 5936 w 9229579"/>
                <a:gd name="connsiteY1" fmla="*/ 2387128 h 3807747"/>
                <a:gd name="connsiteX2" fmla="*/ 9225758 w 9229579"/>
                <a:gd name="connsiteY2" fmla="*/ 595537 h 3807747"/>
                <a:gd name="connsiteX3" fmla="*/ 9229579 w 9229579"/>
                <a:gd name="connsiteY3" fmla="*/ 3802514 h 3807747"/>
                <a:gd name="connsiteX4" fmla="*/ 0 w 9229579"/>
                <a:gd name="connsiteY4" fmla="*/ 3807747 h 3807747"/>
                <a:gd name="connsiteX0" fmla="*/ 0 w 9229579"/>
                <a:gd name="connsiteY0" fmla="*/ 3991002 h 3991002"/>
                <a:gd name="connsiteX1" fmla="*/ 5936 w 9229579"/>
                <a:gd name="connsiteY1" fmla="*/ 2061424 h 3991002"/>
                <a:gd name="connsiteX2" fmla="*/ 9225758 w 9229579"/>
                <a:gd name="connsiteY2" fmla="*/ 778792 h 3991002"/>
                <a:gd name="connsiteX3" fmla="*/ 9229579 w 9229579"/>
                <a:gd name="connsiteY3" fmla="*/ 3985769 h 3991002"/>
                <a:gd name="connsiteX4" fmla="*/ 0 w 9229579"/>
                <a:gd name="connsiteY4" fmla="*/ 3991002 h 3991002"/>
                <a:gd name="connsiteX0" fmla="*/ 0 w 9229579"/>
                <a:gd name="connsiteY0" fmla="*/ 3791193 h 3791193"/>
                <a:gd name="connsiteX1" fmla="*/ 5936 w 9229579"/>
                <a:gd name="connsiteY1" fmla="*/ 1861615 h 3791193"/>
                <a:gd name="connsiteX2" fmla="*/ 9225758 w 9229579"/>
                <a:gd name="connsiteY2" fmla="*/ 578983 h 3791193"/>
                <a:gd name="connsiteX3" fmla="*/ 9229579 w 9229579"/>
                <a:gd name="connsiteY3" fmla="*/ 3785960 h 3791193"/>
                <a:gd name="connsiteX4" fmla="*/ 0 w 9229579"/>
                <a:gd name="connsiteY4" fmla="*/ 3791193 h 3791193"/>
                <a:gd name="connsiteX0" fmla="*/ 0 w 9229579"/>
                <a:gd name="connsiteY0" fmla="*/ 3821545 h 3821545"/>
                <a:gd name="connsiteX1" fmla="*/ 5936 w 9229579"/>
                <a:gd name="connsiteY1" fmla="*/ 1891967 h 3821545"/>
                <a:gd name="connsiteX2" fmla="*/ 9225758 w 9229579"/>
                <a:gd name="connsiteY2" fmla="*/ 609335 h 3821545"/>
                <a:gd name="connsiteX3" fmla="*/ 9229579 w 9229579"/>
                <a:gd name="connsiteY3" fmla="*/ 3816312 h 3821545"/>
                <a:gd name="connsiteX4" fmla="*/ 0 w 9229579"/>
                <a:gd name="connsiteY4" fmla="*/ 3821545 h 3821545"/>
                <a:gd name="connsiteX0" fmla="*/ 0 w 9229579"/>
                <a:gd name="connsiteY0" fmla="*/ 3521561 h 3521561"/>
                <a:gd name="connsiteX1" fmla="*/ 74947 w 9229579"/>
                <a:gd name="connsiteY1" fmla="*/ 3196496 h 3521561"/>
                <a:gd name="connsiteX2" fmla="*/ 9225758 w 9229579"/>
                <a:gd name="connsiteY2" fmla="*/ 309351 h 3521561"/>
                <a:gd name="connsiteX3" fmla="*/ 9229579 w 9229579"/>
                <a:gd name="connsiteY3" fmla="*/ 3516328 h 3521561"/>
                <a:gd name="connsiteX4" fmla="*/ 0 w 9229579"/>
                <a:gd name="connsiteY4" fmla="*/ 3521561 h 3521561"/>
                <a:gd name="connsiteX0" fmla="*/ 0 w 9229579"/>
                <a:gd name="connsiteY0" fmla="*/ 3521561 h 3521561"/>
                <a:gd name="connsiteX1" fmla="*/ 74947 w 9229579"/>
                <a:gd name="connsiteY1" fmla="*/ 3196496 h 3521561"/>
                <a:gd name="connsiteX2" fmla="*/ 9225758 w 9229579"/>
                <a:gd name="connsiteY2" fmla="*/ 309351 h 3521561"/>
                <a:gd name="connsiteX3" fmla="*/ 9229579 w 9229579"/>
                <a:gd name="connsiteY3" fmla="*/ 3516328 h 3521561"/>
                <a:gd name="connsiteX4" fmla="*/ 0 w 9229579"/>
                <a:gd name="connsiteY4" fmla="*/ 3521561 h 3521561"/>
                <a:gd name="connsiteX0" fmla="*/ 0 w 9229579"/>
                <a:gd name="connsiteY0" fmla="*/ 3617108 h 3617108"/>
                <a:gd name="connsiteX1" fmla="*/ 57694 w 9229579"/>
                <a:gd name="connsiteY1" fmla="*/ 2567424 h 3617108"/>
                <a:gd name="connsiteX2" fmla="*/ 9225758 w 9229579"/>
                <a:gd name="connsiteY2" fmla="*/ 404898 h 3617108"/>
                <a:gd name="connsiteX3" fmla="*/ 9229579 w 9229579"/>
                <a:gd name="connsiteY3" fmla="*/ 3611875 h 3617108"/>
                <a:gd name="connsiteX4" fmla="*/ 0 w 9229579"/>
                <a:gd name="connsiteY4" fmla="*/ 3617108 h 3617108"/>
                <a:gd name="connsiteX0" fmla="*/ 19973 w 9171914"/>
                <a:gd name="connsiteY0" fmla="*/ 3573976 h 3611875"/>
                <a:gd name="connsiteX1" fmla="*/ 29 w 9171914"/>
                <a:gd name="connsiteY1" fmla="*/ 2567424 h 3611875"/>
                <a:gd name="connsiteX2" fmla="*/ 9168093 w 9171914"/>
                <a:gd name="connsiteY2" fmla="*/ 404898 h 3611875"/>
                <a:gd name="connsiteX3" fmla="*/ 9171914 w 9171914"/>
                <a:gd name="connsiteY3" fmla="*/ 3611875 h 3611875"/>
                <a:gd name="connsiteX4" fmla="*/ 19973 w 9171914"/>
                <a:gd name="connsiteY4" fmla="*/ 3573976 h 3611875"/>
                <a:gd name="connsiteX0" fmla="*/ 22603 w 9174544"/>
                <a:gd name="connsiteY0" fmla="*/ 3573976 h 3611875"/>
                <a:gd name="connsiteX1" fmla="*/ 2659 w 9174544"/>
                <a:gd name="connsiteY1" fmla="*/ 2567424 h 3611875"/>
                <a:gd name="connsiteX2" fmla="*/ 9170723 w 9174544"/>
                <a:gd name="connsiteY2" fmla="*/ 404898 h 3611875"/>
                <a:gd name="connsiteX3" fmla="*/ 9174544 w 9174544"/>
                <a:gd name="connsiteY3" fmla="*/ 3611875 h 3611875"/>
                <a:gd name="connsiteX4" fmla="*/ 22603 w 9174544"/>
                <a:gd name="connsiteY4" fmla="*/ 3573976 h 3611875"/>
                <a:gd name="connsiteX0" fmla="*/ 14987 w 9184180"/>
                <a:gd name="connsiteY0" fmla="*/ 3591228 h 3611875"/>
                <a:gd name="connsiteX1" fmla="*/ 12295 w 9184180"/>
                <a:gd name="connsiteY1" fmla="*/ 2567424 h 3611875"/>
                <a:gd name="connsiteX2" fmla="*/ 9180359 w 9184180"/>
                <a:gd name="connsiteY2" fmla="*/ 404898 h 3611875"/>
                <a:gd name="connsiteX3" fmla="*/ 9184180 w 9184180"/>
                <a:gd name="connsiteY3" fmla="*/ 3611875 h 3611875"/>
                <a:gd name="connsiteX4" fmla="*/ 14987 w 9184180"/>
                <a:gd name="connsiteY4" fmla="*/ 3591228 h 3611875"/>
                <a:gd name="connsiteX0" fmla="*/ 3980 w 9173173"/>
                <a:gd name="connsiteY0" fmla="*/ 3591228 h 3611875"/>
                <a:gd name="connsiteX1" fmla="*/ 1288 w 9173173"/>
                <a:gd name="connsiteY1" fmla="*/ 2567424 h 3611875"/>
                <a:gd name="connsiteX2" fmla="*/ 9169352 w 9173173"/>
                <a:gd name="connsiteY2" fmla="*/ 404898 h 3611875"/>
                <a:gd name="connsiteX3" fmla="*/ 9173173 w 9173173"/>
                <a:gd name="connsiteY3" fmla="*/ 3611875 h 3611875"/>
                <a:gd name="connsiteX4" fmla="*/ 3980 w 9173173"/>
                <a:gd name="connsiteY4" fmla="*/ 3591228 h 3611875"/>
                <a:gd name="connsiteX0" fmla="*/ 3980 w 9173173"/>
                <a:gd name="connsiteY0" fmla="*/ 3790710 h 3811357"/>
                <a:gd name="connsiteX1" fmla="*/ 1288 w 9173173"/>
                <a:gd name="connsiteY1" fmla="*/ 2766906 h 3811357"/>
                <a:gd name="connsiteX2" fmla="*/ 9169352 w 9173173"/>
                <a:gd name="connsiteY2" fmla="*/ 604380 h 3811357"/>
                <a:gd name="connsiteX3" fmla="*/ 9173173 w 9173173"/>
                <a:gd name="connsiteY3" fmla="*/ 3811357 h 3811357"/>
                <a:gd name="connsiteX4" fmla="*/ 3980 w 9173173"/>
                <a:gd name="connsiteY4" fmla="*/ 3790710 h 381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73173" h="3811357">
                  <a:moveTo>
                    <a:pt x="3980" y="3790710"/>
                  </a:moveTo>
                  <a:cubicBezTo>
                    <a:pt x="-1309" y="3412300"/>
                    <a:pt x="-335" y="2974516"/>
                    <a:pt x="1288" y="2766906"/>
                  </a:cubicBezTo>
                  <a:cubicBezTo>
                    <a:pt x="2864499" y="-323867"/>
                    <a:pt x="6790658" y="-467090"/>
                    <a:pt x="9169352" y="604380"/>
                  </a:cubicBezTo>
                  <a:cubicBezTo>
                    <a:pt x="9179031" y="1517157"/>
                    <a:pt x="9163659" y="1856435"/>
                    <a:pt x="9173173" y="3811357"/>
                  </a:cubicBezTo>
                  <a:lnTo>
                    <a:pt x="3980" y="3790710"/>
                  </a:lnTo>
                  <a:close/>
                </a:path>
              </a:pathLst>
            </a:custGeom>
            <a:gradFill flip="none" rotWithShape="1">
              <a:gsLst>
                <a:gs pos="22000">
                  <a:srgbClr val="CFD5DF"/>
                </a:gs>
                <a:gs pos="30000">
                  <a:srgbClr val="DFE3EA"/>
                </a:gs>
                <a:gs pos="71000">
                  <a:schemeClr val="bg1"/>
                </a:gs>
              </a:gsLst>
              <a:lin ang="5400000" scaled="1"/>
              <a:tileRect/>
            </a:gra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-13301" y="3023775"/>
              <a:ext cx="9170001" cy="2769967"/>
            </a:xfrm>
            <a:custGeom>
              <a:avLst/>
              <a:gdLst>
                <a:gd name="connsiteX0" fmla="*/ 0 w 9169400"/>
                <a:gd name="connsiteY0" fmla="*/ 1066800 h 1066800"/>
                <a:gd name="connsiteX1" fmla="*/ 2959100 w 9169400"/>
                <a:gd name="connsiteY1" fmla="*/ 304800 h 1066800"/>
                <a:gd name="connsiteX2" fmla="*/ 6083300 w 9169400"/>
                <a:gd name="connsiteY2" fmla="*/ 0 h 1066800"/>
                <a:gd name="connsiteX3" fmla="*/ 9169400 w 9169400"/>
                <a:gd name="connsiteY3" fmla="*/ 596900 h 1066800"/>
                <a:gd name="connsiteX0" fmla="*/ 0 w 9169400"/>
                <a:gd name="connsiteY0" fmla="*/ 1075031 h 1075031"/>
                <a:gd name="connsiteX1" fmla="*/ 2959100 w 9169400"/>
                <a:gd name="connsiteY1" fmla="*/ 313031 h 1075031"/>
                <a:gd name="connsiteX2" fmla="*/ 6083300 w 9169400"/>
                <a:gd name="connsiteY2" fmla="*/ 8231 h 1075031"/>
                <a:gd name="connsiteX3" fmla="*/ 9169400 w 9169400"/>
                <a:gd name="connsiteY3" fmla="*/ 605131 h 1075031"/>
                <a:gd name="connsiteX0" fmla="*/ 0 w 9169400"/>
                <a:gd name="connsiteY0" fmla="*/ 1129065 h 1129065"/>
                <a:gd name="connsiteX1" fmla="*/ 2959100 w 9169400"/>
                <a:gd name="connsiteY1" fmla="*/ 367065 h 1129065"/>
                <a:gd name="connsiteX2" fmla="*/ 6083300 w 9169400"/>
                <a:gd name="connsiteY2" fmla="*/ 62265 h 1129065"/>
                <a:gd name="connsiteX3" fmla="*/ 9169400 w 9169400"/>
                <a:gd name="connsiteY3" fmla="*/ 659165 h 1129065"/>
                <a:gd name="connsiteX0" fmla="*/ 0 w 9169400"/>
                <a:gd name="connsiteY0" fmla="*/ 1077101 h 1077101"/>
                <a:gd name="connsiteX1" fmla="*/ 2959100 w 9169400"/>
                <a:gd name="connsiteY1" fmla="*/ 315101 h 1077101"/>
                <a:gd name="connsiteX2" fmla="*/ 6083300 w 9169400"/>
                <a:gd name="connsiteY2" fmla="*/ 10301 h 1077101"/>
                <a:gd name="connsiteX3" fmla="*/ 9169400 w 9169400"/>
                <a:gd name="connsiteY3" fmla="*/ 607201 h 1077101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43054 h 1043054"/>
                <a:gd name="connsiteX1" fmla="*/ 2959100 w 9169400"/>
                <a:gd name="connsiteY1" fmla="*/ 281054 h 1043054"/>
                <a:gd name="connsiteX2" fmla="*/ 6447284 w 9169400"/>
                <a:gd name="connsiteY2" fmla="*/ 11765 h 1043054"/>
                <a:gd name="connsiteX3" fmla="*/ 9169400 w 9169400"/>
                <a:gd name="connsiteY3" fmla="*/ 573154 h 1043054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1052210 h 1052210"/>
                <a:gd name="connsiteX1" fmla="*/ 2790424 w 9169400"/>
                <a:gd name="connsiteY1" fmla="*/ 210311 h 1052210"/>
                <a:gd name="connsiteX2" fmla="*/ 6447284 w 9169400"/>
                <a:gd name="connsiteY2" fmla="*/ 20921 h 1052210"/>
                <a:gd name="connsiteX3" fmla="*/ 9169400 w 9169400"/>
                <a:gd name="connsiteY3" fmla="*/ 582310 h 1052210"/>
                <a:gd name="connsiteX0" fmla="*/ 0 w 9169400"/>
                <a:gd name="connsiteY0" fmla="*/ 841899 h 841899"/>
                <a:gd name="connsiteX1" fmla="*/ 2790424 w 9169400"/>
                <a:gd name="connsiteY1" fmla="*/ 0 h 841899"/>
                <a:gd name="connsiteX2" fmla="*/ 9169400 w 9169400"/>
                <a:gd name="connsiteY2" fmla="*/ 371999 h 841899"/>
                <a:gd name="connsiteX0" fmla="*/ 0 w 9169400"/>
                <a:gd name="connsiteY0" fmla="*/ 1010575 h 1010575"/>
                <a:gd name="connsiteX1" fmla="*/ 4530448 w 9169400"/>
                <a:gd name="connsiteY1" fmla="*/ 0 h 1010575"/>
                <a:gd name="connsiteX2" fmla="*/ 9169400 w 9169400"/>
                <a:gd name="connsiteY2" fmla="*/ 540675 h 1010575"/>
                <a:gd name="connsiteX0" fmla="*/ 0 w 9169400"/>
                <a:gd name="connsiteY0" fmla="*/ 1042805 h 1042805"/>
                <a:gd name="connsiteX1" fmla="*/ 4530448 w 9169400"/>
                <a:gd name="connsiteY1" fmla="*/ 32230 h 1042805"/>
                <a:gd name="connsiteX2" fmla="*/ 9169400 w 9169400"/>
                <a:gd name="connsiteY2" fmla="*/ 572905 h 1042805"/>
                <a:gd name="connsiteX0" fmla="*/ 0 w 9169400"/>
                <a:gd name="connsiteY0" fmla="*/ 1014856 h 1014856"/>
                <a:gd name="connsiteX1" fmla="*/ 4530448 w 9169400"/>
                <a:gd name="connsiteY1" fmla="*/ 4281 h 1014856"/>
                <a:gd name="connsiteX2" fmla="*/ 9169400 w 9169400"/>
                <a:gd name="connsiteY2" fmla="*/ 544956 h 1014856"/>
                <a:gd name="connsiteX0" fmla="*/ 0 w 9169400"/>
                <a:gd name="connsiteY0" fmla="*/ 1067670 h 1067670"/>
                <a:gd name="connsiteX1" fmla="*/ 4858922 w 9169400"/>
                <a:gd name="connsiteY1" fmla="*/ 3829 h 1067670"/>
                <a:gd name="connsiteX2" fmla="*/ 9169400 w 9169400"/>
                <a:gd name="connsiteY2" fmla="*/ 597770 h 1067670"/>
                <a:gd name="connsiteX0" fmla="*/ 0 w 9169400"/>
                <a:gd name="connsiteY0" fmla="*/ 1070482 h 1070482"/>
                <a:gd name="connsiteX1" fmla="*/ 4858922 w 9169400"/>
                <a:gd name="connsiteY1" fmla="*/ 6641 h 1070482"/>
                <a:gd name="connsiteX2" fmla="*/ 9169400 w 9169400"/>
                <a:gd name="connsiteY2" fmla="*/ 600582 h 1070482"/>
                <a:gd name="connsiteX0" fmla="*/ 0 w 9169400"/>
                <a:gd name="connsiteY0" fmla="*/ 1105293 h 1105293"/>
                <a:gd name="connsiteX1" fmla="*/ 4903311 w 9169400"/>
                <a:gd name="connsiteY1" fmla="*/ 5941 h 1105293"/>
                <a:gd name="connsiteX2" fmla="*/ 9169400 w 9169400"/>
                <a:gd name="connsiteY2" fmla="*/ 635393 h 1105293"/>
                <a:gd name="connsiteX0" fmla="*/ 0 w 9169400"/>
                <a:gd name="connsiteY0" fmla="*/ 2450489 h 2450489"/>
                <a:gd name="connsiteX1" fmla="*/ 4903311 w 9169400"/>
                <a:gd name="connsiteY1" fmla="*/ 84312 h 2450489"/>
                <a:gd name="connsiteX2" fmla="*/ 9169400 w 9169400"/>
                <a:gd name="connsiteY2" fmla="*/ 713764 h 2450489"/>
                <a:gd name="connsiteX0" fmla="*/ 0 w 9169400"/>
                <a:gd name="connsiteY0" fmla="*/ 2450489 h 2450489"/>
                <a:gd name="connsiteX1" fmla="*/ 4903311 w 9169400"/>
                <a:gd name="connsiteY1" fmla="*/ 84312 h 2450489"/>
                <a:gd name="connsiteX2" fmla="*/ 9169400 w 9169400"/>
                <a:gd name="connsiteY2" fmla="*/ 713764 h 2450489"/>
                <a:gd name="connsiteX0" fmla="*/ 0 w 9169400"/>
                <a:gd name="connsiteY0" fmla="*/ 2484691 h 2484691"/>
                <a:gd name="connsiteX1" fmla="*/ 5551011 w 9169400"/>
                <a:gd name="connsiteY1" fmla="*/ 80414 h 2484691"/>
                <a:gd name="connsiteX2" fmla="*/ 9169400 w 9169400"/>
                <a:gd name="connsiteY2" fmla="*/ 747966 h 2484691"/>
                <a:gd name="connsiteX0" fmla="*/ 0 w 9169400"/>
                <a:gd name="connsiteY0" fmla="*/ 2411611 h 2411611"/>
                <a:gd name="connsiteX1" fmla="*/ 5551011 w 9169400"/>
                <a:gd name="connsiteY1" fmla="*/ 7334 h 2411611"/>
                <a:gd name="connsiteX2" fmla="*/ 9169400 w 9169400"/>
                <a:gd name="connsiteY2" fmla="*/ 674886 h 2411611"/>
                <a:gd name="connsiteX0" fmla="*/ 0 w 9169400"/>
                <a:gd name="connsiteY0" fmla="*/ 2355706 h 2355706"/>
                <a:gd name="connsiteX1" fmla="*/ 5503386 w 9169400"/>
                <a:gd name="connsiteY1" fmla="*/ 8579 h 2355706"/>
                <a:gd name="connsiteX2" fmla="*/ 9169400 w 9169400"/>
                <a:gd name="connsiteY2" fmla="*/ 618981 h 2355706"/>
                <a:gd name="connsiteX0" fmla="*/ 0 w 9169400"/>
                <a:gd name="connsiteY0" fmla="*/ 1736725 h 1736725"/>
                <a:gd name="connsiteX1" fmla="*/ 9169400 w 9169400"/>
                <a:gd name="connsiteY1" fmla="*/ 0 h 1736725"/>
                <a:gd name="connsiteX0" fmla="*/ 0 w 9169400"/>
                <a:gd name="connsiteY0" fmla="*/ 2304069 h 2304069"/>
                <a:gd name="connsiteX1" fmla="*/ 9169400 w 9169400"/>
                <a:gd name="connsiteY1" fmla="*/ 567344 h 2304069"/>
                <a:gd name="connsiteX0" fmla="*/ 0 w 9169400"/>
                <a:gd name="connsiteY0" fmla="*/ 2535446 h 2535446"/>
                <a:gd name="connsiteX1" fmla="*/ 9169400 w 9169400"/>
                <a:gd name="connsiteY1" fmla="*/ 798721 h 2535446"/>
                <a:gd name="connsiteX0" fmla="*/ 0 w 9169400"/>
                <a:gd name="connsiteY0" fmla="*/ 2370287 h 2370287"/>
                <a:gd name="connsiteX1" fmla="*/ 9169400 w 9169400"/>
                <a:gd name="connsiteY1" fmla="*/ 633562 h 2370287"/>
                <a:gd name="connsiteX0" fmla="*/ 0 w 9169400"/>
                <a:gd name="connsiteY0" fmla="*/ 2433083 h 2433083"/>
                <a:gd name="connsiteX1" fmla="*/ 9169400 w 9169400"/>
                <a:gd name="connsiteY1" fmla="*/ 696358 h 2433083"/>
                <a:gd name="connsiteX0" fmla="*/ 0 w 9169400"/>
                <a:gd name="connsiteY0" fmla="*/ 2204690 h 2204690"/>
                <a:gd name="connsiteX1" fmla="*/ 9169400 w 9169400"/>
                <a:gd name="connsiteY1" fmla="*/ 467965 h 2204690"/>
                <a:gd name="connsiteX0" fmla="*/ 0 w 9169400"/>
                <a:gd name="connsiteY0" fmla="*/ 2376310 h 2376310"/>
                <a:gd name="connsiteX1" fmla="*/ 9169400 w 9169400"/>
                <a:gd name="connsiteY1" fmla="*/ 639585 h 2376310"/>
                <a:gd name="connsiteX0" fmla="*/ 0 w 9169400"/>
                <a:gd name="connsiteY0" fmla="*/ 2241112 h 2241112"/>
                <a:gd name="connsiteX1" fmla="*/ 9169400 w 9169400"/>
                <a:gd name="connsiteY1" fmla="*/ 504387 h 2241112"/>
                <a:gd name="connsiteX0" fmla="*/ 0 w 9169400"/>
                <a:gd name="connsiteY0" fmla="*/ 2365767 h 2365767"/>
                <a:gd name="connsiteX1" fmla="*/ 9169400 w 9169400"/>
                <a:gd name="connsiteY1" fmla="*/ 629042 h 2365767"/>
                <a:gd name="connsiteX0" fmla="*/ 0 w 9169400"/>
                <a:gd name="connsiteY0" fmla="*/ 2376170 h 2376170"/>
                <a:gd name="connsiteX1" fmla="*/ 9169400 w 9169400"/>
                <a:gd name="connsiteY1" fmla="*/ 639445 h 2376170"/>
                <a:gd name="connsiteX0" fmla="*/ 0 w 9229785"/>
                <a:gd name="connsiteY0" fmla="*/ 2410984 h 2410984"/>
                <a:gd name="connsiteX1" fmla="*/ 9229785 w 9229785"/>
                <a:gd name="connsiteY1" fmla="*/ 622500 h 2410984"/>
                <a:gd name="connsiteX0" fmla="*/ 0 w 9169400"/>
                <a:gd name="connsiteY0" fmla="*/ 2053316 h 2053316"/>
                <a:gd name="connsiteX1" fmla="*/ 9169400 w 9169400"/>
                <a:gd name="connsiteY1" fmla="*/ 842802 h 2053316"/>
                <a:gd name="connsiteX0" fmla="*/ 0 w 9169400"/>
                <a:gd name="connsiteY0" fmla="*/ 1811566 h 1811566"/>
                <a:gd name="connsiteX1" fmla="*/ 9169400 w 9169400"/>
                <a:gd name="connsiteY1" fmla="*/ 601052 h 1811566"/>
                <a:gd name="connsiteX0" fmla="*/ 0 w 9169400"/>
                <a:gd name="connsiteY0" fmla="*/ 1871926 h 1871926"/>
                <a:gd name="connsiteX1" fmla="*/ 9169400 w 9169400"/>
                <a:gd name="connsiteY1" fmla="*/ 661412 h 1871926"/>
                <a:gd name="connsiteX0" fmla="*/ 0 w 9169400"/>
                <a:gd name="connsiteY0" fmla="*/ 1840101 h 1840101"/>
                <a:gd name="connsiteX1" fmla="*/ 9169400 w 9169400"/>
                <a:gd name="connsiteY1" fmla="*/ 629587 h 1840101"/>
                <a:gd name="connsiteX0" fmla="*/ 0 w 9152147"/>
                <a:gd name="connsiteY0" fmla="*/ 3184948 h 3184948"/>
                <a:gd name="connsiteX1" fmla="*/ 9152147 w 9152147"/>
                <a:gd name="connsiteY1" fmla="*/ 326789 h 3184948"/>
                <a:gd name="connsiteX0" fmla="*/ 0 w 9152147"/>
                <a:gd name="connsiteY0" fmla="*/ 3448276 h 3448276"/>
                <a:gd name="connsiteX1" fmla="*/ 9152147 w 9152147"/>
                <a:gd name="connsiteY1" fmla="*/ 590117 h 3448276"/>
                <a:gd name="connsiteX0" fmla="*/ 0 w 9152147"/>
                <a:gd name="connsiteY0" fmla="*/ 3494263 h 3494263"/>
                <a:gd name="connsiteX1" fmla="*/ 9152147 w 9152147"/>
                <a:gd name="connsiteY1" fmla="*/ 636104 h 3494263"/>
                <a:gd name="connsiteX0" fmla="*/ 0 w 9169400"/>
                <a:gd name="connsiteY0" fmla="*/ 2987696 h 2987696"/>
                <a:gd name="connsiteX1" fmla="*/ 9169400 w 9169400"/>
                <a:gd name="connsiteY1" fmla="*/ 854155 h 2987696"/>
                <a:gd name="connsiteX0" fmla="*/ 0 w 9169400"/>
                <a:gd name="connsiteY0" fmla="*/ 2769253 h 2769253"/>
                <a:gd name="connsiteX1" fmla="*/ 9169400 w 9169400"/>
                <a:gd name="connsiteY1" fmla="*/ 635712 h 27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69400" h="2769253">
                  <a:moveTo>
                    <a:pt x="0" y="2769253"/>
                  </a:moveTo>
                  <a:cubicBezTo>
                    <a:pt x="2616161" y="-92959"/>
                    <a:pt x="6557193" y="-608070"/>
                    <a:pt x="9169400" y="635712"/>
                  </a:cubicBezTo>
                </a:path>
              </a:pathLst>
            </a:custGeom>
            <a:noFill/>
            <a:ln w="38100">
              <a:solidFill>
                <a:srgbClr val="8A95B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0821" y="1011730"/>
            <a:ext cx="2187991" cy="1637755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4" name="Freeform 13"/>
          <p:cNvSpPr/>
          <p:nvPr/>
        </p:nvSpPr>
        <p:spPr>
          <a:xfrm rot="21214788">
            <a:off x="4759243" y="6057834"/>
            <a:ext cx="4055137" cy="1034140"/>
          </a:xfrm>
          <a:custGeom>
            <a:avLst/>
            <a:gdLst>
              <a:gd name="connsiteX0" fmla="*/ 0 w 4030462"/>
              <a:gd name="connsiteY0" fmla="*/ 807868 h 825624"/>
              <a:gd name="connsiteX1" fmla="*/ 1953088 w 4030462"/>
              <a:gd name="connsiteY1" fmla="*/ 0 h 825624"/>
              <a:gd name="connsiteX2" fmla="*/ 4030462 w 4030462"/>
              <a:gd name="connsiteY2" fmla="*/ 825624 h 825624"/>
              <a:gd name="connsiteX3" fmla="*/ 0 w 4030462"/>
              <a:gd name="connsiteY3" fmla="*/ 807868 h 825624"/>
              <a:gd name="connsiteX0" fmla="*/ 47748 w 4118552"/>
              <a:gd name="connsiteY0" fmla="*/ 807877 h 825633"/>
              <a:gd name="connsiteX1" fmla="*/ 2000836 w 4118552"/>
              <a:gd name="connsiteY1" fmla="*/ 9 h 825633"/>
              <a:gd name="connsiteX2" fmla="*/ 4078210 w 4118552"/>
              <a:gd name="connsiteY2" fmla="*/ 825633 h 825633"/>
              <a:gd name="connsiteX3" fmla="*/ 47748 w 4118552"/>
              <a:gd name="connsiteY3" fmla="*/ 807877 h 825633"/>
              <a:gd name="connsiteX0" fmla="*/ 96451 w 4206137"/>
              <a:gd name="connsiteY0" fmla="*/ 808097 h 825853"/>
              <a:gd name="connsiteX1" fmla="*/ 2049539 w 4206137"/>
              <a:gd name="connsiteY1" fmla="*/ 229 h 825853"/>
              <a:gd name="connsiteX2" fmla="*/ 4126913 w 4206137"/>
              <a:gd name="connsiteY2" fmla="*/ 825853 h 825853"/>
              <a:gd name="connsiteX3" fmla="*/ 96451 w 4206137"/>
              <a:gd name="connsiteY3" fmla="*/ 808097 h 825853"/>
              <a:gd name="connsiteX0" fmla="*/ 96451 w 4133810"/>
              <a:gd name="connsiteY0" fmla="*/ 808118 h 825874"/>
              <a:gd name="connsiteX1" fmla="*/ 2049539 w 4133810"/>
              <a:gd name="connsiteY1" fmla="*/ 250 h 825874"/>
              <a:gd name="connsiteX2" fmla="*/ 4126913 w 4133810"/>
              <a:gd name="connsiteY2" fmla="*/ 825874 h 825874"/>
              <a:gd name="connsiteX3" fmla="*/ 96451 w 4133810"/>
              <a:gd name="connsiteY3" fmla="*/ 808118 h 825874"/>
              <a:gd name="connsiteX0" fmla="*/ 38423 w 4075782"/>
              <a:gd name="connsiteY0" fmla="*/ 808118 h 825874"/>
              <a:gd name="connsiteX1" fmla="*/ 1991511 w 4075782"/>
              <a:gd name="connsiteY1" fmla="*/ 250 h 825874"/>
              <a:gd name="connsiteX2" fmla="*/ 4068885 w 4075782"/>
              <a:gd name="connsiteY2" fmla="*/ 825874 h 825874"/>
              <a:gd name="connsiteX3" fmla="*/ 38423 w 4075782"/>
              <a:gd name="connsiteY3" fmla="*/ 808118 h 825874"/>
              <a:gd name="connsiteX0" fmla="*/ 14824 w 4052329"/>
              <a:gd name="connsiteY0" fmla="*/ 817396 h 825627"/>
              <a:gd name="connsiteX1" fmla="*/ 1972675 w 4052329"/>
              <a:gd name="connsiteY1" fmla="*/ 3 h 825627"/>
              <a:gd name="connsiteX2" fmla="*/ 4050049 w 4052329"/>
              <a:gd name="connsiteY2" fmla="*/ 825627 h 825627"/>
              <a:gd name="connsiteX3" fmla="*/ 14824 w 4052329"/>
              <a:gd name="connsiteY3" fmla="*/ 817396 h 825627"/>
              <a:gd name="connsiteX0" fmla="*/ 33026 w 4073953"/>
              <a:gd name="connsiteY0" fmla="*/ 817406 h 825637"/>
              <a:gd name="connsiteX1" fmla="*/ 1990877 w 4073953"/>
              <a:gd name="connsiteY1" fmla="*/ 13 h 825637"/>
              <a:gd name="connsiteX2" fmla="*/ 4068251 w 4073953"/>
              <a:gd name="connsiteY2" fmla="*/ 825637 h 825637"/>
              <a:gd name="connsiteX3" fmla="*/ 33026 w 4073953"/>
              <a:gd name="connsiteY3" fmla="*/ 817406 h 825637"/>
              <a:gd name="connsiteX0" fmla="*/ 16870 w 4057797"/>
              <a:gd name="connsiteY0" fmla="*/ 817406 h 825637"/>
              <a:gd name="connsiteX1" fmla="*/ 1974721 w 4057797"/>
              <a:gd name="connsiteY1" fmla="*/ 13 h 825637"/>
              <a:gd name="connsiteX2" fmla="*/ 4052095 w 4057797"/>
              <a:gd name="connsiteY2" fmla="*/ 825637 h 825637"/>
              <a:gd name="connsiteX3" fmla="*/ 16870 w 4057797"/>
              <a:gd name="connsiteY3" fmla="*/ 817406 h 825637"/>
              <a:gd name="connsiteX0" fmla="*/ 16870 w 4053011"/>
              <a:gd name="connsiteY0" fmla="*/ 817406 h 825637"/>
              <a:gd name="connsiteX1" fmla="*/ 1974721 w 4053011"/>
              <a:gd name="connsiteY1" fmla="*/ 13 h 825637"/>
              <a:gd name="connsiteX2" fmla="*/ 4052095 w 4053011"/>
              <a:gd name="connsiteY2" fmla="*/ 825637 h 825637"/>
              <a:gd name="connsiteX3" fmla="*/ 16870 w 4053011"/>
              <a:gd name="connsiteY3" fmla="*/ 817406 h 825637"/>
              <a:gd name="connsiteX0" fmla="*/ 6808 w 4127741"/>
              <a:gd name="connsiteY0" fmla="*/ 819497 h 1099270"/>
              <a:gd name="connsiteX1" fmla="*/ 1964659 w 4127741"/>
              <a:gd name="connsiteY1" fmla="*/ 2104 h 1099270"/>
              <a:gd name="connsiteX2" fmla="*/ 4127428 w 4127741"/>
              <a:gd name="connsiteY2" fmla="*/ 1099270 h 1099270"/>
              <a:gd name="connsiteX3" fmla="*/ 6808 w 4127741"/>
              <a:gd name="connsiteY3" fmla="*/ 819497 h 1099270"/>
              <a:gd name="connsiteX0" fmla="*/ 7071 w 4061820"/>
              <a:gd name="connsiteY0" fmla="*/ 613309 h 1105253"/>
              <a:gd name="connsiteX1" fmla="*/ 1898740 w 4061820"/>
              <a:gd name="connsiteY1" fmla="*/ 8087 h 1105253"/>
              <a:gd name="connsiteX2" fmla="*/ 4061509 w 4061820"/>
              <a:gd name="connsiteY2" fmla="*/ 1105253 h 1105253"/>
              <a:gd name="connsiteX3" fmla="*/ 7071 w 4061820"/>
              <a:gd name="connsiteY3" fmla="*/ 613309 h 1105253"/>
              <a:gd name="connsiteX0" fmla="*/ 5345 w 4060227"/>
              <a:gd name="connsiteY0" fmla="*/ 556442 h 1048386"/>
              <a:gd name="connsiteX1" fmla="*/ 2357657 w 4060227"/>
              <a:gd name="connsiteY1" fmla="*/ 8907 h 1048386"/>
              <a:gd name="connsiteX2" fmla="*/ 4059783 w 4060227"/>
              <a:gd name="connsiteY2" fmla="*/ 1048386 h 1048386"/>
              <a:gd name="connsiteX3" fmla="*/ 5345 w 4060227"/>
              <a:gd name="connsiteY3" fmla="*/ 556442 h 1048386"/>
              <a:gd name="connsiteX0" fmla="*/ 6740 w 4061879"/>
              <a:gd name="connsiteY0" fmla="*/ 589668 h 1081612"/>
              <a:gd name="connsiteX1" fmla="*/ 2359052 w 4061879"/>
              <a:gd name="connsiteY1" fmla="*/ 42133 h 1081612"/>
              <a:gd name="connsiteX2" fmla="*/ 4061178 w 4061879"/>
              <a:gd name="connsiteY2" fmla="*/ 1081612 h 1081612"/>
              <a:gd name="connsiteX3" fmla="*/ 6740 w 4061879"/>
              <a:gd name="connsiteY3" fmla="*/ 589668 h 1081612"/>
              <a:gd name="connsiteX0" fmla="*/ 0 w 4055139"/>
              <a:gd name="connsiteY0" fmla="*/ 595287 h 1087231"/>
              <a:gd name="connsiteX1" fmla="*/ 2352312 w 4055139"/>
              <a:gd name="connsiteY1" fmla="*/ 47752 h 1087231"/>
              <a:gd name="connsiteX2" fmla="*/ 4054438 w 4055139"/>
              <a:gd name="connsiteY2" fmla="*/ 1087231 h 1087231"/>
              <a:gd name="connsiteX3" fmla="*/ 0 w 4055139"/>
              <a:gd name="connsiteY3" fmla="*/ 595287 h 1087231"/>
              <a:gd name="connsiteX0" fmla="*/ 0 w 4055137"/>
              <a:gd name="connsiteY0" fmla="*/ 658961 h 1150905"/>
              <a:gd name="connsiteX1" fmla="*/ 2350492 w 4055137"/>
              <a:gd name="connsiteY1" fmla="*/ 43571 h 1150905"/>
              <a:gd name="connsiteX2" fmla="*/ 4054438 w 4055137"/>
              <a:gd name="connsiteY2" fmla="*/ 1150905 h 1150905"/>
              <a:gd name="connsiteX3" fmla="*/ 0 w 4055137"/>
              <a:gd name="connsiteY3" fmla="*/ 658961 h 11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5137" h="1150905">
                <a:moveTo>
                  <a:pt x="0" y="658961"/>
                </a:moveTo>
                <a:cubicBezTo>
                  <a:pt x="94061" y="438047"/>
                  <a:pt x="1278711" y="-166244"/>
                  <a:pt x="2350492" y="43571"/>
                </a:cubicBezTo>
                <a:cubicBezTo>
                  <a:pt x="3422273" y="253386"/>
                  <a:pt x="4079638" y="949354"/>
                  <a:pt x="4054438" y="1150905"/>
                </a:cubicBezTo>
                <a:lnTo>
                  <a:pt x="0" y="658961"/>
                </a:lnTo>
                <a:close/>
              </a:path>
            </a:pathLst>
          </a:custGeom>
          <a:gradFill flip="none" rotWithShape="1">
            <a:gsLst>
              <a:gs pos="92000">
                <a:srgbClr val="8A95B0"/>
              </a:gs>
              <a:gs pos="14000">
                <a:srgbClr val="8A95B0">
                  <a:tint val="44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9337" name="Title 1"/>
          <p:cNvSpPr txBox="1">
            <a:spLocks/>
          </p:cNvSpPr>
          <p:nvPr/>
        </p:nvSpPr>
        <p:spPr bwMode="auto">
          <a:xfrm>
            <a:off x="266700" y="134938"/>
            <a:ext cx="85201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>
              <a:cs typeface="Arial" charset="0"/>
            </a:endParaRPr>
          </a:p>
        </p:txBody>
      </p:sp>
      <p:sp>
        <p:nvSpPr>
          <p:cNvPr id="99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Arial" charset="0"/>
              </a:rPr>
              <a:t>Trastuzumab Emtansine (T-DM1):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Mechanisms of Action</a:t>
            </a:r>
          </a:p>
        </p:txBody>
      </p:sp>
      <p:sp>
        <p:nvSpPr>
          <p:cNvPr id="99339" name="TextBox 1"/>
          <p:cNvSpPr txBox="1">
            <a:spLocks noChangeArrowheads="1"/>
          </p:cNvSpPr>
          <p:nvPr/>
        </p:nvSpPr>
        <p:spPr bwMode="auto">
          <a:xfrm>
            <a:off x="0" y="6427788"/>
            <a:ext cx="7269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  <a:cs typeface="Arial" charset="0"/>
              </a:rPr>
              <a:t>Adapted from LoRusso PM et al. </a:t>
            </a:r>
            <a:r>
              <a:rPr lang="en-US" sz="1600" i="1">
                <a:solidFill>
                  <a:srgbClr val="000000"/>
                </a:solidFill>
                <a:cs typeface="Arial" charset="0"/>
              </a:rPr>
              <a:t>Clin Cancer Res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 2011.</a:t>
            </a:r>
          </a:p>
        </p:txBody>
      </p:sp>
      <p:sp>
        <p:nvSpPr>
          <p:cNvPr id="99340" name="TextBox 22"/>
          <p:cNvSpPr txBox="1">
            <a:spLocks noChangeArrowheads="1"/>
          </p:cNvSpPr>
          <p:nvPr/>
        </p:nvSpPr>
        <p:spPr bwMode="auto">
          <a:xfrm flipH="1">
            <a:off x="5953125" y="3211513"/>
            <a:ext cx="118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00"/>
                </a:solidFill>
                <a:cs typeface="Arial" charset="0"/>
              </a:rPr>
              <a:t>Emtansine release</a:t>
            </a:r>
          </a:p>
        </p:txBody>
      </p:sp>
      <p:sp>
        <p:nvSpPr>
          <p:cNvPr id="99341" name="TextBox 25"/>
          <p:cNvSpPr txBox="1">
            <a:spLocks noChangeArrowheads="1"/>
          </p:cNvSpPr>
          <p:nvPr/>
        </p:nvSpPr>
        <p:spPr bwMode="auto">
          <a:xfrm flipH="1">
            <a:off x="7342188" y="4375150"/>
            <a:ext cx="1700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99"/>
                </a:solidFill>
                <a:cs typeface="Arial" charset="0"/>
              </a:rPr>
              <a:t>Inhibition of microtubule polymerization</a:t>
            </a:r>
          </a:p>
        </p:txBody>
      </p:sp>
      <p:sp>
        <p:nvSpPr>
          <p:cNvPr id="99342" name="TextBox 22"/>
          <p:cNvSpPr txBox="1">
            <a:spLocks noChangeArrowheads="1"/>
          </p:cNvSpPr>
          <p:nvPr/>
        </p:nvSpPr>
        <p:spPr bwMode="auto">
          <a:xfrm flipH="1">
            <a:off x="4168775" y="3286125"/>
            <a:ext cx="138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00"/>
                </a:solidFill>
                <a:cs typeface="Arial" charset="0"/>
              </a:rPr>
              <a:t>Internalization</a:t>
            </a:r>
          </a:p>
        </p:txBody>
      </p:sp>
      <p:pic>
        <p:nvPicPr>
          <p:cNvPr id="99343" name="Picture 43" descr="lollipops x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3457575"/>
            <a:ext cx="9191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4" name="Picture 27" descr="lysoso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4646613"/>
            <a:ext cx="162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5" name="Picture 28" descr="micro tub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5113338"/>
            <a:ext cx="15049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6" name="TextBox 22"/>
          <p:cNvSpPr txBox="1">
            <a:spLocks noChangeArrowheads="1"/>
          </p:cNvSpPr>
          <p:nvPr/>
        </p:nvSpPr>
        <p:spPr bwMode="auto">
          <a:xfrm flipH="1">
            <a:off x="5240338" y="4918075"/>
            <a:ext cx="1233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00"/>
                </a:solidFill>
                <a:cs typeface="Arial" charset="0"/>
              </a:rPr>
              <a:t>Lysosome</a:t>
            </a:r>
          </a:p>
        </p:txBody>
      </p:sp>
      <p:sp>
        <p:nvSpPr>
          <p:cNvPr id="99347" name="TextBox 20"/>
          <p:cNvSpPr txBox="1">
            <a:spLocks noChangeArrowheads="1"/>
          </p:cNvSpPr>
          <p:nvPr/>
        </p:nvSpPr>
        <p:spPr bwMode="auto">
          <a:xfrm flipH="1">
            <a:off x="5684838" y="6299200"/>
            <a:ext cx="1139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00"/>
                </a:solidFill>
                <a:cs typeface="Arial" charset="0"/>
              </a:rPr>
              <a:t>Nucleus</a:t>
            </a:r>
          </a:p>
        </p:txBody>
      </p:sp>
      <p:pic>
        <p:nvPicPr>
          <p:cNvPr id="99348" name="Picture 34" descr="DNA heli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6310313"/>
            <a:ext cx="11318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9" name="Picture 47" descr="purple Y with lollipop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21330">
            <a:off x="5622132" y="1583531"/>
            <a:ext cx="17018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0" name="TextBox 33"/>
          <p:cNvSpPr txBox="1">
            <a:spLocks noChangeArrowheads="1"/>
          </p:cNvSpPr>
          <p:nvPr/>
        </p:nvSpPr>
        <p:spPr bwMode="auto">
          <a:xfrm>
            <a:off x="5213350" y="1338263"/>
            <a:ext cx="733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FFFF"/>
                </a:solidFill>
                <a:cs typeface="Arial" charset="0"/>
              </a:rPr>
              <a:t>HER2</a:t>
            </a:r>
          </a:p>
        </p:txBody>
      </p:sp>
      <p:sp>
        <p:nvSpPr>
          <p:cNvPr id="99351" name="TextBox 34"/>
          <p:cNvSpPr txBox="1">
            <a:spLocks noChangeArrowheads="1"/>
          </p:cNvSpPr>
          <p:nvPr/>
        </p:nvSpPr>
        <p:spPr bwMode="auto">
          <a:xfrm>
            <a:off x="6492875" y="1689100"/>
            <a:ext cx="1106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FF"/>
                </a:solidFill>
                <a:cs typeface="Arial" charset="0"/>
              </a:rPr>
              <a:t>T-DM1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068888" y="1709738"/>
            <a:ext cx="1125537" cy="2625725"/>
            <a:chOff x="4412052" y="2478089"/>
            <a:chExt cx="1187205" cy="2770169"/>
          </a:xfrm>
        </p:grpSpPr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664767" y="4332662"/>
              <a:ext cx="647975" cy="915596"/>
              <a:chOff x="4807647" y="4232646"/>
              <a:chExt cx="647975" cy="915596"/>
            </a:xfrm>
          </p:grpSpPr>
          <p:pic>
            <p:nvPicPr>
              <p:cNvPr id="99388" name="Picture 4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6223" y="4232646"/>
                <a:ext cx="572977" cy="859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89" name="TextBox 45"/>
              <p:cNvSpPr txBox="1">
                <a:spLocks noChangeArrowheads="1"/>
              </p:cNvSpPr>
              <p:nvPr/>
            </p:nvSpPr>
            <p:spPr bwMode="auto">
              <a:xfrm>
                <a:off x="5137949" y="4373647"/>
                <a:ext cx="317673" cy="324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P</a:t>
                </a:r>
              </a:p>
            </p:txBody>
          </p:sp>
          <p:sp>
            <p:nvSpPr>
              <p:cNvPr id="99390" name="TextBox 46"/>
              <p:cNvSpPr txBox="1">
                <a:spLocks noChangeArrowheads="1"/>
              </p:cNvSpPr>
              <p:nvPr/>
            </p:nvSpPr>
            <p:spPr bwMode="auto">
              <a:xfrm>
                <a:off x="4807647" y="4471455"/>
                <a:ext cx="317673" cy="324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P</a:t>
                </a:r>
              </a:p>
            </p:txBody>
          </p:sp>
          <p:sp>
            <p:nvSpPr>
              <p:cNvPr id="99391" name="TextBox 50"/>
              <p:cNvSpPr txBox="1">
                <a:spLocks noChangeArrowheads="1"/>
              </p:cNvSpPr>
              <p:nvPr/>
            </p:nvSpPr>
            <p:spPr bwMode="auto">
              <a:xfrm>
                <a:off x="4819963" y="4823553"/>
                <a:ext cx="317673" cy="324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P</a:t>
                </a:r>
              </a:p>
            </p:txBody>
          </p:sp>
        </p:grpSp>
        <p:pic>
          <p:nvPicPr>
            <p:cNvPr id="99387" name="Pictur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69840">
              <a:off x="4412052" y="2478089"/>
              <a:ext cx="1187205" cy="176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53" name="TextBox 33"/>
          <p:cNvSpPr txBox="1">
            <a:spLocks noChangeArrowheads="1"/>
          </p:cNvSpPr>
          <p:nvPr/>
        </p:nvSpPr>
        <p:spPr bwMode="auto">
          <a:xfrm flipH="1">
            <a:off x="3748088" y="1703388"/>
            <a:ext cx="731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FFFF"/>
                </a:solidFill>
                <a:cs typeface="Arial" charset="0"/>
              </a:rPr>
              <a:t>HER2</a:t>
            </a:r>
          </a:p>
        </p:txBody>
      </p:sp>
      <p:sp>
        <p:nvSpPr>
          <p:cNvPr id="99354" name="TextBox 34"/>
          <p:cNvSpPr txBox="1">
            <a:spLocks noChangeArrowheads="1"/>
          </p:cNvSpPr>
          <p:nvPr/>
        </p:nvSpPr>
        <p:spPr bwMode="auto">
          <a:xfrm flipH="1">
            <a:off x="2544763" y="1782763"/>
            <a:ext cx="110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FF"/>
                </a:solidFill>
                <a:cs typeface="Arial" charset="0"/>
              </a:rPr>
              <a:t>T-DM1</a:t>
            </a:r>
          </a:p>
        </p:txBody>
      </p:sp>
      <p:sp>
        <p:nvSpPr>
          <p:cNvPr id="60" name="Arc 59"/>
          <p:cNvSpPr/>
          <p:nvPr/>
        </p:nvSpPr>
        <p:spPr bwMode="auto">
          <a:xfrm rot="2476498" flipH="1">
            <a:off x="5143500" y="4198938"/>
            <a:ext cx="927100" cy="1023937"/>
          </a:xfrm>
          <a:prstGeom prst="arc">
            <a:avLst>
              <a:gd name="adj1" fmla="val 20778310"/>
              <a:gd name="adj2" fmla="val 5468250"/>
            </a:avLst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2" name="Arc 61"/>
          <p:cNvSpPr/>
          <p:nvPr/>
        </p:nvSpPr>
        <p:spPr bwMode="auto">
          <a:xfrm rot="2177841" flipH="1">
            <a:off x="7169150" y="3878263"/>
            <a:ext cx="996950" cy="773112"/>
          </a:xfrm>
          <a:prstGeom prst="arc">
            <a:avLst>
              <a:gd name="adj1" fmla="val 11745369"/>
              <a:gd name="adj2" fmla="val 17992143"/>
            </a:avLst>
          </a:prstGeom>
          <a:ln w="38100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731448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/>
        </p:nvSpPr>
        <p:spPr bwMode="auto">
          <a:xfrm rot="19324598" flipH="1">
            <a:off x="6088063" y="4162425"/>
            <a:ext cx="1246187" cy="790575"/>
          </a:xfrm>
          <a:prstGeom prst="arc">
            <a:avLst>
              <a:gd name="adj1" fmla="val 13213357"/>
              <a:gd name="adj2" fmla="val 19987327"/>
            </a:avLst>
          </a:prstGeom>
          <a:ln w="38100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731448"/>
              </a:solidFill>
              <a:latin typeface="Arial"/>
              <a:cs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65827" y="1705000"/>
            <a:ext cx="1410392" cy="799462"/>
          </a:xfrm>
          <a:prstGeom prst="ellipse">
            <a:avLst/>
          </a:prstGeom>
          <a:gradFill flip="none" rotWithShape="1">
            <a:gsLst>
              <a:gs pos="0">
                <a:srgbClr val="99EC5A"/>
              </a:gs>
              <a:gs pos="50000">
                <a:srgbClr val="AEEE86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99EC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9361" name="TextBox 33"/>
          <p:cNvSpPr txBox="1">
            <a:spLocks noChangeArrowheads="1"/>
          </p:cNvSpPr>
          <p:nvPr/>
        </p:nvSpPr>
        <p:spPr bwMode="auto">
          <a:xfrm flipH="1">
            <a:off x="665163" y="1025525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0000"/>
                </a:solidFill>
                <a:cs typeface="Arial" charset="0"/>
              </a:rPr>
              <a:t>Immune</a:t>
            </a:r>
            <a:br>
              <a:rPr lang="en-US" sz="1600" b="1">
                <a:solidFill>
                  <a:srgbClr val="000000"/>
                </a:solidFill>
                <a:cs typeface="Arial" charset="0"/>
              </a:rPr>
            </a:br>
            <a:r>
              <a:rPr lang="en-US" sz="1600" b="1">
                <a:solidFill>
                  <a:srgbClr val="000000"/>
                </a:solidFill>
                <a:cs typeface="Arial" charset="0"/>
              </a:rPr>
              <a:t>effector cell</a:t>
            </a:r>
          </a:p>
        </p:txBody>
      </p:sp>
      <p:sp>
        <p:nvSpPr>
          <p:cNvPr id="99362" name="TextBox 33"/>
          <p:cNvSpPr txBox="1">
            <a:spLocks noChangeArrowheads="1"/>
          </p:cNvSpPr>
          <p:nvPr/>
        </p:nvSpPr>
        <p:spPr bwMode="auto">
          <a:xfrm flipH="1">
            <a:off x="809625" y="260032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FFFFFF"/>
                </a:solidFill>
                <a:cs typeface="Arial" charset="0"/>
              </a:rPr>
              <a:t>Fc</a:t>
            </a:r>
            <a:r>
              <a:rPr lang="el-GR" sz="1600" b="1">
                <a:solidFill>
                  <a:srgbClr val="FFFFFF"/>
                </a:solidFill>
                <a:cs typeface="Arial" charset="0"/>
              </a:rPr>
              <a:t>γ</a:t>
            </a:r>
            <a:r>
              <a:rPr lang="en-US" sz="1600" b="1">
                <a:solidFill>
                  <a:srgbClr val="FFFFFF"/>
                </a:solidFill>
                <a:cs typeface="Arial" charset="0"/>
              </a:rPr>
              <a:t> receptor</a:t>
            </a:r>
          </a:p>
        </p:txBody>
      </p:sp>
      <p:sp>
        <p:nvSpPr>
          <p:cNvPr id="99363" name="TextBox 34"/>
          <p:cNvSpPr txBox="1">
            <a:spLocks noChangeArrowheads="1"/>
          </p:cNvSpPr>
          <p:nvPr/>
        </p:nvSpPr>
        <p:spPr bwMode="auto">
          <a:xfrm flipH="1">
            <a:off x="207963" y="3335338"/>
            <a:ext cx="1920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FF00"/>
                </a:solidFill>
                <a:cs typeface="Arial" charset="0"/>
              </a:rPr>
              <a:t>Antibody-dependent</a:t>
            </a:r>
            <a:br>
              <a:rPr lang="en-US" sz="1400" b="1">
                <a:solidFill>
                  <a:srgbClr val="FFFF00"/>
                </a:solidFill>
                <a:cs typeface="Arial" charset="0"/>
              </a:rPr>
            </a:br>
            <a:r>
              <a:rPr lang="en-US" sz="1400" b="1">
                <a:solidFill>
                  <a:srgbClr val="FFFF00"/>
                </a:solidFill>
                <a:cs typeface="Arial" charset="0"/>
              </a:rPr>
              <a:t>cellular cytotoxicity</a:t>
            </a:r>
            <a:br>
              <a:rPr lang="en-US" sz="1400" b="1">
                <a:solidFill>
                  <a:srgbClr val="FFFF00"/>
                </a:solidFill>
                <a:cs typeface="Arial" charset="0"/>
              </a:rPr>
            </a:br>
            <a:r>
              <a:rPr lang="en-US" sz="1400" b="1">
                <a:solidFill>
                  <a:srgbClr val="FFFF00"/>
                </a:solidFill>
                <a:cs typeface="Arial" charset="0"/>
              </a:rPr>
              <a:t>(ADCC)</a:t>
            </a:r>
          </a:p>
        </p:txBody>
      </p:sp>
      <p:sp>
        <p:nvSpPr>
          <p:cNvPr id="99364" name="TextBox 34"/>
          <p:cNvSpPr txBox="1">
            <a:spLocks noChangeArrowheads="1"/>
          </p:cNvSpPr>
          <p:nvPr/>
        </p:nvSpPr>
        <p:spPr bwMode="auto">
          <a:xfrm flipH="1">
            <a:off x="2074863" y="4208463"/>
            <a:ext cx="145573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99"/>
                </a:solidFill>
                <a:cs typeface="Arial" charset="0"/>
              </a:rPr>
              <a:t>Inhibition of HER2 signaling</a:t>
            </a:r>
          </a:p>
        </p:txBody>
      </p:sp>
      <p:sp>
        <p:nvSpPr>
          <p:cNvPr id="99365" name="TextBox 34"/>
          <p:cNvSpPr txBox="1">
            <a:spLocks noChangeArrowheads="1"/>
          </p:cNvSpPr>
          <p:nvPr/>
        </p:nvSpPr>
        <p:spPr bwMode="auto">
          <a:xfrm flipH="1">
            <a:off x="3927475" y="2359025"/>
            <a:ext cx="14557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FF00"/>
                </a:solidFill>
                <a:cs typeface="Arial" charset="0"/>
              </a:rPr>
              <a:t>Inhibition of HER2 shedding</a:t>
            </a:r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 rot="21040142" flipH="1">
            <a:off x="3305175" y="2066925"/>
            <a:ext cx="1125538" cy="2616200"/>
            <a:chOff x="4412052" y="2478089"/>
            <a:chExt cx="1187205" cy="2761812"/>
          </a:xfrm>
        </p:grpSpPr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4658376" y="4332662"/>
              <a:ext cx="647975" cy="907239"/>
              <a:chOff x="4801256" y="4232646"/>
              <a:chExt cx="647975" cy="907239"/>
            </a:xfrm>
          </p:grpSpPr>
          <p:pic>
            <p:nvPicPr>
              <p:cNvPr id="99382" name="Picture 5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6223" y="4232646"/>
                <a:ext cx="572977" cy="859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83" name="TextBox 52"/>
              <p:cNvSpPr txBox="1">
                <a:spLocks noChangeArrowheads="1"/>
              </p:cNvSpPr>
              <p:nvPr/>
            </p:nvSpPr>
            <p:spPr bwMode="auto">
              <a:xfrm>
                <a:off x="5131558" y="4365093"/>
                <a:ext cx="317673" cy="324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P</a:t>
                </a:r>
              </a:p>
            </p:txBody>
          </p:sp>
          <p:sp>
            <p:nvSpPr>
              <p:cNvPr id="99384" name="TextBox 53"/>
              <p:cNvSpPr txBox="1">
                <a:spLocks noChangeArrowheads="1"/>
              </p:cNvSpPr>
              <p:nvPr/>
            </p:nvSpPr>
            <p:spPr bwMode="auto">
              <a:xfrm>
                <a:off x="4801256" y="4462900"/>
                <a:ext cx="317673" cy="324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P</a:t>
                </a:r>
              </a:p>
            </p:txBody>
          </p:sp>
          <p:sp>
            <p:nvSpPr>
              <p:cNvPr id="99385" name="TextBox 54"/>
              <p:cNvSpPr txBox="1">
                <a:spLocks noChangeArrowheads="1"/>
              </p:cNvSpPr>
              <p:nvPr/>
            </p:nvSpPr>
            <p:spPr bwMode="auto">
              <a:xfrm>
                <a:off x="4813572" y="4814999"/>
                <a:ext cx="317673" cy="324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b="1">
                    <a:solidFill>
                      <a:srgbClr val="000000"/>
                    </a:solidFill>
                    <a:cs typeface="Arial" charset="0"/>
                  </a:rPr>
                  <a:t>P</a:t>
                </a:r>
              </a:p>
            </p:txBody>
          </p:sp>
        </p:grpSp>
        <p:pic>
          <p:nvPicPr>
            <p:cNvPr id="99381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69840">
              <a:off x="4412052" y="2478089"/>
              <a:ext cx="1187205" cy="176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Arc 63"/>
          <p:cNvSpPr/>
          <p:nvPr/>
        </p:nvSpPr>
        <p:spPr bwMode="auto">
          <a:xfrm rot="2476498" flipH="1">
            <a:off x="1227138" y="2665413"/>
            <a:ext cx="927100" cy="1023937"/>
          </a:xfrm>
          <a:prstGeom prst="arc">
            <a:avLst>
              <a:gd name="adj1" fmla="val 204571"/>
              <a:gd name="adj2" fmla="val 3715454"/>
            </a:avLst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99382" idx="3"/>
          </p:cNvCxnSpPr>
          <p:nvPr/>
        </p:nvCxnSpPr>
        <p:spPr bwMode="auto">
          <a:xfrm flipH="1">
            <a:off x="3427413" y="4257675"/>
            <a:ext cx="346075" cy="935038"/>
          </a:xfrm>
          <a:prstGeom prst="straightConnector1">
            <a:avLst/>
          </a:prstGeom>
          <a:noFill/>
          <a:ln w="25400">
            <a:solidFill>
              <a:srgbClr val="01010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Arrow Connector 65"/>
          <p:cNvCxnSpPr>
            <a:cxnSpLocks noChangeShapeType="1"/>
          </p:cNvCxnSpPr>
          <p:nvPr/>
        </p:nvCxnSpPr>
        <p:spPr bwMode="auto">
          <a:xfrm>
            <a:off x="3967163" y="4259263"/>
            <a:ext cx="190500" cy="955675"/>
          </a:xfrm>
          <a:prstGeom prst="straightConnector1">
            <a:avLst/>
          </a:prstGeom>
          <a:noFill/>
          <a:ln w="25400">
            <a:solidFill>
              <a:srgbClr val="01010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9370" name="TextBox 19"/>
          <p:cNvSpPr txBox="1">
            <a:spLocks noChangeArrowheads="1"/>
          </p:cNvSpPr>
          <p:nvPr/>
        </p:nvSpPr>
        <p:spPr bwMode="auto">
          <a:xfrm>
            <a:off x="2933700" y="5135563"/>
            <a:ext cx="868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10101"/>
                </a:solidFill>
                <a:cs typeface="Arial" charset="0"/>
              </a:rPr>
              <a:t>PI3K</a:t>
            </a:r>
          </a:p>
        </p:txBody>
      </p:sp>
      <p:sp>
        <p:nvSpPr>
          <p:cNvPr id="99371" name="TextBox 73"/>
          <p:cNvSpPr txBox="1">
            <a:spLocks noChangeArrowheads="1"/>
          </p:cNvSpPr>
          <p:nvPr/>
        </p:nvSpPr>
        <p:spPr bwMode="auto">
          <a:xfrm>
            <a:off x="3816350" y="5153025"/>
            <a:ext cx="712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010101"/>
                </a:solidFill>
                <a:cs typeface="Arial" charset="0"/>
              </a:rPr>
              <a:t>MAPK</a:t>
            </a:r>
          </a:p>
        </p:txBody>
      </p:sp>
      <p:sp>
        <p:nvSpPr>
          <p:cNvPr id="5" name="Cross 4"/>
          <p:cNvSpPr>
            <a:spLocks noChangeArrowheads="1"/>
          </p:cNvSpPr>
          <p:nvPr/>
        </p:nvSpPr>
        <p:spPr bwMode="auto">
          <a:xfrm rot="2700000">
            <a:off x="3444875" y="4414838"/>
            <a:ext cx="757237" cy="757238"/>
          </a:xfrm>
          <a:prstGeom prst="plus">
            <a:avLst>
              <a:gd name="adj" fmla="val 45315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2155825" y="2166938"/>
            <a:ext cx="1676400" cy="1700212"/>
            <a:chOff x="2044301" y="2192261"/>
            <a:chExt cx="1675775" cy="1700105"/>
          </a:xfrm>
        </p:grpSpPr>
        <p:pic>
          <p:nvPicPr>
            <p:cNvPr id="99378" name="Picture 36" descr="purple Y with lollipop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60142">
              <a:off x="2032136" y="2204426"/>
              <a:ext cx="1700105" cy="167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79" name="Picture 72" descr="purple Y with lollipop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8" t="68983" r="56354" b="16466"/>
            <a:stretch>
              <a:fillRect/>
            </a:stretch>
          </p:blipFill>
          <p:spPr bwMode="auto">
            <a:xfrm rot="3480000">
              <a:off x="2518885" y="2775587"/>
              <a:ext cx="278606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2092325" y="2314575"/>
            <a:ext cx="468313" cy="912813"/>
            <a:chOff x="2092326" y="2314575"/>
            <a:chExt cx="467924" cy="913399"/>
          </a:xfrm>
        </p:grpSpPr>
        <p:sp>
          <p:nvSpPr>
            <p:cNvPr id="8" name="Oval 7"/>
            <p:cNvSpPr/>
            <p:nvPr/>
          </p:nvSpPr>
          <p:spPr>
            <a:xfrm rot="19800000">
              <a:off x="2136739" y="2438479"/>
              <a:ext cx="209376" cy="422546"/>
            </a:xfrm>
            <a:prstGeom prst="ellipse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905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 rot="19800000">
              <a:off x="2352460" y="2805428"/>
              <a:ext cx="207790" cy="422546"/>
            </a:xfrm>
            <a:prstGeom prst="ellipse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905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9800000">
              <a:off x="2092326" y="2314575"/>
              <a:ext cx="0" cy="16520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533400" y="4157176"/>
            <a:ext cx="8305800" cy="2020892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19446"/>
            <a:ext cx="8942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Gianni L et al. </a:t>
            </a:r>
            <a:r>
              <a:rPr lang="en-US" sz="1600" i="1" dirty="0" smtClean="0">
                <a:solidFill>
                  <a:srgbClr val="FFFFFF"/>
                </a:solidFill>
              </a:rPr>
              <a:t>Lancet </a:t>
            </a:r>
            <a:r>
              <a:rPr lang="en-US" sz="1600" i="1" dirty="0" err="1" smtClean="0">
                <a:solidFill>
                  <a:srgbClr val="FFFFFF"/>
                </a:solidFill>
              </a:rPr>
              <a:t>Oncol</a:t>
            </a:r>
            <a:r>
              <a:rPr lang="en-US" sz="1600" i="1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2016;17(6):791-800; </a:t>
            </a:r>
            <a:r>
              <a:rPr lang="en-US" sz="1600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Lancet Oncol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2012;13(1):25-32.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V="1">
            <a:off x="4227506" y="1566502"/>
            <a:ext cx="693897" cy="295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rot="10800000" flipH="1">
            <a:off x="4219304" y="4698806"/>
            <a:ext cx="719087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381068" cy="1284297"/>
          </a:xfrm>
        </p:spPr>
        <p:txBody>
          <a:bodyPr/>
          <a:lstStyle/>
          <a:p>
            <a:r>
              <a:rPr lang="en-US" dirty="0" smtClean="0"/>
              <a:t>NEOSPHERE: Analysis of Neoadjuvant </a:t>
            </a:r>
            <a:br>
              <a:rPr lang="en-US" dirty="0" smtClean="0"/>
            </a:br>
            <a:r>
              <a:rPr lang="en-US" dirty="0" err="1" smtClean="0"/>
              <a:t>Pertuzumab</a:t>
            </a:r>
            <a:r>
              <a:rPr lang="en-US" dirty="0" smtClean="0"/>
              <a:t> and Trastuzumab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2556" y="153811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Line 2"/>
          <p:cNvSpPr>
            <a:spLocks noChangeShapeType="1"/>
          </p:cNvSpPr>
          <p:nvPr/>
        </p:nvSpPr>
        <p:spPr bwMode="auto">
          <a:xfrm>
            <a:off x="3470390" y="2704299"/>
            <a:ext cx="478973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556546"/>
              </p:ext>
            </p:extLst>
          </p:nvPr>
        </p:nvGraphicFramePr>
        <p:xfrm>
          <a:off x="701205" y="4297030"/>
          <a:ext cx="7970190" cy="175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505"/>
                <a:gridCol w="2134381"/>
                <a:gridCol w="1556033"/>
                <a:gridCol w="1211777"/>
                <a:gridCol w="1360494"/>
              </a:tblGrid>
              <a:tr h="63929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Outcome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H +</a:t>
                      </a:r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 T</a:t>
                      </a:r>
                    </a:p>
                    <a:p>
                      <a:pPr algn="ctr"/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(n = 107)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P + H + T</a:t>
                      </a:r>
                    </a:p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(n = 107)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P + H</a:t>
                      </a:r>
                    </a:p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(n = 107)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P + T</a:t>
                      </a:r>
                    </a:p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(n = 96)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0"/>
                    </a:solidFill>
                  </a:tcPr>
                </a:tc>
              </a:tr>
              <a:tr h="370383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pCR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29.0%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45.8%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16.8%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24.0%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</a:tr>
              <a:tr h="370383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5-year</a:t>
                      </a:r>
                      <a:r>
                        <a:rPr lang="en-US" sz="1700" baseline="0" dirty="0" smtClean="0">
                          <a:solidFill>
                            <a:schemeClr val="bg1"/>
                          </a:solidFill>
                        </a:rPr>
                        <a:t> P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FS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81%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73%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73%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</a:tr>
              <a:tr h="370383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5-year DFS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81%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84%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chemeClr val="bg1"/>
                          </a:solidFill>
                        </a:rPr>
                        <a:t>75%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695"/>
                    </a:solidFill>
                  </a:tcPr>
                </a:tc>
              </a:tr>
            </a:tbl>
          </a:graphicData>
        </a:graphic>
      </p:graphicFrame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4933884" y="1371600"/>
            <a:ext cx="3752917" cy="632455"/>
          </a:xfrm>
          <a:prstGeom prst="rect">
            <a:avLst/>
          </a:prstGeom>
          <a:solidFill>
            <a:srgbClr val="F9961E"/>
          </a:solidFill>
          <a:ln w="12700">
            <a:solidFill>
              <a:schemeClr val="tx1">
                <a:lumMod val="10000"/>
                <a:lumOff val="90000"/>
              </a:schemeClr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b="1" dirty="0" smtClean="0">
                <a:solidFill>
                  <a:srgbClr val="010F97"/>
                </a:solidFill>
                <a:latin typeface="Arial"/>
                <a:ea typeface="Arial" pitchFamily="-104" charset="0"/>
                <a:cs typeface="Arial" panose="020B0604020202020204" pitchFamily="34" charset="0"/>
              </a:rPr>
              <a:t>Trastuzumab (H) + docetaxel (T)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939606" y="2086376"/>
            <a:ext cx="3747196" cy="603479"/>
          </a:xfrm>
          <a:prstGeom prst="rect">
            <a:avLst/>
          </a:prstGeom>
          <a:solidFill>
            <a:srgbClr val="99CD13"/>
          </a:solidFill>
          <a:ln w="12700">
            <a:solidFill>
              <a:schemeClr val="tx1">
                <a:lumMod val="10000"/>
                <a:lumOff val="90000"/>
              </a:scheme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b="1" dirty="0" smtClean="0">
                <a:solidFill>
                  <a:srgbClr val="010F97"/>
                </a:solidFill>
                <a:latin typeface="Arial"/>
                <a:ea typeface="Arial" pitchFamily="-104" charset="0"/>
                <a:cs typeface="Arial" panose="020B0604020202020204" pitchFamily="34" charset="0"/>
              </a:rPr>
              <a:t>Pertuzumab (P) + H + T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4933884" y="3375655"/>
            <a:ext cx="3752917" cy="5438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10000"/>
                <a:lumOff val="90000"/>
              </a:scheme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b="1" dirty="0" smtClean="0">
                <a:solidFill>
                  <a:srgbClr val="010F97"/>
                </a:solidFill>
                <a:latin typeface="Arial"/>
                <a:ea typeface="Arial" pitchFamily="-104" charset="0"/>
                <a:cs typeface="Arial" panose="020B0604020202020204" pitchFamily="34" charset="0"/>
              </a:rPr>
              <a:t>P + T</a:t>
            </a:r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>
            <a:off x="4226819" y="2362200"/>
            <a:ext cx="675413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933884" y="2766055"/>
            <a:ext cx="3752918" cy="54387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>
                <a:lumMod val="10000"/>
                <a:lumOff val="90000"/>
              </a:schemeClr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b="1" dirty="0" smtClean="0">
                <a:solidFill>
                  <a:srgbClr val="010F97"/>
                </a:solidFill>
                <a:latin typeface="Arial"/>
                <a:ea typeface="Arial" pitchFamily="-104" charset="0"/>
                <a:cs typeface="Arial" panose="020B0604020202020204" pitchFamily="34" charset="0"/>
              </a:rPr>
              <a:t>P + H</a:t>
            </a:r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4226819" y="3048000"/>
            <a:ext cx="726181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aphicFrame>
        <p:nvGraphicFramePr>
          <p:cNvPr id="31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11379"/>
              </p:ext>
            </p:extLst>
          </p:nvPr>
        </p:nvGraphicFramePr>
        <p:xfrm>
          <a:off x="599070" y="1625675"/>
          <a:ext cx="2871320" cy="2240069"/>
        </p:xfrm>
        <a:graphic>
          <a:graphicData uri="http://schemas.openxmlformats.org/drawingml/2006/table">
            <a:tbl>
              <a:tblPr/>
              <a:tblGrid>
                <a:gridCol w="2871320"/>
              </a:tblGrid>
              <a:tr h="507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Eligibility (n = 417)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68635" marR="68635" marT="34249" marB="3424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</a:tr>
              <a:tr h="173214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 charset="0"/>
                        <a:buChar char="•"/>
                        <a:defRPr/>
                      </a:pPr>
                      <a:r>
                        <a:rPr lang="en-US" sz="1800" dirty="0" smtClean="0"/>
                        <a:t>Locally advanced, inflammatory or early- stage breast cancer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charset="0"/>
                        <a:buChar char="•"/>
                        <a:defRPr/>
                      </a:pPr>
                      <a:r>
                        <a:rPr lang="en-US" sz="1800" dirty="0" smtClean="0"/>
                        <a:t>HER2-positive disease</a:t>
                      </a:r>
                    </a:p>
                  </a:txBody>
                  <a:tcPr marL="68635" marR="68635" marT="34249" marB="3424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</a:tr>
            </a:tbl>
          </a:graphicData>
        </a:graphic>
      </p:graphicFrame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4243006" y="1566502"/>
            <a:ext cx="0" cy="209109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Line 2"/>
          <p:cNvSpPr>
            <a:spLocks noChangeShapeType="1"/>
          </p:cNvSpPr>
          <p:nvPr/>
        </p:nvSpPr>
        <p:spPr bwMode="auto">
          <a:xfrm>
            <a:off x="4226819" y="3657600"/>
            <a:ext cx="726181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3657600" y="2232655"/>
            <a:ext cx="914400" cy="914400"/>
          </a:xfrm>
          <a:prstGeom prst="ellipse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5412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NCCN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Clinical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Practice Guidelines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—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Breast Cancer v2.2017 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800600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Sept 30, 2013: FDA granted accelerated approval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pertuzumab for use in combination with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trastuzumab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docetaxel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for the neoadjuvant treatment of HER2-positive, locally advanced, inflammatory or early-stage breast cancer as part of a complete treatment regimen for early breast cancer.</a:t>
            </a:r>
            <a:endParaRPr lang="en-US" sz="22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200" dirty="0">
                <a:latin typeface="Arial" charset="0"/>
                <a:ea typeface="ＭＳ Ｐゴシック" charset="0"/>
                <a:cs typeface="ＭＳ Ｐゴシック" charset="0"/>
              </a:rPr>
              <a:t>A pertuzumab-containing regimen may be administered  preoperatively to patients with ≥T2 or ≥N1, HER2-</a:t>
            </a:r>
            <a:r>
              <a:rPr lang="en-US" altLang="ja-JP" sz="2200" dirty="0" smtClean="0">
                <a:latin typeface="Arial" charset="0"/>
                <a:ea typeface="ＭＳ Ｐゴシック" charset="0"/>
                <a:cs typeface="ＭＳ Ｐゴシック" charset="0"/>
              </a:rPr>
              <a:t>positive early-stage breast </a:t>
            </a:r>
            <a:r>
              <a:rPr lang="en-US" altLang="ja-JP" sz="2200" dirty="0">
                <a:latin typeface="Arial" charset="0"/>
                <a:ea typeface="ＭＳ Ｐゴシック" charset="0"/>
                <a:cs typeface="ＭＳ Ｐゴシック" charset="0"/>
              </a:rPr>
              <a:t>cancer.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“Patients who have not received a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pertuzumab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-containing regimen can receive adjuvant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pertuzumab.”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Rectangle 1"/>
          <p:cNvSpPr>
            <a:spLocks noChangeArrowheads="1"/>
          </p:cNvSpPr>
          <p:nvPr/>
        </p:nvSpPr>
        <p:spPr bwMode="auto">
          <a:xfrm>
            <a:off x="533400" y="1433842"/>
            <a:ext cx="7772400" cy="257174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  <a:cs typeface="Arial" charset="0"/>
              </a:rPr>
              <a:t>NCCN Guidelines Breast Cancer </a:t>
            </a:r>
            <a:r>
              <a:rPr lang="nl-NL" sz="1600" dirty="0" smtClean="0">
                <a:solidFill>
                  <a:srgbClr val="FFFFFF"/>
                </a:solidFill>
                <a:cs typeface="Arial" charset="0"/>
              </a:rPr>
              <a:t>v2.2017; </a:t>
            </a:r>
            <a:r>
              <a:rPr lang="nl-NL" sz="1600" dirty="0">
                <a:solidFill>
                  <a:srgbClr val="FFFFFF"/>
                </a:solidFill>
                <a:cs typeface="Arial" charset="0"/>
              </a:rPr>
              <a:t>www.fda.gov.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8527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107137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2562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smtClean="0"/>
              <a:t>Key Considerations in Adjuvant Therapy for HER2-Positive Breast Cancer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400" dirty="0" smtClean="0"/>
              <a:t>Selection </a:t>
            </a:r>
            <a:r>
              <a:rPr lang="en-US" sz="2400" dirty="0"/>
              <a:t>of patients: </a:t>
            </a:r>
            <a:r>
              <a:rPr lang="en-US" sz="2400" dirty="0" smtClean="0"/>
              <a:t>Risk </a:t>
            </a:r>
            <a:r>
              <a:rPr lang="en-US" sz="2400" dirty="0"/>
              <a:t>criteria for </a:t>
            </a:r>
            <a:r>
              <a:rPr lang="en-US" sz="2400" dirty="0" smtClean="0"/>
              <a:t>treatment</a:t>
            </a:r>
          </a:p>
          <a:p>
            <a:pPr>
              <a:spcBef>
                <a:spcPts val="1776"/>
              </a:spcBef>
            </a:pPr>
            <a:r>
              <a:rPr lang="en-US" sz="2400" dirty="0"/>
              <a:t>Response to neoadjuvant therapy and presence of residual </a:t>
            </a:r>
            <a:r>
              <a:rPr lang="en-US" sz="2400" dirty="0" smtClean="0"/>
              <a:t>disease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/>
              <a:t>Anthracyclines or </a:t>
            </a:r>
            <a:r>
              <a:rPr lang="en-US" sz="2400" dirty="0" smtClean="0"/>
              <a:t>not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 smtClean="0"/>
              <a:t>Current and future use of adjuvant </a:t>
            </a:r>
            <a:r>
              <a:rPr lang="en-US" sz="2400" dirty="0" err="1" smtClean="0"/>
              <a:t>pertuzumab</a:t>
            </a:r>
            <a:r>
              <a:rPr lang="en-US" sz="2400" dirty="0" smtClean="0"/>
              <a:t> </a:t>
            </a:r>
          </a:p>
          <a:p>
            <a:pPr>
              <a:spcBef>
                <a:spcPts val="1776"/>
              </a:spcBef>
            </a:pPr>
            <a:r>
              <a:rPr lang="en-US" sz="2400" dirty="0"/>
              <a:t>Duration and potential role of extended adjuvant </a:t>
            </a:r>
            <a:r>
              <a:rPr lang="en-US" sz="2400" dirty="0" smtClean="0"/>
              <a:t>therapy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2250"/>
            <a:ext cx="7772400" cy="840777"/>
          </a:xfrm>
        </p:spPr>
        <p:txBody>
          <a:bodyPr anchor="t"/>
          <a:lstStyle/>
          <a:p>
            <a:pPr eaLnBrk="1" hangingPunct="1">
              <a:spcAft>
                <a:spcPts val="600"/>
              </a:spcAft>
              <a:defRPr/>
            </a:pPr>
            <a:r>
              <a:rPr lang="en-US" sz="3200" dirty="0"/>
              <a:t>Oncology Grand Rounds Series</a:t>
            </a:r>
            <a:endParaRPr lang="en-US" sz="2600" dirty="0"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04" y="1063028"/>
            <a:ext cx="5422391" cy="5490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31646" r="9999" b="39873"/>
          <a:stretch/>
        </p:blipFill>
        <p:spPr>
          <a:xfrm>
            <a:off x="7283195" y="5867399"/>
            <a:ext cx="1860809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32143" r="10157" b="39286"/>
          <a:stretch/>
        </p:blipFill>
        <p:spPr>
          <a:xfrm>
            <a:off x="7283195" y="1063027"/>
            <a:ext cx="1836234" cy="68580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6356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150225" y="5064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609600" y="2590800"/>
            <a:ext cx="2832100" cy="1587500"/>
          </a:xfrm>
          <a:prstGeom prst="rect">
            <a:avLst/>
          </a:prstGeom>
          <a:solidFill>
            <a:srgbClr val="082A50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Resected HER2+ BC</a:t>
            </a:r>
          </a:p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Node+ (except T0)</a:t>
            </a:r>
            <a:endParaRPr lang="en-US" sz="1800" u="sng" dirty="0">
              <a:solidFill>
                <a:prstClr val="white"/>
              </a:solidFill>
              <a:ea typeface="MS PGothic" charset="0"/>
            </a:endParaRPr>
          </a:p>
          <a:p>
            <a:pPr defTabSz="457200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Baseline LVEF ≥55%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5029200" y="2217738"/>
            <a:ext cx="3403600" cy="1060450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Chemotherapy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Trastuzumab</a:t>
            </a: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 x 1 </a:t>
            </a:r>
            <a:r>
              <a:rPr lang="en-US" sz="2000" b="1" dirty="0" smtClean="0">
                <a:solidFill>
                  <a:srgbClr val="000090"/>
                </a:solidFill>
                <a:ea typeface="MS PGothic" charset="0"/>
                <a:cs typeface="+mn-cs"/>
              </a:rPr>
              <a:t>year</a:t>
            </a:r>
            <a:endParaRPr lang="en-US" sz="2000" b="1" dirty="0">
              <a:solidFill>
                <a:srgbClr val="000090"/>
              </a:solidFill>
              <a:ea typeface="MS PGothic" charset="0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Pertuzumab</a:t>
            </a:r>
            <a:r>
              <a:rPr lang="en-US" sz="2000" b="1" dirty="0">
                <a:solidFill>
                  <a:srgbClr val="000090"/>
                </a:solidFill>
                <a:ea typeface="MS PGothic" charset="0"/>
                <a:cs typeface="+mn-cs"/>
              </a:rPr>
              <a:t> x 1 </a:t>
            </a:r>
            <a:r>
              <a:rPr lang="en-US" sz="2000" b="1" dirty="0" smtClean="0">
                <a:solidFill>
                  <a:srgbClr val="000090"/>
                </a:solidFill>
                <a:ea typeface="MS PGothic" charset="0"/>
                <a:cs typeface="+mn-cs"/>
              </a:rPr>
              <a:t>year</a:t>
            </a:r>
            <a:endParaRPr lang="en-US" sz="2000" b="1" dirty="0">
              <a:solidFill>
                <a:srgbClr val="000090"/>
              </a:solidFill>
              <a:latin typeface="Abadi MT Condensed Extra Bold" charset="0"/>
              <a:ea typeface="MS PGothic" charset="0"/>
              <a:cs typeface="+mn-cs"/>
            </a:endParaRP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3886200" y="3417888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4572000" y="2776538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4572000" y="3417888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4572000" y="2776538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4572000" y="4017963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76809" name="Group 29"/>
          <p:cNvGrpSpPr>
            <a:grpSpLocks/>
          </p:cNvGrpSpPr>
          <p:nvPr/>
        </p:nvGrpSpPr>
        <p:grpSpPr bwMode="auto">
          <a:xfrm>
            <a:off x="5029200" y="3514725"/>
            <a:ext cx="3502025" cy="1016000"/>
            <a:chOff x="3072" y="2355"/>
            <a:chExt cx="2618" cy="640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3072" y="2355"/>
              <a:ext cx="2544" cy="64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srgbClr val="000090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3072" y="2355"/>
              <a:ext cx="2618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7D93B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Chemotherapy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>
                  <a:solidFill>
                    <a:srgbClr val="000090"/>
                  </a:solidFill>
                  <a:ea typeface="MS PGothic" charset="0"/>
                  <a:cs typeface="+mn-cs"/>
                </a:rPr>
                <a:t>Trastuzumab</a:t>
              </a: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 x 1 </a:t>
              </a:r>
              <a:r>
                <a:rPr lang="en-US" sz="2000" b="1" dirty="0" smtClean="0">
                  <a:solidFill>
                    <a:srgbClr val="000090"/>
                  </a:solidFill>
                  <a:ea typeface="MS PGothic" charset="0"/>
                  <a:cs typeface="+mn-cs"/>
                </a:rPr>
                <a:t>year</a:t>
              </a:r>
              <a:endParaRPr lang="en-US" sz="2000" b="1" dirty="0">
                <a:solidFill>
                  <a:srgbClr val="000090"/>
                </a:solidFill>
                <a:ea typeface="MS PGothic" charset="0"/>
                <a:cs typeface="+mn-cs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Placebo x 1 </a:t>
              </a:r>
              <a:r>
                <a:rPr lang="en-US" sz="2000" b="1" dirty="0" smtClean="0">
                  <a:solidFill>
                    <a:srgbClr val="000090"/>
                  </a:solidFill>
                  <a:ea typeface="MS PGothic" charset="0"/>
                  <a:cs typeface="+mn-cs"/>
                </a:rPr>
                <a:t>year</a:t>
              </a:r>
              <a:endParaRPr lang="en-US" sz="2000" b="1" dirty="0">
                <a:solidFill>
                  <a:srgbClr val="000090"/>
                </a:solidFill>
                <a:ea typeface="MS PGothic" charset="0"/>
                <a:cs typeface="+mn-cs"/>
              </a:endParaRPr>
            </a:p>
          </p:txBody>
        </p:sp>
      </p:grpSp>
      <p:grpSp>
        <p:nvGrpSpPr>
          <p:cNvPr id="76810" name="Group 24"/>
          <p:cNvGrpSpPr>
            <a:grpSpLocks/>
          </p:cNvGrpSpPr>
          <p:nvPr/>
        </p:nvGrpSpPr>
        <p:grpSpPr bwMode="auto">
          <a:xfrm>
            <a:off x="3200400" y="2960688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6811" name="Text Box 27"/>
          <p:cNvSpPr txBox="1">
            <a:spLocks noChangeArrowheads="1"/>
          </p:cNvSpPr>
          <p:nvPr/>
        </p:nvSpPr>
        <p:spPr bwMode="auto">
          <a:xfrm>
            <a:off x="609600" y="4876800"/>
            <a:ext cx="586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endpoint:</a:t>
            </a:r>
            <a:r>
              <a:rPr lang="en-US" sz="1800">
                <a:solidFill>
                  <a:srgbClr val="FFFFFF"/>
                </a:solidFill>
                <a:ea typeface="MS PGothic" charset="0"/>
                <a:cs typeface="MS PGothic" charset="0"/>
              </a:rPr>
              <a:t> Invasive disease-free survival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676400"/>
            <a:ext cx="27178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Target accrual: </a:t>
            </a:r>
            <a:r>
              <a:rPr lang="en-US" sz="2000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4,805</a:t>
            </a:r>
            <a:endParaRPr lang="en-US" sz="200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6813" name="Title 5"/>
          <p:cNvSpPr>
            <a:spLocks noGrp="1"/>
          </p:cNvSpPr>
          <p:nvPr>
            <p:ph type="title"/>
          </p:nvPr>
        </p:nvSpPr>
        <p:spPr>
          <a:xfrm>
            <a:off x="659837" y="103981"/>
            <a:ext cx="7772400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APHINITY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 A Phase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III Adjuvant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Study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4" name="TextBox 931"/>
          <p:cNvSpPr txBox="1">
            <a:spLocks noChangeArrowheads="1"/>
          </p:cNvSpPr>
          <p:nvPr/>
        </p:nvSpPr>
        <p:spPr bwMode="auto">
          <a:xfrm>
            <a:off x="7938" y="6427113"/>
            <a:ext cx="9136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 smtClean="0">
                <a:solidFill>
                  <a:schemeClr val="bg1"/>
                </a:solidFill>
                <a:ea typeface="MS PGothic" charset="0"/>
                <a:cs typeface="MS PGothic" charset="0"/>
              </a:rPr>
              <a:t>www.clinicaltrials.gov</a:t>
            </a:r>
            <a:r>
              <a:rPr lang="mr-IN" sz="1600" dirty="0"/>
              <a:t> (NCT01358877</a:t>
            </a:r>
            <a:r>
              <a:rPr lang="mr-IN" sz="1600" dirty="0" smtClean="0"/>
              <a:t>)</a:t>
            </a:r>
            <a:r>
              <a:rPr lang="en-US" sz="1600" dirty="0" smtClean="0">
                <a:solidFill>
                  <a:schemeClr val="bg1"/>
                </a:solidFill>
                <a:ea typeface="MS PGothic" charset="0"/>
                <a:cs typeface="MS PGothic" charset="0"/>
              </a:rPr>
              <a:t>; </a:t>
            </a:r>
            <a:r>
              <a:rPr lang="en-US" sz="1600" dirty="0" err="1" smtClean="0">
                <a:solidFill>
                  <a:schemeClr val="bg1"/>
                </a:solidFill>
                <a:ea typeface="MS PGothic" charset="0"/>
                <a:cs typeface="MS PGothic" charset="0"/>
              </a:rPr>
              <a:t>www.ibcsg.org</a:t>
            </a:r>
            <a:endParaRPr lang="en-US" sz="1600" dirty="0">
              <a:solidFill>
                <a:schemeClr val="bg1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588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Phase III APHINITY Study Met Its Primary Endpoint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800600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Press release March </a:t>
            </a:r>
            <a:r>
              <a:rPr lang="en-US" sz="1800" dirty="0"/>
              <a:t>1</a:t>
            </a:r>
            <a:r>
              <a:rPr lang="en-US" sz="1800" dirty="0" smtClean="0"/>
              <a:t>, 2017: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djuvant treatment </a:t>
            </a:r>
            <a:r>
              <a:rPr lang="en-US" sz="1800" dirty="0"/>
              <a:t>with the combination of </a:t>
            </a:r>
            <a:r>
              <a:rPr lang="en-US" sz="1800" dirty="0" err="1" smtClean="0"/>
              <a:t>pertuzumab</a:t>
            </a:r>
            <a:r>
              <a:rPr lang="en-US" sz="1800" dirty="0" smtClean="0"/>
              <a:t>, </a:t>
            </a:r>
            <a:r>
              <a:rPr lang="en-US" sz="1800" dirty="0" err="1" smtClean="0"/>
              <a:t>trastuzumab</a:t>
            </a:r>
            <a:r>
              <a:rPr lang="en-US" sz="1800" dirty="0" smtClean="0"/>
              <a:t> </a:t>
            </a:r>
            <a:r>
              <a:rPr lang="en-US" sz="1800" dirty="0"/>
              <a:t>and chemotherapy </a:t>
            </a:r>
            <a:r>
              <a:rPr lang="en-US" sz="1800" dirty="0" smtClean="0"/>
              <a:t>achieved </a:t>
            </a:r>
            <a:r>
              <a:rPr lang="en-US" sz="1800" dirty="0"/>
              <a:t>a statistically significant reduction in the risk of recurrence of invasive disease or death (invasive disease-free </a:t>
            </a:r>
            <a:r>
              <a:rPr lang="en-US" sz="1800" dirty="0" smtClean="0"/>
              <a:t>survival) </a:t>
            </a:r>
            <a:r>
              <a:rPr lang="en-US" sz="1800" dirty="0"/>
              <a:t>in </a:t>
            </a:r>
            <a:r>
              <a:rPr lang="en-US" sz="1800" dirty="0" smtClean="0"/>
              <a:t>patients </a:t>
            </a:r>
            <a:r>
              <a:rPr lang="en-US" sz="1800" dirty="0"/>
              <a:t>with HER2-positive early breast </a:t>
            </a:r>
            <a:r>
              <a:rPr lang="en-US" sz="1800" dirty="0" smtClean="0"/>
              <a:t>cancer </a:t>
            </a:r>
            <a:r>
              <a:rPr lang="en-US" sz="1800" dirty="0"/>
              <a:t>compared to </a:t>
            </a:r>
            <a:r>
              <a:rPr lang="en-US" sz="1800" dirty="0" err="1"/>
              <a:t>trastuzumab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/>
              <a:t>chemotherapy alone.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safety profile of </a:t>
            </a:r>
            <a:r>
              <a:rPr lang="en-US" sz="1800" dirty="0" smtClean="0"/>
              <a:t>the </a:t>
            </a:r>
            <a:r>
              <a:rPr lang="en-US" sz="1800" dirty="0" err="1" smtClean="0"/>
              <a:t>pertuzumab</a:t>
            </a:r>
            <a:r>
              <a:rPr lang="en-US" sz="1800" dirty="0" smtClean="0"/>
              <a:t> regimen </a:t>
            </a:r>
            <a:r>
              <a:rPr lang="en-US" sz="1800" dirty="0"/>
              <a:t>was consistent with that seen in previous studies, </a:t>
            </a:r>
            <a:r>
              <a:rPr lang="en-US" sz="1800" dirty="0" smtClean="0"/>
              <a:t>with </a:t>
            </a:r>
            <a:r>
              <a:rPr lang="en-US" sz="1800" dirty="0"/>
              <a:t>no new safety signals </a:t>
            </a:r>
            <a:r>
              <a:rPr lang="en-US" sz="1800" dirty="0" smtClean="0"/>
              <a:t>identified</a:t>
            </a:r>
            <a:r>
              <a:rPr lang="en-US" sz="1800" dirty="0"/>
              <a:t>. </a:t>
            </a:r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FFC000"/>
                </a:solidFill>
              </a:rPr>
              <a:t>R</a:t>
            </a:r>
            <a:r>
              <a:rPr lang="en-US" sz="1800" dirty="0" smtClean="0">
                <a:solidFill>
                  <a:srgbClr val="FFC000"/>
                </a:solidFill>
              </a:rPr>
              <a:t>esults </a:t>
            </a:r>
            <a:r>
              <a:rPr lang="en-US" sz="1800" dirty="0">
                <a:solidFill>
                  <a:srgbClr val="FFC000"/>
                </a:solidFill>
              </a:rPr>
              <a:t>from the APHINITY trial will be presented </a:t>
            </a:r>
            <a:r>
              <a:rPr lang="en-US" sz="1800" dirty="0" smtClean="0">
                <a:solidFill>
                  <a:srgbClr val="FFC000"/>
                </a:solidFill>
              </a:rPr>
              <a:t>at ASCO 2017 on </a:t>
            </a:r>
            <a:br>
              <a:rPr lang="en-US" sz="1800" dirty="0" smtClean="0">
                <a:solidFill>
                  <a:srgbClr val="FFC000"/>
                </a:solidFill>
              </a:rPr>
            </a:br>
            <a:r>
              <a:rPr lang="en-US" sz="1800" dirty="0" smtClean="0">
                <a:solidFill>
                  <a:srgbClr val="FFC000"/>
                </a:solidFill>
              </a:rPr>
              <a:t>June 5</a:t>
            </a:r>
            <a:r>
              <a:rPr lang="en-US" sz="1800" baseline="30000" dirty="0" smtClean="0">
                <a:solidFill>
                  <a:srgbClr val="FFC000"/>
                </a:solidFill>
              </a:rPr>
              <a:t>th</a:t>
            </a:r>
            <a:r>
              <a:rPr lang="en-US" sz="1800" dirty="0" smtClean="0">
                <a:solidFill>
                  <a:srgbClr val="FFC000"/>
                </a:solidFill>
              </a:rPr>
              <a:t> at 9:45 AM by Von </a:t>
            </a:r>
            <a:r>
              <a:rPr lang="en-US" sz="1800" dirty="0" err="1" smtClean="0">
                <a:solidFill>
                  <a:srgbClr val="FFC000"/>
                </a:solidFill>
              </a:rPr>
              <a:t>Minckwitz</a:t>
            </a:r>
            <a:r>
              <a:rPr lang="en-US" sz="1800" dirty="0" smtClean="0">
                <a:solidFill>
                  <a:srgbClr val="FFC000"/>
                </a:solidFill>
              </a:rPr>
              <a:t> G et al (Abstract LBA500).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959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www.gene.com</a:t>
            </a:r>
            <a:r>
              <a:rPr lang="en-US" sz="1600" dirty="0">
                <a:solidFill>
                  <a:srgbClr val="FFFFFF"/>
                </a:solidFill>
              </a:rPr>
              <a:t>/media/press-releases/14655/2017-03-01/phase-iii-</a:t>
            </a:r>
            <a:r>
              <a:rPr lang="en-US" sz="1600" dirty="0" err="1">
                <a:solidFill>
                  <a:srgbClr val="FFFFFF"/>
                </a:solidFill>
              </a:rPr>
              <a:t>aphinity</a:t>
            </a:r>
            <a:r>
              <a:rPr lang="en-US" sz="1600" dirty="0">
                <a:solidFill>
                  <a:srgbClr val="FFFFFF"/>
                </a:solidFill>
              </a:rPr>
              <a:t>-study-shows-</a:t>
            </a:r>
            <a:r>
              <a:rPr lang="en-US" sz="1600" dirty="0" err="1">
                <a:solidFill>
                  <a:srgbClr val="FFFFFF"/>
                </a:solidFill>
              </a:rPr>
              <a:t>genentech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0407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83" name="Straight Connector 10"/>
          <p:cNvCxnSpPr>
            <a:cxnSpLocks noChangeShapeType="1"/>
          </p:cNvCxnSpPr>
          <p:nvPr/>
        </p:nvCxnSpPr>
        <p:spPr bwMode="auto">
          <a:xfrm>
            <a:off x="4247202" y="3578651"/>
            <a:ext cx="609600" cy="0"/>
          </a:xfrm>
          <a:prstGeom prst="line">
            <a:avLst/>
          </a:prstGeom>
          <a:noFill/>
          <a:ln w="19050" cmpd="sng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54284" name="Group 82"/>
          <p:cNvGrpSpPr>
            <a:grpSpLocks/>
          </p:cNvGrpSpPr>
          <p:nvPr/>
        </p:nvGrpSpPr>
        <p:grpSpPr bwMode="auto">
          <a:xfrm>
            <a:off x="5032867" y="2672636"/>
            <a:ext cx="706587" cy="1656183"/>
            <a:chOff x="2792948" y="2362202"/>
            <a:chExt cx="849363" cy="2897186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1346350" y="3808800"/>
              <a:ext cx="2895106" cy="1909"/>
            </a:xfrm>
            <a:prstGeom prst="straightConnector1">
              <a:avLst/>
            </a:prstGeom>
            <a:ln w="19050" cmpd="sng">
              <a:solidFill>
                <a:srgbClr val="FFFF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293" name="Group 79"/>
            <p:cNvGrpSpPr>
              <a:grpSpLocks/>
            </p:cNvGrpSpPr>
            <p:nvPr/>
          </p:nvGrpSpPr>
          <p:grpSpPr bwMode="auto">
            <a:xfrm>
              <a:off x="2792948" y="2387176"/>
              <a:ext cx="849363" cy="2872212"/>
              <a:chOff x="3011288" y="2387176"/>
              <a:chExt cx="571129" cy="2872212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3011288" y="5259388"/>
                <a:ext cx="571129" cy="0"/>
              </a:xfrm>
              <a:prstGeom prst="straightConnector1">
                <a:avLst/>
              </a:prstGeom>
              <a:ln w="19050" cmpd="sng">
                <a:solidFill>
                  <a:srgbClr val="FFFF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3011290" y="2387176"/>
                <a:ext cx="571126" cy="0"/>
              </a:xfrm>
              <a:prstGeom prst="straightConnector1">
                <a:avLst/>
              </a:prstGeom>
              <a:ln w="19050" cmpd="sng">
                <a:solidFill>
                  <a:srgbClr val="FFFF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578786" y="3065963"/>
            <a:ext cx="914400" cy="914400"/>
            <a:chOff x="1872" y="1584"/>
            <a:chExt cx="576" cy="576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endParaRPr lang="en-US">
                <a:latin typeface="+mn-lt"/>
                <a:cs typeface="Calibri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defRPr/>
              </a:pPr>
              <a:r>
                <a:rPr lang="en-US" sz="3600" b="1" dirty="0">
                  <a:solidFill>
                    <a:srgbClr val="FFFFFF"/>
                  </a:solidFill>
                  <a:latin typeface="+mn-lt"/>
                  <a:cs typeface="Calibri"/>
                </a:rPr>
                <a:t>R</a:t>
              </a:r>
            </a:p>
          </p:txBody>
        </p:sp>
      </p:grpSp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28600" y="227013"/>
            <a:ext cx="8763000" cy="1143000"/>
          </a:xfrm>
        </p:spPr>
        <p:txBody>
          <a:bodyPr/>
          <a:lstStyle/>
          <a:p>
            <a:r>
              <a:rPr lang="en-US" b="1" dirty="0" smtClean="0"/>
              <a:t>ATEMPT: A Phase II Trial for Stage I HER2-Positive BC</a:t>
            </a:r>
            <a:endParaRPr lang="en-US" dirty="0"/>
          </a:p>
        </p:txBody>
      </p:sp>
      <p:sp>
        <p:nvSpPr>
          <p:cNvPr id="54282" name="TextBox 5"/>
          <p:cNvSpPr txBox="1">
            <a:spLocks noChangeArrowheads="1"/>
          </p:cNvSpPr>
          <p:nvPr/>
        </p:nvSpPr>
        <p:spPr bwMode="auto">
          <a:xfrm>
            <a:off x="659378" y="1736531"/>
            <a:ext cx="77988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  <a:latin typeface="+mn-lt"/>
                <a:cs typeface="Calibri"/>
              </a:rPr>
              <a:t>Target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Calibri"/>
              </a:rPr>
              <a:t>Accrual: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/>
              </a:rPr>
              <a:t>500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4289" name="TextBox 20"/>
          <p:cNvSpPr txBox="1">
            <a:spLocks noChangeArrowheads="1"/>
          </p:cNvSpPr>
          <p:nvPr/>
        </p:nvSpPr>
        <p:spPr bwMode="auto">
          <a:xfrm>
            <a:off x="515362" y="4760867"/>
            <a:ext cx="5760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cs typeface="Calibri"/>
              </a:rPr>
              <a:t>Primary endpoint: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alibri"/>
              </a:rPr>
              <a:t>Disease-free survival</a:t>
            </a:r>
            <a:endParaRPr lang="en-US" sz="20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53336"/>
            <a:ext cx="8305800" cy="4046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dirty="0" err="1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www.clinicaltrials.gov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ＭＳ Ｐゴシック" pitchFamily="34" charset="-128"/>
                <a:cs typeface="Calibri"/>
              </a:rPr>
              <a:t> (NCT01853748)</a:t>
            </a:r>
            <a:endParaRPr lang="en-US" sz="1600" b="0" dirty="0">
              <a:solidFill>
                <a:schemeClr val="bg1"/>
              </a:solidFill>
              <a:latin typeface="+mj-lt"/>
              <a:ea typeface="ＭＳ Ｐゴシック" pitchFamily="34" charset="-128"/>
              <a:cs typeface="Calibri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5847402" y="2334299"/>
            <a:ext cx="3053442" cy="914400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endParaRPr lang="en-US"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5847402" y="3968779"/>
            <a:ext cx="3053442" cy="1092453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endParaRPr lang="en-US">
              <a:latin typeface="+mn-lt"/>
              <a:ea typeface="ＭＳ Ｐゴシック" charset="0"/>
              <a:cs typeface="Calibri"/>
            </a:endParaRP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5915962" y="2610954"/>
            <a:ext cx="2717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+mn-lt"/>
                <a:cs typeface="Calibri"/>
              </a:rPr>
              <a:t>T-DM1 </a:t>
            </a:r>
            <a:r>
              <a:rPr lang="pl-PL" sz="1800" b="1" dirty="0">
                <a:solidFill>
                  <a:srgbClr val="000090"/>
                </a:solidFill>
                <a:latin typeface="+mn-lt"/>
                <a:cs typeface="Calibri"/>
              </a:rPr>
              <a:t>q3wk x 17</a:t>
            </a:r>
            <a:endParaRPr lang="en-US" sz="1800" b="1" dirty="0">
              <a:solidFill>
                <a:srgbClr val="000090"/>
              </a:solidFill>
              <a:latin typeface="+mn-lt"/>
              <a:cs typeface="Calibri"/>
            </a:endParaRP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5847402" y="4038600"/>
            <a:ext cx="30534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+mn-lt"/>
                <a:cs typeface="Calibri"/>
              </a:rPr>
              <a:t>Paclitaxel + </a:t>
            </a:r>
            <a:r>
              <a:rPr lang="en-US" sz="1800" b="1" dirty="0" err="1" smtClean="0">
                <a:solidFill>
                  <a:srgbClr val="000090"/>
                </a:solidFill>
                <a:latin typeface="+mn-lt"/>
                <a:cs typeface="Calibri"/>
              </a:rPr>
              <a:t>Trastuzumab</a:t>
            </a:r>
            <a:endParaRPr lang="en-US" sz="1800" b="1" dirty="0" smtClean="0">
              <a:solidFill>
                <a:srgbClr val="000090"/>
              </a:solidFill>
              <a:latin typeface="+mn-lt"/>
              <a:cs typeface="Calibri"/>
            </a:endParaRPr>
          </a:p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+mn-lt"/>
                <a:cs typeface="Calibri"/>
              </a:rPr>
              <a:t>Weekly x 12</a:t>
            </a:r>
          </a:p>
          <a:p>
            <a:pPr algn="ctr"/>
            <a:r>
              <a:rPr lang="en-US" sz="1800" b="1" dirty="0" smtClean="0">
                <a:solidFill>
                  <a:srgbClr val="000090"/>
                </a:solidFill>
                <a:latin typeface="+mn-lt"/>
                <a:cs typeface="Calibri"/>
                <a:sym typeface="Wingdings"/>
              </a:rPr>
              <a:t></a:t>
            </a:r>
            <a:r>
              <a:rPr lang="en-US" sz="1800" b="1" dirty="0" smtClean="0">
                <a:solidFill>
                  <a:srgbClr val="000090"/>
                </a:solidFill>
                <a:latin typeface="+mn-lt"/>
                <a:cs typeface="Calibri"/>
              </a:rPr>
              <a:t> </a:t>
            </a:r>
            <a:r>
              <a:rPr lang="en-US" sz="1800" b="1" dirty="0" err="1" smtClean="0">
                <a:solidFill>
                  <a:srgbClr val="000090"/>
                </a:solidFill>
                <a:latin typeface="+mn-lt"/>
                <a:cs typeface="Calibri"/>
              </a:rPr>
              <a:t>Trastuzumab</a:t>
            </a:r>
            <a:r>
              <a:rPr lang="en-US" sz="1800" b="1" dirty="0" smtClean="0">
                <a:solidFill>
                  <a:srgbClr val="000090"/>
                </a:solidFill>
                <a:latin typeface="+mn-lt"/>
                <a:cs typeface="Calibri"/>
              </a:rPr>
              <a:t> q3wk x 13</a:t>
            </a:r>
            <a:endParaRPr lang="en-US" sz="1800" b="1" dirty="0">
              <a:solidFill>
                <a:srgbClr val="000090"/>
              </a:solidFill>
              <a:latin typeface="+mn-lt"/>
              <a:cs typeface="Calibri"/>
            </a:endParaRPr>
          </a:p>
        </p:txBody>
      </p:sp>
      <p:graphicFrame>
        <p:nvGraphicFramePr>
          <p:cNvPr id="1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92546"/>
              </p:ext>
            </p:extLst>
          </p:nvPr>
        </p:nvGraphicFramePr>
        <p:xfrm>
          <a:off x="371345" y="2730465"/>
          <a:ext cx="4031375" cy="1539336"/>
        </p:xfrm>
        <a:graphic>
          <a:graphicData uri="http://schemas.openxmlformats.org/drawingml/2006/table">
            <a:tbl>
              <a:tblPr/>
              <a:tblGrid>
                <a:gridCol w="4031375"/>
              </a:tblGrid>
              <a:tr h="284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charset="0"/>
                          <a:cs typeface="Calibri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</a:tr>
              <a:tr h="1089592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charset="0"/>
                          <a:cs typeface="Calibri"/>
                        </a:rPr>
                        <a:t>Stage I HER2-positive breast cancer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charset="0"/>
                          <a:cs typeface="Calibri"/>
                        </a:rPr>
                        <a:t>No prior chemotherapy or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charset="0"/>
                          <a:cs typeface="Calibri"/>
                        </a:rPr>
                        <a:t>trastuzumab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S PGothic" charset="0"/>
                        <a:cs typeface="Calibri"/>
                      </a:endParaRPr>
                    </a:p>
                  </a:txBody>
                  <a:tcPr marT="45744" marB="4574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5695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661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299450" y="5064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77825" y="2209800"/>
            <a:ext cx="3136900" cy="2362200"/>
          </a:xfrm>
          <a:prstGeom prst="rect">
            <a:avLst/>
          </a:prstGeom>
          <a:solidFill>
            <a:srgbClr val="112B4F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HER2+ BC</a:t>
            </a:r>
          </a:p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Completion of </a:t>
            </a:r>
            <a:r>
              <a:rPr lang="en-US" sz="1800" dirty="0" err="1">
                <a:solidFill>
                  <a:prstClr val="white"/>
                </a:solidFill>
                <a:ea typeface="MS PGothic" charset="0"/>
              </a:rPr>
              <a:t>preop</a:t>
            </a: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 </a:t>
            </a:r>
            <a:br>
              <a:rPr lang="en-US" sz="1800" dirty="0">
                <a:solidFill>
                  <a:prstClr val="white"/>
                </a:solidFill>
                <a:ea typeface="MS PGothic" charset="0"/>
              </a:rPr>
            </a:br>
            <a:r>
              <a:rPr lang="en-US" sz="1800" dirty="0" err="1">
                <a:solidFill>
                  <a:prstClr val="white"/>
                </a:solidFill>
                <a:ea typeface="MS PGothic" charset="0"/>
              </a:rPr>
              <a:t>trastuzumab</a:t>
            </a: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- and </a:t>
            </a:r>
            <a:br>
              <a:rPr lang="en-US" sz="1800" dirty="0">
                <a:solidFill>
                  <a:prstClr val="white"/>
                </a:solidFill>
                <a:ea typeface="MS PGothic" charset="0"/>
              </a:rPr>
            </a:br>
            <a:r>
              <a:rPr lang="en-US" sz="1800" dirty="0" err="1">
                <a:solidFill>
                  <a:prstClr val="white"/>
                </a:solidFill>
                <a:ea typeface="MS PGothic" charset="0"/>
              </a:rPr>
              <a:t>taxane</a:t>
            </a: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-based treatment</a:t>
            </a:r>
          </a:p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Residual invasive cancer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5178425" y="2217738"/>
            <a:ext cx="3403600" cy="1060450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090"/>
                </a:solidFill>
                <a:ea typeface="MS PGothic" charset="0"/>
                <a:cs typeface="+mn-cs"/>
              </a:rPr>
              <a:t>Trastuzumab</a:t>
            </a:r>
            <a:endParaRPr lang="en-US" sz="2000" b="1" dirty="0">
              <a:solidFill>
                <a:srgbClr val="000090"/>
              </a:solidFill>
              <a:latin typeface="Abadi MT Condensed Extra Bold" charset="0"/>
              <a:ea typeface="MS PGothic" charset="0"/>
              <a:cs typeface="+mn-cs"/>
            </a:endParaRP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4035425" y="3417888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4721225" y="2776538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4721225" y="3417888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4721225" y="2776538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4721225" y="4017963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78857" name="Group 29"/>
          <p:cNvGrpSpPr>
            <a:grpSpLocks/>
          </p:cNvGrpSpPr>
          <p:nvPr/>
        </p:nvGrpSpPr>
        <p:grpSpPr bwMode="auto">
          <a:xfrm>
            <a:off x="5178425" y="3514725"/>
            <a:ext cx="3502025" cy="1016000"/>
            <a:chOff x="3072" y="2355"/>
            <a:chExt cx="2618" cy="640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3072" y="2355"/>
              <a:ext cx="2544" cy="64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srgbClr val="000090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3072" y="2355"/>
              <a:ext cx="261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7D93B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rgbClr val="000090"/>
                </a:solidFill>
                <a:ea typeface="MS PGothic" charset="0"/>
                <a:cs typeface="+mn-cs"/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90"/>
                  </a:solidFill>
                  <a:ea typeface="MS PGothic" charset="0"/>
                  <a:cs typeface="+mn-cs"/>
                </a:rPr>
                <a:t>T-DM1</a:t>
              </a:r>
            </a:p>
          </p:txBody>
        </p:sp>
      </p:grpSp>
      <p:grpSp>
        <p:nvGrpSpPr>
          <p:cNvPr id="78858" name="Group 24"/>
          <p:cNvGrpSpPr>
            <a:grpSpLocks/>
          </p:cNvGrpSpPr>
          <p:nvPr/>
        </p:nvGrpSpPr>
        <p:grpSpPr bwMode="auto">
          <a:xfrm>
            <a:off x="3349625" y="2960688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8859" name="Text Box 27"/>
          <p:cNvSpPr txBox="1">
            <a:spLocks noChangeArrowheads="1"/>
          </p:cNvSpPr>
          <p:nvPr/>
        </p:nvSpPr>
        <p:spPr bwMode="auto">
          <a:xfrm>
            <a:off x="609600" y="5562600"/>
            <a:ext cx="586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endpoint:</a:t>
            </a:r>
            <a:r>
              <a:rPr lang="en-US" sz="1800">
                <a:solidFill>
                  <a:srgbClr val="FFFFFF"/>
                </a:solidFill>
                <a:ea typeface="MS PGothic" charset="0"/>
                <a:cs typeface="MS PGothic" charset="0"/>
              </a:rPr>
              <a:t> Invasive disease-free survival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225" y="1676400"/>
            <a:ext cx="27178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Target accrual: </a:t>
            </a:r>
            <a:r>
              <a:rPr lang="en-US" sz="20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1,487</a:t>
            </a:r>
          </a:p>
        </p:txBody>
      </p:sp>
      <p:sp>
        <p:nvSpPr>
          <p:cNvPr id="7886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KATHERINE: A Phase III Adjuvant Study</a:t>
            </a:r>
          </a:p>
        </p:txBody>
      </p:sp>
      <p:sp>
        <p:nvSpPr>
          <p:cNvPr id="78862" name="TextBox 931"/>
          <p:cNvSpPr txBox="1">
            <a:spLocks noChangeArrowheads="1"/>
          </p:cNvSpPr>
          <p:nvPr/>
        </p:nvSpPr>
        <p:spPr bwMode="auto">
          <a:xfrm>
            <a:off x="7938" y="6427113"/>
            <a:ext cx="9136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 smtClean="0">
                <a:solidFill>
                  <a:srgbClr val="FFFFFF"/>
                </a:solidFill>
                <a:ea typeface="MS PGothic" charset="0"/>
                <a:cs typeface="MS PGothic" charset="0"/>
              </a:rPr>
              <a:t>www.clinicaltrials.gov</a:t>
            </a:r>
            <a:r>
              <a:rPr lang="is-IS" sz="1600" dirty="0">
                <a:solidFill>
                  <a:srgbClr val="FFFFFF"/>
                </a:solidFill>
                <a:ea typeface="MS PGothic" charset="0"/>
                <a:cs typeface="MS PGothic" charset="0"/>
              </a:rPr>
              <a:t> (NCT01772472</a:t>
            </a:r>
            <a:r>
              <a:rPr lang="is-IS" sz="1600" dirty="0" smtClean="0">
                <a:solidFill>
                  <a:srgbClr val="FFFFFF"/>
                </a:solidFill>
                <a:ea typeface="MS PGothic" charset="0"/>
                <a:cs typeface="MS PGothic" charset="0"/>
              </a:rPr>
              <a:t>)</a:t>
            </a:r>
            <a:endParaRPr lang="is-IS" sz="1600" dirty="0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8864" name="TextBox 1"/>
          <p:cNvSpPr txBox="1">
            <a:spLocks noChangeArrowheads="1"/>
          </p:cNvSpPr>
          <p:nvPr/>
        </p:nvSpPr>
        <p:spPr bwMode="auto">
          <a:xfrm>
            <a:off x="5105400" y="4648200"/>
            <a:ext cx="3584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Radiation per standard guidance;</a:t>
            </a:r>
          </a:p>
          <a:p>
            <a:r>
              <a:rPr lang="en-US" sz="1800" dirty="0"/>
              <a:t>Hormone therapy if ER+ or PR+</a:t>
            </a:r>
          </a:p>
        </p:txBody>
      </p:sp>
    </p:spTree>
    <p:extLst>
      <p:ext uri="{BB962C8B-B14F-4D97-AF65-F5344CB8AC3E}">
        <p14:creationId xmlns:p14="http://schemas.microsoft.com/office/powerpoint/2010/main" val="701713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150225" y="5064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664136" y="2209800"/>
            <a:ext cx="3831664" cy="2362200"/>
          </a:xfrm>
          <a:prstGeom prst="rect">
            <a:avLst/>
          </a:prstGeom>
          <a:solidFill>
            <a:srgbClr val="112B4F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lIns="182880" anchor="ctr"/>
          <a:lstStyle/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white"/>
                </a:solidFill>
                <a:ea typeface="MS PGothic" charset="0"/>
              </a:rPr>
              <a:t>Stage I-III HER2</a:t>
            </a: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+ BC</a:t>
            </a:r>
          </a:p>
          <a:p>
            <a:pPr marL="285750" indent="-285750" defTabSz="457200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ea typeface="MS PGothic" charset="0"/>
              </a:rPr>
              <a:t>Completion of </a:t>
            </a:r>
            <a:r>
              <a:rPr lang="en-US" sz="1800" dirty="0" smtClean="0">
                <a:solidFill>
                  <a:prstClr val="white"/>
                </a:solidFill>
                <a:ea typeface="MS PGothic" charset="0"/>
              </a:rPr>
              <a:t>neoadjuvant </a:t>
            </a:r>
            <a:br>
              <a:rPr lang="en-US" sz="1800" dirty="0" smtClean="0">
                <a:solidFill>
                  <a:prstClr val="white"/>
                </a:solidFill>
                <a:ea typeface="MS PGothic" charset="0"/>
              </a:rPr>
            </a:br>
            <a:r>
              <a:rPr lang="en-US" sz="1800" dirty="0" smtClean="0">
                <a:solidFill>
                  <a:prstClr val="white"/>
                </a:solidFill>
                <a:ea typeface="MS PGothic" charset="0"/>
              </a:rPr>
              <a:t>and adjuvant </a:t>
            </a:r>
            <a:r>
              <a:rPr lang="en-US" sz="1800" dirty="0" err="1" smtClean="0">
                <a:solidFill>
                  <a:prstClr val="white"/>
                </a:solidFill>
                <a:ea typeface="MS PGothic" charset="0"/>
              </a:rPr>
              <a:t>trastuzumab</a:t>
            </a:r>
            <a:r>
              <a:rPr lang="en-US" sz="1800" dirty="0" smtClean="0">
                <a:solidFill>
                  <a:prstClr val="white"/>
                </a:solidFill>
                <a:ea typeface="MS PGothic" charset="0"/>
              </a:rPr>
              <a:t> </a:t>
            </a:r>
            <a:br>
              <a:rPr lang="en-US" sz="1800" dirty="0" smtClean="0">
                <a:solidFill>
                  <a:prstClr val="white"/>
                </a:solidFill>
                <a:ea typeface="MS PGothic" charset="0"/>
              </a:rPr>
            </a:br>
            <a:r>
              <a:rPr lang="en-US" sz="1800" dirty="0" smtClean="0">
                <a:solidFill>
                  <a:prstClr val="white"/>
                </a:solidFill>
                <a:ea typeface="MS PGothic" charset="0"/>
              </a:rPr>
              <a:t>up to 1 year prior</a:t>
            </a:r>
            <a:endParaRPr lang="en-US" sz="1800" dirty="0">
              <a:solidFill>
                <a:prstClr val="white"/>
              </a:solidFill>
              <a:ea typeface="MS PGothic" charset="0"/>
            </a:endParaRP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6169817" y="2224086"/>
            <a:ext cx="2743200" cy="1060450"/>
          </a:xfrm>
          <a:prstGeom prst="rect">
            <a:avLst/>
          </a:prstGeom>
          <a:solidFill>
            <a:srgbClr val="F8951E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40000"/>
              </a:schemeClr>
            </a:outerShdw>
          </a:effec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Neratinib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(n = 1,420)</a:t>
            </a:r>
            <a:endParaRPr lang="en-US" sz="2000" b="1" dirty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4924541" y="3417888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6" name="Line 11"/>
          <p:cNvSpPr>
            <a:spLocks noChangeShapeType="1"/>
          </p:cNvSpPr>
          <p:nvPr/>
        </p:nvSpPr>
        <p:spPr bwMode="auto">
          <a:xfrm flipV="1">
            <a:off x="5610341" y="2776538"/>
            <a:ext cx="0" cy="641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7" name="Line 12"/>
          <p:cNvSpPr>
            <a:spLocks noChangeShapeType="1"/>
          </p:cNvSpPr>
          <p:nvPr/>
        </p:nvSpPr>
        <p:spPr bwMode="auto">
          <a:xfrm flipV="1">
            <a:off x="5610341" y="3417888"/>
            <a:ext cx="0" cy="600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8" name="Line 13"/>
          <p:cNvSpPr>
            <a:spLocks noChangeShapeType="1"/>
          </p:cNvSpPr>
          <p:nvPr/>
        </p:nvSpPr>
        <p:spPr bwMode="auto">
          <a:xfrm>
            <a:off x="5610341" y="2776538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sp>
        <p:nvSpPr>
          <p:cNvPr id="14349" name="Line 14"/>
          <p:cNvSpPr>
            <a:spLocks noChangeShapeType="1"/>
          </p:cNvSpPr>
          <p:nvPr/>
        </p:nvSpPr>
        <p:spPr bwMode="auto">
          <a:xfrm>
            <a:off x="5610341" y="4017963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169818" y="3502858"/>
            <a:ext cx="2805078" cy="1016000"/>
            <a:chOff x="3072" y="2355"/>
            <a:chExt cx="2618" cy="640"/>
          </a:xfrm>
        </p:grpSpPr>
        <p:sp>
          <p:nvSpPr>
            <p:cNvPr id="14361" name="Rectangle 16"/>
            <p:cNvSpPr>
              <a:spLocks noChangeArrowheads="1"/>
            </p:cNvSpPr>
            <p:nvPr/>
          </p:nvSpPr>
          <p:spPr bwMode="auto">
            <a:xfrm>
              <a:off x="3072" y="2355"/>
              <a:ext cx="2544" cy="64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>
                <a:solidFill>
                  <a:srgbClr val="00009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4362" name="Rectangle 17"/>
            <p:cNvSpPr>
              <a:spLocks noChangeArrowheads="1"/>
            </p:cNvSpPr>
            <p:nvPr/>
          </p:nvSpPr>
          <p:spPr bwMode="auto">
            <a:xfrm>
              <a:off x="3072" y="2456"/>
              <a:ext cx="261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7D93B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000090"/>
                  </a:solidFill>
                  <a:ea typeface="Arial" charset="0"/>
                  <a:cs typeface="Arial" charset="0"/>
                </a:rPr>
                <a:t>Placebo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000090"/>
                  </a:solidFill>
                  <a:ea typeface="Arial" charset="0"/>
                  <a:cs typeface="Arial" charset="0"/>
                </a:rPr>
                <a:t>(n = 1,420)</a:t>
              </a:r>
              <a:endParaRPr lang="en-US" sz="2000" b="1" dirty="0">
                <a:solidFill>
                  <a:srgbClr val="000090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238741" y="2960688"/>
            <a:ext cx="914400" cy="914400"/>
            <a:chOff x="1872" y="1584"/>
            <a:chExt cx="576" cy="576"/>
          </a:xfrm>
        </p:grpSpPr>
        <p:sp>
          <p:nvSpPr>
            <p:cNvPr id="14359" name="Oval 25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/>
                <a:ea typeface="MS PGothic" charset="0"/>
                <a:cs typeface="+mn-cs"/>
              </a:endParaRPr>
            </a:p>
          </p:txBody>
        </p:sp>
        <p:sp>
          <p:nvSpPr>
            <p:cNvPr id="14360" name="Rectangle 13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  <a:ea typeface="MS PGothic" charset="0"/>
                  <a:cs typeface="+mn-cs"/>
                </a:rPr>
                <a:t>R</a:t>
              </a:r>
            </a:p>
          </p:txBody>
        </p:sp>
      </p:grpSp>
      <p:sp>
        <p:nvSpPr>
          <p:cNvPr id="78859" name="Text Box 27"/>
          <p:cNvSpPr txBox="1">
            <a:spLocks noChangeArrowheads="1"/>
          </p:cNvSpPr>
          <p:nvPr/>
        </p:nvSpPr>
        <p:spPr bwMode="auto">
          <a:xfrm>
            <a:off x="762000" y="5029200"/>
            <a:ext cx="586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ea typeface="MS PGothic" charset="0"/>
                <a:cs typeface="MS PGothic" charset="0"/>
              </a:rPr>
              <a:t>Primary endpoint:</a:t>
            </a:r>
            <a:r>
              <a:rPr lang="en-US" sz="1800" dirty="0">
                <a:solidFill>
                  <a:srgbClr val="FFFFFF"/>
                </a:solidFill>
                <a:ea typeface="MS PGothic" charset="0"/>
                <a:cs typeface="MS PGothic" charset="0"/>
              </a:rPr>
              <a:t> Invasive disease-free survival</a:t>
            </a:r>
          </a:p>
        </p:txBody>
      </p:sp>
      <p:sp>
        <p:nvSpPr>
          <p:cNvPr id="7886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ExteNET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Phase III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Study of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Neratinib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After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Trastuzumab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-Based Adjuvant Therapy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Chan A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Lancet </a:t>
            </a:r>
            <a:r>
              <a:rPr lang="en-US" sz="1600" i="1" dirty="0" err="1" smtClean="0">
                <a:solidFill>
                  <a:srgbClr val="FFFFFF"/>
                </a:solidFill>
                <a:cs typeface="Arial" charset="0"/>
              </a:rPr>
              <a:t>Oncol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2016;17(3):367-77.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13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457199" y="2483628"/>
            <a:ext cx="7863840" cy="2356208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CONTROL: </a:t>
            </a:r>
            <a:r>
              <a:rPr lang="en-US" dirty="0" err="1" smtClean="0"/>
              <a:t>Loperamide</a:t>
            </a:r>
            <a:r>
              <a:rPr lang="en-US" dirty="0" smtClean="0"/>
              <a:t> Prophylaxis for </a:t>
            </a:r>
            <a:r>
              <a:rPr lang="en-US" dirty="0" err="1" smtClean="0"/>
              <a:t>Neratinib</a:t>
            </a:r>
            <a:r>
              <a:rPr lang="en-US" dirty="0" smtClean="0"/>
              <a:t>-Associated Diarrhea</a:t>
            </a:r>
            <a:endParaRPr lang="en-US" dirty="0"/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FFFFFF"/>
                </a:solidFill>
                <a:cs typeface="Arial" charset="0"/>
              </a:rPr>
              <a:t>Barcenas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 C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SABCS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2016;Abstract P2-11-03;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Chan A et al. 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Lancet </a:t>
            </a:r>
            <a:r>
              <a:rPr lang="en-US" sz="1600" i="1" dirty="0" err="1">
                <a:solidFill>
                  <a:srgbClr val="FFFFFF"/>
                </a:solidFill>
                <a:cs typeface="Arial" charset="0"/>
              </a:rPr>
              <a:t>Oncol</a:t>
            </a:r>
            <a:r>
              <a:rPr lang="en-US" sz="1600" i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2016;17(3):367-77.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85800" y="1407042"/>
            <a:ext cx="77724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 smtClean="0">
                <a:solidFill>
                  <a:srgbClr val="FFFFFF"/>
                </a:solidFill>
              </a:rPr>
              <a:t>Patients with HER2-positive early BC treated with </a:t>
            </a:r>
            <a:r>
              <a:rPr lang="en-US" sz="1800" kern="0" dirty="0" err="1" smtClean="0">
                <a:solidFill>
                  <a:srgbClr val="FFFFFF"/>
                </a:solidFill>
              </a:rPr>
              <a:t>neratinib</a:t>
            </a:r>
            <a:endParaRPr lang="en-US" sz="1800" kern="0" dirty="0" smtClean="0">
              <a:solidFill>
                <a:srgbClr val="FFFFFF"/>
              </a:solidFill>
            </a:endParaRPr>
          </a:p>
          <a:p>
            <a:r>
              <a:rPr lang="en-US" sz="1800" kern="0" dirty="0" err="1">
                <a:solidFill>
                  <a:srgbClr val="FFFFFF"/>
                </a:solidFill>
              </a:rPr>
              <a:t>L</a:t>
            </a:r>
            <a:r>
              <a:rPr lang="en-US" sz="1800" kern="0" dirty="0" err="1" smtClean="0">
                <a:solidFill>
                  <a:srgbClr val="FFFFFF"/>
                </a:solidFill>
              </a:rPr>
              <a:t>operamide</a:t>
            </a:r>
            <a:r>
              <a:rPr lang="en-US" sz="1800" kern="0" dirty="0" smtClean="0">
                <a:solidFill>
                  <a:srgbClr val="FFFFFF"/>
                </a:solidFill>
              </a:rPr>
              <a:t> prophylaxis either alone or with budesonide (oral corticosteroid) </a:t>
            </a: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>
              <a:solidFill>
                <a:srgbClr val="FFFFFF"/>
              </a:solidFill>
            </a:endParaRP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>
              <a:solidFill>
                <a:srgbClr val="FFFFFF"/>
              </a:solidFill>
            </a:endParaRP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>
              <a:solidFill>
                <a:srgbClr val="FFFFFF"/>
              </a:solidFill>
            </a:endParaRP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>
              <a:solidFill>
                <a:srgbClr val="FFFFFF"/>
              </a:solidFill>
            </a:endParaRPr>
          </a:p>
          <a:p>
            <a:r>
              <a:rPr lang="en-US" sz="1800" dirty="0" err="1" smtClean="0">
                <a:solidFill>
                  <a:srgbClr val="FFFFFF"/>
                </a:solidFill>
              </a:rPr>
              <a:t>Loperamide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prophylaxis </a:t>
            </a:r>
            <a:r>
              <a:rPr lang="en-US" sz="1800" dirty="0" smtClean="0">
                <a:solidFill>
                  <a:srgbClr val="FFFFFF"/>
                </a:solidFill>
              </a:rPr>
              <a:t>reduced </a:t>
            </a:r>
            <a:r>
              <a:rPr lang="en-US" sz="1800" dirty="0">
                <a:solidFill>
                  <a:srgbClr val="FFFFFF"/>
                </a:solidFill>
              </a:rPr>
              <a:t>the incidence, severity and duration </a:t>
            </a:r>
            <a:r>
              <a:rPr lang="en-US" sz="1800" dirty="0" smtClean="0">
                <a:solidFill>
                  <a:srgbClr val="FFFFFF"/>
                </a:solidFill>
              </a:rPr>
              <a:t>of diarrhea</a:t>
            </a:r>
            <a:r>
              <a:rPr lang="en-US" sz="1800" dirty="0"/>
              <a:t> compared to no prophylaxis on the </a:t>
            </a:r>
            <a:r>
              <a:rPr lang="en-US" sz="1800" dirty="0" err="1"/>
              <a:t>ExteNET</a:t>
            </a:r>
            <a:r>
              <a:rPr lang="en-US" sz="1800" dirty="0"/>
              <a:t> </a:t>
            </a:r>
            <a:r>
              <a:rPr lang="en-US" sz="1800" dirty="0" smtClean="0"/>
              <a:t>trial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Adding budesonide may further diminish the duration and number of episodes of diarrhea</a:t>
            </a:r>
            <a:endParaRPr lang="en-US" sz="1800" dirty="0">
              <a:solidFill>
                <a:srgbClr val="FFFFFF"/>
              </a:solidFill>
            </a:endParaRPr>
          </a:p>
        </p:txBody>
      </p:sp>
      <p:graphicFrame>
        <p:nvGraphicFramePr>
          <p:cNvPr id="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82894"/>
              </p:ext>
            </p:extLst>
          </p:nvPr>
        </p:nvGraphicFramePr>
        <p:xfrm>
          <a:off x="609600" y="2630036"/>
          <a:ext cx="7587008" cy="2057401"/>
        </p:xfrm>
        <a:graphic>
          <a:graphicData uri="http://schemas.openxmlformats.org/drawingml/2006/table">
            <a:tbl>
              <a:tblPr/>
              <a:tblGrid>
                <a:gridCol w="1444557"/>
                <a:gridCol w="1869454"/>
                <a:gridCol w="1983754"/>
                <a:gridCol w="2289243"/>
              </a:tblGrid>
              <a:tr h="405689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Diarrhea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CONTROL 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ExteNET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1,408)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</a:tr>
              <a:tr h="84220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Loperamide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135)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Loperamide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+ budesonide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40)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</a:tr>
              <a:tr h="404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Any grade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75.6%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65.0%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95.4%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404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3/4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28.1%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15.0%</a:t>
                      </a:r>
                      <a:endParaRPr lang="en-US" sz="1800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39.9%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02935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178765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65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503024" cy="914400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ea typeface="ヒラギノ角ゴ Pro W3" charset="0"/>
                <a:cs typeface="ヒラギノ角ゴ Pro W3" charset="0"/>
              </a:rPr>
              <a:t>ExteNET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: DFS at 2-Year Follow-Up (Intent to Treat)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Chan A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Lancet </a:t>
            </a:r>
            <a:r>
              <a:rPr lang="en-US" sz="1600" i="1" dirty="0" err="1" smtClean="0">
                <a:solidFill>
                  <a:srgbClr val="FFFFFF"/>
                </a:solidFill>
                <a:cs typeface="Arial" charset="0"/>
              </a:rPr>
              <a:t>Oncol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2016;17(3):367-77.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87680" y="1005330"/>
            <a:ext cx="7818120" cy="402336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  <a:cs typeface="ＭＳ Ｐゴシック"/>
            </a:endParaRPr>
          </a:p>
        </p:txBody>
      </p:sp>
      <p:graphicFrame>
        <p:nvGraphicFramePr>
          <p:cNvPr id="12" name="Group 217"/>
          <p:cNvGraphicFramePr>
            <a:graphicFrameLocks noGrp="1"/>
          </p:cNvGraphicFramePr>
          <p:nvPr>
            <p:extLst/>
          </p:nvPr>
        </p:nvGraphicFramePr>
        <p:xfrm>
          <a:off x="662941" y="1160543"/>
          <a:ext cx="7467599" cy="3688519"/>
        </p:xfrm>
        <a:graphic>
          <a:graphicData uri="http://schemas.openxmlformats.org/drawingml/2006/table">
            <a:tbl>
              <a:tblPr/>
              <a:tblGrid>
                <a:gridCol w="2383277"/>
                <a:gridCol w="1429966"/>
                <a:gridCol w="1350523"/>
                <a:gridCol w="1191638"/>
                <a:gridCol w="1112195"/>
              </a:tblGrid>
              <a:tr h="652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  <a:cs typeface="+mn-cs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Neratinib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/>
                      </a:r>
                      <a:b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1,420)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Placebo</a:t>
                      </a:r>
                      <a:b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1,420)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Hazard ratio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-value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DFS including DCIS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93.9%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91.0%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0.63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0.0017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  <a:cs typeface="+mn-cs"/>
                        </a:rPr>
                        <a:t>Invasive DFS (IDFS)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93.9%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91.6%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0.67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0.0091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 HR-positive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95.4%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91.2%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0.51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0.0013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 HR-negative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92.0%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92.2%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0.93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0.74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3/4 AEs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Neratinib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(n = 1,408)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Placebo (n = 1,408)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Diarrhea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Vomiting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&lt;1%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379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Nausea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&lt;1%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 bwMode="auto">
          <a:xfrm>
            <a:off x="425824" y="5304201"/>
            <a:ext cx="8534400" cy="13808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sz="1800" kern="0" dirty="0" err="1" smtClean="0">
                <a:solidFill>
                  <a:srgbClr val="FFFFFF"/>
                </a:solidFill>
              </a:rPr>
              <a:t>Neratinib</a:t>
            </a:r>
            <a:r>
              <a:rPr lang="en-US" sz="1800" kern="0" dirty="0" smtClean="0">
                <a:solidFill>
                  <a:srgbClr val="FFFFFF"/>
                </a:solidFill>
              </a:rPr>
              <a:t> for 12 </a:t>
            </a:r>
            <a:r>
              <a:rPr lang="en-US" sz="1800" kern="0" dirty="0" err="1" smtClean="0">
                <a:solidFill>
                  <a:srgbClr val="FFFFFF"/>
                </a:solidFill>
              </a:rPr>
              <a:t>mo</a:t>
            </a:r>
            <a:r>
              <a:rPr lang="en-US" sz="1800" kern="0" dirty="0" smtClean="0">
                <a:solidFill>
                  <a:srgbClr val="FFFFFF"/>
                </a:solidFill>
              </a:rPr>
              <a:t> after </a:t>
            </a:r>
            <a:r>
              <a:rPr lang="en-US" sz="1800" kern="0" dirty="0" err="1" smtClean="0">
                <a:solidFill>
                  <a:srgbClr val="FFFFFF"/>
                </a:solidFill>
              </a:rPr>
              <a:t>trastuzumab</a:t>
            </a:r>
            <a:r>
              <a:rPr lang="en-US" sz="1800" kern="0" dirty="0" smtClean="0">
                <a:solidFill>
                  <a:srgbClr val="FFFFFF"/>
                </a:solidFill>
              </a:rPr>
              <a:t> significantly improved 2-y IDFS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</a:rPr>
              <a:t>Grade 3 or 4 diarrhea was the most common adverse event, leading to dose reductions/discontinuation of </a:t>
            </a:r>
            <a:r>
              <a:rPr lang="en-US" sz="1800" kern="0" dirty="0" err="1" smtClean="0">
                <a:solidFill>
                  <a:srgbClr val="FFFFFF"/>
                </a:solidFill>
              </a:rPr>
              <a:t>neratinib</a:t>
            </a:r>
            <a:r>
              <a:rPr lang="en-US" sz="1800" kern="0" dirty="0" smtClean="0">
                <a:solidFill>
                  <a:srgbClr val="FFFFFF"/>
                </a:solidFill>
              </a:rPr>
              <a:t> in 26%/17% of patients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25824" y="5028690"/>
            <a:ext cx="8534400" cy="5339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FFFFFF"/>
                </a:solidFill>
              </a:rPr>
              <a:t>DFS = disease-free survival; DCIS = ductal carcinoma in situ; AE = adverse event</a:t>
            </a:r>
          </a:p>
        </p:txBody>
      </p:sp>
    </p:spTree>
    <p:extLst>
      <p:ext uri="{BB962C8B-B14F-4D97-AF65-F5344CB8AC3E}">
        <p14:creationId xmlns:p14="http://schemas.microsoft.com/office/powerpoint/2010/main" val="15337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E9BB2B"/>
                </a:solidFill>
              </a:rPr>
              <a:t>Key Considerations </a:t>
            </a:r>
            <a:r>
              <a:rPr lang="en-US" dirty="0">
                <a:solidFill>
                  <a:srgbClr val="E9BB2B"/>
                </a:solidFill>
              </a:rPr>
              <a:t>in </a:t>
            </a:r>
            <a:r>
              <a:rPr lang="en-US" dirty="0" smtClean="0">
                <a:solidFill>
                  <a:srgbClr val="E9BB2B"/>
                </a:solidFill>
              </a:rPr>
              <a:t>Systemic Therapy for HER2-Positive Metastatic Breast Cancer</a:t>
            </a:r>
            <a:endParaRPr lang="en-US" dirty="0">
              <a:solidFill>
                <a:srgbClr val="E9BB2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776"/>
              </a:spcBef>
            </a:pPr>
            <a:r>
              <a:rPr lang="en-US" sz="2000" dirty="0" smtClean="0"/>
              <a:t>Choice of therapy in patients who receive </a:t>
            </a:r>
            <a:r>
              <a:rPr lang="en-US" sz="2000" dirty="0" err="1" smtClean="0"/>
              <a:t>pertuzumab</a:t>
            </a:r>
            <a:r>
              <a:rPr lang="en-US" sz="2000" dirty="0" smtClean="0"/>
              <a:t> in the (neo)adjuvant setting (time since prior therapy)</a:t>
            </a:r>
          </a:p>
          <a:p>
            <a:pPr>
              <a:spcBef>
                <a:spcPts val="1776"/>
              </a:spcBef>
            </a:pPr>
            <a:r>
              <a:rPr lang="en-US" sz="2000" dirty="0" smtClean="0"/>
              <a:t>Sequencing of therapies</a:t>
            </a:r>
          </a:p>
          <a:p>
            <a:pPr>
              <a:spcBef>
                <a:spcPts val="1776"/>
              </a:spcBef>
            </a:pPr>
            <a:r>
              <a:rPr lang="en-US" sz="2000" dirty="0" smtClean="0"/>
              <a:t>“CLEOPATRA” regimens as first-line treatment</a:t>
            </a:r>
          </a:p>
          <a:p>
            <a:pPr>
              <a:spcBef>
                <a:spcPts val="1776"/>
              </a:spcBef>
            </a:pPr>
            <a:r>
              <a:rPr lang="en-US" sz="2000" dirty="0" smtClean="0"/>
              <a:t>CLEOPATRA versus T-DM1 in patients with early recurrence</a:t>
            </a:r>
          </a:p>
          <a:p>
            <a:pPr>
              <a:spcBef>
                <a:spcPts val="1776"/>
              </a:spcBef>
            </a:pPr>
            <a:r>
              <a:rPr lang="en-US" sz="2000" dirty="0" err="1" smtClean="0"/>
              <a:t>Nonchemotherapy</a:t>
            </a:r>
            <a:r>
              <a:rPr lang="en-US" sz="2000" dirty="0" smtClean="0"/>
              <a:t> regimens  </a:t>
            </a:r>
          </a:p>
          <a:p>
            <a:pPr>
              <a:spcBef>
                <a:spcPts val="1776"/>
              </a:spcBef>
            </a:pPr>
            <a:r>
              <a:rPr lang="en-US" sz="2000" dirty="0" smtClean="0"/>
              <a:t>Integration of endocrine treatment for patients with “triple-positive” tumors</a:t>
            </a:r>
          </a:p>
          <a:p>
            <a:pPr>
              <a:spcBef>
                <a:spcPts val="1776"/>
              </a:spcBef>
            </a:pPr>
            <a:r>
              <a:rPr lang="en-US" sz="2000" dirty="0" smtClean="0"/>
              <a:t>Presence of CNS metastases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61-Year-Old Saudi Arabian Woman with ER-Positive, HER2-Positive Metastatic Breast Cancer (</a:t>
            </a:r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Olson)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610600" cy="5562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2008: T3N2 ER-positive, HER2-positive BC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Mastectomy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Adjuvant AC/docetaxel (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taxane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pneumonitis) +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trastuzumab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(T)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RT, tamoxifen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2013: Extended adjuvant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letrozole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ea typeface="ＭＳ Ｐゴシック" charset="0"/>
                <a:cs typeface="ＭＳ Ｐゴシック" charset="0"/>
              </a:rPr>
              <a:t>2014: Rising tumor markers, PET/CT: lung mass not biopsy confirmed</a:t>
            </a:r>
          </a:p>
          <a:p>
            <a:pPr lvl="1"/>
            <a:r>
              <a:rPr lang="en-US" sz="2000" dirty="0" smtClean="0">
                <a:ea typeface="ＭＳ Ｐゴシック" charset="0"/>
                <a:cs typeface="ＭＳ Ｐゴシック" charset="0"/>
              </a:rPr>
              <a:t>2014-2016: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Capecitabine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/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lapatinib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;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vinorelbine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/TP;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fulvestrant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/TP</a:t>
            </a:r>
            <a:endParaRPr lang="en-US" sz="2000" dirty="0"/>
          </a:p>
          <a:p>
            <a:r>
              <a:rPr lang="en-US" sz="2000" dirty="0" smtClean="0"/>
              <a:t>Sep </a:t>
            </a:r>
            <a:r>
              <a:rPr lang="en-US" sz="2000" dirty="0"/>
              <a:t>2016: Increase in SOB, progression in lungs, new pleural </a:t>
            </a:r>
            <a:r>
              <a:rPr lang="en-US" sz="2000" dirty="0" smtClean="0"/>
              <a:t>effusion</a:t>
            </a:r>
          </a:p>
          <a:p>
            <a:pPr lvl="1"/>
            <a:r>
              <a:rPr lang="en-US" sz="2000" dirty="0" smtClean="0"/>
              <a:t>T-DM1 </a:t>
            </a:r>
            <a:r>
              <a:rPr lang="en-US" sz="2000" dirty="0"/>
              <a:t>initiated</a:t>
            </a:r>
          </a:p>
          <a:p>
            <a:r>
              <a:rPr lang="en-US" sz="2000" dirty="0" smtClean="0"/>
              <a:t>Nov </a:t>
            </a:r>
            <a:r>
              <a:rPr lang="en-US" sz="2000" dirty="0"/>
              <a:t>2016 </a:t>
            </a:r>
            <a:r>
              <a:rPr lang="en-US" sz="2000" dirty="0" smtClean="0"/>
              <a:t>restaging</a:t>
            </a:r>
            <a:r>
              <a:rPr lang="en-US" sz="2000" dirty="0"/>
              <a:t>: Response and improvement in symptoms</a:t>
            </a:r>
          </a:p>
          <a:p>
            <a:r>
              <a:rPr lang="en-US" sz="2000" dirty="0" smtClean="0"/>
              <a:t>Dec </a:t>
            </a:r>
            <a:r>
              <a:rPr lang="en-US" sz="2000" dirty="0"/>
              <a:t>2016: Lost to </a:t>
            </a:r>
            <a:r>
              <a:rPr lang="en-US" sz="2000" dirty="0" smtClean="0"/>
              <a:t>follow-up </a:t>
            </a:r>
            <a:r>
              <a:rPr lang="en-US" sz="2000" dirty="0"/>
              <a:t>due to embassy revocation of </a:t>
            </a:r>
            <a:r>
              <a:rPr lang="en-US" sz="2000" dirty="0" smtClean="0"/>
              <a:t>coverage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P = </a:t>
            </a:r>
            <a:r>
              <a:rPr lang="en-US" sz="1600" dirty="0" err="1">
                <a:solidFill>
                  <a:srgbClr val="FFFFFF"/>
                </a:solidFill>
              </a:rPr>
              <a:t>pertuzumab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75635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4838" cy="1143000"/>
          </a:xfrm>
        </p:spPr>
        <p:txBody>
          <a:bodyPr/>
          <a:lstStyle/>
          <a:p>
            <a:r>
              <a:rPr lang="en-US" smtClean="0"/>
              <a:t>Oncology Grand Rounds: Themes</a:t>
            </a:r>
            <a:endParaRPr lang="en-US"/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24838" cy="5257800"/>
          </a:xfrm>
        </p:spPr>
        <p:txBody>
          <a:bodyPr/>
          <a:lstStyle/>
          <a:p>
            <a:pPr marL="0" lvl="0" indent="0"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Identifying and understanding oncology clinical scenarios</a:t>
            </a:r>
          </a:p>
          <a:p>
            <a:r>
              <a:rPr lang="en-US" sz="2100" dirty="0" smtClean="0"/>
              <a:t>Key determining factors; natural history and treatment</a:t>
            </a:r>
          </a:p>
          <a:p>
            <a:r>
              <a:rPr lang="en-US" sz="2100" dirty="0" smtClean="0"/>
              <a:t>Evaluating and managing clinical symptoms</a:t>
            </a:r>
          </a:p>
          <a:p>
            <a:r>
              <a:rPr lang="en-US" sz="2100" dirty="0" smtClean="0"/>
              <a:t>Patient and caregiver education </a:t>
            </a:r>
          </a:p>
          <a:p>
            <a:pPr marL="0" lvl="0" indent="0">
              <a:spcBef>
                <a:spcPts val="1400"/>
              </a:spcBef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Integrating new agents and treatment strategies into practice </a:t>
            </a:r>
          </a:p>
          <a:p>
            <a:r>
              <a:rPr lang="en-US" sz="2100" dirty="0" smtClean="0"/>
              <a:t>Benefits and risks</a:t>
            </a:r>
          </a:p>
          <a:p>
            <a:r>
              <a:rPr lang="en-US" sz="2100" dirty="0" smtClean="0"/>
              <a:t>Prevention, identification and management of side effects/toxicity</a:t>
            </a:r>
          </a:p>
          <a:p>
            <a:r>
              <a:rPr lang="en-US" sz="2100" dirty="0" smtClean="0"/>
              <a:t>Identifying patients at high risk for toxicity</a:t>
            </a:r>
          </a:p>
          <a:p>
            <a:pPr marL="0" lvl="0" indent="0">
              <a:spcBef>
                <a:spcPts val="1400"/>
              </a:spcBef>
              <a:buNone/>
            </a:pPr>
            <a:r>
              <a:rPr lang="en-US" sz="2100" b="1" dirty="0" smtClean="0">
                <a:solidFill>
                  <a:srgbClr val="FFC000"/>
                </a:solidFill>
              </a:rPr>
              <a:t>Psychosocial issues in clinical oncology</a:t>
            </a:r>
          </a:p>
          <a:p>
            <a:r>
              <a:rPr lang="en-US" sz="2100" dirty="0" smtClean="0"/>
              <a:t>Caring for family and loved ones, including minor children and grandchildren</a:t>
            </a:r>
          </a:p>
          <a:p>
            <a:r>
              <a:rPr lang="en-US" sz="2100" dirty="0" smtClean="0"/>
              <a:t>Job satisfaction and disappointment</a:t>
            </a:r>
          </a:p>
          <a:p>
            <a:r>
              <a:rPr lang="en-US" sz="2100" dirty="0" smtClean="0"/>
              <a:t>The bond that heals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71080817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61-Year-Old Saudi Arabian Woman with ER-Positive, HER2-Positive Metastatic Breast Cancer (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Olson)</a:t>
            </a:r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11806"/>
          <a:stretch>
            <a:fillRect/>
          </a:stretch>
        </p:blipFill>
        <p:spPr bwMode="auto">
          <a:xfrm>
            <a:off x="373970" y="1745278"/>
            <a:ext cx="4145280" cy="31089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373970" y="4953000"/>
            <a:ext cx="414528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 smtClean="0">
                <a:solidFill>
                  <a:srgbClr val="FFFFFF"/>
                </a:solidFill>
                <a:ea typeface="Arial Hebrew Scholar" charset="-79"/>
                <a:cs typeface="Arial Hebrew Scholar" charset="-79"/>
              </a:rPr>
              <a:t>Before T-DM1: Pleural thickening and nodularity</a:t>
            </a:r>
            <a:endParaRPr lang="en-US" sz="1800" kern="0" dirty="0">
              <a:solidFill>
                <a:srgbClr val="FFFFFF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8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0328"/>
          <a:stretch>
            <a:fillRect/>
          </a:stretch>
        </p:blipFill>
        <p:spPr>
          <a:xfrm>
            <a:off x="4611688" y="1745278"/>
            <a:ext cx="4151312" cy="3113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611688" y="4953000"/>
            <a:ext cx="4227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Arial Hebrew Scholar" charset="-79"/>
                <a:cs typeface="Arial Hebrew Scholar" charset="-79"/>
              </a:rPr>
              <a:t>After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Arial Hebrew Scholar" charset="-79"/>
                <a:cs typeface="Arial Hebrew Scholar" charset="-79"/>
              </a:rPr>
              <a:t>3 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Arial Hebrew Scholar" charset="-79"/>
                <a:cs typeface="Arial Hebrew Scholar" charset="-79"/>
              </a:rPr>
              <a:t>cycles of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Arial Hebrew Scholar" charset="-79"/>
                <a:cs typeface="Arial Hebrew Scholar" charset="-79"/>
              </a:rPr>
              <a:t>T-DM1: 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Arial Hebrew Scholar" charset="-79"/>
                <a:cs typeface="Arial Hebrew Scholar" charset="-79"/>
              </a:rPr>
              <a:t>Reduction in pleural nodularity </a:t>
            </a:r>
          </a:p>
        </p:txBody>
      </p:sp>
    </p:spTree>
    <p:extLst>
      <p:ext uri="{BB962C8B-B14F-4D97-AF65-F5344CB8AC3E}">
        <p14:creationId xmlns:p14="http://schemas.microsoft.com/office/powerpoint/2010/main" val="600009741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3: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ER-Positive Breast Cancer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01341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250393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359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Key Considerations </a:t>
            </a:r>
            <a:r>
              <a:rPr lang="en-US" dirty="0"/>
              <a:t>in </a:t>
            </a:r>
            <a:r>
              <a:rPr lang="en-US" dirty="0" smtClean="0"/>
              <a:t>Neoadjuvant Therapy for ER-Positive Breast Cancer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400" dirty="0" smtClean="0"/>
              <a:t>Use of neoadjuvant chemotherapy </a:t>
            </a:r>
          </a:p>
          <a:p>
            <a:pPr>
              <a:spcBef>
                <a:spcPts val="1776"/>
              </a:spcBef>
            </a:pPr>
            <a:r>
              <a:rPr lang="en-US" sz="2400" dirty="0" smtClean="0"/>
              <a:t>Use of neoadjuvant endocrine treatment</a:t>
            </a:r>
          </a:p>
          <a:p>
            <a:pPr>
              <a:spcBef>
                <a:spcPts val="1776"/>
              </a:spcBef>
            </a:pPr>
            <a:r>
              <a:rPr lang="en-US" sz="2400" dirty="0" smtClean="0"/>
              <a:t>Role, if any, of genomic assays in decision-making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 smtClean="0"/>
              <a:t>Menopausal status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322021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6879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Key Considerations in Adjuvant Therapy for </a:t>
            </a:r>
            <a:br>
              <a:rPr lang="en-US" dirty="0" smtClean="0"/>
            </a:br>
            <a:r>
              <a:rPr lang="en-US" dirty="0" smtClean="0"/>
              <a:t>ER-Positive Breast Cancer 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800600"/>
          </a:xfrm>
        </p:spPr>
        <p:txBody>
          <a:bodyPr/>
          <a:lstStyle/>
          <a:p>
            <a:pPr>
              <a:spcBef>
                <a:spcPts val="1176"/>
              </a:spcBef>
            </a:pPr>
            <a:r>
              <a:rPr lang="en-US" sz="2400" dirty="0" smtClean="0"/>
              <a:t>Selection of patients: Risk criteria for treatment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Use of genomic assays in node-positive disease 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Choice of endocrine therapy based on </a:t>
            </a:r>
            <a:br>
              <a:rPr lang="en-US" sz="2400" dirty="0"/>
            </a:br>
            <a:r>
              <a:rPr lang="en-US" sz="2400" dirty="0"/>
              <a:t>menopausal </a:t>
            </a:r>
            <a:r>
              <a:rPr lang="en-US" sz="2400" dirty="0" smtClean="0"/>
              <a:t>status</a:t>
            </a:r>
          </a:p>
          <a:p>
            <a:pPr>
              <a:spcBef>
                <a:spcPts val="1176"/>
              </a:spcBef>
            </a:pPr>
            <a:r>
              <a:rPr lang="en-US" sz="2400" dirty="0" smtClean="0"/>
              <a:t>Chemotherapy or not: Role of genomic assays </a:t>
            </a:r>
            <a:br>
              <a:rPr lang="en-US" sz="2400" dirty="0" smtClean="0"/>
            </a:br>
            <a:r>
              <a:rPr lang="en-US" sz="2400" dirty="0" smtClean="0"/>
              <a:t>(21-gene Recurrence Score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, 70-gene assay)</a:t>
            </a:r>
          </a:p>
          <a:p>
            <a:pPr>
              <a:spcBef>
                <a:spcPts val="1176"/>
              </a:spcBef>
            </a:pPr>
            <a:r>
              <a:rPr lang="en-US" sz="2400" dirty="0" smtClean="0"/>
              <a:t>Continuation of endocrine therapy at 5 years: Role of genomic assays (Breast Cancer Index)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685800" y="40341"/>
            <a:ext cx="80010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Genomic Assays in Breast Cancer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8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305800" cy="47244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Onco</a:t>
            </a:r>
            <a:r>
              <a:rPr lang="en-US" sz="2200" i="1" dirty="0" err="1">
                <a:latin typeface="Arial" charset="0"/>
                <a:ea typeface="ＭＳ Ｐゴシック" charset="0"/>
                <a:cs typeface="ＭＳ Ｐゴシック" charset="0"/>
              </a:rPr>
              <a:t>type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DX</a:t>
            </a:r>
            <a:r>
              <a:rPr lang="en-US" sz="22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®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IHC4 </a:t>
            </a:r>
          </a:p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MammaPrint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PAM50/risk of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recurrence/</a:t>
            </a: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Prosigna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Genomic grade index</a:t>
            </a:r>
          </a:p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Breast Cancer Index</a:t>
            </a:r>
          </a:p>
          <a:p>
            <a:pPr>
              <a:lnSpc>
                <a:spcPct val="120000"/>
              </a:lnSpc>
              <a:spcBef>
                <a:spcPts val="525"/>
              </a:spcBef>
              <a:spcAft>
                <a:spcPts val="600"/>
              </a:spcAft>
            </a:pPr>
            <a:r>
              <a:rPr lang="en-US" sz="2200" dirty="0" err="1" smtClean="0">
                <a:latin typeface="Arial" charset="0"/>
                <a:ea typeface="ＭＳ Ｐゴシック" charset="0"/>
                <a:cs typeface="ＭＳ Ｐゴシック" charset="0"/>
              </a:rPr>
              <a:t>EndoPredict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Győrffy B et al. </a:t>
            </a:r>
            <a:r>
              <a:rPr lang="en-US" sz="1600" i="1"/>
              <a:t>Breast Cancer Res </a:t>
            </a:r>
            <a:r>
              <a:rPr lang="en-US" sz="1600"/>
              <a:t>2015;17:11. </a:t>
            </a:r>
            <a:endParaRPr lang="en-US" sz="16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393649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031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Key Considerations in Systemic Therapy for ER-Positive Metastatic Breast Cancer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400" dirty="0"/>
              <a:t>Choice of endocrine therapy; implications of menopausal </a:t>
            </a:r>
            <a:r>
              <a:rPr lang="en-US" sz="2400" dirty="0" smtClean="0"/>
              <a:t>status</a:t>
            </a:r>
          </a:p>
          <a:p>
            <a:pPr>
              <a:spcBef>
                <a:spcPts val="1776"/>
              </a:spcBef>
            </a:pPr>
            <a:r>
              <a:rPr lang="en-US" sz="2400" dirty="0" smtClean="0"/>
              <a:t>Single-modality endocrine therapy with a biologic agent</a:t>
            </a:r>
            <a:endParaRPr lang="en-US" sz="800" dirty="0"/>
          </a:p>
          <a:p>
            <a:r>
              <a:rPr lang="en-US" sz="2400" dirty="0"/>
              <a:t>Endocrine therapy in combination with a CDK4/6 inhibitor or </a:t>
            </a:r>
            <a:r>
              <a:rPr lang="en-US" sz="2400" dirty="0" err="1" smtClean="0"/>
              <a:t>everolimus</a:t>
            </a:r>
            <a:endParaRPr lang="en-US" sz="800" dirty="0" smtClean="0"/>
          </a:p>
          <a:p>
            <a:pPr>
              <a:spcBef>
                <a:spcPts val="1776"/>
              </a:spcBef>
            </a:pPr>
            <a:r>
              <a:rPr lang="en-US" sz="2400" dirty="0" smtClean="0"/>
              <a:t>Chemotherapy versus endocrine therapy: The symptomatic patient who needs an antitumor response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47-Year-Old Woman with ER-Positive, HER2-Negative Metastatic Breast Cancer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O’Reilly)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5410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2009: 3-cm, node-positive, ER-positive, PR-positive, HER2-negative infiltrating ductal carcinoma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Neoadjuvant AC/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taxane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Bilateral mastectomy with residual DCIS and 1/17 nodes positive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Adjuvant tamoxifen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March 2016: Recurrent chest wall disease; ER-positive, HER2-negative liver metastases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April 2016: Ovarian suppression (OS),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letrozole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palbociclib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Significant reduction in liver metastases, dramatic decline in tumor markers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Palbociclib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dose reduced for neutropenia and thrombocytopenia</a:t>
            </a:r>
          </a:p>
        </p:txBody>
      </p:sp>
    </p:spTree>
    <p:extLst>
      <p:ext uri="{BB962C8B-B14F-4D97-AF65-F5344CB8AC3E}">
        <p14:creationId xmlns:p14="http://schemas.microsoft.com/office/powerpoint/2010/main" val="411405650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2400" y="110472"/>
          <a:ext cx="8839200" cy="6336365"/>
        </p:xfrm>
        <a:graphic>
          <a:graphicData uri="http://schemas.openxmlformats.org/drawingml/2006/table">
            <a:tbl>
              <a:tblPr/>
              <a:tblGrid>
                <a:gridCol w="1938421"/>
                <a:gridCol w="1628274"/>
                <a:gridCol w="5272505"/>
              </a:tblGrid>
              <a:tr h="503700"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Novel Agents Approved by the FDA in the Past 9 Weeks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4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0767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DC74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Agent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EDC744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>
                          <a:solidFill>
                            <a:schemeClr val="bg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Approval Date</a:t>
                      </a:r>
                      <a:endParaRPr kumimoji="0" lang="en-US" altLang="x-none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FC53D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C53D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FDA-Approved Use on Approval Date</a:t>
                      </a:r>
                      <a:endParaRPr kumimoji="0" lang="en-US" altLang="x-none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EFC53D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306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Telotristat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ethyl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(tryptophan hydroxylase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February 28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combination with somatostatin analogue (SSA) therapy for the treatment of adults with carcinoid syndrome diarrhea inadequately controlled by SSA therapy alone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485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Ribociclib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(CDK4/6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March 13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combination with an aromatase inhibitor as initial endocrine-based therapy for postmenopausal women with hormone receptor-positive, HER2-negative advanced or metastatic breast cancer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306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Avelumab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(anti-PD-L1 antibody)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March 23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rd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patients (≥12 years) with metastatic Merkel cell carcinoma, including those who have not received prior chemotherapy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5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Niraparib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(PARP inhibitor)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March 27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maintenance treatment of adult patients with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recurrent epithelial ovarian, fallopian tube or primary peritoneal cancer whose tumors have completely or partially shrunk in response to platinum-based chemotherapy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306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Brigatinib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(ALK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April 28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patients with ALK-positive metastatic non-small cell lung cancer who have progressed on or are intolerant to crizotinib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4781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Midostaurin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(FLT3 inhibitor)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April 28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adults with newly diagnosed FLT3-positive acute myeloid leukemia in combination with standard cytarabine and </a:t>
                      </a: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daunorubicin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induction and cytarabine consolidation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74781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Durvalumab</a:t>
                      </a:r>
                      <a:endParaRPr kumimoji="0" lang="en-US" altLang="x-non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(anti-PD-L1 antibody)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May 1</a:t>
                      </a:r>
                      <a:r>
                        <a:rPr kumimoji="0" lang="en-US" altLang="x-non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the treatment of patients </a:t>
                      </a:r>
                      <a:r>
                        <a:rPr kumimoji="0" lang="en-US" altLang="x-non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with PD-L1-positive </a:t>
                      </a:r>
                      <a:r>
                        <a:rPr kumimoji="0" lang="en-US" altLang="x-non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inoperable or metastatic urothelial bladder cancer that has progressed during or after one standard platinum-based regimen</a:t>
                      </a:r>
                      <a:endParaRPr kumimoji="0" lang="en-US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sp>
        <p:nvSpPr>
          <p:cNvPr id="10281" name="TextBox 2"/>
          <p:cNvSpPr txBox="1">
            <a:spLocks noChangeArrowheads="1"/>
          </p:cNvSpPr>
          <p:nvPr/>
        </p:nvSpPr>
        <p:spPr bwMode="auto">
          <a:xfrm>
            <a:off x="0" y="6446837"/>
            <a:ext cx="363061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80" bIns="91440" anchor="b"/>
          <a:lstStyle>
            <a:lvl1pPr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>
                <a:solidFill>
                  <a:srgbClr val="FFFFFF"/>
                </a:solidFill>
              </a:rPr>
              <a:t>https://</a:t>
            </a:r>
            <a:r>
              <a:rPr lang="en-US" altLang="x-none" sz="1600" dirty="0" err="1">
                <a:solidFill>
                  <a:srgbClr val="FFFFFF"/>
                </a:solidFill>
              </a:rPr>
              <a:t>www.fda.gov</a:t>
            </a:r>
            <a:r>
              <a:rPr lang="en-US" altLang="x-none" sz="1600" dirty="0">
                <a:solidFill>
                  <a:srgbClr val="FFFFFF"/>
                </a:solidFill>
              </a:rPr>
              <a:t>/drugs/</a:t>
            </a:r>
            <a:r>
              <a:rPr lang="en-US" altLang="x-none" sz="1600" dirty="0" err="1">
                <a:solidFill>
                  <a:srgbClr val="FFFFFF"/>
                </a:solidFill>
              </a:rPr>
              <a:t>developmentapprovalprocess</a:t>
            </a:r>
            <a:r>
              <a:rPr lang="en-US" altLang="x-none" sz="1600" dirty="0">
                <a:solidFill>
                  <a:srgbClr val="FFFFFF"/>
                </a:solidFill>
              </a:rPr>
              <a:t>/</a:t>
            </a:r>
            <a:r>
              <a:rPr lang="en-US" altLang="x-none" sz="1600" dirty="0" err="1">
                <a:solidFill>
                  <a:srgbClr val="FFFFFF"/>
                </a:solidFill>
              </a:rPr>
              <a:t>druginnovation</a:t>
            </a:r>
            <a:r>
              <a:rPr lang="en-US" altLang="x-none" sz="1600" dirty="0">
                <a:solidFill>
                  <a:srgbClr val="FFFFFF"/>
                </a:solidFill>
              </a:rPr>
              <a:t>/ucm537040.htm</a:t>
            </a:r>
          </a:p>
        </p:txBody>
      </p:sp>
    </p:spTree>
    <p:extLst>
      <p:ext uri="{BB962C8B-B14F-4D97-AF65-F5344CB8AC3E}">
        <p14:creationId xmlns:p14="http://schemas.microsoft.com/office/powerpoint/2010/main" val="18142641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47-Year-Old Woman with ER-Positive, HER2-Negative Metastatic Breast Cancer (</a:t>
            </a:r>
            <a:r>
              <a:rPr lang="en-US" dirty="0" err="1"/>
              <a:t>Ms</a:t>
            </a:r>
            <a:r>
              <a:rPr lang="en-US" dirty="0"/>
              <a:t> O’Reilly)</a:t>
            </a:r>
            <a:endParaRPr lang="en-US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3817" t="24130" r="71345" b="39483"/>
          <a:stretch/>
        </p:blipFill>
        <p:spPr>
          <a:xfrm>
            <a:off x="408686" y="1515882"/>
            <a:ext cx="4057082" cy="310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4382" t="37032" r="11183" b="28130"/>
          <a:stretch/>
        </p:blipFill>
        <p:spPr>
          <a:xfrm>
            <a:off x="4656222" y="1515882"/>
            <a:ext cx="4122249" cy="310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904668" y="4853681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Before OS/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"/>
                <a:cs typeface=""/>
              </a:rPr>
              <a:t>palbociclib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/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"/>
                <a:cs typeface=""/>
              </a:rPr>
              <a:t>letrozole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4782" y="4858164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After 10 months of OS/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"/>
                <a:cs typeface=""/>
              </a:rPr>
              <a:t>palbociclib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/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"/>
                <a:cs typeface=""/>
              </a:rPr>
              <a:t>letrozole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20468" y="5673952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Significant reduction in liver metastases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33700290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47-Year-Old Woman with ER-Positive, HER2-Negative Metastatic Breast Cancer (</a:t>
            </a:r>
            <a:r>
              <a:rPr lang="en-US" dirty="0" err="1"/>
              <a:t>Ms</a:t>
            </a:r>
            <a:r>
              <a:rPr lang="en-US" dirty="0"/>
              <a:t> O’Reilly)</a:t>
            </a:r>
            <a:endParaRPr lang="en-US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1202" t="17420"/>
          <a:stretch/>
        </p:blipFill>
        <p:spPr>
          <a:xfrm>
            <a:off x="2590800" y="1304779"/>
            <a:ext cx="3948874" cy="50960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1799" y="640080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Reduction in tumor markers 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55421559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228600" y="1450177"/>
            <a:ext cx="8763000" cy="4493423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 dirty="0" smtClean="0">
                <a:cs typeface="Arial Unicode MS" pitchFamily="32" charset="0"/>
              </a:rPr>
              <a:t>Comparison of CDK4/6 Inhibitors</a:t>
            </a:r>
            <a:endParaRPr lang="en-US" dirty="0"/>
          </a:p>
        </p:txBody>
      </p:sp>
      <p:graphicFrame>
        <p:nvGraphicFramePr>
          <p:cNvPr id="9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36149"/>
              </p:ext>
            </p:extLst>
          </p:nvPr>
        </p:nvGraphicFramePr>
        <p:xfrm>
          <a:off x="380999" y="1600198"/>
          <a:ext cx="8458202" cy="4191001"/>
        </p:xfrm>
        <a:graphic>
          <a:graphicData uri="http://schemas.openxmlformats.org/drawingml/2006/table">
            <a:tbl>
              <a:tblPr/>
              <a:tblGrid>
                <a:gridCol w="1985838"/>
                <a:gridCol w="1176792"/>
                <a:gridCol w="992276"/>
                <a:gridCol w="1140662"/>
                <a:gridCol w="952833"/>
                <a:gridCol w="1181101"/>
                <a:gridCol w="1028700"/>
              </a:tblGrid>
              <a:tr h="5467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Palbociclib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Abemaciclib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Ribociclib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Dosing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125 mg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qd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wk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on, 1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wk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off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200 mg BID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continuously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600 mg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qd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wk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on, 1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wk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off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ORR (monotherapy)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67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CNS penetration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No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Yes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No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Common adverse events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All grades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3/4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All grades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3/4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All grades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Grade 3/4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A50"/>
                    </a:solidFill>
                  </a:tcPr>
                </a:tc>
              </a:tr>
              <a:tr h="571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Neutropenia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Thrombocytopenia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54%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19%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88%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46%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8107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Diarrhea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Nausea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Vomiting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16%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23%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5%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90%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35%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20%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22%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46%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25%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6400800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/>
              <a:t>Barroso-Sousa </a:t>
            </a:r>
            <a:r>
              <a:rPr lang="en-GB" sz="1600" dirty="0" smtClean="0"/>
              <a:t>R et al. </a:t>
            </a:r>
            <a:r>
              <a:rPr lang="en-GB" sz="1600" i="1" dirty="0" smtClean="0"/>
              <a:t>Breast </a:t>
            </a:r>
            <a:r>
              <a:rPr lang="en-GB" sz="1600" i="1" dirty="0"/>
              <a:t>Care</a:t>
            </a:r>
            <a:r>
              <a:rPr lang="en-GB" sz="1600" dirty="0"/>
              <a:t> </a:t>
            </a:r>
            <a:r>
              <a:rPr lang="en-GB" sz="1600" dirty="0" smtClean="0"/>
              <a:t>2016;11:167-73.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71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52400" y="1295400"/>
            <a:ext cx="8842248" cy="4215384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143000"/>
            <a:ext cx="8073312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23468A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152400" y="5943733"/>
            <a:ext cx="8839200" cy="838067"/>
          </a:xfrm>
        </p:spPr>
        <p:txBody>
          <a:bodyPr>
            <a:noAutofit/>
          </a:bodyPr>
          <a:lstStyle/>
          <a:p>
            <a:pPr algn="l"/>
            <a:r>
              <a:rPr lang="en-US" sz="1400" dirty="0"/>
              <a:t>Finn RS et al. </a:t>
            </a:r>
            <a:r>
              <a:rPr lang="en-US" sz="1400" i="1" dirty="0"/>
              <a:t>Proc ASCO </a:t>
            </a:r>
            <a:r>
              <a:rPr lang="en-US" sz="1400" dirty="0"/>
              <a:t>2016;Abstract </a:t>
            </a:r>
            <a:r>
              <a:rPr lang="en-US" sz="1400" dirty="0" smtClean="0"/>
              <a:t>507; </a:t>
            </a:r>
            <a:r>
              <a:rPr lang="en-US" sz="1400" i="1" dirty="0"/>
              <a:t>N </a:t>
            </a:r>
            <a:r>
              <a:rPr lang="en-US" sz="1400" i="1" dirty="0" err="1"/>
              <a:t>Engl</a:t>
            </a:r>
            <a:r>
              <a:rPr lang="en-US" sz="1400" i="1" dirty="0"/>
              <a:t> J Med</a:t>
            </a:r>
            <a:r>
              <a:rPr lang="en-US" sz="1400" dirty="0" smtClean="0">
                <a:cs typeface="Arial Unicode MS" pitchFamily="32" charset="0"/>
              </a:rPr>
              <a:t> 2016;375:1925-36;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Cristofanilli</a:t>
            </a:r>
            <a:r>
              <a:rPr lang="en-US" sz="1400" dirty="0" smtClean="0">
                <a:solidFill>
                  <a:srgbClr val="FFFFFF"/>
                </a:solidFill>
              </a:rPr>
              <a:t> M et al. </a:t>
            </a:r>
            <a:r>
              <a:rPr lang="en-US" sz="1400" i="1" dirty="0"/>
              <a:t>N </a:t>
            </a:r>
            <a:r>
              <a:rPr lang="en-US" sz="1400" i="1" dirty="0" err="1"/>
              <a:t>Engl</a:t>
            </a:r>
            <a:r>
              <a:rPr lang="en-US" sz="1400" i="1" dirty="0"/>
              <a:t> J Med</a:t>
            </a:r>
            <a:r>
              <a:rPr lang="en-US" sz="1400" dirty="0" smtClean="0">
                <a:solidFill>
                  <a:srgbClr val="FFFFFF"/>
                </a:solidFill>
              </a:rPr>
              <a:t> 2016;17(4):425-39; </a:t>
            </a:r>
            <a:r>
              <a:rPr lang="en-US" sz="1400" dirty="0" err="1" smtClean="0">
                <a:solidFill>
                  <a:srgbClr val="FFFFFF"/>
                </a:solidFill>
              </a:rPr>
              <a:t>Hortobagyi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GN et al. </a:t>
            </a:r>
            <a:r>
              <a:rPr lang="en-US" sz="1400" i="1" dirty="0"/>
              <a:t>N </a:t>
            </a:r>
            <a:r>
              <a:rPr lang="en-US" sz="1400" i="1" dirty="0" err="1"/>
              <a:t>Engl</a:t>
            </a:r>
            <a:r>
              <a:rPr lang="en-US" sz="1400" i="1" dirty="0"/>
              <a:t> J Med</a:t>
            </a:r>
            <a:r>
              <a:rPr lang="en-US" sz="1400" dirty="0" smtClean="0">
                <a:solidFill>
                  <a:srgbClr val="FFFFFF"/>
                </a:solidFill>
              </a:rPr>
              <a:t> 2016;375(18):1738-48; 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Dickler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MN et al. </a:t>
            </a:r>
            <a:r>
              <a:rPr lang="en-US" sz="1400" i="1" dirty="0">
                <a:solidFill>
                  <a:srgbClr val="FFFFFF"/>
                </a:solidFill>
                <a:cs typeface="Arial" charset="0"/>
              </a:rPr>
              <a:t>Proc ASCO 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2016;Abstract 510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.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 dirty="0" smtClean="0">
                <a:cs typeface="Arial Unicode MS" pitchFamily="32" charset="0"/>
              </a:rPr>
              <a:t>Key Efficacy Data with CDK4/6 Inhibitors</a:t>
            </a:r>
            <a:endParaRPr lang="en-US" dirty="0"/>
          </a:p>
        </p:txBody>
      </p:sp>
      <p:graphicFrame>
        <p:nvGraphicFramePr>
          <p:cNvPr id="6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53508"/>
              </p:ext>
            </p:extLst>
          </p:nvPr>
        </p:nvGraphicFramePr>
        <p:xfrm>
          <a:off x="277819" y="1417336"/>
          <a:ext cx="8588362" cy="3992864"/>
        </p:xfrm>
        <a:graphic>
          <a:graphicData uri="http://schemas.openxmlformats.org/drawingml/2006/table">
            <a:tbl>
              <a:tblPr/>
              <a:tblGrid>
                <a:gridCol w="1621112"/>
                <a:gridCol w="3538250"/>
                <a:gridCol w="3429000"/>
              </a:tblGrid>
              <a:tr h="3047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Agent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Indication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Key efficacy data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</a:tr>
              <a:tr h="142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Palbociclib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(approved)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First line, postmenopausal, HR+, HER2-, advanced BC, with an aromatase inhibitor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Second line, HR+, HER2-, advanced BC, with FULV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PALOMA-2: Median PFS with PALB + LET 24.8 </a:t>
                      </a: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vs LET </a:t>
                      </a:r>
                      <a:b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14.5 </a:t>
                      </a: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sz="15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&lt; 0.0001)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PALOMA-3: Median PFS with PALB + FULV 9.5 </a:t>
                      </a: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vs FULV </a:t>
                      </a:r>
                      <a:b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4.6 </a:t>
                      </a: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sz="15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&lt; 0.001)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</a:tr>
              <a:tr h="741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Ribociclib</a:t>
                      </a:r>
                      <a:endParaRPr kumimoji="0" lang="en-US" sz="1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(approved)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First line, postmenopausal, HR+, HER2-, advanced BC, with LET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MONALEESA-2: Median PFS with RIBO + LET not reached vs LET 14.7 </a:t>
                      </a: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sz="15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&lt; 0.0001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)</a:t>
                      </a:r>
                      <a:endParaRPr kumimoji="0" 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</a:tr>
              <a:tr h="12036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Abemaciclib</a:t>
                      </a:r>
                      <a:endParaRPr kumimoji="0" lang="en-US" sz="1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(investigational)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Not approved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Breakthrough designation as monotherapy for heavily pretreated, refractory, HR+, advanced BC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MONARCH 1: ORR 19.7%, 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en-US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CBR 42.4%</a:t>
                      </a:r>
                    </a:p>
                  </a:txBody>
                  <a:tcPr marL="91454" marR="91454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5C96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151" y="5564977"/>
            <a:ext cx="8581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FULV = </a:t>
            </a:r>
            <a:r>
              <a:rPr lang="en-US" sz="1400" dirty="0" err="1" smtClean="0"/>
              <a:t>fulvestrant</a:t>
            </a:r>
            <a:r>
              <a:rPr lang="en-US" sz="1400" dirty="0" smtClean="0"/>
              <a:t>; PALB = </a:t>
            </a:r>
            <a:r>
              <a:rPr lang="en-US" sz="1400" dirty="0" err="1" smtClean="0"/>
              <a:t>palbociclib</a:t>
            </a:r>
            <a:r>
              <a:rPr lang="en-US" sz="1400" dirty="0" smtClean="0"/>
              <a:t>; LET = </a:t>
            </a:r>
            <a:r>
              <a:rPr lang="en-US" sz="1400" dirty="0" err="1" smtClean="0"/>
              <a:t>letrozole</a:t>
            </a:r>
            <a:r>
              <a:rPr lang="en-US" sz="1400" dirty="0" smtClean="0"/>
              <a:t>; RIBO = </a:t>
            </a:r>
            <a:r>
              <a:rPr lang="en-US" sz="1400" dirty="0" err="1" smtClean="0"/>
              <a:t>ribociclib</a:t>
            </a:r>
            <a:r>
              <a:rPr lang="en-US" sz="1400" dirty="0" smtClean="0"/>
              <a:t>; ORR = overall response rate; CBR = clinical benefit rate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86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>
            <a:off x="3270250" y="33702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4695825" y="2286000"/>
            <a:ext cx="0" cy="2003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5825" y="2274888"/>
            <a:ext cx="457200" cy="2014537"/>
            <a:chOff x="4419600" y="2274888"/>
            <a:chExt cx="514350" cy="2014537"/>
          </a:xfrm>
        </p:grpSpPr>
        <p:sp>
          <p:nvSpPr>
            <p:cNvPr id="57347" name="Line 8"/>
            <p:cNvSpPr>
              <a:spLocks noChangeShapeType="1"/>
            </p:cNvSpPr>
            <p:nvPr/>
          </p:nvSpPr>
          <p:spPr bwMode="auto">
            <a:xfrm flipV="1">
              <a:off x="4419600" y="2274888"/>
              <a:ext cx="514350" cy="111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Line 9"/>
            <p:cNvSpPr>
              <a:spLocks noChangeShapeType="1"/>
            </p:cNvSpPr>
            <p:nvPr/>
          </p:nvSpPr>
          <p:spPr bwMode="auto">
            <a:xfrm>
              <a:off x="4419600" y="4289425"/>
              <a:ext cx="5143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5153025" y="1760538"/>
            <a:ext cx="3457575" cy="989012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err="1" smtClean="0">
                <a:solidFill>
                  <a:srgbClr val="000090"/>
                </a:solidFill>
              </a:rPr>
              <a:t>Abemaciclib</a:t>
            </a:r>
            <a:r>
              <a:rPr lang="en-US" sz="1800" b="1" dirty="0" smtClean="0">
                <a:solidFill>
                  <a:srgbClr val="000090"/>
                </a:solidFill>
              </a:rPr>
              <a:t> + </a:t>
            </a:r>
          </a:p>
          <a:p>
            <a:pPr algn="ctr">
              <a:spcAft>
                <a:spcPts val="0"/>
              </a:spcAft>
            </a:pPr>
            <a:r>
              <a:rPr lang="en-US" sz="1800" b="1" dirty="0" err="1" smtClean="0">
                <a:solidFill>
                  <a:srgbClr val="000090"/>
                </a:solidFill>
              </a:rPr>
              <a:t>fulvestrant</a:t>
            </a:r>
            <a:r>
              <a:rPr lang="en-US" sz="1800" b="1" dirty="0" smtClean="0">
                <a:solidFill>
                  <a:srgbClr val="000090"/>
                </a:solidFill>
              </a:rPr>
              <a:t> 500 mg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5153025" y="3796209"/>
            <a:ext cx="3457575" cy="960438"/>
          </a:xfrm>
          <a:prstGeom prst="rect">
            <a:avLst/>
          </a:prstGeom>
          <a:solidFill>
            <a:srgbClr val="58C4F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rgbClr val="000090"/>
                </a:solidFill>
              </a:rPr>
              <a:t>Placebo + </a:t>
            </a:r>
          </a:p>
          <a:p>
            <a:pPr algn="ctr">
              <a:spcBef>
                <a:spcPts val="0"/>
              </a:spcBef>
            </a:pPr>
            <a:r>
              <a:rPr lang="en-US" sz="1800" b="1" dirty="0" err="1" smtClean="0">
                <a:solidFill>
                  <a:srgbClr val="000090"/>
                </a:solidFill>
              </a:rPr>
              <a:t>fulvestrant</a:t>
            </a:r>
            <a:r>
              <a:rPr lang="en-US" sz="1800" b="1" dirty="0" smtClean="0">
                <a:solidFill>
                  <a:srgbClr val="000090"/>
                </a:solidFill>
              </a:rPr>
              <a:t> 500 mg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1" name="Oval 25"/>
          <p:cNvSpPr>
            <a:spLocks noChangeArrowheads="1"/>
          </p:cNvSpPr>
          <p:nvPr/>
        </p:nvSpPr>
        <p:spPr bwMode="auto">
          <a:xfrm>
            <a:off x="3643312" y="2933700"/>
            <a:ext cx="852488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3959" y="6440144"/>
            <a:ext cx="9144000" cy="4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FFFFFF"/>
                </a:solidFill>
              </a:rPr>
              <a:t>Llombart</a:t>
            </a:r>
            <a:r>
              <a:rPr lang="en-US" sz="1600" dirty="0" smtClean="0">
                <a:solidFill>
                  <a:srgbClr val="FFFFFF"/>
                </a:solidFill>
              </a:rPr>
              <a:t> A et al. SABCS </a:t>
            </a:r>
            <a:r>
              <a:rPr lang="en-US" sz="1600" smtClean="0">
                <a:solidFill>
                  <a:srgbClr val="FFFFFF"/>
                </a:solidFill>
              </a:rPr>
              <a:t>2014;Abstract OT1-01-07; </a:t>
            </a:r>
            <a:r>
              <a:rPr lang="en-US" sz="1600" dirty="0" err="1" smtClean="0">
                <a:solidFill>
                  <a:srgbClr val="FFFFFF"/>
                </a:solidFill>
              </a:rPr>
              <a:t>www.clinicaltrials.gov</a:t>
            </a:r>
            <a:r>
              <a:rPr lang="en-US" sz="1600" dirty="0" smtClean="0">
                <a:solidFill>
                  <a:srgbClr val="FFFFFF"/>
                </a:solidFill>
              </a:rPr>
              <a:t>, May 2, 2017.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41493"/>
              </p:ext>
            </p:extLst>
          </p:nvPr>
        </p:nvGraphicFramePr>
        <p:xfrm>
          <a:off x="381000" y="1553996"/>
          <a:ext cx="3026569" cy="3419592"/>
        </p:xfrm>
        <a:graphic>
          <a:graphicData uri="http://schemas.openxmlformats.org/drawingml/2006/table">
            <a:tbl>
              <a:tblPr/>
              <a:tblGrid>
                <a:gridCol w="3026569"/>
              </a:tblGrid>
              <a:tr h="232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Target accrual = 630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90" marR="91490" marT="45654" marB="45654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</a:tr>
              <a:tr h="153716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dirty="0" smtClean="0"/>
                        <a:t>Postmenopausal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 smtClean="0"/>
                        <a:t>HR-positive, HER2-negative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 smtClean="0"/>
                        <a:t>Inoperable locally advanced or metastatic breast cancer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 smtClean="0"/>
                        <a:t>Relapsed after or have not received prior endocrine therapy</a:t>
                      </a:r>
                    </a:p>
                  </a:txBody>
                  <a:tcPr marL="91490" marR="91490" marT="45654" marB="4565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409903" y="5215171"/>
            <a:ext cx="7583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</a:rPr>
              <a:t>Primary </a:t>
            </a:r>
            <a:r>
              <a:rPr lang="en-US" sz="2000" b="1" dirty="0" smtClean="0">
                <a:solidFill>
                  <a:srgbClr val="FFFFFF"/>
                </a:solidFill>
              </a:rPr>
              <a:t>endpoint</a:t>
            </a:r>
            <a:r>
              <a:rPr lang="en-US" sz="2000" b="1" dirty="0">
                <a:solidFill>
                  <a:srgbClr val="FFFFFF"/>
                </a:solidFill>
              </a:rPr>
              <a:t>: </a:t>
            </a:r>
            <a:r>
              <a:rPr lang="en-US" sz="2000" dirty="0" smtClean="0">
                <a:solidFill>
                  <a:srgbClr val="FFFFFF"/>
                </a:solidFill>
              </a:rPr>
              <a:t>Progression-free survival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III MONARCH 2 Schema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88568" y="240867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2:1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053" y="5708607"/>
            <a:ext cx="8224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9BB2B"/>
                </a:solidFill>
              </a:rPr>
              <a:t>Results from the MONARCH 2 trial will be presented at ASCO</a:t>
            </a:r>
          </a:p>
          <a:p>
            <a:r>
              <a:rPr lang="en-US" sz="1600" dirty="0">
                <a:solidFill>
                  <a:srgbClr val="E9BB2B"/>
                </a:solidFill>
              </a:rPr>
              <a:t>2017 on June </a:t>
            </a:r>
            <a:r>
              <a:rPr lang="en-US" sz="1600" dirty="0" smtClean="0">
                <a:solidFill>
                  <a:srgbClr val="E9BB2B"/>
                </a:solidFill>
              </a:rPr>
              <a:t>3</a:t>
            </a:r>
            <a:r>
              <a:rPr lang="en-US" sz="1600" baseline="30000" dirty="0" smtClean="0">
                <a:solidFill>
                  <a:srgbClr val="E9BB2B"/>
                </a:solidFill>
              </a:rPr>
              <a:t>rd</a:t>
            </a:r>
            <a:r>
              <a:rPr lang="en-US" sz="1600" dirty="0" smtClean="0">
                <a:solidFill>
                  <a:srgbClr val="E9BB2B"/>
                </a:solidFill>
              </a:rPr>
              <a:t> </a:t>
            </a:r>
            <a:r>
              <a:rPr lang="en-US" sz="1600" dirty="0">
                <a:solidFill>
                  <a:srgbClr val="E9BB2B"/>
                </a:solidFill>
              </a:rPr>
              <a:t>at 1:15 PM by Sledge G et al (Abstract 1000).</a:t>
            </a:r>
          </a:p>
        </p:txBody>
      </p:sp>
    </p:spTree>
    <p:extLst>
      <p:ext uri="{BB962C8B-B14F-4D97-AF65-F5344CB8AC3E}">
        <p14:creationId xmlns:p14="http://schemas.microsoft.com/office/powerpoint/2010/main" val="10533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smtClean="0"/>
              <a:t>Phase III MONARCH 2 Study of </a:t>
            </a:r>
            <a:r>
              <a:rPr lang="en-US" dirty="0" err="1" smtClean="0"/>
              <a:t>Abemaciclib</a:t>
            </a:r>
            <a:r>
              <a:rPr lang="en-US" dirty="0" smtClean="0"/>
              <a:t> with </a:t>
            </a:r>
            <a:r>
              <a:rPr lang="en-US" dirty="0" err="1" smtClean="0"/>
              <a:t>Fulvestrant</a:t>
            </a:r>
            <a:r>
              <a:rPr lang="en-US" dirty="0" smtClean="0"/>
              <a:t> Met Primary Endpoint of Progression-Free Survival (PFS)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8006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Press release March 20, 2017: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MONARCH 2 evaluated </a:t>
            </a:r>
            <a:r>
              <a:rPr lang="en-US" sz="2000" dirty="0" err="1" smtClean="0"/>
              <a:t>abemaciclib</a:t>
            </a:r>
            <a:r>
              <a:rPr lang="en-US" sz="2000" dirty="0" smtClean="0"/>
              <a:t> in </a:t>
            </a:r>
            <a:r>
              <a:rPr lang="en-US" sz="2000" dirty="0"/>
              <a:t>combination with </a:t>
            </a:r>
            <a:r>
              <a:rPr lang="en-US" sz="2000" dirty="0" err="1"/>
              <a:t>fulvestrant</a:t>
            </a:r>
            <a:r>
              <a:rPr lang="en-US" sz="2000" dirty="0"/>
              <a:t> in women with </a:t>
            </a:r>
            <a:r>
              <a:rPr lang="en-US" sz="2000" dirty="0" smtClean="0"/>
              <a:t>HR+, HER2-, </a:t>
            </a:r>
            <a:r>
              <a:rPr lang="en-US" sz="2000" dirty="0"/>
              <a:t>advanced breast cancer </a:t>
            </a:r>
            <a:r>
              <a:rPr lang="en-US" sz="2000" dirty="0" smtClean="0"/>
              <a:t>and disease relapse </a:t>
            </a:r>
            <a:r>
              <a:rPr lang="en-US" sz="2000" dirty="0"/>
              <a:t>or </a:t>
            </a:r>
            <a:r>
              <a:rPr lang="en-US" sz="2000" dirty="0" smtClean="0"/>
              <a:t>progression </a:t>
            </a:r>
            <a:r>
              <a:rPr lang="en-US" sz="2000" dirty="0"/>
              <a:t>after endocrine therapy. The </a:t>
            </a:r>
            <a:r>
              <a:rPr lang="en-US" sz="2000" dirty="0" smtClean="0"/>
              <a:t>addition </a:t>
            </a:r>
            <a:r>
              <a:rPr lang="en-US" sz="2000" dirty="0"/>
              <a:t>of </a:t>
            </a:r>
            <a:r>
              <a:rPr lang="en-US" sz="2000" dirty="0" err="1"/>
              <a:t>abemaciclib</a:t>
            </a:r>
            <a:r>
              <a:rPr lang="en-US" sz="2000" dirty="0"/>
              <a:t> to </a:t>
            </a:r>
            <a:r>
              <a:rPr lang="en-US" sz="2000" dirty="0" err="1"/>
              <a:t>fulvestrant</a:t>
            </a:r>
            <a:r>
              <a:rPr lang="en-US" sz="2000" dirty="0"/>
              <a:t> resulted in a statistically significant improvement in </a:t>
            </a:r>
            <a:r>
              <a:rPr lang="en-US" sz="2000" dirty="0" smtClean="0"/>
              <a:t>PFS when </a:t>
            </a:r>
            <a:r>
              <a:rPr lang="en-US" sz="2000" dirty="0"/>
              <a:t>compared to the control arm of placebo </a:t>
            </a:r>
            <a:r>
              <a:rPr lang="en-US" sz="2000" dirty="0" smtClean="0"/>
              <a:t>with </a:t>
            </a:r>
            <a:r>
              <a:rPr lang="en-US" sz="2000" dirty="0" err="1"/>
              <a:t>fulvestrant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FFC000"/>
                </a:solidFill>
              </a:rPr>
              <a:t>Results from the </a:t>
            </a:r>
            <a:r>
              <a:rPr lang="en-US" sz="2000" dirty="0" smtClean="0">
                <a:solidFill>
                  <a:srgbClr val="FFC000"/>
                </a:solidFill>
              </a:rPr>
              <a:t>MONARCH 2 </a:t>
            </a:r>
            <a:r>
              <a:rPr lang="en-US" sz="2000" dirty="0">
                <a:solidFill>
                  <a:srgbClr val="FFC000"/>
                </a:solidFill>
              </a:rPr>
              <a:t>trial will be presented </a:t>
            </a:r>
            <a:r>
              <a:rPr lang="en-US" sz="2000" dirty="0" smtClean="0">
                <a:solidFill>
                  <a:srgbClr val="FFC000"/>
                </a:solidFill>
              </a:rPr>
              <a:t>at ASCO 2017 on </a:t>
            </a:r>
            <a:r>
              <a:rPr lang="en-US" sz="2000" dirty="0">
                <a:solidFill>
                  <a:srgbClr val="FFC000"/>
                </a:solidFill>
              </a:rPr>
              <a:t>June </a:t>
            </a:r>
            <a:r>
              <a:rPr lang="en-US" sz="2000" dirty="0" smtClean="0">
                <a:solidFill>
                  <a:srgbClr val="FFC000"/>
                </a:solidFill>
              </a:rPr>
              <a:t>3</a:t>
            </a:r>
            <a:r>
              <a:rPr lang="en-US" sz="2000" baseline="30000" dirty="0" smtClean="0">
                <a:solidFill>
                  <a:srgbClr val="FFC000"/>
                </a:solidFill>
              </a:rPr>
              <a:t>rd</a:t>
            </a:r>
            <a:r>
              <a:rPr lang="en-US" sz="2000" dirty="0" smtClean="0">
                <a:solidFill>
                  <a:srgbClr val="FFC000"/>
                </a:solidFill>
              </a:rPr>
              <a:t> at 1:15 PM by Sledge G et </a:t>
            </a:r>
            <a:r>
              <a:rPr lang="en-US" sz="2000" dirty="0">
                <a:solidFill>
                  <a:srgbClr val="FFC000"/>
                </a:solidFill>
              </a:rPr>
              <a:t>al (Abstract </a:t>
            </a:r>
            <a:r>
              <a:rPr lang="en-US" sz="2000" dirty="0" smtClean="0">
                <a:solidFill>
                  <a:srgbClr val="FFC000"/>
                </a:solidFill>
              </a:rPr>
              <a:t>1000).</a:t>
            </a:r>
            <a:endParaRPr lang="en-US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959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 https://investor.lilly.com/releasedetail.cfm?ReleaseID=1017952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9670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>
          <a:xfrm>
            <a:off x="685800" y="4763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MONARCH 3: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Phase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III Study of First-Line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Abemaciclib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with a Nonsteroidal Aromatase Inhibitor (NSAI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8" name="TextBox 4"/>
          <p:cNvSpPr txBox="1">
            <a:spLocks noChangeArrowheads="1"/>
          </p:cNvSpPr>
          <p:nvPr/>
        </p:nvSpPr>
        <p:spPr bwMode="auto">
          <a:xfrm>
            <a:off x="0" y="6473825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Goetz MP et al. </a:t>
            </a:r>
            <a:r>
              <a:rPr lang="en-US" sz="1600" i="1" dirty="0"/>
              <a:t>Proc ASCO </a:t>
            </a:r>
            <a:r>
              <a:rPr lang="en-US" sz="1600" dirty="0"/>
              <a:t>2015;Abstract </a:t>
            </a:r>
            <a:r>
              <a:rPr lang="en-US" sz="1600" dirty="0" smtClean="0"/>
              <a:t>TPS624; </a:t>
            </a:r>
            <a:r>
              <a:rPr lang="en-US" sz="1600" dirty="0" err="1" smtClean="0"/>
              <a:t>www.clinicaltrials.gov</a:t>
            </a:r>
            <a:r>
              <a:rPr lang="en-US" sz="1600" dirty="0"/>
              <a:t>; NCT02246621</a:t>
            </a:r>
          </a:p>
        </p:txBody>
      </p:sp>
      <p:sp>
        <p:nvSpPr>
          <p:cNvPr id="121859" name="Line 6"/>
          <p:cNvSpPr>
            <a:spLocks noChangeShapeType="1"/>
          </p:cNvSpPr>
          <p:nvPr/>
        </p:nvSpPr>
        <p:spPr bwMode="auto">
          <a:xfrm>
            <a:off x="3679825" y="30146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Line 7"/>
          <p:cNvSpPr>
            <a:spLocks noChangeShapeType="1"/>
          </p:cNvSpPr>
          <p:nvPr/>
        </p:nvSpPr>
        <p:spPr bwMode="auto">
          <a:xfrm flipH="1">
            <a:off x="5105400" y="2057400"/>
            <a:ext cx="0" cy="176847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Line 8"/>
          <p:cNvSpPr>
            <a:spLocks noChangeShapeType="1"/>
          </p:cNvSpPr>
          <p:nvPr/>
        </p:nvSpPr>
        <p:spPr bwMode="auto">
          <a:xfrm flipV="1">
            <a:off x="5105400" y="2057400"/>
            <a:ext cx="514350" cy="1111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2" name="Line 9"/>
          <p:cNvSpPr>
            <a:spLocks noChangeShapeType="1"/>
          </p:cNvSpPr>
          <p:nvPr/>
        </p:nvSpPr>
        <p:spPr bwMode="auto">
          <a:xfrm>
            <a:off x="5105400" y="3825875"/>
            <a:ext cx="51435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3" name="Text Box 11"/>
          <p:cNvSpPr txBox="1">
            <a:spLocks noChangeArrowheads="1"/>
          </p:cNvSpPr>
          <p:nvPr/>
        </p:nvSpPr>
        <p:spPr bwMode="auto">
          <a:xfrm>
            <a:off x="5638800" y="1600200"/>
            <a:ext cx="2678113" cy="855663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err="1">
                <a:solidFill>
                  <a:srgbClr val="000090"/>
                </a:solidFill>
              </a:rPr>
              <a:t>Abemaciclib</a:t>
            </a:r>
            <a:r>
              <a:rPr lang="en-US" sz="1800" b="1" dirty="0">
                <a:solidFill>
                  <a:srgbClr val="000090"/>
                </a:solidFill>
              </a:rPr>
              <a:t> + NSAI until PD</a:t>
            </a:r>
          </a:p>
        </p:txBody>
      </p:sp>
      <p:sp>
        <p:nvSpPr>
          <p:cNvPr id="121864" name="Oval 25"/>
          <p:cNvSpPr>
            <a:spLocks noChangeArrowheads="1"/>
          </p:cNvSpPr>
          <p:nvPr/>
        </p:nvSpPr>
        <p:spPr bwMode="auto">
          <a:xfrm>
            <a:off x="4100513" y="2578100"/>
            <a:ext cx="852487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121865" name="Text Box 11"/>
          <p:cNvSpPr txBox="1">
            <a:spLocks noChangeArrowheads="1"/>
          </p:cNvSpPr>
          <p:nvPr/>
        </p:nvSpPr>
        <p:spPr bwMode="auto">
          <a:xfrm>
            <a:off x="5638800" y="3429000"/>
            <a:ext cx="2678113" cy="762000"/>
          </a:xfrm>
          <a:prstGeom prst="rect">
            <a:avLst/>
          </a:prstGeom>
          <a:solidFill>
            <a:srgbClr val="99CC0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90"/>
                </a:solidFill>
              </a:rPr>
              <a:t>Placebo + NSAI </a:t>
            </a:r>
            <a:br>
              <a:rPr lang="en-US" sz="1800" b="1">
                <a:solidFill>
                  <a:srgbClr val="000090"/>
                </a:solidFill>
              </a:rPr>
            </a:br>
            <a:r>
              <a:rPr lang="en-US" sz="1800" b="1">
                <a:solidFill>
                  <a:srgbClr val="000090"/>
                </a:solidFill>
              </a:rPr>
              <a:t>until PD</a:t>
            </a:r>
          </a:p>
        </p:txBody>
      </p:sp>
      <p:graphicFrame>
        <p:nvGraphicFramePr>
          <p:cNvPr id="15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587154"/>
              </p:ext>
            </p:extLst>
          </p:nvPr>
        </p:nvGraphicFramePr>
        <p:xfrm>
          <a:off x="533400" y="1685925"/>
          <a:ext cx="3276600" cy="2505075"/>
        </p:xfrm>
        <a:graphic>
          <a:graphicData uri="http://schemas.openxmlformats.org/drawingml/2006/table">
            <a:tbl>
              <a:tblPr/>
              <a:tblGrid>
                <a:gridCol w="3276600"/>
              </a:tblGrid>
              <a:tr h="2505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Postmenopausal women with HR+, HER2-,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locoregionally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recurrent or metastatic BC with disease-free interval &gt;12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mo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 after (neo)adjuvant endocrine therapy or presenting de novo with metastatic disease </a:t>
                      </a:r>
                      <a:b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</a:b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Arial"/>
                        </a:rPr>
                        <a:t>(N = 450)</a:t>
                      </a:r>
                    </a:p>
                  </a:txBody>
                  <a:tcPr marL="91490" marR="91490" marT="45543" marB="4554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</a:tr>
            </a:tbl>
          </a:graphicData>
        </a:graphic>
      </p:graphicFrame>
      <p:sp>
        <p:nvSpPr>
          <p:cNvPr id="121872" name="TextBox 1"/>
          <p:cNvSpPr txBox="1">
            <a:spLocks noChangeArrowheads="1"/>
          </p:cNvSpPr>
          <p:nvPr/>
        </p:nvSpPr>
        <p:spPr bwMode="auto">
          <a:xfrm>
            <a:off x="5410200" y="2754313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2:1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4343400"/>
            <a:ext cx="769620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en-US" sz="1800" b="1" dirty="0"/>
              <a:t>Primary endpoint: </a:t>
            </a:r>
            <a:r>
              <a:rPr lang="en-US" sz="1800" dirty="0"/>
              <a:t>Progression-free survival (PFS)</a:t>
            </a:r>
          </a:p>
          <a:p>
            <a:pPr>
              <a:spcBef>
                <a:spcPts val="400"/>
              </a:spcBef>
              <a:defRPr/>
            </a:pPr>
            <a:r>
              <a:rPr lang="en-US" sz="1800" b="1" dirty="0"/>
              <a:t>Stratification </a:t>
            </a:r>
            <a:r>
              <a:rPr lang="en-US" sz="1800" b="1" dirty="0" smtClean="0"/>
              <a:t>factors:</a:t>
            </a:r>
            <a:endParaRPr lang="en-US" sz="1800" b="1" dirty="0"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en-US" sz="1800" dirty="0"/>
              <a:t>Nature of disease (visceral metastases versus bone-only metastases versus other)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en-US" sz="1800" dirty="0"/>
              <a:t>Prior (neo)adjuvant endocrine therapy (AI therapy versus other versus no prior endocrine therapy)</a:t>
            </a:r>
          </a:p>
        </p:txBody>
      </p:sp>
    </p:spTree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smtClean="0"/>
              <a:t>MONARCH </a:t>
            </a:r>
            <a:r>
              <a:rPr lang="en-US" dirty="0"/>
              <a:t>3</a:t>
            </a:r>
            <a:r>
              <a:rPr lang="en-US" dirty="0" smtClean="0"/>
              <a:t> Study of </a:t>
            </a:r>
            <a:r>
              <a:rPr lang="en-US" dirty="0" err="1" smtClean="0"/>
              <a:t>Abemaciclib</a:t>
            </a:r>
            <a:r>
              <a:rPr lang="en-US" dirty="0"/>
              <a:t> Demonstrated Superior </a:t>
            </a:r>
            <a:r>
              <a:rPr lang="en-US" dirty="0" smtClean="0"/>
              <a:t>PFS at </a:t>
            </a:r>
            <a:r>
              <a:rPr lang="en-US" dirty="0"/>
              <a:t>Interim </a:t>
            </a:r>
            <a:r>
              <a:rPr lang="en-US" dirty="0" smtClean="0"/>
              <a:t>Analysis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800600"/>
          </a:xfrm>
        </p:spPr>
        <p:txBody>
          <a:bodyPr/>
          <a:lstStyle/>
          <a:p>
            <a:pPr>
              <a:spcBef>
                <a:spcPts val="1776"/>
              </a:spcBef>
              <a:buNone/>
            </a:pPr>
            <a:r>
              <a:rPr lang="en-US" sz="2000" dirty="0" smtClean="0"/>
              <a:t>Press release April 24, 2017:</a:t>
            </a:r>
          </a:p>
          <a:p>
            <a:pPr>
              <a:spcBef>
                <a:spcPts val="1776"/>
              </a:spcBef>
              <a:buFont typeface="Arial" charset="0"/>
              <a:buChar char="•"/>
            </a:pPr>
            <a:r>
              <a:rPr lang="en-US" sz="2000" dirty="0" smtClean="0"/>
              <a:t>MONARCH 3 evaluated </a:t>
            </a:r>
            <a:r>
              <a:rPr lang="en-US" sz="2000" dirty="0" err="1" smtClean="0"/>
              <a:t>abemaciclib</a:t>
            </a:r>
            <a:r>
              <a:rPr lang="en-US" sz="2000" dirty="0" smtClean="0"/>
              <a:t> in </a:t>
            </a:r>
            <a:r>
              <a:rPr lang="en-US" sz="2000" dirty="0"/>
              <a:t>combination with an aromatase inhibitor (</a:t>
            </a:r>
            <a:r>
              <a:rPr lang="en-US" sz="2000" dirty="0" err="1"/>
              <a:t>letrozole</a:t>
            </a:r>
            <a:r>
              <a:rPr lang="en-US" sz="2000" dirty="0"/>
              <a:t> or </a:t>
            </a:r>
            <a:r>
              <a:rPr lang="en-US" sz="2000" dirty="0" err="1"/>
              <a:t>anastrozole</a:t>
            </a:r>
            <a:r>
              <a:rPr lang="en-US" sz="2000" dirty="0"/>
              <a:t>) compared to </a:t>
            </a:r>
            <a:r>
              <a:rPr lang="en-US" sz="2000" dirty="0" smtClean="0"/>
              <a:t>an </a:t>
            </a:r>
            <a:r>
              <a:rPr lang="en-US" sz="2000" dirty="0"/>
              <a:t>aromatase inhibitor alone </a:t>
            </a:r>
            <a:r>
              <a:rPr lang="en-US" sz="2000" dirty="0" smtClean="0"/>
              <a:t>for </a:t>
            </a:r>
            <a:r>
              <a:rPr lang="en-US" sz="2000" dirty="0"/>
              <a:t>women with </a:t>
            </a:r>
            <a:r>
              <a:rPr lang="en-US" sz="2000" dirty="0" smtClean="0"/>
              <a:t>HR-positive, HER2-negative </a:t>
            </a:r>
            <a:r>
              <a:rPr lang="en-US" sz="2000" dirty="0"/>
              <a:t>advanced breast cancer</a:t>
            </a:r>
            <a:r>
              <a:rPr lang="en-US" sz="2000" dirty="0" smtClean="0"/>
              <a:t>.</a:t>
            </a:r>
          </a:p>
          <a:p>
            <a:pPr>
              <a:spcBef>
                <a:spcPts val="1776"/>
              </a:spcBef>
              <a:buFont typeface="Arial" charset="0"/>
              <a:buChar char="•"/>
            </a:pPr>
            <a:r>
              <a:rPr lang="en-US" sz="2000" dirty="0" smtClean="0"/>
              <a:t>A preplanned </a:t>
            </a:r>
            <a:r>
              <a:rPr lang="en-US" sz="2000" dirty="0"/>
              <a:t>interim analysis for MONARCH </a:t>
            </a:r>
            <a:r>
              <a:rPr lang="en-US" sz="2000" dirty="0" smtClean="0"/>
              <a:t>3 demonstrated that </a:t>
            </a:r>
            <a:r>
              <a:rPr lang="en-US" sz="2000" dirty="0"/>
              <a:t>the trial met its primary endpoint of </a:t>
            </a:r>
            <a:r>
              <a:rPr lang="en-US" sz="2000" dirty="0" smtClean="0"/>
              <a:t>statistically </a:t>
            </a:r>
            <a:r>
              <a:rPr lang="en-US" sz="2000" dirty="0"/>
              <a:t>significant improvement in </a:t>
            </a:r>
            <a:r>
              <a:rPr lang="en-US" sz="2000" dirty="0" smtClean="0"/>
              <a:t>PFS. </a:t>
            </a:r>
          </a:p>
          <a:p>
            <a:pPr>
              <a:spcBef>
                <a:spcPts val="1776"/>
              </a:spcBef>
              <a:buFont typeface="Arial" charset="0"/>
              <a:buChar char="•"/>
            </a:pPr>
            <a:r>
              <a:rPr lang="en-US" sz="2000" dirty="0" smtClean="0"/>
              <a:t>Improvement </a:t>
            </a:r>
            <a:r>
              <a:rPr lang="en-US" sz="2000" dirty="0"/>
              <a:t>was </a:t>
            </a:r>
            <a:r>
              <a:rPr lang="en-US" sz="2000" dirty="0" smtClean="0"/>
              <a:t>also demonstrated </a:t>
            </a:r>
            <a:r>
              <a:rPr lang="en-US" sz="2000" dirty="0"/>
              <a:t>in objective response </a:t>
            </a:r>
            <a:r>
              <a:rPr lang="en-US" sz="2000" dirty="0" smtClean="0"/>
              <a:t>rate, </a:t>
            </a:r>
            <a:r>
              <a:rPr lang="en-US" sz="2000" dirty="0"/>
              <a:t>a key secondary </a:t>
            </a:r>
            <a:r>
              <a:rPr lang="en-US" sz="2000" dirty="0" smtClean="0"/>
              <a:t>endpoint. 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17834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https://</a:t>
            </a:r>
            <a:r>
              <a:rPr lang="en-US" sz="1600" dirty="0" err="1">
                <a:solidFill>
                  <a:srgbClr val="FFFFFF"/>
                </a:solidFill>
              </a:rPr>
              <a:t>investor.lilly.com</a:t>
            </a:r>
            <a:r>
              <a:rPr lang="en-US" sz="1600" dirty="0">
                <a:solidFill>
                  <a:srgbClr val="FFFFFF"/>
                </a:solidFill>
              </a:rPr>
              <a:t>/</a:t>
            </a:r>
            <a:r>
              <a:rPr lang="en-US" sz="1600" dirty="0" err="1">
                <a:solidFill>
                  <a:srgbClr val="FFFFFF"/>
                </a:solidFill>
              </a:rPr>
              <a:t>releasedetail.cfm?ReleaseID</a:t>
            </a:r>
            <a:r>
              <a:rPr lang="en-US" sz="1600" dirty="0">
                <a:solidFill>
                  <a:srgbClr val="FFFFFF"/>
                </a:solidFill>
              </a:rPr>
              <a:t>=1022428</a:t>
            </a:r>
          </a:p>
        </p:txBody>
      </p:sp>
    </p:spTree>
    <p:extLst>
      <p:ext uri="{BB962C8B-B14F-4D97-AF65-F5344CB8AC3E}">
        <p14:creationId xmlns:p14="http://schemas.microsoft.com/office/powerpoint/2010/main" val="8450721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Crosstalk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between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ER and PI3K/AKT/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mTOR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Signaling: Rationale for Dual Inhibition</a:t>
            </a:r>
          </a:p>
        </p:txBody>
      </p:sp>
      <p:pic>
        <p:nvPicPr>
          <p:cNvPr id="1249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7" t="87109" r="29907" b="8463"/>
          <a:stretch>
            <a:fillRect/>
          </a:stretch>
        </p:blipFill>
        <p:spPr bwMode="auto">
          <a:xfrm>
            <a:off x="1255713" y="5764213"/>
            <a:ext cx="32861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525463" y="5041900"/>
            <a:ext cx="409575" cy="93663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 flipV="1">
            <a:off x="1001713" y="4973638"/>
            <a:ext cx="450850" cy="53975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1506538" y="4933950"/>
            <a:ext cx="446087" cy="30163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flipV="1">
            <a:off x="2024063" y="4906963"/>
            <a:ext cx="450850" cy="22225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2573338" y="4902200"/>
            <a:ext cx="433387" cy="0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3092450" y="4910138"/>
            <a:ext cx="431800" cy="14287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3659188" y="4933950"/>
            <a:ext cx="436562" cy="30163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191000" y="4973638"/>
            <a:ext cx="409575" cy="58737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4664075" y="5045075"/>
            <a:ext cx="449263" cy="122238"/>
          </a:xfrm>
          <a:prstGeom prst="line">
            <a:avLst/>
          </a:prstGeom>
          <a:ln w="76200" cmpd="dbl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38"/>
          <p:cNvGrpSpPr>
            <a:grpSpLocks/>
          </p:cNvGrpSpPr>
          <p:nvPr/>
        </p:nvGrpSpPr>
        <p:grpSpPr bwMode="auto">
          <a:xfrm>
            <a:off x="334164" y="2258124"/>
            <a:ext cx="4190708" cy="170530"/>
            <a:chOff x="3124200" y="1857952"/>
            <a:chExt cx="4937057" cy="175444"/>
          </a:xfrm>
          <a:solidFill>
            <a:srgbClr val="CF6A59"/>
          </a:solidFill>
        </p:grpSpPr>
        <p:grpSp>
          <p:nvGrpSpPr>
            <p:cNvPr id="3" name="Group 1037"/>
            <p:cNvGrpSpPr>
              <a:grpSpLocks/>
            </p:cNvGrpSpPr>
            <p:nvPr/>
          </p:nvGrpSpPr>
          <p:grpSpPr bwMode="auto">
            <a:xfrm>
              <a:off x="3124200" y="1895475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4" name="Group 1034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4" name="Group 1029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29" name="Oval 928"/>
                  <p:cNvSpPr/>
                  <p:nvPr/>
                </p:nvSpPr>
                <p:spPr>
                  <a:xfrm>
                    <a:off x="3098081" y="1904327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30" name="Straight Connector 929"/>
                  <p:cNvCxnSpPr>
                    <a:stCxn id="929" idx="4"/>
                  </p:cNvCxnSpPr>
                  <p:nvPr/>
                </p:nvCxnSpPr>
                <p:spPr>
                  <a:xfrm>
                    <a:off x="3121582" y="1948040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38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27" name="Oval 39"/>
                  <p:cNvSpPr/>
                  <p:nvPr/>
                </p:nvSpPr>
                <p:spPr>
                  <a:xfrm>
                    <a:off x="3097421" y="1904327"/>
                    <a:ext cx="40288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28" name="Straight Connector 40"/>
                  <p:cNvCxnSpPr/>
                  <p:nvPr/>
                </p:nvCxnSpPr>
                <p:spPr>
                  <a:xfrm>
                    <a:off x="3120923" y="1948040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Group 41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25" name="Oval 42"/>
                  <p:cNvSpPr/>
                  <p:nvPr/>
                </p:nvSpPr>
                <p:spPr>
                  <a:xfrm>
                    <a:off x="3098590" y="1903765"/>
                    <a:ext cx="47003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26" name="Straight Connector 43"/>
                  <p:cNvCxnSpPr/>
                  <p:nvPr/>
                </p:nvCxnSpPr>
                <p:spPr>
                  <a:xfrm>
                    <a:off x="3122091" y="1940753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44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23" name="Oval 45"/>
                  <p:cNvSpPr/>
                  <p:nvPr/>
                </p:nvSpPr>
                <p:spPr>
                  <a:xfrm>
                    <a:off x="3097931" y="1903765"/>
                    <a:ext cx="47003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24" name="Straight Connector 46"/>
                  <p:cNvCxnSpPr/>
                  <p:nvPr/>
                </p:nvCxnSpPr>
                <p:spPr>
                  <a:xfrm>
                    <a:off x="3121432" y="1940753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1" name="Group 52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2" name="Group 53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17" name="Oval 916"/>
                  <p:cNvSpPr/>
                  <p:nvPr/>
                </p:nvSpPr>
                <p:spPr>
                  <a:xfrm>
                    <a:off x="3098441" y="1904890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18" name="Straight Connector 917"/>
                  <p:cNvCxnSpPr>
                    <a:stCxn id="917" idx="4"/>
                  </p:cNvCxnSpPr>
                  <p:nvPr/>
                </p:nvCxnSpPr>
                <p:spPr>
                  <a:xfrm>
                    <a:off x="3121942" y="1948602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54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15" name="Oval 61"/>
                  <p:cNvSpPr/>
                  <p:nvPr/>
                </p:nvSpPr>
                <p:spPr>
                  <a:xfrm>
                    <a:off x="3097782" y="1904890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16" name="Straight Connector 915"/>
                  <p:cNvCxnSpPr/>
                  <p:nvPr/>
                </p:nvCxnSpPr>
                <p:spPr>
                  <a:xfrm>
                    <a:off x="3121283" y="1948602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Group 55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13" name="Oval 59"/>
                  <p:cNvSpPr/>
                  <p:nvPr/>
                </p:nvSpPr>
                <p:spPr>
                  <a:xfrm>
                    <a:off x="3105665" y="1904327"/>
                    <a:ext cx="40288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14" name="Straight Connector 60"/>
                  <p:cNvCxnSpPr/>
                  <p:nvPr/>
                </p:nvCxnSpPr>
                <p:spPr>
                  <a:xfrm>
                    <a:off x="3122452" y="1948040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6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11" name="Oval 57"/>
                  <p:cNvSpPr/>
                  <p:nvPr/>
                </p:nvSpPr>
                <p:spPr>
                  <a:xfrm>
                    <a:off x="3098290" y="1904327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12" name="Straight Connector 58"/>
                  <p:cNvCxnSpPr/>
                  <p:nvPr/>
                </p:nvCxnSpPr>
                <p:spPr>
                  <a:xfrm>
                    <a:off x="3121792" y="1948040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6" name="Group 432"/>
            <p:cNvGrpSpPr>
              <a:grpSpLocks/>
            </p:cNvGrpSpPr>
            <p:nvPr/>
          </p:nvGrpSpPr>
          <p:grpSpPr bwMode="auto">
            <a:xfrm>
              <a:off x="3431381" y="1893094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65" name="Group 433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6" name="Group 447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03" name="Oval 457"/>
                  <p:cNvSpPr/>
                  <p:nvPr/>
                </p:nvSpPr>
                <p:spPr>
                  <a:xfrm>
                    <a:off x="3101454" y="1903347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04" name="Straight Connector 458"/>
                  <p:cNvCxnSpPr/>
                  <p:nvPr/>
                </p:nvCxnSpPr>
                <p:spPr>
                  <a:xfrm>
                    <a:off x="3124956" y="1948740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" name="Group 448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01" name="Oval 455"/>
                  <p:cNvSpPr/>
                  <p:nvPr/>
                </p:nvSpPr>
                <p:spPr>
                  <a:xfrm>
                    <a:off x="3100795" y="1903347"/>
                    <a:ext cx="35252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02" name="Straight Connector 456"/>
                  <p:cNvCxnSpPr/>
                  <p:nvPr/>
                </p:nvCxnSpPr>
                <p:spPr>
                  <a:xfrm>
                    <a:off x="3120940" y="1948740"/>
                    <a:ext cx="1678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Group 449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99" name="Oval 453"/>
                  <p:cNvSpPr/>
                  <p:nvPr/>
                </p:nvSpPr>
                <p:spPr>
                  <a:xfrm>
                    <a:off x="3101964" y="1902784"/>
                    <a:ext cx="41966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00" name="Straight Connector 454"/>
                  <p:cNvCxnSpPr/>
                  <p:nvPr/>
                </p:nvCxnSpPr>
                <p:spPr>
                  <a:xfrm>
                    <a:off x="3122108" y="1948178"/>
                    <a:ext cx="1678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450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97" name="Oval 451"/>
                  <p:cNvSpPr/>
                  <p:nvPr/>
                </p:nvSpPr>
                <p:spPr>
                  <a:xfrm>
                    <a:off x="3097947" y="1902784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98" name="Straight Connector 452"/>
                  <p:cNvCxnSpPr/>
                  <p:nvPr/>
                </p:nvCxnSpPr>
                <p:spPr>
                  <a:xfrm>
                    <a:off x="3121448" y="1948178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0" name="Group 434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71" name="Group 435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91" name="Oval 890"/>
                  <p:cNvSpPr/>
                  <p:nvPr/>
                </p:nvSpPr>
                <p:spPr>
                  <a:xfrm>
                    <a:off x="3101815" y="1910634"/>
                    <a:ext cx="45324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92" name="Straight Connector 446"/>
                  <p:cNvCxnSpPr>
                    <a:stCxn id="891" idx="4"/>
                  </p:cNvCxnSpPr>
                  <p:nvPr/>
                </p:nvCxnSpPr>
                <p:spPr>
                  <a:xfrm>
                    <a:off x="3125316" y="1949302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" name="Group 436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89" name="Oval 888"/>
                  <p:cNvSpPr/>
                  <p:nvPr/>
                </p:nvSpPr>
                <p:spPr>
                  <a:xfrm>
                    <a:off x="3101155" y="1910634"/>
                    <a:ext cx="41967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90" name="Straight Connector 889"/>
                  <p:cNvCxnSpPr>
                    <a:stCxn id="889" idx="4"/>
                  </p:cNvCxnSpPr>
                  <p:nvPr/>
                </p:nvCxnSpPr>
                <p:spPr>
                  <a:xfrm>
                    <a:off x="3121299" y="1949302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Group 437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87" name="Oval 886"/>
                  <p:cNvSpPr/>
                  <p:nvPr/>
                </p:nvSpPr>
                <p:spPr>
                  <a:xfrm>
                    <a:off x="3109038" y="1903347"/>
                    <a:ext cx="3525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88" name="Straight Connector 887"/>
                  <p:cNvCxnSpPr>
                    <a:stCxn id="887" idx="4"/>
                  </p:cNvCxnSpPr>
                  <p:nvPr/>
                </p:nvCxnSpPr>
                <p:spPr>
                  <a:xfrm>
                    <a:off x="3122468" y="1948740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4" name="Group 438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85" name="Oval 884"/>
                  <p:cNvSpPr/>
                  <p:nvPr/>
                </p:nvSpPr>
                <p:spPr>
                  <a:xfrm>
                    <a:off x="3098307" y="1903347"/>
                    <a:ext cx="45324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86" name="Straight Connector 885"/>
                  <p:cNvCxnSpPr>
                    <a:stCxn id="885" idx="4"/>
                  </p:cNvCxnSpPr>
                  <p:nvPr/>
                </p:nvCxnSpPr>
                <p:spPr>
                  <a:xfrm>
                    <a:off x="3121809" y="1948740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5" name="Group 486"/>
            <p:cNvGrpSpPr>
              <a:grpSpLocks/>
            </p:cNvGrpSpPr>
            <p:nvPr/>
          </p:nvGrpSpPr>
          <p:grpSpPr bwMode="auto">
            <a:xfrm>
              <a:off x="3740943" y="1890713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76" name="Group 487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77" name="Group 501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77" name="Oval 876"/>
                  <p:cNvSpPr/>
                  <p:nvPr/>
                </p:nvSpPr>
                <p:spPr>
                  <a:xfrm>
                    <a:off x="3100768" y="1904046"/>
                    <a:ext cx="38610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78" name="Straight Connector 877"/>
                  <p:cNvCxnSpPr>
                    <a:stCxn id="877" idx="4"/>
                  </p:cNvCxnSpPr>
                  <p:nvPr/>
                </p:nvCxnSpPr>
                <p:spPr>
                  <a:xfrm>
                    <a:off x="3124269" y="1947758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" name="Group 502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75" name="Oval 874"/>
                  <p:cNvSpPr/>
                  <p:nvPr/>
                </p:nvSpPr>
                <p:spPr>
                  <a:xfrm>
                    <a:off x="3101787" y="1904046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76" name="Straight Connector 875"/>
                  <p:cNvCxnSpPr>
                    <a:stCxn id="875" idx="4"/>
                  </p:cNvCxnSpPr>
                  <p:nvPr/>
                </p:nvCxnSpPr>
                <p:spPr>
                  <a:xfrm>
                    <a:off x="3121931" y="1947758"/>
                    <a:ext cx="1679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9" name="Group 503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73" name="Oval 872"/>
                  <p:cNvSpPr/>
                  <p:nvPr/>
                </p:nvSpPr>
                <p:spPr>
                  <a:xfrm>
                    <a:off x="3101278" y="1903483"/>
                    <a:ext cx="41966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74" name="Straight Connector 873"/>
                  <p:cNvCxnSpPr>
                    <a:stCxn id="873" idx="4"/>
                  </p:cNvCxnSpPr>
                  <p:nvPr/>
                </p:nvCxnSpPr>
                <p:spPr>
                  <a:xfrm>
                    <a:off x="3121422" y="1940471"/>
                    <a:ext cx="1678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0" name="Group 504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71" name="Oval 505"/>
                  <p:cNvSpPr/>
                  <p:nvPr/>
                </p:nvSpPr>
                <p:spPr>
                  <a:xfrm>
                    <a:off x="3105654" y="1903483"/>
                    <a:ext cx="38609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72" name="Straight Connector 871"/>
                  <p:cNvCxnSpPr/>
                  <p:nvPr/>
                </p:nvCxnSpPr>
                <p:spPr>
                  <a:xfrm>
                    <a:off x="3122441" y="1940471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1" name="Group 488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82" name="Group 489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65" name="Oval 864"/>
                  <p:cNvSpPr/>
                  <p:nvPr/>
                </p:nvSpPr>
                <p:spPr>
                  <a:xfrm>
                    <a:off x="3101129" y="1904608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66" name="Straight Connector 865"/>
                  <p:cNvCxnSpPr>
                    <a:stCxn id="865" idx="4"/>
                  </p:cNvCxnSpPr>
                  <p:nvPr/>
                </p:nvCxnSpPr>
                <p:spPr>
                  <a:xfrm>
                    <a:off x="3124630" y="1948321"/>
                    <a:ext cx="0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490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63" name="Oval 862"/>
                  <p:cNvSpPr/>
                  <p:nvPr/>
                </p:nvSpPr>
                <p:spPr>
                  <a:xfrm>
                    <a:off x="3102148" y="1904608"/>
                    <a:ext cx="41966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64" name="Straight Connector 863"/>
                  <p:cNvCxnSpPr>
                    <a:stCxn id="863" idx="4"/>
                  </p:cNvCxnSpPr>
                  <p:nvPr/>
                </p:nvCxnSpPr>
                <p:spPr>
                  <a:xfrm>
                    <a:off x="3122292" y="1948321"/>
                    <a:ext cx="1678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Group 491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61" name="Oval 860"/>
                  <p:cNvSpPr/>
                  <p:nvPr/>
                </p:nvSpPr>
                <p:spPr>
                  <a:xfrm>
                    <a:off x="3101637" y="1904046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62" name="Straight Connector 861"/>
                  <p:cNvCxnSpPr>
                    <a:stCxn id="861" idx="4"/>
                  </p:cNvCxnSpPr>
                  <p:nvPr/>
                </p:nvCxnSpPr>
                <p:spPr>
                  <a:xfrm>
                    <a:off x="3121781" y="1947758"/>
                    <a:ext cx="1679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Group 492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59" name="Oval 493"/>
                  <p:cNvSpPr/>
                  <p:nvPr/>
                </p:nvSpPr>
                <p:spPr>
                  <a:xfrm>
                    <a:off x="3106014" y="1904046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60" name="Straight Connector 859"/>
                  <p:cNvCxnSpPr/>
                  <p:nvPr/>
                </p:nvCxnSpPr>
                <p:spPr>
                  <a:xfrm>
                    <a:off x="3129515" y="1947758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6" name="Group 513"/>
            <p:cNvGrpSpPr>
              <a:grpSpLocks/>
            </p:cNvGrpSpPr>
            <p:nvPr/>
          </p:nvGrpSpPr>
          <p:grpSpPr bwMode="auto">
            <a:xfrm>
              <a:off x="4048124" y="1888332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87" name="Group 514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88" name="Group 52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51" name="Oval 850"/>
                  <p:cNvSpPr/>
                  <p:nvPr/>
                </p:nvSpPr>
                <p:spPr>
                  <a:xfrm>
                    <a:off x="3097429" y="1903064"/>
                    <a:ext cx="40288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52" name="Straight Connector 851"/>
                  <p:cNvCxnSpPr>
                    <a:stCxn id="851" idx="4"/>
                  </p:cNvCxnSpPr>
                  <p:nvPr/>
                </p:nvCxnSpPr>
                <p:spPr>
                  <a:xfrm>
                    <a:off x="3120930" y="194845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" name="Group 52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49" name="Oval 848"/>
                  <p:cNvSpPr/>
                  <p:nvPr/>
                </p:nvSpPr>
                <p:spPr>
                  <a:xfrm>
                    <a:off x="3090054" y="1903064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50" name="Straight Connector 849"/>
                  <p:cNvCxnSpPr>
                    <a:stCxn id="849" idx="4"/>
                  </p:cNvCxnSpPr>
                  <p:nvPr/>
                </p:nvCxnSpPr>
                <p:spPr>
                  <a:xfrm>
                    <a:off x="3113555" y="194845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Group 53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47" name="Oval 846"/>
                  <p:cNvSpPr/>
                  <p:nvPr/>
                </p:nvSpPr>
                <p:spPr>
                  <a:xfrm>
                    <a:off x="3097937" y="1902501"/>
                    <a:ext cx="47003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48" name="Straight Connector 847"/>
                  <p:cNvCxnSpPr>
                    <a:stCxn id="847" idx="4"/>
                  </p:cNvCxnSpPr>
                  <p:nvPr/>
                </p:nvCxnSpPr>
                <p:spPr>
                  <a:xfrm>
                    <a:off x="3121439" y="194789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Group 53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45" name="Oval 844"/>
                  <p:cNvSpPr/>
                  <p:nvPr/>
                </p:nvSpPr>
                <p:spPr>
                  <a:xfrm>
                    <a:off x="3097278" y="1902501"/>
                    <a:ext cx="38609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46" name="Straight Connector 845"/>
                  <p:cNvCxnSpPr>
                    <a:stCxn id="845" idx="4"/>
                  </p:cNvCxnSpPr>
                  <p:nvPr/>
                </p:nvCxnSpPr>
                <p:spPr>
                  <a:xfrm>
                    <a:off x="3114065" y="194789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515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09" name="Group 51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39" name="Oval 838"/>
                  <p:cNvSpPr/>
                  <p:nvPr/>
                </p:nvSpPr>
                <p:spPr>
                  <a:xfrm>
                    <a:off x="3097788" y="1910351"/>
                    <a:ext cx="45325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40" name="Straight Connector 839"/>
                  <p:cNvCxnSpPr>
                    <a:stCxn id="839" idx="4"/>
                  </p:cNvCxnSpPr>
                  <p:nvPr/>
                </p:nvCxnSpPr>
                <p:spPr>
                  <a:xfrm>
                    <a:off x="3121290" y="1949021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Group 51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37" name="Oval 836"/>
                  <p:cNvSpPr/>
                  <p:nvPr/>
                </p:nvSpPr>
                <p:spPr>
                  <a:xfrm>
                    <a:off x="3092093" y="1910351"/>
                    <a:ext cx="43645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38" name="Straight Connector 837"/>
                  <p:cNvCxnSpPr>
                    <a:stCxn id="837" idx="4"/>
                  </p:cNvCxnSpPr>
                  <p:nvPr/>
                </p:nvCxnSpPr>
                <p:spPr>
                  <a:xfrm>
                    <a:off x="3113916" y="1949021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Group 51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35" name="Oval 834"/>
                  <p:cNvSpPr/>
                  <p:nvPr/>
                </p:nvSpPr>
                <p:spPr>
                  <a:xfrm>
                    <a:off x="3098298" y="1903064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36" name="Straight Connector 835"/>
                  <p:cNvCxnSpPr>
                    <a:stCxn id="835" idx="4"/>
                  </p:cNvCxnSpPr>
                  <p:nvPr/>
                </p:nvCxnSpPr>
                <p:spPr>
                  <a:xfrm>
                    <a:off x="3121799" y="194845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Group 51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33" name="Oval 832"/>
                  <p:cNvSpPr/>
                  <p:nvPr/>
                </p:nvSpPr>
                <p:spPr>
                  <a:xfrm>
                    <a:off x="3097638" y="1903064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34" name="Straight Connector 833"/>
                  <p:cNvCxnSpPr>
                    <a:stCxn id="833" idx="4"/>
                  </p:cNvCxnSpPr>
                  <p:nvPr/>
                </p:nvCxnSpPr>
                <p:spPr>
                  <a:xfrm>
                    <a:off x="3121139" y="194845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13" name="Group 540"/>
            <p:cNvGrpSpPr>
              <a:grpSpLocks/>
            </p:cNvGrpSpPr>
            <p:nvPr/>
          </p:nvGrpSpPr>
          <p:grpSpPr bwMode="auto">
            <a:xfrm>
              <a:off x="4362450" y="1885950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14" name="Group 541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25" name="Oval 824"/>
                  <p:cNvSpPr/>
                  <p:nvPr/>
                </p:nvSpPr>
                <p:spPr>
                  <a:xfrm>
                    <a:off x="3098693" y="1912171"/>
                    <a:ext cx="45324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26" name="Straight Connector 566"/>
                  <p:cNvCxnSpPr>
                    <a:stCxn id="825" idx="4"/>
                  </p:cNvCxnSpPr>
                  <p:nvPr/>
                </p:nvCxnSpPr>
                <p:spPr>
                  <a:xfrm>
                    <a:off x="3122195" y="194747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" name="Group 556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23" name="Oval 822"/>
                  <p:cNvSpPr/>
                  <p:nvPr/>
                </p:nvSpPr>
                <p:spPr>
                  <a:xfrm>
                    <a:off x="3098033" y="1912171"/>
                    <a:ext cx="45325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24" name="Straight Connector 823"/>
                  <p:cNvCxnSpPr>
                    <a:stCxn id="823" idx="4"/>
                  </p:cNvCxnSpPr>
                  <p:nvPr/>
                </p:nvCxnSpPr>
                <p:spPr>
                  <a:xfrm>
                    <a:off x="3121535" y="194747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oup 557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21" name="Oval 820"/>
                  <p:cNvSpPr/>
                  <p:nvPr/>
                </p:nvSpPr>
                <p:spPr>
                  <a:xfrm>
                    <a:off x="3105917" y="1904883"/>
                    <a:ext cx="38610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22" name="Straight Connector 821"/>
                  <p:cNvCxnSpPr>
                    <a:stCxn id="821" idx="4"/>
                  </p:cNvCxnSpPr>
                  <p:nvPr/>
                </p:nvCxnSpPr>
                <p:spPr>
                  <a:xfrm>
                    <a:off x="3129418" y="1946915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558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19" name="Oval 818"/>
                  <p:cNvSpPr/>
                  <p:nvPr/>
                </p:nvSpPr>
                <p:spPr>
                  <a:xfrm>
                    <a:off x="3098543" y="1904883"/>
                    <a:ext cx="45324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20" name="Straight Connector 819"/>
                  <p:cNvCxnSpPr>
                    <a:stCxn id="819" idx="4"/>
                  </p:cNvCxnSpPr>
                  <p:nvPr/>
                </p:nvCxnSpPr>
                <p:spPr>
                  <a:xfrm>
                    <a:off x="3122045" y="1946915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5" name="Group 542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36" name="Group 543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13" name="Oval 812"/>
                  <p:cNvSpPr/>
                  <p:nvPr/>
                </p:nvSpPr>
                <p:spPr>
                  <a:xfrm>
                    <a:off x="3105768" y="1912733"/>
                    <a:ext cx="38610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14" name="Straight Connector 554"/>
                  <p:cNvCxnSpPr>
                    <a:stCxn id="813" idx="4"/>
                  </p:cNvCxnSpPr>
                  <p:nvPr/>
                </p:nvCxnSpPr>
                <p:spPr>
                  <a:xfrm>
                    <a:off x="3122554" y="1948040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 544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11" name="Oval 810"/>
                  <p:cNvSpPr/>
                  <p:nvPr/>
                </p:nvSpPr>
                <p:spPr>
                  <a:xfrm>
                    <a:off x="3098394" y="1912733"/>
                    <a:ext cx="45324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12" name="Straight Connector 811"/>
                  <p:cNvCxnSpPr>
                    <a:stCxn id="811" idx="4"/>
                  </p:cNvCxnSpPr>
                  <p:nvPr/>
                </p:nvCxnSpPr>
                <p:spPr>
                  <a:xfrm>
                    <a:off x="3121895" y="1948040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545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09" name="Oval 808"/>
                  <p:cNvSpPr/>
                  <p:nvPr/>
                </p:nvSpPr>
                <p:spPr>
                  <a:xfrm>
                    <a:off x="3106277" y="1912171"/>
                    <a:ext cx="45324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10" name="Straight Connector 809"/>
                  <p:cNvCxnSpPr>
                    <a:stCxn id="809" idx="4"/>
                  </p:cNvCxnSpPr>
                  <p:nvPr/>
                </p:nvCxnSpPr>
                <p:spPr>
                  <a:xfrm>
                    <a:off x="3129779" y="194747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Group 546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07" name="Oval 806"/>
                  <p:cNvSpPr/>
                  <p:nvPr/>
                </p:nvSpPr>
                <p:spPr>
                  <a:xfrm>
                    <a:off x="3105617" y="1912171"/>
                    <a:ext cx="38610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08" name="Straight Connector 807"/>
                  <p:cNvCxnSpPr>
                    <a:stCxn id="807" idx="4"/>
                  </p:cNvCxnSpPr>
                  <p:nvPr/>
                </p:nvCxnSpPr>
                <p:spPr>
                  <a:xfrm>
                    <a:off x="3122404" y="194747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40" name="Group 567"/>
            <p:cNvGrpSpPr>
              <a:grpSpLocks/>
            </p:cNvGrpSpPr>
            <p:nvPr/>
          </p:nvGrpSpPr>
          <p:grpSpPr bwMode="auto">
            <a:xfrm>
              <a:off x="4669631" y="1883569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49" name="Group 568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50" name="Group 58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99" name="Oval 592"/>
                  <p:cNvSpPr/>
                  <p:nvPr/>
                </p:nvSpPr>
                <p:spPr>
                  <a:xfrm>
                    <a:off x="3102067" y="1902783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800" name="Straight Connector 593"/>
                  <p:cNvCxnSpPr/>
                  <p:nvPr/>
                </p:nvCxnSpPr>
                <p:spPr>
                  <a:xfrm>
                    <a:off x="3125568" y="1948177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58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97" name="Oval 796"/>
                  <p:cNvSpPr/>
                  <p:nvPr/>
                </p:nvSpPr>
                <p:spPr>
                  <a:xfrm>
                    <a:off x="3101408" y="1902783"/>
                    <a:ext cx="41966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98" name="Straight Connector 797"/>
                  <p:cNvCxnSpPr>
                    <a:stCxn id="797" idx="4"/>
                  </p:cNvCxnSpPr>
                  <p:nvPr/>
                </p:nvCxnSpPr>
                <p:spPr>
                  <a:xfrm>
                    <a:off x="3121552" y="1948177"/>
                    <a:ext cx="1678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58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95" name="Oval 794"/>
                  <p:cNvSpPr/>
                  <p:nvPr/>
                </p:nvSpPr>
                <p:spPr>
                  <a:xfrm>
                    <a:off x="3109291" y="1902221"/>
                    <a:ext cx="35252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96" name="Straight Connector 795"/>
                  <p:cNvCxnSpPr>
                    <a:stCxn id="795" idx="4"/>
                  </p:cNvCxnSpPr>
                  <p:nvPr/>
                </p:nvCxnSpPr>
                <p:spPr>
                  <a:xfrm>
                    <a:off x="3129435" y="1945933"/>
                    <a:ext cx="1678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58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93" name="Oval 792"/>
                  <p:cNvSpPr/>
                  <p:nvPr/>
                </p:nvSpPr>
                <p:spPr>
                  <a:xfrm>
                    <a:off x="3098559" y="1902221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94" name="Straight Connector 793"/>
                  <p:cNvCxnSpPr>
                    <a:stCxn id="793" idx="4"/>
                  </p:cNvCxnSpPr>
                  <p:nvPr/>
                </p:nvCxnSpPr>
                <p:spPr>
                  <a:xfrm>
                    <a:off x="3122060" y="1945933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2" name="Group 569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63" name="Group 57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87" name="Oval 580"/>
                  <p:cNvSpPr/>
                  <p:nvPr/>
                </p:nvSpPr>
                <p:spPr>
                  <a:xfrm>
                    <a:off x="3109142" y="1903346"/>
                    <a:ext cx="38609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88" name="Straight Connector 581"/>
                  <p:cNvCxnSpPr/>
                  <p:nvPr/>
                </p:nvCxnSpPr>
                <p:spPr>
                  <a:xfrm>
                    <a:off x="3125928" y="1948739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Group 57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85" name="Oval 784"/>
                  <p:cNvSpPr/>
                  <p:nvPr/>
                </p:nvSpPr>
                <p:spPr>
                  <a:xfrm>
                    <a:off x="3101767" y="1903346"/>
                    <a:ext cx="41967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86" name="Straight Connector 785"/>
                  <p:cNvCxnSpPr>
                    <a:stCxn id="785" idx="4"/>
                  </p:cNvCxnSpPr>
                  <p:nvPr/>
                </p:nvCxnSpPr>
                <p:spPr>
                  <a:xfrm>
                    <a:off x="3121911" y="1948739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57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83" name="Oval 782"/>
                  <p:cNvSpPr/>
                  <p:nvPr/>
                </p:nvSpPr>
                <p:spPr>
                  <a:xfrm>
                    <a:off x="3109650" y="1902783"/>
                    <a:ext cx="41967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84" name="Straight Connector 783"/>
                  <p:cNvCxnSpPr>
                    <a:stCxn id="783" idx="4"/>
                  </p:cNvCxnSpPr>
                  <p:nvPr/>
                </p:nvCxnSpPr>
                <p:spPr>
                  <a:xfrm>
                    <a:off x="3129794" y="1948177"/>
                    <a:ext cx="1679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6" name="Group 57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81" name="Oval 780"/>
                  <p:cNvSpPr/>
                  <p:nvPr/>
                </p:nvSpPr>
                <p:spPr>
                  <a:xfrm>
                    <a:off x="3105634" y="1902783"/>
                    <a:ext cx="38609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82" name="Straight Connector 781"/>
                  <p:cNvCxnSpPr>
                    <a:stCxn id="781" idx="4"/>
                  </p:cNvCxnSpPr>
                  <p:nvPr/>
                </p:nvCxnSpPr>
                <p:spPr>
                  <a:xfrm>
                    <a:off x="3122421" y="1948177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75" name="Group 594"/>
            <p:cNvGrpSpPr>
              <a:grpSpLocks/>
            </p:cNvGrpSpPr>
            <p:nvPr/>
          </p:nvGrpSpPr>
          <p:grpSpPr bwMode="auto">
            <a:xfrm>
              <a:off x="4979193" y="1881188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76" name="Group 595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77" name="Group 609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73" name="Oval 619"/>
                  <p:cNvSpPr/>
                  <p:nvPr/>
                </p:nvSpPr>
                <p:spPr>
                  <a:xfrm>
                    <a:off x="3101380" y="1905165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74" name="Straight Connector 620"/>
                  <p:cNvCxnSpPr/>
                  <p:nvPr/>
                </p:nvCxnSpPr>
                <p:spPr>
                  <a:xfrm>
                    <a:off x="3124882" y="194887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8" name="Group 610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71" name="Oval 770"/>
                  <p:cNvSpPr/>
                  <p:nvPr/>
                </p:nvSpPr>
                <p:spPr>
                  <a:xfrm>
                    <a:off x="3100721" y="1905165"/>
                    <a:ext cx="35252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72" name="Straight Connector 618"/>
                  <p:cNvCxnSpPr>
                    <a:stCxn id="771" idx="4"/>
                  </p:cNvCxnSpPr>
                  <p:nvPr/>
                </p:nvCxnSpPr>
                <p:spPr>
                  <a:xfrm>
                    <a:off x="3120866" y="194887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7" name="Group 611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69" name="Oval 768"/>
                  <p:cNvSpPr/>
                  <p:nvPr/>
                </p:nvSpPr>
                <p:spPr>
                  <a:xfrm>
                    <a:off x="3101890" y="1904603"/>
                    <a:ext cx="41966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70" name="Straight Connector 769"/>
                  <p:cNvCxnSpPr>
                    <a:stCxn id="769" idx="4"/>
                  </p:cNvCxnSpPr>
                  <p:nvPr/>
                </p:nvCxnSpPr>
                <p:spPr>
                  <a:xfrm>
                    <a:off x="3122034" y="1948315"/>
                    <a:ext cx="1678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" name="Group 612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67" name="Oval 766"/>
                  <p:cNvSpPr/>
                  <p:nvPr/>
                </p:nvSpPr>
                <p:spPr>
                  <a:xfrm>
                    <a:off x="3097873" y="1904603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68" name="Straight Connector 767"/>
                  <p:cNvCxnSpPr>
                    <a:stCxn id="767" idx="4"/>
                  </p:cNvCxnSpPr>
                  <p:nvPr/>
                </p:nvCxnSpPr>
                <p:spPr>
                  <a:xfrm>
                    <a:off x="3121374" y="1948315"/>
                    <a:ext cx="0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9" name="Group 596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90" name="Group 597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61" name="Oval 607"/>
                  <p:cNvSpPr/>
                  <p:nvPr/>
                </p:nvSpPr>
                <p:spPr>
                  <a:xfrm>
                    <a:off x="3101741" y="1912452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62" name="Straight Connector 608"/>
                  <p:cNvCxnSpPr/>
                  <p:nvPr/>
                </p:nvCxnSpPr>
                <p:spPr>
                  <a:xfrm>
                    <a:off x="3125242" y="1956165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598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59" name="Oval 758"/>
                  <p:cNvSpPr/>
                  <p:nvPr/>
                </p:nvSpPr>
                <p:spPr>
                  <a:xfrm>
                    <a:off x="3101081" y="1912452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60" name="Straight Connector 606"/>
                  <p:cNvCxnSpPr>
                    <a:stCxn id="759" idx="4"/>
                  </p:cNvCxnSpPr>
                  <p:nvPr/>
                </p:nvCxnSpPr>
                <p:spPr>
                  <a:xfrm>
                    <a:off x="3121225" y="1956165"/>
                    <a:ext cx="1679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2" name="Group 599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57" name="Oval 756"/>
                  <p:cNvSpPr/>
                  <p:nvPr/>
                </p:nvSpPr>
                <p:spPr>
                  <a:xfrm>
                    <a:off x="3103929" y="1905165"/>
                    <a:ext cx="40288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58" name="Straight Connector 757"/>
                  <p:cNvCxnSpPr>
                    <a:stCxn id="757" idx="4"/>
                  </p:cNvCxnSpPr>
                  <p:nvPr/>
                </p:nvCxnSpPr>
                <p:spPr>
                  <a:xfrm>
                    <a:off x="3122393" y="1948878"/>
                    <a:ext cx="1679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1" name="Group 600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55" name="Oval 754"/>
                  <p:cNvSpPr/>
                  <p:nvPr/>
                </p:nvSpPr>
                <p:spPr>
                  <a:xfrm>
                    <a:off x="3098233" y="1905165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56" name="Straight Connector 755"/>
                  <p:cNvCxnSpPr>
                    <a:stCxn id="755" idx="4"/>
                  </p:cNvCxnSpPr>
                  <p:nvPr/>
                </p:nvCxnSpPr>
                <p:spPr>
                  <a:xfrm>
                    <a:off x="3121735" y="194887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2" name="Group 621"/>
            <p:cNvGrpSpPr>
              <a:grpSpLocks/>
            </p:cNvGrpSpPr>
            <p:nvPr/>
          </p:nvGrpSpPr>
          <p:grpSpPr bwMode="auto">
            <a:xfrm>
              <a:off x="5286374" y="1878807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203" name="Group 622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04" name="Group 63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47" name="Oval 646"/>
                  <p:cNvSpPr/>
                  <p:nvPr/>
                </p:nvSpPr>
                <p:spPr>
                  <a:xfrm>
                    <a:off x="3098040" y="1902501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48" name="Straight Connector 647"/>
                  <p:cNvCxnSpPr/>
                  <p:nvPr/>
                </p:nvCxnSpPr>
                <p:spPr>
                  <a:xfrm>
                    <a:off x="3121541" y="194789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3" name="Group 63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45" name="Oval 644"/>
                  <p:cNvSpPr/>
                  <p:nvPr/>
                </p:nvSpPr>
                <p:spPr>
                  <a:xfrm>
                    <a:off x="3097380" y="1902501"/>
                    <a:ext cx="38610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46" name="Straight Connector 645"/>
                  <p:cNvCxnSpPr/>
                  <p:nvPr/>
                </p:nvCxnSpPr>
                <p:spPr>
                  <a:xfrm>
                    <a:off x="3120881" y="194789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4" name="Group 63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43" name="Oval 742"/>
                  <p:cNvSpPr/>
                  <p:nvPr/>
                </p:nvSpPr>
                <p:spPr>
                  <a:xfrm>
                    <a:off x="3098548" y="1901939"/>
                    <a:ext cx="45325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44" name="Straight Connector 743"/>
                  <p:cNvCxnSpPr>
                    <a:stCxn id="743" idx="4"/>
                  </p:cNvCxnSpPr>
                  <p:nvPr/>
                </p:nvCxnSpPr>
                <p:spPr>
                  <a:xfrm>
                    <a:off x="3122050" y="1940609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5" name="Group 63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41" name="Oval 740"/>
                  <p:cNvSpPr/>
                  <p:nvPr/>
                </p:nvSpPr>
                <p:spPr>
                  <a:xfrm>
                    <a:off x="3097890" y="1901939"/>
                    <a:ext cx="45324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42" name="Straight Connector 741"/>
                  <p:cNvCxnSpPr>
                    <a:stCxn id="741" idx="4"/>
                  </p:cNvCxnSpPr>
                  <p:nvPr/>
                </p:nvCxnSpPr>
                <p:spPr>
                  <a:xfrm>
                    <a:off x="3121391" y="1940609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6" name="Group 623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17" name="Group 62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35" name="Oval 634"/>
                  <p:cNvSpPr/>
                  <p:nvPr/>
                </p:nvSpPr>
                <p:spPr>
                  <a:xfrm>
                    <a:off x="3098399" y="1903064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36" name="Straight Connector 635"/>
                  <p:cNvCxnSpPr/>
                  <p:nvPr/>
                </p:nvCxnSpPr>
                <p:spPr>
                  <a:xfrm>
                    <a:off x="3121901" y="194845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8" name="Group 62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33" name="Oval 632"/>
                  <p:cNvSpPr/>
                  <p:nvPr/>
                </p:nvSpPr>
                <p:spPr>
                  <a:xfrm>
                    <a:off x="3097741" y="1903064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34" name="Straight Connector 633"/>
                  <p:cNvCxnSpPr/>
                  <p:nvPr/>
                </p:nvCxnSpPr>
                <p:spPr>
                  <a:xfrm>
                    <a:off x="3121242" y="1948458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7" name="Group 62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31" name="Oval 730"/>
                  <p:cNvSpPr/>
                  <p:nvPr/>
                </p:nvSpPr>
                <p:spPr>
                  <a:xfrm>
                    <a:off x="3105624" y="1902501"/>
                    <a:ext cx="38609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32" name="Straight Connector 731"/>
                  <p:cNvCxnSpPr>
                    <a:stCxn id="731" idx="4"/>
                  </p:cNvCxnSpPr>
                  <p:nvPr/>
                </p:nvCxnSpPr>
                <p:spPr>
                  <a:xfrm>
                    <a:off x="3122410" y="194789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62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29" name="Oval 728"/>
                  <p:cNvSpPr/>
                  <p:nvPr/>
                </p:nvSpPr>
                <p:spPr>
                  <a:xfrm>
                    <a:off x="3098249" y="1902501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30" name="Straight Connector 729"/>
                  <p:cNvCxnSpPr>
                    <a:stCxn id="729" idx="4"/>
                  </p:cNvCxnSpPr>
                  <p:nvPr/>
                </p:nvCxnSpPr>
                <p:spPr>
                  <a:xfrm>
                    <a:off x="3121751" y="194789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29" name="Group 648"/>
            <p:cNvGrpSpPr>
              <a:grpSpLocks/>
            </p:cNvGrpSpPr>
            <p:nvPr/>
          </p:nvGrpSpPr>
          <p:grpSpPr bwMode="auto">
            <a:xfrm>
              <a:off x="5586664" y="1874620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230" name="Group 649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39" name="Group 66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21" name="Oval 720"/>
                  <p:cNvSpPr/>
                  <p:nvPr/>
                </p:nvSpPr>
                <p:spPr>
                  <a:xfrm>
                    <a:off x="3098232" y="1903325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22" name="Straight Connector 721"/>
                  <p:cNvCxnSpPr>
                    <a:stCxn id="721" idx="4"/>
                  </p:cNvCxnSpPr>
                  <p:nvPr/>
                </p:nvCxnSpPr>
                <p:spPr>
                  <a:xfrm>
                    <a:off x="3121734" y="194872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0" name="Group 66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19" name="Oval 718"/>
                  <p:cNvSpPr/>
                  <p:nvPr/>
                </p:nvSpPr>
                <p:spPr>
                  <a:xfrm>
                    <a:off x="3097574" y="1903325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20" name="Straight Connector 719"/>
                  <p:cNvCxnSpPr>
                    <a:stCxn id="719" idx="4"/>
                  </p:cNvCxnSpPr>
                  <p:nvPr/>
                </p:nvCxnSpPr>
                <p:spPr>
                  <a:xfrm>
                    <a:off x="3121075" y="194872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1" name="Group 66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17" name="Oval 716"/>
                  <p:cNvSpPr/>
                  <p:nvPr/>
                </p:nvSpPr>
                <p:spPr>
                  <a:xfrm>
                    <a:off x="3098742" y="1902763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18" name="Straight Connector 717"/>
                  <p:cNvCxnSpPr>
                    <a:stCxn id="717" idx="4"/>
                  </p:cNvCxnSpPr>
                  <p:nvPr/>
                </p:nvCxnSpPr>
                <p:spPr>
                  <a:xfrm>
                    <a:off x="3122243" y="194815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2" name="Group 66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15" name="Oval 714"/>
                  <p:cNvSpPr/>
                  <p:nvPr/>
                </p:nvSpPr>
                <p:spPr>
                  <a:xfrm>
                    <a:off x="3098082" y="1902763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16" name="Straight Connector 715"/>
                  <p:cNvCxnSpPr>
                    <a:stCxn id="715" idx="4"/>
                  </p:cNvCxnSpPr>
                  <p:nvPr/>
                </p:nvCxnSpPr>
                <p:spPr>
                  <a:xfrm>
                    <a:off x="3121583" y="194815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3" name="Group 650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44" name="Group 651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09" name="Oval 708"/>
                  <p:cNvSpPr/>
                  <p:nvPr/>
                </p:nvSpPr>
                <p:spPr>
                  <a:xfrm>
                    <a:off x="3098593" y="1910613"/>
                    <a:ext cx="45324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10" name="Straight Connector 709"/>
                  <p:cNvCxnSpPr>
                    <a:stCxn id="709" idx="4"/>
                  </p:cNvCxnSpPr>
                  <p:nvPr/>
                </p:nvCxnSpPr>
                <p:spPr>
                  <a:xfrm>
                    <a:off x="3122094" y="1949282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3" name="Group 652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07" name="Oval 706"/>
                  <p:cNvSpPr/>
                  <p:nvPr/>
                </p:nvSpPr>
                <p:spPr>
                  <a:xfrm>
                    <a:off x="3097933" y="1910613"/>
                    <a:ext cx="45325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08" name="Straight Connector 707"/>
                  <p:cNvCxnSpPr>
                    <a:stCxn id="707" idx="4"/>
                  </p:cNvCxnSpPr>
                  <p:nvPr/>
                </p:nvCxnSpPr>
                <p:spPr>
                  <a:xfrm>
                    <a:off x="3121434" y="1949282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4" name="Group 653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05" name="Oval 704"/>
                  <p:cNvSpPr/>
                  <p:nvPr/>
                </p:nvSpPr>
                <p:spPr>
                  <a:xfrm>
                    <a:off x="3105816" y="1903325"/>
                    <a:ext cx="38610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06" name="Straight Connector 705"/>
                  <p:cNvCxnSpPr>
                    <a:stCxn id="705" idx="4"/>
                  </p:cNvCxnSpPr>
                  <p:nvPr/>
                </p:nvCxnSpPr>
                <p:spPr>
                  <a:xfrm>
                    <a:off x="3129318" y="194872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5" name="Group 654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703" name="Oval 702"/>
                  <p:cNvSpPr/>
                  <p:nvPr/>
                </p:nvSpPr>
                <p:spPr>
                  <a:xfrm>
                    <a:off x="3098443" y="1903325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704" name="Straight Connector 703"/>
                  <p:cNvCxnSpPr>
                    <a:stCxn id="703" idx="4"/>
                  </p:cNvCxnSpPr>
                  <p:nvPr/>
                </p:nvCxnSpPr>
                <p:spPr>
                  <a:xfrm>
                    <a:off x="3121944" y="194872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56" name="Group 675"/>
            <p:cNvGrpSpPr>
              <a:grpSpLocks/>
            </p:cNvGrpSpPr>
            <p:nvPr/>
          </p:nvGrpSpPr>
          <p:grpSpPr bwMode="auto">
            <a:xfrm>
              <a:off x="5893845" y="1872239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265" name="Group 676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66" name="Group 69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95" name="Oval 694"/>
                  <p:cNvSpPr/>
                  <p:nvPr/>
                </p:nvSpPr>
                <p:spPr>
                  <a:xfrm>
                    <a:off x="3098249" y="1902345"/>
                    <a:ext cx="48681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96" name="Straight Connector 695"/>
                  <p:cNvCxnSpPr>
                    <a:stCxn id="695" idx="4"/>
                  </p:cNvCxnSpPr>
                  <p:nvPr/>
                </p:nvCxnSpPr>
                <p:spPr>
                  <a:xfrm>
                    <a:off x="3123429" y="1946057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7" name="Group 69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93" name="Oval 692"/>
                  <p:cNvSpPr/>
                  <p:nvPr/>
                </p:nvSpPr>
                <p:spPr>
                  <a:xfrm>
                    <a:off x="3097589" y="1902345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94" name="Straight Connector 693"/>
                  <p:cNvCxnSpPr>
                    <a:stCxn id="693" idx="4"/>
                  </p:cNvCxnSpPr>
                  <p:nvPr/>
                </p:nvCxnSpPr>
                <p:spPr>
                  <a:xfrm>
                    <a:off x="3121091" y="1946057"/>
                    <a:ext cx="1679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8" name="Group 69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91" name="Oval 690"/>
                  <p:cNvSpPr/>
                  <p:nvPr/>
                </p:nvSpPr>
                <p:spPr>
                  <a:xfrm>
                    <a:off x="3098758" y="1901782"/>
                    <a:ext cx="4532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92" name="Straight Connector 691"/>
                  <p:cNvCxnSpPr>
                    <a:stCxn id="691" idx="4"/>
                  </p:cNvCxnSpPr>
                  <p:nvPr/>
                </p:nvCxnSpPr>
                <p:spPr>
                  <a:xfrm>
                    <a:off x="3122259" y="1938770"/>
                    <a:ext cx="1679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9" name="Group 69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89" name="Oval 688"/>
                  <p:cNvSpPr/>
                  <p:nvPr/>
                </p:nvSpPr>
                <p:spPr>
                  <a:xfrm>
                    <a:off x="3096420" y="1901782"/>
                    <a:ext cx="47003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90" name="Straight Connector 689"/>
                  <p:cNvCxnSpPr>
                    <a:stCxn id="689" idx="4"/>
                  </p:cNvCxnSpPr>
                  <p:nvPr/>
                </p:nvCxnSpPr>
                <p:spPr>
                  <a:xfrm>
                    <a:off x="3121600" y="1938770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0" name="Group 677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79" name="Group 67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83" name="Oval 682"/>
                  <p:cNvSpPr/>
                  <p:nvPr/>
                </p:nvSpPr>
                <p:spPr>
                  <a:xfrm>
                    <a:off x="3098609" y="1902907"/>
                    <a:ext cx="48682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84" name="Straight Connector 683"/>
                  <p:cNvCxnSpPr>
                    <a:stCxn id="683" idx="4"/>
                  </p:cNvCxnSpPr>
                  <p:nvPr/>
                </p:nvCxnSpPr>
                <p:spPr>
                  <a:xfrm>
                    <a:off x="3123789" y="1946620"/>
                    <a:ext cx="0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0" name="Group 67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81" name="Oval 680"/>
                  <p:cNvSpPr/>
                  <p:nvPr/>
                </p:nvSpPr>
                <p:spPr>
                  <a:xfrm>
                    <a:off x="3097950" y="1902907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82" name="Straight Connector 681"/>
                  <p:cNvCxnSpPr>
                    <a:stCxn id="681" idx="4"/>
                  </p:cNvCxnSpPr>
                  <p:nvPr/>
                </p:nvCxnSpPr>
                <p:spPr>
                  <a:xfrm>
                    <a:off x="3121451" y="1946620"/>
                    <a:ext cx="0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1" name="Group 68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79" name="Oval 678"/>
                  <p:cNvSpPr/>
                  <p:nvPr/>
                </p:nvSpPr>
                <p:spPr>
                  <a:xfrm>
                    <a:off x="3105833" y="1902345"/>
                    <a:ext cx="38609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80" name="Straight Connector 679"/>
                  <p:cNvCxnSpPr>
                    <a:stCxn id="679" idx="4"/>
                  </p:cNvCxnSpPr>
                  <p:nvPr/>
                </p:nvCxnSpPr>
                <p:spPr>
                  <a:xfrm>
                    <a:off x="3129334" y="1946057"/>
                    <a:ext cx="1678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2" name="Group 68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77" name="Oval 676"/>
                  <p:cNvSpPr/>
                  <p:nvPr/>
                </p:nvSpPr>
                <p:spPr>
                  <a:xfrm>
                    <a:off x="3096780" y="1902345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78" name="Straight Connector 677"/>
                  <p:cNvCxnSpPr>
                    <a:stCxn id="677" idx="4"/>
                  </p:cNvCxnSpPr>
                  <p:nvPr/>
                </p:nvCxnSpPr>
                <p:spPr>
                  <a:xfrm>
                    <a:off x="3121960" y="1946057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91" name="Group 702"/>
            <p:cNvGrpSpPr>
              <a:grpSpLocks/>
            </p:cNvGrpSpPr>
            <p:nvPr/>
          </p:nvGrpSpPr>
          <p:grpSpPr bwMode="auto">
            <a:xfrm>
              <a:off x="6203407" y="1869858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292" name="Group 703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293" name="Group 717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69" name="Oval 668"/>
                  <p:cNvSpPr/>
                  <p:nvPr/>
                </p:nvSpPr>
                <p:spPr>
                  <a:xfrm>
                    <a:off x="3097564" y="1903045"/>
                    <a:ext cx="45324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70" name="Straight Connector 669"/>
                  <p:cNvCxnSpPr>
                    <a:stCxn id="669" idx="4"/>
                  </p:cNvCxnSpPr>
                  <p:nvPr/>
                </p:nvCxnSpPr>
                <p:spPr>
                  <a:xfrm>
                    <a:off x="3122743" y="194843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4" name="Group 718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67" name="Oval 666"/>
                  <p:cNvSpPr/>
                  <p:nvPr/>
                </p:nvSpPr>
                <p:spPr>
                  <a:xfrm>
                    <a:off x="3090189" y="1903045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68" name="Straight Connector 667"/>
                  <p:cNvCxnSpPr>
                    <a:stCxn id="667" idx="4"/>
                  </p:cNvCxnSpPr>
                  <p:nvPr/>
                </p:nvCxnSpPr>
                <p:spPr>
                  <a:xfrm>
                    <a:off x="3113691" y="194843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5" name="Group 719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65" name="Oval 664"/>
                  <p:cNvSpPr/>
                  <p:nvPr/>
                </p:nvSpPr>
                <p:spPr>
                  <a:xfrm>
                    <a:off x="3098073" y="1902482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66" name="Straight Connector 665"/>
                  <p:cNvCxnSpPr>
                    <a:stCxn id="665" idx="4"/>
                  </p:cNvCxnSpPr>
                  <p:nvPr/>
                </p:nvCxnSpPr>
                <p:spPr>
                  <a:xfrm>
                    <a:off x="3121574" y="1947876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6" name="Group 720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63" name="Oval 662"/>
                  <p:cNvSpPr/>
                  <p:nvPr/>
                </p:nvSpPr>
                <p:spPr>
                  <a:xfrm>
                    <a:off x="3095735" y="1902482"/>
                    <a:ext cx="40288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64" name="Straight Connector 663"/>
                  <p:cNvCxnSpPr>
                    <a:stCxn id="663" idx="4"/>
                  </p:cNvCxnSpPr>
                  <p:nvPr/>
                </p:nvCxnSpPr>
                <p:spPr>
                  <a:xfrm>
                    <a:off x="3120915" y="1947876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5" name="Group 704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06" name="Group 705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57" name="Oval 656"/>
                  <p:cNvSpPr/>
                  <p:nvPr/>
                </p:nvSpPr>
                <p:spPr>
                  <a:xfrm>
                    <a:off x="3097924" y="1910332"/>
                    <a:ext cx="48682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58" name="Straight Connector 657"/>
                  <p:cNvCxnSpPr>
                    <a:stCxn id="657" idx="4"/>
                  </p:cNvCxnSpPr>
                  <p:nvPr/>
                </p:nvCxnSpPr>
                <p:spPr>
                  <a:xfrm>
                    <a:off x="3123104" y="1949001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Group 706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55" name="Oval 654"/>
                  <p:cNvSpPr/>
                  <p:nvPr/>
                </p:nvSpPr>
                <p:spPr>
                  <a:xfrm>
                    <a:off x="3097265" y="1910332"/>
                    <a:ext cx="38609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56" name="Straight Connector 655"/>
                  <p:cNvCxnSpPr>
                    <a:stCxn id="655" idx="4"/>
                  </p:cNvCxnSpPr>
                  <p:nvPr/>
                </p:nvCxnSpPr>
                <p:spPr>
                  <a:xfrm>
                    <a:off x="3114051" y="1949001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" name="Group 707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53" name="Oval 652"/>
                  <p:cNvSpPr/>
                  <p:nvPr/>
                </p:nvSpPr>
                <p:spPr>
                  <a:xfrm>
                    <a:off x="3098433" y="1903045"/>
                    <a:ext cx="45324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54" name="Straight Connector 653"/>
                  <p:cNvCxnSpPr>
                    <a:stCxn id="653" idx="4"/>
                  </p:cNvCxnSpPr>
                  <p:nvPr/>
                </p:nvCxnSpPr>
                <p:spPr>
                  <a:xfrm>
                    <a:off x="3121935" y="194843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7" name="Group 708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51" name="Oval 650"/>
                  <p:cNvSpPr/>
                  <p:nvPr/>
                </p:nvSpPr>
                <p:spPr>
                  <a:xfrm>
                    <a:off x="3096095" y="1903045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52" name="Straight Connector 651"/>
                  <p:cNvCxnSpPr>
                    <a:stCxn id="651" idx="4"/>
                  </p:cNvCxnSpPr>
                  <p:nvPr/>
                </p:nvCxnSpPr>
                <p:spPr>
                  <a:xfrm>
                    <a:off x="3121275" y="194843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18" name="Group 729"/>
            <p:cNvGrpSpPr>
              <a:grpSpLocks/>
            </p:cNvGrpSpPr>
            <p:nvPr/>
          </p:nvGrpSpPr>
          <p:grpSpPr bwMode="auto">
            <a:xfrm>
              <a:off x="6510588" y="1867477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319" name="Group 730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28" name="Group 74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43" name="Oval 642"/>
                  <p:cNvSpPr/>
                  <p:nvPr/>
                </p:nvSpPr>
                <p:spPr>
                  <a:xfrm>
                    <a:off x="3097580" y="1910469"/>
                    <a:ext cx="4532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44" name="Straight Connector 643"/>
                  <p:cNvCxnSpPr>
                    <a:stCxn id="643" idx="4"/>
                  </p:cNvCxnSpPr>
                  <p:nvPr/>
                </p:nvCxnSpPr>
                <p:spPr>
                  <a:xfrm>
                    <a:off x="3121081" y="1947456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31" name="Group 74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41" name="Oval 640"/>
                  <p:cNvSpPr/>
                  <p:nvPr/>
                </p:nvSpPr>
                <p:spPr>
                  <a:xfrm>
                    <a:off x="3090206" y="1910469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42" name="Straight Connector 641"/>
                  <p:cNvCxnSpPr>
                    <a:stCxn id="641" idx="4"/>
                  </p:cNvCxnSpPr>
                  <p:nvPr/>
                </p:nvCxnSpPr>
                <p:spPr>
                  <a:xfrm>
                    <a:off x="3113708" y="1947456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32" name="Group 74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39" name="Oval 638"/>
                  <p:cNvSpPr/>
                  <p:nvPr/>
                </p:nvSpPr>
                <p:spPr>
                  <a:xfrm>
                    <a:off x="3098090" y="1903181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40" name="Straight Connector 639"/>
                  <p:cNvCxnSpPr>
                    <a:stCxn id="639" idx="4"/>
                  </p:cNvCxnSpPr>
                  <p:nvPr/>
                </p:nvCxnSpPr>
                <p:spPr>
                  <a:xfrm>
                    <a:off x="3121591" y="1946894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33" name="Group 74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37" name="Oval 636"/>
                  <p:cNvSpPr/>
                  <p:nvPr/>
                </p:nvSpPr>
                <p:spPr>
                  <a:xfrm>
                    <a:off x="3097430" y="1903181"/>
                    <a:ext cx="38610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38" name="Straight Connector 637"/>
                  <p:cNvCxnSpPr>
                    <a:stCxn id="637" idx="4"/>
                  </p:cNvCxnSpPr>
                  <p:nvPr/>
                </p:nvCxnSpPr>
                <p:spPr>
                  <a:xfrm>
                    <a:off x="3120931" y="1946894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934" name="Group 731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35" name="Group 73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31" name="Oval 630"/>
                  <p:cNvSpPr/>
                  <p:nvPr/>
                </p:nvSpPr>
                <p:spPr>
                  <a:xfrm>
                    <a:off x="3097940" y="1911031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32" name="Straight Connector 631"/>
                  <p:cNvCxnSpPr>
                    <a:stCxn id="631" idx="4"/>
                  </p:cNvCxnSpPr>
                  <p:nvPr/>
                </p:nvCxnSpPr>
                <p:spPr>
                  <a:xfrm>
                    <a:off x="3121442" y="1948019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36" name="Group 73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29" name="Oval 628"/>
                  <p:cNvSpPr/>
                  <p:nvPr/>
                </p:nvSpPr>
                <p:spPr>
                  <a:xfrm>
                    <a:off x="3097281" y="1911031"/>
                    <a:ext cx="38610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30" name="Straight Connector 629"/>
                  <p:cNvCxnSpPr>
                    <a:stCxn id="629" idx="4"/>
                  </p:cNvCxnSpPr>
                  <p:nvPr/>
                </p:nvCxnSpPr>
                <p:spPr>
                  <a:xfrm>
                    <a:off x="3114067" y="1948019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37" name="Group 73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27" name="Oval 626"/>
                  <p:cNvSpPr/>
                  <p:nvPr/>
                </p:nvSpPr>
                <p:spPr>
                  <a:xfrm>
                    <a:off x="3098449" y="1910469"/>
                    <a:ext cx="4532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28" name="Straight Connector 627"/>
                  <p:cNvCxnSpPr>
                    <a:stCxn id="627" idx="4"/>
                  </p:cNvCxnSpPr>
                  <p:nvPr/>
                </p:nvCxnSpPr>
                <p:spPr>
                  <a:xfrm>
                    <a:off x="3121950" y="1947456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38" name="Group 73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25" name="Oval 624"/>
                  <p:cNvSpPr/>
                  <p:nvPr/>
                </p:nvSpPr>
                <p:spPr>
                  <a:xfrm>
                    <a:off x="3097790" y="1910469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26" name="Straight Connector 625"/>
                  <p:cNvCxnSpPr>
                    <a:stCxn id="625" idx="4"/>
                  </p:cNvCxnSpPr>
                  <p:nvPr/>
                </p:nvCxnSpPr>
                <p:spPr>
                  <a:xfrm>
                    <a:off x="3121292" y="1947456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24939" name="Group 756"/>
            <p:cNvGrpSpPr>
              <a:grpSpLocks/>
            </p:cNvGrpSpPr>
            <p:nvPr/>
          </p:nvGrpSpPr>
          <p:grpSpPr bwMode="auto">
            <a:xfrm>
              <a:off x="6824914" y="1865095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24940" name="Group 757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41" name="Group 771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17" name="Oval 616"/>
                  <p:cNvSpPr/>
                  <p:nvPr/>
                </p:nvSpPr>
                <p:spPr>
                  <a:xfrm>
                    <a:off x="3098845" y="1902763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18" name="Straight Connector 617"/>
                  <p:cNvCxnSpPr>
                    <a:stCxn id="617" idx="4"/>
                  </p:cNvCxnSpPr>
                  <p:nvPr/>
                </p:nvCxnSpPr>
                <p:spPr>
                  <a:xfrm>
                    <a:off x="3122346" y="194815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42" name="Group 772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15" name="Oval 614"/>
                  <p:cNvSpPr/>
                  <p:nvPr/>
                </p:nvSpPr>
                <p:spPr>
                  <a:xfrm>
                    <a:off x="3098186" y="1902763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16" name="Straight Connector 615"/>
                  <p:cNvCxnSpPr>
                    <a:stCxn id="615" idx="4"/>
                  </p:cNvCxnSpPr>
                  <p:nvPr/>
                </p:nvCxnSpPr>
                <p:spPr>
                  <a:xfrm>
                    <a:off x="3121687" y="194815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43" name="Group 773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13" name="Oval 612"/>
                  <p:cNvSpPr/>
                  <p:nvPr/>
                </p:nvSpPr>
                <p:spPr>
                  <a:xfrm>
                    <a:off x="3106069" y="1902201"/>
                    <a:ext cx="45324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14" name="Straight Connector 613"/>
                  <p:cNvCxnSpPr>
                    <a:stCxn id="613" idx="4"/>
                  </p:cNvCxnSpPr>
                  <p:nvPr/>
                </p:nvCxnSpPr>
                <p:spPr>
                  <a:xfrm>
                    <a:off x="3129570" y="1944233"/>
                    <a:ext cx="0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44" name="Group 774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11" name="Oval 610"/>
                  <p:cNvSpPr/>
                  <p:nvPr/>
                </p:nvSpPr>
                <p:spPr>
                  <a:xfrm>
                    <a:off x="3098694" y="1902201"/>
                    <a:ext cx="45325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12" name="Straight Connector 611"/>
                  <p:cNvCxnSpPr>
                    <a:stCxn id="611" idx="4"/>
                  </p:cNvCxnSpPr>
                  <p:nvPr/>
                </p:nvCxnSpPr>
                <p:spPr>
                  <a:xfrm>
                    <a:off x="3122196" y="1944233"/>
                    <a:ext cx="0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945" name="Group 758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46" name="Group 759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05" name="Oval 604"/>
                  <p:cNvSpPr/>
                  <p:nvPr/>
                </p:nvSpPr>
                <p:spPr>
                  <a:xfrm>
                    <a:off x="3105920" y="1903325"/>
                    <a:ext cx="38609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06" name="Straight Connector 605"/>
                  <p:cNvCxnSpPr>
                    <a:stCxn id="605" idx="4"/>
                  </p:cNvCxnSpPr>
                  <p:nvPr/>
                </p:nvCxnSpPr>
                <p:spPr>
                  <a:xfrm>
                    <a:off x="3129421" y="194872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47" name="Group 760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03" name="Oval 602"/>
                  <p:cNvSpPr/>
                  <p:nvPr/>
                </p:nvSpPr>
                <p:spPr>
                  <a:xfrm>
                    <a:off x="3098545" y="1903325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04" name="Straight Connector 603"/>
                  <p:cNvCxnSpPr>
                    <a:stCxn id="603" idx="4"/>
                  </p:cNvCxnSpPr>
                  <p:nvPr/>
                </p:nvCxnSpPr>
                <p:spPr>
                  <a:xfrm>
                    <a:off x="3122047" y="194872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48" name="Group 761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601" name="Oval 600"/>
                  <p:cNvSpPr/>
                  <p:nvPr/>
                </p:nvSpPr>
                <p:spPr>
                  <a:xfrm>
                    <a:off x="3106428" y="1902763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02" name="Straight Connector 601"/>
                  <p:cNvCxnSpPr>
                    <a:stCxn id="601" idx="4"/>
                  </p:cNvCxnSpPr>
                  <p:nvPr/>
                </p:nvCxnSpPr>
                <p:spPr>
                  <a:xfrm>
                    <a:off x="3129930" y="194815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49" name="Group 762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99" name="Oval 598"/>
                  <p:cNvSpPr/>
                  <p:nvPr/>
                </p:nvSpPr>
                <p:spPr>
                  <a:xfrm>
                    <a:off x="3105770" y="1902763"/>
                    <a:ext cx="38609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600" name="Straight Connector 599"/>
                  <p:cNvCxnSpPr>
                    <a:stCxn id="599" idx="4"/>
                  </p:cNvCxnSpPr>
                  <p:nvPr/>
                </p:nvCxnSpPr>
                <p:spPr>
                  <a:xfrm>
                    <a:off x="3122556" y="194815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24950" name="Group 783"/>
            <p:cNvGrpSpPr>
              <a:grpSpLocks/>
            </p:cNvGrpSpPr>
            <p:nvPr/>
          </p:nvGrpSpPr>
          <p:grpSpPr bwMode="auto">
            <a:xfrm>
              <a:off x="7132095" y="1862714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24951" name="Group 784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52" name="Group 79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91" name="Oval 590"/>
                  <p:cNvSpPr/>
                  <p:nvPr/>
                </p:nvSpPr>
                <p:spPr>
                  <a:xfrm>
                    <a:off x="3097182" y="1903464"/>
                    <a:ext cx="40288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92" name="Straight Connector 591"/>
                  <p:cNvCxnSpPr>
                    <a:stCxn id="591" idx="4"/>
                  </p:cNvCxnSpPr>
                  <p:nvPr/>
                </p:nvCxnSpPr>
                <p:spPr>
                  <a:xfrm>
                    <a:off x="3113969" y="1947177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53" name="Group 79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89" name="Oval 588"/>
                  <p:cNvSpPr/>
                  <p:nvPr/>
                </p:nvSpPr>
                <p:spPr>
                  <a:xfrm>
                    <a:off x="3098202" y="1903464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90" name="Straight Connector 589"/>
                  <p:cNvCxnSpPr>
                    <a:stCxn id="589" idx="4"/>
                  </p:cNvCxnSpPr>
                  <p:nvPr/>
                </p:nvCxnSpPr>
                <p:spPr>
                  <a:xfrm>
                    <a:off x="3120025" y="1947177"/>
                    <a:ext cx="1678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54" name="Group 80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87" name="Oval 586"/>
                  <p:cNvSpPr/>
                  <p:nvPr/>
                </p:nvSpPr>
                <p:spPr>
                  <a:xfrm>
                    <a:off x="3097692" y="1902902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88" name="Straight Connector 587"/>
                  <p:cNvCxnSpPr>
                    <a:stCxn id="587" idx="4"/>
                  </p:cNvCxnSpPr>
                  <p:nvPr/>
                </p:nvCxnSpPr>
                <p:spPr>
                  <a:xfrm>
                    <a:off x="3119514" y="1946614"/>
                    <a:ext cx="1679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55" name="Group 80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85" name="Oval 584"/>
                  <p:cNvSpPr/>
                  <p:nvPr/>
                </p:nvSpPr>
                <p:spPr>
                  <a:xfrm>
                    <a:off x="3095354" y="1902902"/>
                    <a:ext cx="48681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86" name="Straight Connector 585"/>
                  <p:cNvCxnSpPr>
                    <a:stCxn id="585" idx="4"/>
                  </p:cNvCxnSpPr>
                  <p:nvPr/>
                </p:nvCxnSpPr>
                <p:spPr>
                  <a:xfrm>
                    <a:off x="3120533" y="1946614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956" name="Group 785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57" name="Group 78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79" name="Oval 578"/>
                  <p:cNvSpPr/>
                  <p:nvPr/>
                </p:nvSpPr>
                <p:spPr>
                  <a:xfrm>
                    <a:off x="3097543" y="1910752"/>
                    <a:ext cx="4364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80" name="Straight Connector 579"/>
                  <p:cNvCxnSpPr>
                    <a:stCxn id="579" idx="4"/>
                  </p:cNvCxnSpPr>
                  <p:nvPr/>
                </p:nvCxnSpPr>
                <p:spPr>
                  <a:xfrm>
                    <a:off x="3121044" y="1954464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58" name="Group 78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77" name="Oval 576"/>
                  <p:cNvSpPr/>
                  <p:nvPr/>
                </p:nvSpPr>
                <p:spPr>
                  <a:xfrm>
                    <a:off x="3098562" y="1910752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78" name="Straight Connector 577"/>
                  <p:cNvCxnSpPr>
                    <a:stCxn id="577" idx="4"/>
                  </p:cNvCxnSpPr>
                  <p:nvPr/>
                </p:nvCxnSpPr>
                <p:spPr>
                  <a:xfrm>
                    <a:off x="3120384" y="1954464"/>
                    <a:ext cx="1679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59" name="Group 78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75" name="Oval 574"/>
                  <p:cNvSpPr/>
                  <p:nvPr/>
                </p:nvSpPr>
                <p:spPr>
                  <a:xfrm>
                    <a:off x="3098051" y="1903464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76" name="Straight Connector 575"/>
                  <p:cNvCxnSpPr>
                    <a:stCxn id="575" idx="4"/>
                  </p:cNvCxnSpPr>
                  <p:nvPr/>
                </p:nvCxnSpPr>
                <p:spPr>
                  <a:xfrm>
                    <a:off x="3119875" y="1947177"/>
                    <a:ext cx="1678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0" name="Group 78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73" name="Oval 572"/>
                  <p:cNvSpPr/>
                  <p:nvPr/>
                </p:nvSpPr>
                <p:spPr>
                  <a:xfrm>
                    <a:off x="3102428" y="1903464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74" name="Straight Connector 573"/>
                  <p:cNvCxnSpPr>
                    <a:stCxn id="573" idx="4"/>
                  </p:cNvCxnSpPr>
                  <p:nvPr/>
                </p:nvCxnSpPr>
                <p:spPr>
                  <a:xfrm>
                    <a:off x="3124251" y="1947177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21" name="Group 810"/>
            <p:cNvGrpSpPr>
              <a:grpSpLocks/>
            </p:cNvGrpSpPr>
            <p:nvPr/>
          </p:nvGrpSpPr>
          <p:grpSpPr bwMode="auto">
            <a:xfrm>
              <a:off x="7441657" y="1860333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322" name="Group 811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31" name="Group 825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65" name="Oval 564"/>
                  <p:cNvSpPr/>
                  <p:nvPr/>
                </p:nvSpPr>
                <p:spPr>
                  <a:xfrm>
                    <a:off x="3098175" y="1902482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66" name="Straight Connector 565"/>
                  <p:cNvCxnSpPr>
                    <a:stCxn id="565" idx="4"/>
                  </p:cNvCxnSpPr>
                  <p:nvPr/>
                </p:nvCxnSpPr>
                <p:spPr>
                  <a:xfrm>
                    <a:off x="3121677" y="1947876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2" name="Group 826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63" name="Oval 562"/>
                  <p:cNvSpPr/>
                  <p:nvPr/>
                </p:nvSpPr>
                <p:spPr>
                  <a:xfrm>
                    <a:off x="3097515" y="1902482"/>
                    <a:ext cx="40288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64" name="Straight Connector 563"/>
                  <p:cNvCxnSpPr>
                    <a:stCxn id="563" idx="4"/>
                  </p:cNvCxnSpPr>
                  <p:nvPr/>
                </p:nvCxnSpPr>
                <p:spPr>
                  <a:xfrm>
                    <a:off x="3119339" y="1947876"/>
                    <a:ext cx="1678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3" name="Group 827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61" name="Oval 560"/>
                  <p:cNvSpPr/>
                  <p:nvPr/>
                </p:nvSpPr>
                <p:spPr>
                  <a:xfrm>
                    <a:off x="3098684" y="1901920"/>
                    <a:ext cx="45325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62" name="Straight Connector 561"/>
                  <p:cNvCxnSpPr>
                    <a:stCxn id="561" idx="4"/>
                  </p:cNvCxnSpPr>
                  <p:nvPr/>
                </p:nvCxnSpPr>
                <p:spPr>
                  <a:xfrm>
                    <a:off x="3120507" y="1940588"/>
                    <a:ext cx="1678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4" name="Group 828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59" name="Oval 558"/>
                  <p:cNvSpPr/>
                  <p:nvPr/>
                </p:nvSpPr>
                <p:spPr>
                  <a:xfrm>
                    <a:off x="3094668" y="1901920"/>
                    <a:ext cx="48681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60" name="Straight Connector 559"/>
                  <p:cNvCxnSpPr>
                    <a:stCxn id="559" idx="4"/>
                  </p:cNvCxnSpPr>
                  <p:nvPr/>
                </p:nvCxnSpPr>
                <p:spPr>
                  <a:xfrm>
                    <a:off x="3119847" y="194058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43" name="Group 812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44" name="Group 813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3098535" y="1903045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54" name="Straight Connector 553"/>
                  <p:cNvCxnSpPr>
                    <a:stCxn id="553" idx="4"/>
                  </p:cNvCxnSpPr>
                  <p:nvPr/>
                </p:nvCxnSpPr>
                <p:spPr>
                  <a:xfrm>
                    <a:off x="3122036" y="194843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5" name="Group 814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51" name="Oval 550"/>
                  <p:cNvSpPr/>
                  <p:nvPr/>
                </p:nvSpPr>
                <p:spPr>
                  <a:xfrm>
                    <a:off x="3097876" y="1903045"/>
                    <a:ext cx="45324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52" name="Straight Connector 551"/>
                  <p:cNvCxnSpPr>
                    <a:stCxn id="551" idx="4"/>
                  </p:cNvCxnSpPr>
                  <p:nvPr/>
                </p:nvCxnSpPr>
                <p:spPr>
                  <a:xfrm>
                    <a:off x="3119698" y="1948438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6" name="Group 815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49" name="Oval 548"/>
                  <p:cNvSpPr/>
                  <p:nvPr/>
                </p:nvSpPr>
                <p:spPr>
                  <a:xfrm>
                    <a:off x="3105759" y="1902482"/>
                    <a:ext cx="38609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50" name="Straight Connector 549"/>
                  <p:cNvCxnSpPr>
                    <a:stCxn id="549" idx="4"/>
                  </p:cNvCxnSpPr>
                  <p:nvPr/>
                </p:nvCxnSpPr>
                <p:spPr>
                  <a:xfrm>
                    <a:off x="3122546" y="1947876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7" name="Group 816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47" name="Oval 546"/>
                  <p:cNvSpPr/>
                  <p:nvPr/>
                </p:nvSpPr>
                <p:spPr>
                  <a:xfrm>
                    <a:off x="3095027" y="1902482"/>
                    <a:ext cx="48682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48" name="Straight Connector 547"/>
                  <p:cNvCxnSpPr>
                    <a:stCxn id="547" idx="4"/>
                  </p:cNvCxnSpPr>
                  <p:nvPr/>
                </p:nvCxnSpPr>
                <p:spPr>
                  <a:xfrm>
                    <a:off x="3118529" y="1947876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48" name="Group 837"/>
            <p:cNvGrpSpPr>
              <a:grpSpLocks/>
            </p:cNvGrpSpPr>
            <p:nvPr/>
          </p:nvGrpSpPr>
          <p:grpSpPr bwMode="auto">
            <a:xfrm>
              <a:off x="7748838" y="1857952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24961" name="Group 838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62" name="Group 85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39" name="Oval 538"/>
                  <p:cNvSpPr/>
                  <p:nvPr/>
                </p:nvSpPr>
                <p:spPr>
                  <a:xfrm>
                    <a:off x="3098191" y="1903181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40" name="Straight Connector 539"/>
                  <p:cNvCxnSpPr>
                    <a:stCxn id="539" idx="4"/>
                  </p:cNvCxnSpPr>
                  <p:nvPr/>
                </p:nvCxnSpPr>
                <p:spPr>
                  <a:xfrm>
                    <a:off x="3121692" y="1946894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63" name="Group 85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37" name="Oval 536"/>
                  <p:cNvSpPr/>
                  <p:nvPr/>
                </p:nvSpPr>
                <p:spPr>
                  <a:xfrm>
                    <a:off x="3097532" y="1903181"/>
                    <a:ext cx="41966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38" name="Straight Connector 537"/>
                  <p:cNvCxnSpPr>
                    <a:stCxn id="537" idx="4"/>
                  </p:cNvCxnSpPr>
                  <p:nvPr/>
                </p:nvCxnSpPr>
                <p:spPr>
                  <a:xfrm>
                    <a:off x="3121034" y="1946894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64" name="Group 85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35" name="Oval 534"/>
                  <p:cNvSpPr/>
                  <p:nvPr/>
                </p:nvSpPr>
                <p:spPr>
                  <a:xfrm>
                    <a:off x="3098701" y="1902619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36" name="Straight Connector 535"/>
                  <p:cNvCxnSpPr>
                    <a:stCxn id="535" idx="4"/>
                  </p:cNvCxnSpPr>
                  <p:nvPr/>
                </p:nvCxnSpPr>
                <p:spPr>
                  <a:xfrm>
                    <a:off x="3122202" y="1946332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65" name="Group 85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33" name="Oval 532"/>
                  <p:cNvSpPr/>
                  <p:nvPr/>
                </p:nvSpPr>
                <p:spPr>
                  <a:xfrm>
                    <a:off x="3098041" y="1902619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34" name="Straight Connector 533"/>
                  <p:cNvCxnSpPr>
                    <a:stCxn id="533" idx="4"/>
                  </p:cNvCxnSpPr>
                  <p:nvPr/>
                </p:nvCxnSpPr>
                <p:spPr>
                  <a:xfrm>
                    <a:off x="3121542" y="1946332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966" name="Group 839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67" name="Group 84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27" name="Oval 526"/>
                  <p:cNvSpPr/>
                  <p:nvPr/>
                </p:nvSpPr>
                <p:spPr>
                  <a:xfrm>
                    <a:off x="3098552" y="1910469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28" name="Straight Connector 527"/>
                  <p:cNvCxnSpPr>
                    <a:stCxn id="527" idx="4"/>
                  </p:cNvCxnSpPr>
                  <p:nvPr/>
                </p:nvCxnSpPr>
                <p:spPr>
                  <a:xfrm>
                    <a:off x="3122053" y="1947456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68" name="Group 84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25" name="Oval 524"/>
                  <p:cNvSpPr/>
                  <p:nvPr/>
                </p:nvSpPr>
                <p:spPr>
                  <a:xfrm>
                    <a:off x="3097892" y="1910469"/>
                    <a:ext cx="4532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26" name="Straight Connector 525"/>
                  <p:cNvCxnSpPr>
                    <a:stCxn id="525" idx="4"/>
                  </p:cNvCxnSpPr>
                  <p:nvPr/>
                </p:nvCxnSpPr>
                <p:spPr>
                  <a:xfrm>
                    <a:off x="3121393" y="1947456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69" name="Group 84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23" name="Oval 522"/>
                  <p:cNvSpPr/>
                  <p:nvPr/>
                </p:nvSpPr>
                <p:spPr>
                  <a:xfrm>
                    <a:off x="3105775" y="1903181"/>
                    <a:ext cx="38610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24" name="Straight Connector 523"/>
                  <p:cNvCxnSpPr>
                    <a:stCxn id="523" idx="4"/>
                  </p:cNvCxnSpPr>
                  <p:nvPr/>
                </p:nvCxnSpPr>
                <p:spPr>
                  <a:xfrm>
                    <a:off x="3124241" y="1946894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70" name="Group 84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521" name="Oval 520"/>
                  <p:cNvSpPr/>
                  <p:nvPr/>
                </p:nvSpPr>
                <p:spPr>
                  <a:xfrm>
                    <a:off x="3098401" y="1903181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522" name="Straight Connector 521"/>
                  <p:cNvCxnSpPr>
                    <a:stCxn id="521" idx="4"/>
                  </p:cNvCxnSpPr>
                  <p:nvPr/>
                </p:nvCxnSpPr>
                <p:spPr>
                  <a:xfrm>
                    <a:off x="3121903" y="1946894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24971" name="Group 865"/>
          <p:cNvGrpSpPr>
            <a:grpSpLocks/>
          </p:cNvGrpSpPr>
          <p:nvPr/>
        </p:nvGrpSpPr>
        <p:grpSpPr bwMode="auto">
          <a:xfrm rot="21540000" flipV="1">
            <a:off x="332802" y="2406255"/>
            <a:ext cx="4190708" cy="170530"/>
            <a:chOff x="3124200" y="1857952"/>
            <a:chExt cx="4937057" cy="175444"/>
          </a:xfrm>
          <a:solidFill>
            <a:srgbClr val="CF6A59"/>
          </a:solidFill>
        </p:grpSpPr>
        <p:grpSp>
          <p:nvGrpSpPr>
            <p:cNvPr id="124974" name="Group 866"/>
            <p:cNvGrpSpPr>
              <a:grpSpLocks/>
            </p:cNvGrpSpPr>
            <p:nvPr/>
          </p:nvGrpSpPr>
          <p:grpSpPr bwMode="auto">
            <a:xfrm>
              <a:off x="3124200" y="1895475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24975" name="Group 1288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76" name="Group 130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97" name="Oval 496"/>
                  <p:cNvSpPr/>
                  <p:nvPr/>
                </p:nvSpPr>
                <p:spPr>
                  <a:xfrm>
                    <a:off x="3085863" y="1920406"/>
                    <a:ext cx="4364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98" name="Straight Connector 497"/>
                  <p:cNvCxnSpPr>
                    <a:stCxn id="497" idx="4"/>
                  </p:cNvCxnSpPr>
                  <p:nvPr/>
                </p:nvCxnSpPr>
                <p:spPr>
                  <a:xfrm>
                    <a:off x="3101953" y="1962545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77" name="Group 130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95" name="Oval 494"/>
                  <p:cNvSpPr/>
                  <p:nvPr/>
                </p:nvSpPr>
                <p:spPr>
                  <a:xfrm>
                    <a:off x="3078596" y="1929274"/>
                    <a:ext cx="4532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96" name="Straight Connector 495"/>
                  <p:cNvCxnSpPr>
                    <a:stCxn id="495" idx="4"/>
                  </p:cNvCxnSpPr>
                  <p:nvPr/>
                </p:nvCxnSpPr>
                <p:spPr>
                  <a:xfrm>
                    <a:off x="3101342" y="1964586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78" name="Group 130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93" name="Oval 492"/>
                  <p:cNvSpPr/>
                  <p:nvPr/>
                </p:nvSpPr>
                <p:spPr>
                  <a:xfrm>
                    <a:off x="3098057" y="1929037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94" name="Straight Connector 493"/>
                  <p:cNvCxnSpPr>
                    <a:stCxn id="493" idx="4"/>
                  </p:cNvCxnSpPr>
                  <p:nvPr/>
                </p:nvCxnSpPr>
                <p:spPr>
                  <a:xfrm>
                    <a:off x="3113898" y="1954381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79" name="Group 130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91" name="Oval 490"/>
                  <p:cNvSpPr/>
                  <p:nvPr/>
                </p:nvSpPr>
                <p:spPr>
                  <a:xfrm>
                    <a:off x="3097357" y="1922730"/>
                    <a:ext cx="38610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92" name="Straight Connector 491"/>
                  <p:cNvCxnSpPr>
                    <a:stCxn id="491" idx="4"/>
                  </p:cNvCxnSpPr>
                  <p:nvPr/>
                </p:nvCxnSpPr>
                <p:spPr>
                  <a:xfrm>
                    <a:off x="3113316" y="1961466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980" name="Group 1289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81" name="Group 129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85" name="Oval 484"/>
                  <p:cNvSpPr/>
                  <p:nvPr/>
                </p:nvSpPr>
                <p:spPr>
                  <a:xfrm>
                    <a:off x="3074655" y="1920153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86" name="Straight Connector 485"/>
                  <p:cNvCxnSpPr>
                    <a:stCxn id="485" idx="4"/>
                  </p:cNvCxnSpPr>
                  <p:nvPr/>
                </p:nvCxnSpPr>
                <p:spPr>
                  <a:xfrm>
                    <a:off x="3097444" y="1962206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82" name="Group 129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83" name="Oval 482"/>
                  <p:cNvSpPr/>
                  <p:nvPr/>
                </p:nvSpPr>
                <p:spPr>
                  <a:xfrm>
                    <a:off x="3074043" y="1923905"/>
                    <a:ext cx="4364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84" name="Straight Connector 483"/>
                  <p:cNvCxnSpPr>
                    <a:stCxn id="483" idx="4"/>
                  </p:cNvCxnSpPr>
                  <p:nvPr/>
                </p:nvCxnSpPr>
                <p:spPr>
                  <a:xfrm>
                    <a:off x="3090090" y="1962683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83" name="Group 129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81" name="Oval 480"/>
                  <p:cNvSpPr/>
                  <p:nvPr/>
                </p:nvSpPr>
                <p:spPr>
                  <a:xfrm>
                    <a:off x="3086586" y="1912003"/>
                    <a:ext cx="45324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82" name="Straight Connector 481"/>
                  <p:cNvCxnSpPr>
                    <a:stCxn id="481" idx="4"/>
                  </p:cNvCxnSpPr>
                  <p:nvPr/>
                </p:nvCxnSpPr>
                <p:spPr>
                  <a:xfrm>
                    <a:off x="3109360" y="1950679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84" name="Group 129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79" name="Oval 478"/>
                  <p:cNvSpPr/>
                  <p:nvPr/>
                </p:nvSpPr>
                <p:spPr>
                  <a:xfrm>
                    <a:off x="3086002" y="1917406"/>
                    <a:ext cx="4532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80" name="Straight Connector 479"/>
                  <p:cNvCxnSpPr>
                    <a:stCxn id="479" idx="4"/>
                  </p:cNvCxnSpPr>
                  <p:nvPr/>
                </p:nvCxnSpPr>
                <p:spPr>
                  <a:xfrm>
                    <a:off x="3102064" y="1956199"/>
                    <a:ext cx="0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24986" name="Group 867"/>
            <p:cNvGrpSpPr>
              <a:grpSpLocks/>
            </p:cNvGrpSpPr>
            <p:nvPr/>
          </p:nvGrpSpPr>
          <p:grpSpPr bwMode="auto">
            <a:xfrm>
              <a:off x="3431381" y="1893094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124987" name="Group 1262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124988" name="Group 127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71" name="Oval 470"/>
                  <p:cNvSpPr/>
                  <p:nvPr/>
                </p:nvSpPr>
                <p:spPr>
                  <a:xfrm>
                    <a:off x="3087760" y="1934183"/>
                    <a:ext cx="45324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72" name="Straight Connector 471"/>
                  <p:cNvCxnSpPr>
                    <a:stCxn id="471" idx="4"/>
                  </p:cNvCxnSpPr>
                  <p:nvPr/>
                </p:nvCxnSpPr>
                <p:spPr>
                  <a:xfrm>
                    <a:off x="3102158" y="1973005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89" name="Group 127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69" name="Oval 468"/>
                  <p:cNvSpPr/>
                  <p:nvPr/>
                </p:nvSpPr>
                <p:spPr>
                  <a:xfrm>
                    <a:off x="3085544" y="1936312"/>
                    <a:ext cx="38609" cy="47075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70" name="Straight Connector 469"/>
                  <p:cNvCxnSpPr>
                    <a:stCxn id="469" idx="4"/>
                  </p:cNvCxnSpPr>
                  <p:nvPr/>
                </p:nvCxnSpPr>
                <p:spPr>
                  <a:xfrm>
                    <a:off x="3099926" y="1981785"/>
                    <a:ext cx="1678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90" name="Group 127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67" name="Oval 466"/>
                  <p:cNvSpPr/>
                  <p:nvPr/>
                </p:nvSpPr>
                <p:spPr>
                  <a:xfrm>
                    <a:off x="3098246" y="1934452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68" name="Straight Connector 467"/>
                  <p:cNvCxnSpPr>
                    <a:stCxn id="467" idx="4"/>
                  </p:cNvCxnSpPr>
                  <p:nvPr/>
                </p:nvCxnSpPr>
                <p:spPr>
                  <a:xfrm>
                    <a:off x="3114176" y="1971550"/>
                    <a:ext cx="1678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991" name="Group 127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65" name="Oval 464"/>
                  <p:cNvSpPr/>
                  <p:nvPr/>
                </p:nvSpPr>
                <p:spPr>
                  <a:xfrm>
                    <a:off x="3094073" y="1924815"/>
                    <a:ext cx="41966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66" name="Straight Connector 465"/>
                  <p:cNvCxnSpPr>
                    <a:stCxn id="465" idx="4"/>
                  </p:cNvCxnSpPr>
                  <p:nvPr/>
                </p:nvCxnSpPr>
                <p:spPr>
                  <a:xfrm>
                    <a:off x="3110133" y="1968622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7" name="Group 1263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58" name="Group 126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59" name="Oval 458"/>
                  <p:cNvSpPr/>
                  <p:nvPr/>
                </p:nvSpPr>
                <p:spPr>
                  <a:xfrm>
                    <a:off x="3078142" y="1925526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60" name="Straight Connector 459"/>
                  <p:cNvCxnSpPr>
                    <a:stCxn id="459" idx="4"/>
                  </p:cNvCxnSpPr>
                  <p:nvPr/>
                </p:nvCxnSpPr>
                <p:spPr>
                  <a:xfrm>
                    <a:off x="3099283" y="1969274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9" name="Group 126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57" name="Oval 456"/>
                  <p:cNvSpPr/>
                  <p:nvPr/>
                </p:nvSpPr>
                <p:spPr>
                  <a:xfrm>
                    <a:off x="3077560" y="1932654"/>
                    <a:ext cx="40288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58" name="Straight Connector 457"/>
                  <p:cNvCxnSpPr>
                    <a:stCxn id="457" idx="4"/>
                  </p:cNvCxnSpPr>
                  <p:nvPr/>
                </p:nvCxnSpPr>
                <p:spPr>
                  <a:xfrm>
                    <a:off x="3090278" y="1971447"/>
                    <a:ext cx="1679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0" name="Group 126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55" name="Oval 454"/>
                  <p:cNvSpPr/>
                  <p:nvPr/>
                </p:nvSpPr>
                <p:spPr>
                  <a:xfrm>
                    <a:off x="3088468" y="1922447"/>
                    <a:ext cx="4364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56" name="Straight Connector 455"/>
                  <p:cNvCxnSpPr>
                    <a:stCxn id="455" idx="4"/>
                  </p:cNvCxnSpPr>
                  <p:nvPr/>
                </p:nvCxnSpPr>
                <p:spPr>
                  <a:xfrm>
                    <a:off x="3107915" y="1962833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9" name="Group 126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53" name="Oval 452"/>
                  <p:cNvSpPr/>
                  <p:nvPr/>
                </p:nvSpPr>
                <p:spPr>
                  <a:xfrm>
                    <a:off x="3084542" y="1924518"/>
                    <a:ext cx="47003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54" name="Straight Connector 453"/>
                  <p:cNvCxnSpPr>
                    <a:stCxn id="453" idx="4"/>
                  </p:cNvCxnSpPr>
                  <p:nvPr/>
                </p:nvCxnSpPr>
                <p:spPr>
                  <a:xfrm>
                    <a:off x="3098911" y="1968398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70" name="Group 868"/>
            <p:cNvGrpSpPr>
              <a:grpSpLocks/>
            </p:cNvGrpSpPr>
            <p:nvPr/>
          </p:nvGrpSpPr>
          <p:grpSpPr bwMode="auto">
            <a:xfrm>
              <a:off x="3740943" y="1890713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371" name="Group 1236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72" name="Group 125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45" name="Oval 444"/>
                  <p:cNvSpPr/>
                  <p:nvPr/>
                </p:nvSpPr>
                <p:spPr>
                  <a:xfrm>
                    <a:off x="3082007" y="1929572"/>
                    <a:ext cx="4532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46" name="Straight Connector 445"/>
                  <p:cNvCxnSpPr>
                    <a:stCxn id="445" idx="4"/>
                  </p:cNvCxnSpPr>
                  <p:nvPr/>
                </p:nvCxnSpPr>
                <p:spPr>
                  <a:xfrm>
                    <a:off x="3101396" y="1971669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3" name="Group 125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43" name="Oval 442"/>
                  <p:cNvSpPr/>
                  <p:nvPr/>
                </p:nvSpPr>
                <p:spPr>
                  <a:xfrm>
                    <a:off x="3088094" y="1929830"/>
                    <a:ext cx="4364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44" name="Straight Connector 443"/>
                  <p:cNvCxnSpPr>
                    <a:stCxn id="443" idx="4"/>
                  </p:cNvCxnSpPr>
                  <p:nvPr/>
                </p:nvCxnSpPr>
                <p:spPr>
                  <a:xfrm>
                    <a:off x="3105834" y="1975288"/>
                    <a:ext cx="1678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4" name="Group 125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41" name="Oval 440"/>
                  <p:cNvSpPr/>
                  <p:nvPr/>
                </p:nvSpPr>
                <p:spPr>
                  <a:xfrm>
                    <a:off x="3097353" y="1923088"/>
                    <a:ext cx="38610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42" name="Straight Connector 441"/>
                  <p:cNvCxnSpPr>
                    <a:stCxn id="441" idx="4"/>
                  </p:cNvCxnSpPr>
                  <p:nvPr/>
                </p:nvCxnSpPr>
                <p:spPr>
                  <a:xfrm>
                    <a:off x="3111691" y="1965199"/>
                    <a:ext cx="1679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3" name="Group 125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39" name="Oval 438"/>
                  <p:cNvSpPr/>
                  <p:nvPr/>
                </p:nvSpPr>
                <p:spPr>
                  <a:xfrm>
                    <a:off x="3096653" y="1920013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40" name="Straight Connector 439"/>
                  <p:cNvCxnSpPr>
                    <a:stCxn id="439" idx="4"/>
                  </p:cNvCxnSpPr>
                  <p:nvPr/>
                </p:nvCxnSpPr>
                <p:spPr>
                  <a:xfrm>
                    <a:off x="3117779" y="1962095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4" name="Group 1237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85" name="Group 123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33" name="Oval 432"/>
                  <p:cNvSpPr/>
                  <p:nvPr/>
                </p:nvSpPr>
                <p:spPr>
                  <a:xfrm>
                    <a:off x="3077425" y="1927580"/>
                    <a:ext cx="41967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34" name="Straight Connector 433"/>
                  <p:cNvCxnSpPr>
                    <a:stCxn id="433" idx="4"/>
                  </p:cNvCxnSpPr>
                  <p:nvPr/>
                </p:nvCxnSpPr>
                <p:spPr>
                  <a:xfrm>
                    <a:off x="3091778" y="1964692"/>
                    <a:ext cx="0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6" name="Group 123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31" name="Oval 430"/>
                  <p:cNvSpPr/>
                  <p:nvPr/>
                </p:nvSpPr>
                <p:spPr>
                  <a:xfrm>
                    <a:off x="3078520" y="1927911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32" name="Straight Connector 431"/>
                  <p:cNvCxnSpPr>
                    <a:stCxn id="431" idx="4"/>
                  </p:cNvCxnSpPr>
                  <p:nvPr/>
                </p:nvCxnSpPr>
                <p:spPr>
                  <a:xfrm>
                    <a:off x="3097924" y="1971645"/>
                    <a:ext cx="1678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5" name="Group 124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29" name="Oval 428"/>
                  <p:cNvSpPr/>
                  <p:nvPr/>
                </p:nvSpPr>
                <p:spPr>
                  <a:xfrm>
                    <a:off x="3087736" y="1917749"/>
                    <a:ext cx="4364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30" name="Straight Connector 429"/>
                  <p:cNvCxnSpPr>
                    <a:stCxn id="429" idx="4"/>
                  </p:cNvCxnSpPr>
                  <p:nvPr/>
                </p:nvCxnSpPr>
                <p:spPr>
                  <a:xfrm>
                    <a:off x="3100439" y="1961615"/>
                    <a:ext cx="1679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6" name="Group 124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27" name="Oval 426"/>
                  <p:cNvSpPr/>
                  <p:nvPr/>
                </p:nvSpPr>
                <p:spPr>
                  <a:xfrm>
                    <a:off x="3088787" y="1919761"/>
                    <a:ext cx="43645" cy="42031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28" name="Straight Connector 427"/>
                  <p:cNvCxnSpPr>
                    <a:stCxn id="427" idx="4"/>
                  </p:cNvCxnSpPr>
                  <p:nvPr/>
                </p:nvCxnSpPr>
                <p:spPr>
                  <a:xfrm>
                    <a:off x="3106483" y="1960191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97" name="Group 869"/>
            <p:cNvGrpSpPr>
              <a:grpSpLocks/>
            </p:cNvGrpSpPr>
            <p:nvPr/>
          </p:nvGrpSpPr>
          <p:grpSpPr bwMode="auto">
            <a:xfrm>
              <a:off x="4048124" y="1888332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398" name="Group 1210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399" name="Group 122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19" name="Oval 418"/>
                  <p:cNvSpPr/>
                  <p:nvPr/>
                </p:nvSpPr>
                <p:spPr>
                  <a:xfrm>
                    <a:off x="3080342" y="1928309"/>
                    <a:ext cx="4364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20" name="Straight Connector 419"/>
                  <p:cNvCxnSpPr>
                    <a:stCxn id="419" idx="4"/>
                  </p:cNvCxnSpPr>
                  <p:nvPr/>
                </p:nvCxnSpPr>
                <p:spPr>
                  <a:xfrm>
                    <a:off x="3101424" y="1972043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0" name="Group 122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17" name="Oval 416"/>
                  <p:cNvSpPr/>
                  <p:nvPr/>
                </p:nvSpPr>
                <p:spPr>
                  <a:xfrm>
                    <a:off x="3078022" y="1928683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18" name="Straight Connector 417"/>
                  <p:cNvCxnSpPr>
                    <a:stCxn id="417" idx="4"/>
                  </p:cNvCxnSpPr>
                  <p:nvPr/>
                </p:nvCxnSpPr>
                <p:spPr>
                  <a:xfrm>
                    <a:off x="3099162" y="1972431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9" name="Group 122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15" name="Oval 414"/>
                  <p:cNvSpPr/>
                  <p:nvPr/>
                </p:nvSpPr>
                <p:spPr>
                  <a:xfrm>
                    <a:off x="3097338" y="1920100"/>
                    <a:ext cx="38609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16" name="Straight Connector 415"/>
                  <p:cNvCxnSpPr>
                    <a:stCxn id="415" idx="4"/>
                  </p:cNvCxnSpPr>
                  <p:nvPr/>
                </p:nvCxnSpPr>
                <p:spPr>
                  <a:xfrm>
                    <a:off x="3113398" y="1960515"/>
                    <a:ext cx="0" cy="7397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0" name="Group 122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13" name="Oval 412"/>
                  <p:cNvSpPr/>
                  <p:nvPr/>
                </p:nvSpPr>
                <p:spPr>
                  <a:xfrm>
                    <a:off x="3090055" y="1927243"/>
                    <a:ext cx="4532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14" name="Straight Connector 413"/>
                  <p:cNvCxnSpPr>
                    <a:stCxn id="413" idx="4"/>
                  </p:cNvCxnSpPr>
                  <p:nvPr/>
                </p:nvCxnSpPr>
                <p:spPr>
                  <a:xfrm>
                    <a:off x="3112772" y="1962556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11" name="Group 1211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12" name="Group 121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07" name="Oval 406"/>
                  <p:cNvSpPr/>
                  <p:nvPr/>
                </p:nvSpPr>
                <p:spPr>
                  <a:xfrm>
                    <a:off x="3074111" y="1924635"/>
                    <a:ext cx="4364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08" name="Straight Connector 407"/>
                  <p:cNvCxnSpPr>
                    <a:stCxn id="407" idx="4"/>
                  </p:cNvCxnSpPr>
                  <p:nvPr/>
                </p:nvCxnSpPr>
                <p:spPr>
                  <a:xfrm>
                    <a:off x="3090157" y="1968457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1" name="Group 121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05" name="Oval 404"/>
                  <p:cNvSpPr/>
                  <p:nvPr/>
                </p:nvSpPr>
                <p:spPr>
                  <a:xfrm>
                    <a:off x="3066755" y="1925099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06" name="Straight Connector 405"/>
                  <p:cNvCxnSpPr>
                    <a:stCxn id="405" idx="4"/>
                  </p:cNvCxnSpPr>
                  <p:nvPr/>
                </p:nvCxnSpPr>
                <p:spPr>
                  <a:xfrm>
                    <a:off x="3089560" y="1968817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2" name="Group 121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03" name="Oval 402"/>
                  <p:cNvSpPr/>
                  <p:nvPr/>
                </p:nvSpPr>
                <p:spPr>
                  <a:xfrm>
                    <a:off x="3086071" y="1916456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04" name="Straight Connector 403"/>
                  <p:cNvCxnSpPr>
                    <a:stCxn id="403" idx="4"/>
                  </p:cNvCxnSpPr>
                  <p:nvPr/>
                </p:nvCxnSpPr>
                <p:spPr>
                  <a:xfrm>
                    <a:off x="3102146" y="1960292"/>
                    <a:ext cx="0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3" name="Group 121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401" name="Oval 400"/>
                  <p:cNvSpPr/>
                  <p:nvPr/>
                </p:nvSpPr>
                <p:spPr>
                  <a:xfrm>
                    <a:off x="3083751" y="1916890"/>
                    <a:ext cx="40288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402" name="Straight Connector 401"/>
                  <p:cNvCxnSpPr>
                    <a:stCxn id="401" idx="4"/>
                  </p:cNvCxnSpPr>
                  <p:nvPr/>
                </p:nvCxnSpPr>
                <p:spPr>
                  <a:xfrm>
                    <a:off x="3101534" y="1960652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24" name="Group 870"/>
            <p:cNvGrpSpPr>
              <a:grpSpLocks/>
            </p:cNvGrpSpPr>
            <p:nvPr/>
          </p:nvGrpSpPr>
          <p:grpSpPr bwMode="auto">
            <a:xfrm>
              <a:off x="4362450" y="1885950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425" name="Group 1184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26" name="Group 119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93" name="Oval 392"/>
                  <p:cNvSpPr/>
                  <p:nvPr/>
                </p:nvSpPr>
                <p:spPr>
                  <a:xfrm>
                    <a:off x="3083252" y="1930173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94" name="Straight Connector 393"/>
                  <p:cNvCxnSpPr>
                    <a:stCxn id="393" idx="4"/>
                  </p:cNvCxnSpPr>
                  <p:nvPr/>
                </p:nvCxnSpPr>
                <p:spPr>
                  <a:xfrm>
                    <a:off x="3105982" y="1967168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5" name="Group 119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91" name="Oval 390"/>
                  <p:cNvSpPr/>
                  <p:nvPr/>
                </p:nvSpPr>
                <p:spPr>
                  <a:xfrm>
                    <a:off x="3082683" y="1932214"/>
                    <a:ext cx="45325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92" name="Straight Connector 391"/>
                  <p:cNvCxnSpPr>
                    <a:stCxn id="391" idx="4"/>
                  </p:cNvCxnSpPr>
                  <p:nvPr/>
                </p:nvCxnSpPr>
                <p:spPr>
                  <a:xfrm>
                    <a:off x="3098686" y="1972689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6" name="Group 120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89" name="Oval 388"/>
                  <p:cNvSpPr/>
                  <p:nvPr/>
                </p:nvSpPr>
                <p:spPr>
                  <a:xfrm>
                    <a:off x="3095241" y="1920328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90" name="Straight Connector 389"/>
                  <p:cNvCxnSpPr>
                    <a:stCxn id="389" idx="4"/>
                  </p:cNvCxnSpPr>
                  <p:nvPr/>
                </p:nvCxnSpPr>
                <p:spPr>
                  <a:xfrm>
                    <a:off x="3117971" y="1962365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7" name="Group 120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87" name="Oval 386"/>
                  <p:cNvSpPr/>
                  <p:nvPr/>
                </p:nvSpPr>
                <p:spPr>
                  <a:xfrm>
                    <a:off x="3094643" y="1925731"/>
                    <a:ext cx="45325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88" name="Straight Connector 387"/>
                  <p:cNvCxnSpPr>
                    <a:stCxn id="387" idx="4"/>
                  </p:cNvCxnSpPr>
                  <p:nvPr/>
                </p:nvCxnSpPr>
                <p:spPr>
                  <a:xfrm>
                    <a:off x="3110631" y="1962843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38" name="Group 1185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47" name="Group 118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81" name="Oval 380"/>
                  <p:cNvSpPr/>
                  <p:nvPr/>
                </p:nvSpPr>
                <p:spPr>
                  <a:xfrm>
                    <a:off x="3077050" y="1928211"/>
                    <a:ext cx="41967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82" name="Straight Connector 381"/>
                  <p:cNvCxnSpPr>
                    <a:stCxn id="381" idx="4"/>
                  </p:cNvCxnSpPr>
                  <p:nvPr/>
                </p:nvCxnSpPr>
                <p:spPr>
                  <a:xfrm>
                    <a:off x="3094672" y="1963584"/>
                    <a:ext cx="0" cy="62206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8" name="Group 118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79" name="Oval 378"/>
                  <p:cNvSpPr/>
                  <p:nvPr/>
                </p:nvSpPr>
                <p:spPr>
                  <a:xfrm>
                    <a:off x="3071416" y="1928615"/>
                    <a:ext cx="47003" cy="42031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80" name="Straight Connector 379"/>
                  <p:cNvCxnSpPr>
                    <a:stCxn id="379" idx="4"/>
                  </p:cNvCxnSpPr>
                  <p:nvPr/>
                </p:nvCxnSpPr>
                <p:spPr>
                  <a:xfrm>
                    <a:off x="3094163" y="1970667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9" name="Group 118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77" name="Oval 376"/>
                  <p:cNvSpPr/>
                  <p:nvPr/>
                </p:nvSpPr>
                <p:spPr>
                  <a:xfrm>
                    <a:off x="3090703" y="1918365"/>
                    <a:ext cx="38609" cy="42031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78" name="Straight Connector 377"/>
                  <p:cNvCxnSpPr>
                    <a:stCxn id="377" idx="4"/>
                  </p:cNvCxnSpPr>
                  <p:nvPr/>
                </p:nvCxnSpPr>
                <p:spPr>
                  <a:xfrm>
                    <a:off x="3106719" y="1958781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0" name="Group 118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75" name="Oval 374"/>
                  <p:cNvSpPr/>
                  <p:nvPr/>
                </p:nvSpPr>
                <p:spPr>
                  <a:xfrm>
                    <a:off x="3083376" y="1920465"/>
                    <a:ext cx="45325" cy="42031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76" name="Straight Connector 375"/>
                  <p:cNvCxnSpPr>
                    <a:stCxn id="375" idx="4"/>
                  </p:cNvCxnSpPr>
                  <p:nvPr/>
                </p:nvCxnSpPr>
                <p:spPr>
                  <a:xfrm>
                    <a:off x="3106108" y="1962503"/>
                    <a:ext cx="0" cy="62207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51" name="Group 871"/>
            <p:cNvGrpSpPr>
              <a:grpSpLocks/>
            </p:cNvGrpSpPr>
            <p:nvPr/>
          </p:nvGrpSpPr>
          <p:grpSpPr bwMode="auto">
            <a:xfrm>
              <a:off x="4669631" y="1883569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452" name="Group 1158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61" name="Group 117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67" name="Oval 366"/>
                  <p:cNvSpPr/>
                  <p:nvPr/>
                </p:nvSpPr>
                <p:spPr>
                  <a:xfrm>
                    <a:off x="3079967" y="1928910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68" name="Straight Connector 367"/>
                  <p:cNvCxnSpPr>
                    <a:stCxn id="367" idx="4"/>
                  </p:cNvCxnSpPr>
                  <p:nvPr/>
                </p:nvCxnSpPr>
                <p:spPr>
                  <a:xfrm>
                    <a:off x="3101107" y="1972672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2" name="Group 117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65" name="Oval 364"/>
                  <p:cNvSpPr/>
                  <p:nvPr/>
                </p:nvSpPr>
                <p:spPr>
                  <a:xfrm>
                    <a:off x="3079384" y="1936023"/>
                    <a:ext cx="43645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66" name="Straight Connector 365"/>
                  <p:cNvCxnSpPr>
                    <a:stCxn id="365" idx="4"/>
                  </p:cNvCxnSpPr>
                  <p:nvPr/>
                </p:nvCxnSpPr>
                <p:spPr>
                  <a:xfrm>
                    <a:off x="3092117" y="1976526"/>
                    <a:ext cx="1679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3" name="Group 117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63" name="Oval 362"/>
                  <p:cNvSpPr/>
                  <p:nvPr/>
                </p:nvSpPr>
                <p:spPr>
                  <a:xfrm>
                    <a:off x="3090336" y="1929194"/>
                    <a:ext cx="45324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64" name="Straight Connector 363"/>
                  <p:cNvCxnSpPr>
                    <a:stCxn id="363" idx="4"/>
                  </p:cNvCxnSpPr>
                  <p:nvPr/>
                </p:nvCxnSpPr>
                <p:spPr>
                  <a:xfrm>
                    <a:off x="3111418" y="1966203"/>
                    <a:ext cx="1678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4" name="Group 117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61" name="Oval 360"/>
                  <p:cNvSpPr/>
                  <p:nvPr/>
                </p:nvSpPr>
                <p:spPr>
                  <a:xfrm>
                    <a:off x="3086352" y="1926236"/>
                    <a:ext cx="47003" cy="47075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62" name="Straight Connector 361"/>
                  <p:cNvCxnSpPr>
                    <a:stCxn id="361" idx="4"/>
                  </p:cNvCxnSpPr>
                  <p:nvPr/>
                </p:nvCxnSpPr>
                <p:spPr>
                  <a:xfrm>
                    <a:off x="3105771" y="1971709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73" name="Group 1159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74" name="Group 116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55" name="Oval 354"/>
                  <p:cNvSpPr/>
                  <p:nvPr/>
                </p:nvSpPr>
                <p:spPr>
                  <a:xfrm>
                    <a:off x="3073736" y="1925280"/>
                    <a:ext cx="41966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56" name="Straight Connector 355"/>
                  <p:cNvCxnSpPr>
                    <a:stCxn id="355" idx="4"/>
                  </p:cNvCxnSpPr>
                  <p:nvPr/>
                </p:nvCxnSpPr>
                <p:spPr>
                  <a:xfrm>
                    <a:off x="3089855" y="1969087"/>
                    <a:ext cx="0" cy="7397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5" name="Group 116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53" name="Oval 352"/>
                  <p:cNvSpPr/>
                  <p:nvPr/>
                </p:nvSpPr>
                <p:spPr>
                  <a:xfrm>
                    <a:off x="3069796" y="1930742"/>
                    <a:ext cx="41967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54" name="Straight Connector 353"/>
                  <p:cNvCxnSpPr>
                    <a:stCxn id="353" idx="4"/>
                  </p:cNvCxnSpPr>
                  <p:nvPr/>
                </p:nvCxnSpPr>
                <p:spPr>
                  <a:xfrm>
                    <a:off x="3089258" y="197281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6" name="Group 116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51" name="Oval 350"/>
                  <p:cNvSpPr/>
                  <p:nvPr/>
                </p:nvSpPr>
                <p:spPr>
                  <a:xfrm>
                    <a:off x="3087403" y="1920478"/>
                    <a:ext cx="38610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52" name="Straight Connector 351"/>
                  <p:cNvCxnSpPr>
                    <a:stCxn id="351" idx="4"/>
                  </p:cNvCxnSpPr>
                  <p:nvPr/>
                </p:nvCxnSpPr>
                <p:spPr>
                  <a:xfrm>
                    <a:off x="3100152" y="1962618"/>
                    <a:ext cx="1678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7" name="Group 116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49" name="Oval 348"/>
                  <p:cNvSpPr/>
                  <p:nvPr/>
                </p:nvSpPr>
                <p:spPr>
                  <a:xfrm>
                    <a:off x="3076735" y="1924303"/>
                    <a:ext cx="47003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50" name="Straight Connector 349"/>
                  <p:cNvCxnSpPr>
                    <a:stCxn id="349" idx="4"/>
                  </p:cNvCxnSpPr>
                  <p:nvPr/>
                </p:nvCxnSpPr>
                <p:spPr>
                  <a:xfrm>
                    <a:off x="3097846" y="1966384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78" name="Group 872"/>
            <p:cNvGrpSpPr>
              <a:grpSpLocks/>
            </p:cNvGrpSpPr>
            <p:nvPr/>
          </p:nvGrpSpPr>
          <p:grpSpPr bwMode="auto">
            <a:xfrm>
              <a:off x="4979193" y="1881188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487" name="Group 1132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488" name="Group 114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41" name="Oval 340"/>
                  <p:cNvSpPr/>
                  <p:nvPr/>
                </p:nvSpPr>
                <p:spPr>
                  <a:xfrm>
                    <a:off x="3075980" y="1936037"/>
                    <a:ext cx="47003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42" name="Straight Connector 341"/>
                  <p:cNvCxnSpPr>
                    <a:stCxn id="341" idx="4"/>
                  </p:cNvCxnSpPr>
                  <p:nvPr/>
                </p:nvCxnSpPr>
                <p:spPr>
                  <a:xfrm>
                    <a:off x="3090348" y="1974874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9" name="Group 114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39" name="Oval 338"/>
                  <p:cNvSpPr/>
                  <p:nvPr/>
                </p:nvSpPr>
                <p:spPr>
                  <a:xfrm>
                    <a:off x="3072041" y="1936514"/>
                    <a:ext cx="40288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40" name="Straight Connector 339"/>
                  <p:cNvCxnSpPr>
                    <a:stCxn id="339" idx="4"/>
                  </p:cNvCxnSpPr>
                  <p:nvPr/>
                </p:nvCxnSpPr>
                <p:spPr>
                  <a:xfrm>
                    <a:off x="3088087" y="1980292"/>
                    <a:ext cx="1679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0" name="Group 114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37" name="Oval 336"/>
                  <p:cNvSpPr/>
                  <p:nvPr/>
                </p:nvSpPr>
                <p:spPr>
                  <a:xfrm>
                    <a:off x="3086291" y="1926235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38" name="Straight Connector 337"/>
                  <p:cNvCxnSpPr>
                    <a:stCxn id="337" idx="4"/>
                  </p:cNvCxnSpPr>
                  <p:nvPr/>
                </p:nvCxnSpPr>
                <p:spPr>
                  <a:xfrm>
                    <a:off x="3102352" y="1970056"/>
                    <a:ext cx="1679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9" name="Group 114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35" name="Oval 334"/>
                  <p:cNvSpPr/>
                  <p:nvPr/>
                </p:nvSpPr>
                <p:spPr>
                  <a:xfrm>
                    <a:off x="3084001" y="1928364"/>
                    <a:ext cx="38609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36" name="Straight Connector 335"/>
                  <p:cNvCxnSpPr>
                    <a:stCxn id="335" idx="4"/>
                  </p:cNvCxnSpPr>
                  <p:nvPr/>
                </p:nvCxnSpPr>
                <p:spPr>
                  <a:xfrm>
                    <a:off x="3098383" y="1970490"/>
                    <a:ext cx="0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00" name="Group 1133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01" name="Group 113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29" name="Oval 328"/>
                  <p:cNvSpPr/>
                  <p:nvPr/>
                </p:nvSpPr>
                <p:spPr>
                  <a:xfrm>
                    <a:off x="3064698" y="1930771"/>
                    <a:ext cx="47003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30" name="Straight Connector 329"/>
                  <p:cNvCxnSpPr>
                    <a:stCxn id="329" idx="4"/>
                  </p:cNvCxnSpPr>
                  <p:nvPr/>
                </p:nvCxnSpPr>
                <p:spPr>
                  <a:xfrm>
                    <a:off x="3087489" y="1969461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2" name="Group 113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27" name="Oval 326"/>
                  <p:cNvSpPr/>
                  <p:nvPr/>
                </p:nvSpPr>
                <p:spPr>
                  <a:xfrm>
                    <a:off x="3065809" y="1934522"/>
                    <a:ext cx="40288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28" name="Straight Connector 327"/>
                  <p:cNvCxnSpPr>
                    <a:stCxn id="327" idx="4"/>
                  </p:cNvCxnSpPr>
                  <p:nvPr/>
                </p:nvCxnSpPr>
                <p:spPr>
                  <a:xfrm>
                    <a:off x="3078514" y="1974996"/>
                    <a:ext cx="1678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3" name="Group 113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25" name="Oval 324"/>
                  <p:cNvSpPr/>
                  <p:nvPr/>
                </p:nvSpPr>
                <p:spPr>
                  <a:xfrm>
                    <a:off x="3076702" y="1924316"/>
                    <a:ext cx="4364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26" name="Straight Connector 325"/>
                  <p:cNvCxnSpPr>
                    <a:stCxn id="325" idx="4"/>
                  </p:cNvCxnSpPr>
                  <p:nvPr/>
                </p:nvCxnSpPr>
                <p:spPr>
                  <a:xfrm>
                    <a:off x="3096121" y="1966384"/>
                    <a:ext cx="1678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4" name="Group 113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23" name="Oval 322"/>
                  <p:cNvSpPr/>
                  <p:nvPr/>
                </p:nvSpPr>
                <p:spPr>
                  <a:xfrm>
                    <a:off x="3072734" y="1924706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24" name="Straight Connector 323"/>
                  <p:cNvCxnSpPr>
                    <a:stCxn id="323" idx="4"/>
                  </p:cNvCxnSpPr>
                  <p:nvPr/>
                </p:nvCxnSpPr>
                <p:spPr>
                  <a:xfrm>
                    <a:off x="3087073" y="1966905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05" name="Group 873"/>
            <p:cNvGrpSpPr>
              <a:grpSpLocks/>
            </p:cNvGrpSpPr>
            <p:nvPr/>
          </p:nvGrpSpPr>
          <p:grpSpPr bwMode="auto">
            <a:xfrm>
              <a:off x="5286374" y="1878807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506" name="Group 1106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07" name="Group 112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15" name="Oval 314"/>
                  <p:cNvSpPr/>
                  <p:nvPr/>
                </p:nvSpPr>
                <p:spPr>
                  <a:xfrm>
                    <a:off x="3074256" y="1928049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16" name="Straight Connector 315"/>
                  <p:cNvCxnSpPr>
                    <a:stCxn id="315" idx="4"/>
                  </p:cNvCxnSpPr>
                  <p:nvPr/>
                </p:nvCxnSpPr>
                <p:spPr>
                  <a:xfrm>
                    <a:off x="3090304" y="1971885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8" name="Group 112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13" name="Oval 312"/>
                  <p:cNvSpPr/>
                  <p:nvPr/>
                </p:nvSpPr>
                <p:spPr>
                  <a:xfrm>
                    <a:off x="3070259" y="1928498"/>
                    <a:ext cx="41966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14" name="Straight Connector 313"/>
                  <p:cNvCxnSpPr>
                    <a:stCxn id="313" idx="4"/>
                  </p:cNvCxnSpPr>
                  <p:nvPr/>
                </p:nvCxnSpPr>
                <p:spPr>
                  <a:xfrm>
                    <a:off x="3089705" y="1972246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9" name="Group 112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11" name="Oval 310"/>
                  <p:cNvSpPr/>
                  <p:nvPr/>
                </p:nvSpPr>
                <p:spPr>
                  <a:xfrm>
                    <a:off x="3086216" y="1919884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12" name="Straight Connector 311"/>
                  <p:cNvCxnSpPr>
                    <a:stCxn id="311" idx="4"/>
                  </p:cNvCxnSpPr>
                  <p:nvPr/>
                </p:nvCxnSpPr>
                <p:spPr>
                  <a:xfrm>
                    <a:off x="3102307" y="1963720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0" name="Group 112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09" name="Oval 308"/>
                  <p:cNvSpPr/>
                  <p:nvPr/>
                </p:nvSpPr>
                <p:spPr>
                  <a:xfrm>
                    <a:off x="3085576" y="1920303"/>
                    <a:ext cx="38609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10" name="Straight Connector 309"/>
                  <p:cNvCxnSpPr>
                    <a:stCxn id="309" idx="4"/>
                  </p:cNvCxnSpPr>
                  <p:nvPr/>
                </p:nvCxnSpPr>
                <p:spPr>
                  <a:xfrm>
                    <a:off x="3100002" y="196411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11" name="Group 1107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12" name="Group 110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03" name="Oval 302"/>
                  <p:cNvSpPr/>
                  <p:nvPr/>
                </p:nvSpPr>
                <p:spPr>
                  <a:xfrm>
                    <a:off x="3062990" y="1926130"/>
                    <a:ext cx="47003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04" name="Straight Connector 303"/>
                  <p:cNvCxnSpPr>
                    <a:stCxn id="303" idx="4"/>
                  </p:cNvCxnSpPr>
                  <p:nvPr/>
                </p:nvCxnSpPr>
                <p:spPr>
                  <a:xfrm>
                    <a:off x="3085795" y="1969864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3" name="Group 110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301" name="Oval 300"/>
                  <p:cNvSpPr/>
                  <p:nvPr/>
                </p:nvSpPr>
                <p:spPr>
                  <a:xfrm>
                    <a:off x="3062407" y="1928186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02" name="Straight Connector 301"/>
                  <p:cNvCxnSpPr>
                    <a:stCxn id="301" idx="4"/>
                  </p:cNvCxnSpPr>
                  <p:nvPr/>
                </p:nvCxnSpPr>
                <p:spPr>
                  <a:xfrm>
                    <a:off x="3078454" y="1972023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4" name="Group 111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99" name="Oval 298"/>
                  <p:cNvSpPr/>
                  <p:nvPr/>
                </p:nvSpPr>
                <p:spPr>
                  <a:xfrm>
                    <a:off x="3074949" y="1916299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300" name="Straight Connector 299"/>
                  <p:cNvCxnSpPr>
                    <a:stCxn id="299" idx="4"/>
                  </p:cNvCxnSpPr>
                  <p:nvPr/>
                </p:nvCxnSpPr>
                <p:spPr>
                  <a:xfrm>
                    <a:off x="3097710" y="1960019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5" name="Group 111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97" name="Oval 296"/>
                  <p:cNvSpPr/>
                  <p:nvPr/>
                </p:nvSpPr>
                <p:spPr>
                  <a:xfrm>
                    <a:off x="3074308" y="1916659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98" name="Straight Connector 297"/>
                  <p:cNvCxnSpPr>
                    <a:stCxn id="297" idx="4"/>
                  </p:cNvCxnSpPr>
                  <p:nvPr/>
                </p:nvCxnSpPr>
                <p:spPr>
                  <a:xfrm>
                    <a:off x="3090399" y="1960495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16" name="Group 874"/>
            <p:cNvGrpSpPr>
              <a:grpSpLocks/>
            </p:cNvGrpSpPr>
            <p:nvPr/>
          </p:nvGrpSpPr>
          <p:grpSpPr bwMode="auto">
            <a:xfrm>
              <a:off x="5586664" y="1874620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517" name="Group 1080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18" name="Group 109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89" name="Oval 288"/>
                  <p:cNvSpPr/>
                  <p:nvPr/>
                </p:nvSpPr>
                <p:spPr>
                  <a:xfrm>
                    <a:off x="3086152" y="1926778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90" name="Straight Connector 289"/>
                  <p:cNvCxnSpPr>
                    <a:stCxn id="289" idx="4"/>
                  </p:cNvCxnSpPr>
                  <p:nvPr/>
                </p:nvCxnSpPr>
                <p:spPr>
                  <a:xfrm>
                    <a:off x="3100608" y="1972325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9" name="Group 109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87" name="Oval 286"/>
                  <p:cNvSpPr/>
                  <p:nvPr/>
                </p:nvSpPr>
                <p:spPr>
                  <a:xfrm>
                    <a:off x="3083847" y="1927212"/>
                    <a:ext cx="40288" cy="47075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88" name="Straight Connector 287"/>
                  <p:cNvCxnSpPr>
                    <a:stCxn id="287" idx="4"/>
                  </p:cNvCxnSpPr>
                  <p:nvPr/>
                </p:nvCxnSpPr>
                <p:spPr>
                  <a:xfrm>
                    <a:off x="3099967" y="1972685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0" name="Group 109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85" name="Oval 284"/>
                  <p:cNvSpPr/>
                  <p:nvPr/>
                </p:nvSpPr>
                <p:spPr>
                  <a:xfrm>
                    <a:off x="3098258" y="1927019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86" name="Straight Connector 285"/>
                  <p:cNvCxnSpPr>
                    <a:stCxn id="285" idx="4"/>
                  </p:cNvCxnSpPr>
                  <p:nvPr/>
                </p:nvCxnSpPr>
                <p:spPr>
                  <a:xfrm>
                    <a:off x="3114188" y="1960769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9" name="Group 109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83" name="Oval 282"/>
                  <p:cNvSpPr/>
                  <p:nvPr/>
                </p:nvSpPr>
                <p:spPr>
                  <a:xfrm>
                    <a:off x="3097559" y="1927423"/>
                    <a:ext cx="40288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84" name="Straight Connector 283"/>
                  <p:cNvCxnSpPr>
                    <a:stCxn id="283" idx="4"/>
                  </p:cNvCxnSpPr>
                  <p:nvPr/>
                </p:nvCxnSpPr>
                <p:spPr>
                  <a:xfrm>
                    <a:off x="3110190" y="1961187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0" name="Group 1081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31" name="Group 108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77" name="Oval 276"/>
                  <p:cNvSpPr/>
                  <p:nvPr/>
                </p:nvSpPr>
                <p:spPr>
                  <a:xfrm>
                    <a:off x="3074915" y="1924874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78" name="Straight Connector 277"/>
                  <p:cNvCxnSpPr>
                    <a:stCxn id="277" idx="4"/>
                  </p:cNvCxnSpPr>
                  <p:nvPr/>
                </p:nvCxnSpPr>
                <p:spPr>
                  <a:xfrm>
                    <a:off x="3095997" y="1968623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2" name="Group 108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75" name="Oval 274"/>
                  <p:cNvSpPr/>
                  <p:nvPr/>
                </p:nvSpPr>
                <p:spPr>
                  <a:xfrm>
                    <a:off x="3074274" y="1925235"/>
                    <a:ext cx="45324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76" name="Straight Connector 275"/>
                  <p:cNvCxnSpPr>
                    <a:stCxn id="275" idx="4"/>
                  </p:cNvCxnSpPr>
                  <p:nvPr/>
                </p:nvCxnSpPr>
                <p:spPr>
                  <a:xfrm>
                    <a:off x="3088701" y="1969101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1" name="Group 108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73" name="Oval 272"/>
                  <p:cNvSpPr/>
                  <p:nvPr/>
                </p:nvSpPr>
                <p:spPr>
                  <a:xfrm>
                    <a:off x="3086831" y="1913347"/>
                    <a:ext cx="45325" cy="47075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74" name="Straight Connector 273"/>
                  <p:cNvCxnSpPr>
                    <a:stCxn id="273" idx="4"/>
                  </p:cNvCxnSpPr>
                  <p:nvPr/>
                </p:nvCxnSpPr>
                <p:spPr>
                  <a:xfrm>
                    <a:off x="3108015" y="1960458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2" name="Group 108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71" name="Oval 270"/>
                  <p:cNvSpPr/>
                  <p:nvPr/>
                </p:nvSpPr>
                <p:spPr>
                  <a:xfrm>
                    <a:off x="3086248" y="1918751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72" name="Straight Connector 271"/>
                  <p:cNvCxnSpPr>
                    <a:stCxn id="271" idx="4"/>
                  </p:cNvCxnSpPr>
                  <p:nvPr/>
                </p:nvCxnSpPr>
                <p:spPr>
                  <a:xfrm>
                    <a:off x="3102338" y="1960906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43" name="Group 875"/>
            <p:cNvGrpSpPr>
              <a:grpSpLocks/>
            </p:cNvGrpSpPr>
            <p:nvPr/>
          </p:nvGrpSpPr>
          <p:grpSpPr bwMode="auto">
            <a:xfrm>
              <a:off x="5893845" y="1872239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544" name="Group 1054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45" name="Group 106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63" name="Oval 262"/>
                  <p:cNvSpPr/>
                  <p:nvPr/>
                </p:nvSpPr>
                <p:spPr>
                  <a:xfrm>
                    <a:off x="3086078" y="1922109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64" name="Straight Connector 263"/>
                  <p:cNvCxnSpPr>
                    <a:stCxn id="263" idx="4"/>
                  </p:cNvCxnSpPr>
                  <p:nvPr/>
                </p:nvCxnSpPr>
                <p:spPr>
                  <a:xfrm>
                    <a:off x="3102168" y="1964264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6" name="Group 106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61" name="Oval 260"/>
                  <p:cNvSpPr/>
                  <p:nvPr/>
                </p:nvSpPr>
                <p:spPr>
                  <a:xfrm>
                    <a:off x="3083832" y="1929282"/>
                    <a:ext cx="38609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62" name="Straight Connector 261"/>
                  <p:cNvCxnSpPr>
                    <a:stCxn id="261" idx="4"/>
                  </p:cNvCxnSpPr>
                  <p:nvPr/>
                </p:nvCxnSpPr>
                <p:spPr>
                  <a:xfrm>
                    <a:off x="3098214" y="1968031"/>
                    <a:ext cx="1678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5" name="Group 107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59" name="Oval 258"/>
                  <p:cNvSpPr/>
                  <p:nvPr/>
                </p:nvSpPr>
                <p:spPr>
                  <a:xfrm>
                    <a:off x="3098097" y="1920698"/>
                    <a:ext cx="41966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60" name="Straight Connector 259"/>
                  <p:cNvCxnSpPr>
                    <a:stCxn id="259" idx="4"/>
                  </p:cNvCxnSpPr>
                  <p:nvPr/>
                </p:nvCxnSpPr>
                <p:spPr>
                  <a:xfrm>
                    <a:off x="3115792" y="1956070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6" name="Group 107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57" name="Oval 256"/>
                  <p:cNvSpPr/>
                  <p:nvPr/>
                </p:nvSpPr>
                <p:spPr>
                  <a:xfrm>
                    <a:off x="3094128" y="1919465"/>
                    <a:ext cx="38610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58" name="Straight Connector 257"/>
                  <p:cNvCxnSpPr>
                    <a:stCxn id="257" idx="4"/>
                  </p:cNvCxnSpPr>
                  <p:nvPr/>
                </p:nvCxnSpPr>
                <p:spPr>
                  <a:xfrm>
                    <a:off x="3110160" y="1961561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57" name="Group 1055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58" name="Group 105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51" name="Oval 250"/>
                  <p:cNvSpPr/>
                  <p:nvPr/>
                </p:nvSpPr>
                <p:spPr>
                  <a:xfrm>
                    <a:off x="3074841" y="1920191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52" name="Straight Connector 251"/>
                  <p:cNvCxnSpPr>
                    <a:stCxn id="251" idx="4"/>
                  </p:cNvCxnSpPr>
                  <p:nvPr/>
                </p:nvCxnSpPr>
                <p:spPr>
                  <a:xfrm>
                    <a:off x="3097630" y="1962243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7" name="Group 105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49" name="Oval 248"/>
                  <p:cNvSpPr/>
                  <p:nvPr/>
                </p:nvSpPr>
                <p:spPr>
                  <a:xfrm>
                    <a:off x="3075907" y="1923913"/>
                    <a:ext cx="4364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50" name="Straight Connector 249"/>
                  <p:cNvCxnSpPr>
                    <a:stCxn id="249" idx="4"/>
                  </p:cNvCxnSpPr>
                  <p:nvPr/>
                </p:nvCxnSpPr>
                <p:spPr>
                  <a:xfrm>
                    <a:off x="3088626" y="1964416"/>
                    <a:ext cx="1679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8" name="Group 105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47" name="Oval 246"/>
                  <p:cNvSpPr/>
                  <p:nvPr/>
                </p:nvSpPr>
                <p:spPr>
                  <a:xfrm>
                    <a:off x="3086816" y="1915418"/>
                    <a:ext cx="43645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48" name="Straight Connector 247"/>
                  <p:cNvCxnSpPr>
                    <a:stCxn id="247" idx="4"/>
                  </p:cNvCxnSpPr>
                  <p:nvPr/>
                </p:nvCxnSpPr>
                <p:spPr>
                  <a:xfrm>
                    <a:off x="3106248" y="1954122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9" name="Group 105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45" name="Oval 244"/>
                  <p:cNvSpPr/>
                  <p:nvPr/>
                </p:nvSpPr>
                <p:spPr>
                  <a:xfrm>
                    <a:off x="3082875" y="1919169"/>
                    <a:ext cx="47003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46" name="Straight Connector 245"/>
                  <p:cNvCxnSpPr>
                    <a:stCxn id="245" idx="4"/>
                  </p:cNvCxnSpPr>
                  <p:nvPr/>
                </p:nvCxnSpPr>
                <p:spPr>
                  <a:xfrm>
                    <a:off x="3100586" y="1957947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70" name="Group 876"/>
            <p:cNvGrpSpPr>
              <a:grpSpLocks/>
            </p:cNvGrpSpPr>
            <p:nvPr/>
          </p:nvGrpSpPr>
          <p:grpSpPr bwMode="auto">
            <a:xfrm>
              <a:off x="6203407" y="1869858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571" name="Group 1012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72" name="Group 104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37" name="Oval 236"/>
                  <p:cNvSpPr/>
                  <p:nvPr/>
                </p:nvSpPr>
                <p:spPr>
                  <a:xfrm>
                    <a:off x="3082092" y="1927584"/>
                    <a:ext cx="41966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38" name="Straight Connector 237"/>
                  <p:cNvCxnSpPr>
                    <a:stCxn id="237" idx="4"/>
                  </p:cNvCxnSpPr>
                  <p:nvPr/>
                </p:nvCxnSpPr>
                <p:spPr>
                  <a:xfrm>
                    <a:off x="3101494" y="1964607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1" name="Group 104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35" name="Oval 234"/>
                  <p:cNvSpPr/>
                  <p:nvPr/>
                </p:nvSpPr>
                <p:spPr>
                  <a:xfrm>
                    <a:off x="3078151" y="1927988"/>
                    <a:ext cx="4364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36" name="Straight Connector 235"/>
                  <p:cNvCxnSpPr>
                    <a:stCxn id="235" idx="4"/>
                  </p:cNvCxnSpPr>
                  <p:nvPr/>
                </p:nvCxnSpPr>
                <p:spPr>
                  <a:xfrm>
                    <a:off x="3097584" y="1973417"/>
                    <a:ext cx="1678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2" name="Group 104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33" name="Oval 232"/>
                  <p:cNvSpPr/>
                  <p:nvPr/>
                </p:nvSpPr>
                <p:spPr>
                  <a:xfrm>
                    <a:off x="3097438" y="1917738"/>
                    <a:ext cx="35252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34" name="Straight Connector 233"/>
                  <p:cNvCxnSpPr>
                    <a:stCxn id="233" idx="4"/>
                  </p:cNvCxnSpPr>
                  <p:nvPr/>
                </p:nvCxnSpPr>
                <p:spPr>
                  <a:xfrm>
                    <a:off x="3110141" y="1961530"/>
                    <a:ext cx="1679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3" name="Group 104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31" name="Oval 230"/>
                  <p:cNvSpPr/>
                  <p:nvPr/>
                </p:nvSpPr>
                <p:spPr>
                  <a:xfrm>
                    <a:off x="3086725" y="1918185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32" name="Straight Connector 231"/>
                  <p:cNvCxnSpPr>
                    <a:stCxn id="231" idx="4"/>
                  </p:cNvCxnSpPr>
                  <p:nvPr/>
                </p:nvCxnSpPr>
                <p:spPr>
                  <a:xfrm>
                    <a:off x="3109500" y="1961905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84" name="Group 1013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593" name="Group 101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25" name="Oval 224"/>
                  <p:cNvSpPr/>
                  <p:nvPr/>
                </p:nvSpPr>
                <p:spPr>
                  <a:xfrm>
                    <a:off x="3074152" y="1920534"/>
                    <a:ext cx="47003" cy="42031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26" name="Straight Connector 225"/>
                  <p:cNvCxnSpPr>
                    <a:stCxn id="225" idx="4"/>
                  </p:cNvCxnSpPr>
                  <p:nvPr/>
                </p:nvCxnSpPr>
                <p:spPr>
                  <a:xfrm>
                    <a:off x="3090228" y="1961023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4" name="Group 101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23" name="Oval 222"/>
                  <p:cNvSpPr/>
                  <p:nvPr/>
                </p:nvSpPr>
                <p:spPr>
                  <a:xfrm>
                    <a:off x="3068535" y="1924388"/>
                    <a:ext cx="41966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24" name="Straight Connector 223"/>
                  <p:cNvCxnSpPr>
                    <a:stCxn id="223" idx="4"/>
                  </p:cNvCxnSpPr>
                  <p:nvPr/>
                </p:nvCxnSpPr>
                <p:spPr>
                  <a:xfrm>
                    <a:off x="3087967" y="1966456"/>
                    <a:ext cx="0" cy="68931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5" name="Group 101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21" name="Oval 220"/>
                  <p:cNvSpPr/>
                  <p:nvPr/>
                </p:nvSpPr>
                <p:spPr>
                  <a:xfrm>
                    <a:off x="3086142" y="1915761"/>
                    <a:ext cx="43645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22" name="Straight Connector 221"/>
                  <p:cNvCxnSpPr>
                    <a:stCxn id="221" idx="4"/>
                  </p:cNvCxnSpPr>
                  <p:nvPr/>
                </p:nvCxnSpPr>
                <p:spPr>
                  <a:xfrm>
                    <a:off x="3098889" y="1957945"/>
                    <a:ext cx="1679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6" name="Group 101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19" name="Oval 218"/>
                  <p:cNvSpPr/>
                  <p:nvPr/>
                </p:nvSpPr>
                <p:spPr>
                  <a:xfrm>
                    <a:off x="3082202" y="1916208"/>
                    <a:ext cx="40288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20" name="Straight Connector 219"/>
                  <p:cNvCxnSpPr>
                    <a:stCxn id="219" idx="4"/>
                  </p:cNvCxnSpPr>
                  <p:nvPr/>
                </p:nvCxnSpPr>
                <p:spPr>
                  <a:xfrm>
                    <a:off x="3098248" y="1960001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97" name="Group 877"/>
            <p:cNvGrpSpPr>
              <a:grpSpLocks/>
            </p:cNvGrpSpPr>
            <p:nvPr/>
          </p:nvGrpSpPr>
          <p:grpSpPr bwMode="auto">
            <a:xfrm>
              <a:off x="6510588" y="1867477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598" name="Group 986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07" name="Group 100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11" name="Oval 210"/>
                  <p:cNvSpPr/>
                  <p:nvPr/>
                </p:nvSpPr>
                <p:spPr>
                  <a:xfrm>
                    <a:off x="3083916" y="1936348"/>
                    <a:ext cx="40288" cy="35306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12" name="Straight Connector 211"/>
                  <p:cNvCxnSpPr>
                    <a:stCxn id="211" idx="4"/>
                  </p:cNvCxnSpPr>
                  <p:nvPr/>
                </p:nvCxnSpPr>
                <p:spPr>
                  <a:xfrm>
                    <a:off x="3099859" y="1970054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8" name="Group 100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09" name="Oval 208"/>
                  <p:cNvSpPr/>
                  <p:nvPr/>
                </p:nvSpPr>
                <p:spPr>
                  <a:xfrm>
                    <a:off x="3078253" y="1936752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10" name="Straight Connector 209"/>
                  <p:cNvCxnSpPr>
                    <a:stCxn id="209" idx="4"/>
                  </p:cNvCxnSpPr>
                  <p:nvPr/>
                </p:nvCxnSpPr>
                <p:spPr>
                  <a:xfrm>
                    <a:off x="3099233" y="1972095"/>
                    <a:ext cx="0" cy="62206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9" name="Group 100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3095831" y="1924821"/>
                    <a:ext cx="40288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08" name="Straight Connector 207"/>
                  <p:cNvCxnSpPr>
                    <a:stCxn id="207" idx="4"/>
                  </p:cNvCxnSpPr>
                  <p:nvPr/>
                </p:nvCxnSpPr>
                <p:spPr>
                  <a:xfrm>
                    <a:off x="3110126" y="1960237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0" name="Group 100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205" name="Oval 204"/>
                  <p:cNvSpPr/>
                  <p:nvPr/>
                </p:nvSpPr>
                <p:spPr>
                  <a:xfrm>
                    <a:off x="3088548" y="1926921"/>
                    <a:ext cx="47003" cy="42031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06" name="Straight Connector 205"/>
                  <p:cNvCxnSpPr>
                    <a:stCxn id="205" idx="4"/>
                  </p:cNvCxnSpPr>
                  <p:nvPr/>
                </p:nvCxnSpPr>
                <p:spPr>
                  <a:xfrm>
                    <a:off x="3109601" y="1967322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9" name="Group 987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20" name="Group 98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99" name="Oval 198"/>
                  <p:cNvSpPr/>
                  <p:nvPr/>
                </p:nvSpPr>
                <p:spPr>
                  <a:xfrm>
                    <a:off x="3074327" y="1931009"/>
                    <a:ext cx="45325" cy="3866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200" name="Straight Connector 199"/>
                  <p:cNvCxnSpPr>
                    <a:stCxn id="199" idx="4"/>
                  </p:cNvCxnSpPr>
                  <p:nvPr/>
                </p:nvCxnSpPr>
                <p:spPr>
                  <a:xfrm>
                    <a:off x="3088607" y="1968150"/>
                    <a:ext cx="0" cy="62206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1" name="Group 98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3070344" y="1933138"/>
                    <a:ext cx="41966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98" name="Straight Connector 197"/>
                  <p:cNvCxnSpPr>
                    <a:stCxn id="197" idx="4"/>
                  </p:cNvCxnSpPr>
                  <p:nvPr/>
                </p:nvCxnSpPr>
                <p:spPr>
                  <a:xfrm>
                    <a:off x="3087981" y="1968510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2" name="Group 99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95" name="Oval 194"/>
                  <p:cNvSpPr/>
                  <p:nvPr/>
                </p:nvSpPr>
                <p:spPr>
                  <a:xfrm>
                    <a:off x="3086286" y="1924524"/>
                    <a:ext cx="45325" cy="35307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96" name="Straight Connector 195"/>
                  <p:cNvCxnSpPr>
                    <a:stCxn id="195" idx="4"/>
                  </p:cNvCxnSpPr>
                  <p:nvPr/>
                </p:nvCxnSpPr>
                <p:spPr>
                  <a:xfrm>
                    <a:off x="3098889" y="1960015"/>
                    <a:ext cx="0" cy="62206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3" name="Group 99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93" name="Oval 192"/>
                  <p:cNvSpPr/>
                  <p:nvPr/>
                </p:nvSpPr>
                <p:spPr>
                  <a:xfrm>
                    <a:off x="3085660" y="1924944"/>
                    <a:ext cx="38609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94" name="Straight Connector 193"/>
                  <p:cNvCxnSpPr>
                    <a:stCxn id="193" idx="4"/>
                  </p:cNvCxnSpPr>
                  <p:nvPr/>
                </p:nvCxnSpPr>
                <p:spPr>
                  <a:xfrm>
                    <a:off x="3098305" y="196205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24" name="Group 878"/>
            <p:cNvGrpSpPr>
              <a:grpSpLocks/>
            </p:cNvGrpSpPr>
            <p:nvPr/>
          </p:nvGrpSpPr>
          <p:grpSpPr bwMode="auto">
            <a:xfrm>
              <a:off x="6824914" y="1865095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633" name="Group 960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34" name="Group 97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85" name="Oval 184"/>
                  <p:cNvSpPr/>
                  <p:nvPr/>
                </p:nvSpPr>
                <p:spPr>
                  <a:xfrm>
                    <a:off x="3078418" y="1928244"/>
                    <a:ext cx="45324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86" name="Straight Connector 185"/>
                  <p:cNvCxnSpPr>
                    <a:stCxn id="185" idx="4"/>
                  </p:cNvCxnSpPr>
                  <p:nvPr/>
                </p:nvCxnSpPr>
                <p:spPr>
                  <a:xfrm>
                    <a:off x="3099500" y="1971992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5" name="Group 97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83" name="Oval 182"/>
                  <p:cNvSpPr/>
                  <p:nvPr/>
                </p:nvSpPr>
                <p:spPr>
                  <a:xfrm>
                    <a:off x="3077776" y="1928605"/>
                    <a:ext cx="4532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84" name="Straight Connector 183"/>
                  <p:cNvCxnSpPr>
                    <a:stCxn id="183" idx="4"/>
                  </p:cNvCxnSpPr>
                  <p:nvPr/>
                </p:nvCxnSpPr>
                <p:spPr>
                  <a:xfrm>
                    <a:off x="3093882" y="1972441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6" name="Group 97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81" name="Oval 180"/>
                  <p:cNvSpPr/>
                  <p:nvPr/>
                </p:nvSpPr>
                <p:spPr>
                  <a:xfrm>
                    <a:off x="3088670" y="1918413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82" name="Straight Connector 181"/>
                  <p:cNvCxnSpPr>
                    <a:stCxn id="181" idx="4"/>
                  </p:cNvCxnSpPr>
                  <p:nvPr/>
                </p:nvCxnSpPr>
                <p:spPr>
                  <a:xfrm>
                    <a:off x="3109810" y="1962176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5" name="Group 97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79" name="Oval 178"/>
                  <p:cNvSpPr/>
                  <p:nvPr/>
                </p:nvSpPr>
                <p:spPr>
                  <a:xfrm>
                    <a:off x="3088058" y="1920454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80" name="Straight Connector 179"/>
                  <p:cNvCxnSpPr>
                    <a:stCxn id="179" idx="4"/>
                  </p:cNvCxnSpPr>
                  <p:nvPr/>
                </p:nvCxnSpPr>
                <p:spPr>
                  <a:xfrm>
                    <a:off x="3109198" y="1964217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46" name="Group 961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47" name="Group 96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73" name="Oval 172"/>
                  <p:cNvSpPr/>
                  <p:nvPr/>
                </p:nvSpPr>
                <p:spPr>
                  <a:xfrm>
                    <a:off x="3073866" y="1924601"/>
                    <a:ext cx="38609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74" name="Straight Connector 173"/>
                  <p:cNvCxnSpPr>
                    <a:stCxn id="173" idx="4"/>
                  </p:cNvCxnSpPr>
                  <p:nvPr/>
                </p:nvCxnSpPr>
                <p:spPr>
                  <a:xfrm>
                    <a:off x="3088234" y="1968408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8" name="Group 96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71" name="Oval 170"/>
                  <p:cNvSpPr/>
                  <p:nvPr/>
                </p:nvSpPr>
                <p:spPr>
                  <a:xfrm>
                    <a:off x="3066524" y="1925019"/>
                    <a:ext cx="45325" cy="47075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72" name="Straight Connector 171"/>
                  <p:cNvCxnSpPr>
                    <a:stCxn id="171" idx="4"/>
                  </p:cNvCxnSpPr>
                  <p:nvPr/>
                </p:nvCxnSpPr>
                <p:spPr>
                  <a:xfrm>
                    <a:off x="3087635" y="1970449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49" name="Group 96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69" name="Oval 168"/>
                  <p:cNvSpPr/>
                  <p:nvPr/>
                </p:nvSpPr>
                <p:spPr>
                  <a:xfrm>
                    <a:off x="3085825" y="1916392"/>
                    <a:ext cx="43645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70" name="Straight Connector 169"/>
                  <p:cNvCxnSpPr>
                    <a:stCxn id="169" idx="4"/>
                  </p:cNvCxnSpPr>
                  <p:nvPr/>
                </p:nvCxnSpPr>
                <p:spPr>
                  <a:xfrm>
                    <a:off x="3098529" y="1960272"/>
                    <a:ext cx="0" cy="6725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0" name="Group 96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67" name="Oval 166"/>
                  <p:cNvSpPr/>
                  <p:nvPr/>
                </p:nvSpPr>
                <p:spPr>
                  <a:xfrm>
                    <a:off x="3078469" y="1916854"/>
                    <a:ext cx="45325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68" name="Straight Connector 167"/>
                  <p:cNvCxnSpPr>
                    <a:stCxn id="167" idx="4"/>
                  </p:cNvCxnSpPr>
                  <p:nvPr/>
                </p:nvCxnSpPr>
                <p:spPr>
                  <a:xfrm>
                    <a:off x="3099610" y="1960602"/>
                    <a:ext cx="0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59" name="Group 879"/>
            <p:cNvGrpSpPr>
              <a:grpSpLocks/>
            </p:cNvGrpSpPr>
            <p:nvPr/>
          </p:nvGrpSpPr>
          <p:grpSpPr bwMode="auto">
            <a:xfrm>
              <a:off x="7132095" y="1862714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660" name="Group 934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61" name="Group 948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59" name="Oval 158"/>
                  <p:cNvSpPr/>
                  <p:nvPr/>
                </p:nvSpPr>
                <p:spPr>
                  <a:xfrm>
                    <a:off x="3066683" y="1928823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60" name="Straight Connector 159"/>
                  <p:cNvCxnSpPr>
                    <a:stCxn id="159" idx="4"/>
                  </p:cNvCxnSpPr>
                  <p:nvPr/>
                </p:nvCxnSpPr>
                <p:spPr>
                  <a:xfrm>
                    <a:off x="3089472" y="1970861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2" name="Group 949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57" name="Oval 156"/>
                  <p:cNvSpPr/>
                  <p:nvPr/>
                </p:nvSpPr>
                <p:spPr>
                  <a:xfrm>
                    <a:off x="3074492" y="1935776"/>
                    <a:ext cx="43645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58" name="Straight Connector 157"/>
                  <p:cNvCxnSpPr>
                    <a:stCxn id="157" idx="4"/>
                  </p:cNvCxnSpPr>
                  <p:nvPr/>
                </p:nvCxnSpPr>
                <p:spPr>
                  <a:xfrm>
                    <a:off x="3088860" y="1972888"/>
                    <a:ext cx="1678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1" name="Group 950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55" name="Oval 154"/>
                  <p:cNvSpPr/>
                  <p:nvPr/>
                </p:nvSpPr>
                <p:spPr>
                  <a:xfrm>
                    <a:off x="3080350" y="1925717"/>
                    <a:ext cx="40288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56" name="Straight Connector 155"/>
                  <p:cNvCxnSpPr>
                    <a:stCxn id="155" idx="4"/>
                  </p:cNvCxnSpPr>
                  <p:nvPr/>
                </p:nvCxnSpPr>
                <p:spPr>
                  <a:xfrm>
                    <a:off x="3098089" y="1962740"/>
                    <a:ext cx="1679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2" name="Group 951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53" name="Oval 152"/>
                  <p:cNvSpPr/>
                  <p:nvPr/>
                </p:nvSpPr>
                <p:spPr>
                  <a:xfrm>
                    <a:off x="3083124" y="1927655"/>
                    <a:ext cx="45324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54" name="Straight Connector 153"/>
                  <p:cNvCxnSpPr>
                    <a:stCxn id="153" idx="4"/>
                  </p:cNvCxnSpPr>
                  <p:nvPr/>
                </p:nvCxnSpPr>
                <p:spPr>
                  <a:xfrm>
                    <a:off x="3105884" y="1969692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73" name="Group 935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74" name="Group 93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47" name="Oval 146"/>
                  <p:cNvSpPr/>
                  <p:nvPr/>
                </p:nvSpPr>
                <p:spPr>
                  <a:xfrm>
                    <a:off x="3063808" y="1925136"/>
                    <a:ext cx="40288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48" name="Straight Connector 147"/>
                  <p:cNvCxnSpPr>
                    <a:stCxn id="147" idx="4"/>
                  </p:cNvCxnSpPr>
                  <p:nvPr/>
                </p:nvCxnSpPr>
                <p:spPr>
                  <a:xfrm>
                    <a:off x="3078235" y="1968957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5" name="Group 93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3064874" y="1927133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46" name="Straight Connector 145"/>
                  <p:cNvCxnSpPr>
                    <a:stCxn id="145" idx="4"/>
                  </p:cNvCxnSpPr>
                  <p:nvPr/>
                </p:nvCxnSpPr>
                <p:spPr>
                  <a:xfrm>
                    <a:off x="3082672" y="1970896"/>
                    <a:ext cx="1679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6" name="Group 93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43" name="Oval 142"/>
                  <p:cNvSpPr/>
                  <p:nvPr/>
                </p:nvSpPr>
                <p:spPr>
                  <a:xfrm>
                    <a:off x="3074090" y="1916971"/>
                    <a:ext cx="4364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44" name="Straight Connector 143"/>
                  <p:cNvCxnSpPr>
                    <a:stCxn id="143" idx="4"/>
                  </p:cNvCxnSpPr>
                  <p:nvPr/>
                </p:nvCxnSpPr>
                <p:spPr>
                  <a:xfrm>
                    <a:off x="3086837" y="1960836"/>
                    <a:ext cx="1679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5" name="Group 93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41" name="Oval 140"/>
                  <p:cNvSpPr/>
                  <p:nvPr/>
                </p:nvSpPr>
                <p:spPr>
                  <a:xfrm>
                    <a:off x="3071828" y="1924055"/>
                    <a:ext cx="47003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42" name="Straight Connector 141"/>
                  <p:cNvCxnSpPr>
                    <a:stCxn id="141" idx="4"/>
                  </p:cNvCxnSpPr>
                  <p:nvPr/>
                </p:nvCxnSpPr>
                <p:spPr>
                  <a:xfrm>
                    <a:off x="3094559" y="1959383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86" name="Group 880"/>
            <p:cNvGrpSpPr>
              <a:grpSpLocks/>
            </p:cNvGrpSpPr>
            <p:nvPr/>
          </p:nvGrpSpPr>
          <p:grpSpPr bwMode="auto">
            <a:xfrm>
              <a:off x="7441657" y="1860333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687" name="Group 908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688" name="Group 922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3074312" y="1925658"/>
                    <a:ext cx="4532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34" name="Straight Connector 133"/>
                  <p:cNvCxnSpPr>
                    <a:stCxn id="133" idx="4"/>
                  </p:cNvCxnSpPr>
                  <p:nvPr/>
                </p:nvCxnSpPr>
                <p:spPr>
                  <a:xfrm>
                    <a:off x="3090374" y="1964451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7" name="Group 923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31" name="Oval 130"/>
                  <p:cNvSpPr/>
                  <p:nvPr/>
                </p:nvSpPr>
                <p:spPr>
                  <a:xfrm>
                    <a:off x="3072037" y="1927787"/>
                    <a:ext cx="38610" cy="42032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32" name="Straight Connector 131"/>
                  <p:cNvCxnSpPr>
                    <a:stCxn id="131" idx="4"/>
                  </p:cNvCxnSpPr>
                  <p:nvPr/>
                </p:nvCxnSpPr>
                <p:spPr>
                  <a:xfrm>
                    <a:off x="3086463" y="1971579"/>
                    <a:ext cx="1679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8" name="Group 924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29" name="Oval 128"/>
                  <p:cNvSpPr/>
                  <p:nvPr/>
                </p:nvSpPr>
                <p:spPr>
                  <a:xfrm>
                    <a:off x="3086302" y="1917522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30" name="Straight Connector 129"/>
                  <p:cNvCxnSpPr>
                    <a:stCxn id="129" idx="4"/>
                  </p:cNvCxnSpPr>
                  <p:nvPr/>
                </p:nvCxnSpPr>
                <p:spPr>
                  <a:xfrm>
                    <a:off x="3105749" y="1961255"/>
                    <a:ext cx="1678" cy="68932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9" name="Group 925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27" name="Oval 126"/>
                  <p:cNvSpPr/>
                  <p:nvPr/>
                </p:nvSpPr>
                <p:spPr>
                  <a:xfrm>
                    <a:off x="3082348" y="1919636"/>
                    <a:ext cx="40288" cy="45394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28" name="Straight Connector 127"/>
                  <p:cNvCxnSpPr>
                    <a:stCxn id="127" idx="4"/>
                  </p:cNvCxnSpPr>
                  <p:nvPr/>
                </p:nvCxnSpPr>
                <p:spPr>
                  <a:xfrm>
                    <a:off x="3098394" y="1963429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00" name="Group 909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701" name="Group 910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21" name="Oval 120"/>
                  <p:cNvSpPr/>
                  <p:nvPr/>
                </p:nvSpPr>
                <p:spPr>
                  <a:xfrm>
                    <a:off x="3064710" y="1918682"/>
                    <a:ext cx="45324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22" name="Straight Connector 121"/>
                  <p:cNvCxnSpPr>
                    <a:stCxn id="121" idx="4"/>
                  </p:cNvCxnSpPr>
                  <p:nvPr/>
                </p:nvCxnSpPr>
                <p:spPr>
                  <a:xfrm>
                    <a:off x="3085851" y="1962430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2" name="Group 911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19" name="Oval 118"/>
                  <p:cNvSpPr/>
                  <p:nvPr/>
                </p:nvSpPr>
                <p:spPr>
                  <a:xfrm>
                    <a:off x="3064142" y="1925795"/>
                    <a:ext cx="41967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20" name="Straight Connector 119"/>
                  <p:cNvCxnSpPr>
                    <a:stCxn id="119" idx="4"/>
                  </p:cNvCxnSpPr>
                  <p:nvPr/>
                </p:nvCxnSpPr>
                <p:spPr>
                  <a:xfrm>
                    <a:off x="3075197" y="1966313"/>
                    <a:ext cx="1679" cy="72295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1" name="Group 912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17" name="Oval 116"/>
                  <p:cNvSpPr/>
                  <p:nvPr/>
                </p:nvSpPr>
                <p:spPr>
                  <a:xfrm>
                    <a:off x="3075020" y="1915604"/>
                    <a:ext cx="43645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18" name="Straight Connector 117"/>
                  <p:cNvCxnSpPr>
                    <a:stCxn id="117" idx="4"/>
                  </p:cNvCxnSpPr>
                  <p:nvPr/>
                </p:nvCxnSpPr>
                <p:spPr>
                  <a:xfrm>
                    <a:off x="3094453" y="1954309"/>
                    <a:ext cx="1678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2" name="Group 913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15" name="Oval 114"/>
                  <p:cNvSpPr/>
                  <p:nvPr/>
                </p:nvSpPr>
                <p:spPr>
                  <a:xfrm>
                    <a:off x="3071081" y="1915993"/>
                    <a:ext cx="47003" cy="4539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16" name="Straight Connector 115"/>
                  <p:cNvCxnSpPr>
                    <a:stCxn id="115" idx="4"/>
                  </p:cNvCxnSpPr>
                  <p:nvPr/>
                </p:nvCxnSpPr>
                <p:spPr>
                  <a:xfrm>
                    <a:off x="3090484" y="1959786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13" name="Group 881"/>
            <p:cNvGrpSpPr>
              <a:grpSpLocks/>
            </p:cNvGrpSpPr>
            <p:nvPr/>
          </p:nvGrpSpPr>
          <p:grpSpPr bwMode="auto">
            <a:xfrm>
              <a:off x="7748838" y="1857952"/>
              <a:ext cx="312419" cy="137921"/>
              <a:chOff x="3124200" y="1895475"/>
              <a:chExt cx="312419" cy="137921"/>
            </a:xfrm>
            <a:grpFill/>
          </p:grpSpPr>
          <p:grpSp>
            <p:nvGrpSpPr>
              <p:cNvPr id="714" name="Group 882"/>
              <p:cNvGrpSpPr>
                <a:grpSpLocks/>
              </p:cNvGrpSpPr>
              <p:nvPr/>
            </p:nvGrpSpPr>
            <p:grpSpPr bwMode="auto">
              <a:xfrm>
                <a:off x="3124200" y="1895475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723" name="Group 896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07" name="Oval 106"/>
                  <p:cNvSpPr/>
                  <p:nvPr/>
                </p:nvSpPr>
                <p:spPr>
                  <a:xfrm>
                    <a:off x="3072823" y="1936132"/>
                    <a:ext cx="47003" cy="38669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08" name="Straight Connector 107"/>
                  <p:cNvCxnSpPr>
                    <a:stCxn id="107" idx="4"/>
                  </p:cNvCxnSpPr>
                  <p:nvPr/>
                </p:nvCxnSpPr>
                <p:spPr>
                  <a:xfrm>
                    <a:off x="3090548" y="1976591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4" name="Group 897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05" name="Oval 104"/>
                  <p:cNvSpPr/>
                  <p:nvPr/>
                </p:nvSpPr>
                <p:spPr>
                  <a:xfrm>
                    <a:off x="3070548" y="1936566"/>
                    <a:ext cx="41967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06" name="Straight Connector 105"/>
                  <p:cNvCxnSpPr>
                    <a:stCxn id="105" idx="4"/>
                  </p:cNvCxnSpPr>
                  <p:nvPr/>
                </p:nvCxnSpPr>
                <p:spPr>
                  <a:xfrm>
                    <a:off x="3088258" y="1978662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5" name="Group 898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03" name="Oval 102"/>
                  <p:cNvSpPr/>
                  <p:nvPr/>
                </p:nvSpPr>
                <p:spPr>
                  <a:xfrm>
                    <a:off x="3084827" y="1927967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04" name="Straight Connector 103"/>
                  <p:cNvCxnSpPr>
                    <a:stCxn id="103" idx="4"/>
                  </p:cNvCxnSpPr>
                  <p:nvPr/>
                </p:nvCxnSpPr>
                <p:spPr>
                  <a:xfrm>
                    <a:off x="3105880" y="1970049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6" name="Group 899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101" name="Oval 100"/>
                  <p:cNvSpPr/>
                  <p:nvPr/>
                </p:nvSpPr>
                <p:spPr>
                  <a:xfrm>
                    <a:off x="3084186" y="1928357"/>
                    <a:ext cx="43645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102" name="Straight Connector 101"/>
                  <p:cNvCxnSpPr>
                    <a:stCxn id="101" idx="4"/>
                  </p:cNvCxnSpPr>
                  <p:nvPr/>
                </p:nvCxnSpPr>
                <p:spPr>
                  <a:xfrm>
                    <a:off x="3098584" y="1970526"/>
                    <a:ext cx="0" cy="70613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27" name="Group 883"/>
              <p:cNvGrpSpPr>
                <a:grpSpLocks/>
              </p:cNvGrpSpPr>
              <p:nvPr/>
            </p:nvGrpSpPr>
            <p:grpSpPr bwMode="auto">
              <a:xfrm>
                <a:off x="3276600" y="1905000"/>
                <a:ext cx="160019" cy="128396"/>
                <a:chOff x="3124200" y="1895475"/>
                <a:chExt cx="160019" cy="128396"/>
              </a:xfrm>
              <a:grpFill/>
            </p:grpSpPr>
            <p:grpSp>
              <p:nvGrpSpPr>
                <p:cNvPr id="728" name="Group 884"/>
                <p:cNvGrpSpPr>
                  <a:grpSpLocks/>
                </p:cNvGrpSpPr>
                <p:nvPr/>
              </p:nvGrpSpPr>
              <p:grpSpPr bwMode="auto">
                <a:xfrm>
                  <a:off x="31242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5" name="Oval 94"/>
                  <p:cNvSpPr/>
                  <p:nvPr/>
                </p:nvSpPr>
                <p:spPr>
                  <a:xfrm>
                    <a:off x="3063250" y="1934213"/>
                    <a:ext cx="45324" cy="36988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6" name="Straight Connector 95"/>
                  <p:cNvCxnSpPr>
                    <a:stCxn id="95" idx="4"/>
                  </p:cNvCxnSpPr>
                  <p:nvPr/>
                </p:nvCxnSpPr>
                <p:spPr>
                  <a:xfrm>
                    <a:off x="3084318" y="1969556"/>
                    <a:ext cx="0" cy="72294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7" name="Group 885"/>
                <p:cNvGrpSpPr>
                  <a:grpSpLocks/>
                </p:cNvGrpSpPr>
                <p:nvPr/>
              </p:nvGrpSpPr>
              <p:grpSpPr bwMode="auto">
                <a:xfrm>
                  <a:off x="3200400" y="1905000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3" name="Oval 92"/>
                  <p:cNvSpPr/>
                  <p:nvPr/>
                </p:nvSpPr>
                <p:spPr>
                  <a:xfrm>
                    <a:off x="3062667" y="1936254"/>
                    <a:ext cx="45325" cy="40350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4" name="Straight Connector 93"/>
                  <p:cNvCxnSpPr>
                    <a:stCxn id="93" idx="4"/>
                  </p:cNvCxnSpPr>
                  <p:nvPr/>
                </p:nvCxnSpPr>
                <p:spPr>
                  <a:xfrm>
                    <a:off x="3078699" y="1976729"/>
                    <a:ext cx="0" cy="65570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8" name="Group 886"/>
                <p:cNvGrpSpPr>
                  <a:grpSpLocks/>
                </p:cNvGrpSpPr>
                <p:nvPr/>
              </p:nvGrpSpPr>
              <p:grpSpPr bwMode="auto">
                <a:xfrm>
                  <a:off x="31623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91" name="Oval 90"/>
                  <p:cNvSpPr/>
                  <p:nvPr/>
                </p:nvSpPr>
                <p:spPr>
                  <a:xfrm>
                    <a:off x="3075239" y="1924368"/>
                    <a:ext cx="45324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2" name="Straight Connector 91"/>
                  <p:cNvCxnSpPr>
                    <a:stCxn id="91" idx="4"/>
                  </p:cNvCxnSpPr>
                  <p:nvPr/>
                </p:nvCxnSpPr>
                <p:spPr>
                  <a:xfrm>
                    <a:off x="3096292" y="1966435"/>
                    <a:ext cx="0" cy="63888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9" name="Group 887"/>
                <p:cNvGrpSpPr>
                  <a:grpSpLocks/>
                </p:cNvGrpSpPr>
                <p:nvPr/>
              </p:nvGrpSpPr>
              <p:grpSpPr bwMode="auto">
                <a:xfrm>
                  <a:off x="3238500" y="1895475"/>
                  <a:ext cx="45719" cy="118871"/>
                  <a:chOff x="3098006" y="1902619"/>
                  <a:chExt cx="45719" cy="118871"/>
                </a:xfrm>
                <a:grpFill/>
              </p:grpSpPr>
              <p:sp>
                <p:nvSpPr>
                  <p:cNvPr id="89" name="Oval 88"/>
                  <p:cNvSpPr/>
                  <p:nvPr/>
                </p:nvSpPr>
                <p:spPr>
                  <a:xfrm>
                    <a:off x="3072919" y="1924742"/>
                    <a:ext cx="47003" cy="43713"/>
                  </a:xfrm>
                  <a:prstGeom prst="ellipse">
                    <a:avLst/>
                  </a:prstGeom>
                  <a:grpFill/>
                  <a:ln w="635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endParaRPr lang="en-US" dirty="0"/>
                  </a:p>
                </p:txBody>
              </p:sp>
              <p:cxnSp>
                <p:nvCxnSpPr>
                  <p:cNvPr id="90" name="Straight Connector 89"/>
                  <p:cNvCxnSpPr>
                    <a:stCxn id="89" idx="4"/>
                  </p:cNvCxnSpPr>
                  <p:nvPr/>
                </p:nvCxnSpPr>
                <p:spPr>
                  <a:xfrm>
                    <a:off x="3092308" y="1966854"/>
                    <a:ext cx="0" cy="65569"/>
                  </a:xfrm>
                  <a:prstGeom prst="line">
                    <a:avLst/>
                  </a:prstGeom>
                  <a:grpFill/>
                  <a:ln w="25400" cmpd="dbl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5" name="Rounded Rectangle 14"/>
          <p:cNvSpPr/>
          <p:nvPr/>
        </p:nvSpPr>
        <p:spPr bwMode="auto">
          <a:xfrm>
            <a:off x="960438" y="3332163"/>
            <a:ext cx="368300" cy="201612"/>
          </a:xfrm>
          <a:prstGeom prst="roundRect">
            <a:avLst>
              <a:gd name="adj" fmla="val 29710"/>
            </a:avLst>
          </a:prstGeom>
          <a:solidFill>
            <a:srgbClr val="59C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PI3K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214438" y="3838575"/>
            <a:ext cx="315912" cy="204788"/>
          </a:xfrm>
          <a:prstGeom prst="roundRect">
            <a:avLst>
              <a:gd name="adj" fmla="val 29710"/>
            </a:avLst>
          </a:prstGeom>
          <a:solidFill>
            <a:srgbClr val="EAC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AKT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1811338" y="3397250"/>
            <a:ext cx="376237" cy="211138"/>
          </a:xfrm>
          <a:prstGeom prst="roundRect">
            <a:avLst>
              <a:gd name="adj" fmla="val 29710"/>
            </a:avLst>
          </a:prstGeom>
          <a:solidFill>
            <a:srgbClr val="12A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PTEN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1465263" y="4343400"/>
            <a:ext cx="415925" cy="198438"/>
          </a:xfrm>
          <a:prstGeom prst="roundRect">
            <a:avLst>
              <a:gd name="adj" fmla="val 29710"/>
            </a:avLst>
          </a:prstGeom>
          <a:solidFill>
            <a:srgbClr val="CF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mTOR</a:t>
            </a:r>
          </a:p>
        </p:txBody>
      </p:sp>
      <p:sp>
        <p:nvSpPr>
          <p:cNvPr id="19" name="Rounded Rectangle 18"/>
          <p:cNvSpPr/>
          <p:nvPr/>
        </p:nvSpPr>
        <p:spPr bwMode="auto">
          <a:xfrm flipH="1">
            <a:off x="485775" y="3335338"/>
            <a:ext cx="314325" cy="206375"/>
          </a:xfrm>
          <a:prstGeom prst="roundRect">
            <a:avLst>
              <a:gd name="adj" fmla="val 29710"/>
            </a:avLst>
          </a:prstGeom>
          <a:solidFill>
            <a:srgbClr val="73AF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RAS</a:t>
            </a:r>
          </a:p>
        </p:txBody>
      </p:sp>
      <p:sp>
        <p:nvSpPr>
          <p:cNvPr id="20" name="Rounded Rectangle 19"/>
          <p:cNvSpPr/>
          <p:nvPr/>
        </p:nvSpPr>
        <p:spPr bwMode="auto">
          <a:xfrm flipH="1">
            <a:off x="587375" y="3711575"/>
            <a:ext cx="314325" cy="207963"/>
          </a:xfrm>
          <a:prstGeom prst="roundRect">
            <a:avLst>
              <a:gd name="adj" fmla="val 297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RAF</a:t>
            </a:r>
          </a:p>
        </p:txBody>
      </p:sp>
      <p:sp>
        <p:nvSpPr>
          <p:cNvPr id="21" name="Rounded Rectangle 20"/>
          <p:cNvSpPr/>
          <p:nvPr/>
        </p:nvSpPr>
        <p:spPr bwMode="auto">
          <a:xfrm flipH="1">
            <a:off x="727075" y="4022725"/>
            <a:ext cx="350838" cy="174625"/>
          </a:xfrm>
          <a:prstGeom prst="roundRect">
            <a:avLst>
              <a:gd name="adj" fmla="val 29710"/>
            </a:avLst>
          </a:prstGeom>
          <a:solidFill>
            <a:srgbClr val="58C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MEK</a:t>
            </a:r>
          </a:p>
        </p:txBody>
      </p:sp>
      <p:sp>
        <p:nvSpPr>
          <p:cNvPr id="22" name="Rounded Rectangle 21"/>
          <p:cNvSpPr/>
          <p:nvPr/>
        </p:nvSpPr>
        <p:spPr bwMode="auto">
          <a:xfrm flipH="1">
            <a:off x="838200" y="4349750"/>
            <a:ext cx="452438" cy="195263"/>
          </a:xfrm>
          <a:prstGeom prst="roundRect">
            <a:avLst>
              <a:gd name="adj" fmla="val 29710"/>
            </a:avLst>
          </a:prstGeom>
          <a:solidFill>
            <a:srgbClr val="E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MAPK</a:t>
            </a:r>
          </a:p>
        </p:txBody>
      </p:sp>
      <p:grpSp>
        <p:nvGrpSpPr>
          <p:cNvPr id="740" name="Group 1400"/>
          <p:cNvGrpSpPr>
            <a:grpSpLocks/>
          </p:cNvGrpSpPr>
          <p:nvPr/>
        </p:nvGrpSpPr>
        <p:grpSpPr bwMode="auto">
          <a:xfrm>
            <a:off x="630238" y="3022600"/>
            <a:ext cx="488950" cy="263525"/>
            <a:chOff x="5400675" y="3309937"/>
            <a:chExt cx="636120" cy="157163"/>
          </a:xfrm>
        </p:grpSpPr>
        <p:sp>
          <p:nvSpPr>
            <p:cNvPr id="63" name="Freeform 62"/>
            <p:cNvSpPr/>
            <p:nvPr/>
          </p:nvSpPr>
          <p:spPr>
            <a:xfrm flipV="1">
              <a:off x="5400675" y="3309937"/>
              <a:ext cx="315994" cy="153376"/>
            </a:xfrm>
            <a:custGeom>
              <a:avLst/>
              <a:gdLst>
                <a:gd name="connsiteX0" fmla="*/ 0 w 317033"/>
                <a:gd name="connsiteY0" fmla="*/ 0 h 154781"/>
                <a:gd name="connsiteX1" fmla="*/ 104775 w 317033"/>
                <a:gd name="connsiteY1" fmla="*/ 85725 h 154781"/>
                <a:gd name="connsiteX2" fmla="*/ 283369 w 317033"/>
                <a:gd name="connsiteY2" fmla="*/ 97631 h 154781"/>
                <a:gd name="connsiteX3" fmla="*/ 316706 w 317033"/>
                <a:gd name="connsiteY3" fmla="*/ 154781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033" h="154781">
                  <a:moveTo>
                    <a:pt x="0" y="0"/>
                  </a:moveTo>
                  <a:cubicBezTo>
                    <a:pt x="28773" y="34726"/>
                    <a:pt x="57547" y="69453"/>
                    <a:pt x="104775" y="85725"/>
                  </a:cubicBezTo>
                  <a:cubicBezTo>
                    <a:pt x="152003" y="101997"/>
                    <a:pt x="248047" y="86122"/>
                    <a:pt x="283369" y="97631"/>
                  </a:cubicBezTo>
                  <a:cubicBezTo>
                    <a:pt x="318691" y="109140"/>
                    <a:pt x="317698" y="131960"/>
                    <a:pt x="316706" y="154781"/>
                  </a:cubicBezTo>
                </a:path>
              </a:pathLst>
            </a:custGeom>
            <a:noFill/>
            <a:ln w="28575">
              <a:solidFill>
                <a:srgbClr val="FFFFFF"/>
              </a:solidFill>
              <a:head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dirty="0"/>
            </a:p>
          </p:txBody>
        </p:sp>
        <p:sp>
          <p:nvSpPr>
            <p:cNvPr id="64" name="Freeform 63"/>
            <p:cNvSpPr/>
            <p:nvPr/>
          </p:nvSpPr>
          <p:spPr>
            <a:xfrm flipH="1" flipV="1">
              <a:off x="5718735" y="3313724"/>
              <a:ext cx="318060" cy="153376"/>
            </a:xfrm>
            <a:custGeom>
              <a:avLst/>
              <a:gdLst>
                <a:gd name="connsiteX0" fmla="*/ 0 w 317033"/>
                <a:gd name="connsiteY0" fmla="*/ 0 h 154781"/>
                <a:gd name="connsiteX1" fmla="*/ 104775 w 317033"/>
                <a:gd name="connsiteY1" fmla="*/ 85725 h 154781"/>
                <a:gd name="connsiteX2" fmla="*/ 283369 w 317033"/>
                <a:gd name="connsiteY2" fmla="*/ 97631 h 154781"/>
                <a:gd name="connsiteX3" fmla="*/ 316706 w 317033"/>
                <a:gd name="connsiteY3" fmla="*/ 154781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033" h="154781">
                  <a:moveTo>
                    <a:pt x="0" y="0"/>
                  </a:moveTo>
                  <a:cubicBezTo>
                    <a:pt x="28773" y="34726"/>
                    <a:pt x="57547" y="69453"/>
                    <a:pt x="104775" y="85725"/>
                  </a:cubicBezTo>
                  <a:cubicBezTo>
                    <a:pt x="152003" y="101997"/>
                    <a:pt x="248047" y="86122"/>
                    <a:pt x="283369" y="97631"/>
                  </a:cubicBezTo>
                  <a:cubicBezTo>
                    <a:pt x="318691" y="109140"/>
                    <a:pt x="317698" y="131960"/>
                    <a:pt x="316706" y="154781"/>
                  </a:cubicBezTo>
                </a:path>
              </a:pathLst>
            </a:custGeom>
            <a:noFill/>
            <a:ln w="28575">
              <a:solidFill>
                <a:srgbClr val="FFFFFF"/>
              </a:solidFill>
              <a:head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dirty="0"/>
            </a:p>
          </p:txBody>
        </p:sp>
      </p:grpSp>
      <p:sp>
        <p:nvSpPr>
          <p:cNvPr id="24" name="Freeform 23"/>
          <p:cNvSpPr/>
          <p:nvPr/>
        </p:nvSpPr>
        <p:spPr bwMode="auto">
          <a:xfrm rot="16994704">
            <a:off x="420688" y="3617913"/>
            <a:ext cx="169862" cy="106362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25" name="Freeform 24"/>
          <p:cNvSpPr/>
          <p:nvPr/>
        </p:nvSpPr>
        <p:spPr bwMode="auto">
          <a:xfrm rot="4064603" flipH="1">
            <a:off x="2574132" y="2402681"/>
            <a:ext cx="1104900" cy="303213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26" name="Freeform 25"/>
          <p:cNvSpPr/>
          <p:nvPr/>
        </p:nvSpPr>
        <p:spPr bwMode="auto">
          <a:xfrm rot="19575914">
            <a:off x="2036763" y="4532313"/>
            <a:ext cx="1460500" cy="404812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27" name="Freeform 26"/>
          <p:cNvSpPr/>
          <p:nvPr/>
        </p:nvSpPr>
        <p:spPr bwMode="auto">
          <a:xfrm rot="1768775" flipH="1">
            <a:off x="1255713" y="3533775"/>
            <a:ext cx="236537" cy="225425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 w="28575"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1509713" y="3495675"/>
            <a:ext cx="273050" cy="8255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>
            <a:off x="1489075" y="3502025"/>
            <a:ext cx="41275" cy="134938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flipH="1" flipV="1">
            <a:off x="1227138" y="4627563"/>
            <a:ext cx="719137" cy="681037"/>
          </a:xfrm>
          <a:prstGeom prst="line">
            <a:avLst/>
          </a:prstGeom>
          <a:ln w="28575">
            <a:solidFill>
              <a:srgbClr val="FFFFFF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flipV="1">
            <a:off x="2833688" y="5583238"/>
            <a:ext cx="531812" cy="0"/>
          </a:xfrm>
          <a:prstGeom prst="line">
            <a:avLst/>
          </a:prstGeom>
          <a:ln w="28575">
            <a:solidFill>
              <a:srgbClr val="FFFFFF"/>
            </a:solidFill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>
            <a:off x="2830513" y="5568950"/>
            <a:ext cx="0" cy="21272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60" name="TextBox 1430"/>
          <p:cNvSpPr txBox="1">
            <a:spLocks noChangeArrowheads="1"/>
          </p:cNvSpPr>
          <p:nvPr/>
        </p:nvSpPr>
        <p:spPr bwMode="auto">
          <a:xfrm>
            <a:off x="3316288" y="5346700"/>
            <a:ext cx="1409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200" b="1">
                <a:solidFill>
                  <a:srgbClr val="FFFFFF"/>
                </a:solidFill>
              </a:rPr>
              <a:t>ER target gene transcription</a:t>
            </a:r>
          </a:p>
        </p:txBody>
      </p:sp>
      <p:grpSp>
        <p:nvGrpSpPr>
          <p:cNvPr id="749" name="Group 931"/>
          <p:cNvGrpSpPr>
            <a:grpSpLocks/>
          </p:cNvGrpSpPr>
          <p:nvPr/>
        </p:nvGrpSpPr>
        <p:grpSpPr bwMode="auto">
          <a:xfrm>
            <a:off x="504366" y="1447800"/>
            <a:ext cx="733882" cy="1547813"/>
            <a:chOff x="1655890" y="2085974"/>
            <a:chExt cx="733736" cy="1547815"/>
          </a:xfrm>
        </p:grpSpPr>
        <p:sp>
          <p:nvSpPr>
            <p:cNvPr id="51" name="Oval 1319"/>
            <p:cNvSpPr/>
            <p:nvPr/>
          </p:nvSpPr>
          <p:spPr bwMode="auto">
            <a:xfrm>
              <a:off x="1664284" y="3406776"/>
              <a:ext cx="173002" cy="17303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P</a:t>
              </a:r>
            </a:p>
          </p:txBody>
        </p:sp>
        <p:sp>
          <p:nvSpPr>
            <p:cNvPr id="52" name="Oval 1320"/>
            <p:cNvSpPr/>
            <p:nvPr/>
          </p:nvSpPr>
          <p:spPr bwMode="auto">
            <a:xfrm>
              <a:off x="2216624" y="3398839"/>
              <a:ext cx="173002" cy="17303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P</a:t>
              </a:r>
            </a:p>
          </p:txBody>
        </p:sp>
        <p:grpSp>
          <p:nvGrpSpPr>
            <p:cNvPr id="750" name="Group 7"/>
            <p:cNvGrpSpPr>
              <a:grpSpLocks/>
            </p:cNvGrpSpPr>
            <p:nvPr/>
          </p:nvGrpSpPr>
          <p:grpSpPr bwMode="auto">
            <a:xfrm>
              <a:off x="1785938" y="2166938"/>
              <a:ext cx="228600" cy="1457325"/>
              <a:chOff x="1785938" y="2166938"/>
              <a:chExt cx="228600" cy="1457325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1786497" y="2166937"/>
                <a:ext cx="223793" cy="6143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US" dirty="0"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1791259" y="3267076"/>
                <a:ext cx="223792" cy="3571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US" dirty="0"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1896013" y="2738438"/>
                <a:ext cx="0" cy="566738"/>
              </a:xfrm>
              <a:prstGeom prst="line">
                <a:avLst/>
              </a:prstGeom>
              <a:noFill/>
              <a:ln w="50800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51" name="Group 925"/>
            <p:cNvGrpSpPr>
              <a:grpSpLocks/>
            </p:cNvGrpSpPr>
            <p:nvPr/>
          </p:nvGrpSpPr>
          <p:grpSpPr bwMode="auto">
            <a:xfrm>
              <a:off x="2019301" y="2176464"/>
              <a:ext cx="228600" cy="1457325"/>
              <a:chOff x="1785938" y="2166938"/>
              <a:chExt cx="228600" cy="1457325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1786450" y="2166936"/>
                <a:ext cx="223792" cy="6143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US" dirty="0"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791211" y="3267075"/>
                <a:ext cx="223793" cy="35718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US" dirty="0"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 bwMode="auto">
              <a:xfrm>
                <a:off x="1895965" y="2738437"/>
                <a:ext cx="0" cy="566738"/>
              </a:xfrm>
              <a:prstGeom prst="line">
                <a:avLst/>
              </a:prstGeom>
              <a:noFill/>
              <a:ln w="50800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5" name="Isosceles Triangle 54"/>
            <p:cNvSpPr/>
            <p:nvPr/>
          </p:nvSpPr>
          <p:spPr bwMode="auto">
            <a:xfrm flipV="1">
              <a:off x="1932517" y="2085974"/>
              <a:ext cx="176178" cy="300038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US" dirty="0">
                <a:ea typeface="+mn-ea"/>
                <a:cs typeface="Arial" pitchFamily="34" charset="0"/>
              </a:endParaRPr>
            </a:p>
          </p:txBody>
        </p:sp>
        <p:sp>
          <p:nvSpPr>
            <p:cNvPr id="124985" name="TextBox 930"/>
            <p:cNvSpPr txBox="1">
              <a:spLocks noChangeArrowheads="1"/>
            </p:cNvSpPr>
            <p:nvPr/>
          </p:nvSpPr>
          <p:spPr bwMode="auto">
            <a:xfrm>
              <a:off x="1655890" y="2176461"/>
              <a:ext cx="718322" cy="55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1500" b="1" dirty="0">
                  <a:solidFill>
                    <a:schemeClr val="tx2"/>
                  </a:solidFill>
                </a:rPr>
                <a:t>EGFR</a:t>
              </a:r>
              <a:br>
                <a:rPr lang="en-US" sz="1500" b="1" dirty="0">
                  <a:solidFill>
                    <a:schemeClr val="tx2"/>
                  </a:solidFill>
                </a:rPr>
              </a:br>
              <a:r>
                <a:rPr lang="en-US" sz="1500" b="1" dirty="0">
                  <a:solidFill>
                    <a:schemeClr val="tx2"/>
                  </a:solidFill>
                </a:rPr>
                <a:t>HER2</a:t>
              </a:r>
            </a:p>
          </p:txBody>
        </p:sp>
      </p:grpSp>
      <p:sp>
        <p:nvSpPr>
          <p:cNvPr id="35" name="Freeform 34"/>
          <p:cNvSpPr/>
          <p:nvPr/>
        </p:nvSpPr>
        <p:spPr bwMode="auto">
          <a:xfrm rot="16994704">
            <a:off x="549276" y="3970337"/>
            <a:ext cx="169862" cy="106363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6" name="Freeform 35"/>
          <p:cNvSpPr/>
          <p:nvPr/>
        </p:nvSpPr>
        <p:spPr bwMode="auto">
          <a:xfrm rot="16994704">
            <a:off x="677863" y="4284663"/>
            <a:ext cx="169862" cy="106362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7" name="Freeform 36"/>
          <p:cNvSpPr/>
          <p:nvPr/>
        </p:nvSpPr>
        <p:spPr bwMode="auto">
          <a:xfrm rot="1768775" flipH="1">
            <a:off x="1498600" y="4052888"/>
            <a:ext cx="236538" cy="225425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 w="28575"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 bwMode="auto">
          <a:xfrm flipH="1" flipV="1">
            <a:off x="1882775" y="4643438"/>
            <a:ext cx="182563" cy="636587"/>
          </a:xfrm>
          <a:prstGeom prst="line">
            <a:avLst/>
          </a:prstGeom>
          <a:ln w="28575">
            <a:solidFill>
              <a:srgbClr val="FFFFFF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1320"/>
          <p:cNvSpPr/>
          <p:nvPr/>
        </p:nvSpPr>
        <p:spPr bwMode="auto">
          <a:xfrm>
            <a:off x="2754313" y="1698625"/>
            <a:ext cx="173037" cy="173038"/>
          </a:xfrm>
          <a:prstGeom prst="ellipse">
            <a:avLst/>
          </a:prstGeom>
          <a:solidFill>
            <a:srgbClr val="935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40" name="Oval 1320"/>
          <p:cNvSpPr/>
          <p:nvPr/>
        </p:nvSpPr>
        <p:spPr bwMode="auto">
          <a:xfrm>
            <a:off x="2965450" y="3113088"/>
            <a:ext cx="173038" cy="173037"/>
          </a:xfrm>
          <a:prstGeom prst="ellipse">
            <a:avLst/>
          </a:prstGeom>
          <a:solidFill>
            <a:srgbClr val="935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E</a:t>
            </a:r>
          </a:p>
        </p:txBody>
      </p:sp>
      <p:grpSp>
        <p:nvGrpSpPr>
          <p:cNvPr id="752" name="Group 951"/>
          <p:cNvGrpSpPr>
            <a:grpSpLocks/>
          </p:cNvGrpSpPr>
          <p:nvPr/>
        </p:nvGrpSpPr>
        <p:grpSpPr bwMode="auto">
          <a:xfrm>
            <a:off x="1889125" y="5403850"/>
            <a:ext cx="258763" cy="420688"/>
            <a:chOff x="2141537" y="5999162"/>
            <a:chExt cx="258763" cy="420688"/>
          </a:xfrm>
        </p:grpSpPr>
        <p:sp>
          <p:nvSpPr>
            <p:cNvPr id="49" name="Oval 48"/>
            <p:cNvSpPr/>
            <p:nvPr/>
          </p:nvSpPr>
          <p:spPr bwMode="auto">
            <a:xfrm>
              <a:off x="2190750" y="6062662"/>
              <a:ext cx="209550" cy="3571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91440" rIns="0" bIns="0" anchor="ctr"/>
            <a:lstStyle/>
            <a:p>
              <a:pPr algn="ctr">
                <a:buFont typeface="Arial" charset="0"/>
                <a:buNone/>
                <a:defRPr/>
              </a:pPr>
              <a:r>
                <a:rPr lang="en-US" sz="1000" dirty="0">
                  <a:ea typeface="+mn-ea"/>
                  <a:cs typeface="Arial" pitchFamily="34" charset="0"/>
                </a:rPr>
                <a:t>ER</a:t>
              </a:r>
            </a:p>
          </p:txBody>
        </p:sp>
        <p:sp>
          <p:nvSpPr>
            <p:cNvPr id="50" name="Oval 1320"/>
            <p:cNvSpPr/>
            <p:nvPr/>
          </p:nvSpPr>
          <p:spPr bwMode="auto">
            <a:xfrm>
              <a:off x="2141537" y="5999162"/>
              <a:ext cx="173038" cy="173038"/>
            </a:xfrm>
            <a:prstGeom prst="ellipse">
              <a:avLst/>
            </a:prstGeom>
            <a:solidFill>
              <a:srgbClr val="935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E</a:t>
              </a:r>
            </a:p>
          </p:txBody>
        </p:sp>
      </p:grpSp>
      <p:grpSp>
        <p:nvGrpSpPr>
          <p:cNvPr id="753" name="Group 952"/>
          <p:cNvGrpSpPr>
            <a:grpSpLocks/>
          </p:cNvGrpSpPr>
          <p:nvPr/>
        </p:nvGrpSpPr>
        <p:grpSpPr bwMode="auto">
          <a:xfrm>
            <a:off x="2117725" y="5399088"/>
            <a:ext cx="258763" cy="420687"/>
            <a:chOff x="2141537" y="5999162"/>
            <a:chExt cx="258763" cy="420688"/>
          </a:xfrm>
        </p:grpSpPr>
        <p:sp>
          <p:nvSpPr>
            <p:cNvPr id="47" name="Oval 46"/>
            <p:cNvSpPr/>
            <p:nvPr/>
          </p:nvSpPr>
          <p:spPr bwMode="auto">
            <a:xfrm>
              <a:off x="2190750" y="6062662"/>
              <a:ext cx="209550" cy="3571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91440" rIns="0" bIns="0" anchor="ctr"/>
            <a:lstStyle/>
            <a:p>
              <a:pPr algn="ctr">
                <a:buFont typeface="Arial" charset="0"/>
                <a:buNone/>
                <a:defRPr/>
              </a:pPr>
              <a:r>
                <a:rPr lang="en-US" sz="1000" dirty="0">
                  <a:ea typeface="+mn-ea"/>
                  <a:cs typeface="Arial" pitchFamily="34" charset="0"/>
                </a:rPr>
                <a:t>ER</a:t>
              </a:r>
            </a:p>
          </p:txBody>
        </p:sp>
        <p:sp>
          <p:nvSpPr>
            <p:cNvPr id="48" name="Oval 1320"/>
            <p:cNvSpPr/>
            <p:nvPr/>
          </p:nvSpPr>
          <p:spPr bwMode="auto">
            <a:xfrm>
              <a:off x="2141537" y="5999162"/>
              <a:ext cx="173038" cy="173037"/>
            </a:xfrm>
            <a:prstGeom prst="ellipse">
              <a:avLst/>
            </a:prstGeom>
            <a:solidFill>
              <a:srgbClr val="935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E</a:t>
              </a:r>
            </a:p>
          </p:txBody>
        </p:sp>
      </p:grpSp>
      <p:grpSp>
        <p:nvGrpSpPr>
          <p:cNvPr id="754" name="Group 964"/>
          <p:cNvGrpSpPr>
            <a:grpSpLocks/>
          </p:cNvGrpSpPr>
          <p:nvPr/>
        </p:nvGrpSpPr>
        <p:grpSpPr bwMode="auto">
          <a:xfrm>
            <a:off x="3265488" y="3770313"/>
            <a:ext cx="258762" cy="420687"/>
            <a:chOff x="2141537" y="5999162"/>
            <a:chExt cx="258763" cy="420688"/>
          </a:xfrm>
        </p:grpSpPr>
        <p:sp>
          <p:nvSpPr>
            <p:cNvPr id="45" name="Oval 44"/>
            <p:cNvSpPr/>
            <p:nvPr/>
          </p:nvSpPr>
          <p:spPr bwMode="auto">
            <a:xfrm>
              <a:off x="2190749" y="6062662"/>
              <a:ext cx="209551" cy="3571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91440" rIns="0" bIns="0" anchor="ctr"/>
            <a:lstStyle/>
            <a:p>
              <a:pPr algn="ctr">
                <a:buFont typeface="Arial" charset="0"/>
                <a:buNone/>
                <a:defRPr/>
              </a:pPr>
              <a:r>
                <a:rPr lang="en-US" sz="1000" dirty="0">
                  <a:ea typeface="+mn-ea"/>
                  <a:cs typeface="Arial" pitchFamily="34" charset="0"/>
                </a:rPr>
                <a:t>ER</a:t>
              </a:r>
            </a:p>
          </p:txBody>
        </p:sp>
        <p:sp>
          <p:nvSpPr>
            <p:cNvPr id="46" name="Oval 1320"/>
            <p:cNvSpPr/>
            <p:nvPr/>
          </p:nvSpPr>
          <p:spPr bwMode="auto">
            <a:xfrm>
              <a:off x="2141537" y="5999162"/>
              <a:ext cx="173038" cy="173037"/>
            </a:xfrm>
            <a:prstGeom prst="ellipse">
              <a:avLst/>
            </a:prstGeom>
            <a:solidFill>
              <a:srgbClr val="935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E</a:t>
              </a:r>
            </a:p>
          </p:txBody>
        </p:sp>
      </p:grpSp>
      <p:sp>
        <p:nvSpPr>
          <p:cNvPr id="44" name="Freeform 43"/>
          <p:cNvSpPr/>
          <p:nvPr/>
        </p:nvSpPr>
        <p:spPr bwMode="auto">
          <a:xfrm rot="16489241">
            <a:off x="2894807" y="3426618"/>
            <a:ext cx="457200" cy="284163"/>
          </a:xfrm>
          <a:custGeom>
            <a:avLst/>
            <a:gdLst>
              <a:gd name="connsiteX0" fmla="*/ 180975 w 180975"/>
              <a:gd name="connsiteY0" fmla="*/ 9853 h 112246"/>
              <a:gd name="connsiteX1" fmla="*/ 76200 w 180975"/>
              <a:gd name="connsiteY1" fmla="*/ 9853 h 112246"/>
              <a:gd name="connsiteX2" fmla="*/ 0 w 180975"/>
              <a:gd name="connsiteY2" fmla="*/ 112246 h 1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112246">
                <a:moveTo>
                  <a:pt x="180975" y="9853"/>
                </a:moveTo>
                <a:cubicBezTo>
                  <a:pt x="143669" y="1320"/>
                  <a:pt x="106363" y="-7213"/>
                  <a:pt x="76200" y="9853"/>
                </a:cubicBezTo>
                <a:cubicBezTo>
                  <a:pt x="46037" y="26919"/>
                  <a:pt x="23018" y="69582"/>
                  <a:pt x="0" y="112246"/>
                </a:cubicBezTo>
              </a:path>
            </a:pathLst>
          </a:custGeom>
          <a:noFill/>
          <a:ln>
            <a:solidFill>
              <a:srgbClr val="FFFF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124972" name="Content Placeholder 931"/>
          <p:cNvSpPr txBox="1">
            <a:spLocks/>
          </p:cNvSpPr>
          <p:nvPr/>
        </p:nvSpPr>
        <p:spPr bwMode="auto">
          <a:xfrm>
            <a:off x="4992688" y="1797050"/>
            <a:ext cx="4151312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mTOR</a:t>
            </a: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 activates ER in a </a:t>
            </a:r>
            <a:b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</a:b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ligand-independent manner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Estradiol suppresses apoptosis induced by </a:t>
            </a:r>
            <a:r>
              <a:rPr lang="en-US" sz="1800" dirty="0" err="1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mTOR</a:t>
            </a: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 blockade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Hyperactivation</a:t>
            </a: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 of the </a:t>
            </a:r>
            <a:r>
              <a:rPr lang="en-US" sz="1800" dirty="0" err="1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mTOR</a:t>
            </a: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 pathway is observed in endocrine </a:t>
            </a:r>
            <a:r>
              <a:rPr lang="en-US" sz="1800" dirty="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therapy-resistant </a:t>
            </a: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breast cancer cells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mTOR</a:t>
            </a:r>
            <a:r>
              <a:rPr lang="en-US" sz="1800" dirty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 is a rational target to enhance the efficacy of hormonal therapy</a:t>
            </a:r>
          </a:p>
        </p:txBody>
      </p:sp>
      <p:sp>
        <p:nvSpPr>
          <p:cNvPr id="124973" name="TextBox 931"/>
          <p:cNvSpPr txBox="1">
            <a:spLocks noChangeArrowheads="1"/>
          </p:cNvSpPr>
          <p:nvPr/>
        </p:nvSpPr>
        <p:spPr bwMode="auto">
          <a:xfrm>
            <a:off x="7938" y="6427788"/>
            <a:ext cx="91360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9144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Adapted from: Di </a:t>
            </a:r>
            <a:r>
              <a:rPr lang="en-US" sz="1600" dirty="0" err="1">
                <a:solidFill>
                  <a:srgbClr val="FFFFFF"/>
                </a:solidFill>
              </a:rPr>
              <a:t>Cosimo</a:t>
            </a:r>
            <a:r>
              <a:rPr lang="en-US" sz="1600" dirty="0">
                <a:solidFill>
                  <a:srgbClr val="FFFFFF"/>
                </a:solidFill>
              </a:rPr>
              <a:t> S, </a:t>
            </a:r>
            <a:r>
              <a:rPr lang="en-US" sz="1600" dirty="0" err="1">
                <a:solidFill>
                  <a:srgbClr val="FFFFFF"/>
                </a:solidFill>
              </a:rPr>
              <a:t>Baselga</a:t>
            </a:r>
            <a:r>
              <a:rPr lang="en-US" sz="1600" dirty="0">
                <a:solidFill>
                  <a:srgbClr val="FFFFFF"/>
                </a:solidFill>
              </a:rPr>
              <a:t> J</a:t>
            </a:r>
            <a:r>
              <a:rPr lang="en-US" sz="1600" i="1" dirty="0">
                <a:solidFill>
                  <a:srgbClr val="FFFFFF"/>
                </a:solidFill>
              </a:rPr>
              <a:t>. Nat Rev </a:t>
            </a:r>
            <a:r>
              <a:rPr lang="en-US" sz="1600" i="1" dirty="0" err="1">
                <a:solidFill>
                  <a:srgbClr val="FFFFFF"/>
                </a:solidFill>
              </a:rPr>
              <a:t>Clin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i="1" dirty="0" err="1">
                <a:solidFill>
                  <a:srgbClr val="FFFFFF"/>
                </a:solidFill>
              </a:rPr>
              <a:t>Oncol</a:t>
            </a:r>
            <a:r>
              <a:rPr lang="en-US" sz="1600" i="1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2010;7:139-47.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 descr="Baselga_Grap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73167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BA30"/>
                </a:solidFill>
                <a:latin typeface="Arial" charset="0"/>
                <a:ea typeface="ＭＳ Ｐゴシック" charset="0"/>
                <a:cs typeface="ＭＳ Ｐゴシック" charset="0"/>
              </a:rPr>
              <a:t>BOLERO-2: PFS with </a:t>
            </a:r>
            <a:r>
              <a:rPr lang="en-US" dirty="0" err="1" smtClean="0">
                <a:solidFill>
                  <a:srgbClr val="EABA30"/>
                </a:solidFill>
                <a:latin typeface="Arial" charset="0"/>
                <a:ea typeface="ＭＳ Ｐゴシック" charset="0"/>
                <a:cs typeface="ＭＳ Ｐゴシック" charset="0"/>
              </a:rPr>
              <a:t>Everolimus</a:t>
            </a:r>
            <a:r>
              <a:rPr lang="en-US" dirty="0" smtClean="0">
                <a:solidFill>
                  <a:srgbClr val="EABA3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 smtClean="0">
                <a:solidFill>
                  <a:srgbClr val="EABA30"/>
                </a:solidFill>
                <a:latin typeface="Arial" charset="0"/>
                <a:ea typeface="ＭＳ Ｐゴシック" charset="0"/>
                <a:cs typeface="ＭＳ Ｐゴシック" charset="0"/>
              </a:rPr>
              <a:t>Exemestane</a:t>
            </a:r>
            <a:r>
              <a:rPr lang="en-US" dirty="0" smtClean="0">
                <a:solidFill>
                  <a:srgbClr val="EABA30"/>
                </a:solidFill>
                <a:latin typeface="Arial" charset="0"/>
                <a:ea typeface="ＭＳ Ｐゴシック" charset="0"/>
                <a:cs typeface="ＭＳ Ｐゴシック" charset="0"/>
              </a:rPr>
              <a:t> for </a:t>
            </a:r>
            <a:r>
              <a:rPr lang="en-US" dirty="0">
                <a:solidFill>
                  <a:srgbClr val="EABA30"/>
                </a:solidFill>
                <a:latin typeface="Arial" charset="0"/>
                <a:ea typeface="ＭＳ Ｐゴシック" charset="0"/>
                <a:cs typeface="ＭＳ Ｐゴシック" charset="0"/>
              </a:rPr>
              <a:t>HR-Positive Advanced Breast Cancer</a:t>
            </a:r>
          </a:p>
        </p:txBody>
      </p:sp>
      <p:sp>
        <p:nvSpPr>
          <p:cNvPr id="125955" name="TextBox 2"/>
          <p:cNvSpPr txBox="1">
            <a:spLocks noChangeArrowheads="1"/>
          </p:cNvSpPr>
          <p:nvPr/>
        </p:nvSpPr>
        <p:spPr bwMode="auto">
          <a:xfrm>
            <a:off x="112295" y="6439652"/>
            <a:ext cx="4678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/>
              <a:t>Baselga</a:t>
            </a:r>
            <a:r>
              <a:rPr lang="en-US" sz="1600" dirty="0"/>
              <a:t> J et al. </a:t>
            </a:r>
            <a:r>
              <a:rPr lang="en-US" sz="1600" i="1" dirty="0"/>
              <a:t>N </a:t>
            </a:r>
            <a:r>
              <a:rPr lang="en-US" sz="1600" i="1" dirty="0" err="1"/>
              <a:t>Engl</a:t>
            </a:r>
            <a:r>
              <a:rPr lang="en-US" sz="1600" i="1" dirty="0"/>
              <a:t> J Med </a:t>
            </a:r>
            <a:r>
              <a:rPr lang="en-US" sz="1600" dirty="0"/>
              <a:t>2012;366(6):520-9.</a:t>
            </a:r>
          </a:p>
        </p:txBody>
      </p:sp>
      <p:sp>
        <p:nvSpPr>
          <p:cNvPr id="125956" name="TextBox 1"/>
          <p:cNvSpPr txBox="1">
            <a:spLocks noChangeArrowheads="1"/>
          </p:cNvSpPr>
          <p:nvPr/>
        </p:nvSpPr>
        <p:spPr bwMode="auto">
          <a:xfrm>
            <a:off x="2743200" y="4495800"/>
            <a:ext cx="2971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Placebo </a:t>
            </a:r>
            <a:r>
              <a:rPr lang="en-US" sz="1600" dirty="0" smtClean="0"/>
              <a:t>with </a:t>
            </a:r>
            <a:r>
              <a:rPr lang="en-US" sz="1600" dirty="0" err="1"/>
              <a:t>exemestane</a:t>
            </a:r>
            <a:endParaRPr lang="en-US" sz="1600" dirty="0"/>
          </a:p>
          <a:p>
            <a:r>
              <a:rPr lang="en-US" sz="1800" b="1" dirty="0"/>
              <a:t>median PFS, 4.1 </a:t>
            </a:r>
            <a:r>
              <a:rPr lang="en-US" sz="1800" b="1" dirty="0" err="1"/>
              <a:t>mo</a:t>
            </a:r>
            <a:endParaRPr lang="en-US" sz="1800" b="1" dirty="0"/>
          </a:p>
        </p:txBody>
      </p:sp>
      <p:sp>
        <p:nvSpPr>
          <p:cNvPr id="125957" name="TextBox 6"/>
          <p:cNvSpPr txBox="1">
            <a:spLocks noChangeArrowheads="1"/>
          </p:cNvSpPr>
          <p:nvPr/>
        </p:nvSpPr>
        <p:spPr bwMode="auto">
          <a:xfrm>
            <a:off x="5791200" y="2895600"/>
            <a:ext cx="2971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/>
              <a:t>Everolimus</a:t>
            </a:r>
            <a:r>
              <a:rPr lang="en-US" sz="1600" dirty="0"/>
              <a:t> </a:t>
            </a:r>
            <a:r>
              <a:rPr lang="en-US" sz="1600" dirty="0" smtClean="0"/>
              <a:t>with </a:t>
            </a:r>
            <a:r>
              <a:rPr lang="en-US" sz="1600" dirty="0" err="1"/>
              <a:t>exemestane</a:t>
            </a:r>
            <a:endParaRPr lang="en-US" sz="1600" dirty="0"/>
          </a:p>
          <a:p>
            <a:r>
              <a:rPr lang="en-US" sz="1800" b="1" dirty="0"/>
              <a:t>median PFS, 10.6 </a:t>
            </a:r>
            <a:r>
              <a:rPr lang="en-US" sz="1800" b="1" dirty="0" err="1"/>
              <a:t>mo</a:t>
            </a:r>
            <a:endParaRPr lang="en-US" sz="1800" b="1" dirty="0"/>
          </a:p>
        </p:txBody>
      </p:sp>
      <p:sp>
        <p:nvSpPr>
          <p:cNvPr id="125958" name="TextBox 8"/>
          <p:cNvSpPr txBox="1">
            <a:spLocks noChangeArrowheads="1"/>
          </p:cNvSpPr>
          <p:nvPr/>
        </p:nvSpPr>
        <p:spPr bwMode="auto">
          <a:xfrm>
            <a:off x="3886200" y="16764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hr-HR" sz="1600" b="1"/>
              <a:t>Hazard ratio, 0.36 </a:t>
            </a:r>
          </a:p>
          <a:p>
            <a:r>
              <a:rPr lang="en-US" sz="1600" b="1" i="1"/>
              <a:t>p</a:t>
            </a:r>
            <a:r>
              <a:rPr lang="hr-HR" sz="1600" b="1"/>
              <a:t> &lt; 0.001</a:t>
            </a:r>
            <a:endParaRPr lang="en-US" sz="1600" b="1"/>
          </a:p>
        </p:txBody>
      </p:sp>
      <p:sp>
        <p:nvSpPr>
          <p:cNvPr id="125959" name="TextBox 9"/>
          <p:cNvSpPr txBox="1">
            <a:spLocks noChangeArrowheads="1"/>
          </p:cNvSpPr>
          <p:nvPr/>
        </p:nvSpPr>
        <p:spPr bwMode="auto">
          <a:xfrm rot="-5400000">
            <a:off x="-897731" y="3472656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/>
              <a:t>Probability of Event (%)</a:t>
            </a:r>
          </a:p>
        </p:txBody>
      </p:sp>
      <p:sp>
        <p:nvSpPr>
          <p:cNvPr id="125960" name="TextBox 10"/>
          <p:cNvSpPr txBox="1">
            <a:spLocks noChangeArrowheads="1"/>
          </p:cNvSpPr>
          <p:nvPr/>
        </p:nvSpPr>
        <p:spPr bwMode="auto">
          <a:xfrm>
            <a:off x="1752600" y="5867400"/>
            <a:ext cx="632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/>
              <a:t>Weeks</a:t>
            </a:r>
          </a:p>
        </p:txBody>
      </p:sp>
    </p:spTree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</p:spTree>
    <p:extLst>
      <p:ext uri="{BB962C8B-B14F-4D97-AF65-F5344CB8AC3E}">
        <p14:creationId xmlns:p14="http://schemas.microsoft.com/office/powerpoint/2010/main" val="140499892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2"/>
          <p:cNvSpPr txBox="1">
            <a:spLocks noChangeArrowheads="1"/>
          </p:cNvSpPr>
          <p:nvPr/>
        </p:nvSpPr>
        <p:spPr bwMode="auto">
          <a:xfrm>
            <a:off x="914400" y="457200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 err="1">
                <a:solidFill>
                  <a:srgbClr val="EFC53D"/>
                </a:solidFill>
              </a:rPr>
              <a:t>Everolimus</a:t>
            </a:r>
            <a:r>
              <a:rPr lang="en-US" sz="2800" b="1" dirty="0">
                <a:solidFill>
                  <a:srgbClr val="EFC53D"/>
                </a:solidFill>
              </a:rPr>
              <a:t>-Associated Stomatitis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110567"/>
              </p:ext>
            </p:extLst>
          </p:nvPr>
        </p:nvGraphicFramePr>
        <p:xfrm>
          <a:off x="304800" y="1460500"/>
          <a:ext cx="8599488" cy="2747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917"/>
                <a:gridCol w="1296129"/>
                <a:gridCol w="2075692"/>
                <a:gridCol w="2306324"/>
                <a:gridCol w="1614426"/>
              </a:tblGrid>
              <a:tr h="37062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EFC53D"/>
                          </a:solidFill>
                        </a:rPr>
                        <a:t>Grade</a:t>
                      </a:r>
                      <a:r>
                        <a:rPr lang="en-US" sz="1800" baseline="0" dirty="0" smtClean="0">
                          <a:solidFill>
                            <a:srgbClr val="EFC53D"/>
                          </a:solidFill>
                        </a:rPr>
                        <a:t> 1</a:t>
                      </a:r>
                      <a:endParaRPr lang="en-US" sz="18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EFC53D"/>
                          </a:solidFill>
                        </a:rPr>
                        <a:t>Grade 2</a:t>
                      </a:r>
                      <a:endParaRPr lang="en-US" sz="18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EFC53D"/>
                          </a:solidFill>
                        </a:rPr>
                        <a:t>Grade 3</a:t>
                      </a:r>
                      <a:endParaRPr lang="en-US" sz="18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EFC53D"/>
                          </a:solidFill>
                        </a:rPr>
                        <a:t>Grade 4</a:t>
                      </a:r>
                      <a:endParaRPr lang="en-US" sz="1800" dirty="0">
                        <a:solidFill>
                          <a:srgbClr val="EFC53D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B4F"/>
                    </a:solidFill>
                  </a:tcPr>
                </a:tc>
              </a:tr>
              <a:tr h="131059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Clinical exam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Erythema of the mucosa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Patchy ulcerations or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pseudomembranes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Confluent ulcerations or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pseudomembranes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, bleeding with minor trauma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Tissue necrosis, significant spontaneous bleeding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</a:tr>
              <a:tr h="106675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Functional 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symptoms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Minimal symptoms, normal diet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Symptomatic but can eat and swallow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modified diet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Symptomatic and unable to adequately aliment or hydrate orally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Symptoms associated with life-threatening consequences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pic>
        <p:nvPicPr>
          <p:cNvPr id="127004" name="Picture 6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08463"/>
            <a:ext cx="220980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05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08463"/>
            <a:ext cx="18605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06" name="Picture 8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08463"/>
            <a:ext cx="234791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07" name="Picture 9" descr="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08463"/>
            <a:ext cx="228441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08" name="TextBox 10"/>
          <p:cNvSpPr txBox="1">
            <a:spLocks noChangeArrowheads="1"/>
          </p:cNvSpPr>
          <p:nvPr/>
        </p:nvSpPr>
        <p:spPr bwMode="auto">
          <a:xfrm>
            <a:off x="304800" y="5715000"/>
            <a:ext cx="20656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/>
              <a:t>de </a:t>
            </a:r>
            <a:r>
              <a:rPr lang="en-US" sz="1600" dirty="0"/>
              <a:t>Oliveira </a:t>
            </a:r>
            <a:r>
              <a:rPr lang="en-US" sz="1600" dirty="0" smtClean="0"/>
              <a:t>MA et </a:t>
            </a:r>
            <a:r>
              <a:rPr lang="en-US" sz="1600" dirty="0"/>
              <a:t>al.</a:t>
            </a:r>
          </a:p>
          <a:p>
            <a:r>
              <a:rPr lang="en-US" sz="1600" i="1" dirty="0"/>
              <a:t>Oral </a:t>
            </a:r>
            <a:r>
              <a:rPr lang="en-US" sz="1600" i="1" dirty="0" err="1"/>
              <a:t>Oncol</a:t>
            </a:r>
            <a:r>
              <a:rPr lang="en-US" sz="1600" i="1" dirty="0"/>
              <a:t> </a:t>
            </a:r>
            <a:r>
              <a:rPr lang="en-US" sz="1600" dirty="0"/>
              <a:t>2011</a:t>
            </a:r>
          </a:p>
        </p:txBody>
      </p:sp>
      <p:sp>
        <p:nvSpPr>
          <p:cNvPr id="127009" name="TextBox 11"/>
          <p:cNvSpPr txBox="1">
            <a:spLocks noChangeArrowheads="1"/>
          </p:cNvSpPr>
          <p:nvPr/>
        </p:nvSpPr>
        <p:spPr bwMode="auto">
          <a:xfrm>
            <a:off x="2590800" y="5715000"/>
            <a:ext cx="187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/>
              <a:t>Ferte</a:t>
            </a:r>
            <a:r>
              <a:rPr lang="en-US" sz="1600" dirty="0"/>
              <a:t> C et al.</a:t>
            </a:r>
          </a:p>
          <a:p>
            <a:r>
              <a:rPr lang="en-US" sz="1600" i="1" dirty="0" err="1"/>
              <a:t>Eur</a:t>
            </a:r>
            <a:r>
              <a:rPr lang="en-US" sz="1600" i="1" dirty="0"/>
              <a:t> J Cancer </a:t>
            </a:r>
            <a:r>
              <a:rPr lang="en-US" sz="1600" dirty="0"/>
              <a:t>2011</a:t>
            </a:r>
          </a:p>
        </p:txBody>
      </p:sp>
      <p:sp>
        <p:nvSpPr>
          <p:cNvPr id="127010" name="TextBox 12"/>
          <p:cNvSpPr txBox="1">
            <a:spLocks noChangeArrowheads="1"/>
          </p:cNvSpPr>
          <p:nvPr/>
        </p:nvSpPr>
        <p:spPr bwMode="auto">
          <a:xfrm>
            <a:off x="5867400" y="5715000"/>
            <a:ext cx="2293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Cawley M et al.</a:t>
            </a:r>
          </a:p>
          <a:p>
            <a:r>
              <a:rPr lang="en-US" sz="1600" i="1"/>
              <a:t>Clin J Oncol Nurs </a:t>
            </a:r>
            <a:r>
              <a:rPr lang="en-US" sz="1600"/>
              <a:t>2005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685800" y="1296931"/>
            <a:ext cx="8077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 smtClean="0">
                <a:solidFill>
                  <a:srgbClr val="FFFFFF"/>
                </a:solidFill>
              </a:rPr>
              <a:t>Patients with HR-positive metastatic BC treated with </a:t>
            </a:r>
            <a:r>
              <a:rPr lang="en-US" sz="1800" kern="0" dirty="0" err="1" smtClean="0">
                <a:solidFill>
                  <a:srgbClr val="FFFFFF"/>
                </a:solidFill>
              </a:rPr>
              <a:t>everolimus</a:t>
            </a:r>
            <a:r>
              <a:rPr lang="en-US" sz="1800" kern="0" dirty="0" smtClean="0">
                <a:solidFill>
                  <a:srgbClr val="FFFFFF"/>
                </a:solidFill>
              </a:rPr>
              <a:t>/</a:t>
            </a:r>
            <a:r>
              <a:rPr lang="en-US" sz="1800" kern="0" dirty="0" err="1" smtClean="0">
                <a:solidFill>
                  <a:srgbClr val="FFFFFF"/>
                </a:solidFill>
              </a:rPr>
              <a:t>exemestane</a:t>
            </a:r>
            <a:endParaRPr lang="en-US" sz="1800" kern="0" dirty="0" smtClean="0">
              <a:solidFill>
                <a:srgbClr val="FFFFFF"/>
              </a:solidFill>
            </a:endParaRPr>
          </a:p>
          <a:p>
            <a:r>
              <a:rPr lang="en-US" sz="1800" kern="0" dirty="0" smtClean="0">
                <a:solidFill>
                  <a:srgbClr val="FFFFFF"/>
                </a:solidFill>
              </a:rPr>
              <a:t>Dexamethasone solution (0.5 mg/5 mL) 10 mL per day for 8 weeks, starting day 1</a:t>
            </a: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>
              <a:solidFill>
                <a:srgbClr val="FFFFFF"/>
              </a:solidFill>
            </a:endParaRP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1800" kern="0" dirty="0" smtClean="0">
              <a:solidFill>
                <a:srgbClr val="FFFFFF"/>
              </a:solidFill>
            </a:endParaRPr>
          </a:p>
          <a:p>
            <a:endParaRPr lang="en-US" sz="2000" kern="0" dirty="0" smtClean="0">
              <a:solidFill>
                <a:srgbClr val="FFFFFF"/>
              </a:solidFill>
            </a:endParaRPr>
          </a:p>
          <a:p>
            <a:endParaRPr lang="en-US" sz="2000" kern="0" dirty="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77200" cy="1143000"/>
          </a:xfrm>
        </p:spPr>
        <p:txBody>
          <a:bodyPr/>
          <a:lstStyle/>
          <a:p>
            <a:r>
              <a:rPr lang="en-US" dirty="0" smtClean="0">
                <a:solidFill>
                  <a:srgbClr val="E9BB2B"/>
                </a:solidFill>
              </a:rPr>
              <a:t>SWISH: Prevention of </a:t>
            </a:r>
            <a:r>
              <a:rPr lang="en-US" dirty="0" err="1" smtClean="0">
                <a:solidFill>
                  <a:srgbClr val="E9BB2B"/>
                </a:solidFill>
              </a:rPr>
              <a:t>Everolimus</a:t>
            </a:r>
            <a:r>
              <a:rPr lang="en-US" dirty="0" smtClean="0">
                <a:solidFill>
                  <a:srgbClr val="E9BB2B"/>
                </a:solidFill>
              </a:rPr>
              <a:t>-Related Stomatitis with a Dexamethasone-Based Mouthwash</a:t>
            </a:r>
            <a:endParaRPr lang="en-US" dirty="0">
              <a:solidFill>
                <a:srgbClr val="E9BB2B"/>
              </a:solidFill>
            </a:endParaRPr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FFFFFF"/>
                </a:solidFill>
                <a:cs typeface="Arial" charset="0"/>
              </a:rPr>
              <a:t>Rugo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 H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Proc ASCO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2016;Abstract 525.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28367940"/>
              </p:ext>
            </p:extLst>
          </p:nvPr>
        </p:nvGraphicFramePr>
        <p:xfrm>
          <a:off x="-76200" y="2717800"/>
          <a:ext cx="4343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11272125"/>
              </p:ext>
            </p:extLst>
          </p:nvPr>
        </p:nvGraphicFramePr>
        <p:xfrm>
          <a:off x="4191000" y="2717800"/>
          <a:ext cx="4800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96200" y="5834665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Grade 3, 0%</a:t>
            </a:r>
          </a:p>
          <a:p>
            <a:r>
              <a:rPr lang="en-US" sz="1400" b="1" dirty="0" smtClean="0"/>
              <a:t>Grade 4, 0%</a:t>
            </a:r>
            <a:endParaRPr lang="en-US" sz="1400" b="1" dirty="0"/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460863" y="2815679"/>
            <a:ext cx="3200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C000"/>
                </a:solidFill>
                <a:cs typeface="Arial" charset="0"/>
              </a:rPr>
              <a:t>BOLERO-2</a:t>
            </a:r>
            <a:endParaRPr lang="en-US" sz="16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990600" y="2550042"/>
            <a:ext cx="7086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FFC000"/>
                </a:solidFill>
                <a:cs typeface="Arial" charset="0"/>
              </a:rPr>
              <a:t>INCIDENCE </a:t>
            </a:r>
            <a:r>
              <a:rPr lang="en-US" sz="1800" b="1" dirty="0">
                <a:solidFill>
                  <a:srgbClr val="FFC000"/>
                </a:solidFill>
                <a:cs typeface="Arial" charset="0"/>
              </a:rPr>
              <a:t>OF </a:t>
            </a:r>
            <a:r>
              <a:rPr lang="en-US" sz="1800" b="1" dirty="0" smtClean="0">
                <a:solidFill>
                  <a:srgbClr val="FFC000"/>
                </a:solidFill>
                <a:cs typeface="Arial" charset="0"/>
              </a:rPr>
              <a:t>STOMATITIS</a:t>
            </a:r>
            <a:endParaRPr lang="en-US" sz="1800" b="1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5038725" y="2815679"/>
            <a:ext cx="3200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FFC000"/>
                </a:solidFill>
                <a:cs typeface="Arial" charset="0"/>
              </a:rPr>
              <a:t>SWISH (week 8)</a:t>
            </a:r>
          </a:p>
        </p:txBody>
      </p:sp>
    </p:spTree>
    <p:extLst>
      <p:ext uri="{BB962C8B-B14F-4D97-AF65-F5344CB8AC3E}">
        <p14:creationId xmlns:p14="http://schemas.microsoft.com/office/powerpoint/2010/main" val="925191690"/>
      </p:ext>
    </p:extLst>
  </p:cSld>
  <p:clrMapOvr>
    <a:masterClrMapping/>
  </p:clrMapOvr>
  <p:transition spd="slow"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4: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Triple-Negative Breast Cancer (TNBC)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1473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465277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92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 </a:t>
            </a:r>
            <a:r>
              <a:rPr lang="en-US" dirty="0"/>
              <a:t>Key </a:t>
            </a:r>
            <a:r>
              <a:rPr lang="en-US" dirty="0" smtClean="0"/>
              <a:t>Considerations in NST for TNBC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en-US" sz="2400" dirty="0" smtClean="0"/>
              <a:t>Role of platinum-based chemotherapy</a:t>
            </a:r>
          </a:p>
          <a:p>
            <a:pPr>
              <a:spcBef>
                <a:spcPts val="1776"/>
              </a:spcBef>
            </a:pPr>
            <a:r>
              <a:rPr lang="en-US" sz="2400" dirty="0" smtClean="0"/>
              <a:t>High rate of clinical response and </a:t>
            </a:r>
            <a:r>
              <a:rPr lang="en-US" sz="2400" dirty="0" err="1" smtClean="0"/>
              <a:t>downstaging</a:t>
            </a:r>
            <a:endParaRPr lang="en-US" sz="2400" dirty="0" smtClean="0"/>
          </a:p>
          <a:p>
            <a:pPr>
              <a:spcBef>
                <a:spcPts val="1776"/>
              </a:spcBef>
            </a:pPr>
            <a:r>
              <a:rPr lang="en-US" sz="2400" dirty="0" smtClean="0"/>
              <a:t>Opportunity for less surgery</a:t>
            </a:r>
          </a:p>
          <a:p>
            <a:pPr>
              <a:spcBef>
                <a:spcPts val="1776"/>
              </a:spcBef>
            </a:pPr>
            <a:r>
              <a:rPr lang="en-US" sz="2400" dirty="0" smtClean="0"/>
              <a:t>BRCA mutation status</a:t>
            </a:r>
          </a:p>
          <a:p>
            <a:pPr>
              <a:spcBef>
                <a:spcPts val="1776"/>
              </a:spcBef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457200" y="1498074"/>
            <a:ext cx="8305800" cy="4369326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48600" cy="10668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Role of Neoadjuvant Platinum in TNBC: Randomized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Trials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251151"/>
              </p:ext>
            </p:extLst>
          </p:nvPr>
        </p:nvGraphicFramePr>
        <p:xfrm>
          <a:off x="609600" y="1650474"/>
          <a:ext cx="8001000" cy="406452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00200"/>
                <a:gridCol w="609600"/>
                <a:gridCol w="2819400"/>
                <a:gridCol w="1485900"/>
                <a:gridCol w="1485900"/>
              </a:tblGrid>
              <a:tr h="457200">
                <a:tc rowSpan="2">
                  <a:txBody>
                    <a:bodyPr/>
                    <a:lstStyle/>
                    <a:p>
                      <a:pPr algn="l"/>
                      <a:endParaRPr lang="en-US" sz="1800" b="1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l"/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Study 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#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Backbone regimen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pCR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breast/axilla</a:t>
                      </a: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</a:tr>
              <a:tr h="640144">
                <a:tc vMerge="1">
                  <a:txBody>
                    <a:bodyPr/>
                    <a:lstStyle/>
                    <a:p>
                      <a:pPr algn="l"/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No</a:t>
                      </a:r>
                      <a:r>
                        <a:rPr lang="en-US" sz="1800" b="1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carboplatin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Carboplatin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</a:tr>
              <a:tr h="6401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Gepar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Sixto</a:t>
                      </a:r>
                      <a:r>
                        <a:rPr lang="en-US" sz="1800" baseline="30000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  <a:p>
                      <a:pPr algn="l"/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315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Weekly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paclitaxel + liposomal doxorubicin + bevacizumab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36.9%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53.2%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772558">
                <a:tc>
                  <a:txBody>
                    <a:bodyPr/>
                    <a:lstStyle/>
                    <a:p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CALGB-40603</a:t>
                      </a:r>
                      <a:r>
                        <a:rPr lang="de-DE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de-DE" sz="1800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433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Sequential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weekly </a:t>
                      </a:r>
                      <a:r>
                        <a:rPr lang="en-US" sz="1800" baseline="0" dirty="0" err="1" smtClean="0">
                          <a:solidFill>
                            <a:srgbClr val="FFFFFF"/>
                          </a:solidFill>
                        </a:rPr>
                        <a:t>pac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800" dirty="0" smtClean="0">
                          <a:latin typeface="Arial" charset="0"/>
                          <a:ea typeface="ＭＳ Ｐゴシック" charset="0"/>
                          <a:cs typeface="ＭＳ Ｐゴシック" charset="0"/>
                          <a:sym typeface="Wingdings"/>
                        </a:rPr>
                        <a:t>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AC ± </a:t>
                      </a:r>
                      <a:r>
                        <a:rPr lang="en-US" sz="1800" baseline="0" dirty="0" err="1" smtClean="0">
                          <a:solidFill>
                            <a:srgbClr val="FFFFFF"/>
                          </a:solidFill>
                        </a:rPr>
                        <a:t>bev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41%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54%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6401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Tamura et al</a:t>
                      </a:r>
                      <a:r>
                        <a:rPr lang="en-US" sz="1800" baseline="30000" dirty="0" smtClean="0">
                          <a:solidFill>
                            <a:srgbClr val="FFFFFF"/>
                          </a:solidFill>
                        </a:rPr>
                        <a:t>3</a:t>
                      </a:r>
                      <a:endParaRPr lang="en-US" sz="1800" baseline="300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75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Sequential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w</a:t>
                      </a:r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eekly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FFFF"/>
                          </a:solidFill>
                        </a:rPr>
                        <a:t>pac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± carboplatin AUC5 </a:t>
                      </a:r>
                      <a:r>
                        <a:rPr lang="en-US" sz="1800" dirty="0" smtClean="0">
                          <a:latin typeface="Arial" charset="0"/>
                          <a:ea typeface="ＭＳ Ｐゴシック" charset="0"/>
                          <a:cs typeface="ＭＳ Ｐゴシック" charset="0"/>
                          <a:sym typeface="Wingdings"/>
                        </a:rPr>
                        <a:t>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CEF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26.3%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61.2%</a:t>
                      </a: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494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Alba et al</a:t>
                      </a:r>
                      <a:r>
                        <a:rPr lang="en-US" sz="1800" baseline="300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sz="1800" baseline="300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94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EC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1800" dirty="0" smtClean="0">
                          <a:latin typeface="Arial" charset="0"/>
                          <a:ea typeface="ＭＳ Ｐゴシック" charset="0"/>
                          <a:cs typeface="ＭＳ Ｐゴシック" charset="0"/>
                          <a:sym typeface="Wingdings"/>
                        </a:rPr>
                        <a:t>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docetaxel ± </a:t>
                      </a:r>
                      <a:b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carbo AUC6 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30%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30%</a:t>
                      </a: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  <p:sp>
        <p:nvSpPr>
          <p:cNvPr id="134185" name="TextBox 8"/>
          <p:cNvSpPr txBox="1">
            <a:spLocks noChangeArrowheads="1"/>
          </p:cNvSpPr>
          <p:nvPr/>
        </p:nvSpPr>
        <p:spPr bwMode="auto">
          <a:xfrm>
            <a:off x="34724" y="6011694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aseline="300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1 </a:t>
            </a:r>
            <a:r>
              <a:rPr 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Von </a:t>
            </a:r>
            <a:r>
              <a:rPr lang="en-US" sz="1600" dirty="0" err="1">
                <a:solidFill>
                  <a:srgbClr val="FFFFFF"/>
                </a:solidFill>
                <a:ea typeface="Arial" charset="0"/>
                <a:cs typeface="Arial" charset="0"/>
              </a:rPr>
              <a:t>Minckwitz</a:t>
            </a:r>
            <a:r>
              <a:rPr 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 et al. </a:t>
            </a:r>
            <a:r>
              <a:rPr lang="en-US" sz="1600" i="1" dirty="0">
                <a:solidFill>
                  <a:srgbClr val="FFFFFF"/>
                </a:solidFill>
                <a:ea typeface="Arial" charset="0"/>
                <a:cs typeface="Arial" charset="0"/>
              </a:rPr>
              <a:t>Lancet </a:t>
            </a:r>
            <a:r>
              <a:rPr lang="en-US" sz="1600" i="1" dirty="0" err="1">
                <a:solidFill>
                  <a:srgbClr val="FFFFFF"/>
                </a:solidFill>
                <a:ea typeface="Arial" charset="0"/>
                <a:cs typeface="Arial" charset="0"/>
              </a:rPr>
              <a:t>Oncol</a:t>
            </a:r>
            <a:r>
              <a:rPr 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2014;</a:t>
            </a:r>
            <a:r>
              <a:rPr lang="mr-IN" sz="1600" dirty="0" smtClean="0">
                <a:ea typeface="Arial" charset="0"/>
                <a:cs typeface="Arial" charset="0"/>
              </a:rPr>
              <a:t>15(7</a:t>
            </a:r>
            <a:r>
              <a:rPr lang="mr-IN" sz="1600" dirty="0">
                <a:ea typeface="Arial" charset="0"/>
                <a:cs typeface="Arial" charset="0"/>
              </a:rPr>
              <a:t>):747-56; </a:t>
            </a:r>
            <a:r>
              <a:rPr lang="mr-IN" sz="1600" baseline="30000" dirty="0" smtClean="0">
                <a:ea typeface="Arial" charset="0"/>
                <a:cs typeface="Arial" charset="0"/>
              </a:rPr>
              <a:t>2</a:t>
            </a:r>
            <a:r>
              <a:rPr lang="en-US" sz="1600" baseline="30000" dirty="0" smtClean="0"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ea typeface="Arial" charset="0"/>
                <a:cs typeface="Arial" charset="0"/>
              </a:rPr>
              <a:t>Sikov</a:t>
            </a:r>
            <a:r>
              <a:rPr 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et al. </a:t>
            </a:r>
            <a:r>
              <a:rPr lang="en-US" sz="1600" i="1" dirty="0">
                <a:solidFill>
                  <a:srgbClr val="FFFFFF"/>
                </a:solidFill>
                <a:ea typeface="Arial" charset="0"/>
                <a:cs typeface="Arial" charset="0"/>
              </a:rPr>
              <a:t>JCO</a:t>
            </a:r>
            <a:r>
              <a:rPr 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  <a:r>
              <a:rPr lang="fr-FR" sz="1600" dirty="0">
                <a:ea typeface="Arial" charset="0"/>
                <a:cs typeface="Arial" charset="0"/>
              </a:rPr>
              <a:t>2015;33(1):13-21; </a:t>
            </a:r>
            <a:r>
              <a:rPr lang="fr-FR" sz="1600" dirty="0" smtClean="0">
                <a:ea typeface="Arial" charset="0"/>
                <a:cs typeface="Arial" charset="0"/>
              </a:rPr>
              <a:t/>
            </a:r>
            <a:br>
              <a:rPr lang="fr-FR" sz="1600" dirty="0" smtClean="0">
                <a:ea typeface="Arial" charset="0"/>
                <a:cs typeface="Arial" charset="0"/>
              </a:rPr>
            </a:br>
            <a:r>
              <a:rPr lang="fr-FR" sz="1600" baseline="30000" dirty="0" smtClean="0">
                <a:ea typeface="Arial" charset="0"/>
                <a:cs typeface="Arial" charset="0"/>
              </a:rPr>
              <a:t>3 </a:t>
            </a:r>
            <a:r>
              <a:rPr lang="fr-FR" sz="1600" dirty="0" err="1" smtClean="0">
                <a:ea typeface="Arial" charset="0"/>
                <a:cs typeface="Arial" charset="0"/>
              </a:rPr>
              <a:t>Tamura</a:t>
            </a:r>
            <a:r>
              <a:rPr lang="fr-FR" sz="1600" dirty="0" smtClean="0">
                <a:ea typeface="Arial" charset="0"/>
                <a:cs typeface="Arial" charset="0"/>
              </a:rPr>
              <a:t> </a:t>
            </a:r>
            <a:r>
              <a:rPr lang="fr-FR" sz="1600" dirty="0">
                <a:ea typeface="Arial" charset="0"/>
                <a:cs typeface="Arial" charset="0"/>
              </a:rPr>
              <a:t>et al. </a:t>
            </a:r>
            <a:r>
              <a:rPr lang="fr-FR" sz="1600" i="1" dirty="0">
                <a:ea typeface="Arial" charset="0"/>
                <a:cs typeface="Arial" charset="0"/>
              </a:rPr>
              <a:t>Proc ASCO</a:t>
            </a:r>
            <a:r>
              <a:rPr lang="fr-FR" sz="1600" dirty="0">
                <a:ea typeface="Arial" charset="0"/>
                <a:cs typeface="Arial" charset="0"/>
              </a:rPr>
              <a:t> 2014;Abstract 1017; </a:t>
            </a:r>
            <a:r>
              <a:rPr lang="fr-FR" sz="1600" baseline="30000" dirty="0" smtClean="0">
                <a:ea typeface="Arial" charset="0"/>
                <a:cs typeface="Arial" charset="0"/>
              </a:rPr>
              <a:t>4 </a:t>
            </a:r>
            <a:r>
              <a:rPr 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Alba </a:t>
            </a:r>
            <a:r>
              <a:rPr 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et al. </a:t>
            </a:r>
            <a:r>
              <a:rPr lang="en-US" sz="1600" i="1" dirty="0">
                <a:ea typeface="Arial" charset="0"/>
                <a:cs typeface="Arial" charset="0"/>
              </a:rPr>
              <a:t>Breast Cancer Res Treat </a:t>
            </a:r>
            <a:r>
              <a:rPr lang="en-US" sz="1600" dirty="0">
                <a:ea typeface="Arial" charset="0"/>
                <a:cs typeface="Arial" charset="0"/>
              </a:rPr>
              <a:t>2012;136(2):</a:t>
            </a:r>
            <a:r>
              <a:rPr lang="en-US" sz="1600" dirty="0" smtClean="0">
                <a:ea typeface="Arial" charset="0"/>
                <a:cs typeface="Arial" charset="0"/>
              </a:rPr>
              <a:t>487-93</a:t>
            </a:r>
            <a:r>
              <a:rPr lang="en-US" sz="160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536905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8978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smtClean="0"/>
              <a:t>Key Considerations in </a:t>
            </a:r>
            <a:r>
              <a:rPr lang="en-US" dirty="0"/>
              <a:t>Adjuvant Systemic Therapy </a:t>
            </a:r>
            <a:r>
              <a:rPr lang="en-US" dirty="0" smtClean="0"/>
              <a:t>for TNBC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r>
              <a:rPr lang="en-US" sz="2400" dirty="0"/>
              <a:t>Choice of chemotherapeutic regimen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400" dirty="0"/>
              <a:t>Response to neoadjuvant therapy and presence of residual disease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400" dirty="0"/>
              <a:t>BRCA mutation status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304800" y="1752600"/>
            <a:ext cx="8686800" cy="25908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23553" name="Title 2"/>
          <p:cNvSpPr>
            <a:spLocks noGrp="1"/>
          </p:cNvSpPr>
          <p:nvPr>
            <p:ph type="title"/>
          </p:nvPr>
        </p:nvSpPr>
        <p:spPr>
          <a:xfrm>
            <a:off x="447261" y="144379"/>
            <a:ext cx="8229600" cy="91440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CREATE-X: Adjuvant </a:t>
            </a:r>
            <a:r>
              <a:rPr lang="en-US" sz="24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Capecitabine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for 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Patients with HER2-Negative 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BC and 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Residual Invasive Disease After Neoadjuvant Chemotherapy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/>
              <a:t>Toi M et al. </a:t>
            </a:r>
            <a:r>
              <a:rPr lang="en-US" sz="1600" dirty="0" smtClean="0">
                <a:ea typeface="Arial Hebrew Scholar" charset="-79"/>
                <a:cs typeface="Arial Hebrew Scholar" charset="-79"/>
              </a:rPr>
              <a:t>SABCS</a:t>
            </a:r>
            <a:r>
              <a:rPr lang="en-US" sz="1600" i="1" dirty="0" smtClean="0">
                <a:ea typeface="Arial Hebrew Scholar" charset="-79"/>
                <a:cs typeface="Arial Hebrew Scholar" charset="-79"/>
              </a:rPr>
              <a:t> </a:t>
            </a:r>
            <a:r>
              <a:rPr lang="en-US" sz="1600" dirty="0" smtClean="0">
                <a:ea typeface="Arial Hebrew Scholar" charset="-79"/>
                <a:cs typeface="Arial Hebrew Scholar" charset="-79"/>
              </a:rPr>
              <a:t>2015;Abstract S1-07.</a:t>
            </a:r>
            <a:endParaRPr lang="en-US" sz="1600" dirty="0">
              <a:solidFill>
                <a:schemeClr val="tx2"/>
              </a:solidFill>
              <a:ea typeface="Arial Hebrew Scholar" charset="-79"/>
              <a:cs typeface="Arial Hebrew Scholar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261" y="4833155"/>
            <a:ext cx="8239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</p:txBody>
      </p:sp>
      <p:graphicFrame>
        <p:nvGraphicFramePr>
          <p:cNvPr id="26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556773"/>
              </p:ext>
            </p:extLst>
          </p:nvPr>
        </p:nvGraphicFramePr>
        <p:xfrm>
          <a:off x="447261" y="1905000"/>
          <a:ext cx="8391941" cy="2286001"/>
        </p:xfrm>
        <a:graphic>
          <a:graphicData uri="http://schemas.openxmlformats.org/drawingml/2006/table">
            <a:tbl>
              <a:tblPr/>
              <a:tblGrid>
                <a:gridCol w="2429246"/>
                <a:gridCol w="2429246"/>
                <a:gridCol w="1472270"/>
                <a:gridCol w="2061179"/>
              </a:tblGrid>
              <a:tr h="8486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Efficacy (5 y)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Capecitabine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440)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Control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445)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HR,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-value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</a:tr>
              <a:tr h="7307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Disease-free survival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74.1%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67.7%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0.7, 0.00524</a:t>
                      </a:r>
                      <a:endParaRPr kumimoji="0" lang="en-US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-128"/>
                      </a:endParaRP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</a:tr>
              <a:tr h="7066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Overall survival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89.2%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83.9%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charset="-128"/>
                        </a:rPr>
                        <a:t>0.6, &lt;0.01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</a:tr>
            </a:tbl>
          </a:graphicData>
        </a:graphic>
      </p:graphicFrame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304800" y="4191000"/>
            <a:ext cx="82940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Subgroup analysis of DFS by hormone receptor status: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HR-positive (n = 561), hazard ratio = 0.84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HR-negative (n = 296), hazard ratio = 0.58</a:t>
            </a:r>
          </a:p>
        </p:txBody>
      </p:sp>
    </p:spTree>
    <p:extLst>
      <p:ext uri="{BB962C8B-B14F-4D97-AF65-F5344CB8AC3E}">
        <p14:creationId xmlns:p14="http://schemas.microsoft.com/office/powerpoint/2010/main" val="14384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1682" y="6085332"/>
            <a:ext cx="937260" cy="435864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386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8716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772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Commonly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Used Chemotherapy Agents in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TNBC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Platinum agents (carboplatin,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cisplatin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Anthracyclines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Taxanes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Eribulin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Gemcitabine</a:t>
            </a:r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Capecitabine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TextBox 15"/>
          <p:cNvSpPr txBox="1">
            <a:spLocks noChangeArrowheads="1"/>
          </p:cNvSpPr>
          <p:nvPr/>
        </p:nvSpPr>
        <p:spPr bwMode="auto">
          <a:xfrm>
            <a:off x="0" y="6442075"/>
            <a:ext cx="9144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  <a:cs typeface="Arial" charset="0"/>
              </a:rPr>
              <a:t>NCCN Clinical Practice Guidelines; Breast Cancer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v2.2017.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228600" y="1676400"/>
            <a:ext cx="8686800" cy="32004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Atezolizumab</a:t>
            </a:r>
            <a:r>
              <a:rPr lang="en-US" dirty="0" smtClean="0"/>
              <a:t> for Metastatic TNBC</a:t>
            </a:r>
            <a:endParaRPr lang="en-US" dirty="0"/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FFFFFF"/>
                </a:solidFill>
                <a:cs typeface="Arial" charset="0"/>
              </a:rPr>
              <a:t>Schmid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 P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Proc AACR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2017;Abstract 2986.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81000" y="4953532"/>
            <a:ext cx="7772400" cy="6090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rgbClr val="1F497D">
                  <a:lumMod val="60000"/>
                  <a:lumOff val="40000"/>
                </a:srgbClr>
              </a:buClr>
              <a:buNone/>
              <a:defRPr/>
            </a:pPr>
            <a:r>
              <a:rPr lang="en-US" sz="1800" smtClean="0">
                <a:solidFill>
                  <a:srgbClr val="FFFFFF"/>
                </a:solidFill>
              </a:rPr>
              <a:t>Durable </a:t>
            </a:r>
            <a:r>
              <a:rPr lang="en-US" sz="1800" dirty="0" smtClean="0">
                <a:solidFill>
                  <a:srgbClr val="FFFFFF"/>
                </a:solidFill>
              </a:rPr>
              <a:t>clinical benefit observed in responders</a:t>
            </a:r>
            <a:endParaRPr lang="en-US" sz="2400" kern="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452455"/>
              </p:ext>
            </p:extLst>
          </p:nvPr>
        </p:nvGraphicFramePr>
        <p:xfrm>
          <a:off x="381000" y="1829332"/>
          <a:ext cx="8382001" cy="2895068"/>
        </p:xfrm>
        <a:graphic>
          <a:graphicData uri="http://schemas.openxmlformats.org/drawingml/2006/table">
            <a:tbl>
              <a:tblPr/>
              <a:tblGrid>
                <a:gridCol w="2967080"/>
                <a:gridCol w="1409363"/>
                <a:gridCol w="2076956"/>
                <a:gridCol w="1928602"/>
              </a:tblGrid>
              <a:tr h="7562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All patients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Atezo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as first line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Atezo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after ≥2 lines of therapy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</a:tr>
              <a:tr h="4325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ORR (n = 112, 19, 93)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10%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26%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6658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Median duration of response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 </a:t>
                      </a:r>
                      <a:r>
                        <a:rPr lang="en-US" sz="1800" dirty="0" err="1" smtClean="0"/>
                        <a:t>mo</a:t>
                      </a:r>
                      <a:endParaRPr lang="en-US" sz="1800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Not evaluable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10404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OS rate (n = 113, 19, 94)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1-year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  3-year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41%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22%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63%</a:t>
                      </a:r>
                    </a:p>
                    <a:p>
                      <a:pPr algn="ctr"/>
                      <a:r>
                        <a:rPr lang="en-US" sz="1800" dirty="0" smtClean="0"/>
                        <a:t>Not evaluable</a:t>
                      </a:r>
                      <a:endParaRPr lang="en-US" sz="1800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18%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129550"/>
      </p:ext>
    </p:extLst>
  </p:cSld>
  <p:clrMapOvr>
    <a:masterClrMapping/>
  </p:clrMapOvr>
  <p:transition spd="slow"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582706" y="1371159"/>
            <a:ext cx="7875494" cy="2819841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235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Atezolizumab</a:t>
            </a:r>
            <a:r>
              <a:rPr lang="en-US" dirty="0" smtClean="0"/>
              <a:t> with </a:t>
            </a:r>
            <a:r>
              <a:rPr lang="en-US" i="1" dirty="0"/>
              <a:t>Nab</a:t>
            </a:r>
            <a:r>
              <a:rPr lang="en-US" dirty="0"/>
              <a:t> Paclitaxel for </a:t>
            </a:r>
            <a:r>
              <a:rPr lang="en-US" dirty="0" smtClean="0"/>
              <a:t>Metastatic TNBC</a:t>
            </a:r>
            <a:endParaRPr lang="en-US" dirty="0"/>
          </a:p>
        </p:txBody>
      </p:sp>
      <p:sp>
        <p:nvSpPr>
          <p:cNvPr id="23554" name="TextBox 15"/>
          <p:cNvSpPr txBox="1">
            <a:spLocks noChangeArrowheads="1"/>
          </p:cNvSpPr>
          <p:nvPr/>
        </p:nvSpPr>
        <p:spPr bwMode="auto">
          <a:xfrm>
            <a:off x="0" y="6473279"/>
            <a:ext cx="9220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buFontTx/>
              <a:buNone/>
            </a:pPr>
            <a:r>
              <a:rPr lang="en-US" sz="1600" dirty="0" smtClean="0"/>
              <a:t>Adams S et </a:t>
            </a:r>
            <a:r>
              <a:rPr lang="en-US" sz="1600" dirty="0"/>
              <a:t>al. </a:t>
            </a:r>
            <a:r>
              <a:rPr lang="en-US" sz="1600" i="1" dirty="0"/>
              <a:t>Proc ASCO</a:t>
            </a:r>
            <a:r>
              <a:rPr lang="en-US" sz="1600" dirty="0"/>
              <a:t> </a:t>
            </a:r>
            <a:r>
              <a:rPr lang="en-US" sz="1600" dirty="0" smtClean="0"/>
              <a:t>2016;Abstract 1009. </a:t>
            </a:r>
          </a:p>
        </p:txBody>
      </p:sp>
      <p:graphicFrame>
        <p:nvGraphicFramePr>
          <p:cNvPr id="12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927485"/>
              </p:ext>
            </p:extLst>
          </p:nvPr>
        </p:nvGraphicFramePr>
        <p:xfrm>
          <a:off x="714935" y="1514507"/>
          <a:ext cx="7611037" cy="2533144"/>
        </p:xfrm>
        <a:graphic>
          <a:graphicData uri="http://schemas.openxmlformats.org/drawingml/2006/table">
            <a:tbl>
              <a:tblPr/>
              <a:tblGrid>
                <a:gridCol w="3424966"/>
                <a:gridCol w="1217767"/>
                <a:gridCol w="1500332"/>
                <a:gridCol w="1467972"/>
              </a:tblGrid>
              <a:tr h="616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Response</a:t>
                      </a:r>
                      <a:endParaRPr kumimoji="0" lang="en-U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  <a:cs typeface="+mn-cs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First line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13)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Second line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9)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Third line + 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10)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B51"/>
                    </a:solidFill>
                  </a:tcPr>
                </a:tc>
              </a:tr>
              <a:tr h="4188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Confirmed objective response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46%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499168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Complete response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8%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499168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Partial response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38%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22%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40%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4991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Stable disease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38%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67%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30%</a:t>
                      </a:r>
                    </a:p>
                  </a:txBody>
                  <a:tcPr marL="91454" marR="91454" marT="45718" marB="45718" anchor="ctr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9772" y="4334348"/>
            <a:ext cx="7696200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charset="0"/>
              <a:buChar char="•"/>
            </a:pPr>
            <a:r>
              <a:rPr lang="en-US" sz="1800" dirty="0" smtClean="0"/>
              <a:t>PFS not mature and median duration of response not reached</a:t>
            </a:r>
          </a:p>
          <a:p>
            <a:pPr marL="285750" indent="-285750">
              <a:spcBef>
                <a:spcPts val="800"/>
              </a:spcBef>
              <a:buFont typeface="Arial" charset="0"/>
              <a:buChar char="•"/>
            </a:pPr>
            <a:r>
              <a:rPr lang="en-US" sz="1800" dirty="0" smtClean="0"/>
              <a:t>Treatment-related Grade 3-4 adverse events: neutropenia/decreased neutrophil (47%), thrombocytopenia, anemia and diarrhea (6% each)</a:t>
            </a:r>
          </a:p>
        </p:txBody>
      </p:sp>
    </p:spTree>
    <p:extLst>
      <p:ext uri="{BB962C8B-B14F-4D97-AF65-F5344CB8AC3E}">
        <p14:creationId xmlns:p14="http://schemas.microsoft.com/office/powerpoint/2010/main" val="20349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0-Year-Old Divorced Mother with Triple-Negative Metastatic Breast Cancer (</a:t>
            </a:r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Olson)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Dec 2015: De novo TNBC to liver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Feb 2016: Clinical trial of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pembrolizumab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, with PD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Jun 2016: Carboplatin/paclitaxel</a:t>
            </a:r>
          </a:p>
          <a:p>
            <a:pPr lvl="1"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Discontinued carboplatin after 2 cycles due to prolonged neutropenia</a:t>
            </a:r>
          </a:p>
          <a:p>
            <a:pPr lvl="1"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Transitioned to </a:t>
            </a:r>
            <a:r>
              <a:rPr lang="en-US" sz="2000" i="1" dirty="0" smtClean="0">
                <a:ea typeface="ＭＳ Ｐゴシック" charset="0"/>
                <a:cs typeface="ＭＳ Ｐゴシック" charset="0"/>
              </a:rPr>
              <a:t>nab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paclitaxel due to paclitaxel hypersensitivity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Dec 2016: Liposomal doxorubicin </a:t>
            </a: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 MATCH trial  carboplatin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April 2017: Progression in liver, increasingly symptomatic, abdominal pain </a:t>
            </a:r>
            <a:r>
              <a:rPr lang="mr-IN" sz="2000" dirty="0">
                <a:ea typeface="ＭＳ Ｐゴシック" charset="0"/>
                <a:cs typeface="ＭＳ Ｐゴシック" charset="0"/>
              </a:rPr>
              <a:t>–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chemotherapy versus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hospice?...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Eribulin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initiated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Unable to work and relies on government assistance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Extremely supportive brother and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children</a:t>
            </a:r>
            <a:endParaRPr lang="en-US" sz="2000" dirty="0" smtClean="0"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spcBef>
                <a:spcPts val="1080"/>
              </a:spcBef>
              <a:spcAft>
                <a:spcPts val="0"/>
              </a:spcAft>
            </a:pPr>
            <a:endParaRPr lang="en-US" sz="2000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47673"/>
      </p:ext>
    </p:extLst>
  </p:cSld>
  <p:clrMapOvr>
    <a:masterClrMapping/>
  </p:clrMapOvr>
  <p:transition spd="slow"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60-Year-Old Divorced Mother with Triple-Negative Metastatic Breast Cancer (</a:t>
            </a:r>
            <a:r>
              <a:rPr lang="en-US" sz="2400" dirty="0" err="1"/>
              <a:t>Ms</a:t>
            </a:r>
            <a:r>
              <a:rPr lang="en-US" sz="2400" dirty="0"/>
              <a:t> Olson)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8968"/>
            <a:ext cx="5181600" cy="4254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6900" y="5867400"/>
            <a:ext cx="563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Baseline staging for TNBC: Multiple hepatic lesions 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857093"/>
      </p:ext>
    </p:extLst>
  </p:cSld>
  <p:clrMapOvr>
    <a:masterClrMapping/>
  </p:clrMapOvr>
  <p:transition spd="slow"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4"/>
          <p:cNvSpPr>
            <a:spLocks noChangeArrowheads="1"/>
          </p:cNvSpPr>
          <p:nvPr/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Module 5: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/>
            </a:r>
            <a:b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</a:br>
            <a:r>
              <a:rPr lang="en-US" sz="3600" b="1" dirty="0" smtClean="0">
                <a:solidFill>
                  <a:srgbClr val="ECBB33"/>
                </a:solidFill>
                <a:latin typeface="Arial" pitchFamily="1" charset="0"/>
                <a:ea typeface="ヒラギノ角ゴ Pro W3" pitchFamily="1" charset="-128"/>
                <a:cs typeface="ヒラギノ角ゴ Pro W3" pitchFamily="1" charset="-128"/>
              </a:rPr>
              <a:t>Patients with BRCA Germline Mutations: Role of PARP Inhibitors?</a:t>
            </a:r>
            <a:endParaRPr lang="en-US" sz="3600" b="1" dirty="0">
              <a:solidFill>
                <a:srgbClr val="EFC53D"/>
              </a:solidFill>
              <a:latin typeface="Arial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690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1539240" y="2895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Neoadjuvant systemic therapy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1539240" y="10058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Adjuvant treatment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539240" y="17221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HER2-positive: Metastatic disease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1539240" y="24384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Neoadjuvant systemic therapy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539240" y="315468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Adjuvant treatment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39240" y="387096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ER-positive: Metastatic disease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39240" y="458724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Neoadjuvant systemic therapy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539240" y="530352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Adjuvant treatment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1539240" y="6019800"/>
            <a:ext cx="7315200" cy="566928"/>
          </a:xfrm>
          <a:prstGeom prst="rect">
            <a:avLst/>
          </a:prstGeom>
        </p:spPr>
        <p:txBody>
          <a:bodyPr lIns="36576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>
                <a:solidFill>
                  <a:srgbClr val="FFFFFF"/>
                </a:solidFill>
              </a:rPr>
              <a:t>TNBC: Metastatic disease</a:t>
            </a:r>
          </a:p>
        </p:txBody>
      </p:sp>
    </p:spTree>
    <p:extLst>
      <p:ext uri="{BB962C8B-B14F-4D97-AF65-F5344CB8AC3E}">
        <p14:creationId xmlns:p14="http://schemas.microsoft.com/office/powerpoint/2010/main" val="9003094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BRCA and PARP Inhibitors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Incidence </a:t>
            </a:r>
            <a:r>
              <a:rPr lang="en-US" dirty="0" smtClean="0"/>
              <a:t>and </a:t>
            </a:r>
            <a:r>
              <a:rPr lang="en-US" dirty="0"/>
              <a:t>clinical </a:t>
            </a:r>
            <a:r>
              <a:rPr lang="en-US" dirty="0" smtClean="0"/>
              <a:t>significance of BRCA1/2 mutations</a:t>
            </a:r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r>
              <a:rPr lang="en-US" dirty="0" smtClean="0"/>
              <a:t>Available </a:t>
            </a:r>
            <a:r>
              <a:rPr lang="en-US" dirty="0"/>
              <a:t>BRCA </a:t>
            </a:r>
            <a:r>
              <a:rPr lang="en-US" dirty="0" smtClean="0"/>
              <a:t>mutation testing assays</a:t>
            </a:r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Current and future (June 2017) indications for BRCA testing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Preventive implications </a:t>
            </a:r>
            <a:r>
              <a:rPr lang="en-US" dirty="0" smtClean="0"/>
              <a:t>of positive BRCA results</a:t>
            </a:r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r>
              <a:rPr lang="en-US" dirty="0"/>
              <a:t>PARP </a:t>
            </a:r>
            <a:r>
              <a:rPr lang="en-US" dirty="0" smtClean="0"/>
              <a:t>inhibitors </a:t>
            </a:r>
            <a:r>
              <a:rPr lang="en-US" dirty="0"/>
              <a:t>in patients with BRCA </a:t>
            </a:r>
            <a:r>
              <a:rPr lang="en-US" dirty="0" smtClean="0"/>
              <a:t>mutations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9243"/>
            <a:ext cx="1143000" cy="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5081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3"/>
          <p:cNvGrpSpPr>
            <a:grpSpLocks/>
          </p:cNvGrpSpPr>
          <p:nvPr/>
        </p:nvGrpSpPr>
        <p:grpSpPr bwMode="auto">
          <a:xfrm>
            <a:off x="3217863" y="2305050"/>
            <a:ext cx="5619750" cy="663575"/>
            <a:chOff x="1837" y="1570"/>
            <a:chExt cx="3540" cy="418"/>
          </a:xfrm>
        </p:grpSpPr>
        <p:pic>
          <p:nvPicPr>
            <p:cNvPr id="50261" name="Picture 4" descr="AZ42455_Image_3 pa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1570"/>
              <a:ext cx="1880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62" name="Text Box 5"/>
            <p:cNvSpPr txBox="1">
              <a:spLocks noChangeArrowheads="1"/>
            </p:cNvSpPr>
            <p:nvPr/>
          </p:nvSpPr>
          <p:spPr bwMode="auto">
            <a:xfrm>
              <a:off x="4030" y="1673"/>
              <a:ext cx="134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 b="1" dirty="0">
                  <a:solidFill>
                    <a:srgbClr val="FFFFFF"/>
                  </a:solidFill>
                </a:rPr>
                <a:t>PARP recruitment</a:t>
              </a:r>
              <a:endParaRPr lang="en-US" altLang="x-none" sz="1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0179" name="Group 9"/>
          <p:cNvGrpSpPr>
            <a:grpSpLocks/>
          </p:cNvGrpSpPr>
          <p:nvPr/>
        </p:nvGrpSpPr>
        <p:grpSpPr bwMode="auto">
          <a:xfrm>
            <a:off x="3217863" y="1447800"/>
            <a:ext cx="5094287" cy="663575"/>
            <a:chOff x="1837" y="890"/>
            <a:chExt cx="3209" cy="418"/>
          </a:xfrm>
        </p:grpSpPr>
        <p:sp>
          <p:nvSpPr>
            <p:cNvPr id="50257" name="Text Box 10"/>
            <p:cNvSpPr txBox="1">
              <a:spLocks noChangeArrowheads="1"/>
            </p:cNvSpPr>
            <p:nvPr/>
          </p:nvSpPr>
          <p:spPr bwMode="auto">
            <a:xfrm>
              <a:off x="4030" y="1017"/>
              <a:ext cx="10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 b="1">
                  <a:solidFill>
                    <a:srgbClr val="FFFFFF"/>
                  </a:solidFill>
                </a:rPr>
                <a:t>DNA damage</a:t>
              </a:r>
              <a:endParaRPr lang="en-US" altLang="x-none" sz="1800" b="1" dirty="0">
                <a:solidFill>
                  <a:srgbClr val="FFFFFF"/>
                </a:solidFill>
              </a:endParaRPr>
            </a:p>
          </p:txBody>
        </p:sp>
        <p:pic>
          <p:nvPicPr>
            <p:cNvPr id="50258" name="Picture 11" descr="AZ42455_Image_3 pa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890"/>
              <a:ext cx="1880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180" name="Group 12"/>
          <p:cNvGrpSpPr>
            <a:grpSpLocks/>
          </p:cNvGrpSpPr>
          <p:nvPr/>
        </p:nvGrpSpPr>
        <p:grpSpPr bwMode="auto">
          <a:xfrm>
            <a:off x="4054475" y="2946400"/>
            <a:ext cx="1201738" cy="527050"/>
            <a:chOff x="2364" y="1974"/>
            <a:chExt cx="757" cy="332"/>
          </a:xfrm>
        </p:grpSpPr>
        <p:grpSp>
          <p:nvGrpSpPr>
            <p:cNvPr id="50245" name="Group 13"/>
            <p:cNvGrpSpPr>
              <a:grpSpLocks/>
            </p:cNvGrpSpPr>
            <p:nvPr/>
          </p:nvGrpSpPr>
          <p:grpSpPr bwMode="auto">
            <a:xfrm rot="-3734953">
              <a:off x="2647" y="2002"/>
              <a:ext cx="177" cy="312"/>
              <a:chOff x="1600" y="2656"/>
              <a:chExt cx="177" cy="312"/>
            </a:xfrm>
          </p:grpSpPr>
          <p:sp>
            <p:nvSpPr>
              <p:cNvPr id="50254" name="Freeform 14"/>
              <p:cNvSpPr>
                <a:spLocks/>
              </p:cNvSpPr>
              <p:nvPr/>
            </p:nvSpPr>
            <p:spPr bwMode="auto">
              <a:xfrm>
                <a:off x="1600" y="2768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255" name="Freeform 15"/>
              <p:cNvSpPr>
                <a:spLocks/>
              </p:cNvSpPr>
              <p:nvPr/>
            </p:nvSpPr>
            <p:spPr bwMode="auto">
              <a:xfrm>
                <a:off x="1648" y="2728"/>
                <a:ext cx="65" cy="128"/>
              </a:xfrm>
              <a:custGeom>
                <a:avLst/>
                <a:gdLst>
                  <a:gd name="T0" fmla="*/ 1 w 105"/>
                  <a:gd name="T1" fmla="*/ 0 h 272"/>
                  <a:gd name="T2" fmla="*/ 1 w 105"/>
                  <a:gd name="T3" fmla="*/ 0 h 272"/>
                  <a:gd name="T4" fmla="*/ 0 w 105"/>
                  <a:gd name="T5" fmla="*/ 0 h 272"/>
                  <a:gd name="T6" fmla="*/ 1 w 105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256" name="Freeform 16"/>
              <p:cNvSpPr>
                <a:spLocks/>
              </p:cNvSpPr>
              <p:nvPr/>
            </p:nvSpPr>
            <p:spPr bwMode="auto">
              <a:xfrm>
                <a:off x="1696" y="2656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0246" name="Group 17"/>
            <p:cNvGrpSpPr>
              <a:grpSpLocks/>
            </p:cNvGrpSpPr>
            <p:nvPr/>
          </p:nvGrpSpPr>
          <p:grpSpPr bwMode="auto">
            <a:xfrm>
              <a:off x="2944" y="1974"/>
              <a:ext cx="177" cy="312"/>
              <a:chOff x="1600" y="2656"/>
              <a:chExt cx="177" cy="312"/>
            </a:xfrm>
          </p:grpSpPr>
          <p:sp>
            <p:nvSpPr>
              <p:cNvPr id="50251" name="Freeform 18"/>
              <p:cNvSpPr>
                <a:spLocks/>
              </p:cNvSpPr>
              <p:nvPr/>
            </p:nvSpPr>
            <p:spPr bwMode="auto">
              <a:xfrm>
                <a:off x="1600" y="2768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252" name="Freeform 19"/>
              <p:cNvSpPr>
                <a:spLocks/>
              </p:cNvSpPr>
              <p:nvPr/>
            </p:nvSpPr>
            <p:spPr bwMode="auto">
              <a:xfrm>
                <a:off x="1648" y="2728"/>
                <a:ext cx="65" cy="128"/>
              </a:xfrm>
              <a:custGeom>
                <a:avLst/>
                <a:gdLst>
                  <a:gd name="T0" fmla="*/ 1 w 105"/>
                  <a:gd name="T1" fmla="*/ 0 h 272"/>
                  <a:gd name="T2" fmla="*/ 1 w 105"/>
                  <a:gd name="T3" fmla="*/ 0 h 272"/>
                  <a:gd name="T4" fmla="*/ 0 w 105"/>
                  <a:gd name="T5" fmla="*/ 0 h 272"/>
                  <a:gd name="T6" fmla="*/ 1 w 105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253" name="Freeform 20"/>
              <p:cNvSpPr>
                <a:spLocks/>
              </p:cNvSpPr>
              <p:nvPr/>
            </p:nvSpPr>
            <p:spPr bwMode="auto">
              <a:xfrm>
                <a:off x="1696" y="2656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0247" name="Group 21"/>
            <p:cNvGrpSpPr>
              <a:grpSpLocks/>
            </p:cNvGrpSpPr>
            <p:nvPr/>
          </p:nvGrpSpPr>
          <p:grpSpPr bwMode="auto">
            <a:xfrm rot="5050825">
              <a:off x="2431" y="2062"/>
              <a:ext cx="177" cy="312"/>
              <a:chOff x="1600" y="2656"/>
              <a:chExt cx="177" cy="312"/>
            </a:xfrm>
          </p:grpSpPr>
          <p:sp>
            <p:nvSpPr>
              <p:cNvPr id="50248" name="Freeform 22"/>
              <p:cNvSpPr>
                <a:spLocks/>
              </p:cNvSpPr>
              <p:nvPr/>
            </p:nvSpPr>
            <p:spPr bwMode="auto">
              <a:xfrm>
                <a:off x="1600" y="2768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249" name="Freeform 23"/>
              <p:cNvSpPr>
                <a:spLocks/>
              </p:cNvSpPr>
              <p:nvPr/>
            </p:nvSpPr>
            <p:spPr bwMode="auto">
              <a:xfrm>
                <a:off x="1648" y="2728"/>
                <a:ext cx="65" cy="128"/>
              </a:xfrm>
              <a:custGeom>
                <a:avLst/>
                <a:gdLst>
                  <a:gd name="T0" fmla="*/ 1 w 105"/>
                  <a:gd name="T1" fmla="*/ 0 h 272"/>
                  <a:gd name="T2" fmla="*/ 1 w 105"/>
                  <a:gd name="T3" fmla="*/ 0 h 272"/>
                  <a:gd name="T4" fmla="*/ 0 w 105"/>
                  <a:gd name="T5" fmla="*/ 0 h 272"/>
                  <a:gd name="T6" fmla="*/ 1 w 105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250" name="Freeform 24"/>
              <p:cNvSpPr>
                <a:spLocks/>
              </p:cNvSpPr>
              <p:nvPr/>
            </p:nvSpPr>
            <p:spPr bwMode="auto">
              <a:xfrm>
                <a:off x="1696" y="2656"/>
                <a:ext cx="81" cy="200"/>
              </a:xfrm>
              <a:custGeom>
                <a:avLst/>
                <a:gdLst>
                  <a:gd name="T0" fmla="*/ 2 w 105"/>
                  <a:gd name="T1" fmla="*/ 0 h 272"/>
                  <a:gd name="T2" fmla="*/ 2 w 105"/>
                  <a:gd name="T3" fmla="*/ 1 h 272"/>
                  <a:gd name="T4" fmla="*/ 0 w 105"/>
                  <a:gd name="T5" fmla="*/ 1 h 272"/>
                  <a:gd name="T6" fmla="*/ 2 w 105"/>
                  <a:gd name="T7" fmla="*/ 1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272"/>
                  <a:gd name="T14" fmla="*/ 105 w 105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272">
                    <a:moveTo>
                      <a:pt x="56" y="0"/>
                    </a:moveTo>
                    <a:cubicBezTo>
                      <a:pt x="80" y="42"/>
                      <a:pt x="105" y="84"/>
                      <a:pt x="96" y="112"/>
                    </a:cubicBezTo>
                    <a:cubicBezTo>
                      <a:pt x="87" y="140"/>
                      <a:pt x="0" y="141"/>
                      <a:pt x="0" y="168"/>
                    </a:cubicBezTo>
                    <a:cubicBezTo>
                      <a:pt x="0" y="195"/>
                      <a:pt x="80" y="255"/>
                      <a:pt x="96" y="272"/>
                    </a:cubicBezTo>
                  </a:path>
                </a:pathLst>
              </a:cu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0181" name="Group 25"/>
          <p:cNvGrpSpPr>
            <a:grpSpLocks/>
          </p:cNvGrpSpPr>
          <p:nvPr/>
        </p:nvGrpSpPr>
        <p:grpSpPr bwMode="auto">
          <a:xfrm>
            <a:off x="152400" y="2439988"/>
            <a:ext cx="8932863" cy="1570037"/>
            <a:chOff x="-94" y="1655"/>
            <a:chExt cx="5627" cy="989"/>
          </a:xfrm>
        </p:grpSpPr>
        <p:pic>
          <p:nvPicPr>
            <p:cNvPr id="50237" name="Picture 26" descr="AZ42455_Image_3 pa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2184"/>
              <a:ext cx="1880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38" name="Text Box 27"/>
            <p:cNvSpPr txBox="1">
              <a:spLocks noChangeArrowheads="1"/>
            </p:cNvSpPr>
            <p:nvPr/>
          </p:nvSpPr>
          <p:spPr bwMode="auto">
            <a:xfrm>
              <a:off x="3606" y="2237"/>
              <a:ext cx="192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x-none" sz="1800" b="1" dirty="0">
                  <a:solidFill>
                    <a:srgbClr val="FFFFFF"/>
                  </a:solidFill>
                </a:rPr>
                <a:t>PARP activation and </a:t>
              </a:r>
            </a:p>
            <a:p>
              <a:pPr algn="ctr" eaLnBrk="1" hangingPunct="1"/>
              <a:r>
                <a:rPr lang="en-GB" altLang="x-none" sz="1800" b="1" dirty="0">
                  <a:solidFill>
                    <a:srgbClr val="FFFFFF"/>
                  </a:solidFill>
                </a:rPr>
                <a:t>assembly of repair factors</a:t>
              </a:r>
              <a:endParaRPr lang="en-US" altLang="x-none" sz="18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50239" name="Group 28"/>
            <p:cNvGrpSpPr>
              <a:grpSpLocks/>
            </p:cNvGrpSpPr>
            <p:nvPr/>
          </p:nvGrpSpPr>
          <p:grpSpPr bwMode="auto">
            <a:xfrm>
              <a:off x="-94" y="1655"/>
              <a:ext cx="1709" cy="778"/>
              <a:chOff x="-94" y="1655"/>
              <a:chExt cx="1709" cy="778"/>
            </a:xfrm>
          </p:grpSpPr>
          <p:sp>
            <p:nvSpPr>
              <p:cNvPr id="50242" name="AutoShape 29"/>
              <p:cNvSpPr>
                <a:spLocks noChangeArrowheads="1"/>
              </p:cNvSpPr>
              <p:nvPr/>
            </p:nvSpPr>
            <p:spPr bwMode="auto">
              <a:xfrm>
                <a:off x="1153" y="1668"/>
                <a:ext cx="462" cy="765"/>
              </a:xfrm>
              <a:prstGeom prst="curvedLeftArrow">
                <a:avLst>
                  <a:gd name="adj1" fmla="val 33117"/>
                  <a:gd name="adj2" fmla="val 66234"/>
                  <a:gd name="adj3" fmla="val 33333"/>
                </a:avLst>
              </a:prstGeom>
              <a:solidFill>
                <a:srgbClr val="FFFF0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_tradnl" altLang="x-none">
                  <a:solidFill>
                    <a:srgbClr val="FFFFFF"/>
                  </a:solidFill>
                </a:endParaRPr>
              </a:p>
            </p:txBody>
          </p:sp>
          <p:sp>
            <p:nvSpPr>
              <p:cNvPr id="50243" name="Text Box 30"/>
              <p:cNvSpPr txBox="1">
                <a:spLocks noChangeArrowheads="1"/>
              </p:cNvSpPr>
              <p:nvPr/>
            </p:nvSpPr>
            <p:spPr bwMode="auto">
              <a:xfrm>
                <a:off x="608" y="1655"/>
                <a:ext cx="51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GB" altLang="x-none" sz="1800" b="1">
                    <a:solidFill>
                      <a:srgbClr val="FFFFFF"/>
                    </a:solidFill>
                  </a:rPr>
                  <a:t>NAD+</a:t>
                </a:r>
                <a:endParaRPr lang="en-US" altLang="x-none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0244" name="Text Box 31"/>
              <p:cNvSpPr txBox="1">
                <a:spLocks noChangeArrowheads="1"/>
              </p:cNvSpPr>
              <p:nvPr/>
            </p:nvSpPr>
            <p:spPr bwMode="auto">
              <a:xfrm>
                <a:off x="-94" y="2177"/>
                <a:ext cx="134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GB" altLang="x-none" sz="1800" b="1">
                    <a:solidFill>
                      <a:srgbClr val="FFFFFF"/>
                    </a:solidFill>
                  </a:rPr>
                  <a:t>poly(ADP-ribose)</a:t>
                </a:r>
                <a:endParaRPr lang="en-US" altLang="x-none" sz="1800" b="1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0182" name="Group 34"/>
          <p:cNvGrpSpPr>
            <a:grpSpLocks/>
          </p:cNvGrpSpPr>
          <p:nvPr/>
        </p:nvGrpSpPr>
        <p:grpSpPr bwMode="auto">
          <a:xfrm>
            <a:off x="1606550" y="3952875"/>
            <a:ext cx="3038475" cy="1250950"/>
            <a:chOff x="822" y="2698"/>
            <a:chExt cx="1914" cy="788"/>
          </a:xfrm>
        </p:grpSpPr>
        <p:sp>
          <p:nvSpPr>
            <p:cNvPr id="50214" name="Line 35"/>
            <p:cNvSpPr>
              <a:spLocks noChangeShapeType="1"/>
            </p:cNvSpPr>
            <p:nvPr/>
          </p:nvSpPr>
          <p:spPr bwMode="auto">
            <a:xfrm flipH="1">
              <a:off x="2512" y="2738"/>
              <a:ext cx="224" cy="1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0215" name="Group 36"/>
            <p:cNvGrpSpPr>
              <a:grpSpLocks/>
            </p:cNvGrpSpPr>
            <p:nvPr/>
          </p:nvGrpSpPr>
          <p:grpSpPr bwMode="auto">
            <a:xfrm>
              <a:off x="822" y="2698"/>
              <a:ext cx="1771" cy="788"/>
              <a:chOff x="822" y="2698"/>
              <a:chExt cx="1771" cy="788"/>
            </a:xfrm>
          </p:grpSpPr>
          <p:sp>
            <p:nvSpPr>
              <p:cNvPr id="50216" name="Text Box 37"/>
              <p:cNvSpPr txBox="1">
                <a:spLocks noChangeArrowheads="1"/>
              </p:cNvSpPr>
              <p:nvPr/>
            </p:nvSpPr>
            <p:spPr bwMode="auto">
              <a:xfrm>
                <a:off x="822" y="3273"/>
                <a:ext cx="177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GB" altLang="x-none" sz="1600" b="1">
                    <a:solidFill>
                      <a:srgbClr val="FFFFFF"/>
                    </a:solidFill>
                  </a:rPr>
                  <a:t>PAR degradation via PARG</a:t>
                </a:r>
                <a:endParaRPr lang="en-US" altLang="x-none" sz="1600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0217" name="Group 38"/>
              <p:cNvGrpSpPr>
                <a:grpSpLocks/>
              </p:cNvGrpSpPr>
              <p:nvPr/>
            </p:nvGrpSpPr>
            <p:grpSpPr bwMode="auto">
              <a:xfrm>
                <a:off x="1422" y="2698"/>
                <a:ext cx="1026" cy="472"/>
                <a:chOff x="1422" y="2698"/>
                <a:chExt cx="1026" cy="472"/>
              </a:xfrm>
            </p:grpSpPr>
            <p:sp>
              <p:nvSpPr>
                <p:cNvPr id="156711" name="Oval 39"/>
                <p:cNvSpPr>
                  <a:spLocks noChangeArrowheads="1"/>
                </p:cNvSpPr>
                <p:nvPr/>
              </p:nvSpPr>
              <p:spPr bwMode="auto">
                <a:xfrm>
                  <a:off x="1432" y="2746"/>
                  <a:ext cx="456" cy="424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GB" sz="1000">
                    <a:solidFill>
                      <a:srgbClr val="333399"/>
                    </a:solidFill>
                    <a:latin typeface="Comic Sans MS" charset="0"/>
                    <a:cs typeface="Arial" charset="0"/>
                  </a:endParaRPr>
                </a:p>
                <a:p>
                  <a:pPr algn="ctr">
                    <a:defRPr/>
                  </a:pPr>
                  <a:endParaRPr lang="en-US" sz="1000">
                    <a:solidFill>
                      <a:srgbClr val="333399"/>
                    </a:solidFill>
                    <a:latin typeface="Comic Sans MS" charset="0"/>
                    <a:cs typeface="Arial" charset="0"/>
                  </a:endParaRPr>
                </a:p>
              </p:txBody>
            </p:sp>
            <p:grpSp>
              <p:nvGrpSpPr>
                <p:cNvPr id="50219" name="Group 40"/>
                <p:cNvGrpSpPr>
                  <a:grpSpLocks/>
                </p:cNvGrpSpPr>
                <p:nvPr/>
              </p:nvGrpSpPr>
              <p:grpSpPr bwMode="auto">
                <a:xfrm rot="-3734953">
                  <a:off x="1920" y="2714"/>
                  <a:ext cx="177" cy="312"/>
                  <a:chOff x="1600" y="2656"/>
                  <a:chExt cx="177" cy="312"/>
                </a:xfrm>
              </p:grpSpPr>
              <p:sp>
                <p:nvSpPr>
                  <p:cNvPr id="50234" name="Freeform 41"/>
                  <p:cNvSpPr>
                    <a:spLocks/>
                  </p:cNvSpPr>
                  <p:nvPr/>
                </p:nvSpPr>
                <p:spPr bwMode="auto">
                  <a:xfrm>
                    <a:off x="1600" y="2768"/>
                    <a:ext cx="81" cy="200"/>
                  </a:xfrm>
                  <a:custGeom>
                    <a:avLst/>
                    <a:gdLst>
                      <a:gd name="T0" fmla="*/ 2 w 105"/>
                      <a:gd name="T1" fmla="*/ 0 h 272"/>
                      <a:gd name="T2" fmla="*/ 2 w 105"/>
                      <a:gd name="T3" fmla="*/ 1 h 272"/>
                      <a:gd name="T4" fmla="*/ 0 w 105"/>
                      <a:gd name="T5" fmla="*/ 1 h 272"/>
                      <a:gd name="T6" fmla="*/ 2 w 105"/>
                      <a:gd name="T7" fmla="*/ 1 h 2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05"/>
                      <a:gd name="T13" fmla="*/ 0 h 272"/>
                      <a:gd name="T14" fmla="*/ 105 w 105"/>
                      <a:gd name="T15" fmla="*/ 272 h 2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05" h="272">
                        <a:moveTo>
                          <a:pt x="56" y="0"/>
                        </a:moveTo>
                        <a:cubicBezTo>
                          <a:pt x="80" y="42"/>
                          <a:pt x="105" y="84"/>
                          <a:pt x="96" y="112"/>
                        </a:cubicBezTo>
                        <a:cubicBezTo>
                          <a:pt x="87" y="140"/>
                          <a:pt x="0" y="141"/>
                          <a:pt x="0" y="168"/>
                        </a:cubicBezTo>
                        <a:cubicBezTo>
                          <a:pt x="0" y="195"/>
                          <a:pt x="80" y="255"/>
                          <a:pt x="96" y="272"/>
                        </a:cubicBezTo>
                      </a:path>
                    </a:pathLst>
                  </a:custGeom>
                  <a:noFill/>
                  <a:ln w="9525">
                    <a:solidFill>
                      <a:srgbClr val="CC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0235" name="Freeform 42"/>
                  <p:cNvSpPr>
                    <a:spLocks/>
                  </p:cNvSpPr>
                  <p:nvPr/>
                </p:nvSpPr>
                <p:spPr bwMode="auto">
                  <a:xfrm>
                    <a:off x="1648" y="2728"/>
                    <a:ext cx="65" cy="128"/>
                  </a:xfrm>
                  <a:custGeom>
                    <a:avLst/>
                    <a:gdLst>
                      <a:gd name="T0" fmla="*/ 1 w 105"/>
                      <a:gd name="T1" fmla="*/ 0 h 272"/>
                      <a:gd name="T2" fmla="*/ 1 w 105"/>
                      <a:gd name="T3" fmla="*/ 0 h 272"/>
                      <a:gd name="T4" fmla="*/ 0 w 105"/>
                      <a:gd name="T5" fmla="*/ 0 h 272"/>
                      <a:gd name="T6" fmla="*/ 1 w 105"/>
                      <a:gd name="T7" fmla="*/ 0 h 2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05"/>
                      <a:gd name="T13" fmla="*/ 0 h 272"/>
                      <a:gd name="T14" fmla="*/ 105 w 105"/>
                      <a:gd name="T15" fmla="*/ 272 h 2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05" h="272">
                        <a:moveTo>
                          <a:pt x="56" y="0"/>
                        </a:moveTo>
                        <a:cubicBezTo>
                          <a:pt x="80" y="42"/>
                          <a:pt x="105" y="84"/>
                          <a:pt x="96" y="112"/>
                        </a:cubicBezTo>
                        <a:cubicBezTo>
                          <a:pt x="87" y="140"/>
                          <a:pt x="0" y="141"/>
                          <a:pt x="0" y="168"/>
                        </a:cubicBezTo>
                        <a:cubicBezTo>
                          <a:pt x="0" y="195"/>
                          <a:pt x="80" y="255"/>
                          <a:pt x="96" y="272"/>
                        </a:cubicBezTo>
                      </a:path>
                    </a:pathLst>
                  </a:custGeom>
                  <a:noFill/>
                  <a:ln w="9525">
                    <a:solidFill>
                      <a:srgbClr val="CC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0236" name="Freeform 43"/>
                  <p:cNvSpPr>
                    <a:spLocks/>
                  </p:cNvSpPr>
                  <p:nvPr/>
                </p:nvSpPr>
                <p:spPr bwMode="auto">
                  <a:xfrm>
                    <a:off x="1696" y="2656"/>
                    <a:ext cx="81" cy="200"/>
                  </a:xfrm>
                  <a:custGeom>
                    <a:avLst/>
                    <a:gdLst>
                      <a:gd name="T0" fmla="*/ 2 w 105"/>
                      <a:gd name="T1" fmla="*/ 0 h 272"/>
                      <a:gd name="T2" fmla="*/ 2 w 105"/>
                      <a:gd name="T3" fmla="*/ 1 h 272"/>
                      <a:gd name="T4" fmla="*/ 0 w 105"/>
                      <a:gd name="T5" fmla="*/ 1 h 272"/>
                      <a:gd name="T6" fmla="*/ 2 w 105"/>
                      <a:gd name="T7" fmla="*/ 1 h 2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05"/>
                      <a:gd name="T13" fmla="*/ 0 h 272"/>
                      <a:gd name="T14" fmla="*/ 105 w 105"/>
                      <a:gd name="T15" fmla="*/ 272 h 2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05" h="272">
                        <a:moveTo>
                          <a:pt x="56" y="0"/>
                        </a:moveTo>
                        <a:cubicBezTo>
                          <a:pt x="80" y="42"/>
                          <a:pt x="105" y="84"/>
                          <a:pt x="96" y="112"/>
                        </a:cubicBezTo>
                        <a:cubicBezTo>
                          <a:pt x="87" y="140"/>
                          <a:pt x="0" y="141"/>
                          <a:pt x="0" y="168"/>
                        </a:cubicBezTo>
                        <a:cubicBezTo>
                          <a:pt x="0" y="195"/>
                          <a:pt x="80" y="255"/>
                          <a:pt x="96" y="272"/>
                        </a:cubicBezTo>
                      </a:path>
                    </a:pathLst>
                  </a:custGeom>
                  <a:noFill/>
                  <a:ln w="9525">
                    <a:solidFill>
                      <a:srgbClr val="CC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022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2264" y="2786"/>
                  <a:ext cx="48" cy="7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1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2008" y="2698"/>
                  <a:ext cx="72" cy="3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2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136" y="2714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3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2400" y="2922"/>
                  <a:ext cx="48" cy="7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4" name="Line 48"/>
                <p:cNvSpPr>
                  <a:spLocks noChangeShapeType="1"/>
                </p:cNvSpPr>
                <p:nvPr/>
              </p:nvSpPr>
              <p:spPr bwMode="auto">
                <a:xfrm flipH="1" flipV="1">
                  <a:off x="2144" y="2834"/>
                  <a:ext cx="72" cy="3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5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2272" y="2850"/>
                  <a:ext cx="0" cy="7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422" y="2879"/>
                  <a:ext cx="389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GB" altLang="x-none" sz="1200" b="1">
                      <a:solidFill>
                        <a:srgbClr val="000000"/>
                      </a:solidFill>
                    </a:rPr>
                    <a:t>PARG</a:t>
                  </a:r>
                  <a:endParaRPr lang="en-US" altLang="x-none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227" name="AutoShape 51"/>
                <p:cNvSpPr>
                  <a:spLocks noChangeArrowheads="1"/>
                </p:cNvSpPr>
                <p:nvPr/>
              </p:nvSpPr>
              <p:spPr bwMode="auto">
                <a:xfrm rot="2003910">
                  <a:off x="1799" y="2802"/>
                  <a:ext cx="304" cy="262"/>
                </a:xfrm>
                <a:prstGeom prst="flowChartExtra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s-ES_tradnl" altLang="x-non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8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2144" y="2834"/>
                  <a:ext cx="72" cy="3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29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272" y="2778"/>
                  <a:ext cx="16" cy="144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230" name="Line 54"/>
                <p:cNvSpPr>
                  <a:spLocks noChangeShapeType="1"/>
                </p:cNvSpPr>
                <p:nvPr/>
              </p:nvSpPr>
              <p:spPr bwMode="auto">
                <a:xfrm flipH="1" flipV="1">
                  <a:off x="2280" y="2970"/>
                  <a:ext cx="72" cy="32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50183" name="Group 58"/>
          <p:cNvGrpSpPr>
            <a:grpSpLocks/>
          </p:cNvGrpSpPr>
          <p:nvPr/>
        </p:nvGrpSpPr>
        <p:grpSpPr bwMode="auto">
          <a:xfrm>
            <a:off x="3144838" y="5097463"/>
            <a:ext cx="5894387" cy="863600"/>
            <a:chOff x="1791" y="3544"/>
            <a:chExt cx="3713" cy="544"/>
          </a:xfrm>
        </p:grpSpPr>
        <p:pic>
          <p:nvPicPr>
            <p:cNvPr id="50200" name="Picture 59" descr="AZ42455_Image_3 pa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3657"/>
              <a:ext cx="1880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01" name="Text Box 60"/>
            <p:cNvSpPr txBox="1">
              <a:spLocks noChangeArrowheads="1"/>
            </p:cNvSpPr>
            <p:nvPr/>
          </p:nvSpPr>
          <p:spPr bwMode="auto">
            <a:xfrm>
              <a:off x="3804" y="3544"/>
              <a:ext cx="17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x-none" sz="1800" b="1">
                  <a:solidFill>
                    <a:srgbClr val="FFFFFF"/>
                  </a:solidFill>
                </a:rPr>
                <a:t>End processing,</a:t>
              </a:r>
            </a:p>
            <a:p>
              <a:pPr algn="ctr" eaLnBrk="1" hangingPunct="1"/>
              <a:r>
                <a:rPr lang="en-GB" altLang="x-none" sz="1800" b="1">
                  <a:solidFill>
                    <a:srgbClr val="FFFFFF"/>
                  </a:solidFill>
                </a:rPr>
                <a:t>gap filling and ligation</a:t>
              </a:r>
              <a:endParaRPr lang="en-US" altLang="x-none" sz="1800" b="1">
                <a:solidFill>
                  <a:srgbClr val="FFFFFF"/>
                </a:solidFill>
              </a:endParaRPr>
            </a:p>
          </p:txBody>
        </p:sp>
        <p:grpSp>
          <p:nvGrpSpPr>
            <p:cNvPr id="50202" name="Group 61"/>
            <p:cNvGrpSpPr>
              <a:grpSpLocks/>
            </p:cNvGrpSpPr>
            <p:nvPr/>
          </p:nvGrpSpPr>
          <p:grpSpPr bwMode="auto">
            <a:xfrm>
              <a:off x="2744" y="3566"/>
              <a:ext cx="428" cy="233"/>
              <a:chOff x="1214" y="1374"/>
              <a:chExt cx="644" cy="422"/>
            </a:xfrm>
          </p:grpSpPr>
          <p:pic>
            <p:nvPicPr>
              <p:cNvPr id="50212" name="Picture 62" descr="ball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374"/>
                <a:ext cx="572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13" name="Oval 63"/>
              <p:cNvSpPr>
                <a:spLocks noChangeArrowheads="1"/>
              </p:cNvSpPr>
              <p:nvPr/>
            </p:nvSpPr>
            <p:spPr bwMode="auto">
              <a:xfrm>
                <a:off x="1214" y="1375"/>
                <a:ext cx="644" cy="42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300" b="1" dirty="0">
                    <a:solidFill>
                      <a:srgbClr val="000000"/>
                    </a:solidFill>
                  </a:rPr>
                  <a:t>PNK 1</a:t>
                </a:r>
                <a:endParaRPr lang="en-US" altLang="x-none" sz="13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3" name="Group 64"/>
            <p:cNvGrpSpPr>
              <a:grpSpLocks/>
            </p:cNvGrpSpPr>
            <p:nvPr/>
          </p:nvGrpSpPr>
          <p:grpSpPr bwMode="auto">
            <a:xfrm rot="-1269963">
              <a:off x="2426" y="3612"/>
              <a:ext cx="428" cy="235"/>
              <a:chOff x="530" y="1596"/>
              <a:chExt cx="643" cy="426"/>
            </a:xfrm>
          </p:grpSpPr>
          <p:pic>
            <p:nvPicPr>
              <p:cNvPr id="50210" name="Picture 65" descr="ball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" y="1596"/>
                <a:ext cx="578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11" name="Oval 66"/>
              <p:cNvSpPr>
                <a:spLocks noChangeArrowheads="1"/>
              </p:cNvSpPr>
              <p:nvPr/>
            </p:nvSpPr>
            <p:spPr bwMode="auto">
              <a:xfrm>
                <a:off x="530" y="1602"/>
                <a:ext cx="643" cy="42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300" b="1">
                    <a:solidFill>
                      <a:srgbClr val="000000"/>
                    </a:solidFill>
                  </a:rPr>
                  <a:t>pol</a:t>
                </a:r>
                <a:r>
                  <a:rPr lang="en-GB" altLang="x-none" sz="1300" b="1">
                    <a:solidFill>
                      <a:srgbClr val="000000"/>
                    </a:solidFill>
                    <a:latin typeface="Comic Sans MS" charset="0"/>
                  </a:rPr>
                  <a:t> </a:t>
                </a:r>
                <a:r>
                  <a:rPr lang="el-GR" altLang="x-none" sz="1300" b="1">
                    <a:solidFill>
                      <a:srgbClr val="000000"/>
                    </a:solidFill>
                    <a:latin typeface="Comic Sans MS" charset="0"/>
                  </a:rPr>
                  <a:t>β</a:t>
                </a:r>
              </a:p>
            </p:txBody>
          </p:sp>
        </p:grpSp>
        <p:grpSp>
          <p:nvGrpSpPr>
            <p:cNvPr id="50204" name="Group 67"/>
            <p:cNvGrpSpPr>
              <a:grpSpLocks/>
            </p:cNvGrpSpPr>
            <p:nvPr/>
          </p:nvGrpSpPr>
          <p:grpSpPr bwMode="auto">
            <a:xfrm>
              <a:off x="2517" y="3838"/>
              <a:ext cx="428" cy="250"/>
              <a:chOff x="2341" y="1551"/>
              <a:chExt cx="643" cy="454"/>
            </a:xfrm>
          </p:grpSpPr>
          <p:pic>
            <p:nvPicPr>
              <p:cNvPr id="50208" name="Picture 68" descr="ball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" y="1551"/>
                <a:ext cx="617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09" name="Oval 69"/>
              <p:cNvSpPr>
                <a:spLocks noChangeArrowheads="1"/>
              </p:cNvSpPr>
              <p:nvPr/>
            </p:nvSpPr>
            <p:spPr bwMode="auto">
              <a:xfrm>
                <a:off x="2341" y="1569"/>
                <a:ext cx="643" cy="419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300" b="1" dirty="0">
                    <a:solidFill>
                      <a:srgbClr val="000000"/>
                    </a:solidFill>
                  </a:rPr>
                  <a:t>XRCC1</a:t>
                </a:r>
                <a:endParaRPr lang="en-US" altLang="x-none" sz="13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" name="Group 70"/>
            <p:cNvGrpSpPr>
              <a:grpSpLocks/>
            </p:cNvGrpSpPr>
            <p:nvPr/>
          </p:nvGrpSpPr>
          <p:grpSpPr bwMode="auto">
            <a:xfrm>
              <a:off x="2880" y="3748"/>
              <a:ext cx="454" cy="318"/>
              <a:chOff x="3091" y="1739"/>
              <a:chExt cx="683" cy="576"/>
            </a:xfrm>
          </p:grpSpPr>
          <p:pic>
            <p:nvPicPr>
              <p:cNvPr id="50206" name="Picture 71" descr="ball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1784"/>
                <a:ext cx="672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07" name="Oval 72"/>
              <p:cNvSpPr>
                <a:spLocks noChangeArrowheads="1"/>
              </p:cNvSpPr>
              <p:nvPr/>
            </p:nvSpPr>
            <p:spPr bwMode="auto">
              <a:xfrm>
                <a:off x="3091" y="1739"/>
                <a:ext cx="675" cy="57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600" b="1">
                    <a:solidFill>
                      <a:srgbClr val="000000"/>
                    </a:solidFill>
                  </a:rPr>
                  <a:t>LigIII</a:t>
                </a:r>
                <a:endParaRPr lang="en-US" altLang="x-none" sz="1600" b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4" name="Group 73"/>
          <p:cNvGrpSpPr>
            <a:grpSpLocks/>
          </p:cNvGrpSpPr>
          <p:nvPr/>
        </p:nvGrpSpPr>
        <p:grpSpPr bwMode="auto">
          <a:xfrm>
            <a:off x="4860925" y="4029075"/>
            <a:ext cx="2132013" cy="1171575"/>
            <a:chOff x="2872" y="2746"/>
            <a:chExt cx="1343" cy="738"/>
          </a:xfrm>
        </p:grpSpPr>
        <p:sp>
          <p:nvSpPr>
            <p:cNvPr id="50187" name="Line 74"/>
            <p:cNvSpPr>
              <a:spLocks noChangeShapeType="1"/>
            </p:cNvSpPr>
            <p:nvPr/>
          </p:nvSpPr>
          <p:spPr bwMode="auto">
            <a:xfrm flipH="1" flipV="1">
              <a:off x="2872" y="2746"/>
              <a:ext cx="208" cy="1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0188" name="Group 75"/>
            <p:cNvGrpSpPr>
              <a:grpSpLocks/>
            </p:cNvGrpSpPr>
            <p:nvPr/>
          </p:nvGrpSpPr>
          <p:grpSpPr bwMode="auto">
            <a:xfrm>
              <a:off x="3334" y="3249"/>
              <a:ext cx="428" cy="235"/>
              <a:chOff x="530" y="1596"/>
              <a:chExt cx="643" cy="426"/>
            </a:xfrm>
          </p:grpSpPr>
          <p:pic>
            <p:nvPicPr>
              <p:cNvPr id="50198" name="Picture 76" descr="ball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" y="1596"/>
                <a:ext cx="578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99" name="Oval 77"/>
              <p:cNvSpPr>
                <a:spLocks noChangeArrowheads="1"/>
              </p:cNvSpPr>
              <p:nvPr/>
            </p:nvSpPr>
            <p:spPr bwMode="auto">
              <a:xfrm>
                <a:off x="530" y="1602"/>
                <a:ext cx="643" cy="42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200">
                    <a:solidFill>
                      <a:srgbClr val="000000"/>
                    </a:solidFill>
                    <a:latin typeface="Comic Sans MS" charset="0"/>
                  </a:rPr>
                  <a:t>pol</a:t>
                </a:r>
                <a:r>
                  <a:rPr lang="en-GB" altLang="x-none" sz="1200">
                    <a:solidFill>
                      <a:srgbClr val="333399"/>
                    </a:solidFill>
                    <a:latin typeface="Comic Sans MS" charset="0"/>
                  </a:rPr>
                  <a:t> </a:t>
                </a:r>
                <a:r>
                  <a:rPr lang="el-GR" altLang="x-none" sz="1200">
                    <a:solidFill>
                      <a:srgbClr val="000000"/>
                    </a:solidFill>
                    <a:latin typeface="Comic Sans MS" charset="0"/>
                  </a:rPr>
                  <a:t>β</a:t>
                </a:r>
              </a:p>
            </p:txBody>
          </p:sp>
        </p:grpSp>
        <p:grpSp>
          <p:nvGrpSpPr>
            <p:cNvPr id="50189" name="Group 78"/>
            <p:cNvGrpSpPr>
              <a:grpSpLocks/>
            </p:cNvGrpSpPr>
            <p:nvPr/>
          </p:nvGrpSpPr>
          <p:grpSpPr bwMode="auto">
            <a:xfrm>
              <a:off x="3061" y="2931"/>
              <a:ext cx="428" cy="250"/>
              <a:chOff x="2341" y="1551"/>
              <a:chExt cx="643" cy="454"/>
            </a:xfrm>
          </p:grpSpPr>
          <p:pic>
            <p:nvPicPr>
              <p:cNvPr id="50196" name="Picture 79" descr="ball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" y="1551"/>
                <a:ext cx="617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97" name="Oval 80"/>
              <p:cNvSpPr>
                <a:spLocks noChangeArrowheads="1"/>
              </p:cNvSpPr>
              <p:nvPr/>
            </p:nvSpPr>
            <p:spPr bwMode="auto">
              <a:xfrm>
                <a:off x="2341" y="1569"/>
                <a:ext cx="643" cy="419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200">
                    <a:solidFill>
                      <a:srgbClr val="000000"/>
                    </a:solidFill>
                  </a:rPr>
                  <a:t>XRCC1</a:t>
                </a:r>
                <a:endParaRPr lang="en-US" altLang="x-none" sz="12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" name="Group 81"/>
            <p:cNvGrpSpPr>
              <a:grpSpLocks/>
            </p:cNvGrpSpPr>
            <p:nvPr/>
          </p:nvGrpSpPr>
          <p:grpSpPr bwMode="auto">
            <a:xfrm>
              <a:off x="3470" y="2886"/>
              <a:ext cx="454" cy="318"/>
              <a:chOff x="3091" y="1739"/>
              <a:chExt cx="683" cy="576"/>
            </a:xfrm>
          </p:grpSpPr>
          <p:pic>
            <p:nvPicPr>
              <p:cNvPr id="50194" name="Picture 82" descr="ball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1784"/>
                <a:ext cx="672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95" name="Oval 83"/>
              <p:cNvSpPr>
                <a:spLocks noChangeArrowheads="1"/>
              </p:cNvSpPr>
              <p:nvPr/>
            </p:nvSpPr>
            <p:spPr bwMode="auto">
              <a:xfrm>
                <a:off x="3091" y="1739"/>
                <a:ext cx="675" cy="57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200">
                    <a:solidFill>
                      <a:srgbClr val="000000"/>
                    </a:solidFill>
                  </a:rPr>
                  <a:t>LigIII</a:t>
                </a:r>
                <a:endParaRPr lang="en-US" altLang="x-none" sz="12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" name="Group 84"/>
            <p:cNvGrpSpPr>
              <a:grpSpLocks/>
            </p:cNvGrpSpPr>
            <p:nvPr/>
          </p:nvGrpSpPr>
          <p:grpSpPr bwMode="auto">
            <a:xfrm>
              <a:off x="3787" y="3158"/>
              <a:ext cx="428" cy="233"/>
              <a:chOff x="1214" y="1374"/>
              <a:chExt cx="644" cy="422"/>
            </a:xfrm>
          </p:grpSpPr>
          <p:pic>
            <p:nvPicPr>
              <p:cNvPr id="50192" name="Picture 85" descr="ball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374"/>
                <a:ext cx="572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93" name="Oval 86"/>
              <p:cNvSpPr>
                <a:spLocks noChangeArrowheads="1"/>
              </p:cNvSpPr>
              <p:nvPr/>
            </p:nvSpPr>
            <p:spPr bwMode="auto">
              <a:xfrm>
                <a:off x="1214" y="1375"/>
                <a:ext cx="644" cy="42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GB" altLang="x-none" sz="1200">
                    <a:solidFill>
                      <a:srgbClr val="000000"/>
                    </a:solidFill>
                  </a:rPr>
                  <a:t>PNK 1</a:t>
                </a:r>
                <a:endParaRPr lang="en-US" altLang="x-none" sz="12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0" y="6519863"/>
            <a:ext cx="8837614" cy="338137"/>
          </a:xfrm>
          <a:prstGeom prst="rect">
            <a:avLst/>
          </a:prstGeom>
          <a:noFill/>
        </p:spPr>
        <p:txBody>
          <a:bodyPr lIns="182880" bIns="182880" anchor="b"/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</a:rPr>
              <a:t>Adapted </a:t>
            </a:r>
            <a:r>
              <a:rPr lang="en-US" sz="1600" dirty="0" smtClean="0">
                <a:solidFill>
                  <a:srgbClr val="FFFFFF"/>
                </a:solidFill>
              </a:rPr>
              <a:t>from </a:t>
            </a:r>
            <a:r>
              <a:rPr lang="en-US" sz="1600" dirty="0" err="1" smtClean="0">
                <a:solidFill>
                  <a:srgbClr val="FFFFFF"/>
                </a:solidFill>
              </a:rPr>
              <a:t>Vergote</a:t>
            </a:r>
            <a:r>
              <a:rPr lang="en-US" sz="1600" dirty="0">
                <a:solidFill>
                  <a:srgbClr val="FFFFFF"/>
                </a:solidFill>
              </a:rPr>
              <a:t>, ND; Khanna et al, 2001; Sanchez-Perez, 2006;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Cambria"/>
              </a:rPr>
              <a:t>Kennedy et al, 2006.</a:t>
            </a:r>
          </a:p>
        </p:txBody>
      </p:sp>
      <p:sp>
        <p:nvSpPr>
          <p:cNvPr id="50186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/>
              <a:t>PARP and Base Excision Repair</a:t>
            </a:r>
            <a:endParaRPr lang="en-US" altLang="x-none" dirty="0"/>
          </a:p>
        </p:txBody>
      </p:sp>
      <p:grpSp>
        <p:nvGrpSpPr>
          <p:cNvPr id="5" name="Group 4"/>
          <p:cNvGrpSpPr/>
          <p:nvPr/>
        </p:nvGrpSpPr>
        <p:grpSpPr>
          <a:xfrm>
            <a:off x="4118493" y="2076378"/>
            <a:ext cx="983456" cy="887412"/>
            <a:chOff x="6865144" y="-641350"/>
            <a:chExt cx="983456" cy="887412"/>
          </a:xfrm>
        </p:grpSpPr>
        <p:grpSp>
          <p:nvGrpSpPr>
            <p:cNvPr id="4" name="Group 3"/>
            <p:cNvGrpSpPr/>
            <p:nvPr/>
          </p:nvGrpSpPr>
          <p:grpSpPr>
            <a:xfrm>
              <a:off x="6865144" y="-457200"/>
              <a:ext cx="983456" cy="557213"/>
              <a:chOff x="6865144" y="-457200"/>
              <a:chExt cx="983456" cy="557213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7052072" y="-381876"/>
                <a:ext cx="450056" cy="457200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6865144" y="-457200"/>
                <a:ext cx="373856" cy="411874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Oval 2"/>
              <p:cNvSpPr/>
              <p:nvPr/>
            </p:nvSpPr>
            <p:spPr bwMode="auto">
              <a:xfrm>
                <a:off x="7315200" y="-449262"/>
                <a:ext cx="533400" cy="549275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4" name="Oval 8"/>
            <p:cNvSpPr>
              <a:spLocks noChangeArrowheads="1"/>
            </p:cNvSpPr>
            <p:nvPr/>
          </p:nvSpPr>
          <p:spPr bwMode="auto">
            <a:xfrm>
              <a:off x="7018338" y="-641350"/>
              <a:ext cx="743941" cy="88741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x-none" sz="1800" b="1" dirty="0">
                  <a:solidFill>
                    <a:srgbClr val="000000"/>
                  </a:solidFill>
                </a:rPr>
                <a:t>PARP</a:t>
              </a:r>
              <a:endParaRPr lang="en-US" altLang="x-none" sz="1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118493" y="3243480"/>
            <a:ext cx="983456" cy="887412"/>
            <a:chOff x="6865144" y="-641350"/>
            <a:chExt cx="983456" cy="887412"/>
          </a:xfrm>
        </p:grpSpPr>
        <p:grpSp>
          <p:nvGrpSpPr>
            <p:cNvPr id="97" name="Group 96"/>
            <p:cNvGrpSpPr/>
            <p:nvPr/>
          </p:nvGrpSpPr>
          <p:grpSpPr>
            <a:xfrm>
              <a:off x="6865144" y="-457200"/>
              <a:ext cx="983456" cy="557213"/>
              <a:chOff x="6865144" y="-457200"/>
              <a:chExt cx="983456" cy="557213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7052072" y="-381876"/>
                <a:ext cx="450056" cy="457200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6865144" y="-457200"/>
                <a:ext cx="373856" cy="411874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7315200" y="-449262"/>
                <a:ext cx="533400" cy="549275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8" name="Oval 8"/>
            <p:cNvSpPr>
              <a:spLocks noChangeArrowheads="1"/>
            </p:cNvSpPr>
            <p:nvPr/>
          </p:nvSpPr>
          <p:spPr bwMode="auto">
            <a:xfrm>
              <a:off x="7018338" y="-641350"/>
              <a:ext cx="743941" cy="88741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x-none" sz="1800" b="1" dirty="0">
                  <a:solidFill>
                    <a:srgbClr val="000000"/>
                  </a:solidFill>
                </a:rPr>
                <a:t>PARP</a:t>
              </a:r>
              <a:endParaRPr lang="en-US" altLang="x-none" sz="1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368030" y="4068889"/>
            <a:ext cx="983456" cy="887412"/>
            <a:chOff x="6865144" y="-641350"/>
            <a:chExt cx="983456" cy="887412"/>
          </a:xfrm>
        </p:grpSpPr>
        <p:grpSp>
          <p:nvGrpSpPr>
            <p:cNvPr id="110" name="Group 109"/>
            <p:cNvGrpSpPr/>
            <p:nvPr/>
          </p:nvGrpSpPr>
          <p:grpSpPr>
            <a:xfrm>
              <a:off x="6865144" y="-457200"/>
              <a:ext cx="983456" cy="557213"/>
              <a:chOff x="6865144" y="-457200"/>
              <a:chExt cx="983456" cy="557213"/>
            </a:xfrm>
          </p:grpSpPr>
          <p:sp>
            <p:nvSpPr>
              <p:cNvPr id="112" name="Oval 111"/>
              <p:cNvSpPr/>
              <p:nvPr/>
            </p:nvSpPr>
            <p:spPr bwMode="auto">
              <a:xfrm>
                <a:off x="7052072" y="-381876"/>
                <a:ext cx="450056" cy="457200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6865144" y="-457200"/>
                <a:ext cx="373856" cy="411874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7315200" y="-449262"/>
                <a:ext cx="533400" cy="549275"/>
              </a:xfrm>
              <a:prstGeom prst="ellipse">
                <a:avLst/>
              </a:prstGeom>
              <a:solidFill>
                <a:srgbClr val="7EC13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1" name="Oval 8"/>
            <p:cNvSpPr>
              <a:spLocks noChangeArrowheads="1"/>
            </p:cNvSpPr>
            <p:nvPr/>
          </p:nvSpPr>
          <p:spPr bwMode="auto">
            <a:xfrm>
              <a:off x="7018338" y="-641350"/>
              <a:ext cx="743941" cy="88741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GB" altLang="x-none" sz="1800" b="1" dirty="0">
                  <a:solidFill>
                    <a:srgbClr val="000000"/>
                  </a:solidFill>
                </a:rPr>
                <a:t>PARP</a:t>
              </a:r>
              <a:endParaRPr lang="en-US" altLang="x-none" sz="1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5850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/>
              <a:t>Mechanism of Cell Death from Synthetic Lethality Induced by PARP Inhibition</a:t>
            </a:r>
            <a:endParaRPr lang="en-US" altLang="x-none" dirty="0"/>
          </a:p>
        </p:txBody>
      </p:sp>
      <p:pic>
        <p:nvPicPr>
          <p:cNvPr id="54274" name="Picture 1" descr="Ovarian_PARPinhib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270"/>
            <a:ext cx="91440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77000"/>
            <a:ext cx="7620000" cy="228600"/>
          </a:xfrm>
          <a:prstGeom prst="rect">
            <a:avLst/>
          </a:prstGeom>
          <a:noFill/>
        </p:spPr>
        <p:txBody>
          <a:bodyPr lIns="182880" bIns="182880"/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</a:rPr>
              <a:t>Courtesy of Jenny C Chang, MD</a:t>
            </a:r>
            <a:endParaRPr lang="en-US" sz="1600" dirty="0">
              <a:solidFill>
                <a:srgbClr val="FFFFFF"/>
              </a:solidFill>
              <a:latin typeface="Arial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5629860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13106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609600" y="1676400"/>
            <a:ext cx="7964905" cy="37338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04800"/>
            <a:ext cx="7924800" cy="762000"/>
          </a:xfrm>
        </p:spPr>
        <p:txBody>
          <a:bodyPr/>
          <a:lstStyle/>
          <a:p>
            <a:r>
              <a:rPr lang="en-US" dirty="0"/>
              <a:t>PARP Inhibitors in Clinical </a:t>
            </a:r>
            <a:r>
              <a:rPr lang="en-US" dirty="0" smtClean="0"/>
              <a:t>Development for Breast Cancer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829559"/>
              </p:ext>
            </p:extLst>
          </p:nvPr>
        </p:nvGraphicFramePr>
        <p:xfrm>
          <a:off x="802106" y="1828800"/>
          <a:ext cx="7620000" cy="342781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05000"/>
                <a:gridCol w="4010526"/>
                <a:gridCol w="1704474"/>
              </a:tblGrid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Agent</a:t>
                      </a: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Dose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A51"/>
                    </a:solidFill>
                  </a:tcPr>
                </a:tc>
              </a:tr>
              <a:tr h="6401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rgbClr val="FFFFFF"/>
                          </a:solidFill>
                        </a:rPr>
                        <a:t>Olaparib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400 mg orally BID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I,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II, III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62477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rgbClr val="FFFFFF"/>
                          </a:solidFill>
                        </a:rPr>
                        <a:t>Rucaparib</a:t>
                      </a:r>
                      <a:endParaRPr lang="en-US" sz="1800" dirty="0" smtClean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600 mg orally BID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II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rgbClr val="FFFFFF"/>
                          </a:solidFill>
                        </a:rPr>
                        <a:t>Veliparib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400 mg orally BID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I,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II, III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494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rgbClr val="FFFFFF"/>
                          </a:solidFill>
                        </a:rPr>
                        <a:t>Niraparib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300 mg orally per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day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I,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II, III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  <a:tr h="494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solidFill>
                            <a:srgbClr val="FFFFFF"/>
                          </a:solidFill>
                        </a:rPr>
                        <a:t>Talazoparib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1 mg orally per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day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I,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II, III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marL="91447" marR="9144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796"/>
                    </a:solidFill>
                  </a:tcPr>
                </a:tc>
              </a:tr>
            </a:tbl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76200" y="6477000"/>
            <a:ext cx="876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/>
              <a:t>www.clinicaltrials.gov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69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>
            <a:off x="3270250" y="33702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4695825" y="2286000"/>
            <a:ext cx="0" cy="2003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5825" y="2274888"/>
            <a:ext cx="457200" cy="2014537"/>
            <a:chOff x="4419600" y="2274888"/>
            <a:chExt cx="514350" cy="2014537"/>
          </a:xfrm>
        </p:grpSpPr>
        <p:sp>
          <p:nvSpPr>
            <p:cNvPr id="57347" name="Line 8"/>
            <p:cNvSpPr>
              <a:spLocks noChangeShapeType="1"/>
            </p:cNvSpPr>
            <p:nvPr/>
          </p:nvSpPr>
          <p:spPr bwMode="auto">
            <a:xfrm flipV="1">
              <a:off x="4419600" y="2274888"/>
              <a:ext cx="514350" cy="111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Line 9"/>
            <p:cNvSpPr>
              <a:spLocks noChangeShapeType="1"/>
            </p:cNvSpPr>
            <p:nvPr/>
          </p:nvSpPr>
          <p:spPr bwMode="auto">
            <a:xfrm>
              <a:off x="4419600" y="4289425"/>
              <a:ext cx="5143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5153025" y="1760538"/>
            <a:ext cx="3457575" cy="989012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err="1" smtClean="0">
                <a:solidFill>
                  <a:srgbClr val="000090"/>
                </a:solidFill>
              </a:rPr>
              <a:t>Olaparib</a:t>
            </a:r>
            <a:endParaRPr lang="en-US" sz="1800" b="1" dirty="0" smtClean="0">
              <a:solidFill>
                <a:srgbClr val="00009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90"/>
                </a:solidFill>
              </a:rPr>
              <a:t>300 mg BID PO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5153025" y="3796209"/>
            <a:ext cx="3457575" cy="960438"/>
          </a:xfrm>
          <a:prstGeom prst="rect">
            <a:avLst/>
          </a:prstGeom>
          <a:solidFill>
            <a:srgbClr val="58C4F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rgbClr val="000090"/>
                </a:solidFill>
              </a:rPr>
              <a:t>Physician’s choice of chemo</a:t>
            </a:r>
          </a:p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rgbClr val="000090"/>
                </a:solidFill>
              </a:rPr>
              <a:t>(</a:t>
            </a:r>
            <a:r>
              <a:rPr lang="en-US" sz="1800" b="1" dirty="0" err="1" smtClean="0">
                <a:solidFill>
                  <a:srgbClr val="000090"/>
                </a:solidFill>
              </a:rPr>
              <a:t>capecitabine</a:t>
            </a:r>
            <a:r>
              <a:rPr lang="en-US" sz="1800" b="1" dirty="0" smtClean="0">
                <a:solidFill>
                  <a:srgbClr val="000090"/>
                </a:solidFill>
              </a:rPr>
              <a:t>, </a:t>
            </a:r>
            <a:r>
              <a:rPr lang="en-US" sz="1800" b="1" dirty="0" err="1" smtClean="0">
                <a:solidFill>
                  <a:srgbClr val="000090"/>
                </a:solidFill>
              </a:rPr>
              <a:t>vinorelbine</a:t>
            </a:r>
            <a:r>
              <a:rPr lang="en-US" sz="1800" b="1" dirty="0" smtClean="0">
                <a:solidFill>
                  <a:srgbClr val="000090"/>
                </a:solidFill>
              </a:rPr>
              <a:t> </a:t>
            </a:r>
            <a:br>
              <a:rPr lang="en-US" sz="1800" b="1" dirty="0" smtClean="0">
                <a:solidFill>
                  <a:srgbClr val="000090"/>
                </a:solidFill>
              </a:rPr>
            </a:br>
            <a:r>
              <a:rPr lang="en-US" sz="1800" b="1" dirty="0" smtClean="0">
                <a:solidFill>
                  <a:srgbClr val="000090"/>
                </a:solidFill>
              </a:rPr>
              <a:t>or </a:t>
            </a:r>
            <a:r>
              <a:rPr lang="en-US" sz="1800" b="1" dirty="0" err="1" smtClean="0">
                <a:solidFill>
                  <a:srgbClr val="000090"/>
                </a:solidFill>
              </a:rPr>
              <a:t>eribulin</a:t>
            </a:r>
            <a:r>
              <a:rPr lang="en-US" sz="1800" b="1" dirty="0" smtClean="0">
                <a:solidFill>
                  <a:srgbClr val="000090"/>
                </a:solidFill>
              </a:rPr>
              <a:t>)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1" name="Oval 25"/>
          <p:cNvSpPr>
            <a:spLocks noChangeArrowheads="1"/>
          </p:cNvSpPr>
          <p:nvPr/>
        </p:nvSpPr>
        <p:spPr bwMode="auto">
          <a:xfrm>
            <a:off x="3552825" y="2933700"/>
            <a:ext cx="852488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3959" y="6440144"/>
            <a:ext cx="9144000" cy="4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FFFF"/>
                </a:solidFill>
              </a:rPr>
              <a:t>www.clinicaltrials.gov</a:t>
            </a:r>
            <a:r>
              <a:rPr lang="en-US" sz="1600" dirty="0">
                <a:solidFill>
                  <a:srgbClr val="FFFFFF"/>
                </a:solidFill>
              </a:rPr>
              <a:t> (NCT02000622</a:t>
            </a:r>
            <a:r>
              <a:rPr lang="en-US" sz="1600" dirty="0" smtClean="0">
                <a:solidFill>
                  <a:srgbClr val="FFFFFF"/>
                </a:solidFill>
              </a:rPr>
              <a:t>). Accessed May 1, 2017.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999957"/>
              </p:ext>
            </p:extLst>
          </p:nvPr>
        </p:nvGraphicFramePr>
        <p:xfrm>
          <a:off x="457200" y="1825059"/>
          <a:ext cx="2950369" cy="2797800"/>
        </p:xfrm>
        <a:graphic>
          <a:graphicData uri="http://schemas.openxmlformats.org/drawingml/2006/table">
            <a:tbl>
              <a:tblPr/>
              <a:tblGrid>
                <a:gridCol w="2950369"/>
              </a:tblGrid>
              <a:tr h="232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Enrollment (N = 2,128)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90" marR="91490" marT="45654" marB="45654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</a:tr>
              <a:tr h="153716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dirty="0" smtClean="0"/>
                        <a:t>Metastatic breast cancer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baseline="0" dirty="0" smtClean="0"/>
                        <a:t>Germline mutation in BRCA1 or BRCA2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baseline="0" dirty="0" smtClean="0"/>
                        <a:t>No HER2-positive disease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00" baseline="0" dirty="0" smtClean="0"/>
                        <a:t>Prior therapy with anthracycline and </a:t>
                      </a:r>
                      <a:r>
                        <a:rPr lang="en-US" sz="1600" baseline="0" dirty="0" err="1" smtClean="0"/>
                        <a:t>taxane</a:t>
                      </a:r>
                      <a:r>
                        <a:rPr lang="en-US" sz="1600" baseline="0" dirty="0" smtClean="0"/>
                        <a:t> in adjuvant or metastatic setting</a:t>
                      </a:r>
                    </a:p>
                  </a:txBody>
                  <a:tcPr marL="91490" marR="91490" marT="45654" marB="4565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569574" y="5309277"/>
            <a:ext cx="7583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</a:rPr>
              <a:t>Primary </a:t>
            </a:r>
            <a:r>
              <a:rPr lang="en-US" sz="2000" b="1" dirty="0" smtClean="0">
                <a:solidFill>
                  <a:srgbClr val="FFFFFF"/>
                </a:solidFill>
              </a:rPr>
              <a:t>endpoint</a:t>
            </a:r>
            <a:r>
              <a:rPr lang="en-US" sz="2000" b="1" dirty="0">
                <a:solidFill>
                  <a:srgbClr val="FFFFFF"/>
                </a:solidFill>
              </a:rPr>
              <a:t>: </a:t>
            </a:r>
            <a:r>
              <a:rPr lang="en-US" sz="2000" dirty="0" smtClean="0">
                <a:solidFill>
                  <a:srgbClr val="FFFFFF"/>
                </a:solidFill>
              </a:rPr>
              <a:t>Progression-free survival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OlympiAD</a:t>
            </a:r>
            <a:r>
              <a:rPr lang="en-US" dirty="0" smtClean="0"/>
              <a:t>: Phase III Study of </a:t>
            </a:r>
            <a:r>
              <a:rPr lang="en-US" dirty="0" err="1" smtClean="0"/>
              <a:t>Olaparib</a:t>
            </a:r>
            <a:r>
              <a:rPr lang="en-US" dirty="0" smtClean="0"/>
              <a:t> for Metastatic Breast Cancer with Germline BRCA1/2 Mutations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685800" y="23813"/>
            <a:ext cx="7772400" cy="1143000"/>
          </a:xfrm>
        </p:spPr>
        <p:txBody>
          <a:bodyPr/>
          <a:lstStyle/>
          <a:p>
            <a:r>
              <a:rPr lang="en-US" dirty="0" err="1" smtClean="0"/>
              <a:t>Olaparib</a:t>
            </a:r>
            <a:r>
              <a:rPr lang="en-US" dirty="0" smtClean="0"/>
              <a:t> Meets Primary Endpoint in Phase III Trial in BRCA Mutation-Positive Metastatic BC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3"/>
          <p:cNvSpPr>
            <a:spLocks noGrp="1"/>
          </p:cNvSpPr>
          <p:nvPr>
            <p:ph idx="1"/>
          </p:nvPr>
        </p:nvSpPr>
        <p:spPr>
          <a:xfrm>
            <a:off x="609600" y="1334102"/>
            <a:ext cx="7772400" cy="48006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Press release February 17, 2017:</a:t>
            </a:r>
          </a:p>
          <a:p>
            <a:r>
              <a:rPr lang="en-US" sz="2000" dirty="0" smtClean="0"/>
              <a:t>Patients with HER2-negative metastatic breast cancer</a:t>
            </a:r>
            <a:r>
              <a:rPr lang="en-US" sz="2000" b="1" i="1" dirty="0" smtClean="0"/>
              <a:t> </a:t>
            </a:r>
            <a:r>
              <a:rPr lang="en-US" sz="2000" dirty="0" smtClean="0"/>
              <a:t>and germline BRCA1 or BRCA2 mutations who received </a:t>
            </a:r>
            <a:r>
              <a:rPr lang="en-US" sz="2000" dirty="0" err="1" smtClean="0"/>
              <a:t>olaparib</a:t>
            </a:r>
            <a:r>
              <a:rPr lang="en-US" sz="2000" dirty="0" smtClean="0"/>
              <a:t> showed a statistically significant and clinically meaningful improvement in PFS compared to those who received chemotherapy (capecitabine, vinorelbine or </a:t>
            </a:r>
            <a:r>
              <a:rPr lang="en-US" sz="2000" dirty="0" err="1" smtClean="0"/>
              <a:t>eribulin</a:t>
            </a:r>
            <a:r>
              <a:rPr lang="en-US" sz="2000" dirty="0" smtClean="0"/>
              <a:t>).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To be presented at ASCO 2017:</a:t>
            </a:r>
          </a:p>
          <a:p>
            <a:pPr marL="400050"/>
            <a:r>
              <a:rPr lang="en-US" sz="2000" dirty="0" smtClean="0">
                <a:solidFill>
                  <a:srgbClr val="FFC000"/>
                </a:solidFill>
              </a:rPr>
              <a:t>Results </a:t>
            </a:r>
            <a:r>
              <a:rPr lang="en-US" sz="2000" dirty="0">
                <a:solidFill>
                  <a:srgbClr val="FFC000"/>
                </a:solidFill>
              </a:rPr>
              <a:t>from a phase III clinical trial evaluating the PARP inhibitor </a:t>
            </a:r>
            <a:r>
              <a:rPr lang="en-US" sz="2000" dirty="0" err="1">
                <a:solidFill>
                  <a:srgbClr val="FFC000"/>
                </a:solidFill>
              </a:rPr>
              <a:t>olaparib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smtClean="0">
                <a:solidFill>
                  <a:srgbClr val="FFC000"/>
                </a:solidFill>
              </a:rPr>
              <a:t>vs </a:t>
            </a:r>
            <a:r>
              <a:rPr lang="en-US" sz="2000" dirty="0">
                <a:solidFill>
                  <a:srgbClr val="FFC000"/>
                </a:solidFill>
              </a:rPr>
              <a:t>standard chemotherapy for women with BRCA-related advanced breast </a:t>
            </a:r>
            <a:r>
              <a:rPr lang="en-US" sz="2000" dirty="0" smtClean="0">
                <a:solidFill>
                  <a:srgbClr val="FFC000"/>
                </a:solidFill>
              </a:rPr>
              <a:t>cancer. Abstract </a:t>
            </a:r>
            <a:r>
              <a:rPr lang="en-US" sz="2000" dirty="0">
                <a:solidFill>
                  <a:srgbClr val="FFC000"/>
                </a:solidFill>
              </a:rPr>
              <a:t>LBA4, </a:t>
            </a:r>
            <a:r>
              <a:rPr lang="en-US" sz="2000" dirty="0" smtClean="0">
                <a:solidFill>
                  <a:srgbClr val="FFC000"/>
                </a:solidFill>
              </a:rPr>
              <a:t>Plenary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959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https://www.astrazeneca.com/media-centre/press-releases/2017/lynparza-meets-primary-endpoint-in-phase-iii-trial-in-brca-mutated-metastatic-breast-cancer-17022017.html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179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6"/>
          <p:cNvSpPr>
            <a:spLocks noChangeShapeType="1"/>
          </p:cNvSpPr>
          <p:nvPr/>
        </p:nvSpPr>
        <p:spPr bwMode="auto">
          <a:xfrm>
            <a:off x="3270250" y="3370263"/>
            <a:ext cx="1425575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7346" name="Line 7"/>
          <p:cNvSpPr>
            <a:spLocks noChangeShapeType="1"/>
          </p:cNvSpPr>
          <p:nvPr/>
        </p:nvSpPr>
        <p:spPr bwMode="auto">
          <a:xfrm flipH="1">
            <a:off x="4695825" y="2286000"/>
            <a:ext cx="0" cy="2003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95825" y="2274888"/>
            <a:ext cx="457200" cy="2014537"/>
            <a:chOff x="4419600" y="2274888"/>
            <a:chExt cx="514350" cy="2014537"/>
          </a:xfrm>
        </p:grpSpPr>
        <p:sp>
          <p:nvSpPr>
            <p:cNvPr id="57347" name="Line 8"/>
            <p:cNvSpPr>
              <a:spLocks noChangeShapeType="1"/>
            </p:cNvSpPr>
            <p:nvPr/>
          </p:nvSpPr>
          <p:spPr bwMode="auto">
            <a:xfrm flipV="1">
              <a:off x="4419600" y="2274888"/>
              <a:ext cx="514350" cy="1111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348" name="Line 9"/>
            <p:cNvSpPr>
              <a:spLocks noChangeShapeType="1"/>
            </p:cNvSpPr>
            <p:nvPr/>
          </p:nvSpPr>
          <p:spPr bwMode="auto">
            <a:xfrm>
              <a:off x="4419600" y="4289425"/>
              <a:ext cx="51435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5153025" y="1760538"/>
            <a:ext cx="3457575" cy="989012"/>
          </a:xfrm>
          <a:prstGeom prst="rect">
            <a:avLst/>
          </a:prstGeom>
          <a:solidFill>
            <a:srgbClr val="F8951E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800" b="1" dirty="0" err="1" smtClean="0">
                <a:solidFill>
                  <a:srgbClr val="000090"/>
                </a:solidFill>
              </a:rPr>
              <a:t>Olaparib</a:t>
            </a:r>
            <a:endParaRPr lang="en-US" sz="1800" b="1" dirty="0" smtClean="0">
              <a:solidFill>
                <a:srgbClr val="00009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800" b="1" dirty="0" smtClean="0">
                <a:solidFill>
                  <a:srgbClr val="000090"/>
                </a:solidFill>
              </a:rPr>
              <a:t>300 mg BID PO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0" name="Text Box 13"/>
          <p:cNvSpPr txBox="1">
            <a:spLocks noChangeArrowheads="1"/>
          </p:cNvSpPr>
          <p:nvPr/>
        </p:nvSpPr>
        <p:spPr bwMode="auto">
          <a:xfrm>
            <a:off x="5153025" y="3796209"/>
            <a:ext cx="3457575" cy="960438"/>
          </a:xfrm>
          <a:prstGeom prst="rect">
            <a:avLst/>
          </a:prstGeom>
          <a:solidFill>
            <a:srgbClr val="58C4F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 b="1" dirty="0" smtClean="0">
                <a:solidFill>
                  <a:srgbClr val="000090"/>
                </a:solidFill>
              </a:rPr>
              <a:t>Matched placebo</a:t>
            </a:r>
            <a:endParaRPr lang="en-US" sz="1800" b="1" dirty="0">
              <a:solidFill>
                <a:srgbClr val="000090"/>
              </a:solidFill>
            </a:endParaRPr>
          </a:p>
        </p:txBody>
      </p:sp>
      <p:sp>
        <p:nvSpPr>
          <p:cNvPr id="57351" name="Oval 25"/>
          <p:cNvSpPr>
            <a:spLocks noChangeArrowheads="1"/>
          </p:cNvSpPr>
          <p:nvPr/>
        </p:nvSpPr>
        <p:spPr bwMode="auto">
          <a:xfrm>
            <a:off x="3643312" y="2933700"/>
            <a:ext cx="852488" cy="850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57352" name="TextBox 3"/>
          <p:cNvSpPr txBox="1">
            <a:spLocks noChangeArrowheads="1"/>
          </p:cNvSpPr>
          <p:nvPr/>
        </p:nvSpPr>
        <p:spPr bwMode="auto">
          <a:xfrm>
            <a:off x="3959" y="6376982"/>
            <a:ext cx="9144000" cy="48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FFFFFF"/>
                </a:solidFill>
              </a:rPr>
              <a:t>Tutt</a:t>
            </a:r>
            <a:r>
              <a:rPr lang="en-US" sz="1600" dirty="0" smtClean="0">
                <a:solidFill>
                  <a:srgbClr val="FFFFFF"/>
                </a:solidFill>
              </a:rPr>
              <a:t> A et al. </a:t>
            </a:r>
            <a:r>
              <a:rPr lang="en-US" sz="1600" i="1" dirty="0" smtClean="0">
                <a:solidFill>
                  <a:srgbClr val="FFFFFF"/>
                </a:solidFill>
              </a:rPr>
              <a:t>Proc ASCO </a:t>
            </a:r>
            <a:r>
              <a:rPr lang="en-US" sz="1600" dirty="0" smtClean="0">
                <a:solidFill>
                  <a:srgbClr val="FFFFFF"/>
                </a:solidFill>
              </a:rPr>
              <a:t>2015;Abstract TPS1109; </a:t>
            </a:r>
            <a:r>
              <a:rPr lang="en-US" sz="1600" dirty="0" err="1" smtClean="0">
                <a:solidFill>
                  <a:srgbClr val="FFFFFF"/>
                </a:solidFill>
              </a:rPr>
              <a:t>www.clinicaltrials.gov</a:t>
            </a:r>
            <a:r>
              <a:rPr lang="en-US" sz="1600" dirty="0" smtClean="0">
                <a:solidFill>
                  <a:srgbClr val="FFFFFF"/>
                </a:solidFill>
              </a:rPr>
              <a:t>; NCT02032823.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2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94236"/>
              </p:ext>
            </p:extLst>
          </p:nvPr>
        </p:nvGraphicFramePr>
        <p:xfrm>
          <a:off x="304800" y="2169356"/>
          <a:ext cx="3248024" cy="2432040"/>
        </p:xfrm>
        <a:graphic>
          <a:graphicData uri="http://schemas.openxmlformats.org/drawingml/2006/table">
            <a:tbl>
              <a:tblPr/>
              <a:tblGrid>
                <a:gridCol w="3248024"/>
              </a:tblGrid>
              <a:tr h="232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Enrollment (N = 1,500)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90" marR="91490" marT="45654" marB="45654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96"/>
                    </a:solidFill>
                  </a:tcPr>
                </a:tc>
              </a:tr>
              <a:tr h="153716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dirty="0" smtClean="0"/>
                        <a:t>TNBC 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 smtClean="0"/>
                        <a:t>Germline mutation in BRCA1 or BRCA2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 smtClean="0"/>
                        <a:t>Completed neoadjuvant or adjuvant chemotherapy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baseline="0" dirty="0" smtClean="0"/>
                        <a:t>High risk of recurrence</a:t>
                      </a:r>
                    </a:p>
                  </a:txBody>
                  <a:tcPr marL="91490" marR="91490" marT="45654" marB="4565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2A50"/>
                    </a:solidFill>
                  </a:tcPr>
                </a:tc>
              </a:tr>
            </a:tbl>
          </a:graphicData>
        </a:graphic>
      </p:graphicFrame>
      <p:sp>
        <p:nvSpPr>
          <p:cNvPr id="57361" name="TextBox 2"/>
          <p:cNvSpPr txBox="1">
            <a:spLocks noChangeArrowheads="1"/>
          </p:cNvSpPr>
          <p:nvPr/>
        </p:nvSpPr>
        <p:spPr bwMode="auto">
          <a:xfrm>
            <a:off x="569574" y="5309277"/>
            <a:ext cx="7583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</a:rPr>
              <a:t>Primary </a:t>
            </a:r>
            <a:r>
              <a:rPr lang="en-US" sz="2000" b="1" dirty="0" smtClean="0">
                <a:solidFill>
                  <a:srgbClr val="FFFFFF"/>
                </a:solidFill>
              </a:rPr>
              <a:t>endpoint</a:t>
            </a:r>
            <a:r>
              <a:rPr lang="en-US" sz="2000" b="1" dirty="0">
                <a:solidFill>
                  <a:srgbClr val="FFFFFF"/>
                </a:solidFill>
              </a:rPr>
              <a:t>: </a:t>
            </a:r>
            <a:r>
              <a:rPr lang="en-US" sz="2000" dirty="0" smtClean="0">
                <a:solidFill>
                  <a:srgbClr val="FFFFFF"/>
                </a:solidFill>
              </a:rPr>
              <a:t>Invasive disease-free survival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7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OlympiA</a:t>
            </a:r>
            <a:r>
              <a:rPr lang="en-US" sz="2400" dirty="0" smtClean="0"/>
              <a:t>: Phase III Study of </a:t>
            </a:r>
            <a:r>
              <a:rPr lang="en-US" sz="2400" dirty="0" err="1" smtClean="0"/>
              <a:t>Olaparib</a:t>
            </a:r>
            <a:r>
              <a:rPr lang="en-US" sz="2400" dirty="0" smtClean="0"/>
              <a:t> as Adjuvant Therapy for High-Risk, HER2-Negative Primary Breast Cancer with Germline BRCA1/2 Mutations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7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Olaparib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Education: Premeds and Side Effects</a:t>
            </a:r>
          </a:p>
        </p:txBody>
      </p:sp>
      <p:sp>
        <p:nvSpPr>
          <p:cNvPr id="164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PI side effects: Anemia, fatigue, emesis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Real life side effects: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Fatigue, thrombocytopenia, nausea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All patients receive weekly CBC, diff for 1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st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month (pretend they are on clinical trial)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8 pills BID — individualize. Start with antiemetic with evening dose and prn during day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Fatigue, nausea, hematologic side effects common</a:t>
            </a:r>
          </a:p>
        </p:txBody>
      </p:sp>
      <p:sp>
        <p:nvSpPr>
          <p:cNvPr id="164867" name="Rectangle 6"/>
          <p:cNvSpPr>
            <a:spLocks noChangeArrowheads="1"/>
          </p:cNvSpPr>
          <p:nvPr/>
        </p:nvSpPr>
        <p:spPr bwMode="auto">
          <a:xfrm>
            <a:off x="0" y="6519863"/>
            <a:ext cx="6172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182880" anchor="b"/>
          <a:lstStyle/>
          <a:p>
            <a:r>
              <a:rPr lang="en-US" sz="1600" dirty="0">
                <a:solidFill>
                  <a:srgbClr val="FFFFFF"/>
                </a:solidFill>
                <a:cs typeface="Arial" charset="0"/>
              </a:rPr>
              <a:t>Courtesy of Paula J Anastasia, RN, MN, AOCN </a:t>
            </a:r>
          </a:p>
        </p:txBody>
      </p:sp>
    </p:spTree>
    <p:extLst>
      <p:ext uri="{BB962C8B-B14F-4D97-AF65-F5344CB8AC3E}">
        <p14:creationId xmlns:p14="http://schemas.microsoft.com/office/powerpoint/2010/main" val="39008863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5" y="1468718"/>
            <a:ext cx="8003954" cy="3489724"/>
          </a:xfrm>
          <a:prstGeom prst="rect">
            <a:avLst/>
          </a:prstGeom>
        </p:spPr>
      </p:pic>
      <p:sp>
        <p:nvSpPr>
          <p:cNvPr id="23553" name="Title 2"/>
          <p:cNvSpPr>
            <a:spLocks noGrp="1"/>
          </p:cNvSpPr>
          <p:nvPr>
            <p:ph type="title"/>
          </p:nvPr>
        </p:nvSpPr>
        <p:spPr>
          <a:xfrm>
            <a:off x="451863" y="170237"/>
            <a:ext cx="8248384" cy="744162"/>
          </a:xfrm>
        </p:spPr>
        <p:txBody>
          <a:bodyPr lIns="0" tIns="0" rIns="0" bIns="0"/>
          <a:lstStyle/>
          <a:p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I-SPY 2: </a:t>
            </a:r>
            <a:r>
              <a:rPr lang="en-US" dirty="0" err="1" smtClean="0">
                <a:latin typeface="Arial" charset="0"/>
                <a:ea typeface="ヒラギノ角ゴ Pro W3" charset="0"/>
                <a:cs typeface="ヒラギノ角ゴ Pro W3" charset="0"/>
              </a:rPr>
              <a:t>Veliparib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/Carboplatin in HER2-Negative BC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solidFill>
                  <a:srgbClr val="FFFFFF"/>
                </a:solidFill>
                <a:cs typeface="Arial" charset="0"/>
              </a:rPr>
              <a:t>Rugo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 HS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N </a:t>
            </a:r>
            <a:r>
              <a:rPr lang="en-US" sz="1600" i="1" dirty="0" err="1" smtClean="0">
                <a:solidFill>
                  <a:srgbClr val="FFFFFF"/>
                </a:solidFill>
                <a:cs typeface="Arial" charset="0"/>
              </a:rPr>
              <a:t>Engl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 J Med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2016;375(1):23-34.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757" y="5728389"/>
            <a:ext cx="8363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400" dirty="0" smtClean="0"/>
              <a:t>Patients with TNBC benefited whereas patients </a:t>
            </a:r>
            <a:r>
              <a:rPr lang="en-US" sz="1400" dirty="0"/>
              <a:t>with </a:t>
            </a:r>
            <a:r>
              <a:rPr lang="en-US" sz="1400" dirty="0" smtClean="0"/>
              <a:t>HER2-negative, hormone receptor-positive tumors did not benefit from </a:t>
            </a:r>
            <a:r>
              <a:rPr lang="en-US" sz="1400" dirty="0" err="1" smtClean="0"/>
              <a:t>veliparib</a:t>
            </a:r>
            <a:r>
              <a:rPr lang="en-US" sz="1400" dirty="0" smtClean="0"/>
              <a:t>/carboplatin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400" dirty="0" smtClean="0"/>
              <a:t>Toxic effects were greater with </a:t>
            </a:r>
            <a:r>
              <a:rPr lang="en-US" sz="1400" dirty="0" err="1" smtClean="0"/>
              <a:t>veliparib</a:t>
            </a:r>
            <a:r>
              <a:rPr lang="en-US" sz="1400" dirty="0" smtClean="0"/>
              <a:t>/carboplatin than with control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338745"/>
            <a:ext cx="162319" cy="29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2159" y="5410200"/>
            <a:ext cx="21387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PI = probability interval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" y="1198747"/>
            <a:ext cx="175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Triple negative</a:t>
            </a:r>
            <a:endParaRPr lang="en-US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2729" y="1214752"/>
            <a:ext cx="447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Hormone-receptor positive and HER2 negative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21730" y="1520546"/>
            <a:ext cx="35908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Probability of </a:t>
            </a:r>
            <a:r>
              <a:rPr lang="en-US" sz="1300" dirty="0" err="1" smtClean="0"/>
              <a:t>veliparib</a:t>
            </a:r>
            <a:r>
              <a:rPr lang="en-US" sz="1300" dirty="0" smtClean="0"/>
              <a:t>-carboplatin being superior to control, 99%</a:t>
            </a:r>
          </a:p>
          <a:p>
            <a:pPr algn="ctr"/>
            <a:r>
              <a:rPr lang="en-US" sz="1300" dirty="0" smtClean="0"/>
              <a:t>Probability of success in phase 3 trial, 88%</a:t>
            </a:r>
            <a:endParaRPr lang="en-US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758232" y="2474701"/>
            <a:ext cx="1801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Control, 26%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44448" y="2281677"/>
            <a:ext cx="2532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Veliparib</a:t>
            </a:r>
            <a:r>
              <a:rPr lang="en-US" sz="1400" dirty="0" smtClean="0"/>
              <a:t>-carboplatin, 51%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4584710"/>
            <a:ext cx="1801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PI, 9% to 43%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1613788" y="4915335"/>
            <a:ext cx="1801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PI, 36% </a:t>
            </a:r>
            <a:r>
              <a:rPr lang="en-US" sz="1300" smtClean="0"/>
              <a:t>to 66%</a:t>
            </a:r>
            <a:endParaRPr lang="en-US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5102423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Rate of pathological complete response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175292" y="2910638"/>
            <a:ext cx="3158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Density of probability distribution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583124" y="3013500"/>
            <a:ext cx="3158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Density of probability </a:t>
            </a:r>
            <a:r>
              <a:rPr lang="en-US" sz="1400" b="1" dirty="0"/>
              <a:t>distribution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0105" y="5171331"/>
            <a:ext cx="403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Rate of pathological complete response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99697" y="4584710"/>
            <a:ext cx="1801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PI, 5% to 33%</a:t>
            </a:r>
            <a:endParaRPr lang="en-US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5324081" y="4915335"/>
            <a:ext cx="1801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PI, 3% to 25%</a:t>
            </a:r>
            <a:endParaRPr lang="en-US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5698331" y="1537369"/>
            <a:ext cx="2532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Veliparib</a:t>
            </a:r>
            <a:r>
              <a:rPr lang="en-US" sz="1400" dirty="0" smtClean="0"/>
              <a:t>-carboplatin, 14%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847621" y="2166924"/>
            <a:ext cx="1801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Control, 19%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553200" y="2735421"/>
            <a:ext cx="25907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Probability of </a:t>
            </a:r>
            <a:r>
              <a:rPr lang="en-US" sz="1300" dirty="0" err="1" smtClean="0"/>
              <a:t>veliparib</a:t>
            </a:r>
            <a:r>
              <a:rPr lang="en-US" sz="1300" dirty="0" smtClean="0"/>
              <a:t>-carboplatin being superior </a:t>
            </a:r>
            <a:br>
              <a:rPr lang="en-US" sz="1300" dirty="0" smtClean="0"/>
            </a:br>
            <a:r>
              <a:rPr lang="en-US" sz="1300" dirty="0" smtClean="0"/>
              <a:t>to control, 28%</a:t>
            </a:r>
          </a:p>
          <a:p>
            <a:pPr algn="ctr"/>
            <a:r>
              <a:rPr lang="en-US" sz="1300" dirty="0" smtClean="0"/>
              <a:t>Probability of success in </a:t>
            </a:r>
            <a:br>
              <a:rPr lang="en-US" sz="1300" dirty="0" smtClean="0"/>
            </a:br>
            <a:r>
              <a:rPr lang="en-US" sz="1300" dirty="0" smtClean="0"/>
              <a:t>phase 3 trial, 8%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2634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381000" y="1752600"/>
            <a:ext cx="8382000" cy="2286000"/>
          </a:xfrm>
          <a:prstGeom prst="rect">
            <a:avLst/>
          </a:prstGeom>
          <a:solidFill>
            <a:srgbClr val="9CCBE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algn="l">
              <a:spcBef>
                <a:spcPts val="1675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ts val="1675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ts val="1675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1675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dirty="0" smtClean="0"/>
              <a:t>Phase II Study of </a:t>
            </a:r>
            <a:r>
              <a:rPr lang="en-US" dirty="0" err="1" smtClean="0"/>
              <a:t>Veliparib</a:t>
            </a:r>
            <a:r>
              <a:rPr lang="en-US" dirty="0" smtClean="0"/>
              <a:t> with Carboplatin/Paclitaxel (C/P) for BRCA1/2 Mutation-Positive Metastatic Breast Cancer</a:t>
            </a:r>
            <a:endParaRPr lang="en-US" dirty="0"/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0" y="6473279"/>
            <a:ext cx="9144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Han HS et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al.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SABCS</a:t>
            </a:r>
            <a:r>
              <a:rPr lang="en-US" sz="1600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2016;Abstract S2-05.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85800" y="4318405"/>
            <a:ext cx="7772400" cy="21390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rgbClr val="FFFFFF"/>
                </a:solidFill>
              </a:rPr>
              <a:t>No meaningful increase in </a:t>
            </a:r>
            <a:r>
              <a:rPr lang="en-US" sz="2000" dirty="0">
                <a:solidFill>
                  <a:srgbClr val="FFFFFF"/>
                </a:solidFill>
              </a:rPr>
              <a:t>toxicity </a:t>
            </a:r>
            <a:r>
              <a:rPr lang="en-US" sz="2000" dirty="0" smtClean="0">
                <a:solidFill>
                  <a:srgbClr val="FFFFFF"/>
                </a:solidFill>
              </a:rPr>
              <a:t>was observed with the addition </a:t>
            </a:r>
            <a:r>
              <a:rPr lang="en-US" sz="2000" dirty="0">
                <a:solidFill>
                  <a:srgbClr val="FFFFFF"/>
                </a:solidFill>
              </a:rPr>
              <a:t>of </a:t>
            </a:r>
            <a:r>
              <a:rPr lang="en-US" sz="2000" dirty="0" err="1" smtClean="0">
                <a:solidFill>
                  <a:srgbClr val="FFFFFF"/>
                </a:solidFill>
              </a:rPr>
              <a:t>veliparib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The most common </a:t>
            </a:r>
            <a:r>
              <a:rPr lang="en-US" sz="2000" dirty="0" smtClean="0">
                <a:solidFill>
                  <a:srgbClr val="FFFFFF"/>
                </a:solidFill>
              </a:rPr>
              <a:t>Grade ≥3 adverse </a:t>
            </a:r>
            <a:r>
              <a:rPr lang="en-US" sz="2000" dirty="0">
                <a:solidFill>
                  <a:srgbClr val="FFFFFF"/>
                </a:solidFill>
              </a:rPr>
              <a:t>events were neutropenia, </a:t>
            </a:r>
            <a:r>
              <a:rPr lang="en-US" sz="2000" dirty="0" smtClean="0">
                <a:solidFill>
                  <a:srgbClr val="FFFFFF"/>
                </a:solidFill>
              </a:rPr>
              <a:t>(placebo 55%, </a:t>
            </a:r>
            <a:r>
              <a:rPr lang="en-US" sz="2000" dirty="0" err="1" smtClean="0">
                <a:solidFill>
                  <a:srgbClr val="FFFFFF"/>
                </a:solidFill>
              </a:rPr>
              <a:t>veliparib</a:t>
            </a:r>
            <a:r>
              <a:rPr lang="en-US" sz="2000" dirty="0" smtClean="0">
                <a:solidFill>
                  <a:srgbClr val="FFFFFF"/>
                </a:solidFill>
              </a:rPr>
              <a:t> 56%) and thrombocytopenia (placebo 26%, </a:t>
            </a:r>
            <a:r>
              <a:rPr lang="en-US" sz="2000" dirty="0" err="1" smtClean="0">
                <a:solidFill>
                  <a:srgbClr val="FFFFFF"/>
                </a:solidFill>
              </a:rPr>
              <a:t>veliparib</a:t>
            </a:r>
            <a:r>
              <a:rPr lang="en-US" sz="2000" dirty="0" smtClean="0">
                <a:solidFill>
                  <a:srgbClr val="FFFFFF"/>
                </a:solidFill>
              </a:rPr>
              <a:t> 31%)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400" kern="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5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003866"/>
              </p:ext>
            </p:extLst>
          </p:nvPr>
        </p:nvGraphicFramePr>
        <p:xfrm>
          <a:off x="533400" y="1922912"/>
          <a:ext cx="8077200" cy="1975319"/>
        </p:xfrm>
        <a:graphic>
          <a:graphicData uri="http://schemas.openxmlformats.org/drawingml/2006/table">
            <a:tbl>
              <a:tblPr/>
              <a:tblGrid>
                <a:gridCol w="2466048"/>
                <a:gridCol w="1751251"/>
                <a:gridCol w="2001430"/>
                <a:gridCol w="1858471"/>
              </a:tblGrid>
              <a:tr h="7273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Efficacy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Veliparib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 + C/P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95)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Placebo + C/P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(n = 98)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HR, </a:t>
                      </a:r>
                      <a:r>
                        <a:rPr kumimoji="0" 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-value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2B50"/>
                    </a:solidFill>
                  </a:tcPr>
                </a:tc>
              </a:tr>
              <a:tr h="4159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ORR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77.8%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61.3%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—, 0.027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4159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PFS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14.1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mo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12.3 </a:t>
                      </a:r>
                      <a:r>
                        <a:rPr lang="en-US" dirty="0" err="1" smtClean="0"/>
                        <a:t>mo</a:t>
                      </a:r>
                      <a:endParaRPr lang="en-US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0.789, 0.231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  <a:tr h="4159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OS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28.5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mo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25.0 </a:t>
                      </a:r>
                      <a:r>
                        <a:rPr lang="en-US" dirty="0" err="1" smtClean="0"/>
                        <a:t>mo</a:t>
                      </a:r>
                      <a:endParaRPr lang="en-US" dirty="0"/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 W3" charset="-128"/>
                        </a:rPr>
                        <a:t>0.725, 0.148</a:t>
                      </a:r>
                    </a:p>
                  </a:txBody>
                  <a:tcPr marL="91454" marR="91454" marT="45718" marB="45718" anchor="b" horzOverflow="overflow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589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281016"/>
      </p:ext>
    </p:extLst>
  </p:cSld>
  <p:clrMapOvr>
    <a:masterClrMapping/>
  </p:clrMapOvr>
  <p:transition spd="slow" advClick="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47-Year-Old Woman with Triple-Negative, </a:t>
            </a:r>
            <a:r>
              <a:rPr lang="en-US" sz="2400" smtClean="0">
                <a:latin typeface="Arial" charset="0"/>
                <a:ea typeface="ＭＳ Ｐゴシック" charset="0"/>
                <a:cs typeface="ＭＳ Ｐゴシック" charset="0"/>
              </a:rPr>
              <a:t>BRCA Mutation-Positive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Metastatic Breast Cancer </a:t>
            </a:r>
            <a:b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O’Reilly)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Jan 2012: Diagnosed with left-side TNBC with BRCA mutation</a:t>
            </a:r>
          </a:p>
          <a:p>
            <a:pPr lvl="1"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Neoadjuvant cisplatin, paclitaxel,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everolimus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on protocol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080"/>
              </a:spcBef>
              <a:spcAft>
                <a:spcPts val="0"/>
              </a:spcAft>
            </a:pPr>
            <a:r>
              <a:rPr lang="en-US" sz="2000" dirty="0">
                <a:ea typeface="ＭＳ Ｐゴシック" charset="0"/>
                <a:cs typeface="ＭＳ Ｐゴシック" charset="0"/>
              </a:rPr>
              <a:t>B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ilateral mastectomy followed by RT</a:t>
            </a:r>
          </a:p>
          <a:p>
            <a:pPr lvl="1"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Adjuvant AC x 2, discontinued due to psychosocial difficulties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May 2014: Left occipital brain metastases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Jun 2014: Neurosurgical resection and WBRT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Fall 2014: Liver and lymph node metastases in the porta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hepatis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Paclitaxel</a:t>
            </a: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Feb 2015: Disease progression, enrollment on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OlympiAD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, with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olaparib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spcBef>
                <a:spcPts val="1080"/>
              </a:spcBef>
              <a:spcAft>
                <a:spcPts val="0"/>
              </a:spcAft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Complex psychosocial history, including heroin abuse and physical abuse; death of friends and family due to opioid overdoses</a:t>
            </a:r>
          </a:p>
        </p:txBody>
      </p:sp>
    </p:spTree>
    <p:extLst>
      <p:ext uri="{BB962C8B-B14F-4D97-AF65-F5344CB8AC3E}">
        <p14:creationId xmlns:p14="http://schemas.microsoft.com/office/powerpoint/2010/main" val="1744899857"/>
      </p:ext>
    </p:extLst>
  </p:cSld>
  <p:clrMapOvr>
    <a:masterClrMapping/>
  </p:clrMapOvr>
  <p:transition spd="slow" advClick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143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47-Year-Old Woman with Triple-Negative, BRCA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Mutation-Positive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Metastatic Breast Cancer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Ms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O’Reilly)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928" t="17936" r="71830" b="40774"/>
          <a:stretch/>
        </p:blipFill>
        <p:spPr>
          <a:xfrm>
            <a:off x="510987" y="1920240"/>
            <a:ext cx="3672459" cy="310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4866" t="31871" r="18360" b="26322"/>
          <a:stretch/>
        </p:blipFill>
        <p:spPr>
          <a:xfrm>
            <a:off x="4528187" y="1920240"/>
            <a:ext cx="3991754" cy="310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62348" y="5193268"/>
            <a:ext cx="17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Before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"/>
                <a:cs typeface=""/>
              </a:rPr>
              <a:t>olaparib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3886" y="5193268"/>
            <a:ext cx="263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+mj-lt"/>
                <a:ea typeface=""/>
                <a:cs typeface=""/>
              </a:rPr>
              <a:t>After 2 years of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ea typeface=""/>
                <a:cs typeface=""/>
              </a:rPr>
              <a:t>olaparib</a:t>
            </a:r>
            <a:endParaRPr lang="en-US" sz="1800" dirty="0">
              <a:solidFill>
                <a:schemeClr val="bg1"/>
              </a:solidFill>
              <a:latin typeface="+mj-l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7779396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921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12836</TotalTime>
  <Words>4954</Words>
  <Application>Microsoft Macintosh PowerPoint</Application>
  <PresentationFormat>On-screen Show (4:3)</PresentationFormat>
  <Paragraphs>1216</Paragraphs>
  <Slides>88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17" baseType="lpstr">
      <vt:lpstr>Abadi MT Condensed Extra Bold</vt:lpstr>
      <vt:lpstr>Arial Hebrew Scholar</vt:lpstr>
      <vt:lpstr>Arial Unicode MS</vt:lpstr>
      <vt:lpstr>Batang</vt:lpstr>
      <vt:lpstr>Calibri</vt:lpstr>
      <vt:lpstr>Cambria</vt:lpstr>
      <vt:lpstr>Comic Sans MS</vt:lpstr>
      <vt:lpstr>MS PGothic</vt:lpstr>
      <vt:lpstr>ＭＳ Ｐゴシック</vt:lpstr>
      <vt:lpstr>ＭＳ 明朝</vt:lpstr>
      <vt:lpstr>Times</vt:lpstr>
      <vt:lpstr>Wingdings</vt:lpstr>
      <vt:lpstr>ヒラギノ角ゴ Pro W3</vt:lpstr>
      <vt:lpstr>Arial</vt:lpstr>
      <vt:lpstr>Blank Presentation</vt:lpstr>
      <vt:lpstr>2_Blank Presentation</vt:lpstr>
      <vt:lpstr>3_Blank Presentation</vt:lpstr>
      <vt:lpstr>12_Blank Presentation</vt:lpstr>
      <vt:lpstr>5_Blank Presentation</vt:lpstr>
      <vt:lpstr>1_Blank Presentation</vt:lpstr>
      <vt:lpstr>6_Blank Presentation</vt:lpstr>
      <vt:lpstr>7_Blank Presentation</vt:lpstr>
      <vt:lpstr>8_Blank Presentation</vt:lpstr>
      <vt:lpstr>9_Blank Presentation</vt:lpstr>
      <vt:lpstr>10_Blank Presentation</vt:lpstr>
      <vt:lpstr>14_Blank Presentation</vt:lpstr>
      <vt:lpstr>4_Blank Presentation</vt:lpstr>
      <vt:lpstr>11_Blank Presentation</vt:lpstr>
      <vt:lpstr>Excel.Sheet.8</vt:lpstr>
      <vt:lpstr>PowerPoint Presentation</vt:lpstr>
      <vt:lpstr>PowerPoint Presentation</vt:lpstr>
      <vt:lpstr>Oncology Grand Rounds Series</vt:lpstr>
      <vt:lpstr>Oncology Grand Rounds: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Breast Cancer</vt:lpstr>
      <vt:lpstr>Critical Scenario/Pathway Factors</vt:lpstr>
      <vt:lpstr>Distribution of Breast Cancer Subtypes</vt:lpstr>
      <vt:lpstr>PowerPoint Presentation</vt:lpstr>
      <vt:lpstr>PowerPoint Presentation</vt:lpstr>
      <vt:lpstr>PowerPoint Presentation</vt:lpstr>
      <vt:lpstr> Key Considerations in Neoadjuvant Systemic Therapy (NST) for HER2-Positive Breast Cancer  </vt:lpstr>
      <vt:lpstr>44-Year-Old Woman with ER-Positive, HER2-Positive Breast Cancer (Ms O’Reilly)</vt:lpstr>
      <vt:lpstr>44-Year-Old Woman with ER-Positive, HER2-Positive Breast Cancer (Ms O’Reilly)</vt:lpstr>
      <vt:lpstr>Would You Recommend Neoadjuvant Chemotherapy? (2.1- to 3.0-cm tumor)</vt:lpstr>
      <vt:lpstr>Available Anti-HER2 Agents</vt:lpstr>
      <vt:lpstr>Pertuzumab and Trastuzumab:  Mechanisms of Action</vt:lpstr>
      <vt:lpstr>Trastuzumab Emtansine (T-DM1):  Mechanisms of Action</vt:lpstr>
      <vt:lpstr>NEOSPHERE: Analysis of Neoadjuvant  Pertuzumab and Trastuzumab</vt:lpstr>
      <vt:lpstr>NCCN Clinical Practice Guidelines — Breast Cancer v2.2017 </vt:lpstr>
      <vt:lpstr>PowerPoint Presentation</vt:lpstr>
      <vt:lpstr>Key Considerations in Adjuvant Therapy for HER2-Positive Breast Cancer </vt:lpstr>
      <vt:lpstr>APHINITY: A Phase III Adjuvant Study</vt:lpstr>
      <vt:lpstr> Phase III APHINITY Study Met Its Primary Endpoint </vt:lpstr>
      <vt:lpstr>ATEMPT: A Phase II Trial for Stage I HER2-Positive BC</vt:lpstr>
      <vt:lpstr>KATHERINE: A Phase III Adjuvant Study</vt:lpstr>
      <vt:lpstr>ExteNET: A Phase III Study of Neratinib After Trastuzumab-Based Adjuvant Therapy</vt:lpstr>
      <vt:lpstr>CONTROL: Loperamide Prophylaxis for Neratinib-Associated Diarrhea</vt:lpstr>
      <vt:lpstr>PowerPoint Presentation</vt:lpstr>
      <vt:lpstr>ExteNET: DFS at 2-Year Follow-Up (Intent to Treat)</vt:lpstr>
      <vt:lpstr>Key Considerations in Systemic Therapy for HER2-Positive Metastatic Breast Cancer</vt:lpstr>
      <vt:lpstr>61-Year-Old Saudi Arabian Woman with ER-Positive, HER2-Positive Metastatic Breast Cancer (Ms Olson)</vt:lpstr>
      <vt:lpstr>61-Year-Old Saudi Arabian Woman with ER-Positive, HER2-Positive Metastatic Breast Cancer (Ms Olson)</vt:lpstr>
      <vt:lpstr>PowerPoint Presentation</vt:lpstr>
      <vt:lpstr>PowerPoint Presentation</vt:lpstr>
      <vt:lpstr> Key Considerations in Neoadjuvant Therapy for ER-Positive Breast Cancer  </vt:lpstr>
      <vt:lpstr>PowerPoint Presentation</vt:lpstr>
      <vt:lpstr> Key Considerations in Adjuvant Therapy for  ER-Positive Breast Cancer   </vt:lpstr>
      <vt:lpstr>Genomic Assays in Breast Cancer</vt:lpstr>
      <vt:lpstr>PowerPoint Presentation</vt:lpstr>
      <vt:lpstr> Key Considerations in Systemic Therapy for ER-Positive Metastatic Breast Cancer  </vt:lpstr>
      <vt:lpstr>47-Year-Old Woman with ER-Positive, HER2-Negative Metastatic Breast Cancer (Ms O’Reilly)</vt:lpstr>
      <vt:lpstr>47-Year-Old Woman with ER-Positive, HER2-Negative Metastatic Breast Cancer (Ms O’Reilly)</vt:lpstr>
      <vt:lpstr>47-Year-Old Woman with ER-Positive, HER2-Negative Metastatic Breast Cancer (Ms O’Reilly)</vt:lpstr>
      <vt:lpstr>Comparison of CDK4/6 Inhibitors</vt:lpstr>
      <vt:lpstr>Key Efficacy Data with CDK4/6 Inhibitors</vt:lpstr>
      <vt:lpstr>Phase III MONARCH 2 Schema</vt:lpstr>
      <vt:lpstr>Phase III MONARCH 2 Study of Abemaciclib with Fulvestrant Met Primary Endpoint of Progression-Free Survival (PFS)</vt:lpstr>
      <vt:lpstr>MONARCH 3: A Phase III Study of First-Line Abemaciclib with a Nonsteroidal Aromatase Inhibitor (NSAI)</vt:lpstr>
      <vt:lpstr>MONARCH 3 Study of Abemaciclib Demonstrated Superior PFS at Interim Analysis</vt:lpstr>
      <vt:lpstr>Crosstalk between ER and PI3K/AKT/mTOR Signaling: Rationale for Dual Inhibition</vt:lpstr>
      <vt:lpstr>BOLERO-2: PFS with Everolimus/Exemestane for HR-Positive Advanced Breast Cancer</vt:lpstr>
      <vt:lpstr>PowerPoint Presentation</vt:lpstr>
      <vt:lpstr>SWISH: Prevention of Everolimus-Related Stomatitis with a Dexamethasone-Based Mouthwash</vt:lpstr>
      <vt:lpstr>PowerPoint Presentation</vt:lpstr>
      <vt:lpstr>PowerPoint Presentation</vt:lpstr>
      <vt:lpstr>  Key Considerations in NST for TNBC  </vt:lpstr>
      <vt:lpstr>Role of Neoadjuvant Platinum in TNBC: Randomized Trials</vt:lpstr>
      <vt:lpstr>PowerPoint Presentation</vt:lpstr>
      <vt:lpstr>Key Considerations in Adjuvant Systemic Therapy for TNBC</vt:lpstr>
      <vt:lpstr>CREATE-X: Adjuvant Capecitabine for Patients with HER2-Negative BC and Residual Invasive Disease After Neoadjuvant Chemotherapy</vt:lpstr>
      <vt:lpstr>PowerPoint Presentation</vt:lpstr>
      <vt:lpstr>Commonly Used Chemotherapy Agents in TNBC</vt:lpstr>
      <vt:lpstr>Atezolizumab for Metastatic TNBC</vt:lpstr>
      <vt:lpstr>Atezolizumab with Nab Paclitaxel for Metastatic TNBC</vt:lpstr>
      <vt:lpstr>60-Year-Old Divorced Mother with Triple-Negative Metastatic Breast Cancer (Ms Olson)</vt:lpstr>
      <vt:lpstr>60-Year-Old Divorced Mother with Triple-Negative Metastatic Breast Cancer (Ms Olson)</vt:lpstr>
      <vt:lpstr>PowerPoint Presentation</vt:lpstr>
      <vt:lpstr>PowerPoint Presentation</vt:lpstr>
      <vt:lpstr>BRCA and PARP Inhibitors</vt:lpstr>
      <vt:lpstr>PARP and Base Excision Repair</vt:lpstr>
      <vt:lpstr>Mechanism of Cell Death from Synthetic Lethality Induced by PARP Inhibition</vt:lpstr>
      <vt:lpstr>PARP Inhibitors in Clinical Development for Breast Cancer</vt:lpstr>
      <vt:lpstr>OlympiAD: Phase III Study of Olaparib for Metastatic Breast Cancer with Germline BRCA1/2 Mutations</vt:lpstr>
      <vt:lpstr>Olaparib Meets Primary Endpoint in Phase III Trial in BRCA Mutation-Positive Metastatic BC</vt:lpstr>
      <vt:lpstr>OlympiA: Phase III Study of Olaparib as Adjuvant Therapy for High-Risk, HER2-Negative Primary Breast Cancer with Germline BRCA1/2 Mutations</vt:lpstr>
      <vt:lpstr>Olaparib Education: Premeds and Side Effects</vt:lpstr>
      <vt:lpstr>I-SPY 2: Veliparib/Carboplatin in HER2-Negative BC</vt:lpstr>
      <vt:lpstr>Phase II Study of Veliparib with Carboplatin/Paclitaxel (C/P) for BRCA1/2 Mutation-Positive Metastatic Breast Cancer</vt:lpstr>
      <vt:lpstr>47-Year-Old Woman with Triple-Negative, BRCA Mutation-Positive Metastatic Breast Cancer  (Ms O’Reilly)</vt:lpstr>
      <vt:lpstr>47-Year-Old Woman with Triple-Negative, BRCA Mutation-Positive Metastatic Breast Cancer  (Ms O’Reilly)</vt:lpstr>
    </vt:vector>
  </TitlesOfParts>
  <Manager/>
  <Company>Research To Practice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Fernando G Rendina</dc:creator>
  <cp:keywords/>
  <dc:description/>
  <cp:lastModifiedBy>Microsoft Office User</cp:lastModifiedBy>
  <cp:revision>1478</cp:revision>
  <cp:lastPrinted>2017-06-07T17:06:28Z</cp:lastPrinted>
  <dcterms:created xsi:type="dcterms:W3CDTF">2012-08-13T12:55:31Z</dcterms:created>
  <dcterms:modified xsi:type="dcterms:W3CDTF">2017-06-09T12:01:58Z</dcterms:modified>
  <cp:category/>
</cp:coreProperties>
</file>